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1"/>
  </p:sldMasterIdLst>
  <p:notesMasterIdLst>
    <p:notesMasterId r:id="rId66"/>
  </p:notesMasterIdLst>
  <p:handoutMasterIdLst>
    <p:handoutMasterId r:id="rId67"/>
  </p:handoutMasterIdLst>
  <p:sldIdLst>
    <p:sldId id="256" r:id="rId2"/>
    <p:sldId id="259" r:id="rId3"/>
    <p:sldId id="274" r:id="rId4"/>
    <p:sldId id="260" r:id="rId5"/>
    <p:sldId id="363" r:id="rId6"/>
    <p:sldId id="364" r:id="rId7"/>
    <p:sldId id="361" r:id="rId8"/>
    <p:sldId id="427" r:id="rId9"/>
    <p:sldId id="365" r:id="rId10"/>
    <p:sldId id="366" r:id="rId11"/>
    <p:sldId id="367" r:id="rId12"/>
    <p:sldId id="368" r:id="rId13"/>
    <p:sldId id="392" r:id="rId14"/>
    <p:sldId id="369" r:id="rId15"/>
    <p:sldId id="370" r:id="rId16"/>
    <p:sldId id="457" r:id="rId17"/>
    <p:sldId id="371" r:id="rId18"/>
    <p:sldId id="372" r:id="rId19"/>
    <p:sldId id="373" r:id="rId20"/>
    <p:sldId id="374" r:id="rId21"/>
    <p:sldId id="375" r:id="rId22"/>
    <p:sldId id="376" r:id="rId23"/>
    <p:sldId id="377" r:id="rId24"/>
    <p:sldId id="378" r:id="rId25"/>
    <p:sldId id="379" r:id="rId26"/>
    <p:sldId id="385" r:id="rId27"/>
    <p:sldId id="384" r:id="rId28"/>
    <p:sldId id="428" r:id="rId29"/>
    <p:sldId id="429" r:id="rId30"/>
    <p:sldId id="430" r:id="rId31"/>
    <p:sldId id="431" r:id="rId32"/>
    <p:sldId id="432" r:id="rId33"/>
    <p:sldId id="433" r:id="rId34"/>
    <p:sldId id="434" r:id="rId35"/>
    <p:sldId id="435" r:id="rId36"/>
    <p:sldId id="436" r:id="rId37"/>
    <p:sldId id="437" r:id="rId38"/>
    <p:sldId id="438" r:id="rId39"/>
    <p:sldId id="439" r:id="rId40"/>
    <p:sldId id="440" r:id="rId41"/>
    <p:sldId id="441" r:id="rId42"/>
    <p:sldId id="442" r:id="rId43"/>
    <p:sldId id="443" r:id="rId44"/>
    <p:sldId id="444" r:id="rId45"/>
    <p:sldId id="445" r:id="rId46"/>
    <p:sldId id="446" r:id="rId47"/>
    <p:sldId id="447" r:id="rId48"/>
    <p:sldId id="448" r:id="rId49"/>
    <p:sldId id="449" r:id="rId50"/>
    <p:sldId id="455" r:id="rId51"/>
    <p:sldId id="450" r:id="rId52"/>
    <p:sldId id="451" r:id="rId53"/>
    <p:sldId id="452" r:id="rId54"/>
    <p:sldId id="453" r:id="rId55"/>
    <p:sldId id="454" r:id="rId56"/>
    <p:sldId id="458" r:id="rId57"/>
    <p:sldId id="459" r:id="rId58"/>
    <p:sldId id="460" r:id="rId59"/>
    <p:sldId id="461" r:id="rId60"/>
    <p:sldId id="462" r:id="rId61"/>
    <p:sldId id="463" r:id="rId62"/>
    <p:sldId id="464" r:id="rId63"/>
    <p:sldId id="465" r:id="rId64"/>
    <p:sldId id="358" r:id="rId65"/>
  </p:sldIdLst>
  <p:sldSz cx="10326688" cy="7192963"/>
  <p:notesSz cx="6858000" cy="9144000"/>
  <p:defaultTextStyle>
    <a:defPPr>
      <a:defRPr lang="en-US"/>
    </a:defPPr>
    <a:lvl1pPr algn="l" rtl="0" fontAlgn="base">
      <a:spcBef>
        <a:spcPct val="0"/>
      </a:spcBef>
      <a:spcAft>
        <a:spcPct val="0"/>
      </a:spcAft>
      <a:defRPr sz="4800" kern="1200">
        <a:solidFill>
          <a:schemeClr val="tx2"/>
        </a:solidFill>
        <a:effectLst>
          <a:outerShdw blurRad="38100" dist="38100" dir="2700000" algn="tl">
            <a:srgbClr val="000000">
              <a:alpha val="43137"/>
            </a:srgbClr>
          </a:outerShdw>
        </a:effectLst>
        <a:latin typeface="Arial" charset="0"/>
        <a:ea typeface="+mn-ea"/>
        <a:cs typeface="+mn-cs"/>
      </a:defRPr>
    </a:lvl1pPr>
    <a:lvl2pPr marL="500063" indent="-42863" algn="l" rtl="0" fontAlgn="base">
      <a:spcBef>
        <a:spcPct val="0"/>
      </a:spcBef>
      <a:spcAft>
        <a:spcPct val="0"/>
      </a:spcAft>
      <a:defRPr sz="4800" kern="1200">
        <a:solidFill>
          <a:schemeClr val="tx2"/>
        </a:solidFill>
        <a:effectLst>
          <a:outerShdw blurRad="38100" dist="38100" dir="2700000" algn="tl">
            <a:srgbClr val="000000">
              <a:alpha val="43137"/>
            </a:srgbClr>
          </a:outerShdw>
        </a:effectLst>
        <a:latin typeface="Arial" charset="0"/>
        <a:ea typeface="+mn-ea"/>
        <a:cs typeface="+mn-cs"/>
      </a:defRPr>
    </a:lvl2pPr>
    <a:lvl3pPr marL="1000125" indent="-85725" algn="l" rtl="0" fontAlgn="base">
      <a:spcBef>
        <a:spcPct val="0"/>
      </a:spcBef>
      <a:spcAft>
        <a:spcPct val="0"/>
      </a:spcAft>
      <a:defRPr sz="4800" kern="1200">
        <a:solidFill>
          <a:schemeClr val="tx2"/>
        </a:solidFill>
        <a:effectLst>
          <a:outerShdw blurRad="38100" dist="38100" dir="2700000" algn="tl">
            <a:srgbClr val="000000">
              <a:alpha val="43137"/>
            </a:srgbClr>
          </a:outerShdw>
        </a:effectLst>
        <a:latin typeface="Arial" charset="0"/>
        <a:ea typeface="+mn-ea"/>
        <a:cs typeface="+mn-cs"/>
      </a:defRPr>
    </a:lvl3pPr>
    <a:lvl4pPr marL="1500188" indent="-128588" algn="l" rtl="0" fontAlgn="base">
      <a:spcBef>
        <a:spcPct val="0"/>
      </a:spcBef>
      <a:spcAft>
        <a:spcPct val="0"/>
      </a:spcAft>
      <a:defRPr sz="4800" kern="1200">
        <a:solidFill>
          <a:schemeClr val="tx2"/>
        </a:solidFill>
        <a:effectLst>
          <a:outerShdw blurRad="38100" dist="38100" dir="2700000" algn="tl">
            <a:srgbClr val="000000">
              <a:alpha val="43137"/>
            </a:srgbClr>
          </a:outerShdw>
        </a:effectLst>
        <a:latin typeface="Arial" charset="0"/>
        <a:ea typeface="+mn-ea"/>
        <a:cs typeface="+mn-cs"/>
      </a:defRPr>
    </a:lvl4pPr>
    <a:lvl5pPr marL="2001838" indent="-173038" algn="l" rtl="0" fontAlgn="base">
      <a:spcBef>
        <a:spcPct val="0"/>
      </a:spcBef>
      <a:spcAft>
        <a:spcPct val="0"/>
      </a:spcAft>
      <a:defRPr sz="4800" kern="1200">
        <a:solidFill>
          <a:schemeClr val="tx2"/>
        </a:solidFill>
        <a:effectLst>
          <a:outerShdw blurRad="38100" dist="38100" dir="2700000" algn="tl">
            <a:srgbClr val="000000">
              <a:alpha val="43137"/>
            </a:srgbClr>
          </a:outerShdw>
        </a:effectLst>
        <a:latin typeface="Arial" charset="0"/>
        <a:ea typeface="+mn-ea"/>
        <a:cs typeface="+mn-cs"/>
      </a:defRPr>
    </a:lvl5pPr>
    <a:lvl6pPr marL="2286000" algn="l" defTabSz="914400" rtl="0" eaLnBrk="1" latinLnBrk="0" hangingPunct="1">
      <a:defRPr sz="4800" kern="1200">
        <a:solidFill>
          <a:schemeClr val="tx2"/>
        </a:solidFill>
        <a:effectLst>
          <a:outerShdw blurRad="38100" dist="38100" dir="2700000" algn="tl">
            <a:srgbClr val="000000">
              <a:alpha val="43137"/>
            </a:srgbClr>
          </a:outerShdw>
        </a:effectLst>
        <a:latin typeface="Arial" charset="0"/>
        <a:ea typeface="+mn-ea"/>
        <a:cs typeface="+mn-cs"/>
      </a:defRPr>
    </a:lvl6pPr>
    <a:lvl7pPr marL="2743200" algn="l" defTabSz="914400" rtl="0" eaLnBrk="1" latinLnBrk="0" hangingPunct="1">
      <a:defRPr sz="4800" kern="1200">
        <a:solidFill>
          <a:schemeClr val="tx2"/>
        </a:solidFill>
        <a:effectLst>
          <a:outerShdw blurRad="38100" dist="38100" dir="2700000" algn="tl">
            <a:srgbClr val="000000">
              <a:alpha val="43137"/>
            </a:srgbClr>
          </a:outerShdw>
        </a:effectLst>
        <a:latin typeface="Arial" charset="0"/>
        <a:ea typeface="+mn-ea"/>
        <a:cs typeface="+mn-cs"/>
      </a:defRPr>
    </a:lvl7pPr>
    <a:lvl8pPr marL="3200400" algn="l" defTabSz="914400" rtl="0" eaLnBrk="1" latinLnBrk="0" hangingPunct="1">
      <a:defRPr sz="4800" kern="1200">
        <a:solidFill>
          <a:schemeClr val="tx2"/>
        </a:solidFill>
        <a:effectLst>
          <a:outerShdw blurRad="38100" dist="38100" dir="2700000" algn="tl">
            <a:srgbClr val="000000">
              <a:alpha val="43137"/>
            </a:srgbClr>
          </a:outerShdw>
        </a:effectLst>
        <a:latin typeface="Arial" charset="0"/>
        <a:ea typeface="+mn-ea"/>
        <a:cs typeface="+mn-cs"/>
      </a:defRPr>
    </a:lvl8pPr>
    <a:lvl9pPr marL="3657600" algn="l" defTabSz="914400" rtl="0" eaLnBrk="1" latinLnBrk="0" hangingPunct="1">
      <a:defRPr sz="4800" kern="1200">
        <a:solidFill>
          <a:schemeClr val="tx2"/>
        </a:solidFill>
        <a:effectLst>
          <a:outerShdw blurRad="38100" dist="38100" dir="2700000" algn="tl">
            <a:srgbClr val="000000">
              <a:alpha val="43137"/>
            </a:srgbClr>
          </a:outerShdw>
        </a:effectLst>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717" autoAdjust="0"/>
    <p:restoredTop sz="94660" autoAdjust="0"/>
  </p:normalViewPr>
  <p:slideViewPr>
    <p:cSldViewPr>
      <p:cViewPr varScale="1">
        <p:scale>
          <a:sx n="66" d="100"/>
          <a:sy n="66" d="100"/>
        </p:scale>
        <p:origin x="-1260" y="-96"/>
      </p:cViewPr>
      <p:guideLst>
        <p:guide orient="horz" pos="2266"/>
        <p:guide pos="3253"/>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effectLst/>
              </a:defRPr>
            </a:lvl1pPr>
          </a:lstStyle>
          <a:p>
            <a:pPr>
              <a:defRPr/>
            </a:pPr>
            <a:r>
              <a:rPr lang="en-US"/>
              <a:t>Rajeev Sudarshan &amp; Associates</a:t>
            </a:r>
          </a:p>
        </p:txBody>
      </p:sp>
      <p:sp>
        <p:nvSpPr>
          <p:cNvPr id="6758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effectLst/>
              </a:defRPr>
            </a:lvl1pPr>
          </a:lstStyle>
          <a:p>
            <a:pPr>
              <a:defRPr/>
            </a:pPr>
            <a:endParaRPr lang="en-US"/>
          </a:p>
        </p:txBody>
      </p:sp>
      <p:sp>
        <p:nvSpPr>
          <p:cNvPr id="6758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effectLst/>
              </a:defRPr>
            </a:lvl1pPr>
          </a:lstStyle>
          <a:p>
            <a:pPr>
              <a:defRPr/>
            </a:pPr>
            <a:endParaRPr lang="en-US"/>
          </a:p>
        </p:txBody>
      </p:sp>
      <p:sp>
        <p:nvSpPr>
          <p:cNvPr id="6758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effectLst/>
              </a:defRPr>
            </a:lvl1pPr>
          </a:lstStyle>
          <a:p>
            <a:pPr>
              <a:defRPr/>
            </a:pPr>
            <a:fld id="{74742F30-B02B-4385-B7E9-085D6C868B1D}"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effectLst/>
              </a:defRPr>
            </a:lvl1pPr>
          </a:lstStyle>
          <a:p>
            <a:pPr>
              <a:defRPr/>
            </a:pPr>
            <a:r>
              <a:rPr lang="en-US"/>
              <a:t>Rajeev Sudarshan &amp; Associates</a:t>
            </a:r>
          </a:p>
        </p:txBody>
      </p:sp>
      <p:sp>
        <p:nvSpPr>
          <p:cNvPr id="655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effectLst/>
              </a:defRPr>
            </a:lvl1pPr>
          </a:lstStyle>
          <a:p>
            <a:pPr>
              <a:defRPr/>
            </a:pPr>
            <a:endParaRPr lang="en-US"/>
          </a:p>
        </p:txBody>
      </p:sp>
      <p:sp>
        <p:nvSpPr>
          <p:cNvPr id="46084" name="Rectangle 4"/>
          <p:cNvSpPr>
            <a:spLocks noGrp="1" noRot="1" noChangeAspect="1" noChangeArrowheads="1" noTextEdit="1"/>
          </p:cNvSpPr>
          <p:nvPr>
            <p:ph type="sldImg" idx="2"/>
          </p:nvPr>
        </p:nvSpPr>
        <p:spPr bwMode="auto">
          <a:xfrm>
            <a:off x="968375" y="685800"/>
            <a:ext cx="4921250" cy="3429000"/>
          </a:xfrm>
          <a:prstGeom prst="rect">
            <a:avLst/>
          </a:prstGeom>
          <a:noFill/>
          <a:ln w="9525">
            <a:solidFill>
              <a:srgbClr val="000000"/>
            </a:solidFill>
            <a:miter lim="800000"/>
            <a:headEnd/>
            <a:tailEnd/>
          </a:ln>
        </p:spPr>
      </p:sp>
      <p:sp>
        <p:nvSpPr>
          <p:cNvPr id="655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55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effectLst/>
              </a:defRPr>
            </a:lvl1pPr>
          </a:lstStyle>
          <a:p>
            <a:pPr>
              <a:defRPr/>
            </a:pPr>
            <a:endParaRPr lang="en-US"/>
          </a:p>
        </p:txBody>
      </p:sp>
      <p:sp>
        <p:nvSpPr>
          <p:cNvPr id="655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effectLst/>
              </a:defRPr>
            </a:lvl1pPr>
          </a:lstStyle>
          <a:p>
            <a:pPr>
              <a:defRPr/>
            </a:pPr>
            <a:fld id="{4CB6DF1B-9C68-4908-B296-E32D883EEB5A}" type="slidenum">
              <a:rPr lang="en-US"/>
              <a:pPr>
                <a:defRPr/>
              </a:pPr>
              <a:t>‹#›</a:t>
            </a:fld>
            <a:endParaRPr lang="en-US"/>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300" kern="1200">
        <a:solidFill>
          <a:schemeClr val="tx1"/>
        </a:solidFill>
        <a:latin typeface="Arial" charset="0"/>
        <a:ea typeface="+mn-ea"/>
        <a:cs typeface="+mn-cs"/>
      </a:defRPr>
    </a:lvl1pPr>
    <a:lvl2pPr marL="500063" algn="l" rtl="0" eaLnBrk="0" fontAlgn="base" hangingPunct="0">
      <a:spcBef>
        <a:spcPct val="30000"/>
      </a:spcBef>
      <a:spcAft>
        <a:spcPct val="0"/>
      </a:spcAft>
      <a:defRPr sz="1300" kern="1200">
        <a:solidFill>
          <a:schemeClr val="tx1"/>
        </a:solidFill>
        <a:latin typeface="Arial" charset="0"/>
        <a:ea typeface="+mn-ea"/>
        <a:cs typeface="+mn-cs"/>
      </a:defRPr>
    </a:lvl2pPr>
    <a:lvl3pPr marL="1000125" algn="l" rtl="0" eaLnBrk="0" fontAlgn="base" hangingPunct="0">
      <a:spcBef>
        <a:spcPct val="30000"/>
      </a:spcBef>
      <a:spcAft>
        <a:spcPct val="0"/>
      </a:spcAft>
      <a:defRPr sz="1300" kern="1200">
        <a:solidFill>
          <a:schemeClr val="tx1"/>
        </a:solidFill>
        <a:latin typeface="Arial" charset="0"/>
        <a:ea typeface="+mn-ea"/>
        <a:cs typeface="+mn-cs"/>
      </a:defRPr>
    </a:lvl3pPr>
    <a:lvl4pPr marL="1500188" algn="l" rtl="0" eaLnBrk="0" fontAlgn="base" hangingPunct="0">
      <a:spcBef>
        <a:spcPct val="30000"/>
      </a:spcBef>
      <a:spcAft>
        <a:spcPct val="0"/>
      </a:spcAft>
      <a:defRPr sz="1300" kern="1200">
        <a:solidFill>
          <a:schemeClr val="tx1"/>
        </a:solidFill>
        <a:latin typeface="Arial" charset="0"/>
        <a:ea typeface="+mn-ea"/>
        <a:cs typeface="+mn-cs"/>
      </a:defRPr>
    </a:lvl4pPr>
    <a:lvl5pPr marL="2001838" algn="l" rtl="0" eaLnBrk="0" fontAlgn="base" hangingPunct="0">
      <a:spcBef>
        <a:spcPct val="30000"/>
      </a:spcBef>
      <a:spcAft>
        <a:spcPct val="0"/>
      </a:spcAft>
      <a:defRPr sz="1300" kern="1200">
        <a:solidFill>
          <a:schemeClr val="tx1"/>
        </a:solidFill>
        <a:latin typeface="Arial" charset="0"/>
        <a:ea typeface="+mn-ea"/>
        <a:cs typeface="+mn-cs"/>
      </a:defRPr>
    </a:lvl5pPr>
    <a:lvl6pPr marL="2502713" algn="l" defTabSz="1001085" rtl="0" eaLnBrk="1" latinLnBrk="0" hangingPunct="1">
      <a:defRPr sz="1300" kern="1200">
        <a:solidFill>
          <a:schemeClr val="tx1"/>
        </a:solidFill>
        <a:latin typeface="+mn-lt"/>
        <a:ea typeface="+mn-ea"/>
        <a:cs typeface="+mn-cs"/>
      </a:defRPr>
    </a:lvl6pPr>
    <a:lvl7pPr marL="3003255" algn="l" defTabSz="1001085" rtl="0" eaLnBrk="1" latinLnBrk="0" hangingPunct="1">
      <a:defRPr sz="1300" kern="1200">
        <a:solidFill>
          <a:schemeClr val="tx1"/>
        </a:solidFill>
        <a:latin typeface="+mn-lt"/>
        <a:ea typeface="+mn-ea"/>
        <a:cs typeface="+mn-cs"/>
      </a:defRPr>
    </a:lvl7pPr>
    <a:lvl8pPr marL="3503798" algn="l" defTabSz="1001085" rtl="0" eaLnBrk="1" latinLnBrk="0" hangingPunct="1">
      <a:defRPr sz="1300" kern="1200">
        <a:solidFill>
          <a:schemeClr val="tx1"/>
        </a:solidFill>
        <a:latin typeface="+mn-lt"/>
        <a:ea typeface="+mn-ea"/>
        <a:cs typeface="+mn-cs"/>
      </a:defRPr>
    </a:lvl8pPr>
    <a:lvl9pPr marL="4004340" algn="l" defTabSz="1001085"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a:noFill/>
        </p:spPr>
        <p:txBody>
          <a:bodyPr/>
          <a:lstStyle/>
          <a:p>
            <a:r>
              <a:rPr lang="en-US" smtClean="0"/>
              <a:t>Rajeev Sudarshan &amp; Associates</a:t>
            </a: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a:noFill/>
        </p:spPr>
        <p:txBody>
          <a:bodyPr/>
          <a:lstStyle/>
          <a:p>
            <a:r>
              <a:rPr lang="en-US" smtClean="0"/>
              <a:t>Rajeev Sudarshan &amp; Associates</a:t>
            </a: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10326688" cy="7192963"/>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00109" tIns="50054" rIns="100109" bIns="50054" anchor="ctr"/>
          <a:lstStyle/>
          <a:p>
            <a:pPr algn="ctr">
              <a:defRPr/>
            </a:pPr>
            <a:endParaRPr lang="en-US"/>
          </a:p>
        </p:txBody>
      </p:sp>
      <p:sp useBgFill="1">
        <p:nvSpPr>
          <p:cNvPr id="5" name="Rounded Rectangle 4"/>
          <p:cNvSpPr/>
          <p:nvPr/>
        </p:nvSpPr>
        <p:spPr>
          <a:xfrm>
            <a:off x="73025" y="73025"/>
            <a:ext cx="10180638" cy="7019925"/>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00109" tIns="50054" rIns="100109" bIns="50054" anchor="ctr"/>
          <a:lstStyle/>
          <a:p>
            <a:pPr algn="ctr">
              <a:defRPr/>
            </a:pPr>
            <a:endParaRPr lang="en-US"/>
          </a:p>
        </p:txBody>
      </p:sp>
      <p:sp>
        <p:nvSpPr>
          <p:cNvPr id="6" name="Rectangle 5"/>
          <p:cNvSpPr/>
          <p:nvPr/>
        </p:nvSpPr>
        <p:spPr>
          <a:xfrm>
            <a:off x="71438" y="1520825"/>
            <a:ext cx="10188575" cy="1601788"/>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0109" tIns="50054" rIns="100109" bIns="50054" anchor="ctr"/>
          <a:lstStyle/>
          <a:p>
            <a:pPr algn="ctr">
              <a:defRPr/>
            </a:pPr>
            <a:endParaRPr lang="en-US"/>
          </a:p>
        </p:txBody>
      </p:sp>
      <p:sp>
        <p:nvSpPr>
          <p:cNvPr id="7" name="Rectangle 6"/>
          <p:cNvSpPr/>
          <p:nvPr/>
        </p:nvSpPr>
        <p:spPr>
          <a:xfrm>
            <a:off x="71438" y="1465263"/>
            <a:ext cx="10188575" cy="125412"/>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0109" tIns="50054" rIns="100109" bIns="50054" anchor="ctr"/>
          <a:lstStyle/>
          <a:p>
            <a:pPr algn="ctr">
              <a:defRPr/>
            </a:pPr>
            <a:endParaRPr lang="en-US"/>
          </a:p>
        </p:txBody>
      </p:sp>
      <p:sp>
        <p:nvSpPr>
          <p:cNvPr id="10" name="Rectangle 9"/>
          <p:cNvSpPr/>
          <p:nvPr/>
        </p:nvSpPr>
        <p:spPr>
          <a:xfrm>
            <a:off x="71438" y="3122613"/>
            <a:ext cx="10188575" cy="11588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0109" tIns="50054" rIns="100109" bIns="50054" anchor="ctr"/>
          <a:lstStyle/>
          <a:p>
            <a:pPr algn="ctr">
              <a:defRPr/>
            </a:pPr>
            <a:endParaRPr lang="en-US"/>
          </a:p>
        </p:txBody>
      </p:sp>
      <p:sp>
        <p:nvSpPr>
          <p:cNvPr id="9" name="Subtitle 8"/>
          <p:cNvSpPr>
            <a:spLocks noGrp="1"/>
          </p:cNvSpPr>
          <p:nvPr>
            <p:ph type="subTitle" idx="1"/>
          </p:nvPr>
        </p:nvSpPr>
        <p:spPr>
          <a:xfrm>
            <a:off x="1462947" y="3356716"/>
            <a:ext cx="7228682" cy="1678358"/>
          </a:xfrm>
        </p:spPr>
        <p:txBody>
          <a:bodyPr/>
          <a:lstStyle>
            <a:lvl1pPr marL="0" indent="0" algn="ctr">
              <a:buNone/>
              <a:defRPr sz="2800">
                <a:solidFill>
                  <a:schemeClr val="tx2"/>
                </a:solidFill>
              </a:defRPr>
            </a:lvl1pPr>
            <a:lvl2pPr marL="500543" indent="0" algn="ctr">
              <a:buNone/>
            </a:lvl2pPr>
            <a:lvl3pPr marL="1001085" indent="0" algn="ctr">
              <a:buNone/>
            </a:lvl3pPr>
            <a:lvl4pPr marL="1501628" indent="0" algn="ctr">
              <a:buNone/>
            </a:lvl4pPr>
            <a:lvl5pPr marL="2002170" indent="0" algn="ctr">
              <a:buNone/>
            </a:lvl5pPr>
            <a:lvl6pPr marL="2502713" indent="0" algn="ctr">
              <a:buNone/>
            </a:lvl6pPr>
            <a:lvl7pPr marL="3003255" indent="0" algn="ctr">
              <a:buNone/>
            </a:lvl7pPr>
            <a:lvl8pPr marL="3503798" indent="0" algn="ctr">
              <a:buNone/>
            </a:lvl8pPr>
            <a:lvl9pPr marL="4004340" indent="0" algn="ctr">
              <a:buNone/>
            </a:lvl9pPr>
          </a:lstStyle>
          <a:p>
            <a:r>
              <a:rPr lang="en-US" smtClean="0"/>
              <a:t>Click to edit Master subtitle style</a:t>
            </a:r>
            <a:endParaRPr lang="en-US"/>
          </a:p>
        </p:txBody>
      </p:sp>
      <p:sp>
        <p:nvSpPr>
          <p:cNvPr id="8" name="Title 7"/>
          <p:cNvSpPr>
            <a:spLocks noGrp="1"/>
          </p:cNvSpPr>
          <p:nvPr>
            <p:ph type="ctrTitle"/>
          </p:nvPr>
        </p:nvSpPr>
        <p:spPr>
          <a:xfrm>
            <a:off x="516335" y="1579484"/>
            <a:ext cx="9294019" cy="1541825"/>
          </a:xfrm>
        </p:spPr>
        <p:txBody>
          <a:bodyPr anchor="ctr"/>
          <a:lstStyle>
            <a:lvl1pPr algn="ctr">
              <a:defRPr lang="en-US" dirty="0">
                <a:solidFill>
                  <a:srgbClr val="FFFFFF"/>
                </a:solidFill>
              </a:defRPr>
            </a:lvl1pPr>
          </a:lstStyle>
          <a:p>
            <a:r>
              <a:rPr lang="en-US" smtClean="0"/>
              <a:t>Click to edit Master title style</a:t>
            </a:r>
            <a:endParaRPr lang="en-US"/>
          </a:p>
        </p:txBody>
      </p:sp>
      <p:sp>
        <p:nvSpPr>
          <p:cNvPr id="11" name="Date Placeholder 27"/>
          <p:cNvSpPr>
            <a:spLocks noGrp="1"/>
          </p:cNvSpPr>
          <p:nvPr>
            <p:ph type="dt" sz="half" idx="10"/>
          </p:nvPr>
        </p:nvSpPr>
        <p:spPr/>
        <p:txBody>
          <a:bodyPr/>
          <a:lstStyle>
            <a:lvl1pPr>
              <a:defRPr/>
            </a:lvl1pPr>
          </a:lstStyle>
          <a:p>
            <a:pPr>
              <a:defRPr/>
            </a:pPr>
            <a:endParaRPr lang="en-US"/>
          </a:p>
        </p:txBody>
      </p:sp>
      <p:sp>
        <p:nvSpPr>
          <p:cNvPr id="12" name="Footer Placeholder 16"/>
          <p:cNvSpPr>
            <a:spLocks noGrp="1"/>
          </p:cNvSpPr>
          <p:nvPr>
            <p:ph type="ftr" sz="quarter" idx="11"/>
          </p:nvPr>
        </p:nvSpPr>
        <p:spPr/>
        <p:txBody>
          <a:bodyPr/>
          <a:lstStyle>
            <a:lvl1pPr>
              <a:defRPr/>
            </a:lvl1pPr>
          </a:lstStyle>
          <a:p>
            <a:pPr>
              <a:defRPr/>
            </a:pPr>
            <a:r>
              <a:rPr lang="en-US" dirty="0"/>
              <a:t>MANOJ KUMAR MITTAL &amp; CO.</a:t>
            </a:r>
          </a:p>
        </p:txBody>
      </p:sp>
      <p:sp>
        <p:nvSpPr>
          <p:cNvPr id="13" name="Slide Number Placeholder 28"/>
          <p:cNvSpPr>
            <a:spLocks noGrp="1"/>
          </p:cNvSpPr>
          <p:nvPr>
            <p:ph type="sldNum" sz="quarter" idx="12"/>
          </p:nvPr>
        </p:nvSpPr>
        <p:spPr/>
        <p:txBody>
          <a:bodyPr/>
          <a:lstStyle>
            <a:lvl1pPr>
              <a:defRPr sz="1500" smtClean="0">
                <a:solidFill>
                  <a:srgbClr val="FFFFFF"/>
                </a:solidFill>
              </a:defRPr>
            </a:lvl1pPr>
          </a:lstStyle>
          <a:p>
            <a:pPr>
              <a:defRPr/>
            </a:pPr>
            <a:fld id="{FB0F13DD-779D-4A7A-BDE9-F38807706C09}"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r>
              <a:rPr lang="en-US" dirty="0"/>
              <a:t>MANOJ KUMAR MITTAL &amp; CO.</a:t>
            </a:r>
          </a:p>
        </p:txBody>
      </p:sp>
      <p:sp>
        <p:nvSpPr>
          <p:cNvPr id="6" name="Slide Number Placeholder 22"/>
          <p:cNvSpPr>
            <a:spLocks noGrp="1"/>
          </p:cNvSpPr>
          <p:nvPr>
            <p:ph type="sldNum" sz="quarter" idx="12"/>
          </p:nvPr>
        </p:nvSpPr>
        <p:spPr/>
        <p:txBody>
          <a:bodyPr/>
          <a:lstStyle>
            <a:lvl1pPr>
              <a:defRPr/>
            </a:lvl1pPr>
          </a:lstStyle>
          <a:p>
            <a:pPr>
              <a:defRPr/>
            </a:pPr>
            <a:fld id="{2E877DA0-1D23-464C-9871-504ACDADDA5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86849" y="288056"/>
            <a:ext cx="2271871" cy="613732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32669" y="288055"/>
            <a:ext cx="6282069" cy="61373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r>
              <a:rPr lang="en-US" dirty="0"/>
              <a:t>MANOJ KUMAR MITTAL &amp; CO.</a:t>
            </a:r>
          </a:p>
        </p:txBody>
      </p:sp>
      <p:sp>
        <p:nvSpPr>
          <p:cNvPr id="6" name="Slide Number Placeholder 22"/>
          <p:cNvSpPr>
            <a:spLocks noGrp="1"/>
          </p:cNvSpPr>
          <p:nvPr>
            <p:ph type="sldNum" sz="quarter" idx="12"/>
          </p:nvPr>
        </p:nvSpPr>
        <p:spPr/>
        <p:txBody>
          <a:bodyPr/>
          <a:lstStyle>
            <a:lvl1pPr>
              <a:defRPr/>
            </a:lvl1pPr>
          </a:lstStyle>
          <a:p>
            <a:pPr>
              <a:defRPr/>
            </a:pPr>
            <a:fld id="{D3B20077-D60A-4AF3-B8B8-A3881554709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1032669" y="1518514"/>
            <a:ext cx="8777685" cy="479530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r>
              <a:rPr lang="en-US" dirty="0"/>
              <a:t>MANOJ KUMAR MITTAL &amp; CO.</a:t>
            </a:r>
          </a:p>
        </p:txBody>
      </p:sp>
      <p:sp>
        <p:nvSpPr>
          <p:cNvPr id="6" name="Slide Number Placeholder 22"/>
          <p:cNvSpPr>
            <a:spLocks noGrp="1"/>
          </p:cNvSpPr>
          <p:nvPr>
            <p:ph type="sldNum" sz="quarter" idx="12"/>
          </p:nvPr>
        </p:nvSpPr>
        <p:spPr/>
        <p:txBody>
          <a:bodyPr/>
          <a:lstStyle>
            <a:lvl1pPr>
              <a:defRPr/>
            </a:lvl1pPr>
          </a:lstStyle>
          <a:p>
            <a:pPr>
              <a:defRPr/>
            </a:pPr>
            <a:fld id="{9C2A3B8D-F6A2-4C77-B79C-E31471A889F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10326688" cy="7192963"/>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00109" tIns="50054" rIns="100109" bIns="50054" anchor="ctr"/>
          <a:lstStyle/>
          <a:p>
            <a:pPr algn="ctr">
              <a:defRPr/>
            </a:pPr>
            <a:endParaRPr lang="en-US"/>
          </a:p>
        </p:txBody>
      </p:sp>
      <p:sp useBgFill="1">
        <p:nvSpPr>
          <p:cNvPr id="5" name="Rounded Rectangle 4"/>
          <p:cNvSpPr/>
          <p:nvPr/>
        </p:nvSpPr>
        <p:spPr>
          <a:xfrm>
            <a:off x="73760" y="73163"/>
            <a:ext cx="10179165" cy="7019066"/>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lIns="100109" tIns="50054" rIns="100109" bIns="50054" anchor="ctr"/>
          <a:lstStyle/>
          <a:p>
            <a:pPr algn="ctr">
              <a:defRPr/>
            </a:pPr>
            <a:endParaRPr lang="en-US"/>
          </a:p>
        </p:txBody>
      </p:sp>
      <p:sp>
        <p:nvSpPr>
          <p:cNvPr id="6" name="Rectangle 5"/>
          <p:cNvSpPr/>
          <p:nvPr/>
        </p:nvSpPr>
        <p:spPr>
          <a:xfrm flipV="1">
            <a:off x="77788" y="2492375"/>
            <a:ext cx="10180637" cy="96838"/>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0109" tIns="50054" rIns="100109" bIns="50054" anchor="ctr"/>
          <a:lstStyle/>
          <a:p>
            <a:pPr algn="ctr">
              <a:defRPr/>
            </a:pPr>
            <a:endParaRPr lang="en-US"/>
          </a:p>
        </p:txBody>
      </p:sp>
      <p:sp>
        <p:nvSpPr>
          <p:cNvPr id="7" name="Rectangle 6"/>
          <p:cNvSpPr/>
          <p:nvPr/>
        </p:nvSpPr>
        <p:spPr>
          <a:xfrm>
            <a:off x="77788" y="2455863"/>
            <a:ext cx="10180637" cy="47625"/>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0109" tIns="50054" rIns="100109" bIns="50054" anchor="ctr"/>
          <a:lstStyle/>
          <a:p>
            <a:pPr algn="ctr">
              <a:defRPr/>
            </a:pPr>
            <a:endParaRPr lang="en-US"/>
          </a:p>
        </p:txBody>
      </p:sp>
      <p:sp>
        <p:nvSpPr>
          <p:cNvPr id="8" name="Rectangle 7"/>
          <p:cNvSpPr/>
          <p:nvPr/>
        </p:nvSpPr>
        <p:spPr>
          <a:xfrm>
            <a:off x="77788" y="2589213"/>
            <a:ext cx="10180637"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0109" tIns="50054" rIns="100109" bIns="50054" anchor="ctr"/>
          <a:lstStyle/>
          <a:p>
            <a:pPr algn="ctr">
              <a:defRPr/>
            </a:pPr>
            <a:endParaRPr lang="en-US"/>
          </a:p>
        </p:txBody>
      </p:sp>
      <p:sp>
        <p:nvSpPr>
          <p:cNvPr id="2" name="Title 1"/>
          <p:cNvSpPr>
            <a:spLocks noGrp="1"/>
          </p:cNvSpPr>
          <p:nvPr>
            <p:ph type="title"/>
          </p:nvPr>
        </p:nvSpPr>
        <p:spPr>
          <a:xfrm>
            <a:off x="815737" y="999023"/>
            <a:ext cx="8777685" cy="1428602"/>
          </a:xfrm>
        </p:spPr>
        <p:txBody>
          <a:bodyPr/>
          <a:lstStyle>
            <a:lvl1pPr algn="l">
              <a:buNone/>
              <a:defRPr sz="4400" b="0" cap="none"/>
            </a:lvl1pPr>
          </a:lstStyle>
          <a:p>
            <a:r>
              <a:rPr lang="en-US" smtClean="0"/>
              <a:t>Click to edit Master title style</a:t>
            </a:r>
            <a:endParaRPr lang="en-US"/>
          </a:p>
        </p:txBody>
      </p:sp>
      <p:sp>
        <p:nvSpPr>
          <p:cNvPr id="3" name="Text Placeholder 2"/>
          <p:cNvSpPr>
            <a:spLocks noGrp="1"/>
          </p:cNvSpPr>
          <p:nvPr>
            <p:ph type="body" idx="1"/>
          </p:nvPr>
        </p:nvSpPr>
        <p:spPr>
          <a:xfrm>
            <a:off x="815737" y="2672386"/>
            <a:ext cx="8777685" cy="1403626"/>
          </a:xfrm>
        </p:spPr>
        <p:txBody>
          <a:bodyPr/>
          <a:lstStyle>
            <a:lvl1pPr marL="0" indent="0">
              <a:buNone/>
              <a:defRPr sz="2600">
                <a:solidFill>
                  <a:schemeClr val="tx1">
                    <a:tint val="75000"/>
                  </a:schemeClr>
                </a:solidFill>
              </a:defRPr>
            </a:lvl1pPr>
            <a:lvl2pPr>
              <a:buNone/>
              <a:defRPr sz="2000">
                <a:solidFill>
                  <a:schemeClr val="tx1">
                    <a:tint val="75000"/>
                  </a:schemeClr>
                </a:solidFill>
              </a:defRPr>
            </a:lvl2pPr>
            <a:lvl3pPr>
              <a:buNone/>
              <a:defRPr sz="1800">
                <a:solidFill>
                  <a:schemeClr val="tx1">
                    <a:tint val="75000"/>
                  </a:schemeClr>
                </a:solidFill>
              </a:defRPr>
            </a:lvl3pPr>
            <a:lvl4pPr>
              <a:buNone/>
              <a:defRPr sz="1500">
                <a:solidFill>
                  <a:schemeClr val="tx1">
                    <a:tint val="75000"/>
                  </a:schemeClr>
                </a:solidFill>
              </a:defRPr>
            </a:lvl4pPr>
            <a:lvl5pPr>
              <a:buNone/>
              <a:defRPr sz="1500">
                <a:solidFill>
                  <a:schemeClr val="tx1">
                    <a:tint val="75000"/>
                  </a:schemeClr>
                </a:solidFill>
              </a:defRPr>
            </a:lvl5pPr>
          </a:lstStyle>
          <a:p>
            <a:pPr lvl="0"/>
            <a:r>
              <a:rPr lang="en-US" smtClean="0"/>
              <a:t>Click to edit Master text styles</a:t>
            </a:r>
          </a:p>
        </p:txBody>
      </p:sp>
      <p:sp>
        <p:nvSpPr>
          <p:cNvPr id="9" name="Date Placeholder 3"/>
          <p:cNvSpPr>
            <a:spLocks noGrp="1"/>
          </p:cNvSpPr>
          <p:nvPr>
            <p:ph type="dt" sz="half" idx="10"/>
          </p:nvPr>
        </p:nvSpPr>
        <p:spPr/>
        <p:txBody>
          <a:bodyPr/>
          <a:lstStyle>
            <a:lvl1pPr>
              <a:defRPr/>
            </a:lvl1pPr>
          </a:lstStyle>
          <a:p>
            <a:pPr>
              <a:defRPr/>
            </a:pPr>
            <a:endParaRPr lang="en-US"/>
          </a:p>
        </p:txBody>
      </p:sp>
      <p:sp>
        <p:nvSpPr>
          <p:cNvPr id="10" name="Footer Placeholder 4"/>
          <p:cNvSpPr>
            <a:spLocks noGrp="1"/>
          </p:cNvSpPr>
          <p:nvPr>
            <p:ph type="ftr" sz="quarter" idx="11"/>
          </p:nvPr>
        </p:nvSpPr>
        <p:spPr>
          <a:xfrm>
            <a:off x="903288" y="6473825"/>
            <a:ext cx="4518025" cy="479425"/>
          </a:xfrm>
        </p:spPr>
        <p:txBody>
          <a:bodyPr/>
          <a:lstStyle>
            <a:lvl1pPr>
              <a:defRPr/>
            </a:lvl1pPr>
          </a:lstStyle>
          <a:p>
            <a:pPr>
              <a:defRPr/>
            </a:pPr>
            <a:r>
              <a:rPr lang="en-US" dirty="0"/>
              <a:t>MANOJ KUMAR MITTAL &amp; CO.</a:t>
            </a:r>
          </a:p>
        </p:txBody>
      </p:sp>
      <p:sp>
        <p:nvSpPr>
          <p:cNvPr id="11" name="Slide Number Placeholder 5"/>
          <p:cNvSpPr>
            <a:spLocks noGrp="1"/>
          </p:cNvSpPr>
          <p:nvPr>
            <p:ph type="sldNum" sz="quarter" idx="12"/>
          </p:nvPr>
        </p:nvSpPr>
        <p:spPr>
          <a:xfrm>
            <a:off x="165100" y="6511925"/>
            <a:ext cx="515938" cy="479425"/>
          </a:xfrm>
        </p:spPr>
        <p:txBody>
          <a:bodyPr/>
          <a:lstStyle>
            <a:lvl1pPr>
              <a:defRPr/>
            </a:lvl1pPr>
          </a:lstStyle>
          <a:p>
            <a:pPr>
              <a:defRPr/>
            </a:pPr>
            <a:fld id="{0E41325B-FD57-4106-ADB9-93DC9D90A748}"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1032669" y="1518514"/>
            <a:ext cx="4233942" cy="479530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5572109" y="1518514"/>
            <a:ext cx="4233942" cy="479530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r>
              <a:rPr lang="en-US" dirty="0"/>
              <a:t>MANOJ KUMAR MITTAL &amp; CO.</a:t>
            </a:r>
          </a:p>
        </p:txBody>
      </p:sp>
      <p:sp>
        <p:nvSpPr>
          <p:cNvPr id="7" name="Slide Number Placeholder 22"/>
          <p:cNvSpPr>
            <a:spLocks noGrp="1"/>
          </p:cNvSpPr>
          <p:nvPr>
            <p:ph type="sldNum" sz="quarter" idx="12"/>
          </p:nvPr>
        </p:nvSpPr>
        <p:spPr/>
        <p:txBody>
          <a:bodyPr/>
          <a:lstStyle>
            <a:lvl1pPr>
              <a:defRPr/>
            </a:lvl1pPr>
          </a:lstStyle>
          <a:p>
            <a:pPr>
              <a:defRPr/>
            </a:pPr>
            <a:fld id="{3C9C676B-67C9-4B7E-BCB0-A0EF1927741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32669" y="286387"/>
            <a:ext cx="8777685" cy="11988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32669" y="1518514"/>
            <a:ext cx="4216731" cy="799218"/>
          </a:xfrm>
          <a:noFill/>
          <a:ln w="12700" cap="sq" cmpd="sng" algn="ctr">
            <a:noFill/>
            <a:prstDash val="solid"/>
          </a:ln>
        </p:spPr>
        <p:txBody>
          <a:bodyPr anchor="b">
            <a:noAutofit/>
          </a:bodyPr>
          <a:lstStyle>
            <a:lvl1pPr marL="0" indent="0">
              <a:buNone/>
              <a:defRPr sz="2600" b="1">
                <a:solidFill>
                  <a:schemeClr val="accent1"/>
                </a:solidFill>
                <a:latin typeface="+mj-lt"/>
                <a:ea typeface="+mj-ea"/>
                <a:cs typeface="+mj-cs"/>
              </a:defRPr>
            </a:lvl1pPr>
            <a:lvl2pPr>
              <a:buNone/>
              <a:defRPr sz="2200" b="1"/>
            </a:lvl2pPr>
            <a:lvl3pPr>
              <a:buNone/>
              <a:defRPr sz="2000" b="1"/>
            </a:lvl3pPr>
            <a:lvl4pPr>
              <a:buNone/>
              <a:defRPr sz="1800" b="1"/>
            </a:lvl4pPr>
            <a:lvl5pPr>
              <a:buNone/>
              <a:defRPr sz="1800" b="1"/>
            </a:lvl5pPr>
          </a:lstStyle>
          <a:p>
            <a:pPr lvl="0"/>
            <a:r>
              <a:rPr lang="en-US" smtClean="0"/>
              <a:t>Click to edit Master text styles</a:t>
            </a:r>
          </a:p>
        </p:txBody>
      </p:sp>
      <p:sp>
        <p:nvSpPr>
          <p:cNvPr id="4" name="Text Placeholder 3"/>
          <p:cNvSpPr>
            <a:spLocks noGrp="1"/>
          </p:cNvSpPr>
          <p:nvPr>
            <p:ph type="body" sz="half" idx="3"/>
          </p:nvPr>
        </p:nvSpPr>
        <p:spPr>
          <a:xfrm>
            <a:off x="5593623" y="1518514"/>
            <a:ext cx="4216731" cy="799218"/>
          </a:xfrm>
          <a:noFill/>
          <a:ln w="12700" cap="sq" cmpd="sng" algn="ctr">
            <a:noFill/>
            <a:prstDash val="solid"/>
          </a:ln>
        </p:spPr>
        <p:txBody>
          <a:bodyPr anchor="b">
            <a:noAutofit/>
          </a:bodyPr>
          <a:lstStyle>
            <a:lvl1pPr marL="0" indent="0">
              <a:buNone/>
              <a:defRPr sz="2600" b="1">
                <a:solidFill>
                  <a:schemeClr val="accent1"/>
                </a:solidFill>
                <a:latin typeface="+mj-lt"/>
                <a:ea typeface="+mj-ea"/>
                <a:cs typeface="+mj-cs"/>
              </a:defRPr>
            </a:lvl1pPr>
            <a:lvl2pPr>
              <a:buNone/>
              <a:defRPr sz="2200" b="1"/>
            </a:lvl2pPr>
            <a:lvl3pPr>
              <a:buNone/>
              <a:defRPr sz="2000" b="1"/>
            </a:lvl3pPr>
            <a:lvl4pPr>
              <a:buNone/>
              <a:defRPr sz="1800" b="1"/>
            </a:lvl4pPr>
            <a:lvl5pPr>
              <a:buNone/>
              <a:defRPr sz="1800" b="1"/>
            </a:lvl5pPr>
          </a:lstStyle>
          <a:p>
            <a:pPr lvl="0"/>
            <a:r>
              <a:rPr lang="en-US" smtClean="0"/>
              <a:t>Click to edit Master text styles</a:t>
            </a:r>
          </a:p>
        </p:txBody>
      </p:sp>
      <p:sp>
        <p:nvSpPr>
          <p:cNvPr id="11" name="Content Placeholder 10"/>
          <p:cNvSpPr>
            <a:spLocks noGrp="1"/>
          </p:cNvSpPr>
          <p:nvPr>
            <p:ph sz="half" idx="2"/>
          </p:nvPr>
        </p:nvSpPr>
        <p:spPr>
          <a:xfrm>
            <a:off x="1032669" y="2357694"/>
            <a:ext cx="4216731" cy="40760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4"/>
          </p:nvPr>
        </p:nvSpPr>
        <p:spPr>
          <a:xfrm>
            <a:off x="5593623" y="2357694"/>
            <a:ext cx="4216731" cy="40760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endParaRPr lang="en-US"/>
          </a:p>
        </p:txBody>
      </p:sp>
      <p:sp>
        <p:nvSpPr>
          <p:cNvPr id="8" name="Footer Placeholder 2"/>
          <p:cNvSpPr>
            <a:spLocks noGrp="1"/>
          </p:cNvSpPr>
          <p:nvPr>
            <p:ph type="ftr" sz="quarter" idx="11"/>
          </p:nvPr>
        </p:nvSpPr>
        <p:spPr/>
        <p:txBody>
          <a:bodyPr/>
          <a:lstStyle>
            <a:lvl1pPr>
              <a:defRPr/>
            </a:lvl1pPr>
          </a:lstStyle>
          <a:p>
            <a:pPr>
              <a:defRPr/>
            </a:pPr>
            <a:r>
              <a:rPr lang="en-US" dirty="0"/>
              <a:t>MANOJ KUMAR MITTAL &amp; CO.</a:t>
            </a:r>
          </a:p>
        </p:txBody>
      </p:sp>
      <p:sp>
        <p:nvSpPr>
          <p:cNvPr id="9" name="Slide Number Placeholder 22"/>
          <p:cNvSpPr>
            <a:spLocks noGrp="1"/>
          </p:cNvSpPr>
          <p:nvPr>
            <p:ph type="sldNum" sz="quarter" idx="12"/>
          </p:nvPr>
        </p:nvSpPr>
        <p:spPr/>
        <p:txBody>
          <a:bodyPr/>
          <a:lstStyle>
            <a:lvl1pPr>
              <a:defRPr/>
            </a:lvl1pPr>
          </a:lstStyle>
          <a:p>
            <a:pPr>
              <a:defRPr/>
            </a:pPr>
            <a:fld id="{DD733158-8955-42FA-977C-9ADF517CA79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r>
              <a:rPr lang="en-US" dirty="0"/>
              <a:t>MANOJ KUMAR MITTAL &amp; CO.</a:t>
            </a:r>
          </a:p>
        </p:txBody>
      </p:sp>
      <p:sp>
        <p:nvSpPr>
          <p:cNvPr id="5" name="Slide Number Placeholder 22"/>
          <p:cNvSpPr>
            <a:spLocks noGrp="1"/>
          </p:cNvSpPr>
          <p:nvPr>
            <p:ph type="sldNum" sz="quarter" idx="12"/>
          </p:nvPr>
        </p:nvSpPr>
        <p:spPr/>
        <p:txBody>
          <a:bodyPr/>
          <a:lstStyle>
            <a:lvl1pPr>
              <a:defRPr/>
            </a:lvl1pPr>
          </a:lstStyle>
          <a:p>
            <a:pPr>
              <a:defRPr/>
            </a:pPr>
            <a:fld id="{A70666A5-BDE9-4B3B-AF71-F3C40A65801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r>
              <a:rPr lang="en-US" dirty="0"/>
              <a:t>MANOJ KUMAR MITTAL &amp; CO.</a:t>
            </a:r>
          </a:p>
        </p:txBody>
      </p:sp>
      <p:sp>
        <p:nvSpPr>
          <p:cNvPr id="4" name="Slide Number Placeholder 22"/>
          <p:cNvSpPr>
            <a:spLocks noGrp="1"/>
          </p:cNvSpPr>
          <p:nvPr>
            <p:ph type="sldNum" sz="quarter" idx="12"/>
          </p:nvPr>
        </p:nvSpPr>
        <p:spPr/>
        <p:txBody>
          <a:bodyPr/>
          <a:lstStyle>
            <a:lvl1pPr>
              <a:defRPr/>
            </a:lvl1pPr>
          </a:lstStyle>
          <a:p>
            <a:pPr>
              <a:defRPr/>
            </a:pPr>
            <a:fld id="{3F3399F9-30C4-4055-B6AF-686F03E2355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10326688" cy="7192963"/>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0109" tIns="50054" rIns="100109" bIns="50054" anchor="ctr"/>
          <a:lstStyle/>
          <a:p>
            <a:pPr algn="ctr">
              <a:defRPr/>
            </a:pPr>
            <a:endParaRPr lang="en-US"/>
          </a:p>
        </p:txBody>
      </p:sp>
      <p:sp useBgFill="1">
        <p:nvSpPr>
          <p:cNvPr id="6" name="Rounded Rectangle 5"/>
          <p:cNvSpPr/>
          <p:nvPr/>
        </p:nvSpPr>
        <p:spPr>
          <a:xfrm>
            <a:off x="73025" y="73025"/>
            <a:ext cx="10179050" cy="7019925"/>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00109" tIns="50054" rIns="100109" bIns="50054" anchor="ctr"/>
          <a:lstStyle/>
          <a:p>
            <a:pPr algn="ctr">
              <a:defRPr/>
            </a:pPr>
            <a:endParaRPr lang="en-US"/>
          </a:p>
        </p:txBody>
      </p:sp>
      <p:sp>
        <p:nvSpPr>
          <p:cNvPr id="2" name="Title 1"/>
          <p:cNvSpPr>
            <a:spLocks noGrp="1"/>
          </p:cNvSpPr>
          <p:nvPr>
            <p:ph type="title"/>
          </p:nvPr>
        </p:nvSpPr>
        <p:spPr>
          <a:xfrm>
            <a:off x="1032669" y="286387"/>
            <a:ext cx="8777685" cy="1198827"/>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1032669" y="1678358"/>
            <a:ext cx="2151393" cy="4715387"/>
          </a:xfrm>
        </p:spPr>
        <p:txBody>
          <a:bodyPr/>
          <a:lstStyle>
            <a:lvl1pPr marL="0" indent="0">
              <a:buNone/>
              <a:defRPr sz="2000"/>
            </a:lvl1pPr>
            <a:lvl2pPr>
              <a:buNone/>
              <a:defRPr sz="1300"/>
            </a:lvl2pPr>
            <a:lvl3pPr>
              <a:buNone/>
              <a:defRPr sz="1100"/>
            </a:lvl3pPr>
            <a:lvl4pPr>
              <a:buNone/>
              <a:defRPr sz="1000"/>
            </a:lvl4pPr>
            <a:lvl5pPr>
              <a:buNone/>
              <a:defRPr sz="1000"/>
            </a:lvl5pPr>
          </a:lstStyle>
          <a:p>
            <a:pPr lvl="0"/>
            <a:r>
              <a:rPr lang="en-US" smtClean="0"/>
              <a:t>Click to edit Master text styles</a:t>
            </a:r>
          </a:p>
        </p:txBody>
      </p:sp>
      <p:sp>
        <p:nvSpPr>
          <p:cNvPr id="11" name="Content Placeholder 10"/>
          <p:cNvSpPr>
            <a:spLocks noGrp="1"/>
          </p:cNvSpPr>
          <p:nvPr>
            <p:ph sz="quarter" idx="1"/>
          </p:nvPr>
        </p:nvSpPr>
        <p:spPr>
          <a:xfrm>
            <a:off x="3356174" y="1678358"/>
            <a:ext cx="6454180" cy="4715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4"/>
          <p:cNvSpPr>
            <a:spLocks noGrp="1"/>
          </p:cNvSpPr>
          <p:nvPr>
            <p:ph type="dt" sz="half" idx="10"/>
          </p:nvPr>
        </p:nvSpPr>
        <p:spPr/>
        <p:txBody>
          <a:bodyPr/>
          <a:lstStyle>
            <a:lvl1pPr>
              <a:defRPr/>
            </a:lvl1pPr>
          </a:lstStyle>
          <a:p>
            <a:pPr>
              <a:defRPr/>
            </a:pPr>
            <a:endParaRPr lang="en-US"/>
          </a:p>
        </p:txBody>
      </p:sp>
      <p:sp>
        <p:nvSpPr>
          <p:cNvPr id="8" name="Footer Placeholder 5"/>
          <p:cNvSpPr>
            <a:spLocks noGrp="1"/>
          </p:cNvSpPr>
          <p:nvPr>
            <p:ph type="ftr" sz="quarter" idx="11"/>
          </p:nvPr>
        </p:nvSpPr>
        <p:spPr/>
        <p:txBody>
          <a:bodyPr/>
          <a:lstStyle>
            <a:lvl1pPr>
              <a:defRPr/>
            </a:lvl1pPr>
          </a:lstStyle>
          <a:p>
            <a:pPr>
              <a:defRPr/>
            </a:pPr>
            <a:r>
              <a:rPr lang="en-US" dirty="0"/>
              <a:t>MANOJ KUMAR MITTAL &amp; CO.</a:t>
            </a:r>
          </a:p>
        </p:txBody>
      </p:sp>
      <p:sp>
        <p:nvSpPr>
          <p:cNvPr id="9" name="Slide Number Placeholder 6"/>
          <p:cNvSpPr>
            <a:spLocks noGrp="1"/>
          </p:cNvSpPr>
          <p:nvPr>
            <p:ph type="sldNum" sz="quarter" idx="12"/>
          </p:nvPr>
        </p:nvSpPr>
        <p:spPr/>
        <p:txBody>
          <a:bodyPr/>
          <a:lstStyle>
            <a:lvl1pPr>
              <a:defRPr/>
            </a:lvl1pPr>
          </a:lstStyle>
          <a:p>
            <a:pPr>
              <a:defRPr/>
            </a:pPr>
            <a:fld id="{77D9CDAE-0D4C-4BB8-A092-7B83EE9A4D5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flipV="1">
            <a:off x="77788" y="4911725"/>
            <a:ext cx="10171112" cy="96838"/>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0109" tIns="50054" rIns="100109" bIns="50054" anchor="ctr"/>
          <a:lstStyle/>
          <a:p>
            <a:pPr algn="ctr">
              <a:defRPr/>
            </a:pPr>
            <a:endParaRPr lang="en-US"/>
          </a:p>
        </p:txBody>
      </p:sp>
      <p:sp>
        <p:nvSpPr>
          <p:cNvPr id="6" name="Rectangle 5"/>
          <p:cNvSpPr/>
          <p:nvPr/>
        </p:nvSpPr>
        <p:spPr>
          <a:xfrm>
            <a:off x="77788" y="4878388"/>
            <a:ext cx="10171112" cy="47625"/>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0109" tIns="50054" rIns="100109" bIns="50054" anchor="ctr"/>
          <a:lstStyle/>
          <a:p>
            <a:pPr algn="ctr">
              <a:defRPr/>
            </a:pPr>
            <a:endParaRPr lang="en-US"/>
          </a:p>
        </p:txBody>
      </p:sp>
      <p:sp>
        <p:nvSpPr>
          <p:cNvPr id="7" name="Rectangle 6"/>
          <p:cNvSpPr/>
          <p:nvPr/>
        </p:nvSpPr>
        <p:spPr>
          <a:xfrm>
            <a:off x="77788" y="5006975"/>
            <a:ext cx="10171112" cy="5080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0109" tIns="50054" rIns="100109" bIns="50054" anchor="ctr"/>
          <a:lstStyle/>
          <a:p>
            <a:pPr algn="ctr">
              <a:defRPr/>
            </a:pPr>
            <a:endParaRPr lang="en-US"/>
          </a:p>
        </p:txBody>
      </p:sp>
      <p:sp>
        <p:nvSpPr>
          <p:cNvPr id="2" name="Title 1"/>
          <p:cNvSpPr>
            <a:spLocks noGrp="1"/>
          </p:cNvSpPr>
          <p:nvPr>
            <p:ph type="title"/>
          </p:nvPr>
        </p:nvSpPr>
        <p:spPr>
          <a:xfrm>
            <a:off x="1032669" y="5139906"/>
            <a:ext cx="8261350" cy="547798"/>
          </a:xfrm>
        </p:spPr>
        <p:txBody>
          <a:bodyPr anchor="ctr">
            <a:noAutofit/>
          </a:bodyPr>
          <a:lstStyle>
            <a:lvl1pPr algn="l">
              <a:buNone/>
              <a:defRPr sz="3100" b="0"/>
            </a:lvl1pPr>
          </a:lstStyle>
          <a:p>
            <a:r>
              <a:rPr lang="en-US" smtClean="0"/>
              <a:t>Click to edit Master title style</a:t>
            </a:r>
            <a:endParaRPr lang="en-US"/>
          </a:p>
        </p:txBody>
      </p:sp>
      <p:sp>
        <p:nvSpPr>
          <p:cNvPr id="4" name="Text Placeholder 3"/>
          <p:cNvSpPr>
            <a:spLocks noGrp="1"/>
          </p:cNvSpPr>
          <p:nvPr>
            <p:ph type="body" sz="half" idx="2"/>
          </p:nvPr>
        </p:nvSpPr>
        <p:spPr>
          <a:xfrm>
            <a:off x="1032669" y="5711814"/>
            <a:ext cx="8261350" cy="719296"/>
          </a:xfrm>
        </p:spPr>
        <p:txBody>
          <a:bodyPr/>
          <a:lstStyle>
            <a:lvl1pPr marL="0" indent="0">
              <a:buFontTx/>
              <a:buNone/>
              <a:defRPr sz="1800"/>
            </a:lvl1pPr>
            <a:lvl2pPr>
              <a:defRPr sz="1300"/>
            </a:lvl2pPr>
            <a:lvl3pPr>
              <a:defRPr sz="1100"/>
            </a:lvl3pPr>
            <a:lvl4pPr>
              <a:defRPr sz="1000"/>
            </a:lvl4pPr>
            <a:lvl5pPr>
              <a:defRPr sz="1000"/>
            </a:lvl5pPr>
          </a:lstStyle>
          <a:p>
            <a:pPr lvl="0"/>
            <a:r>
              <a:rPr lang="en-US" smtClean="0"/>
              <a:t>Click to edit Master text styles</a:t>
            </a:r>
          </a:p>
        </p:txBody>
      </p:sp>
      <p:sp>
        <p:nvSpPr>
          <p:cNvPr id="3" name="Picture Placeholder 2"/>
          <p:cNvSpPr>
            <a:spLocks noGrp="1"/>
          </p:cNvSpPr>
          <p:nvPr>
            <p:ph type="pic" idx="1"/>
          </p:nvPr>
        </p:nvSpPr>
        <p:spPr>
          <a:xfrm>
            <a:off x="77144" y="69932"/>
            <a:ext cx="10166178" cy="4805299"/>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500"/>
            </a:lvl1pPr>
          </a:lstStyle>
          <a:p>
            <a:pPr lvl="0"/>
            <a:r>
              <a:rPr lang="en-US" noProof="0" smtClean="0"/>
              <a:t>Click icon to add picture</a:t>
            </a:r>
            <a:endParaRPr lang="en-US" noProof="0" dirty="0"/>
          </a:p>
        </p:txBody>
      </p:sp>
      <p:sp>
        <p:nvSpPr>
          <p:cNvPr id="8" name="Date Placeholder 4"/>
          <p:cNvSpPr>
            <a:spLocks noGrp="1"/>
          </p:cNvSpPr>
          <p:nvPr>
            <p:ph type="dt" sz="half" idx="10"/>
          </p:nvPr>
        </p:nvSpPr>
        <p:spPr/>
        <p:txBody>
          <a:bodyPr/>
          <a:lstStyle>
            <a:lvl1pPr>
              <a:defRPr/>
            </a:lvl1pPr>
          </a:lstStyle>
          <a:p>
            <a:pPr>
              <a:defRPr/>
            </a:pPr>
            <a:endParaRPr lang="en-US"/>
          </a:p>
        </p:txBody>
      </p:sp>
      <p:sp>
        <p:nvSpPr>
          <p:cNvPr id="9" name="Footer Placeholder 5"/>
          <p:cNvSpPr>
            <a:spLocks noGrp="1"/>
          </p:cNvSpPr>
          <p:nvPr>
            <p:ph type="ftr" sz="quarter" idx="11"/>
          </p:nvPr>
        </p:nvSpPr>
        <p:spPr>
          <a:xfrm>
            <a:off x="1033463" y="6473825"/>
            <a:ext cx="4387850" cy="479425"/>
          </a:xfrm>
        </p:spPr>
        <p:txBody>
          <a:bodyPr/>
          <a:lstStyle>
            <a:lvl1pPr>
              <a:defRPr/>
            </a:lvl1pPr>
          </a:lstStyle>
          <a:p>
            <a:pPr>
              <a:defRPr/>
            </a:pPr>
            <a:r>
              <a:rPr lang="en-US" dirty="0"/>
              <a:t>MANOJ KUMAR MITTAL &amp; CO.</a:t>
            </a:r>
          </a:p>
        </p:txBody>
      </p:sp>
      <p:sp>
        <p:nvSpPr>
          <p:cNvPr id="10" name="Slide Number Placeholder 6"/>
          <p:cNvSpPr>
            <a:spLocks noGrp="1"/>
          </p:cNvSpPr>
          <p:nvPr>
            <p:ph type="sldNum" sz="quarter" idx="12"/>
          </p:nvPr>
        </p:nvSpPr>
        <p:spPr>
          <a:xfrm>
            <a:off x="165100" y="6511925"/>
            <a:ext cx="515938" cy="479425"/>
          </a:xfrm>
        </p:spPr>
        <p:txBody>
          <a:bodyPr/>
          <a:lstStyle>
            <a:lvl1pPr>
              <a:defRPr/>
            </a:lvl1pPr>
          </a:lstStyle>
          <a:p>
            <a:pPr>
              <a:defRPr/>
            </a:pPr>
            <a:fld id="{BFCC840A-B254-440F-807E-8077E353CFA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0326688" cy="7192963"/>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00109" tIns="50054" rIns="100109" bIns="50054" anchor="ctr"/>
          <a:lstStyle/>
          <a:p>
            <a:pPr algn="ctr">
              <a:defRPr/>
            </a:pPr>
            <a:endParaRPr lang="en-US"/>
          </a:p>
        </p:txBody>
      </p:sp>
      <p:sp useBgFill="1">
        <p:nvSpPr>
          <p:cNvPr id="8" name="Rounded Rectangle 7"/>
          <p:cNvSpPr/>
          <p:nvPr/>
        </p:nvSpPr>
        <p:spPr>
          <a:xfrm>
            <a:off x="73025" y="73025"/>
            <a:ext cx="10179050" cy="7019925"/>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00109" tIns="50054" rIns="100109" bIns="50054" anchor="ctr"/>
          <a:lstStyle/>
          <a:p>
            <a:pPr algn="ctr">
              <a:defRPr/>
            </a:pPr>
            <a:endParaRPr lang="en-US"/>
          </a:p>
        </p:txBody>
      </p:sp>
      <p:sp>
        <p:nvSpPr>
          <p:cNvPr id="1028" name="Title Placeholder 21"/>
          <p:cNvSpPr>
            <a:spLocks noGrp="1"/>
          </p:cNvSpPr>
          <p:nvPr>
            <p:ph type="title"/>
          </p:nvPr>
        </p:nvSpPr>
        <p:spPr bwMode="auto">
          <a:xfrm>
            <a:off x="1033463" y="287338"/>
            <a:ext cx="8777287" cy="1200150"/>
          </a:xfrm>
          <a:prstGeom prst="rect">
            <a:avLst/>
          </a:prstGeom>
          <a:noFill/>
          <a:ln w="9525">
            <a:noFill/>
            <a:miter lim="800000"/>
            <a:headEnd/>
            <a:tailEnd/>
          </a:ln>
        </p:spPr>
        <p:txBody>
          <a:bodyPr vert="horz" wrap="square" lIns="100109" tIns="50054" rIns="100109" bIns="100109" numCol="1" anchor="b" anchorCtr="0" compatLnSpc="1">
            <a:prstTxWarp prst="textNoShape">
              <a:avLst/>
            </a:prstTxWarp>
          </a:bodyPr>
          <a:lstStyle/>
          <a:p>
            <a:pPr lvl="0"/>
            <a:r>
              <a:rPr lang="en-US" smtClean="0"/>
              <a:t>Click to edit Master title style</a:t>
            </a:r>
          </a:p>
        </p:txBody>
      </p:sp>
      <p:sp>
        <p:nvSpPr>
          <p:cNvPr id="1029" name="Text Placeholder 12"/>
          <p:cNvSpPr>
            <a:spLocks noGrp="1"/>
          </p:cNvSpPr>
          <p:nvPr>
            <p:ph type="body" idx="1"/>
          </p:nvPr>
        </p:nvSpPr>
        <p:spPr bwMode="auto">
          <a:xfrm>
            <a:off x="1033463" y="1519238"/>
            <a:ext cx="8777287" cy="4794250"/>
          </a:xfrm>
          <a:prstGeom prst="rect">
            <a:avLst/>
          </a:prstGeom>
          <a:noFill/>
          <a:ln w="9525">
            <a:noFill/>
            <a:miter lim="800000"/>
            <a:headEnd/>
            <a:tailEnd/>
          </a:ln>
        </p:spPr>
        <p:txBody>
          <a:bodyPr vert="horz" wrap="square" lIns="100109" tIns="50054" rIns="100109" bIns="5005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970713" y="6492875"/>
            <a:ext cx="2797175" cy="500063"/>
          </a:xfrm>
          <a:prstGeom prst="rect">
            <a:avLst/>
          </a:prstGeom>
        </p:spPr>
        <p:txBody>
          <a:bodyPr lIns="100109" tIns="50054" rIns="100109" bIns="50054" anchor="ctr" anchorCtr="0"/>
          <a:lstStyle>
            <a:lvl1pPr algn="r" eaLnBrk="1" latinLnBrk="0" hangingPunct="1">
              <a:defRPr kumimoji="0" sz="1500">
                <a:solidFill>
                  <a:schemeClr val="tx2"/>
                </a:solidFill>
              </a:defRPr>
            </a:lvl1pPr>
          </a:lstStyle>
          <a:p>
            <a:pPr>
              <a:defRPr/>
            </a:pPr>
            <a:endParaRPr lang="en-US"/>
          </a:p>
        </p:txBody>
      </p:sp>
      <p:sp>
        <p:nvSpPr>
          <p:cNvPr id="3" name="Footer Placeholder 2"/>
          <p:cNvSpPr>
            <a:spLocks noGrp="1"/>
          </p:cNvSpPr>
          <p:nvPr>
            <p:ph type="ftr" sz="quarter" idx="3"/>
          </p:nvPr>
        </p:nvSpPr>
        <p:spPr>
          <a:xfrm>
            <a:off x="1033463" y="6473825"/>
            <a:ext cx="4473575" cy="479425"/>
          </a:xfrm>
          <a:prstGeom prst="rect">
            <a:avLst/>
          </a:prstGeom>
        </p:spPr>
        <p:txBody>
          <a:bodyPr lIns="100109" tIns="50054" rIns="100109" bIns="50054" anchor="ctr" anchorCtr="0"/>
          <a:lstStyle>
            <a:lvl1pPr eaLnBrk="1" latinLnBrk="0" hangingPunct="1">
              <a:defRPr kumimoji="0" sz="1500" smtClean="0">
                <a:solidFill>
                  <a:schemeClr val="tx2"/>
                </a:solidFill>
              </a:defRPr>
            </a:lvl1pPr>
          </a:lstStyle>
          <a:p>
            <a:pPr>
              <a:defRPr/>
            </a:pPr>
            <a:r>
              <a:rPr lang="en-US" dirty="0"/>
              <a:t>MANOJ KUMAR MITTAL &amp; CO.</a:t>
            </a:r>
          </a:p>
        </p:txBody>
      </p:sp>
      <p:sp>
        <p:nvSpPr>
          <p:cNvPr id="23" name="Slide Number Placeholder 22"/>
          <p:cNvSpPr>
            <a:spLocks noGrp="1"/>
          </p:cNvSpPr>
          <p:nvPr>
            <p:ph type="sldNum" sz="quarter" idx="4"/>
          </p:nvPr>
        </p:nvSpPr>
        <p:spPr>
          <a:xfrm>
            <a:off x="165100" y="6513513"/>
            <a:ext cx="515938" cy="479425"/>
          </a:xfrm>
          <a:prstGeom prst="ellipse">
            <a:avLst/>
          </a:prstGeom>
          <a:solidFill>
            <a:schemeClr val="accent1"/>
          </a:solidFill>
        </p:spPr>
        <p:txBody>
          <a:bodyPr wrap="none" lIns="0" tIns="0" rIns="0" bIns="0" anchor="ctr" anchorCtr="1">
            <a:noAutofit/>
          </a:bodyPr>
          <a:lstStyle>
            <a:lvl1pPr algn="ctr" eaLnBrk="1" latinLnBrk="0" hangingPunct="1">
              <a:defRPr kumimoji="0" sz="1500" smtClean="0">
                <a:solidFill>
                  <a:srgbClr val="FFFFFF"/>
                </a:solidFill>
                <a:latin typeface="+mj-lt"/>
                <a:ea typeface="+mj-ea"/>
                <a:cs typeface="+mj-cs"/>
              </a:defRPr>
            </a:lvl1pPr>
          </a:lstStyle>
          <a:p>
            <a:pPr>
              <a:defRPr/>
            </a:pPr>
            <a:fld id="{3550321E-CA0A-407E-A4CC-7DDA74599DC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86" r:id="rId1"/>
    <p:sldLayoutId id="2147483779" r:id="rId2"/>
    <p:sldLayoutId id="2147483787" r:id="rId3"/>
    <p:sldLayoutId id="2147483780" r:id="rId4"/>
    <p:sldLayoutId id="2147483781" r:id="rId5"/>
    <p:sldLayoutId id="2147483782" r:id="rId6"/>
    <p:sldLayoutId id="2147483783" r:id="rId7"/>
    <p:sldLayoutId id="2147483788" r:id="rId8"/>
    <p:sldLayoutId id="2147483789" r:id="rId9"/>
    <p:sldLayoutId id="2147483784" r:id="rId10"/>
    <p:sldLayoutId id="2147483785" r:id="rId11"/>
  </p:sldLayoutIdLst>
  <p:hf sldNum="0" hdr="0" dt="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Franklin Gothic Book" pitchFamily="34" charset="0"/>
        </a:defRPr>
      </a:lvl2pPr>
      <a:lvl3pPr algn="l" rtl="0" fontAlgn="base">
        <a:spcBef>
          <a:spcPct val="0"/>
        </a:spcBef>
        <a:spcAft>
          <a:spcPct val="0"/>
        </a:spcAft>
        <a:defRPr sz="4400">
          <a:solidFill>
            <a:schemeClr val="tx2"/>
          </a:solidFill>
          <a:latin typeface="Franklin Gothic Book" pitchFamily="34" charset="0"/>
        </a:defRPr>
      </a:lvl3pPr>
      <a:lvl4pPr algn="l" rtl="0" fontAlgn="base">
        <a:spcBef>
          <a:spcPct val="0"/>
        </a:spcBef>
        <a:spcAft>
          <a:spcPct val="0"/>
        </a:spcAft>
        <a:defRPr sz="4400">
          <a:solidFill>
            <a:schemeClr val="tx2"/>
          </a:solidFill>
          <a:latin typeface="Franklin Gothic Book" pitchFamily="34" charset="0"/>
        </a:defRPr>
      </a:lvl4pPr>
      <a:lvl5pPr algn="l" rtl="0" fontAlgn="base">
        <a:spcBef>
          <a:spcPct val="0"/>
        </a:spcBef>
        <a:spcAft>
          <a:spcPct val="0"/>
        </a:spcAft>
        <a:defRPr sz="4400">
          <a:solidFill>
            <a:schemeClr val="tx2"/>
          </a:solidFill>
          <a:latin typeface="Franklin Gothic Book" pitchFamily="34" charset="0"/>
        </a:defRPr>
      </a:lvl5pPr>
      <a:lvl6pPr marL="457200" algn="l" rtl="0" fontAlgn="base">
        <a:spcBef>
          <a:spcPct val="0"/>
        </a:spcBef>
        <a:spcAft>
          <a:spcPct val="0"/>
        </a:spcAft>
        <a:defRPr sz="4400">
          <a:solidFill>
            <a:schemeClr val="tx2"/>
          </a:solidFill>
          <a:latin typeface="Franklin Gothic Book" pitchFamily="34" charset="0"/>
        </a:defRPr>
      </a:lvl6pPr>
      <a:lvl7pPr marL="914400" algn="l" rtl="0" fontAlgn="base">
        <a:spcBef>
          <a:spcPct val="0"/>
        </a:spcBef>
        <a:spcAft>
          <a:spcPct val="0"/>
        </a:spcAft>
        <a:defRPr sz="4400">
          <a:solidFill>
            <a:schemeClr val="tx2"/>
          </a:solidFill>
          <a:latin typeface="Franklin Gothic Book" pitchFamily="34" charset="0"/>
        </a:defRPr>
      </a:lvl7pPr>
      <a:lvl8pPr marL="1371600" algn="l" rtl="0" fontAlgn="base">
        <a:spcBef>
          <a:spcPct val="0"/>
        </a:spcBef>
        <a:spcAft>
          <a:spcPct val="0"/>
        </a:spcAft>
        <a:defRPr sz="4400">
          <a:solidFill>
            <a:schemeClr val="tx2"/>
          </a:solidFill>
          <a:latin typeface="Franklin Gothic Book" pitchFamily="34" charset="0"/>
        </a:defRPr>
      </a:lvl8pPr>
      <a:lvl9pPr marL="1828800" algn="l" rtl="0" fontAlgn="base">
        <a:spcBef>
          <a:spcPct val="0"/>
        </a:spcBef>
        <a:spcAft>
          <a:spcPct val="0"/>
        </a:spcAft>
        <a:defRPr sz="4400">
          <a:solidFill>
            <a:schemeClr val="tx2"/>
          </a:solidFill>
          <a:latin typeface="Franklin Gothic Book" pitchFamily="34" charset="0"/>
        </a:defRPr>
      </a:lvl9pPr>
    </p:titleStyle>
    <p:bodyStyle>
      <a:lvl1pPr marL="300038" indent="-300038" algn="l" rtl="0" fontAlgn="base">
        <a:spcBef>
          <a:spcPts val="638"/>
        </a:spcBef>
        <a:spcAft>
          <a:spcPct val="0"/>
        </a:spcAft>
        <a:buClr>
          <a:schemeClr val="accent1"/>
        </a:buClr>
        <a:buSzPct val="85000"/>
        <a:buFont typeface="Wingdings 2" pitchFamily="18" charset="2"/>
        <a:buChar char=""/>
        <a:defRPr sz="2800" kern="1200">
          <a:solidFill>
            <a:schemeClr val="tx1"/>
          </a:solidFill>
          <a:latin typeface="+mn-lt"/>
          <a:ea typeface="+mn-ea"/>
          <a:cs typeface="+mn-cs"/>
        </a:defRPr>
      </a:lvl1pPr>
      <a:lvl2pPr marL="600075" indent="-249238" algn="l" rtl="0" fontAlgn="base">
        <a:spcBef>
          <a:spcPts val="400"/>
        </a:spcBef>
        <a:spcAft>
          <a:spcPct val="0"/>
        </a:spcAft>
        <a:buClr>
          <a:schemeClr val="accent2"/>
        </a:buClr>
        <a:buSzPct val="85000"/>
        <a:buFont typeface="Wingdings 2" pitchFamily="18" charset="2"/>
        <a:buChar char=""/>
        <a:defRPr sz="2600" kern="1200">
          <a:solidFill>
            <a:schemeClr val="tx1"/>
          </a:solidFill>
          <a:latin typeface="+mn-lt"/>
          <a:ea typeface="+mn-ea"/>
          <a:cs typeface="+mn-cs"/>
        </a:defRPr>
      </a:lvl2pPr>
      <a:lvl3pPr marL="900113" indent="-249238" algn="l" rtl="0" fontAlgn="base">
        <a:spcBef>
          <a:spcPts val="400"/>
        </a:spcBef>
        <a:spcAft>
          <a:spcPct val="0"/>
        </a:spcAft>
        <a:buClr>
          <a:srgbClr val="E6B1AB"/>
        </a:buClr>
        <a:buSzPct val="85000"/>
        <a:buFont typeface="Wingdings 2" pitchFamily="18" charset="2"/>
        <a:buChar char=""/>
        <a:defRPr sz="2200" kern="1200">
          <a:solidFill>
            <a:schemeClr val="tx1"/>
          </a:solidFill>
          <a:latin typeface="+mn-lt"/>
          <a:ea typeface="+mn-ea"/>
          <a:cs typeface="+mn-cs"/>
        </a:defRPr>
      </a:lvl3pPr>
      <a:lvl4pPr marL="1200150" indent="-249238" algn="l" rtl="0" fontAlgn="base">
        <a:spcBef>
          <a:spcPts val="400"/>
        </a:spcBef>
        <a:spcAft>
          <a:spcPct val="0"/>
        </a:spcAft>
        <a:buClr>
          <a:srgbClr val="A28E6A"/>
        </a:buClr>
        <a:buSzPct val="80000"/>
        <a:buFont typeface="Wingdings 2" pitchFamily="18" charset="2"/>
        <a:buChar char=""/>
        <a:defRPr sz="2200" kern="1200">
          <a:solidFill>
            <a:schemeClr val="tx1"/>
          </a:solidFill>
          <a:latin typeface="+mn-lt"/>
          <a:ea typeface="+mn-ea"/>
          <a:cs typeface="+mn-cs"/>
        </a:defRPr>
      </a:lvl4pPr>
      <a:lvl5pPr marL="1500188" indent="-249238" algn="l" rtl="0" fontAlgn="base">
        <a:spcBef>
          <a:spcPts val="400"/>
        </a:spcBef>
        <a:spcAft>
          <a:spcPct val="0"/>
        </a:spcAft>
        <a:buClr>
          <a:srgbClr val="A28E6A"/>
        </a:buClr>
        <a:buChar char="o"/>
        <a:defRPr sz="2200" kern="1200">
          <a:solidFill>
            <a:schemeClr val="tx1"/>
          </a:solidFill>
          <a:latin typeface="+mn-lt"/>
          <a:ea typeface="+mn-ea"/>
          <a:cs typeface="+mn-cs"/>
        </a:defRPr>
      </a:lvl5pPr>
      <a:lvl6pPr marL="1801953" indent="-250271" algn="l" rtl="0" eaLnBrk="1" latinLnBrk="0" hangingPunct="1">
        <a:spcBef>
          <a:spcPts val="405"/>
        </a:spcBef>
        <a:buClr>
          <a:schemeClr val="accent3"/>
        </a:buClr>
        <a:buChar char="•"/>
        <a:defRPr kumimoji="0" sz="2000" kern="1200" baseline="0">
          <a:solidFill>
            <a:schemeClr val="tx1"/>
          </a:solidFill>
          <a:latin typeface="+mn-lt"/>
          <a:ea typeface="+mn-ea"/>
          <a:cs typeface="+mn-cs"/>
        </a:defRPr>
      </a:lvl6pPr>
      <a:lvl7pPr marL="2102279" indent="-250271" algn="l" rtl="0" eaLnBrk="1" latinLnBrk="0" hangingPunct="1">
        <a:spcBef>
          <a:spcPts val="405"/>
        </a:spcBef>
        <a:buClr>
          <a:schemeClr val="accent2"/>
        </a:buClr>
        <a:buChar char="•"/>
        <a:defRPr kumimoji="0" sz="2000" kern="1200">
          <a:solidFill>
            <a:schemeClr val="tx1"/>
          </a:solidFill>
          <a:latin typeface="+mn-lt"/>
          <a:ea typeface="+mn-ea"/>
          <a:cs typeface="+mn-cs"/>
        </a:defRPr>
      </a:lvl7pPr>
      <a:lvl8pPr marL="2402604" indent="-250271" algn="l" rtl="0" eaLnBrk="1" latinLnBrk="0" hangingPunct="1">
        <a:spcBef>
          <a:spcPts val="405"/>
        </a:spcBef>
        <a:buClr>
          <a:schemeClr val="accent1">
            <a:tint val="60000"/>
          </a:schemeClr>
        </a:buClr>
        <a:buChar char="•"/>
        <a:defRPr kumimoji="0" sz="2000" kern="1200">
          <a:solidFill>
            <a:schemeClr val="tx1"/>
          </a:solidFill>
          <a:latin typeface="+mn-lt"/>
          <a:ea typeface="+mn-ea"/>
          <a:cs typeface="+mn-cs"/>
        </a:defRPr>
      </a:lvl8pPr>
      <a:lvl9pPr marL="2702930" indent="-250271" algn="l" rtl="0" eaLnBrk="1" latinLnBrk="0" hangingPunct="1">
        <a:spcBef>
          <a:spcPts val="405"/>
        </a:spcBef>
        <a:buClr>
          <a:schemeClr val="accent2">
            <a:tint val="60000"/>
          </a:schemeClr>
        </a:buClr>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500543" algn="l" rtl="0" eaLnBrk="1" latinLnBrk="0" hangingPunct="1">
        <a:defRPr kumimoji="0" kern="1200">
          <a:solidFill>
            <a:schemeClr val="tx1"/>
          </a:solidFill>
          <a:latin typeface="+mn-lt"/>
          <a:ea typeface="+mn-ea"/>
          <a:cs typeface="+mn-cs"/>
        </a:defRPr>
      </a:lvl2pPr>
      <a:lvl3pPr marL="1001085" algn="l" rtl="0" eaLnBrk="1" latinLnBrk="0" hangingPunct="1">
        <a:defRPr kumimoji="0" kern="1200">
          <a:solidFill>
            <a:schemeClr val="tx1"/>
          </a:solidFill>
          <a:latin typeface="+mn-lt"/>
          <a:ea typeface="+mn-ea"/>
          <a:cs typeface="+mn-cs"/>
        </a:defRPr>
      </a:lvl3pPr>
      <a:lvl4pPr marL="1501628" algn="l" rtl="0" eaLnBrk="1" latinLnBrk="0" hangingPunct="1">
        <a:defRPr kumimoji="0" kern="1200">
          <a:solidFill>
            <a:schemeClr val="tx1"/>
          </a:solidFill>
          <a:latin typeface="+mn-lt"/>
          <a:ea typeface="+mn-ea"/>
          <a:cs typeface="+mn-cs"/>
        </a:defRPr>
      </a:lvl4pPr>
      <a:lvl5pPr marL="2002170" algn="l" rtl="0" eaLnBrk="1" latinLnBrk="0" hangingPunct="1">
        <a:defRPr kumimoji="0" kern="1200">
          <a:solidFill>
            <a:schemeClr val="tx1"/>
          </a:solidFill>
          <a:latin typeface="+mn-lt"/>
          <a:ea typeface="+mn-ea"/>
          <a:cs typeface="+mn-cs"/>
        </a:defRPr>
      </a:lvl5pPr>
      <a:lvl6pPr marL="2502713" algn="l" rtl="0" eaLnBrk="1" latinLnBrk="0" hangingPunct="1">
        <a:defRPr kumimoji="0" kern="1200">
          <a:solidFill>
            <a:schemeClr val="tx1"/>
          </a:solidFill>
          <a:latin typeface="+mn-lt"/>
          <a:ea typeface="+mn-ea"/>
          <a:cs typeface="+mn-cs"/>
        </a:defRPr>
      </a:lvl6pPr>
      <a:lvl7pPr marL="3003255" algn="l" rtl="0" eaLnBrk="1" latinLnBrk="0" hangingPunct="1">
        <a:defRPr kumimoji="0" kern="1200">
          <a:solidFill>
            <a:schemeClr val="tx1"/>
          </a:solidFill>
          <a:latin typeface="+mn-lt"/>
          <a:ea typeface="+mn-ea"/>
          <a:cs typeface="+mn-cs"/>
        </a:defRPr>
      </a:lvl7pPr>
      <a:lvl8pPr marL="3503798" algn="l" rtl="0" eaLnBrk="1" latinLnBrk="0" hangingPunct="1">
        <a:defRPr kumimoji="0" kern="1200">
          <a:solidFill>
            <a:schemeClr val="tx1"/>
          </a:solidFill>
          <a:latin typeface="+mn-lt"/>
          <a:ea typeface="+mn-ea"/>
          <a:cs typeface="+mn-cs"/>
        </a:defRPr>
      </a:lvl8pPr>
      <a:lvl9pPr marL="400434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1"/>
          <p:cNvSpPr>
            <a:spLocks noGrp="1" noChangeArrowheads="1"/>
          </p:cNvSpPr>
          <p:nvPr>
            <p:ph type="ftr" sz="quarter" idx="11"/>
          </p:nvPr>
        </p:nvSpPr>
        <p:spPr/>
        <p:txBody>
          <a:bodyPr/>
          <a:lstStyle/>
          <a:p>
            <a:pPr>
              <a:defRPr/>
            </a:pPr>
            <a:r>
              <a:rPr lang="en-US" dirty="0"/>
              <a:t>MANOJ KUMAR MITTAL &amp; CO.</a:t>
            </a:r>
          </a:p>
        </p:txBody>
      </p:sp>
      <p:sp>
        <p:nvSpPr>
          <p:cNvPr id="6147" name="Rectangle 4"/>
          <p:cNvSpPr>
            <a:spLocks noGrp="1" noChangeArrowheads="1"/>
          </p:cNvSpPr>
          <p:nvPr>
            <p:ph type="ctrTitle"/>
          </p:nvPr>
        </p:nvSpPr>
        <p:spPr>
          <a:xfrm>
            <a:off x="743744" y="1539081"/>
            <a:ext cx="8777288" cy="1917700"/>
          </a:xfrm>
        </p:spPr>
        <p:txBody>
          <a:bodyPr/>
          <a:lstStyle/>
          <a:p>
            <a:r>
              <a:rPr b="1" smtClean="0">
                <a:solidFill>
                  <a:schemeClr val="tx1"/>
                </a:solidFill>
              </a:rPr>
              <a:t>TAX PROPOSALS 2015 AT A GLANCE</a:t>
            </a:r>
            <a:br>
              <a:rPr b="1" smtClean="0">
                <a:solidFill>
                  <a:schemeClr val="tx1"/>
                </a:solidFill>
              </a:rPr>
            </a:br>
            <a:r>
              <a:rPr b="1" smtClean="0">
                <a:solidFill>
                  <a:schemeClr val="tx1"/>
                </a:solidFill>
              </a:rPr>
              <a:t>ON DIRECT TAX</a:t>
            </a:r>
          </a:p>
        </p:txBody>
      </p:sp>
      <p:sp>
        <p:nvSpPr>
          <p:cNvPr id="6148" name="Rectangle 5"/>
          <p:cNvSpPr>
            <a:spLocks noChangeArrowheads="1"/>
          </p:cNvSpPr>
          <p:nvPr/>
        </p:nvSpPr>
        <p:spPr bwMode="auto">
          <a:xfrm>
            <a:off x="1987550" y="2787650"/>
            <a:ext cx="203200" cy="285750"/>
          </a:xfrm>
          <a:prstGeom prst="rect">
            <a:avLst/>
          </a:prstGeom>
          <a:noFill/>
          <a:ln w="9525">
            <a:noFill/>
            <a:miter lim="800000"/>
            <a:headEnd/>
            <a:tailEnd/>
          </a:ln>
        </p:spPr>
        <p:txBody>
          <a:bodyPr wrap="none" lIns="100109" tIns="50054" rIns="100109" bIns="50054" anchor="ctr">
            <a:spAutoFit/>
          </a:bodyPr>
          <a:lstStyle/>
          <a:p>
            <a:endParaRPr lang="en-US" sz="1200">
              <a:solidFill>
                <a:schemeClr val="tx1"/>
              </a:solidFill>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z="2800" dirty="0" smtClean="0">
                <a:solidFill>
                  <a:srgbClr val="FF0000"/>
                </a:solidFill>
              </a:rPr>
              <a:t>Deduction u/s 80D-Medical Insurance(MI), Preventive Health Check up(PHC) and Medical expenses incurred</a:t>
            </a: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14340" name="Content Placeholder 2"/>
          <p:cNvSpPr>
            <a:spLocks noGrp="1"/>
          </p:cNvSpPr>
          <p:nvPr>
            <p:ph sz="quarter" idx="1"/>
          </p:nvPr>
        </p:nvSpPr>
        <p:spPr>
          <a:xfrm>
            <a:off x="515938" y="1690688"/>
            <a:ext cx="9293225" cy="4752975"/>
          </a:xfrm>
        </p:spPr>
        <p:txBody>
          <a:bodyPr/>
          <a:lstStyle/>
          <a:p>
            <a:pPr algn="just"/>
            <a:endParaRPr lang="en-US" dirty="0" smtClean="0"/>
          </a:p>
          <a:p>
            <a:pPr algn="just">
              <a:buNone/>
            </a:pPr>
            <a:endParaRPr lang="en-US" sz="2800" dirty="0" smtClean="0"/>
          </a:p>
        </p:txBody>
      </p:sp>
      <p:graphicFrame>
        <p:nvGraphicFramePr>
          <p:cNvPr id="5" name="Table 4"/>
          <p:cNvGraphicFramePr>
            <a:graphicFrameLocks noGrp="1"/>
          </p:cNvGraphicFramePr>
          <p:nvPr/>
        </p:nvGraphicFramePr>
        <p:xfrm>
          <a:off x="743744" y="1539081"/>
          <a:ext cx="8915400" cy="5034280"/>
        </p:xfrm>
        <a:graphic>
          <a:graphicData uri="http://schemas.openxmlformats.org/drawingml/2006/table">
            <a:tbl>
              <a:tblPr firstRow="1" bandRow="1">
                <a:tableStyleId>{5C22544A-7EE6-4342-B048-85BDC9FD1C3A}</a:tableStyleId>
              </a:tblPr>
              <a:tblGrid>
                <a:gridCol w="685800"/>
                <a:gridCol w="3124200"/>
                <a:gridCol w="1219200"/>
                <a:gridCol w="3886200"/>
              </a:tblGrid>
              <a:tr h="0">
                <a:tc>
                  <a:txBody>
                    <a:bodyPr/>
                    <a:lstStyle/>
                    <a:p>
                      <a:r>
                        <a:rPr lang="en-US" dirty="0" smtClean="0"/>
                        <a:t>clauses</a:t>
                      </a:r>
                      <a:endParaRPr lang="en-US" dirty="0"/>
                    </a:p>
                  </a:txBody>
                  <a:tcPr/>
                </a:tc>
                <a:tc>
                  <a:txBody>
                    <a:bodyPr/>
                    <a:lstStyle/>
                    <a:p>
                      <a:r>
                        <a:rPr lang="en-US" dirty="0" smtClean="0"/>
                        <a:t>Person</a:t>
                      </a:r>
                      <a:r>
                        <a:rPr lang="en-US" baseline="0" dirty="0" smtClean="0"/>
                        <a:t> referred</a:t>
                      </a:r>
                      <a:endParaRPr lang="en-US" dirty="0"/>
                    </a:p>
                  </a:txBody>
                  <a:tcPr/>
                </a:tc>
                <a:tc>
                  <a:txBody>
                    <a:bodyPr/>
                    <a:lstStyle/>
                    <a:p>
                      <a:r>
                        <a:rPr lang="en-US" dirty="0" smtClean="0"/>
                        <a:t>Amount</a:t>
                      </a:r>
                      <a:endParaRPr lang="en-US" dirty="0"/>
                    </a:p>
                  </a:txBody>
                  <a:tcPr/>
                </a:tc>
                <a:tc>
                  <a:txBody>
                    <a:bodyPr/>
                    <a:lstStyle/>
                    <a:p>
                      <a:r>
                        <a:rPr lang="en-US" dirty="0" smtClean="0"/>
                        <a:t>Remark</a:t>
                      </a:r>
                      <a:endParaRPr lang="en-US" dirty="0"/>
                    </a:p>
                  </a:txBody>
                  <a:tcPr/>
                </a:tc>
              </a:tr>
              <a:tr h="370840">
                <a:tc>
                  <a:txBody>
                    <a:bodyPr/>
                    <a:lstStyle/>
                    <a:p>
                      <a:r>
                        <a:rPr lang="en-US" dirty="0" smtClean="0"/>
                        <a:t>a</a:t>
                      </a:r>
                      <a:endParaRPr lang="en-US" dirty="0"/>
                    </a:p>
                  </a:txBody>
                  <a:tcPr/>
                </a:tc>
                <a:tc>
                  <a:txBody>
                    <a:bodyPr/>
                    <a:lstStyle/>
                    <a:p>
                      <a:r>
                        <a:rPr lang="en-US" dirty="0" smtClean="0"/>
                        <a:t>Individual or HUF  (M</a:t>
                      </a:r>
                      <a:r>
                        <a:rPr lang="en-US" baseline="0" dirty="0" smtClean="0"/>
                        <a:t>I or PHC)</a:t>
                      </a:r>
                      <a:endParaRPr lang="en-US" dirty="0"/>
                    </a:p>
                  </a:txBody>
                  <a:tcPr/>
                </a:tc>
                <a:tc>
                  <a:txBody>
                    <a:bodyPr/>
                    <a:lstStyle/>
                    <a:p>
                      <a:r>
                        <a:rPr lang="en-US" dirty="0" smtClean="0"/>
                        <a:t>25000.00</a:t>
                      </a:r>
                      <a:endParaRPr lang="en-US" dirty="0"/>
                    </a:p>
                  </a:txBody>
                  <a:tcPr/>
                </a:tc>
                <a:tc>
                  <a:txBody>
                    <a:bodyPr/>
                    <a:lstStyle/>
                    <a:p>
                      <a:r>
                        <a:rPr lang="en-US" dirty="0" smtClean="0"/>
                        <a:t>In case of senior</a:t>
                      </a:r>
                      <a:r>
                        <a:rPr lang="en-US" baseline="0" dirty="0" smtClean="0"/>
                        <a:t> citizen, </a:t>
                      </a:r>
                      <a:r>
                        <a:rPr lang="en-US" baseline="0" dirty="0" smtClean="0"/>
                        <a:t>30000.00</a:t>
                      </a:r>
                      <a:endParaRPr lang="en-US" dirty="0"/>
                    </a:p>
                  </a:txBody>
                  <a:tcPr/>
                </a:tc>
              </a:tr>
              <a:tr h="370840">
                <a:tc>
                  <a:txBody>
                    <a:bodyPr/>
                    <a:lstStyle/>
                    <a:p>
                      <a:r>
                        <a:rPr lang="en-US" dirty="0" smtClean="0"/>
                        <a:t>b</a:t>
                      </a:r>
                      <a:endParaRPr lang="en-US" dirty="0"/>
                    </a:p>
                  </a:txBody>
                  <a:tcPr/>
                </a:tc>
                <a:tc>
                  <a:txBody>
                    <a:bodyPr/>
                    <a:lstStyle/>
                    <a:p>
                      <a:r>
                        <a:rPr lang="en-US" dirty="0" smtClean="0"/>
                        <a:t>On parents( if not senior citizen</a:t>
                      </a:r>
                      <a:r>
                        <a:rPr lang="en-US" baseline="0" dirty="0" smtClean="0"/>
                        <a:t> (MI or PHC)</a:t>
                      </a:r>
                      <a:endParaRPr lang="en-US" dirty="0"/>
                    </a:p>
                  </a:txBody>
                  <a:tcPr/>
                </a:tc>
                <a:tc>
                  <a:txBody>
                    <a:bodyPr/>
                    <a:lstStyle/>
                    <a:p>
                      <a:r>
                        <a:rPr lang="en-US" dirty="0" smtClean="0"/>
                        <a:t>25000.00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case of senior</a:t>
                      </a:r>
                      <a:r>
                        <a:rPr lang="en-US" baseline="0" dirty="0" smtClean="0"/>
                        <a:t> citizen, </a:t>
                      </a:r>
                      <a:r>
                        <a:rPr lang="en-US" baseline="0" dirty="0" smtClean="0"/>
                        <a:t>30000.00</a:t>
                      </a:r>
                      <a:endParaRPr lang="en-US" dirty="0" smtClean="0"/>
                    </a:p>
                    <a:p>
                      <a:endParaRPr lang="en-US" dirty="0"/>
                    </a:p>
                  </a:txBody>
                  <a:tcPr/>
                </a:tc>
              </a:tr>
              <a:tr h="370840">
                <a:tc>
                  <a:txBody>
                    <a:bodyPr/>
                    <a:lstStyle/>
                    <a:p>
                      <a:r>
                        <a:rPr lang="en-US" dirty="0" smtClean="0"/>
                        <a:t>c</a:t>
                      </a:r>
                      <a:endParaRPr lang="en-US" dirty="0"/>
                    </a:p>
                  </a:txBody>
                  <a:tcPr/>
                </a:tc>
                <a:tc>
                  <a:txBody>
                    <a:bodyPr/>
                    <a:lstStyle/>
                    <a:p>
                      <a:r>
                        <a:rPr lang="en-US" dirty="0" smtClean="0"/>
                        <a:t>Individual</a:t>
                      </a:r>
                      <a:r>
                        <a:rPr lang="en-US" baseline="0" dirty="0" smtClean="0"/>
                        <a:t> or HUF ( Medical expenditure</a:t>
                      </a:r>
                      <a:endParaRPr lang="en-US" dirty="0"/>
                    </a:p>
                  </a:txBody>
                  <a:tcPr/>
                </a:tc>
                <a:tc>
                  <a:txBody>
                    <a:bodyPr/>
                    <a:lstStyle/>
                    <a:p>
                      <a:r>
                        <a:rPr lang="en-US" dirty="0" smtClean="0"/>
                        <a:t>30000.00</a:t>
                      </a:r>
                      <a:endParaRPr lang="en-US" dirty="0"/>
                    </a:p>
                  </a:txBody>
                  <a:tcPr/>
                </a:tc>
                <a:tc>
                  <a:txBody>
                    <a:bodyPr/>
                    <a:lstStyle/>
                    <a:p>
                      <a:r>
                        <a:rPr lang="en-US" dirty="0" smtClean="0"/>
                        <a:t>It</a:t>
                      </a:r>
                      <a:r>
                        <a:rPr lang="en-US" baseline="0" dirty="0" smtClean="0"/>
                        <a:t> is for </a:t>
                      </a:r>
                      <a:r>
                        <a:rPr lang="en-US" sz="2400" b="1" i="1" u="sng" baseline="0" dirty="0" smtClean="0"/>
                        <a:t>Very Senior Citizen.  Provided the deduction under clause a and c would not exceed Rs. 30000.00</a:t>
                      </a:r>
                      <a:endParaRPr lang="en-US" sz="2400" b="1" i="1" u="sng" dirty="0"/>
                    </a:p>
                  </a:txBody>
                  <a:tcPr/>
                </a:tc>
              </a:tr>
              <a:tr h="370840">
                <a:tc>
                  <a:txBody>
                    <a:bodyPr/>
                    <a:lstStyle/>
                    <a:p>
                      <a:r>
                        <a:rPr lang="en-US" dirty="0" smtClean="0"/>
                        <a:t>3</a:t>
                      </a:r>
                      <a:endParaRPr lang="en-US" dirty="0"/>
                    </a:p>
                  </a:txBody>
                  <a:tcPr/>
                </a:tc>
                <a:tc>
                  <a:txBody>
                    <a:bodyPr/>
                    <a:lstStyle/>
                    <a:p>
                      <a:r>
                        <a:rPr lang="en-US" sz="2000" u="none" dirty="0" smtClean="0">
                          <a:solidFill>
                            <a:schemeClr val="tx1"/>
                          </a:solidFill>
                        </a:rPr>
                        <a:t>Parents(Medical</a:t>
                      </a:r>
                      <a:r>
                        <a:rPr lang="en-US" sz="2000" u="none" baseline="0" dirty="0" smtClean="0">
                          <a:solidFill>
                            <a:schemeClr val="tx1"/>
                          </a:solidFill>
                        </a:rPr>
                        <a:t> expenditure incurred)</a:t>
                      </a:r>
                      <a:endParaRPr lang="en-US" sz="2000" u="none" dirty="0">
                        <a:solidFill>
                          <a:schemeClr val="tx1"/>
                        </a:solidFill>
                      </a:endParaRPr>
                    </a:p>
                  </a:txBody>
                  <a:tcPr/>
                </a:tc>
                <a:tc>
                  <a:txBody>
                    <a:bodyPr/>
                    <a:lstStyle/>
                    <a:p>
                      <a:r>
                        <a:rPr lang="en-US" dirty="0" smtClean="0"/>
                        <a:t>30000.00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It</a:t>
                      </a:r>
                      <a:r>
                        <a:rPr lang="en-US" baseline="0" dirty="0" smtClean="0"/>
                        <a:t> is for </a:t>
                      </a:r>
                      <a:r>
                        <a:rPr lang="en-US" sz="2400" b="1" i="1" u="sng" baseline="0" dirty="0" smtClean="0"/>
                        <a:t>Very Senior Citizen Provided the deduction under clause b and d would not exceed Rs. 30000.00</a:t>
                      </a:r>
                      <a:endParaRPr lang="en-US" sz="2400" b="1" i="1" u="sng" dirty="0" smtClean="0"/>
                    </a:p>
                    <a:p>
                      <a:endParaRPr lang="en-US" dirty="0"/>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algn="just"/>
            <a:endParaRPr lang="en-US" sz="3600" dirty="0" smtClean="0">
              <a:solidFill>
                <a:srgbClr val="FF0000"/>
              </a:solidFill>
            </a:endParaRP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15364" name="Content Placeholder 2"/>
          <p:cNvSpPr>
            <a:spLocks noGrp="1"/>
          </p:cNvSpPr>
          <p:nvPr>
            <p:ph sz="quarter" idx="1"/>
          </p:nvPr>
        </p:nvSpPr>
        <p:spPr>
          <a:xfrm>
            <a:off x="1033463" y="1519238"/>
            <a:ext cx="8777287" cy="4794250"/>
          </a:xfrm>
        </p:spPr>
        <p:txBody>
          <a:bodyPr/>
          <a:lstStyle/>
          <a:p>
            <a:pPr algn="just">
              <a:buNone/>
            </a:pPr>
            <a:r>
              <a:rPr lang="en-US" u="sng" dirty="0" smtClean="0">
                <a:solidFill>
                  <a:srgbClr val="FF0000"/>
                </a:solidFill>
              </a:rPr>
              <a:t> Very Senior Citizen- </a:t>
            </a:r>
            <a:r>
              <a:rPr lang="en-US" dirty="0" smtClean="0">
                <a:solidFill>
                  <a:srgbClr val="FF0000"/>
                </a:solidFill>
              </a:rPr>
              <a:t>   </a:t>
            </a:r>
            <a:r>
              <a:rPr lang="en-US" dirty="0" smtClean="0"/>
              <a:t>A person above the age of 80 years</a:t>
            </a:r>
          </a:p>
          <a:p>
            <a:pPr algn="just">
              <a:buNone/>
            </a:pPr>
            <a:r>
              <a:rPr lang="en-US" u="sng" dirty="0" smtClean="0"/>
              <a:t>Examples</a:t>
            </a:r>
          </a:p>
          <a:p>
            <a:pPr marL="571500" indent="-571500" algn="just">
              <a:buAutoNum type="romanLcParenR"/>
            </a:pPr>
            <a:r>
              <a:rPr lang="en-US" dirty="0" smtClean="0"/>
              <a:t>For Individual or his family		</a:t>
            </a:r>
          </a:p>
          <a:p>
            <a:pPr marL="571500" indent="-571500" algn="just">
              <a:buNone/>
            </a:pPr>
            <a:r>
              <a:rPr lang="en-US" dirty="0" smtClean="0"/>
              <a:t>	Health insurance premium(a)		21000.00</a:t>
            </a:r>
          </a:p>
          <a:p>
            <a:pPr marL="571500" indent="-571500" algn="just">
              <a:buAutoNum type="romanLcParenR" startAt="2"/>
            </a:pPr>
            <a:r>
              <a:rPr lang="en-US" dirty="0" smtClean="0"/>
              <a:t>For Parents</a:t>
            </a:r>
          </a:p>
          <a:p>
            <a:pPr marL="871537" lvl="1" indent="-571500" algn="just">
              <a:buNone/>
            </a:pPr>
            <a:r>
              <a:rPr lang="en-US" dirty="0" smtClean="0"/>
              <a:t>     Health Insurance of mother (b)		18000.00</a:t>
            </a:r>
          </a:p>
          <a:p>
            <a:pPr marL="871537" lvl="1" indent="-571500" algn="just">
              <a:buNone/>
            </a:pPr>
            <a:r>
              <a:rPr lang="en-US" dirty="0" smtClean="0"/>
              <a:t>     Medical Expenses on father(Very SC)(d)	15000.00</a:t>
            </a:r>
          </a:p>
          <a:p>
            <a:pPr marL="871537" lvl="1" indent="-571500" algn="just">
              <a:buNone/>
            </a:pPr>
            <a:r>
              <a:rPr lang="en-US" dirty="0" smtClean="0"/>
              <a:t>	</a:t>
            </a:r>
          </a:p>
          <a:p>
            <a:pPr marL="871537" lvl="1" indent="-571500" algn="just">
              <a:buNone/>
            </a:pPr>
            <a:r>
              <a:rPr lang="en-US" dirty="0" smtClean="0"/>
              <a:t>	</a:t>
            </a:r>
            <a:r>
              <a:rPr lang="en-US" b="1" u="sng" dirty="0" smtClean="0"/>
              <a:t>Deduction u/s 80D	Rs. 21000+Rs. 30000=Rs. 51000</a:t>
            </a:r>
          </a:p>
          <a:p>
            <a:pPr marL="871537" lvl="1" indent="-571500" algn="just">
              <a:buNone/>
            </a:pPr>
            <a:r>
              <a:rPr lang="en-US" b="1" u="sng" dirty="0" err="1" smtClean="0"/>
              <a:t>w.e.f</a:t>
            </a:r>
            <a:r>
              <a:rPr lang="en-US" b="1" u="sng" dirty="0" smtClean="0"/>
              <a:t>. 2016-17</a:t>
            </a:r>
            <a:r>
              <a:rPr lang="en-US" dirty="0" smtClean="0"/>
              <a:t>			</a:t>
            </a:r>
          </a:p>
          <a:p>
            <a:pPr algn="just">
              <a:buNone/>
            </a:pPr>
            <a:endParaRPr lang="en-US" u="sng"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z="3200" dirty="0" smtClean="0">
                <a:solidFill>
                  <a:srgbClr val="FF0000"/>
                </a:solidFill>
              </a:rPr>
              <a:t>80DDB- deduction in respect of Medical expenditure</a:t>
            </a: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3" name="Content Placeholder 2"/>
          <p:cNvSpPr>
            <a:spLocks noGrp="1"/>
          </p:cNvSpPr>
          <p:nvPr>
            <p:ph sz="quarter" idx="1"/>
          </p:nvPr>
        </p:nvSpPr>
        <p:spPr>
          <a:xfrm>
            <a:off x="1033463" y="1519238"/>
            <a:ext cx="8777287" cy="4794250"/>
          </a:xfrm>
        </p:spPr>
        <p:txBody>
          <a:bodyPr>
            <a:normAutofit/>
          </a:bodyPr>
          <a:lstStyle/>
          <a:p>
            <a:pPr marL="300326" indent="-300326" algn="just" fontAlgn="auto">
              <a:spcBef>
                <a:spcPts val="635"/>
              </a:spcBef>
              <a:spcAft>
                <a:spcPts val="0"/>
              </a:spcAft>
              <a:buFont typeface="Wingdings 2"/>
              <a:buChar char=""/>
              <a:defRPr/>
            </a:pPr>
            <a:r>
              <a:rPr lang="en-US" dirty="0" smtClean="0"/>
              <a:t>Deduction in case of medical treatment of </a:t>
            </a:r>
            <a:r>
              <a:rPr lang="en-US" u="sng" dirty="0" smtClean="0"/>
              <a:t>very senior citizen </a:t>
            </a:r>
            <a:r>
              <a:rPr lang="en-US" dirty="0" smtClean="0"/>
              <a:t>provided </a:t>
            </a:r>
            <a:r>
              <a:rPr lang="en-US" dirty="0" err="1" smtClean="0"/>
              <a:t>upto</a:t>
            </a:r>
            <a:r>
              <a:rPr lang="en-US" dirty="0" smtClean="0"/>
              <a:t> Rs. 80000./-</a:t>
            </a:r>
          </a:p>
          <a:p>
            <a:pPr marL="300326" indent="-300326" algn="just" fontAlgn="auto">
              <a:spcBef>
                <a:spcPts val="635"/>
              </a:spcBef>
              <a:spcAft>
                <a:spcPts val="0"/>
              </a:spcAft>
              <a:buFont typeface="Wingdings 2"/>
              <a:buChar char=""/>
              <a:defRPr/>
            </a:pPr>
            <a:r>
              <a:rPr lang="en-US" dirty="0" smtClean="0"/>
              <a:t>Certificate of </a:t>
            </a:r>
            <a:r>
              <a:rPr lang="en-US" dirty="0" err="1" smtClean="0"/>
              <a:t>precription</a:t>
            </a:r>
            <a:r>
              <a:rPr lang="en-US" dirty="0" smtClean="0"/>
              <a:t> </a:t>
            </a:r>
            <a:r>
              <a:rPr lang="en-US" dirty="0" smtClean="0"/>
              <a:t>may be obtained from specialist doctor.</a:t>
            </a:r>
          </a:p>
          <a:p>
            <a:pPr marL="300326" indent="-300326" algn="just" fontAlgn="auto">
              <a:spcBef>
                <a:spcPts val="635"/>
              </a:spcBef>
              <a:spcAft>
                <a:spcPts val="0"/>
              </a:spcAft>
              <a:buFont typeface="Wingdings 2"/>
              <a:buChar char=""/>
              <a:defRPr/>
            </a:pPr>
            <a:r>
              <a:rPr lang="en-US" dirty="0" err="1" smtClean="0"/>
              <a:t>W.e.f</a:t>
            </a:r>
            <a:r>
              <a:rPr lang="en-US" dirty="0" smtClean="0"/>
              <a:t>. A.Y.2016-17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z="2400" dirty="0" smtClean="0">
                <a:solidFill>
                  <a:srgbClr val="FF0000"/>
                </a:solidFill>
              </a:rPr>
              <a:t>Deduction U/s 80DD </a:t>
            </a:r>
            <a:r>
              <a:rPr lang="en-US" sz="2400" dirty="0" smtClean="0">
                <a:solidFill>
                  <a:srgbClr val="FF0000"/>
                </a:solidFill>
              </a:rPr>
              <a:t>(Medical Expenditure) and </a:t>
            </a:r>
            <a:r>
              <a:rPr lang="en-US" sz="2400" dirty="0" smtClean="0">
                <a:solidFill>
                  <a:srgbClr val="FF0000"/>
                </a:solidFill>
              </a:rPr>
              <a:t>80U for persons with disability and severe disability</a:t>
            </a:r>
          </a:p>
        </p:txBody>
      </p:sp>
      <p:sp>
        <p:nvSpPr>
          <p:cNvPr id="3" name="Footer Placeholder 2"/>
          <p:cNvSpPr>
            <a:spLocks noGrp="1"/>
          </p:cNvSpPr>
          <p:nvPr>
            <p:ph type="ftr" sz="quarter" idx="11"/>
          </p:nvPr>
        </p:nvSpPr>
        <p:spPr/>
        <p:txBody>
          <a:bodyPr/>
          <a:lstStyle/>
          <a:p>
            <a:pPr>
              <a:defRPr/>
            </a:pPr>
            <a:r>
              <a:rPr lang="en-US" dirty="0"/>
              <a:t>MANOJ KUMAR MITTAL &amp; CO.</a:t>
            </a:r>
          </a:p>
        </p:txBody>
      </p:sp>
      <p:sp>
        <p:nvSpPr>
          <p:cNvPr id="6" name="Content Placeholder 5"/>
          <p:cNvSpPr>
            <a:spLocks noGrp="1"/>
          </p:cNvSpPr>
          <p:nvPr>
            <p:ph sz="quarter" idx="1"/>
          </p:nvPr>
        </p:nvSpPr>
        <p:spPr/>
        <p:txBody>
          <a:bodyPr/>
          <a:lstStyle/>
          <a:p>
            <a:r>
              <a:rPr lang="en-US" dirty="0" smtClean="0"/>
              <a:t>The deduction under this section has been increased from 50000/- to 75000/- in case of suffering from disability and  1,25,000 from 1,00,000.00 if suffering from severe disability.</a:t>
            </a:r>
          </a:p>
          <a:p>
            <a:r>
              <a:rPr lang="en-US" dirty="0" err="1" smtClean="0"/>
              <a:t>W.e.f</a:t>
            </a:r>
            <a:r>
              <a:rPr lang="en-US" dirty="0" smtClean="0"/>
              <a:t>. A.Y.2016-17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US" sz="3200" dirty="0" smtClean="0">
                <a:solidFill>
                  <a:srgbClr val="FF0000"/>
                </a:solidFill>
              </a:rPr>
              <a:t>Deduction u/s 80CCC- Deduction in respect of contribution to certain pension fund </a:t>
            </a:r>
            <a:endParaRPr lang="en-US" sz="3200" dirty="0">
              <a:solidFill>
                <a:srgbClr val="FF0000"/>
              </a:solidFill>
            </a:endParaRP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18436" name="Content Placeholder 2"/>
          <p:cNvSpPr>
            <a:spLocks noGrp="1"/>
          </p:cNvSpPr>
          <p:nvPr>
            <p:ph sz="quarter" idx="1"/>
          </p:nvPr>
        </p:nvSpPr>
        <p:spPr>
          <a:xfrm>
            <a:off x="1033463" y="1519238"/>
            <a:ext cx="8777287" cy="4794250"/>
          </a:xfrm>
        </p:spPr>
        <p:txBody>
          <a:bodyPr/>
          <a:lstStyle/>
          <a:p>
            <a:pPr algn="just"/>
            <a:r>
              <a:rPr lang="en-US" dirty="0" smtClean="0"/>
              <a:t>The limit under this section has been enhanced from 1,00,000.00 to 1,50,000.00 within over all limit provided u/s 80CCE.</a:t>
            </a:r>
          </a:p>
          <a:p>
            <a:pPr algn="just"/>
            <a:r>
              <a:rPr lang="en-US" dirty="0" err="1" smtClean="0"/>
              <a:t>W.e.f</a:t>
            </a:r>
            <a:r>
              <a:rPr lang="en-US" dirty="0" smtClean="0"/>
              <a:t>. A.Y.2016-17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US" sz="2800" dirty="0" smtClean="0">
                <a:solidFill>
                  <a:srgbClr val="FF0000"/>
                </a:solidFill>
              </a:rPr>
              <a:t>Section 80CCD-Deduction in respect of contribution to pension scheme of central government</a:t>
            </a:r>
            <a:endParaRPr lang="en-US" sz="2800" dirty="0">
              <a:solidFill>
                <a:srgbClr val="FF0000"/>
              </a:solidFill>
            </a:endParaRP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19460" name="Content Placeholder 2"/>
          <p:cNvSpPr>
            <a:spLocks noGrp="1"/>
          </p:cNvSpPr>
          <p:nvPr>
            <p:ph sz="quarter" idx="1"/>
          </p:nvPr>
        </p:nvSpPr>
        <p:spPr>
          <a:xfrm>
            <a:off x="1033463" y="1519238"/>
            <a:ext cx="8777287" cy="4794250"/>
          </a:xfrm>
        </p:spPr>
        <p:txBody>
          <a:bodyPr/>
          <a:lstStyle/>
          <a:p>
            <a:pPr algn="just"/>
            <a:r>
              <a:rPr lang="en-US" dirty="0" smtClean="0"/>
              <a:t>The limit provided u/s 80CCD of Rs 1,00,000.00 has been removed and an additional deduction of Rs. 50,000.00/ has been allowed.</a:t>
            </a:r>
          </a:p>
          <a:p>
            <a:pPr algn="just"/>
            <a:r>
              <a:rPr lang="en-US" dirty="0" smtClean="0"/>
              <a:t>W.E.F. AY 2016-17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Enhancement of transport allowance</a:t>
            </a:r>
            <a:endParaRPr lang="en-US" dirty="0"/>
          </a:p>
        </p:txBody>
      </p:sp>
      <p:sp>
        <p:nvSpPr>
          <p:cNvPr id="3" name="Content Placeholder 2"/>
          <p:cNvSpPr>
            <a:spLocks noGrp="1"/>
          </p:cNvSpPr>
          <p:nvPr>
            <p:ph sz="quarter" idx="1"/>
          </p:nvPr>
        </p:nvSpPr>
        <p:spPr/>
        <p:txBody>
          <a:bodyPr/>
          <a:lstStyle/>
          <a:p>
            <a:r>
              <a:rPr lang="en-US" dirty="0" smtClean="0"/>
              <a:t>Transport allowance increased from 9600 to 19600 p.a. </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lgn="just"/>
            <a:r>
              <a:rPr lang="en-US" sz="3200" dirty="0" smtClean="0">
                <a:solidFill>
                  <a:srgbClr val="FF0000"/>
                </a:solidFill>
              </a:rPr>
              <a:t>Enabling of filling of Form 15G/15H for payment under life insurance policy</a:t>
            </a: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20484" name="Content Placeholder 2"/>
          <p:cNvSpPr>
            <a:spLocks noGrp="1"/>
          </p:cNvSpPr>
          <p:nvPr>
            <p:ph sz="quarter" idx="1"/>
          </p:nvPr>
        </p:nvSpPr>
        <p:spPr>
          <a:xfrm>
            <a:off x="1033463" y="1519238"/>
            <a:ext cx="8777287" cy="4794250"/>
          </a:xfrm>
        </p:spPr>
        <p:txBody>
          <a:bodyPr/>
          <a:lstStyle/>
          <a:p>
            <a:pPr algn="just">
              <a:buFont typeface="Wingdings 2" pitchFamily="18" charset="2"/>
              <a:buNone/>
            </a:pPr>
            <a:r>
              <a:rPr lang="en-US" sz="3200" dirty="0" smtClean="0"/>
              <a:t>	</a:t>
            </a:r>
          </a:p>
          <a:p>
            <a:pPr algn="just"/>
            <a:r>
              <a:rPr lang="en-US" sz="3200" dirty="0" smtClean="0"/>
              <a:t>Section 197A has been amended so as to provide recipient of  life insurance amount an opportunity to file 15G/H for non deduction of tax at source u/s 194DA. As section 194DA provide for deduction of TDS @ 2% from payment made under life insurance policy which are chargeable to tax.</a:t>
            </a:r>
          </a:p>
          <a:p>
            <a:pPr algn="just"/>
            <a:r>
              <a:rPr lang="en-US" sz="3200" dirty="0" err="1" smtClean="0"/>
              <a:t>W.e.f</a:t>
            </a:r>
            <a:r>
              <a:rPr lang="en-US" sz="3200" dirty="0" smtClean="0"/>
              <a:t>. </a:t>
            </a:r>
            <a:r>
              <a:rPr lang="en-US" sz="3200" dirty="0" err="1" smtClean="0"/>
              <a:t>ist</a:t>
            </a:r>
            <a:r>
              <a:rPr lang="en-US" sz="3200" dirty="0" smtClean="0"/>
              <a:t> June 2015</a:t>
            </a:r>
          </a:p>
          <a:p>
            <a:pPr algn="just"/>
            <a:endParaRPr lang="en-US" sz="32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algn="just"/>
            <a:r>
              <a:rPr lang="en-US" sz="3200" dirty="0" smtClean="0">
                <a:solidFill>
                  <a:srgbClr val="FF0000"/>
                </a:solidFill>
              </a:rPr>
              <a:t>Relaxation of requirement of obtaining TAN IN certain cases</a:t>
            </a: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3" name="Content Placeholder 2"/>
          <p:cNvSpPr>
            <a:spLocks noGrp="1"/>
          </p:cNvSpPr>
          <p:nvPr>
            <p:ph sz="quarter" idx="1"/>
          </p:nvPr>
        </p:nvSpPr>
        <p:spPr>
          <a:xfrm>
            <a:off x="1033463" y="1519238"/>
            <a:ext cx="8777287" cy="4794250"/>
          </a:xfrm>
        </p:spPr>
        <p:txBody>
          <a:bodyPr>
            <a:normAutofit/>
          </a:bodyPr>
          <a:lstStyle/>
          <a:p>
            <a:pPr marL="300326" indent="-300326" algn="just" fontAlgn="auto">
              <a:spcBef>
                <a:spcPts val="635"/>
              </a:spcBef>
              <a:spcAft>
                <a:spcPts val="0"/>
              </a:spcAft>
              <a:buFont typeface="Wingdings 2"/>
              <a:buChar char=""/>
              <a:defRPr/>
            </a:pPr>
            <a:r>
              <a:rPr lang="en-US" dirty="0" smtClean="0"/>
              <a:t>The requirement of obtaining TAN for deduction u/s 203A shall be relaxed in  certain transactions which will be notified like a case of payment u/s 195.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algn="just"/>
            <a:r>
              <a:rPr lang="en-US" sz="2400" dirty="0" smtClean="0">
                <a:solidFill>
                  <a:srgbClr val="FF0000"/>
                </a:solidFill>
              </a:rPr>
              <a:t>80G- 100% deduction in respect of contribution to National fund for control of drug abuse, </a:t>
            </a:r>
            <a:r>
              <a:rPr lang="en-US" sz="2400" dirty="0" err="1" smtClean="0">
                <a:solidFill>
                  <a:srgbClr val="FF0000"/>
                </a:solidFill>
              </a:rPr>
              <a:t>Swachh</a:t>
            </a:r>
            <a:r>
              <a:rPr lang="en-US" sz="2400" dirty="0" smtClean="0">
                <a:solidFill>
                  <a:srgbClr val="FF0000"/>
                </a:solidFill>
              </a:rPr>
              <a:t>  Bharat </a:t>
            </a:r>
            <a:r>
              <a:rPr lang="en-US" sz="2400" dirty="0" err="1" smtClean="0">
                <a:solidFill>
                  <a:srgbClr val="FF0000"/>
                </a:solidFill>
              </a:rPr>
              <a:t>Kosh</a:t>
            </a:r>
            <a:r>
              <a:rPr lang="en-US" sz="2400" dirty="0" smtClean="0">
                <a:solidFill>
                  <a:srgbClr val="FF0000"/>
                </a:solidFill>
              </a:rPr>
              <a:t> and Clean </a:t>
            </a:r>
            <a:r>
              <a:rPr lang="en-US" sz="2400" dirty="0" err="1" smtClean="0">
                <a:solidFill>
                  <a:srgbClr val="FF0000"/>
                </a:solidFill>
              </a:rPr>
              <a:t>Gange</a:t>
            </a:r>
            <a:r>
              <a:rPr lang="en-US" sz="2400" dirty="0" smtClean="0">
                <a:solidFill>
                  <a:srgbClr val="FF0000"/>
                </a:solidFill>
              </a:rPr>
              <a:t> Fund</a:t>
            </a: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22532" name="Content Placeholder 2"/>
          <p:cNvSpPr>
            <a:spLocks noGrp="1"/>
          </p:cNvSpPr>
          <p:nvPr>
            <p:ph sz="quarter" idx="1"/>
          </p:nvPr>
        </p:nvSpPr>
        <p:spPr>
          <a:xfrm>
            <a:off x="1033463" y="1519238"/>
            <a:ext cx="8777287" cy="4794250"/>
          </a:xfrm>
        </p:spPr>
        <p:txBody>
          <a:bodyPr/>
          <a:lstStyle/>
          <a:p>
            <a:pPr algn="just"/>
            <a:r>
              <a:rPr lang="en-US" dirty="0" smtClean="0"/>
              <a:t>The  100% deduction u/s  section 80G for contribution to</a:t>
            </a:r>
          </a:p>
          <a:p>
            <a:pPr algn="just"/>
            <a:r>
              <a:rPr lang="en-US" dirty="0" smtClean="0"/>
              <a:t>- National Fund for control of drug abuse  A.Y.2016-17</a:t>
            </a:r>
          </a:p>
          <a:p>
            <a:pPr algn="just"/>
            <a:r>
              <a:rPr lang="en-US" dirty="0" smtClean="0"/>
              <a:t>- </a:t>
            </a:r>
            <a:r>
              <a:rPr lang="en-US" dirty="0" err="1" smtClean="0"/>
              <a:t>Swachh</a:t>
            </a:r>
            <a:r>
              <a:rPr lang="en-US" dirty="0" smtClean="0"/>
              <a:t> Bharat </a:t>
            </a:r>
            <a:r>
              <a:rPr lang="en-US" dirty="0" err="1" smtClean="0"/>
              <a:t>Kosh</a:t>
            </a:r>
            <a:r>
              <a:rPr lang="en-US" dirty="0" smtClean="0"/>
              <a:t> A.Y.2015-16</a:t>
            </a:r>
          </a:p>
          <a:p>
            <a:pPr algn="just"/>
            <a:r>
              <a:rPr lang="en-US" dirty="0" smtClean="0"/>
              <a:t>- Clean </a:t>
            </a:r>
            <a:r>
              <a:rPr lang="en-US" dirty="0" err="1" smtClean="0"/>
              <a:t>Ganga</a:t>
            </a:r>
            <a:r>
              <a:rPr lang="en-US" dirty="0" smtClean="0"/>
              <a:t> Fund </a:t>
            </a:r>
            <a:r>
              <a:rPr lang="en-US" dirty="0" smtClean="0">
                <a:solidFill>
                  <a:srgbClr val="FF0000"/>
                </a:solidFill>
              </a:rPr>
              <a:t>by resident</a:t>
            </a:r>
            <a:r>
              <a:rPr lang="en-US" dirty="0" smtClean="0"/>
              <a:t> only A.Y.2015-16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ooter Placeholder 2"/>
          <p:cNvSpPr>
            <a:spLocks noGrp="1"/>
          </p:cNvSpPr>
          <p:nvPr>
            <p:ph type="ftr" sz="quarter" idx="11"/>
          </p:nvPr>
        </p:nvSpPr>
        <p:spPr/>
        <p:txBody>
          <a:bodyPr/>
          <a:lstStyle/>
          <a:p>
            <a:pPr>
              <a:defRPr/>
            </a:pPr>
            <a:r>
              <a:rPr lang="en-US" dirty="0"/>
              <a:t>MANOJ KUMAR MITTAL &amp; CO.</a:t>
            </a:r>
          </a:p>
        </p:txBody>
      </p:sp>
      <p:sp>
        <p:nvSpPr>
          <p:cNvPr id="7171" name="Rectangle 5"/>
          <p:cNvSpPr>
            <a:spLocks noChangeArrowheads="1"/>
          </p:cNvSpPr>
          <p:nvPr/>
        </p:nvSpPr>
        <p:spPr bwMode="auto">
          <a:xfrm>
            <a:off x="704850" y="207963"/>
            <a:ext cx="9994900" cy="1116012"/>
          </a:xfrm>
          <a:prstGeom prst="rect">
            <a:avLst/>
          </a:prstGeom>
          <a:noFill/>
          <a:ln w="9525">
            <a:noFill/>
            <a:miter lim="800000"/>
            <a:headEnd/>
            <a:tailEnd/>
          </a:ln>
        </p:spPr>
        <p:txBody>
          <a:bodyPr wrap="none" lIns="100109" tIns="50054" rIns="100109" bIns="50054" anchor="ctr">
            <a:spAutoFit/>
          </a:bodyPr>
          <a:lstStyle/>
          <a:p>
            <a:pPr algn="ctr"/>
            <a:r>
              <a:rPr lang="en-US" sz="2200" b="1">
                <a:solidFill>
                  <a:srgbClr val="FF0000"/>
                </a:solidFill>
                <a:effectLst/>
                <a:latin typeface="Verdana" pitchFamily="34" charset="0"/>
                <a:ea typeface="Times New Roman" pitchFamily="18" charset="0"/>
                <a:cs typeface="Tahoma" pitchFamily="34" charset="0"/>
              </a:rPr>
              <a:t>INDIVIDUAL (OTHER THAN SENIOR CITIZEN &amp; senior most </a:t>
            </a:r>
          </a:p>
          <a:p>
            <a:pPr algn="ctr"/>
            <a:r>
              <a:rPr lang="en-US" sz="2200" b="1">
                <a:solidFill>
                  <a:srgbClr val="FF0000"/>
                </a:solidFill>
                <a:effectLst/>
                <a:latin typeface="Verdana" pitchFamily="34" charset="0"/>
                <a:ea typeface="Times New Roman" pitchFamily="18" charset="0"/>
                <a:cs typeface="Tahoma" pitchFamily="34" charset="0"/>
              </a:rPr>
              <a:t>Citizen) </a:t>
            </a:r>
          </a:p>
          <a:p>
            <a:pPr algn="ctr"/>
            <a:r>
              <a:rPr lang="en-US" sz="2200" b="1">
                <a:solidFill>
                  <a:srgbClr val="FF0000"/>
                </a:solidFill>
                <a:effectLst/>
                <a:latin typeface="Verdana" pitchFamily="34" charset="0"/>
                <a:ea typeface="Times New Roman" pitchFamily="18" charset="0"/>
                <a:cs typeface="Tahoma" pitchFamily="34" charset="0"/>
              </a:rPr>
              <a:t>Including WOMAN &amp; HUF, AOP, BOI- TAX SLAB</a:t>
            </a:r>
          </a:p>
        </p:txBody>
      </p:sp>
      <p:graphicFrame>
        <p:nvGraphicFramePr>
          <p:cNvPr id="9440" name="Group 224"/>
          <p:cNvGraphicFramePr>
            <a:graphicFrameLocks noGrp="1"/>
          </p:cNvGraphicFramePr>
          <p:nvPr/>
        </p:nvGraphicFramePr>
        <p:xfrm>
          <a:off x="2065338" y="1519238"/>
          <a:ext cx="6368124" cy="1540121"/>
        </p:xfrm>
        <a:graphic>
          <a:graphicData uri="http://schemas.openxmlformats.org/drawingml/2006/table">
            <a:tbl>
              <a:tblPr/>
              <a:tblGrid>
                <a:gridCol w="3184062"/>
                <a:gridCol w="3184062"/>
              </a:tblGrid>
              <a:tr h="54346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UPTO 250000</a:t>
                      </a:r>
                      <a:endParaRPr kumimoji="0" lang="en-US" sz="21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NIL</a:t>
                      </a:r>
                      <a:endParaRPr kumimoji="0" lang="en-US" sz="2100" b="0" i="0" u="none" strike="noStrike" cap="none" normalizeH="0" baseline="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00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ABOVE 2500000 TO 500000</a:t>
                      </a:r>
                      <a:endParaRPr kumimoji="0" lang="en-US" sz="21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10%</a:t>
                      </a:r>
                      <a:endParaRPr kumimoji="0" lang="en-US" sz="2100" b="0" i="0" u="none" strike="noStrike" cap="none" normalizeH="0" baseline="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2301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ABOVE 500000 TO 1000000</a:t>
                      </a:r>
                      <a:endParaRPr kumimoji="0" lang="en-US" sz="21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20%</a:t>
                      </a:r>
                      <a:endParaRPr kumimoji="0" lang="en-US" sz="21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2301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ABOVE 1000000</a:t>
                      </a:r>
                      <a:endParaRPr kumimoji="0" lang="en-US" sz="21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30%</a:t>
                      </a:r>
                      <a:endParaRPr kumimoji="0" lang="en-US" sz="21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z="4000" dirty="0" smtClean="0">
                <a:solidFill>
                  <a:srgbClr val="FF0000"/>
                </a:solidFill>
              </a:rPr>
              <a:t>Sec 269SS and 269T- Scope enhanced</a:t>
            </a: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23556" name="Content Placeholder 2"/>
          <p:cNvSpPr>
            <a:spLocks noGrp="1"/>
          </p:cNvSpPr>
          <p:nvPr>
            <p:ph sz="quarter" idx="1"/>
          </p:nvPr>
        </p:nvSpPr>
        <p:spPr>
          <a:xfrm>
            <a:off x="1033463" y="1519238"/>
            <a:ext cx="8777287" cy="4794250"/>
          </a:xfrm>
        </p:spPr>
        <p:txBody>
          <a:bodyPr/>
          <a:lstStyle/>
          <a:p>
            <a:pPr algn="just"/>
            <a:r>
              <a:rPr lang="en-US" sz="2400" dirty="0" smtClean="0"/>
              <a:t>The scope of  Section 269SS or 269T has been enhanced and now Sec 269SS  provides that  no person shall accept from any person any </a:t>
            </a:r>
          </a:p>
          <a:p>
            <a:pPr lvl="1" algn="just"/>
            <a:r>
              <a:rPr lang="en-US" sz="2200" dirty="0" smtClean="0"/>
              <a:t>- Loan or </a:t>
            </a:r>
          </a:p>
          <a:p>
            <a:pPr lvl="1" algn="just"/>
            <a:r>
              <a:rPr lang="en-US" sz="2200" dirty="0" smtClean="0"/>
              <a:t>- Deposit or</a:t>
            </a:r>
          </a:p>
          <a:p>
            <a:pPr lvl="1" algn="just"/>
            <a:r>
              <a:rPr lang="en-US" sz="2200" dirty="0" smtClean="0"/>
              <a:t>-  </a:t>
            </a:r>
            <a:r>
              <a:rPr lang="en-US" sz="2200" u="sng" dirty="0" smtClean="0">
                <a:solidFill>
                  <a:srgbClr val="FF0000"/>
                </a:solidFill>
              </a:rPr>
              <a:t>Any sum of money whether as advance or otherwise, in relation to transfer of immovable property </a:t>
            </a:r>
          </a:p>
          <a:p>
            <a:pPr lvl="1" algn="just"/>
            <a:r>
              <a:rPr lang="en-US" sz="2200" dirty="0" smtClean="0"/>
              <a:t>Otherwise than by an account payee </a:t>
            </a:r>
            <a:r>
              <a:rPr lang="en-US" sz="2200" dirty="0" err="1" smtClean="0"/>
              <a:t>cheque</a:t>
            </a:r>
            <a:r>
              <a:rPr lang="en-US" sz="2200" dirty="0" smtClean="0"/>
              <a:t> or account payee bank draft or by electronics transfer</a:t>
            </a:r>
          </a:p>
          <a:p>
            <a:pPr lvl="1" algn="just"/>
            <a:r>
              <a:rPr lang="en-US" sz="2200" dirty="0" smtClean="0"/>
              <a:t>If the amount exceeds Rs. 20,000/-.</a:t>
            </a:r>
          </a:p>
          <a:p>
            <a:pPr lvl="1" algn="just"/>
            <a:r>
              <a:rPr lang="en-US" sz="2200" dirty="0" smtClean="0"/>
              <a:t>Similar amendment has been provided in section 269T</a:t>
            </a:r>
          </a:p>
          <a:p>
            <a:pPr lvl="1" algn="just"/>
            <a:r>
              <a:rPr lang="en-US" sz="2200" dirty="0" smtClean="0"/>
              <a:t>The consequential amendment has been made in section 271D and 271E regarding levy of penalty.</a:t>
            </a:r>
          </a:p>
          <a:p>
            <a:pPr lvl="1" algn="just"/>
            <a:r>
              <a:rPr lang="en-US" sz="2200" dirty="0" smtClean="0"/>
              <a:t>W.e.f.01.06.2015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fontAlgn="auto">
              <a:spcAft>
                <a:spcPts val="0"/>
              </a:spcAft>
              <a:defRPr/>
            </a:pPr>
            <a:r>
              <a:rPr lang="en-US" sz="3600" dirty="0" smtClean="0">
                <a:solidFill>
                  <a:srgbClr val="FF0000"/>
                </a:solidFill>
              </a:rPr>
              <a:t>Chapter X-A and Sec 144BA -GAAR</a:t>
            </a:r>
            <a:endParaRPr lang="en-US" sz="3600" dirty="0">
              <a:solidFill>
                <a:srgbClr val="FF0000"/>
              </a:solidFill>
            </a:endParaRP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24580" name="Content Placeholder 2"/>
          <p:cNvSpPr>
            <a:spLocks noGrp="1"/>
          </p:cNvSpPr>
          <p:nvPr>
            <p:ph sz="quarter" idx="1"/>
          </p:nvPr>
        </p:nvSpPr>
        <p:spPr>
          <a:xfrm>
            <a:off x="1033463" y="1519238"/>
            <a:ext cx="8777287" cy="4794250"/>
          </a:xfrm>
        </p:spPr>
        <p:txBody>
          <a:bodyPr/>
          <a:lstStyle/>
          <a:p>
            <a:r>
              <a:rPr lang="en-US" dirty="0" smtClean="0"/>
              <a:t>GAAR </a:t>
            </a:r>
            <a:r>
              <a:rPr lang="en-US" smtClean="0"/>
              <a:t>Postponed till A.Y.2018-19</a:t>
            </a:r>
            <a:endParaRPr lang="en-US"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algn="just"/>
            <a:r>
              <a:rPr lang="en-US" sz="3200" dirty="0" smtClean="0">
                <a:solidFill>
                  <a:srgbClr val="FF0000"/>
                </a:solidFill>
              </a:rPr>
              <a:t>Section 32AD- Additional Investment allowance</a:t>
            </a: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25604" name="Content Placeholder 2"/>
          <p:cNvSpPr>
            <a:spLocks noGrp="1"/>
          </p:cNvSpPr>
          <p:nvPr>
            <p:ph sz="quarter" idx="1"/>
          </p:nvPr>
        </p:nvSpPr>
        <p:spPr>
          <a:xfrm>
            <a:off x="1033463" y="1519238"/>
            <a:ext cx="8777287" cy="4794250"/>
          </a:xfrm>
        </p:spPr>
        <p:txBody>
          <a:bodyPr/>
          <a:lstStyle/>
          <a:p>
            <a:pPr algn="just"/>
            <a:r>
              <a:rPr lang="en-US" sz="2400" dirty="0" smtClean="0"/>
              <a:t>A new section 32AD introduced to provide for an additional investment allowance of an amount equal to 15% of the cost of new assets acquired and installed by an assessee, if-</a:t>
            </a:r>
          </a:p>
          <a:p>
            <a:pPr algn="just"/>
            <a:r>
              <a:rPr lang="en-US" sz="2400" dirty="0" smtClean="0"/>
              <a:t>- he sets up an undertaking or enterprise for manufacture or production of any article or things on or after 01.04.2015 </a:t>
            </a:r>
            <a:r>
              <a:rPr lang="en-US" sz="2400" i="1" u="sng" dirty="0" smtClean="0">
                <a:solidFill>
                  <a:srgbClr val="FF0000"/>
                </a:solidFill>
              </a:rPr>
              <a:t>in any notified backward areas in the state of Andhra Pradesh and State of Telangana</a:t>
            </a:r>
            <a:r>
              <a:rPr lang="en-US" sz="2400" dirty="0" smtClean="0"/>
              <a:t>; and</a:t>
            </a:r>
          </a:p>
          <a:p>
            <a:pPr algn="just"/>
            <a:r>
              <a:rPr lang="en-US" sz="2400" dirty="0" smtClean="0"/>
              <a:t>The new assets are acquired or installed for the purpose of said undertaking or enterprises during the period beginning from </a:t>
            </a:r>
            <a:r>
              <a:rPr lang="en-US" sz="2400" dirty="0" err="1" smtClean="0"/>
              <a:t>ist</a:t>
            </a:r>
            <a:r>
              <a:rPr lang="en-US" sz="2400" dirty="0" smtClean="0"/>
              <a:t> </a:t>
            </a:r>
            <a:r>
              <a:rPr lang="en-US" sz="2400" dirty="0" err="1" smtClean="0"/>
              <a:t>april</a:t>
            </a:r>
            <a:r>
              <a:rPr lang="en-US" sz="2400" dirty="0" smtClean="0"/>
              <a:t> 2015 to 31</a:t>
            </a:r>
            <a:r>
              <a:rPr lang="en-US" sz="2400" baseline="30000" dirty="0" smtClean="0"/>
              <a:t>st</a:t>
            </a:r>
            <a:r>
              <a:rPr lang="en-US" sz="2400" dirty="0" smtClean="0"/>
              <a:t> March 2020.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lgn="just"/>
            <a:endParaRPr lang="en-US" sz="2800" dirty="0" smtClean="0">
              <a:solidFill>
                <a:srgbClr val="FF0000"/>
              </a:solidFill>
            </a:endParaRP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26628" name="Content Placeholder 2"/>
          <p:cNvSpPr>
            <a:spLocks noGrp="1"/>
          </p:cNvSpPr>
          <p:nvPr>
            <p:ph sz="quarter" idx="1"/>
          </p:nvPr>
        </p:nvSpPr>
        <p:spPr>
          <a:xfrm>
            <a:off x="1033463" y="1519238"/>
            <a:ext cx="8777287" cy="4794250"/>
          </a:xfrm>
        </p:spPr>
        <p:txBody>
          <a:bodyPr/>
          <a:lstStyle/>
          <a:p>
            <a:pPr algn="just"/>
            <a:r>
              <a:rPr lang="en-US" dirty="0" smtClean="0"/>
              <a:t>This deduction is available over and above deduction available under section 32AC.</a:t>
            </a:r>
          </a:p>
          <a:p>
            <a:pPr algn="just"/>
            <a:r>
              <a:rPr lang="en-US" dirty="0" smtClean="0"/>
              <a:t>The plant and Machinery will not be transferrable </a:t>
            </a:r>
            <a:r>
              <a:rPr lang="en-US" dirty="0" err="1" smtClean="0"/>
              <a:t>upto</a:t>
            </a:r>
            <a:r>
              <a:rPr lang="en-US" dirty="0" smtClean="0"/>
              <a:t> 5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z="3200" b="1" dirty="0" smtClean="0">
                <a:solidFill>
                  <a:srgbClr val="FF0000"/>
                </a:solidFill>
              </a:rPr>
              <a:t>Sec 32(1)( </a:t>
            </a:r>
            <a:r>
              <a:rPr lang="en-US" sz="3200" b="1" dirty="0" err="1" smtClean="0">
                <a:solidFill>
                  <a:srgbClr val="FF0000"/>
                </a:solidFill>
              </a:rPr>
              <a:t>iia</a:t>
            </a:r>
            <a:r>
              <a:rPr lang="en-US" sz="3200" b="1" dirty="0" smtClean="0">
                <a:solidFill>
                  <a:srgbClr val="FF0000"/>
                </a:solidFill>
              </a:rPr>
              <a:t>)-Additional depreciation @ 35%</a:t>
            </a: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27652" name="Content Placeholder 2"/>
          <p:cNvSpPr>
            <a:spLocks noGrp="1"/>
          </p:cNvSpPr>
          <p:nvPr>
            <p:ph sz="quarter" idx="1"/>
          </p:nvPr>
        </p:nvSpPr>
        <p:spPr>
          <a:xfrm>
            <a:off x="1033463" y="1519238"/>
            <a:ext cx="8777287" cy="4794250"/>
          </a:xfrm>
        </p:spPr>
        <p:txBody>
          <a:bodyPr/>
          <a:lstStyle/>
          <a:p>
            <a:pPr algn="just"/>
            <a:r>
              <a:rPr lang="en-US" dirty="0" smtClean="0"/>
              <a:t>The existing limit of 20% additional depreciation over and above the deduction allowed for general depreciation u/s 32(1)(ii) is enhanced to 35% of actual cost of </a:t>
            </a:r>
            <a:r>
              <a:rPr lang="en-US" dirty="0" err="1" smtClean="0"/>
              <a:t>p&amp;m</a:t>
            </a:r>
            <a:r>
              <a:rPr lang="en-US" dirty="0" smtClean="0"/>
              <a:t> acquired by an manufacturing undertaking which is set up in the notified backward area of the state of Andhra Pradesh or state of Telangana on or after </a:t>
            </a:r>
            <a:r>
              <a:rPr lang="en-US" dirty="0" err="1" smtClean="0"/>
              <a:t>Ist</a:t>
            </a:r>
            <a:r>
              <a:rPr lang="en-US" dirty="0" smtClean="0"/>
              <a:t> April, 2015.</a:t>
            </a:r>
          </a:p>
          <a:p>
            <a:pPr algn="just"/>
            <a:r>
              <a:rPr lang="en-US" dirty="0" smtClean="0"/>
              <a:t>50% Deprecation in case acquired for less than 180 days and balance 50% in next year</a:t>
            </a:r>
          </a:p>
          <a:p>
            <a:pPr algn="just"/>
            <a:endParaRPr lang="en-US" dirty="0" smtClean="0"/>
          </a:p>
          <a:p>
            <a:pPr algn="just"/>
            <a:r>
              <a:rPr lang="en-US" dirty="0" smtClean="0"/>
              <a:t>W.E.F.A.Y.2016-17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fontAlgn="auto">
              <a:spcAft>
                <a:spcPts val="0"/>
              </a:spcAft>
              <a:defRPr/>
            </a:pPr>
            <a:r>
              <a:rPr lang="en-US" sz="3600" dirty="0" smtClean="0">
                <a:solidFill>
                  <a:srgbClr val="FF0000"/>
                </a:solidFill>
              </a:rPr>
              <a:t>Sec 194LD- Extension of eligible period of concessional tax rate under section 194LD</a:t>
            </a:r>
            <a:endParaRPr lang="en-US" sz="3600" dirty="0">
              <a:solidFill>
                <a:srgbClr val="FF0000"/>
              </a:solidFill>
            </a:endParaRP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28676" name="Content Placeholder 2"/>
          <p:cNvSpPr>
            <a:spLocks noGrp="1"/>
          </p:cNvSpPr>
          <p:nvPr>
            <p:ph sz="quarter" idx="1"/>
          </p:nvPr>
        </p:nvSpPr>
        <p:spPr>
          <a:xfrm>
            <a:off x="1033463" y="1519238"/>
            <a:ext cx="8777287" cy="4794250"/>
          </a:xfrm>
        </p:spPr>
        <p:txBody>
          <a:bodyPr/>
          <a:lstStyle/>
          <a:p>
            <a:pPr algn="just"/>
            <a:r>
              <a:rPr lang="en-US" dirty="0" smtClean="0"/>
              <a:t>Sec 194LD provide for lower withholding tax rates at the rate of 5% in case of interest payable  to FII or QFI at any time on or after </a:t>
            </a:r>
            <a:r>
              <a:rPr lang="en-US" dirty="0" err="1" smtClean="0"/>
              <a:t>Ist</a:t>
            </a:r>
            <a:r>
              <a:rPr lang="en-US" dirty="0" smtClean="0"/>
              <a:t> </a:t>
            </a:r>
            <a:r>
              <a:rPr lang="en-US" dirty="0" err="1" smtClean="0"/>
              <a:t>april</a:t>
            </a:r>
            <a:r>
              <a:rPr lang="en-US" dirty="0" smtClean="0"/>
              <a:t> 2013 to </a:t>
            </a:r>
            <a:r>
              <a:rPr lang="en-US" dirty="0" err="1" smtClean="0"/>
              <a:t>Ist</a:t>
            </a:r>
            <a:r>
              <a:rPr lang="en-US" dirty="0" smtClean="0"/>
              <a:t> June 2015. This period has been extended till 30June 2017.</a:t>
            </a:r>
          </a:p>
          <a:p>
            <a:pPr algn="just"/>
            <a:r>
              <a:rPr lang="en-US" dirty="0" err="1" smtClean="0"/>
              <a:t>W.e.f</a:t>
            </a:r>
            <a:r>
              <a:rPr lang="en-US" dirty="0" smtClean="0"/>
              <a:t>. </a:t>
            </a:r>
            <a:r>
              <a:rPr lang="en-US" dirty="0" err="1" smtClean="0"/>
              <a:t>Ist</a:t>
            </a:r>
            <a:r>
              <a:rPr lang="en-US" dirty="0" smtClean="0"/>
              <a:t> June 2015.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algn="just"/>
            <a:r>
              <a:rPr lang="en-US" sz="3200" dirty="0" smtClean="0">
                <a:solidFill>
                  <a:srgbClr val="FF0000"/>
                </a:solidFill>
              </a:rPr>
              <a:t>Sec 80JJAA- Deduction for employment of  new workman</a:t>
            </a: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33796" name="Content Placeholder 2"/>
          <p:cNvSpPr>
            <a:spLocks noGrp="1"/>
          </p:cNvSpPr>
          <p:nvPr>
            <p:ph sz="quarter" idx="1"/>
          </p:nvPr>
        </p:nvSpPr>
        <p:spPr>
          <a:xfrm>
            <a:off x="1033463" y="1519238"/>
            <a:ext cx="8777287" cy="4794250"/>
          </a:xfrm>
        </p:spPr>
        <p:txBody>
          <a:bodyPr/>
          <a:lstStyle/>
          <a:p>
            <a:r>
              <a:rPr lang="en-US" dirty="0" smtClean="0"/>
              <a:t>There are two amendment in this provisions:-</a:t>
            </a:r>
          </a:p>
          <a:p>
            <a:pPr lvl="2"/>
            <a:r>
              <a:rPr lang="en-US" dirty="0" smtClean="0"/>
              <a:t>- This is now applicable to all assessee  not only corporate assessee</a:t>
            </a:r>
          </a:p>
          <a:p>
            <a:pPr lvl="2"/>
            <a:r>
              <a:rPr lang="en-US" dirty="0" smtClean="0"/>
              <a:t>-The base limit of workman to count additional wages has been reduced from 100 to 50.	</a:t>
            </a:r>
          </a:p>
          <a:p>
            <a:pPr lvl="2"/>
            <a:r>
              <a:rPr lang="en-US" dirty="0" smtClean="0"/>
              <a:t>W.E.F 2016-17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sz="3200" dirty="0" smtClean="0">
                <a:solidFill>
                  <a:srgbClr val="FF0000"/>
                </a:solidFill>
              </a:rPr>
              <a:t>Sec 92BA- DTP-The threshold limit enhanced</a:t>
            </a: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34820" name="Content Placeholder 2"/>
          <p:cNvSpPr>
            <a:spLocks noGrp="1"/>
          </p:cNvSpPr>
          <p:nvPr>
            <p:ph sz="quarter" idx="1"/>
          </p:nvPr>
        </p:nvSpPr>
        <p:spPr>
          <a:xfrm>
            <a:off x="1033463" y="1519238"/>
            <a:ext cx="8777287" cy="4794250"/>
          </a:xfrm>
        </p:spPr>
        <p:txBody>
          <a:bodyPr/>
          <a:lstStyle/>
          <a:p>
            <a:r>
              <a:rPr lang="en-US" dirty="0" smtClean="0"/>
              <a:t>The threshold  limit for applicability of DTP provisions enhanced from 5 crores to 20 crores.</a:t>
            </a:r>
          </a:p>
          <a:p>
            <a:r>
              <a:rPr lang="en-US" dirty="0" smtClean="0"/>
              <a:t>W.E.F.  A.Y. 2016-17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Sec 2(15) – Charitable Purpose</a:t>
            </a:r>
            <a:endParaRPr lang="en-US" dirty="0">
              <a:solidFill>
                <a:srgbClr val="FF0000"/>
              </a:solidFill>
            </a:endParaRPr>
          </a:p>
        </p:txBody>
      </p:sp>
      <p:sp>
        <p:nvSpPr>
          <p:cNvPr id="3" name="Content Placeholder 2"/>
          <p:cNvSpPr>
            <a:spLocks noGrp="1"/>
          </p:cNvSpPr>
          <p:nvPr>
            <p:ph sz="quarter" idx="1"/>
          </p:nvPr>
        </p:nvSpPr>
        <p:spPr/>
        <p:txBody>
          <a:bodyPr/>
          <a:lstStyle/>
          <a:p>
            <a:pPr algn="just"/>
            <a:r>
              <a:rPr lang="en-US" dirty="0" smtClean="0"/>
              <a:t>The Yoga has been included specifically in the definition of charitable purpose in the line of education.</a:t>
            </a:r>
          </a:p>
          <a:p>
            <a:pPr algn="just"/>
            <a:r>
              <a:rPr lang="en-US" dirty="0" smtClean="0"/>
              <a:t>Similarly the definition of charitable purpose has been amended to provide that the advancement of any other object of general public utility shall not be a charitable purpose , if it involves the carrying on of any activity in the nature of trade, commerce or business or any activity of rendering any service in relation to trade commerce or business for a </a:t>
            </a:r>
            <a:r>
              <a:rPr lang="en-US" dirty="0" err="1" smtClean="0"/>
              <a:t>cess</a:t>
            </a:r>
            <a:r>
              <a:rPr lang="en-US" dirty="0" smtClean="0"/>
              <a:t> or fee or any other consideration, irrespective of use or application or retention of the income from such activity unless:</a:t>
            </a:r>
          </a:p>
          <a:p>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just"/>
            <a:r>
              <a:rPr lang="en-US" dirty="0" smtClean="0"/>
              <a:t>Such activity is undertaken in the course of actual carrying out of such advancement of any other object of general public utility.</a:t>
            </a:r>
          </a:p>
          <a:p>
            <a:pPr algn="just"/>
            <a:r>
              <a:rPr lang="en-US" dirty="0" smtClean="0"/>
              <a:t>The aggregate receipt from such activity or activities, during the previous year, do not exceed 20% of the total receipts of the trust or institution undertaking such activities for the previous year.</a:t>
            </a:r>
          </a:p>
          <a:p>
            <a:pPr algn="just"/>
            <a:r>
              <a:rPr lang="en-US" dirty="0" err="1" smtClean="0"/>
              <a:t>W.e.f</a:t>
            </a:r>
            <a:r>
              <a:rPr lang="en-US" dirty="0" smtClean="0"/>
              <a:t>. AY 2016-17</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dirty="0"/>
              <a:t>MANOJ KUMAR MITTAL &amp; CO.</a:t>
            </a:r>
          </a:p>
        </p:txBody>
      </p:sp>
      <p:sp>
        <p:nvSpPr>
          <p:cNvPr id="3" name="Footer Placeholder 2"/>
          <p:cNvSpPr txBox="1">
            <a:spLocks/>
          </p:cNvSpPr>
          <p:nvPr/>
        </p:nvSpPr>
        <p:spPr bwMode="auto">
          <a:xfrm>
            <a:off x="3529013" y="6553200"/>
            <a:ext cx="3268662" cy="479425"/>
          </a:xfrm>
          <a:prstGeom prst="rect">
            <a:avLst/>
          </a:prstGeom>
          <a:noFill/>
          <a:ln w="9525">
            <a:noFill/>
            <a:miter lim="800000"/>
            <a:headEnd/>
            <a:tailEnd/>
          </a:ln>
          <a:effectLst/>
        </p:spPr>
        <p:txBody>
          <a:bodyPr lIns="100109" tIns="50054" rIns="100109" bIns="50054" anchor="b"/>
          <a:lstStyle/>
          <a:p>
            <a:pPr algn="ctr" defTabSz="1001085">
              <a:defRPr/>
            </a:pPr>
            <a:r>
              <a:rPr lang="en-US" sz="1300" dirty="0">
                <a:solidFill>
                  <a:schemeClr val="tx1"/>
                </a:solidFill>
                <a:effectLst>
                  <a:outerShdw blurRad="38100" dist="38100" dir="2700000" algn="tl">
                    <a:srgbClr val="000000"/>
                  </a:outerShdw>
                </a:effectLst>
                <a:latin typeface="+mn-lt"/>
              </a:rPr>
              <a:t>MANOJ KUMAR MITTAL &amp; CO.</a:t>
            </a:r>
          </a:p>
        </p:txBody>
      </p:sp>
      <p:sp>
        <p:nvSpPr>
          <p:cNvPr id="8196" name="Rectangle 5"/>
          <p:cNvSpPr>
            <a:spLocks noChangeArrowheads="1"/>
          </p:cNvSpPr>
          <p:nvPr/>
        </p:nvSpPr>
        <p:spPr bwMode="auto">
          <a:xfrm>
            <a:off x="704850" y="207963"/>
            <a:ext cx="8340725" cy="777875"/>
          </a:xfrm>
          <a:prstGeom prst="rect">
            <a:avLst/>
          </a:prstGeom>
          <a:noFill/>
          <a:ln w="9525">
            <a:noFill/>
            <a:miter lim="800000"/>
            <a:headEnd/>
            <a:tailEnd/>
          </a:ln>
        </p:spPr>
        <p:txBody>
          <a:bodyPr wrap="none" lIns="100109" tIns="50054" rIns="100109" bIns="50054" anchor="ctr">
            <a:spAutoFit/>
          </a:bodyPr>
          <a:lstStyle/>
          <a:p>
            <a:pPr algn="ctr"/>
            <a:r>
              <a:rPr lang="en-US" sz="2200" b="1">
                <a:solidFill>
                  <a:srgbClr val="FF0000"/>
                </a:solidFill>
                <a:effectLst/>
                <a:latin typeface="Verdana" pitchFamily="34" charset="0"/>
                <a:ea typeface="Times New Roman" pitchFamily="18" charset="0"/>
                <a:cs typeface="Tahoma" pitchFamily="34" charset="0"/>
              </a:rPr>
              <a:t>Senior Citizen from the age of 60 years to less than</a:t>
            </a:r>
          </a:p>
          <a:p>
            <a:pPr algn="ctr"/>
            <a:r>
              <a:rPr lang="en-US" sz="2200" b="1">
                <a:solidFill>
                  <a:srgbClr val="FF0000"/>
                </a:solidFill>
                <a:effectLst/>
                <a:latin typeface="Verdana" pitchFamily="34" charset="0"/>
                <a:ea typeface="Times New Roman" pitchFamily="18" charset="0"/>
                <a:cs typeface="Tahoma" pitchFamily="34" charset="0"/>
              </a:rPr>
              <a:t>80 years</a:t>
            </a:r>
          </a:p>
        </p:txBody>
      </p:sp>
      <p:graphicFrame>
        <p:nvGraphicFramePr>
          <p:cNvPr id="5" name="Group 224"/>
          <p:cNvGraphicFramePr>
            <a:graphicFrameLocks noGrp="1"/>
          </p:cNvGraphicFramePr>
          <p:nvPr/>
        </p:nvGraphicFramePr>
        <p:xfrm>
          <a:off x="2065338" y="1519238"/>
          <a:ext cx="6368124" cy="1540121"/>
        </p:xfrm>
        <a:graphic>
          <a:graphicData uri="http://schemas.openxmlformats.org/drawingml/2006/table">
            <a:tbl>
              <a:tblPr/>
              <a:tblGrid>
                <a:gridCol w="3184062"/>
                <a:gridCol w="3184062"/>
              </a:tblGrid>
              <a:tr h="54346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UPTO 3,00,000</a:t>
                      </a:r>
                      <a:endParaRPr kumimoji="0" lang="en-US" sz="21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NIL</a:t>
                      </a:r>
                      <a:endParaRPr kumimoji="0" lang="en-US" sz="2100" b="0" i="0" u="none" strike="noStrike" cap="none" normalizeH="0" baseline="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00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ABOVE 300000 TO 500000</a:t>
                      </a:r>
                      <a:endParaRPr kumimoji="0" lang="en-US" sz="21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10%</a:t>
                      </a:r>
                      <a:endParaRPr kumimoji="0" lang="en-US" sz="2100" b="0" i="0" u="none" strike="noStrike" cap="none" normalizeH="0" baseline="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2301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ABOVE 500000 TO 1000000</a:t>
                      </a:r>
                      <a:endParaRPr kumimoji="0" lang="en-US" sz="21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20%</a:t>
                      </a:r>
                      <a:endParaRPr kumimoji="0" lang="en-US" sz="2100" b="0" i="0" u="none" strike="noStrike" cap="none" normalizeH="0" baseline="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2301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ABOVE 1000000</a:t>
                      </a:r>
                      <a:endParaRPr kumimoji="0" lang="en-US" sz="21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30%</a:t>
                      </a:r>
                      <a:endParaRPr kumimoji="0" lang="en-US" sz="21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8214" name="Rectangle 56"/>
          <p:cNvSpPr>
            <a:spLocks noChangeArrowheads="1"/>
          </p:cNvSpPr>
          <p:nvPr/>
        </p:nvSpPr>
        <p:spPr bwMode="auto">
          <a:xfrm>
            <a:off x="1119188" y="3308350"/>
            <a:ext cx="8518525" cy="439738"/>
          </a:xfrm>
          <a:prstGeom prst="rect">
            <a:avLst/>
          </a:prstGeom>
          <a:noFill/>
          <a:ln w="9525">
            <a:noFill/>
            <a:miter lim="800000"/>
            <a:headEnd/>
            <a:tailEnd/>
          </a:ln>
        </p:spPr>
        <p:txBody>
          <a:bodyPr lIns="100109" tIns="50054" rIns="100109" bIns="50054" anchor="ctr">
            <a:spAutoFit/>
          </a:bodyPr>
          <a:lstStyle/>
          <a:p>
            <a:pPr algn="ctr"/>
            <a:r>
              <a:rPr lang="en-US" sz="2200" b="1">
                <a:solidFill>
                  <a:srgbClr val="FF0000"/>
                </a:solidFill>
                <a:effectLst/>
                <a:latin typeface="Verdana" pitchFamily="34" charset="0"/>
                <a:ea typeface="Times New Roman" pitchFamily="18" charset="0"/>
                <a:cs typeface="Tahoma" pitchFamily="34" charset="0"/>
              </a:rPr>
              <a:t>Senior Citizen of 80 years and above  :TAX SLAB</a:t>
            </a:r>
          </a:p>
        </p:txBody>
      </p:sp>
      <p:graphicFrame>
        <p:nvGraphicFramePr>
          <p:cNvPr id="7" name="Group 120"/>
          <p:cNvGraphicFramePr>
            <a:graphicFrameLocks noGrp="1"/>
          </p:cNvGraphicFramePr>
          <p:nvPr/>
        </p:nvGraphicFramePr>
        <p:xfrm>
          <a:off x="1987550" y="3884613"/>
          <a:ext cx="6350196" cy="1202118"/>
        </p:xfrm>
        <a:graphic>
          <a:graphicData uri="http://schemas.openxmlformats.org/drawingml/2006/table">
            <a:tbl>
              <a:tblPr/>
              <a:tblGrid>
                <a:gridCol w="3175097"/>
                <a:gridCol w="3175099"/>
              </a:tblGrid>
              <a:tr h="54346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UPTO   500000</a:t>
                      </a:r>
                      <a:endParaRPr kumimoji="0" lang="en-US" sz="21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NIL</a:t>
                      </a:r>
                      <a:endParaRPr kumimoji="0" lang="en-US" sz="2100" b="0" i="0" u="none" strike="noStrike" cap="none" normalizeH="0" baseline="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968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ABOVE 500000 TO 1000000</a:t>
                      </a:r>
                      <a:endParaRPr kumimoji="0" lang="en-US" sz="21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20%</a:t>
                      </a:r>
                      <a:endParaRPr kumimoji="0" lang="en-US" sz="2100" b="0" i="0" u="none" strike="noStrike" cap="none" normalizeH="0" baseline="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968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ABOVE 1000000</a:t>
                      </a:r>
                      <a:endParaRPr kumimoji="0" lang="en-US" sz="21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rPr>
                        <a:t>30%</a:t>
                      </a:r>
                      <a:endParaRPr kumimoji="0" lang="en-US" sz="2100" b="0"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a typeface="Times New Roman" pitchFamily="18" charset="0"/>
                        <a:cs typeface="Tahoma" pitchFamily="34" charset="0"/>
                      </a:endParaRPr>
                    </a:p>
                  </a:txBody>
                  <a:tcPr marL="103267" marR="103267" marT="47953" marB="4795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FF0000"/>
                </a:solidFill>
              </a:rPr>
              <a:t>Sec 90, 90A, 91 – Foreign Tax Credit</a:t>
            </a:r>
            <a:endParaRPr lang="en-US" sz="4000" dirty="0">
              <a:solidFill>
                <a:srgbClr val="FF0000"/>
              </a:solidFill>
            </a:endParaRPr>
          </a:p>
        </p:txBody>
      </p:sp>
      <p:sp>
        <p:nvSpPr>
          <p:cNvPr id="3" name="Content Placeholder 2"/>
          <p:cNvSpPr>
            <a:spLocks noGrp="1"/>
          </p:cNvSpPr>
          <p:nvPr>
            <p:ph sz="quarter" idx="1"/>
          </p:nvPr>
        </p:nvSpPr>
        <p:spPr/>
        <p:txBody>
          <a:bodyPr/>
          <a:lstStyle/>
          <a:p>
            <a:r>
              <a:rPr lang="en-US" dirty="0" smtClean="0"/>
              <a:t>The CBDT has been directed to notify rules relating to claim of foreign tax credit paid outside India.</a:t>
            </a:r>
          </a:p>
          <a:p>
            <a:r>
              <a:rPr lang="en-US" dirty="0" err="1" smtClean="0"/>
              <a:t>W.e.f</a:t>
            </a:r>
            <a:r>
              <a:rPr lang="en-US" dirty="0" smtClean="0"/>
              <a:t> 01.06.2015</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 Wealth Tax Act</a:t>
            </a:r>
            <a:endParaRPr lang="en-US" dirty="0">
              <a:solidFill>
                <a:srgbClr val="FF0000"/>
              </a:solidFill>
            </a:endParaRPr>
          </a:p>
        </p:txBody>
      </p:sp>
      <p:sp>
        <p:nvSpPr>
          <p:cNvPr id="3" name="Content Placeholder 2"/>
          <p:cNvSpPr>
            <a:spLocks noGrp="1"/>
          </p:cNvSpPr>
          <p:nvPr>
            <p:ph sz="quarter" idx="1"/>
          </p:nvPr>
        </p:nvSpPr>
        <p:spPr/>
        <p:txBody>
          <a:bodyPr/>
          <a:lstStyle/>
          <a:p>
            <a:r>
              <a:rPr lang="en-US" dirty="0" smtClean="0"/>
              <a:t>It is abolished  w.e.f.2016-17</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Sec 9 (1)(v)-interest income</a:t>
            </a:r>
            <a:endParaRPr lang="en-US" dirty="0">
              <a:solidFill>
                <a:srgbClr val="FF0000"/>
              </a:solidFill>
            </a:endParaRPr>
          </a:p>
        </p:txBody>
      </p:sp>
      <p:sp>
        <p:nvSpPr>
          <p:cNvPr id="3" name="Content Placeholder 2"/>
          <p:cNvSpPr>
            <a:spLocks noGrp="1"/>
          </p:cNvSpPr>
          <p:nvPr>
            <p:ph sz="quarter" idx="1"/>
          </p:nvPr>
        </p:nvSpPr>
        <p:spPr/>
        <p:txBody>
          <a:bodyPr/>
          <a:lstStyle/>
          <a:p>
            <a:pPr algn="just"/>
            <a:r>
              <a:rPr lang="en-US" dirty="0" smtClean="0"/>
              <a:t>The explanation has been inserted to provide that in the case of a non resident, </a:t>
            </a:r>
            <a:r>
              <a:rPr lang="en-US" i="1" u="sng" dirty="0" smtClean="0">
                <a:solidFill>
                  <a:srgbClr val="FF0000"/>
                </a:solidFill>
              </a:rPr>
              <a:t>being a person engaged in the business of banking</a:t>
            </a:r>
            <a:r>
              <a:rPr lang="en-US" dirty="0" smtClean="0"/>
              <a:t>, any interest payable by the PE in </a:t>
            </a:r>
            <a:r>
              <a:rPr lang="en-US" dirty="0" smtClean="0"/>
              <a:t>India </a:t>
            </a:r>
            <a:r>
              <a:rPr lang="en-US" dirty="0" smtClean="0"/>
              <a:t>of such non resident to the head office or any PE or any other part of such non –resident outside </a:t>
            </a:r>
            <a:r>
              <a:rPr lang="en-US" dirty="0" smtClean="0"/>
              <a:t>India </a:t>
            </a:r>
            <a:r>
              <a:rPr lang="en-US" dirty="0" smtClean="0"/>
              <a:t>shall be deemed to accrue or arise in India and shall be chargeable to tax in addition to any income attributable to the PE in </a:t>
            </a:r>
            <a:r>
              <a:rPr lang="en-US" dirty="0" smtClean="0"/>
              <a:t>India </a:t>
            </a:r>
            <a:r>
              <a:rPr lang="en-US" dirty="0" smtClean="0"/>
              <a:t>and PE shall be deemed to be a person separate and </a:t>
            </a:r>
            <a:r>
              <a:rPr lang="en-US" dirty="0" smtClean="0"/>
              <a:t>independent </a:t>
            </a:r>
            <a:r>
              <a:rPr lang="en-US" dirty="0" smtClean="0"/>
              <a:t>of the non resident of which it is a PE and the provision of the act relating to computation of total income, determination of tax and collection and recovery would apply. Accordingly, the PE in </a:t>
            </a:r>
            <a:r>
              <a:rPr lang="en-US" dirty="0" err="1" smtClean="0"/>
              <a:t>india</a:t>
            </a:r>
            <a:r>
              <a:rPr lang="en-US" dirty="0" smtClean="0"/>
              <a:t> shall be obliged to  </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r>
              <a:rPr lang="en-US" dirty="0" smtClean="0"/>
              <a:t>Deduct tax at source on any interest payable to either HO or any branch of it outside </a:t>
            </a:r>
            <a:r>
              <a:rPr lang="en-US" dirty="0" err="1" smtClean="0"/>
              <a:t>india</a:t>
            </a:r>
            <a:r>
              <a:rPr lang="en-US" dirty="0" smtClean="0"/>
              <a:t>.</a:t>
            </a:r>
          </a:p>
          <a:p>
            <a:r>
              <a:rPr lang="en-US" dirty="0" smtClean="0"/>
              <a:t>A.Y.2016-17</a:t>
            </a:r>
          </a:p>
          <a:p>
            <a:r>
              <a:rPr lang="en-US" dirty="0" smtClean="0"/>
              <a:t>Sumitomo Banking Corporation 136 ITD 66 (SB)(</a:t>
            </a:r>
            <a:r>
              <a:rPr lang="en-US" dirty="0" err="1" smtClean="0"/>
              <a:t>Bom</a:t>
            </a:r>
            <a:r>
              <a:rPr lang="en-US" dirty="0" smtClean="0"/>
              <a:t>)</a:t>
            </a:r>
          </a:p>
          <a:p>
            <a:r>
              <a:rPr lang="en-US" dirty="0" smtClean="0"/>
              <a:t>ABN AMRO BANK</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FF0000"/>
                </a:solidFill>
              </a:rPr>
              <a:t>Sec 11- relating to accumulation of income by charitable trust or institution</a:t>
            </a:r>
            <a:endParaRPr lang="en-US" sz="3600" dirty="0">
              <a:solidFill>
                <a:srgbClr val="FF0000"/>
              </a:solidFill>
            </a:endParaRPr>
          </a:p>
        </p:txBody>
      </p:sp>
      <p:sp>
        <p:nvSpPr>
          <p:cNvPr id="3" name="Content Placeholder 2"/>
          <p:cNvSpPr>
            <a:spLocks noGrp="1"/>
          </p:cNvSpPr>
          <p:nvPr>
            <p:ph sz="quarter" idx="1"/>
          </p:nvPr>
        </p:nvSpPr>
        <p:spPr/>
        <p:txBody>
          <a:bodyPr/>
          <a:lstStyle/>
          <a:p>
            <a:r>
              <a:rPr lang="en-US" dirty="0" smtClean="0"/>
              <a:t> for claiming exemption u/s 11 regarding accumulated fund, the following amendment has been introduced :-</a:t>
            </a:r>
          </a:p>
          <a:p>
            <a:pPr lvl="1"/>
            <a:r>
              <a:rPr lang="en-US" dirty="0" smtClean="0"/>
              <a:t>The option of accumulation </a:t>
            </a:r>
            <a:r>
              <a:rPr lang="en-US" dirty="0" smtClean="0"/>
              <a:t> </a:t>
            </a:r>
            <a:r>
              <a:rPr lang="en-US" dirty="0" smtClean="0"/>
              <a:t>has to be </a:t>
            </a:r>
            <a:r>
              <a:rPr lang="en-US" dirty="0" smtClean="0"/>
              <a:t>exercised </a:t>
            </a:r>
            <a:r>
              <a:rPr lang="en-US" dirty="0" smtClean="0"/>
              <a:t>before due date of filling return of income as specified under section 139(1) of the Act for filling return of income.</a:t>
            </a:r>
          </a:p>
          <a:p>
            <a:pPr lvl="1"/>
            <a:r>
              <a:rPr lang="en-US" dirty="0" smtClean="0"/>
              <a:t>Similarly, the return has to be filed before the due date of filling ITR.</a:t>
            </a:r>
          </a:p>
          <a:p>
            <a:pPr lvl="1"/>
            <a:endParaRPr lang="en-US" dirty="0" smtClean="0"/>
          </a:p>
          <a:p>
            <a:pPr lvl="1"/>
            <a:r>
              <a:rPr lang="en-US" dirty="0" smtClean="0"/>
              <a:t>Otherwise the benefit of accumulation will not be available and such income would be taxable.</a:t>
            </a:r>
          </a:p>
          <a:p>
            <a:pPr lvl="1"/>
            <a:r>
              <a:rPr lang="en-US" dirty="0" smtClean="0"/>
              <a:t>A.Y.2016-17</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Sec 115JB- MAT</a:t>
            </a:r>
            <a:endParaRPr lang="en-US" dirty="0">
              <a:solidFill>
                <a:srgbClr val="FF0000"/>
              </a:solidFill>
            </a:endParaRPr>
          </a:p>
        </p:txBody>
      </p:sp>
      <p:sp>
        <p:nvSpPr>
          <p:cNvPr id="3" name="Content Placeholder 2"/>
          <p:cNvSpPr>
            <a:spLocks noGrp="1"/>
          </p:cNvSpPr>
          <p:nvPr>
            <p:ph sz="quarter" idx="1"/>
          </p:nvPr>
        </p:nvSpPr>
        <p:spPr/>
        <p:txBody>
          <a:bodyPr/>
          <a:lstStyle/>
          <a:p>
            <a:pPr algn="just"/>
            <a:r>
              <a:rPr lang="en-US" sz="3200" dirty="0" smtClean="0"/>
              <a:t>Clause (</a:t>
            </a:r>
            <a:r>
              <a:rPr lang="en-US" sz="3200" dirty="0" err="1" smtClean="0"/>
              <a:t>iib</a:t>
            </a:r>
            <a:r>
              <a:rPr lang="en-US" sz="3200" dirty="0" smtClean="0"/>
              <a:t>) has been inserted in explanation 1 so as to provide that the amount of income, being  the share of income of an assessee on which no income tax is payable in accordance with the provisions of the section 86, if any such amt is credited to the P&amp; L a/c shall be reduced from the book profit for the purpose of calculation of income tax under that section. Similarly, clause (</a:t>
            </a:r>
            <a:r>
              <a:rPr lang="en-US" sz="3200" dirty="0" err="1" smtClean="0"/>
              <a:t>fa</a:t>
            </a:r>
            <a:r>
              <a:rPr lang="en-US" sz="3200" dirty="0" smtClean="0"/>
              <a:t>)  has been inserted in explanation 1 to provide that book profit shall be increased by an amount of expenditure relatable to such income.</a:t>
            </a:r>
          </a:p>
          <a:p>
            <a:pPr algn="just"/>
            <a:endParaRPr lang="en-US" sz="3200"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pPr algn="just"/>
            <a:r>
              <a:rPr lang="en-US" dirty="0" smtClean="0"/>
              <a:t>Similarly, a new clause (</a:t>
            </a:r>
            <a:r>
              <a:rPr lang="en-US" dirty="0" err="1" smtClean="0"/>
              <a:t>iic</a:t>
            </a:r>
            <a:r>
              <a:rPr lang="en-US" dirty="0" smtClean="0"/>
              <a:t>) is also proposed to be inserted in explanation 1 so as to provide that the income of FII from transaction in securities shall be excluded from the book profit and similarly, a new clause (</a:t>
            </a:r>
            <a:r>
              <a:rPr lang="en-US" dirty="0" err="1" smtClean="0"/>
              <a:t>fb</a:t>
            </a:r>
            <a:r>
              <a:rPr lang="en-US" dirty="0" smtClean="0"/>
              <a:t>) in explanation 1 inserted that book profit shall be increased by the amt of expenditure relatable to such income.</a:t>
            </a:r>
          </a:p>
          <a:p>
            <a:pPr algn="just"/>
            <a:r>
              <a:rPr lang="en-US" dirty="0" err="1" smtClean="0"/>
              <a:t>W.e.f</a:t>
            </a:r>
            <a:r>
              <a:rPr lang="en-US" dirty="0" smtClean="0"/>
              <a:t> A.Y.2016-17</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srgbClr val="FF0000"/>
                </a:solidFill>
              </a:rPr>
              <a:t>Sec 253- order under section 1O(23C), vi and via appealable Before ITAT</a:t>
            </a:r>
            <a:endParaRPr lang="en-US" sz="3200" dirty="0">
              <a:solidFill>
                <a:srgbClr val="FF0000"/>
              </a:solidFill>
            </a:endParaRPr>
          </a:p>
        </p:txBody>
      </p:sp>
      <p:sp>
        <p:nvSpPr>
          <p:cNvPr id="3" name="Content Placeholder 2"/>
          <p:cNvSpPr>
            <a:spLocks noGrp="1"/>
          </p:cNvSpPr>
          <p:nvPr>
            <p:ph sz="quarter" idx="1"/>
          </p:nvPr>
        </p:nvSpPr>
        <p:spPr/>
        <p:txBody>
          <a:bodyPr/>
          <a:lstStyle/>
          <a:p>
            <a:pPr algn="just"/>
            <a:r>
              <a:rPr lang="en-US" dirty="0" smtClean="0"/>
              <a:t>The order u/s 10(23C) (vi), (via) refusing to grant approval in respect  educational and medical institution has been made appealable  before ITAT   by inserting  clause f in sub section 1 in section 253 of the Income Tax.</a:t>
            </a:r>
          </a:p>
          <a:p>
            <a:pPr algn="just"/>
            <a:r>
              <a:rPr lang="en-US" dirty="0" err="1" smtClean="0"/>
              <a:t>W.e.f</a:t>
            </a:r>
            <a:r>
              <a:rPr lang="en-US" dirty="0" smtClean="0"/>
              <a:t>. </a:t>
            </a:r>
            <a:r>
              <a:rPr lang="en-US" dirty="0" err="1" smtClean="0"/>
              <a:t>Ist</a:t>
            </a:r>
            <a:r>
              <a:rPr lang="en-US" dirty="0" smtClean="0"/>
              <a:t> June 2015</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FF0000"/>
                </a:solidFill>
              </a:rPr>
              <a:t>Section 153 C-Assessment of income of any other person</a:t>
            </a:r>
            <a:endParaRPr lang="en-US" sz="3600" dirty="0">
              <a:solidFill>
                <a:srgbClr val="FF0000"/>
              </a:solidFill>
            </a:endParaRPr>
          </a:p>
        </p:txBody>
      </p:sp>
      <p:graphicFrame>
        <p:nvGraphicFramePr>
          <p:cNvPr id="5" name="Content Placeholder 4"/>
          <p:cNvGraphicFramePr>
            <a:graphicFrameLocks noGrp="1"/>
          </p:cNvGraphicFramePr>
          <p:nvPr>
            <p:ph sz="quarter" idx="1"/>
          </p:nvPr>
        </p:nvGraphicFramePr>
        <p:xfrm>
          <a:off x="972344" y="1183323"/>
          <a:ext cx="8777288" cy="6009640"/>
        </p:xfrm>
        <a:graphic>
          <a:graphicData uri="http://schemas.openxmlformats.org/drawingml/2006/table">
            <a:tbl>
              <a:tblPr firstRow="1" bandRow="1">
                <a:tableStyleId>{5C22544A-7EE6-4342-B048-85BDC9FD1C3A}</a:tableStyleId>
              </a:tblPr>
              <a:tblGrid>
                <a:gridCol w="4388644"/>
                <a:gridCol w="4388644"/>
              </a:tblGrid>
              <a:tr h="370840">
                <a:tc>
                  <a:txBody>
                    <a:bodyPr/>
                    <a:lstStyle/>
                    <a:p>
                      <a:pPr algn="just"/>
                      <a:r>
                        <a:rPr lang="en-US" dirty="0" smtClean="0"/>
                        <a:t>Pre-amendment</a:t>
                      </a:r>
                      <a:endParaRPr lang="en-US" dirty="0"/>
                    </a:p>
                  </a:txBody>
                  <a:tcPr/>
                </a:tc>
                <a:tc>
                  <a:txBody>
                    <a:bodyPr/>
                    <a:lstStyle/>
                    <a:p>
                      <a:pPr algn="just"/>
                      <a:r>
                        <a:rPr lang="en-US" dirty="0" smtClean="0"/>
                        <a:t>Post Amendments</a:t>
                      </a:r>
                      <a:endParaRPr lang="en-US" dirty="0"/>
                    </a:p>
                  </a:txBody>
                  <a:tcPr/>
                </a:tc>
              </a:tr>
              <a:tr h="370840">
                <a:tc>
                  <a:txBody>
                    <a:bodyPr/>
                    <a:lstStyle/>
                    <a:p>
                      <a:pPr algn="just"/>
                      <a:r>
                        <a:rPr lang="en-US" sz="2800" dirty="0" smtClean="0"/>
                        <a:t>Where the AO is</a:t>
                      </a:r>
                      <a:r>
                        <a:rPr lang="en-US" sz="2800" baseline="0" dirty="0" smtClean="0"/>
                        <a:t> satisfied that </a:t>
                      </a:r>
                      <a:r>
                        <a:rPr lang="en-US" sz="2800" i="1" u="none" baseline="0" dirty="0" smtClean="0">
                          <a:solidFill>
                            <a:srgbClr val="FF0000"/>
                          </a:solidFill>
                        </a:rPr>
                        <a:t>any money, bullion, </a:t>
                      </a:r>
                      <a:r>
                        <a:rPr lang="en-US" sz="2800" i="1" u="none" baseline="0" dirty="0" err="1" smtClean="0">
                          <a:solidFill>
                            <a:srgbClr val="FF0000"/>
                          </a:solidFill>
                        </a:rPr>
                        <a:t>jewellery</a:t>
                      </a:r>
                      <a:r>
                        <a:rPr lang="en-US" sz="2800" i="1" u="none" baseline="0" dirty="0" smtClean="0">
                          <a:solidFill>
                            <a:srgbClr val="FF0000"/>
                          </a:solidFill>
                        </a:rPr>
                        <a:t> or other valuable article or things or BOA or documents seized or requisitioned </a:t>
                      </a:r>
                      <a:r>
                        <a:rPr lang="en-US" sz="2800" b="1" i="1" u="sng" baseline="0" dirty="0" smtClean="0">
                          <a:solidFill>
                            <a:srgbClr val="FF0000"/>
                          </a:solidFill>
                        </a:rPr>
                        <a:t>belong to</a:t>
                      </a:r>
                      <a:r>
                        <a:rPr lang="en-US" sz="2800" i="1" u="none" baseline="0" dirty="0" smtClean="0">
                          <a:solidFill>
                            <a:srgbClr val="FF0000"/>
                          </a:solidFill>
                        </a:rPr>
                        <a:t> any persons</a:t>
                      </a:r>
                      <a:r>
                        <a:rPr lang="en-US" sz="2800" u="none" baseline="0" dirty="0" smtClean="0"/>
                        <a:t> </a:t>
                      </a:r>
                      <a:r>
                        <a:rPr lang="en-US" sz="2800" baseline="0" dirty="0" smtClean="0"/>
                        <a:t>other than person referred to in section 153A, then the books of accounts or documents seized or requisitioned shall be handed over to jurisdictional  AO.</a:t>
                      </a:r>
                      <a:endParaRPr lang="en-US" sz="2800" dirty="0"/>
                    </a:p>
                  </a:txBody>
                  <a:tcPr/>
                </a:tc>
                <a:tc>
                  <a:txBody>
                    <a:bodyPr/>
                    <a:lstStyle/>
                    <a:p>
                      <a:pPr algn="just"/>
                      <a:r>
                        <a:rPr lang="en-US" sz="2800" dirty="0" smtClean="0"/>
                        <a:t> Where the AO is satisfied that </a:t>
                      </a:r>
                      <a:r>
                        <a:rPr lang="en-US" sz="2800" b="0" dirty="0" smtClean="0">
                          <a:solidFill>
                            <a:srgbClr val="FF0000"/>
                          </a:solidFill>
                        </a:rPr>
                        <a:t>any money, bullion, </a:t>
                      </a:r>
                      <a:r>
                        <a:rPr lang="en-US" sz="2800" b="0" dirty="0" err="1" smtClean="0">
                          <a:solidFill>
                            <a:srgbClr val="FF0000"/>
                          </a:solidFill>
                        </a:rPr>
                        <a:t>jewellery</a:t>
                      </a:r>
                      <a:r>
                        <a:rPr lang="en-US" sz="2800" b="0" dirty="0" smtClean="0">
                          <a:solidFill>
                            <a:srgbClr val="FF0000"/>
                          </a:solidFill>
                        </a:rPr>
                        <a:t> or other valuable article or things </a:t>
                      </a:r>
                      <a:r>
                        <a:rPr lang="en-US" sz="2800" b="0" u="sng" dirty="0" smtClean="0">
                          <a:solidFill>
                            <a:srgbClr val="FF0000"/>
                          </a:solidFill>
                        </a:rPr>
                        <a:t>belong to</a:t>
                      </a:r>
                      <a:r>
                        <a:rPr lang="en-US" sz="2800" b="0" dirty="0" smtClean="0">
                          <a:solidFill>
                            <a:srgbClr val="FF0000"/>
                          </a:solidFill>
                        </a:rPr>
                        <a:t>  </a:t>
                      </a:r>
                    </a:p>
                    <a:p>
                      <a:pPr algn="just"/>
                      <a:r>
                        <a:rPr lang="en-US" sz="2800" b="0" dirty="0" smtClean="0">
                          <a:solidFill>
                            <a:srgbClr val="FF0000"/>
                          </a:solidFill>
                        </a:rPr>
                        <a:t>Or any books</a:t>
                      </a:r>
                      <a:r>
                        <a:rPr lang="en-US" sz="2800" b="0" baseline="0" dirty="0" smtClean="0">
                          <a:solidFill>
                            <a:srgbClr val="FF0000"/>
                          </a:solidFill>
                        </a:rPr>
                        <a:t> of account or documents seized or requisitioned </a:t>
                      </a:r>
                      <a:r>
                        <a:rPr lang="en-US" sz="2800" b="0" u="sng" baseline="0" dirty="0" smtClean="0">
                          <a:solidFill>
                            <a:srgbClr val="FF0000"/>
                          </a:solidFill>
                        </a:rPr>
                        <a:t>pertain to</a:t>
                      </a:r>
                      <a:r>
                        <a:rPr lang="en-US" sz="2800" b="0" baseline="0" dirty="0" smtClean="0">
                          <a:solidFill>
                            <a:srgbClr val="FF0000"/>
                          </a:solidFill>
                        </a:rPr>
                        <a:t> or </a:t>
                      </a:r>
                    </a:p>
                    <a:p>
                      <a:pPr algn="just"/>
                      <a:r>
                        <a:rPr lang="en-US" sz="2800" b="0" baseline="0" dirty="0" smtClean="0">
                          <a:solidFill>
                            <a:srgbClr val="FF0000"/>
                          </a:solidFill>
                        </a:rPr>
                        <a:t>Or any information </a:t>
                      </a:r>
                      <a:r>
                        <a:rPr lang="en-US" sz="2800" b="0" baseline="0" dirty="0" err="1" smtClean="0">
                          <a:solidFill>
                            <a:srgbClr val="FF0000"/>
                          </a:solidFill>
                        </a:rPr>
                        <a:t>conatined</a:t>
                      </a:r>
                      <a:r>
                        <a:rPr lang="en-US" sz="2800" b="0" baseline="0" dirty="0" smtClean="0">
                          <a:solidFill>
                            <a:srgbClr val="FF0000"/>
                          </a:solidFill>
                        </a:rPr>
                        <a:t> therein, </a:t>
                      </a:r>
                      <a:r>
                        <a:rPr lang="en-US" sz="2800" b="0" u="sng" baseline="0" dirty="0" smtClean="0">
                          <a:solidFill>
                            <a:srgbClr val="FF0000"/>
                          </a:solidFill>
                        </a:rPr>
                        <a:t>relates to</a:t>
                      </a:r>
                      <a:r>
                        <a:rPr lang="en-US" sz="2800" b="0" baseline="0" dirty="0" smtClean="0">
                          <a:solidFill>
                            <a:srgbClr val="FF0000"/>
                          </a:solidFill>
                        </a:rPr>
                        <a:t> </a:t>
                      </a:r>
                    </a:p>
                    <a:p>
                      <a:pPr algn="just"/>
                      <a:r>
                        <a:rPr lang="en-US" sz="2800" b="0" baseline="0" dirty="0" smtClean="0">
                          <a:solidFill>
                            <a:srgbClr val="FF0000"/>
                          </a:solidFill>
                        </a:rPr>
                        <a:t>any person </a:t>
                      </a:r>
                      <a:r>
                        <a:rPr lang="en-US" sz="2800" baseline="0" dirty="0" smtClean="0"/>
                        <a:t>other than the persons referred to in section 153A, then these shall be handed over to jurisdictional AO.</a:t>
                      </a:r>
                      <a:r>
                        <a:rPr lang="en-US" sz="2800" dirty="0" smtClean="0"/>
                        <a:t> </a:t>
                      </a:r>
                      <a:endParaRPr lang="en-US" sz="2800" dirty="0"/>
                    </a:p>
                  </a:txBody>
                  <a:tcPr/>
                </a:tc>
              </a:tr>
            </a:tbl>
          </a:graphicData>
        </a:graphic>
      </p:graphicFrame>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Sec 151-Sanction for issue of notice u/s 148</a:t>
            </a:r>
            <a:endParaRPr lang="en-US" dirty="0">
              <a:solidFill>
                <a:srgbClr val="FF0000"/>
              </a:solidFill>
            </a:endParaRPr>
          </a:p>
        </p:txBody>
      </p:sp>
      <p:sp>
        <p:nvSpPr>
          <p:cNvPr id="3" name="Content Placeholder 2"/>
          <p:cNvSpPr>
            <a:spLocks noGrp="1"/>
          </p:cNvSpPr>
          <p:nvPr>
            <p:ph sz="quarter" idx="1"/>
          </p:nvPr>
        </p:nvSpPr>
        <p:spPr/>
        <p:txBody>
          <a:bodyPr/>
          <a:lstStyle/>
          <a:p>
            <a:pPr algn="just"/>
            <a:r>
              <a:rPr lang="en-US" sz="3200" dirty="0" smtClean="0"/>
              <a:t>No notice or u/s 148 shall be issued without the approval of </a:t>
            </a:r>
          </a:p>
          <a:p>
            <a:pPr lvl="2" algn="just"/>
            <a:r>
              <a:rPr lang="en-US" sz="3200" dirty="0" smtClean="0"/>
              <a:t>In case the selection within four years from the end of relevant AY, </a:t>
            </a:r>
            <a:r>
              <a:rPr lang="en-US" sz="3200" u="sng" dirty="0" smtClean="0"/>
              <a:t>by joint commissioner</a:t>
            </a:r>
            <a:r>
              <a:rPr lang="en-US" sz="3200" dirty="0" smtClean="0"/>
              <a:t> </a:t>
            </a:r>
          </a:p>
          <a:p>
            <a:pPr lvl="2" algn="just"/>
            <a:r>
              <a:rPr lang="en-US" sz="3200" dirty="0" smtClean="0"/>
              <a:t>In case of approval after four years from the end of relevant AY, </a:t>
            </a:r>
            <a:r>
              <a:rPr lang="en-US" sz="3200" u="sng" dirty="0" smtClean="0"/>
              <a:t>by CIT or CCIT, Principal CIT or CCIT.</a:t>
            </a:r>
            <a:endParaRPr lang="en-US" sz="3200" u="sng"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ooter Placeholder 2"/>
          <p:cNvSpPr>
            <a:spLocks noGrp="1"/>
          </p:cNvSpPr>
          <p:nvPr>
            <p:ph type="ftr" sz="quarter" idx="11"/>
          </p:nvPr>
        </p:nvSpPr>
        <p:spPr/>
        <p:txBody>
          <a:bodyPr/>
          <a:lstStyle/>
          <a:p>
            <a:pPr>
              <a:defRPr/>
            </a:pPr>
            <a:r>
              <a:rPr lang="en-US" dirty="0"/>
              <a:t>MANOJ KUMAR MITTAL &amp; CO.</a:t>
            </a:r>
          </a:p>
        </p:txBody>
      </p:sp>
      <p:sp>
        <p:nvSpPr>
          <p:cNvPr id="55356" name="Rectangle 60"/>
          <p:cNvSpPr>
            <a:spLocks noChangeArrowheads="1"/>
          </p:cNvSpPr>
          <p:nvPr/>
        </p:nvSpPr>
        <p:spPr bwMode="auto">
          <a:xfrm>
            <a:off x="601663" y="1198563"/>
            <a:ext cx="9294812" cy="3394075"/>
          </a:xfrm>
          <a:prstGeom prst="rect">
            <a:avLst/>
          </a:prstGeom>
          <a:noFill/>
          <a:ln w="9525">
            <a:noFill/>
            <a:miter lim="800000"/>
            <a:headEnd/>
            <a:tailEnd/>
          </a:ln>
          <a:effectLst/>
        </p:spPr>
        <p:txBody>
          <a:bodyPr lIns="100109" tIns="50054" rIns="100109" bIns="50054"/>
          <a:lstStyle/>
          <a:p>
            <a:pPr marL="375407" indent="-375407" algn="just">
              <a:spcBef>
                <a:spcPct val="20000"/>
              </a:spcBef>
              <a:buClr>
                <a:schemeClr val="hlink"/>
              </a:buClr>
              <a:buSzPct val="70000"/>
              <a:buFont typeface="Wingdings" pitchFamily="2" charset="2"/>
              <a:buChar char="u"/>
              <a:defRPr/>
            </a:pPr>
            <a:r>
              <a:rPr lang="en-US" sz="3500" dirty="0">
                <a:solidFill>
                  <a:schemeClr val="tx1"/>
                </a:solidFill>
                <a:effectLst>
                  <a:outerShdw blurRad="38100" dist="38100" dir="2700000" algn="tl">
                    <a:srgbClr val="000000"/>
                  </a:outerShdw>
                </a:effectLst>
                <a:latin typeface="Verdana" pitchFamily="34" charset="0"/>
              </a:rPr>
              <a:t> </a:t>
            </a:r>
            <a:r>
              <a:rPr lang="en-US" sz="3500" i="1" u="sng" dirty="0">
                <a:solidFill>
                  <a:srgbClr val="FF0000"/>
                </a:solidFill>
                <a:effectLst>
                  <a:outerShdw blurRad="38100" dist="38100" dir="2700000" algn="tl">
                    <a:srgbClr val="000000"/>
                  </a:outerShdw>
                </a:effectLst>
                <a:latin typeface="Verdana" pitchFamily="34" charset="0"/>
              </a:rPr>
              <a:t>Surcharge</a:t>
            </a:r>
          </a:p>
          <a:p>
            <a:pPr marL="375407" indent="-375407" algn="just">
              <a:spcBef>
                <a:spcPct val="20000"/>
              </a:spcBef>
              <a:buClr>
                <a:schemeClr val="hlink"/>
              </a:buClr>
              <a:buSzPct val="70000"/>
              <a:buFont typeface="Wingdings" pitchFamily="2" charset="2"/>
              <a:buChar char="u"/>
              <a:defRPr/>
            </a:pPr>
            <a:endParaRPr lang="en-US" sz="3500" dirty="0">
              <a:solidFill>
                <a:schemeClr val="tx1"/>
              </a:solidFill>
              <a:effectLst>
                <a:outerShdw blurRad="38100" dist="38100" dir="2700000" algn="tl">
                  <a:srgbClr val="000000"/>
                </a:outerShdw>
              </a:effectLst>
              <a:latin typeface="Verdana" pitchFamily="34" charset="0"/>
            </a:endParaRPr>
          </a:p>
          <a:p>
            <a:pPr marL="375407" indent="-375407" algn="just">
              <a:spcBef>
                <a:spcPct val="20000"/>
              </a:spcBef>
              <a:buClr>
                <a:schemeClr val="hlink"/>
              </a:buClr>
              <a:buSzPct val="70000"/>
              <a:buFont typeface="Wingdings" pitchFamily="2" charset="2"/>
              <a:buChar char="u"/>
              <a:defRPr/>
            </a:pPr>
            <a:r>
              <a:rPr lang="en-US" sz="3200" dirty="0">
                <a:solidFill>
                  <a:schemeClr val="tx1"/>
                </a:solidFill>
                <a:effectLst/>
                <a:latin typeface="Verdana" pitchFamily="34" charset="0"/>
              </a:rPr>
              <a:t>Surcharge of </a:t>
            </a:r>
            <a:r>
              <a:rPr lang="en-US" sz="3200" dirty="0" smtClean="0">
                <a:solidFill>
                  <a:schemeClr val="tx1"/>
                </a:solidFill>
                <a:effectLst/>
                <a:latin typeface="Verdana" pitchFamily="34" charset="0"/>
              </a:rPr>
              <a:t>12% </a:t>
            </a:r>
            <a:r>
              <a:rPr lang="en-US" sz="3200" dirty="0">
                <a:solidFill>
                  <a:schemeClr val="tx1"/>
                </a:solidFill>
                <a:effectLst/>
                <a:latin typeface="Verdana" pitchFamily="34" charset="0"/>
              </a:rPr>
              <a:t>in case of person </a:t>
            </a:r>
          </a:p>
          <a:p>
            <a:pPr marL="375407" indent="-375407" algn="just">
              <a:spcBef>
                <a:spcPct val="20000"/>
              </a:spcBef>
              <a:buClr>
                <a:schemeClr val="hlink"/>
              </a:buClr>
              <a:buSzPct val="70000"/>
              <a:defRPr/>
            </a:pPr>
            <a:r>
              <a:rPr lang="en-US" sz="3200" dirty="0">
                <a:solidFill>
                  <a:schemeClr val="tx1"/>
                </a:solidFill>
                <a:effectLst/>
                <a:latin typeface="Verdana" pitchFamily="34" charset="0"/>
              </a:rPr>
              <a:t>  (other than company) having </a:t>
            </a:r>
            <a:r>
              <a:rPr lang="en-US" sz="3200" u="sng" dirty="0">
                <a:solidFill>
                  <a:schemeClr val="tx1"/>
                </a:solidFill>
                <a:effectLst/>
                <a:latin typeface="Verdana" pitchFamily="34" charset="0"/>
              </a:rPr>
              <a:t>total income</a:t>
            </a:r>
            <a:r>
              <a:rPr lang="en-US" sz="3200" dirty="0">
                <a:solidFill>
                  <a:schemeClr val="tx1"/>
                </a:solidFill>
                <a:effectLst/>
                <a:latin typeface="Verdana" pitchFamily="34" charset="0"/>
              </a:rPr>
              <a:t> exceeding 1.00 crores however subject to limit of amount more than 1 </a:t>
            </a:r>
            <a:r>
              <a:rPr lang="en-US" sz="3200" dirty="0" err="1">
                <a:solidFill>
                  <a:schemeClr val="tx1"/>
                </a:solidFill>
                <a:effectLst/>
                <a:latin typeface="Verdana" pitchFamily="34" charset="0"/>
              </a:rPr>
              <a:t>crores</a:t>
            </a:r>
            <a:r>
              <a:rPr lang="en-US" sz="3200" dirty="0">
                <a:solidFill>
                  <a:schemeClr val="tx1"/>
                </a:solidFill>
                <a:effectLst/>
                <a:latin typeface="Verdana" pitchFamily="34" charset="0"/>
              </a:rPr>
              <a:t> </a:t>
            </a:r>
            <a:r>
              <a:rPr lang="en-US" sz="3200" dirty="0" smtClean="0">
                <a:solidFill>
                  <a:schemeClr val="tx1"/>
                </a:solidFill>
                <a:effectLst/>
                <a:latin typeface="Verdana" pitchFamily="34" charset="0"/>
              </a:rPr>
              <a:t>rupees.  A.Y.2016-17</a:t>
            </a:r>
          </a:p>
          <a:p>
            <a:pPr marL="375407" indent="-375407" algn="just">
              <a:spcBef>
                <a:spcPct val="20000"/>
              </a:spcBef>
              <a:buClr>
                <a:schemeClr val="hlink"/>
              </a:buClr>
              <a:buSzPct val="70000"/>
              <a:defRPr/>
            </a:pPr>
            <a:r>
              <a:rPr lang="en-US" sz="3200" dirty="0" smtClean="0">
                <a:solidFill>
                  <a:schemeClr val="tx1"/>
                </a:solidFill>
                <a:effectLst>
                  <a:outerShdw blurRad="38100" dist="38100" dir="2700000" algn="tl">
                    <a:srgbClr val="000000"/>
                  </a:outerShdw>
                </a:effectLst>
                <a:latin typeface="Verdana" pitchFamily="34" charset="0"/>
              </a:rPr>
              <a:t>	</a:t>
            </a:r>
            <a:r>
              <a:rPr lang="en-US" sz="3200" dirty="0" smtClean="0">
                <a:solidFill>
                  <a:srgbClr val="FF0000"/>
                </a:solidFill>
                <a:effectLst/>
                <a:latin typeface="Verdana" pitchFamily="34" charset="0"/>
              </a:rPr>
              <a:t>This is now applicable u/s 115JC on Alternate Minimum tax A.Y. 2015-16</a:t>
            </a:r>
          </a:p>
          <a:p>
            <a:pPr marL="375407" indent="-375407" algn="just">
              <a:spcBef>
                <a:spcPct val="20000"/>
              </a:spcBef>
              <a:buClr>
                <a:schemeClr val="hlink"/>
              </a:buClr>
              <a:buSzPct val="70000"/>
              <a:defRPr/>
            </a:pPr>
            <a:r>
              <a:rPr lang="en-US" sz="3200" dirty="0" smtClean="0">
                <a:solidFill>
                  <a:schemeClr val="tx1"/>
                </a:solidFill>
                <a:effectLst>
                  <a:outerShdw blurRad="38100" dist="38100" dir="2700000" algn="tl">
                    <a:srgbClr val="000000"/>
                  </a:outerShdw>
                </a:effectLst>
                <a:latin typeface="Verdana" pitchFamily="34" charset="0"/>
              </a:rPr>
              <a:t>	</a:t>
            </a:r>
          </a:p>
          <a:p>
            <a:pPr marL="375407" indent="-375407" algn="just">
              <a:spcBef>
                <a:spcPct val="20000"/>
              </a:spcBef>
              <a:buClr>
                <a:schemeClr val="hlink"/>
              </a:buClr>
              <a:buSzPct val="70000"/>
              <a:buFont typeface="Wingdings" pitchFamily="2" charset="2"/>
              <a:buChar char="u"/>
              <a:defRPr/>
            </a:pPr>
            <a:endParaRPr lang="en-US" sz="3500" dirty="0" smtClean="0">
              <a:solidFill>
                <a:schemeClr val="tx1"/>
              </a:solidFill>
              <a:effectLst>
                <a:outerShdw blurRad="38100" dist="38100" dir="2700000" algn="tl">
                  <a:srgbClr val="000000"/>
                </a:outerShdw>
              </a:effectLst>
              <a:latin typeface="Verdana" pitchFamily="34" charset="0"/>
            </a:endParaRPr>
          </a:p>
          <a:p>
            <a:pPr marL="375407" indent="-375407" algn="just">
              <a:spcBef>
                <a:spcPct val="20000"/>
              </a:spcBef>
              <a:buClr>
                <a:schemeClr val="hlink"/>
              </a:buClr>
              <a:buSzPct val="70000"/>
              <a:defRPr/>
            </a:pPr>
            <a:endParaRPr lang="en-US" sz="3500" dirty="0">
              <a:solidFill>
                <a:schemeClr val="tx1"/>
              </a:solidFill>
              <a:effectLst>
                <a:outerShdw blurRad="38100" dist="38100" dir="2700000" algn="tl">
                  <a:srgbClr val="000000"/>
                </a:outerShdw>
              </a:effectLst>
              <a:latin typeface="Verdana"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FF0000"/>
                </a:solidFill>
              </a:rPr>
              <a:t>Sec- 234B-Interest for defaults in payment of advance tax-</a:t>
            </a:r>
            <a:r>
              <a:rPr lang="en-US" sz="3600" dirty="0" err="1" smtClean="0">
                <a:solidFill>
                  <a:srgbClr val="FF0000"/>
                </a:solidFill>
              </a:rPr>
              <a:t>w.e.f</a:t>
            </a:r>
            <a:r>
              <a:rPr lang="en-US" sz="3600" dirty="0" smtClean="0">
                <a:solidFill>
                  <a:srgbClr val="FF0000"/>
                </a:solidFill>
              </a:rPr>
              <a:t>. </a:t>
            </a:r>
            <a:r>
              <a:rPr lang="en-US" sz="3600" dirty="0" err="1" smtClean="0">
                <a:solidFill>
                  <a:srgbClr val="FF0000"/>
                </a:solidFill>
              </a:rPr>
              <a:t>Ist</a:t>
            </a:r>
            <a:r>
              <a:rPr lang="en-US" sz="3600" dirty="0" smtClean="0">
                <a:solidFill>
                  <a:srgbClr val="FF0000"/>
                </a:solidFill>
              </a:rPr>
              <a:t> </a:t>
            </a:r>
            <a:r>
              <a:rPr lang="en-US" sz="3600" dirty="0" err="1" smtClean="0">
                <a:solidFill>
                  <a:srgbClr val="FF0000"/>
                </a:solidFill>
              </a:rPr>
              <a:t>june</a:t>
            </a:r>
            <a:r>
              <a:rPr lang="en-US" sz="3600" dirty="0" smtClean="0">
                <a:solidFill>
                  <a:srgbClr val="FF0000"/>
                </a:solidFill>
              </a:rPr>
              <a:t> 2015</a:t>
            </a:r>
            <a:endParaRPr lang="en-US" sz="3600" dirty="0">
              <a:solidFill>
                <a:srgbClr val="FF0000"/>
              </a:solidFill>
            </a:endParaRPr>
          </a:p>
        </p:txBody>
      </p:sp>
      <p:sp>
        <p:nvSpPr>
          <p:cNvPr id="3" name="Content Placeholder 2"/>
          <p:cNvSpPr>
            <a:spLocks noGrp="1"/>
          </p:cNvSpPr>
          <p:nvPr>
            <p:ph sz="quarter" idx="1"/>
          </p:nvPr>
        </p:nvSpPr>
        <p:spPr/>
        <p:txBody>
          <a:bodyPr/>
          <a:lstStyle/>
          <a:p>
            <a:pPr algn="just"/>
            <a:r>
              <a:rPr lang="en-US" dirty="0" smtClean="0"/>
              <a:t>Sub section 3 of section 234 B has been amended to provide that the period for which the interest is to be computed will begin from </a:t>
            </a:r>
            <a:r>
              <a:rPr lang="en-US" dirty="0" err="1" smtClean="0"/>
              <a:t>Ist</a:t>
            </a:r>
            <a:r>
              <a:rPr lang="en-US" dirty="0" smtClean="0"/>
              <a:t> day of April following the FY and end on the date of determination of total income u/s 147 or sec153A.</a:t>
            </a:r>
          </a:p>
          <a:p>
            <a:pPr algn="just"/>
            <a:r>
              <a:rPr lang="en-US" dirty="0" smtClean="0"/>
              <a:t>Similarly, sub section 2A(a) has been introduced to provide that the assessee shall be liable to pay simple interest @ 1% on additional amt of income tax on income offered under sub sec (1) of section 245 from the date of relevant AY to the date of making such application and  sec 2A(b) provide if the amount offered is increased by SC then, interest @ 1% on tax on enhanced income from the  end of relevant AY to date of order.</a:t>
            </a:r>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rgbClr val="FF0000"/>
                </a:solidFill>
              </a:rPr>
              <a:t>Sec 263-Revision of order by commissioner</a:t>
            </a:r>
            <a:endParaRPr lang="en-US" sz="3600" b="1" dirty="0">
              <a:solidFill>
                <a:srgbClr val="FF0000"/>
              </a:solidFill>
            </a:endParaRPr>
          </a:p>
        </p:txBody>
      </p:sp>
      <p:sp>
        <p:nvSpPr>
          <p:cNvPr id="3" name="Content Placeholder 2"/>
          <p:cNvSpPr>
            <a:spLocks noGrp="1"/>
          </p:cNvSpPr>
          <p:nvPr>
            <p:ph sz="quarter" idx="1"/>
          </p:nvPr>
        </p:nvSpPr>
        <p:spPr/>
        <p:txBody>
          <a:bodyPr/>
          <a:lstStyle/>
          <a:p>
            <a:pPr algn="just"/>
            <a:r>
              <a:rPr lang="en-US" sz="2400" dirty="0" smtClean="0"/>
              <a:t>Explanation 2 inserted to provide that the </a:t>
            </a:r>
            <a:r>
              <a:rPr lang="en-US" sz="2400" b="1" i="1" u="sng" dirty="0" smtClean="0"/>
              <a:t>order deemed to be erroneous in so far as prejudicial to the interest of </a:t>
            </a:r>
            <a:r>
              <a:rPr lang="en-US" sz="2400" b="1" i="1" u="sng" dirty="0" smtClean="0"/>
              <a:t>revenue</a:t>
            </a:r>
            <a:r>
              <a:rPr lang="en-US" sz="2400" dirty="0" smtClean="0"/>
              <a:t>, </a:t>
            </a:r>
            <a:r>
              <a:rPr lang="en-US" sz="2400" dirty="0" smtClean="0"/>
              <a:t>if in the opinion of principal commissioner or  commissioner:-</a:t>
            </a:r>
          </a:p>
          <a:p>
            <a:pPr lvl="1" algn="just"/>
            <a:r>
              <a:rPr lang="en-US" sz="2400" dirty="0" smtClean="0"/>
              <a:t>If the order is passed without making any enquiry or verification which should have been made</a:t>
            </a:r>
          </a:p>
          <a:p>
            <a:pPr lvl="1" algn="just"/>
            <a:r>
              <a:rPr lang="en-US" sz="2400" dirty="0" smtClean="0"/>
              <a:t>The order is passed allowing any relief without enquiring into the claim</a:t>
            </a:r>
          </a:p>
          <a:p>
            <a:pPr lvl="1" algn="just"/>
            <a:r>
              <a:rPr lang="en-US" sz="2400" dirty="0" smtClean="0"/>
              <a:t>The order  has not been made in accordance with any order, direction or instruction issued by the Board under section 119 or </a:t>
            </a:r>
          </a:p>
          <a:p>
            <a:pPr lvl="1" algn="just"/>
            <a:r>
              <a:rPr lang="en-US" sz="2400" dirty="0" smtClean="0"/>
              <a:t>The order has not been passed in accordance with any decision prejudicial to the assessee rendered by the jurisdictional High Court or Supreme Court in the case of assessee or any other person</a:t>
            </a:r>
          </a:p>
          <a:p>
            <a:pPr lvl="1" algn="just"/>
            <a:r>
              <a:rPr lang="en-US" sz="2400" dirty="0" err="1" smtClean="0"/>
              <a:t>W.e.f</a:t>
            </a:r>
            <a:r>
              <a:rPr lang="en-US" sz="2400" dirty="0" smtClean="0"/>
              <a:t>  </a:t>
            </a:r>
            <a:r>
              <a:rPr lang="en-US" sz="2400" dirty="0" err="1" smtClean="0"/>
              <a:t>Ist</a:t>
            </a:r>
            <a:r>
              <a:rPr lang="en-US" sz="2400" dirty="0" smtClean="0"/>
              <a:t> June 2015</a:t>
            </a:r>
            <a:endParaRPr lang="en-US" sz="2400"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Sec 194C(6)</a:t>
            </a:r>
            <a:endParaRPr lang="en-US" dirty="0">
              <a:solidFill>
                <a:srgbClr val="FF0000"/>
              </a:solidFill>
            </a:endParaRPr>
          </a:p>
        </p:txBody>
      </p:sp>
      <p:sp>
        <p:nvSpPr>
          <p:cNvPr id="3" name="Content Placeholder 2"/>
          <p:cNvSpPr>
            <a:spLocks noGrp="1"/>
          </p:cNvSpPr>
          <p:nvPr>
            <p:ph sz="quarter" idx="1"/>
          </p:nvPr>
        </p:nvSpPr>
        <p:spPr/>
        <p:txBody>
          <a:bodyPr/>
          <a:lstStyle/>
          <a:p>
            <a:r>
              <a:rPr lang="en-US" dirty="0" smtClean="0"/>
              <a:t>The exemption from deduction  of TDS in case of transporter having PAN NO. has been withdrawn in case of those transporter having more than 10 goods carriage and not having PAN.</a:t>
            </a:r>
          </a:p>
          <a:p>
            <a:r>
              <a:rPr lang="en-US" dirty="0" smtClean="0"/>
              <a:t>A declaration to this effect has to be given by transporter. </a:t>
            </a:r>
          </a:p>
          <a:p>
            <a:r>
              <a:rPr lang="en-US" dirty="0" err="1" smtClean="0"/>
              <a:t>W.e.f</a:t>
            </a:r>
            <a:r>
              <a:rPr lang="en-US" dirty="0" smtClean="0"/>
              <a:t> </a:t>
            </a:r>
            <a:r>
              <a:rPr lang="en-US" dirty="0" err="1" smtClean="0"/>
              <a:t>Ist</a:t>
            </a:r>
            <a:r>
              <a:rPr lang="en-US" dirty="0" smtClean="0"/>
              <a:t> June 2015. </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Sec 194A- TDS on interest payment</a:t>
            </a:r>
            <a:endParaRPr lang="en-US" dirty="0">
              <a:solidFill>
                <a:srgbClr val="FF0000"/>
              </a:solidFill>
            </a:endParaRPr>
          </a:p>
        </p:txBody>
      </p:sp>
      <p:sp>
        <p:nvSpPr>
          <p:cNvPr id="3" name="Content Placeholder 2"/>
          <p:cNvSpPr>
            <a:spLocks noGrp="1"/>
          </p:cNvSpPr>
          <p:nvPr>
            <p:ph sz="quarter" idx="1"/>
          </p:nvPr>
        </p:nvSpPr>
        <p:spPr/>
        <p:txBody>
          <a:bodyPr/>
          <a:lstStyle/>
          <a:p>
            <a:pPr algn="just"/>
            <a:r>
              <a:rPr lang="en-US" dirty="0" smtClean="0"/>
              <a:t>Sec 194 A (3)(v)-exemption provided from TDS from payment of interest to members by a co-operative society under section 194 A(3)(V) does not apply to payment of interest on time deposits by the cooperative Bank to its members.</a:t>
            </a:r>
          </a:p>
          <a:p>
            <a:pPr algn="just"/>
            <a:r>
              <a:rPr lang="en-US" dirty="0" smtClean="0"/>
              <a:t>The definition of time deposits has been amended to include recurring  deposits also. </a:t>
            </a:r>
          </a:p>
          <a:p>
            <a:pPr algn="just"/>
            <a:r>
              <a:rPr lang="en-US" dirty="0" smtClean="0"/>
              <a:t>Provisions of proviso to section 194A(3)(</a:t>
            </a:r>
            <a:r>
              <a:rPr lang="en-US" dirty="0" err="1" smtClean="0"/>
              <a:t>i</a:t>
            </a:r>
            <a:r>
              <a:rPr lang="en-US" dirty="0" smtClean="0"/>
              <a:t>) provide that interest income for the purpose of deduction of tax by the banking company or the co-operative bank or public company shall be computed with reference to a branch of these entities. This has been amended to provide for computation of income by banking  </a:t>
            </a:r>
          </a:p>
          <a:p>
            <a:pPr algn="just"/>
            <a:r>
              <a:rPr lang="en-US" dirty="0" smtClean="0"/>
              <a:t>  </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en-US"/>
          </a:p>
        </p:txBody>
      </p:sp>
      <p:sp>
        <p:nvSpPr>
          <p:cNvPr id="3" name="Content Placeholder 2"/>
          <p:cNvSpPr>
            <a:spLocks noGrp="1"/>
          </p:cNvSpPr>
          <p:nvPr>
            <p:ph sz="quarter" idx="1"/>
          </p:nvPr>
        </p:nvSpPr>
        <p:spPr/>
        <p:txBody>
          <a:bodyPr/>
          <a:lstStyle/>
          <a:p>
            <a:pPr algn="just"/>
            <a:r>
              <a:rPr lang="en-US" dirty="0" smtClean="0"/>
              <a:t>Company or the cooperative bank or the public company which has accepted core banking solution.</a:t>
            </a:r>
          </a:p>
          <a:p>
            <a:pPr algn="just"/>
            <a:r>
              <a:rPr lang="en-US" dirty="0" smtClean="0"/>
              <a:t>Sec 194A amended to provide that </a:t>
            </a:r>
            <a:r>
              <a:rPr lang="en-US" i="1" u="sng" dirty="0" smtClean="0"/>
              <a:t>deduction of tax under section 194A of the Act from interest payment on compensation amount awarded by the Motor Accident Claim Tribunal compensation shall be made at the time of payment,</a:t>
            </a:r>
            <a:r>
              <a:rPr lang="en-US" dirty="0" smtClean="0"/>
              <a:t> if the amount of such payment or aggregate amount of such payment during a F.Y. exceed Rs. 50000/-.</a:t>
            </a:r>
          </a:p>
          <a:p>
            <a:pPr algn="just"/>
            <a:r>
              <a:rPr lang="en-US" dirty="0" err="1" smtClean="0"/>
              <a:t>W.e.f</a:t>
            </a:r>
            <a:r>
              <a:rPr lang="en-US" dirty="0" smtClean="0"/>
              <a:t>. 01.06.2015</a:t>
            </a:r>
            <a:endParaRPr lang="en-US" dirty="0"/>
          </a:p>
        </p:txBody>
      </p:sp>
      <p:sp>
        <p:nvSpPr>
          <p:cNvPr id="4" name="Footer Placeholder 3"/>
          <p:cNvSpPr>
            <a:spLocks noGrp="1"/>
          </p:cNvSpPr>
          <p:nvPr>
            <p:ph type="ftr" sz="quarter" idx="11"/>
          </p:nvPr>
        </p:nvSpPr>
        <p:spPr/>
        <p:txBody>
          <a:bodyPr/>
          <a:lstStyle/>
          <a:p>
            <a:pPr algn="just">
              <a:defRPr/>
            </a:pPr>
            <a:r>
              <a:rPr lang="en-US" dirty="0" smtClean="0"/>
              <a:t>MANOJ KUMAR MITTAL &amp; CO.</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Amendments in  provisions relating to TDS and TCS</a:t>
            </a:r>
            <a:endParaRPr lang="en-US" dirty="0">
              <a:solidFill>
                <a:srgbClr val="FF0000"/>
              </a:solidFill>
            </a:endParaRPr>
          </a:p>
        </p:txBody>
      </p:sp>
      <p:sp>
        <p:nvSpPr>
          <p:cNvPr id="3" name="Content Placeholder 2"/>
          <p:cNvSpPr>
            <a:spLocks noGrp="1"/>
          </p:cNvSpPr>
          <p:nvPr>
            <p:ph sz="quarter" idx="1"/>
          </p:nvPr>
        </p:nvSpPr>
        <p:spPr/>
        <p:txBody>
          <a:bodyPr/>
          <a:lstStyle/>
          <a:p>
            <a:pPr algn="just"/>
            <a:r>
              <a:rPr lang="en-US" sz="2400" dirty="0" smtClean="0"/>
              <a:t>Sec 200A has been amended to enable computation of fee payable under section 234E of the Act at the time of processing of TDS statement under section 200A of the Act.</a:t>
            </a:r>
          </a:p>
          <a:p>
            <a:pPr algn="just"/>
            <a:r>
              <a:rPr lang="en-US" sz="2400" dirty="0" smtClean="0"/>
              <a:t>Sec 206C has been amended so as to allow the collector to furnish TCS correction statement.</a:t>
            </a:r>
          </a:p>
          <a:p>
            <a:pPr algn="just"/>
            <a:r>
              <a:rPr lang="en-US" sz="2400" dirty="0" smtClean="0"/>
              <a:t>Sec 206CB   has been inserted in order to provide  for processing of TCS statement in line with section 200A and levy of fee also u/s 243E </a:t>
            </a:r>
          </a:p>
          <a:p>
            <a:pPr algn="just"/>
            <a:r>
              <a:rPr lang="en-US" sz="2400" dirty="0" smtClean="0"/>
              <a:t>Further, intimation generated under Sec 206CB is </a:t>
            </a:r>
          </a:p>
          <a:p>
            <a:pPr lvl="3" algn="just"/>
            <a:r>
              <a:rPr lang="en-US" sz="2400" dirty="0" smtClean="0"/>
              <a:t>Subject to rectification u/s 154 of IT Act</a:t>
            </a:r>
          </a:p>
          <a:p>
            <a:pPr lvl="3" algn="just"/>
            <a:r>
              <a:rPr lang="en-US" sz="2400" dirty="0" smtClean="0"/>
              <a:t>Appealable under section 246A of the IT Act</a:t>
            </a:r>
          </a:p>
          <a:p>
            <a:pPr lvl="3" algn="just"/>
            <a:r>
              <a:rPr lang="en-US" sz="2400" dirty="0" smtClean="0"/>
              <a:t> deemed as notice of demand u/s 156 of the  act</a:t>
            </a:r>
            <a:endParaRPr lang="en-US" sz="2400"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pPr algn="just"/>
            <a:r>
              <a:rPr lang="en-US" dirty="0" smtClean="0"/>
              <a:t>Sec 220 has been  amended to provide that where interest is charged for any period under section 206(7) of the Act on the tax amount specified in the intimation issued under proposed provisions, no interest shall be charged u/s 220(2) of the Act on the same amount for the  same period.</a:t>
            </a:r>
          </a:p>
          <a:p>
            <a:pPr algn="just"/>
            <a:r>
              <a:rPr lang="en-US" dirty="0" smtClean="0"/>
              <a:t>Sec 200 and 206C has been amended to provide that in the case of </a:t>
            </a:r>
            <a:r>
              <a:rPr lang="en-US" dirty="0" err="1" smtClean="0"/>
              <a:t>Govt</a:t>
            </a:r>
            <a:r>
              <a:rPr lang="en-US" dirty="0" smtClean="0"/>
              <a:t> deductor making payment through book entry , the prescribed statement of TDS or TCS shall be delivered in time in such manner and setting forth such particulars as may be prescribed. The penalty of Rs. 100 per day for default under sec 272A  has been </a:t>
            </a:r>
            <a:r>
              <a:rPr lang="en-US" dirty="0" smtClean="0"/>
              <a:t>prescribed. </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FF0000"/>
                </a:solidFill>
              </a:rPr>
              <a:t>Se c 195(6)-Information relating to payment to non resident.</a:t>
            </a:r>
            <a:endParaRPr lang="en-US" sz="3600" dirty="0">
              <a:solidFill>
                <a:srgbClr val="FF0000"/>
              </a:solidFill>
            </a:endParaRPr>
          </a:p>
        </p:txBody>
      </p:sp>
      <p:sp>
        <p:nvSpPr>
          <p:cNvPr id="3" name="Content Placeholder 2"/>
          <p:cNvSpPr>
            <a:spLocks noGrp="1"/>
          </p:cNvSpPr>
          <p:nvPr>
            <p:ph sz="quarter" idx="1"/>
          </p:nvPr>
        </p:nvSpPr>
        <p:spPr/>
        <p:txBody>
          <a:bodyPr/>
          <a:lstStyle/>
          <a:p>
            <a:pPr algn="just"/>
            <a:r>
              <a:rPr lang="en-US" dirty="0" smtClean="0"/>
              <a:t>Sec 195(6) has been amended to provide that the person responsible for paying any </a:t>
            </a:r>
            <a:r>
              <a:rPr lang="en-US" dirty="0" smtClean="0"/>
              <a:t>sum, </a:t>
            </a:r>
            <a:r>
              <a:rPr lang="en-US" i="1" u="sng" dirty="0" smtClean="0">
                <a:solidFill>
                  <a:srgbClr val="FF0000"/>
                </a:solidFill>
              </a:rPr>
              <a:t>whether chargeable to tax or </a:t>
            </a:r>
            <a:r>
              <a:rPr lang="en-US" i="1" u="sng" dirty="0" smtClean="0">
                <a:solidFill>
                  <a:srgbClr val="FF0000"/>
                </a:solidFill>
              </a:rPr>
              <a:t>not,</a:t>
            </a:r>
            <a:r>
              <a:rPr lang="en-US" dirty="0" smtClean="0"/>
              <a:t> </a:t>
            </a:r>
            <a:r>
              <a:rPr lang="en-US" dirty="0" smtClean="0"/>
              <a:t>to a non resident not being a company or to a foreign company shall be required to furnish the information of the prescribed sum in such form and manner as may be prescribed.</a:t>
            </a:r>
          </a:p>
          <a:p>
            <a:pPr algn="just"/>
            <a:r>
              <a:rPr lang="en-US" dirty="0" smtClean="0"/>
              <a:t>Sec 271 H has been inserted to provide for levy of penalty for  Rs. 1  lakh for non furnishing or inaccurate furnishing of information under section 195(6) of the Income Tax Act.</a:t>
            </a:r>
          </a:p>
          <a:p>
            <a:pPr algn="just"/>
            <a:r>
              <a:rPr lang="en-US" dirty="0" smtClean="0"/>
              <a:t>Sec 273B amended for non levy of penalty under section 271H if there is reasonable cause</a:t>
            </a:r>
            <a:r>
              <a:rPr lang="en-US" dirty="0" smtClean="0"/>
              <a:t>.</a:t>
            </a:r>
          </a:p>
          <a:p>
            <a:pPr algn="just"/>
            <a:r>
              <a:rPr lang="en-US" dirty="0" err="1" smtClean="0"/>
              <a:t>W.e.f</a:t>
            </a:r>
            <a:r>
              <a:rPr lang="en-US" dirty="0" smtClean="0"/>
              <a:t>. </a:t>
            </a:r>
            <a:r>
              <a:rPr lang="en-US" dirty="0" err="1" smtClean="0"/>
              <a:t>Ist</a:t>
            </a:r>
            <a:r>
              <a:rPr lang="en-US" dirty="0" smtClean="0"/>
              <a:t> June 2015</a:t>
            </a:r>
            <a:endParaRPr lang="en-US" dirty="0" smtClean="0"/>
          </a:p>
          <a:p>
            <a:pPr algn="just"/>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solidFill>
                  <a:srgbClr val="FF0000"/>
                </a:solidFill>
              </a:rPr>
              <a:t>Sec 192A- deduction of tax on pre mature withdrawal from RPF</a:t>
            </a:r>
            <a:endParaRPr lang="en-US" sz="2800" dirty="0">
              <a:solidFill>
                <a:srgbClr val="FF0000"/>
              </a:solidFill>
            </a:endParaRPr>
          </a:p>
        </p:txBody>
      </p:sp>
      <p:sp>
        <p:nvSpPr>
          <p:cNvPr id="3" name="Content Placeholder 2"/>
          <p:cNvSpPr>
            <a:spLocks noGrp="1"/>
          </p:cNvSpPr>
          <p:nvPr>
            <p:ph sz="quarter" idx="1"/>
          </p:nvPr>
        </p:nvSpPr>
        <p:spPr/>
        <p:txBody>
          <a:bodyPr/>
          <a:lstStyle/>
          <a:p>
            <a:pPr algn="just"/>
            <a:r>
              <a:rPr lang="en-US" dirty="0" smtClean="0"/>
              <a:t>This section has been introduced to provide for TDS @10 % on premature withdrawal from RPF .</a:t>
            </a:r>
          </a:p>
          <a:p>
            <a:pPr algn="just"/>
            <a:r>
              <a:rPr lang="en-US" dirty="0" smtClean="0"/>
              <a:t>Threshold limit is 30,000.00</a:t>
            </a:r>
          </a:p>
          <a:p>
            <a:pPr algn="just"/>
            <a:r>
              <a:rPr lang="en-US" dirty="0" smtClean="0"/>
              <a:t>Self-declaration in form 15G by any person having nil taxable income and 15H u/s 197A by senior citizen can be filed for non deduction of TDS.</a:t>
            </a:r>
          </a:p>
          <a:p>
            <a:pPr algn="just"/>
            <a:r>
              <a:rPr lang="en-US" dirty="0" smtClean="0"/>
              <a:t>TDS will be at maximum marginal rate if deductee does not furnish PAN to the deductor.</a:t>
            </a:r>
          </a:p>
          <a:p>
            <a:pPr algn="just"/>
            <a:r>
              <a:rPr lang="en-US" dirty="0" smtClean="0"/>
              <a:t>W.e.f.01.06.2015</a:t>
            </a:r>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FF0000"/>
                </a:solidFill>
              </a:rPr>
              <a:t>Sec 6(3)-Residential status of a company</a:t>
            </a:r>
            <a:endParaRPr lang="en-US" sz="3600" dirty="0">
              <a:solidFill>
                <a:srgbClr val="FF0000"/>
              </a:solidFill>
            </a:endParaRPr>
          </a:p>
        </p:txBody>
      </p:sp>
      <p:sp>
        <p:nvSpPr>
          <p:cNvPr id="3" name="Content Placeholder 2"/>
          <p:cNvSpPr>
            <a:spLocks noGrp="1"/>
          </p:cNvSpPr>
          <p:nvPr>
            <p:ph sz="quarter" idx="1"/>
          </p:nvPr>
        </p:nvSpPr>
        <p:spPr/>
        <p:txBody>
          <a:bodyPr/>
          <a:lstStyle/>
          <a:p>
            <a:pPr algn="just"/>
            <a:r>
              <a:rPr lang="en-US" dirty="0" smtClean="0"/>
              <a:t>Sec 6(3) has been amended to provide that a person being a,  company shall be said to be resident in </a:t>
            </a:r>
            <a:r>
              <a:rPr lang="en-US" dirty="0" err="1" smtClean="0"/>
              <a:t>india</a:t>
            </a:r>
            <a:r>
              <a:rPr lang="en-US" dirty="0" smtClean="0"/>
              <a:t> in any previous year, if :-</a:t>
            </a:r>
          </a:p>
          <a:p>
            <a:pPr lvl="1" algn="just"/>
            <a:r>
              <a:rPr lang="en-US" sz="2800" dirty="0" smtClean="0"/>
              <a:t> it is an Indian Company</a:t>
            </a:r>
          </a:p>
          <a:p>
            <a:pPr lvl="1" algn="just"/>
            <a:r>
              <a:rPr lang="en-US" sz="2800" dirty="0" smtClean="0"/>
              <a:t>Its place of effective management, at any time in that year, is in India.</a:t>
            </a:r>
          </a:p>
          <a:p>
            <a:pPr lvl="1" algn="just">
              <a:buNone/>
            </a:pPr>
            <a:r>
              <a:rPr lang="en-US" sz="2800" dirty="0" smtClean="0"/>
              <a:t>Place of Effective Management(POEM) means a place where  key management and commercial decisions that are necessary for the conduct of the business of an entity as a whole, are in  substance made.    Further guidance will be issued.</a:t>
            </a:r>
          </a:p>
          <a:p>
            <a:pPr lvl="1" algn="just">
              <a:buNone/>
            </a:pPr>
            <a:r>
              <a:rPr lang="en-US" sz="2800" dirty="0" err="1" smtClean="0"/>
              <a:t>w.e.f</a:t>
            </a:r>
            <a:r>
              <a:rPr lang="en-US" sz="2800" dirty="0" smtClean="0"/>
              <a:t>  A.Y.2016-17   </a:t>
            </a:r>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dirty="0" smtClean="0"/>
              <a:t> </a:t>
            </a: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10244" name="Content Placeholder 2"/>
          <p:cNvSpPr>
            <a:spLocks noGrp="1"/>
          </p:cNvSpPr>
          <p:nvPr>
            <p:ph sz="quarter" idx="1"/>
          </p:nvPr>
        </p:nvSpPr>
        <p:spPr>
          <a:xfrm>
            <a:off x="1033463" y="1519238"/>
            <a:ext cx="8777287" cy="4794250"/>
          </a:xfrm>
        </p:spPr>
        <p:txBody>
          <a:bodyPr/>
          <a:lstStyle/>
          <a:p>
            <a:pPr algn="just"/>
            <a:r>
              <a:rPr lang="en-US" dirty="0" smtClean="0"/>
              <a:t>In the case of </a:t>
            </a:r>
            <a:r>
              <a:rPr lang="en-US" i="1" u="sng" dirty="0" smtClean="0"/>
              <a:t>domestic companies </a:t>
            </a:r>
            <a:r>
              <a:rPr lang="en-US" dirty="0" smtClean="0"/>
              <a:t>having total income more than 1 crores but less than Rs. 10.00 crores, surcharge @ 7% in case income exceeds 10.00 crores, surcharge @ 12%.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solidFill>
                  <a:srgbClr val="FF0000"/>
                </a:solidFill>
              </a:rPr>
              <a:t>Sec (6)(1)-determination of residential  status in case of </a:t>
            </a:r>
            <a:r>
              <a:rPr lang="en-US" sz="2400" dirty="0" err="1" smtClean="0">
                <a:solidFill>
                  <a:srgbClr val="FF0000"/>
                </a:solidFill>
              </a:rPr>
              <a:t>indian</a:t>
            </a:r>
            <a:r>
              <a:rPr lang="en-US" sz="2400" dirty="0" smtClean="0">
                <a:solidFill>
                  <a:srgbClr val="FF0000"/>
                </a:solidFill>
              </a:rPr>
              <a:t> crew </a:t>
            </a:r>
            <a:endParaRPr lang="en-US" sz="2400" dirty="0">
              <a:solidFill>
                <a:srgbClr val="FF0000"/>
              </a:solidFill>
            </a:endParaRPr>
          </a:p>
        </p:txBody>
      </p:sp>
      <p:sp>
        <p:nvSpPr>
          <p:cNvPr id="3" name="Content Placeholder 2"/>
          <p:cNvSpPr>
            <a:spLocks noGrp="1"/>
          </p:cNvSpPr>
          <p:nvPr>
            <p:ph sz="quarter" idx="1"/>
          </p:nvPr>
        </p:nvSpPr>
        <p:spPr/>
        <p:txBody>
          <a:bodyPr/>
          <a:lstStyle/>
          <a:p>
            <a:r>
              <a:rPr lang="en-US" dirty="0" smtClean="0"/>
              <a:t>Explanation 2  has been inserted to provide that in case of individual  being a citizen of </a:t>
            </a:r>
            <a:r>
              <a:rPr lang="en-US" dirty="0" err="1" smtClean="0"/>
              <a:t>india</a:t>
            </a:r>
            <a:r>
              <a:rPr lang="en-US" dirty="0" smtClean="0"/>
              <a:t> and a member of a foreign bound ship leaving </a:t>
            </a:r>
            <a:r>
              <a:rPr lang="en-US" dirty="0" err="1" smtClean="0"/>
              <a:t>india</a:t>
            </a:r>
            <a:r>
              <a:rPr lang="en-US" dirty="0" smtClean="0"/>
              <a:t>, the period or periods of stay in </a:t>
            </a:r>
            <a:r>
              <a:rPr lang="en-US" dirty="0" err="1" smtClean="0"/>
              <a:t>india</a:t>
            </a:r>
            <a:r>
              <a:rPr lang="en-US" dirty="0" smtClean="0"/>
              <a:t> shall in respect of such voyage be determined in the manner and subject to such conditions as may be prescribed.</a:t>
            </a:r>
          </a:p>
          <a:p>
            <a:endParaRPr lang="en-US" dirty="0" smtClean="0"/>
          </a:p>
          <a:p>
            <a:r>
              <a:rPr lang="en-US" dirty="0" smtClean="0"/>
              <a:t>A.Y.2015-16</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FF0000"/>
                </a:solidFill>
              </a:rPr>
              <a:t>Sec 35(2AB)-Weighted deduction in respect of scientific research expenditure</a:t>
            </a:r>
            <a:endParaRPr lang="en-US" sz="3600" dirty="0">
              <a:solidFill>
                <a:srgbClr val="FF0000"/>
              </a:solidFill>
            </a:endParaRPr>
          </a:p>
        </p:txBody>
      </p:sp>
      <p:sp>
        <p:nvSpPr>
          <p:cNvPr id="3" name="Content Placeholder 2"/>
          <p:cNvSpPr>
            <a:spLocks noGrp="1"/>
          </p:cNvSpPr>
          <p:nvPr>
            <p:ph sz="quarter" idx="1"/>
          </p:nvPr>
        </p:nvSpPr>
        <p:spPr/>
        <p:txBody>
          <a:bodyPr/>
          <a:lstStyle/>
          <a:p>
            <a:pPr algn="just"/>
            <a:r>
              <a:rPr lang="en-US" dirty="0" smtClean="0"/>
              <a:t>The sub clause 3 has been amended to provide that </a:t>
            </a:r>
            <a:r>
              <a:rPr lang="en-US" dirty="0" smtClean="0"/>
              <a:t> </a:t>
            </a:r>
            <a:r>
              <a:rPr lang="en-US" dirty="0" smtClean="0"/>
              <a:t>deduction under  this section shall be available if company enters into an agreement with the prescribed authority for cooperation in such research and development facility and </a:t>
            </a:r>
            <a:r>
              <a:rPr lang="en-US" u="sng" dirty="0" smtClean="0"/>
              <a:t>fulfils prescribed condition with regard to maintenance and audit of accounts and also furnish prescribed reports.</a:t>
            </a:r>
          </a:p>
          <a:p>
            <a:pPr algn="just"/>
            <a:r>
              <a:rPr lang="en-US" dirty="0" smtClean="0"/>
              <a:t>Further sub section has been amended to provide for furnishing of reports </a:t>
            </a:r>
            <a:r>
              <a:rPr lang="en-US" dirty="0" smtClean="0"/>
              <a:t>to</a:t>
            </a:r>
            <a:r>
              <a:rPr lang="en-US" dirty="0" smtClean="0"/>
              <a:t> </a:t>
            </a:r>
            <a:r>
              <a:rPr lang="en-US" dirty="0" smtClean="0"/>
              <a:t>Jurisdictional CIT or PCIT.</a:t>
            </a:r>
          </a:p>
          <a:p>
            <a:pPr algn="just"/>
            <a:r>
              <a:rPr lang="en-US" u="sng" dirty="0" err="1" smtClean="0"/>
              <a:t>W.e.f</a:t>
            </a:r>
            <a:r>
              <a:rPr lang="en-US" u="sng" dirty="0" smtClean="0"/>
              <a:t>. A.Y.2016-17</a:t>
            </a:r>
            <a:endParaRPr lang="en-US" u="sng"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Sec 288-</a:t>
            </a:r>
            <a:endParaRPr lang="en-US" dirty="0">
              <a:solidFill>
                <a:srgbClr val="FF0000"/>
              </a:solidFill>
            </a:endParaRPr>
          </a:p>
        </p:txBody>
      </p:sp>
      <p:sp>
        <p:nvSpPr>
          <p:cNvPr id="3" name="Content Placeholder 2"/>
          <p:cNvSpPr>
            <a:spLocks noGrp="1"/>
          </p:cNvSpPr>
          <p:nvPr>
            <p:ph sz="quarter" idx="1"/>
          </p:nvPr>
        </p:nvSpPr>
        <p:spPr/>
        <p:txBody>
          <a:bodyPr/>
          <a:lstStyle/>
          <a:p>
            <a:r>
              <a:rPr lang="en-US" dirty="0" smtClean="0"/>
              <a:t>Section 288 has been amended </a:t>
            </a:r>
            <a:r>
              <a:rPr lang="en-US" dirty="0" smtClean="0"/>
              <a:t>to </a:t>
            </a:r>
            <a:r>
              <a:rPr lang="en-US" dirty="0" smtClean="0"/>
              <a:t>provide that an auditor who is not eligible to be appointed as auditor of the company as per the provision of section 141 of the companies act shall not be eligible for carrying out any audit or furnishing of any report/certificate under any provisions of the Act in respect of that company. </a:t>
            </a:r>
          </a:p>
          <a:p>
            <a:r>
              <a:rPr lang="en-US" dirty="0" smtClean="0"/>
              <a:t>Similar provision has been provided  in respect of non company.</a:t>
            </a:r>
          </a:p>
          <a:p>
            <a:r>
              <a:rPr lang="en-US" dirty="0" smtClean="0"/>
              <a:t>However, this is not applicable for representing before Income Tax  Authority.</a:t>
            </a:r>
          </a:p>
          <a:p>
            <a:r>
              <a:rPr lang="en-US" dirty="0" err="1" smtClean="0"/>
              <a:t>W.e.f</a:t>
            </a:r>
            <a:r>
              <a:rPr lang="en-US" dirty="0" smtClean="0"/>
              <a:t>. 1</a:t>
            </a:r>
            <a:r>
              <a:rPr lang="en-US" baseline="30000" dirty="0" smtClean="0"/>
              <a:t>st</a:t>
            </a:r>
            <a:r>
              <a:rPr lang="en-US" dirty="0" smtClean="0"/>
              <a:t> June 2015. </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solidFill>
                  <a:srgbClr val="FF0000"/>
                </a:solidFill>
              </a:rPr>
              <a:t>Sec 271(1)(c )- definition of term tax  sought to be evaded</a:t>
            </a:r>
            <a:endParaRPr lang="en-US" sz="2800" dirty="0">
              <a:solidFill>
                <a:srgbClr val="FF0000"/>
              </a:solidFill>
            </a:endParaRPr>
          </a:p>
        </p:txBody>
      </p:sp>
      <p:sp>
        <p:nvSpPr>
          <p:cNvPr id="3" name="Content Placeholder 2"/>
          <p:cNvSpPr>
            <a:spLocks noGrp="1"/>
          </p:cNvSpPr>
          <p:nvPr>
            <p:ph sz="quarter" idx="1"/>
          </p:nvPr>
        </p:nvSpPr>
        <p:spPr/>
        <p:txBody>
          <a:bodyPr/>
          <a:lstStyle/>
          <a:p>
            <a:pPr algn="just"/>
            <a:r>
              <a:rPr lang="en-US" sz="2400" dirty="0" smtClean="0"/>
              <a:t>The term tax sought to be evaded shall be </a:t>
            </a:r>
            <a:r>
              <a:rPr lang="en-US" sz="2400" dirty="0" smtClean="0"/>
              <a:t> </a:t>
            </a:r>
            <a:r>
              <a:rPr lang="en-US" sz="2400" b="1" i="1" u="sng" dirty="0" smtClean="0">
                <a:solidFill>
                  <a:srgbClr val="FF0000"/>
                </a:solidFill>
              </a:rPr>
              <a:t>summation of tax sought to be evaded under general provision and the tax sought to be evaded under provisions of sec 115JB or 115JC.</a:t>
            </a:r>
          </a:p>
          <a:p>
            <a:pPr algn="just"/>
            <a:r>
              <a:rPr lang="en-US" sz="2400" dirty="0" smtClean="0"/>
              <a:t>However, if an amount of concealment of income is considered both under general provisions and provisions of section 115JB or 115JC, then such amount shall not be  considered in computing tax sought to be evaded under provision of section 115JB or 115JC.</a:t>
            </a:r>
          </a:p>
          <a:p>
            <a:pPr algn="just"/>
            <a:r>
              <a:rPr lang="en-US" sz="2400" dirty="0" smtClean="0"/>
              <a:t>Further, where the provisions of section 115JB or 115JC are not applicable, the computation of tax sought to be evaded under the provisions of section 115JB or 115JC shall be ignored.</a:t>
            </a:r>
          </a:p>
          <a:p>
            <a:r>
              <a:rPr lang="en-US" sz="2400" dirty="0" err="1" smtClean="0"/>
              <a:t>W.e.f</a:t>
            </a:r>
            <a:r>
              <a:rPr lang="en-US" sz="2400" dirty="0" smtClean="0"/>
              <a:t>. A.Y.2016-17</a:t>
            </a:r>
          </a:p>
          <a:p>
            <a:endParaRPr lang="en-US" dirty="0" smtClean="0"/>
          </a:p>
          <a:p>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FF0000"/>
                </a:solidFill>
              </a:rPr>
              <a:t>Sec 49(1)(iii)(e)-cost of acquisition in the hands of resulting company</a:t>
            </a:r>
            <a:endParaRPr lang="en-US" sz="3600" dirty="0">
              <a:solidFill>
                <a:srgbClr val="FF0000"/>
              </a:solidFill>
            </a:endParaRPr>
          </a:p>
        </p:txBody>
      </p:sp>
      <p:sp>
        <p:nvSpPr>
          <p:cNvPr id="3" name="Content Placeholder 2"/>
          <p:cNvSpPr>
            <a:spLocks noGrp="1"/>
          </p:cNvSpPr>
          <p:nvPr>
            <p:ph sz="quarter" idx="1"/>
          </p:nvPr>
        </p:nvSpPr>
        <p:spPr/>
        <p:txBody>
          <a:bodyPr/>
          <a:lstStyle/>
          <a:p>
            <a:pPr algn="just"/>
            <a:r>
              <a:rPr lang="en-US" dirty="0" smtClean="0"/>
              <a:t>The section  49 (1) (iii)(e) amended to include transfer under clause (</a:t>
            </a:r>
            <a:r>
              <a:rPr lang="en-US" dirty="0" err="1" smtClean="0"/>
              <a:t>vib</a:t>
            </a:r>
            <a:r>
              <a:rPr lang="en-US" dirty="0" smtClean="0"/>
              <a:t>) of section 47 to provide that the cost of acquisition of an asset acquired by resulting company shall be the cost  for which the demerged company acquired the capital assets as increased by the cost of improvement incurred by the demerged company.</a:t>
            </a:r>
          </a:p>
          <a:p>
            <a:pPr algn="just"/>
            <a:r>
              <a:rPr lang="en-US" dirty="0" err="1" smtClean="0"/>
              <a:t>W.e.f</a:t>
            </a:r>
            <a:r>
              <a:rPr lang="en-US" dirty="0" smtClean="0"/>
              <a:t> 2016-17</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Sec 139- furnishing of ITR</a:t>
            </a:r>
            <a:endParaRPr lang="en-US" dirty="0">
              <a:solidFill>
                <a:srgbClr val="FF0000"/>
              </a:solidFill>
            </a:endParaRPr>
          </a:p>
        </p:txBody>
      </p:sp>
      <p:sp>
        <p:nvSpPr>
          <p:cNvPr id="3" name="Content Placeholder 2"/>
          <p:cNvSpPr>
            <a:spLocks noGrp="1"/>
          </p:cNvSpPr>
          <p:nvPr>
            <p:ph sz="quarter" idx="1"/>
          </p:nvPr>
        </p:nvSpPr>
        <p:spPr/>
        <p:txBody>
          <a:bodyPr/>
          <a:lstStyle/>
          <a:p>
            <a:pPr algn="just"/>
            <a:r>
              <a:rPr lang="en-US" dirty="0" smtClean="0"/>
              <a:t>Section 139 has been amended to provide for filling of ITR by educational institution or hospital covered under section 10(23C)(</a:t>
            </a:r>
            <a:r>
              <a:rPr lang="en-US" dirty="0" err="1" smtClean="0"/>
              <a:t>iiiab</a:t>
            </a:r>
            <a:r>
              <a:rPr lang="en-US" dirty="0" smtClean="0"/>
              <a:t>) and (</a:t>
            </a:r>
            <a:r>
              <a:rPr lang="en-US" dirty="0" err="1" smtClean="0"/>
              <a:t>iiiac</a:t>
            </a:r>
            <a:r>
              <a:rPr lang="en-US" dirty="0" smtClean="0"/>
              <a:t>) substantially financed by government.</a:t>
            </a:r>
          </a:p>
          <a:p>
            <a:pPr algn="just"/>
            <a:r>
              <a:rPr lang="en-US" dirty="0" err="1" smtClean="0"/>
              <a:t>W.e.f</a:t>
            </a:r>
            <a:r>
              <a:rPr lang="en-US" dirty="0" smtClean="0"/>
              <a:t> A.Y.2016-17</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Settlement Commission- </a:t>
            </a:r>
            <a:endParaRPr lang="en-US" dirty="0"/>
          </a:p>
        </p:txBody>
      </p:sp>
      <p:sp>
        <p:nvSpPr>
          <p:cNvPr id="3" name="Content Placeholder 2"/>
          <p:cNvSpPr>
            <a:spLocks noGrp="1"/>
          </p:cNvSpPr>
          <p:nvPr>
            <p:ph sz="quarter" idx="1"/>
          </p:nvPr>
        </p:nvSpPr>
        <p:spPr/>
        <p:txBody>
          <a:bodyPr/>
          <a:lstStyle/>
          <a:p>
            <a:r>
              <a:rPr lang="en-US" dirty="0" smtClean="0"/>
              <a:t>Sec 245 A, clause (</a:t>
            </a:r>
            <a:r>
              <a:rPr lang="en-US" dirty="0" err="1" smtClean="0"/>
              <a:t>i</a:t>
            </a:r>
            <a:r>
              <a:rPr lang="en-US" dirty="0" smtClean="0"/>
              <a:t>) of explanation amended to provide that where a notice under section 148 is issued for any assessment years, the assessee can approach the settlement commission for other  assessment years as well even if notice under section 148 for such other assessment  years  has not been issued.</a:t>
            </a:r>
          </a:p>
          <a:p>
            <a:r>
              <a:rPr lang="en-US" dirty="0" smtClean="0"/>
              <a:t>However, a return of income for such other assessment years should have been furnished under section 139 or in response to notice under section 142 of the Income Tax Act.</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Further clause (iv) of the explanation is amended to provide that a proceedings for any assessment years, other than the proceedings of assessment or reassessment referred to in clause (</a:t>
            </a:r>
            <a:r>
              <a:rPr lang="en-US" dirty="0" err="1" smtClean="0"/>
              <a:t>i</a:t>
            </a:r>
            <a:r>
              <a:rPr lang="en-US" dirty="0" smtClean="0"/>
              <a:t>) or clause(iii) or clause(</a:t>
            </a:r>
            <a:r>
              <a:rPr lang="en-US" dirty="0" err="1" smtClean="0"/>
              <a:t>iiia</a:t>
            </a:r>
            <a:r>
              <a:rPr lang="en-US" dirty="0" smtClean="0"/>
              <a:t>) shall be deemed to have commenced from the date on which the return of income is furnished u/s 139 or in response to notice u/s 142 and concluded on the date on which  assessment is made or on the expiry of two years from the end of relevant assessment years, in a case  where no assessment is made.</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Sec 245 D (6B) has been amended to provide that the settlement commission may, with a view to rectify any mistake apparent from record, amend any order passed by it u/s(4)</a:t>
            </a:r>
          </a:p>
          <a:p>
            <a:pPr lvl="1"/>
            <a:r>
              <a:rPr lang="en-US" dirty="0" smtClean="0"/>
              <a:t>At any time within six months from end of month in which order is passed</a:t>
            </a:r>
          </a:p>
          <a:p>
            <a:pPr lvl="1"/>
            <a:r>
              <a:rPr lang="en-US" dirty="0" smtClean="0"/>
              <a:t>In case of application for amendment by CIT or PCIT, within a period of six months from the end of month in which the application is made.  </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just"/>
            <a:r>
              <a:rPr lang="en-US" dirty="0" smtClean="0"/>
              <a:t>Sec 245H(1) is amended to provide that any order granting immunity from prosecution shall record the reasons in writing in the order passed by it.</a:t>
            </a:r>
          </a:p>
          <a:p>
            <a:pPr algn="just"/>
            <a:r>
              <a:rPr lang="en-US" dirty="0" smtClean="0"/>
              <a:t>Section 245HA (1) amended to provide that where in respect of any application made u/s 245C, an order u/s245D(4) has been passed without   providing  the terms of settlement; the proceedings before the settlement commission shall abate on the day on which such order under sub section 245D(4) was passed.</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endParaRPr lang="en-US" smtClean="0"/>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11268" name="Content Placeholder 2"/>
          <p:cNvSpPr>
            <a:spLocks noGrp="1"/>
          </p:cNvSpPr>
          <p:nvPr>
            <p:ph sz="quarter" idx="1"/>
          </p:nvPr>
        </p:nvSpPr>
        <p:spPr>
          <a:xfrm>
            <a:off x="1033463" y="1519238"/>
            <a:ext cx="8777287" cy="4794250"/>
          </a:xfrm>
        </p:spPr>
        <p:txBody>
          <a:bodyPr/>
          <a:lstStyle/>
          <a:p>
            <a:pPr algn="just"/>
            <a:r>
              <a:rPr lang="en-US" dirty="0" smtClean="0"/>
              <a:t>In the case of </a:t>
            </a:r>
            <a:r>
              <a:rPr lang="en-US" i="1" u="sng" dirty="0" smtClean="0"/>
              <a:t>companies other than domestic companies</a:t>
            </a:r>
            <a:r>
              <a:rPr lang="en-US" i="1" dirty="0" smtClean="0"/>
              <a:t> </a:t>
            </a:r>
            <a:r>
              <a:rPr lang="en-US" dirty="0" smtClean="0"/>
              <a:t>having total income more than 1 crores but less than Rs. 10.00 crores, surcharge @ 2%, in case income exceeds 10.00 crores, surcharge @ 5%.</a:t>
            </a:r>
          </a:p>
          <a:p>
            <a:pPr algn="just"/>
            <a:r>
              <a:rPr lang="en-US" b="1" dirty="0" smtClean="0">
                <a:solidFill>
                  <a:srgbClr val="FF0000"/>
                </a:solidFill>
              </a:rPr>
              <a:t>Levy of surcharge  u/s 115JB  imposed in the case of company having total income exceeding 1 </a:t>
            </a:r>
            <a:r>
              <a:rPr lang="en-US" b="1" dirty="0" err="1" smtClean="0">
                <a:solidFill>
                  <a:srgbClr val="FF0000"/>
                </a:solidFill>
              </a:rPr>
              <a:t>crores</a:t>
            </a:r>
            <a:r>
              <a:rPr lang="en-US" b="1" dirty="0" smtClean="0">
                <a:solidFill>
                  <a:srgbClr val="FF0000"/>
                </a:solidFill>
              </a:rPr>
              <a:t>  </a:t>
            </a:r>
            <a:r>
              <a:rPr lang="en-US" b="1" dirty="0" smtClean="0">
                <a:solidFill>
                  <a:srgbClr val="FF0000"/>
                </a:solidFill>
              </a:rPr>
              <a:t>Rupees</a:t>
            </a:r>
            <a:r>
              <a:rPr lang="en-US" b="1" dirty="0" smtClean="0">
                <a:solidFill>
                  <a:srgbClr val="002060"/>
                </a:solidFill>
              </a:rPr>
              <a:t>  </a:t>
            </a:r>
            <a:r>
              <a:rPr lang="en-US" b="1" dirty="0" smtClean="0">
                <a:solidFill>
                  <a:srgbClr val="FF0000"/>
                </a:solidFill>
              </a:rPr>
              <a:t>and 10 </a:t>
            </a:r>
            <a:r>
              <a:rPr lang="en-US" b="1" dirty="0" err="1" smtClean="0">
                <a:solidFill>
                  <a:srgbClr val="FF0000"/>
                </a:solidFill>
              </a:rPr>
              <a:t>crores</a:t>
            </a:r>
            <a:r>
              <a:rPr lang="en-US" b="1" dirty="0" smtClean="0">
                <a:solidFill>
                  <a:srgbClr val="FF0000"/>
                </a:solidFill>
              </a:rPr>
              <a:t> respectively A.Y. 2015-16</a:t>
            </a:r>
            <a:endParaRPr lang="en-US" b="1" dirty="0" smtClean="0">
              <a:solidFill>
                <a:srgbClr val="FF0000"/>
              </a:solidFill>
            </a:endParaRPr>
          </a:p>
          <a:p>
            <a:pPr algn="just"/>
            <a:r>
              <a:rPr lang="en-US" dirty="0" smtClean="0"/>
              <a:t>Marginal relief will be available.</a:t>
            </a:r>
          </a:p>
          <a:p>
            <a:r>
              <a:rPr lang="en-US" dirty="0" smtClean="0"/>
              <a:t>In other cases,  115O, 115QA, 115R, 115TA-Surcharge at the rate of 10% levied.</a:t>
            </a:r>
          </a:p>
          <a:p>
            <a:pPr algn="just"/>
            <a:endParaRPr lang="en-US" dirty="0" smtClean="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pPr algn="just"/>
            <a:r>
              <a:rPr lang="en-US" dirty="0" smtClean="0"/>
              <a:t>Sec 245K has been  amended to provide that any person related to the persons who has already approached the Settlement Commission once, can not approach the settlement commission subsequently.</a:t>
            </a:r>
          </a:p>
          <a:p>
            <a:pPr algn="just"/>
            <a:endParaRPr lang="en-US" dirty="0" smtClean="0"/>
          </a:p>
          <a:p>
            <a:pPr algn="just"/>
            <a:r>
              <a:rPr lang="en-US" dirty="0" smtClean="0"/>
              <a:t>132B amended to provide that assets seized u/s 132 or requisitioned u/s 132A may also be adjusted against the amount of liability arising on against the liability arising on an application made before the settlement commission u/s 245C(1).</a:t>
            </a:r>
          </a:p>
          <a:p>
            <a:pPr algn="just"/>
            <a:r>
              <a:rPr lang="en-US" dirty="0" err="1" smtClean="0"/>
              <a:t>W.e.f</a:t>
            </a:r>
            <a:r>
              <a:rPr lang="en-US" dirty="0" smtClean="0"/>
              <a:t>. 01.06.2015 </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solidFill>
                  <a:srgbClr val="FF0000"/>
                </a:solidFill>
              </a:rPr>
              <a:t>Sec 158AA-Procedure for appeal by revenue when identical question of law is pending before supreme court</a:t>
            </a:r>
            <a:endParaRPr lang="en-US" sz="2400" dirty="0">
              <a:solidFill>
                <a:srgbClr val="FF0000"/>
              </a:solidFill>
            </a:endParaRPr>
          </a:p>
        </p:txBody>
      </p:sp>
      <p:sp>
        <p:nvSpPr>
          <p:cNvPr id="3" name="Content Placeholder 2"/>
          <p:cNvSpPr>
            <a:spLocks noGrp="1"/>
          </p:cNvSpPr>
          <p:nvPr>
            <p:ph sz="quarter" idx="1"/>
          </p:nvPr>
        </p:nvSpPr>
        <p:spPr/>
        <p:txBody>
          <a:bodyPr/>
          <a:lstStyle/>
          <a:p>
            <a:pPr algn="just"/>
            <a:r>
              <a:rPr lang="en-US" sz="2400" dirty="0" smtClean="0"/>
              <a:t>Sec 158AA is inserted to provide that notwithstanding anything  contained in this act, where any question of law arising in the case of an assessee for   any assessment year is identical with a question of law arising in his case for another assessment year which is pending before supreme court, in a appeal or in SLP filed by revenue against the order of HC in </a:t>
            </a:r>
            <a:r>
              <a:rPr lang="en-US" sz="2400" dirty="0" err="1" smtClean="0"/>
              <a:t>favour</a:t>
            </a:r>
            <a:r>
              <a:rPr lang="en-US" sz="2400" dirty="0" smtClean="0"/>
              <a:t> of assessee, the CIT or PCIT may direct the AO to make an application to the appellant tribunal in the prescribed form within sixty days from the date of receipt of order of cit(a) stating that an appeal on the question of law arising in the relevant case may be filed when the decision on the question of law becomes final in the earlier case.</a:t>
            </a:r>
          </a:p>
          <a:p>
            <a:pPr algn="just"/>
            <a:endParaRPr lang="en-US" sz="2400"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Consolidation of mutual fund scheme</a:t>
            </a:r>
            <a:endParaRPr lang="en-US" dirty="0"/>
          </a:p>
        </p:txBody>
      </p:sp>
      <p:sp>
        <p:nvSpPr>
          <p:cNvPr id="3" name="Content Placeholder 2"/>
          <p:cNvSpPr>
            <a:spLocks noGrp="1"/>
          </p:cNvSpPr>
          <p:nvPr>
            <p:ph sz="quarter" idx="1"/>
          </p:nvPr>
        </p:nvSpPr>
        <p:spPr/>
        <p:txBody>
          <a:bodyPr/>
          <a:lstStyle/>
          <a:p>
            <a:r>
              <a:rPr lang="en-US" dirty="0" smtClean="0"/>
              <a:t>Sub section </a:t>
            </a:r>
            <a:r>
              <a:rPr lang="en-US" dirty="0" smtClean="0"/>
              <a:t>(xviii) </a:t>
            </a:r>
            <a:r>
              <a:rPr lang="en-US" dirty="0" smtClean="0"/>
              <a:t>in section 47 has been inserted to provide that in case of consolidation  of two or more scheme of mutual fund  , it will not be treated as transfer and there will be tax neutrality.</a:t>
            </a:r>
          </a:p>
          <a:p>
            <a:endParaRPr lang="en-US" dirty="0" smtClean="0"/>
          </a:p>
          <a:p>
            <a:r>
              <a:rPr lang="en-US" dirty="0" smtClean="0"/>
              <a:t>Similarly, sub section 2AD  in section 49 has been inserted to provide that the cost of acquisition of assets in the  consolidated shall be deemed to be the cost of acquisition to him of the of the units or units in the consolidation scheme.</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Sec 255(3)- income limit of cases to be decided by single member bench of ITAT</a:t>
            </a:r>
            <a:endParaRPr lang="en-US" sz="3200" dirty="0"/>
          </a:p>
        </p:txBody>
      </p:sp>
      <p:sp>
        <p:nvSpPr>
          <p:cNvPr id="3" name="Content Placeholder 2"/>
          <p:cNvSpPr>
            <a:spLocks noGrp="1"/>
          </p:cNvSpPr>
          <p:nvPr>
            <p:ph sz="quarter" idx="1"/>
          </p:nvPr>
        </p:nvSpPr>
        <p:spPr/>
        <p:txBody>
          <a:bodyPr/>
          <a:lstStyle/>
          <a:p>
            <a:r>
              <a:rPr lang="en-US" dirty="0" smtClean="0"/>
              <a:t>Sec 255(3) has been amended to provide that a single member bench may dispose of cases where total income as computed by AO does not exceed Rs. 15.00 lakh.</a:t>
            </a:r>
          </a:p>
          <a:p>
            <a:r>
              <a:rPr lang="en-US" dirty="0" err="1" smtClean="0"/>
              <a:t>W.e.f</a:t>
            </a:r>
            <a:r>
              <a:rPr lang="en-US" dirty="0" smtClean="0"/>
              <a:t>. 01.06.2015</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endParaRPr lang="en-US" smtClean="0"/>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45060" name="Content Placeholder 2"/>
          <p:cNvSpPr>
            <a:spLocks noGrp="1"/>
          </p:cNvSpPr>
          <p:nvPr>
            <p:ph sz="quarter" idx="1"/>
          </p:nvPr>
        </p:nvSpPr>
        <p:spPr>
          <a:xfrm>
            <a:off x="1033463" y="1519238"/>
            <a:ext cx="8777287" cy="4794250"/>
          </a:xfrm>
        </p:spPr>
        <p:txBody>
          <a:bodyPr/>
          <a:lstStyle/>
          <a:p>
            <a:pPr lvl="4"/>
            <a:endParaRPr lang="en-US" dirty="0" smtClean="0">
              <a:latin typeface="Baskerville Old Face" pitchFamily="18" charset="0"/>
            </a:endParaRPr>
          </a:p>
          <a:p>
            <a:pPr lvl="4"/>
            <a:endParaRPr lang="en-US" dirty="0" smtClean="0">
              <a:latin typeface="Baskerville Old Face" pitchFamily="18" charset="0"/>
            </a:endParaRPr>
          </a:p>
          <a:p>
            <a:pPr lvl="4"/>
            <a:endParaRPr lang="en-US" dirty="0" smtClean="0">
              <a:latin typeface="Baskerville Old Face" pitchFamily="18" charset="0"/>
            </a:endParaRPr>
          </a:p>
          <a:p>
            <a:pPr lvl="4"/>
            <a:endParaRPr lang="en-US" dirty="0" smtClean="0">
              <a:latin typeface="Baskerville Old Face" pitchFamily="18" charset="0"/>
            </a:endParaRPr>
          </a:p>
          <a:p>
            <a:pPr lvl="4"/>
            <a:r>
              <a:rPr lang="en-US" dirty="0" smtClean="0">
                <a:latin typeface="Baskerville Old Face" pitchFamily="18" charset="0"/>
              </a:rPr>
              <a:t>             THANKS</a:t>
            </a:r>
          </a:p>
          <a:p>
            <a:pPr lvl="4"/>
            <a:r>
              <a:rPr lang="en-US" dirty="0" smtClean="0">
                <a:latin typeface="Baskerville Old Face" pitchFamily="18" charset="0"/>
              </a:rPr>
              <a:t>From Manoj Kumar Mittal &amp; Co.</a:t>
            </a:r>
          </a:p>
          <a:p>
            <a:pPr lvl="4"/>
            <a:r>
              <a:rPr lang="en-US" dirty="0" smtClean="0">
                <a:latin typeface="Baskerville Old Face" pitchFamily="18" charset="0"/>
              </a:rPr>
              <a:t>Chartered Accountants</a:t>
            </a:r>
          </a:p>
          <a:p>
            <a:pPr lvl="4"/>
            <a:r>
              <a:rPr lang="en-US" dirty="0" smtClean="0">
                <a:latin typeface="Baskerville Old Face" pitchFamily="18" charset="0"/>
              </a:rPr>
              <a:t>305, Dakha Chamber, 2068/38</a:t>
            </a:r>
          </a:p>
          <a:p>
            <a:pPr lvl="4"/>
            <a:r>
              <a:rPr lang="en-US" dirty="0" smtClean="0">
                <a:latin typeface="Baskerville Old Face" pitchFamily="18" charset="0"/>
              </a:rPr>
              <a:t>Nai Wala. Karol Bagh, New Delhi-110005</a:t>
            </a:r>
          </a:p>
          <a:p>
            <a:pPr lvl="4"/>
            <a:r>
              <a:rPr lang="en-US" dirty="0" smtClean="0">
                <a:latin typeface="Baskerville Old Face" pitchFamily="18" charset="0"/>
              </a:rPr>
              <a:t>Ph: 011-28756284, 41557022, 9810764620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endParaRPr lang="en-US" smtClean="0"/>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12292" name="Content Placeholder 2"/>
          <p:cNvSpPr>
            <a:spLocks noGrp="1"/>
          </p:cNvSpPr>
          <p:nvPr>
            <p:ph sz="quarter" idx="1"/>
          </p:nvPr>
        </p:nvSpPr>
        <p:spPr>
          <a:xfrm>
            <a:off x="1033463" y="1519238"/>
            <a:ext cx="8777287" cy="4794250"/>
          </a:xfrm>
        </p:spPr>
        <p:txBody>
          <a:bodyPr/>
          <a:lstStyle/>
          <a:p>
            <a:r>
              <a:rPr lang="en-US" dirty="0" smtClean="0"/>
              <a:t>No change in Education &amp; Secondary Higher Education </a:t>
            </a:r>
            <a:r>
              <a:rPr lang="en-US" dirty="0" err="1" smtClean="0"/>
              <a:t>Cess</a:t>
            </a:r>
            <a:r>
              <a:rPr lang="en-US" dirty="0" smtClean="0"/>
              <a:t> of 3%</a:t>
            </a:r>
          </a:p>
          <a:p>
            <a:endParaRPr lang="en-US" dirty="0" smtClean="0"/>
          </a:p>
          <a:p>
            <a:endParaRPr lang="en-US"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srgbClr val="FF0000"/>
                </a:solidFill>
              </a:rPr>
              <a:t>Rate of TDS in case of royalty or fee for technical service u/s 115A</a:t>
            </a:r>
            <a:endParaRPr lang="en-US" sz="3200" dirty="0">
              <a:solidFill>
                <a:srgbClr val="FF0000"/>
              </a:solidFill>
            </a:endParaRPr>
          </a:p>
        </p:txBody>
      </p:sp>
      <p:sp>
        <p:nvSpPr>
          <p:cNvPr id="3" name="Content Placeholder 2"/>
          <p:cNvSpPr>
            <a:spLocks noGrp="1"/>
          </p:cNvSpPr>
          <p:nvPr>
            <p:ph sz="quarter" idx="1"/>
          </p:nvPr>
        </p:nvSpPr>
        <p:spPr/>
        <p:txBody>
          <a:bodyPr/>
          <a:lstStyle/>
          <a:p>
            <a:pPr algn="just"/>
            <a:r>
              <a:rPr lang="en-US" dirty="0" smtClean="0"/>
              <a:t>Rate of TDS u/s 195 has been reduced to 10% in case of royalty or FTS.</a:t>
            </a:r>
          </a:p>
          <a:p>
            <a:pPr algn="just"/>
            <a:r>
              <a:rPr lang="en-US" u="sng" dirty="0" smtClean="0">
                <a:solidFill>
                  <a:srgbClr val="FF0000"/>
                </a:solidFill>
              </a:rPr>
              <a:t>Surcharge</a:t>
            </a:r>
          </a:p>
          <a:p>
            <a:pPr algn="just"/>
            <a:r>
              <a:rPr lang="en-US" dirty="0" smtClean="0"/>
              <a:t>Surcharge in the case of a non resident person (other than a company)shall be levied @12% where the income or aggregate of income paid or likely to be paid and </a:t>
            </a:r>
            <a:r>
              <a:rPr lang="en-US" u="sng" dirty="0" smtClean="0">
                <a:solidFill>
                  <a:srgbClr val="FF0000"/>
                </a:solidFill>
              </a:rPr>
              <a:t>subject to the deduction </a:t>
            </a:r>
            <a:r>
              <a:rPr lang="en-US" dirty="0" smtClean="0"/>
              <a:t>exceeds Rs. 1 crores.</a:t>
            </a:r>
          </a:p>
          <a:p>
            <a:pPr algn="just"/>
            <a:r>
              <a:rPr lang="en-US" dirty="0" smtClean="0"/>
              <a:t>Surcharge in the case of a company other than a domestic company shall be 2% if income paid and </a:t>
            </a:r>
            <a:r>
              <a:rPr lang="en-US" u="sng" dirty="0" smtClean="0">
                <a:solidFill>
                  <a:srgbClr val="FF0000"/>
                </a:solidFill>
              </a:rPr>
              <a:t>subject to deduction </a:t>
            </a:r>
            <a:r>
              <a:rPr lang="en-US" dirty="0" smtClean="0"/>
              <a:t>exceeds Rs. 1 Crores  but not 10 crores or 5% in case income exceeds 10 crores.</a:t>
            </a:r>
            <a:endParaRPr lang="en-US" dirty="0"/>
          </a:p>
        </p:txBody>
      </p:sp>
      <p:sp>
        <p:nvSpPr>
          <p:cNvPr id="4" name="Footer Placeholder 3"/>
          <p:cNvSpPr>
            <a:spLocks noGrp="1"/>
          </p:cNvSpPr>
          <p:nvPr>
            <p:ph type="ftr" sz="quarter" idx="11"/>
          </p:nvPr>
        </p:nvSpPr>
        <p:spPr/>
        <p:txBody>
          <a:bodyPr/>
          <a:lstStyle/>
          <a:p>
            <a:pPr>
              <a:defRPr/>
            </a:pPr>
            <a:r>
              <a:rPr lang="en-US" dirty="0" smtClean="0"/>
              <a:t>MANOJ KUMAR MITTAL &amp; CO.</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973138" y="319088"/>
            <a:ext cx="8777287" cy="1200150"/>
          </a:xfrm>
        </p:spPr>
        <p:txBody>
          <a:bodyPr/>
          <a:lstStyle/>
          <a:p>
            <a:r>
              <a:rPr lang="en-US" sz="2400" dirty="0" smtClean="0">
                <a:solidFill>
                  <a:srgbClr val="FF0000"/>
                </a:solidFill>
              </a:rPr>
              <a:t>Benefit u/s 80C(2)(viii) for investment in Sukanya Samriddhi Account Scheme and Section 10(11A)</a:t>
            </a:r>
          </a:p>
        </p:txBody>
      </p:sp>
      <p:sp>
        <p:nvSpPr>
          <p:cNvPr id="4" name="Footer Placeholder 3"/>
          <p:cNvSpPr>
            <a:spLocks noGrp="1"/>
          </p:cNvSpPr>
          <p:nvPr>
            <p:ph type="ftr" sz="quarter" idx="11"/>
          </p:nvPr>
        </p:nvSpPr>
        <p:spPr/>
        <p:txBody>
          <a:bodyPr/>
          <a:lstStyle/>
          <a:p>
            <a:pPr>
              <a:defRPr/>
            </a:pPr>
            <a:r>
              <a:rPr lang="en-US" dirty="0"/>
              <a:t>MANOJ KUMAR MITTAL &amp; CO.</a:t>
            </a:r>
          </a:p>
        </p:txBody>
      </p:sp>
      <p:sp>
        <p:nvSpPr>
          <p:cNvPr id="13316" name="Content Placeholder 2"/>
          <p:cNvSpPr>
            <a:spLocks noGrp="1"/>
          </p:cNvSpPr>
          <p:nvPr>
            <p:ph sz="quarter" idx="1"/>
          </p:nvPr>
        </p:nvSpPr>
        <p:spPr>
          <a:xfrm>
            <a:off x="1033463" y="1519238"/>
            <a:ext cx="8777287" cy="4794250"/>
          </a:xfrm>
        </p:spPr>
        <p:txBody>
          <a:bodyPr/>
          <a:lstStyle/>
          <a:p>
            <a:pPr algn="just"/>
            <a:endParaRPr lang="en-US" sz="2400" dirty="0" smtClean="0"/>
          </a:p>
          <a:p>
            <a:pPr algn="just"/>
            <a:r>
              <a:rPr lang="en-US" sz="2400" dirty="0" smtClean="0"/>
              <a:t>Tax benefit u/s 80C(2)(viii) will be available for investment in Sukanya Samriddhi Account Scheme and interest accruing on such deposit and withdrawal from it will be exempt u/s 10(11A) of the Income Tax Act.</a:t>
            </a:r>
          </a:p>
          <a:p>
            <a:pPr algn="just"/>
            <a:r>
              <a:rPr lang="en-US" sz="2400" dirty="0" err="1" smtClean="0"/>
              <a:t>W.e.f</a:t>
            </a:r>
            <a:r>
              <a:rPr lang="en-US" sz="2400" dirty="0" smtClean="0"/>
              <a:t>.  A.Y.2015-16</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2432</TotalTime>
  <Words>4976</Words>
  <Application>Microsoft Office PowerPoint</Application>
  <PresentationFormat>Custom</PresentationFormat>
  <Paragraphs>360</Paragraphs>
  <Slides>64</Slides>
  <Notes>2</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Equity</vt:lpstr>
      <vt:lpstr>TAX PROPOSALS 2015 AT A GLANCE ON DIRECT TAX</vt:lpstr>
      <vt:lpstr>Slide 2</vt:lpstr>
      <vt:lpstr>Slide 3</vt:lpstr>
      <vt:lpstr>Slide 4</vt:lpstr>
      <vt:lpstr> </vt:lpstr>
      <vt:lpstr>Slide 6</vt:lpstr>
      <vt:lpstr>Slide 7</vt:lpstr>
      <vt:lpstr>Rate of TDS in case of royalty or fee for technical service u/s 115A</vt:lpstr>
      <vt:lpstr>Benefit u/s 80C(2)(viii) for investment in Sukanya Samriddhi Account Scheme and Section 10(11A)</vt:lpstr>
      <vt:lpstr>Deduction u/s 80D-Medical Insurance(MI), Preventive Health Check up(PHC) and Medical expenses incurred</vt:lpstr>
      <vt:lpstr>Slide 11</vt:lpstr>
      <vt:lpstr>80DDB- deduction in respect of Medical expenditure</vt:lpstr>
      <vt:lpstr>Deduction U/s 80DD (Medical Expenditure) and 80U for persons with disability and severe disability</vt:lpstr>
      <vt:lpstr>Deduction u/s 80CCC- Deduction in respect of contribution to certain pension fund </vt:lpstr>
      <vt:lpstr>Section 80CCD-Deduction in respect of contribution to pension scheme of central government</vt:lpstr>
      <vt:lpstr>Enhancement of transport allowance</vt:lpstr>
      <vt:lpstr>Enabling of filling of Form 15G/15H for payment under life insurance policy</vt:lpstr>
      <vt:lpstr>Relaxation of requirement of obtaining TAN IN certain cases</vt:lpstr>
      <vt:lpstr>80G- 100% deduction in respect of contribution to National fund for control of drug abuse, Swachh  Bharat Kosh and Clean Gange Fund</vt:lpstr>
      <vt:lpstr>Sec 269SS and 269T- Scope enhanced</vt:lpstr>
      <vt:lpstr>Chapter X-A and Sec 144BA -GAAR</vt:lpstr>
      <vt:lpstr>Section 32AD- Additional Investment allowance</vt:lpstr>
      <vt:lpstr>Slide 23</vt:lpstr>
      <vt:lpstr>Sec 32(1)( iia)-Additional depreciation @ 35%</vt:lpstr>
      <vt:lpstr>Sec 194LD- Extension of eligible period of concessional tax rate under section 194LD</vt:lpstr>
      <vt:lpstr>Sec 80JJAA- Deduction for employment of  new workman</vt:lpstr>
      <vt:lpstr>Sec 92BA- DTP-The threshold limit enhanced</vt:lpstr>
      <vt:lpstr>Sec 2(15) – Charitable Purpose</vt:lpstr>
      <vt:lpstr>Slide 29</vt:lpstr>
      <vt:lpstr>Sec 90, 90A, 91 – Foreign Tax Credit</vt:lpstr>
      <vt:lpstr> Wealth Tax Act</vt:lpstr>
      <vt:lpstr>Sec 9 (1)(v)-interest income</vt:lpstr>
      <vt:lpstr>Slide 33</vt:lpstr>
      <vt:lpstr>Sec 11- relating to accumulation of income by charitable trust or institution</vt:lpstr>
      <vt:lpstr>Sec 115JB- MAT</vt:lpstr>
      <vt:lpstr>Slide 36</vt:lpstr>
      <vt:lpstr>Sec 253- order under section 1O(23C), vi and via appealable Before ITAT</vt:lpstr>
      <vt:lpstr>Section 153 C-Assessment of income of any other person</vt:lpstr>
      <vt:lpstr>Sec 151-Sanction for issue of notice u/s 148</vt:lpstr>
      <vt:lpstr>Sec- 234B-Interest for defaults in payment of advance tax-w.e.f. Ist june 2015</vt:lpstr>
      <vt:lpstr>Sec 263-Revision of order by commissioner</vt:lpstr>
      <vt:lpstr>Sec 194C(6)</vt:lpstr>
      <vt:lpstr>Sec 194A- TDS on interest payment</vt:lpstr>
      <vt:lpstr>Slide 44</vt:lpstr>
      <vt:lpstr>Amendments in  provisions relating to TDS and TCS</vt:lpstr>
      <vt:lpstr>Slide 46</vt:lpstr>
      <vt:lpstr>Se c 195(6)-Information relating to payment to non resident.</vt:lpstr>
      <vt:lpstr>Sec 192A- deduction of tax on pre mature withdrawal from RPF</vt:lpstr>
      <vt:lpstr>Sec 6(3)-Residential status of a company</vt:lpstr>
      <vt:lpstr>Sec (6)(1)-determination of residential  status in case of indian crew </vt:lpstr>
      <vt:lpstr>Sec 35(2AB)-Weighted deduction in respect of scientific research expenditure</vt:lpstr>
      <vt:lpstr>Sec 288-</vt:lpstr>
      <vt:lpstr>Sec 271(1)(c )- definition of term tax  sought to be evaded</vt:lpstr>
      <vt:lpstr>Sec 49(1)(iii)(e)-cost of acquisition in the hands of resulting company</vt:lpstr>
      <vt:lpstr>Sec 139- furnishing of ITR</vt:lpstr>
      <vt:lpstr>Settlement Commission- </vt:lpstr>
      <vt:lpstr>Slide 57</vt:lpstr>
      <vt:lpstr>Slide 58</vt:lpstr>
      <vt:lpstr>Slide 59</vt:lpstr>
      <vt:lpstr>Slide 60</vt:lpstr>
      <vt:lpstr>Sec 158AA-Procedure for appeal by revenue when identical question of law is pending before supreme court</vt:lpstr>
      <vt:lpstr>Consolidation of mutual fund scheme</vt:lpstr>
      <vt:lpstr>Sec 255(3)- income limit of cases to be decided by single member bench of ITAT</vt:lpstr>
      <vt:lpstr>Slide 64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 PROPOSALS 2009 AT A GLANCE</dc:title>
  <dc:creator>rajiv</dc:creator>
  <cp:lastModifiedBy>paras</cp:lastModifiedBy>
  <cp:revision>494</cp:revision>
  <dcterms:created xsi:type="dcterms:W3CDTF">2009-07-07T09:30:38Z</dcterms:created>
  <dcterms:modified xsi:type="dcterms:W3CDTF">2015-03-02T00:14:38Z</dcterms:modified>
</cp:coreProperties>
</file>