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206" y="-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1"/>
          <p:cNvGrpSpPr/>
          <p:nvPr/>
        </p:nvGrpSpPr>
        <p:grpSpPr>
          <a:xfrm>
            <a:off x="0" y="0"/>
            <a:ext cx="9144000" cy="6400800"/>
            <a:chOff x="0" y="0"/>
            <a:chExt cx="9144000" cy="6400800"/>
          </a:xfrm>
        </p:grpSpPr>
        <p:sp>
          <p:nvSpPr>
            <p:cNvPr id="16" name="Rectangle 15"/>
            <p:cNvSpPr/>
            <p:nvPr/>
          </p:nvSpPr>
          <p:spPr>
            <a:xfrm>
              <a:off x="1828800" y="4572000"/>
              <a:ext cx="68580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0" y="0"/>
              <a:ext cx="9144000" cy="6400800"/>
              <a:chOff x="0" y="0"/>
              <a:chExt cx="9144000" cy="6400800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0" y="0"/>
                <a:ext cx="1828800" cy="64008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0" y="4572000"/>
                <a:ext cx="9144000" cy="18288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>
                <a:reflection blurRad="6350" stA="50000" endA="300" endPos="38500" dist="50800" dir="5400000" sy="-100000" algn="bl" rotWithShape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0" y="45720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4200" y="6553200"/>
            <a:ext cx="1676400" cy="228600"/>
          </a:xfrm>
        </p:spPr>
        <p:txBody>
          <a:bodyPr vert="horz" lIns="91440" tIns="45720" rIns="91440" bIns="45720" rtlCol="0" anchor="t" anchorCtr="0"/>
          <a:lstStyle>
            <a:lvl1pPr marL="0" algn="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2FD5CB45-10DD-4A13-8E75-C2A0B1378140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1553" y="6553200"/>
            <a:ext cx="1676400" cy="228600"/>
          </a:xfrm>
        </p:spPr>
        <p:txBody>
          <a:bodyPr anchor="t" anchorCtr="0"/>
          <a:lstStyle>
            <a:lvl1pPr>
              <a:defRPr>
                <a:solidFill>
                  <a:sysClr val="windowText" lastClr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70076" y="6553200"/>
            <a:ext cx="762000" cy="228600"/>
          </a:xfrm>
          <a:noFill/>
          <a:ln>
            <a:noFill/>
          </a:ln>
          <a:effectLst/>
        </p:spPr>
        <p:txBody>
          <a:bodyPr/>
          <a:lstStyle>
            <a:lvl1pPr algn="ctr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79333B9F-94AD-47BC-B607-0DCC215C8E8D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5000" y="5867400"/>
            <a:ext cx="6570722" cy="457200"/>
          </a:xfrm>
        </p:spPr>
        <p:txBody>
          <a:bodyPr>
            <a:normAutofit/>
            <a:scene3d>
              <a:camera prst="orthographicFront"/>
              <a:lightRig rig="soft" dir="t">
                <a:rot lat="0" lon="0" rev="10800000"/>
              </a:lightRig>
            </a:scene3d>
            <a:sp3d>
              <a:contourClr>
                <a:srgbClr val="DDDDDD"/>
              </a:contourClr>
            </a:sp3d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>
                    <a:alpha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4648200"/>
            <a:ext cx="6553200" cy="1219200"/>
          </a:xfrm>
        </p:spPr>
        <p:txBody>
          <a:bodyPr anchor="b" anchorCtr="0">
            <a:no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5CB45-10DD-4A13-8E75-C2A0B1378140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3B9F-94AD-47BC-B607-0DCC215C8E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9144000" cy="6858000"/>
            <a:chOff x="-442912" y="457200"/>
            <a:chExt cx="9144000" cy="6858000"/>
          </a:xfrm>
        </p:grpSpPr>
        <p:sp>
          <p:nvSpPr>
            <p:cNvPr id="18" name="Rectangle 17"/>
            <p:cNvSpPr/>
            <p:nvPr/>
          </p:nvSpPr>
          <p:spPr>
            <a:xfrm>
              <a:off x="-442912" y="457200"/>
              <a:ext cx="9129712" cy="1676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872288" y="457200"/>
              <a:ext cx="1828800" cy="685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872288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Oval 20"/>
            <p:cNvSpPr/>
            <p:nvPr/>
          </p:nvSpPr>
          <p:spPr>
            <a:xfrm>
              <a:off x="7367588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2298700"/>
            <a:ext cx="1447800" cy="38274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0"/>
            <a:ext cx="5943600" cy="3840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5CB45-10DD-4A13-8E75-C2A0B1378140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533400"/>
            <a:ext cx="762000" cy="609600"/>
          </a:xfrm>
        </p:spPr>
        <p:txBody>
          <a:bodyPr/>
          <a:lstStyle/>
          <a:p>
            <a:fld id="{79333B9F-94AD-47BC-B607-0DCC215C8E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5CB45-10DD-4A13-8E75-C2A0B1378140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3B9F-94AD-47BC-B607-0DCC215C8E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2514600"/>
              <a:ext cx="1828800" cy="1828800"/>
            </a:xfrm>
            <a:prstGeom prst="rect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28800" y="2514600"/>
              <a:ext cx="7315200" cy="18288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2667000"/>
            <a:ext cx="6629400" cy="1143000"/>
          </a:xfr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4495800"/>
            <a:ext cx="1524000" cy="205740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200000"/>
              </a:lnSpc>
              <a:buNone/>
              <a:defRPr sz="16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31152" y="6556248"/>
            <a:ext cx="1673352" cy="228600"/>
          </a:xfrm>
        </p:spPr>
        <p:txBody>
          <a:bodyPr/>
          <a:lstStyle/>
          <a:p>
            <a:fld id="{2FD5CB45-10DD-4A13-8E75-C2A0B1378140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92808" y="6556248"/>
            <a:ext cx="1673352" cy="2286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867656" y="6556248"/>
            <a:ext cx="762000" cy="228600"/>
          </a:xfrm>
          <a:noFill/>
          <a:ln>
            <a:noFill/>
          </a:ln>
          <a:effectLst/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900" kern="1200" cap="small" baseline="0">
                <a:solidFill>
                  <a:sysClr val="windowText" lastClr="000000"/>
                </a:solidFill>
                <a:latin typeface="+mj-lt"/>
                <a:ea typeface="+mn-ea"/>
                <a:cs typeface="+mn-cs"/>
              </a:defRPr>
            </a:lvl1pPr>
          </a:lstStyle>
          <a:p>
            <a:fld id="{79333B9F-94AD-47BC-B607-0DCC215C8E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384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298700"/>
            <a:ext cx="2971800" cy="3827463"/>
          </a:xfrm>
        </p:spPr>
        <p:txBody>
          <a:bodyPr>
            <a:normAutofit/>
          </a:bodyPr>
          <a:lstStyle>
            <a:lvl1pPr marL="228600" indent="-228600">
              <a:defRPr sz="1800"/>
            </a:lvl1pPr>
            <a:lvl2pPr marL="457200" indent="-228600">
              <a:defRPr sz="1800"/>
            </a:lvl2pPr>
            <a:lvl3pPr marL="685800" indent="-228600">
              <a:defRPr sz="1800"/>
            </a:lvl3pPr>
            <a:lvl4pPr marL="914400" indent="-228600">
              <a:defRPr sz="1800"/>
            </a:lvl4pPr>
            <a:lvl5pPr marL="1143000" indent="-228600"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5CB45-10DD-4A13-8E75-C2A0B1378140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3B9F-94AD-47BC-B607-0DCC215C8E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91697"/>
            <a:ext cx="2971800" cy="639762"/>
          </a:xfrm>
        </p:spPr>
        <p:txBody>
          <a:bodyPr vert="horz" lIns="91440" tIns="45720" rIns="91440" bIns="45720" rtlCol="0" anchor="ctr" anchorCtr="0">
            <a:noAutofit/>
          </a:bodyPr>
          <a:lstStyle>
            <a:lvl1pPr marL="0" indent="0">
              <a:buNone/>
              <a:defRPr sz="2200" b="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47925" y="3137647"/>
            <a:ext cx="2971800" cy="299923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tabLst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15000" y="2291697"/>
            <a:ext cx="2971800" cy="63976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22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15000" y="3137647"/>
            <a:ext cx="2971800" cy="3001962"/>
          </a:xfr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buSzPct val="80000"/>
              <a:buFont typeface="Wingdings" pitchFamily="2" charset="2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5CB45-10DD-4A13-8E75-C2A0B1378140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3B9F-94AD-47BC-B607-0DCC215C8E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0" y="0"/>
            <a:ext cx="9144000" cy="1676400"/>
            <a:chOff x="0" y="0"/>
            <a:chExt cx="9144000" cy="16764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91440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0" eaLnBrk="1" latinLnBrk="0" hangingPunct="1"/>
              <a:endParaRPr sz="1800" kern="120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Oval 9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5CB45-10DD-4A13-8E75-C2A0B1378140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3B9F-94AD-47BC-B607-0DCC215C8E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9"/>
          <p:cNvGrpSpPr/>
          <p:nvPr/>
        </p:nvGrpSpPr>
        <p:grpSpPr>
          <a:xfrm>
            <a:off x="0" y="0"/>
            <a:ext cx="1828800" cy="1676400"/>
            <a:chOff x="457200" y="457200"/>
            <a:chExt cx="1828800" cy="1676400"/>
          </a:xfrm>
        </p:grpSpPr>
        <p:sp>
          <p:nvSpPr>
            <p:cNvPr id="8" name="Rectangle 7"/>
            <p:cNvSpPr/>
            <p:nvPr/>
          </p:nvSpPr>
          <p:spPr>
            <a:xfrm>
              <a:off x="457200" y="45720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Oval 8"/>
            <p:cNvSpPr/>
            <p:nvPr/>
          </p:nvSpPr>
          <p:spPr>
            <a:xfrm>
              <a:off x="952500" y="8763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5CB45-10DD-4A13-8E75-C2A0B1378140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3B9F-94AD-47BC-B607-0DCC215C8E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6624" y="2446991"/>
            <a:ext cx="5715000" cy="3531198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90"/>
            <a:ext cx="1524000" cy="2362200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400" b="1">
                <a:solidFill>
                  <a:srgbClr val="000000">
                    <a:alpha val="50196"/>
                  </a:srgb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5CB45-10DD-4A13-8E75-C2A0B1378140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3B9F-94AD-47BC-B607-0DCC215C8E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1448" y="228600"/>
            <a:ext cx="6245352" cy="1143000"/>
          </a:xfr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400" kern="1200" cap="sm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706624" y="2450592"/>
            <a:ext cx="5715000" cy="3529584"/>
          </a:xfrm>
          <a:noFill/>
          <a:ln w="101600" cmpd="sng">
            <a:miter lim="800000"/>
          </a:ln>
          <a:effectLst>
            <a:outerShdw blurRad="63500" sx="102000" sy="102000" algn="ctr" rotWithShape="0">
              <a:prstClr val="black">
                <a:alpha val="30000"/>
              </a:prst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3031489"/>
            <a:ext cx="1527048" cy="235915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50000"/>
              </a:lnSpc>
              <a:buNone/>
              <a:defRPr sz="1400" b="1" kern="1200">
                <a:solidFill>
                  <a:srgbClr val="000000">
                    <a:alpha val="50196"/>
                  </a:srgb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50000"/>
              </a:lnSpc>
              <a:spcBef>
                <a:spcPts val="18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5CB45-10DD-4A13-8E75-C2A0B1378140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3B9F-94AD-47BC-B607-0DCC215C8E8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1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7" name="Rectangle 6"/>
            <p:cNvSpPr/>
            <p:nvPr/>
          </p:nvSpPr>
          <p:spPr>
            <a:xfrm>
              <a:off x="457200" y="0"/>
              <a:ext cx="8686800" cy="1676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reflection blurRad="6350" stA="50000" endA="300" endPos="38500" dist="50800" dir="5400000" sy="-100000" algn="bl" rotWithShape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0" y="0"/>
              <a:ext cx="1828800" cy="685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0" y="0"/>
              <a:ext cx="1828800" cy="16764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Oval 10"/>
            <p:cNvSpPr/>
            <p:nvPr/>
          </p:nvSpPr>
          <p:spPr>
            <a:xfrm>
              <a:off x="495300" y="419100"/>
              <a:ext cx="838200" cy="8382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8400" y="2286000"/>
            <a:ext cx="6248400" cy="3840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38400" y="228600"/>
            <a:ext cx="6248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14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2FD5CB45-10DD-4A13-8E75-C2A0B1378140}" type="datetimeFigureOut">
              <a:rPr lang="en-US" smtClean="0"/>
              <a:t>6/6/2012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400" y="533400"/>
            <a:ext cx="762000" cy="60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cap="sm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79333B9F-94AD-47BC-B607-0DCC215C8E8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xStyles>
    <p:titleStyle>
      <a:lvl1pPr algn="r" defTabSz="914400" rtl="0" eaLnBrk="1" latinLnBrk="0" hangingPunct="1">
        <a:spcBef>
          <a:spcPct val="0"/>
        </a:spcBef>
        <a:buNone/>
        <a:defRPr sz="4400" kern="1200" cap="small" spc="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1800"/>
        </a:spcBef>
        <a:buClr>
          <a:schemeClr val="accent1"/>
        </a:buClr>
        <a:buSzPct val="80000"/>
        <a:buFont typeface="Wingdings" pitchFamily="2" charset="2"/>
        <a:buChar char="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1800"/>
        </a:spcBef>
        <a:buClr>
          <a:schemeClr val="accent2"/>
        </a:buClr>
        <a:buSzPct val="8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1200"/>
        </a:spcBef>
        <a:buClr>
          <a:schemeClr val="accent3"/>
        </a:buClr>
        <a:buSzPct val="80000"/>
        <a:buFont typeface="Wingdings" pitchFamily="2" charset="2"/>
        <a:buChar char="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1200"/>
        </a:spcBef>
        <a:buClr>
          <a:schemeClr val="accent4"/>
        </a:buClr>
        <a:buSzPct val="80000"/>
        <a:buFont typeface="Wingdings" pitchFamily="2" charset="2"/>
        <a:buChar char="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1200"/>
        </a:spcBef>
        <a:buClr>
          <a:schemeClr val="accent5"/>
        </a:buClr>
        <a:buSzPct val="80000"/>
        <a:buFont typeface="Wingdings" pitchFamily="2" charset="2"/>
        <a:buChar char="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57200" algn="l" defTabSz="914400" rtl="0" eaLnBrk="1" latinLnBrk="0" hangingPunct="1">
        <a:spcBef>
          <a:spcPts val="1200"/>
        </a:spcBef>
        <a:buClr>
          <a:schemeClr val="accent6"/>
        </a:buClr>
        <a:buSzPct val="90000"/>
        <a:buFont typeface="Wingdings" pitchFamily="2" charset="2"/>
        <a:buChar char="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3200400" indent="-457200" algn="l" defTabSz="914400" rtl="0" eaLnBrk="1" latinLnBrk="0" hangingPunct="1">
        <a:spcBef>
          <a:spcPts val="1200"/>
        </a:spcBef>
        <a:buClr>
          <a:schemeClr val="accent1"/>
        </a:buClr>
        <a:buSzPct val="70000"/>
        <a:buFont typeface="Wingdings" pitchFamily="2" charset="2"/>
        <a:buChar char="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57200" algn="l" defTabSz="914400" rtl="0" eaLnBrk="1" latinLnBrk="0" hangingPunct="1">
        <a:spcBef>
          <a:spcPts val="1200"/>
        </a:spcBef>
        <a:buClr>
          <a:schemeClr val="accent3"/>
        </a:buClr>
        <a:buFont typeface="Courier New" pitchFamily="49" charset="0"/>
        <a:buChar char="o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4114800" indent="-457200" algn="l" defTabSz="914400" rtl="0" eaLnBrk="1" latinLnBrk="0" hangingPunct="1">
        <a:spcBef>
          <a:spcPts val="12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Annie's%20Wonderland.wma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Valuation of shares</a:t>
            </a:r>
            <a:endParaRPr lang="en-US" dirty="0"/>
          </a:p>
        </p:txBody>
      </p:sp>
      <p:pic>
        <p:nvPicPr>
          <p:cNvPr id="4" name="Annie's Wonderland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2286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19"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2133600"/>
            <a:ext cx="769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Focus is on capitalization of dividends</a:t>
            </a:r>
            <a:endParaRPr lang="en-US" sz="3200" dirty="0"/>
          </a:p>
        </p:txBody>
      </p:sp>
      <p:sp>
        <p:nvSpPr>
          <p:cNvPr id="3" name="Rectangle 2"/>
          <p:cNvSpPr/>
          <p:nvPr/>
        </p:nvSpPr>
        <p:spPr>
          <a:xfrm>
            <a:off x="3352800" y="3352800"/>
            <a:ext cx="22098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DPS</a:t>
            </a:r>
          </a:p>
          <a:p>
            <a:pPr algn="ctr"/>
            <a:r>
              <a:rPr lang="en-US" sz="2800" dirty="0" smtClean="0"/>
              <a:t>NRR</a:t>
            </a:r>
            <a:endParaRPr lang="en-US" sz="2800" dirty="0"/>
          </a:p>
        </p:txBody>
      </p:sp>
      <p:sp>
        <p:nvSpPr>
          <p:cNvPr id="4" name="Minus 3"/>
          <p:cNvSpPr/>
          <p:nvPr/>
        </p:nvSpPr>
        <p:spPr>
          <a:xfrm>
            <a:off x="3962400" y="3962400"/>
            <a:ext cx="914400" cy="76200"/>
          </a:xfrm>
          <a:prstGeom prst="mathMinu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00200" y="5334000"/>
            <a:ext cx="6934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DPS – Dividend Per Share</a:t>
            </a:r>
          </a:p>
          <a:p>
            <a:r>
              <a:rPr lang="en-US" sz="3200" dirty="0" smtClean="0"/>
              <a:t>NRR – expected by shareholders</a:t>
            </a:r>
            <a:endParaRPr lang="en-US" sz="32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of method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524000" y="3352800"/>
            <a:ext cx="6324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4400" dirty="0" smtClean="0"/>
              <a:t> Small block of shares</a:t>
            </a:r>
          </a:p>
          <a:p>
            <a:pPr>
              <a:buFont typeface="Wingdings" pitchFamily="2" charset="2"/>
              <a:buChar char="v"/>
            </a:pPr>
            <a:r>
              <a:rPr lang="en-US" sz="4400" dirty="0"/>
              <a:t> </a:t>
            </a:r>
            <a:r>
              <a:rPr lang="en-US" sz="4400" dirty="0" smtClean="0"/>
              <a:t>Current investors</a:t>
            </a:r>
            <a:endParaRPr lang="en-US" sz="44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Price earning ratio model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2438400"/>
            <a:ext cx="259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PE = 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4114800" y="2209800"/>
            <a:ext cx="1676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MV</a:t>
            </a:r>
          </a:p>
          <a:p>
            <a:r>
              <a:rPr lang="en-US" sz="3200" dirty="0" smtClean="0"/>
              <a:t>EPS</a:t>
            </a:r>
            <a:endParaRPr lang="en-US" sz="3200" dirty="0"/>
          </a:p>
        </p:txBody>
      </p:sp>
      <p:sp>
        <p:nvSpPr>
          <p:cNvPr id="4" name="Minus 3"/>
          <p:cNvSpPr/>
          <p:nvPr/>
        </p:nvSpPr>
        <p:spPr>
          <a:xfrm>
            <a:off x="4114800" y="2743200"/>
            <a:ext cx="838200" cy="45719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2514600" y="1828800"/>
            <a:ext cx="2971800" cy="18288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66800" y="4343400"/>
            <a:ext cx="746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MV = PE RATIO * EPS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990600" y="5334000"/>
            <a:ext cx="762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PE ratio explains how many times earnings per share able to recover the investment</a:t>
            </a:r>
            <a:endParaRPr lang="en-US" sz="32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  <p:bldP spid="5" grpId="0" animBg="1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 of this method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219200" y="2743200"/>
            <a:ext cx="6858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3200" dirty="0" smtClean="0"/>
              <a:t> valuing  listed companies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/>
              <a:t> </a:t>
            </a:r>
            <a:r>
              <a:rPr lang="en-US" sz="3200" dirty="0" smtClean="0"/>
              <a:t>companies which are highly active in stock market</a:t>
            </a:r>
          </a:p>
          <a:p>
            <a:r>
              <a:rPr lang="en-US" sz="3200" dirty="0" smtClean="0"/>
              <a:t>Therefore this method is applicable only to public companies shares.</a:t>
            </a:r>
            <a:endParaRPr lang="en-US" sz="32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Discounted cash flows method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676400"/>
            <a:ext cx="7086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smtClean="0"/>
              <a:t>Future earning cash flows are discounted to arrive at discounted cash flows</a:t>
            </a:r>
          </a:p>
          <a:p>
            <a:pPr>
              <a:buFont typeface="Wingdings" pitchFamily="2" charset="2"/>
              <a:buChar char="Ø"/>
            </a:pPr>
            <a:endParaRPr lang="en-US" sz="3200" dirty="0"/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Where net assets or earnings capitalization is not able to value correctly then we have to go for DCF.</a:t>
            </a:r>
          </a:p>
          <a:p>
            <a:pPr>
              <a:buFont typeface="Wingdings" pitchFamily="2" charset="2"/>
              <a:buChar char="Ø"/>
            </a:pPr>
            <a:endParaRPr lang="en-US" sz="3200" dirty="0"/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focus is on future profits that arise because of synergy</a:t>
            </a:r>
            <a:endParaRPr lang="en-US" sz="32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Fair value method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895600" y="2667000"/>
            <a:ext cx="4800600" cy="1676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NA + EARNINGS</a:t>
            </a:r>
          </a:p>
          <a:p>
            <a:pPr algn="ctr"/>
            <a:r>
              <a:rPr lang="en-US" sz="3200" dirty="0"/>
              <a:t>2</a:t>
            </a:r>
          </a:p>
        </p:txBody>
      </p:sp>
      <p:sp>
        <p:nvSpPr>
          <p:cNvPr id="3" name="Minus 2"/>
          <p:cNvSpPr/>
          <p:nvPr/>
        </p:nvSpPr>
        <p:spPr>
          <a:xfrm>
            <a:off x="3200400" y="3505200"/>
            <a:ext cx="3810000" cy="45719"/>
          </a:xfrm>
          <a:prstGeom prst="mathMinus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85800" y="5257800"/>
            <a:ext cx="845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Where capital intensive &amp; earnings also play an important role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2819400"/>
            <a:ext cx="1752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VALUE OF SHARE</a:t>
            </a:r>
            <a:endParaRPr lang="en-US" sz="3200" dirty="0"/>
          </a:p>
        </p:txBody>
      </p:sp>
      <p:sp>
        <p:nvSpPr>
          <p:cNvPr id="6" name="Equal 5"/>
          <p:cNvSpPr/>
          <p:nvPr/>
        </p:nvSpPr>
        <p:spPr>
          <a:xfrm>
            <a:off x="1828800" y="3200400"/>
            <a:ext cx="609600" cy="609600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2400" y="2286000"/>
            <a:ext cx="8763000" cy="2590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9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6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Special points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0"/>
            <a:ext cx="8229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"/>
            </a:pPr>
            <a:r>
              <a:rPr lang="en-US" sz="2800" dirty="0" smtClean="0"/>
              <a:t> when there is Calls – in – arrears </a:t>
            </a:r>
            <a:r>
              <a:rPr lang="en-US" sz="2800" dirty="0" smtClean="0">
                <a:sym typeface="Wingdings" pitchFamily="2" charset="2"/>
              </a:rPr>
              <a:t> add it to share capital assuming Notionally received. After calculating value of fully paid shares reduce Calls – in – arrears to arrive at value of partly paid shares</a:t>
            </a:r>
          </a:p>
          <a:p>
            <a:pPr>
              <a:buFont typeface="Wingdings" pitchFamily="2" charset="2"/>
              <a:buChar char=""/>
            </a:pPr>
            <a:r>
              <a:rPr lang="en-US" sz="2800" dirty="0">
                <a:sym typeface="Wingdings" pitchFamily="2" charset="2"/>
              </a:rPr>
              <a:t> </a:t>
            </a:r>
            <a:r>
              <a:rPr lang="en-US" sz="2800" dirty="0" smtClean="0">
                <a:sym typeface="Wingdings" pitchFamily="2" charset="2"/>
              </a:rPr>
              <a:t>No. of shares should be Equivalent number of shares (Fully paid up)</a:t>
            </a:r>
          </a:p>
          <a:p>
            <a:pPr>
              <a:buFont typeface="Wingdings" pitchFamily="2" charset="2"/>
              <a:buChar char=""/>
            </a:pPr>
            <a:r>
              <a:rPr lang="en-US" sz="2800" dirty="0">
                <a:sym typeface="Wingdings" pitchFamily="2" charset="2"/>
              </a:rPr>
              <a:t> </a:t>
            </a:r>
            <a:r>
              <a:rPr lang="en-US" sz="2800" dirty="0" smtClean="0">
                <a:sym typeface="Wingdings" pitchFamily="2" charset="2"/>
              </a:rPr>
              <a:t>Ex dividend basis – proposed dividend shall be deducted from net assets</a:t>
            </a:r>
          </a:p>
          <a:p>
            <a:pPr>
              <a:buFont typeface="Wingdings" pitchFamily="2" charset="2"/>
              <a:buChar char=""/>
            </a:pPr>
            <a:r>
              <a:rPr lang="en-US" sz="2800" dirty="0">
                <a:sym typeface="Wingdings" pitchFamily="2" charset="2"/>
              </a:rPr>
              <a:t> </a:t>
            </a:r>
            <a:r>
              <a:rPr lang="en-US" sz="2800" dirty="0" smtClean="0">
                <a:sym typeface="Wingdings" pitchFamily="2" charset="2"/>
              </a:rPr>
              <a:t>Cum dividend – proposed dividend should not be deducted from net assets</a:t>
            </a:r>
          </a:p>
          <a:p>
            <a:pPr>
              <a:buFont typeface="Wingdings" pitchFamily="2" charset="2"/>
              <a:buChar char=""/>
            </a:pPr>
            <a:endParaRPr lang="en-US" sz="2800" dirty="0" smtClean="0">
              <a:sym typeface="Wingdings" pitchFamily="2" charset="2"/>
            </a:endParaRPr>
          </a:p>
          <a:p>
            <a:pPr>
              <a:buFont typeface="Wingdings" pitchFamily="2" charset="2"/>
              <a:buChar char=""/>
            </a:pPr>
            <a:endParaRPr lang="en-US" sz="2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of valuation</a:t>
            </a:r>
            <a:endParaRPr lang="en-US" dirty="0"/>
          </a:p>
        </p:txBody>
      </p:sp>
      <p:pic>
        <p:nvPicPr>
          <p:cNvPr id="5" name="Picture 4" descr="MP9003853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133600"/>
            <a:ext cx="3200400" cy="2286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114800" y="2133600"/>
            <a:ext cx="4724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S"/>
            </a:pPr>
            <a:r>
              <a:rPr lang="en-US" sz="3600" dirty="0" smtClean="0">
                <a:latin typeface="Angsana New" pitchFamily="18" charset="-34"/>
                <a:cs typeface="Angsana New" pitchFamily="18" charset="-34"/>
              </a:rPr>
              <a:t> Net assets method</a:t>
            </a:r>
          </a:p>
          <a:p>
            <a:pPr>
              <a:buFont typeface="Wingdings" pitchFamily="2" charset="2"/>
              <a:buChar char="S"/>
            </a:pPr>
            <a:r>
              <a:rPr lang="en-US" sz="3600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3600" dirty="0" smtClean="0">
                <a:latin typeface="Angsana New" pitchFamily="18" charset="-34"/>
                <a:cs typeface="Angsana New" pitchFamily="18" charset="-34"/>
              </a:rPr>
              <a:t>Earnings capitalization method</a:t>
            </a:r>
          </a:p>
          <a:p>
            <a:pPr>
              <a:buFont typeface="Wingdings" pitchFamily="2" charset="2"/>
              <a:buChar char="S"/>
            </a:pPr>
            <a:r>
              <a:rPr lang="en-US" sz="3600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3600" dirty="0" smtClean="0">
                <a:latin typeface="Angsana New" pitchFamily="18" charset="-34"/>
                <a:cs typeface="Angsana New" pitchFamily="18" charset="-34"/>
              </a:rPr>
              <a:t>Dividend capitalization method</a:t>
            </a:r>
          </a:p>
          <a:p>
            <a:pPr>
              <a:buFont typeface="Wingdings" pitchFamily="2" charset="2"/>
              <a:buChar char="S"/>
            </a:pPr>
            <a:r>
              <a:rPr lang="en-US" sz="3600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3600" dirty="0" smtClean="0">
                <a:latin typeface="Angsana New" pitchFamily="18" charset="-34"/>
                <a:cs typeface="Angsana New" pitchFamily="18" charset="-34"/>
              </a:rPr>
              <a:t>PE model</a:t>
            </a:r>
          </a:p>
          <a:p>
            <a:pPr>
              <a:buFont typeface="Wingdings" pitchFamily="2" charset="2"/>
              <a:buChar char="S"/>
            </a:pPr>
            <a:r>
              <a:rPr lang="en-US" sz="3600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3600" dirty="0" smtClean="0">
                <a:latin typeface="Angsana New" pitchFamily="18" charset="-34"/>
                <a:cs typeface="Angsana New" pitchFamily="18" charset="-34"/>
              </a:rPr>
              <a:t>Discounted cash flows method</a:t>
            </a:r>
          </a:p>
          <a:p>
            <a:pPr>
              <a:buFont typeface="Wingdings" pitchFamily="2" charset="2"/>
              <a:buChar char="S"/>
            </a:pPr>
            <a:r>
              <a:rPr lang="en-US" sz="3600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3600" dirty="0" smtClean="0">
                <a:latin typeface="Angsana New" pitchFamily="18" charset="-34"/>
                <a:cs typeface="Angsana New" pitchFamily="18" charset="-34"/>
              </a:rPr>
              <a:t>Fair value method</a:t>
            </a:r>
            <a:endParaRPr lang="en-US" sz="3600" dirty="0">
              <a:latin typeface="Angsana New" pitchFamily="18" charset="-34"/>
              <a:cs typeface="Angsana New" pitchFamily="18" charset="-34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Net assets method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2057400"/>
            <a:ext cx="67818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3200" dirty="0" smtClean="0">
                <a:latin typeface="Estrangelo Edessa" pitchFamily="66" charset="0"/>
                <a:cs typeface="Estrangelo Edessa" pitchFamily="66" charset="0"/>
              </a:rPr>
              <a:t> Also called as Intrinsic value method or Assess backing method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US" sz="3200" dirty="0" smtClean="0">
                <a:latin typeface="Estrangelo Edessa" pitchFamily="66" charset="0"/>
                <a:cs typeface="Estrangelo Edessa" pitchFamily="66" charset="0"/>
              </a:rPr>
              <a:t>Non Trade investments are also considered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US" sz="3200" dirty="0" smtClean="0">
                <a:latin typeface="Estrangelo Edessa" pitchFamily="66" charset="0"/>
                <a:cs typeface="Estrangelo Edessa" pitchFamily="66" charset="0"/>
              </a:rPr>
              <a:t>Preference share capital is not considered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>
                <a:latin typeface="Estrangelo Edessa" pitchFamily="66" charset="0"/>
                <a:cs typeface="Estrangelo Edessa" pitchFamily="66" charset="0"/>
              </a:rPr>
              <a:t> </a:t>
            </a:r>
            <a:r>
              <a:rPr lang="en-US" sz="3200" dirty="0" smtClean="0">
                <a:latin typeface="Estrangelo Edessa" pitchFamily="66" charset="0"/>
                <a:cs typeface="Estrangelo Edessa" pitchFamily="66" charset="0"/>
              </a:rPr>
              <a:t>All other calculation is same as capital employed in Goodwill valuation</a:t>
            </a:r>
            <a:endParaRPr lang="en-US" sz="3200" dirty="0">
              <a:latin typeface="Estrangelo Edessa" pitchFamily="66" charset="0"/>
              <a:cs typeface="Estrangelo Edessa" pitchFamily="66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2133600"/>
            <a:ext cx="74676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Share value = NA/ No. of  equity shares</a:t>
            </a:r>
          </a:p>
          <a:p>
            <a:endParaRPr lang="en-US" sz="2800" dirty="0"/>
          </a:p>
          <a:p>
            <a:endParaRPr lang="en-US" sz="2800" dirty="0"/>
          </a:p>
          <a:p>
            <a:r>
              <a:rPr lang="en-US" sz="2800" dirty="0" smtClean="0"/>
              <a:t>Applied for companies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            - Under Winding Up</a:t>
            </a:r>
          </a:p>
          <a:p>
            <a:pPr algn="ctr"/>
            <a:r>
              <a:rPr lang="en-US" sz="2800" dirty="0"/>
              <a:t> </a:t>
            </a:r>
            <a:r>
              <a:rPr lang="en-US" sz="2800" dirty="0" smtClean="0"/>
              <a:t>                - Ongoing companies that are capital intensive </a:t>
            </a:r>
            <a:endParaRPr lang="en-US" sz="2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Earnings capitalization method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1981200"/>
            <a:ext cx="792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Under this method Earnings are capitalized with NRR to arrive at the value of share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3352800" y="3200400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EPS</a:t>
            </a:r>
            <a:endParaRPr lang="en-US" sz="3200" dirty="0"/>
          </a:p>
        </p:txBody>
      </p:sp>
      <p:sp>
        <p:nvSpPr>
          <p:cNvPr id="4" name="Minus 3"/>
          <p:cNvSpPr/>
          <p:nvPr/>
        </p:nvSpPr>
        <p:spPr>
          <a:xfrm>
            <a:off x="4419600" y="3733800"/>
            <a:ext cx="990600" cy="762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191000" y="3810000"/>
            <a:ext cx="152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NRR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3886200" y="3200400"/>
            <a:ext cx="2133600" cy="1371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838200" y="5486400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NRR – Industry rate</a:t>
            </a:r>
            <a:endParaRPr lang="en-US" sz="32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Application of this method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2743200"/>
            <a:ext cx="7848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smtClean="0"/>
              <a:t> Valuation of large block of shares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/>
              <a:t> </a:t>
            </a:r>
            <a:r>
              <a:rPr lang="en-US" sz="3200" dirty="0" smtClean="0"/>
              <a:t>Low capital intensive companies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Sometimes Assets may not provide correct base for valuation of shares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 Long term Investors </a:t>
            </a:r>
            <a:endParaRPr lang="en-US" sz="32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Dividend capitalization method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Mod">
  <a:themeElements>
    <a:clrScheme name="Mod">
      <a:dk1>
        <a:sysClr val="windowText" lastClr="000000"/>
      </a:dk1>
      <a:lt1>
        <a:sysClr val="window" lastClr="FFFFFF"/>
      </a:lt1>
      <a:dk2>
        <a:srgbClr val="065218"/>
      </a:dk2>
      <a:lt2>
        <a:srgbClr val="EDF3AE"/>
      </a:lt2>
      <a:accent1>
        <a:srgbClr val="8FCB17"/>
      </a:accent1>
      <a:accent2>
        <a:srgbClr val="769F11"/>
      </a:accent2>
      <a:accent3>
        <a:srgbClr val="D4E336"/>
      </a:accent3>
      <a:accent4>
        <a:srgbClr val="0C8228"/>
      </a:accent4>
      <a:accent5>
        <a:srgbClr val="C0EDA8"/>
      </a:accent5>
      <a:accent6>
        <a:srgbClr val="3B4F18"/>
      </a:accent6>
      <a:hlink>
        <a:srgbClr val="0A6A21"/>
      </a:hlink>
      <a:folHlink>
        <a:srgbClr val="406EA5"/>
      </a:folHlink>
    </a:clrScheme>
    <a:fontScheme name="Mod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od">
      <a:fillStyleLst>
        <a:solidFill>
          <a:schemeClr val="phClr"/>
        </a:solidFill>
        <a:solidFill>
          <a:schemeClr val="phClr">
            <a:tint val="80000"/>
          </a:schemeClr>
        </a:solidFill>
        <a:solidFill>
          <a:schemeClr val="phClr">
            <a:shade val="30000"/>
            <a:satMod val="150000"/>
          </a:schemeClr>
        </a:solidFill>
      </a:fillStyleLst>
      <a:lnStyleLst>
        <a:ln w="9525" cap="flat" cmpd="sng" algn="ctr">
          <a:solidFill>
            <a:schemeClr val="phClr">
              <a:tint val="90000"/>
              <a:satMod val="105000"/>
            </a:schemeClr>
          </a:solidFill>
          <a:prstDash val="solid"/>
        </a:ln>
        <a:ln w="50800" cap="flat" cmpd="sng" algn="ctr">
          <a:solidFill>
            <a:schemeClr val="phClr">
              <a:tint val="90000"/>
            </a:schemeClr>
          </a:solidFill>
          <a:prstDash val="solid"/>
        </a:ln>
        <a:ln w="76200" cap="flat" cmpd="dbl" algn="ctr">
          <a:solidFill>
            <a:schemeClr val="phClr">
              <a:tint val="9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76200" dist="25400" dir="5400000" sx="101000" sy="101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50800" dir="5400000" sx="101000" sy="101000" rotWithShape="0">
              <a:srgbClr val="000000">
                <a:alpha val="50000"/>
              </a:srgbClr>
            </a:outerShdw>
            <a:reflection blurRad="12700" stA="30000" endPos="30000" dist="50800" dir="5400000" sy="-100000" rotWithShape="0"/>
          </a:effectLst>
          <a:scene3d>
            <a:camera prst="orthographicFront">
              <a:rot lat="0" lon="0" rev="0"/>
            </a:camera>
            <a:lightRig rig="twoPt" dir="t">
              <a:rot lat="0" lon="0" rev="5400000"/>
            </a:lightRig>
          </a:scene3d>
          <a:sp3d prstMaterial="softmetal">
            <a:bevelT w="63500" h="25400" prst="coolSlant"/>
          </a:sp3d>
        </a:effectStyle>
      </a:effectStyleLst>
      <a:bgFillStyleLst>
        <a:solidFill>
          <a:schemeClr val="phClr">
            <a:satMod val="125000"/>
          </a:schemeClr>
        </a:solidFill>
        <a:solidFill>
          <a:schemeClr val="phClr">
            <a:shade val="30000"/>
            <a:satMod val="150000"/>
          </a:schemeClr>
        </a:solidFill>
        <a:gradFill>
          <a:gsLst>
            <a:gs pos="0">
              <a:schemeClr val="phClr">
                <a:tint val="100000"/>
                <a:shade val="80000"/>
                <a:satMod val="135000"/>
              </a:schemeClr>
            </a:gs>
            <a:gs pos="55000">
              <a:schemeClr val="phClr">
                <a:tint val="70000"/>
                <a:shade val="100000"/>
                <a:satMod val="150000"/>
              </a:schemeClr>
            </a:gs>
            <a:gs pos="100000">
              <a:schemeClr val="phClr">
                <a:tint val="70000"/>
                <a:shade val="100000"/>
                <a:satMod val="15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</Template>
  <TotalTime>135</TotalTime>
  <Words>389</Words>
  <Application>Microsoft Office PowerPoint</Application>
  <PresentationFormat>On-screen Show (4:3)</PresentationFormat>
  <Paragraphs>64</Paragraphs>
  <Slides>19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Mod</vt:lpstr>
      <vt:lpstr>Valuation of shares</vt:lpstr>
      <vt:lpstr>Methods of valuation</vt:lpstr>
      <vt:lpstr>Net assets method</vt:lpstr>
      <vt:lpstr>Slide 4</vt:lpstr>
      <vt:lpstr>Slide 5</vt:lpstr>
      <vt:lpstr>Earnings capitalization method</vt:lpstr>
      <vt:lpstr>Slide 7</vt:lpstr>
      <vt:lpstr>Application of this method</vt:lpstr>
      <vt:lpstr>Dividend capitalization method</vt:lpstr>
      <vt:lpstr>Slide 10</vt:lpstr>
      <vt:lpstr>Application of method</vt:lpstr>
      <vt:lpstr>Price earning ratio model</vt:lpstr>
      <vt:lpstr>Slide 13</vt:lpstr>
      <vt:lpstr>Application of this method</vt:lpstr>
      <vt:lpstr>Discounted cash flows method</vt:lpstr>
      <vt:lpstr>Slide 16</vt:lpstr>
      <vt:lpstr>Fair value method</vt:lpstr>
      <vt:lpstr>Slide 18</vt:lpstr>
      <vt:lpstr>Special points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Valuation of shares</dc:title>
  <dc:creator>Personal</dc:creator>
  <cp:lastModifiedBy>Personal</cp:lastModifiedBy>
  <cp:revision>30</cp:revision>
  <dcterms:created xsi:type="dcterms:W3CDTF">2012-06-06T05:04:09Z</dcterms:created>
  <dcterms:modified xsi:type="dcterms:W3CDTF">2012-06-06T07:19:43Z</dcterms:modified>
</cp:coreProperties>
</file>