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handoutMasterIdLst>
    <p:handoutMasterId r:id="rId14"/>
  </p:handoutMasterIdLst>
  <p:sldIdLst>
    <p:sldId id="267"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50000" saltData="du2VGJYDjngEtaCu0Igc5A" hashData="oVE1lWy5GaIf7PTZtjESSjHDV+c"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40" autoAdjust="0"/>
  </p:normalViewPr>
  <p:slideViewPr>
    <p:cSldViewPr>
      <p:cViewPr varScale="1">
        <p:scale>
          <a:sx n="67" d="100"/>
          <a:sy n="67" d="100"/>
        </p:scale>
        <p:origin x="-606" y="-96"/>
      </p:cViewPr>
      <p:guideLst>
        <p:guide orient="horz" pos="2160"/>
        <p:guide pos="2880"/>
      </p:guideLst>
    </p:cSldViewPr>
  </p:slideViewPr>
  <p:outlineViewPr>
    <p:cViewPr>
      <p:scale>
        <a:sx n="33" d="100"/>
        <a:sy n="33" d="100"/>
      </p:scale>
      <p:origin x="0" y="360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0C992F-408A-41F3-972E-423742E82FAA}" type="doc">
      <dgm:prSet loTypeId="urn:microsoft.com/office/officeart/2005/8/layout/hierarchy5" loCatId="hierarchy" qsTypeId="urn:microsoft.com/office/officeart/2005/8/quickstyle/simple5" qsCatId="simple" csTypeId="urn:microsoft.com/office/officeart/2005/8/colors/accent3_1" csCatId="accent3" phldr="1"/>
      <dgm:spPr/>
      <dgm:t>
        <a:bodyPr/>
        <a:lstStyle/>
        <a:p>
          <a:endParaRPr lang="en-US"/>
        </a:p>
      </dgm:t>
    </dgm:pt>
    <dgm:pt modelId="{F539A636-C288-4B39-8D44-10FEC91C6B10}">
      <dgm:prSet phldrT="[Text]"/>
      <dgm:spPr/>
      <dgm:t>
        <a:bodyPr/>
        <a:lstStyle/>
        <a:p>
          <a:r>
            <a:rPr lang="en-US" dirty="0" smtClean="0"/>
            <a:t>DUTY DRAWBACK</a:t>
          </a:r>
          <a:endParaRPr lang="en-US" dirty="0"/>
        </a:p>
      </dgm:t>
    </dgm:pt>
    <dgm:pt modelId="{1A8DF286-435F-4959-92F4-0C157CE91DBA}" type="parTrans" cxnId="{C7E7ED1E-C6AA-48F9-9ED5-5D0CD5E8884A}">
      <dgm:prSet/>
      <dgm:spPr/>
      <dgm:t>
        <a:bodyPr/>
        <a:lstStyle/>
        <a:p>
          <a:endParaRPr lang="en-US"/>
        </a:p>
      </dgm:t>
    </dgm:pt>
    <dgm:pt modelId="{9A329BD2-F6A7-47CC-9562-56663BF51776}" type="sibTrans" cxnId="{C7E7ED1E-C6AA-48F9-9ED5-5D0CD5E8884A}">
      <dgm:prSet/>
      <dgm:spPr/>
      <dgm:t>
        <a:bodyPr/>
        <a:lstStyle/>
        <a:p>
          <a:endParaRPr lang="en-US"/>
        </a:p>
      </dgm:t>
    </dgm:pt>
    <dgm:pt modelId="{5FA1167B-4FD0-4C58-8146-53EC05DBA3F5}">
      <dgm:prSet phldrT="[Text]"/>
      <dgm:spPr/>
      <dgm:t>
        <a:bodyPr/>
        <a:lstStyle/>
        <a:p>
          <a:r>
            <a:rPr lang="en-US" dirty="0" smtClean="0"/>
            <a:t>ALL INDUSTRY RATE (AIR)</a:t>
          </a:r>
          <a:endParaRPr lang="en-US" dirty="0"/>
        </a:p>
      </dgm:t>
    </dgm:pt>
    <dgm:pt modelId="{AEFCA36C-A80E-4644-B9E0-DA595E4B4D46}" type="parTrans" cxnId="{464CA83A-5EFF-4B1E-A8B5-B0663EE66FA8}">
      <dgm:prSet/>
      <dgm:spPr/>
      <dgm:t>
        <a:bodyPr/>
        <a:lstStyle/>
        <a:p>
          <a:endParaRPr lang="en-US"/>
        </a:p>
      </dgm:t>
    </dgm:pt>
    <dgm:pt modelId="{13A1BE69-2FE1-4730-9A3B-F6B17D547DED}" type="sibTrans" cxnId="{464CA83A-5EFF-4B1E-A8B5-B0663EE66FA8}">
      <dgm:prSet/>
      <dgm:spPr/>
      <dgm:t>
        <a:bodyPr/>
        <a:lstStyle/>
        <a:p>
          <a:endParaRPr lang="en-US"/>
        </a:p>
      </dgm:t>
    </dgm:pt>
    <dgm:pt modelId="{56F85217-3C13-4C74-9699-13E2AD735AAB}">
      <dgm:prSet phldrT="[Text]"/>
      <dgm:spPr/>
      <dgm:t>
        <a:bodyPr/>
        <a:lstStyle/>
        <a:p>
          <a:r>
            <a:rPr lang="en-US" dirty="0" smtClean="0"/>
            <a:t>BRAND RATE</a:t>
          </a:r>
          <a:endParaRPr lang="en-US" dirty="0"/>
        </a:p>
      </dgm:t>
    </dgm:pt>
    <dgm:pt modelId="{F3F6EFCB-41E5-4029-9A23-47F7A05BD487}" type="parTrans" cxnId="{D970C51D-E0DE-4440-B824-6BF1F7C95F17}">
      <dgm:prSet/>
      <dgm:spPr/>
      <dgm:t>
        <a:bodyPr/>
        <a:lstStyle/>
        <a:p>
          <a:endParaRPr lang="en-US"/>
        </a:p>
      </dgm:t>
    </dgm:pt>
    <dgm:pt modelId="{224180AD-239F-466C-AF11-DAE48B91F137}" type="sibTrans" cxnId="{D970C51D-E0DE-4440-B824-6BF1F7C95F17}">
      <dgm:prSet/>
      <dgm:spPr/>
      <dgm:t>
        <a:bodyPr/>
        <a:lstStyle/>
        <a:p>
          <a:endParaRPr lang="en-US"/>
        </a:p>
      </dgm:t>
    </dgm:pt>
    <dgm:pt modelId="{EC137F0B-38BD-46B3-ABC0-D14E10ED5D62}" type="pres">
      <dgm:prSet presAssocID="{6A0C992F-408A-41F3-972E-423742E82FAA}" presName="mainComposite" presStyleCnt="0">
        <dgm:presLayoutVars>
          <dgm:chPref val="1"/>
          <dgm:dir/>
          <dgm:animOne val="branch"/>
          <dgm:animLvl val="lvl"/>
          <dgm:resizeHandles val="exact"/>
        </dgm:presLayoutVars>
      </dgm:prSet>
      <dgm:spPr/>
      <dgm:t>
        <a:bodyPr/>
        <a:lstStyle/>
        <a:p>
          <a:endParaRPr lang="en-US"/>
        </a:p>
      </dgm:t>
    </dgm:pt>
    <dgm:pt modelId="{9AAC5DAD-D393-4329-8406-433B7CE00C4A}" type="pres">
      <dgm:prSet presAssocID="{6A0C992F-408A-41F3-972E-423742E82FAA}" presName="hierFlow" presStyleCnt="0"/>
      <dgm:spPr/>
    </dgm:pt>
    <dgm:pt modelId="{68695006-3B89-4096-BED7-3AA4549D1672}" type="pres">
      <dgm:prSet presAssocID="{6A0C992F-408A-41F3-972E-423742E82FAA}" presName="hierChild1" presStyleCnt="0">
        <dgm:presLayoutVars>
          <dgm:chPref val="1"/>
          <dgm:animOne val="branch"/>
          <dgm:animLvl val="lvl"/>
        </dgm:presLayoutVars>
      </dgm:prSet>
      <dgm:spPr/>
    </dgm:pt>
    <dgm:pt modelId="{A85AEAE8-1949-4584-BD14-658C9E9A26B5}" type="pres">
      <dgm:prSet presAssocID="{F539A636-C288-4B39-8D44-10FEC91C6B10}" presName="Name17" presStyleCnt="0"/>
      <dgm:spPr/>
    </dgm:pt>
    <dgm:pt modelId="{468AF7D6-2CDD-4D48-979C-FBEC00EC2FFD}" type="pres">
      <dgm:prSet presAssocID="{F539A636-C288-4B39-8D44-10FEC91C6B10}" presName="level1Shape" presStyleLbl="node0" presStyleIdx="0" presStyleCnt="1">
        <dgm:presLayoutVars>
          <dgm:chPref val="3"/>
        </dgm:presLayoutVars>
      </dgm:prSet>
      <dgm:spPr/>
      <dgm:t>
        <a:bodyPr/>
        <a:lstStyle/>
        <a:p>
          <a:endParaRPr lang="en-US"/>
        </a:p>
      </dgm:t>
    </dgm:pt>
    <dgm:pt modelId="{64601CE7-D572-4960-8D54-273A1DDB880E}" type="pres">
      <dgm:prSet presAssocID="{F539A636-C288-4B39-8D44-10FEC91C6B10}" presName="hierChild2" presStyleCnt="0"/>
      <dgm:spPr/>
    </dgm:pt>
    <dgm:pt modelId="{8759C539-DE65-4682-ACC8-32D6571B19CA}" type="pres">
      <dgm:prSet presAssocID="{AEFCA36C-A80E-4644-B9E0-DA595E4B4D46}" presName="Name25" presStyleLbl="parChTrans1D2" presStyleIdx="0" presStyleCnt="2"/>
      <dgm:spPr/>
      <dgm:t>
        <a:bodyPr/>
        <a:lstStyle/>
        <a:p>
          <a:endParaRPr lang="en-US"/>
        </a:p>
      </dgm:t>
    </dgm:pt>
    <dgm:pt modelId="{BF5D990F-0D42-4805-BB30-3937D6888001}" type="pres">
      <dgm:prSet presAssocID="{AEFCA36C-A80E-4644-B9E0-DA595E4B4D46}" presName="connTx" presStyleLbl="parChTrans1D2" presStyleIdx="0" presStyleCnt="2"/>
      <dgm:spPr/>
      <dgm:t>
        <a:bodyPr/>
        <a:lstStyle/>
        <a:p>
          <a:endParaRPr lang="en-US"/>
        </a:p>
      </dgm:t>
    </dgm:pt>
    <dgm:pt modelId="{6A356B8B-51CF-44AC-9756-98D431A93D29}" type="pres">
      <dgm:prSet presAssocID="{5FA1167B-4FD0-4C58-8146-53EC05DBA3F5}" presName="Name30" presStyleCnt="0"/>
      <dgm:spPr/>
    </dgm:pt>
    <dgm:pt modelId="{6D4B121E-D668-4444-AE63-C1506126FA4D}" type="pres">
      <dgm:prSet presAssocID="{5FA1167B-4FD0-4C58-8146-53EC05DBA3F5}" presName="level2Shape" presStyleLbl="node2" presStyleIdx="0" presStyleCnt="2"/>
      <dgm:spPr/>
      <dgm:t>
        <a:bodyPr/>
        <a:lstStyle/>
        <a:p>
          <a:endParaRPr lang="en-US"/>
        </a:p>
      </dgm:t>
    </dgm:pt>
    <dgm:pt modelId="{5FFDD6E4-53E7-43FE-9362-1F19C24154AB}" type="pres">
      <dgm:prSet presAssocID="{5FA1167B-4FD0-4C58-8146-53EC05DBA3F5}" presName="hierChild3" presStyleCnt="0"/>
      <dgm:spPr/>
    </dgm:pt>
    <dgm:pt modelId="{7B70F416-F619-42C2-83D8-D932FF0FB773}" type="pres">
      <dgm:prSet presAssocID="{F3F6EFCB-41E5-4029-9A23-47F7A05BD487}" presName="Name25" presStyleLbl="parChTrans1D2" presStyleIdx="1" presStyleCnt="2"/>
      <dgm:spPr/>
      <dgm:t>
        <a:bodyPr/>
        <a:lstStyle/>
        <a:p>
          <a:endParaRPr lang="en-US"/>
        </a:p>
      </dgm:t>
    </dgm:pt>
    <dgm:pt modelId="{DB7CB6B3-DCE5-4D8B-9405-26A1AD2D4DC4}" type="pres">
      <dgm:prSet presAssocID="{F3F6EFCB-41E5-4029-9A23-47F7A05BD487}" presName="connTx" presStyleLbl="parChTrans1D2" presStyleIdx="1" presStyleCnt="2"/>
      <dgm:spPr/>
      <dgm:t>
        <a:bodyPr/>
        <a:lstStyle/>
        <a:p>
          <a:endParaRPr lang="en-US"/>
        </a:p>
      </dgm:t>
    </dgm:pt>
    <dgm:pt modelId="{53ED7E4B-E2C5-474A-8AC3-6ACD7A649627}" type="pres">
      <dgm:prSet presAssocID="{56F85217-3C13-4C74-9699-13E2AD735AAB}" presName="Name30" presStyleCnt="0"/>
      <dgm:spPr/>
    </dgm:pt>
    <dgm:pt modelId="{8D508667-2FA6-4F89-BD61-F0A6EA191BAC}" type="pres">
      <dgm:prSet presAssocID="{56F85217-3C13-4C74-9699-13E2AD735AAB}" presName="level2Shape" presStyleLbl="node2" presStyleIdx="1" presStyleCnt="2"/>
      <dgm:spPr/>
      <dgm:t>
        <a:bodyPr/>
        <a:lstStyle/>
        <a:p>
          <a:endParaRPr lang="en-US"/>
        </a:p>
      </dgm:t>
    </dgm:pt>
    <dgm:pt modelId="{E8B55916-AF79-4998-AE4F-4704CD879299}" type="pres">
      <dgm:prSet presAssocID="{56F85217-3C13-4C74-9699-13E2AD735AAB}" presName="hierChild3" presStyleCnt="0"/>
      <dgm:spPr/>
    </dgm:pt>
    <dgm:pt modelId="{905C4A6A-93B5-4F3B-A285-2B626477CA0D}" type="pres">
      <dgm:prSet presAssocID="{6A0C992F-408A-41F3-972E-423742E82FAA}" presName="bgShapesFlow" presStyleCnt="0"/>
      <dgm:spPr/>
    </dgm:pt>
  </dgm:ptLst>
  <dgm:cxnLst>
    <dgm:cxn modelId="{2A28CA2A-B5E6-448F-8750-17F728070398}" type="presOf" srcId="{56F85217-3C13-4C74-9699-13E2AD735AAB}" destId="{8D508667-2FA6-4F89-BD61-F0A6EA191BAC}" srcOrd="0" destOrd="0" presId="urn:microsoft.com/office/officeart/2005/8/layout/hierarchy5"/>
    <dgm:cxn modelId="{C7E7ED1E-C6AA-48F9-9ED5-5D0CD5E8884A}" srcId="{6A0C992F-408A-41F3-972E-423742E82FAA}" destId="{F539A636-C288-4B39-8D44-10FEC91C6B10}" srcOrd="0" destOrd="0" parTransId="{1A8DF286-435F-4959-92F4-0C157CE91DBA}" sibTransId="{9A329BD2-F6A7-47CC-9562-56663BF51776}"/>
    <dgm:cxn modelId="{F632352F-AAD4-4F94-9808-B3F14EABB5C8}" type="presOf" srcId="{6A0C992F-408A-41F3-972E-423742E82FAA}" destId="{EC137F0B-38BD-46B3-ABC0-D14E10ED5D62}" srcOrd="0" destOrd="0" presId="urn:microsoft.com/office/officeart/2005/8/layout/hierarchy5"/>
    <dgm:cxn modelId="{464CA83A-5EFF-4B1E-A8B5-B0663EE66FA8}" srcId="{F539A636-C288-4B39-8D44-10FEC91C6B10}" destId="{5FA1167B-4FD0-4C58-8146-53EC05DBA3F5}" srcOrd="0" destOrd="0" parTransId="{AEFCA36C-A80E-4644-B9E0-DA595E4B4D46}" sibTransId="{13A1BE69-2FE1-4730-9A3B-F6B17D547DED}"/>
    <dgm:cxn modelId="{15F8C2AA-C555-4147-B57E-E69A484A983F}" type="presOf" srcId="{5FA1167B-4FD0-4C58-8146-53EC05DBA3F5}" destId="{6D4B121E-D668-4444-AE63-C1506126FA4D}" srcOrd="0" destOrd="0" presId="urn:microsoft.com/office/officeart/2005/8/layout/hierarchy5"/>
    <dgm:cxn modelId="{92390BA8-0DD7-446E-93F4-7D79CD5F31D9}" type="presOf" srcId="{AEFCA36C-A80E-4644-B9E0-DA595E4B4D46}" destId="{BF5D990F-0D42-4805-BB30-3937D6888001}" srcOrd="1" destOrd="0" presId="urn:microsoft.com/office/officeart/2005/8/layout/hierarchy5"/>
    <dgm:cxn modelId="{D970C51D-E0DE-4440-B824-6BF1F7C95F17}" srcId="{F539A636-C288-4B39-8D44-10FEC91C6B10}" destId="{56F85217-3C13-4C74-9699-13E2AD735AAB}" srcOrd="1" destOrd="0" parTransId="{F3F6EFCB-41E5-4029-9A23-47F7A05BD487}" sibTransId="{224180AD-239F-466C-AF11-DAE48B91F137}"/>
    <dgm:cxn modelId="{A1BCD8F9-7454-44FE-8DD5-CB91BA4393D5}" type="presOf" srcId="{F539A636-C288-4B39-8D44-10FEC91C6B10}" destId="{468AF7D6-2CDD-4D48-979C-FBEC00EC2FFD}" srcOrd="0" destOrd="0" presId="urn:microsoft.com/office/officeart/2005/8/layout/hierarchy5"/>
    <dgm:cxn modelId="{FC790CFA-2DE1-4741-BFE9-F1D72F1FA439}" type="presOf" srcId="{F3F6EFCB-41E5-4029-9A23-47F7A05BD487}" destId="{7B70F416-F619-42C2-83D8-D932FF0FB773}" srcOrd="0" destOrd="0" presId="urn:microsoft.com/office/officeart/2005/8/layout/hierarchy5"/>
    <dgm:cxn modelId="{5E2D4A5C-A829-41BF-8F1D-ACD2599B1B85}" type="presOf" srcId="{AEFCA36C-A80E-4644-B9E0-DA595E4B4D46}" destId="{8759C539-DE65-4682-ACC8-32D6571B19CA}" srcOrd="0" destOrd="0" presId="urn:microsoft.com/office/officeart/2005/8/layout/hierarchy5"/>
    <dgm:cxn modelId="{969050E8-433B-4C4D-A0CE-CD1FC987152A}" type="presOf" srcId="{F3F6EFCB-41E5-4029-9A23-47F7A05BD487}" destId="{DB7CB6B3-DCE5-4D8B-9405-26A1AD2D4DC4}" srcOrd="1" destOrd="0" presId="urn:microsoft.com/office/officeart/2005/8/layout/hierarchy5"/>
    <dgm:cxn modelId="{F7556493-A97D-462E-8065-6CFD06557586}" type="presParOf" srcId="{EC137F0B-38BD-46B3-ABC0-D14E10ED5D62}" destId="{9AAC5DAD-D393-4329-8406-433B7CE00C4A}" srcOrd="0" destOrd="0" presId="urn:microsoft.com/office/officeart/2005/8/layout/hierarchy5"/>
    <dgm:cxn modelId="{86EBAD9E-6B4A-4836-AF16-4684646BD934}" type="presParOf" srcId="{9AAC5DAD-D393-4329-8406-433B7CE00C4A}" destId="{68695006-3B89-4096-BED7-3AA4549D1672}" srcOrd="0" destOrd="0" presId="urn:microsoft.com/office/officeart/2005/8/layout/hierarchy5"/>
    <dgm:cxn modelId="{484FF1D0-B1DB-44CC-A63F-4D5BE5FB12A7}" type="presParOf" srcId="{68695006-3B89-4096-BED7-3AA4549D1672}" destId="{A85AEAE8-1949-4584-BD14-658C9E9A26B5}" srcOrd="0" destOrd="0" presId="urn:microsoft.com/office/officeart/2005/8/layout/hierarchy5"/>
    <dgm:cxn modelId="{1CE749F8-45B4-4422-BE6F-BC97835597D7}" type="presParOf" srcId="{A85AEAE8-1949-4584-BD14-658C9E9A26B5}" destId="{468AF7D6-2CDD-4D48-979C-FBEC00EC2FFD}" srcOrd="0" destOrd="0" presId="urn:microsoft.com/office/officeart/2005/8/layout/hierarchy5"/>
    <dgm:cxn modelId="{BEFE2102-0555-4FCB-90DB-176B7251BC22}" type="presParOf" srcId="{A85AEAE8-1949-4584-BD14-658C9E9A26B5}" destId="{64601CE7-D572-4960-8D54-273A1DDB880E}" srcOrd="1" destOrd="0" presId="urn:microsoft.com/office/officeart/2005/8/layout/hierarchy5"/>
    <dgm:cxn modelId="{22F77B2D-8697-4F53-816F-60DF8D1CA43B}" type="presParOf" srcId="{64601CE7-D572-4960-8D54-273A1DDB880E}" destId="{8759C539-DE65-4682-ACC8-32D6571B19CA}" srcOrd="0" destOrd="0" presId="urn:microsoft.com/office/officeart/2005/8/layout/hierarchy5"/>
    <dgm:cxn modelId="{47D14462-B378-4762-9E43-3576418B1C13}" type="presParOf" srcId="{8759C539-DE65-4682-ACC8-32D6571B19CA}" destId="{BF5D990F-0D42-4805-BB30-3937D6888001}" srcOrd="0" destOrd="0" presId="urn:microsoft.com/office/officeart/2005/8/layout/hierarchy5"/>
    <dgm:cxn modelId="{89212E2F-6AE1-4ADE-BE69-022625E91E19}" type="presParOf" srcId="{64601CE7-D572-4960-8D54-273A1DDB880E}" destId="{6A356B8B-51CF-44AC-9756-98D431A93D29}" srcOrd="1" destOrd="0" presId="urn:microsoft.com/office/officeart/2005/8/layout/hierarchy5"/>
    <dgm:cxn modelId="{9E14C863-6D71-4439-B53E-50D1DA1379B9}" type="presParOf" srcId="{6A356B8B-51CF-44AC-9756-98D431A93D29}" destId="{6D4B121E-D668-4444-AE63-C1506126FA4D}" srcOrd="0" destOrd="0" presId="urn:microsoft.com/office/officeart/2005/8/layout/hierarchy5"/>
    <dgm:cxn modelId="{6FF35C81-64ED-4B3B-9FB0-5D93E284A296}" type="presParOf" srcId="{6A356B8B-51CF-44AC-9756-98D431A93D29}" destId="{5FFDD6E4-53E7-43FE-9362-1F19C24154AB}" srcOrd="1" destOrd="0" presId="urn:microsoft.com/office/officeart/2005/8/layout/hierarchy5"/>
    <dgm:cxn modelId="{12B7DE40-94D8-4263-8AAF-D0BED75D2B95}" type="presParOf" srcId="{64601CE7-D572-4960-8D54-273A1DDB880E}" destId="{7B70F416-F619-42C2-83D8-D932FF0FB773}" srcOrd="2" destOrd="0" presId="urn:microsoft.com/office/officeart/2005/8/layout/hierarchy5"/>
    <dgm:cxn modelId="{E140817D-5688-4C19-B8C5-FFAE1FC95CA8}" type="presParOf" srcId="{7B70F416-F619-42C2-83D8-D932FF0FB773}" destId="{DB7CB6B3-DCE5-4D8B-9405-26A1AD2D4DC4}" srcOrd="0" destOrd="0" presId="urn:microsoft.com/office/officeart/2005/8/layout/hierarchy5"/>
    <dgm:cxn modelId="{96B06DBC-B1BC-4934-A675-F08DC2B2BC2C}" type="presParOf" srcId="{64601CE7-D572-4960-8D54-273A1DDB880E}" destId="{53ED7E4B-E2C5-474A-8AC3-6ACD7A649627}" srcOrd="3" destOrd="0" presId="urn:microsoft.com/office/officeart/2005/8/layout/hierarchy5"/>
    <dgm:cxn modelId="{6345C125-E0D7-4024-A461-464F2B73C6E1}" type="presParOf" srcId="{53ED7E4B-E2C5-474A-8AC3-6ACD7A649627}" destId="{8D508667-2FA6-4F89-BD61-F0A6EA191BAC}" srcOrd="0" destOrd="0" presId="urn:microsoft.com/office/officeart/2005/8/layout/hierarchy5"/>
    <dgm:cxn modelId="{F92E029B-1791-4EB3-B2C6-F7AF2DE1DE63}" type="presParOf" srcId="{53ED7E4B-E2C5-474A-8AC3-6ACD7A649627}" destId="{E8B55916-AF79-4998-AE4F-4704CD879299}" srcOrd="1" destOrd="0" presId="urn:microsoft.com/office/officeart/2005/8/layout/hierarchy5"/>
    <dgm:cxn modelId="{52725966-88CC-49BD-AFF8-F3E679A94AA9}" type="presParOf" srcId="{EC137F0B-38BD-46B3-ABC0-D14E10ED5D62}" destId="{905C4A6A-93B5-4F3B-A285-2B626477CA0D}" srcOrd="1" destOrd="0" presId="urn:microsoft.com/office/officeart/2005/8/layout/hierarchy5"/>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www.facebook.com/jackysethia</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B6ACBA5-7597-4287-A37D-A307EE68A420}" type="datetimeFigureOut">
              <a:rPr lang="en-US" smtClean="0"/>
              <a:pPr/>
              <a:t>10/17/2013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www.facebook.com/jackysethia</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E7B3E01-B930-485C-B4AD-5C3E0BE973AA}" type="slidenum">
              <a:rPr lang="en-US" smtClean="0"/>
              <a:pPr/>
              <a:t>‹#›</a:t>
            </a:fld>
            <a:endParaRPr lang="en-US"/>
          </a:p>
        </p:txBody>
      </p:sp>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www.facebook.com/jackysethia</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B4B340-5482-42D7-B3C1-38C2CC10A671}" type="datetimeFigureOut">
              <a:rPr lang="en-US" smtClean="0"/>
              <a:pPr/>
              <a:t>10/17/2013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www.facebook.com/jackysethia</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492EE3-864A-4280-97F7-BB23DA4848DE}" type="slidenum">
              <a:rPr lang="en-US" smtClean="0"/>
              <a:pPr/>
              <a:t>‹#›</a:t>
            </a:fld>
            <a:endParaRPr lang="en-US"/>
          </a:p>
        </p:txBody>
      </p:sp>
    </p:spTree>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492EE3-864A-4280-97F7-BB23DA4848DE}"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
        <p:nvSpPr>
          <p:cNvPr id="6" name="Header Placeholder 5"/>
          <p:cNvSpPr>
            <a:spLocks noGrp="1"/>
          </p:cNvSpPr>
          <p:nvPr>
            <p:ph type="hdr" sz="quarter" idx="12"/>
          </p:nvPr>
        </p:nvSpPr>
        <p:spPr/>
        <p:txBody>
          <a:bodyPr/>
          <a:lstStyle/>
          <a:p>
            <a:r>
              <a:rPr lang="en-US" smtClean="0"/>
              <a:t>www.facebook.com/jackysethia</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smtClean="0"/>
              <a:t>www.facebook.com/jackysethia</a:t>
            </a:r>
            <a:endParaRPr lang="en-US"/>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
        <p:nvSpPr>
          <p:cNvPr id="6" name="Slide Number Placeholder 5"/>
          <p:cNvSpPr>
            <a:spLocks noGrp="1"/>
          </p:cNvSpPr>
          <p:nvPr>
            <p:ph type="sldNum" sz="quarter" idx="12"/>
          </p:nvPr>
        </p:nvSpPr>
        <p:spPr/>
        <p:txBody>
          <a:bodyPr/>
          <a:lstStyle/>
          <a:p>
            <a:fld id="{62492EE3-864A-4280-97F7-BB23DA4848DE}"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6163F5F-DD02-4D46-AB38-5BE57DC85E3A}" type="datetime1">
              <a:rPr lang="en-US" smtClean="0"/>
              <a:pPr/>
              <a:t>10/17/2013</a:t>
            </a:fld>
            <a:endParaRPr lang="en-US"/>
          </a:p>
        </p:txBody>
      </p:sp>
      <p:sp>
        <p:nvSpPr>
          <p:cNvPr id="17" name="Footer Placeholder 16"/>
          <p:cNvSpPr>
            <a:spLocks noGrp="1"/>
          </p:cNvSpPr>
          <p:nvPr>
            <p:ph type="ftr" sz="quarter" idx="11"/>
          </p:nvPr>
        </p:nvSpPr>
        <p:spPr/>
        <p:txBody>
          <a:bodyPr/>
          <a:lstStyle/>
          <a:p>
            <a:r>
              <a:rPr lang="en-US" smtClean="0"/>
              <a:t>www.facebook.com/jackysethia</a:t>
            </a: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69ACD5B-62BC-4989-AF45-A94B3B908A46}"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C00A8FD-76EB-42C6-A826-0B1A15986169}" type="datetime1">
              <a:rPr lang="en-US" smtClean="0"/>
              <a:pPr/>
              <a:t>10/17/2013</a:t>
            </a:fld>
            <a:endParaRPr lang="en-US"/>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
        <p:nvSpPr>
          <p:cNvPr id="6" name="Slide Number Placeholder 5"/>
          <p:cNvSpPr>
            <a:spLocks noGrp="1"/>
          </p:cNvSpPr>
          <p:nvPr>
            <p:ph type="sldNum" sz="quarter" idx="12"/>
          </p:nvPr>
        </p:nvSpPr>
        <p:spPr/>
        <p:txBody>
          <a:bodyPr/>
          <a:lstStyle/>
          <a:p>
            <a:fld id="{869ACD5B-62BC-4989-AF45-A94B3B908A4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69ACD5B-62BC-4989-AF45-A94B3B908A46}"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056787-3E13-4CD6-B6CC-EDC131CA1661}" type="datetime1">
              <a:rPr lang="en-US" smtClean="0"/>
              <a:pPr/>
              <a:t>10/17/2013</a:t>
            </a:fld>
            <a:endParaRPr lang="en-US"/>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B1D6EDD-7334-49DF-ABCF-B21991A09033}" type="datetime1">
              <a:rPr lang="en-US" smtClean="0"/>
              <a:pPr/>
              <a:t>10/17/2013</a:t>
            </a:fld>
            <a:endParaRPr lang="en-US"/>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869ACD5B-62BC-4989-AF45-A94B3B908A46}"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smtClean="0"/>
              <a:t>www.facebook.com/jackysethia</a:t>
            </a:r>
            <a:endParaRPr lang="en-US"/>
          </a:p>
        </p:txBody>
      </p:sp>
      <p:sp>
        <p:nvSpPr>
          <p:cNvPr id="4" name="Date Placeholder 3"/>
          <p:cNvSpPr>
            <a:spLocks noGrp="1"/>
          </p:cNvSpPr>
          <p:nvPr>
            <p:ph type="dt" sz="half" idx="10"/>
          </p:nvPr>
        </p:nvSpPr>
        <p:spPr/>
        <p:txBody>
          <a:bodyPr/>
          <a:lstStyle/>
          <a:p>
            <a:fld id="{B592555C-BCEE-4A44-8348-2A3872AE0873}" type="datetime1">
              <a:rPr lang="en-US" smtClean="0"/>
              <a:pPr/>
              <a:t>10/17/2013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69ACD5B-62BC-4989-AF45-A94B3B908A46}"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74C7D903-67D2-453E-A5AB-37BF30E2A266}" type="datetime1">
              <a:rPr lang="en-US" smtClean="0"/>
              <a:pPr/>
              <a:t>10/17/2013</a:t>
            </a:fld>
            <a:endParaRPr lang="en-US"/>
          </a:p>
        </p:txBody>
      </p:sp>
      <p:sp>
        <p:nvSpPr>
          <p:cNvPr id="6" name="Footer Placeholder 5"/>
          <p:cNvSpPr>
            <a:spLocks noGrp="1"/>
          </p:cNvSpPr>
          <p:nvPr>
            <p:ph type="ftr" sz="quarter" idx="11"/>
          </p:nvPr>
        </p:nvSpPr>
        <p:spPr/>
        <p:txBody>
          <a:bodyPr/>
          <a:lstStyle/>
          <a:p>
            <a:r>
              <a:rPr lang="en-US" smtClean="0"/>
              <a:t>www.facebook.com/jackysethia</a:t>
            </a:r>
            <a:endParaRPr lang="en-US"/>
          </a:p>
        </p:txBody>
      </p:sp>
      <p:sp>
        <p:nvSpPr>
          <p:cNvPr id="7" name="Slide Number Placeholder 6"/>
          <p:cNvSpPr>
            <a:spLocks noGrp="1"/>
          </p:cNvSpPr>
          <p:nvPr>
            <p:ph type="sldNum" sz="quarter" idx="12"/>
          </p:nvPr>
        </p:nvSpPr>
        <p:spPr/>
        <p:txBody>
          <a:bodyPr/>
          <a:lstStyle/>
          <a:p>
            <a:fld id="{869ACD5B-62BC-4989-AF45-A94B3B908A46}"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08DE1A1-C721-4749-9B2E-17A24D0C2B8A}" type="datetime1">
              <a:rPr lang="en-US" smtClean="0"/>
              <a:pPr/>
              <a:t>10/17/2013</a:t>
            </a:fld>
            <a:endParaRPr lang="en-US"/>
          </a:p>
        </p:txBody>
      </p:sp>
      <p:sp>
        <p:nvSpPr>
          <p:cNvPr id="8" name="Footer Placeholder 7"/>
          <p:cNvSpPr>
            <a:spLocks noGrp="1"/>
          </p:cNvSpPr>
          <p:nvPr>
            <p:ph type="ftr" sz="quarter" idx="11"/>
          </p:nvPr>
        </p:nvSpPr>
        <p:spPr>
          <a:xfrm>
            <a:off x="304800" y="6409944"/>
            <a:ext cx="3581400" cy="365760"/>
          </a:xfrm>
        </p:spPr>
        <p:txBody>
          <a:bodyPr/>
          <a:lstStyle/>
          <a:p>
            <a:r>
              <a:rPr lang="en-US" smtClean="0"/>
              <a:t>www.facebook.com/jackysethia</a:t>
            </a: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69ACD5B-62BC-4989-AF45-A94B3B908A46}"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2144DC-FEB8-4F38-8FDB-3650357182FD}" type="datetime1">
              <a:rPr lang="en-US" smtClean="0"/>
              <a:pPr/>
              <a:t>10/17/2013</a:t>
            </a:fld>
            <a:endParaRPr lang="en-US"/>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869ACD5B-62BC-4989-AF45-A94B3B908A4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C688EBB-2404-46A6-8943-FA4844AD998F}" type="datetime1">
              <a:rPr lang="en-US" smtClean="0"/>
              <a:pPr/>
              <a:t>10/17/2013</a:t>
            </a:fld>
            <a:endParaRPr lang="en-US"/>
          </a:p>
        </p:txBody>
      </p:sp>
      <p:sp>
        <p:nvSpPr>
          <p:cNvPr id="3" name="Footer Placeholder 2"/>
          <p:cNvSpPr>
            <a:spLocks noGrp="1"/>
          </p:cNvSpPr>
          <p:nvPr>
            <p:ph type="ftr" sz="quarter" idx="11"/>
          </p:nvPr>
        </p:nvSpPr>
        <p:spPr/>
        <p:txBody>
          <a:bodyPr/>
          <a:lstStyle/>
          <a:p>
            <a:r>
              <a:rPr lang="en-US" smtClean="0"/>
              <a:t>www.facebook.com/jackysethia</a:t>
            </a:r>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69ACD5B-62BC-4989-AF45-A94B3B908A4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69ACD5B-62BC-4989-AF45-A94B3B908A46}"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6CB9D3AF-8793-4411-B063-3750BC5E979D}" type="datetime1">
              <a:rPr lang="en-US" smtClean="0"/>
              <a:pPr/>
              <a:t>10/17/2013</a:t>
            </a:fld>
            <a:endParaRPr lang="en-US"/>
          </a:p>
        </p:txBody>
      </p:sp>
      <p:sp>
        <p:nvSpPr>
          <p:cNvPr id="6" name="Footer Placeholder 5"/>
          <p:cNvSpPr>
            <a:spLocks noGrp="1"/>
          </p:cNvSpPr>
          <p:nvPr>
            <p:ph type="ftr" sz="quarter" idx="11"/>
          </p:nvPr>
        </p:nvSpPr>
        <p:spPr>
          <a:xfrm>
            <a:off x="301752" y="6410848"/>
            <a:ext cx="3383280" cy="365760"/>
          </a:xfrm>
        </p:spPr>
        <p:txBody>
          <a:bodyPr/>
          <a:lstStyle/>
          <a:p>
            <a:r>
              <a:rPr lang="en-US" smtClean="0"/>
              <a:t>www.facebook.com/jackysethia</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69ACD5B-62BC-4989-AF45-A94B3B908A46}"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7AC3FB4D-4DF4-4E0B-BF2C-5F7854AAAE18}" type="datetime1">
              <a:rPr lang="en-US" smtClean="0"/>
              <a:pPr/>
              <a:t>10/17/2013</a:t>
            </a:fld>
            <a:endParaRPr lang="en-US"/>
          </a:p>
        </p:txBody>
      </p:sp>
      <p:sp>
        <p:nvSpPr>
          <p:cNvPr id="6" name="Footer Placeholder 5"/>
          <p:cNvSpPr>
            <a:spLocks noGrp="1"/>
          </p:cNvSpPr>
          <p:nvPr>
            <p:ph type="ftr" sz="quarter" idx="11"/>
          </p:nvPr>
        </p:nvSpPr>
        <p:spPr>
          <a:xfrm>
            <a:off x="301752" y="6410848"/>
            <a:ext cx="3584448" cy="365760"/>
          </a:xfrm>
        </p:spPr>
        <p:txBody>
          <a:bodyPr/>
          <a:lstStyle/>
          <a:p>
            <a:r>
              <a:rPr lang="en-US" smtClean="0"/>
              <a:t>www.facebook.com/jackysethia</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4FF9BBB-D6FF-4DE8-9967-7120F8AE46DC}" type="datetime1">
              <a:rPr lang="en-US" smtClean="0"/>
              <a:pPr/>
              <a:t>10/17/2013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smtClean="0"/>
              <a:t>www.facebook.com/jackysethia</a:t>
            </a: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69ACD5B-62BC-4989-AF45-A94B3B908A46}"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743200" y="4495800"/>
            <a:ext cx="6400800" cy="1752600"/>
          </a:xfrm>
        </p:spPr>
        <p:txBody>
          <a:bodyPr>
            <a:noAutofit/>
          </a:bodyPr>
          <a:lstStyle/>
          <a:p>
            <a:endParaRPr lang="en-US" sz="1200" dirty="0" smtClean="0"/>
          </a:p>
          <a:p>
            <a:endParaRPr lang="en-US" sz="1200" dirty="0" smtClean="0"/>
          </a:p>
          <a:p>
            <a:endParaRPr lang="en-US" sz="1200" dirty="0" smtClean="0"/>
          </a:p>
          <a:p>
            <a:endParaRPr lang="en-US" sz="1200" dirty="0" smtClean="0"/>
          </a:p>
          <a:p>
            <a:endParaRPr lang="en-US" sz="1200" dirty="0" smtClean="0"/>
          </a:p>
          <a:p>
            <a:r>
              <a:rPr lang="en-US" sz="1200" dirty="0" smtClean="0"/>
              <a:t>			Prepared by:</a:t>
            </a:r>
          </a:p>
          <a:p>
            <a:r>
              <a:rPr lang="en-US" sz="1200" dirty="0" smtClean="0"/>
              <a:t>			</a:t>
            </a:r>
          </a:p>
          <a:p>
            <a:r>
              <a:rPr lang="en-US" sz="1200" dirty="0" smtClean="0"/>
              <a:t>			</a:t>
            </a:r>
            <a:r>
              <a:rPr lang="en-US" sz="1200" dirty="0" err="1" smtClean="0"/>
              <a:t>Jayant</a:t>
            </a:r>
            <a:r>
              <a:rPr lang="en-US" sz="1200" dirty="0" smtClean="0"/>
              <a:t> </a:t>
            </a:r>
            <a:r>
              <a:rPr lang="en-US" sz="1200" dirty="0" err="1" smtClean="0"/>
              <a:t>sethia</a:t>
            </a:r>
            <a:endParaRPr lang="en-US" sz="1200" dirty="0" smtClean="0"/>
          </a:p>
          <a:p>
            <a:endParaRPr lang="en-US" sz="1200" dirty="0" smtClean="0"/>
          </a:p>
          <a:p>
            <a:r>
              <a:rPr lang="en-US" sz="1200" dirty="0" smtClean="0"/>
              <a:t>			</a:t>
            </a:r>
            <a:endParaRPr lang="en-US" sz="1200" dirty="0"/>
          </a:p>
        </p:txBody>
      </p:sp>
      <p:pic>
        <p:nvPicPr>
          <p:cNvPr id="4" name="Picture 3" descr="duty-drawback.jpg"/>
          <p:cNvPicPr>
            <a:picLocks noChangeAspect="1"/>
          </p:cNvPicPr>
          <p:nvPr/>
        </p:nvPicPr>
        <p:blipFill>
          <a:blip r:embed="rId3"/>
          <a:stretch>
            <a:fillRect/>
          </a:stretch>
        </p:blipFill>
        <p:spPr>
          <a:xfrm>
            <a:off x="152400" y="0"/>
            <a:ext cx="8991600" cy="4076700"/>
          </a:xfrm>
          <a:prstGeom prst="rect">
            <a:avLst/>
          </a:prstGeom>
        </p:spPr>
      </p:pic>
      <p:sp>
        <p:nvSpPr>
          <p:cNvPr id="5" name="Footer Placeholder 4"/>
          <p:cNvSpPr>
            <a:spLocks noGrp="1"/>
          </p:cNvSpPr>
          <p:nvPr>
            <p:ph type="ftr" sz="quarter" idx="11"/>
          </p:nvPr>
        </p:nvSpPr>
        <p:spPr/>
        <p:txBody>
          <a:bodyPr/>
          <a:lstStyle/>
          <a:p>
            <a:r>
              <a:rPr lang="en-US" dirty="0" smtClean="0"/>
              <a:t>www.facebook.com/jackysethia</a:t>
            </a:r>
            <a:endParaRPr lang="en-US" dirty="0"/>
          </a:p>
        </p:txBody>
      </p:sp>
      <p:sp>
        <p:nvSpPr>
          <p:cNvPr id="6" name="Date Placeholder 5"/>
          <p:cNvSpPr>
            <a:spLocks noGrp="1"/>
          </p:cNvSpPr>
          <p:nvPr>
            <p:ph type="dt" sz="half" idx="10"/>
          </p:nvPr>
        </p:nvSpPr>
        <p:spPr/>
        <p:txBody>
          <a:bodyPr/>
          <a:lstStyle/>
          <a:p>
            <a:fld id="{815AB060-08E1-4256-85FC-B4714805CEE0}" type="datetime1">
              <a:rPr lang="en-US" smtClean="0"/>
              <a:pPr/>
              <a:t>10/17/2013</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GOODS FOR PERSONAL USE</a:t>
            </a:r>
            <a:endParaRPr lang="en-US" dirty="0"/>
          </a:p>
        </p:txBody>
      </p:sp>
      <p:sp>
        <p:nvSpPr>
          <p:cNvPr id="3" name="Content Placeholder 2"/>
          <p:cNvSpPr>
            <a:spLocks noGrp="1"/>
          </p:cNvSpPr>
          <p:nvPr>
            <p:ph sz="quarter" idx="1"/>
          </p:nvPr>
        </p:nvSpPr>
        <p:spPr/>
        <p:txBody>
          <a:bodyPr/>
          <a:lstStyle/>
          <a:p>
            <a:pPr>
              <a:buNone/>
            </a:pPr>
            <a:r>
              <a:rPr lang="en-US" dirty="0" smtClean="0"/>
              <a:t>If the goods (including motor car) were imported for personal use, the reduction in import duty refundable is 4% per quarter for first year, 3% per quarter for second year, 2.5% per quarter for third year and 2% per quarter for fourth year.</a:t>
            </a:r>
            <a:endParaRPr lang="en-US" dirty="0"/>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1F878D41-3934-45E0-A040-EB7C2AD93030}" type="datetime1">
              <a:rPr lang="en-US" smtClean="0"/>
              <a:pPr/>
              <a:t>10/17/2013</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anks.jpg"/>
          <p:cNvPicPr>
            <a:picLocks noGrp="1" noChangeAspect="1"/>
          </p:cNvPicPr>
          <p:nvPr>
            <p:ph sz="quarter" idx="1"/>
          </p:nvPr>
        </p:nvPicPr>
        <p:blipFill>
          <a:blip r:embed="rId2"/>
          <a:stretch>
            <a:fillRect/>
          </a:stretch>
        </p:blipFill>
        <p:spPr>
          <a:xfrm>
            <a:off x="0" y="0"/>
            <a:ext cx="9144000" cy="6858000"/>
          </a:xfrm>
        </p:spPr>
      </p:pic>
      <p:sp>
        <p:nvSpPr>
          <p:cNvPr id="3" name="Footer Placeholder 2"/>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41FCB2FF-3260-4DD7-B94A-98C1B36B5CF4}" type="datetime1">
              <a:rPr lang="en-US" smtClean="0"/>
              <a:pPr/>
              <a:t>10/17/2013</a:t>
            </a:fld>
            <a:endParaRPr lang="en-US"/>
          </a:p>
        </p:txBody>
      </p:sp>
      <p:sp>
        <p:nvSpPr>
          <p:cNvPr id="7" name="TextBox 6"/>
          <p:cNvSpPr txBox="1"/>
          <p:nvPr/>
        </p:nvSpPr>
        <p:spPr>
          <a:xfrm>
            <a:off x="4648200" y="5410200"/>
            <a:ext cx="4495800" cy="1754326"/>
          </a:xfrm>
          <a:prstGeom prst="rect">
            <a:avLst/>
          </a:prstGeom>
          <a:noFill/>
        </p:spPr>
        <p:txBody>
          <a:bodyPr wrap="square" rtlCol="0">
            <a:spAutoFit/>
          </a:bodyPr>
          <a:lstStyle/>
          <a:p>
            <a:r>
              <a:rPr lang="en-US" dirty="0" smtClean="0"/>
              <a:t>Contact for any help:</a:t>
            </a:r>
          </a:p>
          <a:p>
            <a:r>
              <a:rPr lang="en-US" dirty="0" smtClean="0"/>
              <a:t>JAYANT </a:t>
            </a:r>
            <a:r>
              <a:rPr lang="en-US" dirty="0" smtClean="0"/>
              <a:t>SETHIA</a:t>
            </a:r>
          </a:p>
          <a:p>
            <a:r>
              <a:rPr lang="en-US" dirty="0" err="1" smtClean="0"/>
              <a:t>Facebook</a:t>
            </a:r>
            <a:r>
              <a:rPr lang="en-US" dirty="0" smtClean="0"/>
              <a:t>: www.facebook.com/jackysethia</a:t>
            </a:r>
          </a:p>
          <a:p>
            <a:r>
              <a:rPr lang="en-US" dirty="0" err="1" smtClean="0"/>
              <a:t>Whatsapp</a:t>
            </a:r>
            <a:r>
              <a:rPr lang="en-US" dirty="0" smtClean="0"/>
              <a:t>: </a:t>
            </a:r>
            <a:r>
              <a:rPr lang="en-US" dirty="0" smtClean="0"/>
              <a:t>08505854213</a:t>
            </a:r>
          </a:p>
          <a:p>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sz="quarter" idx="1"/>
          </p:nvPr>
        </p:nvSpPr>
        <p:spPr/>
        <p:txBody>
          <a:bodyPr numCol="1">
            <a:normAutofit/>
          </a:bodyPr>
          <a:lstStyle/>
          <a:p>
            <a:pPr algn="just">
              <a:buNone/>
            </a:pPr>
            <a:r>
              <a:rPr lang="en-US" dirty="0" smtClean="0"/>
              <a:t>The Duty Drawback seeks to rebate duty or tax chargeable on any imported/excisable materials and input services used in the manufacture of export goods.</a:t>
            </a:r>
          </a:p>
          <a:p>
            <a:pPr algn="just"/>
            <a:endParaRPr lang="en-US" dirty="0" smtClean="0"/>
          </a:p>
          <a:p>
            <a:pPr algn="just">
              <a:buNone/>
            </a:pPr>
            <a:r>
              <a:rPr lang="en-US" dirty="0" smtClean="0"/>
              <a:t>The duties and tax neutralized under the scheme are:</a:t>
            </a:r>
          </a:p>
          <a:p>
            <a:pPr algn="just">
              <a:buFont typeface="Wingdings" pitchFamily="2" charset="2"/>
              <a:buChar char="q"/>
            </a:pPr>
            <a:r>
              <a:rPr lang="en-US" dirty="0" smtClean="0"/>
              <a:t> Customs and Union Excise Duties in respect of   inputs and</a:t>
            </a:r>
          </a:p>
          <a:p>
            <a:pPr algn="just">
              <a:buFont typeface="Wingdings" pitchFamily="2" charset="2"/>
              <a:buChar char="q"/>
            </a:pPr>
            <a:r>
              <a:rPr lang="en-US" dirty="0" smtClean="0"/>
              <a:t> Service Tax in respect of input services.</a:t>
            </a:r>
            <a:endParaRPr lang="en-US" dirty="0"/>
          </a:p>
        </p:txBody>
      </p:sp>
      <p:sp>
        <p:nvSpPr>
          <p:cNvPr id="5" name="Title 1"/>
          <p:cNvSpPr>
            <a:spLocks noGrp="1"/>
          </p:cNvSpPr>
          <p:nvPr>
            <p:ph type="title"/>
          </p:nvPr>
        </p:nvSpPr>
        <p:spPr/>
        <p:txBody>
          <a:bodyPr/>
          <a:lstStyle/>
          <a:p>
            <a:r>
              <a:rPr lang="en-US" b="1" dirty="0" smtClean="0"/>
              <a:t>Duty Drawback </a:t>
            </a:r>
            <a:endParaRPr lang="en-US" dirty="0"/>
          </a:p>
        </p:txBody>
      </p:sp>
      <p:sp>
        <p:nvSpPr>
          <p:cNvPr id="6" name="Footer Placeholder 5"/>
          <p:cNvSpPr>
            <a:spLocks noGrp="1"/>
          </p:cNvSpPr>
          <p:nvPr>
            <p:ph type="ftr" sz="quarter" idx="11"/>
          </p:nvPr>
        </p:nvSpPr>
        <p:spPr/>
        <p:txBody>
          <a:bodyPr/>
          <a:lstStyle/>
          <a:p>
            <a:r>
              <a:rPr lang="en-US" smtClean="0"/>
              <a:t>www.facebook.com/jackysethia</a:t>
            </a:r>
            <a:endParaRPr lang="en-US"/>
          </a:p>
        </p:txBody>
      </p:sp>
      <p:sp>
        <p:nvSpPr>
          <p:cNvPr id="7" name="Date Placeholder 6"/>
          <p:cNvSpPr>
            <a:spLocks noGrp="1"/>
          </p:cNvSpPr>
          <p:nvPr>
            <p:ph type="dt" sz="half" idx="10"/>
          </p:nvPr>
        </p:nvSpPr>
        <p:spPr/>
        <p:txBody>
          <a:bodyPr/>
          <a:lstStyle/>
          <a:p>
            <a:fld id="{9B787772-FBDC-4004-A2AB-9742879F5631}" type="datetime1">
              <a:rPr lang="en-US" smtClean="0"/>
              <a:pPr/>
              <a:t>10/17/2013</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DUTY DRAWBACK</a:t>
            </a:r>
            <a:endParaRPr lang="en-US" dirty="0"/>
          </a:p>
        </p:txBody>
      </p:sp>
      <p:graphicFrame>
        <p:nvGraphicFramePr>
          <p:cNvPr id="4" name="Content Placeholder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p:cNvSpPr>
            <a:spLocks noGrp="1"/>
          </p:cNvSpPr>
          <p:nvPr>
            <p:ph type="ftr" sz="quarter" idx="11"/>
          </p:nvPr>
        </p:nvSpPr>
        <p:spPr/>
        <p:txBody>
          <a:bodyPr/>
          <a:lstStyle/>
          <a:p>
            <a:r>
              <a:rPr lang="en-US" dirty="0" smtClean="0"/>
              <a:t>www.facebook.com/jackysethia</a:t>
            </a:r>
            <a:endParaRPr lang="en-US" dirty="0"/>
          </a:p>
        </p:txBody>
      </p:sp>
      <p:sp>
        <p:nvSpPr>
          <p:cNvPr id="6" name="Date Placeholder 5"/>
          <p:cNvSpPr>
            <a:spLocks noGrp="1"/>
          </p:cNvSpPr>
          <p:nvPr>
            <p:ph type="dt" sz="half" idx="10"/>
          </p:nvPr>
        </p:nvSpPr>
        <p:spPr/>
        <p:txBody>
          <a:bodyPr/>
          <a:lstStyle/>
          <a:p>
            <a:fld id="{551B987E-D531-4D42-8C3F-C667D2597149}" type="datetime1">
              <a:rPr lang="en-US" smtClean="0"/>
              <a:pPr/>
              <a:t>10/17/2013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INDUSTRY RATE</a:t>
            </a:r>
            <a:endParaRPr lang="en-US" dirty="0"/>
          </a:p>
        </p:txBody>
      </p:sp>
      <p:sp>
        <p:nvSpPr>
          <p:cNvPr id="3" name="Content Placeholder 2"/>
          <p:cNvSpPr>
            <a:spLocks noGrp="1"/>
          </p:cNvSpPr>
          <p:nvPr>
            <p:ph sz="quarter" idx="1"/>
          </p:nvPr>
        </p:nvSpPr>
        <p:spPr>
          <a:xfrm>
            <a:off x="304800" y="1905000"/>
            <a:ext cx="8503920" cy="4645152"/>
          </a:xfrm>
        </p:spPr>
        <p:txBody>
          <a:bodyPr>
            <a:normAutofit fontScale="92500" lnSpcReduction="20000"/>
          </a:bodyPr>
          <a:lstStyle/>
          <a:p>
            <a:pPr algn="just">
              <a:buNone/>
            </a:pPr>
            <a:r>
              <a:rPr lang="en-US" dirty="0" smtClean="0"/>
              <a:t>The All Industry Rate (AIR) is essentially an average rate based on the average quantity and value of inputs and duties (both Excise &amp; Customs) borne by them and Service Tax suffered by a particular export product.</a:t>
            </a:r>
          </a:p>
          <a:p>
            <a:pPr algn="just">
              <a:buNone/>
            </a:pPr>
            <a:r>
              <a:rPr lang="en-US" dirty="0" smtClean="0"/>
              <a:t>The AIR are fixed after extensive discussions with all stake holders viz. Export Promotion Councils, Trade Associations, and individual exporters to solicit relevant data, which includes the data on procurement prices of inputs, indigenous as well as imported, applicable duty rates, consumption ratios and FOB values of export products.</a:t>
            </a:r>
          </a:p>
          <a:p>
            <a:pPr algn="just">
              <a:buNone/>
            </a:pPr>
            <a:r>
              <a:rPr lang="en-US" dirty="0" smtClean="0"/>
              <a:t>The AIR of Duty Drawback is generally fixed as a percentage of FOB price of export product.								</a:t>
            </a:r>
            <a:endParaRPr lang="en-US" dirty="0"/>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4E855DAA-A3DF-4E25-867E-E1F8F89FFC09}" type="datetime1">
              <a:rPr lang="en-US" smtClean="0"/>
              <a:pPr/>
              <a:t>10/17/2013</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BRAND RATE</a:t>
            </a:r>
            <a:endParaRPr lang="en-US" dirty="0"/>
          </a:p>
        </p:txBody>
      </p:sp>
      <p:sp>
        <p:nvSpPr>
          <p:cNvPr id="3" name="Content Placeholder 2"/>
          <p:cNvSpPr>
            <a:spLocks noGrp="1"/>
          </p:cNvSpPr>
          <p:nvPr>
            <p:ph sz="quarter" idx="1"/>
          </p:nvPr>
        </p:nvSpPr>
        <p:spPr>
          <a:xfrm>
            <a:off x="304800" y="1828800"/>
            <a:ext cx="8503920" cy="4572000"/>
          </a:xfrm>
        </p:spPr>
        <p:txBody>
          <a:bodyPr>
            <a:normAutofit fontScale="92500" lnSpcReduction="20000"/>
          </a:bodyPr>
          <a:lstStyle/>
          <a:p>
            <a:pPr algn="just">
              <a:buNone/>
            </a:pPr>
            <a:r>
              <a:rPr lang="en-US" dirty="0" smtClean="0"/>
              <a:t>Where the export product has not been notified in AIR of Duty Drawback or where the exporter considers the AIR of Duty Drawback insufficient to fully neutralize the duties suffered by his export product, he may opt for the Brand Rate of Duty Drawback.</a:t>
            </a:r>
          </a:p>
          <a:p>
            <a:pPr algn="just">
              <a:buNone/>
            </a:pPr>
            <a:r>
              <a:rPr lang="en-US" dirty="0" smtClean="0"/>
              <a:t>Under this scheme, the exporters are compensated by paying the amount of Customs, Central Excise duties and Service Tax incidence actually incurred by the export product.</a:t>
            </a:r>
          </a:p>
          <a:p>
            <a:pPr algn="just">
              <a:buNone/>
            </a:pPr>
            <a:r>
              <a:rPr lang="en-US" dirty="0" smtClean="0"/>
              <a:t>For this purpose, the exporter has to produce documents/proof about the actual quantity of inputs / services utilized in the manufacture of export product along with evidence of payment of duties thereon.</a:t>
            </a:r>
            <a:endParaRPr lang="en-US" dirty="0"/>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EEDD607E-71B9-487A-AA43-4531CE6BA23F}" type="datetime1">
              <a:rPr lang="en-US" smtClean="0"/>
              <a:pPr/>
              <a:t>10/17/2013</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BRAND RATE</a:t>
            </a:r>
            <a:endParaRPr lang="en-US" dirty="0"/>
          </a:p>
        </p:txBody>
      </p:sp>
      <p:sp>
        <p:nvSpPr>
          <p:cNvPr id="3" name="Content Placeholder 2"/>
          <p:cNvSpPr>
            <a:spLocks noGrp="1"/>
          </p:cNvSpPr>
          <p:nvPr>
            <p:ph sz="quarter" idx="1"/>
          </p:nvPr>
        </p:nvSpPr>
        <p:spPr/>
        <p:txBody>
          <a:bodyPr>
            <a:normAutofit lnSpcReduction="10000"/>
          </a:bodyPr>
          <a:lstStyle/>
          <a:p>
            <a:pPr algn="just">
              <a:buNone/>
            </a:pPr>
            <a:r>
              <a:rPr lang="en-US" dirty="0" smtClean="0"/>
              <a:t>The exporter has to make an application to the commissioner having jurisdiction over the manufacturing unit, within 3 months from the date of the ‘Let Export’ order. The application should include details of materials/components/input services used in the manufacture of goods and the duties/taxes paid on such materials/ components/input services. The period of 3 months can be extended up to 12 months subject to conditions and payment of requisite fee as provided in the Drawback Rules, 1995.</a:t>
            </a:r>
            <a:endParaRPr lang="en-US" dirty="0"/>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2B4A91EA-A04E-4E33-9873-2D62A80370FD}" type="datetime1">
              <a:rPr lang="en-US" smtClean="0"/>
              <a:pPr/>
              <a:t>10/17/2013</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BRAND RATE</a:t>
            </a:r>
            <a:endParaRPr lang="en-US" dirty="0"/>
          </a:p>
        </p:txBody>
      </p:sp>
      <p:sp>
        <p:nvSpPr>
          <p:cNvPr id="3" name="Content Placeholder 2"/>
          <p:cNvSpPr>
            <a:spLocks noGrp="1"/>
          </p:cNvSpPr>
          <p:nvPr>
            <p:ph sz="quarter" idx="1"/>
          </p:nvPr>
        </p:nvSpPr>
        <p:spPr>
          <a:xfrm>
            <a:off x="304800" y="1752600"/>
            <a:ext cx="8503920" cy="4572000"/>
          </a:xfrm>
        </p:spPr>
        <p:txBody>
          <a:bodyPr>
            <a:normAutofit fontScale="85000" lnSpcReduction="20000"/>
          </a:bodyPr>
          <a:lstStyle/>
          <a:p>
            <a:pPr>
              <a:buNone/>
            </a:pPr>
            <a:r>
              <a:rPr lang="en-US" dirty="0" smtClean="0"/>
              <a:t>All Industry rate is fixed on average basis. Thus, a particular manufacturer may find that the actual duty paid on inputs is higher than All Industry Rate fixed for his product. In such case, he can apply under rule 7 of Drawback Rules for fixation of Special Brand Rate, within 30 days from export.</a:t>
            </a:r>
          </a:p>
          <a:p>
            <a:pPr>
              <a:buNone/>
            </a:pPr>
            <a:r>
              <a:rPr lang="en-US" dirty="0" smtClean="0"/>
              <a:t>The conditions of eligibility are:</a:t>
            </a:r>
          </a:p>
          <a:p>
            <a:pPr marL="514350" indent="-514350">
              <a:buAutoNum type="alphaLcParenBoth"/>
            </a:pPr>
            <a:r>
              <a:rPr lang="en-US" dirty="0" smtClean="0"/>
              <a:t>the all Industry rate fixed should be less than 80% of the duties paid by him</a:t>
            </a:r>
          </a:p>
          <a:p>
            <a:pPr marL="514350" indent="-514350">
              <a:buAutoNum type="alphaLcParenBoth"/>
            </a:pPr>
            <a:r>
              <a:rPr lang="en-US" dirty="0" smtClean="0"/>
              <a:t>(b) rate should not be less than 1% of FOB value of product except when amount of drawback per shipment is more than Rs. 500</a:t>
            </a:r>
          </a:p>
          <a:p>
            <a:pPr marL="514350" indent="-514350">
              <a:buAutoNum type="alphaLcParenBoth"/>
            </a:pPr>
            <a:r>
              <a:rPr lang="en-US" dirty="0" smtClean="0"/>
              <a:t>(c) export value is not less than the value of imported material used in them - i.e. there should not be ‘negative value addition’.</a:t>
            </a:r>
            <a:endParaRPr lang="en-US" dirty="0"/>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50DDF5DF-9D05-4E08-9D24-575EFC06BE99}" type="datetime1">
              <a:rPr lang="en-US" smtClean="0"/>
              <a:pPr/>
              <a:t>10/17/2013</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Duty drawback on Re-export</a:t>
            </a:r>
            <a:endParaRPr lang="en-US" dirty="0"/>
          </a:p>
        </p:txBody>
      </p:sp>
      <p:sp>
        <p:nvSpPr>
          <p:cNvPr id="3" name="Content Placeholder 2"/>
          <p:cNvSpPr>
            <a:spLocks noGrp="1"/>
          </p:cNvSpPr>
          <p:nvPr>
            <p:ph sz="quarter" idx="1"/>
          </p:nvPr>
        </p:nvSpPr>
        <p:spPr/>
        <p:txBody>
          <a:bodyPr>
            <a:normAutofit fontScale="85000" lnSpcReduction="20000"/>
          </a:bodyPr>
          <a:lstStyle/>
          <a:p>
            <a:pPr>
              <a:buNone/>
            </a:pPr>
            <a:r>
              <a:rPr lang="en-US" dirty="0" smtClean="0"/>
              <a:t>Section 74 of Customs Act, 1962 provide for drawback if the goods are re-exported as such or after use. This may happen in cases like import for exhibitions, goods rejected or wrong shipment etc. The re-exported goods should be identifiable as having been imported and should be re-exported within two years from date of payment of duty when they were imported. This period (of two years) can be extended by CBE&amp;C on sufficient cause being shown.</a:t>
            </a:r>
          </a:p>
          <a:p>
            <a:pPr>
              <a:buNone/>
            </a:pPr>
            <a:r>
              <a:rPr lang="en-US" dirty="0" smtClean="0"/>
              <a:t>These should be declared and inspected by Customs Officer. Original shipping bill under which the goods were imported should be produced. The goods can be exported as cargo by air or sea, or as baggage or by post.  After inspection, export and submission of application with full details, 98% of the customs duty paid while importing the goods is repaid as drawback.</a:t>
            </a:r>
            <a:endParaRPr lang="en-US" dirty="0"/>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56714857-525F-404A-A57B-0E43C41C4D08}" type="datetime1">
              <a:rPr lang="en-US" smtClean="0"/>
              <a:pPr/>
              <a:t>10/17/2013</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DRAWBACK FOR USED GOODS</a:t>
            </a:r>
            <a:endParaRPr lang="en-US" dirty="0"/>
          </a:p>
        </p:txBody>
      </p:sp>
      <p:sp>
        <p:nvSpPr>
          <p:cNvPr id="3" name="Content Placeholder 2"/>
          <p:cNvSpPr>
            <a:spLocks noGrp="1"/>
          </p:cNvSpPr>
          <p:nvPr>
            <p:ph sz="quarter" idx="1"/>
          </p:nvPr>
        </p:nvSpPr>
        <p:spPr>
          <a:xfrm>
            <a:off x="304800" y="1676400"/>
            <a:ext cx="8503920" cy="4572000"/>
          </a:xfrm>
        </p:spPr>
        <p:txBody>
          <a:bodyPr>
            <a:normAutofit fontScale="77500" lnSpcReduction="20000"/>
          </a:bodyPr>
          <a:lstStyle/>
          <a:p>
            <a:r>
              <a:rPr lang="en-US" dirty="0" smtClean="0"/>
              <a:t>If the imported goods are used before re-export, the drawback will be allowed at a reduced percentage [section 76(2) of Customs Act, 1962]. If the goods were in possession of the importer, they might be treated as used by the importer. As per the rules framed by Central Government, the table is as follows :</a:t>
            </a:r>
          </a:p>
          <a:p>
            <a:pPr>
              <a:buNone/>
            </a:pPr>
            <a:r>
              <a:rPr lang="en-US" dirty="0" smtClean="0"/>
              <a:t>	(a) use </a:t>
            </a:r>
            <a:r>
              <a:rPr lang="en-US" dirty="0" err="1" smtClean="0"/>
              <a:t>upto</a:t>
            </a:r>
            <a:r>
              <a:rPr lang="en-US" dirty="0" smtClean="0"/>
              <a:t> 6 months ; 85%</a:t>
            </a:r>
          </a:p>
          <a:p>
            <a:pPr>
              <a:buNone/>
            </a:pPr>
            <a:r>
              <a:rPr lang="en-US" dirty="0" smtClean="0"/>
              <a:t>	(b) 6 months to 12 months : 70%</a:t>
            </a:r>
          </a:p>
          <a:p>
            <a:pPr>
              <a:buNone/>
            </a:pPr>
            <a:r>
              <a:rPr lang="en-US" dirty="0" smtClean="0"/>
              <a:t>	(c)12 months to 18 months : 60%</a:t>
            </a:r>
          </a:p>
          <a:p>
            <a:pPr>
              <a:buNone/>
            </a:pPr>
            <a:r>
              <a:rPr lang="en-US" dirty="0" smtClean="0"/>
              <a:t>	(d) 18 months to 24 months : 50%</a:t>
            </a:r>
          </a:p>
          <a:p>
            <a:pPr>
              <a:buNone/>
            </a:pPr>
            <a:r>
              <a:rPr lang="en-US" dirty="0" smtClean="0"/>
              <a:t>	(e) 24 months to 30 months : 40%</a:t>
            </a:r>
          </a:p>
          <a:p>
            <a:pPr>
              <a:buNone/>
            </a:pPr>
            <a:r>
              <a:rPr lang="en-US" dirty="0" smtClean="0"/>
              <a:t>	(f) 30 months to 36 months : 30%</a:t>
            </a:r>
          </a:p>
          <a:p>
            <a:pPr>
              <a:buNone/>
            </a:pPr>
            <a:r>
              <a:rPr lang="en-US" dirty="0" smtClean="0"/>
              <a:t>	(g) over 36 months : Nil.</a:t>
            </a:r>
          </a:p>
          <a:p>
            <a:pPr>
              <a:buNone/>
            </a:pPr>
            <a:r>
              <a:rPr lang="en-US" dirty="0" smtClean="0"/>
              <a:t>Drawback is allowed if the use is over 24 months only with permission of Commissioner of Customs if sufficient cause is shown.</a:t>
            </a:r>
            <a:endParaRPr lang="en-US" dirty="0"/>
          </a:p>
        </p:txBody>
      </p:sp>
      <p:sp>
        <p:nvSpPr>
          <p:cNvPr id="4" name="Footer Placeholder 3"/>
          <p:cNvSpPr>
            <a:spLocks noGrp="1"/>
          </p:cNvSpPr>
          <p:nvPr>
            <p:ph type="ftr" sz="quarter" idx="11"/>
          </p:nvPr>
        </p:nvSpPr>
        <p:spPr/>
        <p:txBody>
          <a:bodyPr/>
          <a:lstStyle/>
          <a:p>
            <a:r>
              <a:rPr lang="en-US" smtClean="0"/>
              <a:t>www.facebook.com/jackysethia</a:t>
            </a:r>
            <a:endParaRPr lang="en-US"/>
          </a:p>
        </p:txBody>
      </p:sp>
      <p:sp>
        <p:nvSpPr>
          <p:cNvPr id="5" name="Date Placeholder 4"/>
          <p:cNvSpPr>
            <a:spLocks noGrp="1"/>
          </p:cNvSpPr>
          <p:nvPr>
            <p:ph type="dt" sz="half" idx="10"/>
          </p:nvPr>
        </p:nvSpPr>
        <p:spPr/>
        <p:txBody>
          <a:bodyPr/>
          <a:lstStyle/>
          <a:p>
            <a:fld id="{C09EF92C-3C45-42D2-B77F-596609117C2D}" type="datetime1">
              <a:rPr lang="en-US" smtClean="0"/>
              <a:pPr/>
              <a:t>10/17/2013</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90</TotalTime>
  <Words>856</Words>
  <Application>Microsoft Office PowerPoint</Application>
  <PresentationFormat>On-screen Show (4:3)</PresentationFormat>
  <Paragraphs>83</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Civic</vt:lpstr>
      <vt:lpstr>Slide 1</vt:lpstr>
      <vt:lpstr>Duty Drawback </vt:lpstr>
      <vt:lpstr>TYPES OF DUTY DRAWBACK</vt:lpstr>
      <vt:lpstr>ALL INDUSTRY RATE</vt:lpstr>
      <vt:lpstr>BRAND RATE</vt:lpstr>
      <vt:lpstr>BRAND RATE</vt:lpstr>
      <vt:lpstr>SPECIAL BRAND RATE</vt:lpstr>
      <vt:lpstr>Duty drawback on Re-export</vt:lpstr>
      <vt:lpstr>DRAWBACK FOR USED GOODS</vt:lpstr>
      <vt:lpstr>GOODS FOR PERSONAL USE</vt:lpstr>
      <vt:lpstr>Slide 11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Duty Drawback </dc:title>
  <dc:creator>Jayant Sethia (8505854213)</dc:creator>
  <cp:lastModifiedBy>rcc</cp:lastModifiedBy>
  <cp:revision>37</cp:revision>
  <dcterms:created xsi:type="dcterms:W3CDTF">2013-10-17T05:15:50Z</dcterms:created>
  <dcterms:modified xsi:type="dcterms:W3CDTF">2013-10-17T11:06:59Z</dcterms:modified>
  <cp:contentStatus/>
</cp:coreProperties>
</file>