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handoutMasterIdLst>
    <p:handoutMasterId r:id="rId22"/>
  </p:handoutMasterIdLst>
  <p:sldIdLst>
    <p:sldId id="260" r:id="rId3"/>
    <p:sldId id="261" r:id="rId4"/>
    <p:sldId id="264" r:id="rId5"/>
    <p:sldId id="263" r:id="rId6"/>
    <p:sldId id="265" r:id="rId7"/>
    <p:sldId id="266" r:id="rId8"/>
    <p:sldId id="270" r:id="rId9"/>
    <p:sldId id="269" r:id="rId10"/>
    <p:sldId id="271" r:id="rId11"/>
    <p:sldId id="272" r:id="rId12"/>
    <p:sldId id="273" r:id="rId13"/>
    <p:sldId id="274" r:id="rId14"/>
    <p:sldId id="275" r:id="rId15"/>
    <p:sldId id="276" r:id="rId16"/>
    <p:sldId id="277" r:id="rId17"/>
    <p:sldId id="278" r:id="rId18"/>
    <p:sldId id="279" r:id="rId19"/>
    <p:sldId id="280" r:id="rId20"/>
  </p:sldIdLst>
  <p:sldSz cx="9144000" cy="6858000" type="screen4x3"/>
  <p:notesSz cx="7053263" cy="93091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8" autoAdjust="0"/>
  </p:normalViewPr>
  <p:slideViewPr>
    <p:cSldViewPr>
      <p:cViewPr>
        <p:scale>
          <a:sx n="70" d="100"/>
          <a:sy n="70" d="100"/>
        </p:scale>
        <p:origin x="-756"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2" d="100"/>
          <a:sy n="62" d="100"/>
        </p:scale>
        <p:origin x="-2022" y="-96"/>
      </p:cViewPr>
      <p:guideLst>
        <p:guide orient="horz" pos="2932"/>
        <p:guide pos="222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E3FCB7-1D40-43A7-BF25-2F932A9D026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BE2998F8-129B-4F45-B9AF-8D73D8DD24C5}">
      <dgm:prSet phldrT="[Text]"/>
      <dgm:spPr/>
      <dgm:t>
        <a:bodyPr/>
        <a:lstStyle/>
        <a:p>
          <a:r>
            <a:rPr lang="en-US" dirty="0" smtClean="0"/>
            <a:t>Tangible Fixed Assets</a:t>
          </a:r>
          <a:endParaRPr lang="en-US" dirty="0"/>
        </a:p>
      </dgm:t>
    </dgm:pt>
    <dgm:pt modelId="{C8199DC1-2F80-4579-9158-7A5AA5302181}" type="parTrans" cxnId="{0610915D-44EC-4259-8103-E1C27E123088}">
      <dgm:prSet/>
      <dgm:spPr/>
      <dgm:t>
        <a:bodyPr/>
        <a:lstStyle/>
        <a:p>
          <a:endParaRPr lang="en-US"/>
        </a:p>
      </dgm:t>
    </dgm:pt>
    <dgm:pt modelId="{B6DD8996-B8D9-4FC1-845A-5ACC5C0D2A55}" type="sibTrans" cxnId="{0610915D-44EC-4259-8103-E1C27E123088}">
      <dgm:prSet/>
      <dgm:spPr/>
      <dgm:t>
        <a:bodyPr/>
        <a:lstStyle/>
        <a:p>
          <a:endParaRPr lang="en-US"/>
        </a:p>
      </dgm:t>
    </dgm:pt>
    <dgm:pt modelId="{BB60F6D6-1FE0-4C88-84D0-1FD97B3C06B0}">
      <dgm:prSet phldrT="[Text]"/>
      <dgm:spPr/>
      <dgm:t>
        <a:bodyPr/>
        <a:lstStyle/>
        <a:p>
          <a:r>
            <a:rPr lang="en-US" dirty="0" smtClean="0"/>
            <a:t>Land or Building or Both</a:t>
          </a:r>
        </a:p>
        <a:p>
          <a:r>
            <a:rPr lang="en-US" dirty="0" smtClean="0"/>
            <a:t>(Property)</a:t>
          </a:r>
          <a:endParaRPr lang="en-US" dirty="0"/>
        </a:p>
      </dgm:t>
    </dgm:pt>
    <dgm:pt modelId="{BBE49167-BD94-46F1-99DE-CAFAE069AE02}" type="parTrans" cxnId="{20B49991-5606-47E8-B3BE-D385D4BC9CE1}">
      <dgm:prSet/>
      <dgm:spPr/>
      <dgm:t>
        <a:bodyPr/>
        <a:lstStyle/>
        <a:p>
          <a:endParaRPr lang="en-US"/>
        </a:p>
      </dgm:t>
    </dgm:pt>
    <dgm:pt modelId="{6A680005-67DD-47A6-8C4E-C95C478C0288}" type="sibTrans" cxnId="{20B49991-5606-47E8-B3BE-D385D4BC9CE1}">
      <dgm:prSet/>
      <dgm:spPr/>
      <dgm:t>
        <a:bodyPr/>
        <a:lstStyle/>
        <a:p>
          <a:endParaRPr lang="en-US"/>
        </a:p>
      </dgm:t>
    </dgm:pt>
    <dgm:pt modelId="{82E3B6C0-ED68-4C89-8DEC-6DA3CA526F5A}">
      <dgm:prSet phldrT="[Text]"/>
      <dgm:spPr/>
      <dgm:t>
        <a:bodyPr/>
        <a:lstStyle/>
        <a:p>
          <a:r>
            <a:rPr lang="en-US" dirty="0" smtClean="0"/>
            <a:t>Production/Supply of Goods/Services</a:t>
          </a:r>
          <a:endParaRPr lang="en-US" dirty="0"/>
        </a:p>
      </dgm:t>
    </dgm:pt>
    <dgm:pt modelId="{EC0128D0-DD42-4E32-BE03-9877A1120984}" type="parTrans" cxnId="{6736F6D1-5907-4DCA-93BB-FB4203A62FCF}">
      <dgm:prSet/>
      <dgm:spPr/>
      <dgm:t>
        <a:bodyPr/>
        <a:lstStyle/>
        <a:p>
          <a:endParaRPr lang="en-US"/>
        </a:p>
      </dgm:t>
    </dgm:pt>
    <dgm:pt modelId="{9E073940-9C54-4802-822C-A075F466CE3E}" type="sibTrans" cxnId="{6736F6D1-5907-4DCA-93BB-FB4203A62FCF}">
      <dgm:prSet/>
      <dgm:spPr/>
      <dgm:t>
        <a:bodyPr/>
        <a:lstStyle/>
        <a:p>
          <a:endParaRPr lang="en-US"/>
        </a:p>
      </dgm:t>
    </dgm:pt>
    <dgm:pt modelId="{CA382249-FC5A-4534-B42F-4E4674C0F1FC}">
      <dgm:prSet phldrT="[Text]"/>
      <dgm:spPr/>
      <dgm:t>
        <a:bodyPr/>
        <a:lstStyle/>
        <a:p>
          <a:r>
            <a:rPr lang="en-US" dirty="0" smtClean="0"/>
            <a:t>Administrative  Purposes</a:t>
          </a:r>
          <a:endParaRPr lang="en-US" dirty="0"/>
        </a:p>
      </dgm:t>
    </dgm:pt>
    <dgm:pt modelId="{2538E8D9-1A87-47F8-A45C-0EC7E8E3C6AA}" type="parTrans" cxnId="{AF980BB3-1381-4DE5-93BB-538280D175FA}">
      <dgm:prSet/>
      <dgm:spPr/>
      <dgm:t>
        <a:bodyPr/>
        <a:lstStyle/>
        <a:p>
          <a:endParaRPr lang="en-US"/>
        </a:p>
      </dgm:t>
    </dgm:pt>
    <dgm:pt modelId="{5E5A30B4-E41B-4357-8B3E-CEAE6E7F6775}" type="sibTrans" cxnId="{AF980BB3-1381-4DE5-93BB-538280D175FA}">
      <dgm:prSet/>
      <dgm:spPr/>
      <dgm:t>
        <a:bodyPr/>
        <a:lstStyle/>
        <a:p>
          <a:endParaRPr lang="en-US"/>
        </a:p>
      </dgm:t>
    </dgm:pt>
    <dgm:pt modelId="{F2BBDDF3-8433-40C1-9DD6-32B0B913814D}">
      <dgm:prSet phldrT="[Text]"/>
      <dgm:spPr/>
      <dgm:t>
        <a:bodyPr/>
        <a:lstStyle/>
        <a:p>
          <a:r>
            <a:rPr lang="en-US" dirty="0" smtClean="0"/>
            <a:t>Others</a:t>
          </a:r>
        </a:p>
        <a:p>
          <a:r>
            <a:rPr lang="en-US" dirty="0" smtClean="0"/>
            <a:t>(Plant and Equipment)</a:t>
          </a:r>
          <a:endParaRPr lang="en-US" dirty="0"/>
        </a:p>
      </dgm:t>
    </dgm:pt>
    <dgm:pt modelId="{07F13B63-E1B3-41FA-AFD0-CC6B920C513F}" type="parTrans" cxnId="{A37A7283-7E92-475B-A865-CF61263AE73F}">
      <dgm:prSet/>
      <dgm:spPr/>
      <dgm:t>
        <a:bodyPr/>
        <a:lstStyle/>
        <a:p>
          <a:endParaRPr lang="en-US"/>
        </a:p>
      </dgm:t>
    </dgm:pt>
    <dgm:pt modelId="{E33675A9-4E0B-479F-B136-53117F871B40}" type="sibTrans" cxnId="{A37A7283-7E92-475B-A865-CF61263AE73F}">
      <dgm:prSet/>
      <dgm:spPr/>
      <dgm:t>
        <a:bodyPr/>
        <a:lstStyle/>
        <a:p>
          <a:endParaRPr lang="en-US"/>
        </a:p>
      </dgm:t>
    </dgm:pt>
    <dgm:pt modelId="{FC0E1643-9E65-4716-A854-B773AB10DBB3}">
      <dgm:prSet/>
      <dgm:spPr/>
      <dgm:t>
        <a:bodyPr/>
        <a:lstStyle/>
        <a:p>
          <a:r>
            <a:rPr lang="en-US" dirty="0" smtClean="0"/>
            <a:t>Rental Income/Capital Appreciation</a:t>
          </a:r>
          <a:endParaRPr lang="en-US" dirty="0"/>
        </a:p>
      </dgm:t>
    </dgm:pt>
    <dgm:pt modelId="{2AD27EAF-C65F-4274-B565-98813CDF7F1A}" type="parTrans" cxnId="{5038F064-07C2-40AA-903A-32778F868A69}">
      <dgm:prSet/>
      <dgm:spPr/>
      <dgm:t>
        <a:bodyPr/>
        <a:lstStyle/>
        <a:p>
          <a:endParaRPr lang="en-US"/>
        </a:p>
      </dgm:t>
    </dgm:pt>
    <dgm:pt modelId="{7FBCA611-C86B-4290-B154-2E9FAAFBEC94}" type="sibTrans" cxnId="{5038F064-07C2-40AA-903A-32778F868A69}">
      <dgm:prSet/>
      <dgm:spPr/>
      <dgm:t>
        <a:bodyPr/>
        <a:lstStyle/>
        <a:p>
          <a:endParaRPr lang="en-US"/>
        </a:p>
      </dgm:t>
    </dgm:pt>
    <dgm:pt modelId="{C5B9CACE-5592-4A03-BCC5-164DD98C2CE3}">
      <dgm:prSet/>
      <dgm:spPr/>
      <dgm:t>
        <a:bodyPr/>
        <a:lstStyle/>
        <a:p>
          <a:r>
            <a:rPr lang="en-US" dirty="0" smtClean="0"/>
            <a:t>Owner Occupied Property</a:t>
          </a:r>
        </a:p>
        <a:p>
          <a:r>
            <a:rPr lang="en-US" dirty="0" smtClean="0"/>
            <a:t>(</a:t>
          </a:r>
          <a:r>
            <a:rPr lang="en-US" dirty="0" err="1" smtClean="0"/>
            <a:t>Ind</a:t>
          </a:r>
          <a:r>
            <a:rPr lang="en-US" dirty="0" smtClean="0"/>
            <a:t> AS 16)</a:t>
          </a:r>
          <a:endParaRPr lang="en-US" dirty="0"/>
        </a:p>
      </dgm:t>
    </dgm:pt>
    <dgm:pt modelId="{253040E7-B0CF-4BB3-805F-CD084E41C9BA}" type="parTrans" cxnId="{C15A8F3E-D0FE-4439-A6EA-91579706F6E9}">
      <dgm:prSet/>
      <dgm:spPr/>
      <dgm:t>
        <a:bodyPr/>
        <a:lstStyle/>
        <a:p>
          <a:endParaRPr lang="en-US"/>
        </a:p>
      </dgm:t>
    </dgm:pt>
    <dgm:pt modelId="{D94F56D1-8E3C-4BA3-BE26-303D9A0DA00A}" type="sibTrans" cxnId="{C15A8F3E-D0FE-4439-A6EA-91579706F6E9}">
      <dgm:prSet/>
      <dgm:spPr/>
      <dgm:t>
        <a:bodyPr/>
        <a:lstStyle/>
        <a:p>
          <a:endParaRPr lang="en-US"/>
        </a:p>
      </dgm:t>
    </dgm:pt>
    <dgm:pt modelId="{E2234222-1495-4EF7-A9C2-D6C0FEB0E0B7}">
      <dgm:prSet/>
      <dgm:spPr/>
      <dgm:t>
        <a:bodyPr/>
        <a:lstStyle/>
        <a:p>
          <a:r>
            <a:rPr lang="en-US" dirty="0" smtClean="0"/>
            <a:t>Owner Occupied Property</a:t>
          </a:r>
        </a:p>
        <a:p>
          <a:r>
            <a:rPr lang="en-US" dirty="0" smtClean="0"/>
            <a:t>(</a:t>
          </a:r>
          <a:r>
            <a:rPr lang="en-US" dirty="0" err="1" smtClean="0"/>
            <a:t>Ind</a:t>
          </a:r>
          <a:r>
            <a:rPr lang="en-US" dirty="0" smtClean="0"/>
            <a:t> AS 16)</a:t>
          </a:r>
          <a:endParaRPr lang="en-US" dirty="0"/>
        </a:p>
      </dgm:t>
    </dgm:pt>
    <dgm:pt modelId="{BAE33748-5660-4338-BA30-C79E7BE72A17}" type="parTrans" cxnId="{48603A9C-4ECF-4F83-9755-6FB56671311D}">
      <dgm:prSet/>
      <dgm:spPr/>
      <dgm:t>
        <a:bodyPr/>
        <a:lstStyle/>
        <a:p>
          <a:endParaRPr lang="en-US"/>
        </a:p>
      </dgm:t>
    </dgm:pt>
    <dgm:pt modelId="{47692A8C-F420-40B8-A898-CAD70970FC03}" type="sibTrans" cxnId="{48603A9C-4ECF-4F83-9755-6FB56671311D}">
      <dgm:prSet/>
      <dgm:spPr/>
      <dgm:t>
        <a:bodyPr/>
        <a:lstStyle/>
        <a:p>
          <a:endParaRPr lang="en-US"/>
        </a:p>
      </dgm:t>
    </dgm:pt>
    <dgm:pt modelId="{9B590B91-ED9F-40EA-B65A-695CA5E6E418}">
      <dgm:prSet/>
      <dgm:spPr/>
      <dgm:t>
        <a:bodyPr/>
        <a:lstStyle/>
        <a:p>
          <a:r>
            <a:rPr lang="en-US" dirty="0" smtClean="0"/>
            <a:t>Investment Property</a:t>
          </a:r>
        </a:p>
        <a:p>
          <a:r>
            <a:rPr lang="en-US" dirty="0" smtClean="0"/>
            <a:t>(</a:t>
          </a:r>
          <a:r>
            <a:rPr lang="en-US" dirty="0" err="1" smtClean="0"/>
            <a:t>Ind</a:t>
          </a:r>
          <a:r>
            <a:rPr lang="en-US" dirty="0" smtClean="0"/>
            <a:t> AS 40)</a:t>
          </a:r>
          <a:endParaRPr lang="en-US" dirty="0"/>
        </a:p>
      </dgm:t>
    </dgm:pt>
    <dgm:pt modelId="{E1BDB4CF-BBF0-4CCD-90A5-693F5EDFE7DD}" type="parTrans" cxnId="{BB7E2CF3-83D1-4740-B285-E5BC57A39350}">
      <dgm:prSet/>
      <dgm:spPr/>
      <dgm:t>
        <a:bodyPr/>
        <a:lstStyle/>
        <a:p>
          <a:endParaRPr lang="en-US"/>
        </a:p>
      </dgm:t>
    </dgm:pt>
    <dgm:pt modelId="{355A24AE-3021-42EE-9A50-3DEBBE9C1A70}" type="sibTrans" cxnId="{BB7E2CF3-83D1-4740-B285-E5BC57A39350}">
      <dgm:prSet/>
      <dgm:spPr/>
      <dgm:t>
        <a:bodyPr/>
        <a:lstStyle/>
        <a:p>
          <a:endParaRPr lang="en-US"/>
        </a:p>
      </dgm:t>
    </dgm:pt>
    <dgm:pt modelId="{980F4BF1-B50F-45C3-9148-A3ABBCC21E22}">
      <dgm:prSet/>
      <dgm:spPr/>
      <dgm:t>
        <a:bodyPr/>
        <a:lstStyle/>
        <a:p>
          <a:r>
            <a:rPr lang="en-US" dirty="0" smtClean="0"/>
            <a:t>Property, Plant and Equipment</a:t>
          </a:r>
        </a:p>
        <a:p>
          <a:r>
            <a:rPr lang="en-US" dirty="0" smtClean="0"/>
            <a:t>(</a:t>
          </a:r>
          <a:r>
            <a:rPr lang="en-US" dirty="0" err="1" smtClean="0"/>
            <a:t>Ind</a:t>
          </a:r>
          <a:r>
            <a:rPr lang="en-US" dirty="0" smtClean="0"/>
            <a:t> AS 16)</a:t>
          </a:r>
          <a:endParaRPr lang="en-US" dirty="0"/>
        </a:p>
      </dgm:t>
    </dgm:pt>
    <dgm:pt modelId="{C0191C6A-2117-4173-8EE7-2D60D6330960}" type="sibTrans" cxnId="{1D424950-22D9-4088-9FE8-E5CF20DBCC57}">
      <dgm:prSet/>
      <dgm:spPr/>
      <dgm:t>
        <a:bodyPr/>
        <a:lstStyle/>
        <a:p>
          <a:endParaRPr lang="en-US"/>
        </a:p>
      </dgm:t>
    </dgm:pt>
    <dgm:pt modelId="{10E91676-7B77-44ED-BD47-524C1FB1DC52}" type="parTrans" cxnId="{1D424950-22D9-4088-9FE8-E5CF20DBCC57}">
      <dgm:prSet/>
      <dgm:spPr/>
      <dgm:t>
        <a:bodyPr/>
        <a:lstStyle/>
        <a:p>
          <a:endParaRPr lang="en-US"/>
        </a:p>
      </dgm:t>
    </dgm:pt>
    <dgm:pt modelId="{8D2ABCF8-36B9-4FB5-8332-0BAB03D2444A}" type="pres">
      <dgm:prSet presAssocID="{7DE3FCB7-1D40-43A7-BF25-2F932A9D026F}" presName="hierChild1" presStyleCnt="0">
        <dgm:presLayoutVars>
          <dgm:chPref val="1"/>
          <dgm:dir/>
          <dgm:animOne val="branch"/>
          <dgm:animLvl val="lvl"/>
          <dgm:resizeHandles/>
        </dgm:presLayoutVars>
      </dgm:prSet>
      <dgm:spPr/>
      <dgm:t>
        <a:bodyPr/>
        <a:lstStyle/>
        <a:p>
          <a:endParaRPr lang="en-US"/>
        </a:p>
      </dgm:t>
    </dgm:pt>
    <dgm:pt modelId="{74E42095-A328-4518-8F17-9866E15B32E4}" type="pres">
      <dgm:prSet presAssocID="{BE2998F8-129B-4F45-B9AF-8D73D8DD24C5}" presName="hierRoot1" presStyleCnt="0"/>
      <dgm:spPr/>
    </dgm:pt>
    <dgm:pt modelId="{C0D5D97C-3F38-43DA-8BFA-EF2267A8232C}" type="pres">
      <dgm:prSet presAssocID="{BE2998F8-129B-4F45-B9AF-8D73D8DD24C5}" presName="composite" presStyleCnt="0"/>
      <dgm:spPr/>
    </dgm:pt>
    <dgm:pt modelId="{92E435AA-4E9B-4B04-8048-FCCDF92FD31B}" type="pres">
      <dgm:prSet presAssocID="{BE2998F8-129B-4F45-B9AF-8D73D8DD24C5}" presName="background" presStyleLbl="node0" presStyleIdx="0" presStyleCnt="1"/>
      <dgm:spPr/>
    </dgm:pt>
    <dgm:pt modelId="{D65BE74D-6812-481C-9998-4548BCA4433F}" type="pres">
      <dgm:prSet presAssocID="{BE2998F8-129B-4F45-B9AF-8D73D8DD24C5}" presName="text" presStyleLbl="fgAcc0" presStyleIdx="0" presStyleCnt="1" custAng="0">
        <dgm:presLayoutVars>
          <dgm:chPref val="3"/>
        </dgm:presLayoutVars>
      </dgm:prSet>
      <dgm:spPr/>
      <dgm:t>
        <a:bodyPr/>
        <a:lstStyle/>
        <a:p>
          <a:endParaRPr lang="en-US"/>
        </a:p>
      </dgm:t>
    </dgm:pt>
    <dgm:pt modelId="{B6840082-9FC3-45B1-A5D2-D707EA89FB4C}" type="pres">
      <dgm:prSet presAssocID="{BE2998F8-129B-4F45-B9AF-8D73D8DD24C5}" presName="hierChild2" presStyleCnt="0"/>
      <dgm:spPr/>
    </dgm:pt>
    <dgm:pt modelId="{AB828F33-903D-475F-A7DF-18232E10F990}" type="pres">
      <dgm:prSet presAssocID="{BBE49167-BD94-46F1-99DE-CAFAE069AE02}" presName="Name10" presStyleLbl="parChTrans1D2" presStyleIdx="0" presStyleCnt="2"/>
      <dgm:spPr/>
      <dgm:t>
        <a:bodyPr/>
        <a:lstStyle/>
        <a:p>
          <a:endParaRPr lang="en-US"/>
        </a:p>
      </dgm:t>
    </dgm:pt>
    <dgm:pt modelId="{54659F3B-70BC-4249-A675-BDDA30444114}" type="pres">
      <dgm:prSet presAssocID="{BB60F6D6-1FE0-4C88-84D0-1FD97B3C06B0}" presName="hierRoot2" presStyleCnt="0"/>
      <dgm:spPr/>
    </dgm:pt>
    <dgm:pt modelId="{801BF7F2-17C8-44D0-8CBC-EF8713A90BF6}" type="pres">
      <dgm:prSet presAssocID="{BB60F6D6-1FE0-4C88-84D0-1FD97B3C06B0}" presName="composite2" presStyleCnt="0"/>
      <dgm:spPr/>
    </dgm:pt>
    <dgm:pt modelId="{DD17B5C3-B6D3-444B-BB97-71BC43FA888C}" type="pres">
      <dgm:prSet presAssocID="{BB60F6D6-1FE0-4C88-84D0-1FD97B3C06B0}" presName="background2" presStyleLbl="node2" presStyleIdx="0" presStyleCnt="2"/>
      <dgm:spPr/>
    </dgm:pt>
    <dgm:pt modelId="{D9440F03-C46A-4E4A-9628-EE1F7B4F7D80}" type="pres">
      <dgm:prSet presAssocID="{BB60F6D6-1FE0-4C88-84D0-1FD97B3C06B0}" presName="text2" presStyleLbl="fgAcc2" presStyleIdx="0" presStyleCnt="2">
        <dgm:presLayoutVars>
          <dgm:chPref val="3"/>
        </dgm:presLayoutVars>
      </dgm:prSet>
      <dgm:spPr/>
      <dgm:t>
        <a:bodyPr/>
        <a:lstStyle/>
        <a:p>
          <a:endParaRPr lang="en-US"/>
        </a:p>
      </dgm:t>
    </dgm:pt>
    <dgm:pt modelId="{476483CC-708B-4B51-923A-39031AF52D9E}" type="pres">
      <dgm:prSet presAssocID="{BB60F6D6-1FE0-4C88-84D0-1FD97B3C06B0}" presName="hierChild3" presStyleCnt="0"/>
      <dgm:spPr/>
    </dgm:pt>
    <dgm:pt modelId="{350E5D58-ED69-4483-AF67-313EFFFB4718}" type="pres">
      <dgm:prSet presAssocID="{EC0128D0-DD42-4E32-BE03-9877A1120984}" presName="Name17" presStyleLbl="parChTrans1D3" presStyleIdx="0" presStyleCnt="4"/>
      <dgm:spPr/>
      <dgm:t>
        <a:bodyPr/>
        <a:lstStyle/>
        <a:p>
          <a:endParaRPr lang="en-US"/>
        </a:p>
      </dgm:t>
    </dgm:pt>
    <dgm:pt modelId="{41333303-4FFA-4221-9009-228C1D79E605}" type="pres">
      <dgm:prSet presAssocID="{82E3B6C0-ED68-4C89-8DEC-6DA3CA526F5A}" presName="hierRoot3" presStyleCnt="0"/>
      <dgm:spPr/>
    </dgm:pt>
    <dgm:pt modelId="{45B29416-3F4D-431B-8389-76061469040C}" type="pres">
      <dgm:prSet presAssocID="{82E3B6C0-ED68-4C89-8DEC-6DA3CA526F5A}" presName="composite3" presStyleCnt="0"/>
      <dgm:spPr/>
    </dgm:pt>
    <dgm:pt modelId="{0CAD8B66-8BF9-4475-8355-D34D3CBAD556}" type="pres">
      <dgm:prSet presAssocID="{82E3B6C0-ED68-4C89-8DEC-6DA3CA526F5A}" presName="background3" presStyleLbl="node3" presStyleIdx="0" presStyleCnt="4"/>
      <dgm:spPr/>
    </dgm:pt>
    <dgm:pt modelId="{1C3C5DF5-BE5A-4DA3-8A14-49C51EBA4347}" type="pres">
      <dgm:prSet presAssocID="{82E3B6C0-ED68-4C89-8DEC-6DA3CA526F5A}" presName="text3" presStyleLbl="fgAcc3" presStyleIdx="0" presStyleCnt="4">
        <dgm:presLayoutVars>
          <dgm:chPref val="3"/>
        </dgm:presLayoutVars>
      </dgm:prSet>
      <dgm:spPr/>
      <dgm:t>
        <a:bodyPr/>
        <a:lstStyle/>
        <a:p>
          <a:endParaRPr lang="en-US"/>
        </a:p>
      </dgm:t>
    </dgm:pt>
    <dgm:pt modelId="{A1004912-2E7E-4E96-8153-78B36F191B64}" type="pres">
      <dgm:prSet presAssocID="{82E3B6C0-ED68-4C89-8DEC-6DA3CA526F5A}" presName="hierChild4" presStyleCnt="0"/>
      <dgm:spPr/>
    </dgm:pt>
    <dgm:pt modelId="{F9437D21-2109-4D9B-80FE-E732E0303527}" type="pres">
      <dgm:prSet presAssocID="{253040E7-B0CF-4BB3-805F-CD084E41C9BA}" presName="Name23" presStyleLbl="parChTrans1D4" presStyleIdx="0" presStyleCnt="3"/>
      <dgm:spPr/>
      <dgm:t>
        <a:bodyPr/>
        <a:lstStyle/>
        <a:p>
          <a:endParaRPr lang="en-US"/>
        </a:p>
      </dgm:t>
    </dgm:pt>
    <dgm:pt modelId="{9D45BAD6-574D-4A8E-8F5B-352C40F50C0E}" type="pres">
      <dgm:prSet presAssocID="{C5B9CACE-5592-4A03-BCC5-164DD98C2CE3}" presName="hierRoot4" presStyleCnt="0"/>
      <dgm:spPr/>
    </dgm:pt>
    <dgm:pt modelId="{283A3AF1-65B8-485D-B232-2B96CBCC3BE3}" type="pres">
      <dgm:prSet presAssocID="{C5B9CACE-5592-4A03-BCC5-164DD98C2CE3}" presName="composite4" presStyleCnt="0"/>
      <dgm:spPr/>
    </dgm:pt>
    <dgm:pt modelId="{6DA59BB6-DD19-41E2-84BA-F4BECA18C66F}" type="pres">
      <dgm:prSet presAssocID="{C5B9CACE-5592-4A03-BCC5-164DD98C2CE3}" presName="background4" presStyleLbl="node4" presStyleIdx="0" presStyleCnt="3"/>
      <dgm:spPr/>
    </dgm:pt>
    <dgm:pt modelId="{0FB191F7-FC07-40AA-8068-2AD0F302E4DB}" type="pres">
      <dgm:prSet presAssocID="{C5B9CACE-5592-4A03-BCC5-164DD98C2CE3}" presName="text4" presStyleLbl="fgAcc4" presStyleIdx="0" presStyleCnt="3">
        <dgm:presLayoutVars>
          <dgm:chPref val="3"/>
        </dgm:presLayoutVars>
      </dgm:prSet>
      <dgm:spPr/>
      <dgm:t>
        <a:bodyPr/>
        <a:lstStyle/>
        <a:p>
          <a:endParaRPr lang="en-US"/>
        </a:p>
      </dgm:t>
    </dgm:pt>
    <dgm:pt modelId="{715BE78B-A512-423B-B67D-4199992606FE}" type="pres">
      <dgm:prSet presAssocID="{C5B9CACE-5592-4A03-BCC5-164DD98C2CE3}" presName="hierChild5" presStyleCnt="0"/>
      <dgm:spPr/>
    </dgm:pt>
    <dgm:pt modelId="{B814F861-CCB3-40D7-B0F6-60DB5EEC8297}" type="pres">
      <dgm:prSet presAssocID="{2538E8D9-1A87-47F8-A45C-0EC7E8E3C6AA}" presName="Name17" presStyleLbl="parChTrans1D3" presStyleIdx="1" presStyleCnt="4"/>
      <dgm:spPr/>
      <dgm:t>
        <a:bodyPr/>
        <a:lstStyle/>
        <a:p>
          <a:endParaRPr lang="en-US"/>
        </a:p>
      </dgm:t>
    </dgm:pt>
    <dgm:pt modelId="{AED2142C-064F-42AF-9FA3-FBEF66099CAA}" type="pres">
      <dgm:prSet presAssocID="{CA382249-FC5A-4534-B42F-4E4674C0F1FC}" presName="hierRoot3" presStyleCnt="0"/>
      <dgm:spPr/>
    </dgm:pt>
    <dgm:pt modelId="{77E52C4A-2E52-495A-AB6E-4FFE7E13A5B1}" type="pres">
      <dgm:prSet presAssocID="{CA382249-FC5A-4534-B42F-4E4674C0F1FC}" presName="composite3" presStyleCnt="0"/>
      <dgm:spPr/>
    </dgm:pt>
    <dgm:pt modelId="{594BFBB9-DB29-4D4F-8ED4-1403DC5B80BB}" type="pres">
      <dgm:prSet presAssocID="{CA382249-FC5A-4534-B42F-4E4674C0F1FC}" presName="background3" presStyleLbl="node3" presStyleIdx="1" presStyleCnt="4"/>
      <dgm:spPr/>
    </dgm:pt>
    <dgm:pt modelId="{F96F4B31-E235-4ECE-9362-0D1717FA958C}" type="pres">
      <dgm:prSet presAssocID="{CA382249-FC5A-4534-B42F-4E4674C0F1FC}" presName="text3" presStyleLbl="fgAcc3" presStyleIdx="1" presStyleCnt="4">
        <dgm:presLayoutVars>
          <dgm:chPref val="3"/>
        </dgm:presLayoutVars>
      </dgm:prSet>
      <dgm:spPr/>
      <dgm:t>
        <a:bodyPr/>
        <a:lstStyle/>
        <a:p>
          <a:endParaRPr lang="en-US"/>
        </a:p>
      </dgm:t>
    </dgm:pt>
    <dgm:pt modelId="{2FCB33C5-0661-4BA4-86C9-A3F64FD7103F}" type="pres">
      <dgm:prSet presAssocID="{CA382249-FC5A-4534-B42F-4E4674C0F1FC}" presName="hierChild4" presStyleCnt="0"/>
      <dgm:spPr/>
    </dgm:pt>
    <dgm:pt modelId="{D314273A-141C-4F3C-9E0C-AB078433634E}" type="pres">
      <dgm:prSet presAssocID="{BAE33748-5660-4338-BA30-C79E7BE72A17}" presName="Name23" presStyleLbl="parChTrans1D4" presStyleIdx="1" presStyleCnt="3"/>
      <dgm:spPr/>
      <dgm:t>
        <a:bodyPr/>
        <a:lstStyle/>
        <a:p>
          <a:endParaRPr lang="en-US"/>
        </a:p>
      </dgm:t>
    </dgm:pt>
    <dgm:pt modelId="{A48AEC8E-2462-4739-9C43-DDED99D94C6A}" type="pres">
      <dgm:prSet presAssocID="{E2234222-1495-4EF7-A9C2-D6C0FEB0E0B7}" presName="hierRoot4" presStyleCnt="0"/>
      <dgm:spPr/>
    </dgm:pt>
    <dgm:pt modelId="{0301ADF1-660F-4231-9AA0-163F5B96C57F}" type="pres">
      <dgm:prSet presAssocID="{E2234222-1495-4EF7-A9C2-D6C0FEB0E0B7}" presName="composite4" presStyleCnt="0"/>
      <dgm:spPr/>
    </dgm:pt>
    <dgm:pt modelId="{82F7A2B4-83CF-4E7A-B2D2-62C5A5CAB861}" type="pres">
      <dgm:prSet presAssocID="{E2234222-1495-4EF7-A9C2-D6C0FEB0E0B7}" presName="background4" presStyleLbl="node4" presStyleIdx="1" presStyleCnt="3"/>
      <dgm:spPr/>
    </dgm:pt>
    <dgm:pt modelId="{174F7241-E9D7-4A5D-AA3D-69618AAF8751}" type="pres">
      <dgm:prSet presAssocID="{E2234222-1495-4EF7-A9C2-D6C0FEB0E0B7}" presName="text4" presStyleLbl="fgAcc4" presStyleIdx="1" presStyleCnt="3">
        <dgm:presLayoutVars>
          <dgm:chPref val="3"/>
        </dgm:presLayoutVars>
      </dgm:prSet>
      <dgm:spPr/>
      <dgm:t>
        <a:bodyPr/>
        <a:lstStyle/>
        <a:p>
          <a:endParaRPr lang="en-US"/>
        </a:p>
      </dgm:t>
    </dgm:pt>
    <dgm:pt modelId="{4E5B8D88-0496-4F61-B5F6-D3AFD85C98E2}" type="pres">
      <dgm:prSet presAssocID="{E2234222-1495-4EF7-A9C2-D6C0FEB0E0B7}" presName="hierChild5" presStyleCnt="0"/>
      <dgm:spPr/>
    </dgm:pt>
    <dgm:pt modelId="{F9258CD1-337F-4C59-9781-F3517B6CF56F}" type="pres">
      <dgm:prSet presAssocID="{2AD27EAF-C65F-4274-B565-98813CDF7F1A}" presName="Name17" presStyleLbl="parChTrans1D3" presStyleIdx="2" presStyleCnt="4"/>
      <dgm:spPr/>
      <dgm:t>
        <a:bodyPr/>
        <a:lstStyle/>
        <a:p>
          <a:endParaRPr lang="en-US"/>
        </a:p>
      </dgm:t>
    </dgm:pt>
    <dgm:pt modelId="{4F45262D-19C6-403C-BF97-D1D4B63D7394}" type="pres">
      <dgm:prSet presAssocID="{FC0E1643-9E65-4716-A854-B773AB10DBB3}" presName="hierRoot3" presStyleCnt="0"/>
      <dgm:spPr/>
    </dgm:pt>
    <dgm:pt modelId="{0E413829-A7C0-41EF-9131-A4504B51548F}" type="pres">
      <dgm:prSet presAssocID="{FC0E1643-9E65-4716-A854-B773AB10DBB3}" presName="composite3" presStyleCnt="0"/>
      <dgm:spPr/>
    </dgm:pt>
    <dgm:pt modelId="{1E2160D1-66F1-4359-98F3-20E737019FDC}" type="pres">
      <dgm:prSet presAssocID="{FC0E1643-9E65-4716-A854-B773AB10DBB3}" presName="background3" presStyleLbl="node3" presStyleIdx="2" presStyleCnt="4"/>
      <dgm:spPr/>
    </dgm:pt>
    <dgm:pt modelId="{F9D060FB-F755-443C-8FF8-4FA3EC86D3DA}" type="pres">
      <dgm:prSet presAssocID="{FC0E1643-9E65-4716-A854-B773AB10DBB3}" presName="text3" presStyleLbl="fgAcc3" presStyleIdx="2" presStyleCnt="4">
        <dgm:presLayoutVars>
          <dgm:chPref val="3"/>
        </dgm:presLayoutVars>
      </dgm:prSet>
      <dgm:spPr/>
      <dgm:t>
        <a:bodyPr/>
        <a:lstStyle/>
        <a:p>
          <a:endParaRPr lang="en-US"/>
        </a:p>
      </dgm:t>
    </dgm:pt>
    <dgm:pt modelId="{BB06DE01-E5E5-4022-A64A-2D82459F140D}" type="pres">
      <dgm:prSet presAssocID="{FC0E1643-9E65-4716-A854-B773AB10DBB3}" presName="hierChild4" presStyleCnt="0"/>
      <dgm:spPr/>
    </dgm:pt>
    <dgm:pt modelId="{4394B913-CFF8-40E8-B62F-58A96BE23B76}" type="pres">
      <dgm:prSet presAssocID="{E1BDB4CF-BBF0-4CCD-90A5-693F5EDFE7DD}" presName="Name23" presStyleLbl="parChTrans1D4" presStyleIdx="2" presStyleCnt="3"/>
      <dgm:spPr/>
      <dgm:t>
        <a:bodyPr/>
        <a:lstStyle/>
        <a:p>
          <a:endParaRPr lang="en-US"/>
        </a:p>
      </dgm:t>
    </dgm:pt>
    <dgm:pt modelId="{175EAA54-5701-4159-B195-8E8388E3D128}" type="pres">
      <dgm:prSet presAssocID="{9B590B91-ED9F-40EA-B65A-695CA5E6E418}" presName="hierRoot4" presStyleCnt="0"/>
      <dgm:spPr/>
    </dgm:pt>
    <dgm:pt modelId="{8A9D3D7A-58C6-4804-81B1-B5AD87B182E5}" type="pres">
      <dgm:prSet presAssocID="{9B590B91-ED9F-40EA-B65A-695CA5E6E418}" presName="composite4" presStyleCnt="0"/>
      <dgm:spPr/>
    </dgm:pt>
    <dgm:pt modelId="{656460FF-A67B-4D41-989F-E18B9B88E225}" type="pres">
      <dgm:prSet presAssocID="{9B590B91-ED9F-40EA-B65A-695CA5E6E418}" presName="background4" presStyleLbl="node4" presStyleIdx="2" presStyleCnt="3"/>
      <dgm:spPr/>
    </dgm:pt>
    <dgm:pt modelId="{BA5BABA3-076C-470C-9078-D935426D4876}" type="pres">
      <dgm:prSet presAssocID="{9B590B91-ED9F-40EA-B65A-695CA5E6E418}" presName="text4" presStyleLbl="fgAcc4" presStyleIdx="2" presStyleCnt="3">
        <dgm:presLayoutVars>
          <dgm:chPref val="3"/>
        </dgm:presLayoutVars>
      </dgm:prSet>
      <dgm:spPr/>
      <dgm:t>
        <a:bodyPr/>
        <a:lstStyle/>
        <a:p>
          <a:endParaRPr lang="en-US"/>
        </a:p>
      </dgm:t>
    </dgm:pt>
    <dgm:pt modelId="{97999A84-6B9C-4D48-A712-603566374B95}" type="pres">
      <dgm:prSet presAssocID="{9B590B91-ED9F-40EA-B65A-695CA5E6E418}" presName="hierChild5" presStyleCnt="0"/>
      <dgm:spPr/>
    </dgm:pt>
    <dgm:pt modelId="{D60899F8-A845-4608-AA45-646B810BDD03}" type="pres">
      <dgm:prSet presAssocID="{07F13B63-E1B3-41FA-AFD0-CC6B920C513F}" presName="Name10" presStyleLbl="parChTrans1D2" presStyleIdx="1" presStyleCnt="2"/>
      <dgm:spPr/>
      <dgm:t>
        <a:bodyPr/>
        <a:lstStyle/>
        <a:p>
          <a:endParaRPr lang="en-US"/>
        </a:p>
      </dgm:t>
    </dgm:pt>
    <dgm:pt modelId="{CE4887BE-DBB2-4682-9426-0B915631B0A6}" type="pres">
      <dgm:prSet presAssocID="{F2BBDDF3-8433-40C1-9DD6-32B0B913814D}" presName="hierRoot2" presStyleCnt="0"/>
      <dgm:spPr/>
    </dgm:pt>
    <dgm:pt modelId="{9FD98608-2EA4-4786-A9C0-1B0B8A33D128}" type="pres">
      <dgm:prSet presAssocID="{F2BBDDF3-8433-40C1-9DD6-32B0B913814D}" presName="composite2" presStyleCnt="0"/>
      <dgm:spPr/>
    </dgm:pt>
    <dgm:pt modelId="{F73B2227-DC42-4C95-94C3-B5E0C85351A1}" type="pres">
      <dgm:prSet presAssocID="{F2BBDDF3-8433-40C1-9DD6-32B0B913814D}" presName="background2" presStyleLbl="node2" presStyleIdx="1" presStyleCnt="2"/>
      <dgm:spPr/>
    </dgm:pt>
    <dgm:pt modelId="{BF434DF4-EDCD-462C-91C5-3B983A5292DE}" type="pres">
      <dgm:prSet presAssocID="{F2BBDDF3-8433-40C1-9DD6-32B0B913814D}" presName="text2" presStyleLbl="fgAcc2" presStyleIdx="1" presStyleCnt="2">
        <dgm:presLayoutVars>
          <dgm:chPref val="3"/>
        </dgm:presLayoutVars>
      </dgm:prSet>
      <dgm:spPr/>
      <dgm:t>
        <a:bodyPr/>
        <a:lstStyle/>
        <a:p>
          <a:endParaRPr lang="en-US"/>
        </a:p>
      </dgm:t>
    </dgm:pt>
    <dgm:pt modelId="{7E74AF13-D141-48A9-90E0-741832D78ABB}" type="pres">
      <dgm:prSet presAssocID="{F2BBDDF3-8433-40C1-9DD6-32B0B913814D}" presName="hierChild3" presStyleCnt="0"/>
      <dgm:spPr/>
    </dgm:pt>
    <dgm:pt modelId="{D1790E15-4C8B-4F85-9087-C17990FDB0EC}" type="pres">
      <dgm:prSet presAssocID="{10E91676-7B77-44ED-BD47-524C1FB1DC52}" presName="Name17" presStyleLbl="parChTrans1D3" presStyleIdx="3" presStyleCnt="4"/>
      <dgm:spPr/>
      <dgm:t>
        <a:bodyPr/>
        <a:lstStyle/>
        <a:p>
          <a:endParaRPr lang="en-US"/>
        </a:p>
      </dgm:t>
    </dgm:pt>
    <dgm:pt modelId="{1748DC40-76E7-4616-B295-BB5EB53D0B56}" type="pres">
      <dgm:prSet presAssocID="{980F4BF1-B50F-45C3-9148-A3ABBCC21E22}" presName="hierRoot3" presStyleCnt="0"/>
      <dgm:spPr/>
    </dgm:pt>
    <dgm:pt modelId="{D429E6FD-5B76-40F1-9296-970384C3849E}" type="pres">
      <dgm:prSet presAssocID="{980F4BF1-B50F-45C3-9148-A3ABBCC21E22}" presName="composite3" presStyleCnt="0"/>
      <dgm:spPr/>
    </dgm:pt>
    <dgm:pt modelId="{61B6BB5B-1931-45AD-8F3A-416E6523DC35}" type="pres">
      <dgm:prSet presAssocID="{980F4BF1-B50F-45C3-9148-A3ABBCC21E22}" presName="background3" presStyleLbl="node3" presStyleIdx="3" presStyleCnt="4"/>
      <dgm:spPr/>
    </dgm:pt>
    <dgm:pt modelId="{1AD4A395-851A-433B-AC62-1959F8A3AA6E}" type="pres">
      <dgm:prSet presAssocID="{980F4BF1-B50F-45C3-9148-A3ABBCC21E22}" presName="text3" presStyleLbl="fgAcc3" presStyleIdx="3" presStyleCnt="4">
        <dgm:presLayoutVars>
          <dgm:chPref val="3"/>
        </dgm:presLayoutVars>
      </dgm:prSet>
      <dgm:spPr/>
      <dgm:t>
        <a:bodyPr/>
        <a:lstStyle/>
        <a:p>
          <a:endParaRPr lang="en-US"/>
        </a:p>
      </dgm:t>
    </dgm:pt>
    <dgm:pt modelId="{A62CF5AB-1303-48B5-9D10-744BD2783C21}" type="pres">
      <dgm:prSet presAssocID="{980F4BF1-B50F-45C3-9148-A3ABBCC21E22}" presName="hierChild4" presStyleCnt="0"/>
      <dgm:spPr/>
    </dgm:pt>
  </dgm:ptLst>
  <dgm:cxnLst>
    <dgm:cxn modelId="{9A420B69-92CA-4CB5-85B1-43479B745694}" type="presOf" srcId="{253040E7-B0CF-4BB3-805F-CD084E41C9BA}" destId="{F9437D21-2109-4D9B-80FE-E732E0303527}" srcOrd="0" destOrd="0" presId="urn:microsoft.com/office/officeart/2005/8/layout/hierarchy1"/>
    <dgm:cxn modelId="{75734004-EF96-4F92-B498-CECEF6F56897}" type="presOf" srcId="{7DE3FCB7-1D40-43A7-BF25-2F932A9D026F}" destId="{8D2ABCF8-36B9-4FB5-8332-0BAB03D2444A}" srcOrd="0" destOrd="0" presId="urn:microsoft.com/office/officeart/2005/8/layout/hierarchy1"/>
    <dgm:cxn modelId="{3D1CA9C9-0E91-4100-8970-056DEEDA54F1}" type="presOf" srcId="{E2234222-1495-4EF7-A9C2-D6C0FEB0E0B7}" destId="{174F7241-E9D7-4A5D-AA3D-69618AAF8751}" srcOrd="0" destOrd="0" presId="urn:microsoft.com/office/officeart/2005/8/layout/hierarchy1"/>
    <dgm:cxn modelId="{BCBD52AA-2984-4D01-B508-2D561F67069F}" type="presOf" srcId="{EC0128D0-DD42-4E32-BE03-9877A1120984}" destId="{350E5D58-ED69-4483-AF67-313EFFFB4718}" srcOrd="0" destOrd="0" presId="urn:microsoft.com/office/officeart/2005/8/layout/hierarchy1"/>
    <dgm:cxn modelId="{C57F4208-DBF6-49C1-A18A-3E248DFCCBD6}" type="presOf" srcId="{07F13B63-E1B3-41FA-AFD0-CC6B920C513F}" destId="{D60899F8-A845-4608-AA45-646B810BDD03}" srcOrd="0" destOrd="0" presId="urn:microsoft.com/office/officeart/2005/8/layout/hierarchy1"/>
    <dgm:cxn modelId="{20B49991-5606-47E8-B3BE-D385D4BC9CE1}" srcId="{BE2998F8-129B-4F45-B9AF-8D73D8DD24C5}" destId="{BB60F6D6-1FE0-4C88-84D0-1FD97B3C06B0}" srcOrd="0" destOrd="0" parTransId="{BBE49167-BD94-46F1-99DE-CAFAE069AE02}" sibTransId="{6A680005-67DD-47A6-8C4E-C95C478C0288}"/>
    <dgm:cxn modelId="{A37A7283-7E92-475B-A865-CF61263AE73F}" srcId="{BE2998F8-129B-4F45-B9AF-8D73D8DD24C5}" destId="{F2BBDDF3-8433-40C1-9DD6-32B0B913814D}" srcOrd="1" destOrd="0" parTransId="{07F13B63-E1B3-41FA-AFD0-CC6B920C513F}" sibTransId="{E33675A9-4E0B-479F-B136-53117F871B40}"/>
    <dgm:cxn modelId="{6736F6D1-5907-4DCA-93BB-FB4203A62FCF}" srcId="{BB60F6D6-1FE0-4C88-84D0-1FD97B3C06B0}" destId="{82E3B6C0-ED68-4C89-8DEC-6DA3CA526F5A}" srcOrd="0" destOrd="0" parTransId="{EC0128D0-DD42-4E32-BE03-9877A1120984}" sibTransId="{9E073940-9C54-4802-822C-A075F466CE3E}"/>
    <dgm:cxn modelId="{48603A9C-4ECF-4F83-9755-6FB56671311D}" srcId="{CA382249-FC5A-4534-B42F-4E4674C0F1FC}" destId="{E2234222-1495-4EF7-A9C2-D6C0FEB0E0B7}" srcOrd="0" destOrd="0" parTransId="{BAE33748-5660-4338-BA30-C79E7BE72A17}" sibTransId="{47692A8C-F420-40B8-A898-CAD70970FC03}"/>
    <dgm:cxn modelId="{3E4DB498-86A3-4312-AA88-148DCAA53464}" type="presOf" srcId="{E1BDB4CF-BBF0-4CCD-90A5-693F5EDFE7DD}" destId="{4394B913-CFF8-40E8-B62F-58A96BE23B76}" srcOrd="0" destOrd="0" presId="urn:microsoft.com/office/officeart/2005/8/layout/hierarchy1"/>
    <dgm:cxn modelId="{2162782A-1464-473D-9626-A1EBF1A5B7DE}" type="presOf" srcId="{BB60F6D6-1FE0-4C88-84D0-1FD97B3C06B0}" destId="{D9440F03-C46A-4E4A-9628-EE1F7B4F7D80}" srcOrd="0" destOrd="0" presId="urn:microsoft.com/office/officeart/2005/8/layout/hierarchy1"/>
    <dgm:cxn modelId="{D28565F2-47B8-43DC-B5F3-539012C05B0C}" type="presOf" srcId="{F2BBDDF3-8433-40C1-9DD6-32B0B913814D}" destId="{BF434DF4-EDCD-462C-91C5-3B983A5292DE}" srcOrd="0" destOrd="0" presId="urn:microsoft.com/office/officeart/2005/8/layout/hierarchy1"/>
    <dgm:cxn modelId="{0610915D-44EC-4259-8103-E1C27E123088}" srcId="{7DE3FCB7-1D40-43A7-BF25-2F932A9D026F}" destId="{BE2998F8-129B-4F45-B9AF-8D73D8DD24C5}" srcOrd="0" destOrd="0" parTransId="{C8199DC1-2F80-4579-9158-7A5AA5302181}" sibTransId="{B6DD8996-B8D9-4FC1-845A-5ACC5C0D2A55}"/>
    <dgm:cxn modelId="{C15A8F3E-D0FE-4439-A6EA-91579706F6E9}" srcId="{82E3B6C0-ED68-4C89-8DEC-6DA3CA526F5A}" destId="{C5B9CACE-5592-4A03-BCC5-164DD98C2CE3}" srcOrd="0" destOrd="0" parTransId="{253040E7-B0CF-4BB3-805F-CD084E41C9BA}" sibTransId="{D94F56D1-8E3C-4BA3-BE26-303D9A0DA00A}"/>
    <dgm:cxn modelId="{272B104C-303F-43C5-AE7A-5314EB927383}" type="presOf" srcId="{10E91676-7B77-44ED-BD47-524C1FB1DC52}" destId="{D1790E15-4C8B-4F85-9087-C17990FDB0EC}" srcOrd="0" destOrd="0" presId="urn:microsoft.com/office/officeart/2005/8/layout/hierarchy1"/>
    <dgm:cxn modelId="{AF980BB3-1381-4DE5-93BB-538280D175FA}" srcId="{BB60F6D6-1FE0-4C88-84D0-1FD97B3C06B0}" destId="{CA382249-FC5A-4534-B42F-4E4674C0F1FC}" srcOrd="1" destOrd="0" parTransId="{2538E8D9-1A87-47F8-A45C-0EC7E8E3C6AA}" sibTransId="{5E5A30B4-E41B-4357-8B3E-CEAE6E7F6775}"/>
    <dgm:cxn modelId="{63BF5E90-41F4-4217-904F-F44C7A7F5F60}" type="presOf" srcId="{2538E8D9-1A87-47F8-A45C-0EC7E8E3C6AA}" destId="{B814F861-CCB3-40D7-B0F6-60DB5EEC8297}" srcOrd="0" destOrd="0" presId="urn:microsoft.com/office/officeart/2005/8/layout/hierarchy1"/>
    <dgm:cxn modelId="{1D424950-22D9-4088-9FE8-E5CF20DBCC57}" srcId="{F2BBDDF3-8433-40C1-9DD6-32B0B913814D}" destId="{980F4BF1-B50F-45C3-9148-A3ABBCC21E22}" srcOrd="0" destOrd="0" parTransId="{10E91676-7B77-44ED-BD47-524C1FB1DC52}" sibTransId="{C0191C6A-2117-4173-8EE7-2D60D6330960}"/>
    <dgm:cxn modelId="{3A951E8A-5FB5-4A76-A5FC-E6F8AF8B05FA}" type="presOf" srcId="{82E3B6C0-ED68-4C89-8DEC-6DA3CA526F5A}" destId="{1C3C5DF5-BE5A-4DA3-8A14-49C51EBA4347}" srcOrd="0" destOrd="0" presId="urn:microsoft.com/office/officeart/2005/8/layout/hierarchy1"/>
    <dgm:cxn modelId="{19F4BBC8-2A28-47C6-8AA2-C1C0B932914F}" type="presOf" srcId="{BBE49167-BD94-46F1-99DE-CAFAE069AE02}" destId="{AB828F33-903D-475F-A7DF-18232E10F990}" srcOrd="0" destOrd="0" presId="urn:microsoft.com/office/officeart/2005/8/layout/hierarchy1"/>
    <dgm:cxn modelId="{3A4F4477-2D09-4241-BDB9-0DB068DB290B}" type="presOf" srcId="{9B590B91-ED9F-40EA-B65A-695CA5E6E418}" destId="{BA5BABA3-076C-470C-9078-D935426D4876}" srcOrd="0" destOrd="0" presId="urn:microsoft.com/office/officeart/2005/8/layout/hierarchy1"/>
    <dgm:cxn modelId="{5D93CD1A-FEA9-4BBA-8DA5-71CA3B3A566F}" type="presOf" srcId="{980F4BF1-B50F-45C3-9148-A3ABBCC21E22}" destId="{1AD4A395-851A-433B-AC62-1959F8A3AA6E}" srcOrd="0" destOrd="0" presId="urn:microsoft.com/office/officeart/2005/8/layout/hierarchy1"/>
    <dgm:cxn modelId="{5038F064-07C2-40AA-903A-32778F868A69}" srcId="{BB60F6D6-1FE0-4C88-84D0-1FD97B3C06B0}" destId="{FC0E1643-9E65-4716-A854-B773AB10DBB3}" srcOrd="2" destOrd="0" parTransId="{2AD27EAF-C65F-4274-B565-98813CDF7F1A}" sibTransId="{7FBCA611-C86B-4290-B154-2E9FAAFBEC94}"/>
    <dgm:cxn modelId="{9CF176F2-A51A-4D42-B8E3-9EFEADB3A10D}" type="presOf" srcId="{FC0E1643-9E65-4716-A854-B773AB10DBB3}" destId="{F9D060FB-F755-443C-8FF8-4FA3EC86D3DA}" srcOrd="0" destOrd="0" presId="urn:microsoft.com/office/officeart/2005/8/layout/hierarchy1"/>
    <dgm:cxn modelId="{C7F0B399-7B7B-42B2-A41A-81F511A9F915}" type="presOf" srcId="{BE2998F8-129B-4F45-B9AF-8D73D8DD24C5}" destId="{D65BE74D-6812-481C-9998-4548BCA4433F}" srcOrd="0" destOrd="0" presId="urn:microsoft.com/office/officeart/2005/8/layout/hierarchy1"/>
    <dgm:cxn modelId="{B397490E-1D20-4C40-B425-D3ED045C1FD9}" type="presOf" srcId="{2AD27EAF-C65F-4274-B565-98813CDF7F1A}" destId="{F9258CD1-337F-4C59-9781-F3517B6CF56F}" srcOrd="0" destOrd="0" presId="urn:microsoft.com/office/officeart/2005/8/layout/hierarchy1"/>
    <dgm:cxn modelId="{8B4EF5A5-4D76-49B1-A9F2-FE09B7A8188C}" type="presOf" srcId="{CA382249-FC5A-4534-B42F-4E4674C0F1FC}" destId="{F96F4B31-E235-4ECE-9362-0D1717FA958C}" srcOrd="0" destOrd="0" presId="urn:microsoft.com/office/officeart/2005/8/layout/hierarchy1"/>
    <dgm:cxn modelId="{BB7E2CF3-83D1-4740-B285-E5BC57A39350}" srcId="{FC0E1643-9E65-4716-A854-B773AB10DBB3}" destId="{9B590B91-ED9F-40EA-B65A-695CA5E6E418}" srcOrd="0" destOrd="0" parTransId="{E1BDB4CF-BBF0-4CCD-90A5-693F5EDFE7DD}" sibTransId="{355A24AE-3021-42EE-9A50-3DEBBE9C1A70}"/>
    <dgm:cxn modelId="{59049265-B133-4063-8A50-B4E9A929E5B7}" type="presOf" srcId="{BAE33748-5660-4338-BA30-C79E7BE72A17}" destId="{D314273A-141C-4F3C-9E0C-AB078433634E}" srcOrd="0" destOrd="0" presId="urn:microsoft.com/office/officeart/2005/8/layout/hierarchy1"/>
    <dgm:cxn modelId="{6CAB7E62-E9AB-4A9C-828B-6A92743FCC62}" type="presOf" srcId="{C5B9CACE-5592-4A03-BCC5-164DD98C2CE3}" destId="{0FB191F7-FC07-40AA-8068-2AD0F302E4DB}" srcOrd="0" destOrd="0" presId="urn:microsoft.com/office/officeart/2005/8/layout/hierarchy1"/>
    <dgm:cxn modelId="{695D11BF-9150-475F-A289-04AFFA5FEE6F}" type="presParOf" srcId="{8D2ABCF8-36B9-4FB5-8332-0BAB03D2444A}" destId="{74E42095-A328-4518-8F17-9866E15B32E4}" srcOrd="0" destOrd="0" presId="urn:microsoft.com/office/officeart/2005/8/layout/hierarchy1"/>
    <dgm:cxn modelId="{07228D04-9D27-4347-B919-FF1437A2CB21}" type="presParOf" srcId="{74E42095-A328-4518-8F17-9866E15B32E4}" destId="{C0D5D97C-3F38-43DA-8BFA-EF2267A8232C}" srcOrd="0" destOrd="0" presId="urn:microsoft.com/office/officeart/2005/8/layout/hierarchy1"/>
    <dgm:cxn modelId="{91CBFAC6-DD66-48DE-B06C-57FC63035A1F}" type="presParOf" srcId="{C0D5D97C-3F38-43DA-8BFA-EF2267A8232C}" destId="{92E435AA-4E9B-4B04-8048-FCCDF92FD31B}" srcOrd="0" destOrd="0" presId="urn:microsoft.com/office/officeart/2005/8/layout/hierarchy1"/>
    <dgm:cxn modelId="{14A5F2B8-5F8D-4CE7-BB8F-448A12E72EF2}" type="presParOf" srcId="{C0D5D97C-3F38-43DA-8BFA-EF2267A8232C}" destId="{D65BE74D-6812-481C-9998-4548BCA4433F}" srcOrd="1" destOrd="0" presId="urn:microsoft.com/office/officeart/2005/8/layout/hierarchy1"/>
    <dgm:cxn modelId="{D254D5D2-0D86-4477-9F37-33F7F2829B9E}" type="presParOf" srcId="{74E42095-A328-4518-8F17-9866E15B32E4}" destId="{B6840082-9FC3-45B1-A5D2-D707EA89FB4C}" srcOrd="1" destOrd="0" presId="urn:microsoft.com/office/officeart/2005/8/layout/hierarchy1"/>
    <dgm:cxn modelId="{E9D936F4-FBE2-446D-BD50-154C1FA59B68}" type="presParOf" srcId="{B6840082-9FC3-45B1-A5D2-D707EA89FB4C}" destId="{AB828F33-903D-475F-A7DF-18232E10F990}" srcOrd="0" destOrd="0" presId="urn:microsoft.com/office/officeart/2005/8/layout/hierarchy1"/>
    <dgm:cxn modelId="{A3B83CBA-A205-4965-B812-150100CE27F9}" type="presParOf" srcId="{B6840082-9FC3-45B1-A5D2-D707EA89FB4C}" destId="{54659F3B-70BC-4249-A675-BDDA30444114}" srcOrd="1" destOrd="0" presId="urn:microsoft.com/office/officeart/2005/8/layout/hierarchy1"/>
    <dgm:cxn modelId="{2BB3D7F3-80D3-4264-A654-299C8D5647DA}" type="presParOf" srcId="{54659F3B-70BC-4249-A675-BDDA30444114}" destId="{801BF7F2-17C8-44D0-8CBC-EF8713A90BF6}" srcOrd="0" destOrd="0" presId="urn:microsoft.com/office/officeart/2005/8/layout/hierarchy1"/>
    <dgm:cxn modelId="{082805F5-BFBB-4FFB-BC77-9B7BC9EC7152}" type="presParOf" srcId="{801BF7F2-17C8-44D0-8CBC-EF8713A90BF6}" destId="{DD17B5C3-B6D3-444B-BB97-71BC43FA888C}" srcOrd="0" destOrd="0" presId="urn:microsoft.com/office/officeart/2005/8/layout/hierarchy1"/>
    <dgm:cxn modelId="{0D0DDFFA-F8B7-46FF-8538-F001B731BC94}" type="presParOf" srcId="{801BF7F2-17C8-44D0-8CBC-EF8713A90BF6}" destId="{D9440F03-C46A-4E4A-9628-EE1F7B4F7D80}" srcOrd="1" destOrd="0" presId="urn:microsoft.com/office/officeart/2005/8/layout/hierarchy1"/>
    <dgm:cxn modelId="{B4C1C0F0-F796-452A-8661-8BC15203D198}" type="presParOf" srcId="{54659F3B-70BC-4249-A675-BDDA30444114}" destId="{476483CC-708B-4B51-923A-39031AF52D9E}" srcOrd="1" destOrd="0" presId="urn:microsoft.com/office/officeart/2005/8/layout/hierarchy1"/>
    <dgm:cxn modelId="{8F240737-6210-4092-B76C-D6BDC5C85EE1}" type="presParOf" srcId="{476483CC-708B-4B51-923A-39031AF52D9E}" destId="{350E5D58-ED69-4483-AF67-313EFFFB4718}" srcOrd="0" destOrd="0" presId="urn:microsoft.com/office/officeart/2005/8/layout/hierarchy1"/>
    <dgm:cxn modelId="{8AEE822C-7FF2-43FD-BB2D-3F61CD7025DC}" type="presParOf" srcId="{476483CC-708B-4B51-923A-39031AF52D9E}" destId="{41333303-4FFA-4221-9009-228C1D79E605}" srcOrd="1" destOrd="0" presId="urn:microsoft.com/office/officeart/2005/8/layout/hierarchy1"/>
    <dgm:cxn modelId="{C599A89A-B24A-410F-BA9F-B30562803BCA}" type="presParOf" srcId="{41333303-4FFA-4221-9009-228C1D79E605}" destId="{45B29416-3F4D-431B-8389-76061469040C}" srcOrd="0" destOrd="0" presId="urn:microsoft.com/office/officeart/2005/8/layout/hierarchy1"/>
    <dgm:cxn modelId="{004271E2-8B77-49D0-B02A-0270E041FFD0}" type="presParOf" srcId="{45B29416-3F4D-431B-8389-76061469040C}" destId="{0CAD8B66-8BF9-4475-8355-D34D3CBAD556}" srcOrd="0" destOrd="0" presId="urn:microsoft.com/office/officeart/2005/8/layout/hierarchy1"/>
    <dgm:cxn modelId="{59262434-6192-4D5C-80BB-863FB910A0D0}" type="presParOf" srcId="{45B29416-3F4D-431B-8389-76061469040C}" destId="{1C3C5DF5-BE5A-4DA3-8A14-49C51EBA4347}" srcOrd="1" destOrd="0" presId="urn:microsoft.com/office/officeart/2005/8/layout/hierarchy1"/>
    <dgm:cxn modelId="{2E333834-3C29-4D8C-9EC6-6BF4AF4A26C7}" type="presParOf" srcId="{41333303-4FFA-4221-9009-228C1D79E605}" destId="{A1004912-2E7E-4E96-8153-78B36F191B64}" srcOrd="1" destOrd="0" presId="urn:microsoft.com/office/officeart/2005/8/layout/hierarchy1"/>
    <dgm:cxn modelId="{AADFEBED-A6ED-42DE-A7E2-8ABEA38D55B3}" type="presParOf" srcId="{A1004912-2E7E-4E96-8153-78B36F191B64}" destId="{F9437D21-2109-4D9B-80FE-E732E0303527}" srcOrd="0" destOrd="0" presId="urn:microsoft.com/office/officeart/2005/8/layout/hierarchy1"/>
    <dgm:cxn modelId="{A102F42D-357D-4DC9-B5C4-FEFFBDEA641D}" type="presParOf" srcId="{A1004912-2E7E-4E96-8153-78B36F191B64}" destId="{9D45BAD6-574D-4A8E-8F5B-352C40F50C0E}" srcOrd="1" destOrd="0" presId="urn:microsoft.com/office/officeart/2005/8/layout/hierarchy1"/>
    <dgm:cxn modelId="{0296516E-D61B-43FA-B166-286873FED298}" type="presParOf" srcId="{9D45BAD6-574D-4A8E-8F5B-352C40F50C0E}" destId="{283A3AF1-65B8-485D-B232-2B96CBCC3BE3}" srcOrd="0" destOrd="0" presId="urn:microsoft.com/office/officeart/2005/8/layout/hierarchy1"/>
    <dgm:cxn modelId="{5DB7D6A2-83B7-48B1-90CE-548023DD295A}" type="presParOf" srcId="{283A3AF1-65B8-485D-B232-2B96CBCC3BE3}" destId="{6DA59BB6-DD19-41E2-84BA-F4BECA18C66F}" srcOrd="0" destOrd="0" presId="urn:microsoft.com/office/officeart/2005/8/layout/hierarchy1"/>
    <dgm:cxn modelId="{67767127-5702-4CF8-A238-2289EB71CB13}" type="presParOf" srcId="{283A3AF1-65B8-485D-B232-2B96CBCC3BE3}" destId="{0FB191F7-FC07-40AA-8068-2AD0F302E4DB}" srcOrd="1" destOrd="0" presId="urn:microsoft.com/office/officeart/2005/8/layout/hierarchy1"/>
    <dgm:cxn modelId="{661F990F-2038-45BC-B9CC-344E1C4CDC53}" type="presParOf" srcId="{9D45BAD6-574D-4A8E-8F5B-352C40F50C0E}" destId="{715BE78B-A512-423B-B67D-4199992606FE}" srcOrd="1" destOrd="0" presId="urn:microsoft.com/office/officeart/2005/8/layout/hierarchy1"/>
    <dgm:cxn modelId="{BA837EE6-CB14-4BED-85D4-56D62DEE6DA4}" type="presParOf" srcId="{476483CC-708B-4B51-923A-39031AF52D9E}" destId="{B814F861-CCB3-40D7-B0F6-60DB5EEC8297}" srcOrd="2" destOrd="0" presId="urn:microsoft.com/office/officeart/2005/8/layout/hierarchy1"/>
    <dgm:cxn modelId="{AA7E5C93-BA89-47D5-9C54-FA9DEB47036C}" type="presParOf" srcId="{476483CC-708B-4B51-923A-39031AF52D9E}" destId="{AED2142C-064F-42AF-9FA3-FBEF66099CAA}" srcOrd="3" destOrd="0" presId="urn:microsoft.com/office/officeart/2005/8/layout/hierarchy1"/>
    <dgm:cxn modelId="{FF1347C7-4A1B-468A-A34F-A93E2FE1B9B5}" type="presParOf" srcId="{AED2142C-064F-42AF-9FA3-FBEF66099CAA}" destId="{77E52C4A-2E52-495A-AB6E-4FFE7E13A5B1}" srcOrd="0" destOrd="0" presId="urn:microsoft.com/office/officeart/2005/8/layout/hierarchy1"/>
    <dgm:cxn modelId="{20E95E35-5484-4F58-B32A-931D3ED242F4}" type="presParOf" srcId="{77E52C4A-2E52-495A-AB6E-4FFE7E13A5B1}" destId="{594BFBB9-DB29-4D4F-8ED4-1403DC5B80BB}" srcOrd="0" destOrd="0" presId="urn:microsoft.com/office/officeart/2005/8/layout/hierarchy1"/>
    <dgm:cxn modelId="{00FB1319-A4E2-4F99-9DF9-575482B07FDF}" type="presParOf" srcId="{77E52C4A-2E52-495A-AB6E-4FFE7E13A5B1}" destId="{F96F4B31-E235-4ECE-9362-0D1717FA958C}" srcOrd="1" destOrd="0" presId="urn:microsoft.com/office/officeart/2005/8/layout/hierarchy1"/>
    <dgm:cxn modelId="{4FBD41E5-A669-46BF-9D43-E8587589C30D}" type="presParOf" srcId="{AED2142C-064F-42AF-9FA3-FBEF66099CAA}" destId="{2FCB33C5-0661-4BA4-86C9-A3F64FD7103F}" srcOrd="1" destOrd="0" presId="urn:microsoft.com/office/officeart/2005/8/layout/hierarchy1"/>
    <dgm:cxn modelId="{3590216F-EDBC-44A1-AA84-6A64DC4BDD81}" type="presParOf" srcId="{2FCB33C5-0661-4BA4-86C9-A3F64FD7103F}" destId="{D314273A-141C-4F3C-9E0C-AB078433634E}" srcOrd="0" destOrd="0" presId="urn:microsoft.com/office/officeart/2005/8/layout/hierarchy1"/>
    <dgm:cxn modelId="{528CA818-0671-4B11-BE00-ADD0DE0857BD}" type="presParOf" srcId="{2FCB33C5-0661-4BA4-86C9-A3F64FD7103F}" destId="{A48AEC8E-2462-4739-9C43-DDED99D94C6A}" srcOrd="1" destOrd="0" presId="urn:microsoft.com/office/officeart/2005/8/layout/hierarchy1"/>
    <dgm:cxn modelId="{BB31A547-D639-40DA-B8CD-027D10A65B38}" type="presParOf" srcId="{A48AEC8E-2462-4739-9C43-DDED99D94C6A}" destId="{0301ADF1-660F-4231-9AA0-163F5B96C57F}" srcOrd="0" destOrd="0" presId="urn:microsoft.com/office/officeart/2005/8/layout/hierarchy1"/>
    <dgm:cxn modelId="{FA726EC4-3DA6-4C59-97C2-4F9661898916}" type="presParOf" srcId="{0301ADF1-660F-4231-9AA0-163F5B96C57F}" destId="{82F7A2B4-83CF-4E7A-B2D2-62C5A5CAB861}" srcOrd="0" destOrd="0" presId="urn:microsoft.com/office/officeart/2005/8/layout/hierarchy1"/>
    <dgm:cxn modelId="{54D00BC0-6034-48BF-9272-5436077ED396}" type="presParOf" srcId="{0301ADF1-660F-4231-9AA0-163F5B96C57F}" destId="{174F7241-E9D7-4A5D-AA3D-69618AAF8751}" srcOrd="1" destOrd="0" presId="urn:microsoft.com/office/officeart/2005/8/layout/hierarchy1"/>
    <dgm:cxn modelId="{0D143601-F0D4-4839-BB95-56BC435B1EF7}" type="presParOf" srcId="{A48AEC8E-2462-4739-9C43-DDED99D94C6A}" destId="{4E5B8D88-0496-4F61-B5F6-D3AFD85C98E2}" srcOrd="1" destOrd="0" presId="urn:microsoft.com/office/officeart/2005/8/layout/hierarchy1"/>
    <dgm:cxn modelId="{723F62D2-29B6-48BE-A563-FF24DD89385B}" type="presParOf" srcId="{476483CC-708B-4B51-923A-39031AF52D9E}" destId="{F9258CD1-337F-4C59-9781-F3517B6CF56F}" srcOrd="4" destOrd="0" presId="urn:microsoft.com/office/officeart/2005/8/layout/hierarchy1"/>
    <dgm:cxn modelId="{5D6F95DC-226A-4662-B47A-52B0B575804B}" type="presParOf" srcId="{476483CC-708B-4B51-923A-39031AF52D9E}" destId="{4F45262D-19C6-403C-BF97-D1D4B63D7394}" srcOrd="5" destOrd="0" presId="urn:microsoft.com/office/officeart/2005/8/layout/hierarchy1"/>
    <dgm:cxn modelId="{E03F1CAD-80F1-49CD-A9B5-DF1D389F2F3D}" type="presParOf" srcId="{4F45262D-19C6-403C-BF97-D1D4B63D7394}" destId="{0E413829-A7C0-41EF-9131-A4504B51548F}" srcOrd="0" destOrd="0" presId="urn:microsoft.com/office/officeart/2005/8/layout/hierarchy1"/>
    <dgm:cxn modelId="{C69E9114-E1DA-499D-85A1-CBC2ED363D00}" type="presParOf" srcId="{0E413829-A7C0-41EF-9131-A4504B51548F}" destId="{1E2160D1-66F1-4359-98F3-20E737019FDC}" srcOrd="0" destOrd="0" presId="urn:microsoft.com/office/officeart/2005/8/layout/hierarchy1"/>
    <dgm:cxn modelId="{3D095220-F8E1-4C83-A31A-BE94F1005290}" type="presParOf" srcId="{0E413829-A7C0-41EF-9131-A4504B51548F}" destId="{F9D060FB-F755-443C-8FF8-4FA3EC86D3DA}" srcOrd="1" destOrd="0" presId="urn:microsoft.com/office/officeart/2005/8/layout/hierarchy1"/>
    <dgm:cxn modelId="{8CB7FF1A-E523-4F12-94ED-961D426C737E}" type="presParOf" srcId="{4F45262D-19C6-403C-BF97-D1D4B63D7394}" destId="{BB06DE01-E5E5-4022-A64A-2D82459F140D}" srcOrd="1" destOrd="0" presId="urn:microsoft.com/office/officeart/2005/8/layout/hierarchy1"/>
    <dgm:cxn modelId="{3FB49583-8258-49F0-A2A4-5528C62C8444}" type="presParOf" srcId="{BB06DE01-E5E5-4022-A64A-2D82459F140D}" destId="{4394B913-CFF8-40E8-B62F-58A96BE23B76}" srcOrd="0" destOrd="0" presId="urn:microsoft.com/office/officeart/2005/8/layout/hierarchy1"/>
    <dgm:cxn modelId="{5C34BEF6-BD28-496D-89D6-743A02CCA482}" type="presParOf" srcId="{BB06DE01-E5E5-4022-A64A-2D82459F140D}" destId="{175EAA54-5701-4159-B195-8E8388E3D128}" srcOrd="1" destOrd="0" presId="urn:microsoft.com/office/officeart/2005/8/layout/hierarchy1"/>
    <dgm:cxn modelId="{A4922E5D-82F2-48E3-9C69-10230BC1254E}" type="presParOf" srcId="{175EAA54-5701-4159-B195-8E8388E3D128}" destId="{8A9D3D7A-58C6-4804-81B1-B5AD87B182E5}" srcOrd="0" destOrd="0" presId="urn:microsoft.com/office/officeart/2005/8/layout/hierarchy1"/>
    <dgm:cxn modelId="{D5CB8A7B-1385-4C19-8F51-98B3C6B07BF7}" type="presParOf" srcId="{8A9D3D7A-58C6-4804-81B1-B5AD87B182E5}" destId="{656460FF-A67B-4D41-989F-E18B9B88E225}" srcOrd="0" destOrd="0" presId="urn:microsoft.com/office/officeart/2005/8/layout/hierarchy1"/>
    <dgm:cxn modelId="{8E7177D3-9026-476F-966C-DC22C5334EF6}" type="presParOf" srcId="{8A9D3D7A-58C6-4804-81B1-B5AD87B182E5}" destId="{BA5BABA3-076C-470C-9078-D935426D4876}" srcOrd="1" destOrd="0" presId="urn:microsoft.com/office/officeart/2005/8/layout/hierarchy1"/>
    <dgm:cxn modelId="{195BD3D1-9038-421E-9DD1-AA8BC5456915}" type="presParOf" srcId="{175EAA54-5701-4159-B195-8E8388E3D128}" destId="{97999A84-6B9C-4D48-A712-603566374B95}" srcOrd="1" destOrd="0" presId="urn:microsoft.com/office/officeart/2005/8/layout/hierarchy1"/>
    <dgm:cxn modelId="{CC4641C5-7DF9-4C2B-9669-AEFABEA527BE}" type="presParOf" srcId="{B6840082-9FC3-45B1-A5D2-D707EA89FB4C}" destId="{D60899F8-A845-4608-AA45-646B810BDD03}" srcOrd="2" destOrd="0" presId="urn:microsoft.com/office/officeart/2005/8/layout/hierarchy1"/>
    <dgm:cxn modelId="{F072ECD3-B244-4A4C-8DC6-376F5C8C63F8}" type="presParOf" srcId="{B6840082-9FC3-45B1-A5D2-D707EA89FB4C}" destId="{CE4887BE-DBB2-4682-9426-0B915631B0A6}" srcOrd="3" destOrd="0" presId="urn:microsoft.com/office/officeart/2005/8/layout/hierarchy1"/>
    <dgm:cxn modelId="{6DB3590E-EEC8-49BF-9419-62398B9FD753}" type="presParOf" srcId="{CE4887BE-DBB2-4682-9426-0B915631B0A6}" destId="{9FD98608-2EA4-4786-A9C0-1B0B8A33D128}" srcOrd="0" destOrd="0" presId="urn:microsoft.com/office/officeart/2005/8/layout/hierarchy1"/>
    <dgm:cxn modelId="{3F3FE8AF-902D-46A0-992F-22092A458FA8}" type="presParOf" srcId="{9FD98608-2EA4-4786-A9C0-1B0B8A33D128}" destId="{F73B2227-DC42-4C95-94C3-B5E0C85351A1}" srcOrd="0" destOrd="0" presId="urn:microsoft.com/office/officeart/2005/8/layout/hierarchy1"/>
    <dgm:cxn modelId="{8B6F111E-D99E-48D5-8054-FBCF1877435B}" type="presParOf" srcId="{9FD98608-2EA4-4786-A9C0-1B0B8A33D128}" destId="{BF434DF4-EDCD-462C-91C5-3B983A5292DE}" srcOrd="1" destOrd="0" presId="urn:microsoft.com/office/officeart/2005/8/layout/hierarchy1"/>
    <dgm:cxn modelId="{6600457B-C65A-4A53-AB42-51D49824C3B3}" type="presParOf" srcId="{CE4887BE-DBB2-4682-9426-0B915631B0A6}" destId="{7E74AF13-D141-48A9-90E0-741832D78ABB}" srcOrd="1" destOrd="0" presId="urn:microsoft.com/office/officeart/2005/8/layout/hierarchy1"/>
    <dgm:cxn modelId="{6A5D206B-D005-4BCE-98E9-93E23DC8B144}" type="presParOf" srcId="{7E74AF13-D141-48A9-90E0-741832D78ABB}" destId="{D1790E15-4C8B-4F85-9087-C17990FDB0EC}" srcOrd="0" destOrd="0" presId="urn:microsoft.com/office/officeart/2005/8/layout/hierarchy1"/>
    <dgm:cxn modelId="{757A6561-1B33-4CB8-A5FE-7B05DC03E415}" type="presParOf" srcId="{7E74AF13-D141-48A9-90E0-741832D78ABB}" destId="{1748DC40-76E7-4616-B295-BB5EB53D0B56}" srcOrd="1" destOrd="0" presId="urn:microsoft.com/office/officeart/2005/8/layout/hierarchy1"/>
    <dgm:cxn modelId="{56698E9A-9272-4761-8B7D-FF37E44734DD}" type="presParOf" srcId="{1748DC40-76E7-4616-B295-BB5EB53D0B56}" destId="{D429E6FD-5B76-40F1-9296-970384C3849E}" srcOrd="0" destOrd="0" presId="urn:microsoft.com/office/officeart/2005/8/layout/hierarchy1"/>
    <dgm:cxn modelId="{51C003B9-1800-4E5C-9361-8242DB261B34}" type="presParOf" srcId="{D429E6FD-5B76-40F1-9296-970384C3849E}" destId="{61B6BB5B-1931-45AD-8F3A-416E6523DC35}" srcOrd="0" destOrd="0" presId="urn:microsoft.com/office/officeart/2005/8/layout/hierarchy1"/>
    <dgm:cxn modelId="{2773A79C-5CD0-42B1-92AD-5A440B6EA354}" type="presParOf" srcId="{D429E6FD-5B76-40F1-9296-970384C3849E}" destId="{1AD4A395-851A-433B-AC62-1959F8A3AA6E}" srcOrd="1" destOrd="0" presId="urn:microsoft.com/office/officeart/2005/8/layout/hierarchy1"/>
    <dgm:cxn modelId="{E20DA4E1-70CD-4707-A9DD-11BD05D32AC7}" type="presParOf" srcId="{1748DC40-76E7-4616-B295-BB5EB53D0B56}" destId="{A62CF5AB-1303-48B5-9D10-744BD2783C21}"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2B451F-AA41-40CE-A19C-597CD61F2A6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3115091C-E9AD-413E-9090-4F4E01DE7119}">
      <dgm:prSet/>
      <dgm:spPr/>
      <dgm:t>
        <a:bodyPr/>
        <a:lstStyle/>
        <a:p>
          <a:pPr rtl="0"/>
          <a:r>
            <a:rPr lang="en-US" b="1" dirty="0" smtClean="0">
              <a:latin typeface="Palatino Linotype" pitchFamily="18" charset="0"/>
            </a:rPr>
            <a:t>Partly owner-occupied property</a:t>
          </a:r>
          <a:endParaRPr lang="en-US" b="1" dirty="0">
            <a:latin typeface="Palatino Linotype" pitchFamily="18" charset="0"/>
          </a:endParaRPr>
        </a:p>
      </dgm:t>
    </dgm:pt>
    <dgm:pt modelId="{AF20E2CC-8CE0-4E1B-A37A-DB401F9EF85C}" type="parTrans" cxnId="{8AC0B954-B544-4837-872A-F69341FC5F32}">
      <dgm:prSet/>
      <dgm:spPr/>
      <dgm:t>
        <a:bodyPr/>
        <a:lstStyle/>
        <a:p>
          <a:endParaRPr lang="en-US"/>
        </a:p>
      </dgm:t>
    </dgm:pt>
    <dgm:pt modelId="{0D1A8C4D-8482-458F-825D-84D0C778A60F}" type="sibTrans" cxnId="{8AC0B954-B544-4837-872A-F69341FC5F32}">
      <dgm:prSet/>
      <dgm:spPr/>
      <dgm:t>
        <a:bodyPr/>
        <a:lstStyle/>
        <a:p>
          <a:endParaRPr lang="en-US"/>
        </a:p>
      </dgm:t>
    </dgm:pt>
    <dgm:pt modelId="{5B307EFF-70EF-45D6-9A38-851D0E841B08}">
      <dgm:prSet/>
      <dgm:spPr/>
      <dgm:t>
        <a:bodyPr/>
        <a:lstStyle/>
        <a:p>
          <a:pPr rtl="0"/>
          <a:r>
            <a:rPr lang="en-US" dirty="0" smtClean="0">
              <a:latin typeface="Palatino Linotype" pitchFamily="18" charset="0"/>
            </a:rPr>
            <a:t>Property taken under operating lease</a:t>
          </a:r>
          <a:endParaRPr lang="en-US" dirty="0">
            <a:latin typeface="Palatino Linotype" pitchFamily="18" charset="0"/>
          </a:endParaRPr>
        </a:p>
      </dgm:t>
    </dgm:pt>
    <dgm:pt modelId="{0910A125-4145-410D-9DA0-BCAF27A26113}" type="parTrans" cxnId="{5A8DF139-91E5-423F-ADBB-BE06B14920BA}">
      <dgm:prSet/>
      <dgm:spPr/>
      <dgm:t>
        <a:bodyPr/>
        <a:lstStyle/>
        <a:p>
          <a:endParaRPr lang="en-US"/>
        </a:p>
      </dgm:t>
    </dgm:pt>
    <dgm:pt modelId="{4647935D-2F09-44AD-8668-98856A0BC39D}" type="sibTrans" cxnId="{5A8DF139-91E5-423F-ADBB-BE06B14920BA}">
      <dgm:prSet/>
      <dgm:spPr/>
      <dgm:t>
        <a:bodyPr/>
        <a:lstStyle/>
        <a:p>
          <a:endParaRPr lang="en-US"/>
        </a:p>
      </dgm:t>
    </dgm:pt>
    <dgm:pt modelId="{59118819-474B-48DD-9AAC-67966299C5BF}">
      <dgm:prSet/>
      <dgm:spPr/>
      <dgm:t>
        <a:bodyPr/>
        <a:lstStyle/>
        <a:p>
          <a:r>
            <a:rPr lang="en-US" dirty="0" smtClean="0">
              <a:latin typeface="Palatino Linotype" pitchFamily="18" charset="0"/>
            </a:rPr>
            <a:t>Ancillary Services</a:t>
          </a:r>
          <a:endParaRPr lang="en-US" dirty="0">
            <a:latin typeface="Palatino Linotype" pitchFamily="18" charset="0"/>
          </a:endParaRPr>
        </a:p>
      </dgm:t>
    </dgm:pt>
    <dgm:pt modelId="{3908A8C9-C486-44C5-854E-F8ED253A5E8F}" type="parTrans" cxnId="{2560AB68-4C2F-45CB-B3A3-1C9E1F9D80A3}">
      <dgm:prSet/>
      <dgm:spPr/>
      <dgm:t>
        <a:bodyPr/>
        <a:lstStyle/>
        <a:p>
          <a:endParaRPr lang="en-US"/>
        </a:p>
      </dgm:t>
    </dgm:pt>
    <dgm:pt modelId="{EFF4183F-457E-41FC-A408-5A32D5175005}" type="sibTrans" cxnId="{2560AB68-4C2F-45CB-B3A3-1C9E1F9D80A3}">
      <dgm:prSet/>
      <dgm:spPr/>
      <dgm:t>
        <a:bodyPr/>
        <a:lstStyle/>
        <a:p>
          <a:endParaRPr lang="en-US"/>
        </a:p>
      </dgm:t>
    </dgm:pt>
    <dgm:pt modelId="{CA5A1845-A190-4D43-9263-FCBB3708A958}">
      <dgm:prSet/>
      <dgm:spPr/>
      <dgm:t>
        <a:bodyPr/>
        <a:lstStyle/>
        <a:p>
          <a:r>
            <a:rPr lang="en-US" dirty="0" smtClean="0">
              <a:latin typeface="Palatino Linotype" pitchFamily="18" charset="0"/>
            </a:rPr>
            <a:t>Property under construction</a:t>
          </a:r>
          <a:endParaRPr lang="en-US" dirty="0">
            <a:latin typeface="Palatino Linotype" pitchFamily="18" charset="0"/>
          </a:endParaRPr>
        </a:p>
      </dgm:t>
    </dgm:pt>
    <dgm:pt modelId="{70501A1E-3F2F-4C7C-AB47-510CF5C1C6D2}" type="parTrans" cxnId="{679191E0-85E4-4BD1-B01E-6B3DA768DDE6}">
      <dgm:prSet/>
      <dgm:spPr/>
      <dgm:t>
        <a:bodyPr/>
        <a:lstStyle/>
        <a:p>
          <a:endParaRPr lang="en-US"/>
        </a:p>
      </dgm:t>
    </dgm:pt>
    <dgm:pt modelId="{5CDCE196-FBF0-48A0-B646-A580ABC4AA79}" type="sibTrans" cxnId="{679191E0-85E4-4BD1-B01E-6B3DA768DDE6}">
      <dgm:prSet/>
      <dgm:spPr/>
      <dgm:t>
        <a:bodyPr/>
        <a:lstStyle/>
        <a:p>
          <a:endParaRPr lang="en-US"/>
        </a:p>
      </dgm:t>
    </dgm:pt>
    <dgm:pt modelId="{41269420-8FD0-4790-82ED-EB2F1AB2915F}">
      <dgm:prSet/>
      <dgm:spPr/>
      <dgm:t>
        <a:bodyPr/>
        <a:lstStyle/>
        <a:p>
          <a:r>
            <a:rPr lang="en-US" dirty="0" smtClean="0">
              <a:latin typeface="Palatino Linotype" pitchFamily="18" charset="0"/>
            </a:rPr>
            <a:t>Investment property leased out to Holding or Subsidiary</a:t>
          </a:r>
          <a:endParaRPr lang="en-US" dirty="0">
            <a:latin typeface="Palatino Linotype" pitchFamily="18" charset="0"/>
          </a:endParaRPr>
        </a:p>
      </dgm:t>
    </dgm:pt>
    <dgm:pt modelId="{BAA88301-4CF8-42E4-B8E5-6C9FF3F674FC}" type="parTrans" cxnId="{B456155D-B6B1-49F2-9741-AC086A90683C}">
      <dgm:prSet/>
      <dgm:spPr/>
      <dgm:t>
        <a:bodyPr/>
        <a:lstStyle/>
        <a:p>
          <a:endParaRPr lang="en-US"/>
        </a:p>
      </dgm:t>
    </dgm:pt>
    <dgm:pt modelId="{7BEDE459-D138-474A-8F31-1742DA41135B}" type="sibTrans" cxnId="{B456155D-B6B1-49F2-9741-AC086A90683C}">
      <dgm:prSet/>
      <dgm:spPr/>
      <dgm:t>
        <a:bodyPr/>
        <a:lstStyle/>
        <a:p>
          <a:endParaRPr lang="en-US"/>
        </a:p>
      </dgm:t>
    </dgm:pt>
    <dgm:pt modelId="{D9F6C803-F702-4B34-870E-79B41EC305FE}" type="pres">
      <dgm:prSet presAssocID="{6D2B451F-AA41-40CE-A19C-597CD61F2A60}" presName="cycle" presStyleCnt="0">
        <dgm:presLayoutVars>
          <dgm:dir/>
          <dgm:resizeHandles val="exact"/>
        </dgm:presLayoutVars>
      </dgm:prSet>
      <dgm:spPr/>
      <dgm:t>
        <a:bodyPr/>
        <a:lstStyle/>
        <a:p>
          <a:endParaRPr lang="en-US"/>
        </a:p>
      </dgm:t>
    </dgm:pt>
    <dgm:pt modelId="{3097785D-5CBA-47D8-935F-BB6A66EAC7FC}" type="pres">
      <dgm:prSet presAssocID="{3115091C-E9AD-413E-9090-4F4E01DE7119}" presName="node" presStyleLbl="node1" presStyleIdx="0" presStyleCnt="5">
        <dgm:presLayoutVars>
          <dgm:bulletEnabled val="1"/>
        </dgm:presLayoutVars>
      </dgm:prSet>
      <dgm:spPr/>
      <dgm:t>
        <a:bodyPr/>
        <a:lstStyle/>
        <a:p>
          <a:endParaRPr lang="en-US"/>
        </a:p>
      </dgm:t>
    </dgm:pt>
    <dgm:pt modelId="{7846EFD3-B719-46E6-8EF1-06A0575DBAC0}" type="pres">
      <dgm:prSet presAssocID="{3115091C-E9AD-413E-9090-4F4E01DE7119}" presName="spNode" presStyleCnt="0"/>
      <dgm:spPr/>
    </dgm:pt>
    <dgm:pt modelId="{9C115022-0382-47CF-837B-01BA245C13A0}" type="pres">
      <dgm:prSet presAssocID="{0D1A8C4D-8482-458F-825D-84D0C778A60F}" presName="sibTrans" presStyleLbl="sibTrans1D1" presStyleIdx="0" presStyleCnt="5"/>
      <dgm:spPr/>
      <dgm:t>
        <a:bodyPr/>
        <a:lstStyle/>
        <a:p>
          <a:endParaRPr lang="en-US"/>
        </a:p>
      </dgm:t>
    </dgm:pt>
    <dgm:pt modelId="{5C443D2B-509A-4B7D-9C96-301F1B049A97}" type="pres">
      <dgm:prSet presAssocID="{59118819-474B-48DD-9AAC-67966299C5BF}" presName="node" presStyleLbl="node1" presStyleIdx="1" presStyleCnt="5">
        <dgm:presLayoutVars>
          <dgm:bulletEnabled val="1"/>
        </dgm:presLayoutVars>
      </dgm:prSet>
      <dgm:spPr/>
      <dgm:t>
        <a:bodyPr/>
        <a:lstStyle/>
        <a:p>
          <a:endParaRPr lang="en-US"/>
        </a:p>
      </dgm:t>
    </dgm:pt>
    <dgm:pt modelId="{74CBBEBE-1469-48C9-8AD6-C833B4A7E68B}" type="pres">
      <dgm:prSet presAssocID="{59118819-474B-48DD-9AAC-67966299C5BF}" presName="spNode" presStyleCnt="0"/>
      <dgm:spPr/>
    </dgm:pt>
    <dgm:pt modelId="{8FA153CA-2F0B-4AC4-A5B5-83C917D2858C}" type="pres">
      <dgm:prSet presAssocID="{EFF4183F-457E-41FC-A408-5A32D5175005}" presName="sibTrans" presStyleLbl="sibTrans1D1" presStyleIdx="1" presStyleCnt="5"/>
      <dgm:spPr/>
      <dgm:t>
        <a:bodyPr/>
        <a:lstStyle/>
        <a:p>
          <a:endParaRPr lang="en-US"/>
        </a:p>
      </dgm:t>
    </dgm:pt>
    <dgm:pt modelId="{862B38C9-E532-447A-BBE8-202B39EBB164}" type="pres">
      <dgm:prSet presAssocID="{CA5A1845-A190-4D43-9263-FCBB3708A958}" presName="node" presStyleLbl="node1" presStyleIdx="2" presStyleCnt="5">
        <dgm:presLayoutVars>
          <dgm:bulletEnabled val="1"/>
        </dgm:presLayoutVars>
      </dgm:prSet>
      <dgm:spPr/>
      <dgm:t>
        <a:bodyPr/>
        <a:lstStyle/>
        <a:p>
          <a:endParaRPr lang="en-US"/>
        </a:p>
      </dgm:t>
    </dgm:pt>
    <dgm:pt modelId="{5C043CB8-6D0A-4404-8F06-F3DCAAACCCF0}" type="pres">
      <dgm:prSet presAssocID="{CA5A1845-A190-4D43-9263-FCBB3708A958}" presName="spNode" presStyleCnt="0"/>
      <dgm:spPr/>
    </dgm:pt>
    <dgm:pt modelId="{BE76C720-520C-4A0E-A6CD-3EAB2F39B843}" type="pres">
      <dgm:prSet presAssocID="{5CDCE196-FBF0-48A0-B646-A580ABC4AA79}" presName="sibTrans" presStyleLbl="sibTrans1D1" presStyleIdx="2" presStyleCnt="5"/>
      <dgm:spPr/>
      <dgm:t>
        <a:bodyPr/>
        <a:lstStyle/>
        <a:p>
          <a:endParaRPr lang="en-US"/>
        </a:p>
      </dgm:t>
    </dgm:pt>
    <dgm:pt modelId="{2CF7A977-A0B9-47DC-A62A-1DD7BB8BA872}" type="pres">
      <dgm:prSet presAssocID="{41269420-8FD0-4790-82ED-EB2F1AB2915F}" presName="node" presStyleLbl="node1" presStyleIdx="3" presStyleCnt="5">
        <dgm:presLayoutVars>
          <dgm:bulletEnabled val="1"/>
        </dgm:presLayoutVars>
      </dgm:prSet>
      <dgm:spPr/>
      <dgm:t>
        <a:bodyPr/>
        <a:lstStyle/>
        <a:p>
          <a:endParaRPr lang="en-US"/>
        </a:p>
      </dgm:t>
    </dgm:pt>
    <dgm:pt modelId="{4800AC30-8A3C-4EFA-BC5D-AA14DFD42EA2}" type="pres">
      <dgm:prSet presAssocID="{41269420-8FD0-4790-82ED-EB2F1AB2915F}" presName="spNode" presStyleCnt="0"/>
      <dgm:spPr/>
    </dgm:pt>
    <dgm:pt modelId="{8155EAA7-7DB2-4831-9A1C-7ECCC5D3C61A}" type="pres">
      <dgm:prSet presAssocID="{7BEDE459-D138-474A-8F31-1742DA41135B}" presName="sibTrans" presStyleLbl="sibTrans1D1" presStyleIdx="3" presStyleCnt="5"/>
      <dgm:spPr/>
      <dgm:t>
        <a:bodyPr/>
        <a:lstStyle/>
        <a:p>
          <a:endParaRPr lang="en-US"/>
        </a:p>
      </dgm:t>
    </dgm:pt>
    <dgm:pt modelId="{2BEB0E6A-284F-4FFE-AA2D-634A71896913}" type="pres">
      <dgm:prSet presAssocID="{5B307EFF-70EF-45D6-9A38-851D0E841B08}" presName="node" presStyleLbl="node1" presStyleIdx="4" presStyleCnt="5">
        <dgm:presLayoutVars>
          <dgm:bulletEnabled val="1"/>
        </dgm:presLayoutVars>
      </dgm:prSet>
      <dgm:spPr/>
      <dgm:t>
        <a:bodyPr/>
        <a:lstStyle/>
        <a:p>
          <a:endParaRPr lang="en-US"/>
        </a:p>
      </dgm:t>
    </dgm:pt>
    <dgm:pt modelId="{E688095B-D152-40F8-BFB8-893CD362996F}" type="pres">
      <dgm:prSet presAssocID="{5B307EFF-70EF-45D6-9A38-851D0E841B08}" presName="spNode" presStyleCnt="0"/>
      <dgm:spPr/>
    </dgm:pt>
    <dgm:pt modelId="{1377E559-F847-4DA5-B3D3-5CA1CC709AA1}" type="pres">
      <dgm:prSet presAssocID="{4647935D-2F09-44AD-8668-98856A0BC39D}" presName="sibTrans" presStyleLbl="sibTrans1D1" presStyleIdx="4" presStyleCnt="5"/>
      <dgm:spPr/>
      <dgm:t>
        <a:bodyPr/>
        <a:lstStyle/>
        <a:p>
          <a:endParaRPr lang="en-US"/>
        </a:p>
      </dgm:t>
    </dgm:pt>
  </dgm:ptLst>
  <dgm:cxnLst>
    <dgm:cxn modelId="{4FF2C02E-1A38-4F3F-A85C-23688FA5A8BD}" type="presOf" srcId="{4647935D-2F09-44AD-8668-98856A0BC39D}" destId="{1377E559-F847-4DA5-B3D3-5CA1CC709AA1}" srcOrd="0" destOrd="0" presId="urn:microsoft.com/office/officeart/2005/8/layout/cycle6"/>
    <dgm:cxn modelId="{772A1F42-9078-41FA-8877-01C7C36F1437}" type="presOf" srcId="{7BEDE459-D138-474A-8F31-1742DA41135B}" destId="{8155EAA7-7DB2-4831-9A1C-7ECCC5D3C61A}" srcOrd="0" destOrd="0" presId="urn:microsoft.com/office/officeart/2005/8/layout/cycle6"/>
    <dgm:cxn modelId="{1FF13F9D-3F38-4EF8-8ADE-BA077698277E}" type="presOf" srcId="{6D2B451F-AA41-40CE-A19C-597CD61F2A60}" destId="{D9F6C803-F702-4B34-870E-79B41EC305FE}" srcOrd="0" destOrd="0" presId="urn:microsoft.com/office/officeart/2005/8/layout/cycle6"/>
    <dgm:cxn modelId="{F183F881-1B36-4268-9F3E-E504F1A74C5A}" type="presOf" srcId="{CA5A1845-A190-4D43-9263-FCBB3708A958}" destId="{862B38C9-E532-447A-BBE8-202B39EBB164}" srcOrd="0" destOrd="0" presId="urn:microsoft.com/office/officeart/2005/8/layout/cycle6"/>
    <dgm:cxn modelId="{5A8DF139-91E5-423F-ADBB-BE06B14920BA}" srcId="{6D2B451F-AA41-40CE-A19C-597CD61F2A60}" destId="{5B307EFF-70EF-45D6-9A38-851D0E841B08}" srcOrd="4" destOrd="0" parTransId="{0910A125-4145-410D-9DA0-BCAF27A26113}" sibTransId="{4647935D-2F09-44AD-8668-98856A0BC39D}"/>
    <dgm:cxn modelId="{94FF8E4C-8583-4D96-9209-AFE8FCFB83FF}" type="presOf" srcId="{5B307EFF-70EF-45D6-9A38-851D0E841B08}" destId="{2BEB0E6A-284F-4FFE-AA2D-634A71896913}" srcOrd="0" destOrd="0" presId="urn:microsoft.com/office/officeart/2005/8/layout/cycle6"/>
    <dgm:cxn modelId="{839A1C1C-B7AF-4039-AE61-2C564383BA35}" type="presOf" srcId="{41269420-8FD0-4790-82ED-EB2F1AB2915F}" destId="{2CF7A977-A0B9-47DC-A62A-1DD7BB8BA872}" srcOrd="0" destOrd="0" presId="urn:microsoft.com/office/officeart/2005/8/layout/cycle6"/>
    <dgm:cxn modelId="{B0ADCB82-58F0-4A6E-BBBA-FC0EAFA79A1C}" type="presOf" srcId="{59118819-474B-48DD-9AAC-67966299C5BF}" destId="{5C443D2B-509A-4B7D-9C96-301F1B049A97}" srcOrd="0" destOrd="0" presId="urn:microsoft.com/office/officeart/2005/8/layout/cycle6"/>
    <dgm:cxn modelId="{8AC0B954-B544-4837-872A-F69341FC5F32}" srcId="{6D2B451F-AA41-40CE-A19C-597CD61F2A60}" destId="{3115091C-E9AD-413E-9090-4F4E01DE7119}" srcOrd="0" destOrd="0" parTransId="{AF20E2CC-8CE0-4E1B-A37A-DB401F9EF85C}" sibTransId="{0D1A8C4D-8482-458F-825D-84D0C778A60F}"/>
    <dgm:cxn modelId="{4442A6DC-F131-4C80-9F62-30C760DB5A6E}" type="presOf" srcId="{5CDCE196-FBF0-48A0-B646-A580ABC4AA79}" destId="{BE76C720-520C-4A0E-A6CD-3EAB2F39B843}" srcOrd="0" destOrd="0" presId="urn:microsoft.com/office/officeart/2005/8/layout/cycle6"/>
    <dgm:cxn modelId="{B456155D-B6B1-49F2-9741-AC086A90683C}" srcId="{6D2B451F-AA41-40CE-A19C-597CD61F2A60}" destId="{41269420-8FD0-4790-82ED-EB2F1AB2915F}" srcOrd="3" destOrd="0" parTransId="{BAA88301-4CF8-42E4-B8E5-6C9FF3F674FC}" sibTransId="{7BEDE459-D138-474A-8F31-1742DA41135B}"/>
    <dgm:cxn modelId="{679191E0-85E4-4BD1-B01E-6B3DA768DDE6}" srcId="{6D2B451F-AA41-40CE-A19C-597CD61F2A60}" destId="{CA5A1845-A190-4D43-9263-FCBB3708A958}" srcOrd="2" destOrd="0" parTransId="{70501A1E-3F2F-4C7C-AB47-510CF5C1C6D2}" sibTransId="{5CDCE196-FBF0-48A0-B646-A580ABC4AA79}"/>
    <dgm:cxn modelId="{32C2B246-EDCA-47F6-AE3E-1E367C9110D8}" type="presOf" srcId="{EFF4183F-457E-41FC-A408-5A32D5175005}" destId="{8FA153CA-2F0B-4AC4-A5B5-83C917D2858C}" srcOrd="0" destOrd="0" presId="urn:microsoft.com/office/officeart/2005/8/layout/cycle6"/>
    <dgm:cxn modelId="{2560AB68-4C2F-45CB-B3A3-1C9E1F9D80A3}" srcId="{6D2B451F-AA41-40CE-A19C-597CD61F2A60}" destId="{59118819-474B-48DD-9AAC-67966299C5BF}" srcOrd="1" destOrd="0" parTransId="{3908A8C9-C486-44C5-854E-F8ED253A5E8F}" sibTransId="{EFF4183F-457E-41FC-A408-5A32D5175005}"/>
    <dgm:cxn modelId="{CC59F6D5-9A0F-4FBB-A97B-99C5DE3296A9}" type="presOf" srcId="{3115091C-E9AD-413E-9090-4F4E01DE7119}" destId="{3097785D-5CBA-47D8-935F-BB6A66EAC7FC}" srcOrd="0" destOrd="0" presId="urn:microsoft.com/office/officeart/2005/8/layout/cycle6"/>
    <dgm:cxn modelId="{883BC66C-9A65-4B00-B898-C412734C9CF6}" type="presOf" srcId="{0D1A8C4D-8482-458F-825D-84D0C778A60F}" destId="{9C115022-0382-47CF-837B-01BA245C13A0}" srcOrd="0" destOrd="0" presId="urn:microsoft.com/office/officeart/2005/8/layout/cycle6"/>
    <dgm:cxn modelId="{DD25CD87-F80D-40B1-A717-501F0090CCCE}" type="presParOf" srcId="{D9F6C803-F702-4B34-870E-79B41EC305FE}" destId="{3097785D-5CBA-47D8-935F-BB6A66EAC7FC}" srcOrd="0" destOrd="0" presId="urn:microsoft.com/office/officeart/2005/8/layout/cycle6"/>
    <dgm:cxn modelId="{C9D77103-09D9-4200-8FFA-3EC7096CFB62}" type="presParOf" srcId="{D9F6C803-F702-4B34-870E-79B41EC305FE}" destId="{7846EFD3-B719-46E6-8EF1-06A0575DBAC0}" srcOrd="1" destOrd="0" presId="urn:microsoft.com/office/officeart/2005/8/layout/cycle6"/>
    <dgm:cxn modelId="{05091C2B-A4B2-49B1-9B8A-07195E3F8B43}" type="presParOf" srcId="{D9F6C803-F702-4B34-870E-79B41EC305FE}" destId="{9C115022-0382-47CF-837B-01BA245C13A0}" srcOrd="2" destOrd="0" presId="urn:microsoft.com/office/officeart/2005/8/layout/cycle6"/>
    <dgm:cxn modelId="{1F509117-4BF9-4995-BF65-BCBE161113DB}" type="presParOf" srcId="{D9F6C803-F702-4B34-870E-79B41EC305FE}" destId="{5C443D2B-509A-4B7D-9C96-301F1B049A97}" srcOrd="3" destOrd="0" presId="urn:microsoft.com/office/officeart/2005/8/layout/cycle6"/>
    <dgm:cxn modelId="{54467184-108D-4673-AF51-EFE54DCAAA0E}" type="presParOf" srcId="{D9F6C803-F702-4B34-870E-79B41EC305FE}" destId="{74CBBEBE-1469-48C9-8AD6-C833B4A7E68B}" srcOrd="4" destOrd="0" presId="urn:microsoft.com/office/officeart/2005/8/layout/cycle6"/>
    <dgm:cxn modelId="{B448DBD6-C7BA-4D3D-849F-CDAD3C5C78BE}" type="presParOf" srcId="{D9F6C803-F702-4B34-870E-79B41EC305FE}" destId="{8FA153CA-2F0B-4AC4-A5B5-83C917D2858C}" srcOrd="5" destOrd="0" presId="urn:microsoft.com/office/officeart/2005/8/layout/cycle6"/>
    <dgm:cxn modelId="{B5F2A295-577E-416A-9794-F036A948535B}" type="presParOf" srcId="{D9F6C803-F702-4B34-870E-79B41EC305FE}" destId="{862B38C9-E532-447A-BBE8-202B39EBB164}" srcOrd="6" destOrd="0" presId="urn:microsoft.com/office/officeart/2005/8/layout/cycle6"/>
    <dgm:cxn modelId="{04F5822C-1354-4D70-9F96-93E40AC07518}" type="presParOf" srcId="{D9F6C803-F702-4B34-870E-79B41EC305FE}" destId="{5C043CB8-6D0A-4404-8F06-F3DCAAACCCF0}" srcOrd="7" destOrd="0" presId="urn:microsoft.com/office/officeart/2005/8/layout/cycle6"/>
    <dgm:cxn modelId="{B0657D03-553D-4A7C-BA67-51F9E8BAC147}" type="presParOf" srcId="{D9F6C803-F702-4B34-870E-79B41EC305FE}" destId="{BE76C720-520C-4A0E-A6CD-3EAB2F39B843}" srcOrd="8" destOrd="0" presId="urn:microsoft.com/office/officeart/2005/8/layout/cycle6"/>
    <dgm:cxn modelId="{5FA75EB2-3A12-4C5A-87DC-29788473EAF7}" type="presParOf" srcId="{D9F6C803-F702-4B34-870E-79B41EC305FE}" destId="{2CF7A977-A0B9-47DC-A62A-1DD7BB8BA872}" srcOrd="9" destOrd="0" presId="urn:microsoft.com/office/officeart/2005/8/layout/cycle6"/>
    <dgm:cxn modelId="{E1719B41-715F-474E-AEEC-CB00CA043A60}" type="presParOf" srcId="{D9F6C803-F702-4B34-870E-79B41EC305FE}" destId="{4800AC30-8A3C-4EFA-BC5D-AA14DFD42EA2}" srcOrd="10" destOrd="0" presId="urn:microsoft.com/office/officeart/2005/8/layout/cycle6"/>
    <dgm:cxn modelId="{1C961CC3-5324-4E5B-ADD9-D335E10EF2A0}" type="presParOf" srcId="{D9F6C803-F702-4B34-870E-79B41EC305FE}" destId="{8155EAA7-7DB2-4831-9A1C-7ECCC5D3C61A}" srcOrd="11" destOrd="0" presId="urn:microsoft.com/office/officeart/2005/8/layout/cycle6"/>
    <dgm:cxn modelId="{C5573AA0-F84F-4B4A-9775-08589CB8740E}" type="presParOf" srcId="{D9F6C803-F702-4B34-870E-79B41EC305FE}" destId="{2BEB0E6A-284F-4FFE-AA2D-634A71896913}" srcOrd="12" destOrd="0" presId="urn:microsoft.com/office/officeart/2005/8/layout/cycle6"/>
    <dgm:cxn modelId="{CCFAD2D8-6C2E-431E-8439-D5B642A2E149}" type="presParOf" srcId="{D9F6C803-F702-4B34-870E-79B41EC305FE}" destId="{E688095B-D152-40F8-BFB8-893CD362996F}" srcOrd="13" destOrd="0" presId="urn:microsoft.com/office/officeart/2005/8/layout/cycle6"/>
    <dgm:cxn modelId="{9DE9E01D-C618-4EDD-AF01-B93BE6D9B882}" type="presParOf" srcId="{D9F6C803-F702-4B34-870E-79B41EC305FE}" destId="{1377E559-F847-4DA5-B3D3-5CA1CC709AA1}"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1790E15-4C8B-4F85-9087-C17990FDB0EC}">
      <dsp:nvSpPr>
        <dsp:cNvPr id="0" name=""/>
        <dsp:cNvSpPr/>
      </dsp:nvSpPr>
      <dsp:spPr>
        <a:xfrm>
          <a:off x="6265783" y="2519283"/>
          <a:ext cx="91440" cy="440394"/>
        </a:xfrm>
        <a:custGeom>
          <a:avLst/>
          <a:gdLst/>
          <a:ahLst/>
          <a:cxnLst/>
          <a:rect l="0" t="0" r="0" b="0"/>
          <a:pathLst>
            <a:path>
              <a:moveTo>
                <a:pt x="45720" y="0"/>
              </a:moveTo>
              <a:lnTo>
                <a:pt x="45720"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0899F8-A845-4608-AA45-646B810BDD03}">
      <dsp:nvSpPr>
        <dsp:cNvPr id="0" name=""/>
        <dsp:cNvSpPr/>
      </dsp:nvSpPr>
      <dsp:spPr>
        <a:xfrm>
          <a:off x="4460750" y="1117338"/>
          <a:ext cx="1850752" cy="440394"/>
        </a:xfrm>
        <a:custGeom>
          <a:avLst/>
          <a:gdLst/>
          <a:ahLst/>
          <a:cxnLst/>
          <a:rect l="0" t="0" r="0" b="0"/>
          <a:pathLst>
            <a:path>
              <a:moveTo>
                <a:pt x="0" y="0"/>
              </a:moveTo>
              <a:lnTo>
                <a:pt x="0" y="300116"/>
              </a:lnTo>
              <a:lnTo>
                <a:pt x="1850752" y="300116"/>
              </a:lnTo>
              <a:lnTo>
                <a:pt x="1850752" y="44039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94B913-CFF8-40E8-B62F-58A96BE23B76}">
      <dsp:nvSpPr>
        <dsp:cNvPr id="0" name=""/>
        <dsp:cNvSpPr/>
      </dsp:nvSpPr>
      <dsp:spPr>
        <a:xfrm>
          <a:off x="4415030" y="3921228"/>
          <a:ext cx="91440" cy="440394"/>
        </a:xfrm>
        <a:custGeom>
          <a:avLst/>
          <a:gdLst/>
          <a:ahLst/>
          <a:cxnLst/>
          <a:rect l="0" t="0" r="0" b="0"/>
          <a:pathLst>
            <a:path>
              <a:moveTo>
                <a:pt x="45720" y="0"/>
              </a:moveTo>
              <a:lnTo>
                <a:pt x="45720"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258CD1-337F-4C59-9781-F3517B6CF56F}">
      <dsp:nvSpPr>
        <dsp:cNvPr id="0" name=""/>
        <dsp:cNvSpPr/>
      </dsp:nvSpPr>
      <dsp:spPr>
        <a:xfrm>
          <a:off x="2609998" y="2519283"/>
          <a:ext cx="1850752" cy="440394"/>
        </a:xfrm>
        <a:custGeom>
          <a:avLst/>
          <a:gdLst/>
          <a:ahLst/>
          <a:cxnLst/>
          <a:rect l="0" t="0" r="0" b="0"/>
          <a:pathLst>
            <a:path>
              <a:moveTo>
                <a:pt x="0" y="0"/>
              </a:moveTo>
              <a:lnTo>
                <a:pt x="0" y="300116"/>
              </a:lnTo>
              <a:lnTo>
                <a:pt x="1850752" y="300116"/>
              </a:lnTo>
              <a:lnTo>
                <a:pt x="1850752"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14273A-141C-4F3C-9E0C-AB078433634E}">
      <dsp:nvSpPr>
        <dsp:cNvPr id="0" name=""/>
        <dsp:cNvSpPr/>
      </dsp:nvSpPr>
      <dsp:spPr>
        <a:xfrm>
          <a:off x="2564278" y="3921228"/>
          <a:ext cx="91440" cy="440394"/>
        </a:xfrm>
        <a:custGeom>
          <a:avLst/>
          <a:gdLst/>
          <a:ahLst/>
          <a:cxnLst/>
          <a:rect l="0" t="0" r="0" b="0"/>
          <a:pathLst>
            <a:path>
              <a:moveTo>
                <a:pt x="45720" y="0"/>
              </a:moveTo>
              <a:lnTo>
                <a:pt x="45720"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14F861-CCB3-40D7-B0F6-60DB5EEC8297}">
      <dsp:nvSpPr>
        <dsp:cNvPr id="0" name=""/>
        <dsp:cNvSpPr/>
      </dsp:nvSpPr>
      <dsp:spPr>
        <a:xfrm>
          <a:off x="2564278" y="2519283"/>
          <a:ext cx="91440" cy="440394"/>
        </a:xfrm>
        <a:custGeom>
          <a:avLst/>
          <a:gdLst/>
          <a:ahLst/>
          <a:cxnLst/>
          <a:rect l="0" t="0" r="0" b="0"/>
          <a:pathLst>
            <a:path>
              <a:moveTo>
                <a:pt x="45720" y="0"/>
              </a:moveTo>
              <a:lnTo>
                <a:pt x="45720"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437D21-2109-4D9B-80FE-E732E0303527}">
      <dsp:nvSpPr>
        <dsp:cNvPr id="0" name=""/>
        <dsp:cNvSpPr/>
      </dsp:nvSpPr>
      <dsp:spPr>
        <a:xfrm>
          <a:off x="713526" y="3921228"/>
          <a:ext cx="91440" cy="440394"/>
        </a:xfrm>
        <a:custGeom>
          <a:avLst/>
          <a:gdLst/>
          <a:ahLst/>
          <a:cxnLst/>
          <a:rect l="0" t="0" r="0" b="0"/>
          <a:pathLst>
            <a:path>
              <a:moveTo>
                <a:pt x="45720" y="0"/>
              </a:moveTo>
              <a:lnTo>
                <a:pt x="45720"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0E5D58-ED69-4483-AF67-313EFFFB4718}">
      <dsp:nvSpPr>
        <dsp:cNvPr id="0" name=""/>
        <dsp:cNvSpPr/>
      </dsp:nvSpPr>
      <dsp:spPr>
        <a:xfrm>
          <a:off x="759246" y="2519283"/>
          <a:ext cx="1850752" cy="440394"/>
        </a:xfrm>
        <a:custGeom>
          <a:avLst/>
          <a:gdLst/>
          <a:ahLst/>
          <a:cxnLst/>
          <a:rect l="0" t="0" r="0" b="0"/>
          <a:pathLst>
            <a:path>
              <a:moveTo>
                <a:pt x="1850752" y="0"/>
              </a:moveTo>
              <a:lnTo>
                <a:pt x="1850752" y="300116"/>
              </a:lnTo>
              <a:lnTo>
                <a:pt x="0" y="300116"/>
              </a:lnTo>
              <a:lnTo>
                <a:pt x="0" y="4403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828F33-903D-475F-A7DF-18232E10F990}">
      <dsp:nvSpPr>
        <dsp:cNvPr id="0" name=""/>
        <dsp:cNvSpPr/>
      </dsp:nvSpPr>
      <dsp:spPr>
        <a:xfrm>
          <a:off x="2609998" y="1117338"/>
          <a:ext cx="1850752" cy="440394"/>
        </a:xfrm>
        <a:custGeom>
          <a:avLst/>
          <a:gdLst/>
          <a:ahLst/>
          <a:cxnLst/>
          <a:rect l="0" t="0" r="0" b="0"/>
          <a:pathLst>
            <a:path>
              <a:moveTo>
                <a:pt x="1850752" y="0"/>
              </a:moveTo>
              <a:lnTo>
                <a:pt x="1850752" y="300116"/>
              </a:lnTo>
              <a:lnTo>
                <a:pt x="0" y="300116"/>
              </a:lnTo>
              <a:lnTo>
                <a:pt x="0" y="44039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E435AA-4E9B-4B04-8048-FCCDF92FD31B}">
      <dsp:nvSpPr>
        <dsp:cNvPr id="0" name=""/>
        <dsp:cNvSpPr/>
      </dsp:nvSpPr>
      <dsp:spPr>
        <a:xfrm>
          <a:off x="3703625" y="155789"/>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5BE74D-6812-481C-9998-4548BCA4433F}">
      <dsp:nvSpPr>
        <dsp:cNvPr id="0" name=""/>
        <dsp:cNvSpPr/>
      </dsp:nvSpPr>
      <dsp:spPr>
        <a:xfrm>
          <a:off x="3871875" y="315626"/>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Tangible Fixed Assets</a:t>
          </a:r>
          <a:endParaRPr lang="en-US" sz="1400" kern="1200" dirty="0"/>
        </a:p>
      </dsp:txBody>
      <dsp:txXfrm>
        <a:off x="3871875" y="315626"/>
        <a:ext cx="1514251" cy="961549"/>
      </dsp:txXfrm>
    </dsp:sp>
    <dsp:sp modelId="{DD17B5C3-B6D3-444B-BB97-71BC43FA888C}">
      <dsp:nvSpPr>
        <dsp:cNvPr id="0" name=""/>
        <dsp:cNvSpPr/>
      </dsp:nvSpPr>
      <dsp:spPr>
        <a:xfrm>
          <a:off x="1852872" y="1557733"/>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440F03-C46A-4E4A-9628-EE1F7B4F7D80}">
      <dsp:nvSpPr>
        <dsp:cNvPr id="0" name=""/>
        <dsp:cNvSpPr/>
      </dsp:nvSpPr>
      <dsp:spPr>
        <a:xfrm>
          <a:off x="2021123" y="1717571"/>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Land or Building or Both</a:t>
          </a:r>
        </a:p>
        <a:p>
          <a:pPr lvl="0" algn="ctr" defTabSz="622300">
            <a:lnSpc>
              <a:spcPct val="90000"/>
            </a:lnSpc>
            <a:spcBef>
              <a:spcPct val="0"/>
            </a:spcBef>
            <a:spcAft>
              <a:spcPct val="35000"/>
            </a:spcAft>
          </a:pPr>
          <a:r>
            <a:rPr lang="en-US" sz="1400" kern="1200" dirty="0" smtClean="0"/>
            <a:t>(Property)</a:t>
          </a:r>
          <a:endParaRPr lang="en-US" sz="1400" kern="1200" dirty="0"/>
        </a:p>
      </dsp:txBody>
      <dsp:txXfrm>
        <a:off x="2021123" y="1717571"/>
        <a:ext cx="1514251" cy="961549"/>
      </dsp:txXfrm>
    </dsp:sp>
    <dsp:sp modelId="{0CAD8B66-8BF9-4475-8355-D34D3CBAD556}">
      <dsp:nvSpPr>
        <dsp:cNvPr id="0" name=""/>
        <dsp:cNvSpPr/>
      </dsp:nvSpPr>
      <dsp:spPr>
        <a:xfrm>
          <a:off x="2120" y="2959678"/>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3C5DF5-BE5A-4DA3-8A14-49C51EBA4347}">
      <dsp:nvSpPr>
        <dsp:cNvPr id="0" name=""/>
        <dsp:cNvSpPr/>
      </dsp:nvSpPr>
      <dsp:spPr>
        <a:xfrm>
          <a:off x="170370" y="3119516"/>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Production/Supply of Goods/Services</a:t>
          </a:r>
          <a:endParaRPr lang="en-US" sz="1400" kern="1200" dirty="0"/>
        </a:p>
      </dsp:txBody>
      <dsp:txXfrm>
        <a:off x="170370" y="3119516"/>
        <a:ext cx="1514251" cy="961549"/>
      </dsp:txXfrm>
    </dsp:sp>
    <dsp:sp modelId="{6DA59BB6-DD19-41E2-84BA-F4BECA18C66F}">
      <dsp:nvSpPr>
        <dsp:cNvPr id="0" name=""/>
        <dsp:cNvSpPr/>
      </dsp:nvSpPr>
      <dsp:spPr>
        <a:xfrm>
          <a:off x="2120" y="4361623"/>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B191F7-FC07-40AA-8068-2AD0F302E4DB}">
      <dsp:nvSpPr>
        <dsp:cNvPr id="0" name=""/>
        <dsp:cNvSpPr/>
      </dsp:nvSpPr>
      <dsp:spPr>
        <a:xfrm>
          <a:off x="170370" y="4521461"/>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Owner Occupied Property</a:t>
          </a:r>
        </a:p>
        <a:p>
          <a:pPr lvl="0" algn="ctr" defTabSz="622300">
            <a:lnSpc>
              <a:spcPct val="90000"/>
            </a:lnSpc>
            <a:spcBef>
              <a:spcPct val="0"/>
            </a:spcBef>
            <a:spcAft>
              <a:spcPct val="35000"/>
            </a:spcAft>
          </a:pPr>
          <a:r>
            <a:rPr lang="en-US" sz="1400" kern="1200" dirty="0" smtClean="0"/>
            <a:t>(</a:t>
          </a:r>
          <a:r>
            <a:rPr lang="en-US" sz="1400" kern="1200" dirty="0" err="1" smtClean="0"/>
            <a:t>Ind</a:t>
          </a:r>
          <a:r>
            <a:rPr lang="en-US" sz="1400" kern="1200" dirty="0" smtClean="0"/>
            <a:t> AS 16)</a:t>
          </a:r>
          <a:endParaRPr lang="en-US" sz="1400" kern="1200" dirty="0"/>
        </a:p>
      </dsp:txBody>
      <dsp:txXfrm>
        <a:off x="170370" y="4521461"/>
        <a:ext cx="1514251" cy="961549"/>
      </dsp:txXfrm>
    </dsp:sp>
    <dsp:sp modelId="{594BFBB9-DB29-4D4F-8ED4-1403DC5B80BB}">
      <dsp:nvSpPr>
        <dsp:cNvPr id="0" name=""/>
        <dsp:cNvSpPr/>
      </dsp:nvSpPr>
      <dsp:spPr>
        <a:xfrm>
          <a:off x="1852872" y="2959678"/>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F4B31-E235-4ECE-9362-0D1717FA958C}">
      <dsp:nvSpPr>
        <dsp:cNvPr id="0" name=""/>
        <dsp:cNvSpPr/>
      </dsp:nvSpPr>
      <dsp:spPr>
        <a:xfrm>
          <a:off x="2021123" y="3119516"/>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Administrative  Purposes</a:t>
          </a:r>
          <a:endParaRPr lang="en-US" sz="1400" kern="1200" dirty="0"/>
        </a:p>
      </dsp:txBody>
      <dsp:txXfrm>
        <a:off x="2021123" y="3119516"/>
        <a:ext cx="1514251" cy="961549"/>
      </dsp:txXfrm>
    </dsp:sp>
    <dsp:sp modelId="{82F7A2B4-83CF-4E7A-B2D2-62C5A5CAB861}">
      <dsp:nvSpPr>
        <dsp:cNvPr id="0" name=""/>
        <dsp:cNvSpPr/>
      </dsp:nvSpPr>
      <dsp:spPr>
        <a:xfrm>
          <a:off x="1852872" y="4361623"/>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4F7241-E9D7-4A5D-AA3D-69618AAF8751}">
      <dsp:nvSpPr>
        <dsp:cNvPr id="0" name=""/>
        <dsp:cNvSpPr/>
      </dsp:nvSpPr>
      <dsp:spPr>
        <a:xfrm>
          <a:off x="2021123" y="4521461"/>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Owner Occupied Property</a:t>
          </a:r>
        </a:p>
        <a:p>
          <a:pPr lvl="0" algn="ctr" defTabSz="622300">
            <a:lnSpc>
              <a:spcPct val="90000"/>
            </a:lnSpc>
            <a:spcBef>
              <a:spcPct val="0"/>
            </a:spcBef>
            <a:spcAft>
              <a:spcPct val="35000"/>
            </a:spcAft>
          </a:pPr>
          <a:r>
            <a:rPr lang="en-US" sz="1400" kern="1200" dirty="0" smtClean="0"/>
            <a:t>(</a:t>
          </a:r>
          <a:r>
            <a:rPr lang="en-US" sz="1400" kern="1200" dirty="0" err="1" smtClean="0"/>
            <a:t>Ind</a:t>
          </a:r>
          <a:r>
            <a:rPr lang="en-US" sz="1400" kern="1200" dirty="0" smtClean="0"/>
            <a:t> AS 16)</a:t>
          </a:r>
          <a:endParaRPr lang="en-US" sz="1400" kern="1200" dirty="0"/>
        </a:p>
      </dsp:txBody>
      <dsp:txXfrm>
        <a:off x="2021123" y="4521461"/>
        <a:ext cx="1514251" cy="961549"/>
      </dsp:txXfrm>
    </dsp:sp>
    <dsp:sp modelId="{1E2160D1-66F1-4359-98F3-20E737019FDC}">
      <dsp:nvSpPr>
        <dsp:cNvPr id="0" name=""/>
        <dsp:cNvSpPr/>
      </dsp:nvSpPr>
      <dsp:spPr>
        <a:xfrm>
          <a:off x="3703625" y="2959678"/>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060FB-F755-443C-8FF8-4FA3EC86D3DA}">
      <dsp:nvSpPr>
        <dsp:cNvPr id="0" name=""/>
        <dsp:cNvSpPr/>
      </dsp:nvSpPr>
      <dsp:spPr>
        <a:xfrm>
          <a:off x="3871875" y="3119516"/>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Rental Income/Capital Appreciation</a:t>
          </a:r>
          <a:endParaRPr lang="en-US" sz="1400" kern="1200" dirty="0"/>
        </a:p>
      </dsp:txBody>
      <dsp:txXfrm>
        <a:off x="3871875" y="3119516"/>
        <a:ext cx="1514251" cy="961549"/>
      </dsp:txXfrm>
    </dsp:sp>
    <dsp:sp modelId="{656460FF-A67B-4D41-989F-E18B9B88E225}">
      <dsp:nvSpPr>
        <dsp:cNvPr id="0" name=""/>
        <dsp:cNvSpPr/>
      </dsp:nvSpPr>
      <dsp:spPr>
        <a:xfrm>
          <a:off x="3703625" y="4361623"/>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5BABA3-076C-470C-9078-D935426D4876}">
      <dsp:nvSpPr>
        <dsp:cNvPr id="0" name=""/>
        <dsp:cNvSpPr/>
      </dsp:nvSpPr>
      <dsp:spPr>
        <a:xfrm>
          <a:off x="3871875" y="4521461"/>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Investment Property</a:t>
          </a:r>
        </a:p>
        <a:p>
          <a:pPr lvl="0" algn="ctr" defTabSz="622300">
            <a:lnSpc>
              <a:spcPct val="90000"/>
            </a:lnSpc>
            <a:spcBef>
              <a:spcPct val="0"/>
            </a:spcBef>
            <a:spcAft>
              <a:spcPct val="35000"/>
            </a:spcAft>
          </a:pPr>
          <a:r>
            <a:rPr lang="en-US" sz="1400" kern="1200" dirty="0" smtClean="0"/>
            <a:t>(</a:t>
          </a:r>
          <a:r>
            <a:rPr lang="en-US" sz="1400" kern="1200" dirty="0" err="1" smtClean="0"/>
            <a:t>Ind</a:t>
          </a:r>
          <a:r>
            <a:rPr lang="en-US" sz="1400" kern="1200" dirty="0" smtClean="0"/>
            <a:t> AS 40)</a:t>
          </a:r>
          <a:endParaRPr lang="en-US" sz="1400" kern="1200" dirty="0"/>
        </a:p>
      </dsp:txBody>
      <dsp:txXfrm>
        <a:off x="3871875" y="4521461"/>
        <a:ext cx="1514251" cy="961549"/>
      </dsp:txXfrm>
    </dsp:sp>
    <dsp:sp modelId="{F73B2227-DC42-4C95-94C3-B5E0C85351A1}">
      <dsp:nvSpPr>
        <dsp:cNvPr id="0" name=""/>
        <dsp:cNvSpPr/>
      </dsp:nvSpPr>
      <dsp:spPr>
        <a:xfrm>
          <a:off x="5554377" y="1557733"/>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434DF4-EDCD-462C-91C5-3B983A5292DE}">
      <dsp:nvSpPr>
        <dsp:cNvPr id="0" name=""/>
        <dsp:cNvSpPr/>
      </dsp:nvSpPr>
      <dsp:spPr>
        <a:xfrm>
          <a:off x="5722627" y="1717571"/>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Others</a:t>
          </a:r>
        </a:p>
        <a:p>
          <a:pPr lvl="0" algn="ctr" defTabSz="622300">
            <a:lnSpc>
              <a:spcPct val="90000"/>
            </a:lnSpc>
            <a:spcBef>
              <a:spcPct val="0"/>
            </a:spcBef>
            <a:spcAft>
              <a:spcPct val="35000"/>
            </a:spcAft>
          </a:pPr>
          <a:r>
            <a:rPr lang="en-US" sz="1400" kern="1200" dirty="0" smtClean="0"/>
            <a:t>(Plant and Equipment)</a:t>
          </a:r>
          <a:endParaRPr lang="en-US" sz="1400" kern="1200" dirty="0"/>
        </a:p>
      </dsp:txBody>
      <dsp:txXfrm>
        <a:off x="5722627" y="1717571"/>
        <a:ext cx="1514251" cy="961549"/>
      </dsp:txXfrm>
    </dsp:sp>
    <dsp:sp modelId="{61B6BB5B-1931-45AD-8F3A-416E6523DC35}">
      <dsp:nvSpPr>
        <dsp:cNvPr id="0" name=""/>
        <dsp:cNvSpPr/>
      </dsp:nvSpPr>
      <dsp:spPr>
        <a:xfrm>
          <a:off x="5554377" y="2959678"/>
          <a:ext cx="1514251" cy="9615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D4A395-851A-433B-AC62-1959F8A3AA6E}">
      <dsp:nvSpPr>
        <dsp:cNvPr id="0" name=""/>
        <dsp:cNvSpPr/>
      </dsp:nvSpPr>
      <dsp:spPr>
        <a:xfrm>
          <a:off x="5722627" y="3119516"/>
          <a:ext cx="1514251" cy="9615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Property, Plant and Equipment</a:t>
          </a:r>
        </a:p>
        <a:p>
          <a:pPr lvl="0" algn="ctr" defTabSz="622300">
            <a:lnSpc>
              <a:spcPct val="90000"/>
            </a:lnSpc>
            <a:spcBef>
              <a:spcPct val="0"/>
            </a:spcBef>
            <a:spcAft>
              <a:spcPct val="35000"/>
            </a:spcAft>
          </a:pPr>
          <a:r>
            <a:rPr lang="en-US" sz="1400" kern="1200" dirty="0" smtClean="0"/>
            <a:t>(</a:t>
          </a:r>
          <a:r>
            <a:rPr lang="en-US" sz="1400" kern="1200" dirty="0" err="1" smtClean="0"/>
            <a:t>Ind</a:t>
          </a:r>
          <a:r>
            <a:rPr lang="en-US" sz="1400" kern="1200" dirty="0" smtClean="0"/>
            <a:t> AS 16)</a:t>
          </a:r>
          <a:endParaRPr lang="en-US" sz="1400" kern="1200" dirty="0"/>
        </a:p>
      </dsp:txBody>
      <dsp:txXfrm>
        <a:off x="5722627" y="3119516"/>
        <a:ext cx="1514251" cy="96154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097785D-5CBA-47D8-935F-BB6A66EAC7FC}">
      <dsp:nvSpPr>
        <dsp:cNvPr id="0" name=""/>
        <dsp:cNvSpPr/>
      </dsp:nvSpPr>
      <dsp:spPr>
        <a:xfrm>
          <a:off x="2546993" y="3568"/>
          <a:ext cx="1783063" cy="115899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b="1" kern="1200" dirty="0" smtClean="0">
              <a:latin typeface="Palatino Linotype" pitchFamily="18" charset="0"/>
            </a:rPr>
            <a:t>Partly owner-occupied property</a:t>
          </a:r>
          <a:endParaRPr lang="en-US" sz="1500" b="1" kern="1200" dirty="0">
            <a:latin typeface="Palatino Linotype" pitchFamily="18" charset="0"/>
          </a:endParaRPr>
        </a:p>
      </dsp:txBody>
      <dsp:txXfrm>
        <a:off x="2546993" y="3568"/>
        <a:ext cx="1783063" cy="1158991"/>
      </dsp:txXfrm>
    </dsp:sp>
    <dsp:sp modelId="{9C115022-0382-47CF-837B-01BA245C13A0}">
      <dsp:nvSpPr>
        <dsp:cNvPr id="0" name=""/>
        <dsp:cNvSpPr/>
      </dsp:nvSpPr>
      <dsp:spPr>
        <a:xfrm>
          <a:off x="1124200" y="583063"/>
          <a:ext cx="4628649" cy="4628649"/>
        </a:xfrm>
        <a:custGeom>
          <a:avLst/>
          <a:gdLst/>
          <a:ahLst/>
          <a:cxnLst/>
          <a:rect l="0" t="0" r="0" b="0"/>
          <a:pathLst>
            <a:path>
              <a:moveTo>
                <a:pt x="3218090" y="183759"/>
              </a:moveTo>
              <a:arcTo wR="2314324" hR="2314324" stAng="17579171" swAng="196020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C443D2B-509A-4B7D-9C96-301F1B049A97}">
      <dsp:nvSpPr>
        <dsp:cNvPr id="0" name=""/>
        <dsp:cNvSpPr/>
      </dsp:nvSpPr>
      <dsp:spPr>
        <a:xfrm>
          <a:off x="4748047" y="1602727"/>
          <a:ext cx="1783063" cy="115899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Palatino Linotype" pitchFamily="18" charset="0"/>
            </a:rPr>
            <a:t>Ancillary Services</a:t>
          </a:r>
          <a:endParaRPr lang="en-US" sz="1500" kern="1200" dirty="0">
            <a:latin typeface="Palatino Linotype" pitchFamily="18" charset="0"/>
          </a:endParaRPr>
        </a:p>
      </dsp:txBody>
      <dsp:txXfrm>
        <a:off x="4748047" y="1602727"/>
        <a:ext cx="1783063" cy="1158991"/>
      </dsp:txXfrm>
    </dsp:sp>
    <dsp:sp modelId="{8FA153CA-2F0B-4AC4-A5B5-83C917D2858C}">
      <dsp:nvSpPr>
        <dsp:cNvPr id="0" name=""/>
        <dsp:cNvSpPr/>
      </dsp:nvSpPr>
      <dsp:spPr>
        <a:xfrm>
          <a:off x="1124200" y="583063"/>
          <a:ext cx="4628649" cy="4628649"/>
        </a:xfrm>
        <a:custGeom>
          <a:avLst/>
          <a:gdLst/>
          <a:ahLst/>
          <a:cxnLst/>
          <a:rect l="0" t="0" r="0" b="0"/>
          <a:pathLst>
            <a:path>
              <a:moveTo>
                <a:pt x="4625490" y="2193441"/>
              </a:moveTo>
              <a:arcTo wR="2314324" hR="2314324" stAng="21420356" swAng="219527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62B38C9-E532-447A-BBE8-202B39EBB164}">
      <dsp:nvSpPr>
        <dsp:cNvPr id="0" name=""/>
        <dsp:cNvSpPr/>
      </dsp:nvSpPr>
      <dsp:spPr>
        <a:xfrm>
          <a:off x="3907319" y="4190221"/>
          <a:ext cx="1783063" cy="115899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Palatino Linotype" pitchFamily="18" charset="0"/>
            </a:rPr>
            <a:t>Property under construction</a:t>
          </a:r>
          <a:endParaRPr lang="en-US" sz="1500" kern="1200" dirty="0">
            <a:latin typeface="Palatino Linotype" pitchFamily="18" charset="0"/>
          </a:endParaRPr>
        </a:p>
      </dsp:txBody>
      <dsp:txXfrm>
        <a:off x="3907319" y="4190221"/>
        <a:ext cx="1783063" cy="1158991"/>
      </dsp:txXfrm>
    </dsp:sp>
    <dsp:sp modelId="{BE76C720-520C-4A0E-A6CD-3EAB2F39B843}">
      <dsp:nvSpPr>
        <dsp:cNvPr id="0" name=""/>
        <dsp:cNvSpPr/>
      </dsp:nvSpPr>
      <dsp:spPr>
        <a:xfrm>
          <a:off x="1124200" y="583063"/>
          <a:ext cx="4628649" cy="4628649"/>
        </a:xfrm>
        <a:custGeom>
          <a:avLst/>
          <a:gdLst/>
          <a:ahLst/>
          <a:cxnLst/>
          <a:rect l="0" t="0" r="0" b="0"/>
          <a:pathLst>
            <a:path>
              <a:moveTo>
                <a:pt x="2773934" y="4582553"/>
              </a:moveTo>
              <a:arcTo wR="2314324" hR="2314324" stAng="4712718" swAng="137456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CF7A977-A0B9-47DC-A62A-1DD7BB8BA872}">
      <dsp:nvSpPr>
        <dsp:cNvPr id="0" name=""/>
        <dsp:cNvSpPr/>
      </dsp:nvSpPr>
      <dsp:spPr>
        <a:xfrm>
          <a:off x="1186667" y="4190221"/>
          <a:ext cx="1783063" cy="115899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Palatino Linotype" pitchFamily="18" charset="0"/>
            </a:rPr>
            <a:t>Investment property leased out to Holding or Subsidiary</a:t>
          </a:r>
          <a:endParaRPr lang="en-US" sz="1500" kern="1200" dirty="0">
            <a:latin typeface="Palatino Linotype" pitchFamily="18" charset="0"/>
          </a:endParaRPr>
        </a:p>
      </dsp:txBody>
      <dsp:txXfrm>
        <a:off x="1186667" y="4190221"/>
        <a:ext cx="1783063" cy="1158991"/>
      </dsp:txXfrm>
    </dsp:sp>
    <dsp:sp modelId="{8155EAA7-7DB2-4831-9A1C-7ECCC5D3C61A}">
      <dsp:nvSpPr>
        <dsp:cNvPr id="0" name=""/>
        <dsp:cNvSpPr/>
      </dsp:nvSpPr>
      <dsp:spPr>
        <a:xfrm>
          <a:off x="1124200" y="583063"/>
          <a:ext cx="4628649" cy="4628649"/>
        </a:xfrm>
        <a:custGeom>
          <a:avLst/>
          <a:gdLst/>
          <a:ahLst/>
          <a:cxnLst/>
          <a:rect l="0" t="0" r="0" b="0"/>
          <a:pathLst>
            <a:path>
              <a:moveTo>
                <a:pt x="386538" y="3594847"/>
              </a:moveTo>
              <a:arcTo wR="2314324" hR="2314324" stAng="8784366" swAng="219527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BEB0E6A-284F-4FFE-AA2D-634A71896913}">
      <dsp:nvSpPr>
        <dsp:cNvPr id="0" name=""/>
        <dsp:cNvSpPr/>
      </dsp:nvSpPr>
      <dsp:spPr>
        <a:xfrm>
          <a:off x="345939" y="1602727"/>
          <a:ext cx="1783063" cy="115899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kern="1200" dirty="0" smtClean="0">
              <a:latin typeface="Palatino Linotype" pitchFamily="18" charset="0"/>
            </a:rPr>
            <a:t>Property taken under operating lease</a:t>
          </a:r>
          <a:endParaRPr lang="en-US" sz="1500" kern="1200" dirty="0">
            <a:latin typeface="Palatino Linotype" pitchFamily="18" charset="0"/>
          </a:endParaRPr>
        </a:p>
      </dsp:txBody>
      <dsp:txXfrm>
        <a:off x="345939" y="1602727"/>
        <a:ext cx="1783063" cy="1158991"/>
      </dsp:txXfrm>
    </dsp:sp>
    <dsp:sp modelId="{1377E559-F847-4DA5-B3D3-5CA1CC709AA1}">
      <dsp:nvSpPr>
        <dsp:cNvPr id="0" name=""/>
        <dsp:cNvSpPr/>
      </dsp:nvSpPr>
      <dsp:spPr>
        <a:xfrm>
          <a:off x="1124200" y="583063"/>
          <a:ext cx="4628649" cy="4628649"/>
        </a:xfrm>
        <a:custGeom>
          <a:avLst/>
          <a:gdLst/>
          <a:ahLst/>
          <a:cxnLst/>
          <a:rect l="0" t="0" r="0" b="0"/>
          <a:pathLst>
            <a:path>
              <a:moveTo>
                <a:pt x="403461" y="1008683"/>
              </a:moveTo>
              <a:arcTo wR="2314324" hR="2314324" stAng="12860624" swAng="196020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C628FDED-70A0-43D5-BB8A-F51DC7DFD206}" type="datetimeFigureOut">
              <a:rPr lang="en-US" smtClean="0"/>
              <a:pPr/>
              <a:t>02/01/2016</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C846E7DD-B226-4358-8F10-F41F8740F08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2A0CBF0D-7E92-4E0A-A5B6-A8916D4B318C}" type="datetimeFigureOut">
              <a:rPr lang="en-US" smtClean="0"/>
              <a:pPr/>
              <a:t>02/01/2016</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0B4E1E1D-3EBC-4EC9-8979-C2EB54CECE2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4E1E1D-3EBC-4EC9-8979-C2EB54CECE25}"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4E1E1D-3EBC-4EC9-8979-C2EB54CECE25}"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4E1E1D-3EBC-4EC9-8979-C2EB54CECE25}"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297D87-38B3-4F2E-8982-938EF93A2EEB}" type="datetime1">
              <a:rPr lang="en-US" smtClean="0"/>
              <a:pPr/>
              <a:t>02/01/2016</a:t>
            </a:fld>
            <a:endParaRPr lang="en-US" dirty="0"/>
          </a:p>
        </p:txBody>
      </p:sp>
      <p:sp>
        <p:nvSpPr>
          <p:cNvPr id="5" name="Footer Placeholder 4"/>
          <p:cNvSpPr>
            <a:spLocks noGrp="1"/>
          </p:cNvSpPr>
          <p:nvPr>
            <p:ph type="ftr" sz="quarter" idx="11"/>
          </p:nvPr>
        </p:nvSpPr>
        <p:spPr/>
        <p:txBody>
          <a:bodyPr/>
          <a:lstStyle/>
          <a:p>
            <a:r>
              <a:rPr lang="en-US" smtClean="0"/>
              <a:t>Ind AS 40 - Investment Property</a:t>
            </a:r>
            <a:endParaRPr lang="en-US" dirty="0"/>
          </a:p>
        </p:txBody>
      </p:sp>
      <p:sp>
        <p:nvSpPr>
          <p:cNvPr id="6" name="Slide Number Placeholder 5"/>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925613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9640D7-C471-4D9D-8022-7FC63E9C8C76}" type="datetime1">
              <a:rPr lang="en-US" smtClean="0"/>
              <a:pPr/>
              <a:t>02/01/2016</a:t>
            </a:fld>
            <a:endParaRPr lang="en-US" dirty="0"/>
          </a:p>
        </p:txBody>
      </p:sp>
      <p:sp>
        <p:nvSpPr>
          <p:cNvPr id="5" name="Footer Placeholder 4"/>
          <p:cNvSpPr>
            <a:spLocks noGrp="1"/>
          </p:cNvSpPr>
          <p:nvPr>
            <p:ph type="ftr" sz="quarter" idx="11"/>
          </p:nvPr>
        </p:nvSpPr>
        <p:spPr/>
        <p:txBody>
          <a:bodyPr/>
          <a:lstStyle/>
          <a:p>
            <a:r>
              <a:rPr lang="en-US" smtClean="0"/>
              <a:t>Ind AS 40 - Investment Property</a:t>
            </a:r>
            <a:endParaRPr lang="en-US" dirty="0"/>
          </a:p>
        </p:txBody>
      </p:sp>
      <p:sp>
        <p:nvSpPr>
          <p:cNvPr id="6" name="Slide Number Placeholder 5"/>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2131823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2E1DCA-3374-48E2-8CB5-43C6E89D884E}" type="datetime1">
              <a:rPr lang="en-US" smtClean="0"/>
              <a:pPr/>
              <a:t>02/01/2016</a:t>
            </a:fld>
            <a:endParaRPr lang="en-US" dirty="0"/>
          </a:p>
        </p:txBody>
      </p:sp>
      <p:sp>
        <p:nvSpPr>
          <p:cNvPr id="5" name="Footer Placeholder 4"/>
          <p:cNvSpPr>
            <a:spLocks noGrp="1"/>
          </p:cNvSpPr>
          <p:nvPr>
            <p:ph type="ftr" sz="quarter" idx="11"/>
          </p:nvPr>
        </p:nvSpPr>
        <p:spPr/>
        <p:txBody>
          <a:bodyPr/>
          <a:lstStyle/>
          <a:p>
            <a:r>
              <a:rPr lang="en-US" smtClean="0"/>
              <a:t>Ind AS 40 - Investment Property</a:t>
            </a:r>
            <a:endParaRPr lang="en-US" dirty="0"/>
          </a:p>
        </p:txBody>
      </p:sp>
      <p:sp>
        <p:nvSpPr>
          <p:cNvPr id="6" name="Slide Number Placeholder 5"/>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611048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403F4A-60C7-4882-B252-58E627502A76}" type="datetime1">
              <a:rPr lang="en-US" smtClean="0"/>
              <a:pPr/>
              <a:t>02/01/2016</a:t>
            </a:fld>
            <a:endParaRPr lang="en-US"/>
          </a:p>
        </p:txBody>
      </p:sp>
      <p:sp>
        <p:nvSpPr>
          <p:cNvPr id="5" name="Footer Placeholder 4"/>
          <p:cNvSpPr>
            <a:spLocks noGrp="1"/>
          </p:cNvSpPr>
          <p:nvPr>
            <p:ph type="ftr" sz="quarter" idx="11"/>
          </p:nvPr>
        </p:nvSpPr>
        <p:spPr/>
        <p:txBody>
          <a:bodyPr/>
          <a:lstStyle/>
          <a:p>
            <a:r>
              <a:rPr lang="en-US" smtClean="0"/>
              <a:t>Ind AS 40 - Investment Property</a:t>
            </a:r>
            <a:endParaRPr lang="en-US"/>
          </a:p>
        </p:txBody>
      </p:sp>
      <p:sp>
        <p:nvSpPr>
          <p:cNvPr id="6" name="Slide Number Placeholder 5"/>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B651A-885D-4218-8CB3-C015FF456CC8}" type="datetime1">
              <a:rPr lang="en-US" smtClean="0"/>
              <a:pPr/>
              <a:t>02/01/2016</a:t>
            </a:fld>
            <a:endParaRPr lang="en-US"/>
          </a:p>
        </p:txBody>
      </p:sp>
      <p:sp>
        <p:nvSpPr>
          <p:cNvPr id="5" name="Footer Placeholder 4"/>
          <p:cNvSpPr>
            <a:spLocks noGrp="1"/>
          </p:cNvSpPr>
          <p:nvPr>
            <p:ph type="ftr" sz="quarter" idx="11"/>
          </p:nvPr>
        </p:nvSpPr>
        <p:spPr/>
        <p:txBody>
          <a:bodyPr/>
          <a:lstStyle/>
          <a:p>
            <a:r>
              <a:rPr lang="en-US" smtClean="0"/>
              <a:t>Ind AS 40 - Investment Property</a:t>
            </a:r>
            <a:endParaRPr lang="en-US"/>
          </a:p>
        </p:txBody>
      </p:sp>
      <p:sp>
        <p:nvSpPr>
          <p:cNvPr id="6" name="Slide Number Placeholder 5"/>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B14E39-810B-4DEC-A54D-56B9E6FCD10A}" type="datetime1">
              <a:rPr lang="en-US" smtClean="0"/>
              <a:pPr/>
              <a:t>02/01/2016</a:t>
            </a:fld>
            <a:endParaRPr lang="en-US"/>
          </a:p>
        </p:txBody>
      </p:sp>
      <p:sp>
        <p:nvSpPr>
          <p:cNvPr id="5" name="Footer Placeholder 4"/>
          <p:cNvSpPr>
            <a:spLocks noGrp="1"/>
          </p:cNvSpPr>
          <p:nvPr>
            <p:ph type="ftr" sz="quarter" idx="11"/>
          </p:nvPr>
        </p:nvSpPr>
        <p:spPr/>
        <p:txBody>
          <a:bodyPr/>
          <a:lstStyle/>
          <a:p>
            <a:r>
              <a:rPr lang="en-US" smtClean="0"/>
              <a:t>Ind AS 40 - Investment Property</a:t>
            </a:r>
            <a:endParaRPr lang="en-US"/>
          </a:p>
        </p:txBody>
      </p:sp>
      <p:sp>
        <p:nvSpPr>
          <p:cNvPr id="6" name="Slide Number Placeholder 5"/>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24A4E6-9C33-42B6-BDB3-7BB0AE7E4045}" type="datetime1">
              <a:rPr lang="en-US" smtClean="0"/>
              <a:pPr/>
              <a:t>02/01/2016</a:t>
            </a:fld>
            <a:endParaRPr lang="en-US"/>
          </a:p>
        </p:txBody>
      </p:sp>
      <p:sp>
        <p:nvSpPr>
          <p:cNvPr id="6" name="Footer Placeholder 5"/>
          <p:cNvSpPr>
            <a:spLocks noGrp="1"/>
          </p:cNvSpPr>
          <p:nvPr>
            <p:ph type="ftr" sz="quarter" idx="11"/>
          </p:nvPr>
        </p:nvSpPr>
        <p:spPr/>
        <p:txBody>
          <a:bodyPr/>
          <a:lstStyle/>
          <a:p>
            <a:r>
              <a:rPr lang="en-US" smtClean="0"/>
              <a:t>Ind AS 40 - Investment Property</a:t>
            </a:r>
            <a:endParaRPr lang="en-US"/>
          </a:p>
        </p:txBody>
      </p:sp>
      <p:sp>
        <p:nvSpPr>
          <p:cNvPr id="7" name="Slide Number Placeholder 6"/>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483F0E-C373-42BA-B161-F443230FBA1B}" type="datetime1">
              <a:rPr lang="en-US" smtClean="0"/>
              <a:pPr/>
              <a:t>02/01/2016</a:t>
            </a:fld>
            <a:endParaRPr lang="en-US"/>
          </a:p>
        </p:txBody>
      </p:sp>
      <p:sp>
        <p:nvSpPr>
          <p:cNvPr id="8" name="Footer Placeholder 7"/>
          <p:cNvSpPr>
            <a:spLocks noGrp="1"/>
          </p:cNvSpPr>
          <p:nvPr>
            <p:ph type="ftr" sz="quarter" idx="11"/>
          </p:nvPr>
        </p:nvSpPr>
        <p:spPr/>
        <p:txBody>
          <a:bodyPr/>
          <a:lstStyle/>
          <a:p>
            <a:r>
              <a:rPr lang="en-US" smtClean="0"/>
              <a:t>Ind AS 40 - Investment Property</a:t>
            </a:r>
            <a:endParaRPr lang="en-US"/>
          </a:p>
        </p:txBody>
      </p:sp>
      <p:sp>
        <p:nvSpPr>
          <p:cNvPr id="9" name="Slide Number Placeholder 8"/>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4ED3F6-864D-4456-A242-2A42EF7C155C}" type="datetime1">
              <a:rPr lang="en-US" smtClean="0"/>
              <a:pPr/>
              <a:t>02/01/2016</a:t>
            </a:fld>
            <a:endParaRPr lang="en-US"/>
          </a:p>
        </p:txBody>
      </p:sp>
      <p:sp>
        <p:nvSpPr>
          <p:cNvPr id="4" name="Footer Placeholder 3"/>
          <p:cNvSpPr>
            <a:spLocks noGrp="1"/>
          </p:cNvSpPr>
          <p:nvPr>
            <p:ph type="ftr" sz="quarter" idx="11"/>
          </p:nvPr>
        </p:nvSpPr>
        <p:spPr/>
        <p:txBody>
          <a:bodyPr/>
          <a:lstStyle/>
          <a:p>
            <a:r>
              <a:rPr lang="en-US" smtClean="0"/>
              <a:t>Ind AS 40 - Investment Property</a:t>
            </a:r>
            <a:endParaRPr lang="en-US"/>
          </a:p>
        </p:txBody>
      </p:sp>
      <p:sp>
        <p:nvSpPr>
          <p:cNvPr id="5" name="Slide Number Placeholder 4"/>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E3E425-051B-45CF-B731-C459E32E5724}" type="datetime1">
              <a:rPr lang="en-US" smtClean="0"/>
              <a:pPr/>
              <a:t>02/01/2016</a:t>
            </a:fld>
            <a:endParaRPr lang="en-US"/>
          </a:p>
        </p:txBody>
      </p:sp>
      <p:sp>
        <p:nvSpPr>
          <p:cNvPr id="3" name="Footer Placeholder 2"/>
          <p:cNvSpPr>
            <a:spLocks noGrp="1"/>
          </p:cNvSpPr>
          <p:nvPr>
            <p:ph type="ftr" sz="quarter" idx="11"/>
          </p:nvPr>
        </p:nvSpPr>
        <p:spPr/>
        <p:txBody>
          <a:bodyPr/>
          <a:lstStyle/>
          <a:p>
            <a:r>
              <a:rPr lang="en-US" smtClean="0"/>
              <a:t>Ind AS 40 - Investment Property</a:t>
            </a:r>
            <a:endParaRPr lang="en-US"/>
          </a:p>
        </p:txBody>
      </p:sp>
      <p:sp>
        <p:nvSpPr>
          <p:cNvPr id="4" name="Slide Number Placeholder 3"/>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B7DDF-7068-4598-A1E9-07F70ECFEB3B}" type="datetime1">
              <a:rPr lang="en-US" smtClean="0"/>
              <a:pPr/>
              <a:t>02/01/2016</a:t>
            </a:fld>
            <a:endParaRPr lang="en-US"/>
          </a:p>
        </p:txBody>
      </p:sp>
      <p:sp>
        <p:nvSpPr>
          <p:cNvPr id="6" name="Footer Placeholder 5"/>
          <p:cNvSpPr>
            <a:spLocks noGrp="1"/>
          </p:cNvSpPr>
          <p:nvPr>
            <p:ph type="ftr" sz="quarter" idx="11"/>
          </p:nvPr>
        </p:nvSpPr>
        <p:spPr/>
        <p:txBody>
          <a:bodyPr/>
          <a:lstStyle/>
          <a:p>
            <a:r>
              <a:rPr lang="en-US" smtClean="0"/>
              <a:t>Ind AS 40 - Investment Property</a:t>
            </a:r>
            <a:endParaRPr lang="en-US"/>
          </a:p>
        </p:txBody>
      </p:sp>
      <p:sp>
        <p:nvSpPr>
          <p:cNvPr id="7" name="Slide Number Placeholder 6"/>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D0818E-5227-4149-A1ED-BA3B4956371E}" type="datetime1">
              <a:rPr lang="en-US" smtClean="0"/>
              <a:pPr/>
              <a:t>02/01/2016</a:t>
            </a:fld>
            <a:endParaRPr lang="en-US" dirty="0"/>
          </a:p>
        </p:txBody>
      </p:sp>
      <p:sp>
        <p:nvSpPr>
          <p:cNvPr id="5" name="Footer Placeholder 4"/>
          <p:cNvSpPr>
            <a:spLocks noGrp="1"/>
          </p:cNvSpPr>
          <p:nvPr>
            <p:ph type="ftr" sz="quarter" idx="11"/>
          </p:nvPr>
        </p:nvSpPr>
        <p:spPr/>
        <p:txBody>
          <a:bodyPr/>
          <a:lstStyle/>
          <a:p>
            <a:r>
              <a:rPr lang="en-US" smtClean="0"/>
              <a:t>Ind AS 40 - Investment Property</a:t>
            </a:r>
            <a:endParaRPr lang="en-US" dirty="0"/>
          </a:p>
        </p:txBody>
      </p:sp>
      <p:sp>
        <p:nvSpPr>
          <p:cNvPr id="6" name="Slide Number Placeholder 5"/>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9193395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7CE4E-00EC-49A0-AA48-3F5CBAAD8F2B}" type="datetime1">
              <a:rPr lang="en-US" smtClean="0"/>
              <a:pPr/>
              <a:t>02/01/2016</a:t>
            </a:fld>
            <a:endParaRPr lang="en-US"/>
          </a:p>
        </p:txBody>
      </p:sp>
      <p:sp>
        <p:nvSpPr>
          <p:cNvPr id="6" name="Footer Placeholder 5"/>
          <p:cNvSpPr>
            <a:spLocks noGrp="1"/>
          </p:cNvSpPr>
          <p:nvPr>
            <p:ph type="ftr" sz="quarter" idx="11"/>
          </p:nvPr>
        </p:nvSpPr>
        <p:spPr/>
        <p:txBody>
          <a:bodyPr/>
          <a:lstStyle/>
          <a:p>
            <a:r>
              <a:rPr lang="en-US" smtClean="0"/>
              <a:t>Ind AS 40 - Investment Property</a:t>
            </a:r>
            <a:endParaRPr lang="en-US"/>
          </a:p>
        </p:txBody>
      </p:sp>
      <p:sp>
        <p:nvSpPr>
          <p:cNvPr id="7" name="Slide Number Placeholder 6"/>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43E878-CF36-40C6-9A25-3747AACA71F4}" type="datetime1">
              <a:rPr lang="en-US" smtClean="0"/>
              <a:pPr/>
              <a:t>02/01/2016</a:t>
            </a:fld>
            <a:endParaRPr lang="en-US"/>
          </a:p>
        </p:txBody>
      </p:sp>
      <p:sp>
        <p:nvSpPr>
          <p:cNvPr id="5" name="Footer Placeholder 4"/>
          <p:cNvSpPr>
            <a:spLocks noGrp="1"/>
          </p:cNvSpPr>
          <p:nvPr>
            <p:ph type="ftr" sz="quarter" idx="11"/>
          </p:nvPr>
        </p:nvSpPr>
        <p:spPr/>
        <p:txBody>
          <a:bodyPr/>
          <a:lstStyle/>
          <a:p>
            <a:r>
              <a:rPr lang="en-US" smtClean="0"/>
              <a:t>Ind AS 40 - Investment Property</a:t>
            </a:r>
            <a:endParaRPr lang="en-US"/>
          </a:p>
        </p:txBody>
      </p:sp>
      <p:sp>
        <p:nvSpPr>
          <p:cNvPr id="6" name="Slide Number Placeholder 5"/>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063249-35B4-4335-B272-19BD7A28CB4C}" type="datetime1">
              <a:rPr lang="en-US" smtClean="0"/>
              <a:pPr/>
              <a:t>02/01/2016</a:t>
            </a:fld>
            <a:endParaRPr lang="en-US"/>
          </a:p>
        </p:txBody>
      </p:sp>
      <p:sp>
        <p:nvSpPr>
          <p:cNvPr id="5" name="Footer Placeholder 4"/>
          <p:cNvSpPr>
            <a:spLocks noGrp="1"/>
          </p:cNvSpPr>
          <p:nvPr>
            <p:ph type="ftr" sz="quarter" idx="11"/>
          </p:nvPr>
        </p:nvSpPr>
        <p:spPr/>
        <p:txBody>
          <a:bodyPr/>
          <a:lstStyle/>
          <a:p>
            <a:r>
              <a:rPr lang="en-US" smtClean="0"/>
              <a:t>Ind AS 40 - Investment Property</a:t>
            </a:r>
            <a:endParaRPr lang="en-US"/>
          </a:p>
        </p:txBody>
      </p:sp>
      <p:sp>
        <p:nvSpPr>
          <p:cNvPr id="6" name="Slide Number Placeholder 5"/>
          <p:cNvSpPr>
            <a:spLocks noGrp="1"/>
          </p:cNvSpPr>
          <p:nvPr>
            <p:ph type="sldNum" sz="quarter" idx="12"/>
          </p:nvPr>
        </p:nvSpPr>
        <p:spPr/>
        <p:txBody>
          <a:bodyPr/>
          <a:lstStyle/>
          <a:p>
            <a:fld id="{E14B243E-4749-47E9-AD00-4006A8801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A95EC0-2DDB-43CB-B993-7AC11FD64EB3}" type="datetime1">
              <a:rPr lang="en-US" smtClean="0"/>
              <a:pPr/>
              <a:t>02/01/2016</a:t>
            </a:fld>
            <a:endParaRPr lang="en-US" dirty="0"/>
          </a:p>
        </p:txBody>
      </p:sp>
      <p:sp>
        <p:nvSpPr>
          <p:cNvPr id="5" name="Footer Placeholder 4"/>
          <p:cNvSpPr>
            <a:spLocks noGrp="1"/>
          </p:cNvSpPr>
          <p:nvPr>
            <p:ph type="ftr" sz="quarter" idx="11"/>
          </p:nvPr>
        </p:nvSpPr>
        <p:spPr/>
        <p:txBody>
          <a:bodyPr/>
          <a:lstStyle/>
          <a:p>
            <a:r>
              <a:rPr lang="en-US" smtClean="0"/>
              <a:t>Ind AS 40 - Investment Property</a:t>
            </a:r>
            <a:endParaRPr lang="en-US" dirty="0"/>
          </a:p>
        </p:txBody>
      </p:sp>
      <p:sp>
        <p:nvSpPr>
          <p:cNvPr id="6" name="Slide Number Placeholder 5"/>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896886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F18A7E-FE3C-4686-84F3-4C95DA85FF49}" type="datetime1">
              <a:rPr lang="en-US" smtClean="0"/>
              <a:pPr/>
              <a:t>02/01/2016</a:t>
            </a:fld>
            <a:endParaRPr lang="en-US" dirty="0"/>
          </a:p>
        </p:txBody>
      </p:sp>
      <p:sp>
        <p:nvSpPr>
          <p:cNvPr id="6" name="Footer Placeholder 5"/>
          <p:cNvSpPr>
            <a:spLocks noGrp="1"/>
          </p:cNvSpPr>
          <p:nvPr>
            <p:ph type="ftr" sz="quarter" idx="11"/>
          </p:nvPr>
        </p:nvSpPr>
        <p:spPr/>
        <p:txBody>
          <a:bodyPr/>
          <a:lstStyle/>
          <a:p>
            <a:r>
              <a:rPr lang="en-US" smtClean="0"/>
              <a:t>Ind AS 40 - Investment Property</a:t>
            </a:r>
            <a:endParaRPr lang="en-US" dirty="0"/>
          </a:p>
        </p:txBody>
      </p:sp>
      <p:sp>
        <p:nvSpPr>
          <p:cNvPr id="7" name="Slide Number Placeholder 6"/>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2003805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0AA824-3A77-45C3-BFA4-050278AC2B30}" type="datetime1">
              <a:rPr lang="en-US" smtClean="0"/>
              <a:pPr/>
              <a:t>02/01/2016</a:t>
            </a:fld>
            <a:endParaRPr lang="en-US" dirty="0"/>
          </a:p>
        </p:txBody>
      </p:sp>
      <p:sp>
        <p:nvSpPr>
          <p:cNvPr id="8" name="Footer Placeholder 7"/>
          <p:cNvSpPr>
            <a:spLocks noGrp="1"/>
          </p:cNvSpPr>
          <p:nvPr>
            <p:ph type="ftr" sz="quarter" idx="11"/>
          </p:nvPr>
        </p:nvSpPr>
        <p:spPr/>
        <p:txBody>
          <a:bodyPr/>
          <a:lstStyle/>
          <a:p>
            <a:r>
              <a:rPr lang="en-US" smtClean="0"/>
              <a:t>Ind AS 40 - Investment Property</a:t>
            </a:r>
            <a:endParaRPr lang="en-US" dirty="0"/>
          </a:p>
        </p:txBody>
      </p:sp>
      <p:sp>
        <p:nvSpPr>
          <p:cNvPr id="9" name="Slide Number Placeholder 8"/>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09930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B4CCD0-F141-440F-BBCA-4C0CA0B54969}" type="datetime1">
              <a:rPr lang="en-US" smtClean="0"/>
              <a:pPr/>
              <a:t>02/01/2016</a:t>
            </a:fld>
            <a:endParaRPr lang="en-US" dirty="0"/>
          </a:p>
        </p:txBody>
      </p:sp>
      <p:sp>
        <p:nvSpPr>
          <p:cNvPr id="4" name="Footer Placeholder 3"/>
          <p:cNvSpPr>
            <a:spLocks noGrp="1"/>
          </p:cNvSpPr>
          <p:nvPr>
            <p:ph type="ftr" sz="quarter" idx="11"/>
          </p:nvPr>
        </p:nvSpPr>
        <p:spPr/>
        <p:txBody>
          <a:bodyPr/>
          <a:lstStyle/>
          <a:p>
            <a:r>
              <a:rPr lang="en-US" smtClean="0"/>
              <a:t>Ind AS 40 - Investment Property</a:t>
            </a:r>
            <a:endParaRPr lang="en-US" dirty="0"/>
          </a:p>
        </p:txBody>
      </p:sp>
      <p:sp>
        <p:nvSpPr>
          <p:cNvPr id="5" name="Slide Number Placeholder 4"/>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316331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303880-5DFE-4EFE-88F7-1B3B80210F6A}" type="datetime1">
              <a:rPr lang="en-US" smtClean="0"/>
              <a:pPr/>
              <a:t>02/01/2016</a:t>
            </a:fld>
            <a:endParaRPr lang="en-US" dirty="0"/>
          </a:p>
        </p:txBody>
      </p:sp>
      <p:sp>
        <p:nvSpPr>
          <p:cNvPr id="3" name="Footer Placeholder 2"/>
          <p:cNvSpPr>
            <a:spLocks noGrp="1"/>
          </p:cNvSpPr>
          <p:nvPr>
            <p:ph type="ftr" sz="quarter" idx="11"/>
          </p:nvPr>
        </p:nvSpPr>
        <p:spPr/>
        <p:txBody>
          <a:bodyPr/>
          <a:lstStyle/>
          <a:p>
            <a:r>
              <a:rPr lang="en-US" smtClean="0"/>
              <a:t>Ind AS 40 - Investment Property</a:t>
            </a:r>
            <a:endParaRPr lang="en-US" dirty="0"/>
          </a:p>
        </p:txBody>
      </p:sp>
      <p:sp>
        <p:nvSpPr>
          <p:cNvPr id="4" name="Slide Number Placeholder 3"/>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1247563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1E79DD-7581-4F89-802C-903F12A144E5}" type="datetime1">
              <a:rPr lang="en-US" smtClean="0"/>
              <a:pPr/>
              <a:t>02/01/2016</a:t>
            </a:fld>
            <a:endParaRPr lang="en-US" dirty="0"/>
          </a:p>
        </p:txBody>
      </p:sp>
      <p:sp>
        <p:nvSpPr>
          <p:cNvPr id="6" name="Footer Placeholder 5"/>
          <p:cNvSpPr>
            <a:spLocks noGrp="1"/>
          </p:cNvSpPr>
          <p:nvPr>
            <p:ph type="ftr" sz="quarter" idx="11"/>
          </p:nvPr>
        </p:nvSpPr>
        <p:spPr/>
        <p:txBody>
          <a:bodyPr/>
          <a:lstStyle/>
          <a:p>
            <a:r>
              <a:rPr lang="en-US" smtClean="0"/>
              <a:t>Ind AS 40 - Investment Property</a:t>
            </a:r>
            <a:endParaRPr lang="en-US" dirty="0"/>
          </a:p>
        </p:txBody>
      </p:sp>
      <p:sp>
        <p:nvSpPr>
          <p:cNvPr id="7" name="Slide Number Placeholder 6"/>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427234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B5D68-3922-47B7-B645-47ED03F91FD2}" type="datetime1">
              <a:rPr lang="en-US" smtClean="0"/>
              <a:pPr/>
              <a:t>02/01/2016</a:t>
            </a:fld>
            <a:endParaRPr lang="en-US" dirty="0"/>
          </a:p>
        </p:txBody>
      </p:sp>
      <p:sp>
        <p:nvSpPr>
          <p:cNvPr id="6" name="Footer Placeholder 5"/>
          <p:cNvSpPr>
            <a:spLocks noGrp="1"/>
          </p:cNvSpPr>
          <p:nvPr>
            <p:ph type="ftr" sz="quarter" idx="11"/>
          </p:nvPr>
        </p:nvSpPr>
        <p:spPr/>
        <p:txBody>
          <a:bodyPr/>
          <a:lstStyle/>
          <a:p>
            <a:r>
              <a:rPr lang="en-US" smtClean="0"/>
              <a:t>Ind AS 40 - Investment Property</a:t>
            </a:r>
            <a:endParaRPr lang="en-US" dirty="0"/>
          </a:p>
        </p:txBody>
      </p:sp>
      <p:sp>
        <p:nvSpPr>
          <p:cNvPr id="7" name="Slide Number Placeholder 6"/>
          <p:cNvSpPr>
            <a:spLocks noGrp="1"/>
          </p:cNvSpPr>
          <p:nvPr>
            <p:ph type="sldNum" sz="quarter" idx="12"/>
          </p:nvPr>
        </p:nvSpPr>
        <p:spPr/>
        <p:txBody>
          <a:body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387192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28F77-2461-4946-BFC4-F8937BC6AA04}" type="datetime1">
              <a:rPr lang="en-US" smtClean="0"/>
              <a:pPr/>
              <a:t>02/01/2016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Ind AS 40 - Investment Property</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4E1B7-EA4B-4627-8377-47E877C4B30E}" type="slidenum">
              <a:rPr lang="en-US" smtClean="0"/>
              <a:pPr/>
              <a:t>‹#›</a:t>
            </a:fld>
            <a:endParaRPr lang="en-US" dirty="0"/>
          </a:p>
        </p:txBody>
      </p:sp>
    </p:spTree>
    <p:extLst>
      <p:ext uri="{BB962C8B-B14F-4D97-AF65-F5344CB8AC3E}">
        <p14:creationId xmlns="" xmlns:p14="http://schemas.microsoft.com/office/powerpoint/2010/main" val="60483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000" kern="1200">
          <a:solidFill>
            <a:schemeClr val="tx1"/>
          </a:solidFill>
          <a:latin typeface="Franklin Gothic Medium Cond"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E4743-6133-4993-AC7E-23D364D80A1F}" type="datetime1">
              <a:rPr lang="en-US" smtClean="0"/>
              <a:pPr/>
              <a:t>02/01/2016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Ind AS 40 - Investment Property</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B243E-4749-47E9-AD00-4006A8801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2362200" y="685800"/>
            <a:ext cx="6324600" cy="1066800"/>
          </a:xfrm>
        </p:spPr>
        <p:txBody>
          <a:bodyPr>
            <a:normAutofit fontScale="90000"/>
          </a:bodyPr>
          <a:lstStyle/>
          <a:p>
            <a:pPr algn="r"/>
            <a:r>
              <a:rPr lang="en-US" b="1" dirty="0" smtClean="0">
                <a:solidFill>
                  <a:srgbClr val="002060"/>
                </a:solidFill>
                <a:latin typeface="Palatino Linotype" pitchFamily="18" charset="0"/>
              </a:rPr>
              <a:t>IND AS 40 </a:t>
            </a:r>
            <a:br>
              <a:rPr lang="en-US" b="1" dirty="0" smtClean="0">
                <a:solidFill>
                  <a:srgbClr val="002060"/>
                </a:solidFill>
                <a:latin typeface="Palatino Linotype" pitchFamily="18" charset="0"/>
              </a:rPr>
            </a:br>
            <a:r>
              <a:rPr lang="en-US" b="1" dirty="0" smtClean="0">
                <a:solidFill>
                  <a:srgbClr val="002060"/>
                </a:solidFill>
                <a:latin typeface="Palatino Linotype" pitchFamily="18" charset="0"/>
              </a:rPr>
              <a:t>Investment Property</a:t>
            </a:r>
            <a:endParaRPr lang="en-US" b="1" dirty="0">
              <a:solidFill>
                <a:srgbClr val="002060"/>
              </a:solidFill>
              <a:latin typeface="Palatino Linotype" pitchFamily="18" charset="0"/>
            </a:endParaRPr>
          </a:p>
        </p:txBody>
      </p:sp>
      <p:sp>
        <p:nvSpPr>
          <p:cNvPr id="7" name="Content Placeholder 6"/>
          <p:cNvSpPr>
            <a:spLocks noGrp="1"/>
          </p:cNvSpPr>
          <p:nvPr>
            <p:ph idx="1"/>
          </p:nvPr>
        </p:nvSpPr>
        <p:spPr>
          <a:xfrm>
            <a:off x="1981200" y="5562600"/>
            <a:ext cx="6705600" cy="563563"/>
          </a:xfrm>
        </p:spPr>
        <p:txBody>
          <a:bodyPr>
            <a:normAutofit/>
          </a:bodyPr>
          <a:lstStyle/>
          <a:p>
            <a:pPr algn="r">
              <a:buNone/>
            </a:pPr>
            <a:r>
              <a:rPr lang="en-US" sz="1800" b="1" dirty="0" smtClean="0">
                <a:solidFill>
                  <a:srgbClr val="002060"/>
                </a:solidFill>
                <a:latin typeface="Palatino Linotype" pitchFamily="18" charset="0"/>
              </a:rPr>
              <a:t>Presented </a:t>
            </a:r>
            <a:r>
              <a:rPr lang="en-US" sz="1800" b="1" dirty="0" smtClean="0">
                <a:solidFill>
                  <a:srgbClr val="002060"/>
                </a:solidFill>
                <a:latin typeface="Palatino Linotype" pitchFamily="18" charset="0"/>
              </a:rPr>
              <a:t>by CA Yashpal M. Doshi</a:t>
            </a:r>
          </a:p>
        </p:txBody>
      </p:sp>
      <p:sp>
        <p:nvSpPr>
          <p:cNvPr id="8" name="Slide Number Placeholder 7"/>
          <p:cNvSpPr>
            <a:spLocks noGrp="1"/>
          </p:cNvSpPr>
          <p:nvPr>
            <p:ph type="sldNum" sz="quarter" idx="12"/>
          </p:nvPr>
        </p:nvSpPr>
        <p:spPr/>
        <p:txBody>
          <a:bodyPr/>
          <a:lstStyle/>
          <a:p>
            <a:fld id="{9354E1B7-EA4B-4627-8377-47E877C4B30E}" type="slidenum">
              <a:rPr lang="en-US" smtClean="0">
                <a:latin typeface="Palatino Linotype" pitchFamily="18" charset="0"/>
              </a:rPr>
              <a:pPr/>
              <a:t>1</a:t>
            </a:fld>
            <a:endParaRPr lang="en-US" dirty="0">
              <a:latin typeface="Palatino Linotype" pitchFamily="18" charset="0"/>
            </a:endParaRPr>
          </a:p>
        </p:txBody>
      </p:sp>
      <p:sp>
        <p:nvSpPr>
          <p:cNvPr id="9" name="Footer Placeholder 8"/>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pic>
        <p:nvPicPr>
          <p:cNvPr id="34818" name="Picture 2" descr="Image result for investment property"/>
          <p:cNvPicPr>
            <a:picLocks noChangeAspect="1" noChangeArrowheads="1"/>
          </p:cNvPicPr>
          <p:nvPr/>
        </p:nvPicPr>
        <p:blipFill>
          <a:blip r:embed="rId3" cstate="print"/>
          <a:srcRect/>
          <a:stretch>
            <a:fillRect/>
          </a:stretch>
        </p:blipFill>
        <p:spPr bwMode="auto">
          <a:xfrm>
            <a:off x="4114800" y="3581400"/>
            <a:ext cx="4444999" cy="1905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Content Placeholder 8"/>
          <p:cNvSpPr>
            <a:spLocks noGrp="1"/>
          </p:cNvSpPr>
          <p:nvPr>
            <p:ph idx="1"/>
          </p:nvPr>
        </p:nvSpPr>
        <p:spPr>
          <a:xfrm>
            <a:off x="1905000" y="152400"/>
            <a:ext cx="7010400" cy="6477000"/>
          </a:xfrm>
        </p:spPr>
        <p:txBody>
          <a:bodyPr>
            <a:normAutofit/>
          </a:bodyPr>
          <a:lstStyle/>
          <a:p>
            <a:pPr>
              <a:buNone/>
            </a:pPr>
            <a:r>
              <a:rPr lang="en-US" b="1" dirty="0" smtClean="0">
                <a:solidFill>
                  <a:schemeClr val="tx2"/>
                </a:solidFill>
                <a:latin typeface="Palatino Linotype" pitchFamily="18" charset="0"/>
              </a:rPr>
              <a:t>Solution :</a:t>
            </a:r>
          </a:p>
          <a:p>
            <a:pPr>
              <a:buNone/>
            </a:pPr>
            <a:endParaRPr lang="en-US" b="1" dirty="0" smtClean="0">
              <a:solidFill>
                <a:schemeClr val="tx2"/>
              </a:solidFill>
              <a:latin typeface="Palatino Linotype" pitchFamily="18" charset="0"/>
            </a:endParaRPr>
          </a:p>
        </p:txBody>
      </p:sp>
      <p:pic>
        <p:nvPicPr>
          <p:cNvPr id="1026" name="Picture 2" descr="Z:\common files\Yash\Notes\Ind AS 40 Example - Image.PNG"/>
          <p:cNvPicPr>
            <a:picLocks noChangeAspect="1" noChangeArrowheads="1"/>
          </p:cNvPicPr>
          <p:nvPr/>
        </p:nvPicPr>
        <p:blipFill>
          <a:blip r:embed="rId3" cstate="print"/>
          <a:srcRect/>
          <a:stretch>
            <a:fillRect/>
          </a:stretch>
        </p:blipFill>
        <p:spPr bwMode="auto">
          <a:xfrm>
            <a:off x="2667000" y="1066800"/>
            <a:ext cx="5715000" cy="4975412"/>
          </a:xfrm>
          <a:prstGeom prst="rect">
            <a:avLst/>
          </a:prstGeom>
          <a:noFill/>
        </p:spPr>
      </p:pic>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10</a:t>
            </a:fld>
            <a:endParaRPr lang="en-US" dirty="0">
              <a:latin typeface="Palatino Linotype" pitchFamily="18" charset="0"/>
            </a:endParaRPr>
          </a:p>
        </p:txBody>
      </p:sp>
      <p:sp>
        <p:nvSpPr>
          <p:cNvPr id="8" name="Footer Placeholder 7"/>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Content Placeholder 8"/>
          <p:cNvSpPr>
            <a:spLocks noGrp="1"/>
          </p:cNvSpPr>
          <p:nvPr>
            <p:ph idx="1"/>
          </p:nvPr>
        </p:nvSpPr>
        <p:spPr>
          <a:xfrm>
            <a:off x="1752600" y="152400"/>
            <a:ext cx="7162800" cy="6477000"/>
          </a:xfrm>
        </p:spPr>
        <p:txBody>
          <a:bodyPr>
            <a:normAutofit/>
          </a:bodyPr>
          <a:lstStyle/>
          <a:p>
            <a:pPr>
              <a:buNone/>
            </a:pPr>
            <a:r>
              <a:rPr lang="en-US" b="1" dirty="0" smtClean="0">
                <a:solidFill>
                  <a:schemeClr val="tx2"/>
                </a:solidFill>
                <a:latin typeface="Palatino Linotype" pitchFamily="18" charset="0"/>
              </a:rPr>
              <a:t>  Workings :</a:t>
            </a:r>
          </a:p>
          <a:p>
            <a:pPr>
              <a:buNone/>
            </a:pPr>
            <a:endParaRPr lang="en-US" b="1" dirty="0" smtClean="0">
              <a:solidFill>
                <a:schemeClr val="tx2"/>
              </a:solidFill>
              <a:latin typeface="Palatino Linotype" pitchFamily="18" charset="0"/>
            </a:endParaRPr>
          </a:p>
          <a:p>
            <a:pPr>
              <a:buNone/>
            </a:pPr>
            <a:endParaRPr lang="en-US" b="1" dirty="0" smtClean="0">
              <a:solidFill>
                <a:schemeClr val="tx2"/>
              </a:solidFill>
              <a:latin typeface="Palatino Linotype" pitchFamily="18" charset="0"/>
            </a:endParaRPr>
          </a:p>
        </p:txBody>
      </p:sp>
      <p:pic>
        <p:nvPicPr>
          <p:cNvPr id="2050" name="Picture 2" descr="Z:\common files\Yash\Notes\Ind AS 40 Working- Image.PNG"/>
          <p:cNvPicPr>
            <a:picLocks noChangeAspect="1" noChangeArrowheads="1"/>
          </p:cNvPicPr>
          <p:nvPr/>
        </p:nvPicPr>
        <p:blipFill>
          <a:blip r:embed="rId3" cstate="print"/>
          <a:srcRect/>
          <a:stretch>
            <a:fillRect/>
          </a:stretch>
        </p:blipFill>
        <p:spPr bwMode="auto">
          <a:xfrm>
            <a:off x="1981200" y="1143000"/>
            <a:ext cx="6909361" cy="3919733"/>
          </a:xfrm>
          <a:prstGeom prst="rect">
            <a:avLst/>
          </a:prstGeom>
          <a:noFill/>
        </p:spPr>
      </p:pic>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11</a:t>
            </a:fld>
            <a:endParaRPr lang="en-US" dirty="0">
              <a:latin typeface="Palatino Linotype" pitchFamily="18" charset="0"/>
            </a:endParaRPr>
          </a:p>
        </p:txBody>
      </p:sp>
      <p:sp>
        <p:nvSpPr>
          <p:cNvPr id="8" name="Footer Placeholder 7"/>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1981200" y="304800"/>
            <a:ext cx="6934200" cy="1020762"/>
          </a:xfrm>
        </p:spPr>
        <p:txBody>
          <a:bodyPr>
            <a:noAutofit/>
          </a:bodyPr>
          <a:lstStyle/>
          <a:p>
            <a:pPr algn="l"/>
            <a:r>
              <a:rPr lang="en-US" sz="3200" b="1" dirty="0" smtClean="0">
                <a:solidFill>
                  <a:schemeClr val="tx2"/>
                </a:solidFill>
                <a:latin typeface="Palatino Linotype" pitchFamily="18" charset="0"/>
              </a:rPr>
              <a:t>Measurement of property acquired in exchange transaction</a:t>
            </a:r>
            <a:endParaRPr lang="en-US" sz="3200" b="1" dirty="0">
              <a:solidFill>
                <a:schemeClr val="tx2"/>
              </a:solidFill>
              <a:latin typeface="Palatino Linotype" pitchFamily="18" charset="0"/>
            </a:endParaRPr>
          </a:p>
        </p:txBody>
      </p:sp>
      <p:sp>
        <p:nvSpPr>
          <p:cNvPr id="9" name="Content Placeholder 8"/>
          <p:cNvSpPr>
            <a:spLocks noGrp="1"/>
          </p:cNvSpPr>
          <p:nvPr>
            <p:ph idx="1"/>
          </p:nvPr>
        </p:nvSpPr>
        <p:spPr>
          <a:xfrm>
            <a:off x="1828800" y="1524000"/>
            <a:ext cx="7162800" cy="3886200"/>
          </a:xfrm>
        </p:spPr>
        <p:txBody>
          <a:bodyPr>
            <a:normAutofit/>
          </a:bodyPr>
          <a:lstStyle/>
          <a:p>
            <a:pPr algn="just">
              <a:buFont typeface="Wingdings" pitchFamily="2" charset="2"/>
              <a:buChar char="Ø"/>
            </a:pPr>
            <a:r>
              <a:rPr lang="en-US" dirty="0" smtClean="0">
                <a:solidFill>
                  <a:schemeClr val="tx2"/>
                </a:solidFill>
                <a:latin typeface="Palatino Linotype" pitchFamily="18" charset="0"/>
              </a:rPr>
              <a:t>If the fair value of the asset received in more clearly evident, then the entity recognises the investment property at its fair value at initial reco	gnition.</a:t>
            </a:r>
          </a:p>
          <a:p>
            <a:pPr algn="just">
              <a:buFont typeface="Wingdings" pitchFamily="2" charset="2"/>
              <a:buChar char="Ø"/>
            </a:pPr>
            <a:r>
              <a:rPr lang="en-US" dirty="0" smtClean="0">
                <a:solidFill>
                  <a:schemeClr val="tx2"/>
                </a:solidFill>
                <a:latin typeface="Palatino Linotype" pitchFamily="18" charset="0"/>
              </a:rPr>
              <a:t>Otherwise, it is measured at fair value of the asset given up.</a:t>
            </a:r>
          </a:p>
          <a:p>
            <a:pPr algn="just">
              <a:buFont typeface="Wingdings" pitchFamily="2" charset="2"/>
              <a:buChar char="Ø"/>
            </a:pPr>
            <a:r>
              <a:rPr lang="en-US" dirty="0" smtClean="0">
                <a:solidFill>
                  <a:schemeClr val="tx2"/>
                </a:solidFill>
                <a:latin typeface="Palatino Linotype" pitchFamily="18" charset="0"/>
              </a:rPr>
              <a:t>If the acquired asset is not measured at fair value, its cost is measured at the carrying amount of the asset given up.</a:t>
            </a: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12</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2000"/>
                                        <p:tgtEl>
                                          <p:spTgt spid="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2133600" y="152400"/>
            <a:ext cx="6781800" cy="1066800"/>
          </a:xfrm>
        </p:spPr>
        <p:txBody>
          <a:bodyPr>
            <a:noAutofit/>
          </a:bodyPr>
          <a:lstStyle/>
          <a:p>
            <a:r>
              <a:rPr lang="en-US" sz="3200" b="1" dirty="0" smtClean="0">
                <a:solidFill>
                  <a:schemeClr val="tx2"/>
                </a:solidFill>
                <a:latin typeface="Palatino Linotype" pitchFamily="18" charset="0"/>
              </a:rPr>
              <a:t/>
            </a:r>
            <a:br>
              <a:rPr lang="en-US" sz="3200" b="1" dirty="0" smtClean="0">
                <a:solidFill>
                  <a:schemeClr val="tx2"/>
                </a:solidFill>
                <a:latin typeface="Palatino Linotype" pitchFamily="18" charset="0"/>
              </a:rPr>
            </a:br>
            <a:r>
              <a:rPr lang="en-US" sz="2800" b="1" dirty="0" smtClean="0">
                <a:solidFill>
                  <a:schemeClr val="tx2"/>
                </a:solidFill>
                <a:latin typeface="Palatino Linotype" pitchFamily="18" charset="0"/>
              </a:rPr>
              <a:t>Transfer i.e. Change in Use</a:t>
            </a:r>
            <a:r>
              <a:rPr lang="en-US" sz="2400" b="1" dirty="0" smtClean="0">
                <a:solidFill>
                  <a:schemeClr val="tx2"/>
                </a:solidFill>
                <a:latin typeface="Palatino Linotype" pitchFamily="18" charset="0"/>
              </a:rPr>
              <a:t/>
            </a:r>
            <a:br>
              <a:rPr lang="en-US" sz="2400" b="1" dirty="0" smtClean="0">
                <a:solidFill>
                  <a:schemeClr val="tx2"/>
                </a:solidFill>
                <a:latin typeface="Palatino Linotype" pitchFamily="18" charset="0"/>
              </a:rPr>
            </a:br>
            <a:r>
              <a:rPr lang="en-US" sz="2000" b="1" dirty="0" smtClean="0">
                <a:solidFill>
                  <a:schemeClr val="tx2"/>
                </a:solidFill>
                <a:latin typeface="Palatino Linotype" pitchFamily="18" charset="0"/>
              </a:rPr>
              <a:t>(Paragraph 57)</a:t>
            </a:r>
            <a:r>
              <a:rPr lang="en-US" sz="3200" b="1" dirty="0" smtClean="0">
                <a:solidFill>
                  <a:schemeClr val="tx2"/>
                </a:solidFill>
                <a:latin typeface="Palatino Linotype" pitchFamily="18" charset="0"/>
              </a:rPr>
              <a:t> </a:t>
            </a:r>
            <a:br>
              <a:rPr lang="en-US" sz="3200" b="1" dirty="0" smtClean="0">
                <a:solidFill>
                  <a:schemeClr val="tx2"/>
                </a:solidFill>
                <a:latin typeface="Palatino Linotype" pitchFamily="18" charset="0"/>
              </a:rPr>
            </a:br>
            <a:endParaRPr lang="en-US" sz="3200" b="1" dirty="0">
              <a:solidFill>
                <a:schemeClr val="tx2"/>
              </a:solidFill>
              <a:latin typeface="Palatino Linotype" pitchFamily="18" charset="0"/>
            </a:endParaRPr>
          </a:p>
        </p:txBody>
      </p:sp>
      <p:sp>
        <p:nvSpPr>
          <p:cNvPr id="9" name="Content Placeholder 8"/>
          <p:cNvSpPr>
            <a:spLocks noGrp="1"/>
          </p:cNvSpPr>
          <p:nvPr>
            <p:ph idx="1"/>
          </p:nvPr>
        </p:nvSpPr>
        <p:spPr>
          <a:xfrm>
            <a:off x="1905000" y="1219200"/>
            <a:ext cx="7010400" cy="5410200"/>
          </a:xfrm>
        </p:spPr>
        <p:txBody>
          <a:bodyPr>
            <a:noAutofit/>
          </a:bodyPr>
          <a:lstStyle/>
          <a:p>
            <a:pPr algn="just">
              <a:buNone/>
            </a:pPr>
            <a:r>
              <a:rPr lang="en-US" sz="2200" dirty="0" smtClean="0">
                <a:solidFill>
                  <a:schemeClr val="tx2"/>
                </a:solidFill>
                <a:latin typeface="Palatino Linotype" pitchFamily="18" charset="0"/>
              </a:rPr>
              <a:t>	Transfers to, or from, investment property shall be made when, and only when, there is a change in use, evidenced by:</a:t>
            </a:r>
          </a:p>
          <a:p>
            <a:pPr algn="just">
              <a:buFont typeface="Wingdings" pitchFamily="2" charset="2"/>
              <a:buChar char="Ø"/>
            </a:pPr>
            <a:r>
              <a:rPr lang="en-US" sz="2200" dirty="0" smtClean="0">
                <a:solidFill>
                  <a:schemeClr val="tx2"/>
                </a:solidFill>
                <a:latin typeface="Palatino Linotype" pitchFamily="18" charset="0"/>
              </a:rPr>
              <a:t>Commencement of owner-occupation, for a transfer from investment property to owner-occupied property;</a:t>
            </a:r>
          </a:p>
          <a:p>
            <a:pPr algn="just">
              <a:buFont typeface="Wingdings" pitchFamily="2" charset="2"/>
              <a:buChar char="Ø"/>
            </a:pPr>
            <a:r>
              <a:rPr lang="en-US" sz="2200" dirty="0" smtClean="0">
                <a:solidFill>
                  <a:schemeClr val="tx2"/>
                </a:solidFill>
                <a:latin typeface="Palatino Linotype" pitchFamily="18" charset="0"/>
              </a:rPr>
              <a:t>Commencement of development with a view to sale, for a transfer from investment property to inventories;</a:t>
            </a:r>
          </a:p>
          <a:p>
            <a:pPr algn="just">
              <a:buFont typeface="Wingdings" pitchFamily="2" charset="2"/>
              <a:buChar char="Ø"/>
            </a:pPr>
            <a:r>
              <a:rPr lang="en-US" sz="2200" dirty="0" smtClean="0">
                <a:solidFill>
                  <a:schemeClr val="tx2"/>
                </a:solidFill>
                <a:latin typeface="Palatino Linotype" pitchFamily="18" charset="0"/>
              </a:rPr>
              <a:t>End of owner-occupation, for a transfer from owner-occupied property to investment property; or</a:t>
            </a:r>
          </a:p>
          <a:p>
            <a:pPr algn="just">
              <a:buFont typeface="Wingdings" pitchFamily="2" charset="2"/>
              <a:buChar char="Ø"/>
            </a:pPr>
            <a:r>
              <a:rPr lang="en-US" sz="2200" dirty="0" smtClean="0">
                <a:solidFill>
                  <a:schemeClr val="tx2"/>
                </a:solidFill>
                <a:latin typeface="Palatino Linotype" pitchFamily="18" charset="0"/>
              </a:rPr>
              <a:t>Commencement of an operating lease to another party, for a transfer from inventories to investment property.</a:t>
            </a: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13</a:t>
            </a:fld>
            <a:endParaRPr lang="en-US" dirty="0">
              <a:latin typeface="Palatino Linotype" pitchFamily="18" charset="0"/>
            </a:endParaRPr>
          </a:p>
        </p:txBody>
      </p:sp>
      <p:sp>
        <p:nvSpPr>
          <p:cNvPr id="10" name="Footer Placeholder 9"/>
          <p:cNvSpPr>
            <a:spLocks noGrp="1"/>
          </p:cNvSpPr>
          <p:nvPr>
            <p:ph type="ftr" sz="quarter" idx="11"/>
          </p:nvPr>
        </p:nvSpPr>
        <p:spPr>
          <a:xfrm>
            <a:off x="3886200" y="6324600"/>
            <a:ext cx="2895600" cy="365125"/>
          </a:xfrm>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2000"/>
                                        <p:tgtEl>
                                          <p:spTgt spid="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2000"/>
                                        <p:tgtEl>
                                          <p:spTgt spid="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2000"/>
                                        <p:tgtEl>
                                          <p:spTgt spid="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2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2133600" y="152400"/>
            <a:ext cx="6781800" cy="838200"/>
          </a:xfrm>
        </p:spPr>
        <p:txBody>
          <a:bodyPr>
            <a:noAutofit/>
          </a:bodyPr>
          <a:lstStyle/>
          <a:p>
            <a:r>
              <a:rPr lang="en-US" sz="3200" b="1" dirty="0" smtClean="0">
                <a:solidFill>
                  <a:schemeClr val="tx2"/>
                </a:solidFill>
                <a:latin typeface="Palatino Linotype" pitchFamily="18" charset="0"/>
              </a:rPr>
              <a:t/>
            </a:r>
            <a:br>
              <a:rPr lang="en-US" sz="3200" b="1" dirty="0" smtClean="0">
                <a:solidFill>
                  <a:schemeClr val="tx2"/>
                </a:solidFill>
                <a:latin typeface="Palatino Linotype" pitchFamily="18" charset="0"/>
              </a:rPr>
            </a:br>
            <a:r>
              <a:rPr lang="en-US" sz="2800" b="1" dirty="0" smtClean="0">
                <a:solidFill>
                  <a:schemeClr val="tx2"/>
                </a:solidFill>
                <a:latin typeface="Palatino Linotype" pitchFamily="18" charset="0"/>
              </a:rPr>
              <a:t>Disposals</a:t>
            </a:r>
            <a:r>
              <a:rPr lang="en-US" sz="2400" b="1" dirty="0" smtClean="0">
                <a:solidFill>
                  <a:schemeClr val="tx2"/>
                </a:solidFill>
                <a:latin typeface="Palatino Linotype" pitchFamily="18" charset="0"/>
              </a:rPr>
              <a:t/>
            </a:r>
            <a:br>
              <a:rPr lang="en-US" sz="2400" b="1" dirty="0" smtClean="0">
                <a:solidFill>
                  <a:schemeClr val="tx2"/>
                </a:solidFill>
                <a:latin typeface="Palatino Linotype" pitchFamily="18" charset="0"/>
              </a:rPr>
            </a:br>
            <a:r>
              <a:rPr lang="en-US" sz="2000" b="1" dirty="0" smtClean="0">
                <a:solidFill>
                  <a:schemeClr val="tx2"/>
                </a:solidFill>
                <a:latin typeface="Palatino Linotype" pitchFamily="18" charset="0"/>
              </a:rPr>
              <a:t>(Paragraph 66)</a:t>
            </a:r>
            <a:r>
              <a:rPr lang="en-US" sz="3200" b="1" dirty="0" smtClean="0">
                <a:solidFill>
                  <a:schemeClr val="tx2"/>
                </a:solidFill>
                <a:latin typeface="Palatino Linotype" pitchFamily="18" charset="0"/>
              </a:rPr>
              <a:t> </a:t>
            </a:r>
            <a:br>
              <a:rPr lang="en-US" sz="3200" b="1" dirty="0" smtClean="0">
                <a:solidFill>
                  <a:schemeClr val="tx2"/>
                </a:solidFill>
                <a:latin typeface="Palatino Linotype" pitchFamily="18" charset="0"/>
              </a:rPr>
            </a:br>
            <a:endParaRPr lang="en-US" sz="3200" b="1" dirty="0">
              <a:solidFill>
                <a:schemeClr val="tx2"/>
              </a:solidFill>
              <a:latin typeface="Palatino Linotype" pitchFamily="18" charset="0"/>
            </a:endParaRPr>
          </a:p>
        </p:txBody>
      </p:sp>
      <p:sp>
        <p:nvSpPr>
          <p:cNvPr id="9" name="Content Placeholder 8"/>
          <p:cNvSpPr>
            <a:spLocks noGrp="1"/>
          </p:cNvSpPr>
          <p:nvPr>
            <p:ph idx="1"/>
          </p:nvPr>
        </p:nvSpPr>
        <p:spPr>
          <a:xfrm>
            <a:off x="1524000" y="1066800"/>
            <a:ext cx="7391400" cy="5562600"/>
          </a:xfrm>
        </p:spPr>
        <p:txBody>
          <a:bodyPr>
            <a:noAutofit/>
          </a:bodyPr>
          <a:lstStyle/>
          <a:p>
            <a:pPr algn="just">
              <a:buNone/>
            </a:pPr>
            <a:r>
              <a:rPr lang="en-US" sz="2200" dirty="0" smtClean="0">
                <a:solidFill>
                  <a:schemeClr val="tx2"/>
                </a:solidFill>
                <a:latin typeface="Palatino Linotype" pitchFamily="18" charset="0"/>
              </a:rPr>
              <a:t>	An investment property shall be derecognised (i.e. eliminated from the balance sheet) on disposal or when the investment property is permanently withdrawn from use and no future economic benefits are expected from its disposal.</a:t>
            </a:r>
          </a:p>
          <a:p>
            <a:pPr algn="just">
              <a:buNone/>
            </a:pPr>
            <a:endParaRPr lang="en-US" sz="2200" dirty="0" smtClean="0">
              <a:solidFill>
                <a:schemeClr val="tx2"/>
              </a:solidFill>
              <a:latin typeface="Palatino Linotype" pitchFamily="18" charset="0"/>
            </a:endParaRPr>
          </a:p>
          <a:p>
            <a:pPr algn="just">
              <a:buNone/>
            </a:pPr>
            <a:r>
              <a:rPr lang="en-US" sz="2200" dirty="0" smtClean="0">
                <a:solidFill>
                  <a:schemeClr val="tx2"/>
                </a:solidFill>
                <a:latin typeface="Palatino Linotype" pitchFamily="18" charset="0"/>
              </a:rPr>
              <a:t>	Gains or losses arising from the retirement or disposal of investment property shall be determined as the difference between the net disposal proceeds and the carrying amount of the asset and shall be recognised in profit or loss (unless Ind AS 17 requires otherwise on a sale and leaseback) in the period of the retirement or disposal.</a:t>
            </a: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14</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2133600" y="152400"/>
            <a:ext cx="6781800" cy="838200"/>
          </a:xfrm>
        </p:spPr>
        <p:txBody>
          <a:bodyPr>
            <a:noAutofit/>
          </a:bodyPr>
          <a:lstStyle/>
          <a:p>
            <a:r>
              <a:rPr lang="en-US" sz="3200" b="1" dirty="0" smtClean="0">
                <a:solidFill>
                  <a:schemeClr val="tx2"/>
                </a:solidFill>
                <a:latin typeface="Palatino Linotype" pitchFamily="18" charset="0"/>
              </a:rPr>
              <a:t/>
            </a:r>
            <a:br>
              <a:rPr lang="en-US" sz="3200" b="1" dirty="0" smtClean="0">
                <a:solidFill>
                  <a:schemeClr val="tx2"/>
                </a:solidFill>
                <a:latin typeface="Palatino Linotype" pitchFamily="18" charset="0"/>
              </a:rPr>
            </a:br>
            <a:r>
              <a:rPr lang="en-US" sz="2800" b="1" dirty="0" smtClean="0">
                <a:solidFill>
                  <a:schemeClr val="tx2"/>
                </a:solidFill>
                <a:latin typeface="Palatino Linotype" pitchFamily="18" charset="0"/>
              </a:rPr>
              <a:t>Disclosure</a:t>
            </a:r>
            <a:r>
              <a:rPr lang="en-US" sz="2400" b="1" dirty="0" smtClean="0">
                <a:solidFill>
                  <a:schemeClr val="tx2"/>
                </a:solidFill>
                <a:latin typeface="Palatino Linotype" pitchFamily="18" charset="0"/>
              </a:rPr>
              <a:t/>
            </a:r>
            <a:br>
              <a:rPr lang="en-US" sz="2400" b="1" dirty="0" smtClean="0">
                <a:solidFill>
                  <a:schemeClr val="tx2"/>
                </a:solidFill>
                <a:latin typeface="Palatino Linotype" pitchFamily="18" charset="0"/>
              </a:rPr>
            </a:br>
            <a:r>
              <a:rPr lang="en-US" sz="2000" b="1" dirty="0" smtClean="0">
                <a:solidFill>
                  <a:schemeClr val="tx2"/>
                </a:solidFill>
                <a:latin typeface="Palatino Linotype" pitchFamily="18" charset="0"/>
              </a:rPr>
              <a:t>(Paragraph 75)</a:t>
            </a:r>
            <a:r>
              <a:rPr lang="en-US" sz="3200" b="1" dirty="0" smtClean="0">
                <a:solidFill>
                  <a:schemeClr val="tx2"/>
                </a:solidFill>
                <a:latin typeface="Palatino Linotype" pitchFamily="18" charset="0"/>
              </a:rPr>
              <a:t> </a:t>
            </a:r>
            <a:br>
              <a:rPr lang="en-US" sz="3200" b="1" dirty="0" smtClean="0">
                <a:solidFill>
                  <a:schemeClr val="tx2"/>
                </a:solidFill>
                <a:latin typeface="Palatino Linotype" pitchFamily="18" charset="0"/>
              </a:rPr>
            </a:br>
            <a:endParaRPr lang="en-US" sz="3200" b="1" dirty="0">
              <a:solidFill>
                <a:schemeClr val="tx2"/>
              </a:solidFill>
              <a:latin typeface="Palatino Linotype" pitchFamily="18" charset="0"/>
            </a:endParaRPr>
          </a:p>
        </p:txBody>
      </p:sp>
      <p:sp>
        <p:nvSpPr>
          <p:cNvPr id="9" name="Content Placeholder 8"/>
          <p:cNvSpPr>
            <a:spLocks noGrp="1"/>
          </p:cNvSpPr>
          <p:nvPr>
            <p:ph idx="1"/>
          </p:nvPr>
        </p:nvSpPr>
        <p:spPr>
          <a:xfrm>
            <a:off x="1905000" y="1066800"/>
            <a:ext cx="7010400" cy="5562600"/>
          </a:xfrm>
        </p:spPr>
        <p:txBody>
          <a:bodyPr>
            <a:noAutofit/>
          </a:bodyPr>
          <a:lstStyle/>
          <a:p>
            <a:pPr algn="just">
              <a:buNone/>
            </a:pPr>
            <a:r>
              <a:rPr lang="en-US" sz="2200" dirty="0" smtClean="0">
                <a:solidFill>
                  <a:schemeClr val="tx2"/>
                </a:solidFill>
                <a:latin typeface="Palatino Linotype" pitchFamily="18" charset="0"/>
              </a:rPr>
              <a:t>An entity shall disclose:</a:t>
            </a:r>
          </a:p>
          <a:p>
            <a:pPr algn="just">
              <a:buFont typeface="Wingdings" pitchFamily="2" charset="2"/>
              <a:buChar char="Ø"/>
            </a:pPr>
            <a:r>
              <a:rPr lang="en-US" sz="2200" dirty="0" smtClean="0">
                <a:solidFill>
                  <a:schemeClr val="tx2"/>
                </a:solidFill>
                <a:latin typeface="Palatino Linotype" pitchFamily="18" charset="0"/>
              </a:rPr>
              <a:t>Accounting policy for measurement</a:t>
            </a:r>
          </a:p>
          <a:p>
            <a:pPr algn="just">
              <a:buFont typeface="Wingdings" pitchFamily="2" charset="2"/>
              <a:buChar char="Ø"/>
            </a:pPr>
            <a:r>
              <a:rPr lang="en-US" sz="2200" dirty="0" smtClean="0">
                <a:solidFill>
                  <a:schemeClr val="tx2"/>
                </a:solidFill>
                <a:latin typeface="Palatino Linotype" pitchFamily="18" charset="0"/>
              </a:rPr>
              <a:t>Criteria for classification</a:t>
            </a:r>
          </a:p>
          <a:p>
            <a:pPr algn="just">
              <a:buFont typeface="Wingdings" pitchFamily="2" charset="2"/>
              <a:buChar char="Ø"/>
            </a:pPr>
            <a:r>
              <a:rPr lang="en-US" sz="2200" dirty="0" smtClean="0">
                <a:solidFill>
                  <a:schemeClr val="tx2"/>
                </a:solidFill>
                <a:latin typeface="Palatino Linotype" pitchFamily="18" charset="0"/>
              </a:rPr>
              <a:t>Fair valuation of investment property by a qualified independent valuer</a:t>
            </a:r>
          </a:p>
          <a:p>
            <a:pPr algn="just">
              <a:buFont typeface="Wingdings" pitchFamily="2" charset="2"/>
              <a:buChar char="Ø"/>
            </a:pPr>
            <a:r>
              <a:rPr lang="en-US" sz="2200" dirty="0" smtClean="0">
                <a:solidFill>
                  <a:schemeClr val="tx2"/>
                </a:solidFill>
                <a:latin typeface="Palatino Linotype" pitchFamily="18" charset="0"/>
              </a:rPr>
              <a:t>Any amount recognised in Profit or Loss for:</a:t>
            </a:r>
          </a:p>
          <a:p>
            <a:pPr marL="682625" indent="-395288" algn="just">
              <a:buFont typeface="+mj-lt"/>
              <a:buAutoNum type="romanLcPeriod"/>
            </a:pPr>
            <a:r>
              <a:rPr lang="en-US" sz="2200" dirty="0" smtClean="0">
                <a:solidFill>
                  <a:schemeClr val="tx2"/>
                </a:solidFill>
                <a:latin typeface="Palatino Linotype" pitchFamily="18" charset="0"/>
              </a:rPr>
              <a:t>rental income</a:t>
            </a:r>
          </a:p>
          <a:p>
            <a:pPr marL="682625" indent="-395288" algn="just">
              <a:buFont typeface="+mj-lt"/>
              <a:buAutoNum type="romanLcPeriod"/>
            </a:pPr>
            <a:r>
              <a:rPr lang="en-US" sz="2200" dirty="0" smtClean="0">
                <a:solidFill>
                  <a:schemeClr val="tx2"/>
                </a:solidFill>
                <a:latin typeface="Palatino Linotype" pitchFamily="18" charset="0"/>
              </a:rPr>
              <a:t>direct operating expenses</a:t>
            </a:r>
          </a:p>
          <a:p>
            <a:pPr marL="682625" indent="-395288" algn="just">
              <a:buFont typeface="+mj-lt"/>
              <a:buAutoNum type="romanLcPeriod"/>
            </a:pPr>
            <a:r>
              <a:rPr lang="en-US" sz="2200" dirty="0" smtClean="0">
                <a:solidFill>
                  <a:schemeClr val="tx2"/>
                </a:solidFill>
                <a:latin typeface="Palatino Linotype" pitchFamily="18" charset="0"/>
              </a:rPr>
              <a:t>restrictions on realisability of remittance of income and proceeds of disposal</a:t>
            </a:r>
          </a:p>
          <a:p>
            <a:pPr marL="682625" indent="-395288" algn="just">
              <a:buFont typeface="+mj-lt"/>
              <a:buAutoNum type="romanLcPeriod"/>
            </a:pPr>
            <a:r>
              <a:rPr lang="en-US" sz="2200" dirty="0" smtClean="0">
                <a:solidFill>
                  <a:schemeClr val="tx2"/>
                </a:solidFill>
                <a:latin typeface="Palatino Linotype" pitchFamily="18" charset="0"/>
              </a:rPr>
              <a:t>contractual obligation if any</a:t>
            </a:r>
          </a:p>
          <a:p>
            <a:pPr marL="514350" indent="-514350" algn="just">
              <a:buFont typeface="+mj-lt"/>
              <a:buAutoNum type="romanLcPeriod"/>
            </a:pPr>
            <a:endParaRPr lang="en-US" sz="2200" dirty="0" smtClean="0">
              <a:solidFill>
                <a:schemeClr val="tx2"/>
              </a:solidFill>
              <a:latin typeface="Palatino Linotype" pitchFamily="18" charset="0"/>
            </a:endParaRPr>
          </a:p>
          <a:p>
            <a:pPr algn="just">
              <a:buNone/>
            </a:pPr>
            <a:r>
              <a:rPr lang="en-US" sz="2200" dirty="0" smtClean="0">
                <a:solidFill>
                  <a:schemeClr val="tx2"/>
                </a:solidFill>
                <a:latin typeface="Palatino Linotype" pitchFamily="18" charset="0"/>
              </a:rPr>
              <a:t>	</a:t>
            </a: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15</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2000"/>
                                        <p:tgtEl>
                                          <p:spTgt spid="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2000"/>
                                        <p:tgtEl>
                                          <p:spTgt spid="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2000"/>
                                        <p:tgtEl>
                                          <p:spTgt spid="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2000"/>
                                        <p:tgtEl>
                                          <p:spTgt spid="9">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xEl>
                                              <p:pRg st="5" end="5"/>
                                            </p:txEl>
                                          </p:spTgt>
                                        </p:tgtEl>
                                        <p:attrNameLst>
                                          <p:attrName>style.visibility</p:attrName>
                                        </p:attrNameLst>
                                      </p:cBhvr>
                                      <p:to>
                                        <p:strVal val="visible"/>
                                      </p:to>
                                    </p:set>
                                    <p:animEffect transition="in" filter="fade">
                                      <p:cBhvr>
                                        <p:cTn id="22" dur="2000"/>
                                        <p:tgtEl>
                                          <p:spTgt spid="9">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Effect transition="in" filter="fade">
                                      <p:cBhvr>
                                        <p:cTn id="25" dur="2000"/>
                                        <p:tgtEl>
                                          <p:spTgt spid="9">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
                                            <p:txEl>
                                              <p:pRg st="7" end="7"/>
                                            </p:txEl>
                                          </p:spTgt>
                                        </p:tgtEl>
                                        <p:attrNameLst>
                                          <p:attrName>style.visibility</p:attrName>
                                        </p:attrNameLst>
                                      </p:cBhvr>
                                      <p:to>
                                        <p:strVal val="visible"/>
                                      </p:to>
                                    </p:set>
                                    <p:animEffect transition="in" filter="fade">
                                      <p:cBhvr>
                                        <p:cTn id="28" dur="2000"/>
                                        <p:tgtEl>
                                          <p:spTgt spid="9">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fade">
                                      <p:cBhvr>
                                        <p:cTn id="31" dur="2000"/>
                                        <p:tgtEl>
                                          <p:spTgt spid="9">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9">
                                            <p:txEl>
                                              <p:pRg st="10" end="10"/>
                                            </p:txEl>
                                          </p:spTgt>
                                        </p:tgtEl>
                                        <p:attrNameLst>
                                          <p:attrName>style.visibility</p:attrName>
                                        </p:attrNameLst>
                                      </p:cBhvr>
                                      <p:to>
                                        <p:strVal val="visible"/>
                                      </p:to>
                                    </p:set>
                                    <p:animEffect transition="in" filter="fade">
                                      <p:cBhvr>
                                        <p:cTn id="34" dur="2000"/>
                                        <p:tgtEl>
                                          <p:spTgt spid="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1981200" y="228600"/>
            <a:ext cx="6705600" cy="457200"/>
          </a:xfrm>
        </p:spPr>
        <p:txBody>
          <a:bodyPr>
            <a:noAutofit/>
          </a:bodyPr>
          <a:lstStyle/>
          <a:p>
            <a:r>
              <a:rPr lang="en-US" sz="2400" b="1" dirty="0" smtClean="0">
                <a:solidFill>
                  <a:schemeClr val="tx2"/>
                </a:solidFill>
                <a:latin typeface="Palatino Linotype" pitchFamily="18" charset="0"/>
              </a:rPr>
              <a:t>Major differences between Ind AS 40 &amp; AS 13</a:t>
            </a:r>
            <a:endParaRPr lang="en-US" sz="2400" b="1" dirty="0">
              <a:solidFill>
                <a:schemeClr val="tx2"/>
              </a:solidFill>
              <a:latin typeface="Palatino Linotype" pitchFamily="18" charset="0"/>
            </a:endParaRPr>
          </a:p>
        </p:txBody>
      </p:sp>
      <p:sp>
        <p:nvSpPr>
          <p:cNvPr id="10" name="Text Placeholder 9"/>
          <p:cNvSpPr>
            <a:spLocks noGrp="1"/>
          </p:cNvSpPr>
          <p:nvPr>
            <p:ph type="body" idx="1"/>
          </p:nvPr>
        </p:nvSpPr>
        <p:spPr>
          <a:xfrm>
            <a:off x="1905000" y="762000"/>
            <a:ext cx="3352800" cy="639762"/>
          </a:xfrm>
        </p:spPr>
        <p:txBody>
          <a:bodyPr>
            <a:normAutofit/>
          </a:bodyPr>
          <a:lstStyle/>
          <a:p>
            <a:pPr algn="ctr"/>
            <a:r>
              <a:rPr lang="en-US" sz="3200" dirty="0" smtClean="0">
                <a:solidFill>
                  <a:schemeClr val="tx2"/>
                </a:solidFill>
                <a:latin typeface="Palatino Linotype" pitchFamily="18" charset="0"/>
              </a:rPr>
              <a:t>Ind AS 40</a:t>
            </a:r>
            <a:endParaRPr lang="en-US" sz="3000" dirty="0" smtClean="0">
              <a:solidFill>
                <a:schemeClr val="tx2"/>
              </a:solidFill>
              <a:latin typeface="Palatino Linotype" pitchFamily="18" charset="0"/>
              <a:ea typeface="+mj-ea"/>
              <a:cs typeface="+mj-cs"/>
            </a:endParaRPr>
          </a:p>
        </p:txBody>
      </p:sp>
      <p:sp>
        <p:nvSpPr>
          <p:cNvPr id="11" name="Content Placeholder 10"/>
          <p:cNvSpPr>
            <a:spLocks noGrp="1"/>
          </p:cNvSpPr>
          <p:nvPr>
            <p:ph sz="half" idx="2"/>
          </p:nvPr>
        </p:nvSpPr>
        <p:spPr>
          <a:xfrm>
            <a:off x="1905000" y="1447800"/>
            <a:ext cx="3352800" cy="4713288"/>
          </a:xfrm>
        </p:spPr>
        <p:txBody>
          <a:bodyPr>
            <a:noAutofit/>
          </a:bodyPr>
          <a:lstStyle/>
          <a:p>
            <a:pPr>
              <a:buFont typeface="Wingdings" pitchFamily="2" charset="2"/>
              <a:buChar char="Ø"/>
            </a:pPr>
            <a:r>
              <a:rPr lang="en-US" sz="2000" dirty="0" smtClean="0">
                <a:solidFill>
                  <a:schemeClr val="tx2"/>
                </a:solidFill>
                <a:latin typeface="Palatino Linotype" pitchFamily="18" charset="0"/>
              </a:rPr>
              <a:t>Clearly distinguishes between investment property &amp; owner occupied property</a:t>
            </a:r>
          </a:p>
          <a:p>
            <a:pPr>
              <a:buFont typeface="Wingdings" pitchFamily="2" charset="2"/>
              <a:buChar char="Ø"/>
            </a:pPr>
            <a:r>
              <a:rPr lang="en-US" sz="2000" dirty="0" smtClean="0">
                <a:solidFill>
                  <a:schemeClr val="tx2"/>
                </a:solidFill>
                <a:latin typeface="Palatino Linotype" pitchFamily="18" charset="0"/>
              </a:rPr>
              <a:t>Covers property held by a lessee under finance lease</a:t>
            </a:r>
          </a:p>
          <a:p>
            <a:pPr>
              <a:buFont typeface="Wingdings" pitchFamily="2" charset="2"/>
              <a:buChar char="Ø"/>
            </a:pPr>
            <a:r>
              <a:rPr lang="en-US" sz="2000" dirty="0" smtClean="0">
                <a:solidFill>
                  <a:schemeClr val="tx2"/>
                </a:solidFill>
                <a:latin typeface="Palatino Linotype" pitchFamily="18" charset="0"/>
              </a:rPr>
              <a:t>Provides examples</a:t>
            </a:r>
          </a:p>
          <a:p>
            <a:pPr>
              <a:buFont typeface="Wingdings" pitchFamily="2" charset="2"/>
              <a:buChar char="Ø"/>
            </a:pPr>
            <a:r>
              <a:rPr lang="en-US" sz="2000" dirty="0" smtClean="0">
                <a:solidFill>
                  <a:schemeClr val="tx2"/>
                </a:solidFill>
                <a:latin typeface="Palatino Linotype" pitchFamily="18" charset="0"/>
              </a:rPr>
              <a:t>Provides exclusions for scope covering investment property</a:t>
            </a:r>
          </a:p>
          <a:p>
            <a:pPr>
              <a:buFont typeface="Wingdings" pitchFamily="2" charset="2"/>
              <a:buChar char="Ø"/>
            </a:pPr>
            <a:r>
              <a:rPr lang="en-US" sz="2000" dirty="0" smtClean="0">
                <a:solidFill>
                  <a:schemeClr val="tx2"/>
                </a:solidFill>
                <a:latin typeface="Palatino Linotype" pitchFamily="18" charset="0"/>
              </a:rPr>
              <a:t>Covers recognition criteria under different  scenario	</a:t>
            </a:r>
          </a:p>
        </p:txBody>
      </p:sp>
      <p:sp>
        <p:nvSpPr>
          <p:cNvPr id="12" name="Text Placeholder 11"/>
          <p:cNvSpPr>
            <a:spLocks noGrp="1"/>
          </p:cNvSpPr>
          <p:nvPr>
            <p:ph type="body" sz="quarter" idx="3"/>
          </p:nvPr>
        </p:nvSpPr>
        <p:spPr>
          <a:xfrm>
            <a:off x="5486400" y="762000"/>
            <a:ext cx="3429000" cy="639762"/>
          </a:xfrm>
        </p:spPr>
        <p:txBody>
          <a:bodyPr>
            <a:normAutofit/>
          </a:bodyPr>
          <a:lstStyle/>
          <a:p>
            <a:pPr algn="ctr"/>
            <a:r>
              <a:rPr lang="en-US" sz="3200" dirty="0" smtClean="0">
                <a:solidFill>
                  <a:schemeClr val="tx2"/>
                </a:solidFill>
                <a:latin typeface="Palatino Linotype" pitchFamily="18" charset="0"/>
              </a:rPr>
              <a:t>AS 13</a:t>
            </a:r>
            <a:endParaRPr lang="en-US" sz="3000" dirty="0" smtClean="0">
              <a:solidFill>
                <a:schemeClr val="tx2"/>
              </a:solidFill>
              <a:latin typeface="Palatino Linotype" pitchFamily="18" charset="0"/>
              <a:ea typeface="+mj-ea"/>
              <a:cs typeface="+mj-cs"/>
            </a:endParaRPr>
          </a:p>
        </p:txBody>
      </p:sp>
      <p:sp>
        <p:nvSpPr>
          <p:cNvPr id="13" name="Content Placeholder 12"/>
          <p:cNvSpPr>
            <a:spLocks noGrp="1"/>
          </p:cNvSpPr>
          <p:nvPr>
            <p:ph sz="quarter" idx="4"/>
          </p:nvPr>
        </p:nvSpPr>
        <p:spPr>
          <a:xfrm>
            <a:off x="5486400" y="1447800"/>
            <a:ext cx="3429000" cy="3810000"/>
          </a:xfrm>
        </p:spPr>
        <p:txBody>
          <a:bodyPr>
            <a:normAutofit fontScale="92500" lnSpcReduction="10000"/>
          </a:bodyPr>
          <a:lstStyle/>
          <a:p>
            <a:pPr>
              <a:buFont typeface="Wingdings" pitchFamily="2" charset="2"/>
              <a:buChar char="Ø"/>
            </a:pPr>
            <a:r>
              <a:rPr lang="en-US" sz="2000" dirty="0" smtClean="0">
                <a:solidFill>
                  <a:schemeClr val="tx2"/>
                </a:solidFill>
                <a:latin typeface="Palatino Linotype" pitchFamily="18" charset="0"/>
              </a:rPr>
              <a:t>Defines investment property</a:t>
            </a:r>
          </a:p>
          <a:p>
            <a:pPr>
              <a:buFont typeface="Wingdings" pitchFamily="2" charset="2"/>
              <a:buChar char="Ø"/>
            </a:pPr>
            <a:r>
              <a:rPr lang="en-US" sz="2000" dirty="0" smtClean="0">
                <a:solidFill>
                  <a:schemeClr val="tx2"/>
                </a:solidFill>
                <a:latin typeface="Palatino Linotype" pitchFamily="18" charset="0"/>
              </a:rPr>
              <a:t>The standard is silent in respect of property held by lessee under FL</a:t>
            </a:r>
          </a:p>
          <a:p>
            <a:pPr>
              <a:buFont typeface="Wingdings" pitchFamily="2" charset="2"/>
              <a:buChar char="Ø"/>
            </a:pPr>
            <a:r>
              <a:rPr lang="en-US" sz="2000" dirty="0" smtClean="0">
                <a:solidFill>
                  <a:schemeClr val="tx2"/>
                </a:solidFill>
                <a:latin typeface="Palatino Linotype" pitchFamily="18" charset="0"/>
              </a:rPr>
              <a:t>Does not give any example of investment property</a:t>
            </a:r>
          </a:p>
          <a:p>
            <a:pPr>
              <a:buFont typeface="Wingdings" pitchFamily="2" charset="2"/>
              <a:buChar char="Ø"/>
            </a:pPr>
            <a:r>
              <a:rPr lang="en-US" sz="2000" dirty="0" smtClean="0">
                <a:solidFill>
                  <a:schemeClr val="tx2"/>
                </a:solidFill>
                <a:latin typeface="Palatino Linotype" pitchFamily="18" charset="0"/>
              </a:rPr>
              <a:t>No such provision  in the standard</a:t>
            </a:r>
          </a:p>
          <a:p>
            <a:pPr>
              <a:buFont typeface="Wingdings" pitchFamily="2" charset="2"/>
              <a:buChar char="Ø"/>
            </a:pPr>
            <a:r>
              <a:rPr lang="en-US" sz="2000" dirty="0" smtClean="0">
                <a:solidFill>
                  <a:schemeClr val="tx2"/>
                </a:solidFill>
                <a:latin typeface="Palatino Linotype" pitchFamily="18" charset="0"/>
              </a:rPr>
              <a:t>The existing standard is silent on any such treatments</a:t>
            </a:r>
          </a:p>
          <a:p>
            <a:pPr>
              <a:buNone/>
            </a:pPr>
            <a:r>
              <a:rPr lang="en-US" sz="2000" dirty="0" smtClean="0">
                <a:solidFill>
                  <a:schemeClr val="tx2"/>
                </a:solidFill>
                <a:latin typeface="Palatino Linotype" pitchFamily="18" charset="0"/>
              </a:rPr>
              <a:t>	</a:t>
            </a:r>
            <a:endParaRPr lang="en-US" sz="2000" i="1" dirty="0" smtClean="0">
              <a:solidFill>
                <a:schemeClr val="tx2"/>
              </a:solidFill>
              <a:latin typeface="Palatino Linotype" pitchFamily="18" charset="0"/>
            </a:endParaRPr>
          </a:p>
        </p:txBody>
      </p:sp>
      <p:sp>
        <p:nvSpPr>
          <p:cNvPr id="14" name="Slide Number Placeholder 13"/>
          <p:cNvSpPr>
            <a:spLocks noGrp="1"/>
          </p:cNvSpPr>
          <p:nvPr>
            <p:ph type="sldNum" sz="quarter" idx="12"/>
          </p:nvPr>
        </p:nvSpPr>
        <p:spPr/>
        <p:txBody>
          <a:bodyPr/>
          <a:lstStyle/>
          <a:p>
            <a:fld id="{9354E1B7-EA4B-4627-8377-47E877C4B30E}" type="slidenum">
              <a:rPr lang="en-US" smtClean="0">
                <a:latin typeface="Palatino Linotype" pitchFamily="18" charset="0"/>
              </a:rPr>
              <a:pPr/>
              <a:t>16</a:t>
            </a:fld>
            <a:endParaRPr lang="en-US" dirty="0">
              <a:latin typeface="Palatino Linotype" pitchFamily="18" charset="0"/>
            </a:endParaRPr>
          </a:p>
        </p:txBody>
      </p:sp>
      <p:sp>
        <p:nvSpPr>
          <p:cNvPr id="15" name="Footer Placeholder 14"/>
          <p:cNvSpPr>
            <a:spLocks noGrp="1"/>
          </p:cNvSpPr>
          <p:nvPr>
            <p:ph type="ftr" sz="quarter" idx="11"/>
          </p:nvPr>
        </p:nvSpPr>
        <p:spPr>
          <a:xfrm>
            <a:off x="4191000" y="6477000"/>
            <a:ext cx="2895600" cy="244475"/>
          </a:xfrm>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pic>
        <p:nvPicPr>
          <p:cNvPr id="2050" name="Picture 2" descr="C:\Users\user\Downloads\Change.jpg"/>
          <p:cNvPicPr>
            <a:picLocks noChangeAspect="1" noChangeArrowheads="1"/>
          </p:cNvPicPr>
          <p:nvPr/>
        </p:nvPicPr>
        <p:blipFill>
          <a:blip r:embed="rId3" cstate="print"/>
          <a:srcRect/>
          <a:stretch>
            <a:fillRect/>
          </a:stretch>
        </p:blipFill>
        <p:spPr bwMode="auto">
          <a:xfrm>
            <a:off x="5638800" y="4953000"/>
            <a:ext cx="2971800" cy="1371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20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Effect transition="in" filter="fade">
                                      <p:cBhvr>
                                        <p:cTn id="22" dur="2000"/>
                                        <p:tgtEl>
                                          <p:spTgt spid="1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2000"/>
                                        <p:tgtEl>
                                          <p:spTgt spid="1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xEl>
                                              <p:pRg st="2" end="2"/>
                                            </p:txEl>
                                          </p:spTgt>
                                        </p:tgtEl>
                                        <p:attrNameLst>
                                          <p:attrName>style.visibility</p:attrName>
                                        </p:attrNameLst>
                                      </p:cBhvr>
                                      <p:to>
                                        <p:strVal val="visible"/>
                                      </p:to>
                                    </p:set>
                                    <p:animEffect transition="in" filter="fade">
                                      <p:cBhvr>
                                        <p:cTn id="32" dur="2000"/>
                                        <p:tgtEl>
                                          <p:spTgt spid="1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xEl>
                                              <p:pRg st="3" end="3"/>
                                            </p:txEl>
                                          </p:spTgt>
                                        </p:tgtEl>
                                        <p:attrNameLst>
                                          <p:attrName>style.visibility</p:attrName>
                                        </p:attrNameLst>
                                      </p:cBhvr>
                                      <p:to>
                                        <p:strVal val="visible"/>
                                      </p:to>
                                    </p:set>
                                    <p:animEffect transition="in" filter="fade">
                                      <p:cBhvr>
                                        <p:cTn id="37" dur="2000"/>
                                        <p:tgtEl>
                                          <p:spTgt spid="1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xEl>
                                              <p:pRg st="3" end="3"/>
                                            </p:txEl>
                                          </p:spTgt>
                                        </p:tgtEl>
                                        <p:attrNameLst>
                                          <p:attrName>style.visibility</p:attrName>
                                        </p:attrNameLst>
                                      </p:cBhvr>
                                      <p:to>
                                        <p:strVal val="visible"/>
                                      </p:to>
                                    </p:set>
                                    <p:animEffect transition="in" filter="fade">
                                      <p:cBhvr>
                                        <p:cTn id="42" dur="2000"/>
                                        <p:tgtEl>
                                          <p:spTgt spid="1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xEl>
                                              <p:pRg st="4" end="4"/>
                                            </p:txEl>
                                          </p:spTgt>
                                        </p:tgtEl>
                                        <p:attrNameLst>
                                          <p:attrName>style.visibility</p:attrName>
                                        </p:attrNameLst>
                                      </p:cBhvr>
                                      <p:to>
                                        <p:strVal val="visible"/>
                                      </p:to>
                                    </p:set>
                                    <p:animEffect transition="in" filter="fade">
                                      <p:cBhvr>
                                        <p:cTn id="47" dur="2000"/>
                                        <p:tgtEl>
                                          <p:spTgt spid="11">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xEl>
                                              <p:pRg st="4" end="4"/>
                                            </p:txEl>
                                          </p:spTgt>
                                        </p:tgtEl>
                                        <p:attrNameLst>
                                          <p:attrName>style.visibility</p:attrName>
                                        </p:attrNameLst>
                                      </p:cBhvr>
                                      <p:to>
                                        <p:strVal val="visible"/>
                                      </p:to>
                                    </p:set>
                                    <p:animEffect transition="in" filter="fade">
                                      <p:cBhvr>
                                        <p:cTn id="52" dur="20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P spid="1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Content Placeholder 8"/>
          <p:cNvSpPr>
            <a:spLocks noGrp="1"/>
          </p:cNvSpPr>
          <p:nvPr>
            <p:ph idx="1"/>
          </p:nvPr>
        </p:nvSpPr>
        <p:spPr>
          <a:xfrm>
            <a:off x="1752600" y="152400"/>
            <a:ext cx="7162800" cy="6477000"/>
          </a:xfrm>
        </p:spPr>
        <p:txBody>
          <a:bodyPr>
            <a:normAutofit/>
          </a:bodyPr>
          <a:lstStyle/>
          <a:p>
            <a:pPr>
              <a:buNone/>
            </a:pPr>
            <a:endParaRPr lang="en-US" b="1" dirty="0" smtClean="0">
              <a:solidFill>
                <a:schemeClr val="tx2"/>
              </a:solidFill>
              <a:latin typeface="Palatino Linotype" pitchFamily="18" charset="0"/>
            </a:endParaRPr>
          </a:p>
          <a:p>
            <a:pPr>
              <a:buNone/>
            </a:pPr>
            <a:endParaRPr lang="en-US" b="1" dirty="0" smtClean="0">
              <a:solidFill>
                <a:schemeClr val="tx2"/>
              </a:solidFill>
              <a:latin typeface="Palatino Linotype" pitchFamily="18" charset="0"/>
            </a:endParaRP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17</a:t>
            </a:fld>
            <a:endParaRPr lang="en-US" dirty="0">
              <a:latin typeface="Palatino Linotype" pitchFamily="18" charset="0"/>
            </a:endParaRPr>
          </a:p>
        </p:txBody>
      </p:sp>
      <p:sp>
        <p:nvSpPr>
          <p:cNvPr id="8" name="Footer Placeholder 7"/>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
        <p:nvSpPr>
          <p:cNvPr id="4102" name="AutoShape 6" descr="https://educationusa.state.gov/sites/default/files/styles/marquee_1226x819/public/field_marquee_background_image/istock_000017948019_full.jpg?itok=aECpc2nx"/>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104" name="Picture 8" descr="https://educationusa.state.gov/sites/default/files/styles/marquee_1226x819/public/field_marquee_background_image/istock_000017948019_full.jpg?itok=aECpc2nx"/>
          <p:cNvPicPr>
            <a:picLocks noChangeAspect="1" noChangeArrowheads="1"/>
          </p:cNvPicPr>
          <p:nvPr/>
        </p:nvPicPr>
        <p:blipFill>
          <a:blip r:embed="rId3" cstate="print"/>
          <a:srcRect/>
          <a:stretch>
            <a:fillRect/>
          </a:stretch>
        </p:blipFill>
        <p:spPr bwMode="auto">
          <a:xfrm>
            <a:off x="2209800" y="3429000"/>
            <a:ext cx="6705600" cy="2127730"/>
          </a:xfrm>
          <a:prstGeom prst="rect">
            <a:avLst/>
          </a:prstGeom>
          <a:noFill/>
        </p:spPr>
      </p:pic>
      <p:pic>
        <p:nvPicPr>
          <p:cNvPr id="4108" name="Picture 12" descr="Image result for question"/>
          <p:cNvPicPr>
            <a:picLocks noChangeAspect="1" noChangeArrowheads="1"/>
          </p:cNvPicPr>
          <p:nvPr/>
        </p:nvPicPr>
        <p:blipFill>
          <a:blip r:embed="rId4" cstate="print"/>
          <a:srcRect/>
          <a:stretch>
            <a:fillRect/>
          </a:stretch>
        </p:blipFill>
        <p:spPr bwMode="auto">
          <a:xfrm>
            <a:off x="3657600" y="609600"/>
            <a:ext cx="3110089" cy="22098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Content Placeholder 8"/>
          <p:cNvSpPr>
            <a:spLocks noGrp="1"/>
          </p:cNvSpPr>
          <p:nvPr>
            <p:ph idx="1"/>
          </p:nvPr>
        </p:nvSpPr>
        <p:spPr>
          <a:xfrm>
            <a:off x="1752600" y="152400"/>
            <a:ext cx="7162800" cy="6477000"/>
          </a:xfrm>
        </p:spPr>
        <p:txBody>
          <a:bodyPr>
            <a:normAutofit/>
          </a:bodyPr>
          <a:lstStyle/>
          <a:p>
            <a:pPr>
              <a:buNone/>
            </a:pPr>
            <a:endParaRPr lang="en-US" b="1" dirty="0" smtClean="0">
              <a:solidFill>
                <a:schemeClr val="tx2"/>
              </a:solidFill>
              <a:latin typeface="Palatino Linotype" pitchFamily="18" charset="0"/>
            </a:endParaRPr>
          </a:p>
          <a:p>
            <a:pPr>
              <a:buNone/>
            </a:pPr>
            <a:endParaRPr lang="en-US" b="1" dirty="0" smtClean="0">
              <a:solidFill>
                <a:schemeClr val="tx2"/>
              </a:solidFill>
              <a:latin typeface="Palatino Linotype" pitchFamily="18" charset="0"/>
            </a:endParaRP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18</a:t>
            </a:fld>
            <a:endParaRPr lang="en-US" dirty="0">
              <a:latin typeface="Palatino Linotype" pitchFamily="18" charset="0"/>
            </a:endParaRPr>
          </a:p>
        </p:txBody>
      </p:sp>
      <p:sp>
        <p:nvSpPr>
          <p:cNvPr id="8" name="Footer Placeholder 7"/>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pic>
        <p:nvPicPr>
          <p:cNvPr id="62466" name="Picture 2" descr="Image result for Thank you"/>
          <p:cNvPicPr>
            <a:picLocks noChangeAspect="1" noChangeArrowheads="1"/>
          </p:cNvPicPr>
          <p:nvPr/>
        </p:nvPicPr>
        <p:blipFill>
          <a:blip r:embed="rId3" cstate="print"/>
          <a:srcRect/>
          <a:stretch>
            <a:fillRect/>
          </a:stretch>
        </p:blipFill>
        <p:spPr bwMode="auto">
          <a:xfrm>
            <a:off x="3200400" y="1905000"/>
            <a:ext cx="3810000" cy="2514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additive="base">
                                        <p:cTn id="7" dur="500" fill="hold"/>
                                        <p:tgtEl>
                                          <p:spTgt spid="62466"/>
                                        </p:tgtEl>
                                        <p:attrNameLst>
                                          <p:attrName>ppt_x</p:attrName>
                                        </p:attrNameLst>
                                      </p:cBhvr>
                                      <p:tavLst>
                                        <p:tav tm="0">
                                          <p:val>
                                            <p:strVal val="#ppt_x"/>
                                          </p:val>
                                        </p:tav>
                                        <p:tav tm="100000">
                                          <p:val>
                                            <p:strVal val="#ppt_x"/>
                                          </p:val>
                                        </p:tav>
                                      </p:tavLst>
                                    </p:anim>
                                    <p:anim calcmode="lin" valueType="num">
                                      <p:cBhvr additive="base">
                                        <p:cTn id="8" dur="500" fill="hold"/>
                                        <p:tgtEl>
                                          <p:spTgt spid="624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1905000" y="274638"/>
            <a:ext cx="7010400" cy="868362"/>
          </a:xfrm>
        </p:spPr>
        <p:txBody>
          <a:bodyPr/>
          <a:lstStyle/>
          <a:p>
            <a:r>
              <a:rPr lang="en-US" b="1" dirty="0" smtClean="0">
                <a:solidFill>
                  <a:schemeClr val="tx2"/>
                </a:solidFill>
                <a:latin typeface="Palatino Linotype" pitchFamily="18" charset="0"/>
              </a:rPr>
              <a:t>Objective</a:t>
            </a:r>
            <a:endParaRPr lang="en-US" b="1" dirty="0">
              <a:solidFill>
                <a:schemeClr val="tx2"/>
              </a:solidFill>
              <a:latin typeface="Palatino Linotype" pitchFamily="18" charset="0"/>
            </a:endParaRPr>
          </a:p>
        </p:txBody>
      </p:sp>
      <p:sp>
        <p:nvSpPr>
          <p:cNvPr id="9" name="Content Placeholder 8"/>
          <p:cNvSpPr>
            <a:spLocks noGrp="1"/>
          </p:cNvSpPr>
          <p:nvPr>
            <p:ph idx="1"/>
          </p:nvPr>
        </p:nvSpPr>
        <p:spPr>
          <a:xfrm>
            <a:off x="1524000" y="1371600"/>
            <a:ext cx="7391400" cy="4953000"/>
          </a:xfrm>
        </p:spPr>
        <p:txBody>
          <a:bodyPr>
            <a:normAutofit/>
          </a:bodyPr>
          <a:lstStyle/>
          <a:p>
            <a:pPr algn="just">
              <a:buNone/>
            </a:pPr>
            <a:r>
              <a:rPr lang="en-US" dirty="0" smtClean="0">
                <a:solidFill>
                  <a:schemeClr val="tx2"/>
                </a:solidFill>
                <a:latin typeface="Palatino Linotype" pitchFamily="18" charset="0"/>
              </a:rPr>
              <a:t>	Objective of this standard is to prescribe the accounting treatment for investment property and related disclosure requirement.</a:t>
            </a:r>
          </a:p>
          <a:p>
            <a:pPr>
              <a:buNone/>
            </a:pPr>
            <a:endParaRPr lang="en-US" dirty="0" smtClean="0">
              <a:solidFill>
                <a:schemeClr val="tx2"/>
              </a:solidFill>
              <a:latin typeface="Palatino Linotype" pitchFamily="18" charset="0"/>
            </a:endParaRPr>
          </a:p>
          <a:p>
            <a:pPr>
              <a:buNone/>
            </a:pPr>
            <a:r>
              <a:rPr lang="en-US" b="1" dirty="0" smtClean="0">
                <a:solidFill>
                  <a:schemeClr val="tx2"/>
                </a:solidFill>
                <a:latin typeface="Palatino Linotype" pitchFamily="18" charset="0"/>
              </a:rPr>
              <a:t>The critical areas that deserve special attention are :</a:t>
            </a:r>
          </a:p>
          <a:p>
            <a:pPr lvl="0" algn="just">
              <a:buFont typeface="Wingdings" pitchFamily="2" charset="2"/>
              <a:buChar char="Ø"/>
            </a:pPr>
            <a:r>
              <a:rPr lang="en-US" dirty="0" smtClean="0">
                <a:solidFill>
                  <a:schemeClr val="tx2"/>
                </a:solidFill>
                <a:latin typeface="Palatino Linotype" pitchFamily="18" charset="0"/>
              </a:rPr>
              <a:t>Exercising judgment in the determination of whether or not a property qualifies to be classified and accounted for as Investment property</a:t>
            </a:r>
          </a:p>
          <a:p>
            <a:pPr lvl="0" algn="just">
              <a:buFont typeface="Wingdings" pitchFamily="2" charset="2"/>
              <a:buChar char="Ø"/>
            </a:pPr>
            <a:r>
              <a:rPr lang="en-US" dirty="0" smtClean="0">
                <a:solidFill>
                  <a:schemeClr val="tx2"/>
                </a:solidFill>
                <a:latin typeface="Palatino Linotype" pitchFamily="18" charset="0"/>
              </a:rPr>
              <a:t>Reclassification of assets, into and out of the category of investment property</a:t>
            </a:r>
          </a:p>
          <a:p>
            <a:pPr algn="just">
              <a:buFont typeface="Wingdings" pitchFamily="2" charset="2"/>
              <a:buChar char="Ø"/>
            </a:pPr>
            <a:r>
              <a:rPr lang="en-US" dirty="0" smtClean="0">
                <a:solidFill>
                  <a:schemeClr val="tx2"/>
                </a:solidFill>
                <a:latin typeface="Palatino Linotype" pitchFamily="18" charset="0"/>
              </a:rPr>
              <a:t>Extensive disclosures</a:t>
            </a: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2</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2000"/>
                                        <p:tgtEl>
                                          <p:spTgt spid="9">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Effect transition="in" filter="fade">
                                      <p:cBhvr>
                                        <p:cTn id="15" dur="2000"/>
                                        <p:tgtEl>
                                          <p:spTgt spid="9">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xEl>
                                              <p:pRg st="4" end="4"/>
                                            </p:txEl>
                                          </p:spTgt>
                                        </p:tgtEl>
                                        <p:attrNameLst>
                                          <p:attrName>style.visibility</p:attrName>
                                        </p:attrNameLst>
                                      </p:cBhvr>
                                      <p:to>
                                        <p:strVal val="visible"/>
                                      </p:to>
                                    </p:set>
                                    <p:animEffect transition="in" filter="fade">
                                      <p:cBhvr>
                                        <p:cTn id="18" dur="2000"/>
                                        <p:tgtEl>
                                          <p:spTgt spid="9">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xEl>
                                              <p:pRg st="5" end="5"/>
                                            </p:txEl>
                                          </p:spTgt>
                                        </p:tgtEl>
                                        <p:attrNameLst>
                                          <p:attrName>style.visibility</p:attrName>
                                        </p:attrNameLst>
                                      </p:cBhvr>
                                      <p:to>
                                        <p:strVal val="visible"/>
                                      </p:to>
                                    </p:set>
                                    <p:animEffect transition="in" filter="fade">
                                      <p:cBhvr>
                                        <p:cTn id="21" dur="20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Content Placeholder 5"/>
          <p:cNvSpPr>
            <a:spLocks noGrp="1"/>
          </p:cNvSpPr>
          <p:nvPr>
            <p:ph idx="1"/>
          </p:nvPr>
        </p:nvSpPr>
        <p:spPr>
          <a:xfrm>
            <a:off x="1981200" y="381000"/>
            <a:ext cx="6705600" cy="2438400"/>
          </a:xfrm>
        </p:spPr>
        <p:txBody>
          <a:bodyPr>
            <a:normAutofit/>
          </a:bodyPr>
          <a:lstStyle/>
          <a:p>
            <a:r>
              <a:rPr lang="en-US" b="1" dirty="0" smtClean="0">
                <a:solidFill>
                  <a:schemeClr val="tx2"/>
                </a:solidFill>
                <a:latin typeface="Palatino Linotype" pitchFamily="18" charset="0"/>
              </a:rPr>
              <a:t>Owner-occupied property : (</a:t>
            </a:r>
            <a:r>
              <a:rPr lang="en-US" b="1" dirty="0" err="1" smtClean="0">
                <a:solidFill>
                  <a:schemeClr val="tx2"/>
                </a:solidFill>
                <a:latin typeface="Palatino Linotype" pitchFamily="18" charset="0"/>
              </a:rPr>
              <a:t>Ind</a:t>
            </a:r>
            <a:r>
              <a:rPr lang="en-US" b="1" dirty="0" smtClean="0">
                <a:solidFill>
                  <a:schemeClr val="tx2"/>
                </a:solidFill>
                <a:latin typeface="Palatino Linotype" pitchFamily="18" charset="0"/>
              </a:rPr>
              <a:t> AS 16)</a:t>
            </a:r>
          </a:p>
          <a:p>
            <a:pPr algn="just">
              <a:buNone/>
            </a:pPr>
            <a:r>
              <a:rPr lang="en-US" dirty="0" smtClean="0">
                <a:solidFill>
                  <a:schemeClr val="tx2"/>
                </a:solidFill>
                <a:latin typeface="Palatino Linotype" pitchFamily="18" charset="0"/>
              </a:rPr>
              <a:t>	Owner-occupied property is property held (by the owner or by the lessee under a finance lease) for use in the production or supply of goods and services of for administrative purposes. </a:t>
            </a: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3</a:t>
            </a:fld>
            <a:endParaRPr lang="en-US" dirty="0">
              <a:latin typeface="Palatino Linotype" pitchFamily="18" charset="0"/>
            </a:endParaRPr>
          </a:p>
        </p:txBody>
      </p:sp>
      <p:sp>
        <p:nvSpPr>
          <p:cNvPr id="8" name="Footer Placeholder 7"/>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
        <p:nvSpPr>
          <p:cNvPr id="9" name="Content Placeholder 5"/>
          <p:cNvSpPr txBox="1">
            <a:spLocks/>
          </p:cNvSpPr>
          <p:nvPr/>
        </p:nvSpPr>
        <p:spPr>
          <a:xfrm>
            <a:off x="2057400" y="2819400"/>
            <a:ext cx="6705600" cy="3429000"/>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smtClean="0">
                <a:ln>
                  <a:noFill/>
                </a:ln>
                <a:solidFill>
                  <a:schemeClr val="tx2"/>
                </a:solidFill>
                <a:effectLst/>
                <a:uLnTx/>
                <a:uFillTx/>
                <a:latin typeface="Palatino Linotype" pitchFamily="18" charset="0"/>
                <a:ea typeface="+mn-ea"/>
                <a:cs typeface="+mn-cs"/>
              </a:rPr>
              <a:t>Investment property : (Ind AS 40)</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2"/>
                </a:solidFill>
                <a:effectLst/>
                <a:uLnTx/>
                <a:uFillTx/>
                <a:latin typeface="Palatino Linotype" pitchFamily="18" charset="0"/>
                <a:ea typeface="+mn-ea"/>
                <a:cs typeface="+mn-cs"/>
              </a:rPr>
              <a:t>	Investment property is property (land or a building – or part of a building – or both) held (by the owner or by the lessee under a finance lease) to earn rentals or for capital appreciation or both, and not held for,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2"/>
                </a:solidFill>
                <a:effectLst/>
                <a:uLnTx/>
                <a:uFillTx/>
                <a:latin typeface="Palatino Linotype" pitchFamily="18" charset="0"/>
                <a:ea typeface="+mn-ea"/>
                <a:cs typeface="+mn-cs"/>
              </a:rPr>
              <a:t>	(a) Use in the production or supply of goods of services or for administrative purposes or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2"/>
                </a:solidFill>
                <a:effectLst/>
                <a:uLnTx/>
                <a:uFillTx/>
                <a:latin typeface="Palatino Linotype" pitchFamily="18" charset="0"/>
                <a:ea typeface="+mn-ea"/>
                <a:cs typeface="+mn-cs"/>
              </a:rPr>
              <a:t>	(b) Sale in the ordinary course of business.</a:t>
            </a:r>
            <a:endParaRPr kumimoji="0" lang="en-US" sz="2400" b="0" i="0" u="none" strike="noStrike" kern="1200" cap="none" spc="0" normalizeH="0" baseline="0" noProof="0" dirty="0">
              <a:ln>
                <a:noFill/>
              </a:ln>
              <a:solidFill>
                <a:schemeClr val="tx2"/>
              </a:solidFill>
              <a:effectLst/>
              <a:uLnTx/>
              <a:uFillTx/>
              <a:latin typeface="Palatino Linotype"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2000"/>
                                        <p:tgtEl>
                                          <p:spTgt spid="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2000"/>
                                        <p:tgtEl>
                                          <p:spTgt spid="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2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rot="16200000">
            <a:off x="-2476503" y="2476501"/>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itle 5"/>
          <p:cNvSpPr>
            <a:spLocks noGrp="1"/>
          </p:cNvSpPr>
          <p:nvPr>
            <p:ph type="title"/>
          </p:nvPr>
        </p:nvSpPr>
        <p:spPr>
          <a:xfrm>
            <a:off x="1981200" y="274638"/>
            <a:ext cx="6705600" cy="563562"/>
          </a:xfrm>
        </p:spPr>
        <p:txBody>
          <a:bodyPr>
            <a:normAutofit fontScale="90000"/>
          </a:bodyPr>
          <a:lstStyle/>
          <a:p>
            <a:r>
              <a:rPr lang="en-US" b="1" dirty="0" smtClean="0">
                <a:solidFill>
                  <a:schemeClr val="tx2"/>
                </a:solidFill>
                <a:latin typeface="Palatino Linotype" pitchFamily="18" charset="0"/>
              </a:rPr>
              <a:t>Classification of Property</a:t>
            </a:r>
          </a:p>
        </p:txBody>
      </p:sp>
      <p:graphicFrame>
        <p:nvGraphicFramePr>
          <p:cNvPr id="7" name="Content Placeholder 6"/>
          <p:cNvGraphicFramePr>
            <a:graphicFrameLocks noGrp="1"/>
          </p:cNvGraphicFramePr>
          <p:nvPr>
            <p:ph idx="1"/>
          </p:nvPr>
        </p:nvGraphicFramePr>
        <p:xfrm>
          <a:off x="1752600" y="838200"/>
          <a:ext cx="72390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7"/>
          <p:cNvSpPr>
            <a:spLocks noGrp="1"/>
          </p:cNvSpPr>
          <p:nvPr>
            <p:ph type="sldNum" sz="quarter" idx="12"/>
          </p:nvPr>
        </p:nvSpPr>
        <p:spPr/>
        <p:txBody>
          <a:bodyPr/>
          <a:lstStyle/>
          <a:p>
            <a:fld id="{9354E1B7-EA4B-4627-8377-47E877C4B30E}" type="slidenum">
              <a:rPr lang="en-US" smtClean="0">
                <a:latin typeface="Palatino Linotype" pitchFamily="18" charset="0"/>
              </a:rPr>
              <a:pPr/>
              <a:t>4</a:t>
            </a:fld>
            <a:endParaRPr lang="en-US" dirty="0">
              <a:latin typeface="Palatino Linotype" pitchFamily="18" charset="0"/>
            </a:endParaRPr>
          </a:p>
        </p:txBody>
      </p:sp>
      <p:sp>
        <p:nvSpPr>
          <p:cNvPr id="9" name="Footer Placeholder 8"/>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dgm id="{92E435AA-4E9B-4B04-8048-FCCDF92FD31B}"/>
                                            </p:graphicEl>
                                          </p:spTgt>
                                        </p:tgtEl>
                                        <p:attrNameLst>
                                          <p:attrName>style.visibility</p:attrName>
                                        </p:attrNameLst>
                                      </p:cBhvr>
                                      <p:to>
                                        <p:strVal val="visible"/>
                                      </p:to>
                                    </p:set>
                                    <p:animEffect transition="in" filter="fade">
                                      <p:cBhvr>
                                        <p:cTn id="7" dur="2000"/>
                                        <p:tgtEl>
                                          <p:spTgt spid="7">
                                            <p:graphicEl>
                                              <a:dgm id="{92E435AA-4E9B-4B04-8048-FCCDF92FD31B}"/>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graphicEl>
                                              <a:dgm id="{D65BE74D-6812-481C-9998-4548BCA4433F}"/>
                                            </p:graphicEl>
                                          </p:spTgt>
                                        </p:tgtEl>
                                        <p:attrNameLst>
                                          <p:attrName>style.visibility</p:attrName>
                                        </p:attrNameLst>
                                      </p:cBhvr>
                                      <p:to>
                                        <p:strVal val="visible"/>
                                      </p:to>
                                    </p:set>
                                    <p:animEffect transition="in" filter="fade">
                                      <p:cBhvr>
                                        <p:cTn id="10" dur="2000"/>
                                        <p:tgtEl>
                                          <p:spTgt spid="7">
                                            <p:graphicEl>
                                              <a:dgm id="{D65BE74D-6812-481C-9998-4548BCA4433F}"/>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graphicEl>
                                              <a:dgm id="{AB828F33-903D-475F-A7DF-18232E10F990}"/>
                                            </p:graphicEl>
                                          </p:spTgt>
                                        </p:tgtEl>
                                        <p:attrNameLst>
                                          <p:attrName>style.visibility</p:attrName>
                                        </p:attrNameLst>
                                      </p:cBhvr>
                                      <p:to>
                                        <p:strVal val="visible"/>
                                      </p:to>
                                    </p:set>
                                    <p:animEffect transition="in" filter="fade">
                                      <p:cBhvr>
                                        <p:cTn id="15" dur="2000"/>
                                        <p:tgtEl>
                                          <p:spTgt spid="7">
                                            <p:graphicEl>
                                              <a:dgm id="{AB828F33-903D-475F-A7DF-18232E10F990}"/>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graphicEl>
                                              <a:dgm id="{DD17B5C3-B6D3-444B-BB97-71BC43FA888C}"/>
                                            </p:graphicEl>
                                          </p:spTgt>
                                        </p:tgtEl>
                                        <p:attrNameLst>
                                          <p:attrName>style.visibility</p:attrName>
                                        </p:attrNameLst>
                                      </p:cBhvr>
                                      <p:to>
                                        <p:strVal val="visible"/>
                                      </p:to>
                                    </p:set>
                                    <p:animEffect transition="in" filter="fade">
                                      <p:cBhvr>
                                        <p:cTn id="18" dur="2000"/>
                                        <p:tgtEl>
                                          <p:spTgt spid="7">
                                            <p:graphicEl>
                                              <a:dgm id="{DD17B5C3-B6D3-444B-BB97-71BC43FA888C}"/>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graphicEl>
                                              <a:dgm id="{D9440F03-C46A-4E4A-9628-EE1F7B4F7D80}"/>
                                            </p:graphicEl>
                                          </p:spTgt>
                                        </p:tgtEl>
                                        <p:attrNameLst>
                                          <p:attrName>style.visibility</p:attrName>
                                        </p:attrNameLst>
                                      </p:cBhvr>
                                      <p:to>
                                        <p:strVal val="visible"/>
                                      </p:to>
                                    </p:set>
                                    <p:animEffect transition="in" filter="fade">
                                      <p:cBhvr>
                                        <p:cTn id="21" dur="2000"/>
                                        <p:tgtEl>
                                          <p:spTgt spid="7">
                                            <p:graphicEl>
                                              <a:dgm id="{D9440F03-C46A-4E4A-9628-EE1F7B4F7D80}"/>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
                                            <p:graphicEl>
                                              <a:dgm id="{D60899F8-A845-4608-AA45-646B810BDD03}"/>
                                            </p:graphicEl>
                                          </p:spTgt>
                                        </p:tgtEl>
                                        <p:attrNameLst>
                                          <p:attrName>style.visibility</p:attrName>
                                        </p:attrNameLst>
                                      </p:cBhvr>
                                      <p:to>
                                        <p:strVal val="visible"/>
                                      </p:to>
                                    </p:set>
                                    <p:animEffect transition="in" filter="fade">
                                      <p:cBhvr>
                                        <p:cTn id="26" dur="2000"/>
                                        <p:tgtEl>
                                          <p:spTgt spid="7">
                                            <p:graphicEl>
                                              <a:dgm id="{D60899F8-A845-4608-AA45-646B810BDD03}"/>
                                            </p:graphic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
                                            <p:graphicEl>
                                              <a:dgm id="{F73B2227-DC42-4C95-94C3-B5E0C85351A1}"/>
                                            </p:graphicEl>
                                          </p:spTgt>
                                        </p:tgtEl>
                                        <p:attrNameLst>
                                          <p:attrName>style.visibility</p:attrName>
                                        </p:attrNameLst>
                                      </p:cBhvr>
                                      <p:to>
                                        <p:strVal val="visible"/>
                                      </p:to>
                                    </p:set>
                                    <p:animEffect transition="in" filter="fade">
                                      <p:cBhvr>
                                        <p:cTn id="29" dur="2000"/>
                                        <p:tgtEl>
                                          <p:spTgt spid="7">
                                            <p:graphicEl>
                                              <a:dgm id="{F73B2227-DC42-4C95-94C3-B5E0C85351A1}"/>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
                                            <p:graphicEl>
                                              <a:dgm id="{BF434DF4-EDCD-462C-91C5-3B983A5292DE}"/>
                                            </p:graphicEl>
                                          </p:spTgt>
                                        </p:tgtEl>
                                        <p:attrNameLst>
                                          <p:attrName>style.visibility</p:attrName>
                                        </p:attrNameLst>
                                      </p:cBhvr>
                                      <p:to>
                                        <p:strVal val="visible"/>
                                      </p:to>
                                    </p:set>
                                    <p:animEffect transition="in" filter="fade">
                                      <p:cBhvr>
                                        <p:cTn id="32" dur="2000"/>
                                        <p:tgtEl>
                                          <p:spTgt spid="7">
                                            <p:graphicEl>
                                              <a:dgm id="{BF434DF4-EDCD-462C-91C5-3B983A5292DE}"/>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graphicEl>
                                              <a:dgm id="{350E5D58-ED69-4483-AF67-313EFFFB4718}"/>
                                            </p:graphicEl>
                                          </p:spTgt>
                                        </p:tgtEl>
                                        <p:attrNameLst>
                                          <p:attrName>style.visibility</p:attrName>
                                        </p:attrNameLst>
                                      </p:cBhvr>
                                      <p:to>
                                        <p:strVal val="visible"/>
                                      </p:to>
                                    </p:set>
                                    <p:animEffect transition="in" filter="fade">
                                      <p:cBhvr>
                                        <p:cTn id="37" dur="2000"/>
                                        <p:tgtEl>
                                          <p:spTgt spid="7">
                                            <p:graphicEl>
                                              <a:dgm id="{350E5D58-ED69-4483-AF67-313EFFFB4718}"/>
                                            </p:graphic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7">
                                            <p:graphicEl>
                                              <a:dgm id="{0CAD8B66-8BF9-4475-8355-D34D3CBAD556}"/>
                                            </p:graphicEl>
                                          </p:spTgt>
                                        </p:tgtEl>
                                        <p:attrNameLst>
                                          <p:attrName>style.visibility</p:attrName>
                                        </p:attrNameLst>
                                      </p:cBhvr>
                                      <p:to>
                                        <p:strVal val="visible"/>
                                      </p:to>
                                    </p:set>
                                    <p:animEffect transition="in" filter="fade">
                                      <p:cBhvr>
                                        <p:cTn id="40" dur="2000"/>
                                        <p:tgtEl>
                                          <p:spTgt spid="7">
                                            <p:graphicEl>
                                              <a:dgm id="{0CAD8B66-8BF9-4475-8355-D34D3CBAD556}"/>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
                                            <p:graphicEl>
                                              <a:dgm id="{1C3C5DF5-BE5A-4DA3-8A14-49C51EBA4347}"/>
                                            </p:graphicEl>
                                          </p:spTgt>
                                        </p:tgtEl>
                                        <p:attrNameLst>
                                          <p:attrName>style.visibility</p:attrName>
                                        </p:attrNameLst>
                                      </p:cBhvr>
                                      <p:to>
                                        <p:strVal val="visible"/>
                                      </p:to>
                                    </p:set>
                                    <p:animEffect transition="in" filter="fade">
                                      <p:cBhvr>
                                        <p:cTn id="43" dur="2000"/>
                                        <p:tgtEl>
                                          <p:spTgt spid="7">
                                            <p:graphicEl>
                                              <a:dgm id="{1C3C5DF5-BE5A-4DA3-8A14-49C51EBA4347}"/>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7">
                                            <p:graphicEl>
                                              <a:dgm id="{B814F861-CCB3-40D7-B0F6-60DB5EEC8297}"/>
                                            </p:graphicEl>
                                          </p:spTgt>
                                        </p:tgtEl>
                                        <p:attrNameLst>
                                          <p:attrName>style.visibility</p:attrName>
                                        </p:attrNameLst>
                                      </p:cBhvr>
                                      <p:to>
                                        <p:strVal val="visible"/>
                                      </p:to>
                                    </p:set>
                                    <p:animEffect transition="in" filter="fade">
                                      <p:cBhvr>
                                        <p:cTn id="48" dur="2000"/>
                                        <p:tgtEl>
                                          <p:spTgt spid="7">
                                            <p:graphicEl>
                                              <a:dgm id="{B814F861-CCB3-40D7-B0F6-60DB5EEC8297}"/>
                                            </p:graphic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7">
                                            <p:graphicEl>
                                              <a:dgm id="{594BFBB9-DB29-4D4F-8ED4-1403DC5B80BB}"/>
                                            </p:graphicEl>
                                          </p:spTgt>
                                        </p:tgtEl>
                                        <p:attrNameLst>
                                          <p:attrName>style.visibility</p:attrName>
                                        </p:attrNameLst>
                                      </p:cBhvr>
                                      <p:to>
                                        <p:strVal val="visible"/>
                                      </p:to>
                                    </p:set>
                                    <p:animEffect transition="in" filter="fade">
                                      <p:cBhvr>
                                        <p:cTn id="51" dur="2000"/>
                                        <p:tgtEl>
                                          <p:spTgt spid="7">
                                            <p:graphicEl>
                                              <a:dgm id="{594BFBB9-DB29-4D4F-8ED4-1403DC5B80BB}"/>
                                            </p:graphic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7">
                                            <p:graphicEl>
                                              <a:dgm id="{F96F4B31-E235-4ECE-9362-0D1717FA958C}"/>
                                            </p:graphicEl>
                                          </p:spTgt>
                                        </p:tgtEl>
                                        <p:attrNameLst>
                                          <p:attrName>style.visibility</p:attrName>
                                        </p:attrNameLst>
                                      </p:cBhvr>
                                      <p:to>
                                        <p:strVal val="visible"/>
                                      </p:to>
                                    </p:set>
                                    <p:animEffect transition="in" filter="fade">
                                      <p:cBhvr>
                                        <p:cTn id="54" dur="2000"/>
                                        <p:tgtEl>
                                          <p:spTgt spid="7">
                                            <p:graphicEl>
                                              <a:dgm id="{F96F4B31-E235-4ECE-9362-0D1717FA958C}"/>
                                            </p:graphic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7">
                                            <p:graphicEl>
                                              <a:dgm id="{F9258CD1-337F-4C59-9781-F3517B6CF56F}"/>
                                            </p:graphicEl>
                                          </p:spTgt>
                                        </p:tgtEl>
                                        <p:attrNameLst>
                                          <p:attrName>style.visibility</p:attrName>
                                        </p:attrNameLst>
                                      </p:cBhvr>
                                      <p:to>
                                        <p:strVal val="visible"/>
                                      </p:to>
                                    </p:set>
                                    <p:animEffect transition="in" filter="fade">
                                      <p:cBhvr>
                                        <p:cTn id="59" dur="2000"/>
                                        <p:tgtEl>
                                          <p:spTgt spid="7">
                                            <p:graphicEl>
                                              <a:dgm id="{F9258CD1-337F-4C59-9781-F3517B6CF56F}"/>
                                            </p:graphicEl>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7">
                                            <p:graphicEl>
                                              <a:dgm id="{1E2160D1-66F1-4359-98F3-20E737019FDC}"/>
                                            </p:graphicEl>
                                          </p:spTgt>
                                        </p:tgtEl>
                                        <p:attrNameLst>
                                          <p:attrName>style.visibility</p:attrName>
                                        </p:attrNameLst>
                                      </p:cBhvr>
                                      <p:to>
                                        <p:strVal val="visible"/>
                                      </p:to>
                                    </p:set>
                                    <p:animEffect transition="in" filter="fade">
                                      <p:cBhvr>
                                        <p:cTn id="62" dur="2000"/>
                                        <p:tgtEl>
                                          <p:spTgt spid="7">
                                            <p:graphicEl>
                                              <a:dgm id="{1E2160D1-66F1-4359-98F3-20E737019FDC}"/>
                                            </p:graphic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7">
                                            <p:graphicEl>
                                              <a:dgm id="{F9D060FB-F755-443C-8FF8-4FA3EC86D3DA}"/>
                                            </p:graphicEl>
                                          </p:spTgt>
                                        </p:tgtEl>
                                        <p:attrNameLst>
                                          <p:attrName>style.visibility</p:attrName>
                                        </p:attrNameLst>
                                      </p:cBhvr>
                                      <p:to>
                                        <p:strVal val="visible"/>
                                      </p:to>
                                    </p:set>
                                    <p:animEffect transition="in" filter="fade">
                                      <p:cBhvr>
                                        <p:cTn id="65" dur="2000"/>
                                        <p:tgtEl>
                                          <p:spTgt spid="7">
                                            <p:graphicEl>
                                              <a:dgm id="{F9D060FB-F755-443C-8FF8-4FA3EC86D3DA}"/>
                                            </p:graphicEl>
                                          </p:spTgt>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7">
                                            <p:graphicEl>
                                              <a:dgm id="{D1790E15-4C8B-4F85-9087-C17990FDB0EC}"/>
                                            </p:graphicEl>
                                          </p:spTgt>
                                        </p:tgtEl>
                                        <p:attrNameLst>
                                          <p:attrName>style.visibility</p:attrName>
                                        </p:attrNameLst>
                                      </p:cBhvr>
                                      <p:to>
                                        <p:strVal val="visible"/>
                                      </p:to>
                                    </p:set>
                                    <p:animEffect transition="in" filter="fade">
                                      <p:cBhvr>
                                        <p:cTn id="70" dur="2000"/>
                                        <p:tgtEl>
                                          <p:spTgt spid="7">
                                            <p:graphicEl>
                                              <a:dgm id="{D1790E15-4C8B-4F85-9087-C17990FDB0EC}"/>
                                            </p:graphicEl>
                                          </p:spTgt>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7">
                                            <p:graphicEl>
                                              <a:dgm id="{61B6BB5B-1931-45AD-8F3A-416E6523DC35}"/>
                                            </p:graphicEl>
                                          </p:spTgt>
                                        </p:tgtEl>
                                        <p:attrNameLst>
                                          <p:attrName>style.visibility</p:attrName>
                                        </p:attrNameLst>
                                      </p:cBhvr>
                                      <p:to>
                                        <p:strVal val="visible"/>
                                      </p:to>
                                    </p:set>
                                    <p:animEffect transition="in" filter="fade">
                                      <p:cBhvr>
                                        <p:cTn id="73" dur="2000"/>
                                        <p:tgtEl>
                                          <p:spTgt spid="7">
                                            <p:graphicEl>
                                              <a:dgm id="{61B6BB5B-1931-45AD-8F3A-416E6523DC35}"/>
                                            </p:graphicEl>
                                          </p:spTgt>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7">
                                            <p:graphicEl>
                                              <a:dgm id="{1AD4A395-851A-433B-AC62-1959F8A3AA6E}"/>
                                            </p:graphicEl>
                                          </p:spTgt>
                                        </p:tgtEl>
                                        <p:attrNameLst>
                                          <p:attrName>style.visibility</p:attrName>
                                        </p:attrNameLst>
                                      </p:cBhvr>
                                      <p:to>
                                        <p:strVal val="visible"/>
                                      </p:to>
                                    </p:set>
                                    <p:animEffect transition="in" filter="fade">
                                      <p:cBhvr>
                                        <p:cTn id="76" dur="2000"/>
                                        <p:tgtEl>
                                          <p:spTgt spid="7">
                                            <p:graphicEl>
                                              <a:dgm id="{1AD4A395-851A-433B-AC62-1959F8A3AA6E}"/>
                                            </p:graphicEl>
                                          </p:spTgt>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7">
                                            <p:graphicEl>
                                              <a:dgm id="{F9437D21-2109-4D9B-80FE-E732E0303527}"/>
                                            </p:graphicEl>
                                          </p:spTgt>
                                        </p:tgtEl>
                                        <p:attrNameLst>
                                          <p:attrName>style.visibility</p:attrName>
                                        </p:attrNameLst>
                                      </p:cBhvr>
                                      <p:to>
                                        <p:strVal val="visible"/>
                                      </p:to>
                                    </p:set>
                                    <p:animEffect transition="in" filter="fade">
                                      <p:cBhvr>
                                        <p:cTn id="81" dur="2000"/>
                                        <p:tgtEl>
                                          <p:spTgt spid="7">
                                            <p:graphicEl>
                                              <a:dgm id="{F9437D21-2109-4D9B-80FE-E732E0303527}"/>
                                            </p:graphicEl>
                                          </p:spTgt>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7">
                                            <p:graphicEl>
                                              <a:dgm id="{6DA59BB6-DD19-41E2-84BA-F4BECA18C66F}"/>
                                            </p:graphicEl>
                                          </p:spTgt>
                                        </p:tgtEl>
                                        <p:attrNameLst>
                                          <p:attrName>style.visibility</p:attrName>
                                        </p:attrNameLst>
                                      </p:cBhvr>
                                      <p:to>
                                        <p:strVal val="visible"/>
                                      </p:to>
                                    </p:set>
                                    <p:animEffect transition="in" filter="fade">
                                      <p:cBhvr>
                                        <p:cTn id="84" dur="2000"/>
                                        <p:tgtEl>
                                          <p:spTgt spid="7">
                                            <p:graphicEl>
                                              <a:dgm id="{6DA59BB6-DD19-41E2-84BA-F4BECA18C66F}"/>
                                            </p:graphicEl>
                                          </p:spTgt>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7">
                                            <p:graphicEl>
                                              <a:dgm id="{0FB191F7-FC07-40AA-8068-2AD0F302E4DB}"/>
                                            </p:graphicEl>
                                          </p:spTgt>
                                        </p:tgtEl>
                                        <p:attrNameLst>
                                          <p:attrName>style.visibility</p:attrName>
                                        </p:attrNameLst>
                                      </p:cBhvr>
                                      <p:to>
                                        <p:strVal val="visible"/>
                                      </p:to>
                                    </p:set>
                                    <p:animEffect transition="in" filter="fade">
                                      <p:cBhvr>
                                        <p:cTn id="87" dur="2000"/>
                                        <p:tgtEl>
                                          <p:spTgt spid="7">
                                            <p:graphicEl>
                                              <a:dgm id="{0FB191F7-FC07-40AA-8068-2AD0F302E4DB}"/>
                                            </p:graphic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7">
                                            <p:graphicEl>
                                              <a:dgm id="{D314273A-141C-4F3C-9E0C-AB078433634E}"/>
                                            </p:graphicEl>
                                          </p:spTgt>
                                        </p:tgtEl>
                                        <p:attrNameLst>
                                          <p:attrName>style.visibility</p:attrName>
                                        </p:attrNameLst>
                                      </p:cBhvr>
                                      <p:to>
                                        <p:strVal val="visible"/>
                                      </p:to>
                                    </p:set>
                                    <p:animEffect transition="in" filter="fade">
                                      <p:cBhvr>
                                        <p:cTn id="92" dur="2000"/>
                                        <p:tgtEl>
                                          <p:spTgt spid="7">
                                            <p:graphicEl>
                                              <a:dgm id="{D314273A-141C-4F3C-9E0C-AB078433634E}"/>
                                            </p:graphicEl>
                                          </p:spTgt>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7">
                                            <p:graphicEl>
                                              <a:dgm id="{82F7A2B4-83CF-4E7A-B2D2-62C5A5CAB861}"/>
                                            </p:graphicEl>
                                          </p:spTgt>
                                        </p:tgtEl>
                                        <p:attrNameLst>
                                          <p:attrName>style.visibility</p:attrName>
                                        </p:attrNameLst>
                                      </p:cBhvr>
                                      <p:to>
                                        <p:strVal val="visible"/>
                                      </p:to>
                                    </p:set>
                                    <p:animEffect transition="in" filter="fade">
                                      <p:cBhvr>
                                        <p:cTn id="95" dur="2000"/>
                                        <p:tgtEl>
                                          <p:spTgt spid="7">
                                            <p:graphicEl>
                                              <a:dgm id="{82F7A2B4-83CF-4E7A-B2D2-62C5A5CAB861}"/>
                                            </p:graphicEl>
                                          </p:spTgt>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7">
                                            <p:graphicEl>
                                              <a:dgm id="{174F7241-E9D7-4A5D-AA3D-69618AAF8751}"/>
                                            </p:graphicEl>
                                          </p:spTgt>
                                        </p:tgtEl>
                                        <p:attrNameLst>
                                          <p:attrName>style.visibility</p:attrName>
                                        </p:attrNameLst>
                                      </p:cBhvr>
                                      <p:to>
                                        <p:strVal val="visible"/>
                                      </p:to>
                                    </p:set>
                                    <p:animEffect transition="in" filter="fade">
                                      <p:cBhvr>
                                        <p:cTn id="98" dur="2000"/>
                                        <p:tgtEl>
                                          <p:spTgt spid="7">
                                            <p:graphicEl>
                                              <a:dgm id="{174F7241-E9D7-4A5D-AA3D-69618AAF8751}"/>
                                            </p:graphicEl>
                                          </p:spTgt>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7">
                                            <p:graphicEl>
                                              <a:dgm id="{4394B913-CFF8-40E8-B62F-58A96BE23B76}"/>
                                            </p:graphicEl>
                                          </p:spTgt>
                                        </p:tgtEl>
                                        <p:attrNameLst>
                                          <p:attrName>style.visibility</p:attrName>
                                        </p:attrNameLst>
                                      </p:cBhvr>
                                      <p:to>
                                        <p:strVal val="visible"/>
                                      </p:to>
                                    </p:set>
                                    <p:animEffect transition="in" filter="fade">
                                      <p:cBhvr>
                                        <p:cTn id="103" dur="2000"/>
                                        <p:tgtEl>
                                          <p:spTgt spid="7">
                                            <p:graphicEl>
                                              <a:dgm id="{4394B913-CFF8-40E8-B62F-58A96BE23B76}"/>
                                            </p:graphicEl>
                                          </p:spTgt>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7">
                                            <p:graphicEl>
                                              <a:dgm id="{656460FF-A67B-4D41-989F-E18B9B88E225}"/>
                                            </p:graphicEl>
                                          </p:spTgt>
                                        </p:tgtEl>
                                        <p:attrNameLst>
                                          <p:attrName>style.visibility</p:attrName>
                                        </p:attrNameLst>
                                      </p:cBhvr>
                                      <p:to>
                                        <p:strVal val="visible"/>
                                      </p:to>
                                    </p:set>
                                    <p:animEffect transition="in" filter="fade">
                                      <p:cBhvr>
                                        <p:cTn id="106" dur="2000"/>
                                        <p:tgtEl>
                                          <p:spTgt spid="7">
                                            <p:graphicEl>
                                              <a:dgm id="{656460FF-A67B-4D41-989F-E18B9B88E225}"/>
                                            </p:graphicEl>
                                          </p:spTgt>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7">
                                            <p:graphicEl>
                                              <a:dgm id="{BA5BABA3-076C-470C-9078-D935426D4876}"/>
                                            </p:graphicEl>
                                          </p:spTgt>
                                        </p:tgtEl>
                                        <p:attrNameLst>
                                          <p:attrName>style.visibility</p:attrName>
                                        </p:attrNameLst>
                                      </p:cBhvr>
                                      <p:to>
                                        <p:strVal val="visible"/>
                                      </p:to>
                                    </p:set>
                                    <p:animEffect transition="in" filter="fade">
                                      <p:cBhvr>
                                        <p:cTn id="109" dur="2000"/>
                                        <p:tgtEl>
                                          <p:spTgt spid="7">
                                            <p:graphicEl>
                                              <a:dgm id="{BA5BABA3-076C-470C-9078-D935426D487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lvl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itle 6"/>
          <p:cNvSpPr>
            <a:spLocks noGrp="1"/>
          </p:cNvSpPr>
          <p:nvPr>
            <p:ph type="title"/>
          </p:nvPr>
        </p:nvSpPr>
        <p:spPr>
          <a:xfrm>
            <a:off x="2057400" y="274638"/>
            <a:ext cx="6172200" cy="487362"/>
          </a:xfrm>
        </p:spPr>
        <p:txBody>
          <a:bodyPr>
            <a:normAutofit fontScale="90000"/>
          </a:bodyPr>
          <a:lstStyle/>
          <a:p>
            <a:r>
              <a:rPr lang="en-US" b="1" dirty="0" smtClean="0">
                <a:solidFill>
                  <a:schemeClr val="tx2"/>
                </a:solidFill>
                <a:latin typeface="Palatino Linotype" pitchFamily="18" charset="0"/>
              </a:rPr>
              <a:t>Classification issues</a:t>
            </a:r>
          </a:p>
        </p:txBody>
      </p:sp>
      <p:graphicFrame>
        <p:nvGraphicFramePr>
          <p:cNvPr id="10" name="Content Placeholder 9"/>
          <p:cNvGraphicFramePr>
            <a:graphicFrameLocks noGrp="1"/>
          </p:cNvGraphicFramePr>
          <p:nvPr>
            <p:ph idx="1"/>
          </p:nvPr>
        </p:nvGraphicFramePr>
        <p:xfrm>
          <a:off x="1676400" y="914400"/>
          <a:ext cx="6877050" cy="5429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7"/>
          <p:cNvSpPr>
            <a:spLocks noGrp="1"/>
          </p:cNvSpPr>
          <p:nvPr>
            <p:ph type="sldNum" sz="quarter" idx="12"/>
          </p:nvPr>
        </p:nvSpPr>
        <p:spPr/>
        <p:txBody>
          <a:bodyPr/>
          <a:lstStyle/>
          <a:p>
            <a:fld id="{9354E1B7-EA4B-4627-8377-47E877C4B30E}" type="slidenum">
              <a:rPr lang="en-US" smtClean="0">
                <a:latin typeface="Palatino Linotype" pitchFamily="18" charset="0"/>
              </a:rPr>
              <a:pPr/>
              <a:t>5</a:t>
            </a:fld>
            <a:endParaRPr lang="en-US" dirty="0">
              <a:latin typeface="Palatino Linotype" pitchFamily="18" charset="0"/>
            </a:endParaRPr>
          </a:p>
        </p:txBody>
      </p:sp>
      <p:sp>
        <p:nvSpPr>
          <p:cNvPr id="9" name="Footer Placeholder 8"/>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graphicEl>
                                              <a:dgm id="{3097785D-5CBA-47D8-935F-BB6A66EAC7FC}"/>
                                            </p:graphicEl>
                                          </p:spTgt>
                                        </p:tgtEl>
                                        <p:attrNameLst>
                                          <p:attrName>style.visibility</p:attrName>
                                        </p:attrNameLst>
                                      </p:cBhvr>
                                      <p:to>
                                        <p:strVal val="visible"/>
                                      </p:to>
                                    </p:set>
                                    <p:animEffect transition="in" filter="fade">
                                      <p:cBhvr>
                                        <p:cTn id="7" dur="2000"/>
                                        <p:tgtEl>
                                          <p:spTgt spid="10">
                                            <p:graphicEl>
                                              <a:dgm id="{3097785D-5CBA-47D8-935F-BB6A66EAC7FC}"/>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graphicEl>
                                              <a:dgm id="{9C115022-0382-47CF-837B-01BA245C13A0}"/>
                                            </p:graphicEl>
                                          </p:spTgt>
                                        </p:tgtEl>
                                        <p:attrNameLst>
                                          <p:attrName>style.visibility</p:attrName>
                                        </p:attrNameLst>
                                      </p:cBhvr>
                                      <p:to>
                                        <p:strVal val="visible"/>
                                      </p:to>
                                    </p:set>
                                    <p:animEffect transition="in" filter="fade">
                                      <p:cBhvr>
                                        <p:cTn id="12" dur="2000"/>
                                        <p:tgtEl>
                                          <p:spTgt spid="10">
                                            <p:graphicEl>
                                              <a:dgm id="{9C115022-0382-47CF-837B-01BA245C13A0}"/>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graphicEl>
                                              <a:dgm id="{5C443D2B-509A-4B7D-9C96-301F1B049A97}"/>
                                            </p:graphicEl>
                                          </p:spTgt>
                                        </p:tgtEl>
                                        <p:attrNameLst>
                                          <p:attrName>style.visibility</p:attrName>
                                        </p:attrNameLst>
                                      </p:cBhvr>
                                      <p:to>
                                        <p:strVal val="visible"/>
                                      </p:to>
                                    </p:set>
                                    <p:animEffect transition="in" filter="fade">
                                      <p:cBhvr>
                                        <p:cTn id="15" dur="2000"/>
                                        <p:tgtEl>
                                          <p:spTgt spid="10">
                                            <p:graphicEl>
                                              <a:dgm id="{5C443D2B-509A-4B7D-9C96-301F1B049A97}"/>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graphicEl>
                                              <a:dgm id="{8FA153CA-2F0B-4AC4-A5B5-83C917D2858C}"/>
                                            </p:graphicEl>
                                          </p:spTgt>
                                        </p:tgtEl>
                                        <p:attrNameLst>
                                          <p:attrName>style.visibility</p:attrName>
                                        </p:attrNameLst>
                                      </p:cBhvr>
                                      <p:to>
                                        <p:strVal val="visible"/>
                                      </p:to>
                                    </p:set>
                                    <p:animEffect transition="in" filter="fade">
                                      <p:cBhvr>
                                        <p:cTn id="20" dur="2000"/>
                                        <p:tgtEl>
                                          <p:spTgt spid="10">
                                            <p:graphicEl>
                                              <a:dgm id="{8FA153CA-2F0B-4AC4-A5B5-83C917D2858C}"/>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0">
                                            <p:graphicEl>
                                              <a:dgm id="{862B38C9-E532-447A-BBE8-202B39EBB164}"/>
                                            </p:graphicEl>
                                          </p:spTgt>
                                        </p:tgtEl>
                                        <p:attrNameLst>
                                          <p:attrName>style.visibility</p:attrName>
                                        </p:attrNameLst>
                                      </p:cBhvr>
                                      <p:to>
                                        <p:strVal val="visible"/>
                                      </p:to>
                                    </p:set>
                                    <p:animEffect transition="in" filter="fade">
                                      <p:cBhvr>
                                        <p:cTn id="23" dur="2000"/>
                                        <p:tgtEl>
                                          <p:spTgt spid="10">
                                            <p:graphicEl>
                                              <a:dgm id="{862B38C9-E532-447A-BBE8-202B39EBB16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graphicEl>
                                              <a:dgm id="{BE76C720-520C-4A0E-A6CD-3EAB2F39B843}"/>
                                            </p:graphicEl>
                                          </p:spTgt>
                                        </p:tgtEl>
                                        <p:attrNameLst>
                                          <p:attrName>style.visibility</p:attrName>
                                        </p:attrNameLst>
                                      </p:cBhvr>
                                      <p:to>
                                        <p:strVal val="visible"/>
                                      </p:to>
                                    </p:set>
                                    <p:animEffect transition="in" filter="fade">
                                      <p:cBhvr>
                                        <p:cTn id="28" dur="2000"/>
                                        <p:tgtEl>
                                          <p:spTgt spid="10">
                                            <p:graphicEl>
                                              <a:dgm id="{BE76C720-520C-4A0E-A6CD-3EAB2F39B843}"/>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graphicEl>
                                              <a:dgm id="{2CF7A977-A0B9-47DC-A62A-1DD7BB8BA872}"/>
                                            </p:graphicEl>
                                          </p:spTgt>
                                        </p:tgtEl>
                                        <p:attrNameLst>
                                          <p:attrName>style.visibility</p:attrName>
                                        </p:attrNameLst>
                                      </p:cBhvr>
                                      <p:to>
                                        <p:strVal val="visible"/>
                                      </p:to>
                                    </p:set>
                                    <p:animEffect transition="in" filter="fade">
                                      <p:cBhvr>
                                        <p:cTn id="31" dur="2000"/>
                                        <p:tgtEl>
                                          <p:spTgt spid="10">
                                            <p:graphicEl>
                                              <a:dgm id="{2CF7A977-A0B9-47DC-A62A-1DD7BB8BA872}"/>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0">
                                            <p:graphicEl>
                                              <a:dgm id="{8155EAA7-7DB2-4831-9A1C-7ECCC5D3C61A}"/>
                                            </p:graphicEl>
                                          </p:spTgt>
                                        </p:tgtEl>
                                        <p:attrNameLst>
                                          <p:attrName>style.visibility</p:attrName>
                                        </p:attrNameLst>
                                      </p:cBhvr>
                                      <p:to>
                                        <p:strVal val="visible"/>
                                      </p:to>
                                    </p:set>
                                    <p:animEffect transition="in" filter="fade">
                                      <p:cBhvr>
                                        <p:cTn id="36" dur="2000"/>
                                        <p:tgtEl>
                                          <p:spTgt spid="10">
                                            <p:graphicEl>
                                              <a:dgm id="{8155EAA7-7DB2-4831-9A1C-7ECCC5D3C61A}"/>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graphicEl>
                                              <a:dgm id="{2BEB0E6A-284F-4FFE-AA2D-634A71896913}"/>
                                            </p:graphicEl>
                                          </p:spTgt>
                                        </p:tgtEl>
                                        <p:attrNameLst>
                                          <p:attrName>style.visibility</p:attrName>
                                        </p:attrNameLst>
                                      </p:cBhvr>
                                      <p:to>
                                        <p:strVal val="visible"/>
                                      </p:to>
                                    </p:set>
                                    <p:animEffect transition="in" filter="fade">
                                      <p:cBhvr>
                                        <p:cTn id="39" dur="2000"/>
                                        <p:tgtEl>
                                          <p:spTgt spid="10">
                                            <p:graphicEl>
                                              <a:dgm id="{2BEB0E6A-284F-4FFE-AA2D-634A71896913}"/>
                                            </p:graphic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0">
                                            <p:graphicEl>
                                              <a:dgm id="{1377E559-F847-4DA5-B3D3-5CA1CC709AA1}"/>
                                            </p:graphicEl>
                                          </p:spTgt>
                                        </p:tgtEl>
                                        <p:attrNameLst>
                                          <p:attrName>style.visibility</p:attrName>
                                        </p:attrNameLst>
                                      </p:cBhvr>
                                      <p:to>
                                        <p:strVal val="visible"/>
                                      </p:to>
                                    </p:set>
                                    <p:animEffect transition="in" filter="fade">
                                      <p:cBhvr>
                                        <p:cTn id="42" dur="2000"/>
                                        <p:tgtEl>
                                          <p:spTgt spid="10">
                                            <p:graphicEl>
                                              <a:dgm id="{1377E559-F847-4DA5-B3D3-5CA1CC709AA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1905000" y="274638"/>
            <a:ext cx="7010400" cy="1020762"/>
          </a:xfrm>
        </p:spPr>
        <p:txBody>
          <a:bodyPr>
            <a:normAutofit fontScale="90000"/>
          </a:bodyPr>
          <a:lstStyle/>
          <a:p>
            <a:r>
              <a:rPr lang="en-US" b="1" dirty="0" smtClean="0">
                <a:solidFill>
                  <a:schemeClr val="tx2"/>
                </a:solidFill>
                <a:latin typeface="Palatino Linotype" pitchFamily="18" charset="0"/>
              </a:rPr>
              <a:t>Recognition</a:t>
            </a:r>
            <a:br>
              <a:rPr lang="en-US" b="1" dirty="0" smtClean="0">
                <a:solidFill>
                  <a:schemeClr val="tx2"/>
                </a:solidFill>
                <a:latin typeface="Palatino Linotype" pitchFamily="18" charset="0"/>
              </a:rPr>
            </a:br>
            <a:r>
              <a:rPr lang="en-US" sz="2700" b="1" dirty="0" smtClean="0">
                <a:solidFill>
                  <a:schemeClr val="tx2"/>
                </a:solidFill>
                <a:latin typeface="Palatino Linotype" pitchFamily="18" charset="0"/>
              </a:rPr>
              <a:t>(Paragraph 16)</a:t>
            </a:r>
            <a:endParaRPr lang="en-US" sz="2700" b="1" dirty="0">
              <a:solidFill>
                <a:schemeClr val="tx2"/>
              </a:solidFill>
              <a:latin typeface="Palatino Linotype" pitchFamily="18" charset="0"/>
            </a:endParaRPr>
          </a:p>
        </p:txBody>
      </p:sp>
      <p:sp>
        <p:nvSpPr>
          <p:cNvPr id="9" name="Content Placeholder 8"/>
          <p:cNvSpPr>
            <a:spLocks noGrp="1"/>
          </p:cNvSpPr>
          <p:nvPr>
            <p:ph idx="1"/>
          </p:nvPr>
        </p:nvSpPr>
        <p:spPr>
          <a:xfrm>
            <a:off x="1524000" y="1447800"/>
            <a:ext cx="7391400" cy="4876800"/>
          </a:xfrm>
        </p:spPr>
        <p:txBody>
          <a:bodyPr>
            <a:normAutofit/>
          </a:bodyPr>
          <a:lstStyle/>
          <a:p>
            <a:pPr algn="just">
              <a:buNone/>
            </a:pPr>
            <a:r>
              <a:rPr lang="en-US" dirty="0" smtClean="0">
                <a:solidFill>
                  <a:schemeClr val="tx2"/>
                </a:solidFill>
                <a:latin typeface="Palatino Linotype" pitchFamily="18" charset="0"/>
              </a:rPr>
              <a:t>	Investment property shall be recognised as an asset when, and only when:</a:t>
            </a:r>
          </a:p>
          <a:p>
            <a:pPr marL="457200" indent="-457200" algn="just">
              <a:buFont typeface="+mj-lt"/>
              <a:buAutoNum type="alphaLcParenR"/>
            </a:pPr>
            <a:r>
              <a:rPr lang="en-US" dirty="0" smtClean="0">
                <a:solidFill>
                  <a:schemeClr val="tx2"/>
                </a:solidFill>
                <a:latin typeface="Palatino Linotype" pitchFamily="18" charset="0"/>
              </a:rPr>
              <a:t>it is probable that the future economic benefits that are associated with the investment property will flow to the entity; and</a:t>
            </a:r>
          </a:p>
          <a:p>
            <a:pPr marL="457200" indent="-457200" algn="just">
              <a:buFont typeface="+mj-lt"/>
              <a:buAutoNum type="alphaLcParenR"/>
            </a:pPr>
            <a:r>
              <a:rPr lang="en-US" dirty="0" smtClean="0">
                <a:solidFill>
                  <a:schemeClr val="tx2"/>
                </a:solidFill>
                <a:latin typeface="Palatino Linotype" pitchFamily="18" charset="0"/>
              </a:rPr>
              <a:t>the cost of the investment property can be measured reliably.</a:t>
            </a:r>
          </a:p>
          <a:p>
            <a:pPr>
              <a:buNone/>
            </a:pPr>
            <a:endParaRPr lang="en-US" dirty="0" smtClean="0">
              <a:solidFill>
                <a:schemeClr val="tx2"/>
              </a:solidFill>
              <a:latin typeface="Palatino Linotype" pitchFamily="18" charset="0"/>
            </a:endParaRP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6</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2000"/>
                                        <p:tgtEl>
                                          <p:spTgt spid="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1905000" y="274638"/>
            <a:ext cx="7010400" cy="1020762"/>
          </a:xfrm>
        </p:spPr>
        <p:txBody>
          <a:bodyPr>
            <a:normAutofit fontScale="90000"/>
          </a:bodyPr>
          <a:lstStyle/>
          <a:p>
            <a:r>
              <a:rPr lang="en-US" b="1" dirty="0" smtClean="0">
                <a:solidFill>
                  <a:schemeClr val="tx2"/>
                </a:solidFill>
                <a:latin typeface="Palatino Linotype" pitchFamily="18" charset="0"/>
              </a:rPr>
              <a:t>Measurement</a:t>
            </a:r>
            <a:br>
              <a:rPr lang="en-US" b="1" dirty="0" smtClean="0">
                <a:solidFill>
                  <a:schemeClr val="tx2"/>
                </a:solidFill>
                <a:latin typeface="Palatino Linotype" pitchFamily="18" charset="0"/>
              </a:rPr>
            </a:br>
            <a:r>
              <a:rPr lang="en-US" sz="2700" b="1" dirty="0" smtClean="0">
                <a:solidFill>
                  <a:schemeClr val="tx2"/>
                </a:solidFill>
                <a:latin typeface="Palatino Linotype" pitchFamily="18" charset="0"/>
              </a:rPr>
              <a:t>(Paragraph 20)</a:t>
            </a:r>
            <a:endParaRPr lang="en-US" sz="2700" b="1" dirty="0">
              <a:solidFill>
                <a:schemeClr val="tx2"/>
              </a:solidFill>
              <a:latin typeface="Palatino Linotype" pitchFamily="18" charset="0"/>
            </a:endParaRPr>
          </a:p>
        </p:txBody>
      </p:sp>
      <p:sp>
        <p:nvSpPr>
          <p:cNvPr id="9" name="Content Placeholder 8"/>
          <p:cNvSpPr>
            <a:spLocks noGrp="1"/>
          </p:cNvSpPr>
          <p:nvPr>
            <p:ph idx="1"/>
          </p:nvPr>
        </p:nvSpPr>
        <p:spPr>
          <a:xfrm>
            <a:off x="1524000" y="1447800"/>
            <a:ext cx="7391400" cy="4876800"/>
          </a:xfrm>
        </p:spPr>
        <p:txBody>
          <a:bodyPr>
            <a:normAutofit/>
          </a:bodyPr>
          <a:lstStyle/>
          <a:p>
            <a:pPr algn="just">
              <a:buNone/>
            </a:pPr>
            <a:r>
              <a:rPr lang="en-US" dirty="0" smtClean="0">
                <a:solidFill>
                  <a:schemeClr val="tx2"/>
                </a:solidFill>
                <a:latin typeface="Palatino Linotype" pitchFamily="18" charset="0"/>
              </a:rPr>
              <a:t>	An investment property shall be measured initially at its cost. Transaction costs shall be included in the initial measurement.</a:t>
            </a:r>
          </a:p>
          <a:p>
            <a:pPr algn="just">
              <a:buNone/>
            </a:pPr>
            <a:r>
              <a:rPr lang="en-US" dirty="0" smtClean="0">
                <a:solidFill>
                  <a:schemeClr val="tx2"/>
                </a:solidFill>
                <a:latin typeface="Palatino Linotype" pitchFamily="18" charset="0"/>
              </a:rPr>
              <a:t>	The cost of a purchased investment property comprises its purchase price and any directly attributable expenditure. Directly attributable expenditure includes, for example, professional fees for legal services, property transfer taxes and other transaction costs.</a:t>
            </a:r>
          </a:p>
          <a:p>
            <a:pPr algn="just">
              <a:buNone/>
            </a:pPr>
            <a:r>
              <a:rPr lang="en-US" dirty="0" smtClean="0">
                <a:solidFill>
                  <a:schemeClr val="tx2"/>
                </a:solidFill>
                <a:latin typeface="Palatino Linotype" pitchFamily="18" charset="0"/>
              </a:rPr>
              <a:t>	The cost of self-constructed property comprises of construction &amp; development cost at the date when the construction is complete.</a:t>
            </a:r>
          </a:p>
          <a:p>
            <a:pPr>
              <a:buNone/>
            </a:pPr>
            <a:endParaRPr lang="en-US" dirty="0" smtClean="0">
              <a:solidFill>
                <a:schemeClr val="tx2"/>
              </a:solidFill>
              <a:latin typeface="Palatino Linotype" pitchFamily="18" charset="0"/>
            </a:endParaRPr>
          </a:p>
        </p:txBody>
      </p:sp>
      <p:sp>
        <p:nvSpPr>
          <p:cNvPr id="7" name="Slide Number Placeholder 6"/>
          <p:cNvSpPr>
            <a:spLocks noGrp="1"/>
          </p:cNvSpPr>
          <p:nvPr>
            <p:ph type="sldNum" sz="quarter" idx="12"/>
          </p:nvPr>
        </p:nvSpPr>
        <p:spPr/>
        <p:txBody>
          <a:bodyPr/>
          <a:lstStyle/>
          <a:p>
            <a:fld id="{9354E1B7-EA4B-4627-8377-47E877C4B30E}" type="slidenum">
              <a:rPr lang="en-US" smtClean="0">
                <a:latin typeface="Palatino Linotype" pitchFamily="18" charset="0"/>
              </a:rPr>
              <a:pPr/>
              <a:t>7</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2000"/>
                                        <p:tgtEl>
                                          <p:spTgt spid="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itle 7"/>
          <p:cNvSpPr>
            <a:spLocks noGrp="1"/>
          </p:cNvSpPr>
          <p:nvPr>
            <p:ph type="title"/>
          </p:nvPr>
        </p:nvSpPr>
        <p:spPr>
          <a:xfrm>
            <a:off x="1981200" y="228600"/>
            <a:ext cx="6705600" cy="715962"/>
          </a:xfrm>
        </p:spPr>
        <p:txBody>
          <a:bodyPr>
            <a:normAutofit/>
          </a:bodyPr>
          <a:lstStyle/>
          <a:p>
            <a:r>
              <a:rPr lang="en-US" sz="3200" b="1" dirty="0" smtClean="0">
                <a:solidFill>
                  <a:schemeClr val="tx2"/>
                </a:solidFill>
                <a:latin typeface="Palatino Linotype" pitchFamily="18" charset="0"/>
              </a:rPr>
              <a:t>Cost Evaluation</a:t>
            </a:r>
            <a:endParaRPr lang="en-US" sz="2800" b="1" dirty="0">
              <a:solidFill>
                <a:schemeClr val="tx2"/>
              </a:solidFill>
              <a:latin typeface="Palatino Linotype" pitchFamily="18" charset="0"/>
            </a:endParaRPr>
          </a:p>
        </p:txBody>
      </p:sp>
      <p:sp>
        <p:nvSpPr>
          <p:cNvPr id="10" name="Text Placeholder 9"/>
          <p:cNvSpPr>
            <a:spLocks noGrp="1"/>
          </p:cNvSpPr>
          <p:nvPr>
            <p:ph type="body" idx="1"/>
          </p:nvPr>
        </p:nvSpPr>
        <p:spPr>
          <a:xfrm>
            <a:off x="1905000" y="990600"/>
            <a:ext cx="3352800" cy="639762"/>
          </a:xfrm>
        </p:spPr>
        <p:txBody>
          <a:bodyPr>
            <a:normAutofit/>
          </a:bodyPr>
          <a:lstStyle/>
          <a:p>
            <a:r>
              <a:rPr lang="en-US" sz="3000" dirty="0" smtClean="0">
                <a:solidFill>
                  <a:schemeClr val="tx2"/>
                </a:solidFill>
                <a:latin typeface="Palatino Linotype" pitchFamily="18" charset="0"/>
                <a:ea typeface="+mj-ea"/>
                <a:cs typeface="+mj-cs"/>
              </a:rPr>
              <a:t>What to include?</a:t>
            </a:r>
          </a:p>
        </p:txBody>
      </p:sp>
      <p:sp>
        <p:nvSpPr>
          <p:cNvPr id="11" name="Content Placeholder 10"/>
          <p:cNvSpPr>
            <a:spLocks noGrp="1"/>
          </p:cNvSpPr>
          <p:nvPr>
            <p:ph sz="half" idx="2"/>
          </p:nvPr>
        </p:nvSpPr>
        <p:spPr>
          <a:xfrm>
            <a:off x="1905000" y="1828800"/>
            <a:ext cx="3352800" cy="4332288"/>
          </a:xfrm>
        </p:spPr>
        <p:txBody>
          <a:bodyPr>
            <a:noAutofit/>
          </a:bodyPr>
          <a:lstStyle/>
          <a:p>
            <a:pPr>
              <a:buFont typeface="Wingdings" pitchFamily="2" charset="2"/>
              <a:buChar char="Ø"/>
            </a:pPr>
            <a:r>
              <a:rPr lang="en-US" sz="2000" dirty="0" smtClean="0">
                <a:solidFill>
                  <a:schemeClr val="tx2"/>
                </a:solidFill>
                <a:latin typeface="Palatino Linotype" pitchFamily="18" charset="0"/>
              </a:rPr>
              <a:t>Initial acquisition cost</a:t>
            </a:r>
          </a:p>
          <a:p>
            <a:pPr>
              <a:buFont typeface="Wingdings" pitchFamily="2" charset="2"/>
              <a:buChar char="Ø"/>
            </a:pPr>
            <a:r>
              <a:rPr lang="en-US" sz="2000" dirty="0" smtClean="0">
                <a:solidFill>
                  <a:schemeClr val="tx2"/>
                </a:solidFill>
                <a:latin typeface="Palatino Linotype" pitchFamily="18" charset="0"/>
              </a:rPr>
              <a:t>Non-refundable duties &amp; taxes</a:t>
            </a:r>
          </a:p>
          <a:p>
            <a:pPr>
              <a:buFont typeface="Wingdings" pitchFamily="2" charset="2"/>
              <a:buChar char="Ø"/>
            </a:pPr>
            <a:r>
              <a:rPr lang="en-US" sz="2000" dirty="0" smtClean="0">
                <a:solidFill>
                  <a:schemeClr val="tx2"/>
                </a:solidFill>
                <a:latin typeface="Palatino Linotype" pitchFamily="18" charset="0"/>
              </a:rPr>
              <a:t>Costs incurred subsequently to add to, replace part of, or service a property</a:t>
            </a:r>
          </a:p>
          <a:p>
            <a:pPr>
              <a:buFont typeface="Wingdings" pitchFamily="2" charset="2"/>
              <a:buChar char="Ø"/>
            </a:pPr>
            <a:r>
              <a:rPr lang="en-US" sz="2000" dirty="0" smtClean="0">
                <a:solidFill>
                  <a:schemeClr val="tx2"/>
                </a:solidFill>
                <a:latin typeface="Palatino Linotype" pitchFamily="18" charset="0"/>
              </a:rPr>
              <a:t>In case of acquisition of investment property through replacement, then the cost of replacing part of an existing investment property</a:t>
            </a:r>
          </a:p>
        </p:txBody>
      </p:sp>
      <p:sp>
        <p:nvSpPr>
          <p:cNvPr id="12" name="Text Placeholder 11"/>
          <p:cNvSpPr>
            <a:spLocks noGrp="1"/>
          </p:cNvSpPr>
          <p:nvPr>
            <p:ph type="body" sz="quarter" idx="3"/>
          </p:nvPr>
        </p:nvSpPr>
        <p:spPr>
          <a:xfrm>
            <a:off x="5486400" y="990600"/>
            <a:ext cx="3429000" cy="639762"/>
          </a:xfrm>
        </p:spPr>
        <p:txBody>
          <a:bodyPr>
            <a:normAutofit/>
          </a:bodyPr>
          <a:lstStyle/>
          <a:p>
            <a:r>
              <a:rPr lang="en-US" sz="3000" dirty="0" smtClean="0">
                <a:solidFill>
                  <a:schemeClr val="tx2"/>
                </a:solidFill>
                <a:latin typeface="Palatino Linotype" pitchFamily="18" charset="0"/>
                <a:ea typeface="+mj-ea"/>
                <a:cs typeface="+mj-cs"/>
              </a:rPr>
              <a:t>What to exclude?</a:t>
            </a:r>
          </a:p>
        </p:txBody>
      </p:sp>
      <p:sp>
        <p:nvSpPr>
          <p:cNvPr id="13" name="Content Placeholder 12"/>
          <p:cNvSpPr>
            <a:spLocks noGrp="1"/>
          </p:cNvSpPr>
          <p:nvPr>
            <p:ph sz="quarter" idx="4"/>
          </p:nvPr>
        </p:nvSpPr>
        <p:spPr>
          <a:xfrm>
            <a:off x="5486400" y="1828800"/>
            <a:ext cx="3429000" cy="4332288"/>
          </a:xfrm>
        </p:spPr>
        <p:txBody>
          <a:bodyPr>
            <a:normAutofit/>
          </a:bodyPr>
          <a:lstStyle/>
          <a:p>
            <a:pPr>
              <a:buFont typeface="Wingdings" pitchFamily="2" charset="2"/>
              <a:buChar char="Ø"/>
            </a:pPr>
            <a:r>
              <a:rPr lang="en-US" sz="2000" dirty="0" smtClean="0">
                <a:solidFill>
                  <a:schemeClr val="tx2"/>
                </a:solidFill>
                <a:latin typeface="Palatino Linotype" pitchFamily="18" charset="0"/>
              </a:rPr>
              <a:t>Cost of day-to-day servicing of such property</a:t>
            </a:r>
          </a:p>
          <a:p>
            <a:pPr>
              <a:buNone/>
            </a:pPr>
            <a:r>
              <a:rPr lang="en-US" sz="2000" dirty="0" smtClean="0">
                <a:solidFill>
                  <a:schemeClr val="tx2"/>
                </a:solidFill>
                <a:latin typeface="Palatino Linotype" pitchFamily="18" charset="0"/>
              </a:rPr>
              <a:t>	</a:t>
            </a:r>
            <a:r>
              <a:rPr lang="en-US" sz="2000" i="1" dirty="0" smtClean="0">
                <a:solidFill>
                  <a:schemeClr val="tx2"/>
                </a:solidFill>
                <a:latin typeface="Palatino Linotype" pitchFamily="18" charset="0"/>
              </a:rPr>
              <a:t>Cost of day-to-day servicing may include primary cost of labour and consumables, and may include the cost of minor parts i.e. Repair &amp; Maintenance,  these costs are to be recognised in P&amp;L as incurred</a:t>
            </a:r>
          </a:p>
        </p:txBody>
      </p:sp>
      <p:sp>
        <p:nvSpPr>
          <p:cNvPr id="14" name="Slide Number Placeholder 13"/>
          <p:cNvSpPr>
            <a:spLocks noGrp="1"/>
          </p:cNvSpPr>
          <p:nvPr>
            <p:ph type="sldNum" sz="quarter" idx="12"/>
          </p:nvPr>
        </p:nvSpPr>
        <p:spPr/>
        <p:txBody>
          <a:bodyPr/>
          <a:lstStyle/>
          <a:p>
            <a:fld id="{9354E1B7-EA4B-4627-8377-47E877C4B30E}" type="slidenum">
              <a:rPr lang="en-US" smtClean="0">
                <a:latin typeface="Palatino Linotype" pitchFamily="18" charset="0"/>
              </a:rPr>
              <a:pPr/>
              <a:t>8</a:t>
            </a:fld>
            <a:endParaRPr lang="en-US" dirty="0">
              <a:latin typeface="Palatino Linotype" pitchFamily="18" charset="0"/>
            </a:endParaRPr>
          </a:p>
        </p:txBody>
      </p:sp>
      <p:sp>
        <p:nvSpPr>
          <p:cNvPr id="15" name="Footer Placeholder 14"/>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20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20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fade">
                                      <p:cBhvr>
                                        <p:cTn id="22" dur="20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fade">
                                      <p:cBhvr>
                                        <p:cTn id="27" dur="2000"/>
                                        <p:tgtEl>
                                          <p:spTgt spid="1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xEl>
                                              <p:pRg st="1" end="1"/>
                                            </p:txEl>
                                          </p:spTgt>
                                        </p:tgtEl>
                                        <p:attrNameLst>
                                          <p:attrName>style.visibility</p:attrName>
                                        </p:attrNameLst>
                                      </p:cBhvr>
                                      <p:to>
                                        <p:strVal val="visible"/>
                                      </p:to>
                                    </p:set>
                                    <p:animEffect transition="in" filter="fade">
                                      <p:cBhvr>
                                        <p:cTn id="32" dur="2000"/>
                                        <p:tgtEl>
                                          <p:spTgt spid="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6200000">
            <a:off x="-2403717" y="2476502"/>
            <a:ext cx="6858002" cy="1904996"/>
            <a:chOff x="1" y="609602"/>
            <a:chExt cx="9144001" cy="1904996"/>
          </a:xfrm>
        </p:grpSpPr>
        <p:sp>
          <p:nvSpPr>
            <p:cNvPr id="4" name="Freeform 3"/>
            <p:cNvSpPr/>
            <p:nvPr/>
          </p:nvSpPr>
          <p:spPr>
            <a:xfrm>
              <a:off x="2" y="685800"/>
              <a:ext cx="9144000" cy="1828798"/>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4"/>
            <p:cNvSpPr/>
            <p:nvPr/>
          </p:nvSpPr>
          <p:spPr>
            <a:xfrm>
              <a:off x="1" y="609602"/>
              <a:ext cx="9144000" cy="1752601"/>
            </a:xfrm>
            <a:custGeom>
              <a:avLst/>
              <a:gdLst>
                <a:gd name="connsiteX0" fmla="*/ 0 w 9144000"/>
                <a:gd name="connsiteY0" fmla="*/ 0 h 1752600"/>
                <a:gd name="connsiteX1" fmla="*/ 9144000 w 9144000"/>
                <a:gd name="connsiteY1" fmla="*/ 0 h 1752600"/>
                <a:gd name="connsiteX2" fmla="*/ 9144000 w 9144000"/>
                <a:gd name="connsiteY2" fmla="*/ 1752600 h 1752600"/>
                <a:gd name="connsiteX3" fmla="*/ 0 w 9144000"/>
                <a:gd name="connsiteY3" fmla="*/ 1752600 h 1752600"/>
                <a:gd name="connsiteX4" fmla="*/ 0 w 9144000"/>
                <a:gd name="connsiteY4"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1752600"/>
                <a:gd name="connsiteX1" fmla="*/ 9144000 w 9144000"/>
                <a:gd name="connsiteY1" fmla="*/ 0 h 1752600"/>
                <a:gd name="connsiteX2" fmla="*/ 9144000 w 9144000"/>
                <a:gd name="connsiteY2" fmla="*/ 1752600 h 1752600"/>
                <a:gd name="connsiteX3" fmla="*/ 6429375 w 9144000"/>
                <a:gd name="connsiteY3" fmla="*/ 1752600 h 1752600"/>
                <a:gd name="connsiteX4" fmla="*/ 0 w 9144000"/>
                <a:gd name="connsiteY4" fmla="*/ 1752600 h 1752600"/>
                <a:gd name="connsiteX5" fmla="*/ 0 w 9144000"/>
                <a:gd name="connsiteY5" fmla="*/ 0 h 1752600"/>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 name="connsiteX0" fmla="*/ 0 w 9144000"/>
                <a:gd name="connsiteY0" fmla="*/ 0 h 2143125"/>
                <a:gd name="connsiteX1" fmla="*/ 9144000 w 9144000"/>
                <a:gd name="connsiteY1" fmla="*/ 0 h 2143125"/>
                <a:gd name="connsiteX2" fmla="*/ 9144000 w 9144000"/>
                <a:gd name="connsiteY2" fmla="*/ 1752600 h 2143125"/>
                <a:gd name="connsiteX3" fmla="*/ 6429375 w 9144000"/>
                <a:gd name="connsiteY3" fmla="*/ 1752600 h 2143125"/>
                <a:gd name="connsiteX4" fmla="*/ 0 w 9144000"/>
                <a:gd name="connsiteY4" fmla="*/ 1752600 h 2143125"/>
                <a:gd name="connsiteX5" fmla="*/ 0 w 9144000"/>
                <a:gd name="connsiteY5" fmla="*/ 0 h 2143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43125">
                  <a:moveTo>
                    <a:pt x="0" y="0"/>
                  </a:moveTo>
                  <a:lnTo>
                    <a:pt x="9144000" y="0"/>
                  </a:lnTo>
                  <a:lnTo>
                    <a:pt x="9144000" y="1752600"/>
                  </a:lnTo>
                  <a:cubicBezTo>
                    <a:pt x="8353425" y="2085975"/>
                    <a:pt x="7400925" y="2143125"/>
                    <a:pt x="6429375" y="1752600"/>
                  </a:cubicBezTo>
                  <a:cubicBezTo>
                    <a:pt x="3514725" y="533400"/>
                    <a:pt x="2143125" y="1752600"/>
                    <a:pt x="0" y="1752600"/>
                  </a:cubicBezTo>
                  <a:lnTo>
                    <a:pt x="0" y="0"/>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Title 12"/>
          <p:cNvSpPr>
            <a:spLocks noGrp="1"/>
          </p:cNvSpPr>
          <p:nvPr>
            <p:ph type="title"/>
          </p:nvPr>
        </p:nvSpPr>
        <p:spPr>
          <a:xfrm>
            <a:off x="1981200" y="274638"/>
            <a:ext cx="6705600" cy="1143000"/>
          </a:xfrm>
        </p:spPr>
        <p:txBody>
          <a:bodyPr>
            <a:noAutofit/>
          </a:bodyPr>
          <a:lstStyle/>
          <a:p>
            <a:pPr algn="l"/>
            <a:r>
              <a:rPr lang="en-US" sz="2800" b="1" dirty="0" smtClean="0">
                <a:solidFill>
                  <a:schemeClr val="tx2"/>
                </a:solidFill>
                <a:latin typeface="Palatino Linotype" pitchFamily="18" charset="0"/>
              </a:rPr>
              <a:t>Acquisition of Investment property on deferred payment</a:t>
            </a:r>
          </a:p>
        </p:txBody>
      </p:sp>
      <p:sp>
        <p:nvSpPr>
          <p:cNvPr id="9" name="Content Placeholder 8"/>
          <p:cNvSpPr>
            <a:spLocks noGrp="1"/>
          </p:cNvSpPr>
          <p:nvPr>
            <p:ph idx="1"/>
          </p:nvPr>
        </p:nvSpPr>
        <p:spPr>
          <a:xfrm>
            <a:off x="1524000" y="1295400"/>
            <a:ext cx="7391400" cy="2057400"/>
          </a:xfrm>
        </p:spPr>
        <p:txBody>
          <a:bodyPr>
            <a:normAutofit/>
          </a:bodyPr>
          <a:lstStyle/>
          <a:p>
            <a:pPr algn="just">
              <a:buNone/>
            </a:pPr>
            <a:r>
              <a:rPr lang="en-US" dirty="0" smtClean="0">
                <a:solidFill>
                  <a:schemeClr val="tx2"/>
                </a:solidFill>
                <a:latin typeface="Palatino Linotype" pitchFamily="18" charset="0"/>
              </a:rPr>
              <a:t>	If payment for an investment property is deferred, its cost is the cash price equivalent. The difference between this amount and the total payments is recognised as interest expense over the period of credit.</a:t>
            </a:r>
          </a:p>
        </p:txBody>
      </p:sp>
      <p:sp>
        <p:nvSpPr>
          <p:cNvPr id="14" name="Content Placeholder 8"/>
          <p:cNvSpPr txBox="1">
            <a:spLocks/>
          </p:cNvSpPr>
          <p:nvPr/>
        </p:nvSpPr>
        <p:spPr>
          <a:xfrm>
            <a:off x="1600200" y="3200400"/>
            <a:ext cx="7391400" cy="3505200"/>
          </a:xfrm>
          <a:prstGeom prst="rect">
            <a:avLst/>
          </a:prstGeom>
        </p:spPr>
        <p:txBody>
          <a:bodyPr vert="horz" lIns="91440" tIns="45720" rIns="91440" bIns="45720" rtlCol="0">
            <a:normAutofit fontScale="92500"/>
          </a:bodyPr>
          <a:lstStyle/>
          <a:p>
            <a:r>
              <a:rPr lang="en-US" sz="2400" b="1" dirty="0" smtClean="0">
                <a:solidFill>
                  <a:schemeClr val="tx2"/>
                </a:solidFill>
                <a:latin typeface="Palatino Linotype" pitchFamily="18" charset="0"/>
              </a:rPr>
              <a:t>Example : </a:t>
            </a:r>
          </a:p>
          <a:p>
            <a:pPr algn="just"/>
            <a:r>
              <a:rPr lang="en-US" sz="2400" dirty="0" smtClean="0">
                <a:solidFill>
                  <a:schemeClr val="tx2"/>
                </a:solidFill>
                <a:latin typeface="Palatino Linotype" pitchFamily="18" charset="0"/>
              </a:rPr>
              <a:t>X Ltd. acquired an investment property under defer payment plan:</a:t>
            </a:r>
          </a:p>
          <a:p>
            <a:pPr algn="just"/>
            <a:r>
              <a:rPr lang="en-US" sz="2400" dirty="0" smtClean="0">
                <a:solidFill>
                  <a:schemeClr val="tx2"/>
                </a:solidFill>
                <a:latin typeface="Palatino Linotype" pitchFamily="18" charset="0"/>
              </a:rPr>
              <a:t>Down payment on date of acquisition Rs. 50,00,000</a:t>
            </a:r>
          </a:p>
          <a:p>
            <a:pPr algn="just"/>
            <a:r>
              <a:rPr lang="en-US" sz="2400" dirty="0" smtClean="0">
                <a:solidFill>
                  <a:schemeClr val="tx2"/>
                </a:solidFill>
                <a:latin typeface="Palatino Linotype" pitchFamily="18" charset="0"/>
              </a:rPr>
              <a:t>After 6 months Rs. 1,20,00,000</a:t>
            </a:r>
          </a:p>
          <a:p>
            <a:pPr algn="just"/>
            <a:r>
              <a:rPr lang="en-US" sz="2400" dirty="0" smtClean="0">
                <a:solidFill>
                  <a:schemeClr val="tx2"/>
                </a:solidFill>
                <a:latin typeface="Palatino Linotype" pitchFamily="18" charset="0"/>
              </a:rPr>
              <a:t>After 1 year Rs. 5,00,00,000</a:t>
            </a:r>
          </a:p>
          <a:p>
            <a:pPr algn="just"/>
            <a:r>
              <a:rPr lang="en-US" sz="2400" dirty="0" smtClean="0">
                <a:solidFill>
                  <a:schemeClr val="tx2"/>
                </a:solidFill>
                <a:latin typeface="Palatino Linotype" pitchFamily="18" charset="0"/>
              </a:rPr>
              <a:t>The incremental borrowing rate of the company is 11%. </a:t>
            </a:r>
          </a:p>
          <a:p>
            <a:pPr algn="just"/>
            <a:r>
              <a:rPr lang="en-US" sz="2400" dirty="0" smtClean="0">
                <a:solidFill>
                  <a:schemeClr val="tx2"/>
                </a:solidFill>
                <a:latin typeface="Palatino Linotype" pitchFamily="18" charset="0"/>
              </a:rPr>
              <a:t>What is the cost of investment property at initial recognition? How should X Ltd. account for the difference?</a:t>
            </a:r>
          </a:p>
          <a:p>
            <a:endParaRPr lang="en-US" sz="2400" dirty="0" smtClean="0">
              <a:solidFill>
                <a:schemeClr val="tx2"/>
              </a:solidFill>
              <a:latin typeface="Palatino Linotype"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chemeClr val="tx2"/>
              </a:solidFill>
              <a:effectLst/>
              <a:uLnTx/>
              <a:uFillTx/>
              <a:latin typeface="Palatino Linotype" pitchFamily="18" charset="0"/>
              <a:ea typeface="+mn-ea"/>
              <a:cs typeface="+mn-cs"/>
            </a:endParaRPr>
          </a:p>
        </p:txBody>
      </p:sp>
      <p:sp>
        <p:nvSpPr>
          <p:cNvPr id="8" name="Slide Number Placeholder 7"/>
          <p:cNvSpPr>
            <a:spLocks noGrp="1"/>
          </p:cNvSpPr>
          <p:nvPr>
            <p:ph type="sldNum" sz="quarter" idx="12"/>
          </p:nvPr>
        </p:nvSpPr>
        <p:spPr/>
        <p:txBody>
          <a:bodyPr/>
          <a:lstStyle/>
          <a:p>
            <a:fld id="{9354E1B7-EA4B-4627-8377-47E877C4B30E}" type="slidenum">
              <a:rPr lang="en-US" smtClean="0">
                <a:latin typeface="Palatino Linotype" pitchFamily="18" charset="0"/>
              </a:rPr>
              <a:pPr/>
              <a:t>9</a:t>
            </a:fld>
            <a:endParaRPr lang="en-US" dirty="0">
              <a:latin typeface="Palatino Linotype" pitchFamily="18" charset="0"/>
            </a:endParaRPr>
          </a:p>
        </p:txBody>
      </p:sp>
      <p:sp>
        <p:nvSpPr>
          <p:cNvPr id="10" name="Footer Placeholder 9"/>
          <p:cNvSpPr>
            <a:spLocks noGrp="1"/>
          </p:cNvSpPr>
          <p:nvPr>
            <p:ph type="ftr" sz="quarter" idx="11"/>
          </p:nvPr>
        </p:nvSpPr>
        <p:spPr/>
        <p:txBody>
          <a:bodyPr/>
          <a:lstStyle/>
          <a:p>
            <a:r>
              <a:rPr lang="en-US" dirty="0" smtClean="0">
                <a:latin typeface="Palatino Linotype" pitchFamily="18" charset="0"/>
              </a:rPr>
              <a:t>Ind AS 40 - Investment Property</a:t>
            </a:r>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2000"/>
                                        <p:tgtEl>
                                          <p:spTgt spid="14">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
                                            <p:txEl>
                                              <p:pRg st="1" end="1"/>
                                            </p:txEl>
                                          </p:spTgt>
                                        </p:tgtEl>
                                        <p:attrNameLst>
                                          <p:attrName>style.visibility</p:attrName>
                                        </p:attrNameLst>
                                      </p:cBhvr>
                                      <p:to>
                                        <p:strVal val="visible"/>
                                      </p:to>
                                    </p:set>
                                    <p:animEffect transition="in" filter="fade">
                                      <p:cBhvr>
                                        <p:cTn id="15" dur="2000"/>
                                        <p:tgtEl>
                                          <p:spTgt spid="14">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xEl>
                                              <p:pRg st="2" end="2"/>
                                            </p:txEl>
                                          </p:spTgt>
                                        </p:tgtEl>
                                        <p:attrNameLst>
                                          <p:attrName>style.visibility</p:attrName>
                                        </p:attrNameLst>
                                      </p:cBhvr>
                                      <p:to>
                                        <p:strVal val="visible"/>
                                      </p:to>
                                    </p:set>
                                    <p:animEffect transition="in" filter="fade">
                                      <p:cBhvr>
                                        <p:cTn id="18" dur="2000"/>
                                        <p:tgtEl>
                                          <p:spTgt spid="14">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xEl>
                                              <p:pRg st="3" end="3"/>
                                            </p:txEl>
                                          </p:spTgt>
                                        </p:tgtEl>
                                        <p:attrNameLst>
                                          <p:attrName>style.visibility</p:attrName>
                                        </p:attrNameLst>
                                      </p:cBhvr>
                                      <p:to>
                                        <p:strVal val="visible"/>
                                      </p:to>
                                    </p:set>
                                    <p:animEffect transition="in" filter="fade">
                                      <p:cBhvr>
                                        <p:cTn id="21" dur="2000"/>
                                        <p:tgtEl>
                                          <p:spTgt spid="14">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
                                            <p:txEl>
                                              <p:pRg st="4" end="4"/>
                                            </p:txEl>
                                          </p:spTgt>
                                        </p:tgtEl>
                                        <p:attrNameLst>
                                          <p:attrName>style.visibility</p:attrName>
                                        </p:attrNameLst>
                                      </p:cBhvr>
                                      <p:to>
                                        <p:strVal val="visible"/>
                                      </p:to>
                                    </p:set>
                                    <p:animEffect transition="in" filter="fade">
                                      <p:cBhvr>
                                        <p:cTn id="24" dur="2000"/>
                                        <p:tgtEl>
                                          <p:spTgt spid="14">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animEffect transition="in" filter="fade">
                                      <p:cBhvr>
                                        <p:cTn id="27" dur="2000"/>
                                        <p:tgtEl>
                                          <p:spTgt spid="14">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xEl>
                                              <p:pRg st="6" end="6"/>
                                            </p:txEl>
                                          </p:spTgt>
                                        </p:tgtEl>
                                        <p:attrNameLst>
                                          <p:attrName>style.visibility</p:attrName>
                                        </p:attrNameLst>
                                      </p:cBhvr>
                                      <p:to>
                                        <p:strVal val="visible"/>
                                      </p:to>
                                    </p:set>
                                    <p:animEffect transition="in" filter="fade">
                                      <p:cBhvr>
                                        <p:cTn id="30" dur="2000"/>
                                        <p:tgtEl>
                                          <p:spTgt spid="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4" grpId="0" build="allAtOnce"/>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7e29489c09c3c63187c2677341ee6319b0e3d0"/>
</p:tagLst>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1958</TotalTime>
  <Words>563</Words>
  <Application>Microsoft Office PowerPoint</Application>
  <PresentationFormat>On-screen Show (4:3)</PresentationFormat>
  <Paragraphs>157</Paragraphs>
  <Slides>18</Slides>
  <Notes>15</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Blank</vt:lpstr>
      <vt:lpstr>Custom Design</vt:lpstr>
      <vt:lpstr>IND AS 40  Investment Property</vt:lpstr>
      <vt:lpstr>Objective</vt:lpstr>
      <vt:lpstr>Slide 3</vt:lpstr>
      <vt:lpstr>Classification of Property</vt:lpstr>
      <vt:lpstr>Classification issues</vt:lpstr>
      <vt:lpstr>Recognition (Paragraph 16)</vt:lpstr>
      <vt:lpstr>Measurement (Paragraph 20)</vt:lpstr>
      <vt:lpstr>Cost Evaluation</vt:lpstr>
      <vt:lpstr>Acquisition of Investment property on deferred payment</vt:lpstr>
      <vt:lpstr>Slide 10</vt:lpstr>
      <vt:lpstr>Slide 11</vt:lpstr>
      <vt:lpstr>Measurement of property acquired in exchange transaction</vt:lpstr>
      <vt:lpstr> Transfer i.e. Change in Use (Paragraph 57)  </vt:lpstr>
      <vt:lpstr> Disposals (Paragraph 66)  </vt:lpstr>
      <vt:lpstr> Disclosure (Paragraph 75)  </vt:lpstr>
      <vt:lpstr>Major differences between Ind AS 40 &amp; AS 13</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design for the title</dc:title>
  <dc:creator>user</dc:creator>
  <cp:lastModifiedBy>user</cp:lastModifiedBy>
  <cp:revision>185</cp:revision>
  <dcterms:created xsi:type="dcterms:W3CDTF">2011-08-24T05:59:21Z</dcterms:created>
  <dcterms:modified xsi:type="dcterms:W3CDTF">2016-01-02T12:00:42Z</dcterms:modified>
</cp:coreProperties>
</file>