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22"/>
  </p:notesMasterIdLst>
  <p:handoutMasterIdLst>
    <p:handoutMasterId r:id="rId23"/>
  </p:handout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69"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F2FF"/>
    <a:srgbClr val="97D2FF"/>
    <a:srgbClr val="BDE3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2CD1F4-FF9F-4AB8-9FB1-489742B1B0CA}" type="datetimeFigureOut">
              <a:rPr lang="en-US" smtClean="0"/>
              <a:t>5/17/2015</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E3387B-6179-4672-B98F-CA0131056585}" type="slidenum">
              <a:rPr lang="en-IN" smtClean="0"/>
              <a:t>‹#›</a:t>
            </a:fld>
            <a:endParaRPr lang="en-IN"/>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CCB09C-D212-4C69-B2E7-27E83DD2F977}" type="datetimeFigureOut">
              <a:rPr lang="en-US" smtClean="0"/>
              <a:t>5/17/2015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4F6CD3-1443-477E-A4BE-257FC93EED9E}" type="slidenum">
              <a:rPr lang="en-IN" smtClean="0"/>
              <a:t>‹#›</a:t>
            </a:fld>
            <a:endParaRPr lang="en-IN"/>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F64F6CD3-1443-477E-A4BE-257FC93EED9E}" type="slidenum">
              <a:rPr lang="en-IN" smtClean="0"/>
              <a:t>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2C3CD4B-E431-47EE-808B-2EC6A6016DC2}" type="datetime1">
              <a:rPr lang="en-US" smtClean="0"/>
              <a:t>5/17/2015</a:t>
            </a:fld>
            <a:endParaRPr lang="en-IN"/>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r>
              <a:rPr lang="en-IN" smtClean="0"/>
              <a:t>BY SOURAV BAGARIA</a:t>
            </a:r>
            <a:endParaRPr lang="en-IN"/>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D6FB040-667F-4EF8-AAAF-B146146354E7}" type="datetime1">
              <a:rPr lang="en-US" smtClean="0"/>
              <a:t>5/17/2015</a:t>
            </a:fld>
            <a:endParaRPr lang="en-IN"/>
          </a:p>
        </p:txBody>
      </p:sp>
      <p:sp>
        <p:nvSpPr>
          <p:cNvPr id="5" name="Footer Placeholder 4"/>
          <p:cNvSpPr>
            <a:spLocks noGrp="1"/>
          </p:cNvSpPr>
          <p:nvPr>
            <p:ph type="ftr" sz="quarter" idx="11"/>
          </p:nvPr>
        </p:nvSpPr>
        <p:spPr/>
        <p:txBody>
          <a:bodyPr/>
          <a:lstStyle>
            <a:extLst/>
          </a:lstStyle>
          <a:p>
            <a:r>
              <a:rPr lang="en-IN" smtClean="0"/>
              <a:t>BY SOURAV BAGARIA</a:t>
            </a:r>
            <a:endParaRPr lang="en-IN"/>
          </a:p>
        </p:txBody>
      </p:sp>
      <p:sp>
        <p:nvSpPr>
          <p:cNvPr id="6" name="Slide Number Placeholder 5"/>
          <p:cNvSpPr>
            <a:spLocks noGrp="1"/>
          </p:cNvSpPr>
          <p:nvPr>
            <p:ph type="sldNum" sz="quarter" idx="12"/>
          </p:nvPr>
        </p:nvSpPr>
        <p:spPr/>
        <p:txBody>
          <a:bodyPr/>
          <a:lstStyle>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9C31805-EF6D-4405-AA9F-A314FF31B5DA}" type="datetime1">
              <a:rPr lang="en-US" smtClean="0"/>
              <a:t>5/17/2015</a:t>
            </a:fld>
            <a:endParaRPr lang="en-IN"/>
          </a:p>
        </p:txBody>
      </p:sp>
      <p:sp>
        <p:nvSpPr>
          <p:cNvPr id="5" name="Footer Placeholder 4"/>
          <p:cNvSpPr>
            <a:spLocks noGrp="1"/>
          </p:cNvSpPr>
          <p:nvPr>
            <p:ph type="ftr" sz="quarter" idx="11"/>
          </p:nvPr>
        </p:nvSpPr>
        <p:spPr>
          <a:xfrm>
            <a:off x="457200" y="6556248"/>
            <a:ext cx="3657600" cy="228600"/>
          </a:xfrm>
        </p:spPr>
        <p:txBody>
          <a:bodyPr/>
          <a:lstStyle>
            <a:extLst/>
          </a:lstStyle>
          <a:p>
            <a:r>
              <a:rPr lang="en-IN" smtClean="0"/>
              <a:t>BY SOURAV BAGARIA</a:t>
            </a:r>
            <a:endParaRPr lang="en-IN"/>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B7DA1D-D7E7-4FBE-87C4-9192B357E823}" type="datetime1">
              <a:rPr lang="en-US" smtClean="0"/>
              <a:t>5/17/2015</a:t>
            </a:fld>
            <a:endParaRPr lang="en-IN"/>
          </a:p>
        </p:txBody>
      </p:sp>
      <p:sp>
        <p:nvSpPr>
          <p:cNvPr id="5" name="Footer Placeholder 4"/>
          <p:cNvSpPr>
            <a:spLocks noGrp="1"/>
          </p:cNvSpPr>
          <p:nvPr>
            <p:ph type="ftr" sz="quarter" idx="11"/>
          </p:nvPr>
        </p:nvSpPr>
        <p:spPr/>
        <p:txBody>
          <a:bodyPr/>
          <a:lstStyle>
            <a:extLst/>
          </a:lstStyle>
          <a:p>
            <a:r>
              <a:rPr lang="en-IN" smtClean="0"/>
              <a:t>BY SOURAV BAGARIA</a:t>
            </a:r>
            <a:endParaRPr lang="en-IN"/>
          </a:p>
        </p:txBody>
      </p:sp>
      <p:sp>
        <p:nvSpPr>
          <p:cNvPr id="6" name="Slide Number Placeholder 5"/>
          <p:cNvSpPr>
            <a:spLocks noGrp="1"/>
          </p:cNvSpPr>
          <p:nvPr>
            <p:ph type="sldNum" sz="quarter" idx="12"/>
          </p:nvPr>
        </p:nvSpPr>
        <p:spPr/>
        <p:txBody>
          <a:bodyPr/>
          <a:lstStyle>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F2779A7-7CF0-4C8E-9FBF-5F725DC140B9}" type="datetime1">
              <a:rPr lang="en-US" smtClean="0"/>
              <a:t>5/17/2015</a:t>
            </a:fld>
            <a:endParaRPr lang="en-IN"/>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r>
              <a:rPr lang="en-IN" smtClean="0"/>
              <a:t>BY SOURAV BAGARIA</a:t>
            </a:r>
            <a:endParaRPr lang="en-IN"/>
          </a:p>
        </p:txBody>
      </p:sp>
      <p:sp>
        <p:nvSpPr>
          <p:cNvPr id="6" name="Slide Number Placeholder 5"/>
          <p:cNvSpPr>
            <a:spLocks noGrp="1"/>
          </p:cNvSpPr>
          <p:nvPr>
            <p:ph type="sldNum" sz="quarter" idx="12"/>
          </p:nvPr>
        </p:nvSpPr>
        <p:spPr>
          <a:xfrm>
            <a:off x="6733952" y="6555112"/>
            <a:ext cx="588336" cy="228600"/>
          </a:xfrm>
        </p:spPr>
        <p:txBody>
          <a:bodyPr/>
          <a:lstStyle>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E6EC1C-6ACE-4091-8121-6D13D408B516}" type="datetime1">
              <a:rPr lang="en-US" smtClean="0"/>
              <a:t>5/17/2015</a:t>
            </a:fld>
            <a:endParaRPr lang="en-IN"/>
          </a:p>
        </p:txBody>
      </p:sp>
      <p:sp>
        <p:nvSpPr>
          <p:cNvPr id="6" name="Footer Placeholder 5"/>
          <p:cNvSpPr>
            <a:spLocks noGrp="1"/>
          </p:cNvSpPr>
          <p:nvPr>
            <p:ph type="ftr" sz="quarter" idx="11"/>
          </p:nvPr>
        </p:nvSpPr>
        <p:spPr/>
        <p:txBody>
          <a:bodyPr/>
          <a:lstStyle>
            <a:extLst/>
          </a:lstStyle>
          <a:p>
            <a:r>
              <a:rPr lang="en-IN" smtClean="0"/>
              <a:t>BY SOURAV BAGARIA</a:t>
            </a:r>
            <a:endParaRPr lang="en-IN"/>
          </a:p>
        </p:txBody>
      </p:sp>
      <p:sp>
        <p:nvSpPr>
          <p:cNvPr id="7" name="Slide Number Placeholder 6"/>
          <p:cNvSpPr>
            <a:spLocks noGrp="1"/>
          </p:cNvSpPr>
          <p:nvPr>
            <p:ph type="sldNum" sz="quarter" idx="12"/>
          </p:nvPr>
        </p:nvSpPr>
        <p:spPr/>
        <p:txBody>
          <a:bodyPr/>
          <a:lstStyle>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EF03C47-C1BD-47F7-BDEF-F7FCB28E343A}" type="datetime1">
              <a:rPr lang="en-US" smtClean="0"/>
              <a:t>5/17/2015</a:t>
            </a:fld>
            <a:endParaRPr lang="en-IN"/>
          </a:p>
        </p:txBody>
      </p:sp>
      <p:sp>
        <p:nvSpPr>
          <p:cNvPr id="8" name="Footer Placeholder 7"/>
          <p:cNvSpPr>
            <a:spLocks noGrp="1"/>
          </p:cNvSpPr>
          <p:nvPr>
            <p:ph type="ftr" sz="quarter" idx="11"/>
          </p:nvPr>
        </p:nvSpPr>
        <p:spPr/>
        <p:txBody>
          <a:bodyPr/>
          <a:lstStyle>
            <a:extLst/>
          </a:lstStyle>
          <a:p>
            <a:r>
              <a:rPr lang="en-IN" smtClean="0"/>
              <a:t>BY SOURAV BAGARIA</a:t>
            </a:r>
            <a:endParaRPr lang="en-IN"/>
          </a:p>
        </p:txBody>
      </p:sp>
      <p:sp>
        <p:nvSpPr>
          <p:cNvPr id="9" name="Slide Number Placeholder 8"/>
          <p:cNvSpPr>
            <a:spLocks noGrp="1"/>
          </p:cNvSpPr>
          <p:nvPr>
            <p:ph type="sldNum" sz="quarter" idx="12"/>
          </p:nvPr>
        </p:nvSpPr>
        <p:spPr/>
        <p:txBody>
          <a:bodyPr/>
          <a:lstStyle>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5A93D3C-54AC-4C70-A5CB-5C0FDE286250}" type="datetime1">
              <a:rPr lang="en-US" smtClean="0"/>
              <a:t>5/17/2015</a:t>
            </a:fld>
            <a:endParaRPr lang="en-IN"/>
          </a:p>
        </p:txBody>
      </p:sp>
      <p:sp>
        <p:nvSpPr>
          <p:cNvPr id="4" name="Footer Placeholder 3"/>
          <p:cNvSpPr>
            <a:spLocks noGrp="1"/>
          </p:cNvSpPr>
          <p:nvPr>
            <p:ph type="ftr" sz="quarter" idx="11"/>
          </p:nvPr>
        </p:nvSpPr>
        <p:spPr/>
        <p:txBody>
          <a:bodyPr/>
          <a:lstStyle>
            <a:extLst/>
          </a:lstStyle>
          <a:p>
            <a:r>
              <a:rPr lang="en-IN" smtClean="0"/>
              <a:t>BY SOURAV BAGARIA</a:t>
            </a:r>
            <a:endParaRPr lang="en-IN"/>
          </a:p>
        </p:txBody>
      </p:sp>
      <p:sp>
        <p:nvSpPr>
          <p:cNvPr id="5" name="Slide Number Placeholder 4"/>
          <p:cNvSpPr>
            <a:spLocks noGrp="1"/>
          </p:cNvSpPr>
          <p:nvPr>
            <p:ph type="sldNum" sz="quarter" idx="12"/>
          </p:nvPr>
        </p:nvSpPr>
        <p:spPr/>
        <p:txBody>
          <a:bodyPr/>
          <a:lstStyle>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909614C5-C9D4-4365-B813-05A9E4B28BD1}" type="datetime1">
              <a:rPr lang="en-US" smtClean="0"/>
              <a:t>5/17/2015</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extLst/>
          </a:lstStyle>
          <a:p>
            <a:r>
              <a:rPr lang="en-IN" smtClean="0"/>
              <a:t>BY SOURAV BAGARIA</a:t>
            </a:r>
            <a:endParaRPr lang="en-IN"/>
          </a:p>
        </p:txBody>
      </p:sp>
      <p:sp>
        <p:nvSpPr>
          <p:cNvPr id="4" name="Slide Number Placeholder 3"/>
          <p:cNvSpPr>
            <a:spLocks noGrp="1"/>
          </p:cNvSpPr>
          <p:nvPr>
            <p:ph type="sldNum" sz="quarter" idx="12"/>
          </p:nvPr>
        </p:nvSpPr>
        <p:spPr/>
        <p:txBody>
          <a:bodyPr/>
          <a:lstStyle>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3AEB609-1768-4E05-B822-FC831BFFAC7A}" type="datetime1">
              <a:rPr lang="en-US" smtClean="0"/>
              <a:t>5/17/2015</a:t>
            </a:fld>
            <a:endParaRPr lang="en-IN"/>
          </a:p>
        </p:txBody>
      </p:sp>
      <p:sp>
        <p:nvSpPr>
          <p:cNvPr id="6" name="Footer Placeholder 5"/>
          <p:cNvSpPr>
            <a:spLocks noGrp="1"/>
          </p:cNvSpPr>
          <p:nvPr>
            <p:ph type="ftr" sz="quarter" idx="11"/>
          </p:nvPr>
        </p:nvSpPr>
        <p:spPr/>
        <p:txBody>
          <a:bodyPr/>
          <a:lstStyle>
            <a:extLst/>
          </a:lstStyle>
          <a:p>
            <a:r>
              <a:rPr lang="en-IN" smtClean="0"/>
              <a:t>BY SOURAV BAGARIA</a:t>
            </a:r>
            <a:endParaRPr lang="en-IN"/>
          </a:p>
        </p:txBody>
      </p:sp>
      <p:sp>
        <p:nvSpPr>
          <p:cNvPr id="7" name="Slide Number Placeholder 6"/>
          <p:cNvSpPr>
            <a:spLocks noGrp="1"/>
          </p:cNvSpPr>
          <p:nvPr>
            <p:ph type="sldNum" sz="quarter" idx="12"/>
          </p:nvPr>
        </p:nvSpPr>
        <p:spPr/>
        <p:txBody>
          <a:bodyPr/>
          <a:lstStyle>
            <a:extLst/>
          </a:lstStyle>
          <a:p>
            <a:fld id="{6F68DDE2-8FB2-4BBE-80E4-ECCDD4595F16}" type="slidenum">
              <a:rPr lang="en-IN" smtClean="0"/>
              <a:t>‹#›</a:t>
            </a:fld>
            <a:endParaRPr lang="en-IN"/>
          </a:p>
        </p:txBody>
      </p:sp>
    </p:spTree>
  </p:cSld>
  <p:clrMapOvr>
    <a:masterClrMapping/>
  </p:clrMapOvr>
  <p:transition spd="med" advTm="5000">
    <p:pull dir="d"/>
    <p:sndAc>
      <p:stSnd>
        <p:snd r:embed="rId1" name="laser.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D11EE3CD-F473-4B54-A1E1-9ABA19223C73}" type="datetime1">
              <a:rPr lang="en-US" smtClean="0"/>
              <a:t>5/17/2015</a:t>
            </a:fld>
            <a:endParaRPr lang="en-IN"/>
          </a:p>
        </p:txBody>
      </p:sp>
      <p:sp>
        <p:nvSpPr>
          <p:cNvPr id="6" name="Footer Placeholder 5"/>
          <p:cNvSpPr>
            <a:spLocks noGrp="1"/>
          </p:cNvSpPr>
          <p:nvPr>
            <p:ph type="ftr" sz="quarter" idx="11"/>
          </p:nvPr>
        </p:nvSpPr>
        <p:spPr/>
        <p:txBody>
          <a:bodyPr/>
          <a:lstStyle>
            <a:extLst/>
          </a:lstStyle>
          <a:p>
            <a:r>
              <a:rPr lang="en-IN" smtClean="0"/>
              <a:t>BY SOURAV BAGARIA</a:t>
            </a:r>
            <a:endParaRPr lang="en-IN"/>
          </a:p>
        </p:txBody>
      </p:sp>
      <p:sp>
        <p:nvSpPr>
          <p:cNvPr id="7" name="Slide Number Placeholder 6"/>
          <p:cNvSpPr>
            <a:spLocks noGrp="1"/>
          </p:cNvSpPr>
          <p:nvPr>
            <p:ph type="sldNum" sz="quarter" idx="12"/>
          </p:nvPr>
        </p:nvSpPr>
        <p:spPr/>
        <p:txBody>
          <a:bodyPr/>
          <a:lstStyle>
            <a:extLst/>
          </a:lstStyle>
          <a:p>
            <a:fld id="{6F68DDE2-8FB2-4BBE-80E4-ECCDD4595F16}" type="slidenum">
              <a:rPr lang="en-IN" smtClean="0"/>
              <a:t>‹#›</a:t>
            </a:fld>
            <a:endParaRPr lang="en-IN"/>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transition spd="med" advTm="5000">
    <p:pull dir="d"/>
    <p:sndAc>
      <p:stSnd>
        <p:snd r:embed="rId1" name="laser.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C5ED47F-85DC-4F18-8CEA-326787A0B0D0}" type="datetime1">
              <a:rPr lang="en-US" smtClean="0"/>
              <a:t>5/17/2015</a:t>
            </a:fld>
            <a:endParaRPr lang="en-IN"/>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r>
              <a:rPr lang="en-IN" smtClean="0"/>
              <a:t>BY SOURAV BAGARIA</a:t>
            </a:r>
            <a:endParaRPr lang="en-IN"/>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6F68DDE2-8FB2-4BBE-80E4-ECCDD4595F16}" type="slidenum">
              <a:rPr lang="en-IN" smtClean="0"/>
              <a:t>‹#›</a:t>
            </a:fld>
            <a:endParaRPr lang="en-IN"/>
          </a:p>
        </p:txBody>
      </p:sp>
    </p:spTree>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ransition spd="med" advTm="5000">
    <p:pull dir="d"/>
    <p:sndAc>
      <p:stSnd>
        <p:snd r:embed="rId13" name="laser.wav" builtIn="1"/>
      </p:stSnd>
    </p:sndAc>
  </p:transition>
  <p:hf hdr="0" ft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hyperlink" Target="http://goo.gl/AJYRem"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hyperlink" Target="http://goo.gl/gFJdWB"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hyperlink" Target="http://goo.gl/rrb1dv"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hyperlink" Target="http://goo.gl/b50NQ0"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hyperlink" Target="http://goo.gl/sANrB9"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hyperlink" Target="http://goo.gl/vqhptk"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hyperlink" Target="http://goo.gl/OqnOpO"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hyperlink" Target="http://goo.gl/wjU213"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hyperlink" Target="http://goo.gl/QXabhx"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hyperlink" Target="mailto:cagroups4all@gmail.com" TargetMode="External"/><Relationship Id="rId2" Type="http://schemas.openxmlformats.org/officeDocument/2006/relationships/audio" Target="../media/audio4.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mailto:cagroups4all@gmail.com"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facebook.com/CAgroups" TargetMode="External"/><Relationship Id="rId7" Type="http://schemas.openxmlformats.org/officeDocument/2006/relationships/hyperlink" Target="https://www.facebook.com/ca.cs.sourav" TargetMode="External"/><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hyperlink" Target="http://cagroups4all.blogspot.in/" TargetMode="External"/><Relationship Id="rId5" Type="http://schemas.openxmlformats.org/officeDocument/2006/relationships/hyperlink" Target="https://casouravbagaria.wordpress.com/" TargetMode="External"/><Relationship Id="rId4" Type="http://schemas.openxmlformats.org/officeDocument/2006/relationships/hyperlink" Target="https://www.facebook.com/groups/cagroups4al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3.wav"/><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goo.gl/WbYsuW"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hyperlink" Target="http://goo.gl/28J9ai"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hyperlink" Target="http://goo.gl/7XPHee"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hyperlink" Target="http://goo.gl/zjWDy3"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hyperlink" Target="http://goo.gl/Wf7x02"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hyperlink" Target="http://goo.gl/th2zzg" TargetMode="External"/><Relationship Id="rId2" Type="http://schemas.openxmlformats.org/officeDocument/2006/relationships/audio" Target="../media/audio3.wav"/><Relationship Id="rId1" Type="http://schemas.openxmlformats.org/officeDocument/2006/relationships/slideLayout" Target="../slideLayouts/slideLayout6.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US" sz="4800" dirty="0" smtClean="0"/>
              <a:t>AUDITING STANDARDS</a:t>
            </a:r>
            <a:endParaRPr lang="en-IN" sz="4800" dirty="0"/>
          </a:p>
        </p:txBody>
      </p:sp>
      <p:sp>
        <p:nvSpPr>
          <p:cNvPr id="9" name="Text Placeholder 8"/>
          <p:cNvSpPr>
            <a:spLocks noGrp="1"/>
          </p:cNvSpPr>
          <p:nvPr>
            <p:ph type="body" sz="half" idx="2"/>
          </p:nvPr>
        </p:nvSpPr>
        <p:spPr>
          <a:xfrm>
            <a:off x="5389098" y="3283634"/>
            <a:ext cx="3754902" cy="1920240"/>
          </a:xfrm>
        </p:spPr>
        <p:txBody>
          <a:bodyPr>
            <a:normAutofit/>
          </a:bodyPr>
          <a:lstStyle/>
          <a:p>
            <a:r>
              <a:rPr lang="en-US" sz="3600" b="1" dirty="0" smtClean="0">
                <a:latin typeface="Agency FB" pitchFamily="34" charset="0"/>
              </a:rPr>
              <a:t>     - SOURAV BAGARIA</a:t>
            </a:r>
            <a:endParaRPr lang="en-IN" sz="3600" b="1" dirty="0">
              <a:latin typeface="Agency FB" pitchFamily="34" charset="0"/>
            </a:endParaRPr>
          </a:p>
        </p:txBody>
      </p:sp>
      <p:sp>
        <p:nvSpPr>
          <p:cNvPr id="4" name="Slide Number Placeholder 3"/>
          <p:cNvSpPr>
            <a:spLocks noGrp="1"/>
          </p:cNvSpPr>
          <p:nvPr>
            <p:ph type="sldNum" sz="quarter" idx="12"/>
          </p:nvPr>
        </p:nvSpPr>
        <p:spPr/>
        <p:txBody>
          <a:bodyPr/>
          <a:lstStyle/>
          <a:p>
            <a:fld id="{6F68DDE2-8FB2-4BBE-80E4-ECCDD4595F16}" type="slidenum">
              <a:rPr lang="en-IN" smtClean="0"/>
              <a:t>1</a:t>
            </a:fld>
            <a:endParaRPr lang="en-IN"/>
          </a:p>
        </p:txBody>
      </p:sp>
      <p:pic>
        <p:nvPicPr>
          <p:cNvPr id="10" name="Picture Placeholder 9" descr="as.jpg"/>
          <p:cNvPicPr>
            <a:picLocks noGrp="1" noChangeAspect="1"/>
          </p:cNvPicPr>
          <p:nvPr>
            <p:ph type="pic" idx="1"/>
          </p:nvPr>
        </p:nvPicPr>
        <p:blipFill>
          <a:blip r:embed="rId3"/>
          <a:srcRect l="5017" r="5017"/>
          <a:stretch>
            <a:fillRect/>
          </a:stretch>
        </p:blipFill>
        <p:spPr/>
      </p:pic>
    </p:spTree>
  </p:cSld>
  <p:clrMapOvr>
    <a:masterClrMapping/>
  </p:clrMapOvr>
  <p:transition spd="med" advTm="5000">
    <p:pull dir="d"/>
    <p:sndAc>
      <p:stSnd>
        <p:snd r:embed="rId2" name="laser.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SA-210 (Revised) “Agreeing the Terms of Audit Engagements”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10</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9218" name="Picture 2" descr="C:\Users\user1\Desktop\SA\ppt\21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142984"/>
            <a:ext cx="8143900" cy="5715016"/>
          </a:xfrm>
          <a:prstGeom prst="rect">
            <a:avLst/>
          </a:prstGeom>
          <a:noFill/>
        </p:spPr>
      </p:pic>
    </p:spTree>
  </p:cSld>
  <p:clrMapOvr>
    <a:masterClrMapping/>
  </p:clrMapOvr>
  <p:transition spd="med" advTm="5000">
    <p:split/>
    <p:sndAc>
      <p:stSnd>
        <p:snd r:embed="rId2" name="chimes.wav" builtIn="1"/>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 320 Materiality in Planning and Performing an Audit</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11</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0242" name="Picture 2" descr="C:\Users\user1\Desktop\SA\ppt\32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214422"/>
            <a:ext cx="8143900" cy="5643578"/>
          </a:xfrm>
          <a:prstGeom prst="rect">
            <a:avLst/>
          </a:prstGeom>
          <a:noFill/>
        </p:spPr>
      </p:pic>
    </p:spTree>
  </p:cSld>
  <p:clrMapOvr>
    <a:masterClrMapping/>
  </p:clrMapOvr>
  <p:transition spd="med" advTm="5000">
    <p:checker/>
    <p:sndAc>
      <p:stSnd>
        <p:snd r:embed="rId2" name="chimes.wav" builtIn="1"/>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SA-300 (Revised) Planning an Audit of Financial Statements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12</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1266" name="Picture 2" descr="C:\Users\user1\Desktop\SA\ppt\30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214422"/>
            <a:ext cx="8143900" cy="5643578"/>
          </a:xfrm>
          <a:prstGeom prst="rect">
            <a:avLst/>
          </a:prstGeom>
          <a:noFill/>
        </p:spPr>
      </p:pic>
    </p:spTree>
  </p:cSld>
  <p:clrMapOvr>
    <a:masterClrMapping/>
  </p:clrMapOvr>
  <p:transition spd="med" advTm="5000">
    <p:checker dir="vert"/>
    <p:sndAc>
      <p:stSnd>
        <p:snd r:embed="rId2" name="chimes.wav" builtIn="1"/>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7242048" cy="1143000"/>
          </a:xfrm>
        </p:spPr>
        <p:txBody>
          <a:bodyPr>
            <a:normAutofit fontScale="90000"/>
          </a:bodyPr>
          <a:lstStyle/>
          <a:p>
            <a:r>
              <a:rPr lang="en-IN" b="0" dirty="0" smtClean="0">
                <a:hlinkClick r:id="rId3"/>
              </a:rPr>
              <a:t>SA-260 Communication with Those Charged with Governance</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13</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2290" name="Picture 2" descr="C:\Users\user1\Desktop\SA\ppt\26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142984"/>
            <a:ext cx="8215338" cy="5715016"/>
          </a:xfrm>
          <a:prstGeom prst="rect">
            <a:avLst/>
          </a:prstGeom>
          <a:noFill/>
        </p:spPr>
      </p:pic>
    </p:spTree>
  </p:cSld>
  <p:clrMapOvr>
    <a:masterClrMapping/>
  </p:clrMapOvr>
  <p:transition spd="med" advTm="5000">
    <p:wedge/>
    <p:sndAc>
      <p:stSnd>
        <p:snd r:embed="rId2" name="chimes.wav" builtIn="1"/>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7242048" cy="1143000"/>
          </a:xfrm>
        </p:spPr>
        <p:txBody>
          <a:bodyPr>
            <a:normAutofit fontScale="90000"/>
          </a:bodyPr>
          <a:lstStyle/>
          <a:p>
            <a:r>
              <a:rPr lang="en-IN" b="0" dirty="0" smtClean="0">
                <a:hlinkClick r:id="rId3"/>
              </a:rPr>
              <a:t>SA 610 (Revised) -Using the Work of Internal Auditors </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14</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3314" name="Picture 2" descr="C:\Users\user1\Desktop\SA\ppt\61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214422"/>
            <a:ext cx="8143900" cy="5643578"/>
          </a:xfrm>
          <a:prstGeom prst="rect">
            <a:avLst/>
          </a:prstGeom>
          <a:noFill/>
        </p:spPr>
      </p:pic>
    </p:spTree>
  </p:cSld>
  <p:clrMapOvr>
    <a:masterClrMapping/>
  </p:clrMapOvr>
  <p:transition spd="med" advTm="5000">
    <p:cover dir="d"/>
    <p:sndAc>
      <p:stSnd>
        <p:snd r:embed="rId2" name="chimes.wav" builtIn="1"/>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0" dirty="0" smtClean="0">
                <a:hlinkClick r:id="rId3"/>
              </a:rPr>
              <a:t>SA-402 Audit Considerations Relating to an Entity Using a Service </a:t>
            </a:r>
            <a:r>
              <a:rPr lang="en-IN" b="0" dirty="0" smtClean="0">
                <a:hlinkClick r:id="rId3"/>
              </a:rPr>
              <a:t>Organisatio</a:t>
            </a:r>
            <a:r>
              <a:rPr lang="en-IN" b="0" u="sng" dirty="0" smtClean="0"/>
              <a:t>n</a:t>
            </a:r>
            <a:endParaRPr lang="en-IN" u="sng" dirty="0"/>
          </a:p>
        </p:txBody>
      </p:sp>
      <p:sp>
        <p:nvSpPr>
          <p:cNvPr id="3" name="Slide Number Placeholder 2"/>
          <p:cNvSpPr>
            <a:spLocks noGrp="1"/>
          </p:cNvSpPr>
          <p:nvPr>
            <p:ph type="sldNum" sz="quarter" idx="12"/>
          </p:nvPr>
        </p:nvSpPr>
        <p:spPr/>
        <p:txBody>
          <a:bodyPr/>
          <a:lstStyle/>
          <a:p>
            <a:fld id="{6F68DDE2-8FB2-4BBE-80E4-ECCDD4595F16}" type="slidenum">
              <a:rPr lang="en-IN" smtClean="0"/>
              <a:t>15</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4338" name="Picture 2" descr="C:\Users\user1\Desktop\SA\ppt\402.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500174"/>
            <a:ext cx="8143900" cy="5357826"/>
          </a:xfrm>
          <a:prstGeom prst="rect">
            <a:avLst/>
          </a:prstGeom>
          <a:noFill/>
        </p:spPr>
      </p:pic>
    </p:spTree>
  </p:cSld>
  <p:clrMapOvr>
    <a:masterClrMapping/>
  </p:clrMapOvr>
  <p:transition spd="med" advTm="5000">
    <p:cover dir="u"/>
    <p:sndAc>
      <p:stSnd>
        <p:snd r:embed="rId2" name="chimes.wav" builtIn="1"/>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0" dirty="0" smtClean="0">
                <a:hlinkClick r:id="rId3"/>
              </a:rPr>
              <a:t>SA-250 Consideration of Laws and Regulations in an Audit of Financial Statements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16</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5362" name="Picture 2" descr="C:\Users\user1\Desktop\SA\ppt\25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500174"/>
            <a:ext cx="8143900" cy="5357826"/>
          </a:xfrm>
          <a:prstGeom prst="rect">
            <a:avLst/>
          </a:prstGeom>
          <a:noFill/>
        </p:spPr>
      </p:pic>
    </p:spTree>
  </p:cSld>
  <p:clrMapOvr>
    <a:masterClrMapping/>
  </p:clrMapOvr>
  <p:transition spd="med" advTm="5000">
    <p:plus/>
    <p:sndAc>
      <p:stSnd>
        <p:snd r:embed="rId2" name="chimes.wav" builtIn="1"/>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7242048" cy="1143000"/>
          </a:xfrm>
        </p:spPr>
        <p:txBody>
          <a:bodyPr>
            <a:noAutofit/>
          </a:bodyPr>
          <a:lstStyle/>
          <a:p>
            <a:r>
              <a:rPr lang="en-IN" sz="2800" b="0" dirty="0" smtClean="0">
                <a:hlinkClick r:id="rId3"/>
              </a:rPr>
              <a:t>SA-240 The Auditor’s Responsibilities Relating to Fraud in an Audit of Financial Statements</a:t>
            </a:r>
            <a:endParaRPr lang="en-IN" sz="2800" dirty="0"/>
          </a:p>
        </p:txBody>
      </p:sp>
      <p:sp>
        <p:nvSpPr>
          <p:cNvPr id="3" name="Slide Number Placeholder 2"/>
          <p:cNvSpPr>
            <a:spLocks noGrp="1"/>
          </p:cNvSpPr>
          <p:nvPr>
            <p:ph type="sldNum" sz="quarter" idx="12"/>
          </p:nvPr>
        </p:nvSpPr>
        <p:spPr/>
        <p:txBody>
          <a:bodyPr/>
          <a:lstStyle/>
          <a:p>
            <a:fld id="{6F68DDE2-8FB2-4BBE-80E4-ECCDD4595F16}" type="slidenum">
              <a:rPr lang="en-IN" smtClean="0"/>
              <a:t>17</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6386" name="Picture 2" descr="C:\Users\user1\Desktop\SA\ppt\24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500174"/>
            <a:ext cx="8215338" cy="5357826"/>
          </a:xfrm>
          <a:prstGeom prst="rect">
            <a:avLst/>
          </a:prstGeom>
          <a:noFill/>
        </p:spPr>
      </p:pic>
    </p:spTree>
  </p:cSld>
  <p:clrMapOvr>
    <a:masterClrMapping/>
  </p:clrMapOvr>
  <p:transition spd="med" advTm="5000">
    <p:split orient="vert"/>
    <p:sndAc>
      <p:stSnd>
        <p:snd r:embed="rId2" name="chimes.wav" builtIn="1"/>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000" b="0" dirty="0" smtClean="0">
                <a:hlinkClick r:id="rId3"/>
              </a:rPr>
              <a:t>Risk </a:t>
            </a:r>
            <a:r>
              <a:rPr lang="en-IN" sz="3000" b="0" dirty="0" smtClean="0">
                <a:hlinkClick r:id="rId3"/>
              </a:rPr>
              <a:t>assessment Procedures and Responses to assessed Risk </a:t>
            </a:r>
            <a:r>
              <a:rPr lang="en-IN" sz="3000" b="0" dirty="0" err="1" smtClean="0">
                <a:hlinkClick r:id="rId3"/>
              </a:rPr>
              <a:t>w.r.t</a:t>
            </a:r>
            <a:r>
              <a:rPr lang="en-IN" sz="3000" b="0" dirty="0" smtClean="0">
                <a:hlinkClick r:id="rId3"/>
              </a:rPr>
              <a:t> Related Party notes</a:t>
            </a:r>
            <a:endParaRPr lang="en-IN" sz="3000" dirty="0"/>
          </a:p>
        </p:txBody>
      </p:sp>
      <p:sp>
        <p:nvSpPr>
          <p:cNvPr id="3" name="Slide Number Placeholder 2"/>
          <p:cNvSpPr>
            <a:spLocks noGrp="1"/>
          </p:cNvSpPr>
          <p:nvPr>
            <p:ph type="sldNum" sz="quarter" idx="12"/>
          </p:nvPr>
        </p:nvSpPr>
        <p:spPr/>
        <p:txBody>
          <a:bodyPr/>
          <a:lstStyle/>
          <a:p>
            <a:fld id="{6F68DDE2-8FB2-4BBE-80E4-ECCDD4595F16}" type="slidenum">
              <a:rPr lang="en-IN" smtClean="0"/>
              <a:t>18</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17410" name="Picture 2" descr="C:\Users\user1\Desktop\SA\ppt\RAP.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500174"/>
            <a:ext cx="8143900" cy="5357826"/>
          </a:xfrm>
          <a:prstGeom prst="rect">
            <a:avLst/>
          </a:prstGeom>
          <a:noFill/>
        </p:spPr>
      </p:pic>
    </p:spTree>
  </p:cSld>
  <p:clrMapOvr>
    <a:masterClrMapping/>
  </p:clrMapOvr>
  <p:transition spd="med" advTm="5000">
    <p:circle/>
    <p:sndAc>
      <p:stSnd>
        <p:snd r:embed="rId2" name="chimes.wav" builtIn="1"/>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F68DDE2-8FB2-4BBE-80E4-ECCDD4595F16}" type="slidenum">
              <a:rPr lang="en-IN" smtClean="0"/>
              <a:t>19</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
        <p:nvSpPr>
          <p:cNvPr id="5" name="TextBox 4"/>
          <p:cNvSpPr txBox="1"/>
          <p:nvPr/>
        </p:nvSpPr>
        <p:spPr>
          <a:xfrm>
            <a:off x="714348" y="1000108"/>
            <a:ext cx="7000924" cy="3785652"/>
          </a:xfrm>
          <a:prstGeom prst="rect">
            <a:avLst/>
          </a:prstGeom>
          <a:noFill/>
        </p:spPr>
        <p:txBody>
          <a:bodyPr wrap="square" rtlCol="0">
            <a:spAutoFit/>
          </a:bodyPr>
          <a:lstStyle/>
          <a:p>
            <a:pPr algn="just"/>
            <a:r>
              <a:rPr lang="en-US" sz="2400" dirty="0" smtClean="0"/>
              <a:t>If you have any Queries/Suggestions/Complaints regarding our Notes, den u can mail us at </a:t>
            </a:r>
            <a:r>
              <a:rPr lang="en-US" sz="2400" dirty="0" smtClean="0">
                <a:solidFill>
                  <a:srgbClr val="FF0000"/>
                </a:solidFill>
                <a:hlinkClick r:id="rId3"/>
              </a:rPr>
              <a:t>cagroups4all@gmail.com</a:t>
            </a:r>
            <a:r>
              <a:rPr lang="en-US" sz="2400" dirty="0" smtClean="0">
                <a:solidFill>
                  <a:srgbClr val="FF0000"/>
                </a:solidFill>
              </a:rPr>
              <a:t>. </a:t>
            </a:r>
            <a:r>
              <a:rPr lang="en-US" sz="2400" dirty="0" smtClean="0"/>
              <a:t>This Notes are prepared by </a:t>
            </a:r>
            <a:r>
              <a:rPr lang="en-US" sz="2400" b="1" dirty="0" smtClean="0">
                <a:solidFill>
                  <a:srgbClr val="FF0000"/>
                </a:solidFill>
              </a:rPr>
              <a:t>CA GROUPS</a:t>
            </a:r>
            <a:r>
              <a:rPr lang="en-US" sz="2400" b="1" dirty="0" smtClean="0"/>
              <a:t> to save time of IPCC Students before Exam.. Kip in touch with us for more Exam tips/Suggestions/Notes.. If you want to share your article </a:t>
            </a:r>
            <a:r>
              <a:rPr lang="en-US" sz="2400" b="1" dirty="0" err="1" smtClean="0"/>
              <a:t>wid</a:t>
            </a:r>
            <a:r>
              <a:rPr lang="en-US" sz="2400" b="1" dirty="0" smtClean="0"/>
              <a:t> CA/CS/CWA Students via our blog, you can mail us at above email id. We will post the same in our blog with your name and contact.</a:t>
            </a:r>
            <a:endParaRPr lang="en-IN" sz="2400" b="1" dirty="0">
              <a:solidFill>
                <a:srgbClr val="FF0000"/>
              </a:solidFill>
            </a:endParaRPr>
          </a:p>
        </p:txBody>
      </p:sp>
    </p:spTree>
  </p:cSld>
  <p:clrMapOvr>
    <a:masterClrMapping/>
  </p:clrMapOvr>
  <p:transition spd="med" advTm="5000">
    <p:blinds/>
    <p:sndAc>
      <p:stSnd>
        <p:snd r:embed="rId2" name="push.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25"/>
          <p:cNvSpPr>
            <a:spLocks noGrp="1"/>
          </p:cNvSpPr>
          <p:nvPr>
            <p:ph type="sldNum" sz="quarter" idx="12"/>
          </p:nvPr>
        </p:nvSpPr>
        <p:spPr/>
        <p:txBody>
          <a:bodyPr/>
          <a:lstStyle/>
          <a:p>
            <a:fld id="{6F68DDE2-8FB2-4BBE-80E4-ECCDD4595F16}" type="slidenum">
              <a:rPr lang="en-IN" smtClean="0"/>
              <a:pPr/>
              <a:t>2</a:t>
            </a:fld>
            <a:endParaRPr lang="en-IN"/>
          </a:p>
        </p:txBody>
      </p:sp>
      <p:sp>
        <p:nvSpPr>
          <p:cNvPr id="34" name="TextBox 33"/>
          <p:cNvSpPr txBox="1"/>
          <p:nvPr/>
        </p:nvSpPr>
        <p:spPr>
          <a:xfrm>
            <a:off x="357158" y="214290"/>
            <a:ext cx="7715304" cy="6370975"/>
          </a:xfrm>
          <a:prstGeom prst="rect">
            <a:avLst/>
          </a:prstGeom>
          <a:noFill/>
        </p:spPr>
        <p:txBody>
          <a:bodyPr wrap="square" rtlCol="0">
            <a:spAutoFit/>
          </a:bodyPr>
          <a:lstStyle/>
          <a:p>
            <a:r>
              <a:rPr lang="en-IN" sz="2400" b="1" dirty="0"/>
              <a:t>Download CA IPCC Auditing and Assurance Standards Notes in </a:t>
            </a:r>
            <a:r>
              <a:rPr lang="en-IN" sz="2400" b="1" dirty="0" smtClean="0"/>
              <a:t>PowerPoint</a:t>
            </a:r>
            <a:r>
              <a:rPr lang="en-IN" sz="2400" dirty="0" smtClean="0"/>
              <a:t>. Here </a:t>
            </a:r>
            <a:r>
              <a:rPr lang="en-IN" sz="2400" dirty="0"/>
              <a:t>we are providing total </a:t>
            </a:r>
            <a:r>
              <a:rPr lang="en-IN" sz="2400" dirty="0">
                <a:solidFill>
                  <a:srgbClr val="7030A0"/>
                </a:solidFill>
              </a:rPr>
              <a:t>16</a:t>
            </a:r>
            <a:r>
              <a:rPr lang="en-IN" sz="2400" dirty="0"/>
              <a:t> CA IPCC Auditing standards </a:t>
            </a:r>
            <a:r>
              <a:rPr lang="en-IN" sz="2400" dirty="0" smtClean="0"/>
              <a:t>. These </a:t>
            </a:r>
            <a:r>
              <a:rPr lang="en-IN" sz="2400" dirty="0"/>
              <a:t>auditing standards notes in table </a:t>
            </a:r>
            <a:r>
              <a:rPr lang="en-IN" sz="2400" dirty="0" smtClean="0"/>
              <a:t>format (diagrammatic representation). </a:t>
            </a:r>
            <a:r>
              <a:rPr lang="en-IN" sz="2400" dirty="0"/>
              <a:t>You can easily revise auditing standards </a:t>
            </a:r>
            <a:r>
              <a:rPr lang="en-IN" sz="2400" dirty="0" smtClean="0"/>
              <a:t>from this</a:t>
            </a:r>
            <a:r>
              <a:rPr lang="en-IN" sz="2400" dirty="0"/>
              <a:t> </a:t>
            </a:r>
            <a:r>
              <a:rPr lang="en-IN" sz="2400" dirty="0" smtClean="0"/>
              <a:t>notes in easy way. Remember, This Notes are only for </a:t>
            </a:r>
            <a:r>
              <a:rPr lang="en-IN" sz="2400" dirty="0" smtClean="0">
                <a:solidFill>
                  <a:srgbClr val="FF0000"/>
                </a:solidFill>
              </a:rPr>
              <a:t>Revision Purpose </a:t>
            </a:r>
            <a:r>
              <a:rPr lang="en-IN" sz="2400" dirty="0" smtClean="0"/>
              <a:t>before the exam time. This Notes are Prepared keeping in mind the situation of CA IPCC Students as they are not getting time for revision. We CA GROUPS are not held any responsibility for any discrepancy in this notes. People if found any discrepancy in this notes can mail us at </a:t>
            </a:r>
            <a:r>
              <a:rPr lang="en-IN" sz="2400" dirty="0" smtClean="0">
                <a:solidFill>
                  <a:srgbClr val="FF0000"/>
                </a:solidFill>
                <a:hlinkClick r:id="rId4"/>
              </a:rPr>
              <a:t>cagroups4all@gmail.com</a:t>
            </a:r>
            <a:r>
              <a:rPr lang="en-IN" sz="2400" dirty="0" smtClean="0">
                <a:solidFill>
                  <a:srgbClr val="FF0000"/>
                </a:solidFill>
              </a:rPr>
              <a:t> , </a:t>
            </a:r>
            <a:r>
              <a:rPr lang="en-IN" sz="2400" dirty="0" smtClean="0"/>
              <a:t>we  will rectify the same. Copyright of this notes is Prohibited.</a:t>
            </a:r>
            <a:br>
              <a:rPr lang="en-IN" sz="2400" dirty="0" smtClean="0"/>
            </a:br>
            <a:r>
              <a:rPr lang="en-IN" sz="2400" dirty="0" smtClean="0"/>
              <a:t/>
            </a:r>
            <a:br>
              <a:rPr lang="en-IN" sz="2400" dirty="0" smtClean="0"/>
            </a:br>
            <a:r>
              <a:rPr lang="en-IN" sz="2400" b="1" dirty="0" smtClean="0">
                <a:solidFill>
                  <a:srgbClr val="0070C0"/>
                </a:solidFill>
              </a:rPr>
              <a:t>WISH YOU GOOD LUCK</a:t>
            </a:r>
            <a:endParaRPr lang="en-IN" sz="2400" b="1" dirty="0">
              <a:solidFill>
                <a:srgbClr val="0070C0"/>
              </a:solidFill>
            </a:endParaRPr>
          </a:p>
        </p:txBody>
      </p:sp>
      <p:sp>
        <p:nvSpPr>
          <p:cNvPr id="35" name="TextBox 34"/>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wedge/>
    <p:sndAc>
      <p:stSnd>
        <p:snd r:embed="rId3" name="breeze.wav" builtIn="1"/>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F68DDE2-8FB2-4BBE-80E4-ECCDD4595F16}" type="slidenum">
              <a:rPr lang="en-IN" smtClean="0"/>
              <a:t>20</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
        <p:nvSpPr>
          <p:cNvPr id="5" name="TextBox 4"/>
          <p:cNvSpPr txBox="1"/>
          <p:nvPr/>
        </p:nvSpPr>
        <p:spPr>
          <a:xfrm>
            <a:off x="857224" y="0"/>
            <a:ext cx="7572428" cy="707886"/>
          </a:xfrm>
          <a:prstGeom prst="rect">
            <a:avLst/>
          </a:prstGeom>
          <a:noFill/>
        </p:spPr>
        <p:txBody>
          <a:bodyPr wrap="square" rtlCol="0">
            <a:spAutoFit/>
          </a:bodyPr>
          <a:lstStyle/>
          <a:p>
            <a:r>
              <a:rPr lang="en-US" sz="4000" dirty="0" smtClean="0"/>
              <a:t>        CONTACT DETAILS</a:t>
            </a:r>
            <a:endParaRPr lang="en-IN" sz="4000" dirty="0"/>
          </a:p>
        </p:txBody>
      </p:sp>
      <p:sp>
        <p:nvSpPr>
          <p:cNvPr id="6" name="TextBox 5"/>
          <p:cNvSpPr txBox="1"/>
          <p:nvPr/>
        </p:nvSpPr>
        <p:spPr>
          <a:xfrm>
            <a:off x="357158" y="1428736"/>
            <a:ext cx="7358114" cy="3477875"/>
          </a:xfrm>
          <a:prstGeom prst="rect">
            <a:avLst/>
          </a:prstGeom>
          <a:noFill/>
        </p:spPr>
        <p:txBody>
          <a:bodyPr wrap="square" rtlCol="0">
            <a:spAutoFit/>
          </a:bodyPr>
          <a:lstStyle/>
          <a:p>
            <a:r>
              <a:rPr lang="en-US" sz="2000" b="1" dirty="0" smtClean="0">
                <a:solidFill>
                  <a:srgbClr val="0070C0"/>
                </a:solidFill>
              </a:rPr>
              <a:t>FACEBOOK PAGE:</a:t>
            </a:r>
            <a:r>
              <a:rPr lang="en-US" sz="2000" b="1" dirty="0" smtClean="0"/>
              <a:t> </a:t>
            </a:r>
            <a:r>
              <a:rPr lang="en-US" sz="2000" b="1" dirty="0" smtClean="0">
                <a:solidFill>
                  <a:srgbClr val="0070C0"/>
                </a:solidFill>
                <a:hlinkClick r:id="rId3"/>
              </a:rPr>
              <a:t>https://www.facebook.com/CAgroups</a:t>
            </a:r>
            <a:endParaRPr lang="en-US" sz="2000" b="1" dirty="0" smtClean="0">
              <a:solidFill>
                <a:srgbClr val="0070C0"/>
              </a:solidFill>
            </a:endParaRPr>
          </a:p>
          <a:p>
            <a:endParaRPr lang="en-US" sz="2000" b="1" dirty="0">
              <a:solidFill>
                <a:srgbClr val="0070C0"/>
              </a:solidFill>
            </a:endParaRPr>
          </a:p>
          <a:p>
            <a:r>
              <a:rPr lang="en-US" sz="2000" b="1" dirty="0" smtClean="0">
                <a:solidFill>
                  <a:srgbClr val="0070C0"/>
                </a:solidFill>
              </a:rPr>
              <a:t>FACEBOOK GROUP: </a:t>
            </a:r>
            <a:r>
              <a:rPr lang="en-US" sz="2000" b="1" dirty="0" smtClean="0">
                <a:solidFill>
                  <a:srgbClr val="0070C0"/>
                </a:solidFill>
                <a:hlinkClick r:id="rId4"/>
              </a:rPr>
              <a:t>https://www.facebook.com/groups/cagroups4all/</a:t>
            </a:r>
            <a:endParaRPr lang="en-US" sz="2000" b="1" dirty="0" smtClean="0">
              <a:solidFill>
                <a:srgbClr val="0070C0"/>
              </a:solidFill>
            </a:endParaRPr>
          </a:p>
          <a:p>
            <a:endParaRPr lang="en-US" sz="2000" b="1" dirty="0">
              <a:solidFill>
                <a:srgbClr val="0070C0"/>
              </a:solidFill>
            </a:endParaRPr>
          </a:p>
          <a:p>
            <a:r>
              <a:rPr lang="en-US" sz="2000" b="1" dirty="0" smtClean="0">
                <a:solidFill>
                  <a:srgbClr val="0070C0"/>
                </a:solidFill>
              </a:rPr>
              <a:t>OUR BLOG: </a:t>
            </a:r>
            <a:r>
              <a:rPr lang="en-US" sz="2000" b="1" dirty="0" smtClean="0">
                <a:solidFill>
                  <a:srgbClr val="0070C0"/>
                </a:solidFill>
                <a:hlinkClick r:id="rId5"/>
              </a:rPr>
              <a:t>https://casouravbagaria.wordpress.com</a:t>
            </a:r>
            <a:r>
              <a:rPr lang="en-US" sz="2000" b="1" dirty="0" smtClean="0">
                <a:solidFill>
                  <a:srgbClr val="0070C0"/>
                </a:solidFill>
              </a:rPr>
              <a:t/>
            </a:r>
            <a:br>
              <a:rPr lang="en-US" sz="2000" b="1" dirty="0" smtClean="0">
                <a:solidFill>
                  <a:srgbClr val="0070C0"/>
                </a:solidFill>
              </a:rPr>
            </a:br>
            <a:endParaRPr lang="en-US" sz="2000" b="1" dirty="0" smtClean="0">
              <a:solidFill>
                <a:srgbClr val="0070C0"/>
              </a:solidFill>
            </a:endParaRPr>
          </a:p>
          <a:p>
            <a:r>
              <a:rPr lang="en-US" sz="2000" b="1" dirty="0" smtClean="0">
                <a:solidFill>
                  <a:srgbClr val="0070C0"/>
                </a:solidFill>
              </a:rPr>
              <a:t>OUR BLOG2: </a:t>
            </a:r>
            <a:r>
              <a:rPr lang="en-US" sz="2000" b="1" dirty="0" smtClean="0">
                <a:solidFill>
                  <a:srgbClr val="0070C0"/>
                </a:solidFill>
                <a:hlinkClick r:id="rId6"/>
              </a:rPr>
              <a:t>http://cagroups4all.blogspot.in/</a:t>
            </a:r>
            <a:endParaRPr lang="en-US" sz="2000" b="1" dirty="0" smtClean="0">
              <a:solidFill>
                <a:srgbClr val="0070C0"/>
              </a:solidFill>
            </a:endParaRPr>
          </a:p>
          <a:p>
            <a:endParaRPr lang="en-US" sz="2000" b="1" dirty="0">
              <a:solidFill>
                <a:srgbClr val="0070C0"/>
              </a:solidFill>
            </a:endParaRPr>
          </a:p>
          <a:p>
            <a:r>
              <a:rPr lang="en-US" sz="2000" b="1" dirty="0" smtClean="0">
                <a:solidFill>
                  <a:srgbClr val="0070C0"/>
                </a:solidFill>
              </a:rPr>
              <a:t>ADMIN PROFILE: </a:t>
            </a:r>
            <a:r>
              <a:rPr lang="en-US" sz="2000" b="1" dirty="0" smtClean="0">
                <a:solidFill>
                  <a:srgbClr val="0070C0"/>
                </a:solidFill>
                <a:hlinkClick r:id="rId7"/>
              </a:rPr>
              <a:t>https://www.facebook.com/ca.cs.sourav</a:t>
            </a:r>
            <a:endParaRPr lang="en-US" sz="2000" b="1" dirty="0" smtClean="0">
              <a:solidFill>
                <a:srgbClr val="0070C0"/>
              </a:solidFill>
            </a:endParaRPr>
          </a:p>
          <a:p>
            <a:endParaRPr lang="en-IN" sz="2000" b="1" dirty="0">
              <a:solidFill>
                <a:srgbClr val="0070C0"/>
              </a:solidFill>
            </a:endParaRPr>
          </a:p>
        </p:txBody>
      </p:sp>
    </p:spTree>
  </p:cSld>
  <p:clrMapOvr>
    <a:masterClrMapping/>
  </p:clrMapOvr>
  <p:transition spd="med" advTm="5000">
    <p:wheel spokes="8"/>
    <p:sndAc>
      <p:stSnd>
        <p:snd r:embed="rId2" name="applause.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0034" y="-214338"/>
            <a:ext cx="7242048" cy="1143000"/>
          </a:xfrm>
        </p:spPr>
        <p:txBody>
          <a:bodyPr>
            <a:normAutofit fontScale="90000"/>
          </a:bodyPr>
          <a:lstStyle/>
          <a:p>
            <a:r>
              <a:rPr lang="en-US" u="sng" dirty="0" smtClean="0"/>
              <a:t>SA 570(REVISED): GOING CONCERN </a:t>
            </a:r>
            <a:endParaRPr lang="en-IN" u="sng" dirty="0"/>
          </a:p>
        </p:txBody>
      </p:sp>
      <p:sp>
        <p:nvSpPr>
          <p:cNvPr id="2" name="Slide Number Placeholder 1"/>
          <p:cNvSpPr>
            <a:spLocks noGrp="1"/>
          </p:cNvSpPr>
          <p:nvPr>
            <p:ph type="sldNum" sz="quarter" idx="12"/>
          </p:nvPr>
        </p:nvSpPr>
        <p:spPr/>
        <p:txBody>
          <a:bodyPr/>
          <a:lstStyle/>
          <a:p>
            <a:fld id="{6F68DDE2-8FB2-4BBE-80E4-ECCDD4595F16}" type="slidenum">
              <a:rPr lang="en-IN" smtClean="0"/>
              <a:t>3</a:t>
            </a:fld>
            <a:endParaRPr lang="en-IN"/>
          </a:p>
        </p:txBody>
      </p:sp>
      <p:pic>
        <p:nvPicPr>
          <p:cNvPr id="2050" name="Picture 2" descr="C:\Users\user1\Desktop\SA\ppt\570.jpg"/>
          <p:cNvPicPr>
            <a:picLocks noChangeAspect="1" noChangeArrowheads="1"/>
          </p:cNvPicPr>
          <p:nvPr/>
        </p:nvPicPr>
        <p:blipFill>
          <a:blip r:embed="rId3">
            <a:duotone>
              <a:prstClr val="black"/>
              <a:schemeClr val="accent5">
                <a:tint val="45000"/>
                <a:satMod val="400000"/>
              </a:schemeClr>
            </a:duotone>
          </a:blip>
          <a:srcRect/>
          <a:stretch>
            <a:fillRect/>
          </a:stretch>
        </p:blipFill>
        <p:spPr bwMode="auto">
          <a:xfrm>
            <a:off x="0" y="928670"/>
            <a:ext cx="8143900" cy="5929330"/>
          </a:xfrm>
          <a:prstGeom prst="rect">
            <a:avLst/>
          </a:prstGeom>
          <a:noFill/>
        </p:spPr>
      </p:pic>
      <p:sp>
        <p:nvSpPr>
          <p:cNvPr id="5" name="TextBox 4"/>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dissolve/>
    <p:sndAc>
      <p:stSnd>
        <p:snd r:embed="rId2" name="chimes.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 </a:t>
            </a:r>
            <a:r>
              <a:rPr lang="en-IN" b="0" dirty="0" smtClean="0">
                <a:hlinkClick r:id="rId3"/>
              </a:rPr>
              <a:t>299: Responsibility </a:t>
            </a:r>
            <a:r>
              <a:rPr lang="en-IN" b="0" dirty="0" smtClean="0">
                <a:hlinkClick r:id="rId3"/>
              </a:rPr>
              <a:t>of Joint Auditors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4</a:t>
            </a:fld>
            <a:endParaRPr lang="en-IN"/>
          </a:p>
        </p:txBody>
      </p:sp>
      <p:pic>
        <p:nvPicPr>
          <p:cNvPr id="3074" name="Picture 2" descr="C:\Users\user1\Desktop\SA\ppt\299.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071546"/>
            <a:ext cx="8143900" cy="5786454"/>
          </a:xfrm>
          <a:prstGeom prst="rect">
            <a:avLst/>
          </a:prstGeom>
          <a:noFill/>
        </p:spPr>
      </p:pic>
      <p:sp>
        <p:nvSpPr>
          <p:cNvPr id="5" name="TextBox 4"/>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strips dir="ru"/>
    <p:sndAc>
      <p:stSnd>
        <p:snd r:embed="rId2" name="chimes.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76"/>
            <a:ext cx="7242048" cy="1143000"/>
          </a:xfrm>
        </p:spPr>
        <p:txBody>
          <a:bodyPr/>
          <a:lstStyle/>
          <a:p>
            <a:r>
              <a:rPr lang="fr-FR" b="0" dirty="0" smtClean="0">
                <a:hlinkClick r:id="rId3"/>
              </a:rPr>
              <a:t>SA </a:t>
            </a:r>
            <a:r>
              <a:rPr lang="fr-FR" b="0" dirty="0" smtClean="0">
                <a:hlinkClick r:id="rId3"/>
              </a:rPr>
              <a:t>530: </a:t>
            </a:r>
            <a:r>
              <a:rPr lang="fr-FR" b="0" dirty="0" smtClean="0">
                <a:hlinkClick r:id="rId3"/>
              </a:rPr>
              <a:t>Audit </a:t>
            </a:r>
            <a:r>
              <a:rPr lang="fr-FR" b="0" dirty="0" err="1" smtClean="0">
                <a:hlinkClick r:id="rId3"/>
              </a:rPr>
              <a:t>Sampling</a:t>
            </a:r>
            <a:r>
              <a:rPr lang="fr-FR" b="0" dirty="0" smtClean="0">
                <a:hlinkClick r:id="rId3"/>
              </a:rPr>
              <a:t> notes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5</a:t>
            </a:fld>
            <a:endParaRPr lang="en-IN"/>
          </a:p>
        </p:txBody>
      </p:sp>
      <p:pic>
        <p:nvPicPr>
          <p:cNvPr id="4098" name="Picture 2" descr="C:\Users\user1\Desktop\SA\ppt\53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857232"/>
            <a:ext cx="8143900" cy="6000768"/>
          </a:xfrm>
          <a:prstGeom prst="rect">
            <a:avLst/>
          </a:prstGeom>
          <a:noFill/>
        </p:spPr>
      </p:pic>
      <p:sp>
        <p:nvSpPr>
          <p:cNvPr id="6" name="TextBox 5"/>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strips dir="ld"/>
    <p:sndAc>
      <p:stSnd>
        <p:snd r:embed="rId2" name="chimes.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76"/>
            <a:ext cx="7242048" cy="1143000"/>
          </a:xfrm>
        </p:spPr>
        <p:txBody>
          <a:bodyPr>
            <a:normAutofit fontScale="90000"/>
          </a:bodyPr>
          <a:lstStyle/>
          <a:p>
            <a:r>
              <a:rPr lang="en-IN" b="0" dirty="0" smtClean="0">
                <a:hlinkClick r:id="rId3"/>
              </a:rPr>
              <a:t>SA 550(revised) related parties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6</a:t>
            </a:fld>
            <a:endParaRPr lang="en-IN"/>
          </a:p>
        </p:txBody>
      </p:sp>
      <p:pic>
        <p:nvPicPr>
          <p:cNvPr id="5122" name="Picture 2" descr="C:\Users\user1\Desktop\SA\ppt\55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928670"/>
            <a:ext cx="8215338" cy="5929330"/>
          </a:xfrm>
          <a:prstGeom prst="rect">
            <a:avLst/>
          </a:prstGeom>
          <a:noFill/>
        </p:spPr>
      </p:pic>
      <p:sp>
        <p:nvSpPr>
          <p:cNvPr id="5" name="TextBox 4"/>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spTree>
  </p:cSld>
  <p:clrMapOvr>
    <a:masterClrMapping/>
  </p:clrMapOvr>
  <p:transition spd="med" advTm="5000">
    <p:randomBar dir="vert"/>
    <p:sndAc>
      <p:stSnd>
        <p:snd r:embed="rId2" name="chimes.wav" builtIn="1"/>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338"/>
            <a:ext cx="7242048" cy="1143000"/>
          </a:xfrm>
        </p:spPr>
        <p:txBody>
          <a:bodyPr/>
          <a:lstStyle/>
          <a:p>
            <a:r>
              <a:rPr lang="en-IN" b="0" dirty="0" smtClean="0">
                <a:hlinkClick r:id="rId3"/>
              </a:rPr>
              <a:t>SA-230 Audit Documentation</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7</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6146" name="Picture 2" descr="C:\Users\user1\Desktop\SA\ppt\23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000108"/>
            <a:ext cx="8215338" cy="5857892"/>
          </a:xfrm>
          <a:prstGeom prst="rect">
            <a:avLst/>
          </a:prstGeom>
          <a:noFill/>
        </p:spPr>
      </p:pic>
    </p:spTree>
  </p:cSld>
  <p:clrMapOvr>
    <a:masterClrMapping/>
  </p:clrMapOvr>
  <p:transition spd="med" advTm="5000">
    <p:randomBar/>
    <p:sndAc>
      <p:stSnd>
        <p:snd r:embed="rId2" name="chimes.wav" builtIn="1"/>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242048" cy="1143000"/>
          </a:xfrm>
        </p:spPr>
        <p:txBody>
          <a:bodyPr>
            <a:normAutofit fontScale="90000"/>
          </a:bodyPr>
          <a:lstStyle/>
          <a:p>
            <a:r>
              <a:rPr lang="en-IN" b="0" dirty="0" smtClean="0">
                <a:hlinkClick r:id="rId3"/>
              </a:rPr>
              <a:t>SA-510 Initial Engagements – Opening Balances</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8</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7170" name="Picture 2" descr="C:\Users\user1\Desktop\SA\ppt\51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142984"/>
            <a:ext cx="8143900" cy="5715016"/>
          </a:xfrm>
          <a:prstGeom prst="rect">
            <a:avLst/>
          </a:prstGeom>
          <a:noFill/>
        </p:spPr>
      </p:pic>
    </p:spTree>
  </p:cSld>
  <p:clrMapOvr>
    <a:masterClrMapping/>
  </p:clrMapOvr>
  <p:transition spd="med" advTm="5000">
    <p:push dir="r"/>
    <p:sndAc>
      <p:stSnd>
        <p:snd r:embed="rId2" name="chimes.wav" builtIn="1"/>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0" dirty="0" smtClean="0">
                <a:hlinkClick r:id="rId3"/>
              </a:rPr>
              <a:t>SA-450 Evaluation of Misstatements Identified during the Audit</a:t>
            </a:r>
            <a:endParaRPr lang="en-IN" dirty="0"/>
          </a:p>
        </p:txBody>
      </p:sp>
      <p:sp>
        <p:nvSpPr>
          <p:cNvPr id="3" name="Slide Number Placeholder 2"/>
          <p:cNvSpPr>
            <a:spLocks noGrp="1"/>
          </p:cNvSpPr>
          <p:nvPr>
            <p:ph type="sldNum" sz="quarter" idx="12"/>
          </p:nvPr>
        </p:nvSpPr>
        <p:spPr/>
        <p:txBody>
          <a:bodyPr/>
          <a:lstStyle/>
          <a:p>
            <a:fld id="{6F68DDE2-8FB2-4BBE-80E4-ECCDD4595F16}" type="slidenum">
              <a:rPr lang="en-IN" smtClean="0"/>
              <a:t>9</a:t>
            </a:fld>
            <a:endParaRPr lang="en-IN"/>
          </a:p>
        </p:txBody>
      </p:sp>
      <p:sp>
        <p:nvSpPr>
          <p:cNvPr id="4" name="TextBox 3"/>
          <p:cNvSpPr txBox="1"/>
          <p:nvPr/>
        </p:nvSpPr>
        <p:spPr>
          <a:xfrm>
            <a:off x="8429652" y="302359"/>
            <a:ext cx="500066" cy="6555641"/>
          </a:xfrm>
          <a:prstGeom prst="rect">
            <a:avLst/>
          </a:prstGeom>
          <a:noFill/>
        </p:spPr>
        <p:txBody>
          <a:bodyPr wrap="square" rtlCol="0">
            <a:spAutoFit/>
          </a:bodyPr>
          <a:lstStyle/>
          <a:p>
            <a:r>
              <a:rPr lang="en-US" sz="2800" dirty="0" smtClean="0"/>
              <a:t>S</a:t>
            </a:r>
            <a:br>
              <a:rPr lang="en-US" sz="2800" dirty="0" smtClean="0"/>
            </a:br>
            <a:r>
              <a:rPr lang="en-US" sz="2800" dirty="0" smtClean="0"/>
              <a:t>O</a:t>
            </a:r>
            <a:br>
              <a:rPr lang="en-US" sz="2800" dirty="0" smtClean="0"/>
            </a:br>
            <a:r>
              <a:rPr lang="en-US" sz="2800" dirty="0" smtClean="0"/>
              <a:t>U</a:t>
            </a:r>
            <a:br>
              <a:rPr lang="en-US" sz="2800" dirty="0" smtClean="0"/>
            </a:br>
            <a:r>
              <a:rPr lang="en-US" sz="2800" dirty="0" smtClean="0"/>
              <a:t>R</a:t>
            </a:r>
            <a:br>
              <a:rPr lang="en-US" sz="2800" dirty="0" smtClean="0"/>
            </a:br>
            <a:r>
              <a:rPr lang="en-US" sz="2800" dirty="0" smtClean="0"/>
              <a:t>A</a:t>
            </a:r>
            <a:br>
              <a:rPr lang="en-US" sz="2800" dirty="0" smtClean="0"/>
            </a:br>
            <a:r>
              <a:rPr lang="en-US" sz="2800" dirty="0" smtClean="0"/>
              <a:t>V</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B</a:t>
            </a:r>
            <a:br>
              <a:rPr lang="en-US" sz="2800" dirty="0" smtClean="0"/>
            </a:br>
            <a:r>
              <a:rPr lang="en-US" sz="2800" dirty="0" smtClean="0"/>
              <a:t>A</a:t>
            </a:r>
            <a:br>
              <a:rPr lang="en-US" sz="2800" dirty="0" smtClean="0"/>
            </a:br>
            <a:r>
              <a:rPr lang="en-US" sz="2800" dirty="0" smtClean="0"/>
              <a:t>G</a:t>
            </a:r>
            <a:br>
              <a:rPr lang="en-US" sz="2800" dirty="0" smtClean="0"/>
            </a:br>
            <a:r>
              <a:rPr lang="en-US" sz="2800" dirty="0" smtClean="0"/>
              <a:t>A</a:t>
            </a:r>
            <a:br>
              <a:rPr lang="en-US" sz="2800" dirty="0" smtClean="0"/>
            </a:br>
            <a:r>
              <a:rPr lang="en-US" sz="2800" dirty="0" smtClean="0"/>
              <a:t>R</a:t>
            </a:r>
            <a:br>
              <a:rPr lang="en-US" sz="2800" dirty="0" smtClean="0"/>
            </a:br>
            <a:r>
              <a:rPr lang="en-US" sz="2800" dirty="0" smtClean="0"/>
              <a:t>I</a:t>
            </a:r>
            <a:br>
              <a:rPr lang="en-US" sz="2800" dirty="0" smtClean="0"/>
            </a:br>
            <a:r>
              <a:rPr lang="en-US" sz="2800" dirty="0" smtClean="0"/>
              <a:t>A</a:t>
            </a:r>
            <a:endParaRPr lang="en-IN" sz="2800" dirty="0"/>
          </a:p>
        </p:txBody>
      </p:sp>
      <p:pic>
        <p:nvPicPr>
          <p:cNvPr id="8194" name="Picture 2" descr="C:\Users\user1\Desktop\SA\ppt\450.jpg"/>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0" y="1428736"/>
            <a:ext cx="8143900" cy="5429264"/>
          </a:xfrm>
          <a:prstGeom prst="rect">
            <a:avLst/>
          </a:prstGeom>
          <a:noFill/>
        </p:spPr>
      </p:pic>
    </p:spTree>
  </p:cSld>
  <p:clrMapOvr>
    <a:masterClrMapping/>
  </p:clrMapOvr>
  <p:transition spd="med" advTm="5000">
    <p:push/>
    <p:sndAc>
      <p:stSnd>
        <p:snd r:embed="rId2" name="chimes.wav" builtIn="1"/>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98</TotalTime>
  <Words>287</Words>
  <Application>Microsoft Office PowerPoint</Application>
  <PresentationFormat>On-screen Show (4:3)</PresentationFormat>
  <Paragraphs>69</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Opulent</vt:lpstr>
      <vt:lpstr>AUDITING STANDARDS</vt:lpstr>
      <vt:lpstr>Slide 2</vt:lpstr>
      <vt:lpstr>SA 570(REVISED): GOING CONCERN </vt:lpstr>
      <vt:lpstr>SA 299: Responsibility of Joint Auditors</vt:lpstr>
      <vt:lpstr>SA 530: Audit Sampling notes</vt:lpstr>
      <vt:lpstr>SA 550(revised) related parties</vt:lpstr>
      <vt:lpstr>SA-230 Audit Documentation</vt:lpstr>
      <vt:lpstr>SA-510 Initial Engagements – Opening Balances</vt:lpstr>
      <vt:lpstr>SA-450 Evaluation of Misstatements Identified during the Audit</vt:lpstr>
      <vt:lpstr>SA-210 (Revised) “Agreeing the Terms of Audit Engagements”</vt:lpstr>
      <vt:lpstr>SA 320 Materiality in Planning and Performing an Audit</vt:lpstr>
      <vt:lpstr>SA-300 (Revised) Planning an Audit of Financial Statements</vt:lpstr>
      <vt:lpstr>SA-260 Communication with Those Charged with Governance</vt:lpstr>
      <vt:lpstr>SA 610 (Revised) -Using the Work of Internal Auditors </vt:lpstr>
      <vt:lpstr>SA-402 Audit Considerations Relating to an Entity Using a Service Organisation</vt:lpstr>
      <vt:lpstr>SA-250 Consideration of Laws and Regulations in an Audit of Financial Statements</vt:lpstr>
      <vt:lpstr>SA-240 The Auditor’s Responsibilities Relating to Fraud in an Audit of Financial Statements</vt:lpstr>
      <vt:lpstr>Risk assessment Procedures and Responses to assessed Risk w.r.t Related Party notes</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user1</dc:creator>
  <cp:lastModifiedBy>user1</cp:lastModifiedBy>
  <cp:revision>21</cp:revision>
  <dcterms:created xsi:type="dcterms:W3CDTF">2015-05-17T07:42:05Z</dcterms:created>
  <dcterms:modified xsi:type="dcterms:W3CDTF">2015-05-17T09:21:00Z</dcterms:modified>
</cp:coreProperties>
</file>