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25"/>
  </p:notesMasterIdLst>
  <p:sldIdLst>
    <p:sldId id="257" r:id="rId2"/>
    <p:sldId id="298" r:id="rId3"/>
    <p:sldId id="299" r:id="rId4"/>
    <p:sldId id="276" r:id="rId5"/>
    <p:sldId id="290" r:id="rId6"/>
    <p:sldId id="265" r:id="rId7"/>
    <p:sldId id="270" r:id="rId8"/>
    <p:sldId id="271" r:id="rId9"/>
    <p:sldId id="272" r:id="rId10"/>
    <p:sldId id="273" r:id="rId11"/>
    <p:sldId id="274" r:id="rId12"/>
    <p:sldId id="275" r:id="rId13"/>
    <p:sldId id="262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96" r:id="rId23"/>
    <p:sldId id="29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9" autoAdjust="0"/>
    <p:restoredTop sz="95739" autoAdjust="0"/>
  </p:normalViewPr>
  <p:slideViewPr>
    <p:cSldViewPr>
      <p:cViewPr>
        <p:scale>
          <a:sx n="33" d="100"/>
          <a:sy n="33" d="100"/>
        </p:scale>
        <p:origin x="-1572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A8B3F-77D1-4A87-BD10-51A7AAD3E6C6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69EDE-D70F-41D7-93CB-C629FDCCFD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0DF59A7A-035C-46E1-A716-10B4FE2885C0}" type="datetimeFigureOut">
              <a:rPr lang="en-US" smtClean="0"/>
              <a:pPr/>
              <a:t>10/24/2011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C3C4D3-5294-4FA2-94B7-8EDA321BFD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332656"/>
            <a:ext cx="8229600" cy="2209800"/>
          </a:xfrm>
          <a:noFill/>
          <a:sp3d>
            <a:bevelB prst="relaxedInset"/>
          </a:sp3d>
        </p:spPr>
        <p:txBody>
          <a:bodyPr/>
          <a:lstStyle/>
          <a:p>
            <a:pPr algn="ctr"/>
            <a:r>
              <a:rPr lang="en-US" sz="6000" dirty="0" smtClean="0">
                <a:latin typeface="Century Schoolbook" pitchFamily="18" charset="0"/>
              </a:rPr>
              <a:t>  </a:t>
            </a:r>
            <a:r>
              <a:rPr lang="en-US" sz="6000" dirty="0" smtClean="0">
                <a:latin typeface="Book Antiqua" pitchFamily="18" charset="0"/>
              </a:rPr>
              <a:t>INSIDER TRADING</a:t>
            </a:r>
            <a:endParaRPr lang="en-US" sz="6000" dirty="0">
              <a:latin typeface="Book Antiqua" pitchFamily="18" charset="0"/>
            </a:endParaRPr>
          </a:p>
        </p:txBody>
      </p:sp>
      <p:sp>
        <p:nvSpPr>
          <p:cNvPr id="2053" name="AutoShape 5" descr="2Q=="/>
          <p:cNvSpPr>
            <a:spLocks noChangeAspect="1" noChangeArrowheads="1"/>
          </p:cNvSpPr>
          <p:nvPr/>
        </p:nvSpPr>
        <p:spPr bwMode="auto">
          <a:xfrm>
            <a:off x="4176713" y="3090863"/>
            <a:ext cx="790575" cy="676275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2055" name="AutoShape 7" descr="2Q=="/>
          <p:cNvSpPr>
            <a:spLocks noChangeAspect="1" noChangeArrowheads="1"/>
          </p:cNvSpPr>
          <p:nvPr/>
        </p:nvSpPr>
        <p:spPr bwMode="auto">
          <a:xfrm>
            <a:off x="4176713" y="3090863"/>
            <a:ext cx="790575" cy="676275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27584" y="4797152"/>
            <a:ext cx="7416824" cy="1008112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Sahil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made a misuse of this unpublished price sensitive information and made profit out of it by dealing in the securities of the Company.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1600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http://t2.gstatic.com/images?q=tbn:ANd9GcSgPtba4zagWz1U40oUe3mNF8bTGR2c7vn26gVkmpJu2otaiNIAb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492896"/>
            <a:ext cx="315035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259632" y="4797152"/>
            <a:ext cx="6696744" cy="72008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Book Antiqua" pitchFamily="18" charset="0"/>
              </a:rPr>
              <a:t>Would </a:t>
            </a:r>
            <a:r>
              <a:rPr lang="en-US" dirty="0" err="1" smtClean="0">
                <a:solidFill>
                  <a:schemeClr val="tx1"/>
                </a:solidFill>
                <a:latin typeface="Book Antiqua" pitchFamily="18" charset="0"/>
              </a:rPr>
              <a:t>Saira</a:t>
            </a:r>
            <a:r>
              <a:rPr lang="en-US" dirty="0" smtClean="0">
                <a:solidFill>
                  <a:schemeClr val="tx1"/>
                </a:solidFill>
                <a:latin typeface="Book Antiqua" pitchFamily="18" charset="0"/>
              </a:rPr>
              <a:t> and </a:t>
            </a:r>
            <a:r>
              <a:rPr lang="en-US" dirty="0" err="1" smtClean="0">
                <a:solidFill>
                  <a:schemeClr val="tx1"/>
                </a:solidFill>
                <a:latin typeface="Book Antiqua" pitchFamily="18" charset="0"/>
              </a:rPr>
              <a:t>Sahil</a:t>
            </a:r>
            <a:r>
              <a:rPr lang="en-US" dirty="0" smtClean="0">
                <a:solidFill>
                  <a:schemeClr val="tx1"/>
                </a:solidFill>
                <a:latin typeface="Book Antiqua" pitchFamily="18" charset="0"/>
              </a:rPr>
              <a:t> be guilty of Insider Trading?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844824"/>
            <a:ext cx="1600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87624" y="1988840"/>
            <a:ext cx="1600200" cy="2438400"/>
          </a:xfrm>
          <a:prstGeom prst="rect">
            <a:avLst/>
          </a:prstGeom>
        </p:spPr>
      </p:pic>
      <p:pic>
        <p:nvPicPr>
          <p:cNvPr id="11" name="Picture 21" descr="http://t2.gstatic.com/images?q=tbn:ANd9GcTMrmL1soPk7qXzqPB5z9HhVNajkipeoS6QnQaOlJZRaM8cHcg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2057400"/>
            <a:ext cx="2143125" cy="213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99592" y="4365104"/>
            <a:ext cx="7128792" cy="2016224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17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endParaRPr lang="en-US" sz="1700" dirty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The answer is </a:t>
            </a:r>
            <a:r>
              <a:rPr lang="en-US" sz="1700" b="1" dirty="0" smtClean="0">
                <a:solidFill>
                  <a:schemeClr val="tx1"/>
                </a:solidFill>
                <a:latin typeface="Book Antiqua" pitchFamily="18" charset="0"/>
              </a:rPr>
              <a:t>YES. </a:t>
            </a:r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Saira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and </a:t>
            </a:r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Sahil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will be punished as per the Companies and SEBI’s Rules.</a:t>
            </a:r>
          </a:p>
          <a:p>
            <a:pPr algn="just"/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Reasons:  1. Dealing in unpublished price sensitive information</a:t>
            </a:r>
          </a:p>
          <a:p>
            <a:pPr algn="just"/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                2. Opposite </a:t>
            </a:r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Transation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</a:t>
            </a:r>
          </a:p>
          <a:p>
            <a:pPr algn="just"/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                3 Pre-clearance not taken</a:t>
            </a:r>
          </a:p>
          <a:p>
            <a:pPr algn="just"/>
            <a:endParaRPr lang="en-US" sz="17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endParaRPr lang="en-US" sz="1700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484784"/>
            <a:ext cx="1600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43608" y="1772816"/>
            <a:ext cx="1600200" cy="2438400"/>
          </a:xfrm>
          <a:prstGeom prst="rect">
            <a:avLst/>
          </a:prstGeom>
        </p:spPr>
      </p:pic>
      <p:pic>
        <p:nvPicPr>
          <p:cNvPr id="25602" name="Picture 2" descr="http://t3.gstatic.com/images?q=tbn:ANd9GcRAnPziwzGURldOJsboyKEiuoSOPQ5xRccoqrT9-jH3SAakTMhrE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348880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8280920" cy="4248472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latin typeface="Book Antiqua" pitchFamily="18" charset="0"/>
              </a:rPr>
              <a:t>As per SEBI the prohibition of Insider Trading is required to make securities market:</a:t>
            </a:r>
          </a:p>
          <a:p>
            <a:endParaRPr lang="en-US" sz="2200" dirty="0" smtClean="0">
              <a:latin typeface="Book Antiqua" pitchFamily="18" charset="0"/>
            </a:endParaRP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Fair and Transparent</a:t>
            </a: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To have a level playing field for all the participants in market</a:t>
            </a: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Free flow of information </a:t>
            </a: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Avoid information asymmetry</a:t>
            </a:r>
            <a:endParaRPr lang="en-US" sz="2200" dirty="0">
              <a:latin typeface="Book Antiqua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5536" y="692696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NEED OF INSIDER TRADING REGULATIONS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7920880" cy="4248472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latin typeface="Century Schoolbook" pitchFamily="18" charset="0"/>
              </a:rPr>
              <a:t>An </a:t>
            </a:r>
            <a:r>
              <a:rPr lang="en-US" sz="2200" dirty="0" smtClean="0">
                <a:latin typeface="Book Antiqua" pitchFamily="18" charset="0"/>
              </a:rPr>
              <a:t>insider means any person who,</a:t>
            </a:r>
          </a:p>
          <a:p>
            <a:pPr algn="just">
              <a:buBlip>
                <a:blip r:embed="rId2"/>
              </a:buBlip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is connected with the Company or is deemed to have been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  connected with the Company and is reasonably expected to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  have access to unpublished price sensitive information in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  respect of securities of a Company, or</a:t>
            </a:r>
          </a:p>
          <a:p>
            <a:pPr algn="just"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 has received or has had access to such unpublished price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   sensitive information</a:t>
            </a:r>
            <a:endParaRPr lang="en-US" sz="2200" dirty="0">
              <a:latin typeface="Book Antiqua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95536" y="692696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MEANING OF INSIDERS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95536" y="692696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CONNECTED PERSON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700808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"/>
            <a:r>
              <a:rPr lang="en-US" dirty="0" smtClean="0"/>
              <a:t>As per Securities </a:t>
            </a:r>
            <a:r>
              <a:rPr lang="en-US" dirty="0" smtClean="0"/>
              <a:t>And Exchange Board of </a:t>
            </a:r>
            <a:r>
              <a:rPr lang="en-US" dirty="0" smtClean="0"/>
              <a:t>India (Prohibition </a:t>
            </a:r>
            <a:r>
              <a:rPr lang="en-US" dirty="0" smtClean="0"/>
              <a:t>of Insider Trading), </a:t>
            </a:r>
            <a:r>
              <a:rPr lang="en-US" dirty="0" smtClean="0"/>
              <a:t>1992 , connected persons are as below:</a:t>
            </a: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Member of the Board of Directors of the </a:t>
            </a:r>
            <a:r>
              <a:rPr lang="en-US" dirty="0" smtClean="0"/>
              <a:t>Company Officer </a:t>
            </a:r>
            <a:r>
              <a:rPr lang="en-US" dirty="0" smtClean="0"/>
              <a:t>or an employee of </a:t>
            </a:r>
            <a:endParaRPr lang="en-US" dirty="0" smtClean="0"/>
          </a:p>
          <a:p>
            <a:pPr algn="just" fontAlgn="b"/>
            <a:r>
              <a:rPr lang="en-US" dirty="0" smtClean="0"/>
              <a:t> </a:t>
            </a:r>
            <a:r>
              <a:rPr lang="en-US" dirty="0" smtClean="0"/>
              <a:t>   the Company</a:t>
            </a:r>
            <a:endParaRPr lang="en-US" dirty="0" smtClean="0"/>
          </a:p>
          <a:p>
            <a:pPr algn="just" fontAlgn="b"/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Company </a:t>
            </a:r>
            <a:r>
              <a:rPr lang="en-US" dirty="0" smtClean="0"/>
              <a:t>under the same management or group </a:t>
            </a:r>
            <a:r>
              <a:rPr lang="en-US" dirty="0" smtClean="0"/>
              <a:t>or any </a:t>
            </a:r>
            <a:r>
              <a:rPr lang="en-US" dirty="0" smtClean="0"/>
              <a:t>subsidiary company </a:t>
            </a:r>
            <a:endParaRPr lang="en-US" dirty="0" smtClean="0"/>
          </a:p>
          <a:p>
            <a:pPr algn="just" fontAlgn="b"/>
            <a:r>
              <a:rPr lang="en-US" dirty="0" smtClean="0"/>
              <a:t> </a:t>
            </a:r>
            <a:r>
              <a:rPr lang="en-US" dirty="0" smtClean="0"/>
              <a:t>    thereof</a:t>
            </a: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Intermediaries like investment company, </a:t>
            </a:r>
            <a:r>
              <a:rPr lang="en-US" dirty="0" smtClean="0"/>
              <a:t>trustee </a:t>
            </a:r>
            <a:r>
              <a:rPr lang="en-US" dirty="0" err="1" smtClean="0"/>
              <a:t>company,asset</a:t>
            </a:r>
            <a:r>
              <a:rPr lang="en-US" dirty="0" smtClean="0"/>
              <a:t> management</a:t>
            </a:r>
          </a:p>
          <a:p>
            <a:pPr algn="just" fontAlgn="b"/>
            <a:r>
              <a:rPr lang="en-US" dirty="0" smtClean="0"/>
              <a:t> </a:t>
            </a:r>
            <a:r>
              <a:rPr lang="en-US" dirty="0" smtClean="0"/>
              <a:t>  Company</a:t>
            </a:r>
            <a:r>
              <a:rPr lang="en-US" dirty="0" smtClean="0"/>
              <a:t>, merchant </a:t>
            </a:r>
            <a:r>
              <a:rPr lang="en-US" dirty="0" smtClean="0"/>
              <a:t>Banker, share </a:t>
            </a:r>
            <a:r>
              <a:rPr lang="en-US" dirty="0" smtClean="0"/>
              <a:t>transfer Agent</a:t>
            </a:r>
            <a:r>
              <a:rPr lang="en-US" dirty="0" smtClean="0"/>
              <a:t>, Registrar </a:t>
            </a:r>
            <a:r>
              <a:rPr lang="en-US" dirty="0" smtClean="0"/>
              <a:t>to an </a:t>
            </a:r>
            <a:r>
              <a:rPr lang="en-US" dirty="0" smtClean="0"/>
              <a:t>issue,   </a:t>
            </a:r>
          </a:p>
          <a:p>
            <a:pPr algn="just" fontAlgn="b"/>
            <a:r>
              <a:rPr lang="en-US" dirty="0" smtClean="0"/>
              <a:t> </a:t>
            </a:r>
            <a:r>
              <a:rPr lang="en-US" dirty="0" smtClean="0"/>
              <a:t>   broker</a:t>
            </a:r>
            <a:r>
              <a:rPr lang="en-US" dirty="0" smtClean="0"/>
              <a:t>, portfolio manager, Investment advisor, </a:t>
            </a:r>
            <a:r>
              <a:rPr lang="en-US" dirty="0" smtClean="0"/>
              <a:t>banker etc </a:t>
            </a:r>
          </a:p>
          <a:p>
            <a:pPr algn="just" fontAlgn="b"/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Official or an employee of a self regulatory </a:t>
            </a:r>
            <a:r>
              <a:rPr lang="en-US" dirty="0" err="1" smtClean="0"/>
              <a:t>Organisation</a:t>
            </a: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An Official of a stock exchange or of clearing </a:t>
            </a:r>
            <a:r>
              <a:rPr lang="en-US" dirty="0" smtClean="0"/>
              <a:t>house </a:t>
            </a:r>
            <a:r>
              <a:rPr lang="en-US" dirty="0" smtClean="0"/>
              <a:t>corporation</a:t>
            </a:r>
          </a:p>
          <a:p>
            <a:pPr algn="just" fontAlgn="b">
              <a:buFont typeface="Courier New" pitchFamily="49" charset="0"/>
              <a:buChar char="o"/>
            </a:pPr>
            <a:endParaRPr lang="en-US" dirty="0" smtClean="0"/>
          </a:p>
          <a:p>
            <a:pPr algn="just" fontAlgn="b">
              <a:buFont typeface="Courier New" pitchFamily="49" charset="0"/>
              <a:buChar char="o"/>
            </a:pPr>
            <a:r>
              <a:rPr lang="en-US" dirty="0" smtClean="0"/>
              <a:t> Relatives of all the above (as per section 6 of the </a:t>
            </a:r>
            <a:r>
              <a:rPr lang="en-US" dirty="0" smtClean="0"/>
              <a:t>Co. Act</a:t>
            </a:r>
            <a:r>
              <a:rPr lang="en-US" dirty="0" smtClean="0"/>
              <a:t>, 1956)</a:t>
            </a:r>
          </a:p>
          <a:p>
            <a:pPr fontAlgn="b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772816"/>
            <a:ext cx="9144000" cy="508518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8800" dirty="0" smtClean="0">
                <a:latin typeface="Book Antiqua" pitchFamily="18" charset="0"/>
              </a:rPr>
              <a:t>The following shall be deemed to be price sensitive information:</a:t>
            </a:r>
          </a:p>
          <a:p>
            <a:pPr algn="just"/>
            <a:endParaRPr lang="en-US" sz="8000" dirty="0" smtClean="0">
              <a:latin typeface="Book Antiqua" pitchFamily="18" charset="0"/>
            </a:endParaRPr>
          </a:p>
          <a:p>
            <a:pPr algn="just"/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Periodical financial results of the Company</a:t>
            </a:r>
          </a:p>
          <a:p>
            <a:pPr algn="just">
              <a:buClrTx/>
              <a:buFont typeface="Courier New" pitchFamily="49" charset="0"/>
              <a:buChar char="o"/>
            </a:pPr>
            <a:endParaRPr lang="en-US" sz="8800" dirty="0" smtClean="0">
              <a:latin typeface="Book Antiqua" pitchFamily="18" charset="0"/>
            </a:endParaRPr>
          </a:p>
          <a:p>
            <a:pPr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Intended declaration of dividends (both interim and final) </a:t>
            </a:r>
          </a:p>
          <a:p>
            <a:pPr>
              <a:buClrTx/>
              <a:buFont typeface="Courier New" pitchFamily="49" charset="0"/>
              <a:buChar char="o"/>
            </a:pPr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Intended issue of securities or buy-back of securities</a:t>
            </a:r>
          </a:p>
          <a:p>
            <a:pPr algn="just">
              <a:buClrTx/>
              <a:buFont typeface="Courier New" pitchFamily="49" charset="0"/>
              <a:buChar char="o"/>
            </a:pPr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Any major expansion plans or execution of new projects</a:t>
            </a:r>
          </a:p>
          <a:p>
            <a:pPr algn="just">
              <a:buClrTx/>
              <a:buFont typeface="Courier New" pitchFamily="49" charset="0"/>
              <a:buChar char="o"/>
            </a:pPr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Amalgamations, mergers or take-</a:t>
            </a:r>
            <a:r>
              <a:rPr lang="en-US" sz="8800" dirty="0" err="1" smtClean="0">
                <a:latin typeface="Book Antiqua" pitchFamily="18" charset="0"/>
              </a:rPr>
              <a:t>overs</a:t>
            </a:r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endParaRPr lang="en-US" sz="8800" dirty="0" smtClean="0">
              <a:latin typeface="Book Antiqua" pitchFamily="18" charset="0"/>
            </a:endParaRPr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8800" dirty="0" smtClean="0">
                <a:latin typeface="Book Antiqua" pitchFamily="18" charset="0"/>
              </a:rPr>
              <a:t>Disposal of the whole or substantially the whole of an undertaking</a:t>
            </a:r>
          </a:p>
          <a:p>
            <a:pPr algn="just">
              <a:buFont typeface="Wingdings" pitchFamily="2" charset="2"/>
              <a:buChar char="§"/>
            </a:pPr>
            <a:endParaRPr lang="en-US" sz="8000" dirty="0" smtClean="0">
              <a:latin typeface="Book Antiqua" pitchFamily="18" charset="0"/>
            </a:endParaRPr>
          </a:p>
          <a:p>
            <a:endParaRPr lang="en-US" sz="7200" dirty="0" smtClean="0">
              <a:latin typeface="Book Antiqua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PRICE  SENSITIVE  INFORMATION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8280920" cy="4248472"/>
          </a:xfrm>
        </p:spPr>
        <p:txBody>
          <a:bodyPr>
            <a:normAutofit fontScale="92500"/>
          </a:bodyPr>
          <a:lstStyle/>
          <a:p>
            <a:pPr algn="just">
              <a:buFont typeface="Courier New" pitchFamily="49" charset="0"/>
              <a:buChar char="o"/>
            </a:pPr>
            <a:r>
              <a:rPr lang="en-US" sz="2400" dirty="0" smtClean="0">
                <a:latin typeface="Book Antiqua" pitchFamily="18" charset="0"/>
              </a:rPr>
              <a:t> Any changes in policies, plans of the Company </a:t>
            </a:r>
          </a:p>
          <a:p>
            <a:pPr algn="just">
              <a:buFont typeface="Courier New" pitchFamily="49" charset="0"/>
              <a:buChar char="o"/>
            </a:pPr>
            <a:endParaRPr lang="en-US" sz="24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400" dirty="0" smtClean="0">
                <a:latin typeface="Book Antiqua" pitchFamily="18" charset="0"/>
              </a:rPr>
              <a:t> Revision of credit ratings assigned to any debt or equity</a:t>
            </a:r>
          </a:p>
          <a:p>
            <a:pPr algn="just"/>
            <a:r>
              <a:rPr lang="en-US" sz="2400" dirty="0" smtClean="0">
                <a:latin typeface="Book Antiqua" pitchFamily="18" charset="0"/>
              </a:rPr>
              <a:t>    instrument of the Company</a:t>
            </a:r>
          </a:p>
          <a:p>
            <a:pPr algn="just">
              <a:buFont typeface="Courier New" pitchFamily="49" charset="0"/>
              <a:buChar char="o"/>
            </a:pPr>
            <a:endParaRPr lang="en-US" sz="24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400" dirty="0" smtClean="0">
                <a:latin typeface="Book Antiqua" pitchFamily="18" charset="0"/>
              </a:rPr>
              <a:t> Litigation /dispute with a material impact</a:t>
            </a:r>
          </a:p>
          <a:p>
            <a:pPr algn="just">
              <a:buFont typeface="Courier New" pitchFamily="49" charset="0"/>
              <a:buChar char="o"/>
            </a:pPr>
            <a:endParaRPr lang="en-US" sz="24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400" dirty="0" smtClean="0">
                <a:latin typeface="Book Antiqua" pitchFamily="18" charset="0"/>
              </a:rPr>
              <a:t> Cancellation of dividend/rights/bonus, etc</a:t>
            </a:r>
          </a:p>
          <a:p>
            <a:pPr algn="just">
              <a:buFont typeface="Courier New" pitchFamily="49" charset="0"/>
              <a:buChar char="o"/>
            </a:pPr>
            <a:endParaRPr lang="en-US" sz="24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2400" dirty="0" smtClean="0">
                <a:latin typeface="Book Antiqua" pitchFamily="18" charset="0"/>
              </a:rPr>
              <a:t> Any other information which materially affects the prices of </a:t>
            </a:r>
          </a:p>
          <a:p>
            <a:pPr algn="just"/>
            <a:r>
              <a:rPr lang="en-US" sz="2400" dirty="0" smtClean="0">
                <a:latin typeface="Book Antiqua" pitchFamily="18" charset="0"/>
              </a:rPr>
              <a:t>   the securities of the Company</a:t>
            </a:r>
          </a:p>
          <a:p>
            <a:endParaRPr lang="en-US" sz="800" dirty="0" smtClean="0">
              <a:latin typeface="Century Schoolbook" pitchFamily="18" charset="0"/>
            </a:endParaRPr>
          </a:p>
          <a:p>
            <a:pPr algn="just"/>
            <a:endParaRPr lang="en-US" sz="800" dirty="0" smtClean="0">
              <a:latin typeface="Century Schoolbook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PRICE  SENSITIVE  INFORMATION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PROHIBITION OF TRADING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844824"/>
            <a:ext cx="1324110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Prohibited Period Transactions</a:t>
            </a:r>
          </a:p>
          <a:p>
            <a:pPr algn="just"/>
            <a:endParaRPr lang="en-US" sz="2200" dirty="0" smtClean="0">
              <a:latin typeface="Book Antiqua" pitchFamily="18" charset="0"/>
            </a:endParaRPr>
          </a:p>
          <a:p>
            <a:pPr algn="just"/>
            <a:r>
              <a:rPr lang="en-US" sz="2200" dirty="0" smtClean="0">
                <a:latin typeface="Book Antiqua" pitchFamily="18" charset="0"/>
              </a:rPr>
              <a:t>  Connected Person (CP) not to deal during prohibited period (CP 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shall be entitled to exercise the option under ESOP but cannot sale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  during the Period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Opposite Transaction</a:t>
            </a:r>
          </a:p>
          <a:p>
            <a:endParaRPr lang="en-US" sz="2200" dirty="0" smtClean="0">
              <a:latin typeface="Book Antiqua" pitchFamily="18" charset="0"/>
            </a:endParaRPr>
          </a:p>
          <a:p>
            <a:r>
              <a:rPr lang="en-US" sz="2200" dirty="0" smtClean="0">
                <a:latin typeface="Book Antiqua" pitchFamily="18" charset="0"/>
              </a:rPr>
              <a:t>   CP not to buy/sell during the next six months following the prior</a:t>
            </a:r>
          </a:p>
          <a:p>
            <a:r>
              <a:rPr lang="en-US" sz="2200" dirty="0" smtClean="0">
                <a:latin typeface="Book Antiqua" pitchFamily="18" charset="0"/>
              </a:rPr>
              <a:t>   transactions (except ESOPs)</a:t>
            </a:r>
          </a:p>
          <a:p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8820472" cy="424847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lnSpc>
                <a:spcPct val="80000"/>
              </a:lnSpc>
              <a:buClrTx/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Any period other than the prohibited period is free period</a:t>
            </a:r>
          </a:p>
          <a:p>
            <a:pPr algn="just">
              <a:lnSpc>
                <a:spcPct val="80000"/>
              </a:lnSpc>
              <a:buClrTx/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 algn="just">
              <a:lnSpc>
                <a:spcPct val="80000"/>
              </a:lnSpc>
              <a:buClrTx/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 Share Dealing can be done in this period subject to pre-clearance </a:t>
            </a:r>
          </a:p>
          <a:p>
            <a:pPr algn="just">
              <a:lnSpc>
                <a:spcPct val="80000"/>
              </a:lnSpc>
              <a:buClrTx/>
            </a:pPr>
            <a:r>
              <a:rPr lang="en-US" sz="2200" dirty="0" smtClean="0">
                <a:latin typeface="Book Antiqua" pitchFamily="18" charset="0"/>
              </a:rPr>
              <a:t>    from the Compliance Officer</a:t>
            </a:r>
          </a:p>
          <a:p>
            <a:endParaRPr lang="en-US" sz="800" dirty="0" smtClean="0">
              <a:latin typeface="Century Schoolbook" pitchFamily="18" charset="0"/>
            </a:endParaRPr>
          </a:p>
          <a:p>
            <a:pPr algn="just"/>
            <a:endParaRPr lang="en-US" sz="800" dirty="0" smtClean="0">
              <a:latin typeface="Century Schoolbook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20472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FREE PERIOD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AN  OVERVIEW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700808"/>
            <a:ext cx="835292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History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Legal Framework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Meaning of Insider Trading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Need of  Insider Trading  Regulation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Meaning of Insiders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Connected  Persons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Price Sensitive Information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Prohibition of  Trading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844824"/>
            <a:ext cx="8424936" cy="424847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Initial Disclosure (as per regulation 13(1) of the SEBI (Prohibition</a:t>
            </a:r>
          </a:p>
          <a:p>
            <a:r>
              <a:rPr lang="en-US" sz="2200" dirty="0" smtClean="0">
                <a:latin typeface="Book Antiqua" pitchFamily="18" charset="0"/>
              </a:rPr>
              <a:t>   of Insider Trading) Regulations, 1992</a:t>
            </a:r>
          </a:p>
          <a:p>
            <a:pPr algn="just"/>
            <a:endParaRPr lang="en-US" sz="2200" dirty="0" smtClean="0">
              <a:latin typeface="Book Antiqua" pitchFamily="18" charset="0"/>
            </a:endParaRPr>
          </a:p>
          <a:p>
            <a:pPr algn="just"/>
            <a:r>
              <a:rPr lang="en-US" sz="2200" dirty="0" smtClean="0">
                <a:latin typeface="Book Antiqua" pitchFamily="18" charset="0"/>
              </a:rPr>
              <a:t>Any person who holds more than 5% shares or voting rights in any Listed Company shall disclose to the Company in Form A</a:t>
            </a:r>
          </a:p>
          <a:p>
            <a:pPr algn="just"/>
            <a:r>
              <a:rPr lang="en-US" sz="2200" dirty="0" smtClean="0">
                <a:latin typeface="Book Antiqua" pitchFamily="18" charset="0"/>
              </a:rPr>
              <a:t>within 2 working days of acquiring the shares or voting rights</a:t>
            </a:r>
          </a:p>
          <a:p>
            <a:pPr algn="just"/>
            <a:endParaRPr lang="en-US" sz="2200" dirty="0" smtClean="0">
              <a:latin typeface="Book Antiqua" pitchFamily="18" charset="0"/>
            </a:endParaRPr>
          </a:p>
          <a:p>
            <a:pPr algn="just"/>
            <a:r>
              <a:rPr lang="en-US" sz="2200" dirty="0" smtClean="0">
                <a:latin typeface="Book Antiqua" pitchFamily="18" charset="0"/>
              </a:rPr>
              <a:t>Any person who is a Director or Officer (including their dependants) of a Listed Company should disclose to the Company in Form B all its trade positions in equity or derivatives within 2 days of appointment  </a:t>
            </a:r>
            <a:endParaRPr lang="en-US" sz="800" dirty="0" smtClean="0">
              <a:latin typeface="Century Schoolbook" pitchFamily="18" charset="0"/>
            </a:endParaRPr>
          </a:p>
          <a:p>
            <a:pPr algn="just"/>
            <a:endParaRPr lang="en-US" sz="800" dirty="0" smtClean="0">
              <a:latin typeface="Century Schoolbook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96944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DISCLOSURES FOR PROHIBITION OF INSIDER TRADING</a:t>
            </a:r>
            <a:endParaRPr kumimoji="0" lang="en-US" sz="24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844824"/>
            <a:ext cx="8640960" cy="4248472"/>
          </a:xfrm>
        </p:spPr>
        <p:txBody>
          <a:bodyPr>
            <a:normAutofit fontScale="92500"/>
          </a:bodyPr>
          <a:lstStyle/>
          <a:p>
            <a:pPr>
              <a:buClr>
                <a:schemeClr val="tx1"/>
              </a:buCl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Continual Disclosure (as per regulation 13(1) of the SEBI</a:t>
            </a:r>
          </a:p>
          <a:p>
            <a:r>
              <a:rPr lang="en-US" sz="2200" dirty="0" smtClean="0">
                <a:latin typeface="Book Antiqua" pitchFamily="18" charset="0"/>
              </a:rPr>
              <a:t>    (Prohibition of Insider Trading) Regulations, 1992</a:t>
            </a:r>
          </a:p>
          <a:p>
            <a:endParaRPr lang="en-US" sz="2200" dirty="0" smtClean="0">
              <a:latin typeface="Book Antiqua" pitchFamily="18" charset="0"/>
            </a:endParaRPr>
          </a:p>
          <a:p>
            <a:pPr algn="just"/>
            <a:r>
              <a:rPr lang="en-US" sz="2200" dirty="0" smtClean="0">
                <a:latin typeface="Book Antiqua" pitchFamily="18" charset="0"/>
              </a:rPr>
              <a:t>Any person holding more than 5% shares or voting rights in any listed Company shall disclose to the Company in Form C the number of shares or voting rights held or any change exceeding 2% of total shareholding or voting rights in the Company within 2 days of acquisition of shares </a:t>
            </a:r>
          </a:p>
          <a:p>
            <a:pPr algn="just"/>
            <a:endParaRPr lang="en-US" sz="2200" dirty="0" smtClean="0">
              <a:latin typeface="Book Antiqua" pitchFamily="18" charset="0"/>
            </a:endParaRPr>
          </a:p>
          <a:p>
            <a:pPr algn="just"/>
            <a:r>
              <a:rPr lang="en-US" sz="2200" dirty="0" smtClean="0">
                <a:latin typeface="Book Antiqua" pitchFamily="18" charset="0"/>
              </a:rPr>
              <a:t>Any person who is a Director or Officer (including their dependants) of a Listed Company should disclose to the Company in Form D, if change exceeds Rs. 5 </a:t>
            </a:r>
            <a:r>
              <a:rPr lang="en-US" sz="2200" dirty="0" err="1" smtClean="0">
                <a:latin typeface="Book Antiqua" pitchFamily="18" charset="0"/>
              </a:rPr>
              <a:t>Lakhs</a:t>
            </a:r>
            <a:r>
              <a:rPr lang="en-US" sz="2200" dirty="0" smtClean="0">
                <a:latin typeface="Book Antiqua" pitchFamily="18" charset="0"/>
              </a:rPr>
              <a:t> in value or 25000 shares or 1% of total shareholding or voting rights whichever is lower within 2 days of acquisition or sale of shares </a:t>
            </a:r>
            <a:endParaRPr lang="en-US" sz="800" dirty="0" smtClean="0">
              <a:latin typeface="Century Schoolbook" pitchFamily="18" charset="0"/>
            </a:endParaRPr>
          </a:p>
          <a:p>
            <a:pPr algn="just"/>
            <a:endParaRPr lang="en-US" sz="800" dirty="0" smtClean="0">
              <a:latin typeface="Century Schoolbook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96944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DISCLOSURES FOR PROHIBITION OF INSIDER TRADING</a:t>
            </a:r>
            <a:endParaRPr kumimoji="0" lang="en-US" sz="24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1916832"/>
            <a:ext cx="849694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96944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PENALTIES</a:t>
            </a:r>
            <a:r>
              <a:rPr lang="en-US" sz="24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 </a:t>
            </a:r>
            <a:endParaRPr lang="en-US" sz="2400" noProof="0" dirty="0" smtClean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latin typeface="Book Antiqua" pitchFamily="18" charset="0"/>
              <a:ea typeface="+mj-ea"/>
              <a:cs typeface="Aharoni" pitchFamily="2" charset="-79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3528" y="1700808"/>
            <a:ext cx="828092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Initiate </a:t>
            </a:r>
            <a:r>
              <a:rPr lang="en-US" sz="2000" dirty="0" smtClean="0">
                <a:latin typeface="Book Antiqua" pitchFamily="18" charset="0"/>
              </a:rPr>
              <a:t>Criminal Prosecution against the defaulter</a:t>
            </a:r>
          </a:p>
          <a:p>
            <a:pPr lvl="0">
              <a:buFont typeface="Courier New" pitchFamily="49" charset="0"/>
              <a:buChar char="o"/>
            </a:pP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Prohibition </a:t>
            </a:r>
            <a:r>
              <a:rPr lang="en-US" sz="2000" dirty="0" smtClean="0">
                <a:latin typeface="Book Antiqua" pitchFamily="18" charset="0"/>
              </a:rPr>
              <a:t>from Dealing in any kind of Securities</a:t>
            </a:r>
          </a:p>
          <a:p>
            <a:pPr lvl="0">
              <a:buFont typeface="Courier New" pitchFamily="49" charset="0"/>
              <a:buChar char="o"/>
            </a:pP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Restraining </a:t>
            </a:r>
            <a:r>
              <a:rPr lang="en-US" sz="2000" dirty="0" smtClean="0">
                <a:latin typeface="Book Antiqua" pitchFamily="18" charset="0"/>
              </a:rPr>
              <a:t>the defaulter from any counseling to any person to deal in </a:t>
            </a:r>
            <a:endParaRPr lang="en-US" sz="2000" dirty="0" smtClean="0">
              <a:latin typeface="Book Antiqua" pitchFamily="18" charset="0"/>
            </a:endParaRPr>
          </a:p>
          <a:p>
            <a:pPr lvl="0"/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smtClean="0">
                <a:latin typeface="Book Antiqua" pitchFamily="18" charset="0"/>
              </a:rPr>
              <a:t>  </a:t>
            </a:r>
            <a:r>
              <a:rPr lang="en-US" sz="2000" dirty="0" smtClean="0">
                <a:latin typeface="Book Antiqua" pitchFamily="18" charset="0"/>
              </a:rPr>
              <a:t>securities</a:t>
            </a: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Null </a:t>
            </a:r>
            <a:r>
              <a:rPr lang="en-US" sz="2000" dirty="0" smtClean="0">
                <a:latin typeface="Book Antiqua" pitchFamily="18" charset="0"/>
              </a:rPr>
              <a:t>and voiding such transactions</a:t>
            </a:r>
          </a:p>
          <a:p>
            <a:pPr lvl="0">
              <a:buFont typeface="Courier New" pitchFamily="49" charset="0"/>
              <a:buChar char="o"/>
            </a:pP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Penalty </a:t>
            </a:r>
            <a:r>
              <a:rPr lang="en-US" sz="2000" dirty="0" smtClean="0">
                <a:latin typeface="Book Antiqua" pitchFamily="18" charset="0"/>
              </a:rPr>
              <a:t>of Rs. 25 </a:t>
            </a:r>
            <a:r>
              <a:rPr lang="en-US" sz="2000" dirty="0" err="1" smtClean="0">
                <a:latin typeface="Book Antiqua" pitchFamily="18" charset="0"/>
              </a:rPr>
              <a:t>crore</a:t>
            </a:r>
            <a:r>
              <a:rPr lang="en-US" sz="2000" dirty="0" smtClean="0">
                <a:latin typeface="Book Antiqua" pitchFamily="18" charset="0"/>
              </a:rPr>
              <a:t> or 3 times the amount of profit made whichever </a:t>
            </a:r>
            <a:r>
              <a:rPr lang="en-US" sz="2000" dirty="0" smtClean="0">
                <a:latin typeface="Book Antiqua" pitchFamily="18" charset="0"/>
              </a:rPr>
              <a:t>is</a:t>
            </a:r>
          </a:p>
          <a:p>
            <a:pPr lvl="0"/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smtClean="0">
                <a:latin typeface="Book Antiqua" pitchFamily="18" charset="0"/>
              </a:rPr>
              <a:t> </a:t>
            </a:r>
            <a:r>
              <a:rPr lang="en-US" sz="2000" dirty="0" smtClean="0">
                <a:latin typeface="Book Antiqua" pitchFamily="18" charset="0"/>
              </a:rPr>
              <a:t>higher</a:t>
            </a:r>
          </a:p>
          <a:p>
            <a:pPr lvl="0">
              <a:buFont typeface="Courier New" pitchFamily="49" charset="0"/>
              <a:buChar char="o"/>
            </a:pPr>
            <a:endParaRPr lang="en-US" sz="2000" dirty="0" smtClean="0">
              <a:latin typeface="Book Antiqua" pitchFamily="18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n-US" sz="2000" dirty="0" smtClean="0">
                <a:latin typeface="Book Antiqua" pitchFamily="18" charset="0"/>
              </a:rPr>
              <a:t> Imprisonment </a:t>
            </a:r>
            <a:r>
              <a:rPr lang="en-US" sz="2000" dirty="0" err="1" smtClean="0">
                <a:latin typeface="Book Antiqua" pitchFamily="18" charset="0"/>
              </a:rPr>
              <a:t>upto</a:t>
            </a:r>
            <a:r>
              <a:rPr lang="en-US" sz="2000" dirty="0" smtClean="0">
                <a:latin typeface="Book Antiqua" pitchFamily="18" charset="0"/>
              </a:rPr>
              <a:t> 10 years or fine </a:t>
            </a:r>
            <a:r>
              <a:rPr lang="en-US" sz="2000" dirty="0" err="1" smtClean="0">
                <a:latin typeface="Book Antiqua" pitchFamily="18" charset="0"/>
              </a:rPr>
              <a:t>upto</a:t>
            </a:r>
            <a:r>
              <a:rPr lang="en-US" sz="2000" dirty="0" smtClean="0">
                <a:latin typeface="Book Antiqua" pitchFamily="18" charset="0"/>
              </a:rPr>
              <a:t> 25 </a:t>
            </a:r>
            <a:r>
              <a:rPr lang="en-US" sz="2000" dirty="0" err="1" smtClean="0">
                <a:latin typeface="Book Antiqua" pitchFamily="18" charset="0"/>
              </a:rPr>
              <a:t>crores</a:t>
            </a:r>
            <a:r>
              <a:rPr lang="en-US" sz="2000" dirty="0" smtClean="0">
                <a:latin typeface="Book Antiqua" pitchFamily="18" charset="0"/>
              </a:rPr>
              <a:t> or  both.</a:t>
            </a:r>
            <a:endParaRPr lang="en-US" sz="2000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1916832"/>
            <a:ext cx="849694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1520" y="2924944"/>
            <a:ext cx="8496944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THANK YOU</a:t>
            </a:r>
            <a:r>
              <a:rPr lang="en-US" sz="24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 </a:t>
            </a:r>
            <a:endParaRPr lang="en-US" sz="2400" noProof="0" dirty="0" smtClean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latin typeface="Book Antiqua" pitchFamily="18" charset="0"/>
              <a:ea typeface="+mj-ea"/>
              <a:cs typeface="Aharoni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6216" y="5373216"/>
            <a:ext cx="23374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Book Antiqua" pitchFamily="18" charset="0"/>
              </a:rPr>
              <a:t>PRESENTED BY:</a:t>
            </a:r>
          </a:p>
          <a:p>
            <a:r>
              <a:rPr lang="en-US" sz="2200" dirty="0" smtClean="0">
                <a:latin typeface="Book Antiqua" pitchFamily="18" charset="0"/>
              </a:rPr>
              <a:t>SHIKHA JAIN</a:t>
            </a:r>
            <a:endParaRPr lang="en-US" sz="2200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AN  OVERVIEW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700808"/>
            <a:ext cx="835292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Free Period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Disclosures as per Securities And Exchange Board of India</a:t>
            </a:r>
          </a:p>
          <a:p>
            <a:r>
              <a:rPr lang="en-US" sz="2200" dirty="0" smtClean="0">
                <a:latin typeface="Book Antiqua" pitchFamily="18" charset="0"/>
              </a:rPr>
              <a:t>    (Prohibition of Insider Trading), 1992</a:t>
            </a:r>
          </a:p>
          <a:p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Penalties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HISTORY OF INSIDER TRADING REGULATION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8000" dirty="0" smtClean="0">
              <a:latin typeface="Book Antiqua" pitchFamily="18" charset="0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In 1979, the </a:t>
            </a:r>
            <a:r>
              <a:rPr lang="en-US" sz="8000" b="1" dirty="0" smtClean="0">
                <a:latin typeface="Book Antiqua" pitchFamily="18" charset="0"/>
                <a:cs typeface="Aharoni" pitchFamily="2" charset="-79"/>
              </a:rPr>
              <a:t>Sachar Committee </a:t>
            </a: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recommended amendments to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the Companies Act,1956 to prohibit the insider trading.</a:t>
            </a:r>
          </a:p>
          <a:p>
            <a:pPr algn="just">
              <a:buFont typeface="Courier New" pitchFamily="49" charset="0"/>
              <a:buChar char="o"/>
            </a:pPr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In 1986, the </a:t>
            </a:r>
            <a:r>
              <a:rPr lang="en-US" sz="8000" b="1" dirty="0" smtClean="0">
                <a:latin typeface="Book Antiqua" pitchFamily="18" charset="0"/>
                <a:cs typeface="Aharoni" pitchFamily="2" charset="-79"/>
              </a:rPr>
              <a:t>Patel Committee </a:t>
            </a: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recommended that the  Securities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Contracts Act, 1956 may be amended to curb insider trading and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unfair stock deals.</a:t>
            </a:r>
          </a:p>
          <a:p>
            <a:pPr algn="just">
              <a:buFont typeface="Courier New" pitchFamily="49" charset="0"/>
              <a:buChar char="o"/>
            </a:pPr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In 1989, the </a:t>
            </a:r>
            <a:r>
              <a:rPr lang="en-US" sz="8000" b="1" dirty="0" smtClean="0">
                <a:latin typeface="Book Antiqua" pitchFamily="18" charset="0"/>
                <a:cs typeface="Aharoni" pitchFamily="2" charset="-79"/>
              </a:rPr>
              <a:t>Abid Hussain Committee </a:t>
            </a: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recommended  that the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insider trading activities may be </a:t>
            </a:r>
            <a:r>
              <a:rPr lang="en-US" sz="8000" dirty="0" err="1" smtClean="0">
                <a:latin typeface="Book Antiqua" pitchFamily="18" charset="0"/>
                <a:cs typeface="Aharoni" pitchFamily="2" charset="-79"/>
              </a:rPr>
              <a:t>penalised</a:t>
            </a: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by civil and criminal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proceedings and also suggested the Securities And Exchange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Board of India (SEBI) to formulate the regulations and the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governing codes to prevent unfair dealings.</a:t>
            </a:r>
          </a:p>
          <a:p>
            <a:pPr algn="just">
              <a:buFont typeface="Courier New" pitchFamily="49" charset="0"/>
              <a:buChar char="o"/>
            </a:pPr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>
              <a:buFont typeface="Courier New" pitchFamily="49" charset="0"/>
              <a:buChar char="o"/>
            </a:pPr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In 1992, Securities And Exchange Board of India (prohibition of 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Insider Trading) Regulations, came into force to prohibit insider</a:t>
            </a:r>
          </a:p>
          <a:p>
            <a:pPr algn="just"/>
            <a:r>
              <a:rPr lang="en-US" sz="8000" dirty="0" smtClean="0">
                <a:latin typeface="Book Antiqua" pitchFamily="18" charset="0"/>
                <a:cs typeface="Aharoni" pitchFamily="2" charset="-79"/>
              </a:rPr>
              <a:t>     activities.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1628800"/>
            <a:ext cx="8496944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SEBI introduced regulations to govern Insider Trading in 1992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Regulations modified from time to time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Applicable to all Listed Companies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Applicable to all Registered Intermediaries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200" dirty="0" smtClean="0">
                <a:latin typeface="Book Antiqua" pitchFamily="18" charset="0"/>
              </a:rPr>
              <a:t> Regulations require Company to adopt internal code of conduct</a:t>
            </a:r>
          </a:p>
          <a:p>
            <a:pPr>
              <a:buFont typeface="Courier New" pitchFamily="49" charset="0"/>
              <a:buChar char="o"/>
            </a:pPr>
            <a:endParaRPr lang="en-US" sz="2200" dirty="0" smtClean="0">
              <a:latin typeface="Book Antiqua" pitchFamily="18" charset="0"/>
            </a:endParaRPr>
          </a:p>
          <a:p>
            <a:endParaRPr lang="en-US" sz="2200" dirty="0" smtClean="0">
              <a:latin typeface="Book Antiqua" pitchFamily="18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764704"/>
            <a:ext cx="8496944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vert="horz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bg1"/>
                </a:solidFill>
                <a:latin typeface="Book Antiqua" pitchFamily="18" charset="0"/>
                <a:ea typeface="+mj-ea"/>
                <a:cs typeface="Aharoni" pitchFamily="2" charset="-79"/>
              </a:rPr>
              <a:t>LEGAL FRAMEWORK</a:t>
            </a:r>
            <a:endParaRPr kumimoji="0" lang="en-US" sz="2800" b="0" i="0" u="none" strike="noStrike" kern="1200" cap="none" spc="0" normalizeH="0" baseline="0" noProof="0" dirty="0">
              <a:ln w="12700">
                <a:solidFill>
                  <a:schemeClr val="accent2">
                    <a:shade val="90000"/>
                    <a:satMod val="150000"/>
                  </a:schemeClr>
                </a:solidFill>
              </a:ln>
              <a:solidFill>
                <a:schemeClr val="bg1"/>
              </a:solidFill>
              <a:effectLst/>
              <a:uLnTx/>
              <a:uFillTx/>
              <a:latin typeface="Book Antiqua" pitchFamily="18" charset="0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2060848"/>
            <a:ext cx="1600200" cy="2438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44824"/>
            <a:ext cx="1600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/>
          <p:nvPr/>
        </p:nvSpPr>
        <p:spPr>
          <a:xfrm>
            <a:off x="467544" y="4797152"/>
            <a:ext cx="2376264" cy="926232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tx1"/>
                </a:solidFill>
                <a:latin typeface="Century Schoolbook" pitchFamily="18" charset="0"/>
              </a:rPr>
              <a:t>Saira is an Accounts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Century Schoolbook" pitchFamily="18" charset="0"/>
              </a:rPr>
              <a:t>Manager in XYZ Ltd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652120" y="4725144"/>
            <a:ext cx="2664296" cy="1058416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Century Schoolbook" pitchFamily="18" charset="0"/>
              </a:rPr>
              <a:t>Sahil</a:t>
            </a:r>
            <a:r>
              <a:rPr lang="en-US" sz="1600" dirty="0" smtClean="0">
                <a:solidFill>
                  <a:schemeClr val="tx1"/>
                </a:solidFill>
                <a:latin typeface="Century Schoolbook" pitchFamily="18" charset="0"/>
              </a:rPr>
              <a:t> is her husband who runs his own recruitment consultancy firm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1916832"/>
            <a:ext cx="1600200" cy="243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11560" y="4797152"/>
            <a:ext cx="7776864" cy="99824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dirty="0" smtClean="0">
              <a:latin typeface="Century Schoolbook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Century Schoolbook" pitchFamily="18" charset="0"/>
              </a:rPr>
              <a:t>One fine day when </a:t>
            </a:r>
            <a:r>
              <a:rPr lang="en-US" sz="1600" dirty="0" err="1" smtClean="0">
                <a:solidFill>
                  <a:schemeClr val="tx1"/>
                </a:solidFill>
                <a:latin typeface="Century Schoolbook" pitchFamily="18" charset="0"/>
              </a:rPr>
              <a:t>Saira</a:t>
            </a:r>
            <a:r>
              <a:rPr lang="en-US" sz="1600" dirty="0" smtClean="0">
                <a:solidFill>
                  <a:schemeClr val="tx1"/>
                </a:solidFill>
                <a:latin typeface="Century Schoolbook" pitchFamily="18" charset="0"/>
              </a:rPr>
              <a:t> was checking her emails she received a mail from Secretarial Department. It contained an </a:t>
            </a:r>
            <a:r>
              <a:rPr lang="en-US" sz="1600" dirty="0" smtClean="0">
                <a:solidFill>
                  <a:schemeClr val="tx1"/>
                </a:solidFill>
                <a:latin typeface="Book Antiqua" pitchFamily="18" charset="0"/>
              </a:rPr>
              <a:t>information that her Company is Going to buy over some another Company (takeover of a Company).</a:t>
            </a:r>
          </a:p>
          <a:p>
            <a:endParaRPr lang="en-US" sz="1600" dirty="0" smtClean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916832"/>
            <a:ext cx="208597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1916832"/>
            <a:ext cx="1600200" cy="243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99592" y="4725144"/>
            <a:ext cx="7416824" cy="72008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1700" dirty="0" smtClean="0">
              <a:solidFill>
                <a:schemeClr val="tx1"/>
              </a:solidFill>
              <a:latin typeface="Book Antiqua" pitchFamily="18" charset="0"/>
            </a:endParaRPr>
          </a:p>
          <a:p>
            <a:pPr algn="just"/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Realising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that the email was sent to her by mistake , </a:t>
            </a:r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Saira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deleted it and carried on with her day’s routine.</a:t>
            </a:r>
          </a:p>
          <a:p>
            <a:endParaRPr lang="en-US" sz="1600" dirty="0" smtClean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060848"/>
            <a:ext cx="21336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420472" cy="792088"/>
          </a:xfr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algn="ctr"/>
            <a:r>
              <a:rPr lang="en-US" sz="2800" b="0" dirty="0" smtClean="0">
                <a:solidFill>
                  <a:schemeClr val="bg1"/>
                </a:solidFill>
                <a:effectLst/>
                <a:latin typeface="Book Antiqua" pitchFamily="18" charset="0"/>
                <a:cs typeface="Aharoni" pitchFamily="2" charset="-79"/>
              </a:rPr>
              <a:t>MEANING OF INSIDER TRADING</a:t>
            </a:r>
            <a:endParaRPr lang="en-US" sz="2800" b="0" dirty="0">
              <a:solidFill>
                <a:schemeClr val="bg1"/>
              </a:solidFill>
              <a:effectLst/>
              <a:latin typeface="Book Antiqua" pitchFamily="18" charset="0"/>
              <a:cs typeface="Aharoni" pitchFamily="2" charset="-79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28800"/>
            <a:ext cx="8064896" cy="4680520"/>
          </a:xfrm>
        </p:spPr>
        <p:txBody>
          <a:bodyPr>
            <a:normAutofit/>
          </a:bodyPr>
          <a:lstStyle/>
          <a:p>
            <a:pPr algn="just"/>
            <a:endParaRPr lang="en-US" sz="8000" dirty="0" smtClean="0">
              <a:latin typeface="Book Antiqua" pitchFamily="18" charset="0"/>
              <a:cs typeface="Aharoni" pitchFamily="2" charset="-79"/>
            </a:endParaRP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    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259632" y="1916832"/>
            <a:ext cx="1600200" cy="243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827584" y="4653136"/>
            <a:ext cx="7416824" cy="720080"/>
          </a:xfrm>
          <a:prstGeom prst="roundRect">
            <a:avLst/>
          </a:prstGeom>
          <a:gradFill flip="none" rotWithShape="1">
            <a:gsLst>
              <a:gs pos="0">
                <a:srgbClr val="FFFFFF"/>
              </a:gs>
              <a:gs pos="7001">
                <a:srgbClr val="E6E6E6"/>
              </a:gs>
              <a:gs pos="32001">
                <a:srgbClr val="7D8496"/>
              </a:gs>
              <a:gs pos="47000">
                <a:srgbClr val="E6E6E6"/>
              </a:gs>
              <a:gs pos="85001">
                <a:srgbClr val="7D8496"/>
              </a:gs>
              <a:gs pos="100000">
                <a:srgbClr val="E6E6E6"/>
              </a:gs>
            </a:gsLst>
            <a:lin ang="2700000" scaled="0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While taking dinner </a:t>
            </a:r>
            <a:r>
              <a:rPr lang="en-US" sz="1700" dirty="0" err="1" smtClean="0">
                <a:solidFill>
                  <a:schemeClr val="tx1"/>
                </a:solidFill>
                <a:latin typeface="Book Antiqua" pitchFamily="18" charset="0"/>
              </a:rPr>
              <a:t>Saira</a:t>
            </a:r>
            <a:r>
              <a:rPr lang="en-US" sz="1700" dirty="0" smtClean="0">
                <a:solidFill>
                  <a:schemeClr val="tx1"/>
                </a:solidFill>
                <a:latin typeface="Book Antiqua" pitchFamily="18" charset="0"/>
              </a:rPr>
              <a:t> discussed about the email she received with her husband.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772816"/>
            <a:ext cx="1600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t0.gstatic.com/images?q=tbn:ANd9GcSTXYV8QaqmxB12_c1FbiIOKpH3ZEZT-JCJpUZnlDmher94ZLh8VoOBIBN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132856"/>
            <a:ext cx="2232248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1260</TotalTime>
  <Words>1218</Words>
  <Application>Microsoft Office PowerPoint</Application>
  <PresentationFormat>On-screen Show (4:3)</PresentationFormat>
  <Paragraphs>294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Urban</vt:lpstr>
      <vt:lpstr>  INSIDER TRADING</vt:lpstr>
      <vt:lpstr>AN  OVERVIEW</vt:lpstr>
      <vt:lpstr>AN  OVERVIEW</vt:lpstr>
      <vt:lpstr>HISTORY OF INSIDER TRADING REGULATION</vt:lpstr>
      <vt:lpstr>Slide 5</vt:lpstr>
      <vt:lpstr>MEANING OF INSIDER TRADING</vt:lpstr>
      <vt:lpstr>MEANING OF INSIDER TRADING</vt:lpstr>
      <vt:lpstr>MEANING OF INSIDER TRADING</vt:lpstr>
      <vt:lpstr>MEANING OF INSIDER TRADING</vt:lpstr>
      <vt:lpstr>MEANING OF INSIDER TRADING</vt:lpstr>
      <vt:lpstr>MEANING OF INSIDER TRADING</vt:lpstr>
      <vt:lpstr>MEANING OF INSIDER TRADING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INSIDER TRADING</dc:title>
  <dc:creator>Valued Acer Customer</dc:creator>
  <cp:lastModifiedBy>Valued Acer Customer</cp:lastModifiedBy>
  <cp:revision>49</cp:revision>
  <dcterms:created xsi:type="dcterms:W3CDTF">2011-08-17T17:18:40Z</dcterms:created>
  <dcterms:modified xsi:type="dcterms:W3CDTF">2011-10-24T18:37:55Z</dcterms:modified>
</cp:coreProperties>
</file>