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52" d="100"/>
          <a:sy n="52" d="100"/>
        </p:scale>
        <p:origin x="-2274" y="-90"/>
      </p:cViewPr>
      <p:guideLst>
        <p:guide orient="horz" pos="2880"/>
        <p:guide pos="216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342900" y="4933072"/>
            <a:ext cx="6229350" cy="1524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342900" y="1911643"/>
            <a:ext cx="6229350" cy="26416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097720" y="4733502"/>
            <a:ext cx="2228850" cy="2117"/>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531431" y="4733502"/>
            <a:ext cx="2228850" cy="2117"/>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3405261" y="4701736"/>
            <a:ext cx="34290" cy="6096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1D8BD707-D9CF-40AE-B4C6-C98DA3205C09}" type="datetimeFigureOut">
              <a:rPr lang="en-US" smtClean="0"/>
              <a:pPr/>
              <a:t>1/3/2013</a:t>
            </a:fld>
            <a:endParaRPr lang="en-US"/>
          </a:p>
        </p:txBody>
      </p:sp>
      <p:sp>
        <p:nvSpPr>
          <p:cNvPr id="16" name="Slide Number Placeholder 15"/>
          <p:cNvSpPr>
            <a:spLocks noGrp="1"/>
          </p:cNvSpPr>
          <p:nvPr>
            <p:ph type="sldNum" sz="quarter" idx="11"/>
          </p:nvPr>
        </p:nvSpPr>
        <p:spPr/>
        <p:txBody>
          <a:bodyPr/>
          <a:lstStyle/>
          <a:p>
            <a:fld id="{B6F15528-21DE-4FAA-801E-634DDDAF4B2B}"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66185"/>
            <a:ext cx="1543050" cy="780203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342900" y="366185"/>
            <a:ext cx="4514850" cy="780203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342900" y="2032000"/>
            <a:ext cx="6172200" cy="6096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1D8BD707-D9CF-40AE-B4C6-C98DA3205C09}" type="datetimeFigureOut">
              <a:rPr lang="en-US" smtClean="0"/>
              <a:pPr/>
              <a:t>1/3/2013</a:t>
            </a:fld>
            <a:endParaRPr lang="en-US"/>
          </a:p>
        </p:txBody>
      </p:sp>
      <p:sp>
        <p:nvSpPr>
          <p:cNvPr id="15" name="Slide Number Placeholder 14"/>
          <p:cNvSpPr>
            <a:spLocks noGrp="1"/>
          </p:cNvSpPr>
          <p:nvPr>
            <p:ph type="sldNum" sz="quarter" idx="15"/>
          </p:nvPr>
        </p:nvSpPr>
        <p:spPr/>
        <p:txBody>
          <a:bodyPr/>
          <a:lstStyle>
            <a:lvl1pPr algn="ctr">
              <a:defRPr/>
            </a:lvl1pPr>
          </a:lstStyle>
          <a:p>
            <a:fld id="{B6F15528-21DE-4FAA-801E-634DDDAF4B2B}" type="slidenum">
              <a:rPr lang="en-US" smtClean="0"/>
              <a:pPr/>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D8BD707-D9CF-40AE-B4C6-C98DA3205C09}" type="datetimeFigureOut">
              <a:rPr lang="en-US" smtClean="0"/>
              <a:pPr/>
              <a:t>1/3/2013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title"/>
          </p:nvPr>
        </p:nvSpPr>
        <p:spPr>
          <a:xfrm>
            <a:off x="514350" y="4673600"/>
            <a:ext cx="5943600" cy="18288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14350" y="6611819"/>
            <a:ext cx="5943600" cy="1312981"/>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514350" y="6555990"/>
            <a:ext cx="5943600" cy="5735"/>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D8BD707-D9CF-40AE-B4C6-C98DA3205C09}" type="datetimeFigureOut">
              <a:rPr lang="en-US" smtClean="0"/>
              <a:pPr/>
              <a:t>1/3/2013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342900" y="2032000"/>
            <a:ext cx="3044952" cy="6096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3486150" y="2032000"/>
            <a:ext cx="3044952" cy="6096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1/3/2013</a:t>
            </a:fld>
            <a:endParaRPr lang="en-US"/>
          </a:p>
        </p:txBody>
      </p:sp>
      <p:sp>
        <p:nvSpPr>
          <p:cNvPr id="3" name="Text Placeholder 2"/>
          <p:cNvSpPr>
            <a:spLocks noGrp="1"/>
          </p:cNvSpPr>
          <p:nvPr>
            <p:ph type="body" idx="1"/>
          </p:nvPr>
        </p:nvSpPr>
        <p:spPr>
          <a:xfrm>
            <a:off x="342900" y="1866124"/>
            <a:ext cx="3030141" cy="1016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342900" y="2935861"/>
            <a:ext cx="3028950" cy="5218176"/>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3487341" y="2935861"/>
            <a:ext cx="3028950" cy="5218176"/>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342900" y="207264"/>
            <a:ext cx="6172200" cy="1524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3486150" y="1866124"/>
            <a:ext cx="3030141" cy="1016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422209" y="2906959"/>
            <a:ext cx="2811780" cy="2117"/>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3566160" y="2906959"/>
            <a:ext cx="2811780" cy="2117"/>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D8BD707-D9CF-40AE-B4C6-C98DA3205C09}" type="datetimeFigureOut">
              <a:rPr lang="en-US" smtClean="0"/>
              <a:pPr/>
              <a:t>1/3/2013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1/3/2013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342900" y="609600"/>
            <a:ext cx="4686300" cy="7620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5086350" y="2133600"/>
            <a:ext cx="1488186" cy="49784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5086350" y="609600"/>
            <a:ext cx="1485900" cy="14224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1D8BD707-D9CF-40AE-B4C6-C98DA3205C09}" type="datetimeFigureOut">
              <a:rPr lang="en-US" smtClean="0"/>
              <a:pPr/>
              <a:t>1/3/2013</a:t>
            </a:fld>
            <a:endParaRPr lang="en-US"/>
          </a:p>
        </p:txBody>
      </p:sp>
      <p:sp>
        <p:nvSpPr>
          <p:cNvPr id="9" name="Slide Number Placeholder 8"/>
          <p:cNvSpPr>
            <a:spLocks noGrp="1"/>
          </p:cNvSpPr>
          <p:nvPr>
            <p:ph type="sldNum" sz="quarter" idx="15"/>
          </p:nvPr>
        </p:nvSpPr>
        <p:spPr/>
        <p:txBody>
          <a:bodyPr/>
          <a:lstStyle/>
          <a:p>
            <a:fld id="{B6F15528-21DE-4FAA-801E-634DDDAF4B2B}" type="slidenum">
              <a:rPr lang="en-US" smtClean="0"/>
              <a:pPr/>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72050" y="609600"/>
            <a:ext cx="1543050" cy="14224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42900" y="609600"/>
            <a:ext cx="4514850" cy="74168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4972050" y="2133600"/>
            <a:ext cx="1543050" cy="58928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1D8BD707-D9CF-40AE-B4C6-C98DA3205C09}" type="datetimeFigureOut">
              <a:rPr lang="en-US" smtClean="0"/>
              <a:pPr/>
              <a:t>1/3/2013</a:t>
            </a:fld>
            <a:endParaRPr lang="en-US"/>
          </a:p>
        </p:txBody>
      </p:sp>
      <p:sp>
        <p:nvSpPr>
          <p:cNvPr id="9" name="Slide Number Placeholder 8"/>
          <p:cNvSpPr>
            <a:spLocks noGrp="1"/>
          </p:cNvSpPr>
          <p:nvPr>
            <p:ph type="sldNum" sz="quarter" idx="11"/>
          </p:nvPr>
        </p:nvSpPr>
        <p:spPr/>
        <p:txBody>
          <a:bodyPr/>
          <a:lstStyle/>
          <a:p>
            <a:fld id="{B6F15528-21DE-4FAA-801E-634DDDAF4B2B}"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342900" y="1930401"/>
            <a:ext cx="6172200" cy="6237817"/>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4343400" y="8271556"/>
            <a:ext cx="1943100" cy="512064"/>
          </a:xfrm>
          <a:prstGeom prst="rect">
            <a:avLst/>
          </a:prstGeom>
        </p:spPr>
        <p:txBody>
          <a:bodyPr vert="horz" anchor="ctr" anchorCtr="0"/>
          <a:lstStyle>
            <a:lvl1pPr algn="l" eaLnBrk="1" latinLnBrk="0" hangingPunct="1">
              <a:defRPr kumimoji="0" sz="1200">
                <a:solidFill>
                  <a:schemeClr val="tx2"/>
                </a:solidFill>
              </a:defRPr>
            </a:lvl1pPr>
          </a:lstStyle>
          <a:p>
            <a:fld id="{1D8BD707-D9CF-40AE-B4C6-C98DA3205C09}" type="datetimeFigureOut">
              <a:rPr lang="en-US" smtClean="0"/>
              <a:pPr/>
              <a:t>1/3/2013</a:t>
            </a:fld>
            <a:endParaRPr lang="en-US"/>
          </a:p>
        </p:txBody>
      </p:sp>
      <p:sp>
        <p:nvSpPr>
          <p:cNvPr id="10" name="Footer Placeholder 9"/>
          <p:cNvSpPr>
            <a:spLocks noGrp="1"/>
          </p:cNvSpPr>
          <p:nvPr>
            <p:ph type="ftr" sz="quarter" idx="3"/>
          </p:nvPr>
        </p:nvSpPr>
        <p:spPr>
          <a:xfrm>
            <a:off x="1600200" y="8271556"/>
            <a:ext cx="2686050" cy="512064"/>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6307931" y="8242041"/>
            <a:ext cx="457200" cy="6096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6F15528-21DE-4FAA-801E-634DDDAF4B2B}" type="slidenum">
              <a:rPr lang="en-US" smtClean="0"/>
              <a:pPr/>
              <a:t>‹#›</a:t>
            </a:fld>
            <a:endParaRPr lang="en-US"/>
          </a:p>
        </p:txBody>
      </p:sp>
      <p:sp>
        <p:nvSpPr>
          <p:cNvPr id="5" name="Title Placeholder 4"/>
          <p:cNvSpPr>
            <a:spLocks noGrp="1"/>
          </p:cNvSpPr>
          <p:nvPr>
            <p:ph type="title"/>
          </p:nvPr>
        </p:nvSpPr>
        <p:spPr>
          <a:xfrm>
            <a:off x="342900" y="203200"/>
            <a:ext cx="6172200" cy="16256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mailto:moreassociate@gmail.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220.227.161.86/27616bos-directca17162b.pdf"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cag.gov.in/"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hivampublications.webs.com/apps/documents/categories/show/141281"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tdscpc.gov.in/"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8600" y="1981200"/>
            <a:ext cx="6400800" cy="6019800"/>
          </a:xfrm>
        </p:spPr>
        <p:txBody>
          <a:bodyPr>
            <a:noAutofit/>
          </a:bodyPr>
          <a:lstStyle/>
          <a:p>
            <a:pPr algn="l"/>
            <a:r>
              <a:rPr lang="en-US" sz="2400" b="1" dirty="0" smtClean="0">
                <a:solidFill>
                  <a:srgbClr val="002060"/>
                </a:solidFill>
                <a:latin typeface="Harrington" pitchFamily="82" charset="0"/>
              </a:rPr>
              <a:t>Dear Members,</a:t>
            </a:r>
          </a:p>
          <a:p>
            <a:pPr algn="l"/>
            <a:r>
              <a:rPr lang="en-US" sz="2400" b="1" dirty="0" smtClean="0">
                <a:solidFill>
                  <a:srgbClr val="002060"/>
                </a:solidFill>
                <a:latin typeface="Harrington" pitchFamily="82" charset="0"/>
              </a:rPr>
              <a:t>Everyone is celebrating and wishing each other happy new year. But why should we celebrate, when everyday incidents such as Rape take place in our country.</a:t>
            </a:r>
          </a:p>
          <a:p>
            <a:pPr algn="l"/>
            <a:r>
              <a:rPr lang="en-US" sz="2400" b="1" dirty="0" smtClean="0">
                <a:solidFill>
                  <a:srgbClr val="C00000"/>
                </a:solidFill>
                <a:latin typeface="Harrington" pitchFamily="82" charset="0"/>
              </a:rPr>
              <a:t>1. </a:t>
            </a:r>
            <a:r>
              <a:rPr lang="en-US" sz="2400" b="1" dirty="0" smtClean="0">
                <a:solidFill>
                  <a:srgbClr val="002060"/>
                </a:solidFill>
                <a:latin typeface="Harrington" pitchFamily="82" charset="0"/>
              </a:rPr>
              <a:t>Why Should not The Delhi Brave heart who fighted  with the culprits be nationally </a:t>
            </a:r>
            <a:r>
              <a:rPr lang="en-US" sz="2400" b="1" dirty="0" smtClean="0">
                <a:solidFill>
                  <a:srgbClr val="C00000"/>
                </a:solidFill>
                <a:latin typeface="Harrington" pitchFamily="82" charset="0"/>
              </a:rPr>
              <a:t>awarded</a:t>
            </a:r>
            <a:r>
              <a:rPr lang="en-US" sz="2400" b="1" dirty="0" smtClean="0">
                <a:solidFill>
                  <a:srgbClr val="002060"/>
                </a:solidFill>
                <a:latin typeface="Harrington" pitchFamily="82" charset="0"/>
              </a:rPr>
              <a:t>??</a:t>
            </a:r>
          </a:p>
          <a:p>
            <a:pPr algn="l"/>
            <a:r>
              <a:rPr lang="en-US" sz="2400" b="1" dirty="0" smtClean="0">
                <a:solidFill>
                  <a:srgbClr val="C00000"/>
                </a:solidFill>
                <a:latin typeface="Harrington" pitchFamily="82" charset="0"/>
              </a:rPr>
              <a:t>2. </a:t>
            </a:r>
            <a:r>
              <a:rPr lang="en-US" sz="2400" b="1" dirty="0" smtClean="0">
                <a:solidFill>
                  <a:srgbClr val="002060"/>
                </a:solidFill>
                <a:latin typeface="Harrington" pitchFamily="82" charset="0"/>
              </a:rPr>
              <a:t>Why should not a </a:t>
            </a:r>
            <a:r>
              <a:rPr lang="en-US" sz="2400" b="1" dirty="0" smtClean="0">
                <a:solidFill>
                  <a:srgbClr val="C00000"/>
                </a:solidFill>
                <a:latin typeface="Harrington" pitchFamily="82" charset="0"/>
              </a:rPr>
              <a:t>Strict Law </a:t>
            </a:r>
            <a:r>
              <a:rPr lang="en-US" sz="2400" b="1" dirty="0" smtClean="0">
                <a:solidFill>
                  <a:srgbClr val="002060"/>
                </a:solidFill>
                <a:latin typeface="Harrington" pitchFamily="82" charset="0"/>
              </a:rPr>
              <a:t>relating rape be framed in the name of the </a:t>
            </a:r>
            <a:r>
              <a:rPr lang="en-US" sz="2400" b="1" dirty="0" smtClean="0">
                <a:solidFill>
                  <a:srgbClr val="002060"/>
                </a:solidFill>
                <a:latin typeface="Harrington" pitchFamily="82" charset="0"/>
              </a:rPr>
              <a:t>Brave Heart</a:t>
            </a:r>
            <a:r>
              <a:rPr lang="en-US" sz="2400" b="1" dirty="0" smtClean="0">
                <a:solidFill>
                  <a:srgbClr val="002060"/>
                </a:solidFill>
                <a:latin typeface="Harrington" pitchFamily="82" charset="0"/>
              </a:rPr>
              <a:t>??</a:t>
            </a:r>
          </a:p>
          <a:p>
            <a:pPr algn="l"/>
            <a:r>
              <a:rPr lang="en-US" sz="2400" b="1" dirty="0" smtClean="0">
                <a:solidFill>
                  <a:srgbClr val="002060"/>
                </a:solidFill>
                <a:latin typeface="Harrington" pitchFamily="82" charset="0"/>
              </a:rPr>
              <a:t>We invite your suggestions for further improvement in </a:t>
            </a:r>
            <a:r>
              <a:rPr lang="en-US" sz="2400" b="1" dirty="0" smtClean="0">
                <a:solidFill>
                  <a:srgbClr val="002060"/>
                </a:solidFill>
                <a:latin typeface="Harrington" pitchFamily="82" charset="0"/>
              </a:rPr>
              <a:t>newsletter.</a:t>
            </a:r>
          </a:p>
          <a:p>
            <a:pPr algn="r"/>
            <a:r>
              <a:rPr lang="en-US" sz="1600" b="1" dirty="0" smtClean="0">
                <a:solidFill>
                  <a:srgbClr val="002060"/>
                </a:solidFill>
                <a:latin typeface="Verdana" pitchFamily="34" charset="0"/>
                <a:ea typeface="Verdana" pitchFamily="34" charset="0"/>
                <a:cs typeface="Verdana" pitchFamily="34" charset="0"/>
              </a:rPr>
              <a:t>CA Nitesh More</a:t>
            </a:r>
          </a:p>
          <a:p>
            <a:pPr algn="r"/>
            <a:r>
              <a:rPr lang="en-US" sz="1600" b="1" dirty="0" smtClean="0">
                <a:solidFill>
                  <a:srgbClr val="002060"/>
                </a:solidFill>
                <a:latin typeface="Verdana" pitchFamily="34" charset="0"/>
                <a:ea typeface="Verdana" pitchFamily="34" charset="0"/>
                <a:cs typeface="Verdana" pitchFamily="34" charset="0"/>
                <a:hlinkClick r:id="rId2"/>
              </a:rPr>
              <a:t>moreassociate@gmail.com</a:t>
            </a:r>
            <a:endParaRPr lang="en-US" sz="1600" b="1" dirty="0" smtClean="0">
              <a:solidFill>
                <a:srgbClr val="002060"/>
              </a:solidFill>
              <a:latin typeface="Verdana" pitchFamily="34" charset="0"/>
              <a:ea typeface="Verdana" pitchFamily="34" charset="0"/>
              <a:cs typeface="Verdana" pitchFamily="34" charset="0"/>
            </a:endParaRPr>
          </a:p>
          <a:p>
            <a:pPr algn="r"/>
            <a:r>
              <a:rPr lang="en-US" sz="1600" b="1" dirty="0" smtClean="0">
                <a:solidFill>
                  <a:srgbClr val="002060"/>
                </a:solidFill>
                <a:latin typeface="Verdana" pitchFamily="34" charset="0"/>
                <a:ea typeface="Verdana" pitchFamily="34" charset="0"/>
                <a:cs typeface="Verdana" pitchFamily="34" charset="0"/>
              </a:rPr>
              <a:t>9883157484</a:t>
            </a:r>
          </a:p>
          <a:p>
            <a:pPr algn="l"/>
            <a:endParaRPr lang="en-US" sz="2400" b="1" dirty="0" smtClean="0">
              <a:solidFill>
                <a:srgbClr val="002060"/>
              </a:solidFill>
              <a:latin typeface="Harrington" pitchFamily="82" charset="0"/>
            </a:endParaRPr>
          </a:p>
        </p:txBody>
      </p:sp>
      <p:sp>
        <p:nvSpPr>
          <p:cNvPr id="2" name="Title 1"/>
          <p:cNvSpPr>
            <a:spLocks noGrp="1"/>
          </p:cNvSpPr>
          <p:nvPr>
            <p:ph type="ctrTitle"/>
          </p:nvPr>
        </p:nvSpPr>
        <p:spPr>
          <a:xfrm>
            <a:off x="76200" y="457200"/>
            <a:ext cx="5029200" cy="1066799"/>
          </a:xfrm>
        </p:spPr>
        <p:txBody>
          <a:bodyPr>
            <a:normAutofit fontScale="90000"/>
          </a:bodyPr>
          <a:lstStyle/>
          <a:p>
            <a:r>
              <a:rPr lang="en-US" dirty="0" smtClean="0">
                <a:solidFill>
                  <a:srgbClr val="C00000"/>
                </a:solidFill>
              </a:rPr>
              <a:t>Professional Updates</a:t>
            </a:r>
            <a:r>
              <a:rPr lang="en-US" dirty="0" smtClean="0"/>
              <a:t/>
            </a:r>
            <a:br>
              <a:rPr lang="en-US" dirty="0" smtClean="0"/>
            </a:br>
            <a:r>
              <a:rPr lang="en-US" sz="3100" dirty="0" smtClean="0">
                <a:solidFill>
                  <a:srgbClr val="002060"/>
                </a:solidFill>
                <a:latin typeface="Georgia" pitchFamily="18" charset="0"/>
              </a:rPr>
              <a:t>1</a:t>
            </a:r>
            <a:r>
              <a:rPr lang="en-US" sz="3100" baseline="30000" dirty="0" smtClean="0">
                <a:solidFill>
                  <a:srgbClr val="002060"/>
                </a:solidFill>
                <a:latin typeface="Georgia" pitchFamily="18" charset="0"/>
              </a:rPr>
              <a:t>st</a:t>
            </a:r>
            <a:r>
              <a:rPr lang="en-US" sz="3100" dirty="0" smtClean="0">
                <a:solidFill>
                  <a:srgbClr val="002060"/>
                </a:solidFill>
                <a:latin typeface="Georgia" pitchFamily="18" charset="0"/>
              </a:rPr>
              <a:t> Issue – 02</a:t>
            </a:r>
            <a:r>
              <a:rPr lang="en-US" sz="3100" baseline="30000" dirty="0" smtClean="0">
                <a:solidFill>
                  <a:srgbClr val="002060"/>
                </a:solidFill>
                <a:latin typeface="Georgia" pitchFamily="18" charset="0"/>
              </a:rPr>
              <a:t>nd</a:t>
            </a:r>
            <a:r>
              <a:rPr lang="en-US" sz="3100" dirty="0" smtClean="0">
                <a:solidFill>
                  <a:srgbClr val="002060"/>
                </a:solidFill>
                <a:latin typeface="Georgia" pitchFamily="18" charset="0"/>
              </a:rPr>
              <a:t> January 2013</a:t>
            </a:r>
            <a:endParaRPr lang="en-US" dirty="0">
              <a:solidFill>
                <a:srgbClr val="002060"/>
              </a:solidFill>
              <a:latin typeface="Georgia" pitchFamily="18" charset="0"/>
            </a:endParaRPr>
          </a:p>
        </p:txBody>
      </p:sp>
      <p:pic>
        <p:nvPicPr>
          <p:cNvPr id="4" name="Picture 3" descr="123.jpg"/>
          <p:cNvPicPr>
            <a:picLocks noChangeAspect="1"/>
          </p:cNvPicPr>
          <p:nvPr/>
        </p:nvPicPr>
        <p:blipFill>
          <a:blip r:embed="rId3"/>
          <a:stretch>
            <a:fillRect/>
          </a:stretch>
        </p:blipFill>
        <p:spPr>
          <a:xfrm>
            <a:off x="5105400" y="304800"/>
            <a:ext cx="1600200" cy="1771896"/>
          </a:xfrm>
          <a:prstGeom prst="rect">
            <a:avLst/>
          </a:prstGeom>
        </p:spPr>
      </p:pic>
      <p:sp>
        <p:nvSpPr>
          <p:cNvPr id="5" name="TextBox 4"/>
          <p:cNvSpPr txBox="1"/>
          <p:nvPr/>
        </p:nvSpPr>
        <p:spPr>
          <a:xfrm>
            <a:off x="4953000" y="2145268"/>
            <a:ext cx="1828800" cy="369332"/>
          </a:xfrm>
          <a:prstGeom prst="rect">
            <a:avLst/>
          </a:prstGeom>
          <a:noFill/>
        </p:spPr>
        <p:txBody>
          <a:bodyPr wrap="square" rtlCol="0">
            <a:spAutoFit/>
          </a:bodyPr>
          <a:lstStyle/>
          <a:p>
            <a:r>
              <a:rPr lang="en-US" b="1" dirty="0" smtClean="0">
                <a:solidFill>
                  <a:srgbClr val="C00000"/>
                </a:solidFill>
                <a:latin typeface="Tempus Sans ITC" pitchFamily="82" charset="0"/>
              </a:rPr>
              <a:t>CA Nitesh More</a:t>
            </a:r>
          </a:p>
        </p:txBody>
      </p:sp>
      <p:sp>
        <p:nvSpPr>
          <p:cNvPr id="6" name="Rectangle 5"/>
          <p:cNvSpPr/>
          <p:nvPr/>
        </p:nvSpPr>
        <p:spPr>
          <a:xfrm>
            <a:off x="228600" y="8144473"/>
            <a:ext cx="6477000" cy="646331"/>
          </a:xfrm>
          <a:prstGeom prst="rect">
            <a:avLst/>
          </a:prstGeom>
          <a:ln>
            <a:solidFill>
              <a:schemeClr val="tx1"/>
            </a:solidFill>
          </a:ln>
          <a:scene3d>
            <a:camera prst="orthographicFront">
              <a:rot lat="0" lon="0" rev="0"/>
            </a:camera>
            <a:lightRig rig="threePt" dir="t">
              <a:rot lat="0" lon="0" rev="1200000"/>
            </a:lightRig>
          </a:scene3d>
        </p:spPr>
        <p:style>
          <a:lnRef idx="0">
            <a:schemeClr val="accent2"/>
          </a:lnRef>
          <a:fillRef idx="3">
            <a:schemeClr val="accent2"/>
          </a:fillRef>
          <a:effectRef idx="3">
            <a:schemeClr val="accent2"/>
          </a:effectRef>
          <a:fontRef idx="minor">
            <a:schemeClr val="lt1"/>
          </a:fontRef>
        </p:style>
        <p:txBody>
          <a:bodyPr wrap="square" lIns="91440" tIns="45720" rIns="91440" bIns="45720">
            <a:spAutoFit/>
          </a:bodyPr>
          <a:lstStyle/>
          <a:p>
            <a:pPr algn="ctr"/>
            <a:r>
              <a:rPr lang="en-US" sz="3600" b="1" spc="300" dirty="0" smtClean="0">
                <a:ln w="11430" cmpd="sng">
                  <a:solidFill>
                    <a:schemeClr val="accent1">
                      <a:tint val="10000"/>
                    </a:schemeClr>
                  </a:solidFill>
                  <a:prstDash val="solid"/>
                  <a:miter lim="800000"/>
                </a:ln>
                <a:solidFill>
                  <a:schemeClr val="tx1"/>
                </a:solidFill>
                <a:effectLst>
                  <a:glow rad="45500">
                    <a:schemeClr val="accent1">
                      <a:satMod val="220000"/>
                      <a:alpha val="35000"/>
                    </a:schemeClr>
                  </a:glow>
                </a:effectLst>
                <a:latin typeface="Chiller" pitchFamily="82" charset="0"/>
              </a:rPr>
              <a:t>Its Time To Create Opportunity</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28600"/>
            <a:ext cx="6858000" cy="1016000"/>
          </a:xfrm>
        </p:spPr>
        <p:txBody>
          <a:bodyPr/>
          <a:lstStyle/>
          <a:p>
            <a:pPr algn="ctr"/>
            <a:r>
              <a:rPr smtClean="0"/>
              <a:t>ICAI</a:t>
            </a:r>
            <a:endParaRPr lang="en-US" dirty="0"/>
          </a:p>
        </p:txBody>
      </p:sp>
      <p:sp>
        <p:nvSpPr>
          <p:cNvPr id="4" name="TextBox 3"/>
          <p:cNvSpPr txBox="1"/>
          <p:nvPr/>
        </p:nvSpPr>
        <p:spPr>
          <a:xfrm>
            <a:off x="304800" y="1524000"/>
            <a:ext cx="6324600" cy="4401205"/>
          </a:xfrm>
          <a:prstGeom prst="rect">
            <a:avLst/>
          </a:prstGeom>
          <a:noFill/>
        </p:spPr>
        <p:txBody>
          <a:bodyPr wrap="square" rtlCol="0">
            <a:spAutoFit/>
          </a:bodyPr>
          <a:lstStyle/>
          <a:p>
            <a:r>
              <a:rPr lang="en-US" sz="2800" dirty="0" smtClean="0">
                <a:solidFill>
                  <a:srgbClr val="FFC000"/>
                </a:solidFill>
              </a:rPr>
              <a:t>Extension Of Last Date For Complying With The CPE Hours Requirement For The Calendar Year 2012 </a:t>
            </a:r>
            <a:r>
              <a:rPr lang="en-US" sz="2800" dirty="0" smtClean="0">
                <a:solidFill>
                  <a:srgbClr val="002060"/>
                </a:solidFill>
              </a:rPr>
              <a:t>- From 31st December, 2012 To 31st January, 2013 - This Is For Kind Information Of The Members That It Has Been Decided To Extend The Last Date For Complying With The CPE Hours Requirement For The Calendar Year 2012 By One Month, i.e., Up To 31st January, 2013.</a:t>
            </a:r>
            <a:endParaRPr lang="en-US" sz="2800" dirty="0">
              <a:solidFill>
                <a:srgbClr val="002060"/>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28600"/>
            <a:ext cx="6858000" cy="1016000"/>
          </a:xfrm>
        </p:spPr>
        <p:txBody>
          <a:bodyPr/>
          <a:lstStyle/>
          <a:p>
            <a:pPr algn="ctr"/>
            <a:r>
              <a:rPr smtClean="0"/>
              <a:t>ICAI</a:t>
            </a:r>
            <a:endParaRPr lang="en-US" dirty="0"/>
          </a:p>
        </p:txBody>
      </p:sp>
      <p:sp>
        <p:nvSpPr>
          <p:cNvPr id="4" name="TextBox 3"/>
          <p:cNvSpPr txBox="1"/>
          <p:nvPr/>
        </p:nvSpPr>
        <p:spPr>
          <a:xfrm>
            <a:off x="304800" y="1524000"/>
            <a:ext cx="6324600" cy="6124754"/>
          </a:xfrm>
          <a:prstGeom prst="rect">
            <a:avLst/>
          </a:prstGeom>
          <a:noFill/>
        </p:spPr>
        <p:txBody>
          <a:bodyPr wrap="square" rtlCol="0">
            <a:spAutoFit/>
          </a:bodyPr>
          <a:lstStyle/>
          <a:p>
            <a:r>
              <a:rPr lang="en-US" sz="2800" dirty="0" smtClean="0">
                <a:solidFill>
                  <a:srgbClr val="FFC000"/>
                </a:solidFill>
              </a:rPr>
              <a:t>Medical Plan At Heavy Discount By ICAI </a:t>
            </a:r>
            <a:r>
              <a:rPr lang="en-US" sz="2800" dirty="0" smtClean="0">
                <a:solidFill>
                  <a:srgbClr val="002060"/>
                </a:solidFill>
              </a:rPr>
              <a:t>- ICAI has entered into an agreement with New India Assurance Co Ltd. for its Members, Students and Employees to provide Medical Plan at heavy Discount. Dependent Parents can also be covered with Spouse and Children. </a:t>
            </a:r>
          </a:p>
          <a:p>
            <a:r>
              <a:rPr lang="en-US" sz="2800" dirty="0" smtClean="0">
                <a:solidFill>
                  <a:srgbClr val="002060"/>
                </a:solidFill>
              </a:rPr>
              <a:t> </a:t>
            </a:r>
          </a:p>
          <a:p>
            <a:r>
              <a:rPr lang="en-US" sz="2800" dirty="0" smtClean="0">
                <a:solidFill>
                  <a:srgbClr val="FFC000"/>
                </a:solidFill>
              </a:rPr>
              <a:t>Direct Admission To CA Course </a:t>
            </a:r>
            <a:r>
              <a:rPr lang="en-US" sz="2800" dirty="0" smtClean="0">
                <a:solidFill>
                  <a:srgbClr val="002060"/>
                </a:solidFill>
              </a:rPr>
              <a:t>-</a:t>
            </a:r>
            <a:r>
              <a:rPr lang="en-US" sz="2800" dirty="0" smtClean="0">
                <a:solidFill>
                  <a:srgbClr val="FFC000"/>
                </a:solidFill>
              </a:rPr>
              <a:t> </a:t>
            </a:r>
            <a:r>
              <a:rPr lang="en-US" sz="2800" dirty="0" smtClean="0">
                <a:solidFill>
                  <a:srgbClr val="002060"/>
                </a:solidFill>
              </a:rPr>
              <a:t>Direct Admission To CA Course - Click This Link For Details - </a:t>
            </a:r>
            <a:r>
              <a:rPr lang="en-US" sz="2800" dirty="0" smtClean="0">
                <a:solidFill>
                  <a:srgbClr val="002060"/>
                </a:solidFill>
                <a:hlinkClick r:id="rId2"/>
              </a:rPr>
              <a:t>http://220.227.161.86/27616bos-directca17162b.pdf</a:t>
            </a:r>
            <a:endParaRPr lang="en-US" sz="2800" dirty="0">
              <a:solidFill>
                <a:srgbClr val="00206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28600"/>
            <a:ext cx="6858000" cy="1016000"/>
          </a:xfrm>
        </p:spPr>
        <p:txBody>
          <a:bodyPr/>
          <a:lstStyle/>
          <a:p>
            <a:pPr algn="ctr"/>
            <a:r>
              <a:rPr smtClean="0"/>
              <a:t>Service Tax</a:t>
            </a:r>
            <a:endParaRPr lang="en-US" dirty="0"/>
          </a:p>
        </p:txBody>
      </p:sp>
      <p:sp>
        <p:nvSpPr>
          <p:cNvPr id="4" name="TextBox 3"/>
          <p:cNvSpPr txBox="1"/>
          <p:nvPr/>
        </p:nvSpPr>
        <p:spPr>
          <a:xfrm>
            <a:off x="304800" y="1524000"/>
            <a:ext cx="6324600" cy="3046988"/>
          </a:xfrm>
          <a:prstGeom prst="rect">
            <a:avLst/>
          </a:prstGeom>
          <a:noFill/>
        </p:spPr>
        <p:txBody>
          <a:bodyPr wrap="square" rtlCol="0">
            <a:spAutoFit/>
          </a:bodyPr>
          <a:lstStyle/>
          <a:p>
            <a:pPr algn="ctr"/>
            <a:endParaRPr lang="en-US" sz="2600" dirty="0" smtClean="0"/>
          </a:p>
          <a:p>
            <a:pPr algn="ctr"/>
            <a:r>
              <a:rPr lang="en-US" sz="2800" dirty="0" smtClean="0">
                <a:solidFill>
                  <a:srgbClr val="FFC000"/>
                </a:solidFill>
              </a:rPr>
              <a:t>Due Dates for Payment Of Service Tax</a:t>
            </a:r>
          </a:p>
          <a:p>
            <a:endParaRPr lang="en-US" sz="2600" b="1" dirty="0" smtClean="0"/>
          </a:p>
          <a:p>
            <a:endParaRPr lang="en-US" sz="2600" b="1" dirty="0" smtClean="0"/>
          </a:p>
          <a:p>
            <a:r>
              <a:rPr lang="en-US" sz="2600" b="1" dirty="0" smtClean="0">
                <a:solidFill>
                  <a:schemeClr val="bg1"/>
                </a:solidFill>
              </a:rPr>
              <a:t>Case			Form		Date</a:t>
            </a:r>
          </a:p>
          <a:p>
            <a:r>
              <a:rPr lang="en-US" sz="2000" dirty="0" smtClean="0">
                <a:solidFill>
                  <a:srgbClr val="002060"/>
                </a:solidFill>
              </a:rPr>
              <a:t>Payment Of Month/ 	Cash/</a:t>
            </a:r>
            <a:r>
              <a:rPr lang="en-US" sz="2000" dirty="0" err="1" smtClean="0">
                <a:solidFill>
                  <a:srgbClr val="002060"/>
                </a:solidFill>
              </a:rPr>
              <a:t>Cheque</a:t>
            </a:r>
            <a:r>
              <a:rPr lang="en-US" sz="2000" dirty="0" smtClean="0">
                <a:solidFill>
                  <a:srgbClr val="002060"/>
                </a:solidFill>
              </a:rPr>
              <a:t>  	5th Jan 2013</a:t>
            </a:r>
          </a:p>
          <a:p>
            <a:r>
              <a:rPr lang="en-US" sz="2000" dirty="0" smtClean="0">
                <a:solidFill>
                  <a:srgbClr val="002060"/>
                </a:solidFill>
              </a:rPr>
              <a:t>Quarter Ending 		E-Payment   	6th Jan 2013</a:t>
            </a:r>
          </a:p>
          <a:p>
            <a:r>
              <a:rPr lang="en-US" sz="2000" dirty="0" smtClean="0">
                <a:solidFill>
                  <a:srgbClr val="002060"/>
                </a:solidFill>
              </a:rPr>
              <a:t>31st December, 2012</a:t>
            </a:r>
            <a:endParaRPr lang="en-US" sz="2000" dirty="0">
              <a:solidFill>
                <a:srgbClr val="00206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28600"/>
            <a:ext cx="6858000" cy="1016000"/>
          </a:xfrm>
        </p:spPr>
        <p:txBody>
          <a:bodyPr/>
          <a:lstStyle/>
          <a:p>
            <a:pPr algn="ctr"/>
            <a:r>
              <a:rPr smtClean="0"/>
              <a:t>Professional Opportunity</a:t>
            </a:r>
            <a:endParaRPr lang="en-US" dirty="0"/>
          </a:p>
        </p:txBody>
      </p:sp>
      <p:sp>
        <p:nvSpPr>
          <p:cNvPr id="4" name="TextBox 3"/>
          <p:cNvSpPr txBox="1"/>
          <p:nvPr/>
        </p:nvSpPr>
        <p:spPr>
          <a:xfrm>
            <a:off x="304800" y="1295401"/>
            <a:ext cx="6172200" cy="4431983"/>
          </a:xfrm>
          <a:prstGeom prst="rect">
            <a:avLst/>
          </a:prstGeom>
          <a:noFill/>
        </p:spPr>
        <p:txBody>
          <a:bodyPr wrap="square" rtlCol="0">
            <a:spAutoFit/>
          </a:bodyPr>
          <a:lstStyle/>
          <a:p>
            <a:pPr algn="just"/>
            <a:r>
              <a:rPr lang="en-US" sz="2400" dirty="0" smtClean="0">
                <a:solidFill>
                  <a:srgbClr val="FFC000"/>
                </a:solidFill>
                <a:latin typeface="Georgia" pitchFamily="18" charset="0"/>
              </a:rPr>
              <a:t>Online Application For CAG Empanelment – </a:t>
            </a:r>
            <a:r>
              <a:rPr lang="en-US" sz="2400" dirty="0" smtClean="0">
                <a:solidFill>
                  <a:srgbClr val="002060"/>
                </a:solidFill>
                <a:latin typeface="Georgia" pitchFamily="18" charset="0"/>
              </a:rPr>
              <a:t>The format of online application for empanelment of Chartered Accountant firms for appointment as auditors of Government companies/corporations for the year 2013-2014 will be available on the website: </a:t>
            </a:r>
            <a:r>
              <a:rPr lang="en-US" sz="2400" dirty="0" smtClean="0">
                <a:solidFill>
                  <a:srgbClr val="002060"/>
                </a:solidFill>
                <a:latin typeface="Georgia" pitchFamily="18" charset="0"/>
                <a:hlinkClick r:id="rId2"/>
              </a:rPr>
              <a:t>www.cag.gov.in</a:t>
            </a:r>
            <a:r>
              <a:rPr lang="en-US" sz="2400" dirty="0" smtClean="0">
                <a:solidFill>
                  <a:srgbClr val="002060"/>
                </a:solidFill>
                <a:latin typeface="Georgia" pitchFamily="18" charset="0"/>
              </a:rPr>
              <a:t> from 1st January 2013 to 15th February 2013.</a:t>
            </a:r>
          </a:p>
          <a:p>
            <a:endParaRPr lang="en-US" sz="2400" dirty="0" smtClean="0">
              <a:solidFill>
                <a:schemeClr val="tx2">
                  <a:lumMod val="90000"/>
                </a:schemeClr>
              </a:solidFill>
              <a:latin typeface="Georgia" pitchFamily="18" charset="0"/>
            </a:endParaRPr>
          </a:p>
          <a:p>
            <a:endParaRPr lang="en-US" sz="2400" dirty="0" smtClean="0">
              <a:solidFill>
                <a:schemeClr val="tx2">
                  <a:lumMod val="90000"/>
                </a:schemeClr>
              </a:solidFill>
              <a:latin typeface="Georgia" pitchFamily="18" charset="0"/>
            </a:endParaRPr>
          </a:p>
          <a:p>
            <a:endParaRPr lang="en-US" sz="2400" dirty="0" smtClean="0">
              <a:solidFill>
                <a:schemeClr val="tx2">
                  <a:lumMod val="90000"/>
                </a:schemeClr>
              </a:solidFill>
              <a:latin typeface="Georgia" pitchFamily="18" charset="0"/>
            </a:endParaRPr>
          </a:p>
          <a:p>
            <a:endParaRPr lang="en-US" dirty="0"/>
          </a:p>
        </p:txBody>
      </p:sp>
      <p:sp>
        <p:nvSpPr>
          <p:cNvPr id="5" name="Rectangle 4"/>
          <p:cNvSpPr/>
          <p:nvPr/>
        </p:nvSpPr>
        <p:spPr>
          <a:xfrm>
            <a:off x="304800" y="4595336"/>
            <a:ext cx="6096000" cy="738664"/>
          </a:xfrm>
          <a:prstGeom prst="rect">
            <a:avLst/>
          </a:prstGeom>
        </p:spPr>
        <p:txBody>
          <a:bodyPr wrap="square">
            <a:spAutoFit/>
          </a:bodyPr>
          <a:lstStyle/>
          <a:p>
            <a:pPr algn="ctr"/>
            <a:r>
              <a:rPr lang="en-US" sz="4200" dirty="0" smtClean="0">
                <a:solidFill>
                  <a:schemeClr val="tx1">
                    <a:lumMod val="95000"/>
                  </a:schemeClr>
                </a:solidFill>
                <a:latin typeface="+mj-lt"/>
              </a:rPr>
              <a:t>Social Issues</a:t>
            </a:r>
            <a:endParaRPr lang="en-US" sz="4200" dirty="0">
              <a:solidFill>
                <a:schemeClr val="tx1">
                  <a:lumMod val="95000"/>
                </a:schemeClr>
              </a:solidFill>
              <a:latin typeface="+mj-lt"/>
            </a:endParaRPr>
          </a:p>
        </p:txBody>
      </p:sp>
      <p:sp>
        <p:nvSpPr>
          <p:cNvPr id="6" name="TextBox 5"/>
          <p:cNvSpPr txBox="1"/>
          <p:nvPr/>
        </p:nvSpPr>
        <p:spPr>
          <a:xfrm>
            <a:off x="228600" y="5334000"/>
            <a:ext cx="6248400" cy="2585323"/>
          </a:xfrm>
          <a:prstGeom prst="rect">
            <a:avLst/>
          </a:prstGeom>
          <a:noFill/>
        </p:spPr>
        <p:txBody>
          <a:bodyPr wrap="square" rtlCol="0">
            <a:spAutoFit/>
          </a:bodyPr>
          <a:lstStyle/>
          <a:p>
            <a:pPr algn="just"/>
            <a:r>
              <a:rPr lang="en-US" sz="2400" dirty="0" smtClean="0">
                <a:solidFill>
                  <a:srgbClr val="C00000"/>
                </a:solidFill>
                <a:latin typeface="Georgia" pitchFamily="18" charset="0"/>
              </a:rPr>
              <a:t>1. </a:t>
            </a:r>
            <a:r>
              <a:rPr lang="en-US" sz="2400" dirty="0" smtClean="0">
                <a:solidFill>
                  <a:srgbClr val="002060"/>
                </a:solidFill>
                <a:latin typeface="Georgia" pitchFamily="18" charset="0"/>
              </a:rPr>
              <a:t>Why Should not The Delhi Brave heart who fighted  with the culprits be nationally </a:t>
            </a:r>
            <a:r>
              <a:rPr lang="en-US" sz="2400" dirty="0" smtClean="0">
                <a:solidFill>
                  <a:srgbClr val="C00000"/>
                </a:solidFill>
                <a:latin typeface="Georgia" pitchFamily="18" charset="0"/>
              </a:rPr>
              <a:t>awarded</a:t>
            </a:r>
            <a:r>
              <a:rPr lang="en-US" sz="2400" dirty="0" smtClean="0">
                <a:solidFill>
                  <a:srgbClr val="002060"/>
                </a:solidFill>
                <a:latin typeface="Georgia" pitchFamily="18" charset="0"/>
              </a:rPr>
              <a:t>??</a:t>
            </a:r>
          </a:p>
          <a:p>
            <a:pPr algn="just"/>
            <a:endParaRPr lang="en-US" sz="2400" dirty="0" smtClean="0">
              <a:solidFill>
                <a:srgbClr val="C00000"/>
              </a:solidFill>
              <a:latin typeface="Georgia" pitchFamily="18" charset="0"/>
            </a:endParaRPr>
          </a:p>
          <a:p>
            <a:pPr algn="just"/>
            <a:r>
              <a:rPr lang="en-US" sz="2400" dirty="0" smtClean="0">
                <a:solidFill>
                  <a:srgbClr val="C00000"/>
                </a:solidFill>
                <a:latin typeface="Georgia" pitchFamily="18" charset="0"/>
              </a:rPr>
              <a:t>2. </a:t>
            </a:r>
            <a:r>
              <a:rPr lang="en-US" sz="2400" dirty="0" smtClean="0">
                <a:solidFill>
                  <a:srgbClr val="002060"/>
                </a:solidFill>
                <a:latin typeface="Georgia" pitchFamily="18" charset="0"/>
              </a:rPr>
              <a:t>Why should not a </a:t>
            </a:r>
            <a:r>
              <a:rPr lang="en-US" sz="2400" dirty="0" smtClean="0">
                <a:solidFill>
                  <a:srgbClr val="C00000"/>
                </a:solidFill>
                <a:latin typeface="Georgia" pitchFamily="18" charset="0"/>
              </a:rPr>
              <a:t>strict law </a:t>
            </a:r>
            <a:r>
              <a:rPr lang="en-US" sz="2400" dirty="0" smtClean="0">
                <a:solidFill>
                  <a:srgbClr val="002060"/>
                </a:solidFill>
                <a:latin typeface="Georgia" pitchFamily="18" charset="0"/>
              </a:rPr>
              <a:t>relating rape be framed in the name of the brave heart??</a:t>
            </a:r>
          </a:p>
          <a:p>
            <a:pPr algn="just"/>
            <a:endParaRPr lang="en-US" dirty="0">
              <a:latin typeface="Georgia"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28600"/>
            <a:ext cx="6858000" cy="1016000"/>
          </a:xfrm>
        </p:spPr>
        <p:txBody>
          <a:bodyPr/>
          <a:lstStyle/>
          <a:p>
            <a:pPr algn="ctr"/>
            <a:r>
              <a:rPr smtClean="0"/>
              <a:t>Companies Bill</a:t>
            </a:r>
            <a:endParaRPr lang="en-US" dirty="0"/>
          </a:p>
        </p:txBody>
      </p:sp>
      <p:sp>
        <p:nvSpPr>
          <p:cNvPr id="4" name="TextBox 3"/>
          <p:cNvSpPr txBox="1"/>
          <p:nvPr/>
        </p:nvSpPr>
        <p:spPr>
          <a:xfrm>
            <a:off x="304800" y="1600201"/>
            <a:ext cx="6324600" cy="7109639"/>
          </a:xfrm>
          <a:prstGeom prst="rect">
            <a:avLst/>
          </a:prstGeom>
          <a:noFill/>
        </p:spPr>
        <p:txBody>
          <a:bodyPr wrap="square" rtlCol="0">
            <a:spAutoFit/>
          </a:bodyPr>
          <a:lstStyle/>
          <a:p>
            <a:r>
              <a:rPr lang="en-US" sz="2400" dirty="0" smtClean="0">
                <a:solidFill>
                  <a:srgbClr val="002060"/>
                </a:solidFill>
                <a:latin typeface="Georgia" pitchFamily="18" charset="0"/>
              </a:rPr>
              <a:t>Bill Has Been Passed By The Lok Sabha &amp; It Is Expected That It Will Be Passed In The Coming Session Of Parliament By The Rajya Sabha.</a:t>
            </a:r>
          </a:p>
          <a:p>
            <a:endParaRPr lang="en-US" sz="2400" dirty="0" smtClean="0">
              <a:solidFill>
                <a:schemeClr val="tx2">
                  <a:lumMod val="90000"/>
                </a:schemeClr>
              </a:solidFill>
              <a:latin typeface="Georgia" pitchFamily="18" charset="0"/>
            </a:endParaRPr>
          </a:p>
          <a:p>
            <a:r>
              <a:rPr lang="en-US" sz="2400" dirty="0" smtClean="0">
                <a:solidFill>
                  <a:srgbClr val="FFC000"/>
                </a:solidFill>
                <a:latin typeface="Georgia" pitchFamily="18" charset="0"/>
              </a:rPr>
              <a:t>Maximum No. Of Directorship Is 20 In Any Limited Company, Whether Public Or Private -  Says CA Nitesh More </a:t>
            </a:r>
            <a:r>
              <a:rPr lang="en-US" sz="2400" dirty="0" smtClean="0">
                <a:solidFill>
                  <a:schemeClr val="tx2">
                    <a:lumMod val="90000"/>
                  </a:schemeClr>
                </a:solidFill>
                <a:latin typeface="Georgia" pitchFamily="18" charset="0"/>
              </a:rPr>
              <a:t>- </a:t>
            </a:r>
            <a:r>
              <a:rPr lang="en-US" sz="2400" dirty="0" smtClean="0">
                <a:solidFill>
                  <a:srgbClr val="002060"/>
                </a:solidFill>
                <a:latin typeface="Georgia" pitchFamily="18" charset="0"/>
              </a:rPr>
              <a:t>“</a:t>
            </a:r>
            <a:r>
              <a:rPr lang="en-US" sz="2400" dirty="0" smtClean="0">
                <a:solidFill>
                  <a:srgbClr val="002060"/>
                </a:solidFill>
              </a:rPr>
              <a:t>A person can be a director in maximum of twenty companies, whether public or private subject to a maximum of ten in public limited companies” as per clause 165 of the Companies Bill which has been passed in Lok Sabha</a:t>
            </a:r>
          </a:p>
          <a:p>
            <a:endParaRPr lang="en-US" sz="2400" dirty="0" smtClean="0">
              <a:solidFill>
                <a:srgbClr val="002060"/>
              </a:solidFill>
            </a:endParaRPr>
          </a:p>
          <a:p>
            <a:r>
              <a:rPr lang="en-US" sz="2400" dirty="0" smtClean="0">
                <a:solidFill>
                  <a:srgbClr val="FFC000"/>
                </a:solidFill>
              </a:rPr>
              <a:t>Public Cos.   </a:t>
            </a:r>
            <a:r>
              <a:rPr lang="en-US" sz="2400" dirty="0" err="1" smtClean="0">
                <a:solidFill>
                  <a:srgbClr val="FFC000"/>
                </a:solidFill>
              </a:rPr>
              <a:t>Pvt</a:t>
            </a:r>
            <a:r>
              <a:rPr lang="en-US" sz="2400" dirty="0" smtClean="0">
                <a:solidFill>
                  <a:srgbClr val="FFC000"/>
                </a:solidFill>
              </a:rPr>
              <a:t> Cos.    Total 	Comment</a:t>
            </a:r>
          </a:p>
          <a:p>
            <a:r>
              <a:rPr lang="en-US" sz="2400" dirty="0" smtClean="0"/>
              <a:t>	</a:t>
            </a:r>
            <a:r>
              <a:rPr lang="en-US" sz="2400" dirty="0" smtClean="0">
                <a:solidFill>
                  <a:srgbClr val="002060"/>
                </a:solidFill>
              </a:rPr>
              <a:t>0	   20	      20 		Valid</a:t>
            </a:r>
          </a:p>
          <a:p>
            <a:r>
              <a:rPr lang="en-US" sz="2400" dirty="0" smtClean="0">
                <a:solidFill>
                  <a:srgbClr val="002060"/>
                </a:solidFill>
              </a:rPr>
              <a:t>	10    	   10	      20 		Valid</a:t>
            </a:r>
          </a:p>
          <a:p>
            <a:r>
              <a:rPr lang="en-US" sz="2400" dirty="0" smtClean="0">
                <a:solidFill>
                  <a:srgbClr val="002060"/>
                </a:solidFill>
              </a:rPr>
              <a:t>	5	   15	      20 		Valid</a:t>
            </a:r>
          </a:p>
          <a:p>
            <a:r>
              <a:rPr lang="en-US" sz="2400" dirty="0" smtClean="0">
                <a:solidFill>
                  <a:srgbClr val="002060"/>
                </a:solidFill>
              </a:rPr>
              <a:t>	</a:t>
            </a:r>
            <a:r>
              <a:rPr lang="en-US" sz="2400" dirty="0" smtClean="0">
                <a:solidFill>
                  <a:srgbClr val="FF0000"/>
                </a:solidFill>
              </a:rPr>
              <a:t>11	    9	      20		Void</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28600"/>
            <a:ext cx="6858000" cy="1016000"/>
          </a:xfrm>
        </p:spPr>
        <p:txBody>
          <a:bodyPr/>
          <a:lstStyle/>
          <a:p>
            <a:pPr algn="ctr"/>
            <a:r>
              <a:rPr smtClean="0"/>
              <a:t>Companies Bill</a:t>
            </a:r>
            <a:endParaRPr lang="en-US" dirty="0"/>
          </a:p>
        </p:txBody>
      </p:sp>
      <p:sp>
        <p:nvSpPr>
          <p:cNvPr id="4" name="TextBox 3"/>
          <p:cNvSpPr txBox="1"/>
          <p:nvPr/>
        </p:nvSpPr>
        <p:spPr>
          <a:xfrm>
            <a:off x="304800" y="1600201"/>
            <a:ext cx="6324600" cy="3416320"/>
          </a:xfrm>
          <a:prstGeom prst="rect">
            <a:avLst/>
          </a:prstGeom>
          <a:noFill/>
        </p:spPr>
        <p:txBody>
          <a:bodyPr wrap="square" rtlCol="0">
            <a:spAutoFit/>
          </a:bodyPr>
          <a:lstStyle/>
          <a:p>
            <a:r>
              <a:rPr lang="en-US" sz="3200" dirty="0" smtClean="0">
                <a:solidFill>
                  <a:srgbClr val="FFC000"/>
                </a:solidFill>
              </a:rPr>
              <a:t>Highlights Of Companies Bill Passed In Lok Sabha </a:t>
            </a:r>
            <a:r>
              <a:rPr lang="en-US" sz="3200" dirty="0" smtClean="0">
                <a:solidFill>
                  <a:srgbClr val="FFC000"/>
                </a:solidFill>
                <a:latin typeface="Georgia" pitchFamily="18" charset="0"/>
              </a:rPr>
              <a:t>- </a:t>
            </a:r>
            <a:r>
              <a:rPr lang="en-US" sz="3200" dirty="0" smtClean="0">
                <a:solidFill>
                  <a:srgbClr val="002060"/>
                </a:solidFill>
              </a:rPr>
              <a:t>Highlights Of Companies Bill Passed In Lok Sabha. Click On Link Given Below To Download - </a:t>
            </a:r>
            <a:r>
              <a:rPr lang="en-US" sz="2800" dirty="0" smtClean="0">
                <a:solidFill>
                  <a:schemeClr val="tx2">
                    <a:lumMod val="75000"/>
                  </a:schemeClr>
                </a:solidFill>
                <a:hlinkClick r:id="rId2"/>
              </a:rPr>
              <a:t>http://shivampublications.webs.com/apps/documents/categories/show/141281</a:t>
            </a:r>
            <a:endParaRPr lang="en-US" sz="2800" dirty="0" smtClean="0">
              <a:solidFill>
                <a:schemeClr val="tx2">
                  <a:lumMod val="75000"/>
                </a:schemeClr>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28600"/>
            <a:ext cx="6858000" cy="1016000"/>
          </a:xfrm>
        </p:spPr>
        <p:txBody>
          <a:bodyPr/>
          <a:lstStyle/>
          <a:p>
            <a:pPr algn="ctr"/>
            <a:r>
              <a:rPr smtClean="0"/>
              <a:t>MCA</a:t>
            </a:r>
            <a:endParaRPr lang="en-US" dirty="0"/>
          </a:p>
        </p:txBody>
      </p:sp>
      <p:sp>
        <p:nvSpPr>
          <p:cNvPr id="4" name="TextBox 3"/>
          <p:cNvSpPr txBox="1"/>
          <p:nvPr/>
        </p:nvSpPr>
        <p:spPr>
          <a:xfrm>
            <a:off x="304800" y="1600201"/>
            <a:ext cx="6324600" cy="6247864"/>
          </a:xfrm>
          <a:prstGeom prst="rect">
            <a:avLst/>
          </a:prstGeom>
          <a:noFill/>
        </p:spPr>
        <p:txBody>
          <a:bodyPr wrap="square" rtlCol="0">
            <a:spAutoFit/>
          </a:bodyPr>
          <a:lstStyle/>
          <a:p>
            <a:r>
              <a:rPr lang="en-US" sz="2500" dirty="0" smtClean="0">
                <a:solidFill>
                  <a:srgbClr val="FFC000"/>
                </a:solidFill>
              </a:rPr>
              <a:t>No Objection Certificate (NOC) From The Concerned Regulator/ Institute For LLP Name Approval/ Incorporation </a:t>
            </a:r>
            <a:r>
              <a:rPr lang="en-US" sz="2500" dirty="0" smtClean="0">
                <a:solidFill>
                  <a:srgbClr val="FFC000"/>
                </a:solidFill>
                <a:latin typeface="Georgia" pitchFamily="18" charset="0"/>
              </a:rPr>
              <a:t>- </a:t>
            </a:r>
            <a:r>
              <a:rPr lang="en-US" sz="2500" dirty="0" smtClean="0">
                <a:solidFill>
                  <a:srgbClr val="002060"/>
                </a:solidFill>
              </a:rPr>
              <a:t>For Registration Of Companies Or LLPs Where One Of Their Objects Is To Carry On The Profession Of Chartered Accountant, Company Secretary, Cost Accountant, Architect, Etc. Relating To The Requirement Of Obtaining NOC From The Concerned Regulator, It Is Hereby Stated That The Approval Of The Council/Regulator Governing The Profession Shall Be Obtained Both At The Time Of Application For Incorporation And While Seeking To Change The Name Of An Existing Limited Liability Partnership.</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28600"/>
            <a:ext cx="6858000" cy="1016000"/>
          </a:xfrm>
        </p:spPr>
        <p:txBody>
          <a:bodyPr/>
          <a:lstStyle/>
          <a:p>
            <a:pPr algn="ctr"/>
            <a:r>
              <a:rPr smtClean="0"/>
              <a:t>MCA</a:t>
            </a:r>
            <a:endParaRPr lang="en-US" dirty="0"/>
          </a:p>
        </p:txBody>
      </p:sp>
      <p:sp>
        <p:nvSpPr>
          <p:cNvPr id="4" name="TextBox 3"/>
          <p:cNvSpPr txBox="1"/>
          <p:nvPr/>
        </p:nvSpPr>
        <p:spPr>
          <a:xfrm>
            <a:off x="304800" y="1524000"/>
            <a:ext cx="6324600" cy="6632585"/>
          </a:xfrm>
          <a:prstGeom prst="rect">
            <a:avLst/>
          </a:prstGeom>
          <a:noFill/>
        </p:spPr>
        <p:txBody>
          <a:bodyPr wrap="square" rtlCol="0">
            <a:spAutoFit/>
          </a:bodyPr>
          <a:lstStyle/>
          <a:p>
            <a:r>
              <a:rPr lang="en-US" sz="2500" dirty="0" smtClean="0">
                <a:solidFill>
                  <a:srgbClr val="FFC000"/>
                </a:solidFill>
              </a:rPr>
              <a:t>"Responsibility On CA/CS/CWA To Physically Check The Existence Of The Company Under New Form 18" - Says CA Nitesh More </a:t>
            </a:r>
            <a:r>
              <a:rPr lang="en-US" sz="2500" dirty="0" smtClean="0">
                <a:solidFill>
                  <a:srgbClr val="FFC000"/>
                </a:solidFill>
                <a:latin typeface="Georgia" pitchFamily="18" charset="0"/>
              </a:rPr>
              <a:t>– </a:t>
            </a:r>
          </a:p>
          <a:p>
            <a:endParaRPr lang="en-US" sz="2500" dirty="0" smtClean="0">
              <a:solidFill>
                <a:srgbClr val="FFC000"/>
              </a:solidFill>
              <a:latin typeface="Georgia" pitchFamily="18" charset="0"/>
            </a:endParaRPr>
          </a:p>
          <a:p>
            <a:r>
              <a:rPr lang="en-US" sz="2500" dirty="0" smtClean="0">
                <a:solidFill>
                  <a:srgbClr val="002060"/>
                </a:solidFill>
              </a:rPr>
              <a:t>The Ministry Has Amended The Form 18:</a:t>
            </a:r>
          </a:p>
          <a:p>
            <a:endParaRPr lang="en-US" sz="2500" dirty="0" smtClean="0">
              <a:solidFill>
                <a:srgbClr val="002060"/>
              </a:solidFill>
            </a:endParaRPr>
          </a:p>
          <a:p>
            <a:r>
              <a:rPr lang="en-US" sz="2500" dirty="0" smtClean="0">
                <a:solidFill>
                  <a:srgbClr val="002060"/>
                </a:solidFill>
              </a:rPr>
              <a:t>1. A New Clause Has Been Added Where The CA/CS Has To Declare That, “I Further </a:t>
            </a:r>
          </a:p>
          <a:p>
            <a:r>
              <a:rPr lang="en-US" sz="2500" dirty="0" smtClean="0">
                <a:solidFill>
                  <a:srgbClr val="002060"/>
                </a:solidFill>
              </a:rPr>
              <a:t>Certify That I Have Personally Visited The New Address, Verified It And I Am Of The Opinion That The Premises Are Indeed At The Disposal Of The Applicant Company.” </a:t>
            </a:r>
          </a:p>
          <a:p>
            <a:endParaRPr lang="en-US" sz="2500" dirty="0" smtClean="0">
              <a:solidFill>
                <a:srgbClr val="002060"/>
              </a:solidFill>
            </a:endParaRPr>
          </a:p>
          <a:p>
            <a:r>
              <a:rPr lang="en-US" sz="2500" dirty="0" smtClean="0">
                <a:solidFill>
                  <a:srgbClr val="002060"/>
                </a:solidFill>
              </a:rPr>
              <a:t>2. Companies Have To Produce The Proof Of Address, Which Will Be Mandatory Requirement Under The New Form 18.</a:t>
            </a:r>
            <a:endParaRPr lang="en-US" sz="2500" dirty="0">
              <a:solidFill>
                <a:srgbClr val="002060"/>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28600"/>
            <a:ext cx="6858000" cy="1016000"/>
          </a:xfrm>
        </p:spPr>
        <p:txBody>
          <a:bodyPr/>
          <a:lstStyle/>
          <a:p>
            <a:pPr algn="ctr"/>
            <a:r>
              <a:rPr smtClean="0"/>
              <a:t>MCA</a:t>
            </a:r>
            <a:endParaRPr lang="en-US" dirty="0"/>
          </a:p>
        </p:txBody>
      </p:sp>
      <p:sp>
        <p:nvSpPr>
          <p:cNvPr id="4" name="TextBox 3"/>
          <p:cNvSpPr txBox="1"/>
          <p:nvPr/>
        </p:nvSpPr>
        <p:spPr>
          <a:xfrm>
            <a:off x="304800" y="1524000"/>
            <a:ext cx="6324600" cy="5093702"/>
          </a:xfrm>
          <a:prstGeom prst="rect">
            <a:avLst/>
          </a:prstGeom>
          <a:noFill/>
        </p:spPr>
        <p:txBody>
          <a:bodyPr wrap="square" rtlCol="0">
            <a:spAutoFit/>
          </a:bodyPr>
          <a:lstStyle/>
          <a:p>
            <a:r>
              <a:rPr lang="en-US" sz="2500" dirty="0" smtClean="0">
                <a:solidFill>
                  <a:srgbClr val="FFC000"/>
                </a:solidFill>
              </a:rPr>
              <a:t>Extension Of Time Limit For Filing Cost Audit Report &amp; Compliance Report </a:t>
            </a:r>
            <a:r>
              <a:rPr lang="en-US" sz="2500" dirty="0" smtClean="0">
                <a:solidFill>
                  <a:srgbClr val="002060"/>
                </a:solidFill>
              </a:rPr>
              <a:t>- As Per General Circular Number 43/2012 Dated 26.12.2012, Time Limit To File Cost Audit Report And Compliance Report For The Year 2011-12 [Including The Overdue Reports Relating To Any Previous Year(S)] In XBRL Mode, Without Any Penalty Has Been Extended Up to January 31, 2013 Or Within 180 Days From The Close Of The Company’s Financial Year To Which The Report Relates, Whichever Is Later.</a:t>
            </a:r>
          </a:p>
          <a:p>
            <a:endParaRPr lang="en-US" sz="2500" dirty="0">
              <a:solidFill>
                <a:srgbClr val="002060"/>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28600"/>
            <a:ext cx="6858000" cy="1016000"/>
          </a:xfrm>
        </p:spPr>
        <p:txBody>
          <a:bodyPr/>
          <a:lstStyle/>
          <a:p>
            <a:pPr algn="ctr"/>
            <a:r>
              <a:rPr smtClean="0"/>
              <a:t>MCA</a:t>
            </a:r>
            <a:endParaRPr lang="en-US" dirty="0"/>
          </a:p>
        </p:txBody>
      </p:sp>
      <p:sp>
        <p:nvSpPr>
          <p:cNvPr id="4" name="TextBox 3"/>
          <p:cNvSpPr txBox="1"/>
          <p:nvPr/>
        </p:nvSpPr>
        <p:spPr>
          <a:xfrm>
            <a:off x="304800" y="1524000"/>
            <a:ext cx="6324600" cy="5078313"/>
          </a:xfrm>
          <a:prstGeom prst="rect">
            <a:avLst/>
          </a:prstGeom>
          <a:noFill/>
        </p:spPr>
        <p:txBody>
          <a:bodyPr wrap="square" rtlCol="0">
            <a:spAutoFit/>
          </a:bodyPr>
          <a:lstStyle/>
          <a:p>
            <a:r>
              <a:rPr lang="en-US" sz="2700" dirty="0" smtClean="0">
                <a:solidFill>
                  <a:srgbClr val="FFC000"/>
                </a:solidFill>
              </a:rPr>
              <a:t>Time Limit To File Financial Statements In XBRL Mode Extended To 15th January, 2013 - </a:t>
            </a:r>
            <a:r>
              <a:rPr lang="en-US" sz="2700" dirty="0" smtClean="0">
                <a:solidFill>
                  <a:srgbClr val="002060"/>
                </a:solidFill>
              </a:rPr>
              <a:t>As Per General Circular Number 392012 Dated 12.12.2012, Time Limit To File Financial Statements In XBRL Mode (For The Financial Year Commencing On Or After 01.04.2011) Without Any Additional Fee Has Been Extended Up to 15th January, 2013 Or Within 30 Days Of AGM Of The Company, Which Ever Is Later.</a:t>
            </a:r>
          </a:p>
          <a:p>
            <a:endParaRPr lang="en-US" sz="2700" dirty="0">
              <a:solidFill>
                <a:srgbClr val="00206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28600"/>
            <a:ext cx="6858000" cy="1016000"/>
          </a:xfrm>
        </p:spPr>
        <p:txBody>
          <a:bodyPr/>
          <a:lstStyle/>
          <a:p>
            <a:pPr algn="ctr"/>
            <a:r>
              <a:rPr smtClean="0"/>
              <a:t>Income Tax</a:t>
            </a:r>
            <a:endParaRPr lang="en-US" dirty="0"/>
          </a:p>
        </p:txBody>
      </p:sp>
      <p:sp>
        <p:nvSpPr>
          <p:cNvPr id="4" name="TextBox 3"/>
          <p:cNvSpPr txBox="1"/>
          <p:nvPr/>
        </p:nvSpPr>
        <p:spPr>
          <a:xfrm>
            <a:off x="304800" y="1524000"/>
            <a:ext cx="6324600" cy="3970318"/>
          </a:xfrm>
          <a:prstGeom prst="rect">
            <a:avLst/>
          </a:prstGeom>
          <a:noFill/>
        </p:spPr>
        <p:txBody>
          <a:bodyPr wrap="square" rtlCol="0">
            <a:spAutoFit/>
          </a:bodyPr>
          <a:lstStyle/>
          <a:p>
            <a:r>
              <a:rPr lang="en-US" sz="2800" dirty="0" smtClean="0">
                <a:solidFill>
                  <a:srgbClr val="FFC000"/>
                </a:solidFill>
              </a:rPr>
              <a:t>New Website Of Income Tax Department For TDS - </a:t>
            </a:r>
            <a:r>
              <a:rPr lang="en-US" sz="2800" dirty="0" smtClean="0">
                <a:solidFill>
                  <a:srgbClr val="002060"/>
                </a:solidFill>
              </a:rPr>
              <a:t>New Website Of Income Tax Department For TDS Enables Viewing Of Challan Status, Downloading Of NSDL Conso File, Justification Report And Form 16 / 16A As Well As Viewing Of Annual Tax Credit Statements (Form 26AS). The Link Is - </a:t>
            </a:r>
            <a:r>
              <a:rPr lang="en-US" sz="2800" dirty="0" smtClean="0">
                <a:solidFill>
                  <a:srgbClr val="002060"/>
                </a:solidFill>
                <a:hlinkClick r:id="rId2"/>
              </a:rPr>
              <a:t>www.tdscpc.gov.in</a:t>
            </a:r>
            <a:endParaRPr lang="en-US" sz="2800" dirty="0">
              <a:solidFill>
                <a:srgbClr val="002060"/>
              </a:solidFill>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115</TotalTime>
  <Words>866</Words>
  <Application>Microsoft Office PowerPoint</Application>
  <PresentationFormat>On-screen Show (4:3)</PresentationFormat>
  <Paragraphs>63</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Paper</vt:lpstr>
      <vt:lpstr>Professional Updates 1st Issue – 02nd January 2013</vt:lpstr>
      <vt:lpstr>Professional Opportunity</vt:lpstr>
      <vt:lpstr>Companies Bill</vt:lpstr>
      <vt:lpstr>Companies Bill</vt:lpstr>
      <vt:lpstr>MCA</vt:lpstr>
      <vt:lpstr>MCA</vt:lpstr>
      <vt:lpstr>MCA</vt:lpstr>
      <vt:lpstr>MCA</vt:lpstr>
      <vt:lpstr>Income Tax</vt:lpstr>
      <vt:lpstr>ICAI</vt:lpstr>
      <vt:lpstr>ICAI</vt:lpstr>
      <vt:lpstr>Service Tax</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Professional Updates 1st Issue – 02nd January 2013</dc:title>
  <dc:creator/>
  <cp:lastModifiedBy>admin</cp:lastModifiedBy>
  <cp:revision>20</cp:revision>
  <dcterms:created xsi:type="dcterms:W3CDTF">2006-08-16T00:00:00Z</dcterms:created>
  <dcterms:modified xsi:type="dcterms:W3CDTF">2013-01-03T07:08:58Z</dcterms:modified>
</cp:coreProperties>
</file>