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tableStyles.xml" ContentType="application/vnd.openxmlformats-officedocument.presentationml.tableStyles+xml"/>
  <Override PartName="/ppt/diagrams/layout17.xml" ContentType="application/vnd.openxmlformats-officedocument.drawingml.diagramLayout+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diagrams/quickStyle14.xml" ContentType="application/vnd.openxmlformats-officedocument.drawingml.diagramStyle+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diagrams/data11.xml" ContentType="application/vnd.openxmlformats-officedocument.drawingml.diagramData+xml"/>
  <Override PartName="/ppt/notesSlides/notesSlide18.xml" ContentType="application/vnd.openxmlformats-officedocument.presentationml.notesSlide+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15.xml" ContentType="application/vnd.openxmlformats-officedocument.drawingml.diagramLayout+xml"/>
  <Override PartName="/ppt/diagrams/quickStyle22.xml" ContentType="application/vnd.openxmlformats-officedocument.drawingml.diagramStyle+xml"/>
  <Override PartName="/ppt/slides/slide79.xml" ContentType="application/vnd.openxmlformats-officedocument.presentationml.slide+xml"/>
  <Override PartName="/ppt/slides/slide109.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notesSlides/notesSlide10.xml" ContentType="application/vnd.openxmlformats-officedocument.presentationml.notesSlid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notesSlides/notesSlide19.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diagrams/quickStyle16.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slides/slide98.xml" ContentType="application/vnd.openxmlformats-officedocument.presentationml.slide+xml"/>
  <Override PartName="/ppt/notesSlides/notesSlide6.xml" ContentType="application/vnd.openxmlformats-officedocument.presentationml.notesSlide+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colors8.xml" ContentType="application/vnd.openxmlformats-officedocument.drawingml.diagramColors+xml"/>
  <Override PartName="/ppt/notesSlides/notesSlide12.xml" ContentType="application/vnd.openxmlformats-officedocument.presentationml.notesSlide+xml"/>
  <Override PartName="/ppt/diagrams/quickStyle13.xml" ContentType="application/vnd.openxmlformats-officedocument.drawingml.diagramStyle+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112"/>
  </p:notesMasterIdLst>
  <p:handoutMasterIdLst>
    <p:handoutMasterId r:id="rId113"/>
  </p:handoutMasterIdLst>
  <p:sldIdLst>
    <p:sldId id="256" r:id="rId2"/>
    <p:sldId id="258" r:id="rId3"/>
    <p:sldId id="265" r:id="rId4"/>
    <p:sldId id="261" r:id="rId5"/>
    <p:sldId id="257" r:id="rId6"/>
    <p:sldId id="263" r:id="rId7"/>
    <p:sldId id="314" r:id="rId8"/>
    <p:sldId id="262" r:id="rId9"/>
    <p:sldId id="341" r:id="rId10"/>
    <p:sldId id="271" r:id="rId11"/>
    <p:sldId id="272" r:id="rId12"/>
    <p:sldId id="264" r:id="rId13"/>
    <p:sldId id="269" r:id="rId14"/>
    <p:sldId id="344" r:id="rId15"/>
    <p:sldId id="283" r:id="rId16"/>
    <p:sldId id="284" r:id="rId17"/>
    <p:sldId id="343" r:id="rId18"/>
    <p:sldId id="345" r:id="rId19"/>
    <p:sldId id="346" r:id="rId20"/>
    <p:sldId id="347" r:id="rId21"/>
    <p:sldId id="348" r:id="rId22"/>
    <p:sldId id="349" r:id="rId23"/>
    <p:sldId id="350" r:id="rId24"/>
    <p:sldId id="260" r:id="rId25"/>
    <p:sldId id="259" r:id="rId26"/>
    <p:sldId id="352" r:id="rId27"/>
    <p:sldId id="351" r:id="rId28"/>
    <p:sldId id="354" r:id="rId29"/>
    <p:sldId id="355" r:id="rId30"/>
    <p:sldId id="266" r:id="rId31"/>
    <p:sldId id="270" r:id="rId32"/>
    <p:sldId id="285" r:id="rId33"/>
    <p:sldId id="375" r:id="rId34"/>
    <p:sldId id="273" r:id="rId35"/>
    <p:sldId id="356" r:id="rId36"/>
    <p:sldId id="274" r:id="rId37"/>
    <p:sldId id="358" r:id="rId38"/>
    <p:sldId id="357" r:id="rId39"/>
    <p:sldId id="315" r:id="rId40"/>
    <p:sldId id="275" r:id="rId41"/>
    <p:sldId id="276" r:id="rId42"/>
    <p:sldId id="376" r:id="rId43"/>
    <p:sldId id="277" r:id="rId44"/>
    <p:sldId id="278" r:id="rId45"/>
    <p:sldId id="279" r:id="rId46"/>
    <p:sldId id="367" r:id="rId47"/>
    <p:sldId id="310" r:id="rId48"/>
    <p:sldId id="281" r:id="rId49"/>
    <p:sldId id="286" r:id="rId50"/>
    <p:sldId id="267" r:id="rId51"/>
    <p:sldId id="287" r:id="rId52"/>
    <p:sldId id="288" r:id="rId53"/>
    <p:sldId id="289" r:id="rId54"/>
    <p:sldId id="368" r:id="rId55"/>
    <p:sldId id="290" r:id="rId56"/>
    <p:sldId id="369" r:id="rId57"/>
    <p:sldId id="291" r:id="rId58"/>
    <p:sldId id="293" r:id="rId59"/>
    <p:sldId id="294" r:id="rId60"/>
    <p:sldId id="295" r:id="rId61"/>
    <p:sldId id="300" r:id="rId62"/>
    <p:sldId id="297" r:id="rId63"/>
    <p:sldId id="371" r:id="rId64"/>
    <p:sldId id="298" r:id="rId65"/>
    <p:sldId id="299" r:id="rId66"/>
    <p:sldId id="372" r:id="rId67"/>
    <p:sldId id="373" r:id="rId68"/>
    <p:sldId id="303" r:id="rId69"/>
    <p:sldId id="304" r:id="rId70"/>
    <p:sldId id="311" r:id="rId71"/>
    <p:sldId id="360" r:id="rId72"/>
    <p:sldId id="301" r:id="rId73"/>
    <p:sldId id="305" r:id="rId74"/>
    <p:sldId id="306" r:id="rId75"/>
    <p:sldId id="374" r:id="rId76"/>
    <p:sldId id="307" r:id="rId77"/>
    <p:sldId id="379" r:id="rId78"/>
    <p:sldId id="342" r:id="rId79"/>
    <p:sldId id="312" r:id="rId80"/>
    <p:sldId id="309" r:id="rId81"/>
    <p:sldId id="313" r:id="rId82"/>
    <p:sldId id="332" r:id="rId83"/>
    <p:sldId id="333" r:id="rId84"/>
    <p:sldId id="335" r:id="rId85"/>
    <p:sldId id="337" r:id="rId86"/>
    <p:sldId id="338" r:id="rId87"/>
    <p:sldId id="339" r:id="rId88"/>
    <p:sldId id="340" r:id="rId89"/>
    <p:sldId id="364" r:id="rId90"/>
    <p:sldId id="365" r:id="rId91"/>
    <p:sldId id="366" r:id="rId92"/>
    <p:sldId id="382" r:id="rId93"/>
    <p:sldId id="383" r:id="rId94"/>
    <p:sldId id="381" r:id="rId95"/>
    <p:sldId id="331" r:id="rId96"/>
    <p:sldId id="316" r:id="rId97"/>
    <p:sldId id="317" r:id="rId98"/>
    <p:sldId id="319" r:id="rId99"/>
    <p:sldId id="320" r:id="rId100"/>
    <p:sldId id="377" r:id="rId101"/>
    <p:sldId id="378" r:id="rId102"/>
    <p:sldId id="380" r:id="rId103"/>
    <p:sldId id="321" r:id="rId104"/>
    <p:sldId id="324" r:id="rId105"/>
    <p:sldId id="325" r:id="rId106"/>
    <p:sldId id="326" r:id="rId107"/>
    <p:sldId id="323" r:id="rId108"/>
    <p:sldId id="327" r:id="rId109"/>
    <p:sldId id="329" r:id="rId110"/>
    <p:sldId id="296" r:id="rId1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3997"/>
    <a:srgbClr val="A32D35"/>
    <a:srgbClr val="864A75"/>
    <a:srgbClr val="4D835E"/>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929" autoAdjust="0"/>
    <p:restoredTop sz="92652" autoAdjust="0"/>
  </p:normalViewPr>
  <p:slideViewPr>
    <p:cSldViewPr>
      <p:cViewPr>
        <p:scale>
          <a:sx n="70" d="100"/>
          <a:sy n="70" d="100"/>
        </p:scale>
        <p:origin x="-1362" y="-42"/>
      </p:cViewPr>
      <p:guideLst>
        <p:guide orient="horz" pos="2160"/>
        <p:guide pos="2880"/>
      </p:guideLst>
    </p:cSldViewPr>
  </p:slideViewPr>
  <p:outlineViewPr>
    <p:cViewPr>
      <p:scale>
        <a:sx n="33" d="100"/>
        <a:sy n="33" d="100"/>
      </p:scale>
      <p:origin x="0" y="117234"/>
    </p:cViewPr>
  </p:outlineViewPr>
  <p:notesTextViewPr>
    <p:cViewPr>
      <p:scale>
        <a:sx n="100" d="100"/>
        <a:sy n="100" d="100"/>
      </p:scale>
      <p:origin x="0" y="0"/>
    </p:cViewPr>
  </p:notesTextViewPr>
  <p:notesViewPr>
    <p:cSldViewPr>
      <p:cViewPr varScale="1">
        <p:scale>
          <a:sx n="55" d="100"/>
          <a:sy n="55" d="100"/>
        </p:scale>
        <p:origin x="-289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676ED9-D11E-4A26-A11A-009843F168C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IN"/>
        </a:p>
      </dgm:t>
    </dgm:pt>
    <dgm:pt modelId="{DD0C0F60-05FF-436D-AC2D-56FFF734F550}">
      <dgm:prSet phldrT="[Text]">
        <dgm:style>
          <a:lnRef idx="2">
            <a:schemeClr val="accent6"/>
          </a:lnRef>
          <a:fillRef idx="1">
            <a:schemeClr val="lt1"/>
          </a:fillRef>
          <a:effectRef idx="0">
            <a:schemeClr val="accent6"/>
          </a:effectRef>
          <a:fontRef idx="minor">
            <a:schemeClr val="dk1"/>
          </a:fontRef>
        </dgm:style>
      </dgm:prSet>
      <dgm:spPr/>
      <dgm:t>
        <a:bodyPr/>
        <a:lstStyle/>
        <a:p>
          <a:r>
            <a:rPr lang="en-IN" dirty="0" smtClean="0">
              <a:latin typeface="+mj-lt"/>
            </a:rPr>
            <a:t>Supply of</a:t>
          </a:r>
          <a:endParaRPr lang="en-IN" dirty="0">
            <a:latin typeface="+mj-lt"/>
          </a:endParaRPr>
        </a:p>
      </dgm:t>
    </dgm:pt>
    <dgm:pt modelId="{0BCF309E-A28B-4E97-873B-E95BD1251650}" type="parTrans" cxnId="{CDBEC43C-CC36-4D1A-95A0-2FCDDF34F574}">
      <dgm:prSet/>
      <dgm:spPr/>
      <dgm:t>
        <a:bodyPr/>
        <a:lstStyle/>
        <a:p>
          <a:endParaRPr lang="en-IN"/>
        </a:p>
      </dgm:t>
    </dgm:pt>
    <dgm:pt modelId="{652F1F7D-0F95-49F4-8610-90CCA1F36328}" type="sibTrans" cxnId="{CDBEC43C-CC36-4D1A-95A0-2FCDDF34F574}">
      <dgm:prSet/>
      <dgm:spPr/>
      <dgm:t>
        <a:bodyPr/>
        <a:lstStyle/>
        <a:p>
          <a:endParaRPr lang="en-IN"/>
        </a:p>
      </dgm:t>
    </dgm:pt>
    <dgm:pt modelId="{CF743DD5-206B-4370-A29F-1A19DFE976A4}">
      <dgm:prSet phldrT="[Text]" custT="1">
        <dgm:style>
          <a:lnRef idx="2">
            <a:schemeClr val="accent6"/>
          </a:lnRef>
          <a:fillRef idx="1">
            <a:schemeClr val="lt1"/>
          </a:fillRef>
          <a:effectRef idx="0">
            <a:schemeClr val="accent6"/>
          </a:effectRef>
          <a:fontRef idx="minor">
            <a:schemeClr val="dk1"/>
          </a:fontRef>
        </dgm:style>
      </dgm:prSet>
      <dgm:spPr/>
      <dgm:t>
        <a:bodyPr/>
        <a:lstStyle/>
        <a:p>
          <a:pPr algn="l"/>
          <a:endParaRPr lang="en-IN" sz="1800" dirty="0" smtClean="0">
            <a:latin typeface="+mj-lt"/>
          </a:endParaRPr>
        </a:p>
        <a:p>
          <a:pPr algn="l"/>
          <a:r>
            <a:rPr lang="en-IN" sz="1800" dirty="0" smtClean="0">
              <a:latin typeface="+mj-lt"/>
            </a:rPr>
            <a:t>Service directly in relation to :</a:t>
          </a:r>
        </a:p>
        <a:p>
          <a:pPr algn="l"/>
          <a:r>
            <a:rPr lang="en-IN" sz="1800" dirty="0" smtClean="0">
              <a:latin typeface="+mj-lt"/>
            </a:rPr>
            <a:t>i. Immovable property </a:t>
          </a:r>
          <a:r>
            <a:rPr lang="en-IN" sz="1800" dirty="0" smtClean="0">
              <a:latin typeface="+mj-lt"/>
            </a:rPr>
            <a:t>          construction,use,accommodation, letting </a:t>
          </a:r>
          <a:r>
            <a:rPr lang="en-IN" sz="1800" dirty="0" smtClean="0">
              <a:latin typeface="+mj-lt"/>
            </a:rPr>
            <a:t>out,architect,etc.</a:t>
          </a:r>
        </a:p>
        <a:p>
          <a:pPr algn="l"/>
          <a:r>
            <a:rPr lang="en-IN" sz="1800" dirty="0" smtClean="0">
              <a:latin typeface="+mj-lt"/>
            </a:rPr>
            <a:t>ii. Boat,Vessel,Lodging,Club,etc.</a:t>
          </a:r>
        </a:p>
        <a:p>
          <a:pPr algn="l"/>
          <a:r>
            <a:rPr lang="en-IN" sz="1800" dirty="0" smtClean="0">
              <a:latin typeface="+mj-lt"/>
            </a:rPr>
            <a:t>iii. Ancillary service to the above</a:t>
          </a:r>
        </a:p>
        <a:p>
          <a:pPr algn="l"/>
          <a:endParaRPr lang="en-IN" sz="1800" dirty="0"/>
        </a:p>
      </dgm:t>
    </dgm:pt>
    <dgm:pt modelId="{0FFB10E9-0BB9-4F01-ACA4-B8782881991A}" type="parTrans" cxnId="{FE5C9179-DCE3-4013-9079-A08B328466E0}">
      <dgm:prSet>
        <dgm:style>
          <a:lnRef idx="2">
            <a:schemeClr val="accent6"/>
          </a:lnRef>
          <a:fillRef idx="1">
            <a:schemeClr val="lt1"/>
          </a:fillRef>
          <a:effectRef idx="0">
            <a:schemeClr val="accent6"/>
          </a:effectRef>
          <a:fontRef idx="minor">
            <a:schemeClr val="dk1"/>
          </a:fontRef>
        </dgm:style>
      </dgm:prSet>
      <dgm:spPr/>
      <dgm:t>
        <a:bodyPr/>
        <a:lstStyle/>
        <a:p>
          <a:endParaRPr lang="en-IN"/>
        </a:p>
      </dgm:t>
    </dgm:pt>
    <dgm:pt modelId="{84AFCE5A-1658-41C1-A9D1-34AAA738B714}" type="sibTrans" cxnId="{FE5C9179-DCE3-4013-9079-A08B328466E0}">
      <dgm:prSet/>
      <dgm:spPr/>
      <dgm:t>
        <a:bodyPr/>
        <a:lstStyle/>
        <a:p>
          <a:endParaRPr lang="en-IN"/>
        </a:p>
      </dgm:t>
    </dgm:pt>
    <dgm:pt modelId="{818B825D-4170-43E0-98B0-FFA9946C5B8C}">
      <dgm:prSet phldrT="[Text]" custT="1">
        <dgm:style>
          <a:lnRef idx="2">
            <a:schemeClr val="accent6"/>
          </a:lnRef>
          <a:fillRef idx="1">
            <a:schemeClr val="lt1"/>
          </a:fillRef>
          <a:effectRef idx="0">
            <a:schemeClr val="accent6"/>
          </a:effectRef>
          <a:fontRef idx="minor">
            <a:schemeClr val="dk1"/>
          </a:fontRef>
        </dgm:style>
      </dgm:prSet>
      <dgm:spPr/>
      <dgm:t>
        <a:bodyPr/>
        <a:lstStyle/>
        <a:p>
          <a:pPr algn="l"/>
          <a:endParaRPr lang="en-IN" sz="1800" dirty="0" smtClean="0"/>
        </a:p>
        <a:p>
          <a:pPr algn="l"/>
          <a:r>
            <a:rPr lang="en-IN" sz="1800" dirty="0" smtClean="0">
              <a:latin typeface="+mj-lt"/>
            </a:rPr>
            <a:t>Place of supply : </a:t>
          </a:r>
          <a:r>
            <a:rPr lang="en-IN" sz="1800" u="sng" dirty="0" smtClean="0">
              <a:latin typeface="+mj-lt"/>
            </a:rPr>
            <a:t>Sec.12(3)</a:t>
          </a:r>
        </a:p>
        <a:p>
          <a:pPr algn="l"/>
          <a:r>
            <a:rPr lang="en-IN" sz="1800" dirty="0" smtClean="0">
              <a:latin typeface="+mj-lt"/>
            </a:rPr>
            <a:t>Location of </a:t>
          </a:r>
          <a:r>
            <a:rPr lang="en-IN" sz="1800" b="1" dirty="0" smtClean="0">
              <a:solidFill>
                <a:srgbClr val="FF0000"/>
              </a:solidFill>
              <a:latin typeface="+mj-lt"/>
            </a:rPr>
            <a:t>Property/boat/</a:t>
          </a:r>
        </a:p>
        <a:p>
          <a:pPr algn="l"/>
          <a:r>
            <a:rPr lang="en-IN" sz="1800" b="1" dirty="0" smtClean="0">
              <a:solidFill>
                <a:srgbClr val="FF0000"/>
              </a:solidFill>
              <a:latin typeface="+mj-lt"/>
            </a:rPr>
            <a:t>Vessel </a:t>
          </a:r>
          <a:r>
            <a:rPr lang="en-IN" sz="1800" b="0" dirty="0" smtClean="0">
              <a:solidFill>
                <a:schemeClr val="tx1"/>
              </a:solidFill>
              <a:latin typeface="+mj-lt"/>
            </a:rPr>
            <a:t>located</a:t>
          </a:r>
        </a:p>
        <a:p>
          <a:pPr algn="ctr"/>
          <a:endParaRPr lang="en-IN" sz="1800" dirty="0"/>
        </a:p>
      </dgm:t>
    </dgm:pt>
    <dgm:pt modelId="{6A31188C-AEF6-4DFF-8EBA-3B417E7BE750}" type="parTrans" cxnId="{FE7C16E8-65AE-4D25-A297-8E9EC4179843}">
      <dgm:prSet>
        <dgm:style>
          <a:lnRef idx="2">
            <a:schemeClr val="accent6"/>
          </a:lnRef>
          <a:fillRef idx="1">
            <a:schemeClr val="lt1"/>
          </a:fillRef>
          <a:effectRef idx="0">
            <a:schemeClr val="accent6"/>
          </a:effectRef>
          <a:fontRef idx="minor">
            <a:schemeClr val="dk1"/>
          </a:fontRef>
        </dgm:style>
      </dgm:prSet>
      <dgm:spPr/>
      <dgm:t>
        <a:bodyPr/>
        <a:lstStyle/>
        <a:p>
          <a:endParaRPr lang="en-IN"/>
        </a:p>
      </dgm:t>
    </dgm:pt>
    <dgm:pt modelId="{3017AF42-8C65-47C9-B73D-3EFDE73B13D7}" type="sibTrans" cxnId="{FE7C16E8-65AE-4D25-A297-8E9EC4179843}">
      <dgm:prSet/>
      <dgm:spPr/>
      <dgm:t>
        <a:bodyPr/>
        <a:lstStyle/>
        <a:p>
          <a:endParaRPr lang="en-IN"/>
        </a:p>
      </dgm:t>
    </dgm:pt>
    <dgm:pt modelId="{1483D5D6-9D33-4232-99AE-87C4FDEDCFF2}">
      <dgm:prSet phldrT="[Text]" custT="1">
        <dgm:style>
          <a:lnRef idx="2">
            <a:schemeClr val="accent6"/>
          </a:lnRef>
          <a:fillRef idx="1">
            <a:schemeClr val="lt1"/>
          </a:fillRef>
          <a:effectRef idx="0">
            <a:schemeClr val="accent6"/>
          </a:effectRef>
          <a:fontRef idx="minor">
            <a:schemeClr val="dk1"/>
          </a:fontRef>
        </dgm:style>
      </dgm:prSet>
      <dgm:spPr/>
      <dgm:t>
        <a:bodyPr/>
        <a:lstStyle/>
        <a:p>
          <a:pPr algn="l"/>
          <a:r>
            <a:rPr lang="en-IN" sz="2000" dirty="0" smtClean="0">
              <a:latin typeface="+mj-lt"/>
            </a:rPr>
            <a:t>i</a:t>
          </a:r>
          <a:r>
            <a:rPr lang="en-IN" sz="1800" dirty="0" smtClean="0">
              <a:latin typeface="+mj-lt"/>
            </a:rPr>
            <a:t>. Restaurant and catering</a:t>
          </a:r>
        </a:p>
        <a:p>
          <a:pPr algn="l"/>
          <a:r>
            <a:rPr lang="en-IN" sz="1800" dirty="0" smtClean="0">
              <a:latin typeface="+mj-lt"/>
            </a:rPr>
            <a:t>ii. Personal grooming</a:t>
          </a:r>
        </a:p>
        <a:p>
          <a:pPr algn="l"/>
          <a:r>
            <a:rPr lang="en-IN" sz="1800" dirty="0" smtClean="0">
              <a:latin typeface="+mj-lt"/>
            </a:rPr>
            <a:t>iii. Fitness</a:t>
          </a:r>
        </a:p>
        <a:p>
          <a:pPr algn="l"/>
          <a:r>
            <a:rPr lang="en-IN" sz="1800" dirty="0" smtClean="0">
              <a:latin typeface="+mj-lt"/>
            </a:rPr>
            <a:t>iv. Beauty treatment</a:t>
          </a:r>
        </a:p>
        <a:p>
          <a:pPr algn="l"/>
          <a:r>
            <a:rPr lang="en-IN" sz="1800" dirty="0" smtClean="0">
              <a:latin typeface="+mj-lt"/>
            </a:rPr>
            <a:t>v. Health service including </a:t>
          </a:r>
        </a:p>
        <a:p>
          <a:pPr algn="l"/>
          <a:r>
            <a:rPr lang="en-IN" sz="1800" dirty="0" smtClean="0">
              <a:latin typeface="+mj-lt"/>
            </a:rPr>
            <a:t>    Cosmetic &amp; plastic surgery</a:t>
          </a:r>
          <a:endParaRPr lang="en-IN" sz="1800" dirty="0">
            <a:latin typeface="+mj-lt"/>
          </a:endParaRPr>
        </a:p>
      </dgm:t>
    </dgm:pt>
    <dgm:pt modelId="{76AD5D96-922C-477B-BD1F-738D3531FBCD}" type="parTrans" cxnId="{C4079E00-5F3A-43C9-84F6-55D23E7D56F5}">
      <dgm:prSet>
        <dgm:style>
          <a:lnRef idx="2">
            <a:schemeClr val="accent6"/>
          </a:lnRef>
          <a:fillRef idx="1">
            <a:schemeClr val="lt1"/>
          </a:fillRef>
          <a:effectRef idx="0">
            <a:schemeClr val="accent6"/>
          </a:effectRef>
          <a:fontRef idx="minor">
            <a:schemeClr val="dk1"/>
          </a:fontRef>
        </dgm:style>
      </dgm:prSet>
      <dgm:spPr/>
      <dgm:t>
        <a:bodyPr/>
        <a:lstStyle/>
        <a:p>
          <a:endParaRPr lang="en-IN"/>
        </a:p>
      </dgm:t>
    </dgm:pt>
    <dgm:pt modelId="{139C0E66-2ED1-4B12-81BD-C7810FEF4739}" type="sibTrans" cxnId="{C4079E00-5F3A-43C9-84F6-55D23E7D56F5}">
      <dgm:prSet/>
      <dgm:spPr/>
      <dgm:t>
        <a:bodyPr/>
        <a:lstStyle/>
        <a:p>
          <a:endParaRPr lang="en-IN"/>
        </a:p>
      </dgm:t>
    </dgm:pt>
    <dgm:pt modelId="{AB3C4186-75AF-4A77-AA97-766BEAD0A21A}">
      <dgm:prSet phldrT="[Text]" custT="1">
        <dgm:style>
          <a:lnRef idx="2">
            <a:schemeClr val="accent6"/>
          </a:lnRef>
          <a:fillRef idx="1">
            <a:schemeClr val="lt1"/>
          </a:fillRef>
          <a:effectRef idx="0">
            <a:schemeClr val="accent6"/>
          </a:effectRef>
          <a:fontRef idx="minor">
            <a:schemeClr val="dk1"/>
          </a:fontRef>
        </dgm:style>
      </dgm:prSet>
      <dgm:spPr/>
      <dgm:t>
        <a:bodyPr/>
        <a:lstStyle/>
        <a:p>
          <a:pPr algn="l"/>
          <a:r>
            <a:rPr lang="en-IN" sz="1800" dirty="0" smtClean="0"/>
            <a:t>Place of supply : </a:t>
          </a:r>
          <a:r>
            <a:rPr lang="en-IN" sz="1800" u="sng" dirty="0" smtClean="0"/>
            <a:t>Sec.12</a:t>
          </a:r>
          <a:r>
            <a:rPr lang="en-IN" sz="1800" u="sng" dirty="0" smtClean="0">
              <a:latin typeface="+mj-lt"/>
            </a:rPr>
            <a:t>(4)</a:t>
          </a:r>
        </a:p>
        <a:p>
          <a:pPr algn="l"/>
          <a:r>
            <a:rPr lang="en-IN" sz="1800" dirty="0" smtClean="0">
              <a:latin typeface="+mj-lt"/>
            </a:rPr>
            <a:t>Location of </a:t>
          </a:r>
          <a:r>
            <a:rPr lang="en-IN" sz="1800" b="1" dirty="0" smtClean="0">
              <a:solidFill>
                <a:srgbClr val="FF0000"/>
              </a:solidFill>
              <a:latin typeface="+mj-lt"/>
            </a:rPr>
            <a:t>actual performance </a:t>
          </a:r>
          <a:r>
            <a:rPr lang="en-IN" sz="1800" b="0" dirty="0" smtClean="0">
              <a:solidFill>
                <a:schemeClr val="tx1"/>
              </a:solidFill>
              <a:latin typeface="+mj-lt"/>
            </a:rPr>
            <a:t>of services</a:t>
          </a:r>
          <a:endParaRPr lang="en-IN" sz="1800" b="0" dirty="0">
            <a:solidFill>
              <a:schemeClr val="tx1"/>
            </a:solidFill>
            <a:latin typeface="+mj-lt"/>
          </a:endParaRPr>
        </a:p>
      </dgm:t>
    </dgm:pt>
    <dgm:pt modelId="{84D3503E-6BD3-45E6-8BC3-E88A1BFC672F}" type="parTrans" cxnId="{4C31A37B-4187-48A7-95B0-E175C8A78B84}">
      <dgm:prSet>
        <dgm:style>
          <a:lnRef idx="2">
            <a:schemeClr val="accent6"/>
          </a:lnRef>
          <a:fillRef idx="1">
            <a:schemeClr val="lt1"/>
          </a:fillRef>
          <a:effectRef idx="0">
            <a:schemeClr val="accent6"/>
          </a:effectRef>
          <a:fontRef idx="minor">
            <a:schemeClr val="dk1"/>
          </a:fontRef>
        </dgm:style>
      </dgm:prSet>
      <dgm:spPr/>
      <dgm:t>
        <a:bodyPr/>
        <a:lstStyle/>
        <a:p>
          <a:endParaRPr lang="en-IN"/>
        </a:p>
      </dgm:t>
    </dgm:pt>
    <dgm:pt modelId="{FA48D549-FCE5-491F-B7DF-E2FEC47F6C48}" type="sibTrans" cxnId="{4C31A37B-4187-48A7-95B0-E175C8A78B84}">
      <dgm:prSet/>
      <dgm:spPr/>
      <dgm:t>
        <a:bodyPr/>
        <a:lstStyle/>
        <a:p>
          <a:endParaRPr lang="en-IN"/>
        </a:p>
      </dgm:t>
    </dgm:pt>
    <dgm:pt modelId="{2014B455-792D-4E75-B121-63DA1659D5BB}" type="pres">
      <dgm:prSet presAssocID="{41676ED9-D11E-4A26-A11A-009843F168C3}" presName="diagram" presStyleCnt="0">
        <dgm:presLayoutVars>
          <dgm:chPref val="1"/>
          <dgm:dir/>
          <dgm:animOne val="branch"/>
          <dgm:animLvl val="lvl"/>
          <dgm:resizeHandles val="exact"/>
        </dgm:presLayoutVars>
      </dgm:prSet>
      <dgm:spPr/>
      <dgm:t>
        <a:bodyPr/>
        <a:lstStyle/>
        <a:p>
          <a:endParaRPr lang="en-IN"/>
        </a:p>
      </dgm:t>
    </dgm:pt>
    <dgm:pt modelId="{317D532F-037C-4B05-BDB6-D1167F35DDE9}" type="pres">
      <dgm:prSet presAssocID="{DD0C0F60-05FF-436D-AC2D-56FFF734F550}" presName="root1" presStyleCnt="0"/>
      <dgm:spPr/>
    </dgm:pt>
    <dgm:pt modelId="{3AB1E211-3D13-40A1-999F-D12FE35153E0}" type="pres">
      <dgm:prSet presAssocID="{DD0C0F60-05FF-436D-AC2D-56FFF734F550}" presName="LevelOneTextNode" presStyleLbl="node0" presStyleIdx="0" presStyleCnt="1">
        <dgm:presLayoutVars>
          <dgm:chPref val="3"/>
        </dgm:presLayoutVars>
      </dgm:prSet>
      <dgm:spPr/>
      <dgm:t>
        <a:bodyPr/>
        <a:lstStyle/>
        <a:p>
          <a:endParaRPr lang="en-IN"/>
        </a:p>
      </dgm:t>
    </dgm:pt>
    <dgm:pt modelId="{B250A36C-BA4D-4FC9-A538-36AEAFB84E8C}" type="pres">
      <dgm:prSet presAssocID="{DD0C0F60-05FF-436D-AC2D-56FFF734F550}" presName="level2hierChild" presStyleCnt="0"/>
      <dgm:spPr/>
    </dgm:pt>
    <dgm:pt modelId="{32D5FB21-B93B-4408-8F6E-F42C8633B80E}" type="pres">
      <dgm:prSet presAssocID="{0FFB10E9-0BB9-4F01-ACA4-B8782881991A}" presName="conn2-1" presStyleLbl="parChTrans1D2" presStyleIdx="0" presStyleCnt="2"/>
      <dgm:spPr/>
      <dgm:t>
        <a:bodyPr/>
        <a:lstStyle/>
        <a:p>
          <a:endParaRPr lang="en-IN"/>
        </a:p>
      </dgm:t>
    </dgm:pt>
    <dgm:pt modelId="{EF645AA8-6990-4528-AFF6-B8BFFC46463C}" type="pres">
      <dgm:prSet presAssocID="{0FFB10E9-0BB9-4F01-ACA4-B8782881991A}" presName="connTx" presStyleLbl="parChTrans1D2" presStyleIdx="0" presStyleCnt="2"/>
      <dgm:spPr/>
      <dgm:t>
        <a:bodyPr/>
        <a:lstStyle/>
        <a:p>
          <a:endParaRPr lang="en-IN"/>
        </a:p>
      </dgm:t>
    </dgm:pt>
    <dgm:pt modelId="{81213829-DBC3-4771-BE1B-9710B077DB9B}" type="pres">
      <dgm:prSet presAssocID="{CF743DD5-206B-4370-A29F-1A19DFE976A4}" presName="root2" presStyleCnt="0"/>
      <dgm:spPr/>
    </dgm:pt>
    <dgm:pt modelId="{0C54FCF8-80E9-4FDE-907F-6C319384B850}" type="pres">
      <dgm:prSet presAssocID="{CF743DD5-206B-4370-A29F-1A19DFE976A4}" presName="LevelTwoTextNode" presStyleLbl="node2" presStyleIdx="0" presStyleCnt="2" custScaleX="196287" custScaleY="229603">
        <dgm:presLayoutVars>
          <dgm:chPref val="3"/>
        </dgm:presLayoutVars>
      </dgm:prSet>
      <dgm:spPr/>
      <dgm:t>
        <a:bodyPr/>
        <a:lstStyle/>
        <a:p>
          <a:endParaRPr lang="en-IN"/>
        </a:p>
      </dgm:t>
    </dgm:pt>
    <dgm:pt modelId="{893E1CE4-E24D-4C53-9793-06BBD0E229B5}" type="pres">
      <dgm:prSet presAssocID="{CF743DD5-206B-4370-A29F-1A19DFE976A4}" presName="level3hierChild" presStyleCnt="0"/>
      <dgm:spPr/>
    </dgm:pt>
    <dgm:pt modelId="{A0F2442C-A34C-4836-93C8-D6EB4641B512}" type="pres">
      <dgm:prSet presAssocID="{6A31188C-AEF6-4DFF-8EBA-3B417E7BE750}" presName="conn2-1" presStyleLbl="parChTrans1D3" presStyleIdx="0" presStyleCnt="2"/>
      <dgm:spPr/>
      <dgm:t>
        <a:bodyPr/>
        <a:lstStyle/>
        <a:p>
          <a:endParaRPr lang="en-IN"/>
        </a:p>
      </dgm:t>
    </dgm:pt>
    <dgm:pt modelId="{21130F75-DD79-4EA9-8EFA-AA7ED081C775}" type="pres">
      <dgm:prSet presAssocID="{6A31188C-AEF6-4DFF-8EBA-3B417E7BE750}" presName="connTx" presStyleLbl="parChTrans1D3" presStyleIdx="0" presStyleCnt="2"/>
      <dgm:spPr/>
      <dgm:t>
        <a:bodyPr/>
        <a:lstStyle/>
        <a:p>
          <a:endParaRPr lang="en-IN"/>
        </a:p>
      </dgm:t>
    </dgm:pt>
    <dgm:pt modelId="{958555AD-51F5-43FF-BD84-3DA418880AF2}" type="pres">
      <dgm:prSet presAssocID="{818B825D-4170-43E0-98B0-FFA9946C5B8C}" presName="root2" presStyleCnt="0"/>
      <dgm:spPr/>
    </dgm:pt>
    <dgm:pt modelId="{9E08F615-B844-4A5F-95B5-A0C7ECEF5A33}" type="pres">
      <dgm:prSet presAssocID="{818B825D-4170-43E0-98B0-FFA9946C5B8C}" presName="LevelTwoTextNode" presStyleLbl="node3" presStyleIdx="0" presStyleCnt="2" custScaleY="221806">
        <dgm:presLayoutVars>
          <dgm:chPref val="3"/>
        </dgm:presLayoutVars>
      </dgm:prSet>
      <dgm:spPr/>
      <dgm:t>
        <a:bodyPr/>
        <a:lstStyle/>
        <a:p>
          <a:endParaRPr lang="en-IN"/>
        </a:p>
      </dgm:t>
    </dgm:pt>
    <dgm:pt modelId="{03050260-E5A0-434E-9DBE-EFA6DBCACC97}" type="pres">
      <dgm:prSet presAssocID="{818B825D-4170-43E0-98B0-FFA9946C5B8C}" presName="level3hierChild" presStyleCnt="0"/>
      <dgm:spPr/>
    </dgm:pt>
    <dgm:pt modelId="{9802E06C-91CA-4080-9BAE-9F4B7EE9D2ED}" type="pres">
      <dgm:prSet presAssocID="{76AD5D96-922C-477B-BD1F-738D3531FBCD}" presName="conn2-1" presStyleLbl="parChTrans1D2" presStyleIdx="1" presStyleCnt="2"/>
      <dgm:spPr/>
      <dgm:t>
        <a:bodyPr/>
        <a:lstStyle/>
        <a:p>
          <a:endParaRPr lang="en-IN"/>
        </a:p>
      </dgm:t>
    </dgm:pt>
    <dgm:pt modelId="{EF6A83E1-3CC2-4380-9229-C5A26D4ED505}" type="pres">
      <dgm:prSet presAssocID="{76AD5D96-922C-477B-BD1F-738D3531FBCD}" presName="connTx" presStyleLbl="parChTrans1D2" presStyleIdx="1" presStyleCnt="2"/>
      <dgm:spPr/>
      <dgm:t>
        <a:bodyPr/>
        <a:lstStyle/>
        <a:p>
          <a:endParaRPr lang="en-IN"/>
        </a:p>
      </dgm:t>
    </dgm:pt>
    <dgm:pt modelId="{86A9DC8F-32D8-434C-9B75-E695B1769123}" type="pres">
      <dgm:prSet presAssocID="{1483D5D6-9D33-4232-99AE-87C4FDEDCFF2}" presName="root2" presStyleCnt="0"/>
      <dgm:spPr/>
    </dgm:pt>
    <dgm:pt modelId="{17FBAB24-7382-4F68-8FEE-2DB08317212F}" type="pres">
      <dgm:prSet presAssocID="{1483D5D6-9D33-4232-99AE-87C4FDEDCFF2}" presName="LevelTwoTextNode" presStyleLbl="node2" presStyleIdx="1" presStyleCnt="2" custScaleX="196307" custScaleY="228556">
        <dgm:presLayoutVars>
          <dgm:chPref val="3"/>
        </dgm:presLayoutVars>
      </dgm:prSet>
      <dgm:spPr/>
      <dgm:t>
        <a:bodyPr/>
        <a:lstStyle/>
        <a:p>
          <a:endParaRPr lang="en-IN"/>
        </a:p>
      </dgm:t>
    </dgm:pt>
    <dgm:pt modelId="{EC42649A-4018-4FC8-8840-8F96D23697FE}" type="pres">
      <dgm:prSet presAssocID="{1483D5D6-9D33-4232-99AE-87C4FDEDCFF2}" presName="level3hierChild" presStyleCnt="0"/>
      <dgm:spPr/>
    </dgm:pt>
    <dgm:pt modelId="{26D0E0DB-3481-448B-839D-22B490B8D9A0}" type="pres">
      <dgm:prSet presAssocID="{84D3503E-6BD3-45E6-8BC3-E88A1BFC672F}" presName="conn2-1" presStyleLbl="parChTrans1D3" presStyleIdx="1" presStyleCnt="2"/>
      <dgm:spPr/>
      <dgm:t>
        <a:bodyPr/>
        <a:lstStyle/>
        <a:p>
          <a:endParaRPr lang="en-IN"/>
        </a:p>
      </dgm:t>
    </dgm:pt>
    <dgm:pt modelId="{742B42EE-143C-49B0-9A60-8D74580FD212}" type="pres">
      <dgm:prSet presAssocID="{84D3503E-6BD3-45E6-8BC3-E88A1BFC672F}" presName="connTx" presStyleLbl="parChTrans1D3" presStyleIdx="1" presStyleCnt="2"/>
      <dgm:spPr/>
      <dgm:t>
        <a:bodyPr/>
        <a:lstStyle/>
        <a:p>
          <a:endParaRPr lang="en-IN"/>
        </a:p>
      </dgm:t>
    </dgm:pt>
    <dgm:pt modelId="{01A5653D-5198-4A5B-B2BF-6B1780706136}" type="pres">
      <dgm:prSet presAssocID="{AB3C4186-75AF-4A77-AA97-766BEAD0A21A}" presName="root2" presStyleCnt="0"/>
      <dgm:spPr/>
    </dgm:pt>
    <dgm:pt modelId="{B2BBC7AA-3814-4663-A28E-A6EFB7F64E45}" type="pres">
      <dgm:prSet presAssocID="{AB3C4186-75AF-4A77-AA97-766BEAD0A21A}" presName="LevelTwoTextNode" presStyleLbl="node3" presStyleIdx="1" presStyleCnt="2" custScaleY="212509">
        <dgm:presLayoutVars>
          <dgm:chPref val="3"/>
        </dgm:presLayoutVars>
      </dgm:prSet>
      <dgm:spPr/>
      <dgm:t>
        <a:bodyPr/>
        <a:lstStyle/>
        <a:p>
          <a:endParaRPr lang="en-IN"/>
        </a:p>
      </dgm:t>
    </dgm:pt>
    <dgm:pt modelId="{D0DA6EC1-32D5-4F37-BBC5-75403C8B1D22}" type="pres">
      <dgm:prSet presAssocID="{AB3C4186-75AF-4A77-AA97-766BEAD0A21A}" presName="level3hierChild" presStyleCnt="0"/>
      <dgm:spPr/>
    </dgm:pt>
  </dgm:ptLst>
  <dgm:cxnLst>
    <dgm:cxn modelId="{3E4361EB-80CC-448D-BEB6-73E4643BDF1D}" type="presOf" srcId="{76AD5D96-922C-477B-BD1F-738D3531FBCD}" destId="{EF6A83E1-3CC2-4380-9229-C5A26D4ED505}" srcOrd="1" destOrd="0" presId="urn:microsoft.com/office/officeart/2005/8/layout/hierarchy2"/>
    <dgm:cxn modelId="{E1B67054-E23D-4081-AD8E-B6E3015E8D38}" type="presOf" srcId="{0FFB10E9-0BB9-4F01-ACA4-B8782881991A}" destId="{32D5FB21-B93B-4408-8F6E-F42C8633B80E}" srcOrd="0" destOrd="0" presId="urn:microsoft.com/office/officeart/2005/8/layout/hierarchy2"/>
    <dgm:cxn modelId="{C4079E00-5F3A-43C9-84F6-55D23E7D56F5}" srcId="{DD0C0F60-05FF-436D-AC2D-56FFF734F550}" destId="{1483D5D6-9D33-4232-99AE-87C4FDEDCFF2}" srcOrd="1" destOrd="0" parTransId="{76AD5D96-922C-477B-BD1F-738D3531FBCD}" sibTransId="{139C0E66-2ED1-4B12-81BD-C7810FEF4739}"/>
    <dgm:cxn modelId="{2E2F13A6-5EE5-4058-B0F1-E9C87784D9EB}" type="presOf" srcId="{CF743DD5-206B-4370-A29F-1A19DFE976A4}" destId="{0C54FCF8-80E9-4FDE-907F-6C319384B850}" srcOrd="0" destOrd="0" presId="urn:microsoft.com/office/officeart/2005/8/layout/hierarchy2"/>
    <dgm:cxn modelId="{1EE3A14A-635A-4321-BEA9-45513CFABACA}" type="presOf" srcId="{6A31188C-AEF6-4DFF-8EBA-3B417E7BE750}" destId="{A0F2442C-A34C-4836-93C8-D6EB4641B512}" srcOrd="0" destOrd="0" presId="urn:microsoft.com/office/officeart/2005/8/layout/hierarchy2"/>
    <dgm:cxn modelId="{38525EEA-9C82-4993-8172-E3AFBB369F46}" type="presOf" srcId="{6A31188C-AEF6-4DFF-8EBA-3B417E7BE750}" destId="{21130F75-DD79-4EA9-8EFA-AA7ED081C775}" srcOrd="1" destOrd="0" presId="urn:microsoft.com/office/officeart/2005/8/layout/hierarchy2"/>
    <dgm:cxn modelId="{14DA6FCA-C912-400D-B2E7-70B8523E0CC1}" type="presOf" srcId="{84D3503E-6BD3-45E6-8BC3-E88A1BFC672F}" destId="{26D0E0DB-3481-448B-839D-22B490B8D9A0}" srcOrd="0" destOrd="0" presId="urn:microsoft.com/office/officeart/2005/8/layout/hierarchy2"/>
    <dgm:cxn modelId="{C464C5D2-75B0-4C64-B538-FA6822965C58}" type="presOf" srcId="{818B825D-4170-43E0-98B0-FFA9946C5B8C}" destId="{9E08F615-B844-4A5F-95B5-A0C7ECEF5A33}" srcOrd="0" destOrd="0" presId="urn:microsoft.com/office/officeart/2005/8/layout/hierarchy2"/>
    <dgm:cxn modelId="{20D8C36E-32FC-465C-B951-6C791B31010C}" type="presOf" srcId="{0FFB10E9-0BB9-4F01-ACA4-B8782881991A}" destId="{EF645AA8-6990-4528-AFF6-B8BFFC46463C}" srcOrd="1" destOrd="0" presId="urn:microsoft.com/office/officeart/2005/8/layout/hierarchy2"/>
    <dgm:cxn modelId="{FE7C16E8-65AE-4D25-A297-8E9EC4179843}" srcId="{CF743DD5-206B-4370-A29F-1A19DFE976A4}" destId="{818B825D-4170-43E0-98B0-FFA9946C5B8C}" srcOrd="0" destOrd="0" parTransId="{6A31188C-AEF6-4DFF-8EBA-3B417E7BE750}" sibTransId="{3017AF42-8C65-47C9-B73D-3EFDE73B13D7}"/>
    <dgm:cxn modelId="{CDBEC43C-CC36-4D1A-95A0-2FCDDF34F574}" srcId="{41676ED9-D11E-4A26-A11A-009843F168C3}" destId="{DD0C0F60-05FF-436D-AC2D-56FFF734F550}" srcOrd="0" destOrd="0" parTransId="{0BCF309E-A28B-4E97-873B-E95BD1251650}" sibTransId="{652F1F7D-0F95-49F4-8610-90CCA1F36328}"/>
    <dgm:cxn modelId="{5C9EB43F-6F69-4F0D-8105-80D607F0018B}" type="presOf" srcId="{DD0C0F60-05FF-436D-AC2D-56FFF734F550}" destId="{3AB1E211-3D13-40A1-999F-D12FE35153E0}" srcOrd="0" destOrd="0" presId="urn:microsoft.com/office/officeart/2005/8/layout/hierarchy2"/>
    <dgm:cxn modelId="{D376B58C-984E-46DE-84D3-F56E44C1F434}" type="presOf" srcId="{41676ED9-D11E-4A26-A11A-009843F168C3}" destId="{2014B455-792D-4E75-B121-63DA1659D5BB}" srcOrd="0" destOrd="0" presId="urn:microsoft.com/office/officeart/2005/8/layout/hierarchy2"/>
    <dgm:cxn modelId="{09477FA7-2A98-415A-8845-57EC061931C1}" type="presOf" srcId="{84D3503E-6BD3-45E6-8BC3-E88A1BFC672F}" destId="{742B42EE-143C-49B0-9A60-8D74580FD212}" srcOrd="1" destOrd="0" presId="urn:microsoft.com/office/officeart/2005/8/layout/hierarchy2"/>
    <dgm:cxn modelId="{FE5C9179-DCE3-4013-9079-A08B328466E0}" srcId="{DD0C0F60-05FF-436D-AC2D-56FFF734F550}" destId="{CF743DD5-206B-4370-A29F-1A19DFE976A4}" srcOrd="0" destOrd="0" parTransId="{0FFB10E9-0BB9-4F01-ACA4-B8782881991A}" sibTransId="{84AFCE5A-1658-41C1-A9D1-34AAA738B714}"/>
    <dgm:cxn modelId="{F9A52FED-A91A-48A9-8797-9AF5E82A7FA6}" type="presOf" srcId="{76AD5D96-922C-477B-BD1F-738D3531FBCD}" destId="{9802E06C-91CA-4080-9BAE-9F4B7EE9D2ED}" srcOrd="0" destOrd="0" presId="urn:microsoft.com/office/officeart/2005/8/layout/hierarchy2"/>
    <dgm:cxn modelId="{C1843AE0-9668-4830-BFAD-EF40F18597D6}" type="presOf" srcId="{AB3C4186-75AF-4A77-AA97-766BEAD0A21A}" destId="{B2BBC7AA-3814-4663-A28E-A6EFB7F64E45}" srcOrd="0" destOrd="0" presId="urn:microsoft.com/office/officeart/2005/8/layout/hierarchy2"/>
    <dgm:cxn modelId="{4C31A37B-4187-48A7-95B0-E175C8A78B84}" srcId="{1483D5D6-9D33-4232-99AE-87C4FDEDCFF2}" destId="{AB3C4186-75AF-4A77-AA97-766BEAD0A21A}" srcOrd="0" destOrd="0" parTransId="{84D3503E-6BD3-45E6-8BC3-E88A1BFC672F}" sibTransId="{FA48D549-FCE5-491F-B7DF-E2FEC47F6C48}"/>
    <dgm:cxn modelId="{ABB779B4-6F5A-4C63-8276-E465D4577004}" type="presOf" srcId="{1483D5D6-9D33-4232-99AE-87C4FDEDCFF2}" destId="{17FBAB24-7382-4F68-8FEE-2DB08317212F}" srcOrd="0" destOrd="0" presId="urn:microsoft.com/office/officeart/2005/8/layout/hierarchy2"/>
    <dgm:cxn modelId="{5E26B2A1-87DD-4DED-B966-6A0D71BE5835}" type="presParOf" srcId="{2014B455-792D-4E75-B121-63DA1659D5BB}" destId="{317D532F-037C-4B05-BDB6-D1167F35DDE9}" srcOrd="0" destOrd="0" presId="urn:microsoft.com/office/officeart/2005/8/layout/hierarchy2"/>
    <dgm:cxn modelId="{B98DD0C3-A811-4F69-B598-E3EB8AB08D21}" type="presParOf" srcId="{317D532F-037C-4B05-BDB6-D1167F35DDE9}" destId="{3AB1E211-3D13-40A1-999F-D12FE35153E0}" srcOrd="0" destOrd="0" presId="urn:microsoft.com/office/officeart/2005/8/layout/hierarchy2"/>
    <dgm:cxn modelId="{8ED63C7E-66A8-476E-9331-2900057ED60C}" type="presParOf" srcId="{317D532F-037C-4B05-BDB6-D1167F35DDE9}" destId="{B250A36C-BA4D-4FC9-A538-36AEAFB84E8C}" srcOrd="1" destOrd="0" presId="urn:microsoft.com/office/officeart/2005/8/layout/hierarchy2"/>
    <dgm:cxn modelId="{047B347B-B2C0-4DF6-AAA0-7BE8B45391E8}" type="presParOf" srcId="{B250A36C-BA4D-4FC9-A538-36AEAFB84E8C}" destId="{32D5FB21-B93B-4408-8F6E-F42C8633B80E}" srcOrd="0" destOrd="0" presId="urn:microsoft.com/office/officeart/2005/8/layout/hierarchy2"/>
    <dgm:cxn modelId="{4F921FBB-25DD-4FE2-844E-EBC1848C6749}" type="presParOf" srcId="{32D5FB21-B93B-4408-8F6E-F42C8633B80E}" destId="{EF645AA8-6990-4528-AFF6-B8BFFC46463C}" srcOrd="0" destOrd="0" presId="urn:microsoft.com/office/officeart/2005/8/layout/hierarchy2"/>
    <dgm:cxn modelId="{EAF7FBC1-07EE-4DD0-88BB-00DB269C5A63}" type="presParOf" srcId="{B250A36C-BA4D-4FC9-A538-36AEAFB84E8C}" destId="{81213829-DBC3-4771-BE1B-9710B077DB9B}" srcOrd="1" destOrd="0" presId="urn:microsoft.com/office/officeart/2005/8/layout/hierarchy2"/>
    <dgm:cxn modelId="{24A12306-8F54-46C4-BDA5-6137BD60157A}" type="presParOf" srcId="{81213829-DBC3-4771-BE1B-9710B077DB9B}" destId="{0C54FCF8-80E9-4FDE-907F-6C319384B850}" srcOrd="0" destOrd="0" presId="urn:microsoft.com/office/officeart/2005/8/layout/hierarchy2"/>
    <dgm:cxn modelId="{C5350FE8-BEDD-48E8-AFE2-77A098897BF3}" type="presParOf" srcId="{81213829-DBC3-4771-BE1B-9710B077DB9B}" destId="{893E1CE4-E24D-4C53-9793-06BBD0E229B5}" srcOrd="1" destOrd="0" presId="urn:microsoft.com/office/officeart/2005/8/layout/hierarchy2"/>
    <dgm:cxn modelId="{6019542C-1D07-4DD5-B3BC-7890CE29B3E7}" type="presParOf" srcId="{893E1CE4-E24D-4C53-9793-06BBD0E229B5}" destId="{A0F2442C-A34C-4836-93C8-D6EB4641B512}" srcOrd="0" destOrd="0" presId="urn:microsoft.com/office/officeart/2005/8/layout/hierarchy2"/>
    <dgm:cxn modelId="{2BA02CCB-AD93-4EF8-9406-EA1D23656A42}" type="presParOf" srcId="{A0F2442C-A34C-4836-93C8-D6EB4641B512}" destId="{21130F75-DD79-4EA9-8EFA-AA7ED081C775}" srcOrd="0" destOrd="0" presId="urn:microsoft.com/office/officeart/2005/8/layout/hierarchy2"/>
    <dgm:cxn modelId="{2E748F59-BC79-4127-9E33-F9EB9CE9015B}" type="presParOf" srcId="{893E1CE4-E24D-4C53-9793-06BBD0E229B5}" destId="{958555AD-51F5-43FF-BD84-3DA418880AF2}" srcOrd="1" destOrd="0" presId="urn:microsoft.com/office/officeart/2005/8/layout/hierarchy2"/>
    <dgm:cxn modelId="{BE96DC0C-D0AE-40B8-B16E-590801196F26}" type="presParOf" srcId="{958555AD-51F5-43FF-BD84-3DA418880AF2}" destId="{9E08F615-B844-4A5F-95B5-A0C7ECEF5A33}" srcOrd="0" destOrd="0" presId="urn:microsoft.com/office/officeart/2005/8/layout/hierarchy2"/>
    <dgm:cxn modelId="{6D0754EE-7C39-4B12-935F-11A77138B1CA}" type="presParOf" srcId="{958555AD-51F5-43FF-BD84-3DA418880AF2}" destId="{03050260-E5A0-434E-9DBE-EFA6DBCACC97}" srcOrd="1" destOrd="0" presId="urn:microsoft.com/office/officeart/2005/8/layout/hierarchy2"/>
    <dgm:cxn modelId="{763EAADC-26DB-4E3A-BDB0-58144FCE589B}" type="presParOf" srcId="{B250A36C-BA4D-4FC9-A538-36AEAFB84E8C}" destId="{9802E06C-91CA-4080-9BAE-9F4B7EE9D2ED}" srcOrd="2" destOrd="0" presId="urn:microsoft.com/office/officeart/2005/8/layout/hierarchy2"/>
    <dgm:cxn modelId="{C6CA931B-50DA-4D69-89F6-C28F718ED6C3}" type="presParOf" srcId="{9802E06C-91CA-4080-9BAE-9F4B7EE9D2ED}" destId="{EF6A83E1-3CC2-4380-9229-C5A26D4ED505}" srcOrd="0" destOrd="0" presId="urn:microsoft.com/office/officeart/2005/8/layout/hierarchy2"/>
    <dgm:cxn modelId="{355D6ED7-8741-426D-9435-DAB152A38C5A}" type="presParOf" srcId="{B250A36C-BA4D-4FC9-A538-36AEAFB84E8C}" destId="{86A9DC8F-32D8-434C-9B75-E695B1769123}" srcOrd="3" destOrd="0" presId="urn:microsoft.com/office/officeart/2005/8/layout/hierarchy2"/>
    <dgm:cxn modelId="{0F669B65-B6CE-41A0-A67A-B0A278A8E7EC}" type="presParOf" srcId="{86A9DC8F-32D8-434C-9B75-E695B1769123}" destId="{17FBAB24-7382-4F68-8FEE-2DB08317212F}" srcOrd="0" destOrd="0" presId="urn:microsoft.com/office/officeart/2005/8/layout/hierarchy2"/>
    <dgm:cxn modelId="{078A241B-5786-43DE-9039-5401C9B90907}" type="presParOf" srcId="{86A9DC8F-32D8-434C-9B75-E695B1769123}" destId="{EC42649A-4018-4FC8-8840-8F96D23697FE}" srcOrd="1" destOrd="0" presId="urn:microsoft.com/office/officeart/2005/8/layout/hierarchy2"/>
    <dgm:cxn modelId="{FAE64A1D-B411-48C8-9866-2B197531312B}" type="presParOf" srcId="{EC42649A-4018-4FC8-8840-8F96D23697FE}" destId="{26D0E0DB-3481-448B-839D-22B490B8D9A0}" srcOrd="0" destOrd="0" presId="urn:microsoft.com/office/officeart/2005/8/layout/hierarchy2"/>
    <dgm:cxn modelId="{D31F22C7-2544-418D-A941-455BCD89C51F}" type="presParOf" srcId="{26D0E0DB-3481-448B-839D-22B490B8D9A0}" destId="{742B42EE-143C-49B0-9A60-8D74580FD212}" srcOrd="0" destOrd="0" presId="urn:microsoft.com/office/officeart/2005/8/layout/hierarchy2"/>
    <dgm:cxn modelId="{F5288946-51E6-4559-A56A-4DEC47B79F80}" type="presParOf" srcId="{EC42649A-4018-4FC8-8840-8F96D23697FE}" destId="{01A5653D-5198-4A5B-B2BF-6B1780706136}" srcOrd="1" destOrd="0" presId="urn:microsoft.com/office/officeart/2005/8/layout/hierarchy2"/>
    <dgm:cxn modelId="{4A050E8A-8023-4940-8201-81D5C1496BE0}" type="presParOf" srcId="{01A5653D-5198-4A5B-B2BF-6B1780706136}" destId="{B2BBC7AA-3814-4663-A28E-A6EFB7F64E45}" srcOrd="0" destOrd="0" presId="urn:microsoft.com/office/officeart/2005/8/layout/hierarchy2"/>
    <dgm:cxn modelId="{9F54A93E-C54E-42F9-9D28-918AF581A795}" type="presParOf" srcId="{01A5653D-5198-4A5B-B2BF-6B1780706136}" destId="{D0DA6EC1-32D5-4F37-BBC5-75403C8B1D22}" srcOrd="1" destOrd="0" presId="urn:microsoft.com/office/officeart/2005/8/layout/hierarchy2"/>
  </dgm:cxnLst>
  <dgm:bg/>
  <dgm:whole/>
</dgm:dataModel>
</file>

<file path=ppt/diagrams/data10.xml><?xml version="1.0" encoding="utf-8"?>
<dgm:dataModel xmlns:dgm="http://schemas.openxmlformats.org/drawingml/2006/diagram" xmlns:a="http://schemas.openxmlformats.org/drawingml/2006/main">
  <dgm:ptLst>
    <dgm:pt modelId="{1253449E-E599-48B7-9B45-3EC90E84073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081C1824-5CB7-42F5-AB32-FE40AB46B586}">
      <dgm:prSet phldrT="[Text]"/>
      <dgm:spPr/>
      <dgm:t>
        <a:bodyPr/>
        <a:lstStyle/>
        <a:p>
          <a:pPr algn="l"/>
          <a:r>
            <a:rPr lang="en-IN" dirty="0" smtClean="0"/>
            <a:t>Cost of assets-  Rs.100</a:t>
          </a:r>
        </a:p>
        <a:p>
          <a:pPr algn="l"/>
          <a:r>
            <a:rPr lang="en-IN" dirty="0" smtClean="0"/>
            <a:t>Tax@10%-         Rs.10</a:t>
          </a:r>
        </a:p>
        <a:p>
          <a:pPr algn="l"/>
          <a:r>
            <a:rPr lang="en-IN" dirty="0" smtClean="0"/>
            <a:t>                        -----------</a:t>
          </a:r>
        </a:p>
        <a:p>
          <a:pPr algn="l"/>
          <a:r>
            <a:rPr lang="en-IN" dirty="0" smtClean="0"/>
            <a:t>Total Cost-         Rs.110</a:t>
          </a:r>
        </a:p>
      </dgm:t>
    </dgm:pt>
    <dgm:pt modelId="{6C8563FB-D420-430D-B3B1-86203A41BDEC}" type="parTrans" cxnId="{078F534D-CFEA-4B11-83A8-4E253FDFBAE0}">
      <dgm:prSet/>
      <dgm:spPr/>
      <dgm:t>
        <a:bodyPr/>
        <a:lstStyle/>
        <a:p>
          <a:endParaRPr lang="en-IN"/>
        </a:p>
      </dgm:t>
    </dgm:pt>
    <dgm:pt modelId="{5977845F-344B-48A1-BA0F-6FCAB6CE12F6}" type="sibTrans" cxnId="{078F534D-CFEA-4B11-83A8-4E253FDFBAE0}">
      <dgm:prSet/>
      <dgm:spPr/>
      <dgm:t>
        <a:bodyPr/>
        <a:lstStyle/>
        <a:p>
          <a:endParaRPr lang="en-IN"/>
        </a:p>
      </dgm:t>
    </dgm:pt>
    <dgm:pt modelId="{1ED39D09-EAAB-4E7D-B741-7F94E96F98A0}">
      <dgm:prSet phldrT="[Text]"/>
      <dgm:spPr/>
      <dgm:t>
        <a:bodyPr/>
        <a:lstStyle/>
        <a:p>
          <a:r>
            <a:rPr lang="en-IN" dirty="0" smtClean="0"/>
            <a:t>If Deprecation charged on Rs.100 </a:t>
          </a:r>
        </a:p>
        <a:p>
          <a:r>
            <a:rPr lang="en-IN" b="1" dirty="0" smtClean="0"/>
            <a:t>ITC AVAILABLE</a:t>
          </a:r>
          <a:endParaRPr lang="en-IN" b="1" dirty="0"/>
        </a:p>
      </dgm:t>
    </dgm:pt>
    <dgm:pt modelId="{353789DF-A085-4602-9507-4A83D7617E8B}" type="parTrans" cxnId="{011040BC-5DE6-4348-B3CE-9E1E58503502}">
      <dgm:prSet/>
      <dgm:spPr/>
      <dgm:t>
        <a:bodyPr/>
        <a:lstStyle/>
        <a:p>
          <a:endParaRPr lang="en-IN"/>
        </a:p>
      </dgm:t>
    </dgm:pt>
    <dgm:pt modelId="{3683DAD4-B432-45A0-BF5B-674DBC96ABF3}" type="sibTrans" cxnId="{011040BC-5DE6-4348-B3CE-9E1E58503502}">
      <dgm:prSet/>
      <dgm:spPr/>
      <dgm:t>
        <a:bodyPr/>
        <a:lstStyle/>
        <a:p>
          <a:endParaRPr lang="en-IN"/>
        </a:p>
      </dgm:t>
    </dgm:pt>
    <dgm:pt modelId="{46EDDCE7-91D5-4F38-9F02-BA086FA87C8A}">
      <dgm:prSet phldrT="[Text]"/>
      <dgm:spPr/>
      <dgm:t>
        <a:bodyPr/>
        <a:lstStyle/>
        <a:p>
          <a:r>
            <a:rPr lang="en-IN" dirty="0" smtClean="0"/>
            <a:t>If Deprecation charged on Rs.110</a:t>
          </a:r>
        </a:p>
        <a:p>
          <a:r>
            <a:rPr lang="en-IN" b="1" dirty="0" smtClean="0"/>
            <a:t>ITC NOT AVAILABLE</a:t>
          </a:r>
          <a:endParaRPr lang="en-IN" b="1" dirty="0"/>
        </a:p>
      </dgm:t>
    </dgm:pt>
    <dgm:pt modelId="{9F49159F-DAD4-482C-9064-7DE31068F077}" type="parTrans" cxnId="{D4E70FCC-D048-4332-A72D-3C944AB8B4C3}">
      <dgm:prSet/>
      <dgm:spPr/>
      <dgm:t>
        <a:bodyPr/>
        <a:lstStyle/>
        <a:p>
          <a:endParaRPr lang="en-IN"/>
        </a:p>
      </dgm:t>
    </dgm:pt>
    <dgm:pt modelId="{C712528C-C956-4A26-B6E4-B07EE253CAB4}" type="sibTrans" cxnId="{D4E70FCC-D048-4332-A72D-3C944AB8B4C3}">
      <dgm:prSet/>
      <dgm:spPr/>
      <dgm:t>
        <a:bodyPr/>
        <a:lstStyle/>
        <a:p>
          <a:endParaRPr lang="en-IN"/>
        </a:p>
      </dgm:t>
    </dgm:pt>
    <dgm:pt modelId="{EB997E73-9998-4651-B4B7-5F770963F399}" type="pres">
      <dgm:prSet presAssocID="{1253449E-E599-48B7-9B45-3EC90E840732}" presName="hierChild1" presStyleCnt="0">
        <dgm:presLayoutVars>
          <dgm:chPref val="1"/>
          <dgm:dir/>
          <dgm:animOne val="branch"/>
          <dgm:animLvl val="lvl"/>
          <dgm:resizeHandles/>
        </dgm:presLayoutVars>
      </dgm:prSet>
      <dgm:spPr/>
      <dgm:t>
        <a:bodyPr/>
        <a:lstStyle/>
        <a:p>
          <a:endParaRPr lang="en-IN"/>
        </a:p>
      </dgm:t>
    </dgm:pt>
    <dgm:pt modelId="{3E8E8E68-C4DC-44DC-89C9-576E7E98B1AD}" type="pres">
      <dgm:prSet presAssocID="{081C1824-5CB7-42F5-AB32-FE40AB46B586}" presName="hierRoot1" presStyleCnt="0"/>
      <dgm:spPr/>
    </dgm:pt>
    <dgm:pt modelId="{2FC067C8-A520-42EB-B757-AEE9B15D8CA6}" type="pres">
      <dgm:prSet presAssocID="{081C1824-5CB7-42F5-AB32-FE40AB46B586}" presName="composite" presStyleCnt="0"/>
      <dgm:spPr/>
    </dgm:pt>
    <dgm:pt modelId="{36F0B4E2-7751-44D8-848A-C103D6FB5273}" type="pres">
      <dgm:prSet presAssocID="{081C1824-5CB7-42F5-AB32-FE40AB46B586}" presName="background" presStyleLbl="node0" presStyleIdx="0" presStyleCnt="1"/>
      <dgm:spPr/>
    </dgm:pt>
    <dgm:pt modelId="{64D8436B-9AA1-4C78-9B2D-C7BFD9C0B091}" type="pres">
      <dgm:prSet presAssocID="{081C1824-5CB7-42F5-AB32-FE40AB46B586}" presName="text" presStyleLbl="fgAcc0" presStyleIdx="0" presStyleCnt="1">
        <dgm:presLayoutVars>
          <dgm:chPref val="3"/>
        </dgm:presLayoutVars>
      </dgm:prSet>
      <dgm:spPr/>
      <dgm:t>
        <a:bodyPr/>
        <a:lstStyle/>
        <a:p>
          <a:endParaRPr lang="en-IN"/>
        </a:p>
      </dgm:t>
    </dgm:pt>
    <dgm:pt modelId="{46B28453-159E-4021-9496-70D7776BD8A8}" type="pres">
      <dgm:prSet presAssocID="{081C1824-5CB7-42F5-AB32-FE40AB46B586}" presName="hierChild2" presStyleCnt="0"/>
      <dgm:spPr/>
    </dgm:pt>
    <dgm:pt modelId="{1A77308C-F9E9-4B4B-B34D-366107BA2E8D}" type="pres">
      <dgm:prSet presAssocID="{353789DF-A085-4602-9507-4A83D7617E8B}" presName="Name10" presStyleLbl="parChTrans1D2" presStyleIdx="0" presStyleCnt="2"/>
      <dgm:spPr/>
      <dgm:t>
        <a:bodyPr/>
        <a:lstStyle/>
        <a:p>
          <a:endParaRPr lang="en-IN"/>
        </a:p>
      </dgm:t>
    </dgm:pt>
    <dgm:pt modelId="{C08C2961-D0AB-4A8F-A590-B5BD18EA7DF5}" type="pres">
      <dgm:prSet presAssocID="{1ED39D09-EAAB-4E7D-B741-7F94E96F98A0}" presName="hierRoot2" presStyleCnt="0"/>
      <dgm:spPr/>
    </dgm:pt>
    <dgm:pt modelId="{C9AA6443-D36F-4CF8-839A-C64B2456E8A5}" type="pres">
      <dgm:prSet presAssocID="{1ED39D09-EAAB-4E7D-B741-7F94E96F98A0}" presName="composite2" presStyleCnt="0"/>
      <dgm:spPr/>
    </dgm:pt>
    <dgm:pt modelId="{1417F42C-5BFE-493F-B4D6-2CDA44E24F64}" type="pres">
      <dgm:prSet presAssocID="{1ED39D09-EAAB-4E7D-B741-7F94E96F98A0}" presName="background2" presStyleLbl="node2" presStyleIdx="0" presStyleCnt="2"/>
      <dgm:spPr/>
    </dgm:pt>
    <dgm:pt modelId="{8E44C6B0-A9CE-4E5D-8D45-50AF3BB2F4F4}" type="pres">
      <dgm:prSet presAssocID="{1ED39D09-EAAB-4E7D-B741-7F94E96F98A0}" presName="text2" presStyleLbl="fgAcc2" presStyleIdx="0" presStyleCnt="2">
        <dgm:presLayoutVars>
          <dgm:chPref val="3"/>
        </dgm:presLayoutVars>
      </dgm:prSet>
      <dgm:spPr/>
      <dgm:t>
        <a:bodyPr/>
        <a:lstStyle/>
        <a:p>
          <a:endParaRPr lang="en-IN"/>
        </a:p>
      </dgm:t>
    </dgm:pt>
    <dgm:pt modelId="{5B427163-B70A-4560-AC26-F9510C2DC67A}" type="pres">
      <dgm:prSet presAssocID="{1ED39D09-EAAB-4E7D-B741-7F94E96F98A0}" presName="hierChild3" presStyleCnt="0"/>
      <dgm:spPr/>
    </dgm:pt>
    <dgm:pt modelId="{387D5820-F782-4F80-8F8C-666134722535}" type="pres">
      <dgm:prSet presAssocID="{9F49159F-DAD4-482C-9064-7DE31068F077}" presName="Name10" presStyleLbl="parChTrans1D2" presStyleIdx="1" presStyleCnt="2"/>
      <dgm:spPr/>
      <dgm:t>
        <a:bodyPr/>
        <a:lstStyle/>
        <a:p>
          <a:endParaRPr lang="en-IN"/>
        </a:p>
      </dgm:t>
    </dgm:pt>
    <dgm:pt modelId="{4BA736A1-2FE5-4730-B43F-D732D6D73D52}" type="pres">
      <dgm:prSet presAssocID="{46EDDCE7-91D5-4F38-9F02-BA086FA87C8A}" presName="hierRoot2" presStyleCnt="0"/>
      <dgm:spPr/>
    </dgm:pt>
    <dgm:pt modelId="{00CA29BE-1B11-413E-ADA8-AEE1CCC7A096}" type="pres">
      <dgm:prSet presAssocID="{46EDDCE7-91D5-4F38-9F02-BA086FA87C8A}" presName="composite2" presStyleCnt="0"/>
      <dgm:spPr/>
    </dgm:pt>
    <dgm:pt modelId="{D159EEAB-1D05-4D6A-8F09-21E488EF7A50}" type="pres">
      <dgm:prSet presAssocID="{46EDDCE7-91D5-4F38-9F02-BA086FA87C8A}" presName="background2" presStyleLbl="node2" presStyleIdx="1" presStyleCnt="2"/>
      <dgm:spPr/>
    </dgm:pt>
    <dgm:pt modelId="{0CC55CB7-6598-4EBC-B76D-F8C6A3CD4777}" type="pres">
      <dgm:prSet presAssocID="{46EDDCE7-91D5-4F38-9F02-BA086FA87C8A}" presName="text2" presStyleLbl="fgAcc2" presStyleIdx="1" presStyleCnt="2">
        <dgm:presLayoutVars>
          <dgm:chPref val="3"/>
        </dgm:presLayoutVars>
      </dgm:prSet>
      <dgm:spPr/>
      <dgm:t>
        <a:bodyPr/>
        <a:lstStyle/>
        <a:p>
          <a:endParaRPr lang="en-IN"/>
        </a:p>
      </dgm:t>
    </dgm:pt>
    <dgm:pt modelId="{D627F9F6-64BC-414F-8B0A-5BC2628AFE7D}" type="pres">
      <dgm:prSet presAssocID="{46EDDCE7-91D5-4F38-9F02-BA086FA87C8A}" presName="hierChild3" presStyleCnt="0"/>
      <dgm:spPr/>
    </dgm:pt>
  </dgm:ptLst>
  <dgm:cxnLst>
    <dgm:cxn modelId="{33BFC1AE-7172-4026-86C5-8B701BA0B972}" type="presOf" srcId="{9F49159F-DAD4-482C-9064-7DE31068F077}" destId="{387D5820-F782-4F80-8F8C-666134722535}" srcOrd="0" destOrd="0" presId="urn:microsoft.com/office/officeart/2005/8/layout/hierarchy1"/>
    <dgm:cxn modelId="{E4B3316E-8C5A-4E3D-8311-2E0C297E3769}" type="presOf" srcId="{46EDDCE7-91D5-4F38-9F02-BA086FA87C8A}" destId="{0CC55CB7-6598-4EBC-B76D-F8C6A3CD4777}" srcOrd="0" destOrd="0" presId="urn:microsoft.com/office/officeart/2005/8/layout/hierarchy1"/>
    <dgm:cxn modelId="{59E79690-836F-4AAC-A9D0-2748265E29E3}" type="presOf" srcId="{1253449E-E599-48B7-9B45-3EC90E840732}" destId="{EB997E73-9998-4651-B4B7-5F770963F399}" srcOrd="0" destOrd="0" presId="urn:microsoft.com/office/officeart/2005/8/layout/hierarchy1"/>
    <dgm:cxn modelId="{F1AF8718-4327-4CDE-A44D-4E182C801901}" type="presOf" srcId="{081C1824-5CB7-42F5-AB32-FE40AB46B586}" destId="{64D8436B-9AA1-4C78-9B2D-C7BFD9C0B091}" srcOrd="0" destOrd="0" presId="urn:microsoft.com/office/officeart/2005/8/layout/hierarchy1"/>
    <dgm:cxn modelId="{69C648CA-57B0-4EA8-9FE9-E5688F95D1ED}" type="presOf" srcId="{1ED39D09-EAAB-4E7D-B741-7F94E96F98A0}" destId="{8E44C6B0-A9CE-4E5D-8D45-50AF3BB2F4F4}" srcOrd="0" destOrd="0" presId="urn:microsoft.com/office/officeart/2005/8/layout/hierarchy1"/>
    <dgm:cxn modelId="{1802A57F-95E5-4E2B-9270-FA45E2A430CA}" type="presOf" srcId="{353789DF-A085-4602-9507-4A83D7617E8B}" destId="{1A77308C-F9E9-4B4B-B34D-366107BA2E8D}" srcOrd="0" destOrd="0" presId="urn:microsoft.com/office/officeart/2005/8/layout/hierarchy1"/>
    <dgm:cxn modelId="{011040BC-5DE6-4348-B3CE-9E1E58503502}" srcId="{081C1824-5CB7-42F5-AB32-FE40AB46B586}" destId="{1ED39D09-EAAB-4E7D-B741-7F94E96F98A0}" srcOrd="0" destOrd="0" parTransId="{353789DF-A085-4602-9507-4A83D7617E8B}" sibTransId="{3683DAD4-B432-45A0-BF5B-674DBC96ABF3}"/>
    <dgm:cxn modelId="{078F534D-CFEA-4B11-83A8-4E253FDFBAE0}" srcId="{1253449E-E599-48B7-9B45-3EC90E840732}" destId="{081C1824-5CB7-42F5-AB32-FE40AB46B586}" srcOrd="0" destOrd="0" parTransId="{6C8563FB-D420-430D-B3B1-86203A41BDEC}" sibTransId="{5977845F-344B-48A1-BA0F-6FCAB6CE12F6}"/>
    <dgm:cxn modelId="{D4E70FCC-D048-4332-A72D-3C944AB8B4C3}" srcId="{081C1824-5CB7-42F5-AB32-FE40AB46B586}" destId="{46EDDCE7-91D5-4F38-9F02-BA086FA87C8A}" srcOrd="1" destOrd="0" parTransId="{9F49159F-DAD4-482C-9064-7DE31068F077}" sibTransId="{C712528C-C956-4A26-B6E4-B07EE253CAB4}"/>
    <dgm:cxn modelId="{033871CF-E465-4DFD-9E15-CDE932FE7108}" type="presParOf" srcId="{EB997E73-9998-4651-B4B7-5F770963F399}" destId="{3E8E8E68-C4DC-44DC-89C9-576E7E98B1AD}" srcOrd="0" destOrd="0" presId="urn:microsoft.com/office/officeart/2005/8/layout/hierarchy1"/>
    <dgm:cxn modelId="{6C82DF28-6FE4-4C95-8702-92C9CC55D7F5}" type="presParOf" srcId="{3E8E8E68-C4DC-44DC-89C9-576E7E98B1AD}" destId="{2FC067C8-A520-42EB-B757-AEE9B15D8CA6}" srcOrd="0" destOrd="0" presId="urn:microsoft.com/office/officeart/2005/8/layout/hierarchy1"/>
    <dgm:cxn modelId="{6272742E-41C0-4B1F-A414-6F68625FB238}" type="presParOf" srcId="{2FC067C8-A520-42EB-B757-AEE9B15D8CA6}" destId="{36F0B4E2-7751-44D8-848A-C103D6FB5273}" srcOrd="0" destOrd="0" presId="urn:microsoft.com/office/officeart/2005/8/layout/hierarchy1"/>
    <dgm:cxn modelId="{46BAFC34-96DF-4998-91F2-BBE4CF5AA0EC}" type="presParOf" srcId="{2FC067C8-A520-42EB-B757-AEE9B15D8CA6}" destId="{64D8436B-9AA1-4C78-9B2D-C7BFD9C0B091}" srcOrd="1" destOrd="0" presId="urn:microsoft.com/office/officeart/2005/8/layout/hierarchy1"/>
    <dgm:cxn modelId="{0D78DBA5-3C46-4964-923F-FAF924C73C18}" type="presParOf" srcId="{3E8E8E68-C4DC-44DC-89C9-576E7E98B1AD}" destId="{46B28453-159E-4021-9496-70D7776BD8A8}" srcOrd="1" destOrd="0" presId="urn:microsoft.com/office/officeart/2005/8/layout/hierarchy1"/>
    <dgm:cxn modelId="{8A8A1835-6376-40FA-A8A3-B560959FABC9}" type="presParOf" srcId="{46B28453-159E-4021-9496-70D7776BD8A8}" destId="{1A77308C-F9E9-4B4B-B34D-366107BA2E8D}" srcOrd="0" destOrd="0" presId="urn:microsoft.com/office/officeart/2005/8/layout/hierarchy1"/>
    <dgm:cxn modelId="{A167E19C-C372-4E18-803D-E0C0797BAB23}" type="presParOf" srcId="{46B28453-159E-4021-9496-70D7776BD8A8}" destId="{C08C2961-D0AB-4A8F-A590-B5BD18EA7DF5}" srcOrd="1" destOrd="0" presId="urn:microsoft.com/office/officeart/2005/8/layout/hierarchy1"/>
    <dgm:cxn modelId="{80D52105-C43B-465B-86B5-9C8FA6964D6E}" type="presParOf" srcId="{C08C2961-D0AB-4A8F-A590-B5BD18EA7DF5}" destId="{C9AA6443-D36F-4CF8-839A-C64B2456E8A5}" srcOrd="0" destOrd="0" presId="urn:microsoft.com/office/officeart/2005/8/layout/hierarchy1"/>
    <dgm:cxn modelId="{B81482ED-8F22-405B-A0B5-70B443ED85B1}" type="presParOf" srcId="{C9AA6443-D36F-4CF8-839A-C64B2456E8A5}" destId="{1417F42C-5BFE-493F-B4D6-2CDA44E24F64}" srcOrd="0" destOrd="0" presId="urn:microsoft.com/office/officeart/2005/8/layout/hierarchy1"/>
    <dgm:cxn modelId="{626BC5EC-0F37-4404-8BEE-48D3CEFE6BCB}" type="presParOf" srcId="{C9AA6443-D36F-4CF8-839A-C64B2456E8A5}" destId="{8E44C6B0-A9CE-4E5D-8D45-50AF3BB2F4F4}" srcOrd="1" destOrd="0" presId="urn:microsoft.com/office/officeart/2005/8/layout/hierarchy1"/>
    <dgm:cxn modelId="{4D01FB0E-21FA-4F88-BEB0-C00F560377F6}" type="presParOf" srcId="{C08C2961-D0AB-4A8F-A590-B5BD18EA7DF5}" destId="{5B427163-B70A-4560-AC26-F9510C2DC67A}" srcOrd="1" destOrd="0" presId="urn:microsoft.com/office/officeart/2005/8/layout/hierarchy1"/>
    <dgm:cxn modelId="{011E4B85-3283-4328-AFFD-8CA58D92CD47}" type="presParOf" srcId="{46B28453-159E-4021-9496-70D7776BD8A8}" destId="{387D5820-F782-4F80-8F8C-666134722535}" srcOrd="2" destOrd="0" presId="urn:microsoft.com/office/officeart/2005/8/layout/hierarchy1"/>
    <dgm:cxn modelId="{DFD4FA45-EE26-4CD7-8DDF-9B0FF1C1B96C}" type="presParOf" srcId="{46B28453-159E-4021-9496-70D7776BD8A8}" destId="{4BA736A1-2FE5-4730-B43F-D732D6D73D52}" srcOrd="3" destOrd="0" presId="urn:microsoft.com/office/officeart/2005/8/layout/hierarchy1"/>
    <dgm:cxn modelId="{44B45BF6-9FEA-4058-B191-230DE7452E33}" type="presParOf" srcId="{4BA736A1-2FE5-4730-B43F-D732D6D73D52}" destId="{00CA29BE-1B11-413E-ADA8-AEE1CCC7A096}" srcOrd="0" destOrd="0" presId="urn:microsoft.com/office/officeart/2005/8/layout/hierarchy1"/>
    <dgm:cxn modelId="{B00C37A5-F79C-4FA4-88D6-33F184A659D0}" type="presParOf" srcId="{00CA29BE-1B11-413E-ADA8-AEE1CCC7A096}" destId="{D159EEAB-1D05-4D6A-8F09-21E488EF7A50}" srcOrd="0" destOrd="0" presId="urn:microsoft.com/office/officeart/2005/8/layout/hierarchy1"/>
    <dgm:cxn modelId="{049070E7-85B3-4239-97BD-9E04E253FE0C}" type="presParOf" srcId="{00CA29BE-1B11-413E-ADA8-AEE1CCC7A096}" destId="{0CC55CB7-6598-4EBC-B76D-F8C6A3CD4777}" srcOrd="1" destOrd="0" presId="urn:microsoft.com/office/officeart/2005/8/layout/hierarchy1"/>
    <dgm:cxn modelId="{CD0149DE-7340-414E-9CA2-08830460D216}" type="presParOf" srcId="{4BA736A1-2FE5-4730-B43F-D732D6D73D52}" destId="{D627F9F6-64BC-414F-8B0A-5BC2628AFE7D}" srcOrd="1" destOrd="0" presId="urn:microsoft.com/office/officeart/2005/8/layout/hierarchy1"/>
  </dgm:cxnLst>
  <dgm:bg/>
  <dgm:whole/>
</dgm:dataModel>
</file>

<file path=ppt/diagrams/data11.xml><?xml version="1.0" encoding="utf-8"?>
<dgm:dataModel xmlns:dgm="http://schemas.openxmlformats.org/drawingml/2006/diagram" xmlns:a="http://schemas.openxmlformats.org/drawingml/2006/main">
  <dgm:ptLst>
    <dgm:pt modelId="{E142FA50-344C-467B-8F79-92C89B0E375A}" type="doc">
      <dgm:prSet loTypeId="urn:microsoft.com/office/officeart/2005/8/layout/hierarchy1" loCatId="hierarchy" qsTypeId="urn:microsoft.com/office/officeart/2005/8/quickstyle/simple3" qsCatId="simple" csTypeId="urn:microsoft.com/office/officeart/2005/8/colors/accent0_3" csCatId="mainScheme" phldr="1"/>
      <dgm:spPr/>
      <dgm:t>
        <a:bodyPr/>
        <a:lstStyle/>
        <a:p>
          <a:endParaRPr lang="en-IN"/>
        </a:p>
      </dgm:t>
    </dgm:pt>
    <dgm:pt modelId="{15D1FAD9-EDEB-49EF-A319-BE1C22D5D500}">
      <dgm:prSet phldrT="[Text]" custT="1"/>
      <dgm:spPr/>
      <dgm:t>
        <a:bodyPr/>
        <a:lstStyle/>
        <a:p>
          <a:r>
            <a:rPr lang="en-US" sz="2000" dirty="0">
              <a:latin typeface="+mn-lt"/>
              <a:ea typeface="Cambria Math" panose="02040503050406030204" pitchFamily="18" charset="0"/>
            </a:rPr>
            <a:t>Use of input tax credit: Partly for</a:t>
          </a:r>
          <a:endParaRPr lang="en-IN" sz="2000" dirty="0">
            <a:latin typeface="+mn-lt"/>
          </a:endParaRPr>
        </a:p>
      </dgm:t>
    </dgm:pt>
    <dgm:pt modelId="{12B5DCBB-4B02-45F7-B47F-1309C3AB151C}" type="parTrans" cxnId="{8EE3B413-3EB7-4AA5-9C58-8CEFBA67EED6}">
      <dgm:prSet/>
      <dgm:spPr/>
      <dgm:t>
        <a:bodyPr/>
        <a:lstStyle/>
        <a:p>
          <a:endParaRPr lang="en-IN" sz="2200"/>
        </a:p>
      </dgm:t>
    </dgm:pt>
    <dgm:pt modelId="{9F3CAF58-C4D7-405D-AC16-0FB89CD99321}" type="sibTrans" cxnId="{8EE3B413-3EB7-4AA5-9C58-8CEFBA67EED6}">
      <dgm:prSet/>
      <dgm:spPr/>
      <dgm:t>
        <a:bodyPr/>
        <a:lstStyle/>
        <a:p>
          <a:endParaRPr lang="en-IN" sz="2200"/>
        </a:p>
      </dgm:t>
    </dgm:pt>
    <dgm:pt modelId="{9F259465-F53B-48A4-8853-9E7CAAEEA458}">
      <dgm:prSet phldrT="[Text]" custT="1"/>
      <dgm:spPr/>
      <dgm:t>
        <a:bodyPr/>
        <a:lstStyle/>
        <a:p>
          <a:r>
            <a:rPr lang="en-US" sz="2000" dirty="0">
              <a:latin typeface="+mn-lt"/>
              <a:ea typeface="Cambria Math" panose="02040503050406030204" pitchFamily="18" charset="0"/>
            </a:rPr>
            <a:t>Taxable Supplies</a:t>
          </a:r>
          <a:endParaRPr lang="en-IN" sz="2000" dirty="0">
            <a:latin typeface="+mn-lt"/>
          </a:endParaRPr>
        </a:p>
      </dgm:t>
    </dgm:pt>
    <dgm:pt modelId="{033E9263-F169-4E3D-A195-08DB417FE614}" type="parTrans" cxnId="{F2602BF1-7858-4C0C-A012-F16D76CCF398}">
      <dgm:prSet/>
      <dgm:spPr/>
      <dgm:t>
        <a:bodyPr/>
        <a:lstStyle/>
        <a:p>
          <a:endParaRPr lang="en-IN" sz="2200"/>
        </a:p>
      </dgm:t>
    </dgm:pt>
    <dgm:pt modelId="{876CD0F9-4D32-4417-819D-F5A720E30B0F}" type="sibTrans" cxnId="{F2602BF1-7858-4C0C-A012-F16D76CCF398}">
      <dgm:prSet/>
      <dgm:spPr/>
      <dgm:t>
        <a:bodyPr/>
        <a:lstStyle/>
        <a:p>
          <a:endParaRPr lang="en-IN" sz="2200"/>
        </a:p>
      </dgm:t>
    </dgm:pt>
    <dgm:pt modelId="{CCD61578-92E7-46E5-B5BD-F7DF63BFC3D1}">
      <dgm:prSet phldrT="[Text]" custT="1"/>
      <dgm:spPr/>
      <dgm:t>
        <a:bodyPr/>
        <a:lstStyle/>
        <a:p>
          <a:r>
            <a:rPr lang="en-US" sz="2000" dirty="0">
              <a:latin typeface="+mn-lt"/>
              <a:ea typeface="Cambria Math" panose="02040503050406030204" pitchFamily="18" charset="0"/>
            </a:rPr>
            <a:t>Zero-rated Supplies</a:t>
          </a:r>
          <a:endParaRPr lang="en-IN" sz="2000" dirty="0">
            <a:latin typeface="+mn-lt"/>
          </a:endParaRPr>
        </a:p>
      </dgm:t>
    </dgm:pt>
    <dgm:pt modelId="{1DAB1736-D2D9-4656-9568-A60E640275E1}" type="parTrans" cxnId="{7ACCA723-EE52-4AB2-955C-CB8B1FACC2DC}">
      <dgm:prSet/>
      <dgm:spPr/>
      <dgm:t>
        <a:bodyPr/>
        <a:lstStyle/>
        <a:p>
          <a:endParaRPr lang="en-IN" sz="2200"/>
        </a:p>
      </dgm:t>
    </dgm:pt>
    <dgm:pt modelId="{3B6588E8-893B-4E60-9AEA-B067D03ECEB5}" type="sibTrans" cxnId="{7ACCA723-EE52-4AB2-955C-CB8B1FACC2DC}">
      <dgm:prSet/>
      <dgm:spPr/>
      <dgm:t>
        <a:bodyPr/>
        <a:lstStyle/>
        <a:p>
          <a:endParaRPr lang="en-IN" sz="2200"/>
        </a:p>
      </dgm:t>
    </dgm:pt>
    <dgm:pt modelId="{8059D094-88FE-4EBE-AE98-6C2A71A58283}">
      <dgm:prSet custT="1"/>
      <dgm:spPr/>
      <dgm:t>
        <a:bodyPr/>
        <a:lstStyle/>
        <a:p>
          <a:r>
            <a:rPr lang="en-US" sz="2000" dirty="0">
              <a:latin typeface="+mn-lt"/>
              <a:ea typeface="Cambria Math" panose="02040503050406030204" pitchFamily="18" charset="0"/>
            </a:rPr>
            <a:t>Non-taxable Supplies</a:t>
          </a:r>
          <a:endParaRPr lang="en-IN" sz="2000" dirty="0">
            <a:latin typeface="+mn-lt"/>
          </a:endParaRPr>
        </a:p>
      </dgm:t>
    </dgm:pt>
    <dgm:pt modelId="{F183A407-A2BB-4AD2-AF6E-CCBF59C87E84}" type="parTrans" cxnId="{0E1F074B-55E7-403A-A83C-96AC0F613769}">
      <dgm:prSet/>
      <dgm:spPr/>
      <dgm:t>
        <a:bodyPr/>
        <a:lstStyle/>
        <a:p>
          <a:endParaRPr lang="en-IN"/>
        </a:p>
      </dgm:t>
    </dgm:pt>
    <dgm:pt modelId="{8D794298-4CD6-42B6-911C-D4C00E72674D}" type="sibTrans" cxnId="{0E1F074B-55E7-403A-A83C-96AC0F613769}">
      <dgm:prSet/>
      <dgm:spPr/>
      <dgm:t>
        <a:bodyPr/>
        <a:lstStyle/>
        <a:p>
          <a:endParaRPr lang="en-IN"/>
        </a:p>
      </dgm:t>
    </dgm:pt>
    <dgm:pt modelId="{BAB1A1E2-8B41-43CD-951F-0D230E04E1BD}">
      <dgm:prSet custT="1"/>
      <dgm:spPr/>
      <dgm:t>
        <a:bodyPr/>
        <a:lstStyle/>
        <a:p>
          <a:r>
            <a:rPr lang="en-US" sz="2000" dirty="0">
              <a:latin typeface="+mn-lt"/>
              <a:ea typeface="Cambria Math" panose="02040503050406030204" pitchFamily="18" charset="0"/>
            </a:rPr>
            <a:t>Exempt Supplies</a:t>
          </a:r>
          <a:endParaRPr lang="en-IN" sz="2000" dirty="0">
            <a:latin typeface="+mn-lt"/>
          </a:endParaRPr>
        </a:p>
      </dgm:t>
    </dgm:pt>
    <dgm:pt modelId="{802A9FD4-47AC-4678-BB27-717830BEB2C3}" type="parTrans" cxnId="{658E46EA-4732-46E5-989E-E00E37222105}">
      <dgm:prSet/>
      <dgm:spPr/>
      <dgm:t>
        <a:bodyPr/>
        <a:lstStyle/>
        <a:p>
          <a:endParaRPr lang="en-IN"/>
        </a:p>
      </dgm:t>
    </dgm:pt>
    <dgm:pt modelId="{D9DE7BEF-F36D-432C-A3A4-8B8ED212576F}" type="sibTrans" cxnId="{658E46EA-4732-46E5-989E-E00E37222105}">
      <dgm:prSet/>
      <dgm:spPr/>
      <dgm:t>
        <a:bodyPr/>
        <a:lstStyle/>
        <a:p>
          <a:endParaRPr lang="en-IN"/>
        </a:p>
      </dgm:t>
    </dgm:pt>
    <dgm:pt modelId="{0AE056F0-BADD-4BD1-91D1-B7178550A9BC}">
      <dgm:prSet custT="1"/>
      <dgm:spPr/>
      <dgm:t>
        <a:bodyPr/>
        <a:lstStyle/>
        <a:p>
          <a:r>
            <a:rPr lang="en-IN" sz="2400" dirty="0">
              <a:latin typeface="+mn-lt"/>
            </a:rPr>
            <a:t>ITC Available</a:t>
          </a:r>
        </a:p>
      </dgm:t>
    </dgm:pt>
    <dgm:pt modelId="{1D727268-B56A-47AE-B781-2A4F385C1728}" type="parTrans" cxnId="{495577AE-8327-4CFE-B277-624F4AADA932}">
      <dgm:prSet/>
      <dgm:spPr/>
      <dgm:t>
        <a:bodyPr/>
        <a:lstStyle/>
        <a:p>
          <a:endParaRPr lang="en-IN"/>
        </a:p>
      </dgm:t>
    </dgm:pt>
    <dgm:pt modelId="{6A96D27D-F5B2-4C29-9F05-6D5635FD5760}" type="sibTrans" cxnId="{495577AE-8327-4CFE-B277-624F4AADA932}">
      <dgm:prSet/>
      <dgm:spPr/>
      <dgm:t>
        <a:bodyPr/>
        <a:lstStyle/>
        <a:p>
          <a:endParaRPr lang="en-IN"/>
        </a:p>
      </dgm:t>
    </dgm:pt>
    <dgm:pt modelId="{64AB36AC-F789-4F37-9432-86F05883131B}">
      <dgm:prSet custT="1"/>
      <dgm:spPr/>
      <dgm:t>
        <a:bodyPr/>
        <a:lstStyle/>
        <a:p>
          <a:r>
            <a:rPr lang="en-IN" sz="2400" dirty="0">
              <a:latin typeface="+mn-lt"/>
            </a:rPr>
            <a:t>ITC </a:t>
          </a:r>
          <a:r>
            <a:rPr lang="en-IN" sz="2400" b="1" u="sng" dirty="0">
              <a:latin typeface="+mn-lt"/>
            </a:rPr>
            <a:t>not</a:t>
          </a:r>
          <a:r>
            <a:rPr lang="en-IN" sz="2400" dirty="0">
              <a:latin typeface="+mn-lt"/>
            </a:rPr>
            <a:t> available</a:t>
          </a:r>
        </a:p>
      </dgm:t>
    </dgm:pt>
    <dgm:pt modelId="{2AE97DBF-0C28-41B7-8277-1FE7BAE8487F}" type="parTrans" cxnId="{0D735AE3-674C-4732-BA93-1D4529196915}">
      <dgm:prSet/>
      <dgm:spPr/>
      <dgm:t>
        <a:bodyPr/>
        <a:lstStyle/>
        <a:p>
          <a:endParaRPr lang="en-IN"/>
        </a:p>
      </dgm:t>
    </dgm:pt>
    <dgm:pt modelId="{BE2B3FA0-1D6B-44C5-8612-A7486D168C89}" type="sibTrans" cxnId="{0D735AE3-674C-4732-BA93-1D4529196915}">
      <dgm:prSet/>
      <dgm:spPr/>
      <dgm:t>
        <a:bodyPr/>
        <a:lstStyle/>
        <a:p>
          <a:endParaRPr lang="en-IN"/>
        </a:p>
      </dgm:t>
    </dgm:pt>
    <dgm:pt modelId="{F8210196-01CE-4AF0-A58B-C0B42A6777F2}">
      <dgm:prSet custT="1"/>
      <dgm:spPr/>
      <dgm:t>
        <a:bodyPr/>
        <a:lstStyle/>
        <a:p>
          <a:r>
            <a:rPr lang="en-IN" sz="2000" dirty="0">
              <a:latin typeface="+mn-lt"/>
            </a:rPr>
            <a:t>Nil-rated Supplies</a:t>
          </a:r>
        </a:p>
      </dgm:t>
    </dgm:pt>
    <dgm:pt modelId="{FECEB3F8-41DF-41A5-9A33-FBF63CCE2E59}" type="parTrans" cxnId="{DC6FA104-8AA9-4B78-ADE4-6B085252B73A}">
      <dgm:prSet/>
      <dgm:spPr/>
      <dgm:t>
        <a:bodyPr/>
        <a:lstStyle/>
        <a:p>
          <a:endParaRPr lang="en-IN"/>
        </a:p>
      </dgm:t>
    </dgm:pt>
    <dgm:pt modelId="{D13A7BBA-664C-49F9-AAE9-81AACE62F861}" type="sibTrans" cxnId="{DC6FA104-8AA9-4B78-ADE4-6B085252B73A}">
      <dgm:prSet/>
      <dgm:spPr/>
      <dgm:t>
        <a:bodyPr/>
        <a:lstStyle/>
        <a:p>
          <a:endParaRPr lang="en-IN"/>
        </a:p>
      </dgm:t>
    </dgm:pt>
    <dgm:pt modelId="{CC7D6854-4EA5-4916-A94D-30C895FAAD86}">
      <dgm:prSet custT="1"/>
      <dgm:spPr/>
      <dgm:t>
        <a:bodyPr/>
        <a:lstStyle/>
        <a:p>
          <a:r>
            <a:rPr lang="en-IN" sz="2000" dirty="0">
              <a:latin typeface="+mn-lt"/>
            </a:rPr>
            <a:t>ITC Available</a:t>
          </a:r>
        </a:p>
      </dgm:t>
    </dgm:pt>
    <dgm:pt modelId="{C1AB0365-A502-4D49-B88A-75192E48B33C}" type="sibTrans" cxnId="{B90EB0F7-08BB-42A2-91C8-72CD52037325}">
      <dgm:prSet/>
      <dgm:spPr/>
      <dgm:t>
        <a:bodyPr/>
        <a:lstStyle/>
        <a:p>
          <a:endParaRPr lang="en-IN" sz="2200"/>
        </a:p>
      </dgm:t>
    </dgm:pt>
    <dgm:pt modelId="{FBF20774-3F44-4F46-8E38-ACDDB3477802}" type="parTrans" cxnId="{B90EB0F7-08BB-42A2-91C8-72CD52037325}">
      <dgm:prSet/>
      <dgm:spPr/>
      <dgm:t>
        <a:bodyPr/>
        <a:lstStyle/>
        <a:p>
          <a:endParaRPr lang="en-IN" sz="2200"/>
        </a:p>
      </dgm:t>
    </dgm:pt>
    <dgm:pt modelId="{419E264A-A7E0-450C-B3DC-72AED7F5D589}">
      <dgm:prSet custT="1"/>
      <dgm:spPr/>
      <dgm:t>
        <a:bodyPr/>
        <a:lstStyle/>
        <a:p>
          <a:r>
            <a:rPr lang="en-IN" sz="2000" dirty="0">
              <a:latin typeface="+mn-lt"/>
            </a:rPr>
            <a:t>ITC </a:t>
          </a:r>
          <a:r>
            <a:rPr lang="en-IN" sz="2000" b="1" u="sng" dirty="0">
              <a:latin typeface="+mn-lt"/>
            </a:rPr>
            <a:t>not</a:t>
          </a:r>
          <a:r>
            <a:rPr lang="en-IN" sz="2000" dirty="0">
              <a:latin typeface="+mn-lt"/>
            </a:rPr>
            <a:t> available</a:t>
          </a:r>
        </a:p>
      </dgm:t>
    </dgm:pt>
    <dgm:pt modelId="{0F0AAB34-E33F-4626-828F-D215A70F51D9}" type="parTrans" cxnId="{1C192DC3-9E8E-48D8-82B9-534B77C82412}">
      <dgm:prSet/>
      <dgm:spPr/>
      <dgm:t>
        <a:bodyPr/>
        <a:lstStyle/>
        <a:p>
          <a:endParaRPr lang="en-IN"/>
        </a:p>
      </dgm:t>
    </dgm:pt>
    <dgm:pt modelId="{C4B6D867-758F-46F8-97AB-6889A3B55C41}" type="sibTrans" cxnId="{1C192DC3-9E8E-48D8-82B9-534B77C82412}">
      <dgm:prSet/>
      <dgm:spPr/>
      <dgm:t>
        <a:bodyPr/>
        <a:lstStyle/>
        <a:p>
          <a:endParaRPr lang="en-IN"/>
        </a:p>
      </dgm:t>
    </dgm:pt>
    <dgm:pt modelId="{B3BAA21C-4C9D-4041-9CDA-5175B5D474BE}">
      <dgm:prSet custT="1"/>
      <dgm:spPr/>
      <dgm:t>
        <a:bodyPr/>
        <a:lstStyle/>
        <a:p>
          <a:r>
            <a:rPr lang="en-IN" sz="2000" dirty="0">
              <a:latin typeface="+mn-lt"/>
            </a:rPr>
            <a:t>ITC </a:t>
          </a:r>
          <a:r>
            <a:rPr lang="en-IN" sz="2000" b="1" u="sng" dirty="0">
              <a:latin typeface="+mn-lt"/>
            </a:rPr>
            <a:t>not</a:t>
          </a:r>
          <a:r>
            <a:rPr lang="en-IN" sz="2000" dirty="0">
              <a:latin typeface="+mn-lt"/>
            </a:rPr>
            <a:t> available</a:t>
          </a:r>
        </a:p>
      </dgm:t>
    </dgm:pt>
    <dgm:pt modelId="{FD11B60B-1067-431E-B1F7-C8F4531736D5}" type="sibTrans" cxnId="{B04BC6BF-3FD1-49B8-9F12-EF36388FD378}">
      <dgm:prSet/>
      <dgm:spPr/>
      <dgm:t>
        <a:bodyPr/>
        <a:lstStyle/>
        <a:p>
          <a:endParaRPr lang="en-IN"/>
        </a:p>
      </dgm:t>
    </dgm:pt>
    <dgm:pt modelId="{4429FE0D-633E-4980-A86E-96AD2BF77319}" type="parTrans" cxnId="{B04BC6BF-3FD1-49B8-9F12-EF36388FD378}">
      <dgm:prSet/>
      <dgm:spPr/>
      <dgm:t>
        <a:bodyPr/>
        <a:lstStyle/>
        <a:p>
          <a:endParaRPr lang="en-IN"/>
        </a:p>
      </dgm:t>
    </dgm:pt>
    <dgm:pt modelId="{4D813CA2-4D85-4D40-A348-44C7FEDEDDBA}" type="pres">
      <dgm:prSet presAssocID="{E142FA50-344C-467B-8F79-92C89B0E375A}" presName="hierChild1" presStyleCnt="0">
        <dgm:presLayoutVars>
          <dgm:chPref val="1"/>
          <dgm:dir/>
          <dgm:animOne val="branch"/>
          <dgm:animLvl val="lvl"/>
          <dgm:resizeHandles/>
        </dgm:presLayoutVars>
      </dgm:prSet>
      <dgm:spPr/>
      <dgm:t>
        <a:bodyPr/>
        <a:lstStyle/>
        <a:p>
          <a:endParaRPr lang="en-IN"/>
        </a:p>
      </dgm:t>
    </dgm:pt>
    <dgm:pt modelId="{3BEE6FDB-EE5B-4118-88CF-C24E9C430E2C}" type="pres">
      <dgm:prSet presAssocID="{15D1FAD9-EDEB-49EF-A319-BE1C22D5D500}" presName="hierRoot1" presStyleCnt="0"/>
      <dgm:spPr/>
      <dgm:t>
        <a:bodyPr/>
        <a:lstStyle/>
        <a:p>
          <a:endParaRPr lang="en-IN"/>
        </a:p>
      </dgm:t>
    </dgm:pt>
    <dgm:pt modelId="{FE23AC59-EF93-48F0-BE36-0F1CC819B272}" type="pres">
      <dgm:prSet presAssocID="{15D1FAD9-EDEB-49EF-A319-BE1C22D5D500}" presName="composite" presStyleCnt="0"/>
      <dgm:spPr/>
      <dgm:t>
        <a:bodyPr/>
        <a:lstStyle/>
        <a:p>
          <a:endParaRPr lang="en-IN"/>
        </a:p>
      </dgm:t>
    </dgm:pt>
    <dgm:pt modelId="{F664D0F6-D54D-4375-B63F-FB04A8759453}" type="pres">
      <dgm:prSet presAssocID="{15D1FAD9-EDEB-49EF-A319-BE1C22D5D500}" presName="background" presStyleLbl="node0" presStyleIdx="0" presStyleCnt="1"/>
      <dgm:spPr/>
      <dgm:t>
        <a:bodyPr/>
        <a:lstStyle/>
        <a:p>
          <a:endParaRPr lang="en-IN"/>
        </a:p>
      </dgm:t>
    </dgm:pt>
    <dgm:pt modelId="{C02653B1-3A3A-4502-B3A2-F5FA4296ABC4}" type="pres">
      <dgm:prSet presAssocID="{15D1FAD9-EDEB-49EF-A319-BE1C22D5D500}" presName="text" presStyleLbl="fgAcc0" presStyleIdx="0" presStyleCnt="1" custScaleX="186676" custLinFactNeighborY="-12747">
        <dgm:presLayoutVars>
          <dgm:chPref val="3"/>
        </dgm:presLayoutVars>
      </dgm:prSet>
      <dgm:spPr/>
      <dgm:t>
        <a:bodyPr/>
        <a:lstStyle/>
        <a:p>
          <a:endParaRPr lang="en-IN"/>
        </a:p>
      </dgm:t>
    </dgm:pt>
    <dgm:pt modelId="{8CA6087F-EF0D-4543-9750-0D7F411E8ED2}" type="pres">
      <dgm:prSet presAssocID="{15D1FAD9-EDEB-49EF-A319-BE1C22D5D500}" presName="hierChild2" presStyleCnt="0"/>
      <dgm:spPr/>
      <dgm:t>
        <a:bodyPr/>
        <a:lstStyle/>
        <a:p>
          <a:endParaRPr lang="en-IN"/>
        </a:p>
      </dgm:t>
    </dgm:pt>
    <dgm:pt modelId="{ED82656D-6741-448A-9E17-4A7BE31B59AE}" type="pres">
      <dgm:prSet presAssocID="{033E9263-F169-4E3D-A195-08DB417FE614}" presName="Name10" presStyleLbl="parChTrans1D2" presStyleIdx="0" presStyleCnt="5"/>
      <dgm:spPr/>
      <dgm:t>
        <a:bodyPr/>
        <a:lstStyle/>
        <a:p>
          <a:endParaRPr lang="en-IN"/>
        </a:p>
      </dgm:t>
    </dgm:pt>
    <dgm:pt modelId="{ABB3BEEA-4221-432D-934B-65D7CBF726D0}" type="pres">
      <dgm:prSet presAssocID="{9F259465-F53B-48A4-8853-9E7CAAEEA458}" presName="hierRoot2" presStyleCnt="0"/>
      <dgm:spPr/>
      <dgm:t>
        <a:bodyPr/>
        <a:lstStyle/>
        <a:p>
          <a:endParaRPr lang="en-IN"/>
        </a:p>
      </dgm:t>
    </dgm:pt>
    <dgm:pt modelId="{4BF109B4-D17E-4758-BCC3-66DF8C777A02}" type="pres">
      <dgm:prSet presAssocID="{9F259465-F53B-48A4-8853-9E7CAAEEA458}" presName="composite2" presStyleCnt="0"/>
      <dgm:spPr/>
      <dgm:t>
        <a:bodyPr/>
        <a:lstStyle/>
        <a:p>
          <a:endParaRPr lang="en-IN"/>
        </a:p>
      </dgm:t>
    </dgm:pt>
    <dgm:pt modelId="{583C88C8-9294-4EF6-AF1E-036B3E99D532}" type="pres">
      <dgm:prSet presAssocID="{9F259465-F53B-48A4-8853-9E7CAAEEA458}" presName="background2" presStyleLbl="node2" presStyleIdx="0" presStyleCnt="5"/>
      <dgm:spPr/>
      <dgm:t>
        <a:bodyPr/>
        <a:lstStyle/>
        <a:p>
          <a:endParaRPr lang="en-IN"/>
        </a:p>
      </dgm:t>
    </dgm:pt>
    <dgm:pt modelId="{6A4197EF-D841-47B5-8645-D48B3F9BD928}" type="pres">
      <dgm:prSet presAssocID="{9F259465-F53B-48A4-8853-9E7CAAEEA458}" presName="text2" presStyleLbl="fgAcc2" presStyleIdx="0" presStyleCnt="5" custLinFactNeighborY="-9105">
        <dgm:presLayoutVars>
          <dgm:chPref val="3"/>
        </dgm:presLayoutVars>
      </dgm:prSet>
      <dgm:spPr/>
      <dgm:t>
        <a:bodyPr/>
        <a:lstStyle/>
        <a:p>
          <a:endParaRPr lang="en-IN"/>
        </a:p>
      </dgm:t>
    </dgm:pt>
    <dgm:pt modelId="{10856D67-E883-4FBB-A51F-5A3140C9FDF2}" type="pres">
      <dgm:prSet presAssocID="{9F259465-F53B-48A4-8853-9E7CAAEEA458}" presName="hierChild3" presStyleCnt="0"/>
      <dgm:spPr/>
      <dgm:t>
        <a:bodyPr/>
        <a:lstStyle/>
        <a:p>
          <a:endParaRPr lang="en-IN"/>
        </a:p>
      </dgm:t>
    </dgm:pt>
    <dgm:pt modelId="{4B2A91FC-D981-4C16-9F89-1BDAA409BF67}" type="pres">
      <dgm:prSet presAssocID="{FBF20774-3F44-4F46-8E38-ACDDB3477802}" presName="Name17" presStyleLbl="parChTrans1D3" presStyleIdx="0" presStyleCnt="5"/>
      <dgm:spPr/>
      <dgm:t>
        <a:bodyPr/>
        <a:lstStyle/>
        <a:p>
          <a:endParaRPr lang="en-IN"/>
        </a:p>
      </dgm:t>
    </dgm:pt>
    <dgm:pt modelId="{CB314043-163A-4FE8-90E6-F1908808BF7F}" type="pres">
      <dgm:prSet presAssocID="{CC7D6854-4EA5-4916-A94D-30C895FAAD86}" presName="hierRoot3" presStyleCnt="0"/>
      <dgm:spPr/>
      <dgm:t>
        <a:bodyPr/>
        <a:lstStyle/>
        <a:p>
          <a:endParaRPr lang="en-IN"/>
        </a:p>
      </dgm:t>
    </dgm:pt>
    <dgm:pt modelId="{90AD4245-5281-4A5A-B421-BC31B0DEBCEC}" type="pres">
      <dgm:prSet presAssocID="{CC7D6854-4EA5-4916-A94D-30C895FAAD86}" presName="composite3" presStyleCnt="0"/>
      <dgm:spPr/>
      <dgm:t>
        <a:bodyPr/>
        <a:lstStyle/>
        <a:p>
          <a:endParaRPr lang="en-IN"/>
        </a:p>
      </dgm:t>
    </dgm:pt>
    <dgm:pt modelId="{39409755-6A1B-4544-8A6B-A5C958392F96}" type="pres">
      <dgm:prSet presAssocID="{CC7D6854-4EA5-4916-A94D-30C895FAAD86}" presName="background3" presStyleLbl="node3" presStyleIdx="0" presStyleCnt="5"/>
      <dgm:spPr/>
      <dgm:t>
        <a:bodyPr/>
        <a:lstStyle/>
        <a:p>
          <a:endParaRPr lang="en-IN"/>
        </a:p>
      </dgm:t>
    </dgm:pt>
    <dgm:pt modelId="{500AF9EE-B174-4850-89BD-57C5D86249FB}" type="pres">
      <dgm:prSet presAssocID="{CC7D6854-4EA5-4916-A94D-30C895FAAD86}" presName="text3" presStyleLbl="fgAcc3" presStyleIdx="0" presStyleCnt="5" custLinFactNeighborX="54946" custLinFactNeighborY="1320">
        <dgm:presLayoutVars>
          <dgm:chPref val="3"/>
        </dgm:presLayoutVars>
      </dgm:prSet>
      <dgm:spPr/>
      <dgm:t>
        <a:bodyPr/>
        <a:lstStyle/>
        <a:p>
          <a:endParaRPr lang="en-IN"/>
        </a:p>
      </dgm:t>
    </dgm:pt>
    <dgm:pt modelId="{CFE88D16-4797-4544-AC35-5AA6B40A4F45}" type="pres">
      <dgm:prSet presAssocID="{CC7D6854-4EA5-4916-A94D-30C895FAAD86}" presName="hierChild4" presStyleCnt="0"/>
      <dgm:spPr/>
      <dgm:t>
        <a:bodyPr/>
        <a:lstStyle/>
        <a:p>
          <a:endParaRPr lang="en-IN"/>
        </a:p>
      </dgm:t>
    </dgm:pt>
    <dgm:pt modelId="{7B272A9B-3294-475B-AB42-BF010B5BFB97}" type="pres">
      <dgm:prSet presAssocID="{1DAB1736-D2D9-4656-9568-A60E640275E1}" presName="Name10" presStyleLbl="parChTrans1D2" presStyleIdx="1" presStyleCnt="5"/>
      <dgm:spPr/>
      <dgm:t>
        <a:bodyPr/>
        <a:lstStyle/>
        <a:p>
          <a:endParaRPr lang="en-IN"/>
        </a:p>
      </dgm:t>
    </dgm:pt>
    <dgm:pt modelId="{27133CDD-1877-49A3-A4DA-9C36AAFBA4FD}" type="pres">
      <dgm:prSet presAssocID="{CCD61578-92E7-46E5-B5BD-F7DF63BFC3D1}" presName="hierRoot2" presStyleCnt="0"/>
      <dgm:spPr/>
      <dgm:t>
        <a:bodyPr/>
        <a:lstStyle/>
        <a:p>
          <a:endParaRPr lang="en-IN"/>
        </a:p>
      </dgm:t>
    </dgm:pt>
    <dgm:pt modelId="{598218F2-960C-46A3-96DD-89C94FCAEB45}" type="pres">
      <dgm:prSet presAssocID="{CCD61578-92E7-46E5-B5BD-F7DF63BFC3D1}" presName="composite2" presStyleCnt="0"/>
      <dgm:spPr/>
      <dgm:t>
        <a:bodyPr/>
        <a:lstStyle/>
        <a:p>
          <a:endParaRPr lang="en-IN"/>
        </a:p>
      </dgm:t>
    </dgm:pt>
    <dgm:pt modelId="{CCAC4BF4-FA1B-4CF1-85FE-BFFBCC85EA97}" type="pres">
      <dgm:prSet presAssocID="{CCD61578-92E7-46E5-B5BD-F7DF63BFC3D1}" presName="background2" presStyleLbl="node2" presStyleIdx="1" presStyleCnt="5"/>
      <dgm:spPr/>
      <dgm:t>
        <a:bodyPr/>
        <a:lstStyle/>
        <a:p>
          <a:endParaRPr lang="en-IN"/>
        </a:p>
      </dgm:t>
    </dgm:pt>
    <dgm:pt modelId="{139054C6-652C-4E0B-8B40-2D6A5B6166AA}" type="pres">
      <dgm:prSet presAssocID="{CCD61578-92E7-46E5-B5BD-F7DF63BFC3D1}" presName="text2" presStyleLbl="fgAcc2" presStyleIdx="1" presStyleCnt="5" custLinFactNeighborY="-9105">
        <dgm:presLayoutVars>
          <dgm:chPref val="3"/>
        </dgm:presLayoutVars>
      </dgm:prSet>
      <dgm:spPr/>
      <dgm:t>
        <a:bodyPr/>
        <a:lstStyle/>
        <a:p>
          <a:endParaRPr lang="en-IN"/>
        </a:p>
      </dgm:t>
    </dgm:pt>
    <dgm:pt modelId="{600856D3-5A1D-4162-8A97-A9DF61921EA6}" type="pres">
      <dgm:prSet presAssocID="{CCD61578-92E7-46E5-B5BD-F7DF63BFC3D1}" presName="hierChild3" presStyleCnt="0"/>
      <dgm:spPr/>
      <dgm:t>
        <a:bodyPr/>
        <a:lstStyle/>
        <a:p>
          <a:endParaRPr lang="en-IN"/>
        </a:p>
      </dgm:t>
    </dgm:pt>
    <dgm:pt modelId="{C107D2E3-E7F8-45B8-A42A-F5BD0A505428}" type="pres">
      <dgm:prSet presAssocID="{1D727268-B56A-47AE-B781-2A4F385C1728}" presName="Name17" presStyleLbl="parChTrans1D3" presStyleIdx="1" presStyleCnt="5"/>
      <dgm:spPr/>
      <dgm:t>
        <a:bodyPr/>
        <a:lstStyle/>
        <a:p>
          <a:endParaRPr lang="en-IN"/>
        </a:p>
      </dgm:t>
    </dgm:pt>
    <dgm:pt modelId="{26E61066-A6DD-41F1-9193-8A1787F1D040}" type="pres">
      <dgm:prSet presAssocID="{0AE056F0-BADD-4BD1-91D1-B7178550A9BC}" presName="hierRoot3" presStyleCnt="0"/>
      <dgm:spPr/>
      <dgm:t>
        <a:bodyPr/>
        <a:lstStyle/>
        <a:p>
          <a:endParaRPr lang="en-IN"/>
        </a:p>
      </dgm:t>
    </dgm:pt>
    <dgm:pt modelId="{21A16784-450C-4240-A66B-DD5866CC1ABA}" type="pres">
      <dgm:prSet presAssocID="{0AE056F0-BADD-4BD1-91D1-B7178550A9BC}" presName="composite3" presStyleCnt="0"/>
      <dgm:spPr/>
      <dgm:t>
        <a:bodyPr/>
        <a:lstStyle/>
        <a:p>
          <a:endParaRPr lang="en-IN"/>
        </a:p>
      </dgm:t>
    </dgm:pt>
    <dgm:pt modelId="{52FC3D5A-C36D-46CA-8102-8E74ED8FB258}" type="pres">
      <dgm:prSet presAssocID="{0AE056F0-BADD-4BD1-91D1-B7178550A9BC}" presName="background3" presStyleLbl="node3" presStyleIdx="1" presStyleCnt="5"/>
      <dgm:spPr/>
      <dgm:t>
        <a:bodyPr/>
        <a:lstStyle/>
        <a:p>
          <a:endParaRPr lang="en-IN"/>
        </a:p>
      </dgm:t>
    </dgm:pt>
    <dgm:pt modelId="{B7E45543-3EF3-42E0-86E6-8DB095859F65}" type="pres">
      <dgm:prSet presAssocID="{0AE056F0-BADD-4BD1-91D1-B7178550A9BC}" presName="text3" presStyleLbl="fgAcc3" presStyleIdx="1" presStyleCnt="5" custScaleX="137299" custLinFactNeighborX="-66095" custLinFactNeighborY="0">
        <dgm:presLayoutVars>
          <dgm:chPref val="3"/>
        </dgm:presLayoutVars>
      </dgm:prSet>
      <dgm:spPr/>
      <dgm:t>
        <a:bodyPr/>
        <a:lstStyle/>
        <a:p>
          <a:endParaRPr lang="en-IN"/>
        </a:p>
      </dgm:t>
    </dgm:pt>
    <dgm:pt modelId="{006553E3-D62F-49A2-822C-A649062374BD}" type="pres">
      <dgm:prSet presAssocID="{0AE056F0-BADD-4BD1-91D1-B7178550A9BC}" presName="hierChild4" presStyleCnt="0"/>
      <dgm:spPr/>
      <dgm:t>
        <a:bodyPr/>
        <a:lstStyle/>
        <a:p>
          <a:endParaRPr lang="en-IN"/>
        </a:p>
      </dgm:t>
    </dgm:pt>
    <dgm:pt modelId="{7846B610-8531-4202-BDF0-1F96661949A2}" type="pres">
      <dgm:prSet presAssocID="{F183A407-A2BB-4AD2-AF6E-CCBF59C87E84}" presName="Name10" presStyleLbl="parChTrans1D2" presStyleIdx="2" presStyleCnt="5"/>
      <dgm:spPr/>
      <dgm:t>
        <a:bodyPr/>
        <a:lstStyle/>
        <a:p>
          <a:endParaRPr lang="en-IN"/>
        </a:p>
      </dgm:t>
    </dgm:pt>
    <dgm:pt modelId="{31EB7B63-FAF1-455E-AAA9-BCD99CA645FA}" type="pres">
      <dgm:prSet presAssocID="{8059D094-88FE-4EBE-AE98-6C2A71A58283}" presName="hierRoot2" presStyleCnt="0"/>
      <dgm:spPr/>
      <dgm:t>
        <a:bodyPr/>
        <a:lstStyle/>
        <a:p>
          <a:endParaRPr lang="en-IN"/>
        </a:p>
      </dgm:t>
    </dgm:pt>
    <dgm:pt modelId="{22E175E0-8324-4777-85EA-94902667C5E2}" type="pres">
      <dgm:prSet presAssocID="{8059D094-88FE-4EBE-AE98-6C2A71A58283}" presName="composite2" presStyleCnt="0"/>
      <dgm:spPr/>
      <dgm:t>
        <a:bodyPr/>
        <a:lstStyle/>
        <a:p>
          <a:endParaRPr lang="en-IN"/>
        </a:p>
      </dgm:t>
    </dgm:pt>
    <dgm:pt modelId="{403494EC-8933-4C11-A3BD-E011F01C7FF5}" type="pres">
      <dgm:prSet presAssocID="{8059D094-88FE-4EBE-AE98-6C2A71A58283}" presName="background2" presStyleLbl="node2" presStyleIdx="2" presStyleCnt="5"/>
      <dgm:spPr/>
      <dgm:t>
        <a:bodyPr/>
        <a:lstStyle/>
        <a:p>
          <a:endParaRPr lang="en-IN"/>
        </a:p>
      </dgm:t>
    </dgm:pt>
    <dgm:pt modelId="{0E1CD7CD-F923-4843-802A-27743C518D27}" type="pres">
      <dgm:prSet presAssocID="{8059D094-88FE-4EBE-AE98-6C2A71A58283}" presName="text2" presStyleLbl="fgAcc2" presStyleIdx="2" presStyleCnt="5" custLinFactNeighborX="41538" custLinFactNeighborY="-9105">
        <dgm:presLayoutVars>
          <dgm:chPref val="3"/>
        </dgm:presLayoutVars>
      </dgm:prSet>
      <dgm:spPr/>
      <dgm:t>
        <a:bodyPr/>
        <a:lstStyle/>
        <a:p>
          <a:endParaRPr lang="en-IN"/>
        </a:p>
      </dgm:t>
    </dgm:pt>
    <dgm:pt modelId="{F6B22BC9-3454-4D46-A821-F8A7B7160B7E}" type="pres">
      <dgm:prSet presAssocID="{8059D094-88FE-4EBE-AE98-6C2A71A58283}" presName="hierChild3" presStyleCnt="0"/>
      <dgm:spPr/>
      <dgm:t>
        <a:bodyPr/>
        <a:lstStyle/>
        <a:p>
          <a:endParaRPr lang="en-IN"/>
        </a:p>
      </dgm:t>
    </dgm:pt>
    <dgm:pt modelId="{14CB6488-1EBB-4C58-A184-80DDB22204F5}" type="pres">
      <dgm:prSet presAssocID="{4429FE0D-633E-4980-A86E-96AD2BF77319}" presName="Name17" presStyleLbl="parChTrans1D3" presStyleIdx="2" presStyleCnt="5"/>
      <dgm:spPr/>
      <dgm:t>
        <a:bodyPr/>
        <a:lstStyle/>
        <a:p>
          <a:endParaRPr lang="en-IN"/>
        </a:p>
      </dgm:t>
    </dgm:pt>
    <dgm:pt modelId="{B178255A-8FB8-437E-8E63-04E9692882F8}" type="pres">
      <dgm:prSet presAssocID="{B3BAA21C-4C9D-4041-9CDA-5175B5D474BE}" presName="hierRoot3" presStyleCnt="0"/>
      <dgm:spPr/>
      <dgm:t>
        <a:bodyPr/>
        <a:lstStyle/>
        <a:p>
          <a:endParaRPr lang="en-IN"/>
        </a:p>
      </dgm:t>
    </dgm:pt>
    <dgm:pt modelId="{21B87868-C79A-4FF4-A10F-B496A560B432}" type="pres">
      <dgm:prSet presAssocID="{B3BAA21C-4C9D-4041-9CDA-5175B5D474BE}" presName="composite3" presStyleCnt="0"/>
      <dgm:spPr/>
      <dgm:t>
        <a:bodyPr/>
        <a:lstStyle/>
        <a:p>
          <a:endParaRPr lang="en-IN"/>
        </a:p>
      </dgm:t>
    </dgm:pt>
    <dgm:pt modelId="{6FE39A4E-51C8-4FD3-9813-D06FA09D6E57}" type="pres">
      <dgm:prSet presAssocID="{B3BAA21C-4C9D-4041-9CDA-5175B5D474BE}" presName="background3" presStyleLbl="node3" presStyleIdx="2" presStyleCnt="5"/>
      <dgm:spPr/>
      <dgm:t>
        <a:bodyPr/>
        <a:lstStyle/>
        <a:p>
          <a:endParaRPr lang="en-IN"/>
        </a:p>
      </dgm:t>
    </dgm:pt>
    <dgm:pt modelId="{2023960C-BAD8-43D8-B7EC-6C06A6943361}" type="pres">
      <dgm:prSet presAssocID="{B3BAA21C-4C9D-4041-9CDA-5175B5D474BE}" presName="text3" presStyleLbl="fgAcc3" presStyleIdx="2" presStyleCnt="5" custLinFactX="25208" custLinFactNeighborX="100000" custLinFactNeighborY="-1409">
        <dgm:presLayoutVars>
          <dgm:chPref val="3"/>
        </dgm:presLayoutVars>
      </dgm:prSet>
      <dgm:spPr/>
      <dgm:t>
        <a:bodyPr/>
        <a:lstStyle/>
        <a:p>
          <a:endParaRPr lang="en-IN"/>
        </a:p>
      </dgm:t>
    </dgm:pt>
    <dgm:pt modelId="{5A3B5F1A-2A66-4B6F-A0A3-FA5DD4529F5F}" type="pres">
      <dgm:prSet presAssocID="{B3BAA21C-4C9D-4041-9CDA-5175B5D474BE}" presName="hierChild4" presStyleCnt="0"/>
      <dgm:spPr/>
      <dgm:t>
        <a:bodyPr/>
        <a:lstStyle/>
        <a:p>
          <a:endParaRPr lang="en-IN"/>
        </a:p>
      </dgm:t>
    </dgm:pt>
    <dgm:pt modelId="{3500F193-C383-40A1-8308-896A8F48A306}" type="pres">
      <dgm:prSet presAssocID="{802A9FD4-47AC-4678-BB27-717830BEB2C3}" presName="Name10" presStyleLbl="parChTrans1D2" presStyleIdx="3" presStyleCnt="5"/>
      <dgm:spPr/>
      <dgm:t>
        <a:bodyPr/>
        <a:lstStyle/>
        <a:p>
          <a:endParaRPr lang="en-IN"/>
        </a:p>
      </dgm:t>
    </dgm:pt>
    <dgm:pt modelId="{1CA4067D-F843-41EB-8042-B56EB8D06ED2}" type="pres">
      <dgm:prSet presAssocID="{BAB1A1E2-8B41-43CD-951F-0D230E04E1BD}" presName="hierRoot2" presStyleCnt="0"/>
      <dgm:spPr/>
      <dgm:t>
        <a:bodyPr/>
        <a:lstStyle/>
        <a:p>
          <a:endParaRPr lang="en-IN"/>
        </a:p>
      </dgm:t>
    </dgm:pt>
    <dgm:pt modelId="{7A00438E-3C26-4816-8BCA-E86B6C13A9C3}" type="pres">
      <dgm:prSet presAssocID="{BAB1A1E2-8B41-43CD-951F-0D230E04E1BD}" presName="composite2" presStyleCnt="0"/>
      <dgm:spPr/>
      <dgm:t>
        <a:bodyPr/>
        <a:lstStyle/>
        <a:p>
          <a:endParaRPr lang="en-IN"/>
        </a:p>
      </dgm:t>
    </dgm:pt>
    <dgm:pt modelId="{6DDC651E-233F-4714-863B-FD7135F0A47D}" type="pres">
      <dgm:prSet presAssocID="{BAB1A1E2-8B41-43CD-951F-0D230E04E1BD}" presName="background2" presStyleLbl="node2" presStyleIdx="3" presStyleCnt="5"/>
      <dgm:spPr/>
      <dgm:t>
        <a:bodyPr/>
        <a:lstStyle/>
        <a:p>
          <a:endParaRPr lang="en-IN"/>
        </a:p>
      </dgm:t>
    </dgm:pt>
    <dgm:pt modelId="{952FCB9D-B50C-4D32-B3D8-8B5C76F8CD93}" type="pres">
      <dgm:prSet presAssocID="{BAB1A1E2-8B41-43CD-951F-0D230E04E1BD}" presName="text2" presStyleLbl="fgAcc2" presStyleIdx="3" presStyleCnt="5" custLinFactNeighborX="34615" custLinFactNeighborY="-9105">
        <dgm:presLayoutVars>
          <dgm:chPref val="3"/>
        </dgm:presLayoutVars>
      </dgm:prSet>
      <dgm:spPr/>
      <dgm:t>
        <a:bodyPr/>
        <a:lstStyle/>
        <a:p>
          <a:endParaRPr lang="en-IN"/>
        </a:p>
      </dgm:t>
    </dgm:pt>
    <dgm:pt modelId="{CDFF7D8D-686A-48EA-A5B1-4BABB45D12A7}" type="pres">
      <dgm:prSet presAssocID="{BAB1A1E2-8B41-43CD-951F-0D230E04E1BD}" presName="hierChild3" presStyleCnt="0"/>
      <dgm:spPr/>
      <dgm:t>
        <a:bodyPr/>
        <a:lstStyle/>
        <a:p>
          <a:endParaRPr lang="en-IN"/>
        </a:p>
      </dgm:t>
    </dgm:pt>
    <dgm:pt modelId="{4FE59544-F220-472F-83CF-187911947B79}" type="pres">
      <dgm:prSet presAssocID="{0F0AAB34-E33F-4626-828F-D215A70F51D9}" presName="Name17" presStyleLbl="parChTrans1D3" presStyleIdx="3" presStyleCnt="5"/>
      <dgm:spPr/>
      <dgm:t>
        <a:bodyPr/>
        <a:lstStyle/>
        <a:p>
          <a:endParaRPr lang="en-IN"/>
        </a:p>
      </dgm:t>
    </dgm:pt>
    <dgm:pt modelId="{DB908A4D-5CD1-4E5A-8164-7AC9CF27C7F2}" type="pres">
      <dgm:prSet presAssocID="{419E264A-A7E0-450C-B3DC-72AED7F5D589}" presName="hierRoot3" presStyleCnt="0"/>
      <dgm:spPr/>
      <dgm:t>
        <a:bodyPr/>
        <a:lstStyle/>
        <a:p>
          <a:endParaRPr lang="en-IN"/>
        </a:p>
      </dgm:t>
    </dgm:pt>
    <dgm:pt modelId="{8CEE95CA-4EC4-435E-BF88-B5132AE88C94}" type="pres">
      <dgm:prSet presAssocID="{419E264A-A7E0-450C-B3DC-72AED7F5D589}" presName="composite3" presStyleCnt="0"/>
      <dgm:spPr/>
      <dgm:t>
        <a:bodyPr/>
        <a:lstStyle/>
        <a:p>
          <a:endParaRPr lang="en-IN"/>
        </a:p>
      </dgm:t>
    </dgm:pt>
    <dgm:pt modelId="{472A254B-D8FE-463D-9208-816ECC35C0CB}" type="pres">
      <dgm:prSet presAssocID="{419E264A-A7E0-450C-B3DC-72AED7F5D589}" presName="background3" presStyleLbl="node3" presStyleIdx="3" presStyleCnt="5"/>
      <dgm:spPr/>
      <dgm:t>
        <a:bodyPr/>
        <a:lstStyle/>
        <a:p>
          <a:endParaRPr lang="en-IN"/>
        </a:p>
      </dgm:t>
    </dgm:pt>
    <dgm:pt modelId="{6082A655-37DE-425E-9074-4D125465158D}" type="pres">
      <dgm:prSet presAssocID="{419E264A-A7E0-450C-B3DC-72AED7F5D589}" presName="text3" presStyleLbl="fgAcc3" presStyleIdx="3" presStyleCnt="5" custLinFactNeighborX="2683" custLinFactNeighborY="-1409">
        <dgm:presLayoutVars>
          <dgm:chPref val="3"/>
        </dgm:presLayoutVars>
      </dgm:prSet>
      <dgm:spPr/>
      <dgm:t>
        <a:bodyPr/>
        <a:lstStyle/>
        <a:p>
          <a:endParaRPr lang="en-IN"/>
        </a:p>
      </dgm:t>
    </dgm:pt>
    <dgm:pt modelId="{3764BB8E-42AF-4AF6-978B-0EAEC400DC85}" type="pres">
      <dgm:prSet presAssocID="{419E264A-A7E0-450C-B3DC-72AED7F5D589}" presName="hierChild4" presStyleCnt="0"/>
      <dgm:spPr/>
      <dgm:t>
        <a:bodyPr/>
        <a:lstStyle/>
        <a:p>
          <a:endParaRPr lang="en-IN"/>
        </a:p>
      </dgm:t>
    </dgm:pt>
    <dgm:pt modelId="{E280CBDE-6187-40CE-A3CC-CC86C6AAB705}" type="pres">
      <dgm:prSet presAssocID="{FECEB3F8-41DF-41A5-9A33-FBF63CCE2E59}" presName="Name10" presStyleLbl="parChTrans1D2" presStyleIdx="4" presStyleCnt="5"/>
      <dgm:spPr/>
      <dgm:t>
        <a:bodyPr/>
        <a:lstStyle/>
        <a:p>
          <a:endParaRPr lang="en-IN"/>
        </a:p>
      </dgm:t>
    </dgm:pt>
    <dgm:pt modelId="{19135971-755D-45B1-9B17-4D93FB3A2C96}" type="pres">
      <dgm:prSet presAssocID="{F8210196-01CE-4AF0-A58B-C0B42A6777F2}" presName="hierRoot2" presStyleCnt="0"/>
      <dgm:spPr/>
      <dgm:t>
        <a:bodyPr/>
        <a:lstStyle/>
        <a:p>
          <a:endParaRPr lang="en-IN"/>
        </a:p>
      </dgm:t>
    </dgm:pt>
    <dgm:pt modelId="{2D1A71C7-B968-44D5-A517-46BAD9B49B22}" type="pres">
      <dgm:prSet presAssocID="{F8210196-01CE-4AF0-A58B-C0B42A6777F2}" presName="composite2" presStyleCnt="0"/>
      <dgm:spPr/>
      <dgm:t>
        <a:bodyPr/>
        <a:lstStyle/>
        <a:p>
          <a:endParaRPr lang="en-IN"/>
        </a:p>
      </dgm:t>
    </dgm:pt>
    <dgm:pt modelId="{C70C46AD-55C7-470B-9B5C-1556A1E2A520}" type="pres">
      <dgm:prSet presAssocID="{F8210196-01CE-4AF0-A58B-C0B42A6777F2}" presName="background2" presStyleLbl="node2" presStyleIdx="4" presStyleCnt="5"/>
      <dgm:spPr/>
      <dgm:t>
        <a:bodyPr/>
        <a:lstStyle/>
        <a:p>
          <a:endParaRPr lang="en-IN"/>
        </a:p>
      </dgm:t>
    </dgm:pt>
    <dgm:pt modelId="{3C488F83-FBCF-4DE8-A6DF-C48E5B031DA3}" type="pres">
      <dgm:prSet presAssocID="{F8210196-01CE-4AF0-A58B-C0B42A6777F2}" presName="text2" presStyleLbl="fgAcc2" presStyleIdx="4" presStyleCnt="5" custLinFactNeighborY="-9105">
        <dgm:presLayoutVars>
          <dgm:chPref val="3"/>
        </dgm:presLayoutVars>
      </dgm:prSet>
      <dgm:spPr/>
      <dgm:t>
        <a:bodyPr/>
        <a:lstStyle/>
        <a:p>
          <a:endParaRPr lang="en-IN"/>
        </a:p>
      </dgm:t>
    </dgm:pt>
    <dgm:pt modelId="{3D1A6E10-578F-47CC-99DC-8FACD9547930}" type="pres">
      <dgm:prSet presAssocID="{F8210196-01CE-4AF0-A58B-C0B42A6777F2}" presName="hierChild3" presStyleCnt="0"/>
      <dgm:spPr/>
      <dgm:t>
        <a:bodyPr/>
        <a:lstStyle/>
        <a:p>
          <a:endParaRPr lang="en-IN"/>
        </a:p>
      </dgm:t>
    </dgm:pt>
    <dgm:pt modelId="{1788CED1-D0F1-4D89-B306-37A858753A32}" type="pres">
      <dgm:prSet presAssocID="{2AE97DBF-0C28-41B7-8277-1FE7BAE8487F}" presName="Name17" presStyleLbl="parChTrans1D3" presStyleIdx="4" presStyleCnt="5"/>
      <dgm:spPr/>
      <dgm:t>
        <a:bodyPr/>
        <a:lstStyle/>
        <a:p>
          <a:endParaRPr lang="en-IN"/>
        </a:p>
      </dgm:t>
    </dgm:pt>
    <dgm:pt modelId="{7D89F1AB-2B3F-4DD1-BAF9-1276B660AFBA}" type="pres">
      <dgm:prSet presAssocID="{64AB36AC-F789-4F37-9432-86F05883131B}" presName="hierRoot3" presStyleCnt="0"/>
      <dgm:spPr/>
      <dgm:t>
        <a:bodyPr/>
        <a:lstStyle/>
        <a:p>
          <a:endParaRPr lang="en-IN"/>
        </a:p>
      </dgm:t>
    </dgm:pt>
    <dgm:pt modelId="{9A5184CE-2CFC-4026-A690-EA759D5445F2}" type="pres">
      <dgm:prSet presAssocID="{64AB36AC-F789-4F37-9432-86F05883131B}" presName="composite3" presStyleCnt="0"/>
      <dgm:spPr/>
      <dgm:t>
        <a:bodyPr/>
        <a:lstStyle/>
        <a:p>
          <a:endParaRPr lang="en-IN"/>
        </a:p>
      </dgm:t>
    </dgm:pt>
    <dgm:pt modelId="{2A25286E-8D13-40EA-90B8-1E6587AC601A}" type="pres">
      <dgm:prSet presAssocID="{64AB36AC-F789-4F37-9432-86F05883131B}" presName="background3" presStyleLbl="node3" presStyleIdx="4" presStyleCnt="5"/>
      <dgm:spPr/>
      <dgm:t>
        <a:bodyPr/>
        <a:lstStyle/>
        <a:p>
          <a:endParaRPr lang="en-IN"/>
        </a:p>
      </dgm:t>
    </dgm:pt>
    <dgm:pt modelId="{23032DBB-11B0-4853-B4FE-1F58F1C7459D}" type="pres">
      <dgm:prSet presAssocID="{64AB36AC-F789-4F37-9432-86F05883131B}" presName="text3" presStyleLbl="fgAcc3" presStyleIdx="4" presStyleCnt="5" custScaleX="169611" custLinFactX="-20453" custLinFactNeighborX="-100000" custLinFactNeighborY="-1563">
        <dgm:presLayoutVars>
          <dgm:chPref val="3"/>
        </dgm:presLayoutVars>
      </dgm:prSet>
      <dgm:spPr/>
      <dgm:t>
        <a:bodyPr/>
        <a:lstStyle/>
        <a:p>
          <a:endParaRPr lang="en-IN"/>
        </a:p>
      </dgm:t>
    </dgm:pt>
    <dgm:pt modelId="{419CEAF2-B0F3-4AB2-A7E8-EF5EAF8376CD}" type="pres">
      <dgm:prSet presAssocID="{64AB36AC-F789-4F37-9432-86F05883131B}" presName="hierChild4" presStyleCnt="0"/>
      <dgm:spPr/>
      <dgm:t>
        <a:bodyPr/>
        <a:lstStyle/>
        <a:p>
          <a:endParaRPr lang="en-IN"/>
        </a:p>
      </dgm:t>
    </dgm:pt>
  </dgm:ptLst>
  <dgm:cxnLst>
    <dgm:cxn modelId="{1B610BDB-6CAA-4D76-BD27-32819D1CCBB8}" type="presOf" srcId="{2AE97DBF-0C28-41B7-8277-1FE7BAE8487F}" destId="{1788CED1-D0F1-4D89-B306-37A858753A32}" srcOrd="0" destOrd="0" presId="urn:microsoft.com/office/officeart/2005/8/layout/hierarchy1"/>
    <dgm:cxn modelId="{0D735AE3-674C-4732-BA93-1D4529196915}" srcId="{F8210196-01CE-4AF0-A58B-C0B42A6777F2}" destId="{64AB36AC-F789-4F37-9432-86F05883131B}" srcOrd="0" destOrd="0" parTransId="{2AE97DBF-0C28-41B7-8277-1FE7BAE8487F}" sibTransId="{BE2B3FA0-1D6B-44C5-8612-A7486D168C89}"/>
    <dgm:cxn modelId="{87154C43-9A12-40E6-B9F7-53E6CEF25207}" type="presOf" srcId="{CCD61578-92E7-46E5-B5BD-F7DF63BFC3D1}" destId="{139054C6-652C-4E0B-8B40-2D6A5B6166AA}" srcOrd="0" destOrd="0" presId="urn:microsoft.com/office/officeart/2005/8/layout/hierarchy1"/>
    <dgm:cxn modelId="{C0C4D3C0-DF82-4A48-B340-6881E23A831F}" type="presOf" srcId="{8059D094-88FE-4EBE-AE98-6C2A71A58283}" destId="{0E1CD7CD-F923-4843-802A-27743C518D27}" srcOrd="0" destOrd="0" presId="urn:microsoft.com/office/officeart/2005/8/layout/hierarchy1"/>
    <dgm:cxn modelId="{7ACCA723-EE52-4AB2-955C-CB8B1FACC2DC}" srcId="{15D1FAD9-EDEB-49EF-A319-BE1C22D5D500}" destId="{CCD61578-92E7-46E5-B5BD-F7DF63BFC3D1}" srcOrd="1" destOrd="0" parTransId="{1DAB1736-D2D9-4656-9568-A60E640275E1}" sibTransId="{3B6588E8-893B-4E60-9AEA-B067D03ECEB5}"/>
    <dgm:cxn modelId="{1502D623-BC4B-49BF-AA93-3FB49D24BEEA}" type="presOf" srcId="{419E264A-A7E0-450C-B3DC-72AED7F5D589}" destId="{6082A655-37DE-425E-9074-4D125465158D}" srcOrd="0" destOrd="0" presId="urn:microsoft.com/office/officeart/2005/8/layout/hierarchy1"/>
    <dgm:cxn modelId="{1C192DC3-9E8E-48D8-82B9-534B77C82412}" srcId="{BAB1A1E2-8B41-43CD-951F-0D230E04E1BD}" destId="{419E264A-A7E0-450C-B3DC-72AED7F5D589}" srcOrd="0" destOrd="0" parTransId="{0F0AAB34-E33F-4626-828F-D215A70F51D9}" sibTransId="{C4B6D867-758F-46F8-97AB-6889A3B55C41}"/>
    <dgm:cxn modelId="{F2C7E9A9-A53F-4F92-B099-5B130FFD7C87}" type="presOf" srcId="{802A9FD4-47AC-4678-BB27-717830BEB2C3}" destId="{3500F193-C383-40A1-8308-896A8F48A306}" srcOrd="0" destOrd="0" presId="urn:microsoft.com/office/officeart/2005/8/layout/hierarchy1"/>
    <dgm:cxn modelId="{1B291952-0C0E-48B0-82D3-CF0C78A0FA2A}" type="presOf" srcId="{4429FE0D-633E-4980-A86E-96AD2BF77319}" destId="{14CB6488-1EBB-4C58-A184-80DDB22204F5}" srcOrd="0" destOrd="0" presId="urn:microsoft.com/office/officeart/2005/8/layout/hierarchy1"/>
    <dgm:cxn modelId="{879BD1A1-6295-4C26-BB45-7C9943C09EE5}" type="presOf" srcId="{BAB1A1E2-8B41-43CD-951F-0D230E04E1BD}" destId="{952FCB9D-B50C-4D32-B3D8-8B5C76F8CD93}" srcOrd="0" destOrd="0" presId="urn:microsoft.com/office/officeart/2005/8/layout/hierarchy1"/>
    <dgm:cxn modelId="{910063FA-AFF3-450E-9528-F91E13C23F25}" type="presOf" srcId="{1DAB1736-D2D9-4656-9568-A60E640275E1}" destId="{7B272A9B-3294-475B-AB42-BF010B5BFB97}" srcOrd="0" destOrd="0" presId="urn:microsoft.com/office/officeart/2005/8/layout/hierarchy1"/>
    <dgm:cxn modelId="{A6F4D838-A688-491F-94FE-602FD3E136D8}" type="presOf" srcId="{15D1FAD9-EDEB-49EF-A319-BE1C22D5D500}" destId="{C02653B1-3A3A-4502-B3A2-F5FA4296ABC4}" srcOrd="0" destOrd="0" presId="urn:microsoft.com/office/officeart/2005/8/layout/hierarchy1"/>
    <dgm:cxn modelId="{14D1961B-9705-4C91-9DDD-562FE4BF6B84}" type="presOf" srcId="{1D727268-B56A-47AE-B781-2A4F385C1728}" destId="{C107D2E3-E7F8-45B8-A42A-F5BD0A505428}" srcOrd="0" destOrd="0" presId="urn:microsoft.com/office/officeart/2005/8/layout/hierarchy1"/>
    <dgm:cxn modelId="{32D57208-5F25-4B7F-99E9-9BF6AD5D6E97}" type="presOf" srcId="{F8210196-01CE-4AF0-A58B-C0B42A6777F2}" destId="{3C488F83-FBCF-4DE8-A6DF-C48E5B031DA3}" srcOrd="0" destOrd="0" presId="urn:microsoft.com/office/officeart/2005/8/layout/hierarchy1"/>
    <dgm:cxn modelId="{658E46EA-4732-46E5-989E-E00E37222105}" srcId="{15D1FAD9-EDEB-49EF-A319-BE1C22D5D500}" destId="{BAB1A1E2-8B41-43CD-951F-0D230E04E1BD}" srcOrd="3" destOrd="0" parTransId="{802A9FD4-47AC-4678-BB27-717830BEB2C3}" sibTransId="{D9DE7BEF-F36D-432C-A3A4-8B8ED212576F}"/>
    <dgm:cxn modelId="{DA32D203-15A2-464F-A9C1-8861E48FF32A}" type="presOf" srcId="{9F259465-F53B-48A4-8853-9E7CAAEEA458}" destId="{6A4197EF-D841-47B5-8645-D48B3F9BD928}" srcOrd="0" destOrd="0" presId="urn:microsoft.com/office/officeart/2005/8/layout/hierarchy1"/>
    <dgm:cxn modelId="{9588C2F0-97E4-4782-A556-E2BF08658987}" type="presOf" srcId="{E142FA50-344C-467B-8F79-92C89B0E375A}" destId="{4D813CA2-4D85-4D40-A348-44C7FEDEDDBA}" srcOrd="0" destOrd="0" presId="urn:microsoft.com/office/officeart/2005/8/layout/hierarchy1"/>
    <dgm:cxn modelId="{DC6FA104-8AA9-4B78-ADE4-6B085252B73A}" srcId="{15D1FAD9-EDEB-49EF-A319-BE1C22D5D500}" destId="{F8210196-01CE-4AF0-A58B-C0B42A6777F2}" srcOrd="4" destOrd="0" parTransId="{FECEB3F8-41DF-41A5-9A33-FBF63CCE2E59}" sibTransId="{D13A7BBA-664C-49F9-AAE9-81AACE62F861}"/>
    <dgm:cxn modelId="{8EE3B413-3EB7-4AA5-9C58-8CEFBA67EED6}" srcId="{E142FA50-344C-467B-8F79-92C89B0E375A}" destId="{15D1FAD9-EDEB-49EF-A319-BE1C22D5D500}" srcOrd="0" destOrd="0" parTransId="{12B5DCBB-4B02-45F7-B47F-1309C3AB151C}" sibTransId="{9F3CAF58-C4D7-405D-AC16-0FB89CD99321}"/>
    <dgm:cxn modelId="{3BE8DD61-6F5A-47EA-A653-5C627ECC57D6}" type="presOf" srcId="{B3BAA21C-4C9D-4041-9CDA-5175B5D474BE}" destId="{2023960C-BAD8-43D8-B7EC-6C06A6943361}" srcOrd="0" destOrd="0" presId="urn:microsoft.com/office/officeart/2005/8/layout/hierarchy1"/>
    <dgm:cxn modelId="{495577AE-8327-4CFE-B277-624F4AADA932}" srcId="{CCD61578-92E7-46E5-B5BD-F7DF63BFC3D1}" destId="{0AE056F0-BADD-4BD1-91D1-B7178550A9BC}" srcOrd="0" destOrd="0" parTransId="{1D727268-B56A-47AE-B781-2A4F385C1728}" sibTransId="{6A96D27D-F5B2-4C29-9F05-6D5635FD5760}"/>
    <dgm:cxn modelId="{0E1F074B-55E7-403A-A83C-96AC0F613769}" srcId="{15D1FAD9-EDEB-49EF-A319-BE1C22D5D500}" destId="{8059D094-88FE-4EBE-AE98-6C2A71A58283}" srcOrd="2" destOrd="0" parTransId="{F183A407-A2BB-4AD2-AF6E-CCBF59C87E84}" sibTransId="{8D794298-4CD6-42B6-911C-D4C00E72674D}"/>
    <dgm:cxn modelId="{EEA2043D-71A7-4436-8826-76BECB94B311}" type="presOf" srcId="{FBF20774-3F44-4F46-8E38-ACDDB3477802}" destId="{4B2A91FC-D981-4C16-9F89-1BDAA409BF67}" srcOrd="0" destOrd="0" presId="urn:microsoft.com/office/officeart/2005/8/layout/hierarchy1"/>
    <dgm:cxn modelId="{F6A0C4DF-2418-4540-A5BF-9F35A2194205}" type="presOf" srcId="{F183A407-A2BB-4AD2-AF6E-CCBF59C87E84}" destId="{7846B610-8531-4202-BDF0-1F96661949A2}" srcOrd="0" destOrd="0" presId="urn:microsoft.com/office/officeart/2005/8/layout/hierarchy1"/>
    <dgm:cxn modelId="{8E212F22-DF91-43DB-A58D-3ED559B88560}" type="presOf" srcId="{FECEB3F8-41DF-41A5-9A33-FBF63CCE2E59}" destId="{E280CBDE-6187-40CE-A3CC-CC86C6AAB705}" srcOrd="0" destOrd="0" presId="urn:microsoft.com/office/officeart/2005/8/layout/hierarchy1"/>
    <dgm:cxn modelId="{3315C8D4-E631-4C6A-8A2E-4B74387A6F61}" type="presOf" srcId="{64AB36AC-F789-4F37-9432-86F05883131B}" destId="{23032DBB-11B0-4853-B4FE-1F58F1C7459D}" srcOrd="0" destOrd="0" presId="urn:microsoft.com/office/officeart/2005/8/layout/hierarchy1"/>
    <dgm:cxn modelId="{F2602BF1-7858-4C0C-A012-F16D76CCF398}" srcId="{15D1FAD9-EDEB-49EF-A319-BE1C22D5D500}" destId="{9F259465-F53B-48A4-8853-9E7CAAEEA458}" srcOrd="0" destOrd="0" parTransId="{033E9263-F169-4E3D-A195-08DB417FE614}" sibTransId="{876CD0F9-4D32-4417-819D-F5A720E30B0F}"/>
    <dgm:cxn modelId="{48667115-0027-4F99-9752-726FDF4AA260}" type="presOf" srcId="{0F0AAB34-E33F-4626-828F-D215A70F51D9}" destId="{4FE59544-F220-472F-83CF-187911947B79}" srcOrd="0" destOrd="0" presId="urn:microsoft.com/office/officeart/2005/8/layout/hierarchy1"/>
    <dgm:cxn modelId="{DB67B115-A5CD-4D3F-B168-626EF5A37952}" type="presOf" srcId="{CC7D6854-4EA5-4916-A94D-30C895FAAD86}" destId="{500AF9EE-B174-4850-89BD-57C5D86249FB}" srcOrd="0" destOrd="0" presId="urn:microsoft.com/office/officeart/2005/8/layout/hierarchy1"/>
    <dgm:cxn modelId="{B04BC6BF-3FD1-49B8-9F12-EF36388FD378}" srcId="{8059D094-88FE-4EBE-AE98-6C2A71A58283}" destId="{B3BAA21C-4C9D-4041-9CDA-5175B5D474BE}" srcOrd="0" destOrd="0" parTransId="{4429FE0D-633E-4980-A86E-96AD2BF77319}" sibTransId="{FD11B60B-1067-431E-B1F7-C8F4531736D5}"/>
    <dgm:cxn modelId="{F116AC3C-AC30-4856-BE70-9D71D7532126}" type="presOf" srcId="{033E9263-F169-4E3D-A195-08DB417FE614}" destId="{ED82656D-6741-448A-9E17-4A7BE31B59AE}" srcOrd="0" destOrd="0" presId="urn:microsoft.com/office/officeart/2005/8/layout/hierarchy1"/>
    <dgm:cxn modelId="{B90EB0F7-08BB-42A2-91C8-72CD52037325}" srcId="{9F259465-F53B-48A4-8853-9E7CAAEEA458}" destId="{CC7D6854-4EA5-4916-A94D-30C895FAAD86}" srcOrd="0" destOrd="0" parTransId="{FBF20774-3F44-4F46-8E38-ACDDB3477802}" sibTransId="{C1AB0365-A502-4D49-B88A-75192E48B33C}"/>
    <dgm:cxn modelId="{75360564-B913-405F-B198-8AE0A1997A23}" type="presOf" srcId="{0AE056F0-BADD-4BD1-91D1-B7178550A9BC}" destId="{B7E45543-3EF3-42E0-86E6-8DB095859F65}" srcOrd="0" destOrd="0" presId="urn:microsoft.com/office/officeart/2005/8/layout/hierarchy1"/>
    <dgm:cxn modelId="{93045F87-BB88-4C77-B62A-77CED01DFCC3}" type="presParOf" srcId="{4D813CA2-4D85-4D40-A348-44C7FEDEDDBA}" destId="{3BEE6FDB-EE5B-4118-88CF-C24E9C430E2C}" srcOrd="0" destOrd="0" presId="urn:microsoft.com/office/officeart/2005/8/layout/hierarchy1"/>
    <dgm:cxn modelId="{39B4C6C0-E809-4AF1-9FED-BEDA54F4B917}" type="presParOf" srcId="{3BEE6FDB-EE5B-4118-88CF-C24E9C430E2C}" destId="{FE23AC59-EF93-48F0-BE36-0F1CC819B272}" srcOrd="0" destOrd="0" presId="urn:microsoft.com/office/officeart/2005/8/layout/hierarchy1"/>
    <dgm:cxn modelId="{052076AF-F886-4196-B120-CA246684B33F}" type="presParOf" srcId="{FE23AC59-EF93-48F0-BE36-0F1CC819B272}" destId="{F664D0F6-D54D-4375-B63F-FB04A8759453}" srcOrd="0" destOrd="0" presId="urn:microsoft.com/office/officeart/2005/8/layout/hierarchy1"/>
    <dgm:cxn modelId="{0DE5F42A-DF5D-45E5-9DA4-444D8AD7DBE4}" type="presParOf" srcId="{FE23AC59-EF93-48F0-BE36-0F1CC819B272}" destId="{C02653B1-3A3A-4502-B3A2-F5FA4296ABC4}" srcOrd="1" destOrd="0" presId="urn:microsoft.com/office/officeart/2005/8/layout/hierarchy1"/>
    <dgm:cxn modelId="{70B01AFF-C6E2-482E-A861-91F2E742E887}" type="presParOf" srcId="{3BEE6FDB-EE5B-4118-88CF-C24E9C430E2C}" destId="{8CA6087F-EF0D-4543-9750-0D7F411E8ED2}" srcOrd="1" destOrd="0" presId="urn:microsoft.com/office/officeart/2005/8/layout/hierarchy1"/>
    <dgm:cxn modelId="{0D0EDEE4-DA20-4FCD-A08E-241E2602C9A1}" type="presParOf" srcId="{8CA6087F-EF0D-4543-9750-0D7F411E8ED2}" destId="{ED82656D-6741-448A-9E17-4A7BE31B59AE}" srcOrd="0" destOrd="0" presId="urn:microsoft.com/office/officeart/2005/8/layout/hierarchy1"/>
    <dgm:cxn modelId="{D30F782A-546E-41E3-99F8-20C4C975DBF2}" type="presParOf" srcId="{8CA6087F-EF0D-4543-9750-0D7F411E8ED2}" destId="{ABB3BEEA-4221-432D-934B-65D7CBF726D0}" srcOrd="1" destOrd="0" presId="urn:microsoft.com/office/officeart/2005/8/layout/hierarchy1"/>
    <dgm:cxn modelId="{C97C395D-86E8-43D7-B8DF-96E1540A9ABF}" type="presParOf" srcId="{ABB3BEEA-4221-432D-934B-65D7CBF726D0}" destId="{4BF109B4-D17E-4758-BCC3-66DF8C777A02}" srcOrd="0" destOrd="0" presId="urn:microsoft.com/office/officeart/2005/8/layout/hierarchy1"/>
    <dgm:cxn modelId="{0AE0813B-19EF-4000-9DEC-12077E661711}" type="presParOf" srcId="{4BF109B4-D17E-4758-BCC3-66DF8C777A02}" destId="{583C88C8-9294-4EF6-AF1E-036B3E99D532}" srcOrd="0" destOrd="0" presId="urn:microsoft.com/office/officeart/2005/8/layout/hierarchy1"/>
    <dgm:cxn modelId="{1AE6A5A9-600D-4639-BD10-108DB90D5574}" type="presParOf" srcId="{4BF109B4-D17E-4758-BCC3-66DF8C777A02}" destId="{6A4197EF-D841-47B5-8645-D48B3F9BD928}" srcOrd="1" destOrd="0" presId="urn:microsoft.com/office/officeart/2005/8/layout/hierarchy1"/>
    <dgm:cxn modelId="{FD0F1CE7-25EC-4667-ACE5-CBBDECFEACBE}" type="presParOf" srcId="{ABB3BEEA-4221-432D-934B-65D7CBF726D0}" destId="{10856D67-E883-4FBB-A51F-5A3140C9FDF2}" srcOrd="1" destOrd="0" presId="urn:microsoft.com/office/officeart/2005/8/layout/hierarchy1"/>
    <dgm:cxn modelId="{4CC88334-F93C-4C1B-851A-0E7BEFF7E4D5}" type="presParOf" srcId="{10856D67-E883-4FBB-A51F-5A3140C9FDF2}" destId="{4B2A91FC-D981-4C16-9F89-1BDAA409BF67}" srcOrd="0" destOrd="0" presId="urn:microsoft.com/office/officeart/2005/8/layout/hierarchy1"/>
    <dgm:cxn modelId="{60A49E8D-5520-4311-A0F6-ABA029DAFBCE}" type="presParOf" srcId="{10856D67-E883-4FBB-A51F-5A3140C9FDF2}" destId="{CB314043-163A-4FE8-90E6-F1908808BF7F}" srcOrd="1" destOrd="0" presId="urn:microsoft.com/office/officeart/2005/8/layout/hierarchy1"/>
    <dgm:cxn modelId="{C8866ABE-97E3-4CA7-B0D0-39EA982A1623}" type="presParOf" srcId="{CB314043-163A-4FE8-90E6-F1908808BF7F}" destId="{90AD4245-5281-4A5A-B421-BC31B0DEBCEC}" srcOrd="0" destOrd="0" presId="urn:microsoft.com/office/officeart/2005/8/layout/hierarchy1"/>
    <dgm:cxn modelId="{3FBDF32D-1012-4853-8EA0-AECAE2BC9C6A}" type="presParOf" srcId="{90AD4245-5281-4A5A-B421-BC31B0DEBCEC}" destId="{39409755-6A1B-4544-8A6B-A5C958392F96}" srcOrd="0" destOrd="0" presId="urn:microsoft.com/office/officeart/2005/8/layout/hierarchy1"/>
    <dgm:cxn modelId="{5FB886FF-7902-4951-91C1-B450DDE9FDFB}" type="presParOf" srcId="{90AD4245-5281-4A5A-B421-BC31B0DEBCEC}" destId="{500AF9EE-B174-4850-89BD-57C5D86249FB}" srcOrd="1" destOrd="0" presId="urn:microsoft.com/office/officeart/2005/8/layout/hierarchy1"/>
    <dgm:cxn modelId="{1706FDD9-3303-476D-9DF0-7011D8459D36}" type="presParOf" srcId="{CB314043-163A-4FE8-90E6-F1908808BF7F}" destId="{CFE88D16-4797-4544-AC35-5AA6B40A4F45}" srcOrd="1" destOrd="0" presId="urn:microsoft.com/office/officeart/2005/8/layout/hierarchy1"/>
    <dgm:cxn modelId="{F33DB514-74B0-46A3-8F87-3C87A7470B12}" type="presParOf" srcId="{8CA6087F-EF0D-4543-9750-0D7F411E8ED2}" destId="{7B272A9B-3294-475B-AB42-BF010B5BFB97}" srcOrd="2" destOrd="0" presId="urn:microsoft.com/office/officeart/2005/8/layout/hierarchy1"/>
    <dgm:cxn modelId="{6F43696C-7C8E-4B30-94A1-6548F24B1811}" type="presParOf" srcId="{8CA6087F-EF0D-4543-9750-0D7F411E8ED2}" destId="{27133CDD-1877-49A3-A4DA-9C36AAFBA4FD}" srcOrd="3" destOrd="0" presId="urn:microsoft.com/office/officeart/2005/8/layout/hierarchy1"/>
    <dgm:cxn modelId="{F2240C76-F0E3-4DF1-9E56-F04816814F46}" type="presParOf" srcId="{27133CDD-1877-49A3-A4DA-9C36AAFBA4FD}" destId="{598218F2-960C-46A3-96DD-89C94FCAEB45}" srcOrd="0" destOrd="0" presId="urn:microsoft.com/office/officeart/2005/8/layout/hierarchy1"/>
    <dgm:cxn modelId="{C0DF285C-7C5B-4004-88C1-FE7FC25E1F49}" type="presParOf" srcId="{598218F2-960C-46A3-96DD-89C94FCAEB45}" destId="{CCAC4BF4-FA1B-4CF1-85FE-BFFBCC85EA97}" srcOrd="0" destOrd="0" presId="urn:microsoft.com/office/officeart/2005/8/layout/hierarchy1"/>
    <dgm:cxn modelId="{51174396-2F73-4383-BAB7-F3A051A9CC20}" type="presParOf" srcId="{598218F2-960C-46A3-96DD-89C94FCAEB45}" destId="{139054C6-652C-4E0B-8B40-2D6A5B6166AA}" srcOrd="1" destOrd="0" presId="urn:microsoft.com/office/officeart/2005/8/layout/hierarchy1"/>
    <dgm:cxn modelId="{0E216FED-A346-48EE-B085-81C9428676E7}" type="presParOf" srcId="{27133CDD-1877-49A3-A4DA-9C36AAFBA4FD}" destId="{600856D3-5A1D-4162-8A97-A9DF61921EA6}" srcOrd="1" destOrd="0" presId="urn:microsoft.com/office/officeart/2005/8/layout/hierarchy1"/>
    <dgm:cxn modelId="{445BDDE9-8882-4479-9308-B0D4E3545D72}" type="presParOf" srcId="{600856D3-5A1D-4162-8A97-A9DF61921EA6}" destId="{C107D2E3-E7F8-45B8-A42A-F5BD0A505428}" srcOrd="0" destOrd="0" presId="urn:microsoft.com/office/officeart/2005/8/layout/hierarchy1"/>
    <dgm:cxn modelId="{4318EE7B-AAAA-41B9-9C28-B73E0B58B3BC}" type="presParOf" srcId="{600856D3-5A1D-4162-8A97-A9DF61921EA6}" destId="{26E61066-A6DD-41F1-9193-8A1787F1D040}" srcOrd="1" destOrd="0" presId="urn:microsoft.com/office/officeart/2005/8/layout/hierarchy1"/>
    <dgm:cxn modelId="{035ECBF8-260E-48C5-9A16-32DBF3808F27}" type="presParOf" srcId="{26E61066-A6DD-41F1-9193-8A1787F1D040}" destId="{21A16784-450C-4240-A66B-DD5866CC1ABA}" srcOrd="0" destOrd="0" presId="urn:microsoft.com/office/officeart/2005/8/layout/hierarchy1"/>
    <dgm:cxn modelId="{7276EDCC-91A9-46F2-8F45-8631448ADDDD}" type="presParOf" srcId="{21A16784-450C-4240-A66B-DD5866CC1ABA}" destId="{52FC3D5A-C36D-46CA-8102-8E74ED8FB258}" srcOrd="0" destOrd="0" presId="urn:microsoft.com/office/officeart/2005/8/layout/hierarchy1"/>
    <dgm:cxn modelId="{60D0C3EC-1BB7-4781-9392-CBBDBBDF5945}" type="presParOf" srcId="{21A16784-450C-4240-A66B-DD5866CC1ABA}" destId="{B7E45543-3EF3-42E0-86E6-8DB095859F65}" srcOrd="1" destOrd="0" presId="urn:microsoft.com/office/officeart/2005/8/layout/hierarchy1"/>
    <dgm:cxn modelId="{24647EF7-1442-479E-BB2A-D8E06C1923EA}" type="presParOf" srcId="{26E61066-A6DD-41F1-9193-8A1787F1D040}" destId="{006553E3-D62F-49A2-822C-A649062374BD}" srcOrd="1" destOrd="0" presId="urn:microsoft.com/office/officeart/2005/8/layout/hierarchy1"/>
    <dgm:cxn modelId="{4869037B-3959-4AD1-838F-9225B4B56219}" type="presParOf" srcId="{8CA6087F-EF0D-4543-9750-0D7F411E8ED2}" destId="{7846B610-8531-4202-BDF0-1F96661949A2}" srcOrd="4" destOrd="0" presId="urn:microsoft.com/office/officeart/2005/8/layout/hierarchy1"/>
    <dgm:cxn modelId="{1665C456-A405-49A8-9DF2-43D96D095B9C}" type="presParOf" srcId="{8CA6087F-EF0D-4543-9750-0D7F411E8ED2}" destId="{31EB7B63-FAF1-455E-AAA9-BCD99CA645FA}" srcOrd="5" destOrd="0" presId="urn:microsoft.com/office/officeart/2005/8/layout/hierarchy1"/>
    <dgm:cxn modelId="{FE2219EE-67B1-4973-A44A-F64E2F8270F4}" type="presParOf" srcId="{31EB7B63-FAF1-455E-AAA9-BCD99CA645FA}" destId="{22E175E0-8324-4777-85EA-94902667C5E2}" srcOrd="0" destOrd="0" presId="urn:microsoft.com/office/officeart/2005/8/layout/hierarchy1"/>
    <dgm:cxn modelId="{25D61519-79CC-44A4-B288-61A12C724FD6}" type="presParOf" srcId="{22E175E0-8324-4777-85EA-94902667C5E2}" destId="{403494EC-8933-4C11-A3BD-E011F01C7FF5}" srcOrd="0" destOrd="0" presId="urn:microsoft.com/office/officeart/2005/8/layout/hierarchy1"/>
    <dgm:cxn modelId="{E383DBD3-5258-479E-899D-9AC2CFCFFEE8}" type="presParOf" srcId="{22E175E0-8324-4777-85EA-94902667C5E2}" destId="{0E1CD7CD-F923-4843-802A-27743C518D27}" srcOrd="1" destOrd="0" presId="urn:microsoft.com/office/officeart/2005/8/layout/hierarchy1"/>
    <dgm:cxn modelId="{9C81CF81-A408-4C07-9741-A430ADC8B86E}" type="presParOf" srcId="{31EB7B63-FAF1-455E-AAA9-BCD99CA645FA}" destId="{F6B22BC9-3454-4D46-A821-F8A7B7160B7E}" srcOrd="1" destOrd="0" presId="urn:microsoft.com/office/officeart/2005/8/layout/hierarchy1"/>
    <dgm:cxn modelId="{162EE47A-FBA1-4E59-859F-1112DFEF84BC}" type="presParOf" srcId="{F6B22BC9-3454-4D46-A821-F8A7B7160B7E}" destId="{14CB6488-1EBB-4C58-A184-80DDB22204F5}" srcOrd="0" destOrd="0" presId="urn:microsoft.com/office/officeart/2005/8/layout/hierarchy1"/>
    <dgm:cxn modelId="{0C29AD88-E6E3-4405-8B24-05F014C932CC}" type="presParOf" srcId="{F6B22BC9-3454-4D46-A821-F8A7B7160B7E}" destId="{B178255A-8FB8-437E-8E63-04E9692882F8}" srcOrd="1" destOrd="0" presId="urn:microsoft.com/office/officeart/2005/8/layout/hierarchy1"/>
    <dgm:cxn modelId="{87FD86CB-C3BC-44B1-836E-B17726C21238}" type="presParOf" srcId="{B178255A-8FB8-437E-8E63-04E9692882F8}" destId="{21B87868-C79A-4FF4-A10F-B496A560B432}" srcOrd="0" destOrd="0" presId="urn:microsoft.com/office/officeart/2005/8/layout/hierarchy1"/>
    <dgm:cxn modelId="{855BFAC5-597A-4F29-A365-778F3FFF37E6}" type="presParOf" srcId="{21B87868-C79A-4FF4-A10F-B496A560B432}" destId="{6FE39A4E-51C8-4FD3-9813-D06FA09D6E57}" srcOrd="0" destOrd="0" presId="urn:microsoft.com/office/officeart/2005/8/layout/hierarchy1"/>
    <dgm:cxn modelId="{BEC2F861-CD22-487A-8231-72962C0FD42A}" type="presParOf" srcId="{21B87868-C79A-4FF4-A10F-B496A560B432}" destId="{2023960C-BAD8-43D8-B7EC-6C06A6943361}" srcOrd="1" destOrd="0" presId="urn:microsoft.com/office/officeart/2005/8/layout/hierarchy1"/>
    <dgm:cxn modelId="{F126430A-3AD1-41C3-B25F-147334E0B842}" type="presParOf" srcId="{B178255A-8FB8-437E-8E63-04E9692882F8}" destId="{5A3B5F1A-2A66-4B6F-A0A3-FA5DD4529F5F}" srcOrd="1" destOrd="0" presId="urn:microsoft.com/office/officeart/2005/8/layout/hierarchy1"/>
    <dgm:cxn modelId="{8B25F7EA-1AE1-4306-A893-C6ABE684BE73}" type="presParOf" srcId="{8CA6087F-EF0D-4543-9750-0D7F411E8ED2}" destId="{3500F193-C383-40A1-8308-896A8F48A306}" srcOrd="6" destOrd="0" presId="urn:microsoft.com/office/officeart/2005/8/layout/hierarchy1"/>
    <dgm:cxn modelId="{79F4F011-7B7B-4D68-9473-1128DCF6E0DE}" type="presParOf" srcId="{8CA6087F-EF0D-4543-9750-0D7F411E8ED2}" destId="{1CA4067D-F843-41EB-8042-B56EB8D06ED2}" srcOrd="7" destOrd="0" presId="urn:microsoft.com/office/officeart/2005/8/layout/hierarchy1"/>
    <dgm:cxn modelId="{1FDE3D3F-CB45-4630-936B-967FB4F388A9}" type="presParOf" srcId="{1CA4067D-F843-41EB-8042-B56EB8D06ED2}" destId="{7A00438E-3C26-4816-8BCA-E86B6C13A9C3}" srcOrd="0" destOrd="0" presId="urn:microsoft.com/office/officeart/2005/8/layout/hierarchy1"/>
    <dgm:cxn modelId="{34D708AE-CB88-47DF-95A2-ABF4D002F799}" type="presParOf" srcId="{7A00438E-3C26-4816-8BCA-E86B6C13A9C3}" destId="{6DDC651E-233F-4714-863B-FD7135F0A47D}" srcOrd="0" destOrd="0" presId="urn:microsoft.com/office/officeart/2005/8/layout/hierarchy1"/>
    <dgm:cxn modelId="{766DA2DA-5711-4400-B6EE-3553F9C515D9}" type="presParOf" srcId="{7A00438E-3C26-4816-8BCA-E86B6C13A9C3}" destId="{952FCB9D-B50C-4D32-B3D8-8B5C76F8CD93}" srcOrd="1" destOrd="0" presId="urn:microsoft.com/office/officeart/2005/8/layout/hierarchy1"/>
    <dgm:cxn modelId="{6D1040AA-486A-4D0F-8777-4F43FEC3EAA2}" type="presParOf" srcId="{1CA4067D-F843-41EB-8042-B56EB8D06ED2}" destId="{CDFF7D8D-686A-48EA-A5B1-4BABB45D12A7}" srcOrd="1" destOrd="0" presId="urn:microsoft.com/office/officeart/2005/8/layout/hierarchy1"/>
    <dgm:cxn modelId="{06ADC50A-E30F-4773-A6BD-7E25DC250C4F}" type="presParOf" srcId="{CDFF7D8D-686A-48EA-A5B1-4BABB45D12A7}" destId="{4FE59544-F220-472F-83CF-187911947B79}" srcOrd="0" destOrd="0" presId="urn:microsoft.com/office/officeart/2005/8/layout/hierarchy1"/>
    <dgm:cxn modelId="{15F7F24F-35A9-4DF1-96E9-0F15F482198C}" type="presParOf" srcId="{CDFF7D8D-686A-48EA-A5B1-4BABB45D12A7}" destId="{DB908A4D-5CD1-4E5A-8164-7AC9CF27C7F2}" srcOrd="1" destOrd="0" presId="urn:microsoft.com/office/officeart/2005/8/layout/hierarchy1"/>
    <dgm:cxn modelId="{82119212-171D-45E2-A18C-4BF6AF8F13A1}" type="presParOf" srcId="{DB908A4D-5CD1-4E5A-8164-7AC9CF27C7F2}" destId="{8CEE95CA-4EC4-435E-BF88-B5132AE88C94}" srcOrd="0" destOrd="0" presId="urn:microsoft.com/office/officeart/2005/8/layout/hierarchy1"/>
    <dgm:cxn modelId="{993B9A53-0310-4561-93B4-3D134F8BEDAB}" type="presParOf" srcId="{8CEE95CA-4EC4-435E-BF88-B5132AE88C94}" destId="{472A254B-D8FE-463D-9208-816ECC35C0CB}" srcOrd="0" destOrd="0" presId="urn:microsoft.com/office/officeart/2005/8/layout/hierarchy1"/>
    <dgm:cxn modelId="{D363231D-FD40-4CED-8AC1-AB8FC2B21B9D}" type="presParOf" srcId="{8CEE95CA-4EC4-435E-BF88-B5132AE88C94}" destId="{6082A655-37DE-425E-9074-4D125465158D}" srcOrd="1" destOrd="0" presId="urn:microsoft.com/office/officeart/2005/8/layout/hierarchy1"/>
    <dgm:cxn modelId="{3FEF4B26-4BF0-4873-BBB6-1CF409D4D0FD}" type="presParOf" srcId="{DB908A4D-5CD1-4E5A-8164-7AC9CF27C7F2}" destId="{3764BB8E-42AF-4AF6-978B-0EAEC400DC85}" srcOrd="1" destOrd="0" presId="urn:microsoft.com/office/officeart/2005/8/layout/hierarchy1"/>
    <dgm:cxn modelId="{CFA31E8C-02A4-4787-AB26-48CCC7BB35F6}" type="presParOf" srcId="{8CA6087F-EF0D-4543-9750-0D7F411E8ED2}" destId="{E280CBDE-6187-40CE-A3CC-CC86C6AAB705}" srcOrd="8" destOrd="0" presId="urn:microsoft.com/office/officeart/2005/8/layout/hierarchy1"/>
    <dgm:cxn modelId="{8983F48F-9134-4534-9080-2B966C8AE896}" type="presParOf" srcId="{8CA6087F-EF0D-4543-9750-0D7F411E8ED2}" destId="{19135971-755D-45B1-9B17-4D93FB3A2C96}" srcOrd="9" destOrd="0" presId="urn:microsoft.com/office/officeart/2005/8/layout/hierarchy1"/>
    <dgm:cxn modelId="{8F1BF25C-EA55-479E-A90B-18650BB752BA}" type="presParOf" srcId="{19135971-755D-45B1-9B17-4D93FB3A2C96}" destId="{2D1A71C7-B968-44D5-A517-46BAD9B49B22}" srcOrd="0" destOrd="0" presId="urn:microsoft.com/office/officeart/2005/8/layout/hierarchy1"/>
    <dgm:cxn modelId="{D39F3195-DC0E-49ED-B987-2BD0B5A6EDD6}" type="presParOf" srcId="{2D1A71C7-B968-44D5-A517-46BAD9B49B22}" destId="{C70C46AD-55C7-470B-9B5C-1556A1E2A520}" srcOrd="0" destOrd="0" presId="urn:microsoft.com/office/officeart/2005/8/layout/hierarchy1"/>
    <dgm:cxn modelId="{BECAEB6A-136B-4F13-84A7-202F4CDAB573}" type="presParOf" srcId="{2D1A71C7-B968-44D5-A517-46BAD9B49B22}" destId="{3C488F83-FBCF-4DE8-A6DF-C48E5B031DA3}" srcOrd="1" destOrd="0" presId="urn:microsoft.com/office/officeart/2005/8/layout/hierarchy1"/>
    <dgm:cxn modelId="{7BD44F3F-5B9B-4D41-88C3-51DA8E404B7F}" type="presParOf" srcId="{19135971-755D-45B1-9B17-4D93FB3A2C96}" destId="{3D1A6E10-578F-47CC-99DC-8FACD9547930}" srcOrd="1" destOrd="0" presId="urn:microsoft.com/office/officeart/2005/8/layout/hierarchy1"/>
    <dgm:cxn modelId="{351524EE-6405-46FD-A9F4-7CFEEC34F9F9}" type="presParOf" srcId="{3D1A6E10-578F-47CC-99DC-8FACD9547930}" destId="{1788CED1-D0F1-4D89-B306-37A858753A32}" srcOrd="0" destOrd="0" presId="urn:microsoft.com/office/officeart/2005/8/layout/hierarchy1"/>
    <dgm:cxn modelId="{934D4E31-8865-47FE-8725-492770897A63}" type="presParOf" srcId="{3D1A6E10-578F-47CC-99DC-8FACD9547930}" destId="{7D89F1AB-2B3F-4DD1-BAF9-1276B660AFBA}" srcOrd="1" destOrd="0" presId="urn:microsoft.com/office/officeart/2005/8/layout/hierarchy1"/>
    <dgm:cxn modelId="{3328CD97-D0D8-4B3B-A01C-6F882CAED526}" type="presParOf" srcId="{7D89F1AB-2B3F-4DD1-BAF9-1276B660AFBA}" destId="{9A5184CE-2CFC-4026-A690-EA759D5445F2}" srcOrd="0" destOrd="0" presId="urn:microsoft.com/office/officeart/2005/8/layout/hierarchy1"/>
    <dgm:cxn modelId="{2209ADF1-2B67-4CB6-8708-1E96201DCB12}" type="presParOf" srcId="{9A5184CE-2CFC-4026-A690-EA759D5445F2}" destId="{2A25286E-8D13-40EA-90B8-1E6587AC601A}" srcOrd="0" destOrd="0" presId="urn:microsoft.com/office/officeart/2005/8/layout/hierarchy1"/>
    <dgm:cxn modelId="{F3FECB44-D2AD-46F5-A5CB-443B9EC630FE}" type="presParOf" srcId="{9A5184CE-2CFC-4026-A690-EA759D5445F2}" destId="{23032DBB-11B0-4853-B4FE-1F58F1C7459D}" srcOrd="1" destOrd="0" presId="urn:microsoft.com/office/officeart/2005/8/layout/hierarchy1"/>
    <dgm:cxn modelId="{57D48739-18C7-45D2-B5EE-E70D1FEF1658}" type="presParOf" srcId="{7D89F1AB-2B3F-4DD1-BAF9-1276B660AFBA}" destId="{419CEAF2-B0F3-4AB2-A7E8-EF5EAF8376CD}" srcOrd="1" destOrd="0" presId="urn:microsoft.com/office/officeart/2005/8/layout/hierarchy1"/>
  </dgm:cxnLst>
  <dgm:bg/>
  <dgm:whole/>
</dgm:dataModel>
</file>

<file path=ppt/diagrams/data12.xml><?xml version="1.0" encoding="utf-8"?>
<dgm:dataModel xmlns:dgm="http://schemas.openxmlformats.org/drawingml/2006/diagram" xmlns:a="http://schemas.openxmlformats.org/drawingml/2006/main">
  <dgm:ptLst>
    <dgm:pt modelId="{DEE3062E-377D-4FF7-8131-01B554ABA06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5FAEBA6A-A56B-4E79-940C-D864B5CC9815}">
      <dgm:prSet phldrT="[Text]"/>
      <dgm:spPr/>
      <dgm:t>
        <a:bodyPr/>
        <a:lstStyle/>
        <a:p>
          <a:r>
            <a:rPr lang="en-IN" dirty="0" smtClean="0"/>
            <a:t>ISD </a:t>
          </a:r>
        </a:p>
        <a:p>
          <a:r>
            <a:rPr lang="en-IN" dirty="0" smtClean="0"/>
            <a:t>(Unit)</a:t>
          </a:r>
          <a:endParaRPr lang="en-IN" dirty="0"/>
        </a:p>
      </dgm:t>
    </dgm:pt>
    <dgm:pt modelId="{2FDF1846-F886-410B-86AA-B8963A19DF9C}" type="parTrans" cxnId="{047F915D-136C-4661-B25F-15E23E09C9AA}">
      <dgm:prSet/>
      <dgm:spPr/>
      <dgm:t>
        <a:bodyPr/>
        <a:lstStyle/>
        <a:p>
          <a:endParaRPr lang="en-IN"/>
        </a:p>
      </dgm:t>
    </dgm:pt>
    <dgm:pt modelId="{F26D36BA-A77D-4935-BDC6-FB9C0C495243}" type="sibTrans" cxnId="{047F915D-136C-4661-B25F-15E23E09C9AA}">
      <dgm:prSet/>
      <dgm:spPr/>
      <dgm:t>
        <a:bodyPr/>
        <a:lstStyle/>
        <a:p>
          <a:endParaRPr lang="en-IN"/>
        </a:p>
      </dgm:t>
    </dgm:pt>
    <dgm:pt modelId="{858E2656-B2DA-4BD4-9AD2-A15EE03A6953}">
      <dgm:prSet phldrT="[Text]"/>
      <dgm:spPr/>
      <dgm:t>
        <a:bodyPr/>
        <a:lstStyle/>
        <a:p>
          <a:r>
            <a:rPr lang="en-IN" dirty="0" smtClean="0"/>
            <a:t>ITC </a:t>
          </a:r>
        </a:p>
        <a:p>
          <a:r>
            <a:rPr lang="en-IN" dirty="0" smtClean="0"/>
            <a:t>(Unit-1)</a:t>
          </a:r>
          <a:endParaRPr lang="en-IN" dirty="0"/>
        </a:p>
      </dgm:t>
    </dgm:pt>
    <dgm:pt modelId="{B9326A9C-4A83-410B-A48B-9E75A32DFF22}" type="parTrans" cxnId="{8994722A-5ADD-40B8-BF23-01D5953BFCDD}">
      <dgm:prSet/>
      <dgm:spPr/>
      <dgm:t>
        <a:bodyPr/>
        <a:lstStyle/>
        <a:p>
          <a:endParaRPr lang="en-IN"/>
        </a:p>
      </dgm:t>
    </dgm:pt>
    <dgm:pt modelId="{5929957C-EB1A-4774-8787-7CB2FD4074CB}" type="sibTrans" cxnId="{8994722A-5ADD-40B8-BF23-01D5953BFCDD}">
      <dgm:prSet/>
      <dgm:spPr/>
      <dgm:t>
        <a:bodyPr/>
        <a:lstStyle/>
        <a:p>
          <a:endParaRPr lang="en-IN"/>
        </a:p>
      </dgm:t>
    </dgm:pt>
    <dgm:pt modelId="{A587CEE2-8D2D-44BE-8D26-D35624CC64A5}">
      <dgm:prSet phldrT="[Text]"/>
      <dgm:spPr/>
      <dgm:t>
        <a:bodyPr/>
        <a:lstStyle/>
        <a:p>
          <a:r>
            <a:rPr lang="en-IN" dirty="0" smtClean="0"/>
            <a:t>ITC </a:t>
          </a:r>
        </a:p>
        <a:p>
          <a:r>
            <a:rPr lang="en-IN" dirty="0" smtClean="0"/>
            <a:t>(Unit-2)</a:t>
          </a:r>
          <a:endParaRPr lang="en-IN" dirty="0"/>
        </a:p>
      </dgm:t>
    </dgm:pt>
    <dgm:pt modelId="{A7C0A322-0FC0-4B4E-9876-0359C13F4439}" type="parTrans" cxnId="{2EC82736-6F72-49F3-8065-E110E7F91223}">
      <dgm:prSet/>
      <dgm:spPr/>
      <dgm:t>
        <a:bodyPr/>
        <a:lstStyle/>
        <a:p>
          <a:endParaRPr lang="en-IN"/>
        </a:p>
      </dgm:t>
    </dgm:pt>
    <dgm:pt modelId="{9BCF2793-EB5A-47BC-8351-5A49ED37FF6E}" type="sibTrans" cxnId="{2EC82736-6F72-49F3-8065-E110E7F91223}">
      <dgm:prSet/>
      <dgm:spPr/>
      <dgm:t>
        <a:bodyPr/>
        <a:lstStyle/>
        <a:p>
          <a:endParaRPr lang="en-IN"/>
        </a:p>
      </dgm:t>
    </dgm:pt>
    <dgm:pt modelId="{ABB23582-9B7D-4697-9954-E9D706776B9C}">
      <dgm:prSet phldrT="[Text]"/>
      <dgm:spPr/>
      <dgm:t>
        <a:bodyPr/>
        <a:lstStyle/>
        <a:p>
          <a:r>
            <a:rPr lang="en-IN" dirty="0" smtClean="0"/>
            <a:t>ITC </a:t>
          </a:r>
        </a:p>
        <a:p>
          <a:r>
            <a:rPr lang="en-IN" dirty="0" smtClean="0"/>
            <a:t>(Unit-3)</a:t>
          </a:r>
          <a:endParaRPr lang="en-IN" dirty="0"/>
        </a:p>
      </dgm:t>
    </dgm:pt>
    <dgm:pt modelId="{EB42EFB8-5535-47C3-96EB-80A002ACE5F3}" type="parTrans" cxnId="{06BE8C36-38F2-4F71-86BA-4C2B2BCA1BE0}">
      <dgm:prSet/>
      <dgm:spPr/>
      <dgm:t>
        <a:bodyPr/>
        <a:lstStyle/>
        <a:p>
          <a:endParaRPr lang="en-IN"/>
        </a:p>
      </dgm:t>
    </dgm:pt>
    <dgm:pt modelId="{3A08B304-5480-4376-A2A9-9B45A30C5442}" type="sibTrans" cxnId="{06BE8C36-38F2-4F71-86BA-4C2B2BCA1BE0}">
      <dgm:prSet/>
      <dgm:spPr/>
      <dgm:t>
        <a:bodyPr/>
        <a:lstStyle/>
        <a:p>
          <a:endParaRPr lang="en-IN"/>
        </a:p>
      </dgm:t>
    </dgm:pt>
    <dgm:pt modelId="{3D546A3D-AC5B-49EE-A158-ADED9AB02D31}" type="pres">
      <dgm:prSet presAssocID="{DEE3062E-377D-4FF7-8131-01B554ABA065}" presName="hierChild1" presStyleCnt="0">
        <dgm:presLayoutVars>
          <dgm:orgChart val="1"/>
          <dgm:chPref val="1"/>
          <dgm:dir/>
          <dgm:animOne val="branch"/>
          <dgm:animLvl val="lvl"/>
          <dgm:resizeHandles/>
        </dgm:presLayoutVars>
      </dgm:prSet>
      <dgm:spPr/>
      <dgm:t>
        <a:bodyPr/>
        <a:lstStyle/>
        <a:p>
          <a:endParaRPr lang="en-IN"/>
        </a:p>
      </dgm:t>
    </dgm:pt>
    <dgm:pt modelId="{607C0250-C708-4C3B-845A-272F0915C152}" type="pres">
      <dgm:prSet presAssocID="{5FAEBA6A-A56B-4E79-940C-D864B5CC9815}" presName="hierRoot1" presStyleCnt="0">
        <dgm:presLayoutVars>
          <dgm:hierBranch val="init"/>
        </dgm:presLayoutVars>
      </dgm:prSet>
      <dgm:spPr/>
    </dgm:pt>
    <dgm:pt modelId="{C9B46123-1C49-4543-99FB-9DDA39B5B0AE}" type="pres">
      <dgm:prSet presAssocID="{5FAEBA6A-A56B-4E79-940C-D864B5CC9815}" presName="rootComposite1" presStyleCnt="0"/>
      <dgm:spPr/>
    </dgm:pt>
    <dgm:pt modelId="{0D552047-8C83-40AD-935D-EB47A3F8DE0D}" type="pres">
      <dgm:prSet presAssocID="{5FAEBA6A-A56B-4E79-940C-D864B5CC9815}" presName="rootText1" presStyleLbl="node0" presStyleIdx="0" presStyleCnt="1">
        <dgm:presLayoutVars>
          <dgm:chPref val="3"/>
        </dgm:presLayoutVars>
      </dgm:prSet>
      <dgm:spPr/>
      <dgm:t>
        <a:bodyPr/>
        <a:lstStyle/>
        <a:p>
          <a:endParaRPr lang="en-IN"/>
        </a:p>
      </dgm:t>
    </dgm:pt>
    <dgm:pt modelId="{963EC1D4-3F84-46BC-8E10-F6045D9FA1FC}" type="pres">
      <dgm:prSet presAssocID="{5FAEBA6A-A56B-4E79-940C-D864B5CC9815}" presName="rootConnector1" presStyleLbl="node1" presStyleIdx="0" presStyleCnt="0"/>
      <dgm:spPr/>
      <dgm:t>
        <a:bodyPr/>
        <a:lstStyle/>
        <a:p>
          <a:endParaRPr lang="en-IN"/>
        </a:p>
      </dgm:t>
    </dgm:pt>
    <dgm:pt modelId="{4E9C377D-7C99-40B4-A9A0-E25B9729CC50}" type="pres">
      <dgm:prSet presAssocID="{5FAEBA6A-A56B-4E79-940C-D864B5CC9815}" presName="hierChild2" presStyleCnt="0"/>
      <dgm:spPr/>
    </dgm:pt>
    <dgm:pt modelId="{94D296B8-06C0-453B-99EC-4061FC6C2F7C}" type="pres">
      <dgm:prSet presAssocID="{B9326A9C-4A83-410B-A48B-9E75A32DFF22}" presName="Name37" presStyleLbl="parChTrans1D2" presStyleIdx="0" presStyleCnt="3"/>
      <dgm:spPr/>
      <dgm:t>
        <a:bodyPr/>
        <a:lstStyle/>
        <a:p>
          <a:endParaRPr lang="en-IN"/>
        </a:p>
      </dgm:t>
    </dgm:pt>
    <dgm:pt modelId="{474DBCAF-1205-4CEE-89B3-9397A9818AA6}" type="pres">
      <dgm:prSet presAssocID="{858E2656-B2DA-4BD4-9AD2-A15EE03A6953}" presName="hierRoot2" presStyleCnt="0">
        <dgm:presLayoutVars>
          <dgm:hierBranch val="init"/>
        </dgm:presLayoutVars>
      </dgm:prSet>
      <dgm:spPr/>
    </dgm:pt>
    <dgm:pt modelId="{CC77A00E-2869-4A03-BFBB-1BBDBB82ED16}" type="pres">
      <dgm:prSet presAssocID="{858E2656-B2DA-4BD4-9AD2-A15EE03A6953}" presName="rootComposite" presStyleCnt="0"/>
      <dgm:spPr/>
    </dgm:pt>
    <dgm:pt modelId="{EAAC54C4-37FB-4B20-903E-6A75F633C904}" type="pres">
      <dgm:prSet presAssocID="{858E2656-B2DA-4BD4-9AD2-A15EE03A6953}" presName="rootText" presStyleLbl="node2" presStyleIdx="0" presStyleCnt="3">
        <dgm:presLayoutVars>
          <dgm:chPref val="3"/>
        </dgm:presLayoutVars>
      </dgm:prSet>
      <dgm:spPr/>
      <dgm:t>
        <a:bodyPr/>
        <a:lstStyle/>
        <a:p>
          <a:endParaRPr lang="en-IN"/>
        </a:p>
      </dgm:t>
    </dgm:pt>
    <dgm:pt modelId="{E22D9F2F-202C-4800-BA16-B5CD8CDF3882}" type="pres">
      <dgm:prSet presAssocID="{858E2656-B2DA-4BD4-9AD2-A15EE03A6953}" presName="rootConnector" presStyleLbl="node2" presStyleIdx="0" presStyleCnt="3"/>
      <dgm:spPr/>
      <dgm:t>
        <a:bodyPr/>
        <a:lstStyle/>
        <a:p>
          <a:endParaRPr lang="en-IN"/>
        </a:p>
      </dgm:t>
    </dgm:pt>
    <dgm:pt modelId="{5D020DF0-895D-4DF8-8B6A-1C5AC153450D}" type="pres">
      <dgm:prSet presAssocID="{858E2656-B2DA-4BD4-9AD2-A15EE03A6953}" presName="hierChild4" presStyleCnt="0"/>
      <dgm:spPr/>
    </dgm:pt>
    <dgm:pt modelId="{0698FE92-CC11-4A17-9C42-3A7D3A0AB665}" type="pres">
      <dgm:prSet presAssocID="{858E2656-B2DA-4BD4-9AD2-A15EE03A6953}" presName="hierChild5" presStyleCnt="0"/>
      <dgm:spPr/>
    </dgm:pt>
    <dgm:pt modelId="{8C46CA8B-5FF4-4C71-BD56-6331986001B2}" type="pres">
      <dgm:prSet presAssocID="{A7C0A322-0FC0-4B4E-9876-0359C13F4439}" presName="Name37" presStyleLbl="parChTrans1D2" presStyleIdx="1" presStyleCnt="3"/>
      <dgm:spPr/>
      <dgm:t>
        <a:bodyPr/>
        <a:lstStyle/>
        <a:p>
          <a:endParaRPr lang="en-IN"/>
        </a:p>
      </dgm:t>
    </dgm:pt>
    <dgm:pt modelId="{D7AA9889-524B-4190-AADE-903131580405}" type="pres">
      <dgm:prSet presAssocID="{A587CEE2-8D2D-44BE-8D26-D35624CC64A5}" presName="hierRoot2" presStyleCnt="0">
        <dgm:presLayoutVars>
          <dgm:hierBranch val="init"/>
        </dgm:presLayoutVars>
      </dgm:prSet>
      <dgm:spPr/>
    </dgm:pt>
    <dgm:pt modelId="{2DD097AE-2623-4677-97F2-673B66EC80AA}" type="pres">
      <dgm:prSet presAssocID="{A587CEE2-8D2D-44BE-8D26-D35624CC64A5}" presName="rootComposite" presStyleCnt="0"/>
      <dgm:spPr/>
    </dgm:pt>
    <dgm:pt modelId="{53C8F9D5-CF66-424D-85B6-17B921A21670}" type="pres">
      <dgm:prSet presAssocID="{A587CEE2-8D2D-44BE-8D26-D35624CC64A5}" presName="rootText" presStyleLbl="node2" presStyleIdx="1" presStyleCnt="3">
        <dgm:presLayoutVars>
          <dgm:chPref val="3"/>
        </dgm:presLayoutVars>
      </dgm:prSet>
      <dgm:spPr/>
      <dgm:t>
        <a:bodyPr/>
        <a:lstStyle/>
        <a:p>
          <a:endParaRPr lang="en-IN"/>
        </a:p>
      </dgm:t>
    </dgm:pt>
    <dgm:pt modelId="{AD6CA53A-F5A0-40EA-A912-2BF562ACA9DF}" type="pres">
      <dgm:prSet presAssocID="{A587CEE2-8D2D-44BE-8D26-D35624CC64A5}" presName="rootConnector" presStyleLbl="node2" presStyleIdx="1" presStyleCnt="3"/>
      <dgm:spPr/>
      <dgm:t>
        <a:bodyPr/>
        <a:lstStyle/>
        <a:p>
          <a:endParaRPr lang="en-IN"/>
        </a:p>
      </dgm:t>
    </dgm:pt>
    <dgm:pt modelId="{6C97845E-5070-499F-8A8E-FD2AC0619BA3}" type="pres">
      <dgm:prSet presAssocID="{A587CEE2-8D2D-44BE-8D26-D35624CC64A5}" presName="hierChild4" presStyleCnt="0"/>
      <dgm:spPr/>
    </dgm:pt>
    <dgm:pt modelId="{04E6BAA2-B3F3-45D2-B0DD-4B3AFF52DB38}" type="pres">
      <dgm:prSet presAssocID="{A587CEE2-8D2D-44BE-8D26-D35624CC64A5}" presName="hierChild5" presStyleCnt="0"/>
      <dgm:spPr/>
    </dgm:pt>
    <dgm:pt modelId="{779F2EF8-621B-4083-A488-A7A706355A98}" type="pres">
      <dgm:prSet presAssocID="{EB42EFB8-5535-47C3-96EB-80A002ACE5F3}" presName="Name37" presStyleLbl="parChTrans1D2" presStyleIdx="2" presStyleCnt="3"/>
      <dgm:spPr/>
      <dgm:t>
        <a:bodyPr/>
        <a:lstStyle/>
        <a:p>
          <a:endParaRPr lang="en-IN"/>
        </a:p>
      </dgm:t>
    </dgm:pt>
    <dgm:pt modelId="{75C5D0B6-C4A7-430A-8708-679E38B7D6B4}" type="pres">
      <dgm:prSet presAssocID="{ABB23582-9B7D-4697-9954-E9D706776B9C}" presName="hierRoot2" presStyleCnt="0">
        <dgm:presLayoutVars>
          <dgm:hierBranch val="init"/>
        </dgm:presLayoutVars>
      </dgm:prSet>
      <dgm:spPr/>
    </dgm:pt>
    <dgm:pt modelId="{53088B53-3807-4C5D-B238-5C3D436F7752}" type="pres">
      <dgm:prSet presAssocID="{ABB23582-9B7D-4697-9954-E9D706776B9C}" presName="rootComposite" presStyleCnt="0"/>
      <dgm:spPr/>
    </dgm:pt>
    <dgm:pt modelId="{73C55D61-B6CB-480B-942E-AC6A28798FEA}" type="pres">
      <dgm:prSet presAssocID="{ABB23582-9B7D-4697-9954-E9D706776B9C}" presName="rootText" presStyleLbl="node2" presStyleIdx="2" presStyleCnt="3">
        <dgm:presLayoutVars>
          <dgm:chPref val="3"/>
        </dgm:presLayoutVars>
      </dgm:prSet>
      <dgm:spPr/>
      <dgm:t>
        <a:bodyPr/>
        <a:lstStyle/>
        <a:p>
          <a:endParaRPr lang="en-IN"/>
        </a:p>
      </dgm:t>
    </dgm:pt>
    <dgm:pt modelId="{2C87E2BD-639B-4415-A6D1-E9D8300D12AF}" type="pres">
      <dgm:prSet presAssocID="{ABB23582-9B7D-4697-9954-E9D706776B9C}" presName="rootConnector" presStyleLbl="node2" presStyleIdx="2" presStyleCnt="3"/>
      <dgm:spPr/>
      <dgm:t>
        <a:bodyPr/>
        <a:lstStyle/>
        <a:p>
          <a:endParaRPr lang="en-IN"/>
        </a:p>
      </dgm:t>
    </dgm:pt>
    <dgm:pt modelId="{83DC53D1-F96F-4184-80F2-F6E1B7F7E29B}" type="pres">
      <dgm:prSet presAssocID="{ABB23582-9B7D-4697-9954-E9D706776B9C}" presName="hierChild4" presStyleCnt="0"/>
      <dgm:spPr/>
    </dgm:pt>
    <dgm:pt modelId="{A639410A-4552-4FC8-9EF8-5A24CCBD23CE}" type="pres">
      <dgm:prSet presAssocID="{ABB23582-9B7D-4697-9954-E9D706776B9C}" presName="hierChild5" presStyleCnt="0"/>
      <dgm:spPr/>
    </dgm:pt>
    <dgm:pt modelId="{D9C8FC9D-31DE-4397-AA25-E0A530D8EF7C}" type="pres">
      <dgm:prSet presAssocID="{5FAEBA6A-A56B-4E79-940C-D864B5CC9815}" presName="hierChild3" presStyleCnt="0"/>
      <dgm:spPr/>
    </dgm:pt>
  </dgm:ptLst>
  <dgm:cxnLst>
    <dgm:cxn modelId="{96282673-3CB6-4FCE-A59F-A3121C5CFACF}" type="presOf" srcId="{5FAEBA6A-A56B-4E79-940C-D864B5CC9815}" destId="{0D552047-8C83-40AD-935D-EB47A3F8DE0D}" srcOrd="0" destOrd="0" presId="urn:microsoft.com/office/officeart/2005/8/layout/orgChart1"/>
    <dgm:cxn modelId="{A16F260F-FDC0-4CE6-9BBF-77D9AC5FF923}" type="presOf" srcId="{A587CEE2-8D2D-44BE-8D26-D35624CC64A5}" destId="{AD6CA53A-F5A0-40EA-A912-2BF562ACA9DF}" srcOrd="1" destOrd="0" presId="urn:microsoft.com/office/officeart/2005/8/layout/orgChart1"/>
    <dgm:cxn modelId="{06BE8C36-38F2-4F71-86BA-4C2B2BCA1BE0}" srcId="{5FAEBA6A-A56B-4E79-940C-D864B5CC9815}" destId="{ABB23582-9B7D-4697-9954-E9D706776B9C}" srcOrd="2" destOrd="0" parTransId="{EB42EFB8-5535-47C3-96EB-80A002ACE5F3}" sibTransId="{3A08B304-5480-4376-A2A9-9B45A30C5442}"/>
    <dgm:cxn modelId="{4F67763B-103A-4C96-9588-E1CF1800FE6A}" type="presOf" srcId="{A587CEE2-8D2D-44BE-8D26-D35624CC64A5}" destId="{53C8F9D5-CF66-424D-85B6-17B921A21670}" srcOrd="0" destOrd="0" presId="urn:microsoft.com/office/officeart/2005/8/layout/orgChart1"/>
    <dgm:cxn modelId="{8994722A-5ADD-40B8-BF23-01D5953BFCDD}" srcId="{5FAEBA6A-A56B-4E79-940C-D864B5CC9815}" destId="{858E2656-B2DA-4BD4-9AD2-A15EE03A6953}" srcOrd="0" destOrd="0" parTransId="{B9326A9C-4A83-410B-A48B-9E75A32DFF22}" sibTransId="{5929957C-EB1A-4774-8787-7CB2FD4074CB}"/>
    <dgm:cxn modelId="{50312FD3-D7B4-4D96-9D64-1E376AC29D03}" type="presOf" srcId="{5FAEBA6A-A56B-4E79-940C-D864B5CC9815}" destId="{963EC1D4-3F84-46BC-8E10-F6045D9FA1FC}" srcOrd="1" destOrd="0" presId="urn:microsoft.com/office/officeart/2005/8/layout/orgChart1"/>
    <dgm:cxn modelId="{91BF9A12-FB1D-4362-8AA4-60901CADB9F7}" type="presOf" srcId="{ABB23582-9B7D-4697-9954-E9D706776B9C}" destId="{2C87E2BD-639B-4415-A6D1-E9D8300D12AF}" srcOrd="1" destOrd="0" presId="urn:microsoft.com/office/officeart/2005/8/layout/orgChart1"/>
    <dgm:cxn modelId="{2EC82736-6F72-49F3-8065-E110E7F91223}" srcId="{5FAEBA6A-A56B-4E79-940C-D864B5CC9815}" destId="{A587CEE2-8D2D-44BE-8D26-D35624CC64A5}" srcOrd="1" destOrd="0" parTransId="{A7C0A322-0FC0-4B4E-9876-0359C13F4439}" sibTransId="{9BCF2793-EB5A-47BC-8351-5A49ED37FF6E}"/>
    <dgm:cxn modelId="{E432E8F9-B084-4712-938A-A8AF80B5AAC6}" type="presOf" srcId="{A7C0A322-0FC0-4B4E-9876-0359C13F4439}" destId="{8C46CA8B-5FF4-4C71-BD56-6331986001B2}" srcOrd="0" destOrd="0" presId="urn:microsoft.com/office/officeart/2005/8/layout/orgChart1"/>
    <dgm:cxn modelId="{926CC55C-5AB1-4ED6-8D85-C901654D4EE4}" type="presOf" srcId="{858E2656-B2DA-4BD4-9AD2-A15EE03A6953}" destId="{EAAC54C4-37FB-4B20-903E-6A75F633C904}" srcOrd="0" destOrd="0" presId="urn:microsoft.com/office/officeart/2005/8/layout/orgChart1"/>
    <dgm:cxn modelId="{6DB5946B-3E87-449B-9CCB-69F902E94629}" type="presOf" srcId="{ABB23582-9B7D-4697-9954-E9D706776B9C}" destId="{73C55D61-B6CB-480B-942E-AC6A28798FEA}" srcOrd="0" destOrd="0" presId="urn:microsoft.com/office/officeart/2005/8/layout/orgChart1"/>
    <dgm:cxn modelId="{06CADC01-D3FE-4D93-B141-413839537D4C}" type="presOf" srcId="{EB42EFB8-5535-47C3-96EB-80A002ACE5F3}" destId="{779F2EF8-621B-4083-A488-A7A706355A98}" srcOrd="0" destOrd="0" presId="urn:microsoft.com/office/officeart/2005/8/layout/orgChart1"/>
    <dgm:cxn modelId="{6D7AA5B4-007F-4A7F-AC41-5F873E86A583}" type="presOf" srcId="{DEE3062E-377D-4FF7-8131-01B554ABA065}" destId="{3D546A3D-AC5B-49EE-A158-ADED9AB02D31}" srcOrd="0" destOrd="0" presId="urn:microsoft.com/office/officeart/2005/8/layout/orgChart1"/>
    <dgm:cxn modelId="{D85A5FC7-CCB2-4964-8662-77CBB8437D21}" type="presOf" srcId="{B9326A9C-4A83-410B-A48B-9E75A32DFF22}" destId="{94D296B8-06C0-453B-99EC-4061FC6C2F7C}" srcOrd="0" destOrd="0" presId="urn:microsoft.com/office/officeart/2005/8/layout/orgChart1"/>
    <dgm:cxn modelId="{CD7F6C72-6B89-4961-B822-2F4FAEE3E152}" type="presOf" srcId="{858E2656-B2DA-4BD4-9AD2-A15EE03A6953}" destId="{E22D9F2F-202C-4800-BA16-B5CD8CDF3882}" srcOrd="1" destOrd="0" presId="urn:microsoft.com/office/officeart/2005/8/layout/orgChart1"/>
    <dgm:cxn modelId="{047F915D-136C-4661-B25F-15E23E09C9AA}" srcId="{DEE3062E-377D-4FF7-8131-01B554ABA065}" destId="{5FAEBA6A-A56B-4E79-940C-D864B5CC9815}" srcOrd="0" destOrd="0" parTransId="{2FDF1846-F886-410B-86AA-B8963A19DF9C}" sibTransId="{F26D36BA-A77D-4935-BDC6-FB9C0C495243}"/>
    <dgm:cxn modelId="{9D12193C-C6A3-41A7-BCEB-88581E9611CA}" type="presParOf" srcId="{3D546A3D-AC5B-49EE-A158-ADED9AB02D31}" destId="{607C0250-C708-4C3B-845A-272F0915C152}" srcOrd="0" destOrd="0" presId="urn:microsoft.com/office/officeart/2005/8/layout/orgChart1"/>
    <dgm:cxn modelId="{985AC704-5B45-486B-82DB-2291C0970C88}" type="presParOf" srcId="{607C0250-C708-4C3B-845A-272F0915C152}" destId="{C9B46123-1C49-4543-99FB-9DDA39B5B0AE}" srcOrd="0" destOrd="0" presId="urn:microsoft.com/office/officeart/2005/8/layout/orgChart1"/>
    <dgm:cxn modelId="{AC3846C9-D946-42C2-82D0-BC18C9A0A445}" type="presParOf" srcId="{C9B46123-1C49-4543-99FB-9DDA39B5B0AE}" destId="{0D552047-8C83-40AD-935D-EB47A3F8DE0D}" srcOrd="0" destOrd="0" presId="urn:microsoft.com/office/officeart/2005/8/layout/orgChart1"/>
    <dgm:cxn modelId="{0F5F8D46-9174-42A2-A1C9-1C4FDFFE9E15}" type="presParOf" srcId="{C9B46123-1C49-4543-99FB-9DDA39B5B0AE}" destId="{963EC1D4-3F84-46BC-8E10-F6045D9FA1FC}" srcOrd="1" destOrd="0" presId="urn:microsoft.com/office/officeart/2005/8/layout/orgChart1"/>
    <dgm:cxn modelId="{98F7D177-655E-42A3-8860-AB3A7A57459B}" type="presParOf" srcId="{607C0250-C708-4C3B-845A-272F0915C152}" destId="{4E9C377D-7C99-40B4-A9A0-E25B9729CC50}" srcOrd="1" destOrd="0" presId="urn:microsoft.com/office/officeart/2005/8/layout/orgChart1"/>
    <dgm:cxn modelId="{08E7FED1-7E56-43AB-AE9D-D413ECA5BF25}" type="presParOf" srcId="{4E9C377D-7C99-40B4-A9A0-E25B9729CC50}" destId="{94D296B8-06C0-453B-99EC-4061FC6C2F7C}" srcOrd="0" destOrd="0" presId="urn:microsoft.com/office/officeart/2005/8/layout/orgChart1"/>
    <dgm:cxn modelId="{02342E87-78C2-4EA1-A664-649407BDBCF6}" type="presParOf" srcId="{4E9C377D-7C99-40B4-A9A0-E25B9729CC50}" destId="{474DBCAF-1205-4CEE-89B3-9397A9818AA6}" srcOrd="1" destOrd="0" presId="urn:microsoft.com/office/officeart/2005/8/layout/orgChart1"/>
    <dgm:cxn modelId="{6BAEEB75-607C-4445-B916-09899F36C503}" type="presParOf" srcId="{474DBCAF-1205-4CEE-89B3-9397A9818AA6}" destId="{CC77A00E-2869-4A03-BFBB-1BBDBB82ED16}" srcOrd="0" destOrd="0" presId="urn:microsoft.com/office/officeart/2005/8/layout/orgChart1"/>
    <dgm:cxn modelId="{D2A6984C-0D53-48F8-9780-41B4D99A6112}" type="presParOf" srcId="{CC77A00E-2869-4A03-BFBB-1BBDBB82ED16}" destId="{EAAC54C4-37FB-4B20-903E-6A75F633C904}" srcOrd="0" destOrd="0" presId="urn:microsoft.com/office/officeart/2005/8/layout/orgChart1"/>
    <dgm:cxn modelId="{28C29ECF-A571-4D52-B11A-1C062A82AD6D}" type="presParOf" srcId="{CC77A00E-2869-4A03-BFBB-1BBDBB82ED16}" destId="{E22D9F2F-202C-4800-BA16-B5CD8CDF3882}" srcOrd="1" destOrd="0" presId="urn:microsoft.com/office/officeart/2005/8/layout/orgChart1"/>
    <dgm:cxn modelId="{D0F4AF0F-85C6-4BE5-98B9-C358BA25879E}" type="presParOf" srcId="{474DBCAF-1205-4CEE-89B3-9397A9818AA6}" destId="{5D020DF0-895D-4DF8-8B6A-1C5AC153450D}" srcOrd="1" destOrd="0" presId="urn:microsoft.com/office/officeart/2005/8/layout/orgChart1"/>
    <dgm:cxn modelId="{36BEC601-2C87-4B8D-AD63-7F4A4EE49763}" type="presParOf" srcId="{474DBCAF-1205-4CEE-89B3-9397A9818AA6}" destId="{0698FE92-CC11-4A17-9C42-3A7D3A0AB665}" srcOrd="2" destOrd="0" presId="urn:microsoft.com/office/officeart/2005/8/layout/orgChart1"/>
    <dgm:cxn modelId="{EBA8DE2E-B209-4496-B680-5C5CCF816184}" type="presParOf" srcId="{4E9C377D-7C99-40B4-A9A0-E25B9729CC50}" destId="{8C46CA8B-5FF4-4C71-BD56-6331986001B2}" srcOrd="2" destOrd="0" presId="urn:microsoft.com/office/officeart/2005/8/layout/orgChart1"/>
    <dgm:cxn modelId="{8C3CB290-477D-4174-8914-03A3A96355EC}" type="presParOf" srcId="{4E9C377D-7C99-40B4-A9A0-E25B9729CC50}" destId="{D7AA9889-524B-4190-AADE-903131580405}" srcOrd="3" destOrd="0" presId="urn:microsoft.com/office/officeart/2005/8/layout/orgChart1"/>
    <dgm:cxn modelId="{0F04178E-9491-4DD0-B7D3-481ECDB115FE}" type="presParOf" srcId="{D7AA9889-524B-4190-AADE-903131580405}" destId="{2DD097AE-2623-4677-97F2-673B66EC80AA}" srcOrd="0" destOrd="0" presId="urn:microsoft.com/office/officeart/2005/8/layout/orgChart1"/>
    <dgm:cxn modelId="{4615D9D6-CDD3-4DBC-8887-FA54C7127A08}" type="presParOf" srcId="{2DD097AE-2623-4677-97F2-673B66EC80AA}" destId="{53C8F9D5-CF66-424D-85B6-17B921A21670}" srcOrd="0" destOrd="0" presId="urn:microsoft.com/office/officeart/2005/8/layout/orgChart1"/>
    <dgm:cxn modelId="{8F815C39-2D8F-4771-8AAE-9476F036B152}" type="presParOf" srcId="{2DD097AE-2623-4677-97F2-673B66EC80AA}" destId="{AD6CA53A-F5A0-40EA-A912-2BF562ACA9DF}" srcOrd="1" destOrd="0" presId="urn:microsoft.com/office/officeart/2005/8/layout/orgChart1"/>
    <dgm:cxn modelId="{AA64DAF4-8045-4702-923D-F3010FF223D6}" type="presParOf" srcId="{D7AA9889-524B-4190-AADE-903131580405}" destId="{6C97845E-5070-499F-8A8E-FD2AC0619BA3}" srcOrd="1" destOrd="0" presId="urn:microsoft.com/office/officeart/2005/8/layout/orgChart1"/>
    <dgm:cxn modelId="{ABC27C5E-03D8-4049-A495-991BBCA74A4F}" type="presParOf" srcId="{D7AA9889-524B-4190-AADE-903131580405}" destId="{04E6BAA2-B3F3-45D2-B0DD-4B3AFF52DB38}" srcOrd="2" destOrd="0" presId="urn:microsoft.com/office/officeart/2005/8/layout/orgChart1"/>
    <dgm:cxn modelId="{80C38046-C994-46C0-AF7F-E236AEC73E7E}" type="presParOf" srcId="{4E9C377D-7C99-40B4-A9A0-E25B9729CC50}" destId="{779F2EF8-621B-4083-A488-A7A706355A98}" srcOrd="4" destOrd="0" presId="urn:microsoft.com/office/officeart/2005/8/layout/orgChart1"/>
    <dgm:cxn modelId="{A5D65C3E-6756-4D66-B688-4578FA1A9A82}" type="presParOf" srcId="{4E9C377D-7C99-40B4-A9A0-E25B9729CC50}" destId="{75C5D0B6-C4A7-430A-8708-679E38B7D6B4}" srcOrd="5" destOrd="0" presId="urn:microsoft.com/office/officeart/2005/8/layout/orgChart1"/>
    <dgm:cxn modelId="{0DB063BD-9602-4F0A-A93E-D8161A9E6F11}" type="presParOf" srcId="{75C5D0B6-C4A7-430A-8708-679E38B7D6B4}" destId="{53088B53-3807-4C5D-B238-5C3D436F7752}" srcOrd="0" destOrd="0" presId="urn:microsoft.com/office/officeart/2005/8/layout/orgChart1"/>
    <dgm:cxn modelId="{959CEE9F-6742-432A-9567-AFA912286EE1}" type="presParOf" srcId="{53088B53-3807-4C5D-B238-5C3D436F7752}" destId="{73C55D61-B6CB-480B-942E-AC6A28798FEA}" srcOrd="0" destOrd="0" presId="urn:microsoft.com/office/officeart/2005/8/layout/orgChart1"/>
    <dgm:cxn modelId="{B1D1B3F6-EF89-47BC-AA0C-2B8B6E877622}" type="presParOf" srcId="{53088B53-3807-4C5D-B238-5C3D436F7752}" destId="{2C87E2BD-639B-4415-A6D1-E9D8300D12AF}" srcOrd="1" destOrd="0" presId="urn:microsoft.com/office/officeart/2005/8/layout/orgChart1"/>
    <dgm:cxn modelId="{AF4A7B41-2B4A-4653-B12A-D6E2D86FF3DD}" type="presParOf" srcId="{75C5D0B6-C4A7-430A-8708-679E38B7D6B4}" destId="{83DC53D1-F96F-4184-80F2-F6E1B7F7E29B}" srcOrd="1" destOrd="0" presId="urn:microsoft.com/office/officeart/2005/8/layout/orgChart1"/>
    <dgm:cxn modelId="{1AC3C078-1075-428C-B755-FE56BCA49E1F}" type="presParOf" srcId="{75C5D0B6-C4A7-430A-8708-679E38B7D6B4}" destId="{A639410A-4552-4FC8-9EF8-5A24CCBD23CE}" srcOrd="2" destOrd="0" presId="urn:microsoft.com/office/officeart/2005/8/layout/orgChart1"/>
    <dgm:cxn modelId="{66778481-EA2D-460E-8B26-865E846B0A98}" type="presParOf" srcId="{607C0250-C708-4C3B-845A-272F0915C152}" destId="{D9C8FC9D-31DE-4397-AA25-E0A530D8EF7C}" srcOrd="2" destOrd="0" presId="urn:microsoft.com/office/officeart/2005/8/layout/orgChart1"/>
  </dgm:cxnLst>
  <dgm:bg/>
  <dgm:whole/>
</dgm:dataModel>
</file>

<file path=ppt/diagrams/data13.xml><?xml version="1.0" encoding="utf-8"?>
<dgm:dataModel xmlns:dgm="http://schemas.openxmlformats.org/drawingml/2006/diagram" xmlns:a="http://schemas.openxmlformats.org/drawingml/2006/main">
  <dgm:ptLst>
    <dgm:pt modelId="{340C0BBB-66BD-4F59-9582-3BCBC60725FE}" type="doc">
      <dgm:prSet loTypeId="urn:microsoft.com/office/officeart/2005/8/layout/hierarchy2" loCatId="hierarchy" qsTypeId="urn:microsoft.com/office/officeart/2005/8/quickstyle/3d1" qsCatId="3D" csTypeId="urn:microsoft.com/office/officeart/2005/8/colors/accent3_3" csCatId="accent3" phldr="1"/>
      <dgm:spPr/>
      <dgm:t>
        <a:bodyPr/>
        <a:lstStyle/>
        <a:p>
          <a:endParaRPr lang="en-IN"/>
        </a:p>
      </dgm:t>
    </dgm:pt>
    <dgm:pt modelId="{E25B6760-767A-4C81-86E5-C944733A1E19}">
      <dgm:prSet phldrT="[Text]"/>
      <dgm:spPr/>
      <dgm:t>
        <a:bodyPr/>
        <a:lstStyle/>
        <a:p>
          <a:r>
            <a:rPr lang="en-IN" dirty="0" smtClean="0"/>
            <a:t>Zero Rated Supply</a:t>
          </a:r>
          <a:endParaRPr lang="en-IN" dirty="0"/>
        </a:p>
      </dgm:t>
    </dgm:pt>
    <dgm:pt modelId="{419E440C-166B-4BA1-AAE3-EC66EA0BA738}" type="parTrans" cxnId="{69AC3956-445B-4690-AB71-4783A4C06C15}">
      <dgm:prSet/>
      <dgm:spPr/>
      <dgm:t>
        <a:bodyPr/>
        <a:lstStyle/>
        <a:p>
          <a:endParaRPr lang="en-IN"/>
        </a:p>
      </dgm:t>
    </dgm:pt>
    <dgm:pt modelId="{3E93C499-7999-40B7-9F34-DE45D617EA3E}" type="sibTrans" cxnId="{69AC3956-445B-4690-AB71-4783A4C06C15}">
      <dgm:prSet/>
      <dgm:spPr/>
      <dgm:t>
        <a:bodyPr/>
        <a:lstStyle/>
        <a:p>
          <a:endParaRPr lang="en-IN"/>
        </a:p>
      </dgm:t>
    </dgm:pt>
    <dgm:pt modelId="{0E1EC1CC-E42C-440A-AE14-1C252F7D30ED}">
      <dgm:prSet phldrT="[Text]"/>
      <dgm:spPr/>
      <dgm:t>
        <a:bodyPr/>
        <a:lstStyle/>
        <a:p>
          <a:r>
            <a:rPr lang="en-IN" dirty="0" smtClean="0"/>
            <a:t>Export</a:t>
          </a:r>
          <a:endParaRPr lang="en-IN" dirty="0"/>
        </a:p>
      </dgm:t>
    </dgm:pt>
    <dgm:pt modelId="{9FB79C0F-D739-4A7B-872B-C1A1363FF988}" type="parTrans" cxnId="{83810B53-CD16-427D-AB76-6105719D607E}">
      <dgm:prSet/>
      <dgm:spPr/>
      <dgm:t>
        <a:bodyPr/>
        <a:lstStyle/>
        <a:p>
          <a:endParaRPr lang="en-IN"/>
        </a:p>
      </dgm:t>
    </dgm:pt>
    <dgm:pt modelId="{6D8159BF-D0A6-41AA-87D7-AC0689E210CD}" type="sibTrans" cxnId="{83810B53-CD16-427D-AB76-6105719D607E}">
      <dgm:prSet/>
      <dgm:spPr/>
      <dgm:t>
        <a:bodyPr/>
        <a:lstStyle/>
        <a:p>
          <a:endParaRPr lang="en-IN"/>
        </a:p>
      </dgm:t>
    </dgm:pt>
    <dgm:pt modelId="{B41789B5-5438-44DD-8EBE-B63F3EBCF1C4}">
      <dgm:prSet phldrT="[Text]"/>
      <dgm:spPr/>
      <dgm:t>
        <a:bodyPr/>
        <a:lstStyle/>
        <a:p>
          <a:r>
            <a:rPr lang="en-IN" dirty="0" smtClean="0"/>
            <a:t>Supply to SEZ/SEZ Dev.</a:t>
          </a:r>
          <a:endParaRPr lang="en-IN" dirty="0"/>
        </a:p>
      </dgm:t>
    </dgm:pt>
    <dgm:pt modelId="{C84638F1-5366-4BAF-8AEC-D4E38D5AFFEF}" type="parTrans" cxnId="{F4AA45FD-96F3-404D-B02E-BECBBB1E0F72}">
      <dgm:prSet/>
      <dgm:spPr/>
      <dgm:t>
        <a:bodyPr/>
        <a:lstStyle/>
        <a:p>
          <a:endParaRPr lang="en-IN"/>
        </a:p>
      </dgm:t>
    </dgm:pt>
    <dgm:pt modelId="{CFB4AA59-387A-4B85-9E95-29EF084A8CAF}" type="sibTrans" cxnId="{F4AA45FD-96F3-404D-B02E-BECBBB1E0F72}">
      <dgm:prSet/>
      <dgm:spPr/>
      <dgm:t>
        <a:bodyPr/>
        <a:lstStyle/>
        <a:p>
          <a:endParaRPr lang="en-IN"/>
        </a:p>
      </dgm:t>
    </dgm:pt>
    <dgm:pt modelId="{7A6CEA72-41DF-4225-8B29-081C9EC2D325}" type="pres">
      <dgm:prSet presAssocID="{340C0BBB-66BD-4F59-9582-3BCBC60725FE}" presName="diagram" presStyleCnt="0">
        <dgm:presLayoutVars>
          <dgm:chPref val="1"/>
          <dgm:dir/>
          <dgm:animOne val="branch"/>
          <dgm:animLvl val="lvl"/>
          <dgm:resizeHandles val="exact"/>
        </dgm:presLayoutVars>
      </dgm:prSet>
      <dgm:spPr/>
      <dgm:t>
        <a:bodyPr/>
        <a:lstStyle/>
        <a:p>
          <a:endParaRPr lang="en-IN"/>
        </a:p>
      </dgm:t>
    </dgm:pt>
    <dgm:pt modelId="{F45C8B32-CB2F-4851-8EF4-199EA42DD13F}" type="pres">
      <dgm:prSet presAssocID="{E25B6760-767A-4C81-86E5-C944733A1E19}" presName="root1" presStyleCnt="0"/>
      <dgm:spPr/>
    </dgm:pt>
    <dgm:pt modelId="{F741E35D-4687-477D-8F05-70FF7A6FF749}" type="pres">
      <dgm:prSet presAssocID="{E25B6760-767A-4C81-86E5-C944733A1E19}" presName="LevelOneTextNode" presStyleLbl="node0" presStyleIdx="0" presStyleCnt="1">
        <dgm:presLayoutVars>
          <dgm:chPref val="3"/>
        </dgm:presLayoutVars>
      </dgm:prSet>
      <dgm:spPr/>
      <dgm:t>
        <a:bodyPr/>
        <a:lstStyle/>
        <a:p>
          <a:endParaRPr lang="en-IN"/>
        </a:p>
      </dgm:t>
    </dgm:pt>
    <dgm:pt modelId="{92047EE5-2379-4F40-A544-C70FD3937CA6}" type="pres">
      <dgm:prSet presAssocID="{E25B6760-767A-4C81-86E5-C944733A1E19}" presName="level2hierChild" presStyleCnt="0"/>
      <dgm:spPr/>
    </dgm:pt>
    <dgm:pt modelId="{172345CC-0272-4B42-98A6-007761184179}" type="pres">
      <dgm:prSet presAssocID="{9FB79C0F-D739-4A7B-872B-C1A1363FF988}" presName="conn2-1" presStyleLbl="parChTrans1D2" presStyleIdx="0" presStyleCnt="2"/>
      <dgm:spPr/>
      <dgm:t>
        <a:bodyPr/>
        <a:lstStyle/>
        <a:p>
          <a:endParaRPr lang="en-IN"/>
        </a:p>
      </dgm:t>
    </dgm:pt>
    <dgm:pt modelId="{DF1BE9A1-827F-4C40-BB55-E24FA272B856}" type="pres">
      <dgm:prSet presAssocID="{9FB79C0F-D739-4A7B-872B-C1A1363FF988}" presName="connTx" presStyleLbl="parChTrans1D2" presStyleIdx="0" presStyleCnt="2"/>
      <dgm:spPr/>
      <dgm:t>
        <a:bodyPr/>
        <a:lstStyle/>
        <a:p>
          <a:endParaRPr lang="en-IN"/>
        </a:p>
      </dgm:t>
    </dgm:pt>
    <dgm:pt modelId="{3C48FCC1-7E33-4121-9F94-0ED391A426DF}" type="pres">
      <dgm:prSet presAssocID="{0E1EC1CC-E42C-440A-AE14-1C252F7D30ED}" presName="root2" presStyleCnt="0"/>
      <dgm:spPr/>
    </dgm:pt>
    <dgm:pt modelId="{8AD50253-B641-4FA4-BE04-48D8DC070A9D}" type="pres">
      <dgm:prSet presAssocID="{0E1EC1CC-E42C-440A-AE14-1C252F7D30ED}" presName="LevelTwoTextNode" presStyleLbl="node2" presStyleIdx="0" presStyleCnt="2">
        <dgm:presLayoutVars>
          <dgm:chPref val="3"/>
        </dgm:presLayoutVars>
      </dgm:prSet>
      <dgm:spPr/>
      <dgm:t>
        <a:bodyPr/>
        <a:lstStyle/>
        <a:p>
          <a:endParaRPr lang="en-IN"/>
        </a:p>
      </dgm:t>
    </dgm:pt>
    <dgm:pt modelId="{66D5A6A6-0AE3-4790-A85D-649C25995A02}" type="pres">
      <dgm:prSet presAssocID="{0E1EC1CC-E42C-440A-AE14-1C252F7D30ED}" presName="level3hierChild" presStyleCnt="0"/>
      <dgm:spPr/>
    </dgm:pt>
    <dgm:pt modelId="{76312B49-A21D-4143-B292-943B7013D340}" type="pres">
      <dgm:prSet presAssocID="{C84638F1-5366-4BAF-8AEC-D4E38D5AFFEF}" presName="conn2-1" presStyleLbl="parChTrans1D2" presStyleIdx="1" presStyleCnt="2"/>
      <dgm:spPr/>
      <dgm:t>
        <a:bodyPr/>
        <a:lstStyle/>
        <a:p>
          <a:endParaRPr lang="en-IN"/>
        </a:p>
      </dgm:t>
    </dgm:pt>
    <dgm:pt modelId="{BE5A9CB5-EB8E-4727-B8B6-B70A6F2988F0}" type="pres">
      <dgm:prSet presAssocID="{C84638F1-5366-4BAF-8AEC-D4E38D5AFFEF}" presName="connTx" presStyleLbl="parChTrans1D2" presStyleIdx="1" presStyleCnt="2"/>
      <dgm:spPr/>
      <dgm:t>
        <a:bodyPr/>
        <a:lstStyle/>
        <a:p>
          <a:endParaRPr lang="en-IN"/>
        </a:p>
      </dgm:t>
    </dgm:pt>
    <dgm:pt modelId="{E93B8E3D-BFB3-4FDA-B631-06C58D342FCD}" type="pres">
      <dgm:prSet presAssocID="{B41789B5-5438-44DD-8EBE-B63F3EBCF1C4}" presName="root2" presStyleCnt="0"/>
      <dgm:spPr/>
    </dgm:pt>
    <dgm:pt modelId="{9830356C-B20A-4828-83DC-9D6D174A96BC}" type="pres">
      <dgm:prSet presAssocID="{B41789B5-5438-44DD-8EBE-B63F3EBCF1C4}" presName="LevelTwoTextNode" presStyleLbl="node2" presStyleIdx="1" presStyleCnt="2">
        <dgm:presLayoutVars>
          <dgm:chPref val="3"/>
        </dgm:presLayoutVars>
      </dgm:prSet>
      <dgm:spPr/>
      <dgm:t>
        <a:bodyPr/>
        <a:lstStyle/>
        <a:p>
          <a:endParaRPr lang="en-IN"/>
        </a:p>
      </dgm:t>
    </dgm:pt>
    <dgm:pt modelId="{E1B0ABBB-1063-47E2-8114-4F3C4403DB51}" type="pres">
      <dgm:prSet presAssocID="{B41789B5-5438-44DD-8EBE-B63F3EBCF1C4}" presName="level3hierChild" presStyleCnt="0"/>
      <dgm:spPr/>
    </dgm:pt>
  </dgm:ptLst>
  <dgm:cxnLst>
    <dgm:cxn modelId="{D76666B7-7943-4778-B118-5FC25A957DD0}" type="presOf" srcId="{0E1EC1CC-E42C-440A-AE14-1C252F7D30ED}" destId="{8AD50253-B641-4FA4-BE04-48D8DC070A9D}" srcOrd="0" destOrd="0" presId="urn:microsoft.com/office/officeart/2005/8/layout/hierarchy2"/>
    <dgm:cxn modelId="{93ADCCCB-13F1-427F-ABF5-00DFC6F510F1}" type="presOf" srcId="{9FB79C0F-D739-4A7B-872B-C1A1363FF988}" destId="{DF1BE9A1-827F-4C40-BB55-E24FA272B856}" srcOrd="1" destOrd="0" presId="urn:microsoft.com/office/officeart/2005/8/layout/hierarchy2"/>
    <dgm:cxn modelId="{5652B53B-1732-4708-B74F-1F030E89B8CB}" type="presOf" srcId="{340C0BBB-66BD-4F59-9582-3BCBC60725FE}" destId="{7A6CEA72-41DF-4225-8B29-081C9EC2D325}" srcOrd="0" destOrd="0" presId="urn:microsoft.com/office/officeart/2005/8/layout/hierarchy2"/>
    <dgm:cxn modelId="{7CC37883-0529-4251-87FC-6E07122C9B06}" type="presOf" srcId="{C84638F1-5366-4BAF-8AEC-D4E38D5AFFEF}" destId="{BE5A9CB5-EB8E-4727-B8B6-B70A6F2988F0}" srcOrd="1" destOrd="0" presId="urn:microsoft.com/office/officeart/2005/8/layout/hierarchy2"/>
    <dgm:cxn modelId="{83810B53-CD16-427D-AB76-6105719D607E}" srcId="{E25B6760-767A-4C81-86E5-C944733A1E19}" destId="{0E1EC1CC-E42C-440A-AE14-1C252F7D30ED}" srcOrd="0" destOrd="0" parTransId="{9FB79C0F-D739-4A7B-872B-C1A1363FF988}" sibTransId="{6D8159BF-D0A6-41AA-87D7-AC0689E210CD}"/>
    <dgm:cxn modelId="{69AC3956-445B-4690-AB71-4783A4C06C15}" srcId="{340C0BBB-66BD-4F59-9582-3BCBC60725FE}" destId="{E25B6760-767A-4C81-86E5-C944733A1E19}" srcOrd="0" destOrd="0" parTransId="{419E440C-166B-4BA1-AAE3-EC66EA0BA738}" sibTransId="{3E93C499-7999-40B7-9F34-DE45D617EA3E}"/>
    <dgm:cxn modelId="{B498A7A4-5E07-4A29-82AB-37F69F1984C8}" type="presOf" srcId="{B41789B5-5438-44DD-8EBE-B63F3EBCF1C4}" destId="{9830356C-B20A-4828-83DC-9D6D174A96BC}" srcOrd="0" destOrd="0" presId="urn:microsoft.com/office/officeart/2005/8/layout/hierarchy2"/>
    <dgm:cxn modelId="{597C010F-95F3-4D32-97A4-53E725258052}" type="presOf" srcId="{9FB79C0F-D739-4A7B-872B-C1A1363FF988}" destId="{172345CC-0272-4B42-98A6-007761184179}" srcOrd="0" destOrd="0" presId="urn:microsoft.com/office/officeart/2005/8/layout/hierarchy2"/>
    <dgm:cxn modelId="{D318F55A-05EC-4619-9779-31C286B6F1ED}" type="presOf" srcId="{E25B6760-767A-4C81-86E5-C944733A1E19}" destId="{F741E35D-4687-477D-8F05-70FF7A6FF749}" srcOrd="0" destOrd="0" presId="urn:microsoft.com/office/officeart/2005/8/layout/hierarchy2"/>
    <dgm:cxn modelId="{F4AA45FD-96F3-404D-B02E-BECBBB1E0F72}" srcId="{E25B6760-767A-4C81-86E5-C944733A1E19}" destId="{B41789B5-5438-44DD-8EBE-B63F3EBCF1C4}" srcOrd="1" destOrd="0" parTransId="{C84638F1-5366-4BAF-8AEC-D4E38D5AFFEF}" sibTransId="{CFB4AA59-387A-4B85-9E95-29EF084A8CAF}"/>
    <dgm:cxn modelId="{F7623356-DFED-466B-8653-68FDA37A4EAB}" type="presOf" srcId="{C84638F1-5366-4BAF-8AEC-D4E38D5AFFEF}" destId="{76312B49-A21D-4143-B292-943B7013D340}" srcOrd="0" destOrd="0" presId="urn:microsoft.com/office/officeart/2005/8/layout/hierarchy2"/>
    <dgm:cxn modelId="{5C4B0D2A-CE7B-4F52-9D68-F39E2C320AC7}" type="presParOf" srcId="{7A6CEA72-41DF-4225-8B29-081C9EC2D325}" destId="{F45C8B32-CB2F-4851-8EF4-199EA42DD13F}" srcOrd="0" destOrd="0" presId="urn:microsoft.com/office/officeart/2005/8/layout/hierarchy2"/>
    <dgm:cxn modelId="{E71560EA-FC15-4183-92E5-C6EE75DD73E2}" type="presParOf" srcId="{F45C8B32-CB2F-4851-8EF4-199EA42DD13F}" destId="{F741E35D-4687-477D-8F05-70FF7A6FF749}" srcOrd="0" destOrd="0" presId="urn:microsoft.com/office/officeart/2005/8/layout/hierarchy2"/>
    <dgm:cxn modelId="{FCB94E0B-D372-4256-8A89-D9CB626DC9A3}" type="presParOf" srcId="{F45C8B32-CB2F-4851-8EF4-199EA42DD13F}" destId="{92047EE5-2379-4F40-A544-C70FD3937CA6}" srcOrd="1" destOrd="0" presId="urn:microsoft.com/office/officeart/2005/8/layout/hierarchy2"/>
    <dgm:cxn modelId="{5ACB2CA8-2D7A-47DB-9304-B60D8899E82D}" type="presParOf" srcId="{92047EE5-2379-4F40-A544-C70FD3937CA6}" destId="{172345CC-0272-4B42-98A6-007761184179}" srcOrd="0" destOrd="0" presId="urn:microsoft.com/office/officeart/2005/8/layout/hierarchy2"/>
    <dgm:cxn modelId="{0C32F872-E7BE-4821-8C1C-D219916F628A}" type="presParOf" srcId="{172345CC-0272-4B42-98A6-007761184179}" destId="{DF1BE9A1-827F-4C40-BB55-E24FA272B856}" srcOrd="0" destOrd="0" presId="urn:microsoft.com/office/officeart/2005/8/layout/hierarchy2"/>
    <dgm:cxn modelId="{FCE34103-A6B0-4F1E-8EDA-D0750E5DA769}" type="presParOf" srcId="{92047EE5-2379-4F40-A544-C70FD3937CA6}" destId="{3C48FCC1-7E33-4121-9F94-0ED391A426DF}" srcOrd="1" destOrd="0" presId="urn:microsoft.com/office/officeart/2005/8/layout/hierarchy2"/>
    <dgm:cxn modelId="{2E178A0D-9AB8-4CD8-8528-A6C456617024}" type="presParOf" srcId="{3C48FCC1-7E33-4121-9F94-0ED391A426DF}" destId="{8AD50253-B641-4FA4-BE04-48D8DC070A9D}" srcOrd="0" destOrd="0" presId="urn:microsoft.com/office/officeart/2005/8/layout/hierarchy2"/>
    <dgm:cxn modelId="{02756F67-F417-4A8C-88C9-A01F87A627B4}" type="presParOf" srcId="{3C48FCC1-7E33-4121-9F94-0ED391A426DF}" destId="{66D5A6A6-0AE3-4790-A85D-649C25995A02}" srcOrd="1" destOrd="0" presId="urn:microsoft.com/office/officeart/2005/8/layout/hierarchy2"/>
    <dgm:cxn modelId="{ECF91FAB-7BD2-4BB0-BAE5-EEA89956D869}" type="presParOf" srcId="{92047EE5-2379-4F40-A544-C70FD3937CA6}" destId="{76312B49-A21D-4143-B292-943B7013D340}" srcOrd="2" destOrd="0" presId="urn:microsoft.com/office/officeart/2005/8/layout/hierarchy2"/>
    <dgm:cxn modelId="{DA4177AE-8379-4E0B-9B99-5A9F31FE8AC9}" type="presParOf" srcId="{76312B49-A21D-4143-B292-943B7013D340}" destId="{BE5A9CB5-EB8E-4727-B8B6-B70A6F2988F0}" srcOrd="0" destOrd="0" presId="urn:microsoft.com/office/officeart/2005/8/layout/hierarchy2"/>
    <dgm:cxn modelId="{F0ABAA6D-6955-4F5C-BA21-182A3FC2C74C}" type="presParOf" srcId="{92047EE5-2379-4F40-A544-C70FD3937CA6}" destId="{E93B8E3D-BFB3-4FDA-B631-06C58D342FCD}" srcOrd="3" destOrd="0" presId="urn:microsoft.com/office/officeart/2005/8/layout/hierarchy2"/>
    <dgm:cxn modelId="{29BD9589-7C3B-481E-9EF4-1BCD4CA88890}" type="presParOf" srcId="{E93B8E3D-BFB3-4FDA-B631-06C58D342FCD}" destId="{9830356C-B20A-4828-83DC-9D6D174A96BC}" srcOrd="0" destOrd="0" presId="urn:microsoft.com/office/officeart/2005/8/layout/hierarchy2"/>
    <dgm:cxn modelId="{79BC5111-E80F-4A9D-B53E-CBBDA67755BC}" type="presParOf" srcId="{E93B8E3D-BFB3-4FDA-B631-06C58D342FCD}" destId="{E1B0ABBB-1063-47E2-8114-4F3C4403DB51}" srcOrd="1" destOrd="0" presId="urn:microsoft.com/office/officeart/2005/8/layout/hierarchy2"/>
  </dgm:cxnLst>
  <dgm:bg/>
  <dgm:whole/>
</dgm:dataModel>
</file>

<file path=ppt/diagrams/data14.xml><?xml version="1.0" encoding="utf-8"?>
<dgm:dataModel xmlns:dgm="http://schemas.openxmlformats.org/drawingml/2006/diagram" xmlns:a="http://schemas.openxmlformats.org/drawingml/2006/main">
  <dgm:ptLst>
    <dgm:pt modelId="{FF06140B-9C5B-4FFF-A0F2-EFC30A60A1A7}" type="doc">
      <dgm:prSet loTypeId="urn:microsoft.com/office/officeart/2005/8/layout/chevron1" loCatId="process" qsTypeId="urn:microsoft.com/office/officeart/2005/8/quickstyle/simple1" qsCatId="simple" csTypeId="urn:microsoft.com/office/officeart/2005/8/colors/accent1_2" csCatId="accent1" phldr="1"/>
      <dgm:spPr/>
    </dgm:pt>
    <dgm:pt modelId="{0AEEFEFC-FEF2-45D6-86D1-804555072407}">
      <dgm:prSet phldrT="[Text]"/>
      <dgm:spPr/>
      <dgm:t>
        <a:bodyPr/>
        <a:lstStyle/>
        <a:p>
          <a:r>
            <a:rPr lang="en-IN" dirty="0" smtClean="0"/>
            <a:t>Shipping Bill</a:t>
          </a:r>
          <a:endParaRPr lang="en-IN" dirty="0"/>
        </a:p>
      </dgm:t>
    </dgm:pt>
    <dgm:pt modelId="{3904A689-35F5-41A8-8C31-520C9B263D97}" type="parTrans" cxnId="{4695131A-E005-4E79-9521-B0ACE60FFDE3}">
      <dgm:prSet/>
      <dgm:spPr/>
      <dgm:t>
        <a:bodyPr/>
        <a:lstStyle/>
        <a:p>
          <a:endParaRPr lang="en-IN"/>
        </a:p>
      </dgm:t>
    </dgm:pt>
    <dgm:pt modelId="{1C146BE5-051B-4808-BDF1-455415E8A248}" type="sibTrans" cxnId="{4695131A-E005-4E79-9521-B0ACE60FFDE3}">
      <dgm:prSet/>
      <dgm:spPr/>
      <dgm:t>
        <a:bodyPr/>
        <a:lstStyle/>
        <a:p>
          <a:endParaRPr lang="en-IN"/>
        </a:p>
      </dgm:t>
    </dgm:pt>
    <dgm:pt modelId="{5CC8B044-C891-4792-9FD6-F3A85DC56BC9}">
      <dgm:prSet phldrT="[Text]"/>
      <dgm:spPr/>
      <dgm:t>
        <a:bodyPr/>
        <a:lstStyle/>
        <a:p>
          <a:r>
            <a:rPr lang="en-IN" dirty="0" smtClean="0"/>
            <a:t>Form GSTR-1 Filed </a:t>
          </a:r>
          <a:endParaRPr lang="en-IN" dirty="0"/>
        </a:p>
      </dgm:t>
    </dgm:pt>
    <dgm:pt modelId="{43BD685A-9C17-405E-8211-8EFD4098116E}" type="parTrans" cxnId="{4D8A5B6B-5483-4E92-9564-8A119AB75C9C}">
      <dgm:prSet/>
      <dgm:spPr/>
      <dgm:t>
        <a:bodyPr/>
        <a:lstStyle/>
        <a:p>
          <a:endParaRPr lang="en-IN"/>
        </a:p>
      </dgm:t>
    </dgm:pt>
    <dgm:pt modelId="{DC402FF4-6902-4476-8173-DB9D2224995A}" type="sibTrans" cxnId="{4D8A5B6B-5483-4E92-9564-8A119AB75C9C}">
      <dgm:prSet/>
      <dgm:spPr/>
      <dgm:t>
        <a:bodyPr/>
        <a:lstStyle/>
        <a:p>
          <a:endParaRPr lang="en-IN"/>
        </a:p>
      </dgm:t>
    </dgm:pt>
    <dgm:pt modelId="{C0EAD889-CA33-46F2-AFBD-783947EE94DD}">
      <dgm:prSet phldrT="[Text]"/>
      <dgm:spPr/>
      <dgm:t>
        <a:bodyPr/>
        <a:lstStyle/>
        <a:p>
          <a:r>
            <a:rPr lang="en-IN" dirty="0" smtClean="0"/>
            <a:t>Form GSTR-3 filed</a:t>
          </a:r>
          <a:endParaRPr lang="en-IN" dirty="0"/>
        </a:p>
      </dgm:t>
    </dgm:pt>
    <dgm:pt modelId="{1396642B-F346-425E-B3AB-16CB69D6D256}" type="parTrans" cxnId="{DCED253D-C2CA-41B9-81F9-2FB437BA32D2}">
      <dgm:prSet/>
      <dgm:spPr/>
      <dgm:t>
        <a:bodyPr/>
        <a:lstStyle/>
        <a:p>
          <a:endParaRPr lang="en-IN"/>
        </a:p>
      </dgm:t>
    </dgm:pt>
    <dgm:pt modelId="{ABC5C8D4-8D35-4123-9451-F785ADB227DA}" type="sibTrans" cxnId="{DCED253D-C2CA-41B9-81F9-2FB437BA32D2}">
      <dgm:prSet/>
      <dgm:spPr/>
      <dgm:t>
        <a:bodyPr/>
        <a:lstStyle/>
        <a:p>
          <a:endParaRPr lang="en-IN"/>
        </a:p>
      </dgm:t>
    </dgm:pt>
    <dgm:pt modelId="{293A495F-596D-4A3A-885A-D2880B75E542}" type="pres">
      <dgm:prSet presAssocID="{FF06140B-9C5B-4FFF-A0F2-EFC30A60A1A7}" presName="Name0" presStyleCnt="0">
        <dgm:presLayoutVars>
          <dgm:dir/>
          <dgm:animLvl val="lvl"/>
          <dgm:resizeHandles val="exact"/>
        </dgm:presLayoutVars>
      </dgm:prSet>
      <dgm:spPr/>
    </dgm:pt>
    <dgm:pt modelId="{446D8295-0F9F-4E0B-B769-6E765EBF4965}" type="pres">
      <dgm:prSet presAssocID="{0AEEFEFC-FEF2-45D6-86D1-804555072407}" presName="parTxOnly" presStyleLbl="node1" presStyleIdx="0" presStyleCnt="3">
        <dgm:presLayoutVars>
          <dgm:chMax val="0"/>
          <dgm:chPref val="0"/>
          <dgm:bulletEnabled val="1"/>
        </dgm:presLayoutVars>
      </dgm:prSet>
      <dgm:spPr/>
      <dgm:t>
        <a:bodyPr/>
        <a:lstStyle/>
        <a:p>
          <a:endParaRPr lang="en-IN"/>
        </a:p>
      </dgm:t>
    </dgm:pt>
    <dgm:pt modelId="{6A093601-DC90-4109-A034-F5D049C47CB2}" type="pres">
      <dgm:prSet presAssocID="{1C146BE5-051B-4808-BDF1-455415E8A248}" presName="parTxOnlySpace" presStyleCnt="0"/>
      <dgm:spPr/>
    </dgm:pt>
    <dgm:pt modelId="{963BFDC8-9C37-4BC7-87F7-BA08C36B689A}" type="pres">
      <dgm:prSet presAssocID="{5CC8B044-C891-4792-9FD6-F3A85DC56BC9}" presName="parTxOnly" presStyleLbl="node1" presStyleIdx="1" presStyleCnt="3">
        <dgm:presLayoutVars>
          <dgm:chMax val="0"/>
          <dgm:chPref val="0"/>
          <dgm:bulletEnabled val="1"/>
        </dgm:presLayoutVars>
      </dgm:prSet>
      <dgm:spPr/>
      <dgm:t>
        <a:bodyPr/>
        <a:lstStyle/>
        <a:p>
          <a:endParaRPr lang="en-IN"/>
        </a:p>
      </dgm:t>
    </dgm:pt>
    <dgm:pt modelId="{2282C505-147B-4E2E-AAC8-C201846023A9}" type="pres">
      <dgm:prSet presAssocID="{DC402FF4-6902-4476-8173-DB9D2224995A}" presName="parTxOnlySpace" presStyleCnt="0"/>
      <dgm:spPr/>
    </dgm:pt>
    <dgm:pt modelId="{AECDE097-FC67-4D48-BA5D-1343710748BF}" type="pres">
      <dgm:prSet presAssocID="{C0EAD889-CA33-46F2-AFBD-783947EE94DD}" presName="parTxOnly" presStyleLbl="node1" presStyleIdx="2" presStyleCnt="3">
        <dgm:presLayoutVars>
          <dgm:chMax val="0"/>
          <dgm:chPref val="0"/>
          <dgm:bulletEnabled val="1"/>
        </dgm:presLayoutVars>
      </dgm:prSet>
      <dgm:spPr/>
      <dgm:t>
        <a:bodyPr/>
        <a:lstStyle/>
        <a:p>
          <a:endParaRPr lang="en-IN"/>
        </a:p>
      </dgm:t>
    </dgm:pt>
  </dgm:ptLst>
  <dgm:cxnLst>
    <dgm:cxn modelId="{DA96A349-A6A7-437B-9564-7BC88EF2A99D}" type="presOf" srcId="{5CC8B044-C891-4792-9FD6-F3A85DC56BC9}" destId="{963BFDC8-9C37-4BC7-87F7-BA08C36B689A}" srcOrd="0" destOrd="0" presId="urn:microsoft.com/office/officeart/2005/8/layout/chevron1"/>
    <dgm:cxn modelId="{4695131A-E005-4E79-9521-B0ACE60FFDE3}" srcId="{FF06140B-9C5B-4FFF-A0F2-EFC30A60A1A7}" destId="{0AEEFEFC-FEF2-45D6-86D1-804555072407}" srcOrd="0" destOrd="0" parTransId="{3904A689-35F5-41A8-8C31-520C9B263D97}" sibTransId="{1C146BE5-051B-4808-BDF1-455415E8A248}"/>
    <dgm:cxn modelId="{7A9BE74C-F097-442C-887A-654A734B001E}" type="presOf" srcId="{C0EAD889-CA33-46F2-AFBD-783947EE94DD}" destId="{AECDE097-FC67-4D48-BA5D-1343710748BF}" srcOrd="0" destOrd="0" presId="urn:microsoft.com/office/officeart/2005/8/layout/chevron1"/>
    <dgm:cxn modelId="{DCED253D-C2CA-41B9-81F9-2FB437BA32D2}" srcId="{FF06140B-9C5B-4FFF-A0F2-EFC30A60A1A7}" destId="{C0EAD889-CA33-46F2-AFBD-783947EE94DD}" srcOrd="2" destOrd="0" parTransId="{1396642B-F346-425E-B3AB-16CB69D6D256}" sibTransId="{ABC5C8D4-8D35-4123-9451-F785ADB227DA}"/>
    <dgm:cxn modelId="{AB6E36CB-FFCB-443B-A62D-338397317BE3}" type="presOf" srcId="{FF06140B-9C5B-4FFF-A0F2-EFC30A60A1A7}" destId="{293A495F-596D-4A3A-885A-D2880B75E542}" srcOrd="0" destOrd="0" presId="urn:microsoft.com/office/officeart/2005/8/layout/chevron1"/>
    <dgm:cxn modelId="{BD528DEF-24A6-4167-BB4C-7EB668630EC0}" type="presOf" srcId="{0AEEFEFC-FEF2-45D6-86D1-804555072407}" destId="{446D8295-0F9F-4E0B-B769-6E765EBF4965}" srcOrd="0" destOrd="0" presId="urn:microsoft.com/office/officeart/2005/8/layout/chevron1"/>
    <dgm:cxn modelId="{4D8A5B6B-5483-4E92-9564-8A119AB75C9C}" srcId="{FF06140B-9C5B-4FFF-A0F2-EFC30A60A1A7}" destId="{5CC8B044-C891-4792-9FD6-F3A85DC56BC9}" srcOrd="1" destOrd="0" parTransId="{43BD685A-9C17-405E-8211-8EFD4098116E}" sibTransId="{DC402FF4-6902-4476-8173-DB9D2224995A}"/>
    <dgm:cxn modelId="{1BF8BC12-AEF2-4428-AFDD-61AF3F2A87DA}" type="presParOf" srcId="{293A495F-596D-4A3A-885A-D2880B75E542}" destId="{446D8295-0F9F-4E0B-B769-6E765EBF4965}" srcOrd="0" destOrd="0" presId="urn:microsoft.com/office/officeart/2005/8/layout/chevron1"/>
    <dgm:cxn modelId="{03565BB6-2AFF-4CE7-ABB4-AE60EDF46F32}" type="presParOf" srcId="{293A495F-596D-4A3A-885A-D2880B75E542}" destId="{6A093601-DC90-4109-A034-F5D049C47CB2}" srcOrd="1" destOrd="0" presId="urn:microsoft.com/office/officeart/2005/8/layout/chevron1"/>
    <dgm:cxn modelId="{761ED6D9-E873-4DB8-9094-9B4AAF3823F2}" type="presParOf" srcId="{293A495F-596D-4A3A-885A-D2880B75E542}" destId="{963BFDC8-9C37-4BC7-87F7-BA08C36B689A}" srcOrd="2" destOrd="0" presId="urn:microsoft.com/office/officeart/2005/8/layout/chevron1"/>
    <dgm:cxn modelId="{1F08D584-3DC8-4FE7-8901-A98374E82525}" type="presParOf" srcId="{293A495F-596D-4A3A-885A-D2880B75E542}" destId="{2282C505-147B-4E2E-AAC8-C201846023A9}" srcOrd="3" destOrd="0" presId="urn:microsoft.com/office/officeart/2005/8/layout/chevron1"/>
    <dgm:cxn modelId="{7291D909-FD96-4390-B339-D3B8CAB4F4BD}" type="presParOf" srcId="{293A495F-596D-4A3A-885A-D2880B75E542}" destId="{AECDE097-FC67-4D48-BA5D-1343710748BF}" srcOrd="4" destOrd="0" presId="urn:microsoft.com/office/officeart/2005/8/layout/chevron1"/>
  </dgm:cxnLst>
  <dgm:bg/>
  <dgm:whole/>
</dgm:dataModel>
</file>

<file path=ppt/diagrams/data15.xml><?xml version="1.0" encoding="utf-8"?>
<dgm:dataModel xmlns:dgm="http://schemas.openxmlformats.org/drawingml/2006/diagram" xmlns:a="http://schemas.openxmlformats.org/drawingml/2006/main">
  <dgm:ptLst>
    <dgm:pt modelId="{50893D6E-7819-47EB-A589-664D113BAD32}"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en-US"/>
        </a:p>
      </dgm:t>
    </dgm:pt>
    <dgm:pt modelId="{17E807AF-A205-4461-AFF2-B7F27D57069C}">
      <dgm:prSet phldrT="[Text]" custT="1"/>
      <dgm:spPr/>
      <dgm:t>
        <a:bodyPr/>
        <a:lstStyle/>
        <a:p>
          <a:pPr algn="just" rtl="0"/>
          <a:r>
            <a:rPr lang="en-US" sz="2000" dirty="0">
              <a:latin typeface="+mj-lt"/>
            </a:rPr>
            <a:t>Value of supply of goods and/or services on which CGST/SGST is to be discharged shall be the </a:t>
          </a:r>
          <a:r>
            <a:rPr lang="en-US" sz="2000" b="1" u="sng" dirty="0">
              <a:latin typeface="+mj-lt"/>
            </a:rPr>
            <a:t>‘Transaction Value’, </a:t>
          </a:r>
          <a:r>
            <a:rPr lang="en-US" sz="2000" dirty="0">
              <a:latin typeface="+mj-lt"/>
            </a:rPr>
            <a:t>where </a:t>
          </a:r>
        </a:p>
      </dgm:t>
    </dgm:pt>
    <dgm:pt modelId="{822AAE24-C759-4F58-A6BA-F281BC6A8A1A}" type="parTrans" cxnId="{20044029-7EEF-4981-9CD1-D1D06EA68F9F}">
      <dgm:prSet/>
      <dgm:spPr/>
      <dgm:t>
        <a:bodyPr/>
        <a:lstStyle/>
        <a:p>
          <a:endParaRPr lang="en-US"/>
        </a:p>
      </dgm:t>
    </dgm:pt>
    <dgm:pt modelId="{223B8481-5DE0-4C1C-8CC9-BC2992B88E33}" type="sibTrans" cxnId="{20044029-7EEF-4981-9CD1-D1D06EA68F9F}">
      <dgm:prSet/>
      <dgm:spPr/>
      <dgm:t>
        <a:bodyPr/>
        <a:lstStyle/>
        <a:p>
          <a:endParaRPr lang="en-US"/>
        </a:p>
      </dgm:t>
    </dgm:pt>
    <dgm:pt modelId="{501BA70E-E906-4F17-B0FF-3196D1D86A05}">
      <dgm:prSet custT="1"/>
      <dgm:spPr/>
      <dgm:t>
        <a:bodyPr/>
        <a:lstStyle/>
        <a:p>
          <a:pPr algn="just" rtl="0"/>
          <a:r>
            <a:rPr lang="en-US" sz="2000" dirty="0">
              <a:latin typeface="+mj-lt"/>
            </a:rPr>
            <a:t>Supplier and recipient of supply are </a:t>
          </a:r>
          <a:r>
            <a:rPr lang="en-US" sz="2000" u="sng" dirty="0">
              <a:latin typeface="+mj-lt"/>
            </a:rPr>
            <a:t>unrelated</a:t>
          </a:r>
        </a:p>
      </dgm:t>
    </dgm:pt>
    <dgm:pt modelId="{ECE10A18-514D-42AC-B8EF-D4EC7FBD174B}" type="parTrans" cxnId="{EFF1396C-D5E5-4B3C-B3AA-50CDED8F32DA}">
      <dgm:prSet/>
      <dgm:spPr/>
      <dgm:t>
        <a:bodyPr/>
        <a:lstStyle/>
        <a:p>
          <a:endParaRPr lang="en-US"/>
        </a:p>
      </dgm:t>
    </dgm:pt>
    <dgm:pt modelId="{B68B5B8B-13F0-4E5E-83C4-C7CF4BEC8A4D}" type="sibTrans" cxnId="{EFF1396C-D5E5-4B3C-B3AA-50CDED8F32DA}">
      <dgm:prSet/>
      <dgm:spPr/>
      <dgm:t>
        <a:bodyPr/>
        <a:lstStyle/>
        <a:p>
          <a:endParaRPr lang="en-US"/>
        </a:p>
      </dgm:t>
    </dgm:pt>
    <dgm:pt modelId="{D2A90287-4A73-48EA-BEB1-E33B052C4121}">
      <dgm:prSet custT="1"/>
      <dgm:spPr/>
      <dgm:t>
        <a:bodyPr/>
        <a:lstStyle/>
        <a:p>
          <a:pPr algn="just" rtl="0"/>
          <a:r>
            <a:rPr lang="en-US" sz="2000" dirty="0">
              <a:latin typeface="+mj-lt"/>
            </a:rPr>
            <a:t>Price is actually paid/ payable – AND price is the </a:t>
          </a:r>
          <a:r>
            <a:rPr lang="en-US" sz="2000" u="sng" dirty="0">
              <a:latin typeface="+mj-lt"/>
            </a:rPr>
            <a:t>sole consideration </a:t>
          </a:r>
          <a:r>
            <a:rPr lang="en-US" sz="2000" dirty="0">
              <a:latin typeface="+mj-lt"/>
            </a:rPr>
            <a:t>for the supply</a:t>
          </a:r>
        </a:p>
      </dgm:t>
    </dgm:pt>
    <dgm:pt modelId="{43661BE7-AC3E-4B21-AC7A-68A9A347C548}" type="parTrans" cxnId="{69EB1EA7-E187-4ABF-87F5-FD6818C2431B}">
      <dgm:prSet/>
      <dgm:spPr/>
      <dgm:t>
        <a:bodyPr/>
        <a:lstStyle/>
        <a:p>
          <a:endParaRPr lang="en-US"/>
        </a:p>
      </dgm:t>
    </dgm:pt>
    <dgm:pt modelId="{B2FE3042-DACE-4838-ACCF-3A44EACE7AA9}" type="sibTrans" cxnId="{69EB1EA7-E187-4ABF-87F5-FD6818C2431B}">
      <dgm:prSet/>
      <dgm:spPr/>
      <dgm:t>
        <a:bodyPr/>
        <a:lstStyle/>
        <a:p>
          <a:endParaRPr lang="en-US"/>
        </a:p>
      </dgm:t>
    </dgm:pt>
    <dgm:pt modelId="{6C96A2FB-7E48-41F2-883E-6ACA8CFBF9D3}">
      <dgm:prSet phldrT="[Text]" custT="1"/>
      <dgm:spPr/>
      <dgm:t>
        <a:bodyPr/>
        <a:lstStyle/>
        <a:p>
          <a:r>
            <a:rPr lang="en-IN" sz="2400" dirty="0">
              <a:latin typeface="+mj-lt"/>
            </a:rPr>
            <a:t>Value of Taxable Supply</a:t>
          </a:r>
          <a:endParaRPr lang="en-US" sz="2400" b="1" dirty="0">
            <a:latin typeface="+mj-lt"/>
          </a:endParaRPr>
        </a:p>
      </dgm:t>
    </dgm:pt>
    <dgm:pt modelId="{A453AA6E-643F-4A27-8560-4C431AB2529B}" type="sibTrans" cxnId="{12CBB687-9C78-43F5-94D7-80EB132FF717}">
      <dgm:prSet/>
      <dgm:spPr/>
      <dgm:t>
        <a:bodyPr/>
        <a:lstStyle/>
        <a:p>
          <a:endParaRPr lang="en-US"/>
        </a:p>
      </dgm:t>
    </dgm:pt>
    <dgm:pt modelId="{DCE0FE06-AE31-4FCF-8547-7ABEFA34C7BE}" type="parTrans" cxnId="{12CBB687-9C78-43F5-94D7-80EB132FF717}">
      <dgm:prSet/>
      <dgm:spPr/>
      <dgm:t>
        <a:bodyPr/>
        <a:lstStyle/>
        <a:p>
          <a:endParaRPr lang="en-US"/>
        </a:p>
      </dgm:t>
    </dgm:pt>
    <dgm:pt modelId="{01B93472-4DC5-4445-8EE6-53A432478169}">
      <dgm:prSet/>
      <dgm:spPr/>
      <dgm:t>
        <a:bodyPr/>
        <a:lstStyle/>
        <a:p>
          <a:endParaRPr lang="en-IN" dirty="0"/>
        </a:p>
      </dgm:t>
    </dgm:pt>
    <dgm:pt modelId="{AF4DB3BB-CD7F-4184-ACF2-CB319FF24ABC}" type="parTrans" cxnId="{4E8A64D3-D74A-448A-B80E-58C96D525D6D}">
      <dgm:prSet/>
      <dgm:spPr/>
      <dgm:t>
        <a:bodyPr/>
        <a:lstStyle/>
        <a:p>
          <a:endParaRPr lang="en-IN"/>
        </a:p>
      </dgm:t>
    </dgm:pt>
    <dgm:pt modelId="{1884E9FF-3E98-4BDD-888B-2339308CD613}" type="sibTrans" cxnId="{4E8A64D3-D74A-448A-B80E-58C96D525D6D}">
      <dgm:prSet/>
      <dgm:spPr/>
      <dgm:t>
        <a:bodyPr/>
        <a:lstStyle/>
        <a:p>
          <a:endParaRPr lang="en-IN"/>
        </a:p>
      </dgm:t>
    </dgm:pt>
    <dgm:pt modelId="{F98C45B4-BD9F-42F9-A20F-C61555FE357D}" type="pres">
      <dgm:prSet presAssocID="{50893D6E-7819-47EB-A589-664D113BAD32}" presName="composite" presStyleCnt="0">
        <dgm:presLayoutVars>
          <dgm:chMax val="1"/>
          <dgm:dir/>
          <dgm:resizeHandles val="exact"/>
        </dgm:presLayoutVars>
      </dgm:prSet>
      <dgm:spPr/>
      <dgm:t>
        <a:bodyPr/>
        <a:lstStyle/>
        <a:p>
          <a:endParaRPr lang="en-IN"/>
        </a:p>
      </dgm:t>
    </dgm:pt>
    <dgm:pt modelId="{56AAC42A-41A3-4A2C-B485-793F97A54B58}" type="pres">
      <dgm:prSet presAssocID="{6C96A2FB-7E48-41F2-883E-6ACA8CFBF9D3}" presName="roof" presStyleLbl="dkBgShp" presStyleIdx="0" presStyleCnt="2" custScaleY="41596" custLinFactNeighborX="43750" custLinFactNeighborY="-8333"/>
      <dgm:spPr/>
      <dgm:t>
        <a:bodyPr/>
        <a:lstStyle/>
        <a:p>
          <a:endParaRPr lang="en-IN"/>
        </a:p>
      </dgm:t>
    </dgm:pt>
    <dgm:pt modelId="{52239435-0E9D-4614-B4F6-03012ACBA15F}" type="pres">
      <dgm:prSet presAssocID="{6C96A2FB-7E48-41F2-883E-6ACA8CFBF9D3}" presName="pillars" presStyleCnt="0"/>
      <dgm:spPr/>
      <dgm:t>
        <a:bodyPr/>
        <a:lstStyle/>
        <a:p>
          <a:endParaRPr lang="en-IN"/>
        </a:p>
      </dgm:t>
    </dgm:pt>
    <dgm:pt modelId="{C46035B9-6A0E-4BE1-B1B6-C283C7E07D0B}" type="pres">
      <dgm:prSet presAssocID="{6C96A2FB-7E48-41F2-883E-6ACA8CFBF9D3}" presName="pillar1" presStyleLbl="node1" presStyleIdx="0" presStyleCnt="1" custScaleX="134812" custScaleY="129376">
        <dgm:presLayoutVars>
          <dgm:bulletEnabled val="1"/>
        </dgm:presLayoutVars>
      </dgm:prSet>
      <dgm:spPr/>
      <dgm:t>
        <a:bodyPr/>
        <a:lstStyle/>
        <a:p>
          <a:endParaRPr lang="en-IN"/>
        </a:p>
      </dgm:t>
    </dgm:pt>
    <dgm:pt modelId="{6A82043C-F387-4DAB-9E7A-5AED7DF15B5A}" type="pres">
      <dgm:prSet presAssocID="{6C96A2FB-7E48-41F2-883E-6ACA8CFBF9D3}" presName="base" presStyleLbl="dkBgShp" presStyleIdx="1" presStyleCnt="2" custFlipVert="1" custScaleY="60895" custLinFactNeighborY="16262"/>
      <dgm:spPr/>
      <dgm:t>
        <a:bodyPr/>
        <a:lstStyle/>
        <a:p>
          <a:endParaRPr lang="en-IN"/>
        </a:p>
      </dgm:t>
    </dgm:pt>
  </dgm:ptLst>
  <dgm:cxnLst>
    <dgm:cxn modelId="{EFF1396C-D5E5-4B3C-B3AA-50CDED8F32DA}" srcId="{17E807AF-A205-4461-AFF2-B7F27D57069C}" destId="{501BA70E-E906-4F17-B0FF-3196D1D86A05}" srcOrd="0" destOrd="0" parTransId="{ECE10A18-514D-42AC-B8EF-D4EC7FBD174B}" sibTransId="{B68B5B8B-13F0-4E5E-83C4-C7CF4BEC8A4D}"/>
    <dgm:cxn modelId="{29E605AA-35D6-4E85-B402-1DF908E744EF}" type="presOf" srcId="{17E807AF-A205-4461-AFF2-B7F27D57069C}" destId="{C46035B9-6A0E-4BE1-B1B6-C283C7E07D0B}" srcOrd="0" destOrd="0" presId="urn:microsoft.com/office/officeart/2005/8/layout/hList3"/>
    <dgm:cxn modelId="{12CBB687-9C78-43F5-94D7-80EB132FF717}" srcId="{50893D6E-7819-47EB-A589-664D113BAD32}" destId="{6C96A2FB-7E48-41F2-883E-6ACA8CFBF9D3}" srcOrd="0" destOrd="0" parTransId="{DCE0FE06-AE31-4FCF-8547-7ABEFA34C7BE}" sibTransId="{A453AA6E-643F-4A27-8560-4C431AB2529B}"/>
    <dgm:cxn modelId="{20044029-7EEF-4981-9CD1-D1D06EA68F9F}" srcId="{6C96A2FB-7E48-41F2-883E-6ACA8CFBF9D3}" destId="{17E807AF-A205-4461-AFF2-B7F27D57069C}" srcOrd="0" destOrd="0" parTransId="{822AAE24-C759-4F58-A6BA-F281BC6A8A1A}" sibTransId="{223B8481-5DE0-4C1C-8CC9-BC2992B88E33}"/>
    <dgm:cxn modelId="{69EB1EA7-E187-4ABF-87F5-FD6818C2431B}" srcId="{17E807AF-A205-4461-AFF2-B7F27D57069C}" destId="{D2A90287-4A73-48EA-BEB1-E33B052C4121}" srcOrd="1" destOrd="0" parTransId="{43661BE7-AC3E-4B21-AC7A-68A9A347C548}" sibTransId="{B2FE3042-DACE-4838-ACCF-3A44EACE7AA9}"/>
    <dgm:cxn modelId="{F0731139-5A99-4C90-96E5-44BA763DFCEA}" type="presOf" srcId="{50893D6E-7819-47EB-A589-664D113BAD32}" destId="{F98C45B4-BD9F-42F9-A20F-C61555FE357D}" srcOrd="0" destOrd="0" presId="urn:microsoft.com/office/officeart/2005/8/layout/hList3"/>
    <dgm:cxn modelId="{26BA7838-036F-4196-BA66-7F8314165B8A}" type="presOf" srcId="{D2A90287-4A73-48EA-BEB1-E33B052C4121}" destId="{C46035B9-6A0E-4BE1-B1B6-C283C7E07D0B}" srcOrd="0" destOrd="2" presId="urn:microsoft.com/office/officeart/2005/8/layout/hList3"/>
    <dgm:cxn modelId="{BEF71984-0857-4632-8278-8CA7C2A93171}" type="presOf" srcId="{6C96A2FB-7E48-41F2-883E-6ACA8CFBF9D3}" destId="{56AAC42A-41A3-4A2C-B485-793F97A54B58}" srcOrd="0" destOrd="0" presId="urn:microsoft.com/office/officeart/2005/8/layout/hList3"/>
    <dgm:cxn modelId="{8677DEE3-C65F-4026-9B71-5EF5096CDDD4}" type="presOf" srcId="{501BA70E-E906-4F17-B0FF-3196D1D86A05}" destId="{C46035B9-6A0E-4BE1-B1B6-C283C7E07D0B}" srcOrd="0" destOrd="1" presId="urn:microsoft.com/office/officeart/2005/8/layout/hList3"/>
    <dgm:cxn modelId="{4E8A64D3-D74A-448A-B80E-58C96D525D6D}" srcId="{50893D6E-7819-47EB-A589-664D113BAD32}" destId="{01B93472-4DC5-4445-8EE6-53A432478169}" srcOrd="1" destOrd="0" parTransId="{AF4DB3BB-CD7F-4184-ACF2-CB319FF24ABC}" sibTransId="{1884E9FF-3E98-4BDD-888B-2339308CD613}"/>
    <dgm:cxn modelId="{AEE67E9E-BAA1-4DDC-A029-647D016527AD}" type="presParOf" srcId="{F98C45B4-BD9F-42F9-A20F-C61555FE357D}" destId="{56AAC42A-41A3-4A2C-B485-793F97A54B58}" srcOrd="0" destOrd="0" presId="urn:microsoft.com/office/officeart/2005/8/layout/hList3"/>
    <dgm:cxn modelId="{3812A5FA-479B-45A1-8B86-6BBC42BA7932}" type="presParOf" srcId="{F98C45B4-BD9F-42F9-A20F-C61555FE357D}" destId="{52239435-0E9D-4614-B4F6-03012ACBA15F}" srcOrd="1" destOrd="0" presId="urn:microsoft.com/office/officeart/2005/8/layout/hList3"/>
    <dgm:cxn modelId="{8F0677BA-E177-447F-B8D0-32365881566D}" type="presParOf" srcId="{52239435-0E9D-4614-B4F6-03012ACBA15F}" destId="{C46035B9-6A0E-4BE1-B1B6-C283C7E07D0B}" srcOrd="0" destOrd="0" presId="urn:microsoft.com/office/officeart/2005/8/layout/hList3"/>
    <dgm:cxn modelId="{1E2DC67C-3646-4918-865F-459753D07F1D}" type="presParOf" srcId="{F98C45B4-BD9F-42F9-A20F-C61555FE357D}" destId="{6A82043C-F387-4DAB-9E7A-5AED7DF15B5A}" srcOrd="2" destOrd="0" presId="urn:microsoft.com/office/officeart/2005/8/layout/hList3"/>
  </dgm:cxnLst>
  <dgm:bg/>
  <dgm:whole/>
</dgm:dataModel>
</file>

<file path=ppt/diagrams/data16.xml><?xml version="1.0" encoding="utf-8"?>
<dgm:dataModel xmlns:dgm="http://schemas.openxmlformats.org/drawingml/2006/diagram" xmlns:a="http://schemas.openxmlformats.org/drawingml/2006/main">
  <dgm:ptLst>
    <dgm:pt modelId="{E093ED8F-6895-4A22-A350-3FDD9CA855AE}" type="doc">
      <dgm:prSet loTypeId="urn:microsoft.com/office/officeart/2005/8/layout/vProcess5" loCatId="process" qsTypeId="urn:microsoft.com/office/officeart/2005/8/quickstyle/simple2" qsCatId="simple" csTypeId="urn:microsoft.com/office/officeart/2005/8/colors/colorful3" csCatId="colorful" phldr="1"/>
      <dgm:spPr/>
      <dgm:t>
        <a:bodyPr/>
        <a:lstStyle/>
        <a:p>
          <a:endParaRPr lang="en-IN"/>
        </a:p>
      </dgm:t>
    </dgm:pt>
    <dgm:pt modelId="{9AD4842D-F1BE-4F59-8A27-8617E46413AF}">
      <dgm:prSet/>
      <dgm:spPr/>
      <dgm:t>
        <a:bodyPr/>
        <a:lstStyle/>
        <a:p>
          <a:pPr rtl="0"/>
          <a:r>
            <a:rPr lang="en-IN" dirty="0" smtClean="0"/>
            <a:t>Registered taxable person other than composition dealer</a:t>
          </a:r>
          <a:endParaRPr lang="en-US" dirty="0"/>
        </a:p>
      </dgm:t>
    </dgm:pt>
    <dgm:pt modelId="{67B9DBCA-1973-4867-8230-64C25D7176CF}" type="parTrans" cxnId="{AD41E316-A1E4-46AC-832E-C18ACAD20640}">
      <dgm:prSet/>
      <dgm:spPr/>
      <dgm:t>
        <a:bodyPr/>
        <a:lstStyle/>
        <a:p>
          <a:endParaRPr lang="en-IN"/>
        </a:p>
      </dgm:t>
    </dgm:pt>
    <dgm:pt modelId="{6CA61430-13A8-4A3D-92BC-6964BF0F21AC}" type="sibTrans" cxnId="{AD41E316-A1E4-46AC-832E-C18ACAD20640}">
      <dgm:prSet/>
      <dgm:spPr/>
      <dgm:t>
        <a:bodyPr/>
        <a:lstStyle/>
        <a:p>
          <a:endParaRPr lang="en-IN"/>
        </a:p>
      </dgm:t>
    </dgm:pt>
    <dgm:pt modelId="{97848CA2-616F-4EB9-96CD-C1BF66CCE551}">
      <dgm:prSet/>
      <dgm:spPr/>
      <dgm:t>
        <a:bodyPr/>
        <a:lstStyle/>
        <a:p>
          <a:r>
            <a:rPr lang="en-IN" dirty="0" smtClean="0">
              <a:latin typeface="+mn-lt"/>
              <a:ea typeface="Cambria Math" panose="02040503050406030204" pitchFamily="18" charset="0"/>
            </a:rPr>
            <a:t>Allowed carry forward of Input tax/ CENVAT credit – through a return</a:t>
          </a:r>
          <a:endParaRPr lang="en-US" dirty="0">
            <a:latin typeface="+mn-lt"/>
            <a:ea typeface="Cambria Math" panose="02040503050406030204" pitchFamily="18" charset="0"/>
          </a:endParaRPr>
        </a:p>
      </dgm:t>
    </dgm:pt>
    <dgm:pt modelId="{A027DACC-E06E-4DAF-979B-DF9062C76AE4}" type="parTrans" cxnId="{E107338E-B7E5-4F9D-98FB-953FB79A00A9}">
      <dgm:prSet/>
      <dgm:spPr/>
      <dgm:t>
        <a:bodyPr/>
        <a:lstStyle/>
        <a:p>
          <a:endParaRPr lang="en-IN"/>
        </a:p>
      </dgm:t>
    </dgm:pt>
    <dgm:pt modelId="{7D1EE1F0-4EFD-4C80-A8DD-F48777B29C5A}" type="sibTrans" cxnId="{E107338E-B7E5-4F9D-98FB-953FB79A00A9}">
      <dgm:prSet/>
      <dgm:spPr/>
      <dgm:t>
        <a:bodyPr/>
        <a:lstStyle/>
        <a:p>
          <a:endParaRPr lang="en-IN"/>
        </a:p>
      </dgm:t>
    </dgm:pt>
    <dgm:pt modelId="{643B332F-2C96-452D-B89E-AF1B5D57FF29}">
      <dgm:prSet/>
      <dgm:spPr/>
      <dgm:t>
        <a:bodyPr/>
        <a:lstStyle/>
        <a:p>
          <a:r>
            <a:rPr lang="en-IN" smtClean="0">
              <a:latin typeface="+mn-lt"/>
              <a:ea typeface="Cambria Math" panose="02040503050406030204" pitchFamily="18" charset="0"/>
            </a:rPr>
            <a:t>Such credit must be eligible under earlier law and GST law </a:t>
          </a:r>
          <a:endParaRPr lang="en-US" dirty="0">
            <a:latin typeface="+mn-lt"/>
            <a:ea typeface="Cambria Math" panose="02040503050406030204" pitchFamily="18" charset="0"/>
          </a:endParaRPr>
        </a:p>
      </dgm:t>
    </dgm:pt>
    <dgm:pt modelId="{F0967E7A-E328-41C1-AAF8-651C1B60F36F}" type="parTrans" cxnId="{BEE33E4C-B58A-4546-9D66-DF1971F52D61}">
      <dgm:prSet/>
      <dgm:spPr/>
      <dgm:t>
        <a:bodyPr/>
        <a:lstStyle/>
        <a:p>
          <a:endParaRPr lang="en-IN"/>
        </a:p>
      </dgm:t>
    </dgm:pt>
    <dgm:pt modelId="{709271D4-F169-4566-8795-00EC0953C8C6}" type="sibTrans" cxnId="{BEE33E4C-B58A-4546-9D66-DF1971F52D61}">
      <dgm:prSet/>
      <dgm:spPr/>
      <dgm:t>
        <a:bodyPr/>
        <a:lstStyle/>
        <a:p>
          <a:endParaRPr lang="en-IN"/>
        </a:p>
      </dgm:t>
    </dgm:pt>
    <dgm:pt modelId="{6E17AC8E-980B-4E99-92BA-865A74079240}">
      <dgm:prSet/>
      <dgm:spPr/>
      <dgm:t>
        <a:bodyPr/>
        <a:lstStyle/>
        <a:p>
          <a:r>
            <a:rPr lang="en-IN" dirty="0" smtClean="0">
              <a:latin typeface="+mn-lt"/>
              <a:ea typeface="Cambria Math" panose="02040503050406030204" pitchFamily="18" charset="0"/>
            </a:rPr>
            <a:t>Credit can be taken in the electronic credit ledger(CGST)</a:t>
          </a:r>
          <a:endParaRPr lang="en-IN" dirty="0">
            <a:latin typeface="+mn-lt"/>
            <a:ea typeface="Cambria Math" panose="02040503050406030204" pitchFamily="18" charset="0"/>
          </a:endParaRPr>
        </a:p>
      </dgm:t>
    </dgm:pt>
    <dgm:pt modelId="{427C1252-3205-498D-8CA4-8F4DD73AE29E}" type="parTrans" cxnId="{88EBE3A2-3A38-4907-8D5C-1C855D7789BF}">
      <dgm:prSet/>
      <dgm:spPr/>
      <dgm:t>
        <a:bodyPr/>
        <a:lstStyle/>
        <a:p>
          <a:endParaRPr lang="en-IN"/>
        </a:p>
      </dgm:t>
    </dgm:pt>
    <dgm:pt modelId="{BCD233B4-A931-4270-8B95-17C33DA0052F}" type="sibTrans" cxnId="{88EBE3A2-3A38-4907-8D5C-1C855D7789BF}">
      <dgm:prSet/>
      <dgm:spPr/>
      <dgm:t>
        <a:bodyPr/>
        <a:lstStyle/>
        <a:p>
          <a:endParaRPr lang="en-IN"/>
        </a:p>
      </dgm:t>
    </dgm:pt>
    <dgm:pt modelId="{A6E6A768-2AFD-418B-9E6F-927E74572094}">
      <dgm:prSet/>
      <dgm:spPr/>
      <dgm:t>
        <a:bodyPr/>
        <a:lstStyle/>
        <a:p>
          <a:r>
            <a:rPr lang="en-IN" smtClean="0">
              <a:latin typeface="+mn-lt"/>
              <a:ea typeface="Cambria Math" panose="02040503050406030204" pitchFamily="18" charset="0"/>
            </a:rPr>
            <a:t>Excess credit taken will be recovered as arrears of tax under  GST law</a:t>
          </a:r>
          <a:endParaRPr lang="en-US" dirty="0">
            <a:latin typeface="+mn-lt"/>
            <a:ea typeface="Cambria Math" panose="02040503050406030204" pitchFamily="18" charset="0"/>
          </a:endParaRPr>
        </a:p>
      </dgm:t>
    </dgm:pt>
    <dgm:pt modelId="{6B5FED61-11B1-491E-B74E-791DB4276156}" type="parTrans" cxnId="{F93D5EA7-153C-42B2-8AA1-2E581EB33966}">
      <dgm:prSet/>
      <dgm:spPr/>
      <dgm:t>
        <a:bodyPr/>
        <a:lstStyle/>
        <a:p>
          <a:endParaRPr lang="en-IN"/>
        </a:p>
      </dgm:t>
    </dgm:pt>
    <dgm:pt modelId="{BB3CE130-6951-408C-A382-384DC896C3EA}" type="sibTrans" cxnId="{F93D5EA7-153C-42B2-8AA1-2E581EB33966}">
      <dgm:prSet/>
      <dgm:spPr/>
      <dgm:t>
        <a:bodyPr/>
        <a:lstStyle/>
        <a:p>
          <a:endParaRPr lang="en-IN"/>
        </a:p>
      </dgm:t>
    </dgm:pt>
    <dgm:pt modelId="{3C84F142-4488-49DE-9E63-077C7934C363}" type="pres">
      <dgm:prSet presAssocID="{E093ED8F-6895-4A22-A350-3FDD9CA855AE}" presName="outerComposite" presStyleCnt="0">
        <dgm:presLayoutVars>
          <dgm:chMax val="5"/>
          <dgm:dir/>
          <dgm:resizeHandles val="exact"/>
        </dgm:presLayoutVars>
      </dgm:prSet>
      <dgm:spPr/>
      <dgm:t>
        <a:bodyPr/>
        <a:lstStyle/>
        <a:p>
          <a:endParaRPr lang="en-IN"/>
        </a:p>
      </dgm:t>
    </dgm:pt>
    <dgm:pt modelId="{BF3CFB87-F86F-4470-A206-C46E836A72CB}" type="pres">
      <dgm:prSet presAssocID="{E093ED8F-6895-4A22-A350-3FDD9CA855AE}" presName="dummyMaxCanvas" presStyleCnt="0">
        <dgm:presLayoutVars/>
      </dgm:prSet>
      <dgm:spPr/>
    </dgm:pt>
    <dgm:pt modelId="{4BF7E0BE-9D59-4B35-9E81-B405CFA571BF}" type="pres">
      <dgm:prSet presAssocID="{E093ED8F-6895-4A22-A350-3FDD9CA855AE}" presName="FiveNodes_1" presStyleLbl="node1" presStyleIdx="0" presStyleCnt="5">
        <dgm:presLayoutVars>
          <dgm:bulletEnabled val="1"/>
        </dgm:presLayoutVars>
      </dgm:prSet>
      <dgm:spPr/>
      <dgm:t>
        <a:bodyPr/>
        <a:lstStyle/>
        <a:p>
          <a:endParaRPr lang="en-IN"/>
        </a:p>
      </dgm:t>
    </dgm:pt>
    <dgm:pt modelId="{8FC1F812-A4E6-4468-89A1-87D78059C051}" type="pres">
      <dgm:prSet presAssocID="{E093ED8F-6895-4A22-A350-3FDD9CA855AE}" presName="FiveNodes_2" presStyleLbl="node1" presStyleIdx="1" presStyleCnt="5">
        <dgm:presLayoutVars>
          <dgm:bulletEnabled val="1"/>
        </dgm:presLayoutVars>
      </dgm:prSet>
      <dgm:spPr/>
      <dgm:t>
        <a:bodyPr/>
        <a:lstStyle/>
        <a:p>
          <a:endParaRPr lang="en-IN"/>
        </a:p>
      </dgm:t>
    </dgm:pt>
    <dgm:pt modelId="{B75740C5-3731-41BE-A23A-7E398546D229}" type="pres">
      <dgm:prSet presAssocID="{E093ED8F-6895-4A22-A350-3FDD9CA855AE}" presName="FiveNodes_3" presStyleLbl="node1" presStyleIdx="2" presStyleCnt="5">
        <dgm:presLayoutVars>
          <dgm:bulletEnabled val="1"/>
        </dgm:presLayoutVars>
      </dgm:prSet>
      <dgm:spPr/>
      <dgm:t>
        <a:bodyPr/>
        <a:lstStyle/>
        <a:p>
          <a:endParaRPr lang="en-IN"/>
        </a:p>
      </dgm:t>
    </dgm:pt>
    <dgm:pt modelId="{EC661A43-CD56-4F9F-BE30-7A2658ADEC65}" type="pres">
      <dgm:prSet presAssocID="{E093ED8F-6895-4A22-A350-3FDD9CA855AE}" presName="FiveNodes_4" presStyleLbl="node1" presStyleIdx="3" presStyleCnt="5">
        <dgm:presLayoutVars>
          <dgm:bulletEnabled val="1"/>
        </dgm:presLayoutVars>
      </dgm:prSet>
      <dgm:spPr/>
      <dgm:t>
        <a:bodyPr/>
        <a:lstStyle/>
        <a:p>
          <a:endParaRPr lang="en-IN"/>
        </a:p>
      </dgm:t>
    </dgm:pt>
    <dgm:pt modelId="{B52E5C2B-C89A-4F30-BA3D-9136549BB0F9}" type="pres">
      <dgm:prSet presAssocID="{E093ED8F-6895-4A22-A350-3FDD9CA855AE}" presName="FiveNodes_5" presStyleLbl="node1" presStyleIdx="4" presStyleCnt="5">
        <dgm:presLayoutVars>
          <dgm:bulletEnabled val="1"/>
        </dgm:presLayoutVars>
      </dgm:prSet>
      <dgm:spPr/>
      <dgm:t>
        <a:bodyPr/>
        <a:lstStyle/>
        <a:p>
          <a:endParaRPr lang="en-IN"/>
        </a:p>
      </dgm:t>
    </dgm:pt>
    <dgm:pt modelId="{EA1B5E38-CF75-4748-865D-3D89881A208C}" type="pres">
      <dgm:prSet presAssocID="{E093ED8F-6895-4A22-A350-3FDD9CA855AE}" presName="FiveConn_1-2" presStyleLbl="fgAccFollowNode1" presStyleIdx="0" presStyleCnt="4">
        <dgm:presLayoutVars>
          <dgm:bulletEnabled val="1"/>
        </dgm:presLayoutVars>
      </dgm:prSet>
      <dgm:spPr/>
      <dgm:t>
        <a:bodyPr/>
        <a:lstStyle/>
        <a:p>
          <a:endParaRPr lang="en-IN"/>
        </a:p>
      </dgm:t>
    </dgm:pt>
    <dgm:pt modelId="{8EBE08C1-A417-4A16-847D-D2029B5EA543}" type="pres">
      <dgm:prSet presAssocID="{E093ED8F-6895-4A22-A350-3FDD9CA855AE}" presName="FiveConn_2-3" presStyleLbl="fgAccFollowNode1" presStyleIdx="1" presStyleCnt="4">
        <dgm:presLayoutVars>
          <dgm:bulletEnabled val="1"/>
        </dgm:presLayoutVars>
      </dgm:prSet>
      <dgm:spPr/>
      <dgm:t>
        <a:bodyPr/>
        <a:lstStyle/>
        <a:p>
          <a:endParaRPr lang="en-IN"/>
        </a:p>
      </dgm:t>
    </dgm:pt>
    <dgm:pt modelId="{213DD490-864E-4899-A5BA-5F2A34B34505}" type="pres">
      <dgm:prSet presAssocID="{E093ED8F-6895-4A22-A350-3FDD9CA855AE}" presName="FiveConn_3-4" presStyleLbl="fgAccFollowNode1" presStyleIdx="2" presStyleCnt="4">
        <dgm:presLayoutVars>
          <dgm:bulletEnabled val="1"/>
        </dgm:presLayoutVars>
      </dgm:prSet>
      <dgm:spPr/>
      <dgm:t>
        <a:bodyPr/>
        <a:lstStyle/>
        <a:p>
          <a:endParaRPr lang="en-IN"/>
        </a:p>
      </dgm:t>
    </dgm:pt>
    <dgm:pt modelId="{87235E22-2816-4574-86B9-3A4BA55C04F5}" type="pres">
      <dgm:prSet presAssocID="{E093ED8F-6895-4A22-A350-3FDD9CA855AE}" presName="FiveConn_4-5" presStyleLbl="fgAccFollowNode1" presStyleIdx="3" presStyleCnt="4">
        <dgm:presLayoutVars>
          <dgm:bulletEnabled val="1"/>
        </dgm:presLayoutVars>
      </dgm:prSet>
      <dgm:spPr/>
      <dgm:t>
        <a:bodyPr/>
        <a:lstStyle/>
        <a:p>
          <a:endParaRPr lang="en-IN"/>
        </a:p>
      </dgm:t>
    </dgm:pt>
    <dgm:pt modelId="{3DC57421-E98C-4511-929E-ED5A37F70E94}" type="pres">
      <dgm:prSet presAssocID="{E093ED8F-6895-4A22-A350-3FDD9CA855AE}" presName="FiveNodes_1_text" presStyleLbl="node1" presStyleIdx="4" presStyleCnt="5">
        <dgm:presLayoutVars>
          <dgm:bulletEnabled val="1"/>
        </dgm:presLayoutVars>
      </dgm:prSet>
      <dgm:spPr/>
      <dgm:t>
        <a:bodyPr/>
        <a:lstStyle/>
        <a:p>
          <a:endParaRPr lang="en-IN"/>
        </a:p>
      </dgm:t>
    </dgm:pt>
    <dgm:pt modelId="{69EA95AA-45B8-4CDF-984B-4B84691BD7DC}" type="pres">
      <dgm:prSet presAssocID="{E093ED8F-6895-4A22-A350-3FDD9CA855AE}" presName="FiveNodes_2_text" presStyleLbl="node1" presStyleIdx="4" presStyleCnt="5">
        <dgm:presLayoutVars>
          <dgm:bulletEnabled val="1"/>
        </dgm:presLayoutVars>
      </dgm:prSet>
      <dgm:spPr/>
      <dgm:t>
        <a:bodyPr/>
        <a:lstStyle/>
        <a:p>
          <a:endParaRPr lang="en-IN"/>
        </a:p>
      </dgm:t>
    </dgm:pt>
    <dgm:pt modelId="{F86759EB-77A4-48EC-91EB-879E29902758}" type="pres">
      <dgm:prSet presAssocID="{E093ED8F-6895-4A22-A350-3FDD9CA855AE}" presName="FiveNodes_3_text" presStyleLbl="node1" presStyleIdx="4" presStyleCnt="5">
        <dgm:presLayoutVars>
          <dgm:bulletEnabled val="1"/>
        </dgm:presLayoutVars>
      </dgm:prSet>
      <dgm:spPr/>
      <dgm:t>
        <a:bodyPr/>
        <a:lstStyle/>
        <a:p>
          <a:endParaRPr lang="en-IN"/>
        </a:p>
      </dgm:t>
    </dgm:pt>
    <dgm:pt modelId="{033C4C1A-5E2B-4DDC-B6EA-2EB46B085510}" type="pres">
      <dgm:prSet presAssocID="{E093ED8F-6895-4A22-A350-3FDD9CA855AE}" presName="FiveNodes_4_text" presStyleLbl="node1" presStyleIdx="4" presStyleCnt="5">
        <dgm:presLayoutVars>
          <dgm:bulletEnabled val="1"/>
        </dgm:presLayoutVars>
      </dgm:prSet>
      <dgm:spPr/>
      <dgm:t>
        <a:bodyPr/>
        <a:lstStyle/>
        <a:p>
          <a:endParaRPr lang="en-IN"/>
        </a:p>
      </dgm:t>
    </dgm:pt>
    <dgm:pt modelId="{1AEB7108-6937-4F55-B65F-294FE31CCC80}" type="pres">
      <dgm:prSet presAssocID="{E093ED8F-6895-4A22-A350-3FDD9CA855AE}" presName="FiveNodes_5_text" presStyleLbl="node1" presStyleIdx="4" presStyleCnt="5">
        <dgm:presLayoutVars>
          <dgm:bulletEnabled val="1"/>
        </dgm:presLayoutVars>
      </dgm:prSet>
      <dgm:spPr/>
      <dgm:t>
        <a:bodyPr/>
        <a:lstStyle/>
        <a:p>
          <a:endParaRPr lang="en-IN"/>
        </a:p>
      </dgm:t>
    </dgm:pt>
  </dgm:ptLst>
  <dgm:cxnLst>
    <dgm:cxn modelId="{6E24BDAE-763D-4D3B-B74B-A155808730C0}" type="presOf" srcId="{BCD233B4-A931-4270-8B95-17C33DA0052F}" destId="{87235E22-2816-4574-86B9-3A4BA55C04F5}" srcOrd="0" destOrd="0" presId="urn:microsoft.com/office/officeart/2005/8/layout/vProcess5"/>
    <dgm:cxn modelId="{9EC19D65-89E1-471A-ABD7-05F73CFDA940}" type="presOf" srcId="{97848CA2-616F-4EB9-96CD-C1BF66CCE551}" destId="{8FC1F812-A4E6-4468-89A1-87D78059C051}" srcOrd="0" destOrd="0" presId="urn:microsoft.com/office/officeart/2005/8/layout/vProcess5"/>
    <dgm:cxn modelId="{32877B39-EC35-4694-A281-2BBA3785B436}" type="presOf" srcId="{A6E6A768-2AFD-418B-9E6F-927E74572094}" destId="{1AEB7108-6937-4F55-B65F-294FE31CCC80}" srcOrd="1" destOrd="0" presId="urn:microsoft.com/office/officeart/2005/8/layout/vProcess5"/>
    <dgm:cxn modelId="{34C7D287-295F-4FFF-AAD5-E8345846CE2F}" type="presOf" srcId="{9AD4842D-F1BE-4F59-8A27-8617E46413AF}" destId="{3DC57421-E98C-4511-929E-ED5A37F70E94}" srcOrd="1" destOrd="0" presId="urn:microsoft.com/office/officeart/2005/8/layout/vProcess5"/>
    <dgm:cxn modelId="{46AF315B-E455-4F64-B299-220B813D86D1}" type="presOf" srcId="{709271D4-F169-4566-8795-00EC0953C8C6}" destId="{213DD490-864E-4899-A5BA-5F2A34B34505}" srcOrd="0" destOrd="0" presId="urn:microsoft.com/office/officeart/2005/8/layout/vProcess5"/>
    <dgm:cxn modelId="{AEFF158A-83FE-4C91-B111-E11BB25D2735}" type="presOf" srcId="{E093ED8F-6895-4A22-A350-3FDD9CA855AE}" destId="{3C84F142-4488-49DE-9E63-077C7934C363}" srcOrd="0" destOrd="0" presId="urn:microsoft.com/office/officeart/2005/8/layout/vProcess5"/>
    <dgm:cxn modelId="{0C48A0FA-0C88-4DC6-BE1A-0E33F1518AD9}" type="presOf" srcId="{6CA61430-13A8-4A3D-92BC-6964BF0F21AC}" destId="{EA1B5E38-CF75-4748-865D-3D89881A208C}" srcOrd="0" destOrd="0" presId="urn:microsoft.com/office/officeart/2005/8/layout/vProcess5"/>
    <dgm:cxn modelId="{31296CA3-ED4B-4159-A634-173DB407ACD3}" type="presOf" srcId="{97848CA2-616F-4EB9-96CD-C1BF66CCE551}" destId="{69EA95AA-45B8-4CDF-984B-4B84691BD7DC}" srcOrd="1" destOrd="0" presId="urn:microsoft.com/office/officeart/2005/8/layout/vProcess5"/>
    <dgm:cxn modelId="{A1D6B423-7957-4BAB-A3AB-13071F55B9D4}" type="presOf" srcId="{A6E6A768-2AFD-418B-9E6F-927E74572094}" destId="{B52E5C2B-C89A-4F30-BA3D-9136549BB0F9}" srcOrd="0" destOrd="0" presId="urn:microsoft.com/office/officeart/2005/8/layout/vProcess5"/>
    <dgm:cxn modelId="{88EBE3A2-3A38-4907-8D5C-1C855D7789BF}" srcId="{E093ED8F-6895-4A22-A350-3FDD9CA855AE}" destId="{6E17AC8E-980B-4E99-92BA-865A74079240}" srcOrd="3" destOrd="0" parTransId="{427C1252-3205-498D-8CA4-8F4DD73AE29E}" sibTransId="{BCD233B4-A931-4270-8B95-17C33DA0052F}"/>
    <dgm:cxn modelId="{5C4744A2-DF95-40CC-8B8B-70435B727363}" type="presOf" srcId="{643B332F-2C96-452D-B89E-AF1B5D57FF29}" destId="{F86759EB-77A4-48EC-91EB-879E29902758}" srcOrd="1" destOrd="0" presId="urn:microsoft.com/office/officeart/2005/8/layout/vProcess5"/>
    <dgm:cxn modelId="{055399F3-DFF8-4F56-ABCE-CDE5A5D70D7C}" type="presOf" srcId="{7D1EE1F0-4EFD-4C80-A8DD-F48777B29C5A}" destId="{8EBE08C1-A417-4A16-847D-D2029B5EA543}" srcOrd="0" destOrd="0" presId="urn:microsoft.com/office/officeart/2005/8/layout/vProcess5"/>
    <dgm:cxn modelId="{650ED0DC-C10B-4F0B-B2CA-D65743B3361D}" type="presOf" srcId="{9AD4842D-F1BE-4F59-8A27-8617E46413AF}" destId="{4BF7E0BE-9D59-4B35-9E81-B405CFA571BF}" srcOrd="0" destOrd="0" presId="urn:microsoft.com/office/officeart/2005/8/layout/vProcess5"/>
    <dgm:cxn modelId="{BEE33E4C-B58A-4546-9D66-DF1971F52D61}" srcId="{E093ED8F-6895-4A22-A350-3FDD9CA855AE}" destId="{643B332F-2C96-452D-B89E-AF1B5D57FF29}" srcOrd="2" destOrd="0" parTransId="{F0967E7A-E328-41C1-AAF8-651C1B60F36F}" sibTransId="{709271D4-F169-4566-8795-00EC0953C8C6}"/>
    <dgm:cxn modelId="{E107338E-B7E5-4F9D-98FB-953FB79A00A9}" srcId="{E093ED8F-6895-4A22-A350-3FDD9CA855AE}" destId="{97848CA2-616F-4EB9-96CD-C1BF66CCE551}" srcOrd="1" destOrd="0" parTransId="{A027DACC-E06E-4DAF-979B-DF9062C76AE4}" sibTransId="{7D1EE1F0-4EFD-4C80-A8DD-F48777B29C5A}"/>
    <dgm:cxn modelId="{194A8BBE-9587-43E3-9906-BC4E84975CFE}" type="presOf" srcId="{6E17AC8E-980B-4E99-92BA-865A74079240}" destId="{EC661A43-CD56-4F9F-BE30-7A2658ADEC65}" srcOrd="0" destOrd="0" presId="urn:microsoft.com/office/officeart/2005/8/layout/vProcess5"/>
    <dgm:cxn modelId="{B69FA737-D9EF-43C7-9565-941BB4ABB066}" type="presOf" srcId="{643B332F-2C96-452D-B89E-AF1B5D57FF29}" destId="{B75740C5-3731-41BE-A23A-7E398546D229}" srcOrd="0" destOrd="0" presId="urn:microsoft.com/office/officeart/2005/8/layout/vProcess5"/>
    <dgm:cxn modelId="{A8F226EF-ACA9-421B-B8D0-00EA4759C5B8}" type="presOf" srcId="{6E17AC8E-980B-4E99-92BA-865A74079240}" destId="{033C4C1A-5E2B-4DDC-B6EA-2EB46B085510}" srcOrd="1" destOrd="0" presId="urn:microsoft.com/office/officeart/2005/8/layout/vProcess5"/>
    <dgm:cxn modelId="{F93D5EA7-153C-42B2-8AA1-2E581EB33966}" srcId="{E093ED8F-6895-4A22-A350-3FDD9CA855AE}" destId="{A6E6A768-2AFD-418B-9E6F-927E74572094}" srcOrd="4" destOrd="0" parTransId="{6B5FED61-11B1-491E-B74E-791DB4276156}" sibTransId="{BB3CE130-6951-408C-A382-384DC896C3EA}"/>
    <dgm:cxn modelId="{AD41E316-A1E4-46AC-832E-C18ACAD20640}" srcId="{E093ED8F-6895-4A22-A350-3FDD9CA855AE}" destId="{9AD4842D-F1BE-4F59-8A27-8617E46413AF}" srcOrd="0" destOrd="0" parTransId="{67B9DBCA-1973-4867-8230-64C25D7176CF}" sibTransId="{6CA61430-13A8-4A3D-92BC-6964BF0F21AC}"/>
    <dgm:cxn modelId="{38609FA2-9ABA-413F-B8B5-E2A8E5D4820F}" type="presParOf" srcId="{3C84F142-4488-49DE-9E63-077C7934C363}" destId="{BF3CFB87-F86F-4470-A206-C46E836A72CB}" srcOrd="0" destOrd="0" presId="urn:microsoft.com/office/officeart/2005/8/layout/vProcess5"/>
    <dgm:cxn modelId="{898A0C4D-2439-4463-AC43-CF8F1EFDFB58}" type="presParOf" srcId="{3C84F142-4488-49DE-9E63-077C7934C363}" destId="{4BF7E0BE-9D59-4B35-9E81-B405CFA571BF}" srcOrd="1" destOrd="0" presId="urn:microsoft.com/office/officeart/2005/8/layout/vProcess5"/>
    <dgm:cxn modelId="{19EA5E74-0F3C-4B8D-8C5A-49E9E910AE42}" type="presParOf" srcId="{3C84F142-4488-49DE-9E63-077C7934C363}" destId="{8FC1F812-A4E6-4468-89A1-87D78059C051}" srcOrd="2" destOrd="0" presId="urn:microsoft.com/office/officeart/2005/8/layout/vProcess5"/>
    <dgm:cxn modelId="{509D07E2-DA1D-4108-969A-9F00898C1A04}" type="presParOf" srcId="{3C84F142-4488-49DE-9E63-077C7934C363}" destId="{B75740C5-3731-41BE-A23A-7E398546D229}" srcOrd="3" destOrd="0" presId="urn:microsoft.com/office/officeart/2005/8/layout/vProcess5"/>
    <dgm:cxn modelId="{CD2A0B29-B4F2-4ADA-A14C-2DD55B5B7E6B}" type="presParOf" srcId="{3C84F142-4488-49DE-9E63-077C7934C363}" destId="{EC661A43-CD56-4F9F-BE30-7A2658ADEC65}" srcOrd="4" destOrd="0" presId="urn:microsoft.com/office/officeart/2005/8/layout/vProcess5"/>
    <dgm:cxn modelId="{E8C47D2C-5B0D-4BFB-AC8C-78C1EDBEA285}" type="presParOf" srcId="{3C84F142-4488-49DE-9E63-077C7934C363}" destId="{B52E5C2B-C89A-4F30-BA3D-9136549BB0F9}" srcOrd="5" destOrd="0" presId="urn:microsoft.com/office/officeart/2005/8/layout/vProcess5"/>
    <dgm:cxn modelId="{1687111D-40F1-40A4-93B0-D19C8ABA03B6}" type="presParOf" srcId="{3C84F142-4488-49DE-9E63-077C7934C363}" destId="{EA1B5E38-CF75-4748-865D-3D89881A208C}" srcOrd="6" destOrd="0" presId="urn:microsoft.com/office/officeart/2005/8/layout/vProcess5"/>
    <dgm:cxn modelId="{B2ECD9AB-0731-4E05-B88F-40AE0CB30B85}" type="presParOf" srcId="{3C84F142-4488-49DE-9E63-077C7934C363}" destId="{8EBE08C1-A417-4A16-847D-D2029B5EA543}" srcOrd="7" destOrd="0" presId="urn:microsoft.com/office/officeart/2005/8/layout/vProcess5"/>
    <dgm:cxn modelId="{65B20A83-C54B-44D7-949A-FAAB76FF103B}" type="presParOf" srcId="{3C84F142-4488-49DE-9E63-077C7934C363}" destId="{213DD490-864E-4899-A5BA-5F2A34B34505}" srcOrd="8" destOrd="0" presId="urn:microsoft.com/office/officeart/2005/8/layout/vProcess5"/>
    <dgm:cxn modelId="{68BABE67-5E2C-42C6-8F9B-A16C08516A25}" type="presParOf" srcId="{3C84F142-4488-49DE-9E63-077C7934C363}" destId="{87235E22-2816-4574-86B9-3A4BA55C04F5}" srcOrd="9" destOrd="0" presId="urn:microsoft.com/office/officeart/2005/8/layout/vProcess5"/>
    <dgm:cxn modelId="{902B9637-FC17-4289-9BFF-0AA10BD00382}" type="presParOf" srcId="{3C84F142-4488-49DE-9E63-077C7934C363}" destId="{3DC57421-E98C-4511-929E-ED5A37F70E94}" srcOrd="10" destOrd="0" presId="urn:microsoft.com/office/officeart/2005/8/layout/vProcess5"/>
    <dgm:cxn modelId="{C9793B15-F9C8-42D4-B7DF-1C1BBA9FC36D}" type="presParOf" srcId="{3C84F142-4488-49DE-9E63-077C7934C363}" destId="{69EA95AA-45B8-4CDF-984B-4B84691BD7DC}" srcOrd="11" destOrd="0" presId="urn:microsoft.com/office/officeart/2005/8/layout/vProcess5"/>
    <dgm:cxn modelId="{306784AE-4FB9-4EA0-9651-B8DDA35D344D}" type="presParOf" srcId="{3C84F142-4488-49DE-9E63-077C7934C363}" destId="{F86759EB-77A4-48EC-91EB-879E29902758}" srcOrd="12" destOrd="0" presId="urn:microsoft.com/office/officeart/2005/8/layout/vProcess5"/>
    <dgm:cxn modelId="{AAA59A96-69E0-44BD-975D-15D93C5785F0}" type="presParOf" srcId="{3C84F142-4488-49DE-9E63-077C7934C363}" destId="{033C4C1A-5E2B-4DDC-B6EA-2EB46B085510}" srcOrd="13" destOrd="0" presId="urn:microsoft.com/office/officeart/2005/8/layout/vProcess5"/>
    <dgm:cxn modelId="{B97F9220-2B1C-4A8F-BC43-48464D03D84A}" type="presParOf" srcId="{3C84F142-4488-49DE-9E63-077C7934C363}" destId="{1AEB7108-6937-4F55-B65F-294FE31CCC80}" srcOrd="14" destOrd="0" presId="urn:microsoft.com/office/officeart/2005/8/layout/vProcess5"/>
  </dgm:cxnLst>
  <dgm:bg/>
  <dgm:whole/>
</dgm:dataModel>
</file>

<file path=ppt/diagrams/data17.xml><?xml version="1.0" encoding="utf-8"?>
<dgm:dataModel xmlns:dgm="http://schemas.openxmlformats.org/drawingml/2006/diagram" xmlns:a="http://schemas.openxmlformats.org/drawingml/2006/main">
  <dgm:ptLst>
    <dgm:pt modelId="{467D0038-BC2A-4CA4-8C7D-61F5E04A0E4B}" type="doc">
      <dgm:prSet loTypeId="urn:microsoft.com/office/officeart/2005/8/layout/bProcess3" loCatId="process" qsTypeId="urn:microsoft.com/office/officeart/2005/8/quickstyle/3d3" qsCatId="3D" csTypeId="urn:microsoft.com/office/officeart/2005/8/colors/accent2_2" csCatId="accent2" phldr="1"/>
      <dgm:spPr/>
      <dgm:t>
        <a:bodyPr/>
        <a:lstStyle/>
        <a:p>
          <a:endParaRPr lang="en-IN"/>
        </a:p>
      </dgm:t>
    </dgm:pt>
    <dgm:pt modelId="{2FDD00EF-D863-45F3-A716-261A9BF06AC5}">
      <dgm:prSet>
        <dgm:style>
          <a:lnRef idx="2">
            <a:schemeClr val="accent6"/>
          </a:lnRef>
          <a:fillRef idx="1">
            <a:schemeClr val="lt1"/>
          </a:fillRef>
          <a:effectRef idx="0">
            <a:schemeClr val="accent6"/>
          </a:effectRef>
          <a:fontRef idx="minor">
            <a:schemeClr val="dk1"/>
          </a:fontRef>
        </dgm:style>
      </dgm:prSet>
      <dgm:spPr/>
      <dgm:t>
        <a:bodyPr/>
        <a:lstStyle/>
        <a:p>
          <a:r>
            <a:rPr lang="en-US" dirty="0" smtClean="0"/>
            <a:t>A registered taxable person, other than composition dealer, shall be eligible to take the credit </a:t>
          </a:r>
          <a:endParaRPr lang="en-US" dirty="0"/>
        </a:p>
      </dgm:t>
    </dgm:pt>
    <dgm:pt modelId="{AD1F8778-35FD-41BC-A9CE-85163CAD52CC}" type="parTrans" cxnId="{FA8C5E1A-DB7D-4D51-B4C0-7F2A949BCA53}">
      <dgm:prSet/>
      <dgm:spPr/>
      <dgm:t>
        <a:bodyPr/>
        <a:lstStyle/>
        <a:p>
          <a:endParaRPr lang="en-IN">
            <a:solidFill>
              <a:srgbClr val="0070C0"/>
            </a:solidFill>
          </a:endParaRPr>
        </a:p>
      </dgm:t>
    </dgm:pt>
    <dgm:pt modelId="{28F8055D-CA92-4E86-BB12-39C555D6F72C}" type="sibTrans" cxnId="{FA8C5E1A-DB7D-4D51-B4C0-7F2A949BCA53}">
      <dgm:prSet>
        <dgm:style>
          <a:lnRef idx="2">
            <a:schemeClr val="accent6"/>
          </a:lnRef>
          <a:fillRef idx="1">
            <a:schemeClr val="lt1"/>
          </a:fillRef>
          <a:effectRef idx="0">
            <a:schemeClr val="accent6"/>
          </a:effectRef>
          <a:fontRef idx="minor">
            <a:schemeClr val="dk1"/>
          </a:fontRef>
        </dgm:style>
      </dgm:prSet>
      <dgm:spPr/>
      <dgm:t>
        <a:bodyPr/>
        <a:lstStyle/>
        <a:p>
          <a:endParaRPr lang="en-IN">
            <a:solidFill>
              <a:srgbClr val="0070C0"/>
            </a:solidFill>
          </a:endParaRPr>
        </a:p>
      </dgm:t>
    </dgm:pt>
    <dgm:pt modelId="{5FED3653-692B-4EC8-B972-68797BE722E8}">
      <dgm:prSet>
        <dgm:style>
          <a:lnRef idx="2">
            <a:schemeClr val="accent6"/>
          </a:lnRef>
          <a:fillRef idx="1">
            <a:schemeClr val="lt1"/>
          </a:fillRef>
          <a:effectRef idx="0">
            <a:schemeClr val="accent6"/>
          </a:effectRef>
          <a:fontRef idx="minor">
            <a:schemeClr val="dk1"/>
          </a:fontRef>
        </dgm:style>
      </dgm:prSet>
      <dgm:spPr/>
      <dgm:t>
        <a:bodyPr/>
        <a:lstStyle/>
        <a:p>
          <a:r>
            <a:rPr lang="en-US" dirty="0" smtClean="0"/>
            <a:t>In the electronic credit ledger</a:t>
          </a:r>
          <a:endParaRPr lang="en-US" dirty="0"/>
        </a:p>
      </dgm:t>
    </dgm:pt>
    <dgm:pt modelId="{BF04C54A-0BEF-4A9D-B7ED-352C0317DC7B}" type="parTrans" cxnId="{88B645E1-6B0C-42E4-BBB0-74F36C1A4BB2}">
      <dgm:prSet/>
      <dgm:spPr/>
      <dgm:t>
        <a:bodyPr/>
        <a:lstStyle/>
        <a:p>
          <a:endParaRPr lang="en-IN">
            <a:solidFill>
              <a:srgbClr val="0070C0"/>
            </a:solidFill>
          </a:endParaRPr>
        </a:p>
      </dgm:t>
    </dgm:pt>
    <dgm:pt modelId="{EB27A6FE-3763-43CC-87A4-967525C81EA6}" type="sibTrans" cxnId="{88B645E1-6B0C-42E4-BBB0-74F36C1A4BB2}">
      <dgm:prSet>
        <dgm:style>
          <a:lnRef idx="2">
            <a:schemeClr val="accent6"/>
          </a:lnRef>
          <a:fillRef idx="1">
            <a:schemeClr val="lt1"/>
          </a:fillRef>
          <a:effectRef idx="0">
            <a:schemeClr val="accent6"/>
          </a:effectRef>
          <a:fontRef idx="minor">
            <a:schemeClr val="dk1"/>
          </a:fontRef>
        </dgm:style>
      </dgm:prSet>
      <dgm:spPr/>
      <dgm:t>
        <a:bodyPr/>
        <a:lstStyle/>
        <a:p>
          <a:endParaRPr lang="en-IN">
            <a:solidFill>
              <a:srgbClr val="0070C0"/>
            </a:solidFill>
          </a:endParaRPr>
        </a:p>
      </dgm:t>
    </dgm:pt>
    <dgm:pt modelId="{C6E6E3F4-A89E-400F-8867-DFBBC2E0E834}">
      <dgm:prSet>
        <dgm:style>
          <a:lnRef idx="2">
            <a:schemeClr val="accent6"/>
          </a:lnRef>
          <a:fillRef idx="1">
            <a:schemeClr val="lt1"/>
          </a:fillRef>
          <a:effectRef idx="0">
            <a:schemeClr val="accent6"/>
          </a:effectRef>
          <a:fontRef idx="minor">
            <a:schemeClr val="dk1"/>
          </a:fontRef>
        </dgm:style>
      </dgm:prSet>
      <dgm:spPr/>
      <dgm:t>
        <a:bodyPr/>
        <a:lstStyle/>
        <a:p>
          <a:r>
            <a:rPr lang="en-US" dirty="0" smtClean="0"/>
            <a:t>Unavailed Credit on Capital Goods (as per Rule 2(a) CENVAT Credit Rule,2004) not carried forward in a return</a:t>
          </a:r>
          <a:endParaRPr lang="en-US" dirty="0"/>
        </a:p>
      </dgm:t>
    </dgm:pt>
    <dgm:pt modelId="{0B1D663F-8524-42C8-8EA6-8090677E8EA6}" type="parTrans" cxnId="{D51BA329-8BFF-4C26-B6F3-9FB0B74EC77B}">
      <dgm:prSet/>
      <dgm:spPr/>
      <dgm:t>
        <a:bodyPr/>
        <a:lstStyle/>
        <a:p>
          <a:endParaRPr lang="en-IN">
            <a:solidFill>
              <a:srgbClr val="0070C0"/>
            </a:solidFill>
          </a:endParaRPr>
        </a:p>
      </dgm:t>
    </dgm:pt>
    <dgm:pt modelId="{803C5B65-695C-4276-A9C2-99D23EC5519E}" type="sibTrans" cxnId="{D51BA329-8BFF-4C26-B6F3-9FB0B74EC77B}">
      <dgm:prSet>
        <dgm:style>
          <a:lnRef idx="2">
            <a:schemeClr val="accent6"/>
          </a:lnRef>
          <a:fillRef idx="1">
            <a:schemeClr val="lt1"/>
          </a:fillRef>
          <a:effectRef idx="0">
            <a:schemeClr val="accent6"/>
          </a:effectRef>
          <a:fontRef idx="minor">
            <a:schemeClr val="dk1"/>
          </a:fontRef>
        </dgm:style>
      </dgm:prSet>
      <dgm:spPr/>
      <dgm:t>
        <a:bodyPr/>
        <a:lstStyle/>
        <a:p>
          <a:endParaRPr lang="en-IN">
            <a:solidFill>
              <a:srgbClr val="0070C0"/>
            </a:solidFill>
          </a:endParaRPr>
        </a:p>
      </dgm:t>
    </dgm:pt>
    <dgm:pt modelId="{48459B20-747F-4B4B-8735-8F8043610C5B}">
      <dgm:prSet>
        <dgm:style>
          <a:lnRef idx="2">
            <a:schemeClr val="accent6"/>
          </a:lnRef>
          <a:fillRef idx="1">
            <a:schemeClr val="lt1"/>
          </a:fillRef>
          <a:effectRef idx="0">
            <a:schemeClr val="accent6"/>
          </a:effectRef>
          <a:fontRef idx="minor">
            <a:schemeClr val="dk1"/>
          </a:fontRef>
        </dgm:style>
      </dgm:prSet>
      <dgm:spPr/>
      <dgm:t>
        <a:bodyPr/>
        <a:lstStyle/>
        <a:p>
          <a:r>
            <a:rPr lang="en-US" dirty="0" smtClean="0"/>
            <a:t>Unavailed Credit = (Total eligible credit – credit availed) under the earlier law</a:t>
          </a:r>
          <a:endParaRPr lang="en-US" dirty="0"/>
        </a:p>
      </dgm:t>
    </dgm:pt>
    <dgm:pt modelId="{FABAA23E-F398-4640-AE65-2D994B885860}" type="parTrans" cxnId="{FACEDDB0-58C7-46D9-8F6A-BACD6F748091}">
      <dgm:prSet/>
      <dgm:spPr/>
      <dgm:t>
        <a:bodyPr/>
        <a:lstStyle/>
        <a:p>
          <a:endParaRPr lang="en-IN">
            <a:solidFill>
              <a:srgbClr val="0070C0"/>
            </a:solidFill>
          </a:endParaRPr>
        </a:p>
      </dgm:t>
    </dgm:pt>
    <dgm:pt modelId="{00ABBB69-653F-4A28-85FA-7049A0EA2869}" type="sibTrans" cxnId="{FACEDDB0-58C7-46D9-8F6A-BACD6F748091}">
      <dgm:prSet>
        <dgm:style>
          <a:lnRef idx="2">
            <a:schemeClr val="accent6"/>
          </a:lnRef>
          <a:fillRef idx="1">
            <a:schemeClr val="lt1"/>
          </a:fillRef>
          <a:effectRef idx="0">
            <a:schemeClr val="accent6"/>
          </a:effectRef>
          <a:fontRef idx="minor">
            <a:schemeClr val="dk1"/>
          </a:fontRef>
        </dgm:style>
      </dgm:prSet>
      <dgm:spPr/>
      <dgm:t>
        <a:bodyPr/>
        <a:lstStyle/>
        <a:p>
          <a:endParaRPr lang="en-IN">
            <a:solidFill>
              <a:srgbClr val="0070C0"/>
            </a:solidFill>
          </a:endParaRPr>
        </a:p>
      </dgm:t>
    </dgm:pt>
    <dgm:pt modelId="{97BA92E3-8341-4888-9BAB-44AA63C0A1F5}">
      <dgm:prSet>
        <dgm:style>
          <a:lnRef idx="2">
            <a:schemeClr val="accent6"/>
          </a:lnRef>
          <a:fillRef idx="1">
            <a:schemeClr val="lt1"/>
          </a:fillRef>
          <a:effectRef idx="0">
            <a:schemeClr val="accent6"/>
          </a:effectRef>
          <a:fontRef idx="minor">
            <a:schemeClr val="dk1"/>
          </a:fontRef>
        </dgm:style>
      </dgm:prSet>
      <dgm:spPr/>
      <dgm:t>
        <a:bodyPr/>
        <a:lstStyle/>
        <a:p>
          <a:r>
            <a:rPr lang="en-US" dirty="0" smtClean="0"/>
            <a:t>Such credits must be eligible under the earlier law AND under GST law</a:t>
          </a:r>
          <a:endParaRPr lang="en-US" dirty="0"/>
        </a:p>
      </dgm:t>
    </dgm:pt>
    <dgm:pt modelId="{52277A03-9755-46DB-AA40-0DF2B273C15E}" type="parTrans" cxnId="{05B6DD1F-53BD-45F8-849B-D72957F8D7E9}">
      <dgm:prSet/>
      <dgm:spPr/>
      <dgm:t>
        <a:bodyPr/>
        <a:lstStyle/>
        <a:p>
          <a:endParaRPr lang="en-IN">
            <a:solidFill>
              <a:srgbClr val="0070C0"/>
            </a:solidFill>
          </a:endParaRPr>
        </a:p>
      </dgm:t>
    </dgm:pt>
    <dgm:pt modelId="{EAEBC186-A423-43C7-A877-C9C7E254E189}" type="sibTrans" cxnId="{05B6DD1F-53BD-45F8-849B-D72957F8D7E9}">
      <dgm:prSet>
        <dgm:style>
          <a:lnRef idx="2">
            <a:schemeClr val="accent6"/>
          </a:lnRef>
          <a:fillRef idx="1">
            <a:schemeClr val="lt1"/>
          </a:fillRef>
          <a:effectRef idx="0">
            <a:schemeClr val="accent6"/>
          </a:effectRef>
          <a:fontRef idx="minor">
            <a:schemeClr val="dk1"/>
          </a:fontRef>
        </dgm:style>
      </dgm:prSet>
      <dgm:spPr/>
      <dgm:t>
        <a:bodyPr/>
        <a:lstStyle/>
        <a:p>
          <a:endParaRPr lang="en-IN">
            <a:solidFill>
              <a:srgbClr val="0070C0"/>
            </a:solidFill>
          </a:endParaRPr>
        </a:p>
      </dgm:t>
    </dgm:pt>
    <dgm:pt modelId="{9C71DDCC-8A29-4B60-BD43-5E3ED36F2330}">
      <dgm:prSet>
        <dgm:style>
          <a:lnRef idx="2">
            <a:schemeClr val="accent6"/>
          </a:lnRef>
          <a:fillRef idx="1">
            <a:schemeClr val="lt1"/>
          </a:fillRef>
          <a:effectRef idx="0">
            <a:schemeClr val="accent6"/>
          </a:effectRef>
          <a:fontRef idx="minor">
            <a:schemeClr val="dk1"/>
          </a:fontRef>
        </dgm:style>
      </dgm:prSet>
      <dgm:spPr/>
      <dgm:t>
        <a:bodyPr/>
        <a:lstStyle/>
        <a:p>
          <a:r>
            <a:rPr lang="en-IN" dirty="0" smtClean="0"/>
            <a:t>Excess claim shall be recovered as arrears of tax under GST law</a:t>
          </a:r>
          <a:endParaRPr lang="en-US" dirty="0"/>
        </a:p>
      </dgm:t>
    </dgm:pt>
    <dgm:pt modelId="{18EDC226-C7BF-4526-9243-88157C6CA021}" type="parTrans" cxnId="{8514DE4B-F606-4A0D-A9CB-4A0F536A24EB}">
      <dgm:prSet/>
      <dgm:spPr/>
      <dgm:t>
        <a:bodyPr/>
        <a:lstStyle/>
        <a:p>
          <a:endParaRPr lang="en-IN">
            <a:solidFill>
              <a:srgbClr val="0070C0"/>
            </a:solidFill>
          </a:endParaRPr>
        </a:p>
      </dgm:t>
    </dgm:pt>
    <dgm:pt modelId="{17559404-D251-4FB5-BE97-45C5E998602E}" type="sibTrans" cxnId="{8514DE4B-F606-4A0D-A9CB-4A0F536A24EB}">
      <dgm:prSet/>
      <dgm:spPr/>
      <dgm:t>
        <a:bodyPr/>
        <a:lstStyle/>
        <a:p>
          <a:endParaRPr lang="en-IN">
            <a:solidFill>
              <a:srgbClr val="0070C0"/>
            </a:solidFill>
          </a:endParaRPr>
        </a:p>
      </dgm:t>
    </dgm:pt>
    <dgm:pt modelId="{B48569AF-3B65-4EC7-971A-A17EA8191408}" type="pres">
      <dgm:prSet presAssocID="{467D0038-BC2A-4CA4-8C7D-61F5E04A0E4B}" presName="Name0" presStyleCnt="0">
        <dgm:presLayoutVars>
          <dgm:dir/>
          <dgm:resizeHandles val="exact"/>
        </dgm:presLayoutVars>
      </dgm:prSet>
      <dgm:spPr/>
      <dgm:t>
        <a:bodyPr/>
        <a:lstStyle/>
        <a:p>
          <a:endParaRPr lang="en-IN"/>
        </a:p>
      </dgm:t>
    </dgm:pt>
    <dgm:pt modelId="{9D7F0D4E-3015-4ABD-BA97-FA69A4847392}" type="pres">
      <dgm:prSet presAssocID="{2FDD00EF-D863-45F3-A716-261A9BF06AC5}" presName="node" presStyleLbl="node1" presStyleIdx="0" presStyleCnt="6">
        <dgm:presLayoutVars>
          <dgm:bulletEnabled val="1"/>
        </dgm:presLayoutVars>
      </dgm:prSet>
      <dgm:spPr/>
      <dgm:t>
        <a:bodyPr/>
        <a:lstStyle/>
        <a:p>
          <a:endParaRPr lang="en-IN"/>
        </a:p>
      </dgm:t>
    </dgm:pt>
    <dgm:pt modelId="{4205ABD6-F1C9-4BFD-AE67-BF28625808AC}" type="pres">
      <dgm:prSet presAssocID="{28F8055D-CA92-4E86-BB12-39C555D6F72C}" presName="sibTrans" presStyleLbl="sibTrans1D1" presStyleIdx="0" presStyleCnt="5"/>
      <dgm:spPr/>
      <dgm:t>
        <a:bodyPr/>
        <a:lstStyle/>
        <a:p>
          <a:endParaRPr lang="en-IN"/>
        </a:p>
      </dgm:t>
    </dgm:pt>
    <dgm:pt modelId="{1DDF5626-78EB-4A7E-A62E-DEE8D5FDD9BD}" type="pres">
      <dgm:prSet presAssocID="{28F8055D-CA92-4E86-BB12-39C555D6F72C}" presName="connectorText" presStyleLbl="sibTrans1D1" presStyleIdx="0" presStyleCnt="5"/>
      <dgm:spPr/>
      <dgm:t>
        <a:bodyPr/>
        <a:lstStyle/>
        <a:p>
          <a:endParaRPr lang="en-IN"/>
        </a:p>
      </dgm:t>
    </dgm:pt>
    <dgm:pt modelId="{8D60EEE0-1CA8-4536-967B-F5678C7A540F}" type="pres">
      <dgm:prSet presAssocID="{5FED3653-692B-4EC8-B972-68797BE722E8}" presName="node" presStyleLbl="node1" presStyleIdx="1" presStyleCnt="6">
        <dgm:presLayoutVars>
          <dgm:bulletEnabled val="1"/>
        </dgm:presLayoutVars>
      </dgm:prSet>
      <dgm:spPr/>
      <dgm:t>
        <a:bodyPr/>
        <a:lstStyle/>
        <a:p>
          <a:endParaRPr lang="en-IN"/>
        </a:p>
      </dgm:t>
    </dgm:pt>
    <dgm:pt modelId="{BEB9ABE5-EA91-47B8-ACBD-6DEFDD4F27CA}" type="pres">
      <dgm:prSet presAssocID="{EB27A6FE-3763-43CC-87A4-967525C81EA6}" presName="sibTrans" presStyleLbl="sibTrans1D1" presStyleIdx="1" presStyleCnt="5"/>
      <dgm:spPr/>
      <dgm:t>
        <a:bodyPr/>
        <a:lstStyle/>
        <a:p>
          <a:endParaRPr lang="en-IN"/>
        </a:p>
      </dgm:t>
    </dgm:pt>
    <dgm:pt modelId="{B5E38D11-81A9-4006-A26A-051927D556BE}" type="pres">
      <dgm:prSet presAssocID="{EB27A6FE-3763-43CC-87A4-967525C81EA6}" presName="connectorText" presStyleLbl="sibTrans1D1" presStyleIdx="1" presStyleCnt="5"/>
      <dgm:spPr/>
      <dgm:t>
        <a:bodyPr/>
        <a:lstStyle/>
        <a:p>
          <a:endParaRPr lang="en-IN"/>
        </a:p>
      </dgm:t>
    </dgm:pt>
    <dgm:pt modelId="{8E6C4CB1-C51A-4883-8885-29963E3B7085}" type="pres">
      <dgm:prSet presAssocID="{C6E6E3F4-A89E-400F-8867-DFBBC2E0E834}" presName="node" presStyleLbl="node1" presStyleIdx="2" presStyleCnt="6">
        <dgm:presLayoutVars>
          <dgm:bulletEnabled val="1"/>
        </dgm:presLayoutVars>
      </dgm:prSet>
      <dgm:spPr/>
      <dgm:t>
        <a:bodyPr/>
        <a:lstStyle/>
        <a:p>
          <a:endParaRPr lang="en-IN"/>
        </a:p>
      </dgm:t>
    </dgm:pt>
    <dgm:pt modelId="{3E431E16-38C8-44F9-AEFD-F73FBDC044A2}" type="pres">
      <dgm:prSet presAssocID="{803C5B65-695C-4276-A9C2-99D23EC5519E}" presName="sibTrans" presStyleLbl="sibTrans1D1" presStyleIdx="2" presStyleCnt="5"/>
      <dgm:spPr/>
      <dgm:t>
        <a:bodyPr/>
        <a:lstStyle/>
        <a:p>
          <a:endParaRPr lang="en-IN"/>
        </a:p>
      </dgm:t>
    </dgm:pt>
    <dgm:pt modelId="{D7F2915A-0276-41C8-ADE0-31BFC21703B7}" type="pres">
      <dgm:prSet presAssocID="{803C5B65-695C-4276-A9C2-99D23EC5519E}" presName="connectorText" presStyleLbl="sibTrans1D1" presStyleIdx="2" presStyleCnt="5"/>
      <dgm:spPr/>
      <dgm:t>
        <a:bodyPr/>
        <a:lstStyle/>
        <a:p>
          <a:endParaRPr lang="en-IN"/>
        </a:p>
      </dgm:t>
    </dgm:pt>
    <dgm:pt modelId="{705DD2E7-7B99-44B9-8D48-3598BAE4DBF7}" type="pres">
      <dgm:prSet presAssocID="{48459B20-747F-4B4B-8735-8F8043610C5B}" presName="node" presStyleLbl="node1" presStyleIdx="3" presStyleCnt="6">
        <dgm:presLayoutVars>
          <dgm:bulletEnabled val="1"/>
        </dgm:presLayoutVars>
      </dgm:prSet>
      <dgm:spPr/>
      <dgm:t>
        <a:bodyPr/>
        <a:lstStyle/>
        <a:p>
          <a:endParaRPr lang="en-IN"/>
        </a:p>
      </dgm:t>
    </dgm:pt>
    <dgm:pt modelId="{9E96F896-F873-476A-90CC-854ED4C450DA}" type="pres">
      <dgm:prSet presAssocID="{00ABBB69-653F-4A28-85FA-7049A0EA2869}" presName="sibTrans" presStyleLbl="sibTrans1D1" presStyleIdx="3" presStyleCnt="5"/>
      <dgm:spPr/>
      <dgm:t>
        <a:bodyPr/>
        <a:lstStyle/>
        <a:p>
          <a:endParaRPr lang="en-IN"/>
        </a:p>
      </dgm:t>
    </dgm:pt>
    <dgm:pt modelId="{86048D7F-A810-4114-8602-3D0C598EEB02}" type="pres">
      <dgm:prSet presAssocID="{00ABBB69-653F-4A28-85FA-7049A0EA2869}" presName="connectorText" presStyleLbl="sibTrans1D1" presStyleIdx="3" presStyleCnt="5"/>
      <dgm:spPr/>
      <dgm:t>
        <a:bodyPr/>
        <a:lstStyle/>
        <a:p>
          <a:endParaRPr lang="en-IN"/>
        </a:p>
      </dgm:t>
    </dgm:pt>
    <dgm:pt modelId="{6A8845EF-9D4A-49E5-A1D9-3A28AB2BAF70}" type="pres">
      <dgm:prSet presAssocID="{97BA92E3-8341-4888-9BAB-44AA63C0A1F5}" presName="node" presStyleLbl="node1" presStyleIdx="4" presStyleCnt="6">
        <dgm:presLayoutVars>
          <dgm:bulletEnabled val="1"/>
        </dgm:presLayoutVars>
      </dgm:prSet>
      <dgm:spPr/>
      <dgm:t>
        <a:bodyPr/>
        <a:lstStyle/>
        <a:p>
          <a:endParaRPr lang="en-IN"/>
        </a:p>
      </dgm:t>
    </dgm:pt>
    <dgm:pt modelId="{BB86787B-030A-4C80-A20F-5241F8F717DC}" type="pres">
      <dgm:prSet presAssocID="{EAEBC186-A423-43C7-A877-C9C7E254E189}" presName="sibTrans" presStyleLbl="sibTrans1D1" presStyleIdx="4" presStyleCnt="5"/>
      <dgm:spPr/>
      <dgm:t>
        <a:bodyPr/>
        <a:lstStyle/>
        <a:p>
          <a:endParaRPr lang="en-IN"/>
        </a:p>
      </dgm:t>
    </dgm:pt>
    <dgm:pt modelId="{B847FEB0-C6CC-4BCD-A732-B38458D2F3D0}" type="pres">
      <dgm:prSet presAssocID="{EAEBC186-A423-43C7-A877-C9C7E254E189}" presName="connectorText" presStyleLbl="sibTrans1D1" presStyleIdx="4" presStyleCnt="5"/>
      <dgm:spPr/>
      <dgm:t>
        <a:bodyPr/>
        <a:lstStyle/>
        <a:p>
          <a:endParaRPr lang="en-IN"/>
        </a:p>
      </dgm:t>
    </dgm:pt>
    <dgm:pt modelId="{76D9659A-0ACD-4C1F-BAA9-419215DFFCBA}" type="pres">
      <dgm:prSet presAssocID="{9C71DDCC-8A29-4B60-BD43-5E3ED36F2330}" presName="node" presStyleLbl="node1" presStyleIdx="5" presStyleCnt="6">
        <dgm:presLayoutVars>
          <dgm:bulletEnabled val="1"/>
        </dgm:presLayoutVars>
      </dgm:prSet>
      <dgm:spPr/>
      <dgm:t>
        <a:bodyPr/>
        <a:lstStyle/>
        <a:p>
          <a:endParaRPr lang="en-IN"/>
        </a:p>
      </dgm:t>
    </dgm:pt>
  </dgm:ptLst>
  <dgm:cxnLst>
    <dgm:cxn modelId="{EDDBA180-9B9B-47ED-A87A-ADA4AEF3ACA5}" type="presOf" srcId="{2FDD00EF-D863-45F3-A716-261A9BF06AC5}" destId="{9D7F0D4E-3015-4ABD-BA97-FA69A4847392}" srcOrd="0" destOrd="0" presId="urn:microsoft.com/office/officeart/2005/8/layout/bProcess3"/>
    <dgm:cxn modelId="{32DA0E3A-6114-4293-BCB2-059CF3C0F81A}" type="presOf" srcId="{00ABBB69-653F-4A28-85FA-7049A0EA2869}" destId="{86048D7F-A810-4114-8602-3D0C598EEB02}" srcOrd="1" destOrd="0" presId="urn:microsoft.com/office/officeart/2005/8/layout/bProcess3"/>
    <dgm:cxn modelId="{FD7E8141-27C0-4F9D-9535-CDCC63186C6F}" type="presOf" srcId="{9C71DDCC-8A29-4B60-BD43-5E3ED36F2330}" destId="{76D9659A-0ACD-4C1F-BAA9-419215DFFCBA}" srcOrd="0" destOrd="0" presId="urn:microsoft.com/office/officeart/2005/8/layout/bProcess3"/>
    <dgm:cxn modelId="{8F928387-7137-4E94-B954-80ED197464FC}" type="presOf" srcId="{EB27A6FE-3763-43CC-87A4-967525C81EA6}" destId="{B5E38D11-81A9-4006-A26A-051927D556BE}" srcOrd="1" destOrd="0" presId="urn:microsoft.com/office/officeart/2005/8/layout/bProcess3"/>
    <dgm:cxn modelId="{785378BF-3832-4D77-9BD5-D5AD7D443A4E}" type="presOf" srcId="{97BA92E3-8341-4888-9BAB-44AA63C0A1F5}" destId="{6A8845EF-9D4A-49E5-A1D9-3A28AB2BAF70}" srcOrd="0" destOrd="0" presId="urn:microsoft.com/office/officeart/2005/8/layout/bProcess3"/>
    <dgm:cxn modelId="{FACEDDB0-58C7-46D9-8F6A-BACD6F748091}" srcId="{467D0038-BC2A-4CA4-8C7D-61F5E04A0E4B}" destId="{48459B20-747F-4B4B-8735-8F8043610C5B}" srcOrd="3" destOrd="0" parTransId="{FABAA23E-F398-4640-AE65-2D994B885860}" sibTransId="{00ABBB69-653F-4A28-85FA-7049A0EA2869}"/>
    <dgm:cxn modelId="{88B645E1-6B0C-42E4-BBB0-74F36C1A4BB2}" srcId="{467D0038-BC2A-4CA4-8C7D-61F5E04A0E4B}" destId="{5FED3653-692B-4EC8-B972-68797BE722E8}" srcOrd="1" destOrd="0" parTransId="{BF04C54A-0BEF-4A9D-B7ED-352C0317DC7B}" sibTransId="{EB27A6FE-3763-43CC-87A4-967525C81EA6}"/>
    <dgm:cxn modelId="{5087F037-6E86-453C-B1B9-3885D071C656}" type="presOf" srcId="{5FED3653-692B-4EC8-B972-68797BE722E8}" destId="{8D60EEE0-1CA8-4536-967B-F5678C7A540F}" srcOrd="0" destOrd="0" presId="urn:microsoft.com/office/officeart/2005/8/layout/bProcess3"/>
    <dgm:cxn modelId="{655F02C4-C079-4D96-A006-1D2769F43858}" type="presOf" srcId="{C6E6E3F4-A89E-400F-8867-DFBBC2E0E834}" destId="{8E6C4CB1-C51A-4883-8885-29963E3B7085}" srcOrd="0" destOrd="0" presId="urn:microsoft.com/office/officeart/2005/8/layout/bProcess3"/>
    <dgm:cxn modelId="{A4EBBEC9-44BA-49DE-A8EE-37D618ECACDE}" type="presOf" srcId="{EAEBC186-A423-43C7-A877-C9C7E254E189}" destId="{B847FEB0-C6CC-4BCD-A732-B38458D2F3D0}" srcOrd="1" destOrd="0" presId="urn:microsoft.com/office/officeart/2005/8/layout/bProcess3"/>
    <dgm:cxn modelId="{032A7ED1-63EA-4D89-A3E2-91E1347F0EC6}" type="presOf" srcId="{EB27A6FE-3763-43CC-87A4-967525C81EA6}" destId="{BEB9ABE5-EA91-47B8-ACBD-6DEFDD4F27CA}" srcOrd="0" destOrd="0" presId="urn:microsoft.com/office/officeart/2005/8/layout/bProcess3"/>
    <dgm:cxn modelId="{C6239300-9BF1-4350-8B6A-A472A42491BC}" type="presOf" srcId="{28F8055D-CA92-4E86-BB12-39C555D6F72C}" destId="{1DDF5626-78EB-4A7E-A62E-DEE8D5FDD9BD}" srcOrd="1" destOrd="0" presId="urn:microsoft.com/office/officeart/2005/8/layout/bProcess3"/>
    <dgm:cxn modelId="{05B6DD1F-53BD-45F8-849B-D72957F8D7E9}" srcId="{467D0038-BC2A-4CA4-8C7D-61F5E04A0E4B}" destId="{97BA92E3-8341-4888-9BAB-44AA63C0A1F5}" srcOrd="4" destOrd="0" parTransId="{52277A03-9755-46DB-AA40-0DF2B273C15E}" sibTransId="{EAEBC186-A423-43C7-A877-C9C7E254E189}"/>
    <dgm:cxn modelId="{C34A4677-EFE4-49B0-9A97-CC152BA4C30B}" type="presOf" srcId="{803C5B65-695C-4276-A9C2-99D23EC5519E}" destId="{3E431E16-38C8-44F9-AEFD-F73FBDC044A2}" srcOrd="0" destOrd="0" presId="urn:microsoft.com/office/officeart/2005/8/layout/bProcess3"/>
    <dgm:cxn modelId="{FA8C5E1A-DB7D-4D51-B4C0-7F2A949BCA53}" srcId="{467D0038-BC2A-4CA4-8C7D-61F5E04A0E4B}" destId="{2FDD00EF-D863-45F3-A716-261A9BF06AC5}" srcOrd="0" destOrd="0" parTransId="{AD1F8778-35FD-41BC-A9CE-85163CAD52CC}" sibTransId="{28F8055D-CA92-4E86-BB12-39C555D6F72C}"/>
    <dgm:cxn modelId="{3E200D09-A03F-4025-812C-C70DD2C63E95}" type="presOf" srcId="{EAEBC186-A423-43C7-A877-C9C7E254E189}" destId="{BB86787B-030A-4C80-A20F-5241F8F717DC}" srcOrd="0" destOrd="0" presId="urn:microsoft.com/office/officeart/2005/8/layout/bProcess3"/>
    <dgm:cxn modelId="{8514DE4B-F606-4A0D-A9CB-4A0F536A24EB}" srcId="{467D0038-BC2A-4CA4-8C7D-61F5E04A0E4B}" destId="{9C71DDCC-8A29-4B60-BD43-5E3ED36F2330}" srcOrd="5" destOrd="0" parTransId="{18EDC226-C7BF-4526-9243-88157C6CA021}" sibTransId="{17559404-D251-4FB5-BE97-45C5E998602E}"/>
    <dgm:cxn modelId="{D51BA329-8BFF-4C26-B6F3-9FB0B74EC77B}" srcId="{467D0038-BC2A-4CA4-8C7D-61F5E04A0E4B}" destId="{C6E6E3F4-A89E-400F-8867-DFBBC2E0E834}" srcOrd="2" destOrd="0" parTransId="{0B1D663F-8524-42C8-8EA6-8090677E8EA6}" sibTransId="{803C5B65-695C-4276-A9C2-99D23EC5519E}"/>
    <dgm:cxn modelId="{E3BD94D0-C394-475C-A6AD-945B8AA0B43E}" type="presOf" srcId="{28F8055D-CA92-4E86-BB12-39C555D6F72C}" destId="{4205ABD6-F1C9-4BFD-AE67-BF28625808AC}" srcOrd="0" destOrd="0" presId="urn:microsoft.com/office/officeart/2005/8/layout/bProcess3"/>
    <dgm:cxn modelId="{EDB01A1C-91FA-4BAB-810A-6CE7B799834D}" type="presOf" srcId="{48459B20-747F-4B4B-8735-8F8043610C5B}" destId="{705DD2E7-7B99-44B9-8D48-3598BAE4DBF7}" srcOrd="0" destOrd="0" presId="urn:microsoft.com/office/officeart/2005/8/layout/bProcess3"/>
    <dgm:cxn modelId="{2E2A174E-29EC-44B9-9B44-B628D0E1A720}" type="presOf" srcId="{467D0038-BC2A-4CA4-8C7D-61F5E04A0E4B}" destId="{B48569AF-3B65-4EC7-971A-A17EA8191408}" srcOrd="0" destOrd="0" presId="urn:microsoft.com/office/officeart/2005/8/layout/bProcess3"/>
    <dgm:cxn modelId="{CD5174F9-F603-4E5D-86EE-A953E0F9A3D6}" type="presOf" srcId="{00ABBB69-653F-4A28-85FA-7049A0EA2869}" destId="{9E96F896-F873-476A-90CC-854ED4C450DA}" srcOrd="0" destOrd="0" presId="urn:microsoft.com/office/officeart/2005/8/layout/bProcess3"/>
    <dgm:cxn modelId="{38CCDFAA-FA13-4C82-A79F-8926000AC2C6}" type="presOf" srcId="{803C5B65-695C-4276-A9C2-99D23EC5519E}" destId="{D7F2915A-0276-41C8-ADE0-31BFC21703B7}" srcOrd="1" destOrd="0" presId="urn:microsoft.com/office/officeart/2005/8/layout/bProcess3"/>
    <dgm:cxn modelId="{852BB5CF-3397-4EEB-AFD1-AD2AEA35915C}" type="presParOf" srcId="{B48569AF-3B65-4EC7-971A-A17EA8191408}" destId="{9D7F0D4E-3015-4ABD-BA97-FA69A4847392}" srcOrd="0" destOrd="0" presId="urn:microsoft.com/office/officeart/2005/8/layout/bProcess3"/>
    <dgm:cxn modelId="{AF86D6FA-002D-4A4A-9482-B80401DF99AC}" type="presParOf" srcId="{B48569AF-3B65-4EC7-971A-A17EA8191408}" destId="{4205ABD6-F1C9-4BFD-AE67-BF28625808AC}" srcOrd="1" destOrd="0" presId="urn:microsoft.com/office/officeart/2005/8/layout/bProcess3"/>
    <dgm:cxn modelId="{3528F4FB-7AE6-4C1E-8880-14816642C2D6}" type="presParOf" srcId="{4205ABD6-F1C9-4BFD-AE67-BF28625808AC}" destId="{1DDF5626-78EB-4A7E-A62E-DEE8D5FDD9BD}" srcOrd="0" destOrd="0" presId="urn:microsoft.com/office/officeart/2005/8/layout/bProcess3"/>
    <dgm:cxn modelId="{51C8EBED-47A6-4821-832E-D31BF94B2C67}" type="presParOf" srcId="{B48569AF-3B65-4EC7-971A-A17EA8191408}" destId="{8D60EEE0-1CA8-4536-967B-F5678C7A540F}" srcOrd="2" destOrd="0" presId="urn:microsoft.com/office/officeart/2005/8/layout/bProcess3"/>
    <dgm:cxn modelId="{A9CBEB95-7C02-447E-93C5-695B578F41A3}" type="presParOf" srcId="{B48569AF-3B65-4EC7-971A-A17EA8191408}" destId="{BEB9ABE5-EA91-47B8-ACBD-6DEFDD4F27CA}" srcOrd="3" destOrd="0" presId="urn:microsoft.com/office/officeart/2005/8/layout/bProcess3"/>
    <dgm:cxn modelId="{811FAACB-E2A9-4389-B997-943470B22667}" type="presParOf" srcId="{BEB9ABE5-EA91-47B8-ACBD-6DEFDD4F27CA}" destId="{B5E38D11-81A9-4006-A26A-051927D556BE}" srcOrd="0" destOrd="0" presId="urn:microsoft.com/office/officeart/2005/8/layout/bProcess3"/>
    <dgm:cxn modelId="{AD1A3522-6564-430C-911D-484A060F844A}" type="presParOf" srcId="{B48569AF-3B65-4EC7-971A-A17EA8191408}" destId="{8E6C4CB1-C51A-4883-8885-29963E3B7085}" srcOrd="4" destOrd="0" presId="urn:microsoft.com/office/officeart/2005/8/layout/bProcess3"/>
    <dgm:cxn modelId="{A2275ADC-EFCE-48C4-B3E3-7F0D94E7430B}" type="presParOf" srcId="{B48569AF-3B65-4EC7-971A-A17EA8191408}" destId="{3E431E16-38C8-44F9-AEFD-F73FBDC044A2}" srcOrd="5" destOrd="0" presId="urn:microsoft.com/office/officeart/2005/8/layout/bProcess3"/>
    <dgm:cxn modelId="{36ACF132-36D3-47DF-9821-D9E5820D32FB}" type="presParOf" srcId="{3E431E16-38C8-44F9-AEFD-F73FBDC044A2}" destId="{D7F2915A-0276-41C8-ADE0-31BFC21703B7}" srcOrd="0" destOrd="0" presId="urn:microsoft.com/office/officeart/2005/8/layout/bProcess3"/>
    <dgm:cxn modelId="{B79F5EA7-DB6F-48C6-BACE-ED628F1F6962}" type="presParOf" srcId="{B48569AF-3B65-4EC7-971A-A17EA8191408}" destId="{705DD2E7-7B99-44B9-8D48-3598BAE4DBF7}" srcOrd="6" destOrd="0" presId="urn:microsoft.com/office/officeart/2005/8/layout/bProcess3"/>
    <dgm:cxn modelId="{86228F7D-4F22-4E1F-B28D-6560D42950C5}" type="presParOf" srcId="{B48569AF-3B65-4EC7-971A-A17EA8191408}" destId="{9E96F896-F873-476A-90CC-854ED4C450DA}" srcOrd="7" destOrd="0" presId="urn:microsoft.com/office/officeart/2005/8/layout/bProcess3"/>
    <dgm:cxn modelId="{84608812-38B6-4292-A432-8A7E3DB0DDDF}" type="presParOf" srcId="{9E96F896-F873-476A-90CC-854ED4C450DA}" destId="{86048D7F-A810-4114-8602-3D0C598EEB02}" srcOrd="0" destOrd="0" presId="urn:microsoft.com/office/officeart/2005/8/layout/bProcess3"/>
    <dgm:cxn modelId="{83C710F2-6A03-403A-962B-EEACDAB88526}" type="presParOf" srcId="{B48569AF-3B65-4EC7-971A-A17EA8191408}" destId="{6A8845EF-9D4A-49E5-A1D9-3A28AB2BAF70}" srcOrd="8" destOrd="0" presId="urn:microsoft.com/office/officeart/2005/8/layout/bProcess3"/>
    <dgm:cxn modelId="{609821DE-E06D-4755-BA82-A20BA1EFFC01}" type="presParOf" srcId="{B48569AF-3B65-4EC7-971A-A17EA8191408}" destId="{BB86787B-030A-4C80-A20F-5241F8F717DC}" srcOrd="9" destOrd="0" presId="urn:microsoft.com/office/officeart/2005/8/layout/bProcess3"/>
    <dgm:cxn modelId="{79A25096-AFA6-4542-AAA0-DE319D71610A}" type="presParOf" srcId="{BB86787B-030A-4C80-A20F-5241F8F717DC}" destId="{B847FEB0-C6CC-4BCD-A732-B38458D2F3D0}" srcOrd="0" destOrd="0" presId="urn:microsoft.com/office/officeart/2005/8/layout/bProcess3"/>
    <dgm:cxn modelId="{46388C2A-9D5F-4F3D-9C23-F03B8686FB89}" type="presParOf" srcId="{B48569AF-3B65-4EC7-971A-A17EA8191408}" destId="{76D9659A-0ACD-4C1F-BAA9-419215DFFCBA}" srcOrd="10" destOrd="0" presId="urn:microsoft.com/office/officeart/2005/8/layout/bProcess3"/>
  </dgm:cxnLst>
  <dgm:bg>
    <a:noFill/>
  </dgm:bg>
  <dgm:whole/>
</dgm:dataModel>
</file>

<file path=ppt/diagrams/data18.xml><?xml version="1.0" encoding="utf-8"?>
<dgm:dataModel xmlns:dgm="http://schemas.openxmlformats.org/drawingml/2006/diagram" xmlns:a="http://schemas.openxmlformats.org/drawingml/2006/main">
  <dgm:ptLst>
    <dgm:pt modelId="{076E671D-7521-4AD3-9EBC-3E1D887EE011}" type="doc">
      <dgm:prSet loTypeId="urn:microsoft.com/office/officeart/2005/8/layout/lProcess2" loCatId="list" qsTypeId="urn:microsoft.com/office/officeart/2005/8/quickstyle/3d3" qsCatId="3D" csTypeId="urn:microsoft.com/office/officeart/2005/8/colors/accent3_2" csCatId="accent3" phldr="1"/>
      <dgm:spPr/>
      <dgm:t>
        <a:bodyPr/>
        <a:lstStyle/>
        <a:p>
          <a:endParaRPr lang="en-IN"/>
        </a:p>
      </dgm:t>
    </dgm:pt>
    <dgm:pt modelId="{ACC84CE3-0EEF-470C-BE62-F786304D0DF5}">
      <dgm:prSet phldrT="[Text]" custT="1"/>
      <dgm:spPr/>
      <dgm:t>
        <a:bodyPr/>
        <a:lstStyle/>
        <a:p>
          <a:pPr algn="ctr"/>
          <a:r>
            <a:rPr lang="en-US" sz="2400" b="0" dirty="0" smtClean="0">
              <a:solidFill>
                <a:srgbClr val="7030A0"/>
              </a:solidFill>
              <a:latin typeface="+mn-lt"/>
              <a:ea typeface="Cambria Math" panose="02040503050406030204" pitchFamily="18" charset="0"/>
            </a:rPr>
            <a:t>Tax not payable when</a:t>
          </a:r>
          <a:endParaRPr lang="en-IN" sz="2400" dirty="0">
            <a:solidFill>
              <a:srgbClr val="7030A0"/>
            </a:solidFill>
          </a:endParaRPr>
        </a:p>
      </dgm:t>
    </dgm:pt>
    <dgm:pt modelId="{009DECC1-E15E-42AA-80C4-02F55C85B5A1}" type="parTrans" cxnId="{BD807C18-604E-4C5A-907D-7BD71ACDF4EB}">
      <dgm:prSet/>
      <dgm:spPr/>
      <dgm:t>
        <a:bodyPr/>
        <a:lstStyle/>
        <a:p>
          <a:endParaRPr lang="en-IN"/>
        </a:p>
      </dgm:t>
    </dgm:pt>
    <dgm:pt modelId="{E2434C16-B76E-42A0-B026-FDEC3087BC3F}" type="sibTrans" cxnId="{BD807C18-604E-4C5A-907D-7BD71ACDF4EB}">
      <dgm:prSet/>
      <dgm:spPr/>
      <dgm:t>
        <a:bodyPr/>
        <a:lstStyle/>
        <a:p>
          <a:endParaRPr lang="en-IN"/>
        </a:p>
      </dgm:t>
    </dgm:pt>
    <dgm:pt modelId="{EB11E9DA-7015-42BD-9C81-D6FD863621C5}">
      <dgm:prSet phldrT="[Text]" custT="1"/>
      <dgm:spPr/>
      <dgm:t>
        <a:bodyPr/>
        <a:lstStyle/>
        <a:p>
          <a:pPr algn="l"/>
          <a:r>
            <a:rPr lang="en-US" sz="1600" dirty="0" smtClean="0">
              <a:latin typeface="+mj-lt"/>
              <a:ea typeface="Cambria Math" panose="02040503050406030204" pitchFamily="18" charset="0"/>
            </a:rPr>
            <a:t>Goods were </a:t>
          </a:r>
          <a:r>
            <a:rPr lang="en-US" sz="1600" dirty="0" smtClean="0">
              <a:solidFill>
                <a:srgbClr val="FFFF00"/>
              </a:solidFill>
              <a:latin typeface="+mj-lt"/>
              <a:ea typeface="Cambria Math" panose="02040503050406030204" pitchFamily="18" charset="0"/>
            </a:rPr>
            <a:t>removed/ dispatched</a:t>
          </a:r>
          <a:r>
            <a:rPr lang="en-US" sz="1600" dirty="0" smtClean="0">
              <a:latin typeface="+mj-lt"/>
              <a:ea typeface="Cambria Math" panose="02040503050406030204" pitchFamily="18" charset="0"/>
            </a:rPr>
            <a:t>  </a:t>
          </a:r>
          <a:r>
            <a:rPr lang="en-US" sz="1600" dirty="0" smtClean="0">
              <a:solidFill>
                <a:srgbClr val="FFFF00"/>
              </a:solidFill>
              <a:latin typeface="+mj-lt"/>
              <a:ea typeface="Cambria Math" panose="02040503050406030204" pitchFamily="18" charset="0"/>
            </a:rPr>
            <a:t>as such</a:t>
          </a:r>
          <a:r>
            <a:rPr lang="en-US" sz="1600" dirty="0" smtClean="0">
              <a:latin typeface="+mj-lt"/>
              <a:ea typeface="Cambria Math" panose="02040503050406030204" pitchFamily="18" charset="0"/>
            </a:rPr>
            <a:t> or  </a:t>
          </a:r>
          <a:r>
            <a:rPr lang="en-US" sz="1600" dirty="0" smtClean="0">
              <a:solidFill>
                <a:srgbClr val="FFFF00"/>
              </a:solidFill>
              <a:latin typeface="+mj-lt"/>
              <a:ea typeface="Cambria Math" panose="02040503050406030204" pitchFamily="18" charset="0"/>
            </a:rPr>
            <a:t>after partial processing for job work </a:t>
          </a:r>
          <a:r>
            <a:rPr lang="en-US" sz="1600" dirty="0" smtClean="0">
              <a:latin typeface="+mj-lt"/>
              <a:ea typeface="Cambria Math" panose="02040503050406030204" pitchFamily="18" charset="0"/>
            </a:rPr>
            <a:t>under the </a:t>
          </a:r>
          <a:r>
            <a:rPr lang="en-US" sz="1600" dirty="0" smtClean="0">
              <a:solidFill>
                <a:srgbClr val="FFFF00"/>
              </a:solidFill>
              <a:latin typeface="+mj-lt"/>
              <a:ea typeface="Cambria Math" panose="02040503050406030204" pitchFamily="18" charset="0"/>
            </a:rPr>
            <a:t>earlier law</a:t>
          </a:r>
          <a:r>
            <a:rPr lang="en-US" sz="1600" dirty="0" smtClean="0">
              <a:latin typeface="+mj-lt"/>
              <a:ea typeface="Cambria Math" panose="02040503050406030204" pitchFamily="18" charset="0"/>
            </a:rPr>
            <a:t> prior to appointed day;</a:t>
          </a:r>
          <a:endParaRPr lang="en-IN" sz="1600" dirty="0">
            <a:latin typeface="+mj-lt"/>
          </a:endParaRPr>
        </a:p>
      </dgm:t>
    </dgm:pt>
    <dgm:pt modelId="{D142687C-D2A7-49BA-A7AD-DD1F41EF5A02}" type="parTrans" cxnId="{D904C08A-45F3-41C3-94C7-B03D41F04AD6}">
      <dgm:prSet/>
      <dgm:spPr/>
      <dgm:t>
        <a:bodyPr/>
        <a:lstStyle/>
        <a:p>
          <a:endParaRPr lang="en-IN"/>
        </a:p>
      </dgm:t>
    </dgm:pt>
    <dgm:pt modelId="{04CA2E02-743D-4747-8979-FB0CD5E8DC82}" type="sibTrans" cxnId="{D904C08A-45F3-41C3-94C7-B03D41F04AD6}">
      <dgm:prSet/>
      <dgm:spPr/>
      <dgm:t>
        <a:bodyPr/>
        <a:lstStyle/>
        <a:p>
          <a:endParaRPr lang="en-IN"/>
        </a:p>
      </dgm:t>
    </dgm:pt>
    <dgm:pt modelId="{CF084CC9-BAB8-41B5-9202-3AF3C7A889B0}">
      <dgm:prSet phldrT="[Text]" custT="1"/>
      <dgm:spPr/>
      <dgm:t>
        <a:bodyPr/>
        <a:lstStyle/>
        <a:p>
          <a:pPr algn="ctr"/>
          <a:r>
            <a:rPr lang="en-US" sz="2400" b="0" dirty="0" smtClean="0">
              <a:solidFill>
                <a:srgbClr val="7030A0"/>
              </a:solidFill>
              <a:latin typeface="+mn-lt"/>
              <a:ea typeface="Cambria Math" panose="02040503050406030204" pitchFamily="18" charset="0"/>
            </a:rPr>
            <a:t>Tax payable when and by whom</a:t>
          </a:r>
          <a:endParaRPr lang="en-IN" sz="2400" dirty="0">
            <a:solidFill>
              <a:srgbClr val="7030A0"/>
            </a:solidFill>
          </a:endParaRPr>
        </a:p>
      </dgm:t>
    </dgm:pt>
    <dgm:pt modelId="{3571F121-10D7-4F38-B472-393F337699BA}" type="parTrans" cxnId="{A740886A-B4B9-43F5-8740-2A2FBCDCD5E3}">
      <dgm:prSet/>
      <dgm:spPr/>
      <dgm:t>
        <a:bodyPr/>
        <a:lstStyle/>
        <a:p>
          <a:endParaRPr lang="en-IN"/>
        </a:p>
      </dgm:t>
    </dgm:pt>
    <dgm:pt modelId="{FC54BB95-0CA4-477B-A5D1-66CC33BC5E24}" type="sibTrans" cxnId="{A740886A-B4B9-43F5-8740-2A2FBCDCD5E3}">
      <dgm:prSet/>
      <dgm:spPr/>
      <dgm:t>
        <a:bodyPr/>
        <a:lstStyle/>
        <a:p>
          <a:endParaRPr lang="en-IN"/>
        </a:p>
      </dgm:t>
    </dgm:pt>
    <dgm:pt modelId="{8AED0BB8-080B-4C10-AABA-24D2A817FCD4}">
      <dgm:prSet phldrT="[Text]" custT="1"/>
      <dgm:spPr/>
      <dgm:t>
        <a:bodyPr/>
        <a:lstStyle/>
        <a:p>
          <a:pPr algn="l"/>
          <a:r>
            <a:rPr lang="en-IN" sz="1600" dirty="0" smtClean="0">
              <a:latin typeface="+mj-lt"/>
              <a:ea typeface="Cambria Math" panose="02040503050406030204" pitchFamily="18" charset="0"/>
            </a:rPr>
            <a:t>Goods are </a:t>
          </a:r>
          <a:r>
            <a:rPr lang="en-IN" sz="1600" dirty="0" smtClean="0">
              <a:solidFill>
                <a:srgbClr val="FFFF00"/>
              </a:solidFill>
              <a:latin typeface="+mj-lt"/>
              <a:ea typeface="Cambria Math" panose="02040503050406030204" pitchFamily="18" charset="0"/>
            </a:rPr>
            <a:t>liable for payment </a:t>
          </a:r>
          <a:r>
            <a:rPr lang="en-IN" sz="1600" dirty="0" smtClean="0">
              <a:latin typeface="+mj-lt"/>
              <a:ea typeface="Cambria Math" panose="02040503050406030204" pitchFamily="18" charset="0"/>
            </a:rPr>
            <a:t>of taxes </a:t>
          </a:r>
          <a:r>
            <a:rPr lang="en-IN" sz="1600" dirty="0" smtClean="0">
              <a:solidFill>
                <a:srgbClr val="FFFF00"/>
              </a:solidFill>
              <a:latin typeface="+mj-lt"/>
              <a:ea typeface="Cambria Math" panose="02040503050406030204" pitchFamily="18" charset="0"/>
            </a:rPr>
            <a:t>under GST;</a:t>
          </a:r>
          <a:r>
            <a:rPr lang="en-IN" sz="1600" dirty="0" smtClean="0">
              <a:latin typeface="+mj-lt"/>
              <a:ea typeface="Cambria Math" panose="02040503050406030204" pitchFamily="18" charset="0"/>
            </a:rPr>
            <a:t> and</a:t>
          </a:r>
          <a:endParaRPr lang="en-IN" sz="1600" dirty="0">
            <a:latin typeface="+mj-lt"/>
          </a:endParaRPr>
        </a:p>
      </dgm:t>
    </dgm:pt>
    <dgm:pt modelId="{C67C3018-7B5B-4CAA-98D3-2461A937218D}" type="parTrans" cxnId="{0924834F-881F-483B-B900-7B083297BD5C}">
      <dgm:prSet/>
      <dgm:spPr/>
      <dgm:t>
        <a:bodyPr/>
        <a:lstStyle/>
        <a:p>
          <a:endParaRPr lang="en-IN"/>
        </a:p>
      </dgm:t>
    </dgm:pt>
    <dgm:pt modelId="{6CD21BBB-93F5-4B09-8251-02BE1D9D912F}" type="sibTrans" cxnId="{0924834F-881F-483B-B900-7B083297BD5C}">
      <dgm:prSet/>
      <dgm:spPr/>
      <dgm:t>
        <a:bodyPr/>
        <a:lstStyle/>
        <a:p>
          <a:endParaRPr lang="en-IN"/>
        </a:p>
      </dgm:t>
    </dgm:pt>
    <dgm:pt modelId="{FBC74FA8-5916-4192-810C-EF7FC4648B4A}">
      <dgm:prSet phldrT="[Text]" custT="1"/>
      <dgm:spPr/>
      <dgm:t>
        <a:bodyPr/>
        <a:lstStyle/>
        <a:p>
          <a:pPr algn="l"/>
          <a:r>
            <a:rPr lang="en-IN" sz="1600" dirty="0" smtClean="0">
              <a:solidFill>
                <a:srgbClr val="FFFF00"/>
              </a:solidFill>
              <a:latin typeface="+mj-lt"/>
              <a:ea typeface="Cambria Math" panose="02040503050406030204" pitchFamily="18" charset="0"/>
            </a:rPr>
            <a:t>Such goods </a:t>
          </a:r>
          <a:r>
            <a:rPr lang="en-IN" sz="1600" dirty="0" smtClean="0">
              <a:latin typeface="+mj-lt"/>
              <a:ea typeface="Cambria Math" panose="02040503050406030204" pitchFamily="18" charset="0"/>
            </a:rPr>
            <a:t>are </a:t>
          </a:r>
          <a:r>
            <a:rPr lang="en-IN" sz="1600" dirty="0" smtClean="0">
              <a:solidFill>
                <a:srgbClr val="7030A0"/>
              </a:solidFill>
              <a:latin typeface="+mj-lt"/>
              <a:ea typeface="Cambria Math" panose="02040503050406030204" pitchFamily="18" charset="0"/>
            </a:rPr>
            <a:t>returned after six month</a:t>
          </a:r>
          <a:r>
            <a:rPr lang="en-IN" sz="1600" dirty="0" smtClean="0">
              <a:latin typeface="+mj-lt"/>
              <a:ea typeface="Cambria Math" panose="02040503050406030204" pitchFamily="18" charset="0"/>
            </a:rPr>
            <a:t> from the appointed day;</a:t>
          </a:r>
          <a:endParaRPr lang="en-IN" sz="1600" dirty="0">
            <a:latin typeface="+mj-lt"/>
          </a:endParaRPr>
        </a:p>
      </dgm:t>
    </dgm:pt>
    <dgm:pt modelId="{5DB1D435-8DEF-44D1-997C-BC666C0F0EBE}" type="parTrans" cxnId="{B6F7FE9A-6221-4ABA-BA3F-FF9440A5EFB5}">
      <dgm:prSet/>
      <dgm:spPr/>
      <dgm:t>
        <a:bodyPr/>
        <a:lstStyle/>
        <a:p>
          <a:endParaRPr lang="en-IN"/>
        </a:p>
      </dgm:t>
    </dgm:pt>
    <dgm:pt modelId="{E628CA2C-66B4-496D-9DAA-B8EBE9396D1A}" type="sibTrans" cxnId="{B6F7FE9A-6221-4ABA-BA3F-FF9440A5EFB5}">
      <dgm:prSet/>
      <dgm:spPr/>
      <dgm:t>
        <a:bodyPr/>
        <a:lstStyle/>
        <a:p>
          <a:endParaRPr lang="en-IN"/>
        </a:p>
      </dgm:t>
    </dgm:pt>
    <dgm:pt modelId="{5DADF98B-857F-48BE-B95E-978861AAD1CE}">
      <dgm:prSet phldrT="[Text]" custT="1"/>
      <dgm:spPr/>
      <dgm:t>
        <a:bodyPr/>
        <a:lstStyle/>
        <a:p>
          <a:pPr algn="ctr"/>
          <a:r>
            <a:rPr lang="en-US" sz="2400" b="0" dirty="0" smtClean="0">
              <a:solidFill>
                <a:srgbClr val="7030A0"/>
              </a:solidFill>
              <a:latin typeface="+mn-lt"/>
              <a:ea typeface="Cambria Math" panose="02040503050406030204" pitchFamily="18" charset="0"/>
            </a:rPr>
            <a:t>Applicability of the exemption </a:t>
          </a:r>
          <a:endParaRPr lang="en-IN" sz="2400" dirty="0">
            <a:solidFill>
              <a:srgbClr val="7030A0"/>
            </a:solidFill>
          </a:endParaRPr>
        </a:p>
      </dgm:t>
    </dgm:pt>
    <dgm:pt modelId="{18155424-6056-445D-ADF2-776221CE6D29}" type="parTrans" cxnId="{DA29E81B-3611-4E13-BA43-65828D197681}">
      <dgm:prSet/>
      <dgm:spPr/>
      <dgm:t>
        <a:bodyPr/>
        <a:lstStyle/>
        <a:p>
          <a:endParaRPr lang="en-IN"/>
        </a:p>
      </dgm:t>
    </dgm:pt>
    <dgm:pt modelId="{97B9A7F8-227A-4850-989E-3E1D4BE03F38}" type="sibTrans" cxnId="{DA29E81B-3611-4E13-BA43-65828D197681}">
      <dgm:prSet/>
      <dgm:spPr/>
      <dgm:t>
        <a:bodyPr/>
        <a:lstStyle/>
        <a:p>
          <a:endParaRPr lang="en-IN"/>
        </a:p>
      </dgm:t>
    </dgm:pt>
    <dgm:pt modelId="{A859E6EB-A40C-425D-A64B-3BEECEDF9AA0}">
      <dgm:prSet phldrT="[Text]" custT="1"/>
      <dgm:spPr/>
      <dgm:t>
        <a:bodyPr/>
        <a:lstStyle/>
        <a:p>
          <a:pPr algn="l"/>
          <a:r>
            <a:rPr lang="en-IN" sz="1800" dirty="0" smtClean="0">
              <a:solidFill>
                <a:srgbClr val="FFFF00"/>
              </a:solidFill>
              <a:latin typeface="+mj-lt"/>
              <a:ea typeface="Cambria Math" panose="02040503050406030204" pitchFamily="18" charset="0"/>
            </a:rPr>
            <a:t>Manufacturer and Job worker </a:t>
          </a:r>
          <a:r>
            <a:rPr lang="en-IN" sz="1800" dirty="0" smtClean="0">
              <a:latin typeface="+mj-lt"/>
              <a:ea typeface="Cambria Math" panose="02040503050406030204" pitchFamily="18" charset="0"/>
            </a:rPr>
            <a:t>should </a:t>
          </a:r>
          <a:r>
            <a:rPr lang="en-IN" sz="1800" u="sng" dirty="0" smtClean="0">
              <a:solidFill>
                <a:srgbClr val="FFFF00"/>
              </a:solidFill>
              <a:latin typeface="+mj-lt"/>
              <a:ea typeface="Cambria Math" panose="02040503050406030204" pitchFamily="18" charset="0"/>
            </a:rPr>
            <a:t>declare details of inputs held in stock</a:t>
          </a:r>
          <a:r>
            <a:rPr lang="en-IN" sz="1800" dirty="0" smtClean="0">
              <a:latin typeface="+mj-lt"/>
              <a:ea typeface="Cambria Math" panose="02040503050406030204" pitchFamily="18" charset="0"/>
            </a:rPr>
            <a:t> </a:t>
          </a:r>
          <a:r>
            <a:rPr lang="en-IN" sz="1800" dirty="0" smtClean="0">
              <a:solidFill>
                <a:srgbClr val="FFFF00"/>
              </a:solidFill>
              <a:latin typeface="+mj-lt"/>
              <a:ea typeface="Cambria Math" panose="02040503050406030204" pitchFamily="18" charset="0"/>
            </a:rPr>
            <a:t>by the job worker </a:t>
          </a:r>
          <a:r>
            <a:rPr lang="en-IN" sz="1800" dirty="0" smtClean="0">
              <a:latin typeface="+mj-lt"/>
              <a:ea typeface="Cambria Math" panose="02040503050406030204" pitchFamily="18" charset="0"/>
            </a:rPr>
            <a:t>on </a:t>
          </a:r>
          <a:r>
            <a:rPr lang="en-IN" sz="1800" u="sng" dirty="0" smtClean="0">
              <a:latin typeface="+mj-lt"/>
              <a:ea typeface="Cambria Math" panose="02040503050406030204" pitchFamily="18" charset="0"/>
            </a:rPr>
            <a:t>behalf of the manufacturer </a:t>
          </a:r>
          <a:r>
            <a:rPr lang="en-IN" sz="1800" dirty="0" smtClean="0">
              <a:latin typeface="+mj-lt"/>
              <a:ea typeface="Cambria Math" panose="02040503050406030204" pitchFamily="18" charset="0"/>
            </a:rPr>
            <a:t>on the appointed day </a:t>
          </a:r>
          <a:endParaRPr lang="en-IN" sz="1800" dirty="0">
            <a:latin typeface="+mj-lt"/>
          </a:endParaRPr>
        </a:p>
      </dgm:t>
    </dgm:pt>
    <dgm:pt modelId="{7AB60E68-681B-4D2F-A380-54C659DCF54D}" type="parTrans" cxnId="{B3F562D0-4EC3-49E8-A663-64DBFBB9715D}">
      <dgm:prSet/>
      <dgm:spPr/>
      <dgm:t>
        <a:bodyPr/>
        <a:lstStyle/>
        <a:p>
          <a:endParaRPr lang="en-IN"/>
        </a:p>
      </dgm:t>
    </dgm:pt>
    <dgm:pt modelId="{FDC42E59-5398-44D1-9B4A-39FD1022456F}" type="sibTrans" cxnId="{B3F562D0-4EC3-49E8-A663-64DBFBB9715D}">
      <dgm:prSet/>
      <dgm:spPr/>
      <dgm:t>
        <a:bodyPr/>
        <a:lstStyle/>
        <a:p>
          <a:endParaRPr lang="en-IN"/>
        </a:p>
      </dgm:t>
    </dgm:pt>
    <dgm:pt modelId="{E4558AE6-7035-4CAB-83D3-1B77445E0DE1}">
      <dgm:prSet custT="1"/>
      <dgm:spPr/>
      <dgm:t>
        <a:bodyPr/>
        <a:lstStyle/>
        <a:p>
          <a:pPr algn="l"/>
          <a:r>
            <a:rPr lang="en-US" sz="1600" b="1" dirty="0" smtClean="0">
              <a:solidFill>
                <a:srgbClr val="FFFF00"/>
              </a:solidFill>
              <a:latin typeface="+mj-lt"/>
              <a:ea typeface="Cambria Math" panose="02040503050406030204" pitchFamily="18" charset="0"/>
            </a:rPr>
            <a:t>Such goods </a:t>
          </a:r>
          <a:r>
            <a:rPr lang="en-US" sz="1600" b="1" dirty="0" smtClean="0">
              <a:latin typeface="+mj-lt"/>
              <a:ea typeface="Cambria Math" panose="02040503050406030204" pitchFamily="18" charset="0"/>
            </a:rPr>
            <a:t>are </a:t>
          </a:r>
          <a:r>
            <a:rPr lang="en-US" sz="1600" b="1" dirty="0" smtClean="0">
              <a:solidFill>
                <a:srgbClr val="7030A0"/>
              </a:solidFill>
              <a:latin typeface="+mj-lt"/>
              <a:ea typeface="Cambria Math" panose="02040503050406030204" pitchFamily="18" charset="0"/>
            </a:rPr>
            <a:t>returned within six months</a:t>
          </a:r>
          <a:r>
            <a:rPr lang="en-US" sz="1600" b="1" dirty="0" smtClean="0">
              <a:latin typeface="+mj-lt"/>
              <a:ea typeface="Cambria Math" panose="02040503050406030204" pitchFamily="18" charset="0"/>
            </a:rPr>
            <a:t> </a:t>
          </a:r>
          <a:r>
            <a:rPr lang="en-US" sz="1600" dirty="0" smtClean="0">
              <a:latin typeface="+mj-lt"/>
              <a:ea typeface="Cambria Math" panose="02040503050406030204" pitchFamily="18" charset="0"/>
            </a:rPr>
            <a:t>or </a:t>
          </a:r>
          <a:r>
            <a:rPr lang="en-US" sz="1600" dirty="0" smtClean="0">
              <a:solidFill>
                <a:srgbClr val="7030A0"/>
              </a:solidFill>
              <a:latin typeface="+mj-lt"/>
              <a:ea typeface="Cambria Math" panose="02040503050406030204" pitchFamily="18" charset="0"/>
            </a:rPr>
            <a:t>within the extended period </a:t>
          </a:r>
          <a:r>
            <a:rPr lang="en-US" sz="1600" dirty="0" smtClean="0">
              <a:latin typeface="+mj-lt"/>
              <a:ea typeface="Cambria Math" panose="02040503050406030204" pitchFamily="18" charset="0"/>
            </a:rPr>
            <a:t>(2 months) from the appointed day </a:t>
          </a:r>
          <a:r>
            <a:rPr lang="en-US" sz="1600" u="sng" dirty="0" smtClean="0">
              <a:latin typeface="+mj-lt"/>
              <a:ea typeface="Cambria Math" panose="02040503050406030204" pitchFamily="18" charset="0"/>
            </a:rPr>
            <a:t>to the said factory/to the said place of business</a:t>
          </a:r>
          <a:endParaRPr lang="en-US" sz="1600" u="sng" dirty="0">
            <a:latin typeface="+mj-lt"/>
            <a:ea typeface="Cambria Math" panose="02040503050406030204" pitchFamily="18" charset="0"/>
          </a:endParaRPr>
        </a:p>
      </dgm:t>
    </dgm:pt>
    <dgm:pt modelId="{241B265D-1DCD-4C40-B371-FFFE952A2E81}" type="parTrans" cxnId="{B3C6DD7C-DFC1-48CD-913A-7C23551B1DF2}">
      <dgm:prSet/>
      <dgm:spPr/>
      <dgm:t>
        <a:bodyPr/>
        <a:lstStyle/>
        <a:p>
          <a:endParaRPr lang="en-IN"/>
        </a:p>
      </dgm:t>
    </dgm:pt>
    <dgm:pt modelId="{7BAB8ED7-895A-4B1F-855F-A196F5B17FF8}" type="sibTrans" cxnId="{B3C6DD7C-DFC1-48CD-913A-7C23551B1DF2}">
      <dgm:prSet/>
      <dgm:spPr/>
      <dgm:t>
        <a:bodyPr/>
        <a:lstStyle/>
        <a:p>
          <a:endParaRPr lang="en-IN"/>
        </a:p>
      </dgm:t>
    </dgm:pt>
    <dgm:pt modelId="{BD42A67D-D75C-4224-81B3-DF381039EC93}">
      <dgm:prSet phldrT="[Text]" custT="1"/>
      <dgm:spPr/>
      <dgm:t>
        <a:bodyPr/>
        <a:lstStyle/>
        <a:p>
          <a:pPr algn="l"/>
          <a:r>
            <a:rPr lang="en-US" sz="1400" b="1" dirty="0" smtClean="0">
              <a:solidFill>
                <a:srgbClr val="FFFF00"/>
              </a:solidFill>
              <a:latin typeface="+mj-lt"/>
              <a:ea typeface="Cambria Math" panose="02040503050406030204" pitchFamily="18" charset="0"/>
            </a:rPr>
            <a:t>Tax</a:t>
          </a:r>
          <a:r>
            <a:rPr lang="en-US" sz="1400" dirty="0" smtClean="0">
              <a:solidFill>
                <a:srgbClr val="FFFF00"/>
              </a:solidFill>
              <a:latin typeface="+mj-lt"/>
              <a:ea typeface="Cambria Math" panose="02040503050406030204" pitchFamily="18" charset="0"/>
            </a:rPr>
            <a:t> shall be </a:t>
          </a:r>
          <a:r>
            <a:rPr lang="en-US" sz="1400" b="1" dirty="0" smtClean="0">
              <a:solidFill>
                <a:srgbClr val="FFFF00"/>
              </a:solidFill>
              <a:latin typeface="+mj-lt"/>
              <a:ea typeface="Cambria Math" panose="02040503050406030204" pitchFamily="18" charset="0"/>
            </a:rPr>
            <a:t>payable </a:t>
          </a:r>
          <a:r>
            <a:rPr lang="en-US" sz="1400" b="1" u="sng" dirty="0" smtClean="0">
              <a:solidFill>
                <a:srgbClr val="FFFF00"/>
              </a:solidFill>
              <a:latin typeface="+mj-lt"/>
              <a:ea typeface="Cambria Math" panose="02040503050406030204" pitchFamily="18" charset="0"/>
            </a:rPr>
            <a:t>by job worker</a:t>
          </a:r>
          <a:r>
            <a:rPr lang="en-US" sz="1400" dirty="0" smtClean="0">
              <a:latin typeface="+mj-lt"/>
              <a:ea typeface="Cambria Math" panose="02040503050406030204" pitchFamily="18" charset="0"/>
            </a:rPr>
            <a:t>, if goods are </a:t>
          </a:r>
          <a:r>
            <a:rPr lang="en-US" sz="1400" b="1" dirty="0" smtClean="0">
              <a:solidFill>
                <a:srgbClr val="FFFF00"/>
              </a:solidFill>
              <a:latin typeface="+mj-lt"/>
              <a:ea typeface="Cambria Math" panose="02040503050406030204" pitchFamily="18" charset="0"/>
            </a:rPr>
            <a:t>returned after six months</a:t>
          </a:r>
          <a:r>
            <a:rPr lang="en-US" sz="1400" dirty="0" smtClean="0">
              <a:solidFill>
                <a:srgbClr val="FFFF00"/>
              </a:solidFill>
              <a:latin typeface="+mj-lt"/>
              <a:ea typeface="Cambria Math" panose="02040503050406030204" pitchFamily="18" charset="0"/>
            </a:rPr>
            <a:t> or after the extended period</a:t>
          </a:r>
          <a:r>
            <a:rPr lang="en-US" sz="1400" dirty="0" smtClean="0">
              <a:latin typeface="+mj-lt"/>
              <a:ea typeface="Cambria Math" panose="02040503050406030204" pitchFamily="18" charset="0"/>
            </a:rPr>
            <a:t>;</a:t>
          </a:r>
        </a:p>
      </dgm:t>
    </dgm:pt>
    <dgm:pt modelId="{1F1BC9D5-2337-4DF3-B28A-6EAA671A5A12}" type="parTrans" cxnId="{43EC7E85-450A-476A-99D2-4F97BCA648AE}">
      <dgm:prSet/>
      <dgm:spPr/>
      <dgm:t>
        <a:bodyPr/>
        <a:lstStyle/>
        <a:p>
          <a:endParaRPr lang="en-IN"/>
        </a:p>
      </dgm:t>
    </dgm:pt>
    <dgm:pt modelId="{F5A814C4-3090-4DBB-95B1-C1A2027A66A6}" type="sibTrans" cxnId="{43EC7E85-450A-476A-99D2-4F97BCA648AE}">
      <dgm:prSet/>
      <dgm:spPr/>
      <dgm:t>
        <a:bodyPr/>
        <a:lstStyle/>
        <a:p>
          <a:endParaRPr lang="en-IN"/>
        </a:p>
      </dgm:t>
    </dgm:pt>
    <dgm:pt modelId="{94C000E1-4CBD-457A-9CC4-9E81E150FEEF}">
      <dgm:prSet phldrT="[Text]"/>
      <dgm:spPr/>
      <dgm:t>
        <a:bodyPr/>
        <a:lstStyle/>
        <a:p>
          <a:pPr algn="l"/>
          <a:r>
            <a:rPr lang="en-US" b="1" dirty="0" smtClean="0">
              <a:solidFill>
                <a:srgbClr val="FFFF00"/>
              </a:solidFill>
              <a:latin typeface="+mj-lt"/>
              <a:ea typeface="Cambria Math" panose="02040503050406030204" pitchFamily="18" charset="0"/>
            </a:rPr>
            <a:t>Tax</a:t>
          </a:r>
          <a:r>
            <a:rPr lang="en-US" dirty="0" smtClean="0">
              <a:solidFill>
                <a:srgbClr val="FFFF00"/>
              </a:solidFill>
              <a:latin typeface="+mj-lt"/>
              <a:ea typeface="Cambria Math" panose="02040503050406030204" pitchFamily="18" charset="0"/>
            </a:rPr>
            <a:t> shall be </a:t>
          </a:r>
          <a:r>
            <a:rPr lang="en-US" b="1" dirty="0" smtClean="0">
              <a:solidFill>
                <a:srgbClr val="FFFF00"/>
              </a:solidFill>
              <a:latin typeface="+mj-lt"/>
              <a:ea typeface="Cambria Math" panose="02040503050406030204" pitchFamily="18" charset="0"/>
            </a:rPr>
            <a:t>payable by</a:t>
          </a:r>
          <a:r>
            <a:rPr lang="en-US" dirty="0" smtClean="0">
              <a:solidFill>
                <a:srgbClr val="FFFF00"/>
              </a:solidFill>
              <a:latin typeface="+mj-lt"/>
              <a:ea typeface="Cambria Math" panose="02040503050406030204" pitchFamily="18" charset="0"/>
            </a:rPr>
            <a:t> </a:t>
          </a:r>
          <a:r>
            <a:rPr lang="en-US" b="1" dirty="0" smtClean="0">
              <a:solidFill>
                <a:srgbClr val="FFFF00"/>
              </a:solidFill>
              <a:latin typeface="+mj-lt"/>
              <a:ea typeface="Cambria Math" panose="02040503050406030204" pitchFamily="18" charset="0"/>
            </a:rPr>
            <a:t>manufacturer</a:t>
          </a:r>
          <a:r>
            <a:rPr lang="en-US" dirty="0" smtClean="0">
              <a:solidFill>
                <a:srgbClr val="FFFF00"/>
              </a:solidFill>
              <a:latin typeface="+mj-lt"/>
              <a:ea typeface="Cambria Math" panose="02040503050406030204" pitchFamily="18" charset="0"/>
            </a:rPr>
            <a:t> </a:t>
          </a:r>
          <a:r>
            <a:rPr lang="en-US" dirty="0" smtClean="0">
              <a:latin typeface="+mj-lt"/>
              <a:ea typeface="Cambria Math" panose="02040503050406030204" pitchFamily="18" charset="0"/>
            </a:rPr>
            <a:t>, if goods are </a:t>
          </a:r>
          <a:r>
            <a:rPr lang="en-US" b="1" dirty="0" smtClean="0">
              <a:solidFill>
                <a:srgbClr val="FFFF00"/>
              </a:solidFill>
              <a:latin typeface="+mj-lt"/>
              <a:ea typeface="Cambria Math" panose="02040503050406030204" pitchFamily="18" charset="0"/>
            </a:rPr>
            <a:t>not returned within six months</a:t>
          </a:r>
          <a:r>
            <a:rPr lang="en-US" dirty="0" smtClean="0">
              <a:latin typeface="+mj-lt"/>
              <a:ea typeface="Cambria Math" panose="02040503050406030204" pitchFamily="18" charset="0"/>
            </a:rPr>
            <a:t> or within the extended period   </a:t>
          </a:r>
        </a:p>
      </dgm:t>
    </dgm:pt>
    <dgm:pt modelId="{131F629B-0D63-473C-B1FE-B61573A47882}" type="parTrans" cxnId="{4F6F9516-6D69-4104-9DA5-A90C36C2916A}">
      <dgm:prSet/>
      <dgm:spPr/>
      <dgm:t>
        <a:bodyPr/>
        <a:lstStyle/>
        <a:p>
          <a:endParaRPr lang="en-IN"/>
        </a:p>
      </dgm:t>
    </dgm:pt>
    <dgm:pt modelId="{D2262C78-7AC8-455B-874A-2F25A85D7845}" type="sibTrans" cxnId="{4F6F9516-6D69-4104-9DA5-A90C36C2916A}">
      <dgm:prSet/>
      <dgm:spPr/>
      <dgm:t>
        <a:bodyPr/>
        <a:lstStyle/>
        <a:p>
          <a:endParaRPr lang="en-IN"/>
        </a:p>
      </dgm:t>
    </dgm:pt>
    <dgm:pt modelId="{426B0BE2-5298-42D8-ADF5-DE154086DEB0}" type="pres">
      <dgm:prSet presAssocID="{076E671D-7521-4AD3-9EBC-3E1D887EE011}" presName="theList" presStyleCnt="0">
        <dgm:presLayoutVars>
          <dgm:dir/>
          <dgm:animLvl val="lvl"/>
          <dgm:resizeHandles val="exact"/>
        </dgm:presLayoutVars>
      </dgm:prSet>
      <dgm:spPr/>
      <dgm:t>
        <a:bodyPr/>
        <a:lstStyle/>
        <a:p>
          <a:endParaRPr lang="en-IN"/>
        </a:p>
      </dgm:t>
    </dgm:pt>
    <dgm:pt modelId="{FC94F16F-5C1D-4FFE-84AA-C184745EBE09}" type="pres">
      <dgm:prSet presAssocID="{ACC84CE3-0EEF-470C-BE62-F786304D0DF5}" presName="compNode" presStyleCnt="0"/>
      <dgm:spPr/>
    </dgm:pt>
    <dgm:pt modelId="{6B49C12E-ECC2-4918-B28F-6DCA7EC4B735}" type="pres">
      <dgm:prSet presAssocID="{ACC84CE3-0EEF-470C-BE62-F786304D0DF5}" presName="aNode" presStyleLbl="bgShp" presStyleIdx="0" presStyleCnt="3" custScaleX="94913"/>
      <dgm:spPr/>
      <dgm:t>
        <a:bodyPr/>
        <a:lstStyle/>
        <a:p>
          <a:endParaRPr lang="en-IN"/>
        </a:p>
      </dgm:t>
    </dgm:pt>
    <dgm:pt modelId="{CF398BE3-24D7-4206-947B-90C92D131A51}" type="pres">
      <dgm:prSet presAssocID="{ACC84CE3-0EEF-470C-BE62-F786304D0DF5}" presName="textNode" presStyleLbl="bgShp" presStyleIdx="0" presStyleCnt="3"/>
      <dgm:spPr/>
      <dgm:t>
        <a:bodyPr/>
        <a:lstStyle/>
        <a:p>
          <a:endParaRPr lang="en-IN"/>
        </a:p>
      </dgm:t>
    </dgm:pt>
    <dgm:pt modelId="{A1172640-CA5D-4946-997F-6CC47E63F6D8}" type="pres">
      <dgm:prSet presAssocID="{ACC84CE3-0EEF-470C-BE62-F786304D0DF5}" presName="compChildNode" presStyleCnt="0"/>
      <dgm:spPr/>
    </dgm:pt>
    <dgm:pt modelId="{807872DF-A870-4D4E-A827-10200CE737B5}" type="pres">
      <dgm:prSet presAssocID="{ACC84CE3-0EEF-470C-BE62-F786304D0DF5}" presName="theInnerList" presStyleCnt="0"/>
      <dgm:spPr/>
    </dgm:pt>
    <dgm:pt modelId="{4B980DE8-7266-4A87-842A-F6750E3BA1D0}" type="pres">
      <dgm:prSet presAssocID="{EB11E9DA-7015-42BD-9C81-D6FD863621C5}" presName="childNode" presStyleLbl="node1" presStyleIdx="0" presStyleCnt="7" custScaleX="104140" custScaleY="2000000" custLinFactY="-177366" custLinFactNeighborX="-1091" custLinFactNeighborY="-200000">
        <dgm:presLayoutVars>
          <dgm:bulletEnabled val="1"/>
        </dgm:presLayoutVars>
      </dgm:prSet>
      <dgm:spPr/>
      <dgm:t>
        <a:bodyPr/>
        <a:lstStyle/>
        <a:p>
          <a:endParaRPr lang="en-IN"/>
        </a:p>
      </dgm:t>
    </dgm:pt>
    <dgm:pt modelId="{63F6B902-BFAE-42FC-8704-350879DBD06F}" type="pres">
      <dgm:prSet presAssocID="{EB11E9DA-7015-42BD-9C81-D6FD863621C5}" presName="aSpace2" presStyleCnt="0"/>
      <dgm:spPr/>
    </dgm:pt>
    <dgm:pt modelId="{450CF4E9-BACB-4BB6-A158-58A80EA22881}" type="pres">
      <dgm:prSet presAssocID="{E4558AE6-7035-4CAB-83D3-1B77445E0DE1}" presName="childNode" presStyleLbl="node1" presStyleIdx="1" presStyleCnt="7" custScaleX="104665" custScaleY="2000000">
        <dgm:presLayoutVars>
          <dgm:bulletEnabled val="1"/>
        </dgm:presLayoutVars>
      </dgm:prSet>
      <dgm:spPr/>
      <dgm:t>
        <a:bodyPr/>
        <a:lstStyle/>
        <a:p>
          <a:endParaRPr lang="en-IN"/>
        </a:p>
      </dgm:t>
    </dgm:pt>
    <dgm:pt modelId="{E742BDFC-03AB-4123-9C4D-65230A0D1904}" type="pres">
      <dgm:prSet presAssocID="{ACC84CE3-0EEF-470C-BE62-F786304D0DF5}" presName="aSpace" presStyleCnt="0"/>
      <dgm:spPr/>
    </dgm:pt>
    <dgm:pt modelId="{266FEB68-E0AE-4BB3-ACD5-A31C27C983E0}" type="pres">
      <dgm:prSet presAssocID="{CF084CC9-BAB8-41B5-9202-3AF3C7A889B0}" presName="compNode" presStyleCnt="0"/>
      <dgm:spPr/>
    </dgm:pt>
    <dgm:pt modelId="{23A5CE40-B67C-4E0E-A454-9D0E6ACFA0C7}" type="pres">
      <dgm:prSet presAssocID="{CF084CC9-BAB8-41B5-9202-3AF3C7A889B0}" presName="aNode" presStyleLbl="bgShp" presStyleIdx="1" presStyleCnt="3" custScaleX="120446"/>
      <dgm:spPr/>
      <dgm:t>
        <a:bodyPr/>
        <a:lstStyle/>
        <a:p>
          <a:endParaRPr lang="en-IN"/>
        </a:p>
      </dgm:t>
    </dgm:pt>
    <dgm:pt modelId="{E9B34EB0-6600-4FA2-BFA4-EF9FCC20CA48}" type="pres">
      <dgm:prSet presAssocID="{CF084CC9-BAB8-41B5-9202-3AF3C7A889B0}" presName="textNode" presStyleLbl="bgShp" presStyleIdx="1" presStyleCnt="3"/>
      <dgm:spPr/>
      <dgm:t>
        <a:bodyPr/>
        <a:lstStyle/>
        <a:p>
          <a:endParaRPr lang="en-IN"/>
        </a:p>
      </dgm:t>
    </dgm:pt>
    <dgm:pt modelId="{D7FC8D45-25FD-49DC-8741-DAE3EF5040E7}" type="pres">
      <dgm:prSet presAssocID="{CF084CC9-BAB8-41B5-9202-3AF3C7A889B0}" presName="compChildNode" presStyleCnt="0"/>
      <dgm:spPr/>
    </dgm:pt>
    <dgm:pt modelId="{992B16D1-97F4-4C38-8D5C-66CD4DA94243}" type="pres">
      <dgm:prSet presAssocID="{CF084CC9-BAB8-41B5-9202-3AF3C7A889B0}" presName="theInnerList" presStyleCnt="0"/>
      <dgm:spPr/>
    </dgm:pt>
    <dgm:pt modelId="{D6C8B7D9-7740-455A-B69C-CC41EA00A809}" type="pres">
      <dgm:prSet presAssocID="{8AED0BB8-080B-4C10-AABA-24D2A817FCD4}" presName="childNode" presStyleLbl="node1" presStyleIdx="2" presStyleCnt="7" custScaleX="137074" custScaleY="134360" custLinFactY="-33631" custLinFactNeighborX="1" custLinFactNeighborY="-100000">
        <dgm:presLayoutVars>
          <dgm:bulletEnabled val="1"/>
        </dgm:presLayoutVars>
      </dgm:prSet>
      <dgm:spPr/>
      <dgm:t>
        <a:bodyPr/>
        <a:lstStyle/>
        <a:p>
          <a:endParaRPr lang="en-IN"/>
        </a:p>
      </dgm:t>
    </dgm:pt>
    <dgm:pt modelId="{CDB886DC-637E-499A-9485-27930A0E3E92}" type="pres">
      <dgm:prSet presAssocID="{8AED0BB8-080B-4C10-AABA-24D2A817FCD4}" presName="aSpace2" presStyleCnt="0"/>
      <dgm:spPr/>
    </dgm:pt>
    <dgm:pt modelId="{72A71D55-0091-4975-95D1-DE0EE646814B}" type="pres">
      <dgm:prSet presAssocID="{FBC74FA8-5916-4192-810C-EF7FC4648B4A}" presName="childNode" presStyleLbl="node1" presStyleIdx="3" presStyleCnt="7" custScaleX="137074" custScaleY="120864" custLinFactY="-20974" custLinFactNeighborX="1" custLinFactNeighborY="-100000">
        <dgm:presLayoutVars>
          <dgm:bulletEnabled val="1"/>
        </dgm:presLayoutVars>
      </dgm:prSet>
      <dgm:spPr/>
      <dgm:t>
        <a:bodyPr/>
        <a:lstStyle/>
        <a:p>
          <a:endParaRPr lang="en-IN"/>
        </a:p>
      </dgm:t>
    </dgm:pt>
    <dgm:pt modelId="{E19D0FF7-7301-4AC3-8B16-411B852BCEE2}" type="pres">
      <dgm:prSet presAssocID="{FBC74FA8-5916-4192-810C-EF7FC4648B4A}" presName="aSpace2" presStyleCnt="0"/>
      <dgm:spPr/>
    </dgm:pt>
    <dgm:pt modelId="{E4A53959-F3FC-46B9-8191-4C67B88EA067}" type="pres">
      <dgm:prSet presAssocID="{BD42A67D-D75C-4224-81B3-DF381039EC93}" presName="childNode" presStyleLbl="node1" presStyleIdx="4" presStyleCnt="7" custScaleX="137072" custScaleY="143811" custLinFactY="-10308" custLinFactNeighborX="0" custLinFactNeighborY="-100000">
        <dgm:presLayoutVars>
          <dgm:bulletEnabled val="1"/>
        </dgm:presLayoutVars>
      </dgm:prSet>
      <dgm:spPr/>
      <dgm:t>
        <a:bodyPr/>
        <a:lstStyle/>
        <a:p>
          <a:endParaRPr lang="en-IN"/>
        </a:p>
      </dgm:t>
    </dgm:pt>
    <dgm:pt modelId="{7F1A25A4-CAC8-46FD-A7A2-D3A2431204C6}" type="pres">
      <dgm:prSet presAssocID="{BD42A67D-D75C-4224-81B3-DF381039EC93}" presName="aSpace2" presStyleCnt="0"/>
      <dgm:spPr/>
    </dgm:pt>
    <dgm:pt modelId="{A7BF060E-2C3B-4FE1-B4E4-7409E8CFB640}" type="pres">
      <dgm:prSet presAssocID="{94C000E1-4CBD-457A-9CC4-9E81E150FEEF}" presName="childNode" presStyleLbl="node1" presStyleIdx="5" presStyleCnt="7" custScaleX="137073" custScaleY="146982" custLinFactY="-4107" custLinFactNeighborX="0" custLinFactNeighborY="-100000">
        <dgm:presLayoutVars>
          <dgm:bulletEnabled val="1"/>
        </dgm:presLayoutVars>
      </dgm:prSet>
      <dgm:spPr/>
      <dgm:t>
        <a:bodyPr/>
        <a:lstStyle/>
        <a:p>
          <a:endParaRPr lang="en-IN"/>
        </a:p>
      </dgm:t>
    </dgm:pt>
    <dgm:pt modelId="{BC99A0D8-9285-4287-B0CD-6285CE6B8E9E}" type="pres">
      <dgm:prSet presAssocID="{CF084CC9-BAB8-41B5-9202-3AF3C7A889B0}" presName="aSpace" presStyleCnt="0"/>
      <dgm:spPr/>
    </dgm:pt>
    <dgm:pt modelId="{54C458BE-8444-4E9E-BDB0-DD1D1EEFCFE2}" type="pres">
      <dgm:prSet presAssocID="{5DADF98B-857F-48BE-B95E-978861AAD1CE}" presName="compNode" presStyleCnt="0"/>
      <dgm:spPr/>
    </dgm:pt>
    <dgm:pt modelId="{D4BA17AC-7C6F-47C6-A3C9-2B330C2BE09D}" type="pres">
      <dgm:prSet presAssocID="{5DADF98B-857F-48BE-B95E-978861AAD1CE}" presName="aNode" presStyleLbl="bgShp" presStyleIdx="2" presStyleCnt="3" custScaleX="75588"/>
      <dgm:spPr/>
      <dgm:t>
        <a:bodyPr/>
        <a:lstStyle/>
        <a:p>
          <a:endParaRPr lang="en-IN"/>
        </a:p>
      </dgm:t>
    </dgm:pt>
    <dgm:pt modelId="{A7B6D921-2BB3-41C6-BAC4-30D8BC5B671E}" type="pres">
      <dgm:prSet presAssocID="{5DADF98B-857F-48BE-B95E-978861AAD1CE}" presName="textNode" presStyleLbl="bgShp" presStyleIdx="2" presStyleCnt="3"/>
      <dgm:spPr/>
      <dgm:t>
        <a:bodyPr/>
        <a:lstStyle/>
        <a:p>
          <a:endParaRPr lang="en-IN"/>
        </a:p>
      </dgm:t>
    </dgm:pt>
    <dgm:pt modelId="{B3791FF0-8545-4C46-9C76-6B16F151B7E5}" type="pres">
      <dgm:prSet presAssocID="{5DADF98B-857F-48BE-B95E-978861AAD1CE}" presName="compChildNode" presStyleCnt="0"/>
      <dgm:spPr/>
    </dgm:pt>
    <dgm:pt modelId="{637A9539-C04E-4A4A-A697-2762F1F31E83}" type="pres">
      <dgm:prSet presAssocID="{5DADF98B-857F-48BE-B95E-978861AAD1CE}" presName="theInnerList" presStyleCnt="0"/>
      <dgm:spPr/>
    </dgm:pt>
    <dgm:pt modelId="{189F67EC-960D-4CBA-AA17-BD39A7BBC57F}" type="pres">
      <dgm:prSet presAssocID="{A859E6EB-A40C-425D-A64B-3BEECEDF9AA0}" presName="childNode" presStyleLbl="node1" presStyleIdx="6" presStyleCnt="7" custScaleX="82595" custScaleY="109771" custLinFactNeighborX="-441" custLinFactNeighborY="-9080">
        <dgm:presLayoutVars>
          <dgm:bulletEnabled val="1"/>
        </dgm:presLayoutVars>
      </dgm:prSet>
      <dgm:spPr/>
      <dgm:t>
        <a:bodyPr/>
        <a:lstStyle/>
        <a:p>
          <a:endParaRPr lang="en-IN"/>
        </a:p>
      </dgm:t>
    </dgm:pt>
  </dgm:ptLst>
  <dgm:cxnLst>
    <dgm:cxn modelId="{3FF35602-072F-4182-91AB-4C7F7946C9D6}" type="presOf" srcId="{ACC84CE3-0EEF-470C-BE62-F786304D0DF5}" destId="{CF398BE3-24D7-4206-947B-90C92D131A51}" srcOrd="1" destOrd="0" presId="urn:microsoft.com/office/officeart/2005/8/layout/lProcess2"/>
    <dgm:cxn modelId="{0B97F82A-2506-46D9-94AD-3D38256E1B4A}" type="presOf" srcId="{A859E6EB-A40C-425D-A64B-3BEECEDF9AA0}" destId="{189F67EC-960D-4CBA-AA17-BD39A7BBC57F}" srcOrd="0" destOrd="0" presId="urn:microsoft.com/office/officeart/2005/8/layout/lProcess2"/>
    <dgm:cxn modelId="{0924834F-881F-483B-B900-7B083297BD5C}" srcId="{CF084CC9-BAB8-41B5-9202-3AF3C7A889B0}" destId="{8AED0BB8-080B-4C10-AABA-24D2A817FCD4}" srcOrd="0" destOrd="0" parTransId="{C67C3018-7B5B-4CAA-98D3-2461A937218D}" sibTransId="{6CD21BBB-93F5-4B09-8251-02BE1D9D912F}"/>
    <dgm:cxn modelId="{ADA038A5-C816-46E4-948A-CC23A52D726B}" type="presOf" srcId="{8AED0BB8-080B-4C10-AABA-24D2A817FCD4}" destId="{D6C8B7D9-7740-455A-B69C-CC41EA00A809}" srcOrd="0" destOrd="0" presId="urn:microsoft.com/office/officeart/2005/8/layout/lProcess2"/>
    <dgm:cxn modelId="{50C63F75-E1B9-495B-864A-5173619C60E9}" type="presOf" srcId="{E4558AE6-7035-4CAB-83D3-1B77445E0DE1}" destId="{450CF4E9-BACB-4BB6-A158-58A80EA22881}" srcOrd="0" destOrd="0" presId="urn:microsoft.com/office/officeart/2005/8/layout/lProcess2"/>
    <dgm:cxn modelId="{A7AFCDBB-1265-4CE0-A533-D454D69BA571}" type="presOf" srcId="{5DADF98B-857F-48BE-B95E-978861AAD1CE}" destId="{A7B6D921-2BB3-41C6-BAC4-30D8BC5B671E}" srcOrd="1" destOrd="0" presId="urn:microsoft.com/office/officeart/2005/8/layout/lProcess2"/>
    <dgm:cxn modelId="{B4F73994-6387-44E5-9AB0-C82B29851DD2}" type="presOf" srcId="{ACC84CE3-0EEF-470C-BE62-F786304D0DF5}" destId="{6B49C12E-ECC2-4918-B28F-6DCA7EC4B735}" srcOrd="0" destOrd="0" presId="urn:microsoft.com/office/officeart/2005/8/layout/lProcess2"/>
    <dgm:cxn modelId="{D8715494-3C64-4271-9AAD-283F70A96C66}" type="presOf" srcId="{FBC74FA8-5916-4192-810C-EF7FC4648B4A}" destId="{72A71D55-0091-4975-95D1-DE0EE646814B}" srcOrd="0" destOrd="0" presId="urn:microsoft.com/office/officeart/2005/8/layout/lProcess2"/>
    <dgm:cxn modelId="{C92201BA-B882-442D-9465-BE1639E42DF8}" type="presOf" srcId="{CF084CC9-BAB8-41B5-9202-3AF3C7A889B0}" destId="{23A5CE40-B67C-4E0E-A454-9D0E6ACFA0C7}" srcOrd="0" destOrd="0" presId="urn:microsoft.com/office/officeart/2005/8/layout/lProcess2"/>
    <dgm:cxn modelId="{B6F7FE9A-6221-4ABA-BA3F-FF9440A5EFB5}" srcId="{CF084CC9-BAB8-41B5-9202-3AF3C7A889B0}" destId="{FBC74FA8-5916-4192-810C-EF7FC4648B4A}" srcOrd="1" destOrd="0" parTransId="{5DB1D435-8DEF-44D1-997C-BC666C0F0EBE}" sibTransId="{E628CA2C-66B4-496D-9DAA-B8EBE9396D1A}"/>
    <dgm:cxn modelId="{D904C08A-45F3-41C3-94C7-B03D41F04AD6}" srcId="{ACC84CE3-0EEF-470C-BE62-F786304D0DF5}" destId="{EB11E9DA-7015-42BD-9C81-D6FD863621C5}" srcOrd="0" destOrd="0" parTransId="{D142687C-D2A7-49BA-A7AD-DD1F41EF5A02}" sibTransId="{04CA2E02-743D-4747-8979-FB0CD5E8DC82}"/>
    <dgm:cxn modelId="{4F6F9516-6D69-4104-9DA5-A90C36C2916A}" srcId="{CF084CC9-BAB8-41B5-9202-3AF3C7A889B0}" destId="{94C000E1-4CBD-457A-9CC4-9E81E150FEEF}" srcOrd="3" destOrd="0" parTransId="{131F629B-0D63-473C-B1FE-B61573A47882}" sibTransId="{D2262C78-7AC8-455B-874A-2F25A85D7845}"/>
    <dgm:cxn modelId="{17CCAC8A-1F52-40BA-8BAE-4BCDBBFE2914}" type="presOf" srcId="{CF084CC9-BAB8-41B5-9202-3AF3C7A889B0}" destId="{E9B34EB0-6600-4FA2-BFA4-EF9FCC20CA48}" srcOrd="1" destOrd="0" presId="urn:microsoft.com/office/officeart/2005/8/layout/lProcess2"/>
    <dgm:cxn modelId="{BD807C18-604E-4C5A-907D-7BD71ACDF4EB}" srcId="{076E671D-7521-4AD3-9EBC-3E1D887EE011}" destId="{ACC84CE3-0EEF-470C-BE62-F786304D0DF5}" srcOrd="0" destOrd="0" parTransId="{009DECC1-E15E-42AA-80C4-02F55C85B5A1}" sibTransId="{E2434C16-B76E-42A0-B026-FDEC3087BC3F}"/>
    <dgm:cxn modelId="{DA29E81B-3611-4E13-BA43-65828D197681}" srcId="{076E671D-7521-4AD3-9EBC-3E1D887EE011}" destId="{5DADF98B-857F-48BE-B95E-978861AAD1CE}" srcOrd="2" destOrd="0" parTransId="{18155424-6056-445D-ADF2-776221CE6D29}" sibTransId="{97B9A7F8-227A-4850-989E-3E1D4BE03F38}"/>
    <dgm:cxn modelId="{C4F9B652-54B8-4B25-836B-B610A51CB4F9}" type="presOf" srcId="{076E671D-7521-4AD3-9EBC-3E1D887EE011}" destId="{426B0BE2-5298-42D8-ADF5-DE154086DEB0}" srcOrd="0" destOrd="0" presId="urn:microsoft.com/office/officeart/2005/8/layout/lProcess2"/>
    <dgm:cxn modelId="{B3C6DD7C-DFC1-48CD-913A-7C23551B1DF2}" srcId="{ACC84CE3-0EEF-470C-BE62-F786304D0DF5}" destId="{E4558AE6-7035-4CAB-83D3-1B77445E0DE1}" srcOrd="1" destOrd="0" parTransId="{241B265D-1DCD-4C40-B371-FFFE952A2E81}" sibTransId="{7BAB8ED7-895A-4B1F-855F-A196F5B17FF8}"/>
    <dgm:cxn modelId="{80336AEB-FF96-4F54-B20C-454326ECF6A0}" type="presOf" srcId="{5DADF98B-857F-48BE-B95E-978861AAD1CE}" destId="{D4BA17AC-7C6F-47C6-A3C9-2B330C2BE09D}" srcOrd="0" destOrd="0" presId="urn:microsoft.com/office/officeart/2005/8/layout/lProcess2"/>
    <dgm:cxn modelId="{57BBCF7B-C2AC-4CF4-91B7-C03C00DAA9AF}" type="presOf" srcId="{EB11E9DA-7015-42BD-9C81-D6FD863621C5}" destId="{4B980DE8-7266-4A87-842A-F6750E3BA1D0}" srcOrd="0" destOrd="0" presId="urn:microsoft.com/office/officeart/2005/8/layout/lProcess2"/>
    <dgm:cxn modelId="{7774B19D-D07A-43CC-AB49-A63714B334BA}" type="presOf" srcId="{94C000E1-4CBD-457A-9CC4-9E81E150FEEF}" destId="{A7BF060E-2C3B-4FE1-B4E4-7409E8CFB640}" srcOrd="0" destOrd="0" presId="urn:microsoft.com/office/officeart/2005/8/layout/lProcess2"/>
    <dgm:cxn modelId="{43EC7E85-450A-476A-99D2-4F97BCA648AE}" srcId="{CF084CC9-BAB8-41B5-9202-3AF3C7A889B0}" destId="{BD42A67D-D75C-4224-81B3-DF381039EC93}" srcOrd="2" destOrd="0" parTransId="{1F1BC9D5-2337-4DF3-B28A-6EAA671A5A12}" sibTransId="{F5A814C4-3090-4DBB-95B1-C1A2027A66A6}"/>
    <dgm:cxn modelId="{A740886A-B4B9-43F5-8740-2A2FBCDCD5E3}" srcId="{076E671D-7521-4AD3-9EBC-3E1D887EE011}" destId="{CF084CC9-BAB8-41B5-9202-3AF3C7A889B0}" srcOrd="1" destOrd="0" parTransId="{3571F121-10D7-4F38-B472-393F337699BA}" sibTransId="{FC54BB95-0CA4-477B-A5D1-66CC33BC5E24}"/>
    <dgm:cxn modelId="{B3F562D0-4EC3-49E8-A663-64DBFBB9715D}" srcId="{5DADF98B-857F-48BE-B95E-978861AAD1CE}" destId="{A859E6EB-A40C-425D-A64B-3BEECEDF9AA0}" srcOrd="0" destOrd="0" parTransId="{7AB60E68-681B-4D2F-A380-54C659DCF54D}" sibTransId="{FDC42E59-5398-44D1-9B4A-39FD1022456F}"/>
    <dgm:cxn modelId="{7743F369-A403-486B-8733-241FE96F7627}" type="presOf" srcId="{BD42A67D-D75C-4224-81B3-DF381039EC93}" destId="{E4A53959-F3FC-46B9-8191-4C67B88EA067}" srcOrd="0" destOrd="0" presId="urn:microsoft.com/office/officeart/2005/8/layout/lProcess2"/>
    <dgm:cxn modelId="{CF429477-1D3D-4301-9D94-3BB4CAE36481}" type="presParOf" srcId="{426B0BE2-5298-42D8-ADF5-DE154086DEB0}" destId="{FC94F16F-5C1D-4FFE-84AA-C184745EBE09}" srcOrd="0" destOrd="0" presId="urn:microsoft.com/office/officeart/2005/8/layout/lProcess2"/>
    <dgm:cxn modelId="{E8AD486A-7D4B-414A-8512-4DF1B85A495B}" type="presParOf" srcId="{FC94F16F-5C1D-4FFE-84AA-C184745EBE09}" destId="{6B49C12E-ECC2-4918-B28F-6DCA7EC4B735}" srcOrd="0" destOrd="0" presId="urn:microsoft.com/office/officeart/2005/8/layout/lProcess2"/>
    <dgm:cxn modelId="{479B105E-A881-4DDA-A81F-E8C86425DEF2}" type="presParOf" srcId="{FC94F16F-5C1D-4FFE-84AA-C184745EBE09}" destId="{CF398BE3-24D7-4206-947B-90C92D131A51}" srcOrd="1" destOrd="0" presId="urn:microsoft.com/office/officeart/2005/8/layout/lProcess2"/>
    <dgm:cxn modelId="{6EE9A9EF-3313-4FEC-A57F-46F174971E2A}" type="presParOf" srcId="{FC94F16F-5C1D-4FFE-84AA-C184745EBE09}" destId="{A1172640-CA5D-4946-997F-6CC47E63F6D8}" srcOrd="2" destOrd="0" presId="urn:microsoft.com/office/officeart/2005/8/layout/lProcess2"/>
    <dgm:cxn modelId="{650AB5BB-8944-46B1-A1F8-920F311003F5}" type="presParOf" srcId="{A1172640-CA5D-4946-997F-6CC47E63F6D8}" destId="{807872DF-A870-4D4E-A827-10200CE737B5}" srcOrd="0" destOrd="0" presId="urn:microsoft.com/office/officeart/2005/8/layout/lProcess2"/>
    <dgm:cxn modelId="{28326982-D349-4681-8F85-7E88C39EB134}" type="presParOf" srcId="{807872DF-A870-4D4E-A827-10200CE737B5}" destId="{4B980DE8-7266-4A87-842A-F6750E3BA1D0}" srcOrd="0" destOrd="0" presId="urn:microsoft.com/office/officeart/2005/8/layout/lProcess2"/>
    <dgm:cxn modelId="{F2F3E947-C8D9-4E59-A9EA-31F90EF68C13}" type="presParOf" srcId="{807872DF-A870-4D4E-A827-10200CE737B5}" destId="{63F6B902-BFAE-42FC-8704-350879DBD06F}" srcOrd="1" destOrd="0" presId="urn:microsoft.com/office/officeart/2005/8/layout/lProcess2"/>
    <dgm:cxn modelId="{7BD5749A-8BF7-4DA5-9A0D-87F3F88F9E52}" type="presParOf" srcId="{807872DF-A870-4D4E-A827-10200CE737B5}" destId="{450CF4E9-BACB-4BB6-A158-58A80EA22881}" srcOrd="2" destOrd="0" presId="urn:microsoft.com/office/officeart/2005/8/layout/lProcess2"/>
    <dgm:cxn modelId="{31F2C54D-01AE-4304-8B5D-E574975D2172}" type="presParOf" srcId="{426B0BE2-5298-42D8-ADF5-DE154086DEB0}" destId="{E742BDFC-03AB-4123-9C4D-65230A0D1904}" srcOrd="1" destOrd="0" presId="urn:microsoft.com/office/officeart/2005/8/layout/lProcess2"/>
    <dgm:cxn modelId="{CA73EA80-DE19-40E2-85DE-9E32313A468D}" type="presParOf" srcId="{426B0BE2-5298-42D8-ADF5-DE154086DEB0}" destId="{266FEB68-E0AE-4BB3-ACD5-A31C27C983E0}" srcOrd="2" destOrd="0" presId="urn:microsoft.com/office/officeart/2005/8/layout/lProcess2"/>
    <dgm:cxn modelId="{C1DC1B9F-01D0-4286-866A-13C4AFECD3FC}" type="presParOf" srcId="{266FEB68-E0AE-4BB3-ACD5-A31C27C983E0}" destId="{23A5CE40-B67C-4E0E-A454-9D0E6ACFA0C7}" srcOrd="0" destOrd="0" presId="urn:microsoft.com/office/officeart/2005/8/layout/lProcess2"/>
    <dgm:cxn modelId="{715DCDD5-3236-49C3-8F17-324258E67626}" type="presParOf" srcId="{266FEB68-E0AE-4BB3-ACD5-A31C27C983E0}" destId="{E9B34EB0-6600-4FA2-BFA4-EF9FCC20CA48}" srcOrd="1" destOrd="0" presId="urn:microsoft.com/office/officeart/2005/8/layout/lProcess2"/>
    <dgm:cxn modelId="{A9EA443C-0C9B-43B4-A79B-4A1BA4452DF8}" type="presParOf" srcId="{266FEB68-E0AE-4BB3-ACD5-A31C27C983E0}" destId="{D7FC8D45-25FD-49DC-8741-DAE3EF5040E7}" srcOrd="2" destOrd="0" presId="urn:microsoft.com/office/officeart/2005/8/layout/lProcess2"/>
    <dgm:cxn modelId="{81E45D8C-A589-4AD2-88B7-F2386B688FB1}" type="presParOf" srcId="{D7FC8D45-25FD-49DC-8741-DAE3EF5040E7}" destId="{992B16D1-97F4-4C38-8D5C-66CD4DA94243}" srcOrd="0" destOrd="0" presId="urn:microsoft.com/office/officeart/2005/8/layout/lProcess2"/>
    <dgm:cxn modelId="{8F99116F-3ADC-489C-B14C-8DBF1D9027AF}" type="presParOf" srcId="{992B16D1-97F4-4C38-8D5C-66CD4DA94243}" destId="{D6C8B7D9-7740-455A-B69C-CC41EA00A809}" srcOrd="0" destOrd="0" presId="urn:microsoft.com/office/officeart/2005/8/layout/lProcess2"/>
    <dgm:cxn modelId="{26AF34FA-575D-431D-8AD5-BF0F02F173C8}" type="presParOf" srcId="{992B16D1-97F4-4C38-8D5C-66CD4DA94243}" destId="{CDB886DC-637E-499A-9485-27930A0E3E92}" srcOrd="1" destOrd="0" presId="urn:microsoft.com/office/officeart/2005/8/layout/lProcess2"/>
    <dgm:cxn modelId="{20AE0037-F2AF-423D-8EB6-FD5E92C1CF38}" type="presParOf" srcId="{992B16D1-97F4-4C38-8D5C-66CD4DA94243}" destId="{72A71D55-0091-4975-95D1-DE0EE646814B}" srcOrd="2" destOrd="0" presId="urn:microsoft.com/office/officeart/2005/8/layout/lProcess2"/>
    <dgm:cxn modelId="{DBB972D7-8E92-4AAF-A849-FF947A31C967}" type="presParOf" srcId="{992B16D1-97F4-4C38-8D5C-66CD4DA94243}" destId="{E19D0FF7-7301-4AC3-8B16-411B852BCEE2}" srcOrd="3" destOrd="0" presId="urn:microsoft.com/office/officeart/2005/8/layout/lProcess2"/>
    <dgm:cxn modelId="{697278C8-A12D-48F9-AC82-EC2B115C3B48}" type="presParOf" srcId="{992B16D1-97F4-4C38-8D5C-66CD4DA94243}" destId="{E4A53959-F3FC-46B9-8191-4C67B88EA067}" srcOrd="4" destOrd="0" presId="urn:microsoft.com/office/officeart/2005/8/layout/lProcess2"/>
    <dgm:cxn modelId="{BDD0704C-C9B6-4210-9C2A-50466FFF27EC}" type="presParOf" srcId="{992B16D1-97F4-4C38-8D5C-66CD4DA94243}" destId="{7F1A25A4-CAC8-46FD-A7A2-D3A2431204C6}" srcOrd="5" destOrd="0" presId="urn:microsoft.com/office/officeart/2005/8/layout/lProcess2"/>
    <dgm:cxn modelId="{7F4E7CF5-364F-4576-9FD0-62A16FCB2FC2}" type="presParOf" srcId="{992B16D1-97F4-4C38-8D5C-66CD4DA94243}" destId="{A7BF060E-2C3B-4FE1-B4E4-7409E8CFB640}" srcOrd="6" destOrd="0" presId="urn:microsoft.com/office/officeart/2005/8/layout/lProcess2"/>
    <dgm:cxn modelId="{7C84387F-2E56-466A-8B57-76ECA1B1D253}" type="presParOf" srcId="{426B0BE2-5298-42D8-ADF5-DE154086DEB0}" destId="{BC99A0D8-9285-4287-B0CD-6285CE6B8E9E}" srcOrd="3" destOrd="0" presId="urn:microsoft.com/office/officeart/2005/8/layout/lProcess2"/>
    <dgm:cxn modelId="{6BBEBBAA-95E2-41CB-96B6-E1560624020E}" type="presParOf" srcId="{426B0BE2-5298-42D8-ADF5-DE154086DEB0}" destId="{54C458BE-8444-4E9E-BDB0-DD1D1EEFCFE2}" srcOrd="4" destOrd="0" presId="urn:microsoft.com/office/officeart/2005/8/layout/lProcess2"/>
    <dgm:cxn modelId="{2906EC18-296A-4ADA-85AF-F76A16F51E28}" type="presParOf" srcId="{54C458BE-8444-4E9E-BDB0-DD1D1EEFCFE2}" destId="{D4BA17AC-7C6F-47C6-A3C9-2B330C2BE09D}" srcOrd="0" destOrd="0" presId="urn:microsoft.com/office/officeart/2005/8/layout/lProcess2"/>
    <dgm:cxn modelId="{4718DAE4-C008-465F-BBDC-01E583054F30}" type="presParOf" srcId="{54C458BE-8444-4E9E-BDB0-DD1D1EEFCFE2}" destId="{A7B6D921-2BB3-41C6-BAC4-30D8BC5B671E}" srcOrd="1" destOrd="0" presId="urn:microsoft.com/office/officeart/2005/8/layout/lProcess2"/>
    <dgm:cxn modelId="{9AF9F5AA-0378-485D-AE4E-A6829425F91D}" type="presParOf" srcId="{54C458BE-8444-4E9E-BDB0-DD1D1EEFCFE2}" destId="{B3791FF0-8545-4C46-9C76-6B16F151B7E5}" srcOrd="2" destOrd="0" presId="urn:microsoft.com/office/officeart/2005/8/layout/lProcess2"/>
    <dgm:cxn modelId="{2203C04B-E6A5-4532-BA39-3315F14735A2}" type="presParOf" srcId="{B3791FF0-8545-4C46-9C76-6B16F151B7E5}" destId="{637A9539-C04E-4A4A-A697-2762F1F31E83}" srcOrd="0" destOrd="0" presId="urn:microsoft.com/office/officeart/2005/8/layout/lProcess2"/>
    <dgm:cxn modelId="{7A04B107-EC7A-45FB-AB4B-A7B9DF038389}" type="presParOf" srcId="{637A9539-C04E-4A4A-A697-2762F1F31E83}" destId="{189F67EC-960D-4CBA-AA17-BD39A7BBC57F}" srcOrd="0" destOrd="0" presId="urn:microsoft.com/office/officeart/2005/8/layout/lProcess2"/>
  </dgm:cxnLst>
  <dgm:bg/>
  <dgm:whole/>
</dgm:dataModel>
</file>

<file path=ppt/diagrams/data19.xml><?xml version="1.0" encoding="utf-8"?>
<dgm:dataModel xmlns:dgm="http://schemas.openxmlformats.org/drawingml/2006/diagram" xmlns:a="http://schemas.openxmlformats.org/drawingml/2006/main">
  <dgm:ptLst>
    <dgm:pt modelId="{9AD1D019-F848-4D46-AEB4-767C1B4773DC}" type="doc">
      <dgm:prSet loTypeId="urn:microsoft.com/office/officeart/2005/8/layout/lProcess2" loCatId="list" qsTypeId="urn:microsoft.com/office/officeart/2005/8/quickstyle/3d3" qsCatId="3D" csTypeId="urn:microsoft.com/office/officeart/2005/8/colors/accent3_2" csCatId="accent3" phldr="1"/>
      <dgm:spPr/>
      <dgm:t>
        <a:bodyPr/>
        <a:lstStyle/>
        <a:p>
          <a:endParaRPr lang="en-IN"/>
        </a:p>
      </dgm:t>
    </dgm:pt>
    <dgm:pt modelId="{100D88B8-F3BA-4250-B1FC-08D5623E8255}">
      <dgm:prSet phldrT="[Text]" custT="1"/>
      <dgm:spPr/>
      <dgm:t>
        <a:bodyPr/>
        <a:lstStyle/>
        <a:p>
          <a:r>
            <a:rPr lang="en-US" sz="2000" b="0" dirty="0" smtClean="0">
              <a:latin typeface="+mn-lt"/>
              <a:ea typeface="Cambria Math" panose="02040503050406030204" pitchFamily="18" charset="0"/>
            </a:rPr>
            <a:t>Tax not payable when</a:t>
          </a:r>
          <a:endParaRPr lang="en-IN" sz="2000" dirty="0"/>
        </a:p>
      </dgm:t>
    </dgm:pt>
    <dgm:pt modelId="{435EFAA8-6D1D-46CA-AA7C-8CF70B4D6C27}" type="parTrans" cxnId="{4D67AA37-8582-48E7-A335-7ACD6183987F}">
      <dgm:prSet/>
      <dgm:spPr/>
      <dgm:t>
        <a:bodyPr/>
        <a:lstStyle/>
        <a:p>
          <a:endParaRPr lang="en-IN"/>
        </a:p>
      </dgm:t>
    </dgm:pt>
    <dgm:pt modelId="{36B1C341-9649-4509-AB4C-C91B23AE8513}" type="sibTrans" cxnId="{4D67AA37-8582-48E7-A335-7ACD6183987F}">
      <dgm:prSet/>
      <dgm:spPr/>
      <dgm:t>
        <a:bodyPr/>
        <a:lstStyle/>
        <a:p>
          <a:endParaRPr lang="en-IN"/>
        </a:p>
      </dgm:t>
    </dgm:pt>
    <dgm:pt modelId="{EBA8C338-DB19-4A84-A7F4-B6F763C98105}">
      <dgm:prSet phldrT="[Text]" custT="1"/>
      <dgm:spPr/>
      <dgm:t>
        <a:bodyPr/>
        <a:lstStyle/>
        <a:p>
          <a:pPr algn="l"/>
          <a:r>
            <a:rPr lang="en-US" sz="1400" dirty="0" smtClean="0">
              <a:solidFill>
                <a:srgbClr val="FFFF00"/>
              </a:solidFill>
              <a:latin typeface="+mj-lt"/>
              <a:ea typeface="Cambria Math" panose="02040503050406030204" pitchFamily="18" charset="0"/>
            </a:rPr>
            <a:t>Semi-finished goods</a:t>
          </a:r>
          <a:r>
            <a:rPr lang="en-US" sz="1400" dirty="0" smtClean="0">
              <a:latin typeface="+mj-lt"/>
              <a:ea typeface="Cambria Math" panose="02040503050406030204" pitchFamily="18" charset="0"/>
            </a:rPr>
            <a:t> were </a:t>
          </a:r>
          <a:r>
            <a:rPr lang="en-US" sz="1400" dirty="0" smtClean="0">
              <a:solidFill>
                <a:srgbClr val="FFFF00"/>
              </a:solidFill>
              <a:latin typeface="+mj-lt"/>
              <a:ea typeface="Cambria Math" panose="02040503050406030204" pitchFamily="18" charset="0"/>
            </a:rPr>
            <a:t>removed/dispatched</a:t>
          </a:r>
          <a:r>
            <a:rPr lang="en-US" sz="1400" dirty="0" smtClean="0">
              <a:latin typeface="+mj-lt"/>
              <a:ea typeface="Cambria Math" panose="02040503050406030204" pitchFamily="18" charset="0"/>
            </a:rPr>
            <a:t> for processing under the </a:t>
          </a:r>
          <a:r>
            <a:rPr lang="en-US" sz="1400" dirty="0" smtClean="0">
              <a:solidFill>
                <a:srgbClr val="FFFF00"/>
              </a:solidFill>
              <a:latin typeface="+mj-lt"/>
              <a:ea typeface="Cambria Math" panose="02040503050406030204" pitchFamily="18" charset="0"/>
            </a:rPr>
            <a:t>earlier law </a:t>
          </a:r>
          <a:r>
            <a:rPr lang="en-US" sz="1400" dirty="0" smtClean="0">
              <a:latin typeface="+mj-lt"/>
              <a:ea typeface="Cambria Math" panose="02040503050406030204" pitchFamily="18" charset="0"/>
            </a:rPr>
            <a:t>prior to appointed day; and;</a:t>
          </a:r>
          <a:endParaRPr lang="en-IN" sz="1400" dirty="0">
            <a:latin typeface="+mj-lt"/>
          </a:endParaRPr>
        </a:p>
      </dgm:t>
    </dgm:pt>
    <dgm:pt modelId="{49985F23-9949-4455-AE21-AC28B5667AAF}" type="parTrans" cxnId="{259BCA96-91E8-43F8-85EA-6DB8384A2851}">
      <dgm:prSet/>
      <dgm:spPr/>
      <dgm:t>
        <a:bodyPr/>
        <a:lstStyle/>
        <a:p>
          <a:endParaRPr lang="en-IN"/>
        </a:p>
      </dgm:t>
    </dgm:pt>
    <dgm:pt modelId="{0C00285F-1170-4D59-BB57-CC36E0F38A2B}" type="sibTrans" cxnId="{259BCA96-91E8-43F8-85EA-6DB8384A2851}">
      <dgm:prSet/>
      <dgm:spPr/>
      <dgm:t>
        <a:bodyPr/>
        <a:lstStyle/>
        <a:p>
          <a:endParaRPr lang="en-IN"/>
        </a:p>
      </dgm:t>
    </dgm:pt>
    <dgm:pt modelId="{869B6B11-93DA-4A75-86AD-C60586207C99}">
      <dgm:prSet phldrT="[Text]" custT="1"/>
      <dgm:spPr/>
      <dgm:t>
        <a:bodyPr/>
        <a:lstStyle/>
        <a:p>
          <a:pPr algn="l"/>
          <a:r>
            <a:rPr lang="en-US" sz="1400" b="0" spc="0" dirty="0" smtClean="0">
              <a:solidFill>
                <a:srgbClr val="FFFF00"/>
              </a:solidFill>
              <a:latin typeface="+mj-lt"/>
              <a:ea typeface="Cambria Math" panose="02040503050406030204" pitchFamily="18" charset="0"/>
            </a:rPr>
            <a:t>Such goods </a:t>
          </a:r>
          <a:r>
            <a:rPr lang="en-US" sz="1400" b="0" spc="0" dirty="0" smtClean="0">
              <a:latin typeface="+mj-lt"/>
              <a:ea typeface="Cambria Math" panose="02040503050406030204" pitchFamily="18" charset="0"/>
            </a:rPr>
            <a:t>are returned </a:t>
          </a:r>
          <a:r>
            <a:rPr lang="en-US" sz="1400" b="0" spc="0" dirty="0" smtClean="0">
              <a:solidFill>
                <a:srgbClr val="7030A0"/>
              </a:solidFill>
              <a:latin typeface="+mj-lt"/>
              <a:ea typeface="Cambria Math" panose="02040503050406030204" pitchFamily="18" charset="0"/>
            </a:rPr>
            <a:t>within six months or within the extended period</a:t>
          </a:r>
          <a:r>
            <a:rPr lang="en-US" sz="1400" b="0" spc="0" dirty="0" smtClean="0">
              <a:latin typeface="+mj-lt"/>
              <a:ea typeface="Cambria Math" panose="02040503050406030204" pitchFamily="18" charset="0"/>
            </a:rPr>
            <a:t> (2 month) from the appointed day to the said </a:t>
          </a:r>
          <a:r>
            <a:rPr lang="en-US" sz="1400" b="0" spc="0" dirty="0" smtClean="0">
              <a:solidFill>
                <a:srgbClr val="FFFF00"/>
              </a:solidFill>
              <a:latin typeface="+mj-lt"/>
              <a:ea typeface="Cambria Math" panose="02040503050406030204" pitchFamily="18" charset="0"/>
            </a:rPr>
            <a:t>factory/to the said place of business</a:t>
          </a:r>
          <a:endParaRPr lang="en-IN" sz="1400" spc="0" dirty="0">
            <a:solidFill>
              <a:srgbClr val="FFFF00"/>
            </a:solidFill>
            <a:latin typeface="+mj-lt"/>
          </a:endParaRPr>
        </a:p>
      </dgm:t>
    </dgm:pt>
    <dgm:pt modelId="{383FF7A7-CC89-47CA-97C6-EC03B681F56B}" type="parTrans" cxnId="{DAFE0042-CC47-4552-A429-F6D5BA1996AC}">
      <dgm:prSet/>
      <dgm:spPr/>
      <dgm:t>
        <a:bodyPr/>
        <a:lstStyle/>
        <a:p>
          <a:endParaRPr lang="en-IN"/>
        </a:p>
      </dgm:t>
    </dgm:pt>
    <dgm:pt modelId="{F4343601-9BC9-4509-874E-5E3943DAE20D}" type="sibTrans" cxnId="{DAFE0042-CC47-4552-A429-F6D5BA1996AC}">
      <dgm:prSet/>
      <dgm:spPr/>
      <dgm:t>
        <a:bodyPr/>
        <a:lstStyle/>
        <a:p>
          <a:endParaRPr lang="en-IN"/>
        </a:p>
      </dgm:t>
    </dgm:pt>
    <dgm:pt modelId="{6278919C-3C23-4FA3-9E83-7AA3BFE4BFA3}">
      <dgm:prSet phldrT="[Text]" custT="1"/>
      <dgm:spPr/>
      <dgm:t>
        <a:bodyPr/>
        <a:lstStyle/>
        <a:p>
          <a:r>
            <a:rPr lang="en-US" sz="2000" b="0" dirty="0" smtClean="0">
              <a:latin typeface="+mn-lt"/>
              <a:ea typeface="Cambria Math" panose="02040503050406030204" pitchFamily="18" charset="0"/>
            </a:rPr>
            <a:t>Tax payable when and by whom</a:t>
          </a:r>
          <a:endParaRPr lang="en-IN" sz="2000" dirty="0"/>
        </a:p>
      </dgm:t>
    </dgm:pt>
    <dgm:pt modelId="{3A20F052-FB63-4C74-9407-5F890F46AD71}" type="parTrans" cxnId="{467E9C78-8B5E-4B94-A008-AC3FC0FAFD34}">
      <dgm:prSet/>
      <dgm:spPr/>
      <dgm:t>
        <a:bodyPr/>
        <a:lstStyle/>
        <a:p>
          <a:endParaRPr lang="en-IN"/>
        </a:p>
      </dgm:t>
    </dgm:pt>
    <dgm:pt modelId="{E3E6F928-6E15-45E7-AB2A-B32457092662}" type="sibTrans" cxnId="{467E9C78-8B5E-4B94-A008-AC3FC0FAFD34}">
      <dgm:prSet/>
      <dgm:spPr/>
      <dgm:t>
        <a:bodyPr/>
        <a:lstStyle/>
        <a:p>
          <a:endParaRPr lang="en-IN"/>
        </a:p>
      </dgm:t>
    </dgm:pt>
    <dgm:pt modelId="{FEDF5635-243C-4507-B242-EED09778CDA6}">
      <dgm:prSet phldrT="[Text]" custT="1"/>
      <dgm:spPr/>
      <dgm:t>
        <a:bodyPr/>
        <a:lstStyle/>
        <a:p>
          <a:pPr algn="l"/>
          <a:r>
            <a:rPr lang="en-IN" sz="1400" dirty="0" smtClean="0">
              <a:solidFill>
                <a:srgbClr val="FFFF00"/>
              </a:solidFill>
              <a:latin typeface="+mj-lt"/>
              <a:ea typeface="Cambria Math" panose="02040503050406030204" pitchFamily="18" charset="0"/>
            </a:rPr>
            <a:t>Goods are liable </a:t>
          </a:r>
          <a:r>
            <a:rPr lang="en-IN" sz="1400" dirty="0" smtClean="0">
              <a:latin typeface="+mj-lt"/>
              <a:ea typeface="Cambria Math" panose="02040503050406030204" pitchFamily="18" charset="0"/>
            </a:rPr>
            <a:t>for payment of </a:t>
          </a:r>
          <a:r>
            <a:rPr lang="en-IN" sz="1400" dirty="0" smtClean="0">
              <a:solidFill>
                <a:srgbClr val="FFFF00"/>
              </a:solidFill>
              <a:latin typeface="+mj-lt"/>
              <a:ea typeface="Cambria Math" panose="02040503050406030204" pitchFamily="18" charset="0"/>
            </a:rPr>
            <a:t>taxes under GST</a:t>
          </a:r>
          <a:endParaRPr lang="en-IN" sz="1400" dirty="0">
            <a:solidFill>
              <a:srgbClr val="FFFF00"/>
            </a:solidFill>
            <a:latin typeface="+mj-lt"/>
          </a:endParaRPr>
        </a:p>
      </dgm:t>
    </dgm:pt>
    <dgm:pt modelId="{5DD68FB7-AA20-4CBA-9BAD-D23D2133E208}" type="parTrans" cxnId="{C2386071-4A53-43B0-BD0A-D7B14E56D014}">
      <dgm:prSet/>
      <dgm:spPr/>
      <dgm:t>
        <a:bodyPr/>
        <a:lstStyle/>
        <a:p>
          <a:endParaRPr lang="en-IN"/>
        </a:p>
      </dgm:t>
    </dgm:pt>
    <dgm:pt modelId="{A9E2B3E6-E5FF-466F-B83B-B16139281AA2}" type="sibTrans" cxnId="{C2386071-4A53-43B0-BD0A-D7B14E56D014}">
      <dgm:prSet/>
      <dgm:spPr/>
      <dgm:t>
        <a:bodyPr/>
        <a:lstStyle/>
        <a:p>
          <a:endParaRPr lang="en-IN"/>
        </a:p>
      </dgm:t>
    </dgm:pt>
    <dgm:pt modelId="{C20AEC2F-C4AF-448B-BED4-A012DE7C0B89}">
      <dgm:prSet phldrT="[Text]" custT="1"/>
      <dgm:spPr/>
      <dgm:t>
        <a:bodyPr/>
        <a:lstStyle/>
        <a:p>
          <a:pPr algn="l"/>
          <a:r>
            <a:rPr lang="en-IN" sz="1400" b="0" dirty="0" smtClean="0">
              <a:solidFill>
                <a:srgbClr val="FFFF00"/>
              </a:solidFill>
              <a:latin typeface="+mj-lt"/>
              <a:ea typeface="Cambria Math" panose="02040503050406030204" pitchFamily="18" charset="0"/>
            </a:rPr>
            <a:t>Such goods</a:t>
          </a:r>
          <a:r>
            <a:rPr lang="en-IN" sz="1400" b="0" dirty="0" smtClean="0">
              <a:latin typeface="+mj-lt"/>
              <a:ea typeface="Cambria Math" panose="02040503050406030204" pitchFamily="18" charset="0"/>
            </a:rPr>
            <a:t> are </a:t>
          </a:r>
          <a:r>
            <a:rPr lang="en-IN" sz="1400" b="0" dirty="0" smtClean="0">
              <a:solidFill>
                <a:srgbClr val="FFFF00"/>
              </a:solidFill>
              <a:latin typeface="+mj-lt"/>
              <a:ea typeface="Cambria Math" panose="02040503050406030204" pitchFamily="18" charset="0"/>
            </a:rPr>
            <a:t>returned after six month or </a:t>
          </a:r>
          <a:r>
            <a:rPr lang="en-US" sz="1400" b="0" dirty="0" smtClean="0">
              <a:solidFill>
                <a:srgbClr val="FFFF00"/>
              </a:solidFill>
              <a:latin typeface="+mj-lt"/>
              <a:ea typeface="Cambria Math" panose="02040503050406030204" pitchFamily="18" charset="0"/>
            </a:rPr>
            <a:t>extended period</a:t>
          </a:r>
          <a:r>
            <a:rPr lang="en-US" sz="1400" b="0" dirty="0" smtClean="0">
              <a:latin typeface="+mj-lt"/>
              <a:ea typeface="Cambria Math" panose="02040503050406030204" pitchFamily="18" charset="0"/>
            </a:rPr>
            <a:t> </a:t>
          </a:r>
          <a:r>
            <a:rPr lang="en-IN" sz="1400" b="0" dirty="0" smtClean="0">
              <a:latin typeface="+mj-lt"/>
              <a:ea typeface="Cambria Math" panose="02040503050406030204" pitchFamily="18" charset="0"/>
            </a:rPr>
            <a:t>from the appointed day</a:t>
          </a:r>
          <a:endParaRPr lang="en-IN" sz="1400" dirty="0">
            <a:latin typeface="+mj-lt"/>
          </a:endParaRPr>
        </a:p>
      </dgm:t>
    </dgm:pt>
    <dgm:pt modelId="{E4D827A2-2071-463E-ACAC-A481D98694F7}" type="parTrans" cxnId="{5ABF24F1-F65F-481B-97D7-D615FC0A6FBF}">
      <dgm:prSet/>
      <dgm:spPr/>
      <dgm:t>
        <a:bodyPr/>
        <a:lstStyle/>
        <a:p>
          <a:endParaRPr lang="en-IN"/>
        </a:p>
      </dgm:t>
    </dgm:pt>
    <dgm:pt modelId="{7080FA62-713D-4A5B-A389-7AA0ABE5AED3}" type="sibTrans" cxnId="{5ABF24F1-F65F-481B-97D7-D615FC0A6FBF}">
      <dgm:prSet/>
      <dgm:spPr/>
      <dgm:t>
        <a:bodyPr/>
        <a:lstStyle/>
        <a:p>
          <a:endParaRPr lang="en-IN"/>
        </a:p>
      </dgm:t>
    </dgm:pt>
    <dgm:pt modelId="{12FB17E6-7703-42F8-AEF9-B47108E07EF4}">
      <dgm:prSet phldrT="[Text]" custT="1"/>
      <dgm:spPr/>
      <dgm:t>
        <a:bodyPr/>
        <a:lstStyle/>
        <a:p>
          <a:r>
            <a:rPr lang="en-US" sz="2000" b="0" dirty="0" smtClean="0">
              <a:latin typeface="+mn-lt"/>
              <a:ea typeface="Cambria Math" panose="02040503050406030204" pitchFamily="18" charset="0"/>
            </a:rPr>
            <a:t>Applicability of the exemption </a:t>
          </a:r>
          <a:endParaRPr lang="en-IN" sz="2000" dirty="0"/>
        </a:p>
      </dgm:t>
    </dgm:pt>
    <dgm:pt modelId="{1470C6F1-096F-42FA-8FF8-86811D9D2492}" type="parTrans" cxnId="{97D332A6-86C1-4DDF-8D0F-60BC7EC4BA68}">
      <dgm:prSet/>
      <dgm:spPr/>
      <dgm:t>
        <a:bodyPr/>
        <a:lstStyle/>
        <a:p>
          <a:endParaRPr lang="en-IN"/>
        </a:p>
      </dgm:t>
    </dgm:pt>
    <dgm:pt modelId="{39C31B7B-81E9-4CC1-972C-407626F2C1DE}" type="sibTrans" cxnId="{97D332A6-86C1-4DDF-8D0F-60BC7EC4BA68}">
      <dgm:prSet/>
      <dgm:spPr/>
      <dgm:t>
        <a:bodyPr/>
        <a:lstStyle/>
        <a:p>
          <a:endParaRPr lang="en-IN"/>
        </a:p>
      </dgm:t>
    </dgm:pt>
    <dgm:pt modelId="{99E03689-A8C7-4208-9E84-82D562F90A63}">
      <dgm:prSet phldrT="[Text]" custT="1"/>
      <dgm:spPr/>
      <dgm:t>
        <a:bodyPr/>
        <a:lstStyle/>
        <a:p>
          <a:pPr algn="l"/>
          <a:r>
            <a:rPr lang="en-IN" sz="1600" dirty="0" smtClean="0">
              <a:solidFill>
                <a:srgbClr val="FFFF00"/>
              </a:solidFill>
              <a:latin typeface="+mj-lt"/>
              <a:ea typeface="Cambria Math" panose="02040503050406030204" pitchFamily="18" charset="0"/>
            </a:rPr>
            <a:t>Manufacturer and Job worker </a:t>
          </a:r>
          <a:r>
            <a:rPr lang="en-IN" sz="1600" dirty="0" smtClean="0">
              <a:latin typeface="+mj-lt"/>
              <a:ea typeface="Cambria Math" panose="02040503050406030204" pitchFamily="18" charset="0"/>
            </a:rPr>
            <a:t>should </a:t>
          </a:r>
          <a:r>
            <a:rPr lang="en-IN" sz="1600" u="sng" dirty="0" smtClean="0">
              <a:solidFill>
                <a:srgbClr val="FFFF00"/>
              </a:solidFill>
              <a:latin typeface="+mj-lt"/>
              <a:ea typeface="Cambria Math" panose="02040503050406030204" pitchFamily="18" charset="0"/>
            </a:rPr>
            <a:t>declare details of inputs held in stock</a:t>
          </a:r>
          <a:r>
            <a:rPr lang="en-IN" sz="1600" dirty="0" smtClean="0">
              <a:latin typeface="+mj-lt"/>
              <a:ea typeface="Cambria Math" panose="02040503050406030204" pitchFamily="18" charset="0"/>
            </a:rPr>
            <a:t> by </a:t>
          </a:r>
          <a:r>
            <a:rPr lang="en-IN" sz="1600" dirty="0" smtClean="0">
              <a:solidFill>
                <a:srgbClr val="FFFF00"/>
              </a:solidFill>
              <a:latin typeface="+mj-lt"/>
              <a:ea typeface="Cambria Math" panose="02040503050406030204" pitchFamily="18" charset="0"/>
            </a:rPr>
            <a:t>the job worker on behalf of the manufacturer</a:t>
          </a:r>
          <a:r>
            <a:rPr lang="en-IN" sz="1600" dirty="0" smtClean="0">
              <a:latin typeface="+mj-lt"/>
              <a:ea typeface="Cambria Math" panose="02040503050406030204" pitchFamily="18" charset="0"/>
            </a:rPr>
            <a:t> on the appointed day</a:t>
          </a:r>
          <a:endParaRPr lang="en-IN" sz="1600" dirty="0">
            <a:latin typeface="+mj-lt"/>
          </a:endParaRPr>
        </a:p>
      </dgm:t>
    </dgm:pt>
    <dgm:pt modelId="{4C861113-E91C-43E5-9D29-601CF7313260}" type="parTrans" cxnId="{C3F68AD1-C15F-44E8-81F6-46578F616505}">
      <dgm:prSet/>
      <dgm:spPr/>
      <dgm:t>
        <a:bodyPr/>
        <a:lstStyle/>
        <a:p>
          <a:endParaRPr lang="en-IN"/>
        </a:p>
      </dgm:t>
    </dgm:pt>
    <dgm:pt modelId="{5AEB47C8-84DF-4EAA-95B1-DAD7BD9AD2C1}" type="sibTrans" cxnId="{C3F68AD1-C15F-44E8-81F6-46578F616505}">
      <dgm:prSet/>
      <dgm:spPr/>
      <dgm:t>
        <a:bodyPr/>
        <a:lstStyle/>
        <a:p>
          <a:endParaRPr lang="en-IN"/>
        </a:p>
      </dgm:t>
    </dgm:pt>
    <dgm:pt modelId="{DA909398-C809-4F86-8547-9BA593592250}">
      <dgm:prSet phldrT="[Text]" custT="1"/>
      <dgm:spPr/>
      <dgm:t>
        <a:bodyPr/>
        <a:lstStyle/>
        <a:p>
          <a:pPr algn="l"/>
          <a:r>
            <a:rPr lang="en-IN" sz="1400" b="0" dirty="0" smtClean="0">
              <a:solidFill>
                <a:srgbClr val="FFFF00"/>
              </a:solidFill>
              <a:latin typeface="+mj-lt"/>
              <a:ea typeface="Cambria Math" panose="02040503050406030204" pitchFamily="18" charset="0"/>
            </a:rPr>
            <a:t>Tax shall be payable</a:t>
          </a:r>
          <a:r>
            <a:rPr lang="en-IN" sz="1400" b="0" dirty="0" smtClean="0">
              <a:latin typeface="+mj-lt"/>
              <a:ea typeface="Cambria Math" panose="02040503050406030204" pitchFamily="18" charset="0"/>
            </a:rPr>
            <a:t> </a:t>
          </a:r>
          <a:r>
            <a:rPr lang="en-IN" sz="1400" b="0" dirty="0" smtClean="0">
              <a:solidFill>
                <a:srgbClr val="FFFF00"/>
              </a:solidFill>
              <a:latin typeface="+mj-lt"/>
              <a:ea typeface="Cambria Math" panose="02040503050406030204" pitchFamily="18" charset="0"/>
            </a:rPr>
            <a:t>by person returning the goods</a:t>
          </a:r>
          <a:r>
            <a:rPr lang="en-IN" sz="1400" b="0" dirty="0" smtClean="0">
              <a:latin typeface="+mj-lt"/>
              <a:ea typeface="Cambria Math" panose="02040503050406030204" pitchFamily="18" charset="0"/>
            </a:rPr>
            <a:t>, if the goods are </a:t>
          </a:r>
          <a:r>
            <a:rPr lang="en-IN" sz="1400" b="0" dirty="0" smtClean="0">
              <a:solidFill>
                <a:srgbClr val="7030A0"/>
              </a:solidFill>
              <a:latin typeface="+mj-lt"/>
              <a:ea typeface="Cambria Math" panose="02040503050406030204" pitchFamily="18" charset="0"/>
            </a:rPr>
            <a:t>returned after a period of six months or extend period</a:t>
          </a:r>
          <a:endParaRPr lang="en-IN" sz="1400" dirty="0">
            <a:solidFill>
              <a:srgbClr val="7030A0"/>
            </a:solidFill>
            <a:latin typeface="+mj-lt"/>
          </a:endParaRPr>
        </a:p>
      </dgm:t>
    </dgm:pt>
    <dgm:pt modelId="{DAE63CB0-F24B-49AF-B42E-2833F2471F22}" type="parTrans" cxnId="{C443F085-AF51-4720-B027-E839D8CD9C9E}">
      <dgm:prSet/>
      <dgm:spPr/>
      <dgm:t>
        <a:bodyPr/>
        <a:lstStyle/>
        <a:p>
          <a:endParaRPr lang="en-IN"/>
        </a:p>
      </dgm:t>
    </dgm:pt>
    <dgm:pt modelId="{C712E6BD-507A-4439-95D8-0653E5E1237C}" type="sibTrans" cxnId="{C443F085-AF51-4720-B027-E839D8CD9C9E}">
      <dgm:prSet/>
      <dgm:spPr/>
      <dgm:t>
        <a:bodyPr/>
        <a:lstStyle/>
        <a:p>
          <a:endParaRPr lang="en-IN"/>
        </a:p>
      </dgm:t>
    </dgm:pt>
    <dgm:pt modelId="{A9360AE9-9402-44F9-A34D-180548CBC965}">
      <dgm:prSet phldrT="[Text]" custT="1"/>
      <dgm:spPr/>
      <dgm:t>
        <a:bodyPr/>
        <a:lstStyle/>
        <a:p>
          <a:pPr algn="l"/>
          <a:r>
            <a:rPr lang="en-IN" sz="1400" b="0" dirty="0" smtClean="0">
              <a:latin typeface="+mj-lt"/>
              <a:ea typeface="Cambria Math" panose="02040503050406030204" pitchFamily="18" charset="0"/>
            </a:rPr>
            <a:t>Tax shall be payable </a:t>
          </a:r>
          <a:r>
            <a:rPr lang="en-IN" sz="1400" b="0" dirty="0" smtClean="0">
              <a:solidFill>
                <a:srgbClr val="FFFF00"/>
              </a:solidFill>
              <a:latin typeface="+mj-lt"/>
              <a:ea typeface="Cambria Math" panose="02040503050406030204" pitchFamily="18" charset="0"/>
            </a:rPr>
            <a:t>by manufacture / person</a:t>
          </a:r>
          <a:r>
            <a:rPr lang="en-IN" sz="1400" b="0" dirty="0" smtClean="0">
              <a:latin typeface="+mj-lt"/>
              <a:ea typeface="Cambria Math" panose="02040503050406030204" pitchFamily="18" charset="0"/>
            </a:rPr>
            <a:t> dispatching the goods, if the goods are </a:t>
          </a:r>
          <a:r>
            <a:rPr lang="en-IN" sz="1400" b="0" dirty="0" smtClean="0">
              <a:solidFill>
                <a:srgbClr val="FFFF00"/>
              </a:solidFill>
              <a:latin typeface="+mj-lt"/>
              <a:ea typeface="Cambria Math" panose="02040503050406030204" pitchFamily="18" charset="0"/>
            </a:rPr>
            <a:t>not returned within six month or extended period.</a:t>
          </a:r>
          <a:endParaRPr lang="en-IN" sz="1400" dirty="0">
            <a:solidFill>
              <a:srgbClr val="FFFF00"/>
            </a:solidFill>
            <a:latin typeface="+mj-lt"/>
          </a:endParaRPr>
        </a:p>
      </dgm:t>
    </dgm:pt>
    <dgm:pt modelId="{7CE2D7BE-5D24-40CC-BDF6-A3848317E412}" type="parTrans" cxnId="{DD376742-5103-4826-8349-06B28D496CC7}">
      <dgm:prSet/>
      <dgm:spPr/>
      <dgm:t>
        <a:bodyPr/>
        <a:lstStyle/>
        <a:p>
          <a:endParaRPr lang="en-IN"/>
        </a:p>
      </dgm:t>
    </dgm:pt>
    <dgm:pt modelId="{7E782E2C-C90A-4233-B179-641EFB58D761}" type="sibTrans" cxnId="{DD376742-5103-4826-8349-06B28D496CC7}">
      <dgm:prSet/>
      <dgm:spPr/>
      <dgm:t>
        <a:bodyPr/>
        <a:lstStyle/>
        <a:p>
          <a:endParaRPr lang="en-IN"/>
        </a:p>
      </dgm:t>
    </dgm:pt>
    <dgm:pt modelId="{01CF2F7E-D1A7-46C9-9602-539FA5ECABEB}" type="pres">
      <dgm:prSet presAssocID="{9AD1D019-F848-4D46-AEB4-767C1B4773DC}" presName="theList" presStyleCnt="0">
        <dgm:presLayoutVars>
          <dgm:dir/>
          <dgm:animLvl val="lvl"/>
          <dgm:resizeHandles val="exact"/>
        </dgm:presLayoutVars>
      </dgm:prSet>
      <dgm:spPr/>
      <dgm:t>
        <a:bodyPr/>
        <a:lstStyle/>
        <a:p>
          <a:endParaRPr lang="en-IN"/>
        </a:p>
      </dgm:t>
    </dgm:pt>
    <dgm:pt modelId="{4053C3EE-E89C-4866-8969-D3B27B9E1340}" type="pres">
      <dgm:prSet presAssocID="{100D88B8-F3BA-4250-B1FC-08D5623E8255}" presName="compNode" presStyleCnt="0"/>
      <dgm:spPr/>
    </dgm:pt>
    <dgm:pt modelId="{281B0415-550E-4F6F-A5F8-6A8FE8A8FA6A}" type="pres">
      <dgm:prSet presAssocID="{100D88B8-F3BA-4250-B1FC-08D5623E8255}" presName="aNode" presStyleLbl="bgShp" presStyleIdx="0" presStyleCnt="3" custScaleX="73693"/>
      <dgm:spPr/>
      <dgm:t>
        <a:bodyPr/>
        <a:lstStyle/>
        <a:p>
          <a:endParaRPr lang="en-IN"/>
        </a:p>
      </dgm:t>
    </dgm:pt>
    <dgm:pt modelId="{7E71A24C-F02B-44AA-9437-AE119220AD17}" type="pres">
      <dgm:prSet presAssocID="{100D88B8-F3BA-4250-B1FC-08D5623E8255}" presName="textNode" presStyleLbl="bgShp" presStyleIdx="0" presStyleCnt="3"/>
      <dgm:spPr/>
      <dgm:t>
        <a:bodyPr/>
        <a:lstStyle/>
        <a:p>
          <a:endParaRPr lang="en-IN"/>
        </a:p>
      </dgm:t>
    </dgm:pt>
    <dgm:pt modelId="{CB63347B-8849-4ED8-AE3A-CC63F8D72041}" type="pres">
      <dgm:prSet presAssocID="{100D88B8-F3BA-4250-B1FC-08D5623E8255}" presName="compChildNode" presStyleCnt="0"/>
      <dgm:spPr/>
    </dgm:pt>
    <dgm:pt modelId="{DD1463FA-4E02-4064-BC2D-CF0E7C0C7CD9}" type="pres">
      <dgm:prSet presAssocID="{100D88B8-F3BA-4250-B1FC-08D5623E8255}" presName="theInnerList" presStyleCnt="0"/>
      <dgm:spPr/>
    </dgm:pt>
    <dgm:pt modelId="{8B26387E-C84D-41B7-9736-9D9224CA09A2}" type="pres">
      <dgm:prSet presAssocID="{EBA8C338-DB19-4A84-A7F4-B6F763C98105}" presName="childNode" presStyleLbl="node1" presStyleIdx="0" presStyleCnt="7" custScaleX="84737" custScaleY="219365" custLinFactY="-13867" custLinFactNeighborX="640" custLinFactNeighborY="-100000">
        <dgm:presLayoutVars>
          <dgm:bulletEnabled val="1"/>
        </dgm:presLayoutVars>
      </dgm:prSet>
      <dgm:spPr/>
      <dgm:t>
        <a:bodyPr/>
        <a:lstStyle/>
        <a:p>
          <a:endParaRPr lang="en-IN"/>
        </a:p>
      </dgm:t>
    </dgm:pt>
    <dgm:pt modelId="{DFD302FE-FC52-4CF4-A230-0C892056E2FD}" type="pres">
      <dgm:prSet presAssocID="{EBA8C338-DB19-4A84-A7F4-B6F763C98105}" presName="aSpace2" presStyleCnt="0"/>
      <dgm:spPr/>
    </dgm:pt>
    <dgm:pt modelId="{C757B7B0-CBE4-4365-8298-60432B8FD4E6}" type="pres">
      <dgm:prSet presAssocID="{869B6B11-93DA-4A75-86AD-C60586207C99}" presName="childNode" presStyleLbl="node1" presStyleIdx="1" presStyleCnt="7" custScaleX="84737" custScaleY="281584" custLinFactNeighborX="640" custLinFactNeighborY="-56069">
        <dgm:presLayoutVars>
          <dgm:bulletEnabled val="1"/>
        </dgm:presLayoutVars>
      </dgm:prSet>
      <dgm:spPr/>
      <dgm:t>
        <a:bodyPr/>
        <a:lstStyle/>
        <a:p>
          <a:endParaRPr lang="en-IN"/>
        </a:p>
      </dgm:t>
    </dgm:pt>
    <dgm:pt modelId="{924322BB-4748-456B-A981-9DF696480517}" type="pres">
      <dgm:prSet presAssocID="{100D88B8-F3BA-4250-B1FC-08D5623E8255}" presName="aSpace" presStyleCnt="0"/>
      <dgm:spPr/>
    </dgm:pt>
    <dgm:pt modelId="{BFD3630A-B49D-4AD3-B969-067A69BC7764}" type="pres">
      <dgm:prSet presAssocID="{6278919C-3C23-4FA3-9E83-7AA3BFE4BFA3}" presName="compNode" presStyleCnt="0"/>
      <dgm:spPr/>
    </dgm:pt>
    <dgm:pt modelId="{BD66830F-1096-4FA6-A264-4516D79F1203}" type="pres">
      <dgm:prSet presAssocID="{6278919C-3C23-4FA3-9E83-7AA3BFE4BFA3}" presName="aNode" presStyleLbl="bgShp" presStyleIdx="1" presStyleCnt="3" custScaleX="107449" custLinFactNeighborX="-704" custLinFactNeighborY="-145"/>
      <dgm:spPr/>
      <dgm:t>
        <a:bodyPr/>
        <a:lstStyle/>
        <a:p>
          <a:endParaRPr lang="en-IN"/>
        </a:p>
      </dgm:t>
    </dgm:pt>
    <dgm:pt modelId="{2480A93A-4F8F-4CA0-B28C-C4DA55CE41EA}" type="pres">
      <dgm:prSet presAssocID="{6278919C-3C23-4FA3-9E83-7AA3BFE4BFA3}" presName="textNode" presStyleLbl="bgShp" presStyleIdx="1" presStyleCnt="3"/>
      <dgm:spPr/>
      <dgm:t>
        <a:bodyPr/>
        <a:lstStyle/>
        <a:p>
          <a:endParaRPr lang="en-IN"/>
        </a:p>
      </dgm:t>
    </dgm:pt>
    <dgm:pt modelId="{93E0F238-6610-437D-AA5D-2D164D591479}" type="pres">
      <dgm:prSet presAssocID="{6278919C-3C23-4FA3-9E83-7AA3BFE4BFA3}" presName="compChildNode" presStyleCnt="0"/>
      <dgm:spPr/>
    </dgm:pt>
    <dgm:pt modelId="{46C851AF-E4FE-492A-A2FE-AB1C34459313}" type="pres">
      <dgm:prSet presAssocID="{6278919C-3C23-4FA3-9E83-7AA3BFE4BFA3}" presName="theInnerList" presStyleCnt="0"/>
      <dgm:spPr/>
    </dgm:pt>
    <dgm:pt modelId="{121EF0CE-ED8B-43AC-9E41-B5EA762EC0C2}" type="pres">
      <dgm:prSet presAssocID="{FEDF5635-243C-4507-B242-EED09778CDA6}" presName="childNode" presStyleLbl="node1" presStyleIdx="2" presStyleCnt="7" custScaleX="123610" custScaleY="1534326" custLinFactY="-104507" custLinFactNeighborX="-576" custLinFactNeighborY="-200000">
        <dgm:presLayoutVars>
          <dgm:bulletEnabled val="1"/>
        </dgm:presLayoutVars>
      </dgm:prSet>
      <dgm:spPr/>
      <dgm:t>
        <a:bodyPr/>
        <a:lstStyle/>
        <a:p>
          <a:endParaRPr lang="en-IN"/>
        </a:p>
      </dgm:t>
    </dgm:pt>
    <dgm:pt modelId="{7BE5E182-FE67-461B-9533-7A300A7FD634}" type="pres">
      <dgm:prSet presAssocID="{FEDF5635-243C-4507-B242-EED09778CDA6}" presName="aSpace2" presStyleCnt="0"/>
      <dgm:spPr/>
    </dgm:pt>
    <dgm:pt modelId="{8B67FE78-CACD-412B-98F1-5E300C095222}" type="pres">
      <dgm:prSet presAssocID="{C20AEC2F-C4AF-448B-BED4-A012DE7C0B89}" presName="childNode" presStyleLbl="node1" presStyleIdx="3" presStyleCnt="7" custScaleX="123610" custScaleY="1699451" custLinFactY="-121519" custLinFactNeighborX="-576" custLinFactNeighborY="-200000">
        <dgm:presLayoutVars>
          <dgm:bulletEnabled val="1"/>
        </dgm:presLayoutVars>
      </dgm:prSet>
      <dgm:spPr/>
      <dgm:t>
        <a:bodyPr/>
        <a:lstStyle/>
        <a:p>
          <a:endParaRPr lang="en-IN"/>
        </a:p>
      </dgm:t>
    </dgm:pt>
    <dgm:pt modelId="{718ADD0A-1CD7-442F-87B2-05402EAABF8A}" type="pres">
      <dgm:prSet presAssocID="{C20AEC2F-C4AF-448B-BED4-A012DE7C0B89}" presName="aSpace2" presStyleCnt="0"/>
      <dgm:spPr/>
    </dgm:pt>
    <dgm:pt modelId="{3711C667-F746-4FFA-8AC6-A5BB8BD3D68A}" type="pres">
      <dgm:prSet presAssocID="{DA909398-C809-4F86-8547-9BA593592250}" presName="childNode" presStyleLbl="node1" presStyleIdx="4" presStyleCnt="7" custScaleX="125190" custScaleY="2000000" custLinFactY="-142885" custLinFactNeighborX="214" custLinFactNeighborY="-200000">
        <dgm:presLayoutVars>
          <dgm:bulletEnabled val="1"/>
        </dgm:presLayoutVars>
      </dgm:prSet>
      <dgm:spPr/>
      <dgm:t>
        <a:bodyPr/>
        <a:lstStyle/>
        <a:p>
          <a:endParaRPr lang="en-IN"/>
        </a:p>
      </dgm:t>
    </dgm:pt>
    <dgm:pt modelId="{07205420-4ECA-4743-AA96-463EABE0D3C4}" type="pres">
      <dgm:prSet presAssocID="{DA909398-C809-4F86-8547-9BA593592250}" presName="aSpace2" presStyleCnt="0"/>
      <dgm:spPr/>
    </dgm:pt>
    <dgm:pt modelId="{12113095-FE11-4067-9945-81CC47F2910E}" type="pres">
      <dgm:prSet presAssocID="{A9360AE9-9402-44F9-A34D-180548CBC965}" presName="childNode" presStyleLbl="node1" presStyleIdx="5" presStyleCnt="7" custScaleX="128273" custScaleY="2000000" custLinFactY="-125724" custLinFactNeighborX="710" custLinFactNeighborY="-200000">
        <dgm:presLayoutVars>
          <dgm:bulletEnabled val="1"/>
        </dgm:presLayoutVars>
      </dgm:prSet>
      <dgm:spPr/>
      <dgm:t>
        <a:bodyPr/>
        <a:lstStyle/>
        <a:p>
          <a:endParaRPr lang="en-IN"/>
        </a:p>
      </dgm:t>
    </dgm:pt>
    <dgm:pt modelId="{3BB3946E-5321-4A36-9225-5AF9951EBA7A}" type="pres">
      <dgm:prSet presAssocID="{6278919C-3C23-4FA3-9E83-7AA3BFE4BFA3}" presName="aSpace" presStyleCnt="0"/>
      <dgm:spPr/>
    </dgm:pt>
    <dgm:pt modelId="{B1DE8D1F-AB09-4F09-AB0A-755192CE2FFD}" type="pres">
      <dgm:prSet presAssocID="{12FB17E6-7703-42F8-AEF9-B47108E07EF4}" presName="compNode" presStyleCnt="0"/>
      <dgm:spPr/>
    </dgm:pt>
    <dgm:pt modelId="{B5B99BDF-F80C-4DC2-80BD-C9527B332003}" type="pres">
      <dgm:prSet presAssocID="{12FB17E6-7703-42F8-AEF9-B47108E07EF4}" presName="aNode" presStyleLbl="bgShp" presStyleIdx="2" presStyleCnt="3" custScaleX="64356"/>
      <dgm:spPr/>
      <dgm:t>
        <a:bodyPr/>
        <a:lstStyle/>
        <a:p>
          <a:endParaRPr lang="en-IN"/>
        </a:p>
      </dgm:t>
    </dgm:pt>
    <dgm:pt modelId="{0C4D2A6F-58FD-4935-B64C-9088A4D8515E}" type="pres">
      <dgm:prSet presAssocID="{12FB17E6-7703-42F8-AEF9-B47108E07EF4}" presName="textNode" presStyleLbl="bgShp" presStyleIdx="2" presStyleCnt="3"/>
      <dgm:spPr/>
      <dgm:t>
        <a:bodyPr/>
        <a:lstStyle/>
        <a:p>
          <a:endParaRPr lang="en-IN"/>
        </a:p>
      </dgm:t>
    </dgm:pt>
    <dgm:pt modelId="{1B02DFC4-7CFD-46D4-B92D-AA27C0B9BC9B}" type="pres">
      <dgm:prSet presAssocID="{12FB17E6-7703-42F8-AEF9-B47108E07EF4}" presName="compChildNode" presStyleCnt="0"/>
      <dgm:spPr/>
    </dgm:pt>
    <dgm:pt modelId="{DDD4E735-4338-4C5F-A271-F364292544D4}" type="pres">
      <dgm:prSet presAssocID="{12FB17E6-7703-42F8-AEF9-B47108E07EF4}" presName="theInnerList" presStyleCnt="0"/>
      <dgm:spPr/>
    </dgm:pt>
    <dgm:pt modelId="{C44977A1-554A-46D3-8403-1E1BCE30EC8E}" type="pres">
      <dgm:prSet presAssocID="{99E03689-A8C7-4208-9E84-82D562F90A63}" presName="childNode" presStyleLbl="node1" presStyleIdx="6" presStyleCnt="7" custScaleX="70458" custLinFactNeighborX="286" custLinFactNeighborY="-3811">
        <dgm:presLayoutVars>
          <dgm:bulletEnabled val="1"/>
        </dgm:presLayoutVars>
      </dgm:prSet>
      <dgm:spPr/>
      <dgm:t>
        <a:bodyPr/>
        <a:lstStyle/>
        <a:p>
          <a:endParaRPr lang="en-IN"/>
        </a:p>
      </dgm:t>
    </dgm:pt>
  </dgm:ptLst>
  <dgm:cxnLst>
    <dgm:cxn modelId="{DD376742-5103-4826-8349-06B28D496CC7}" srcId="{6278919C-3C23-4FA3-9E83-7AA3BFE4BFA3}" destId="{A9360AE9-9402-44F9-A34D-180548CBC965}" srcOrd="3" destOrd="0" parTransId="{7CE2D7BE-5D24-40CC-BDF6-A3848317E412}" sibTransId="{7E782E2C-C90A-4233-B179-641EFB58D761}"/>
    <dgm:cxn modelId="{98B68DBA-3800-4938-96BA-CFC729EEEC21}" type="presOf" srcId="{FEDF5635-243C-4507-B242-EED09778CDA6}" destId="{121EF0CE-ED8B-43AC-9E41-B5EA762EC0C2}" srcOrd="0" destOrd="0" presId="urn:microsoft.com/office/officeart/2005/8/layout/lProcess2"/>
    <dgm:cxn modelId="{F4209F57-5A1D-4B89-B25D-570781EE757D}" type="presOf" srcId="{EBA8C338-DB19-4A84-A7F4-B6F763C98105}" destId="{8B26387E-C84D-41B7-9736-9D9224CA09A2}" srcOrd="0" destOrd="0" presId="urn:microsoft.com/office/officeart/2005/8/layout/lProcess2"/>
    <dgm:cxn modelId="{6ED16E5F-2B6B-4956-976B-E05114B1B8C9}" type="presOf" srcId="{6278919C-3C23-4FA3-9E83-7AA3BFE4BFA3}" destId="{2480A93A-4F8F-4CA0-B28C-C4DA55CE41EA}" srcOrd="1" destOrd="0" presId="urn:microsoft.com/office/officeart/2005/8/layout/lProcess2"/>
    <dgm:cxn modelId="{C95C4355-3A0F-4827-AB63-7D0CACACBCEA}" type="presOf" srcId="{12FB17E6-7703-42F8-AEF9-B47108E07EF4}" destId="{B5B99BDF-F80C-4DC2-80BD-C9527B332003}" srcOrd="0" destOrd="0" presId="urn:microsoft.com/office/officeart/2005/8/layout/lProcess2"/>
    <dgm:cxn modelId="{C443F085-AF51-4720-B027-E839D8CD9C9E}" srcId="{6278919C-3C23-4FA3-9E83-7AA3BFE4BFA3}" destId="{DA909398-C809-4F86-8547-9BA593592250}" srcOrd="2" destOrd="0" parTransId="{DAE63CB0-F24B-49AF-B42E-2833F2471F22}" sibTransId="{C712E6BD-507A-4439-95D8-0653E5E1237C}"/>
    <dgm:cxn modelId="{75CF4AFB-4DED-47BD-8E8A-6E3823DE48E0}" type="presOf" srcId="{DA909398-C809-4F86-8547-9BA593592250}" destId="{3711C667-F746-4FFA-8AC6-A5BB8BD3D68A}" srcOrd="0" destOrd="0" presId="urn:microsoft.com/office/officeart/2005/8/layout/lProcess2"/>
    <dgm:cxn modelId="{C2386071-4A53-43B0-BD0A-D7B14E56D014}" srcId="{6278919C-3C23-4FA3-9E83-7AA3BFE4BFA3}" destId="{FEDF5635-243C-4507-B242-EED09778CDA6}" srcOrd="0" destOrd="0" parTransId="{5DD68FB7-AA20-4CBA-9BAD-D23D2133E208}" sibTransId="{A9E2B3E6-E5FF-466F-B83B-B16139281AA2}"/>
    <dgm:cxn modelId="{DC655070-4F64-4ACB-8B44-FE88AAC9A496}" type="presOf" srcId="{9AD1D019-F848-4D46-AEB4-767C1B4773DC}" destId="{01CF2F7E-D1A7-46C9-9602-539FA5ECABEB}" srcOrd="0" destOrd="0" presId="urn:microsoft.com/office/officeart/2005/8/layout/lProcess2"/>
    <dgm:cxn modelId="{E6380BD4-BEBA-40C9-9E8B-7F02B31DFF60}" type="presOf" srcId="{C20AEC2F-C4AF-448B-BED4-A012DE7C0B89}" destId="{8B67FE78-CACD-412B-98F1-5E300C095222}" srcOrd="0" destOrd="0" presId="urn:microsoft.com/office/officeart/2005/8/layout/lProcess2"/>
    <dgm:cxn modelId="{DAFE0042-CC47-4552-A429-F6D5BA1996AC}" srcId="{100D88B8-F3BA-4250-B1FC-08D5623E8255}" destId="{869B6B11-93DA-4A75-86AD-C60586207C99}" srcOrd="1" destOrd="0" parTransId="{383FF7A7-CC89-47CA-97C6-EC03B681F56B}" sibTransId="{F4343601-9BC9-4509-874E-5E3943DAE20D}"/>
    <dgm:cxn modelId="{4D67AA37-8582-48E7-A335-7ACD6183987F}" srcId="{9AD1D019-F848-4D46-AEB4-767C1B4773DC}" destId="{100D88B8-F3BA-4250-B1FC-08D5623E8255}" srcOrd="0" destOrd="0" parTransId="{435EFAA8-6D1D-46CA-AA7C-8CF70B4D6C27}" sibTransId="{36B1C341-9649-4509-AB4C-C91B23AE8513}"/>
    <dgm:cxn modelId="{AFFDDD97-BAA5-4C4C-A973-166513081AD0}" type="presOf" srcId="{A9360AE9-9402-44F9-A34D-180548CBC965}" destId="{12113095-FE11-4067-9945-81CC47F2910E}" srcOrd="0" destOrd="0" presId="urn:microsoft.com/office/officeart/2005/8/layout/lProcess2"/>
    <dgm:cxn modelId="{41671D32-FC3A-4772-B022-F5D4AF285C44}" type="presOf" srcId="{6278919C-3C23-4FA3-9E83-7AA3BFE4BFA3}" destId="{BD66830F-1096-4FA6-A264-4516D79F1203}" srcOrd="0" destOrd="0" presId="urn:microsoft.com/office/officeart/2005/8/layout/lProcess2"/>
    <dgm:cxn modelId="{D3665EEC-51EC-400E-B875-F19CEE86F2C0}" type="presOf" srcId="{99E03689-A8C7-4208-9E84-82D562F90A63}" destId="{C44977A1-554A-46D3-8403-1E1BCE30EC8E}" srcOrd="0" destOrd="0" presId="urn:microsoft.com/office/officeart/2005/8/layout/lProcess2"/>
    <dgm:cxn modelId="{5ABF24F1-F65F-481B-97D7-D615FC0A6FBF}" srcId="{6278919C-3C23-4FA3-9E83-7AA3BFE4BFA3}" destId="{C20AEC2F-C4AF-448B-BED4-A012DE7C0B89}" srcOrd="1" destOrd="0" parTransId="{E4D827A2-2071-463E-ACAC-A481D98694F7}" sibTransId="{7080FA62-713D-4A5B-A389-7AA0ABE5AED3}"/>
    <dgm:cxn modelId="{467E9C78-8B5E-4B94-A008-AC3FC0FAFD34}" srcId="{9AD1D019-F848-4D46-AEB4-767C1B4773DC}" destId="{6278919C-3C23-4FA3-9E83-7AA3BFE4BFA3}" srcOrd="1" destOrd="0" parTransId="{3A20F052-FB63-4C74-9407-5F890F46AD71}" sibTransId="{E3E6F928-6E15-45E7-AB2A-B32457092662}"/>
    <dgm:cxn modelId="{D6852B95-A324-4490-BAF1-931ABB4942B6}" type="presOf" srcId="{869B6B11-93DA-4A75-86AD-C60586207C99}" destId="{C757B7B0-CBE4-4365-8298-60432B8FD4E6}" srcOrd="0" destOrd="0" presId="urn:microsoft.com/office/officeart/2005/8/layout/lProcess2"/>
    <dgm:cxn modelId="{C3F68AD1-C15F-44E8-81F6-46578F616505}" srcId="{12FB17E6-7703-42F8-AEF9-B47108E07EF4}" destId="{99E03689-A8C7-4208-9E84-82D562F90A63}" srcOrd="0" destOrd="0" parTransId="{4C861113-E91C-43E5-9D29-601CF7313260}" sibTransId="{5AEB47C8-84DF-4EAA-95B1-DAD7BD9AD2C1}"/>
    <dgm:cxn modelId="{259BCA96-91E8-43F8-85EA-6DB8384A2851}" srcId="{100D88B8-F3BA-4250-B1FC-08D5623E8255}" destId="{EBA8C338-DB19-4A84-A7F4-B6F763C98105}" srcOrd="0" destOrd="0" parTransId="{49985F23-9949-4455-AE21-AC28B5667AAF}" sibTransId="{0C00285F-1170-4D59-BB57-CC36E0F38A2B}"/>
    <dgm:cxn modelId="{C650EE12-320C-40E1-B4F9-4C4F10CD8E2D}" type="presOf" srcId="{12FB17E6-7703-42F8-AEF9-B47108E07EF4}" destId="{0C4D2A6F-58FD-4935-B64C-9088A4D8515E}" srcOrd="1" destOrd="0" presId="urn:microsoft.com/office/officeart/2005/8/layout/lProcess2"/>
    <dgm:cxn modelId="{97D332A6-86C1-4DDF-8D0F-60BC7EC4BA68}" srcId="{9AD1D019-F848-4D46-AEB4-767C1B4773DC}" destId="{12FB17E6-7703-42F8-AEF9-B47108E07EF4}" srcOrd="2" destOrd="0" parTransId="{1470C6F1-096F-42FA-8FF8-86811D9D2492}" sibTransId="{39C31B7B-81E9-4CC1-972C-407626F2C1DE}"/>
    <dgm:cxn modelId="{EC6CD55A-FD64-45EE-9890-4CA0496858B2}" type="presOf" srcId="{100D88B8-F3BA-4250-B1FC-08D5623E8255}" destId="{7E71A24C-F02B-44AA-9437-AE119220AD17}" srcOrd="1" destOrd="0" presId="urn:microsoft.com/office/officeart/2005/8/layout/lProcess2"/>
    <dgm:cxn modelId="{FF4E9464-2D87-451F-9B6B-AAB268A206F9}" type="presOf" srcId="{100D88B8-F3BA-4250-B1FC-08D5623E8255}" destId="{281B0415-550E-4F6F-A5F8-6A8FE8A8FA6A}" srcOrd="0" destOrd="0" presId="urn:microsoft.com/office/officeart/2005/8/layout/lProcess2"/>
    <dgm:cxn modelId="{72BC8D87-F69E-4DBC-938D-9014FD3E9B1A}" type="presParOf" srcId="{01CF2F7E-D1A7-46C9-9602-539FA5ECABEB}" destId="{4053C3EE-E89C-4866-8969-D3B27B9E1340}" srcOrd="0" destOrd="0" presId="urn:microsoft.com/office/officeart/2005/8/layout/lProcess2"/>
    <dgm:cxn modelId="{9C6FC3FB-A3F5-44CE-B0F9-18D07074D6E1}" type="presParOf" srcId="{4053C3EE-E89C-4866-8969-D3B27B9E1340}" destId="{281B0415-550E-4F6F-A5F8-6A8FE8A8FA6A}" srcOrd="0" destOrd="0" presId="urn:microsoft.com/office/officeart/2005/8/layout/lProcess2"/>
    <dgm:cxn modelId="{79A6E853-D32B-47DE-B9E4-B1E366E8C08D}" type="presParOf" srcId="{4053C3EE-E89C-4866-8969-D3B27B9E1340}" destId="{7E71A24C-F02B-44AA-9437-AE119220AD17}" srcOrd="1" destOrd="0" presId="urn:microsoft.com/office/officeart/2005/8/layout/lProcess2"/>
    <dgm:cxn modelId="{60D8AC90-4F97-4CEE-8EB9-C62F0CAA43DC}" type="presParOf" srcId="{4053C3EE-E89C-4866-8969-D3B27B9E1340}" destId="{CB63347B-8849-4ED8-AE3A-CC63F8D72041}" srcOrd="2" destOrd="0" presId="urn:microsoft.com/office/officeart/2005/8/layout/lProcess2"/>
    <dgm:cxn modelId="{513549C4-293F-40C6-9047-6093FA1D81FC}" type="presParOf" srcId="{CB63347B-8849-4ED8-AE3A-CC63F8D72041}" destId="{DD1463FA-4E02-4064-BC2D-CF0E7C0C7CD9}" srcOrd="0" destOrd="0" presId="urn:microsoft.com/office/officeart/2005/8/layout/lProcess2"/>
    <dgm:cxn modelId="{0570C827-EC5B-445C-8FD5-435284EA6DEC}" type="presParOf" srcId="{DD1463FA-4E02-4064-BC2D-CF0E7C0C7CD9}" destId="{8B26387E-C84D-41B7-9736-9D9224CA09A2}" srcOrd="0" destOrd="0" presId="urn:microsoft.com/office/officeart/2005/8/layout/lProcess2"/>
    <dgm:cxn modelId="{93B908E0-3993-45F7-BD42-613E3C9ED1C4}" type="presParOf" srcId="{DD1463FA-4E02-4064-BC2D-CF0E7C0C7CD9}" destId="{DFD302FE-FC52-4CF4-A230-0C892056E2FD}" srcOrd="1" destOrd="0" presId="urn:microsoft.com/office/officeart/2005/8/layout/lProcess2"/>
    <dgm:cxn modelId="{6E667F14-DAC3-4C3D-A31F-54819B68B02A}" type="presParOf" srcId="{DD1463FA-4E02-4064-BC2D-CF0E7C0C7CD9}" destId="{C757B7B0-CBE4-4365-8298-60432B8FD4E6}" srcOrd="2" destOrd="0" presId="urn:microsoft.com/office/officeart/2005/8/layout/lProcess2"/>
    <dgm:cxn modelId="{76566B4B-D283-4A83-B045-29A80D681BEA}" type="presParOf" srcId="{01CF2F7E-D1A7-46C9-9602-539FA5ECABEB}" destId="{924322BB-4748-456B-A981-9DF696480517}" srcOrd="1" destOrd="0" presId="urn:microsoft.com/office/officeart/2005/8/layout/lProcess2"/>
    <dgm:cxn modelId="{B92C81FC-F581-4209-993C-DA34F281EF76}" type="presParOf" srcId="{01CF2F7E-D1A7-46C9-9602-539FA5ECABEB}" destId="{BFD3630A-B49D-4AD3-B969-067A69BC7764}" srcOrd="2" destOrd="0" presId="urn:microsoft.com/office/officeart/2005/8/layout/lProcess2"/>
    <dgm:cxn modelId="{5A7A58AA-88F5-49C9-97F8-842D043B3BCB}" type="presParOf" srcId="{BFD3630A-B49D-4AD3-B969-067A69BC7764}" destId="{BD66830F-1096-4FA6-A264-4516D79F1203}" srcOrd="0" destOrd="0" presId="urn:microsoft.com/office/officeart/2005/8/layout/lProcess2"/>
    <dgm:cxn modelId="{7240C0B0-F542-414D-ADB9-6AE6C9D1DD8D}" type="presParOf" srcId="{BFD3630A-B49D-4AD3-B969-067A69BC7764}" destId="{2480A93A-4F8F-4CA0-B28C-C4DA55CE41EA}" srcOrd="1" destOrd="0" presId="urn:microsoft.com/office/officeart/2005/8/layout/lProcess2"/>
    <dgm:cxn modelId="{73900CAF-BECD-4C83-8DE3-35DC30CDAFA5}" type="presParOf" srcId="{BFD3630A-B49D-4AD3-B969-067A69BC7764}" destId="{93E0F238-6610-437D-AA5D-2D164D591479}" srcOrd="2" destOrd="0" presId="urn:microsoft.com/office/officeart/2005/8/layout/lProcess2"/>
    <dgm:cxn modelId="{61A56FDC-F3FC-4C82-A082-CF576AD0AEB4}" type="presParOf" srcId="{93E0F238-6610-437D-AA5D-2D164D591479}" destId="{46C851AF-E4FE-492A-A2FE-AB1C34459313}" srcOrd="0" destOrd="0" presId="urn:microsoft.com/office/officeart/2005/8/layout/lProcess2"/>
    <dgm:cxn modelId="{33A69DB4-F97E-41C3-8DD5-0754C690D5D6}" type="presParOf" srcId="{46C851AF-E4FE-492A-A2FE-AB1C34459313}" destId="{121EF0CE-ED8B-43AC-9E41-B5EA762EC0C2}" srcOrd="0" destOrd="0" presId="urn:microsoft.com/office/officeart/2005/8/layout/lProcess2"/>
    <dgm:cxn modelId="{756BEE82-6F8A-4113-AE0D-7BBE7EF973D2}" type="presParOf" srcId="{46C851AF-E4FE-492A-A2FE-AB1C34459313}" destId="{7BE5E182-FE67-461B-9533-7A300A7FD634}" srcOrd="1" destOrd="0" presId="urn:microsoft.com/office/officeart/2005/8/layout/lProcess2"/>
    <dgm:cxn modelId="{E6A76883-520D-4A3F-AA0C-41493C00C88B}" type="presParOf" srcId="{46C851AF-E4FE-492A-A2FE-AB1C34459313}" destId="{8B67FE78-CACD-412B-98F1-5E300C095222}" srcOrd="2" destOrd="0" presId="urn:microsoft.com/office/officeart/2005/8/layout/lProcess2"/>
    <dgm:cxn modelId="{1BCFCD28-9E4D-459E-9D7D-8E205A6DA7C4}" type="presParOf" srcId="{46C851AF-E4FE-492A-A2FE-AB1C34459313}" destId="{718ADD0A-1CD7-442F-87B2-05402EAABF8A}" srcOrd="3" destOrd="0" presId="urn:microsoft.com/office/officeart/2005/8/layout/lProcess2"/>
    <dgm:cxn modelId="{53895124-1054-41B9-8512-E2164827B6B5}" type="presParOf" srcId="{46C851AF-E4FE-492A-A2FE-AB1C34459313}" destId="{3711C667-F746-4FFA-8AC6-A5BB8BD3D68A}" srcOrd="4" destOrd="0" presId="urn:microsoft.com/office/officeart/2005/8/layout/lProcess2"/>
    <dgm:cxn modelId="{72FBF1F2-79EC-424C-B4AB-DFFABAD56F56}" type="presParOf" srcId="{46C851AF-E4FE-492A-A2FE-AB1C34459313}" destId="{07205420-4ECA-4743-AA96-463EABE0D3C4}" srcOrd="5" destOrd="0" presId="urn:microsoft.com/office/officeart/2005/8/layout/lProcess2"/>
    <dgm:cxn modelId="{5CE8E119-3E04-4569-A34D-1C5BC7B5718F}" type="presParOf" srcId="{46C851AF-E4FE-492A-A2FE-AB1C34459313}" destId="{12113095-FE11-4067-9945-81CC47F2910E}" srcOrd="6" destOrd="0" presId="urn:microsoft.com/office/officeart/2005/8/layout/lProcess2"/>
    <dgm:cxn modelId="{62F3405D-F2A3-44C7-AA36-6723F4D560AC}" type="presParOf" srcId="{01CF2F7E-D1A7-46C9-9602-539FA5ECABEB}" destId="{3BB3946E-5321-4A36-9225-5AF9951EBA7A}" srcOrd="3" destOrd="0" presId="urn:microsoft.com/office/officeart/2005/8/layout/lProcess2"/>
    <dgm:cxn modelId="{1D1ED679-7786-4132-B5E6-8BF04E1913B1}" type="presParOf" srcId="{01CF2F7E-D1A7-46C9-9602-539FA5ECABEB}" destId="{B1DE8D1F-AB09-4F09-AB0A-755192CE2FFD}" srcOrd="4" destOrd="0" presId="urn:microsoft.com/office/officeart/2005/8/layout/lProcess2"/>
    <dgm:cxn modelId="{C574ABAF-9530-4155-98EF-0ED7F2038295}" type="presParOf" srcId="{B1DE8D1F-AB09-4F09-AB0A-755192CE2FFD}" destId="{B5B99BDF-F80C-4DC2-80BD-C9527B332003}" srcOrd="0" destOrd="0" presId="urn:microsoft.com/office/officeart/2005/8/layout/lProcess2"/>
    <dgm:cxn modelId="{5352B06A-761D-470A-B735-346701F1BC43}" type="presParOf" srcId="{B1DE8D1F-AB09-4F09-AB0A-755192CE2FFD}" destId="{0C4D2A6F-58FD-4935-B64C-9088A4D8515E}" srcOrd="1" destOrd="0" presId="urn:microsoft.com/office/officeart/2005/8/layout/lProcess2"/>
    <dgm:cxn modelId="{1A724D29-5B00-40AE-8ABE-9664E33E299B}" type="presParOf" srcId="{B1DE8D1F-AB09-4F09-AB0A-755192CE2FFD}" destId="{1B02DFC4-7CFD-46D4-B92D-AA27C0B9BC9B}" srcOrd="2" destOrd="0" presId="urn:microsoft.com/office/officeart/2005/8/layout/lProcess2"/>
    <dgm:cxn modelId="{6C8D5058-244F-440F-AA4D-131858F035F9}" type="presParOf" srcId="{1B02DFC4-7CFD-46D4-B92D-AA27C0B9BC9B}" destId="{DDD4E735-4338-4C5F-A271-F364292544D4}" srcOrd="0" destOrd="0" presId="urn:microsoft.com/office/officeart/2005/8/layout/lProcess2"/>
    <dgm:cxn modelId="{33EEE8F0-97FD-40DD-A76D-40BB560BAB78}" type="presParOf" srcId="{DDD4E735-4338-4C5F-A271-F364292544D4}" destId="{C44977A1-554A-46D3-8403-1E1BCE30EC8E}" srcOrd="0" destOrd="0" presId="urn:microsoft.com/office/officeart/2005/8/layout/lProcess2"/>
  </dgm:cxnLst>
  <dgm:bg/>
  <dgm:whole/>
</dgm:dataModel>
</file>

<file path=ppt/diagrams/data2.xml><?xml version="1.0" encoding="utf-8"?>
<dgm:dataModel xmlns:dgm="http://schemas.openxmlformats.org/drawingml/2006/diagram" xmlns:a="http://schemas.openxmlformats.org/drawingml/2006/main">
  <dgm:ptLst>
    <dgm:pt modelId="{4F7B17AE-8F15-4AF1-B31E-E1BA0A061959}" type="doc">
      <dgm:prSet loTypeId="urn:microsoft.com/office/officeart/2005/8/layout/hierarchy3" loCatId="relationship" qsTypeId="urn:microsoft.com/office/officeart/2005/8/quickstyle/simple2" qsCatId="simple" csTypeId="urn:microsoft.com/office/officeart/2005/8/colors/accent0_2" csCatId="mainScheme" phldr="1"/>
      <dgm:spPr/>
      <dgm:t>
        <a:bodyPr/>
        <a:lstStyle/>
        <a:p>
          <a:endParaRPr lang="en-IN"/>
        </a:p>
      </dgm:t>
    </dgm:pt>
    <dgm:pt modelId="{9D1F0E0F-3B7C-4D27-9FC0-9C7D3C9F1D96}">
      <dgm:prSet phldrT="[Text]" custT="1">
        <dgm:style>
          <a:lnRef idx="2">
            <a:schemeClr val="accent6"/>
          </a:lnRef>
          <a:fillRef idx="1">
            <a:schemeClr val="lt1"/>
          </a:fillRef>
          <a:effectRef idx="0">
            <a:schemeClr val="accent6"/>
          </a:effectRef>
          <a:fontRef idx="minor">
            <a:schemeClr val="dk1"/>
          </a:fontRef>
        </dgm:style>
      </dgm:prSet>
      <dgm:spPr/>
      <dgm:t>
        <a:bodyPr/>
        <a:lstStyle/>
        <a:p>
          <a:pPr algn="l"/>
          <a:r>
            <a:rPr lang="en-IN" sz="2000" u="sng" dirty="0">
              <a:latin typeface="+mj-lt"/>
            </a:rPr>
            <a:t>S. </a:t>
          </a:r>
          <a:r>
            <a:rPr lang="en-IN" sz="2000" u="sng" dirty="0" smtClean="0">
              <a:latin typeface="+mj-lt"/>
            </a:rPr>
            <a:t>12(5):</a:t>
          </a:r>
          <a:r>
            <a:rPr lang="en-IN" sz="2000" dirty="0" smtClean="0">
              <a:latin typeface="+mj-lt"/>
            </a:rPr>
            <a:t> </a:t>
          </a:r>
          <a:r>
            <a:rPr lang="en-IN" sz="2000" dirty="0">
              <a:latin typeface="+mj-lt"/>
            </a:rPr>
            <a:t>Supply of Services of Training and Performance Appraisal</a:t>
          </a:r>
        </a:p>
      </dgm:t>
    </dgm:pt>
    <dgm:pt modelId="{AA228919-51DD-40BB-9AA1-34EB88A9268B}" type="parTrans" cxnId="{0866E61B-D125-45A0-8766-134049E95A3C}">
      <dgm:prSet/>
      <dgm:spPr/>
      <dgm:t>
        <a:bodyPr/>
        <a:lstStyle/>
        <a:p>
          <a:endParaRPr lang="en-IN"/>
        </a:p>
      </dgm:t>
    </dgm:pt>
    <dgm:pt modelId="{5E980192-77F8-4854-B15D-1D24EC277614}" type="sibTrans" cxnId="{0866E61B-D125-45A0-8766-134049E95A3C}">
      <dgm:prSet/>
      <dgm:spPr/>
      <dgm:t>
        <a:bodyPr/>
        <a:lstStyle/>
        <a:p>
          <a:endParaRPr lang="en-IN"/>
        </a:p>
      </dgm:t>
    </dgm:pt>
    <dgm:pt modelId="{4F3DABBE-C234-4586-904C-202167EE25C4}">
      <dgm:prSet phldrT="[Text]">
        <dgm:style>
          <a:lnRef idx="1">
            <a:schemeClr val="accent6"/>
          </a:lnRef>
          <a:fillRef idx="2">
            <a:schemeClr val="accent6"/>
          </a:fillRef>
          <a:effectRef idx="1">
            <a:schemeClr val="accent6"/>
          </a:effectRef>
          <a:fontRef idx="minor">
            <a:schemeClr val="dk1"/>
          </a:fontRef>
        </dgm:style>
      </dgm:prSet>
      <dgm:spPr/>
      <dgm:t>
        <a:bodyPr/>
        <a:lstStyle/>
        <a:p>
          <a:r>
            <a:rPr lang="en-IN" u="sng" dirty="0"/>
            <a:t>Registered recipient:</a:t>
          </a:r>
        </a:p>
        <a:p>
          <a:r>
            <a:rPr lang="en-IN" b="1" dirty="0">
              <a:solidFill>
                <a:srgbClr val="FF0000"/>
              </a:solidFill>
              <a:latin typeface="+mj-lt"/>
            </a:rPr>
            <a:t>Location of recipient</a:t>
          </a:r>
        </a:p>
      </dgm:t>
    </dgm:pt>
    <dgm:pt modelId="{7E046854-3AA9-46E3-80CC-B0A3DA4C91A2}" type="parTrans" cxnId="{D8DC818B-8656-4228-80E6-947C9002CF43}">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a:p>
      </dgm:t>
    </dgm:pt>
    <dgm:pt modelId="{E70AC532-2D01-4478-9D55-A5C5D6241E70}" type="sibTrans" cxnId="{D8DC818B-8656-4228-80E6-947C9002CF43}">
      <dgm:prSet/>
      <dgm:spPr/>
      <dgm:t>
        <a:bodyPr/>
        <a:lstStyle/>
        <a:p>
          <a:endParaRPr lang="en-IN"/>
        </a:p>
      </dgm:t>
    </dgm:pt>
    <dgm:pt modelId="{765A3FD3-0E80-40FE-AE0A-F904426C6F79}">
      <dgm:prSet phldrT="[Text]" custT="1">
        <dgm:style>
          <a:lnRef idx="2">
            <a:schemeClr val="accent6"/>
          </a:lnRef>
          <a:fillRef idx="1">
            <a:schemeClr val="lt1"/>
          </a:fillRef>
          <a:effectRef idx="0">
            <a:schemeClr val="accent6"/>
          </a:effectRef>
          <a:fontRef idx="minor">
            <a:schemeClr val="dk1"/>
          </a:fontRef>
        </dgm:style>
      </dgm:prSet>
      <dgm:spPr/>
      <dgm:t>
        <a:bodyPr/>
        <a:lstStyle/>
        <a:p>
          <a:pPr algn="l"/>
          <a:r>
            <a:rPr lang="en-IN" sz="2000" u="sng" dirty="0">
              <a:latin typeface="+mj-lt"/>
            </a:rPr>
            <a:t>S. </a:t>
          </a:r>
          <a:r>
            <a:rPr lang="en-IN" sz="2000" u="sng" dirty="0" smtClean="0">
              <a:latin typeface="+mj-lt"/>
            </a:rPr>
            <a:t>12(6):</a:t>
          </a:r>
          <a:r>
            <a:rPr lang="en-IN" sz="2000" dirty="0" smtClean="0">
              <a:latin typeface="+mj-lt"/>
            </a:rPr>
            <a:t> </a:t>
          </a:r>
          <a:r>
            <a:rPr lang="en-IN" sz="2000" dirty="0">
              <a:latin typeface="+mj-lt"/>
            </a:rPr>
            <a:t>Supply of Services for admission to:</a:t>
          </a:r>
        </a:p>
        <a:p>
          <a:pPr algn="just"/>
          <a:r>
            <a:rPr lang="en-IN" sz="2000" dirty="0">
              <a:latin typeface="+mj-lt"/>
            </a:rPr>
            <a:t>a) Cultural &amp; artistic</a:t>
          </a:r>
        </a:p>
        <a:p>
          <a:pPr algn="just"/>
          <a:r>
            <a:rPr lang="en-IN" sz="2000" dirty="0">
              <a:latin typeface="+mj-lt"/>
            </a:rPr>
            <a:t>b) Sporting</a:t>
          </a:r>
        </a:p>
        <a:p>
          <a:pPr algn="l"/>
          <a:r>
            <a:rPr lang="en-IN" sz="2000" dirty="0">
              <a:latin typeface="+mj-lt"/>
            </a:rPr>
            <a:t>c)Scientific &amp; educational</a:t>
          </a:r>
        </a:p>
        <a:p>
          <a:pPr algn="just"/>
          <a:r>
            <a:rPr lang="en-IN" sz="2000" dirty="0">
              <a:latin typeface="+mj-lt"/>
            </a:rPr>
            <a:t>d) Entertainment event</a:t>
          </a:r>
        </a:p>
        <a:p>
          <a:pPr algn="just"/>
          <a:r>
            <a:rPr lang="en-IN" sz="2000" dirty="0">
              <a:latin typeface="+mj-lt"/>
            </a:rPr>
            <a:t>e) Amusement Park</a:t>
          </a:r>
        </a:p>
        <a:p>
          <a:pPr algn="just"/>
          <a:r>
            <a:rPr lang="en-IN" sz="2000" dirty="0">
              <a:latin typeface="+mj-lt"/>
            </a:rPr>
            <a:t>f) Services ancillary to above</a:t>
          </a:r>
        </a:p>
      </dgm:t>
    </dgm:pt>
    <dgm:pt modelId="{408635F8-0595-4D5D-99B9-B026968A80A0}" type="parTrans" cxnId="{9136AB4D-9DD9-4EB1-9DAA-CFA1FEFDC059}">
      <dgm:prSet/>
      <dgm:spPr/>
      <dgm:t>
        <a:bodyPr/>
        <a:lstStyle/>
        <a:p>
          <a:endParaRPr lang="en-IN"/>
        </a:p>
      </dgm:t>
    </dgm:pt>
    <dgm:pt modelId="{A1604F07-2E7D-44FC-BD1C-59CA2A9EC058}" type="sibTrans" cxnId="{9136AB4D-9DD9-4EB1-9DAA-CFA1FEFDC059}">
      <dgm:prSet/>
      <dgm:spPr/>
      <dgm:t>
        <a:bodyPr/>
        <a:lstStyle/>
        <a:p>
          <a:endParaRPr lang="en-IN"/>
        </a:p>
      </dgm:t>
    </dgm:pt>
    <dgm:pt modelId="{CA1D0FCA-7417-4971-85E8-DED6A3794ABF}">
      <dgm:prSet phldrT="[Text]">
        <dgm:style>
          <a:lnRef idx="1">
            <a:schemeClr val="accent6"/>
          </a:lnRef>
          <a:fillRef idx="2">
            <a:schemeClr val="accent6"/>
          </a:fillRef>
          <a:effectRef idx="1">
            <a:schemeClr val="accent6"/>
          </a:effectRef>
          <a:fontRef idx="minor">
            <a:schemeClr val="dk1"/>
          </a:fontRef>
        </dgm:style>
      </dgm:prSet>
      <dgm:spPr/>
      <dgm:t>
        <a:bodyPr/>
        <a:lstStyle/>
        <a:p>
          <a:r>
            <a:rPr lang="en-IN" b="1" dirty="0">
              <a:solidFill>
                <a:srgbClr val="FF0000"/>
              </a:solidFill>
              <a:latin typeface="+mj-lt"/>
            </a:rPr>
            <a:t>Venue of event/ park</a:t>
          </a:r>
        </a:p>
      </dgm:t>
    </dgm:pt>
    <dgm:pt modelId="{890DD206-BA14-41B0-B137-6BD1D951448D}" type="parTrans" cxnId="{E72316F9-70EB-4D91-81EA-AEA97DADF888}">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a:p>
      </dgm:t>
    </dgm:pt>
    <dgm:pt modelId="{73DDE3EB-2B12-44A1-B348-6887ACAC77A1}" type="sibTrans" cxnId="{E72316F9-70EB-4D91-81EA-AEA97DADF888}">
      <dgm:prSet/>
      <dgm:spPr/>
      <dgm:t>
        <a:bodyPr/>
        <a:lstStyle/>
        <a:p>
          <a:endParaRPr lang="en-IN"/>
        </a:p>
      </dgm:t>
    </dgm:pt>
    <dgm:pt modelId="{EF442E4F-D518-4316-863B-AA3D4F2F305C}">
      <dgm:prSet phldrT="[Text]">
        <dgm:style>
          <a:lnRef idx="1">
            <a:schemeClr val="accent6"/>
          </a:lnRef>
          <a:fillRef idx="2">
            <a:schemeClr val="accent6"/>
          </a:fillRef>
          <a:effectRef idx="1">
            <a:schemeClr val="accent6"/>
          </a:effectRef>
          <a:fontRef idx="minor">
            <a:schemeClr val="dk1"/>
          </a:fontRef>
        </dgm:style>
      </dgm:prSet>
      <dgm:spPr/>
      <dgm:t>
        <a:bodyPr/>
        <a:lstStyle/>
        <a:p>
          <a:r>
            <a:rPr lang="en-IN" u="sng" dirty="0"/>
            <a:t>Unregistered recipient: </a:t>
          </a:r>
        </a:p>
        <a:p>
          <a:r>
            <a:rPr lang="en-IN" b="1" dirty="0"/>
            <a:t>Place of </a:t>
          </a:r>
          <a:r>
            <a:rPr lang="en-IN" b="1" dirty="0" smtClean="0">
              <a:solidFill>
                <a:srgbClr val="FF0000"/>
              </a:solidFill>
              <a:latin typeface="+mj-lt"/>
            </a:rPr>
            <a:t>actual </a:t>
          </a:r>
          <a:r>
            <a:rPr lang="en-IN" b="1" dirty="0">
              <a:solidFill>
                <a:srgbClr val="FF0000"/>
              </a:solidFill>
              <a:latin typeface="+mj-lt"/>
            </a:rPr>
            <a:t>performance</a:t>
          </a:r>
        </a:p>
      </dgm:t>
    </dgm:pt>
    <dgm:pt modelId="{4D738011-B7EB-409C-9FDF-1DD8D95804B5}" type="sibTrans" cxnId="{478C748F-2C9D-43D8-ADD1-4C92F8583781}">
      <dgm:prSet/>
      <dgm:spPr/>
      <dgm:t>
        <a:bodyPr/>
        <a:lstStyle/>
        <a:p>
          <a:endParaRPr lang="en-IN"/>
        </a:p>
      </dgm:t>
    </dgm:pt>
    <dgm:pt modelId="{C30E13AF-B212-45A0-BFD8-E0DBDD2F576D}" type="parTrans" cxnId="{478C748F-2C9D-43D8-ADD1-4C92F8583781}">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a:p>
      </dgm:t>
    </dgm:pt>
    <dgm:pt modelId="{E8C24355-2C32-495C-8351-A49B38A0560E}">
      <dgm:prSet custT="1">
        <dgm:style>
          <a:lnRef idx="2">
            <a:schemeClr val="accent6"/>
          </a:lnRef>
          <a:fillRef idx="1">
            <a:schemeClr val="lt1"/>
          </a:fillRef>
          <a:effectRef idx="0">
            <a:schemeClr val="accent6"/>
          </a:effectRef>
          <a:fontRef idx="minor">
            <a:schemeClr val="dk1"/>
          </a:fontRef>
        </dgm:style>
      </dgm:prSet>
      <dgm:spPr/>
      <dgm:t>
        <a:bodyPr/>
        <a:lstStyle/>
        <a:p>
          <a:pPr algn="ctr"/>
          <a:r>
            <a:rPr lang="en-IN" sz="2000" u="sng" dirty="0">
              <a:latin typeface="+mj-lt"/>
            </a:rPr>
            <a:t>S. </a:t>
          </a:r>
          <a:r>
            <a:rPr lang="en-IN" sz="2000" u="sng" dirty="0" smtClean="0">
              <a:latin typeface="+mj-lt"/>
            </a:rPr>
            <a:t>12(7):</a:t>
          </a:r>
          <a:r>
            <a:rPr lang="en-IN" sz="2000" dirty="0" smtClean="0">
              <a:latin typeface="+mj-lt"/>
            </a:rPr>
            <a:t> </a:t>
          </a:r>
          <a:r>
            <a:rPr lang="en-IN" sz="2000" dirty="0">
              <a:latin typeface="+mj-lt"/>
            </a:rPr>
            <a:t>Supply of:</a:t>
          </a:r>
        </a:p>
        <a:p>
          <a:pPr algn="l"/>
          <a:r>
            <a:rPr lang="en-IN" sz="2000" dirty="0">
              <a:latin typeface="+mj-lt"/>
            </a:rPr>
            <a:t>a) Organising cultural, </a:t>
          </a:r>
          <a:r>
            <a:rPr lang="en-IN" sz="2000" dirty="0" smtClean="0">
              <a:latin typeface="+mj-lt"/>
            </a:rPr>
            <a:t>arts, </a:t>
          </a:r>
          <a:r>
            <a:rPr lang="en-IN" sz="2000" dirty="0">
              <a:latin typeface="+mj-lt"/>
            </a:rPr>
            <a:t>sports, educational, scientific, entertainment, conference, </a:t>
          </a:r>
          <a:r>
            <a:rPr lang="en-IN" sz="2000" dirty="0" smtClean="0">
              <a:latin typeface="+mj-lt"/>
            </a:rPr>
            <a:t> fair, </a:t>
          </a:r>
          <a:r>
            <a:rPr lang="en-IN" sz="2000" dirty="0">
              <a:latin typeface="+mj-lt"/>
            </a:rPr>
            <a:t>exhibition or similar events</a:t>
          </a:r>
        </a:p>
        <a:p>
          <a:pPr algn="l"/>
          <a:r>
            <a:rPr lang="en-IN" sz="2000" dirty="0">
              <a:latin typeface="+mj-lt"/>
            </a:rPr>
            <a:t>b) Services ancillary to above</a:t>
          </a:r>
        </a:p>
      </dgm:t>
    </dgm:pt>
    <dgm:pt modelId="{29FB0D06-317E-49EA-81C3-3527E54A2DF8}" type="parTrans" cxnId="{A7AD682D-6C2F-4662-A4A8-3DC64E34158F}">
      <dgm:prSet/>
      <dgm:spPr/>
      <dgm:t>
        <a:bodyPr/>
        <a:lstStyle/>
        <a:p>
          <a:endParaRPr lang="en-IN"/>
        </a:p>
      </dgm:t>
    </dgm:pt>
    <dgm:pt modelId="{75B88FDF-4454-47F3-92DF-11035B9AD774}" type="sibTrans" cxnId="{A7AD682D-6C2F-4662-A4A8-3DC64E34158F}">
      <dgm:prSet/>
      <dgm:spPr/>
      <dgm:t>
        <a:bodyPr/>
        <a:lstStyle/>
        <a:p>
          <a:endParaRPr lang="en-IN"/>
        </a:p>
      </dgm:t>
    </dgm:pt>
    <dgm:pt modelId="{13C7F515-49EE-4167-B559-1EFA34729C27}">
      <dgm:prSet>
        <dgm:style>
          <a:lnRef idx="1">
            <a:schemeClr val="accent6"/>
          </a:lnRef>
          <a:fillRef idx="2">
            <a:schemeClr val="accent6"/>
          </a:fillRef>
          <a:effectRef idx="1">
            <a:schemeClr val="accent6"/>
          </a:effectRef>
          <a:fontRef idx="minor">
            <a:schemeClr val="dk1"/>
          </a:fontRef>
        </dgm:style>
      </dgm:prSet>
      <dgm:spPr/>
      <dgm:t>
        <a:bodyPr/>
        <a:lstStyle/>
        <a:p>
          <a:r>
            <a:rPr lang="en-IN" u="sng" dirty="0"/>
            <a:t>Registered recipient:</a:t>
          </a:r>
        </a:p>
        <a:p>
          <a:r>
            <a:rPr lang="en-IN" b="1" dirty="0">
              <a:solidFill>
                <a:srgbClr val="FF0000"/>
              </a:solidFill>
              <a:latin typeface="+mj-lt"/>
            </a:rPr>
            <a:t>Location of recipient</a:t>
          </a:r>
          <a:endParaRPr lang="en-IN" dirty="0">
            <a:solidFill>
              <a:srgbClr val="FF0000"/>
            </a:solidFill>
            <a:latin typeface="+mj-lt"/>
          </a:endParaRPr>
        </a:p>
      </dgm:t>
    </dgm:pt>
    <dgm:pt modelId="{1A3CEE4B-FA35-4BE7-A74B-F5CA7282196F}" type="parTrans" cxnId="{EB005FB1-7C3A-4650-B0DA-9879C273B571}">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a:p>
      </dgm:t>
    </dgm:pt>
    <dgm:pt modelId="{4D2E6529-CE99-4E34-A981-D9FE54869FDC}" type="sibTrans" cxnId="{EB005FB1-7C3A-4650-B0DA-9879C273B571}">
      <dgm:prSet/>
      <dgm:spPr/>
      <dgm:t>
        <a:bodyPr/>
        <a:lstStyle/>
        <a:p>
          <a:endParaRPr lang="en-IN"/>
        </a:p>
      </dgm:t>
    </dgm:pt>
    <dgm:pt modelId="{0C579082-5F2A-4198-B5F4-0898C4744FDB}">
      <dgm:prSet>
        <dgm:style>
          <a:lnRef idx="1">
            <a:schemeClr val="accent6"/>
          </a:lnRef>
          <a:fillRef idx="2">
            <a:schemeClr val="accent6"/>
          </a:fillRef>
          <a:effectRef idx="1">
            <a:schemeClr val="accent6"/>
          </a:effectRef>
          <a:fontRef idx="minor">
            <a:schemeClr val="dk1"/>
          </a:fontRef>
        </dgm:style>
      </dgm:prSet>
      <dgm:spPr/>
      <dgm:t>
        <a:bodyPr/>
        <a:lstStyle/>
        <a:p>
          <a:r>
            <a:rPr lang="en-IN" u="sng" dirty="0"/>
            <a:t>Unregistered recipient: </a:t>
          </a:r>
        </a:p>
        <a:p>
          <a:r>
            <a:rPr lang="en-IN" b="1" dirty="0">
              <a:solidFill>
                <a:srgbClr val="FF0000"/>
              </a:solidFill>
              <a:latin typeface="+mj-lt"/>
            </a:rPr>
            <a:t>Venue of event</a:t>
          </a:r>
          <a:endParaRPr lang="en-IN" dirty="0">
            <a:solidFill>
              <a:srgbClr val="FF0000"/>
            </a:solidFill>
            <a:latin typeface="+mj-lt"/>
          </a:endParaRPr>
        </a:p>
      </dgm:t>
    </dgm:pt>
    <dgm:pt modelId="{17F94964-9ABF-491A-B092-7320CE20D209}" type="parTrans" cxnId="{3B0E8EB3-7590-4A61-BD7A-6413D5551E74}">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a:p>
      </dgm:t>
    </dgm:pt>
    <dgm:pt modelId="{C6F4F469-D0F7-44AC-9AD1-5B43DCECC0DF}" type="sibTrans" cxnId="{3B0E8EB3-7590-4A61-BD7A-6413D5551E74}">
      <dgm:prSet/>
      <dgm:spPr/>
      <dgm:t>
        <a:bodyPr/>
        <a:lstStyle/>
        <a:p>
          <a:endParaRPr lang="en-IN"/>
        </a:p>
      </dgm:t>
    </dgm:pt>
    <dgm:pt modelId="{0AAF8CB9-DC3A-469B-AFD7-9C4F94745A94}" type="pres">
      <dgm:prSet presAssocID="{4F7B17AE-8F15-4AF1-B31E-E1BA0A061959}" presName="diagram" presStyleCnt="0">
        <dgm:presLayoutVars>
          <dgm:chPref val="1"/>
          <dgm:dir/>
          <dgm:animOne val="branch"/>
          <dgm:animLvl val="lvl"/>
          <dgm:resizeHandles/>
        </dgm:presLayoutVars>
      </dgm:prSet>
      <dgm:spPr/>
      <dgm:t>
        <a:bodyPr/>
        <a:lstStyle/>
        <a:p>
          <a:endParaRPr lang="en-IN"/>
        </a:p>
      </dgm:t>
    </dgm:pt>
    <dgm:pt modelId="{0B4C0861-467E-4A05-8D74-9287244A6CE0}" type="pres">
      <dgm:prSet presAssocID="{9D1F0E0F-3B7C-4D27-9FC0-9C7D3C9F1D96}" presName="root" presStyleCnt="0"/>
      <dgm:spPr/>
    </dgm:pt>
    <dgm:pt modelId="{689CFC42-08A1-4B72-8C06-5A4C3FE259F8}" type="pres">
      <dgm:prSet presAssocID="{9D1F0E0F-3B7C-4D27-9FC0-9C7D3C9F1D96}" presName="rootComposite" presStyleCnt="0"/>
      <dgm:spPr/>
    </dgm:pt>
    <dgm:pt modelId="{721CD3B4-18BD-4D2E-9ECF-EAF697DD5DA6}" type="pres">
      <dgm:prSet presAssocID="{9D1F0E0F-3B7C-4D27-9FC0-9C7D3C9F1D96}" presName="rootText" presStyleLbl="node1" presStyleIdx="0" presStyleCnt="3" custScaleX="94060" custScaleY="130181" custLinFactNeighborX="-26207" custLinFactNeighborY="-136"/>
      <dgm:spPr/>
      <dgm:t>
        <a:bodyPr/>
        <a:lstStyle/>
        <a:p>
          <a:endParaRPr lang="en-IN"/>
        </a:p>
      </dgm:t>
    </dgm:pt>
    <dgm:pt modelId="{1E343C6E-EE21-4A30-9839-4F0A8CC56C0C}" type="pres">
      <dgm:prSet presAssocID="{9D1F0E0F-3B7C-4D27-9FC0-9C7D3C9F1D96}" presName="rootConnector" presStyleLbl="node1" presStyleIdx="0" presStyleCnt="3"/>
      <dgm:spPr/>
      <dgm:t>
        <a:bodyPr/>
        <a:lstStyle/>
        <a:p>
          <a:endParaRPr lang="en-IN"/>
        </a:p>
      </dgm:t>
    </dgm:pt>
    <dgm:pt modelId="{04AE43DB-DEA4-4A1E-BD20-BC9B1BAAA13F}" type="pres">
      <dgm:prSet presAssocID="{9D1F0E0F-3B7C-4D27-9FC0-9C7D3C9F1D96}" presName="childShape" presStyleCnt="0"/>
      <dgm:spPr/>
    </dgm:pt>
    <dgm:pt modelId="{49D61C2A-33A0-4DFB-9159-CD4F75A77AE1}" type="pres">
      <dgm:prSet presAssocID="{7E046854-3AA9-46E3-80CC-B0A3DA4C91A2}" presName="Name13" presStyleLbl="parChTrans1D2" presStyleIdx="0" presStyleCnt="5"/>
      <dgm:spPr/>
      <dgm:t>
        <a:bodyPr/>
        <a:lstStyle/>
        <a:p>
          <a:endParaRPr lang="en-IN"/>
        </a:p>
      </dgm:t>
    </dgm:pt>
    <dgm:pt modelId="{B602414E-2F15-4D98-B81F-E411281F32CB}" type="pres">
      <dgm:prSet presAssocID="{4F3DABBE-C234-4586-904C-202167EE25C4}" presName="childText" presStyleLbl="bgAcc1" presStyleIdx="0" presStyleCnt="5" custScaleX="87690" custLinFactNeighborX="-33947" custLinFactNeighborY="-1878">
        <dgm:presLayoutVars>
          <dgm:bulletEnabled val="1"/>
        </dgm:presLayoutVars>
      </dgm:prSet>
      <dgm:spPr/>
      <dgm:t>
        <a:bodyPr/>
        <a:lstStyle/>
        <a:p>
          <a:endParaRPr lang="en-IN"/>
        </a:p>
      </dgm:t>
    </dgm:pt>
    <dgm:pt modelId="{752CFA70-43FF-4B95-AC70-9FC0423673BF}" type="pres">
      <dgm:prSet presAssocID="{C30E13AF-B212-45A0-BFD8-E0DBDD2F576D}" presName="Name13" presStyleLbl="parChTrans1D2" presStyleIdx="1" presStyleCnt="5"/>
      <dgm:spPr/>
      <dgm:t>
        <a:bodyPr/>
        <a:lstStyle/>
        <a:p>
          <a:endParaRPr lang="en-IN"/>
        </a:p>
      </dgm:t>
    </dgm:pt>
    <dgm:pt modelId="{9B9F7CE0-2084-4B92-8E83-A05429D7CE14}" type="pres">
      <dgm:prSet presAssocID="{EF442E4F-D518-4316-863B-AA3D4F2F305C}" presName="childText" presStyleLbl="bgAcc1" presStyleIdx="1" presStyleCnt="5" custScaleX="87690" custLinFactNeighborX="-30283" custLinFactNeighborY="-3753">
        <dgm:presLayoutVars>
          <dgm:bulletEnabled val="1"/>
        </dgm:presLayoutVars>
      </dgm:prSet>
      <dgm:spPr/>
      <dgm:t>
        <a:bodyPr/>
        <a:lstStyle/>
        <a:p>
          <a:endParaRPr lang="en-IN"/>
        </a:p>
      </dgm:t>
    </dgm:pt>
    <dgm:pt modelId="{846F6BDB-E780-471A-B67D-EF1A567466A5}" type="pres">
      <dgm:prSet presAssocID="{765A3FD3-0E80-40FE-AE0A-F904426C6F79}" presName="root" presStyleCnt="0"/>
      <dgm:spPr/>
    </dgm:pt>
    <dgm:pt modelId="{320F28C5-D56C-4186-A1C5-31D829DFE93A}" type="pres">
      <dgm:prSet presAssocID="{765A3FD3-0E80-40FE-AE0A-F904426C6F79}" presName="rootComposite" presStyleCnt="0"/>
      <dgm:spPr/>
    </dgm:pt>
    <dgm:pt modelId="{316FD3FC-D1EC-49A8-BF84-244EA0D636BA}" type="pres">
      <dgm:prSet presAssocID="{765A3FD3-0E80-40FE-AE0A-F904426C6F79}" presName="rootText" presStyleLbl="node1" presStyleIdx="1" presStyleCnt="3" custScaleX="125286" custScaleY="351184" custLinFactNeighborX="-29272" custLinFactNeighborY="0"/>
      <dgm:spPr/>
      <dgm:t>
        <a:bodyPr/>
        <a:lstStyle/>
        <a:p>
          <a:endParaRPr lang="en-IN"/>
        </a:p>
      </dgm:t>
    </dgm:pt>
    <dgm:pt modelId="{C516A1B1-649A-453E-B124-95614DCAC884}" type="pres">
      <dgm:prSet presAssocID="{765A3FD3-0E80-40FE-AE0A-F904426C6F79}" presName="rootConnector" presStyleLbl="node1" presStyleIdx="1" presStyleCnt="3"/>
      <dgm:spPr/>
      <dgm:t>
        <a:bodyPr/>
        <a:lstStyle/>
        <a:p>
          <a:endParaRPr lang="en-IN"/>
        </a:p>
      </dgm:t>
    </dgm:pt>
    <dgm:pt modelId="{A6381D77-7D0D-478C-886D-99FC213A0BE3}" type="pres">
      <dgm:prSet presAssocID="{765A3FD3-0E80-40FE-AE0A-F904426C6F79}" presName="childShape" presStyleCnt="0"/>
      <dgm:spPr/>
    </dgm:pt>
    <dgm:pt modelId="{43B3FADA-C114-4F3B-8887-3191060EBC7D}" type="pres">
      <dgm:prSet presAssocID="{890DD206-BA14-41B0-B137-6BD1D951448D}" presName="Name13" presStyleLbl="parChTrans1D2" presStyleIdx="2" presStyleCnt="5"/>
      <dgm:spPr/>
      <dgm:t>
        <a:bodyPr/>
        <a:lstStyle/>
        <a:p>
          <a:endParaRPr lang="en-IN"/>
        </a:p>
      </dgm:t>
    </dgm:pt>
    <dgm:pt modelId="{D9927C2D-76DE-41D2-8419-AFCA7B14530A}" type="pres">
      <dgm:prSet presAssocID="{CA1D0FCA-7417-4971-85E8-DED6A3794ABF}" presName="childText" presStyleLbl="bgAcc1" presStyleIdx="2" presStyleCnt="5" custScaleY="49025" custLinFactNeighborX="-41310" custLinFactNeighborY="6009">
        <dgm:presLayoutVars>
          <dgm:bulletEnabled val="1"/>
        </dgm:presLayoutVars>
      </dgm:prSet>
      <dgm:spPr/>
      <dgm:t>
        <a:bodyPr/>
        <a:lstStyle/>
        <a:p>
          <a:endParaRPr lang="en-IN"/>
        </a:p>
      </dgm:t>
    </dgm:pt>
    <dgm:pt modelId="{BE859E77-260A-4EB8-9A99-425D82414512}" type="pres">
      <dgm:prSet presAssocID="{E8C24355-2C32-495C-8351-A49B38A0560E}" presName="root" presStyleCnt="0"/>
      <dgm:spPr/>
    </dgm:pt>
    <dgm:pt modelId="{3F8BB942-9148-4BDB-B32C-E1A6B04C237E}" type="pres">
      <dgm:prSet presAssocID="{E8C24355-2C32-495C-8351-A49B38A0560E}" presName="rootComposite" presStyleCnt="0"/>
      <dgm:spPr/>
    </dgm:pt>
    <dgm:pt modelId="{4B1CFA4F-496B-4AA7-A89B-E805A4211F91}" type="pres">
      <dgm:prSet presAssocID="{E8C24355-2C32-495C-8351-A49B38A0560E}" presName="rootText" presStyleLbl="node1" presStyleIdx="2" presStyleCnt="3" custScaleX="142838" custScaleY="223159" custLinFactNeighborX="-46064" custLinFactNeighborY="5417"/>
      <dgm:spPr/>
      <dgm:t>
        <a:bodyPr/>
        <a:lstStyle/>
        <a:p>
          <a:endParaRPr lang="en-IN"/>
        </a:p>
      </dgm:t>
    </dgm:pt>
    <dgm:pt modelId="{552E463E-F080-4EC3-B167-467C439FA810}" type="pres">
      <dgm:prSet presAssocID="{E8C24355-2C32-495C-8351-A49B38A0560E}" presName="rootConnector" presStyleLbl="node1" presStyleIdx="2" presStyleCnt="3"/>
      <dgm:spPr/>
      <dgm:t>
        <a:bodyPr/>
        <a:lstStyle/>
        <a:p>
          <a:endParaRPr lang="en-IN"/>
        </a:p>
      </dgm:t>
    </dgm:pt>
    <dgm:pt modelId="{222DC1DC-AFA2-42C3-8381-DEF07694972E}" type="pres">
      <dgm:prSet presAssocID="{E8C24355-2C32-495C-8351-A49B38A0560E}" presName="childShape" presStyleCnt="0"/>
      <dgm:spPr/>
    </dgm:pt>
    <dgm:pt modelId="{61927963-0328-433C-BBA1-585AEBEBCF75}" type="pres">
      <dgm:prSet presAssocID="{1A3CEE4B-FA35-4BE7-A74B-F5CA7282196F}" presName="Name13" presStyleLbl="parChTrans1D2" presStyleIdx="3" presStyleCnt="5"/>
      <dgm:spPr/>
      <dgm:t>
        <a:bodyPr/>
        <a:lstStyle/>
        <a:p>
          <a:endParaRPr lang="en-IN"/>
        </a:p>
      </dgm:t>
    </dgm:pt>
    <dgm:pt modelId="{2BCBA0B3-1ED5-409D-A0E7-86933B04DED5}" type="pres">
      <dgm:prSet presAssocID="{13C7F515-49EE-4167-B559-1EFA34729C27}" presName="childText" presStyleLbl="bgAcc1" presStyleIdx="3" presStyleCnt="5" custLinFactNeighborX="-53301" custLinFactNeighborY="12926">
        <dgm:presLayoutVars>
          <dgm:bulletEnabled val="1"/>
        </dgm:presLayoutVars>
      </dgm:prSet>
      <dgm:spPr/>
      <dgm:t>
        <a:bodyPr/>
        <a:lstStyle/>
        <a:p>
          <a:endParaRPr lang="en-IN"/>
        </a:p>
      </dgm:t>
    </dgm:pt>
    <dgm:pt modelId="{038477C5-71C7-438B-9D3F-AF713D25143A}" type="pres">
      <dgm:prSet presAssocID="{17F94964-9ABF-491A-B092-7320CE20D209}" presName="Name13" presStyleLbl="parChTrans1D2" presStyleIdx="4" presStyleCnt="5"/>
      <dgm:spPr/>
      <dgm:t>
        <a:bodyPr/>
        <a:lstStyle/>
        <a:p>
          <a:endParaRPr lang="en-IN"/>
        </a:p>
      </dgm:t>
    </dgm:pt>
    <dgm:pt modelId="{CD60EE10-D28F-40B0-B163-5E8E466EFA4C}" type="pres">
      <dgm:prSet presAssocID="{0C579082-5F2A-4198-B5F4-0898C4744FDB}" presName="childText" presStyleLbl="bgAcc1" presStyleIdx="4" presStyleCnt="5" custScaleY="79527" custLinFactNeighborX="-53052" custLinFactNeighborY="6580">
        <dgm:presLayoutVars>
          <dgm:bulletEnabled val="1"/>
        </dgm:presLayoutVars>
      </dgm:prSet>
      <dgm:spPr/>
      <dgm:t>
        <a:bodyPr/>
        <a:lstStyle/>
        <a:p>
          <a:endParaRPr lang="en-IN"/>
        </a:p>
      </dgm:t>
    </dgm:pt>
  </dgm:ptLst>
  <dgm:cxnLst>
    <dgm:cxn modelId="{E72316F9-70EB-4D91-81EA-AEA97DADF888}" srcId="{765A3FD3-0E80-40FE-AE0A-F904426C6F79}" destId="{CA1D0FCA-7417-4971-85E8-DED6A3794ABF}" srcOrd="0" destOrd="0" parTransId="{890DD206-BA14-41B0-B137-6BD1D951448D}" sibTransId="{73DDE3EB-2B12-44A1-B348-6887ACAC77A1}"/>
    <dgm:cxn modelId="{478C748F-2C9D-43D8-ADD1-4C92F8583781}" srcId="{9D1F0E0F-3B7C-4D27-9FC0-9C7D3C9F1D96}" destId="{EF442E4F-D518-4316-863B-AA3D4F2F305C}" srcOrd="1" destOrd="0" parTransId="{C30E13AF-B212-45A0-BFD8-E0DBDD2F576D}" sibTransId="{4D738011-B7EB-409C-9FDF-1DD8D95804B5}"/>
    <dgm:cxn modelId="{3B0E8EB3-7590-4A61-BD7A-6413D5551E74}" srcId="{E8C24355-2C32-495C-8351-A49B38A0560E}" destId="{0C579082-5F2A-4198-B5F4-0898C4744FDB}" srcOrd="1" destOrd="0" parTransId="{17F94964-9ABF-491A-B092-7320CE20D209}" sibTransId="{C6F4F469-D0F7-44AC-9AD1-5B43DCECC0DF}"/>
    <dgm:cxn modelId="{665638D8-4B19-4570-A607-BF611AB132A7}" type="presOf" srcId="{EF442E4F-D518-4316-863B-AA3D4F2F305C}" destId="{9B9F7CE0-2084-4B92-8E83-A05429D7CE14}" srcOrd="0" destOrd="0" presId="urn:microsoft.com/office/officeart/2005/8/layout/hierarchy3"/>
    <dgm:cxn modelId="{637BCA82-B816-4D90-B1B0-C2BECAB50450}" type="presOf" srcId="{765A3FD3-0E80-40FE-AE0A-F904426C6F79}" destId="{C516A1B1-649A-453E-B124-95614DCAC884}" srcOrd="1" destOrd="0" presId="urn:microsoft.com/office/officeart/2005/8/layout/hierarchy3"/>
    <dgm:cxn modelId="{AB1CB13E-35B8-41AC-AC50-3F82C0B0506D}" type="presOf" srcId="{13C7F515-49EE-4167-B559-1EFA34729C27}" destId="{2BCBA0B3-1ED5-409D-A0E7-86933B04DED5}" srcOrd="0" destOrd="0" presId="urn:microsoft.com/office/officeart/2005/8/layout/hierarchy3"/>
    <dgm:cxn modelId="{2446EBA3-1D69-452D-A6F3-4BAF161399C7}" type="presOf" srcId="{0C579082-5F2A-4198-B5F4-0898C4744FDB}" destId="{CD60EE10-D28F-40B0-B163-5E8E466EFA4C}" srcOrd="0" destOrd="0" presId="urn:microsoft.com/office/officeart/2005/8/layout/hierarchy3"/>
    <dgm:cxn modelId="{4EE0AB1E-ECF2-4988-A08C-475D834D3B82}" type="presOf" srcId="{9D1F0E0F-3B7C-4D27-9FC0-9C7D3C9F1D96}" destId="{1E343C6E-EE21-4A30-9839-4F0A8CC56C0C}" srcOrd="1" destOrd="0" presId="urn:microsoft.com/office/officeart/2005/8/layout/hierarchy3"/>
    <dgm:cxn modelId="{9136AB4D-9DD9-4EB1-9DAA-CFA1FEFDC059}" srcId="{4F7B17AE-8F15-4AF1-B31E-E1BA0A061959}" destId="{765A3FD3-0E80-40FE-AE0A-F904426C6F79}" srcOrd="1" destOrd="0" parTransId="{408635F8-0595-4D5D-99B9-B026968A80A0}" sibTransId="{A1604F07-2E7D-44FC-BD1C-59CA2A9EC058}"/>
    <dgm:cxn modelId="{6CE62FB7-1A4B-4D03-8B5E-D86A631CEE56}" type="presOf" srcId="{E8C24355-2C32-495C-8351-A49B38A0560E}" destId="{552E463E-F080-4EC3-B167-467C439FA810}" srcOrd="1" destOrd="0" presId="urn:microsoft.com/office/officeart/2005/8/layout/hierarchy3"/>
    <dgm:cxn modelId="{8C047771-8A34-4AEE-80FA-44DF94484587}" type="presOf" srcId="{4F7B17AE-8F15-4AF1-B31E-E1BA0A061959}" destId="{0AAF8CB9-DC3A-469B-AFD7-9C4F94745A94}" srcOrd="0" destOrd="0" presId="urn:microsoft.com/office/officeart/2005/8/layout/hierarchy3"/>
    <dgm:cxn modelId="{F823D40F-473E-439D-807F-C8D443A9A905}" type="presOf" srcId="{7E046854-3AA9-46E3-80CC-B0A3DA4C91A2}" destId="{49D61C2A-33A0-4DFB-9159-CD4F75A77AE1}" srcOrd="0" destOrd="0" presId="urn:microsoft.com/office/officeart/2005/8/layout/hierarchy3"/>
    <dgm:cxn modelId="{047F8EEF-0356-47DF-8D15-B20A43752A26}" type="presOf" srcId="{17F94964-9ABF-491A-B092-7320CE20D209}" destId="{038477C5-71C7-438B-9D3F-AF713D25143A}" srcOrd="0" destOrd="0" presId="urn:microsoft.com/office/officeart/2005/8/layout/hierarchy3"/>
    <dgm:cxn modelId="{EB005FB1-7C3A-4650-B0DA-9879C273B571}" srcId="{E8C24355-2C32-495C-8351-A49B38A0560E}" destId="{13C7F515-49EE-4167-B559-1EFA34729C27}" srcOrd="0" destOrd="0" parTransId="{1A3CEE4B-FA35-4BE7-A74B-F5CA7282196F}" sibTransId="{4D2E6529-CE99-4E34-A981-D9FE54869FDC}"/>
    <dgm:cxn modelId="{0866E61B-D125-45A0-8766-134049E95A3C}" srcId="{4F7B17AE-8F15-4AF1-B31E-E1BA0A061959}" destId="{9D1F0E0F-3B7C-4D27-9FC0-9C7D3C9F1D96}" srcOrd="0" destOrd="0" parTransId="{AA228919-51DD-40BB-9AA1-34EB88A9268B}" sibTransId="{5E980192-77F8-4854-B15D-1D24EC277614}"/>
    <dgm:cxn modelId="{D8DC818B-8656-4228-80E6-947C9002CF43}" srcId="{9D1F0E0F-3B7C-4D27-9FC0-9C7D3C9F1D96}" destId="{4F3DABBE-C234-4586-904C-202167EE25C4}" srcOrd="0" destOrd="0" parTransId="{7E046854-3AA9-46E3-80CC-B0A3DA4C91A2}" sibTransId="{E70AC532-2D01-4478-9D55-A5C5D6241E70}"/>
    <dgm:cxn modelId="{72A0F42A-85E4-4733-82EB-03ABA2B8AEFA}" type="presOf" srcId="{9D1F0E0F-3B7C-4D27-9FC0-9C7D3C9F1D96}" destId="{721CD3B4-18BD-4D2E-9ECF-EAF697DD5DA6}" srcOrd="0" destOrd="0" presId="urn:microsoft.com/office/officeart/2005/8/layout/hierarchy3"/>
    <dgm:cxn modelId="{6FA3810B-CCF3-4EF2-B607-77FADCA127EB}" type="presOf" srcId="{1A3CEE4B-FA35-4BE7-A74B-F5CA7282196F}" destId="{61927963-0328-433C-BBA1-585AEBEBCF75}" srcOrd="0" destOrd="0" presId="urn:microsoft.com/office/officeart/2005/8/layout/hierarchy3"/>
    <dgm:cxn modelId="{C738ED31-BA76-4ED0-BF19-CE1D0DEEA1BA}" type="presOf" srcId="{E8C24355-2C32-495C-8351-A49B38A0560E}" destId="{4B1CFA4F-496B-4AA7-A89B-E805A4211F91}" srcOrd="0" destOrd="0" presId="urn:microsoft.com/office/officeart/2005/8/layout/hierarchy3"/>
    <dgm:cxn modelId="{E2229094-59A6-45D2-9326-EBEBE8AE7036}" type="presOf" srcId="{CA1D0FCA-7417-4971-85E8-DED6A3794ABF}" destId="{D9927C2D-76DE-41D2-8419-AFCA7B14530A}" srcOrd="0" destOrd="0" presId="urn:microsoft.com/office/officeart/2005/8/layout/hierarchy3"/>
    <dgm:cxn modelId="{082A4065-B137-458F-8743-F3A47BBE6B57}" type="presOf" srcId="{4F3DABBE-C234-4586-904C-202167EE25C4}" destId="{B602414E-2F15-4D98-B81F-E411281F32CB}" srcOrd="0" destOrd="0" presId="urn:microsoft.com/office/officeart/2005/8/layout/hierarchy3"/>
    <dgm:cxn modelId="{F5A90D8E-C0AD-4CDC-8714-081646A02379}" type="presOf" srcId="{C30E13AF-B212-45A0-BFD8-E0DBDD2F576D}" destId="{752CFA70-43FF-4B95-AC70-9FC0423673BF}" srcOrd="0" destOrd="0" presId="urn:microsoft.com/office/officeart/2005/8/layout/hierarchy3"/>
    <dgm:cxn modelId="{0C4D1563-0E67-42A4-BCC1-62729D72209B}" type="presOf" srcId="{765A3FD3-0E80-40FE-AE0A-F904426C6F79}" destId="{316FD3FC-D1EC-49A8-BF84-244EA0D636BA}" srcOrd="0" destOrd="0" presId="urn:microsoft.com/office/officeart/2005/8/layout/hierarchy3"/>
    <dgm:cxn modelId="{5D9672F7-6266-449A-9AE4-74BE176CB7E9}" type="presOf" srcId="{890DD206-BA14-41B0-B137-6BD1D951448D}" destId="{43B3FADA-C114-4F3B-8887-3191060EBC7D}" srcOrd="0" destOrd="0" presId="urn:microsoft.com/office/officeart/2005/8/layout/hierarchy3"/>
    <dgm:cxn modelId="{A7AD682D-6C2F-4662-A4A8-3DC64E34158F}" srcId="{4F7B17AE-8F15-4AF1-B31E-E1BA0A061959}" destId="{E8C24355-2C32-495C-8351-A49B38A0560E}" srcOrd="2" destOrd="0" parTransId="{29FB0D06-317E-49EA-81C3-3527E54A2DF8}" sibTransId="{75B88FDF-4454-47F3-92DF-11035B9AD774}"/>
    <dgm:cxn modelId="{C13D4330-0671-4EC6-9F36-3B417F4804CE}" type="presParOf" srcId="{0AAF8CB9-DC3A-469B-AFD7-9C4F94745A94}" destId="{0B4C0861-467E-4A05-8D74-9287244A6CE0}" srcOrd="0" destOrd="0" presId="urn:microsoft.com/office/officeart/2005/8/layout/hierarchy3"/>
    <dgm:cxn modelId="{5B39A8F4-11B3-42D0-BC5C-CEC69B45675E}" type="presParOf" srcId="{0B4C0861-467E-4A05-8D74-9287244A6CE0}" destId="{689CFC42-08A1-4B72-8C06-5A4C3FE259F8}" srcOrd="0" destOrd="0" presId="urn:microsoft.com/office/officeart/2005/8/layout/hierarchy3"/>
    <dgm:cxn modelId="{1E810766-92A8-4952-809F-C571FCC66E16}" type="presParOf" srcId="{689CFC42-08A1-4B72-8C06-5A4C3FE259F8}" destId="{721CD3B4-18BD-4D2E-9ECF-EAF697DD5DA6}" srcOrd="0" destOrd="0" presId="urn:microsoft.com/office/officeart/2005/8/layout/hierarchy3"/>
    <dgm:cxn modelId="{FC06E56A-7716-4754-8097-30EF19B0A240}" type="presParOf" srcId="{689CFC42-08A1-4B72-8C06-5A4C3FE259F8}" destId="{1E343C6E-EE21-4A30-9839-4F0A8CC56C0C}" srcOrd="1" destOrd="0" presId="urn:microsoft.com/office/officeart/2005/8/layout/hierarchy3"/>
    <dgm:cxn modelId="{C4469475-ADF2-45AE-8EAB-12D9CA2BFE81}" type="presParOf" srcId="{0B4C0861-467E-4A05-8D74-9287244A6CE0}" destId="{04AE43DB-DEA4-4A1E-BD20-BC9B1BAAA13F}" srcOrd="1" destOrd="0" presId="urn:microsoft.com/office/officeart/2005/8/layout/hierarchy3"/>
    <dgm:cxn modelId="{3DCF8E14-16F5-4C41-BE2C-A253C74558DC}" type="presParOf" srcId="{04AE43DB-DEA4-4A1E-BD20-BC9B1BAAA13F}" destId="{49D61C2A-33A0-4DFB-9159-CD4F75A77AE1}" srcOrd="0" destOrd="0" presId="urn:microsoft.com/office/officeart/2005/8/layout/hierarchy3"/>
    <dgm:cxn modelId="{5CC5DC23-ED2C-4032-9D75-63263E73C34F}" type="presParOf" srcId="{04AE43DB-DEA4-4A1E-BD20-BC9B1BAAA13F}" destId="{B602414E-2F15-4D98-B81F-E411281F32CB}" srcOrd="1" destOrd="0" presId="urn:microsoft.com/office/officeart/2005/8/layout/hierarchy3"/>
    <dgm:cxn modelId="{266A942B-0223-4A09-B4E3-734BB0791523}" type="presParOf" srcId="{04AE43DB-DEA4-4A1E-BD20-BC9B1BAAA13F}" destId="{752CFA70-43FF-4B95-AC70-9FC0423673BF}" srcOrd="2" destOrd="0" presId="urn:microsoft.com/office/officeart/2005/8/layout/hierarchy3"/>
    <dgm:cxn modelId="{2C163506-9C8F-4A4C-A82F-9F3A368ACC0B}" type="presParOf" srcId="{04AE43DB-DEA4-4A1E-BD20-BC9B1BAAA13F}" destId="{9B9F7CE0-2084-4B92-8E83-A05429D7CE14}" srcOrd="3" destOrd="0" presId="urn:microsoft.com/office/officeart/2005/8/layout/hierarchy3"/>
    <dgm:cxn modelId="{B1B23504-9336-4F87-8126-0EADEFBF75EE}" type="presParOf" srcId="{0AAF8CB9-DC3A-469B-AFD7-9C4F94745A94}" destId="{846F6BDB-E780-471A-B67D-EF1A567466A5}" srcOrd="1" destOrd="0" presId="urn:microsoft.com/office/officeart/2005/8/layout/hierarchy3"/>
    <dgm:cxn modelId="{01EA8610-AFB5-4FCB-965E-4CDAFB243852}" type="presParOf" srcId="{846F6BDB-E780-471A-B67D-EF1A567466A5}" destId="{320F28C5-D56C-4186-A1C5-31D829DFE93A}" srcOrd="0" destOrd="0" presId="urn:microsoft.com/office/officeart/2005/8/layout/hierarchy3"/>
    <dgm:cxn modelId="{A2777503-509B-4730-9D9A-E03D5FB36F3F}" type="presParOf" srcId="{320F28C5-D56C-4186-A1C5-31D829DFE93A}" destId="{316FD3FC-D1EC-49A8-BF84-244EA0D636BA}" srcOrd="0" destOrd="0" presId="urn:microsoft.com/office/officeart/2005/8/layout/hierarchy3"/>
    <dgm:cxn modelId="{1B934B2E-C330-4BE6-83CA-331600E604AE}" type="presParOf" srcId="{320F28C5-D56C-4186-A1C5-31D829DFE93A}" destId="{C516A1B1-649A-453E-B124-95614DCAC884}" srcOrd="1" destOrd="0" presId="urn:microsoft.com/office/officeart/2005/8/layout/hierarchy3"/>
    <dgm:cxn modelId="{74EA885B-E4DE-43DB-B4A7-8442FE61B325}" type="presParOf" srcId="{846F6BDB-E780-471A-B67D-EF1A567466A5}" destId="{A6381D77-7D0D-478C-886D-99FC213A0BE3}" srcOrd="1" destOrd="0" presId="urn:microsoft.com/office/officeart/2005/8/layout/hierarchy3"/>
    <dgm:cxn modelId="{FEECE921-96A1-47E2-B96D-4304B36398DA}" type="presParOf" srcId="{A6381D77-7D0D-478C-886D-99FC213A0BE3}" destId="{43B3FADA-C114-4F3B-8887-3191060EBC7D}" srcOrd="0" destOrd="0" presId="urn:microsoft.com/office/officeart/2005/8/layout/hierarchy3"/>
    <dgm:cxn modelId="{B4CB1050-EA3F-4B2B-84A2-31EDE7CA0714}" type="presParOf" srcId="{A6381D77-7D0D-478C-886D-99FC213A0BE3}" destId="{D9927C2D-76DE-41D2-8419-AFCA7B14530A}" srcOrd="1" destOrd="0" presId="urn:microsoft.com/office/officeart/2005/8/layout/hierarchy3"/>
    <dgm:cxn modelId="{4166F957-A409-4EB6-9203-F672F6D75994}" type="presParOf" srcId="{0AAF8CB9-DC3A-469B-AFD7-9C4F94745A94}" destId="{BE859E77-260A-4EB8-9A99-425D82414512}" srcOrd="2" destOrd="0" presId="urn:microsoft.com/office/officeart/2005/8/layout/hierarchy3"/>
    <dgm:cxn modelId="{5C9DC4A8-AFEF-460A-842C-B9978DC7B20E}" type="presParOf" srcId="{BE859E77-260A-4EB8-9A99-425D82414512}" destId="{3F8BB942-9148-4BDB-B32C-E1A6B04C237E}" srcOrd="0" destOrd="0" presId="urn:microsoft.com/office/officeart/2005/8/layout/hierarchy3"/>
    <dgm:cxn modelId="{A7B06106-38A1-4426-9268-1D814AB4A519}" type="presParOf" srcId="{3F8BB942-9148-4BDB-B32C-E1A6B04C237E}" destId="{4B1CFA4F-496B-4AA7-A89B-E805A4211F91}" srcOrd="0" destOrd="0" presId="urn:microsoft.com/office/officeart/2005/8/layout/hierarchy3"/>
    <dgm:cxn modelId="{E955B48B-11AA-4197-ADB2-A7092427A68F}" type="presParOf" srcId="{3F8BB942-9148-4BDB-B32C-E1A6B04C237E}" destId="{552E463E-F080-4EC3-B167-467C439FA810}" srcOrd="1" destOrd="0" presId="urn:microsoft.com/office/officeart/2005/8/layout/hierarchy3"/>
    <dgm:cxn modelId="{53CA5D39-E6A4-4F94-B2B7-5F984F5B16F6}" type="presParOf" srcId="{BE859E77-260A-4EB8-9A99-425D82414512}" destId="{222DC1DC-AFA2-42C3-8381-DEF07694972E}" srcOrd="1" destOrd="0" presId="urn:microsoft.com/office/officeart/2005/8/layout/hierarchy3"/>
    <dgm:cxn modelId="{67F989F3-5E03-4D2E-BBB4-4FAD32B6B3D9}" type="presParOf" srcId="{222DC1DC-AFA2-42C3-8381-DEF07694972E}" destId="{61927963-0328-433C-BBA1-585AEBEBCF75}" srcOrd="0" destOrd="0" presId="urn:microsoft.com/office/officeart/2005/8/layout/hierarchy3"/>
    <dgm:cxn modelId="{50D64C79-6338-411A-9CE3-068C087FE509}" type="presParOf" srcId="{222DC1DC-AFA2-42C3-8381-DEF07694972E}" destId="{2BCBA0B3-1ED5-409D-A0E7-86933B04DED5}" srcOrd="1" destOrd="0" presId="urn:microsoft.com/office/officeart/2005/8/layout/hierarchy3"/>
    <dgm:cxn modelId="{959A31DE-5D6F-44C5-897B-2FF1454C2E6F}" type="presParOf" srcId="{222DC1DC-AFA2-42C3-8381-DEF07694972E}" destId="{038477C5-71C7-438B-9D3F-AF713D25143A}" srcOrd="2" destOrd="0" presId="urn:microsoft.com/office/officeart/2005/8/layout/hierarchy3"/>
    <dgm:cxn modelId="{7B412DDD-0FAB-4B6F-AE39-353E9761E838}" type="presParOf" srcId="{222DC1DC-AFA2-42C3-8381-DEF07694972E}" destId="{CD60EE10-D28F-40B0-B163-5E8E466EFA4C}" srcOrd="3" destOrd="0" presId="urn:microsoft.com/office/officeart/2005/8/layout/hierarchy3"/>
  </dgm:cxnLst>
  <dgm:bg>
    <a:noFill/>
  </dgm:bg>
  <dgm:whole/>
</dgm:dataModel>
</file>

<file path=ppt/diagrams/data20.xml><?xml version="1.0" encoding="utf-8"?>
<dgm:dataModel xmlns:dgm="http://schemas.openxmlformats.org/drawingml/2006/diagram" xmlns:a="http://schemas.openxmlformats.org/drawingml/2006/main">
  <dgm:ptLst>
    <dgm:pt modelId="{9FDC9B30-98F4-47FA-846C-D08520BBE594}" type="doc">
      <dgm:prSet loTypeId="urn:microsoft.com/office/officeart/2005/8/layout/lProcess2" loCatId="list" qsTypeId="urn:microsoft.com/office/officeart/2005/8/quickstyle/simple3" qsCatId="simple" csTypeId="urn:microsoft.com/office/officeart/2005/8/colors/accent3_2" csCatId="accent3" phldr="1"/>
      <dgm:spPr/>
      <dgm:t>
        <a:bodyPr/>
        <a:lstStyle/>
        <a:p>
          <a:endParaRPr lang="en-IN"/>
        </a:p>
      </dgm:t>
    </dgm:pt>
    <dgm:pt modelId="{234219C3-6944-42F9-B6D5-762B7BB7C64C}">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000" b="0" dirty="0" smtClean="0">
              <a:latin typeface="+mn-lt"/>
              <a:ea typeface="Cambria Math" panose="02040503050406030204" pitchFamily="18" charset="0"/>
            </a:rPr>
            <a:t>Tax not payable when</a:t>
          </a:r>
          <a:endParaRPr lang="en-IN" sz="2000" dirty="0"/>
        </a:p>
      </dgm:t>
    </dgm:pt>
    <dgm:pt modelId="{0A435ACC-3826-4982-8963-010E94F68123}" type="parTrans" cxnId="{C15BE393-114A-4AFC-9CF7-6115BA81B691}">
      <dgm:prSet/>
      <dgm:spPr/>
      <dgm:t>
        <a:bodyPr/>
        <a:lstStyle/>
        <a:p>
          <a:endParaRPr lang="en-IN"/>
        </a:p>
      </dgm:t>
    </dgm:pt>
    <dgm:pt modelId="{428ABFF9-240B-4D3E-9EBF-98CC6955C179}" type="sibTrans" cxnId="{C15BE393-114A-4AFC-9CF7-6115BA81B691}">
      <dgm:prSet/>
      <dgm:spPr/>
      <dgm:t>
        <a:bodyPr/>
        <a:lstStyle/>
        <a:p>
          <a:endParaRPr lang="en-IN"/>
        </a:p>
      </dgm:t>
    </dgm:pt>
    <dgm:pt modelId="{76CDA042-D506-48E5-873E-8FB3511EDB97}">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US" sz="1400" u="sng" dirty="0" smtClean="0">
              <a:latin typeface="+mn-lt"/>
              <a:ea typeface="Cambria Math" panose="02040503050406030204" pitchFamily="18" charset="0"/>
            </a:rPr>
            <a:t>Finished goods </a:t>
          </a:r>
          <a:r>
            <a:rPr lang="en-US" sz="1400" dirty="0" smtClean="0">
              <a:latin typeface="+mn-lt"/>
              <a:ea typeface="Cambria Math" panose="02040503050406030204" pitchFamily="18" charset="0"/>
            </a:rPr>
            <a:t>were </a:t>
          </a:r>
          <a:r>
            <a:rPr lang="en-US" sz="1400" dirty="0" smtClean="0">
              <a:solidFill>
                <a:srgbClr val="00B050"/>
              </a:solidFill>
              <a:latin typeface="+mn-lt"/>
              <a:ea typeface="Cambria Math" panose="02040503050406030204" pitchFamily="18" charset="0"/>
            </a:rPr>
            <a:t>removed without payment of duty /dispatched </a:t>
          </a:r>
          <a:r>
            <a:rPr lang="en-US" sz="1400" dirty="0" smtClean="0">
              <a:latin typeface="+mn-lt"/>
              <a:ea typeface="Cambria Math" panose="02040503050406030204" pitchFamily="18" charset="0"/>
            </a:rPr>
            <a:t>for </a:t>
          </a:r>
          <a:r>
            <a:rPr lang="en-US" sz="1400" u="sng" dirty="0" smtClean="0">
              <a:latin typeface="+mn-lt"/>
              <a:ea typeface="Cambria Math" panose="02040503050406030204" pitchFamily="18" charset="0"/>
            </a:rPr>
            <a:t>processing</a:t>
          </a:r>
          <a:r>
            <a:rPr lang="en-US" sz="1400" dirty="0" smtClean="0">
              <a:latin typeface="+mn-lt"/>
              <a:ea typeface="Cambria Math" panose="02040503050406030204" pitchFamily="18" charset="0"/>
            </a:rPr>
            <a:t> under the </a:t>
          </a:r>
          <a:r>
            <a:rPr lang="en-US" sz="1400" dirty="0" smtClean="0">
              <a:solidFill>
                <a:srgbClr val="00B050"/>
              </a:solidFill>
              <a:latin typeface="+mn-lt"/>
              <a:ea typeface="Cambria Math" panose="02040503050406030204" pitchFamily="18" charset="0"/>
            </a:rPr>
            <a:t>earlier law </a:t>
          </a:r>
          <a:r>
            <a:rPr lang="en-US" sz="1400" dirty="0" smtClean="0">
              <a:latin typeface="+mn-lt"/>
              <a:ea typeface="Cambria Math" panose="02040503050406030204" pitchFamily="18" charset="0"/>
            </a:rPr>
            <a:t>prior to appointed day; and</a:t>
          </a:r>
          <a:endParaRPr lang="en-IN" sz="1400" dirty="0"/>
        </a:p>
      </dgm:t>
    </dgm:pt>
    <dgm:pt modelId="{D0185362-D5FB-4DFA-9224-B204B2C51D5E}" type="parTrans" cxnId="{2C1F4BC1-6974-4C3F-8E96-04E504EB4DA5}">
      <dgm:prSet/>
      <dgm:spPr/>
      <dgm:t>
        <a:bodyPr/>
        <a:lstStyle/>
        <a:p>
          <a:endParaRPr lang="en-IN"/>
        </a:p>
      </dgm:t>
    </dgm:pt>
    <dgm:pt modelId="{869929DE-8B33-4269-8F63-0DEF8F97CE6E}" type="sibTrans" cxnId="{2C1F4BC1-6974-4C3F-8E96-04E504EB4DA5}">
      <dgm:prSet/>
      <dgm:spPr/>
      <dgm:t>
        <a:bodyPr/>
        <a:lstStyle/>
        <a:p>
          <a:endParaRPr lang="en-IN"/>
        </a:p>
      </dgm:t>
    </dgm:pt>
    <dgm:pt modelId="{14844258-AC39-4BC0-A106-945B14A04189}">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US" sz="1400" b="1" dirty="0" smtClean="0">
              <a:solidFill>
                <a:srgbClr val="00B050"/>
              </a:solidFill>
              <a:latin typeface="+mn-lt"/>
              <a:ea typeface="Cambria Math" panose="02040503050406030204" pitchFamily="18" charset="0"/>
            </a:rPr>
            <a:t>Such goods</a:t>
          </a:r>
          <a:r>
            <a:rPr lang="en-US" sz="1400" dirty="0" smtClean="0">
              <a:solidFill>
                <a:srgbClr val="00B050"/>
              </a:solidFill>
              <a:latin typeface="+mn-lt"/>
              <a:ea typeface="Cambria Math" panose="02040503050406030204" pitchFamily="18" charset="0"/>
            </a:rPr>
            <a:t> </a:t>
          </a:r>
          <a:r>
            <a:rPr lang="en-US" sz="1400" dirty="0" smtClean="0">
              <a:latin typeface="+mn-lt"/>
              <a:ea typeface="Cambria Math" panose="02040503050406030204" pitchFamily="18" charset="0"/>
            </a:rPr>
            <a:t>are returned </a:t>
          </a:r>
          <a:r>
            <a:rPr lang="en-US" sz="1400" dirty="0" smtClean="0">
              <a:solidFill>
                <a:srgbClr val="00B050"/>
              </a:solidFill>
              <a:latin typeface="+mn-lt"/>
              <a:ea typeface="Cambria Math" panose="02040503050406030204" pitchFamily="18" charset="0"/>
            </a:rPr>
            <a:t>within six months or within the extended period </a:t>
          </a:r>
          <a:r>
            <a:rPr lang="en-US" sz="1400" dirty="0" smtClean="0">
              <a:latin typeface="+mn-lt"/>
              <a:ea typeface="Cambria Math" panose="02040503050406030204" pitchFamily="18" charset="0"/>
            </a:rPr>
            <a:t>from the appointed day</a:t>
          </a:r>
          <a:endParaRPr lang="en-IN" sz="1400" dirty="0"/>
        </a:p>
      </dgm:t>
    </dgm:pt>
    <dgm:pt modelId="{F80C7D75-CB72-4729-A5E2-A87D40F62371}" type="parTrans" cxnId="{7C9C47C1-D039-4341-BFCB-4D8706FC604C}">
      <dgm:prSet/>
      <dgm:spPr/>
      <dgm:t>
        <a:bodyPr/>
        <a:lstStyle/>
        <a:p>
          <a:endParaRPr lang="en-IN"/>
        </a:p>
      </dgm:t>
    </dgm:pt>
    <dgm:pt modelId="{AF4F8DE1-CE3A-4D4D-9F0C-78285E4030E4}" type="sibTrans" cxnId="{7C9C47C1-D039-4341-BFCB-4D8706FC604C}">
      <dgm:prSet/>
      <dgm:spPr/>
      <dgm:t>
        <a:bodyPr/>
        <a:lstStyle/>
        <a:p>
          <a:endParaRPr lang="en-IN"/>
        </a:p>
      </dgm:t>
    </dgm:pt>
    <dgm:pt modelId="{A2AA431B-A100-470E-9855-A682E4E78944}">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000" b="0" dirty="0" smtClean="0">
              <a:latin typeface="+mn-lt"/>
              <a:ea typeface="Cambria Math" panose="02040503050406030204" pitchFamily="18" charset="0"/>
            </a:rPr>
            <a:t>Tax payable when and by whom</a:t>
          </a:r>
          <a:endParaRPr lang="en-IN" sz="2000" dirty="0"/>
        </a:p>
      </dgm:t>
    </dgm:pt>
    <dgm:pt modelId="{CDB5C698-7192-4292-8F77-2CCE79479CB8}" type="parTrans" cxnId="{3F13B152-5E26-4668-B8A2-CAF3B2B1AEC3}">
      <dgm:prSet/>
      <dgm:spPr/>
      <dgm:t>
        <a:bodyPr/>
        <a:lstStyle/>
        <a:p>
          <a:endParaRPr lang="en-IN"/>
        </a:p>
      </dgm:t>
    </dgm:pt>
    <dgm:pt modelId="{524A5E6C-A161-4AC8-AF7D-6D855F8DE167}" type="sibTrans" cxnId="{3F13B152-5E26-4668-B8A2-CAF3B2B1AEC3}">
      <dgm:prSet/>
      <dgm:spPr/>
      <dgm:t>
        <a:bodyPr/>
        <a:lstStyle/>
        <a:p>
          <a:endParaRPr lang="en-IN"/>
        </a:p>
      </dgm:t>
    </dgm:pt>
    <dgm:pt modelId="{0DE3F79F-A247-40F6-8087-135EE5280E5C}">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IN" sz="1400" u="sng" dirty="0" smtClean="0">
              <a:latin typeface="+mn-lt"/>
              <a:ea typeface="Cambria Math" panose="02040503050406030204" pitchFamily="18" charset="0"/>
            </a:rPr>
            <a:t>Goods</a:t>
          </a:r>
          <a:r>
            <a:rPr lang="en-IN" sz="1400" dirty="0" smtClean="0">
              <a:latin typeface="+mn-lt"/>
              <a:ea typeface="Cambria Math" panose="02040503050406030204" pitchFamily="18" charset="0"/>
            </a:rPr>
            <a:t> are </a:t>
          </a:r>
          <a:r>
            <a:rPr lang="en-IN" sz="1400" u="sng" dirty="0" smtClean="0">
              <a:latin typeface="+mn-lt"/>
              <a:ea typeface="Cambria Math" panose="02040503050406030204" pitchFamily="18" charset="0"/>
            </a:rPr>
            <a:t>liable</a:t>
          </a:r>
          <a:r>
            <a:rPr lang="en-IN" sz="1400" dirty="0" smtClean="0">
              <a:latin typeface="+mn-lt"/>
              <a:ea typeface="Cambria Math" panose="02040503050406030204" pitchFamily="18" charset="0"/>
            </a:rPr>
            <a:t> for </a:t>
          </a:r>
          <a:r>
            <a:rPr lang="en-IN" sz="1400" u="sng" dirty="0" smtClean="0">
              <a:latin typeface="+mn-lt"/>
              <a:ea typeface="Cambria Math" panose="02040503050406030204" pitchFamily="18" charset="0"/>
            </a:rPr>
            <a:t>payment of taxes </a:t>
          </a:r>
          <a:r>
            <a:rPr lang="en-IN" sz="1400" dirty="0" smtClean="0">
              <a:latin typeface="+mn-lt"/>
              <a:ea typeface="Cambria Math" panose="02040503050406030204" pitchFamily="18" charset="0"/>
            </a:rPr>
            <a:t>under </a:t>
          </a:r>
          <a:r>
            <a:rPr lang="en-IN" sz="1400" u="sng" dirty="0" smtClean="0">
              <a:latin typeface="+mn-lt"/>
              <a:ea typeface="Cambria Math" panose="02040503050406030204" pitchFamily="18" charset="0"/>
            </a:rPr>
            <a:t>GST</a:t>
          </a:r>
          <a:r>
            <a:rPr lang="en-IN" sz="1400" dirty="0" smtClean="0">
              <a:latin typeface="+mn-lt"/>
              <a:ea typeface="Cambria Math" panose="02040503050406030204" pitchFamily="18" charset="0"/>
            </a:rPr>
            <a:t>;</a:t>
          </a:r>
          <a:endParaRPr lang="en-IN" sz="1400" dirty="0"/>
        </a:p>
      </dgm:t>
    </dgm:pt>
    <dgm:pt modelId="{E39CEAB7-0053-43D1-9C19-378C8A268D66}" type="parTrans" cxnId="{82B14EB8-FCDF-4088-AE29-2F3499C3B73F}">
      <dgm:prSet/>
      <dgm:spPr/>
      <dgm:t>
        <a:bodyPr/>
        <a:lstStyle/>
        <a:p>
          <a:endParaRPr lang="en-IN"/>
        </a:p>
      </dgm:t>
    </dgm:pt>
    <dgm:pt modelId="{1A0FAF5E-6531-4928-B604-01AB70A4D299}" type="sibTrans" cxnId="{82B14EB8-FCDF-4088-AE29-2F3499C3B73F}">
      <dgm:prSet/>
      <dgm:spPr/>
      <dgm:t>
        <a:bodyPr/>
        <a:lstStyle/>
        <a:p>
          <a:endParaRPr lang="en-IN"/>
        </a:p>
      </dgm:t>
    </dgm:pt>
    <dgm:pt modelId="{700EAE95-ACD0-4691-A715-B1ED534F7DBC}">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IN" sz="1400" b="1" dirty="0" smtClean="0">
              <a:solidFill>
                <a:srgbClr val="00B050"/>
              </a:solidFill>
              <a:latin typeface="+mn-lt"/>
              <a:ea typeface="Cambria Math" panose="02040503050406030204" pitchFamily="18" charset="0"/>
            </a:rPr>
            <a:t>Such Goods</a:t>
          </a:r>
          <a:r>
            <a:rPr lang="en-IN" sz="1400" dirty="0" smtClean="0">
              <a:solidFill>
                <a:srgbClr val="00B050"/>
              </a:solidFill>
              <a:latin typeface="+mn-lt"/>
              <a:ea typeface="Cambria Math" panose="02040503050406030204" pitchFamily="18" charset="0"/>
            </a:rPr>
            <a:t> </a:t>
          </a:r>
          <a:r>
            <a:rPr lang="en-IN" sz="1400" dirty="0" smtClean="0">
              <a:latin typeface="+mn-lt"/>
              <a:ea typeface="Cambria Math" panose="02040503050406030204" pitchFamily="18" charset="0"/>
            </a:rPr>
            <a:t>are </a:t>
          </a:r>
          <a:r>
            <a:rPr lang="en-IN" sz="1400" dirty="0" smtClean="0">
              <a:solidFill>
                <a:srgbClr val="00B050"/>
              </a:solidFill>
              <a:latin typeface="+mn-lt"/>
              <a:ea typeface="Cambria Math" panose="02040503050406030204" pitchFamily="18" charset="0"/>
            </a:rPr>
            <a:t>returned after six month</a:t>
          </a:r>
          <a:r>
            <a:rPr lang="en-IN" sz="1400" dirty="0" smtClean="0">
              <a:latin typeface="+mn-lt"/>
              <a:ea typeface="Cambria Math" panose="02040503050406030204" pitchFamily="18" charset="0"/>
            </a:rPr>
            <a:t> or </a:t>
          </a:r>
          <a:r>
            <a:rPr lang="en-US" sz="1400" dirty="0" smtClean="0">
              <a:latin typeface="+mn-lt"/>
              <a:ea typeface="Cambria Math" panose="02040503050406030204" pitchFamily="18" charset="0"/>
            </a:rPr>
            <a:t>extended period </a:t>
          </a:r>
          <a:r>
            <a:rPr lang="en-IN" sz="1400" dirty="0" smtClean="0">
              <a:latin typeface="+mn-lt"/>
              <a:ea typeface="Cambria Math" panose="02040503050406030204" pitchFamily="18" charset="0"/>
            </a:rPr>
            <a:t>from the appointed day; and;</a:t>
          </a:r>
        </a:p>
      </dgm:t>
    </dgm:pt>
    <dgm:pt modelId="{55B1F044-6E9F-48D8-ABF6-D9DA0C636333}" type="parTrans" cxnId="{73991727-CDBA-4D24-A7B9-B308DA7302FC}">
      <dgm:prSet/>
      <dgm:spPr/>
      <dgm:t>
        <a:bodyPr/>
        <a:lstStyle/>
        <a:p>
          <a:endParaRPr lang="en-IN"/>
        </a:p>
      </dgm:t>
    </dgm:pt>
    <dgm:pt modelId="{ECA54B85-3441-4883-B671-29549284C299}" type="sibTrans" cxnId="{73991727-CDBA-4D24-A7B9-B308DA7302FC}">
      <dgm:prSet/>
      <dgm:spPr/>
      <dgm:t>
        <a:bodyPr/>
        <a:lstStyle/>
        <a:p>
          <a:endParaRPr lang="en-IN"/>
        </a:p>
      </dgm:t>
    </dgm:pt>
    <dgm:pt modelId="{5FF1E2F4-F65D-49C3-8A54-27CA7D5E3208}">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000" smtClean="0">
              <a:latin typeface="+mn-lt"/>
              <a:ea typeface="Cambria Math" panose="02040503050406030204" pitchFamily="18" charset="0"/>
            </a:rPr>
            <a:t>Dispatches of goods from other premises </a:t>
          </a:r>
          <a:r>
            <a:rPr lang="en-US" sz="2000" b="0" smtClean="0">
              <a:latin typeface="+mn-lt"/>
              <a:ea typeface="Cambria Math" panose="02040503050406030204" pitchFamily="18" charset="0"/>
            </a:rPr>
            <a:t> </a:t>
          </a:r>
          <a:endParaRPr lang="en-IN" sz="2000" dirty="0"/>
        </a:p>
      </dgm:t>
    </dgm:pt>
    <dgm:pt modelId="{30DAD129-7391-4545-B9DC-38C0226A916D}" type="parTrans" cxnId="{3855BEB9-F244-45F1-98C3-E2BDDB4E2148}">
      <dgm:prSet/>
      <dgm:spPr/>
      <dgm:t>
        <a:bodyPr/>
        <a:lstStyle/>
        <a:p>
          <a:endParaRPr lang="en-IN"/>
        </a:p>
      </dgm:t>
    </dgm:pt>
    <dgm:pt modelId="{AC209C2D-A4BB-4FDD-95CE-2091ED0252C0}" type="sibTrans" cxnId="{3855BEB9-F244-45F1-98C3-E2BDDB4E2148}">
      <dgm:prSet/>
      <dgm:spPr/>
      <dgm:t>
        <a:bodyPr/>
        <a:lstStyle/>
        <a:p>
          <a:endParaRPr lang="en-IN"/>
        </a:p>
      </dgm:t>
    </dgm:pt>
    <dgm:pt modelId="{9BB4B739-9E3A-4B84-8DF2-8CBA803BC0C2}">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US" sz="1600" dirty="0" smtClean="0">
              <a:latin typeface="+mn-lt"/>
              <a:ea typeface="Cambria Math" panose="02040503050406030204" pitchFamily="18" charset="0"/>
            </a:rPr>
            <a:t>Manufacture or person dispatching the goods may transfer goods from such other place </a:t>
          </a:r>
          <a:r>
            <a:rPr lang="en-US" sz="1600" dirty="0" smtClean="0">
              <a:solidFill>
                <a:srgbClr val="00B050"/>
              </a:solidFill>
              <a:latin typeface="+mn-lt"/>
              <a:ea typeface="Cambria Math" panose="02040503050406030204" pitchFamily="18" charset="0"/>
            </a:rPr>
            <a:t>within six month</a:t>
          </a:r>
          <a:r>
            <a:rPr lang="en-US" sz="1600" dirty="0" smtClean="0">
              <a:latin typeface="+mn-lt"/>
              <a:ea typeface="Cambria Math" panose="02040503050406030204" pitchFamily="18" charset="0"/>
            </a:rPr>
            <a:t> on </a:t>
          </a:r>
          <a:r>
            <a:rPr lang="en-US" sz="1600" dirty="0" smtClean="0">
              <a:solidFill>
                <a:srgbClr val="7030A0"/>
              </a:solidFill>
              <a:latin typeface="+mn-lt"/>
              <a:ea typeface="Cambria Math" panose="02040503050406030204" pitchFamily="18" charset="0"/>
            </a:rPr>
            <a:t>payment of taxes in India</a:t>
          </a:r>
          <a:r>
            <a:rPr lang="en-US" sz="1600" dirty="0" smtClean="0">
              <a:latin typeface="+mn-lt"/>
              <a:ea typeface="Cambria Math" panose="02040503050406030204" pitchFamily="18" charset="0"/>
            </a:rPr>
            <a:t> or </a:t>
          </a:r>
          <a:r>
            <a:rPr lang="en-US" sz="1600" dirty="0" smtClean="0">
              <a:solidFill>
                <a:srgbClr val="FF0000"/>
              </a:solidFill>
              <a:latin typeface="+mn-lt"/>
              <a:ea typeface="Cambria Math" panose="02040503050406030204" pitchFamily="18" charset="0"/>
            </a:rPr>
            <a:t>export without payment of tax.</a:t>
          </a:r>
          <a:endParaRPr lang="en-IN" sz="1600" dirty="0">
            <a:solidFill>
              <a:srgbClr val="FF0000"/>
            </a:solidFill>
          </a:endParaRPr>
        </a:p>
      </dgm:t>
    </dgm:pt>
    <dgm:pt modelId="{2B5A067C-D501-48C5-84A8-DA8A680A5742}" type="parTrans" cxnId="{C9E7F925-7727-45AC-808F-0F92D3B3AF44}">
      <dgm:prSet/>
      <dgm:spPr/>
      <dgm:t>
        <a:bodyPr/>
        <a:lstStyle/>
        <a:p>
          <a:endParaRPr lang="en-IN"/>
        </a:p>
      </dgm:t>
    </dgm:pt>
    <dgm:pt modelId="{2CCDD021-ED95-4904-B050-2A2508675BC2}" type="sibTrans" cxnId="{C9E7F925-7727-45AC-808F-0F92D3B3AF44}">
      <dgm:prSet/>
      <dgm:spPr/>
      <dgm:t>
        <a:bodyPr/>
        <a:lstStyle/>
        <a:p>
          <a:endParaRPr lang="en-IN"/>
        </a:p>
      </dgm:t>
    </dgm:pt>
    <dgm:pt modelId="{88B2CFBC-87DF-45C6-A91B-55BC7498479D}">
      <dgm:prSet phldrT="[Text]" custT="1">
        <dgm:style>
          <a:lnRef idx="2">
            <a:schemeClr val="accent3"/>
          </a:lnRef>
          <a:fillRef idx="1">
            <a:schemeClr val="lt1"/>
          </a:fillRef>
          <a:effectRef idx="0">
            <a:schemeClr val="accent3"/>
          </a:effectRef>
          <a:fontRef idx="minor">
            <a:schemeClr val="dk1"/>
          </a:fontRef>
        </dgm:style>
      </dgm:prSet>
      <dgm:spPr/>
      <dgm:t>
        <a:bodyPr/>
        <a:lstStyle/>
        <a:p>
          <a:pPr algn="l"/>
          <a:r>
            <a:rPr lang="en-IN" sz="1600" u="sng" dirty="0" smtClean="0">
              <a:solidFill>
                <a:srgbClr val="00B050"/>
              </a:solidFill>
              <a:latin typeface="+mn-lt"/>
              <a:ea typeface="Cambria Math" panose="02040503050406030204" pitchFamily="18" charset="0"/>
            </a:rPr>
            <a:t>Tax</a:t>
          </a:r>
          <a:r>
            <a:rPr lang="en-IN" sz="1600" dirty="0" smtClean="0">
              <a:latin typeface="+mn-lt"/>
              <a:ea typeface="Cambria Math" panose="02040503050406030204" pitchFamily="18" charset="0"/>
            </a:rPr>
            <a:t> shall be </a:t>
          </a:r>
          <a:r>
            <a:rPr lang="en-IN" sz="1600" u="sng" dirty="0" smtClean="0">
              <a:solidFill>
                <a:srgbClr val="00B050"/>
              </a:solidFill>
              <a:latin typeface="+mn-lt"/>
              <a:ea typeface="Cambria Math" panose="02040503050406030204" pitchFamily="18" charset="0"/>
            </a:rPr>
            <a:t>payable</a:t>
          </a:r>
          <a:r>
            <a:rPr lang="en-IN" sz="1600" dirty="0" smtClean="0">
              <a:latin typeface="+mn-lt"/>
              <a:ea typeface="Cambria Math" panose="02040503050406030204" pitchFamily="18" charset="0"/>
            </a:rPr>
            <a:t> by </a:t>
          </a:r>
          <a:r>
            <a:rPr lang="en-IN" sz="1600" u="sng" dirty="0" smtClean="0">
              <a:solidFill>
                <a:srgbClr val="00B050"/>
              </a:solidFill>
              <a:latin typeface="+mn-lt"/>
              <a:ea typeface="Cambria Math" panose="02040503050406030204" pitchFamily="18" charset="0"/>
            </a:rPr>
            <a:t>person returning the goods</a:t>
          </a:r>
        </a:p>
      </dgm:t>
    </dgm:pt>
    <dgm:pt modelId="{787E4520-0F38-4D0E-8F08-A85ED45B2711}" type="parTrans" cxnId="{0221385A-5F9C-4478-8FD6-E054DEEF87B1}">
      <dgm:prSet/>
      <dgm:spPr/>
      <dgm:t>
        <a:bodyPr/>
        <a:lstStyle/>
        <a:p>
          <a:endParaRPr lang="en-IN"/>
        </a:p>
      </dgm:t>
    </dgm:pt>
    <dgm:pt modelId="{02821B04-1046-4EE1-A8B2-CEEA50F1BEF6}" type="sibTrans" cxnId="{0221385A-5F9C-4478-8FD6-E054DEEF87B1}">
      <dgm:prSet/>
      <dgm:spPr/>
      <dgm:t>
        <a:bodyPr/>
        <a:lstStyle/>
        <a:p>
          <a:endParaRPr lang="en-IN"/>
        </a:p>
      </dgm:t>
    </dgm:pt>
    <dgm:pt modelId="{1F0D3356-2C5D-46BE-94E9-24219F124801}" type="pres">
      <dgm:prSet presAssocID="{9FDC9B30-98F4-47FA-846C-D08520BBE594}" presName="theList" presStyleCnt="0">
        <dgm:presLayoutVars>
          <dgm:dir/>
          <dgm:animLvl val="lvl"/>
          <dgm:resizeHandles val="exact"/>
        </dgm:presLayoutVars>
      </dgm:prSet>
      <dgm:spPr/>
      <dgm:t>
        <a:bodyPr/>
        <a:lstStyle/>
        <a:p>
          <a:endParaRPr lang="en-IN"/>
        </a:p>
      </dgm:t>
    </dgm:pt>
    <dgm:pt modelId="{32EAFF17-EAF6-44B7-AB46-72314149D1A3}" type="pres">
      <dgm:prSet presAssocID="{234219C3-6944-42F9-B6D5-762B7BB7C64C}" presName="compNode" presStyleCnt="0"/>
      <dgm:spPr/>
    </dgm:pt>
    <dgm:pt modelId="{0D65A4D3-10EB-4A4F-8994-85B31BEAE129}" type="pres">
      <dgm:prSet presAssocID="{234219C3-6944-42F9-B6D5-762B7BB7C64C}" presName="aNode" presStyleLbl="bgShp" presStyleIdx="0" presStyleCnt="3"/>
      <dgm:spPr/>
      <dgm:t>
        <a:bodyPr/>
        <a:lstStyle/>
        <a:p>
          <a:endParaRPr lang="en-IN"/>
        </a:p>
      </dgm:t>
    </dgm:pt>
    <dgm:pt modelId="{093598AE-CD5D-482F-B73B-CB422B4E83FE}" type="pres">
      <dgm:prSet presAssocID="{234219C3-6944-42F9-B6D5-762B7BB7C64C}" presName="textNode" presStyleLbl="bgShp" presStyleIdx="0" presStyleCnt="3"/>
      <dgm:spPr/>
      <dgm:t>
        <a:bodyPr/>
        <a:lstStyle/>
        <a:p>
          <a:endParaRPr lang="en-IN"/>
        </a:p>
      </dgm:t>
    </dgm:pt>
    <dgm:pt modelId="{A8AD3959-8071-4172-94C5-0AD475FDE37C}" type="pres">
      <dgm:prSet presAssocID="{234219C3-6944-42F9-B6D5-762B7BB7C64C}" presName="compChildNode" presStyleCnt="0"/>
      <dgm:spPr/>
    </dgm:pt>
    <dgm:pt modelId="{4781834B-4DD5-4A3F-B0FF-387C51C43D9C}" type="pres">
      <dgm:prSet presAssocID="{234219C3-6944-42F9-B6D5-762B7BB7C64C}" presName="theInnerList" presStyleCnt="0"/>
      <dgm:spPr/>
    </dgm:pt>
    <dgm:pt modelId="{7DEA8362-B9C0-4F92-B38F-EA5446CD7176}" type="pres">
      <dgm:prSet presAssocID="{76CDA042-D506-48E5-873E-8FB3511EDB97}" presName="childNode" presStyleLbl="node1" presStyleIdx="0" presStyleCnt="6" custScaleX="107321">
        <dgm:presLayoutVars>
          <dgm:bulletEnabled val="1"/>
        </dgm:presLayoutVars>
      </dgm:prSet>
      <dgm:spPr/>
      <dgm:t>
        <a:bodyPr/>
        <a:lstStyle/>
        <a:p>
          <a:endParaRPr lang="en-IN"/>
        </a:p>
      </dgm:t>
    </dgm:pt>
    <dgm:pt modelId="{050CB387-35DF-4C3E-81F4-B780C1E66FE3}" type="pres">
      <dgm:prSet presAssocID="{76CDA042-D506-48E5-873E-8FB3511EDB97}" presName="aSpace2" presStyleCnt="0"/>
      <dgm:spPr/>
    </dgm:pt>
    <dgm:pt modelId="{88833019-2B87-47C0-AC27-E11FEDE99B21}" type="pres">
      <dgm:prSet presAssocID="{14844258-AC39-4BC0-A106-945B14A04189}" presName="childNode" presStyleLbl="node1" presStyleIdx="1" presStyleCnt="6" custScaleX="107321">
        <dgm:presLayoutVars>
          <dgm:bulletEnabled val="1"/>
        </dgm:presLayoutVars>
      </dgm:prSet>
      <dgm:spPr/>
      <dgm:t>
        <a:bodyPr/>
        <a:lstStyle/>
        <a:p>
          <a:endParaRPr lang="en-IN"/>
        </a:p>
      </dgm:t>
    </dgm:pt>
    <dgm:pt modelId="{1603F921-0D84-47B3-93F6-795E94433DA7}" type="pres">
      <dgm:prSet presAssocID="{234219C3-6944-42F9-B6D5-762B7BB7C64C}" presName="aSpace" presStyleCnt="0"/>
      <dgm:spPr/>
    </dgm:pt>
    <dgm:pt modelId="{DE0B7FB3-C44D-422F-9FF1-1C0CFC56C9ED}" type="pres">
      <dgm:prSet presAssocID="{A2AA431B-A100-470E-9855-A682E4E78944}" presName="compNode" presStyleCnt="0"/>
      <dgm:spPr/>
    </dgm:pt>
    <dgm:pt modelId="{2BFA7AB8-93A4-4193-9D77-856E7EA1AD96}" type="pres">
      <dgm:prSet presAssocID="{A2AA431B-A100-470E-9855-A682E4E78944}" presName="aNode" presStyleLbl="bgShp" presStyleIdx="1" presStyleCnt="3"/>
      <dgm:spPr/>
      <dgm:t>
        <a:bodyPr/>
        <a:lstStyle/>
        <a:p>
          <a:endParaRPr lang="en-IN"/>
        </a:p>
      </dgm:t>
    </dgm:pt>
    <dgm:pt modelId="{F3B343AA-A672-4AE2-A663-48B0FAB0BB01}" type="pres">
      <dgm:prSet presAssocID="{A2AA431B-A100-470E-9855-A682E4E78944}" presName="textNode" presStyleLbl="bgShp" presStyleIdx="1" presStyleCnt="3"/>
      <dgm:spPr/>
      <dgm:t>
        <a:bodyPr/>
        <a:lstStyle/>
        <a:p>
          <a:endParaRPr lang="en-IN"/>
        </a:p>
      </dgm:t>
    </dgm:pt>
    <dgm:pt modelId="{9DF919E9-4FD5-4BD9-9BE9-5112AC2A87BF}" type="pres">
      <dgm:prSet presAssocID="{A2AA431B-A100-470E-9855-A682E4E78944}" presName="compChildNode" presStyleCnt="0"/>
      <dgm:spPr/>
    </dgm:pt>
    <dgm:pt modelId="{6264214A-FAA4-49F4-94DD-66D3D78C3F66}" type="pres">
      <dgm:prSet presAssocID="{A2AA431B-A100-470E-9855-A682E4E78944}" presName="theInnerList" presStyleCnt="0"/>
      <dgm:spPr/>
    </dgm:pt>
    <dgm:pt modelId="{BBD846F6-3FC8-4C2F-B491-583A8E11E927}" type="pres">
      <dgm:prSet presAssocID="{0DE3F79F-A247-40F6-8087-135EE5280E5C}" presName="childNode" presStyleLbl="node1" presStyleIdx="2" presStyleCnt="6">
        <dgm:presLayoutVars>
          <dgm:bulletEnabled val="1"/>
        </dgm:presLayoutVars>
      </dgm:prSet>
      <dgm:spPr/>
      <dgm:t>
        <a:bodyPr/>
        <a:lstStyle/>
        <a:p>
          <a:endParaRPr lang="en-IN"/>
        </a:p>
      </dgm:t>
    </dgm:pt>
    <dgm:pt modelId="{18F81BF2-A026-42E7-8BC7-840889C63627}" type="pres">
      <dgm:prSet presAssocID="{0DE3F79F-A247-40F6-8087-135EE5280E5C}" presName="aSpace2" presStyleCnt="0"/>
      <dgm:spPr/>
    </dgm:pt>
    <dgm:pt modelId="{C090CD20-D512-4E99-B6F3-3CC25437E045}" type="pres">
      <dgm:prSet presAssocID="{700EAE95-ACD0-4691-A715-B1ED534F7DBC}" presName="childNode" presStyleLbl="node1" presStyleIdx="3" presStyleCnt="6">
        <dgm:presLayoutVars>
          <dgm:bulletEnabled val="1"/>
        </dgm:presLayoutVars>
      </dgm:prSet>
      <dgm:spPr/>
      <dgm:t>
        <a:bodyPr/>
        <a:lstStyle/>
        <a:p>
          <a:endParaRPr lang="en-IN"/>
        </a:p>
      </dgm:t>
    </dgm:pt>
    <dgm:pt modelId="{B4BD9D7E-6B62-4A62-ADE6-CBD6A2DFC1E8}" type="pres">
      <dgm:prSet presAssocID="{700EAE95-ACD0-4691-A715-B1ED534F7DBC}" presName="aSpace2" presStyleCnt="0"/>
      <dgm:spPr/>
    </dgm:pt>
    <dgm:pt modelId="{D9A98F51-43D0-4109-8FA6-795683B609AD}" type="pres">
      <dgm:prSet presAssocID="{88B2CFBC-87DF-45C6-A91B-55BC7498479D}" presName="childNode" presStyleLbl="node1" presStyleIdx="4" presStyleCnt="6">
        <dgm:presLayoutVars>
          <dgm:bulletEnabled val="1"/>
        </dgm:presLayoutVars>
      </dgm:prSet>
      <dgm:spPr/>
      <dgm:t>
        <a:bodyPr/>
        <a:lstStyle/>
        <a:p>
          <a:endParaRPr lang="en-IN"/>
        </a:p>
      </dgm:t>
    </dgm:pt>
    <dgm:pt modelId="{38CBF7CA-CF61-4614-A613-F8BB2AEB8AAC}" type="pres">
      <dgm:prSet presAssocID="{A2AA431B-A100-470E-9855-A682E4E78944}" presName="aSpace" presStyleCnt="0"/>
      <dgm:spPr/>
    </dgm:pt>
    <dgm:pt modelId="{E4FC60B0-1926-40D9-9FB6-B8A83411C73D}" type="pres">
      <dgm:prSet presAssocID="{5FF1E2F4-F65D-49C3-8A54-27CA7D5E3208}" presName="compNode" presStyleCnt="0"/>
      <dgm:spPr/>
    </dgm:pt>
    <dgm:pt modelId="{B4BBC767-52C3-4978-B478-9BF37C63F8DD}" type="pres">
      <dgm:prSet presAssocID="{5FF1E2F4-F65D-49C3-8A54-27CA7D5E3208}" presName="aNode" presStyleLbl="bgShp" presStyleIdx="2" presStyleCnt="3"/>
      <dgm:spPr/>
      <dgm:t>
        <a:bodyPr/>
        <a:lstStyle/>
        <a:p>
          <a:endParaRPr lang="en-IN"/>
        </a:p>
      </dgm:t>
    </dgm:pt>
    <dgm:pt modelId="{3BA73557-2D0B-4752-9C4C-25FBD048B50A}" type="pres">
      <dgm:prSet presAssocID="{5FF1E2F4-F65D-49C3-8A54-27CA7D5E3208}" presName="textNode" presStyleLbl="bgShp" presStyleIdx="2" presStyleCnt="3"/>
      <dgm:spPr/>
      <dgm:t>
        <a:bodyPr/>
        <a:lstStyle/>
        <a:p>
          <a:endParaRPr lang="en-IN"/>
        </a:p>
      </dgm:t>
    </dgm:pt>
    <dgm:pt modelId="{E2616DFD-A0B8-4FA0-9DA7-382440829EF0}" type="pres">
      <dgm:prSet presAssocID="{5FF1E2F4-F65D-49C3-8A54-27CA7D5E3208}" presName="compChildNode" presStyleCnt="0"/>
      <dgm:spPr/>
    </dgm:pt>
    <dgm:pt modelId="{3E1BBD59-05F7-4A0F-A533-B1825869B837}" type="pres">
      <dgm:prSet presAssocID="{5FF1E2F4-F65D-49C3-8A54-27CA7D5E3208}" presName="theInnerList" presStyleCnt="0"/>
      <dgm:spPr/>
    </dgm:pt>
    <dgm:pt modelId="{23279371-647C-414F-A146-52B802F63D3E}" type="pres">
      <dgm:prSet presAssocID="{9BB4B739-9E3A-4B84-8DF2-8CBA803BC0C2}" presName="childNode" presStyleLbl="node1" presStyleIdx="5" presStyleCnt="6">
        <dgm:presLayoutVars>
          <dgm:bulletEnabled val="1"/>
        </dgm:presLayoutVars>
      </dgm:prSet>
      <dgm:spPr/>
      <dgm:t>
        <a:bodyPr/>
        <a:lstStyle/>
        <a:p>
          <a:endParaRPr lang="en-IN"/>
        </a:p>
      </dgm:t>
    </dgm:pt>
  </dgm:ptLst>
  <dgm:cxnLst>
    <dgm:cxn modelId="{3855BEB9-F244-45F1-98C3-E2BDDB4E2148}" srcId="{9FDC9B30-98F4-47FA-846C-D08520BBE594}" destId="{5FF1E2F4-F65D-49C3-8A54-27CA7D5E3208}" srcOrd="2" destOrd="0" parTransId="{30DAD129-7391-4545-B9DC-38C0226A916D}" sibTransId="{AC209C2D-A4BB-4FDD-95CE-2091ED0252C0}"/>
    <dgm:cxn modelId="{88DC9ADE-D8E5-433B-BC58-BDCD9F205053}" type="presOf" srcId="{76CDA042-D506-48E5-873E-8FB3511EDB97}" destId="{7DEA8362-B9C0-4F92-B38F-EA5446CD7176}" srcOrd="0" destOrd="0" presId="urn:microsoft.com/office/officeart/2005/8/layout/lProcess2"/>
    <dgm:cxn modelId="{B880D0A5-3584-4318-A70F-1EEF731CFA3D}" type="presOf" srcId="{9BB4B739-9E3A-4B84-8DF2-8CBA803BC0C2}" destId="{23279371-647C-414F-A146-52B802F63D3E}" srcOrd="0" destOrd="0" presId="urn:microsoft.com/office/officeart/2005/8/layout/lProcess2"/>
    <dgm:cxn modelId="{C9E7F925-7727-45AC-808F-0F92D3B3AF44}" srcId="{5FF1E2F4-F65D-49C3-8A54-27CA7D5E3208}" destId="{9BB4B739-9E3A-4B84-8DF2-8CBA803BC0C2}" srcOrd="0" destOrd="0" parTransId="{2B5A067C-D501-48C5-84A8-DA8A680A5742}" sibTransId="{2CCDD021-ED95-4904-B050-2A2508675BC2}"/>
    <dgm:cxn modelId="{0221385A-5F9C-4478-8FD6-E054DEEF87B1}" srcId="{A2AA431B-A100-470E-9855-A682E4E78944}" destId="{88B2CFBC-87DF-45C6-A91B-55BC7498479D}" srcOrd="2" destOrd="0" parTransId="{787E4520-0F38-4D0E-8F08-A85ED45B2711}" sibTransId="{02821B04-1046-4EE1-A8B2-CEEA50F1BEF6}"/>
    <dgm:cxn modelId="{B801ECCF-1585-493A-92DD-CF783B2FD3A4}" type="presOf" srcId="{9FDC9B30-98F4-47FA-846C-D08520BBE594}" destId="{1F0D3356-2C5D-46BE-94E9-24219F124801}" srcOrd="0" destOrd="0" presId="urn:microsoft.com/office/officeart/2005/8/layout/lProcess2"/>
    <dgm:cxn modelId="{8C4A9D58-9FF3-41F3-9748-E3CCFD8EE347}" type="presOf" srcId="{234219C3-6944-42F9-B6D5-762B7BB7C64C}" destId="{093598AE-CD5D-482F-B73B-CB422B4E83FE}" srcOrd="1" destOrd="0" presId="urn:microsoft.com/office/officeart/2005/8/layout/lProcess2"/>
    <dgm:cxn modelId="{7C9C47C1-D039-4341-BFCB-4D8706FC604C}" srcId="{234219C3-6944-42F9-B6D5-762B7BB7C64C}" destId="{14844258-AC39-4BC0-A106-945B14A04189}" srcOrd="1" destOrd="0" parTransId="{F80C7D75-CB72-4729-A5E2-A87D40F62371}" sibTransId="{AF4F8DE1-CE3A-4D4D-9F0C-78285E4030E4}"/>
    <dgm:cxn modelId="{E9A0BE0B-167E-4D22-8792-D7EE4FA1CC90}" type="presOf" srcId="{234219C3-6944-42F9-B6D5-762B7BB7C64C}" destId="{0D65A4D3-10EB-4A4F-8994-85B31BEAE129}" srcOrd="0" destOrd="0" presId="urn:microsoft.com/office/officeart/2005/8/layout/lProcess2"/>
    <dgm:cxn modelId="{3F13B152-5E26-4668-B8A2-CAF3B2B1AEC3}" srcId="{9FDC9B30-98F4-47FA-846C-D08520BBE594}" destId="{A2AA431B-A100-470E-9855-A682E4E78944}" srcOrd="1" destOrd="0" parTransId="{CDB5C698-7192-4292-8F77-2CCE79479CB8}" sibTransId="{524A5E6C-A161-4AC8-AF7D-6D855F8DE167}"/>
    <dgm:cxn modelId="{58C84453-18C4-41C1-AB4F-09954EAEFA20}" type="presOf" srcId="{88B2CFBC-87DF-45C6-A91B-55BC7498479D}" destId="{D9A98F51-43D0-4109-8FA6-795683B609AD}" srcOrd="0" destOrd="0" presId="urn:microsoft.com/office/officeart/2005/8/layout/lProcess2"/>
    <dgm:cxn modelId="{E4ABD993-5C68-4112-943C-A87E831C9C15}" type="presOf" srcId="{A2AA431B-A100-470E-9855-A682E4E78944}" destId="{F3B343AA-A672-4AE2-A663-48B0FAB0BB01}" srcOrd="1" destOrd="0" presId="urn:microsoft.com/office/officeart/2005/8/layout/lProcess2"/>
    <dgm:cxn modelId="{8CA7B1C9-D665-4EC3-8E7F-E92401F22E5D}" type="presOf" srcId="{5FF1E2F4-F65D-49C3-8A54-27CA7D5E3208}" destId="{B4BBC767-52C3-4978-B478-9BF37C63F8DD}" srcOrd="0" destOrd="0" presId="urn:microsoft.com/office/officeart/2005/8/layout/lProcess2"/>
    <dgm:cxn modelId="{82B14EB8-FCDF-4088-AE29-2F3499C3B73F}" srcId="{A2AA431B-A100-470E-9855-A682E4E78944}" destId="{0DE3F79F-A247-40F6-8087-135EE5280E5C}" srcOrd="0" destOrd="0" parTransId="{E39CEAB7-0053-43D1-9C19-378C8A268D66}" sibTransId="{1A0FAF5E-6531-4928-B604-01AB70A4D299}"/>
    <dgm:cxn modelId="{D5945033-61E5-499E-890B-F3D13F4ACD7D}" type="presOf" srcId="{14844258-AC39-4BC0-A106-945B14A04189}" destId="{88833019-2B87-47C0-AC27-E11FEDE99B21}" srcOrd="0" destOrd="0" presId="urn:microsoft.com/office/officeart/2005/8/layout/lProcess2"/>
    <dgm:cxn modelId="{0C034837-CEC8-4A7C-BA23-0070C70B745E}" type="presOf" srcId="{5FF1E2F4-F65D-49C3-8A54-27CA7D5E3208}" destId="{3BA73557-2D0B-4752-9C4C-25FBD048B50A}" srcOrd="1" destOrd="0" presId="urn:microsoft.com/office/officeart/2005/8/layout/lProcess2"/>
    <dgm:cxn modelId="{D61AFD6E-878E-4783-A228-398C02423544}" type="presOf" srcId="{700EAE95-ACD0-4691-A715-B1ED534F7DBC}" destId="{C090CD20-D512-4E99-B6F3-3CC25437E045}" srcOrd="0" destOrd="0" presId="urn:microsoft.com/office/officeart/2005/8/layout/lProcess2"/>
    <dgm:cxn modelId="{C15BE393-114A-4AFC-9CF7-6115BA81B691}" srcId="{9FDC9B30-98F4-47FA-846C-D08520BBE594}" destId="{234219C3-6944-42F9-B6D5-762B7BB7C64C}" srcOrd="0" destOrd="0" parTransId="{0A435ACC-3826-4982-8963-010E94F68123}" sibTransId="{428ABFF9-240B-4D3E-9EBF-98CC6955C179}"/>
    <dgm:cxn modelId="{D6497F3A-D65C-4512-A954-230F57E1DF6E}" type="presOf" srcId="{A2AA431B-A100-470E-9855-A682E4E78944}" destId="{2BFA7AB8-93A4-4193-9D77-856E7EA1AD96}" srcOrd="0" destOrd="0" presId="urn:microsoft.com/office/officeart/2005/8/layout/lProcess2"/>
    <dgm:cxn modelId="{6EF7E9F3-1DAE-49EA-BB68-FE8F04181B2C}" type="presOf" srcId="{0DE3F79F-A247-40F6-8087-135EE5280E5C}" destId="{BBD846F6-3FC8-4C2F-B491-583A8E11E927}" srcOrd="0" destOrd="0" presId="urn:microsoft.com/office/officeart/2005/8/layout/lProcess2"/>
    <dgm:cxn modelId="{73991727-CDBA-4D24-A7B9-B308DA7302FC}" srcId="{A2AA431B-A100-470E-9855-A682E4E78944}" destId="{700EAE95-ACD0-4691-A715-B1ED534F7DBC}" srcOrd="1" destOrd="0" parTransId="{55B1F044-6E9F-48D8-ABF6-D9DA0C636333}" sibTransId="{ECA54B85-3441-4883-B671-29549284C299}"/>
    <dgm:cxn modelId="{2C1F4BC1-6974-4C3F-8E96-04E504EB4DA5}" srcId="{234219C3-6944-42F9-B6D5-762B7BB7C64C}" destId="{76CDA042-D506-48E5-873E-8FB3511EDB97}" srcOrd="0" destOrd="0" parTransId="{D0185362-D5FB-4DFA-9224-B204B2C51D5E}" sibTransId="{869929DE-8B33-4269-8F63-0DEF8F97CE6E}"/>
    <dgm:cxn modelId="{31456076-1064-4BB2-B37F-9E523F1EEB17}" type="presParOf" srcId="{1F0D3356-2C5D-46BE-94E9-24219F124801}" destId="{32EAFF17-EAF6-44B7-AB46-72314149D1A3}" srcOrd="0" destOrd="0" presId="urn:microsoft.com/office/officeart/2005/8/layout/lProcess2"/>
    <dgm:cxn modelId="{2C891E56-B6B7-4A34-9E06-BF892612F4BF}" type="presParOf" srcId="{32EAFF17-EAF6-44B7-AB46-72314149D1A3}" destId="{0D65A4D3-10EB-4A4F-8994-85B31BEAE129}" srcOrd="0" destOrd="0" presId="urn:microsoft.com/office/officeart/2005/8/layout/lProcess2"/>
    <dgm:cxn modelId="{11B192B1-8AF5-4A11-8D81-A1712F06378C}" type="presParOf" srcId="{32EAFF17-EAF6-44B7-AB46-72314149D1A3}" destId="{093598AE-CD5D-482F-B73B-CB422B4E83FE}" srcOrd="1" destOrd="0" presId="urn:microsoft.com/office/officeart/2005/8/layout/lProcess2"/>
    <dgm:cxn modelId="{D3FDA67A-5380-42F8-90F4-0FA02E19BE92}" type="presParOf" srcId="{32EAFF17-EAF6-44B7-AB46-72314149D1A3}" destId="{A8AD3959-8071-4172-94C5-0AD475FDE37C}" srcOrd="2" destOrd="0" presId="urn:microsoft.com/office/officeart/2005/8/layout/lProcess2"/>
    <dgm:cxn modelId="{7A8AC2C7-028C-4B3A-BF88-F2A84475DA6C}" type="presParOf" srcId="{A8AD3959-8071-4172-94C5-0AD475FDE37C}" destId="{4781834B-4DD5-4A3F-B0FF-387C51C43D9C}" srcOrd="0" destOrd="0" presId="urn:microsoft.com/office/officeart/2005/8/layout/lProcess2"/>
    <dgm:cxn modelId="{A042FE39-9631-489E-969B-3F1591B9FF13}" type="presParOf" srcId="{4781834B-4DD5-4A3F-B0FF-387C51C43D9C}" destId="{7DEA8362-B9C0-4F92-B38F-EA5446CD7176}" srcOrd="0" destOrd="0" presId="urn:microsoft.com/office/officeart/2005/8/layout/lProcess2"/>
    <dgm:cxn modelId="{987822C9-1129-4DB6-ABBE-98A07A6BDA71}" type="presParOf" srcId="{4781834B-4DD5-4A3F-B0FF-387C51C43D9C}" destId="{050CB387-35DF-4C3E-81F4-B780C1E66FE3}" srcOrd="1" destOrd="0" presId="urn:microsoft.com/office/officeart/2005/8/layout/lProcess2"/>
    <dgm:cxn modelId="{76943DC1-B9A6-4E3D-AD29-7CE6077BA475}" type="presParOf" srcId="{4781834B-4DD5-4A3F-B0FF-387C51C43D9C}" destId="{88833019-2B87-47C0-AC27-E11FEDE99B21}" srcOrd="2" destOrd="0" presId="urn:microsoft.com/office/officeart/2005/8/layout/lProcess2"/>
    <dgm:cxn modelId="{5D5F15D6-B120-4058-9DFC-3E0FB2F850F1}" type="presParOf" srcId="{1F0D3356-2C5D-46BE-94E9-24219F124801}" destId="{1603F921-0D84-47B3-93F6-795E94433DA7}" srcOrd="1" destOrd="0" presId="urn:microsoft.com/office/officeart/2005/8/layout/lProcess2"/>
    <dgm:cxn modelId="{73DEC125-9FC7-4BA6-AF55-BA97D691CCEA}" type="presParOf" srcId="{1F0D3356-2C5D-46BE-94E9-24219F124801}" destId="{DE0B7FB3-C44D-422F-9FF1-1C0CFC56C9ED}" srcOrd="2" destOrd="0" presId="urn:microsoft.com/office/officeart/2005/8/layout/lProcess2"/>
    <dgm:cxn modelId="{A2AF4254-96CC-4AF5-8767-2C80B70F1786}" type="presParOf" srcId="{DE0B7FB3-C44D-422F-9FF1-1C0CFC56C9ED}" destId="{2BFA7AB8-93A4-4193-9D77-856E7EA1AD96}" srcOrd="0" destOrd="0" presId="urn:microsoft.com/office/officeart/2005/8/layout/lProcess2"/>
    <dgm:cxn modelId="{B715A569-0844-45A1-B64E-CB633DF0F5C2}" type="presParOf" srcId="{DE0B7FB3-C44D-422F-9FF1-1C0CFC56C9ED}" destId="{F3B343AA-A672-4AE2-A663-48B0FAB0BB01}" srcOrd="1" destOrd="0" presId="urn:microsoft.com/office/officeart/2005/8/layout/lProcess2"/>
    <dgm:cxn modelId="{3BD385FA-7FF4-46AB-ACCB-41ABD2F8B4C7}" type="presParOf" srcId="{DE0B7FB3-C44D-422F-9FF1-1C0CFC56C9ED}" destId="{9DF919E9-4FD5-4BD9-9BE9-5112AC2A87BF}" srcOrd="2" destOrd="0" presId="urn:microsoft.com/office/officeart/2005/8/layout/lProcess2"/>
    <dgm:cxn modelId="{6769C4E8-8A08-4061-86E3-066A230C881A}" type="presParOf" srcId="{9DF919E9-4FD5-4BD9-9BE9-5112AC2A87BF}" destId="{6264214A-FAA4-49F4-94DD-66D3D78C3F66}" srcOrd="0" destOrd="0" presId="urn:microsoft.com/office/officeart/2005/8/layout/lProcess2"/>
    <dgm:cxn modelId="{BF9E83B0-062B-43F9-8720-C50207AD3963}" type="presParOf" srcId="{6264214A-FAA4-49F4-94DD-66D3D78C3F66}" destId="{BBD846F6-3FC8-4C2F-B491-583A8E11E927}" srcOrd="0" destOrd="0" presId="urn:microsoft.com/office/officeart/2005/8/layout/lProcess2"/>
    <dgm:cxn modelId="{1048A3C7-8298-4220-86F1-6D37C454ED08}" type="presParOf" srcId="{6264214A-FAA4-49F4-94DD-66D3D78C3F66}" destId="{18F81BF2-A026-42E7-8BC7-840889C63627}" srcOrd="1" destOrd="0" presId="urn:microsoft.com/office/officeart/2005/8/layout/lProcess2"/>
    <dgm:cxn modelId="{BAFC4624-E958-4E5F-88E5-E4105901D9C1}" type="presParOf" srcId="{6264214A-FAA4-49F4-94DD-66D3D78C3F66}" destId="{C090CD20-D512-4E99-B6F3-3CC25437E045}" srcOrd="2" destOrd="0" presId="urn:microsoft.com/office/officeart/2005/8/layout/lProcess2"/>
    <dgm:cxn modelId="{34290D0F-FD40-4EC4-9F98-1E39CA86D3D2}" type="presParOf" srcId="{6264214A-FAA4-49F4-94DD-66D3D78C3F66}" destId="{B4BD9D7E-6B62-4A62-ADE6-CBD6A2DFC1E8}" srcOrd="3" destOrd="0" presId="urn:microsoft.com/office/officeart/2005/8/layout/lProcess2"/>
    <dgm:cxn modelId="{0F59B17D-FE0E-474E-86EF-6D1BDB17B046}" type="presParOf" srcId="{6264214A-FAA4-49F4-94DD-66D3D78C3F66}" destId="{D9A98F51-43D0-4109-8FA6-795683B609AD}" srcOrd="4" destOrd="0" presId="urn:microsoft.com/office/officeart/2005/8/layout/lProcess2"/>
    <dgm:cxn modelId="{84C8ACC9-1EF9-4F47-8680-BD42D04E1315}" type="presParOf" srcId="{1F0D3356-2C5D-46BE-94E9-24219F124801}" destId="{38CBF7CA-CF61-4614-A613-F8BB2AEB8AAC}" srcOrd="3" destOrd="0" presId="urn:microsoft.com/office/officeart/2005/8/layout/lProcess2"/>
    <dgm:cxn modelId="{A70D8101-3B99-4432-B113-4AF6AC551EC6}" type="presParOf" srcId="{1F0D3356-2C5D-46BE-94E9-24219F124801}" destId="{E4FC60B0-1926-40D9-9FB6-B8A83411C73D}" srcOrd="4" destOrd="0" presId="urn:microsoft.com/office/officeart/2005/8/layout/lProcess2"/>
    <dgm:cxn modelId="{F88E6017-3756-48B7-960C-25B1B6FAFF60}" type="presParOf" srcId="{E4FC60B0-1926-40D9-9FB6-B8A83411C73D}" destId="{B4BBC767-52C3-4978-B478-9BF37C63F8DD}" srcOrd="0" destOrd="0" presId="urn:microsoft.com/office/officeart/2005/8/layout/lProcess2"/>
    <dgm:cxn modelId="{9EE4D854-469F-457F-839B-E996CB23FAB6}" type="presParOf" srcId="{E4FC60B0-1926-40D9-9FB6-B8A83411C73D}" destId="{3BA73557-2D0B-4752-9C4C-25FBD048B50A}" srcOrd="1" destOrd="0" presId="urn:microsoft.com/office/officeart/2005/8/layout/lProcess2"/>
    <dgm:cxn modelId="{7C64642A-530D-4261-8D44-06D337030482}" type="presParOf" srcId="{E4FC60B0-1926-40D9-9FB6-B8A83411C73D}" destId="{E2616DFD-A0B8-4FA0-9DA7-382440829EF0}" srcOrd="2" destOrd="0" presId="urn:microsoft.com/office/officeart/2005/8/layout/lProcess2"/>
    <dgm:cxn modelId="{B3F4B8D8-1401-44A8-8CA3-FE48F4DC220E}" type="presParOf" srcId="{E2616DFD-A0B8-4FA0-9DA7-382440829EF0}" destId="{3E1BBD59-05F7-4A0F-A533-B1825869B837}" srcOrd="0" destOrd="0" presId="urn:microsoft.com/office/officeart/2005/8/layout/lProcess2"/>
    <dgm:cxn modelId="{46E37D9C-60B6-420B-9EF5-C260D84D3448}" type="presParOf" srcId="{3E1BBD59-05F7-4A0F-A533-B1825869B837}" destId="{23279371-647C-414F-A146-52B802F63D3E}" srcOrd="0" destOrd="0" presId="urn:microsoft.com/office/officeart/2005/8/layout/lProcess2"/>
  </dgm:cxnLst>
  <dgm:bg/>
  <dgm:whole/>
</dgm:dataModel>
</file>

<file path=ppt/diagrams/data21.xml><?xml version="1.0" encoding="utf-8"?>
<dgm:dataModel xmlns:dgm="http://schemas.openxmlformats.org/drawingml/2006/diagram" xmlns:a="http://schemas.openxmlformats.org/drawingml/2006/main">
  <dgm:ptLst>
    <dgm:pt modelId="{8E4CB3C6-AD74-48C9-916C-6FA0B9CE838B}" type="doc">
      <dgm:prSet loTypeId="urn:microsoft.com/office/officeart/2005/8/layout/chevron2" loCatId="list" qsTypeId="urn:microsoft.com/office/officeart/2005/8/quickstyle/simple3" qsCatId="simple" csTypeId="urn:microsoft.com/office/officeart/2005/8/colors/colorful3" csCatId="colorful" phldr="1"/>
      <dgm:spPr/>
      <dgm:t>
        <a:bodyPr/>
        <a:lstStyle/>
        <a:p>
          <a:endParaRPr lang="en-IN"/>
        </a:p>
      </dgm:t>
    </dgm:pt>
    <dgm:pt modelId="{9D1C0B70-C004-4CEC-BC19-307D196A58D8}">
      <dgm:prSet>
        <dgm:style>
          <a:lnRef idx="3">
            <a:schemeClr val="lt1"/>
          </a:lnRef>
          <a:fillRef idx="1">
            <a:schemeClr val="accent6"/>
          </a:fillRef>
          <a:effectRef idx="1">
            <a:schemeClr val="accent6"/>
          </a:effectRef>
          <a:fontRef idx="minor">
            <a:schemeClr val="lt1"/>
          </a:fontRef>
        </dgm:style>
      </dgm:prSet>
      <dgm:spPr/>
      <dgm:t>
        <a:bodyPr/>
        <a:lstStyle/>
        <a:p>
          <a:r>
            <a:rPr lang="en-US" b="1" u="sng" dirty="0" smtClean="0">
              <a:solidFill>
                <a:srgbClr val="FFFF00"/>
              </a:solidFill>
              <a:latin typeface="+mj-lt"/>
              <a:ea typeface="Cambria Math" panose="02040503050406030204" pitchFamily="18" charset="0"/>
            </a:rPr>
            <a:t>Tax not payable </a:t>
          </a:r>
          <a:r>
            <a:rPr lang="en-US" b="1" dirty="0" smtClean="0">
              <a:solidFill>
                <a:srgbClr val="FFFF00"/>
              </a:solidFill>
              <a:latin typeface="+mj-lt"/>
              <a:ea typeface="Cambria Math" panose="02040503050406030204" pitchFamily="18" charset="0"/>
            </a:rPr>
            <a:t>when</a:t>
          </a:r>
          <a:endParaRPr lang="en-US" b="1" dirty="0">
            <a:solidFill>
              <a:srgbClr val="FFFF00"/>
            </a:solidFill>
            <a:latin typeface="+mj-lt"/>
            <a:ea typeface="Cambria Math" panose="02040503050406030204" pitchFamily="18" charset="0"/>
          </a:endParaRPr>
        </a:p>
      </dgm:t>
    </dgm:pt>
    <dgm:pt modelId="{1C0E89B9-30F5-4436-8F4C-14CDC9CD6F72}" type="parTrans" cxnId="{E9C11907-2160-497B-B415-C4FA305BD920}">
      <dgm:prSet/>
      <dgm:spPr/>
      <dgm:t>
        <a:bodyPr/>
        <a:lstStyle/>
        <a:p>
          <a:endParaRPr lang="en-IN"/>
        </a:p>
      </dgm:t>
    </dgm:pt>
    <dgm:pt modelId="{294256D6-FD7D-4506-A1E6-8693FB1C557F}" type="sibTrans" cxnId="{E9C11907-2160-497B-B415-C4FA305BD920}">
      <dgm:prSet/>
      <dgm:spPr/>
      <dgm:t>
        <a:bodyPr/>
        <a:lstStyle/>
        <a:p>
          <a:endParaRPr lang="en-IN"/>
        </a:p>
      </dgm:t>
    </dgm:pt>
    <dgm:pt modelId="{84BC2B1D-C21A-4465-B2A7-492BD8D94F89}">
      <dgm:prSet custT="1"/>
      <dgm:spPr/>
      <dgm:t>
        <a:bodyPr/>
        <a:lstStyle/>
        <a:p>
          <a:r>
            <a:rPr lang="en-IN" sz="1800" dirty="0" smtClean="0">
              <a:solidFill>
                <a:srgbClr val="00B0F0"/>
              </a:solidFill>
              <a:latin typeface="+mj-lt"/>
              <a:ea typeface="Cambria Math" panose="02040503050406030204" pitchFamily="18" charset="0"/>
            </a:rPr>
            <a:t>Duty paid goods </a:t>
          </a:r>
          <a:r>
            <a:rPr lang="en-IN" sz="1800" dirty="0" smtClean="0">
              <a:latin typeface="+mj-lt"/>
              <a:ea typeface="Cambria Math" panose="02040503050406030204" pitchFamily="18" charset="0"/>
            </a:rPr>
            <a:t>were </a:t>
          </a:r>
          <a:r>
            <a:rPr lang="en-IN" sz="1800" u="sng" dirty="0" smtClean="0">
              <a:latin typeface="+mj-lt"/>
              <a:ea typeface="Cambria Math" panose="02040503050406030204" pitchFamily="18" charset="0"/>
            </a:rPr>
            <a:t>removed/ sold </a:t>
          </a:r>
          <a:r>
            <a:rPr lang="en-IN" sz="1800" dirty="0" smtClean="0">
              <a:latin typeface="+mj-lt"/>
              <a:ea typeface="Cambria Math" panose="02040503050406030204" pitchFamily="18" charset="0"/>
            </a:rPr>
            <a:t>under the earlier law </a:t>
          </a:r>
          <a:r>
            <a:rPr lang="en-IN" sz="1800" u="sng" dirty="0" smtClean="0">
              <a:latin typeface="+mj-lt"/>
              <a:ea typeface="Cambria Math" panose="02040503050406030204" pitchFamily="18" charset="0"/>
            </a:rPr>
            <a:t>not being prior to six month </a:t>
          </a:r>
          <a:r>
            <a:rPr lang="en-IN" sz="1800" dirty="0" smtClean="0">
              <a:latin typeface="+mj-lt"/>
              <a:ea typeface="Cambria Math" panose="02040503050406030204" pitchFamily="18" charset="0"/>
            </a:rPr>
            <a:t>from appointed day;</a:t>
          </a:r>
          <a:endParaRPr lang="en-IN" sz="1800" dirty="0">
            <a:latin typeface="+mj-lt"/>
          </a:endParaRPr>
        </a:p>
      </dgm:t>
    </dgm:pt>
    <dgm:pt modelId="{17D6A673-70D3-4668-BA23-C2665A3B5D6F}" type="parTrans" cxnId="{E9F3CDAA-713E-47AC-98E1-9FBA3797D458}">
      <dgm:prSet/>
      <dgm:spPr/>
      <dgm:t>
        <a:bodyPr/>
        <a:lstStyle/>
        <a:p>
          <a:endParaRPr lang="en-IN"/>
        </a:p>
      </dgm:t>
    </dgm:pt>
    <dgm:pt modelId="{70297606-8BF9-4B2C-8B3B-DEC24725327F}" type="sibTrans" cxnId="{E9F3CDAA-713E-47AC-98E1-9FBA3797D458}">
      <dgm:prSet/>
      <dgm:spPr/>
      <dgm:t>
        <a:bodyPr/>
        <a:lstStyle/>
        <a:p>
          <a:endParaRPr lang="en-IN"/>
        </a:p>
      </dgm:t>
    </dgm:pt>
    <dgm:pt modelId="{41987F4F-CE95-4779-B072-4EB2D27C83F6}">
      <dgm:prSet custT="1"/>
      <dgm:spPr/>
      <dgm:t>
        <a:bodyPr/>
        <a:lstStyle/>
        <a:p>
          <a:r>
            <a:rPr lang="en-IN" sz="1800" b="1" u="sng" dirty="0" smtClean="0">
              <a:latin typeface="+mj-lt"/>
              <a:ea typeface="Cambria Math" panose="02040503050406030204" pitchFamily="18" charset="0"/>
            </a:rPr>
            <a:t>Such goods </a:t>
          </a:r>
          <a:r>
            <a:rPr lang="en-IN" sz="1800" dirty="0" smtClean="0">
              <a:latin typeface="+mj-lt"/>
              <a:ea typeface="Cambria Math" panose="02040503050406030204" pitchFamily="18" charset="0"/>
            </a:rPr>
            <a:t>are </a:t>
          </a:r>
          <a:r>
            <a:rPr lang="en-IN" sz="1800" u="sng" dirty="0" smtClean="0">
              <a:latin typeface="+mj-lt"/>
              <a:ea typeface="Cambria Math" panose="02040503050406030204" pitchFamily="18" charset="0"/>
            </a:rPr>
            <a:t>returned</a:t>
          </a:r>
          <a:r>
            <a:rPr lang="en-IN" sz="1800" dirty="0" smtClean="0">
              <a:latin typeface="+mj-lt"/>
              <a:ea typeface="Cambria Math" panose="02040503050406030204" pitchFamily="18" charset="0"/>
            </a:rPr>
            <a:t> to the said </a:t>
          </a:r>
          <a:r>
            <a:rPr lang="en-IN" sz="1800" u="sng" dirty="0" smtClean="0">
              <a:latin typeface="+mj-lt"/>
              <a:ea typeface="Cambria Math" panose="02040503050406030204" pitchFamily="18" charset="0"/>
            </a:rPr>
            <a:t>place of business</a:t>
          </a:r>
          <a:r>
            <a:rPr lang="en-IN" sz="1800" dirty="0" smtClean="0">
              <a:latin typeface="+mj-lt"/>
              <a:ea typeface="Cambria Math" panose="02040503050406030204" pitchFamily="18" charset="0"/>
            </a:rPr>
            <a:t> </a:t>
          </a:r>
          <a:r>
            <a:rPr lang="en-IN" sz="1800" dirty="0" smtClean="0">
              <a:solidFill>
                <a:srgbClr val="FF0000"/>
              </a:solidFill>
              <a:latin typeface="+mj-lt"/>
              <a:ea typeface="Cambria Math" panose="02040503050406030204" pitchFamily="18" charset="0"/>
            </a:rPr>
            <a:t>within six months</a:t>
          </a:r>
          <a:r>
            <a:rPr lang="en-IN" sz="1800" dirty="0" smtClean="0">
              <a:latin typeface="+mj-lt"/>
              <a:ea typeface="Cambria Math" panose="02040503050406030204" pitchFamily="18" charset="0"/>
            </a:rPr>
            <a:t> from the appointed day; and </a:t>
          </a:r>
          <a:endParaRPr lang="en-US" sz="1800" dirty="0">
            <a:latin typeface="+mj-lt"/>
            <a:ea typeface="Cambria Math" panose="02040503050406030204" pitchFamily="18" charset="0"/>
          </a:endParaRPr>
        </a:p>
      </dgm:t>
    </dgm:pt>
    <dgm:pt modelId="{F04ACBF0-9709-4CBC-86F1-BCF2D308E9C0}" type="parTrans" cxnId="{5CAFB2AF-C2A2-4013-A478-E88F4F60620A}">
      <dgm:prSet/>
      <dgm:spPr/>
      <dgm:t>
        <a:bodyPr/>
        <a:lstStyle/>
        <a:p>
          <a:endParaRPr lang="en-IN"/>
        </a:p>
      </dgm:t>
    </dgm:pt>
    <dgm:pt modelId="{B64F54B9-1C8C-440C-B06E-EB3EB97B0177}" type="sibTrans" cxnId="{5CAFB2AF-C2A2-4013-A478-E88F4F60620A}">
      <dgm:prSet/>
      <dgm:spPr/>
      <dgm:t>
        <a:bodyPr/>
        <a:lstStyle/>
        <a:p>
          <a:endParaRPr lang="en-IN"/>
        </a:p>
      </dgm:t>
    </dgm:pt>
    <dgm:pt modelId="{89B8266B-CD5B-410B-8C45-767D2518BAF7}">
      <dgm:prSet custT="1"/>
      <dgm:spPr/>
      <dgm:t>
        <a:bodyPr/>
        <a:lstStyle/>
        <a:p>
          <a:r>
            <a:rPr lang="en-IN" sz="1800" b="1" dirty="0" smtClean="0">
              <a:latin typeface="+mj-lt"/>
              <a:ea typeface="Cambria Math" panose="02040503050406030204" pitchFamily="18" charset="0"/>
            </a:rPr>
            <a:t>Such goods </a:t>
          </a:r>
          <a:r>
            <a:rPr lang="en-IN" sz="1800" dirty="0" smtClean="0">
              <a:latin typeface="+mj-lt"/>
              <a:ea typeface="Cambria Math" panose="02040503050406030204" pitchFamily="18" charset="0"/>
            </a:rPr>
            <a:t>are </a:t>
          </a:r>
          <a:r>
            <a:rPr lang="en-IN" sz="1800" u="sng" dirty="0" smtClean="0">
              <a:latin typeface="+mj-lt"/>
              <a:ea typeface="Cambria Math" panose="02040503050406030204" pitchFamily="18" charset="0"/>
            </a:rPr>
            <a:t>identifiable</a:t>
          </a:r>
          <a:r>
            <a:rPr lang="en-IN" sz="1800" dirty="0" smtClean="0">
              <a:latin typeface="+mj-lt"/>
              <a:ea typeface="Cambria Math" panose="02040503050406030204" pitchFamily="18" charset="0"/>
            </a:rPr>
            <a:t> to </a:t>
          </a:r>
          <a:r>
            <a:rPr lang="en-IN" sz="1800" dirty="0" smtClean="0">
              <a:solidFill>
                <a:srgbClr val="00B050"/>
              </a:solidFill>
              <a:latin typeface="+mj-lt"/>
              <a:ea typeface="Cambria Math" panose="02040503050406030204" pitchFamily="18" charset="0"/>
            </a:rPr>
            <a:t>the satisfaction of proper officer.</a:t>
          </a:r>
          <a:endParaRPr lang="en-US" sz="1800" dirty="0">
            <a:solidFill>
              <a:srgbClr val="00B050"/>
            </a:solidFill>
            <a:latin typeface="+mj-lt"/>
            <a:ea typeface="Cambria Math" panose="02040503050406030204" pitchFamily="18" charset="0"/>
          </a:endParaRPr>
        </a:p>
      </dgm:t>
    </dgm:pt>
    <dgm:pt modelId="{61EB75AB-078C-4DB4-A518-60F42D2A1394}" type="parTrans" cxnId="{1F7DFFDC-1CBF-4E09-8904-5D638CF51A9A}">
      <dgm:prSet/>
      <dgm:spPr/>
      <dgm:t>
        <a:bodyPr/>
        <a:lstStyle/>
        <a:p>
          <a:endParaRPr lang="en-IN"/>
        </a:p>
      </dgm:t>
    </dgm:pt>
    <dgm:pt modelId="{5C25A438-6910-4135-8484-AF8C0B84A34F}" type="sibTrans" cxnId="{1F7DFFDC-1CBF-4E09-8904-5D638CF51A9A}">
      <dgm:prSet/>
      <dgm:spPr/>
      <dgm:t>
        <a:bodyPr/>
        <a:lstStyle/>
        <a:p>
          <a:endParaRPr lang="en-IN"/>
        </a:p>
      </dgm:t>
    </dgm:pt>
    <dgm:pt modelId="{72544DB0-AB87-43A4-AF34-250DADBAE664}">
      <dgm:prSet>
        <dgm:style>
          <a:lnRef idx="3">
            <a:schemeClr val="lt1"/>
          </a:lnRef>
          <a:fillRef idx="1">
            <a:schemeClr val="accent6"/>
          </a:fillRef>
          <a:effectRef idx="1">
            <a:schemeClr val="accent6"/>
          </a:effectRef>
          <a:fontRef idx="minor">
            <a:schemeClr val="lt1"/>
          </a:fontRef>
        </dgm:style>
      </dgm:prSet>
      <dgm:spPr/>
      <dgm:t>
        <a:bodyPr/>
        <a:lstStyle/>
        <a:p>
          <a:r>
            <a:rPr lang="en-US" b="1" u="sng" dirty="0" smtClean="0">
              <a:solidFill>
                <a:srgbClr val="FFFF00"/>
              </a:solidFill>
              <a:latin typeface="+mj-lt"/>
              <a:ea typeface="Cambria Math" panose="02040503050406030204" pitchFamily="18" charset="0"/>
            </a:rPr>
            <a:t>Tax payable </a:t>
          </a:r>
          <a:r>
            <a:rPr lang="en-US" b="1" dirty="0" smtClean="0">
              <a:solidFill>
                <a:srgbClr val="FFFF00"/>
              </a:solidFill>
              <a:latin typeface="+mj-lt"/>
              <a:ea typeface="Cambria Math" panose="02040503050406030204" pitchFamily="18" charset="0"/>
            </a:rPr>
            <a:t>when and by whom</a:t>
          </a:r>
          <a:endParaRPr lang="en-US" b="1" dirty="0">
            <a:solidFill>
              <a:srgbClr val="FFFF00"/>
            </a:solidFill>
            <a:latin typeface="+mj-lt"/>
            <a:ea typeface="Cambria Math" panose="02040503050406030204" pitchFamily="18" charset="0"/>
          </a:endParaRPr>
        </a:p>
      </dgm:t>
    </dgm:pt>
    <dgm:pt modelId="{468597D8-DA52-47DB-A944-A91396931451}" type="parTrans" cxnId="{F11AF742-3BAD-4579-886A-2CDA7246A941}">
      <dgm:prSet/>
      <dgm:spPr/>
      <dgm:t>
        <a:bodyPr/>
        <a:lstStyle/>
        <a:p>
          <a:endParaRPr lang="en-IN"/>
        </a:p>
      </dgm:t>
    </dgm:pt>
    <dgm:pt modelId="{E89B51FA-9FAF-4438-B2D3-6F572098D298}" type="sibTrans" cxnId="{F11AF742-3BAD-4579-886A-2CDA7246A941}">
      <dgm:prSet/>
      <dgm:spPr/>
      <dgm:t>
        <a:bodyPr/>
        <a:lstStyle/>
        <a:p>
          <a:endParaRPr lang="en-IN"/>
        </a:p>
      </dgm:t>
    </dgm:pt>
    <dgm:pt modelId="{A7E3853E-F3D4-4F85-9AFA-019678458508}">
      <dgm:prSet custT="1"/>
      <dgm:spPr/>
      <dgm:t>
        <a:bodyPr/>
        <a:lstStyle/>
        <a:p>
          <a:r>
            <a:rPr lang="en-US" sz="2000" dirty="0" smtClean="0">
              <a:solidFill>
                <a:srgbClr val="00B0F0"/>
              </a:solidFill>
              <a:latin typeface="+mj-lt"/>
              <a:ea typeface="Cambria Math" panose="02040503050406030204" pitchFamily="18" charset="0"/>
            </a:rPr>
            <a:t>Goods are liable </a:t>
          </a:r>
          <a:r>
            <a:rPr lang="en-US" sz="2000" dirty="0" smtClean="0">
              <a:latin typeface="+mj-lt"/>
              <a:ea typeface="Cambria Math" panose="02040503050406030204" pitchFamily="18" charset="0"/>
            </a:rPr>
            <a:t>for payment of </a:t>
          </a:r>
          <a:r>
            <a:rPr lang="en-US" sz="2000" u="sng" dirty="0" smtClean="0">
              <a:latin typeface="+mj-lt"/>
              <a:ea typeface="Cambria Math" panose="02040503050406030204" pitchFamily="18" charset="0"/>
            </a:rPr>
            <a:t>taxes under GST</a:t>
          </a:r>
          <a:r>
            <a:rPr lang="en-US" sz="2000" dirty="0" smtClean="0">
              <a:latin typeface="+mj-lt"/>
              <a:ea typeface="Cambria Math" panose="02040503050406030204" pitchFamily="18" charset="0"/>
            </a:rPr>
            <a:t>;  </a:t>
          </a:r>
          <a:endParaRPr lang="en-IN" sz="2000" dirty="0">
            <a:latin typeface="+mj-lt"/>
          </a:endParaRPr>
        </a:p>
      </dgm:t>
    </dgm:pt>
    <dgm:pt modelId="{B68C5AD2-A455-48E5-BD1E-B8210A445285}" type="parTrans" cxnId="{B08692F5-C93D-4E6B-B9AC-BBD17854BC0B}">
      <dgm:prSet/>
      <dgm:spPr/>
      <dgm:t>
        <a:bodyPr/>
        <a:lstStyle/>
        <a:p>
          <a:endParaRPr lang="en-IN"/>
        </a:p>
      </dgm:t>
    </dgm:pt>
    <dgm:pt modelId="{6D8FA50F-BF9F-4B42-B3FA-598FD85140F8}" type="sibTrans" cxnId="{B08692F5-C93D-4E6B-B9AC-BBD17854BC0B}">
      <dgm:prSet/>
      <dgm:spPr/>
      <dgm:t>
        <a:bodyPr/>
        <a:lstStyle/>
        <a:p>
          <a:endParaRPr lang="en-IN"/>
        </a:p>
      </dgm:t>
    </dgm:pt>
    <dgm:pt modelId="{65E19FB2-F018-41AF-B29F-2F449446E5FF}">
      <dgm:prSet custT="1"/>
      <dgm:spPr/>
      <dgm:t>
        <a:bodyPr/>
        <a:lstStyle/>
        <a:p>
          <a:r>
            <a:rPr lang="en-US" sz="2000" b="1" u="sng" dirty="0" smtClean="0">
              <a:latin typeface="+mj-lt"/>
              <a:ea typeface="Cambria Math" panose="02040503050406030204" pitchFamily="18" charset="0"/>
            </a:rPr>
            <a:t>Such goods </a:t>
          </a:r>
          <a:r>
            <a:rPr lang="en-US" sz="2000" dirty="0" smtClean="0">
              <a:latin typeface="+mj-lt"/>
              <a:ea typeface="Cambria Math" panose="02040503050406030204" pitchFamily="18" charset="0"/>
            </a:rPr>
            <a:t>are returned </a:t>
          </a:r>
          <a:r>
            <a:rPr lang="en-US" sz="2000" dirty="0" smtClean="0">
              <a:solidFill>
                <a:srgbClr val="FF0000"/>
              </a:solidFill>
              <a:latin typeface="+mj-lt"/>
              <a:ea typeface="Cambria Math" panose="02040503050406030204" pitchFamily="18" charset="0"/>
            </a:rPr>
            <a:t>after six month </a:t>
          </a:r>
          <a:r>
            <a:rPr lang="en-US" sz="2000" dirty="0" smtClean="0">
              <a:latin typeface="+mj-lt"/>
              <a:ea typeface="Cambria Math" panose="02040503050406030204" pitchFamily="18" charset="0"/>
            </a:rPr>
            <a:t>from the appointed day.</a:t>
          </a:r>
          <a:r>
            <a:rPr lang="en-US" sz="1600" dirty="0" smtClean="0">
              <a:latin typeface="+mj-lt"/>
              <a:ea typeface="Cambria Math" panose="02040503050406030204" pitchFamily="18" charset="0"/>
            </a:rPr>
            <a:t> </a:t>
          </a:r>
          <a:endParaRPr lang="en-US" sz="1600" dirty="0">
            <a:latin typeface="+mj-lt"/>
            <a:ea typeface="Cambria Math" panose="02040503050406030204" pitchFamily="18" charset="0"/>
          </a:endParaRPr>
        </a:p>
      </dgm:t>
    </dgm:pt>
    <dgm:pt modelId="{516999AF-056B-4810-852D-4A67D43ABC18}" type="parTrans" cxnId="{F02FD81F-6A36-45DA-94FC-09BF3ACC0DEF}">
      <dgm:prSet/>
      <dgm:spPr/>
      <dgm:t>
        <a:bodyPr/>
        <a:lstStyle/>
        <a:p>
          <a:endParaRPr lang="en-IN"/>
        </a:p>
      </dgm:t>
    </dgm:pt>
    <dgm:pt modelId="{0F8691CB-AA10-4222-9447-AA802037EC05}" type="sibTrans" cxnId="{F02FD81F-6A36-45DA-94FC-09BF3ACC0DEF}">
      <dgm:prSet/>
      <dgm:spPr/>
      <dgm:t>
        <a:bodyPr/>
        <a:lstStyle/>
        <a:p>
          <a:endParaRPr lang="en-IN"/>
        </a:p>
      </dgm:t>
    </dgm:pt>
    <dgm:pt modelId="{D95411F4-5D71-43C5-B2AA-DCE0ECD90DDB}">
      <dgm:prSet/>
      <dgm:spPr/>
      <dgm:t>
        <a:bodyPr/>
        <a:lstStyle/>
        <a:p>
          <a:endParaRPr lang="en-US" sz="1100" dirty="0">
            <a:solidFill>
              <a:srgbClr val="00B050"/>
            </a:solidFill>
            <a:latin typeface="+mj-lt"/>
            <a:ea typeface="Cambria Math" panose="02040503050406030204" pitchFamily="18" charset="0"/>
          </a:endParaRPr>
        </a:p>
      </dgm:t>
    </dgm:pt>
    <dgm:pt modelId="{2C85CF40-34C9-409C-8896-D68464633E7E}" type="parTrans" cxnId="{944E0269-15CC-4645-9999-20B2DA1C4E61}">
      <dgm:prSet/>
      <dgm:spPr/>
      <dgm:t>
        <a:bodyPr/>
        <a:lstStyle/>
        <a:p>
          <a:endParaRPr lang="en-IN"/>
        </a:p>
      </dgm:t>
    </dgm:pt>
    <dgm:pt modelId="{0339FBEF-9C69-480B-92AE-D5DBBAC75EE3}" type="sibTrans" cxnId="{944E0269-15CC-4645-9999-20B2DA1C4E61}">
      <dgm:prSet/>
      <dgm:spPr/>
      <dgm:t>
        <a:bodyPr/>
        <a:lstStyle/>
        <a:p>
          <a:endParaRPr lang="en-IN"/>
        </a:p>
      </dgm:t>
    </dgm:pt>
    <dgm:pt modelId="{2AD9A420-231F-4202-B83D-DA09A2DAB361}">
      <dgm:prSet custT="1"/>
      <dgm:spPr/>
      <dgm:t>
        <a:bodyPr/>
        <a:lstStyle/>
        <a:p>
          <a:r>
            <a:rPr lang="en-US" sz="1800" dirty="0" smtClean="0">
              <a:solidFill>
                <a:schemeClr val="tx1"/>
              </a:solidFill>
              <a:latin typeface="+mj-lt"/>
              <a:ea typeface="Cambria Math" panose="02040503050406030204" pitchFamily="18" charset="0"/>
            </a:rPr>
            <a:t>Register person shall be eligible for refund of the duty paid under existing law.</a:t>
          </a:r>
          <a:endParaRPr lang="en-US" sz="1800" dirty="0">
            <a:solidFill>
              <a:schemeClr val="tx1"/>
            </a:solidFill>
            <a:latin typeface="+mj-lt"/>
            <a:ea typeface="Cambria Math" panose="02040503050406030204" pitchFamily="18" charset="0"/>
          </a:endParaRPr>
        </a:p>
      </dgm:t>
    </dgm:pt>
    <dgm:pt modelId="{37326295-EA55-4719-B58A-349113438E4B}" type="parTrans" cxnId="{DDFBECBA-B7A5-47E2-8B75-96280E07331C}">
      <dgm:prSet/>
      <dgm:spPr/>
      <dgm:t>
        <a:bodyPr/>
        <a:lstStyle/>
        <a:p>
          <a:endParaRPr lang="en-IN"/>
        </a:p>
      </dgm:t>
    </dgm:pt>
    <dgm:pt modelId="{C09EE9C2-BBA3-4398-B8FE-976B85B6279A}" type="sibTrans" cxnId="{DDFBECBA-B7A5-47E2-8B75-96280E07331C}">
      <dgm:prSet/>
      <dgm:spPr/>
      <dgm:t>
        <a:bodyPr/>
        <a:lstStyle/>
        <a:p>
          <a:endParaRPr lang="en-IN"/>
        </a:p>
      </dgm:t>
    </dgm:pt>
    <dgm:pt modelId="{6E199779-BD8C-4F75-B102-AE1FE3A29068}">
      <dgm:prSet custT="1"/>
      <dgm:spPr/>
      <dgm:t>
        <a:bodyPr/>
        <a:lstStyle/>
        <a:p>
          <a:endParaRPr lang="en-IN" sz="1600" dirty="0">
            <a:latin typeface="+mj-lt"/>
          </a:endParaRPr>
        </a:p>
      </dgm:t>
    </dgm:pt>
    <dgm:pt modelId="{6E5009C8-7C05-4699-AE05-53F6377A535D}" type="parTrans" cxnId="{FA780745-1AD0-46C8-9F8F-0B230C14A285}">
      <dgm:prSet/>
      <dgm:spPr/>
      <dgm:t>
        <a:bodyPr/>
        <a:lstStyle/>
        <a:p>
          <a:endParaRPr lang="en-IN"/>
        </a:p>
      </dgm:t>
    </dgm:pt>
    <dgm:pt modelId="{92AD510A-66D3-4EDA-B462-FE3235DD6802}" type="sibTrans" cxnId="{FA780745-1AD0-46C8-9F8F-0B230C14A285}">
      <dgm:prSet/>
      <dgm:spPr/>
      <dgm:t>
        <a:bodyPr/>
        <a:lstStyle/>
        <a:p>
          <a:endParaRPr lang="en-IN"/>
        </a:p>
      </dgm:t>
    </dgm:pt>
    <dgm:pt modelId="{6F3C1810-13BC-4F5C-81BC-38BA43A8A07A}" type="pres">
      <dgm:prSet presAssocID="{8E4CB3C6-AD74-48C9-916C-6FA0B9CE838B}" presName="linearFlow" presStyleCnt="0">
        <dgm:presLayoutVars>
          <dgm:dir/>
          <dgm:animLvl val="lvl"/>
          <dgm:resizeHandles val="exact"/>
        </dgm:presLayoutVars>
      </dgm:prSet>
      <dgm:spPr/>
      <dgm:t>
        <a:bodyPr/>
        <a:lstStyle/>
        <a:p>
          <a:endParaRPr lang="en-IN"/>
        </a:p>
      </dgm:t>
    </dgm:pt>
    <dgm:pt modelId="{B37A6996-98E2-414D-8291-E622D03548D2}" type="pres">
      <dgm:prSet presAssocID="{9D1C0B70-C004-4CEC-BC19-307D196A58D8}" presName="composite" presStyleCnt="0"/>
      <dgm:spPr/>
    </dgm:pt>
    <dgm:pt modelId="{56193EC4-FC38-4CAD-B7E9-E0713AEEEFD3}" type="pres">
      <dgm:prSet presAssocID="{9D1C0B70-C004-4CEC-BC19-307D196A58D8}" presName="parentText" presStyleLbl="alignNode1" presStyleIdx="0" presStyleCnt="2" custScaleY="114095" custLinFactNeighborX="-1678" custLinFactNeighborY="-7229">
        <dgm:presLayoutVars>
          <dgm:chMax val="1"/>
          <dgm:bulletEnabled val="1"/>
        </dgm:presLayoutVars>
      </dgm:prSet>
      <dgm:spPr/>
      <dgm:t>
        <a:bodyPr/>
        <a:lstStyle/>
        <a:p>
          <a:endParaRPr lang="en-IN"/>
        </a:p>
      </dgm:t>
    </dgm:pt>
    <dgm:pt modelId="{CDE2E966-C261-4240-8FBF-0B58E5858675}" type="pres">
      <dgm:prSet presAssocID="{9D1C0B70-C004-4CEC-BC19-307D196A58D8}" presName="descendantText" presStyleLbl="alignAcc1" presStyleIdx="0" presStyleCnt="2" custScaleY="129686">
        <dgm:presLayoutVars>
          <dgm:bulletEnabled val="1"/>
        </dgm:presLayoutVars>
      </dgm:prSet>
      <dgm:spPr/>
      <dgm:t>
        <a:bodyPr/>
        <a:lstStyle/>
        <a:p>
          <a:endParaRPr lang="en-IN"/>
        </a:p>
      </dgm:t>
    </dgm:pt>
    <dgm:pt modelId="{EE4E43BB-9233-44AE-9274-495C9980364E}" type="pres">
      <dgm:prSet presAssocID="{294256D6-FD7D-4506-A1E6-8693FB1C557F}" presName="sp" presStyleCnt="0"/>
      <dgm:spPr/>
    </dgm:pt>
    <dgm:pt modelId="{9A518250-6BFE-454D-9BB6-63ADDB7A96ED}" type="pres">
      <dgm:prSet presAssocID="{72544DB0-AB87-43A4-AF34-250DADBAE664}" presName="composite" presStyleCnt="0"/>
      <dgm:spPr/>
    </dgm:pt>
    <dgm:pt modelId="{2F28BA3C-36C0-4064-BE0D-70ACFFC84362}" type="pres">
      <dgm:prSet presAssocID="{72544DB0-AB87-43A4-AF34-250DADBAE664}" presName="parentText" presStyleLbl="alignNode1" presStyleIdx="1" presStyleCnt="2" custScaleY="100098" custLinFactNeighborX="0" custLinFactNeighborY="267">
        <dgm:presLayoutVars>
          <dgm:chMax val="1"/>
          <dgm:bulletEnabled val="1"/>
        </dgm:presLayoutVars>
      </dgm:prSet>
      <dgm:spPr/>
      <dgm:t>
        <a:bodyPr/>
        <a:lstStyle/>
        <a:p>
          <a:endParaRPr lang="en-IN"/>
        </a:p>
      </dgm:t>
    </dgm:pt>
    <dgm:pt modelId="{0215E836-B4A6-4FAC-A271-783BE7207045}" type="pres">
      <dgm:prSet presAssocID="{72544DB0-AB87-43A4-AF34-250DADBAE664}" presName="descendantText" presStyleLbl="alignAcc1" presStyleIdx="1" presStyleCnt="2" custScaleY="100000">
        <dgm:presLayoutVars>
          <dgm:bulletEnabled val="1"/>
        </dgm:presLayoutVars>
      </dgm:prSet>
      <dgm:spPr/>
      <dgm:t>
        <a:bodyPr/>
        <a:lstStyle/>
        <a:p>
          <a:endParaRPr lang="en-IN"/>
        </a:p>
      </dgm:t>
    </dgm:pt>
  </dgm:ptLst>
  <dgm:cxnLst>
    <dgm:cxn modelId="{944E0269-15CC-4645-9999-20B2DA1C4E61}" srcId="{9D1C0B70-C004-4CEC-BC19-307D196A58D8}" destId="{D95411F4-5D71-43C5-B2AA-DCE0ECD90DDB}" srcOrd="5" destOrd="0" parTransId="{2C85CF40-34C9-409C-8896-D68464633E7E}" sibTransId="{0339FBEF-9C69-480B-92AE-D5DBBAC75EE3}"/>
    <dgm:cxn modelId="{44870BBD-CB97-49A9-832D-453FC6B7CA17}" type="presOf" srcId="{A7E3853E-F3D4-4F85-9AFA-019678458508}" destId="{0215E836-B4A6-4FAC-A271-783BE7207045}" srcOrd="0" destOrd="0" presId="urn:microsoft.com/office/officeart/2005/8/layout/chevron2"/>
    <dgm:cxn modelId="{B08692F5-C93D-4E6B-B9AC-BBD17854BC0B}" srcId="{72544DB0-AB87-43A4-AF34-250DADBAE664}" destId="{A7E3853E-F3D4-4F85-9AFA-019678458508}" srcOrd="0" destOrd="0" parTransId="{B68C5AD2-A455-48E5-BD1E-B8210A445285}" sibTransId="{6D8FA50F-BF9F-4B42-B3FA-598FD85140F8}"/>
    <dgm:cxn modelId="{F11AF742-3BAD-4579-886A-2CDA7246A941}" srcId="{8E4CB3C6-AD74-48C9-916C-6FA0B9CE838B}" destId="{72544DB0-AB87-43A4-AF34-250DADBAE664}" srcOrd="1" destOrd="0" parTransId="{468597D8-DA52-47DB-A944-A91396931451}" sibTransId="{E89B51FA-9FAF-4438-B2D3-6F572098D298}"/>
    <dgm:cxn modelId="{097D8ADB-CD89-4610-BB94-D06842929C79}" type="presOf" srcId="{84BC2B1D-C21A-4465-B2A7-492BD8D94F89}" destId="{CDE2E966-C261-4240-8FBF-0B58E5858675}" srcOrd="0" destOrd="1" presId="urn:microsoft.com/office/officeart/2005/8/layout/chevron2"/>
    <dgm:cxn modelId="{5CAFB2AF-C2A2-4013-A478-E88F4F60620A}" srcId="{9D1C0B70-C004-4CEC-BC19-307D196A58D8}" destId="{41987F4F-CE95-4779-B072-4EB2D27C83F6}" srcOrd="2" destOrd="0" parTransId="{F04ACBF0-9709-4CBC-86F1-BCF2D308E9C0}" sibTransId="{B64F54B9-1C8C-440C-B06E-EB3EB97B0177}"/>
    <dgm:cxn modelId="{7903A026-7FF3-4DB8-B7C4-DD2E1FC210FE}" type="presOf" srcId="{8E4CB3C6-AD74-48C9-916C-6FA0B9CE838B}" destId="{6F3C1810-13BC-4F5C-81BC-38BA43A8A07A}" srcOrd="0" destOrd="0" presId="urn:microsoft.com/office/officeart/2005/8/layout/chevron2"/>
    <dgm:cxn modelId="{5359AB37-10C1-4C0E-ADA9-F743BF0EEC8D}" type="presOf" srcId="{89B8266B-CD5B-410B-8C45-767D2518BAF7}" destId="{CDE2E966-C261-4240-8FBF-0B58E5858675}" srcOrd="0" destOrd="3" presId="urn:microsoft.com/office/officeart/2005/8/layout/chevron2"/>
    <dgm:cxn modelId="{1F7DFFDC-1CBF-4E09-8904-5D638CF51A9A}" srcId="{9D1C0B70-C004-4CEC-BC19-307D196A58D8}" destId="{89B8266B-CD5B-410B-8C45-767D2518BAF7}" srcOrd="3" destOrd="0" parTransId="{61EB75AB-078C-4DB4-A518-60F42D2A1394}" sibTransId="{5C25A438-6910-4135-8484-AF8C0B84A34F}"/>
    <dgm:cxn modelId="{DDFBECBA-B7A5-47E2-8B75-96280E07331C}" srcId="{9D1C0B70-C004-4CEC-BC19-307D196A58D8}" destId="{2AD9A420-231F-4202-B83D-DA09A2DAB361}" srcOrd="4" destOrd="0" parTransId="{37326295-EA55-4719-B58A-349113438E4B}" sibTransId="{C09EE9C2-BBA3-4398-B8FE-976B85B6279A}"/>
    <dgm:cxn modelId="{FA780745-1AD0-46C8-9F8F-0B230C14A285}" srcId="{9D1C0B70-C004-4CEC-BC19-307D196A58D8}" destId="{6E199779-BD8C-4F75-B102-AE1FE3A29068}" srcOrd="0" destOrd="0" parTransId="{6E5009C8-7C05-4699-AE05-53F6377A535D}" sibTransId="{92AD510A-66D3-4EDA-B462-FE3235DD6802}"/>
    <dgm:cxn modelId="{2A462C49-70A2-4EF3-BDAA-5EAEA11B99BD}" type="presOf" srcId="{9D1C0B70-C004-4CEC-BC19-307D196A58D8}" destId="{56193EC4-FC38-4CAD-B7E9-E0713AEEEFD3}" srcOrd="0" destOrd="0" presId="urn:microsoft.com/office/officeart/2005/8/layout/chevron2"/>
    <dgm:cxn modelId="{49CACE86-2E8B-41A8-A061-D57DB34FAA37}" type="presOf" srcId="{2AD9A420-231F-4202-B83D-DA09A2DAB361}" destId="{CDE2E966-C261-4240-8FBF-0B58E5858675}" srcOrd="0" destOrd="4" presId="urn:microsoft.com/office/officeart/2005/8/layout/chevron2"/>
    <dgm:cxn modelId="{25B7C0A9-3E3E-4852-B0EF-05A4F3CB142D}" type="presOf" srcId="{65E19FB2-F018-41AF-B29F-2F449446E5FF}" destId="{0215E836-B4A6-4FAC-A271-783BE7207045}" srcOrd="0" destOrd="1" presId="urn:microsoft.com/office/officeart/2005/8/layout/chevron2"/>
    <dgm:cxn modelId="{F02FD81F-6A36-45DA-94FC-09BF3ACC0DEF}" srcId="{72544DB0-AB87-43A4-AF34-250DADBAE664}" destId="{65E19FB2-F018-41AF-B29F-2F449446E5FF}" srcOrd="1" destOrd="0" parTransId="{516999AF-056B-4810-852D-4A67D43ABC18}" sibTransId="{0F8691CB-AA10-4222-9447-AA802037EC05}"/>
    <dgm:cxn modelId="{E9F3CDAA-713E-47AC-98E1-9FBA3797D458}" srcId="{9D1C0B70-C004-4CEC-BC19-307D196A58D8}" destId="{84BC2B1D-C21A-4465-B2A7-492BD8D94F89}" srcOrd="1" destOrd="0" parTransId="{17D6A673-70D3-4668-BA23-C2665A3B5D6F}" sibTransId="{70297606-8BF9-4B2C-8B3B-DEC24725327F}"/>
    <dgm:cxn modelId="{FB04EC14-3066-4BCF-B4C6-AE1AC1DBB917}" type="presOf" srcId="{72544DB0-AB87-43A4-AF34-250DADBAE664}" destId="{2F28BA3C-36C0-4064-BE0D-70ACFFC84362}" srcOrd="0" destOrd="0" presId="urn:microsoft.com/office/officeart/2005/8/layout/chevron2"/>
    <dgm:cxn modelId="{2E51CBEE-D7A1-4BDE-AB23-79213D2FFA77}" type="presOf" srcId="{41987F4F-CE95-4779-B072-4EB2D27C83F6}" destId="{CDE2E966-C261-4240-8FBF-0B58E5858675}" srcOrd="0" destOrd="2" presId="urn:microsoft.com/office/officeart/2005/8/layout/chevron2"/>
    <dgm:cxn modelId="{514A168A-9875-42D0-8535-9C18F716CE24}" type="presOf" srcId="{D95411F4-5D71-43C5-B2AA-DCE0ECD90DDB}" destId="{CDE2E966-C261-4240-8FBF-0B58E5858675}" srcOrd="0" destOrd="5" presId="urn:microsoft.com/office/officeart/2005/8/layout/chevron2"/>
    <dgm:cxn modelId="{E9C11907-2160-497B-B415-C4FA305BD920}" srcId="{8E4CB3C6-AD74-48C9-916C-6FA0B9CE838B}" destId="{9D1C0B70-C004-4CEC-BC19-307D196A58D8}" srcOrd="0" destOrd="0" parTransId="{1C0E89B9-30F5-4436-8F4C-14CDC9CD6F72}" sibTransId="{294256D6-FD7D-4506-A1E6-8693FB1C557F}"/>
    <dgm:cxn modelId="{51160326-4C34-4CD3-A498-E4D49A31933C}" type="presOf" srcId="{6E199779-BD8C-4F75-B102-AE1FE3A29068}" destId="{CDE2E966-C261-4240-8FBF-0B58E5858675}" srcOrd="0" destOrd="0" presId="urn:microsoft.com/office/officeart/2005/8/layout/chevron2"/>
    <dgm:cxn modelId="{9C12DEA6-C8B9-4A72-8D83-AA59186B69BD}" type="presParOf" srcId="{6F3C1810-13BC-4F5C-81BC-38BA43A8A07A}" destId="{B37A6996-98E2-414D-8291-E622D03548D2}" srcOrd="0" destOrd="0" presId="urn:microsoft.com/office/officeart/2005/8/layout/chevron2"/>
    <dgm:cxn modelId="{F894DCA8-D62D-4175-8FE0-E9697D1300DA}" type="presParOf" srcId="{B37A6996-98E2-414D-8291-E622D03548D2}" destId="{56193EC4-FC38-4CAD-B7E9-E0713AEEEFD3}" srcOrd="0" destOrd="0" presId="urn:microsoft.com/office/officeart/2005/8/layout/chevron2"/>
    <dgm:cxn modelId="{3DBFE3BA-E339-43BD-BDDD-8698186B4D15}" type="presParOf" srcId="{B37A6996-98E2-414D-8291-E622D03548D2}" destId="{CDE2E966-C261-4240-8FBF-0B58E5858675}" srcOrd="1" destOrd="0" presId="urn:microsoft.com/office/officeart/2005/8/layout/chevron2"/>
    <dgm:cxn modelId="{63C1629E-D9A3-4342-B849-FD843D62A9CE}" type="presParOf" srcId="{6F3C1810-13BC-4F5C-81BC-38BA43A8A07A}" destId="{EE4E43BB-9233-44AE-9274-495C9980364E}" srcOrd="1" destOrd="0" presId="urn:microsoft.com/office/officeart/2005/8/layout/chevron2"/>
    <dgm:cxn modelId="{9A57321C-A194-47A8-A7D0-3931E11BC9E2}" type="presParOf" srcId="{6F3C1810-13BC-4F5C-81BC-38BA43A8A07A}" destId="{9A518250-6BFE-454D-9BB6-63ADDB7A96ED}" srcOrd="2" destOrd="0" presId="urn:microsoft.com/office/officeart/2005/8/layout/chevron2"/>
    <dgm:cxn modelId="{A84BD391-9025-40AE-A827-0CDC7FD96500}" type="presParOf" srcId="{9A518250-6BFE-454D-9BB6-63ADDB7A96ED}" destId="{2F28BA3C-36C0-4064-BE0D-70ACFFC84362}" srcOrd="0" destOrd="0" presId="urn:microsoft.com/office/officeart/2005/8/layout/chevron2"/>
    <dgm:cxn modelId="{97F341D2-3239-49BA-BB71-A3533940E2F6}" type="presParOf" srcId="{9A518250-6BFE-454D-9BB6-63ADDB7A96ED}" destId="{0215E836-B4A6-4FAC-A271-783BE7207045}" srcOrd="1" destOrd="0" presId="urn:microsoft.com/office/officeart/2005/8/layout/chevron2"/>
  </dgm:cxnLst>
  <dgm:bg/>
  <dgm:whole/>
</dgm:dataModel>
</file>

<file path=ppt/diagrams/data22.xml><?xml version="1.0" encoding="utf-8"?>
<dgm:dataModel xmlns:dgm="http://schemas.openxmlformats.org/drawingml/2006/diagram" xmlns:a="http://schemas.openxmlformats.org/drawingml/2006/main">
  <dgm:ptLst>
    <dgm:pt modelId="{12138959-13B8-444C-B267-3C4E0591E236}"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IN"/>
        </a:p>
      </dgm:t>
    </dgm:pt>
    <dgm:pt modelId="{8AFEC0EB-EBAA-4143-8E3A-177C27B535DB}">
      <dgm:prSet phldrT="[Text]">
        <dgm:style>
          <a:lnRef idx="1">
            <a:schemeClr val="accent3"/>
          </a:lnRef>
          <a:fillRef idx="2">
            <a:schemeClr val="accent3"/>
          </a:fillRef>
          <a:effectRef idx="1">
            <a:schemeClr val="accent3"/>
          </a:effectRef>
          <a:fontRef idx="minor">
            <a:schemeClr val="dk1"/>
          </a:fontRef>
        </dgm:style>
      </dgm:prSet>
      <dgm:spPr/>
      <dgm:t>
        <a:bodyPr/>
        <a:lstStyle/>
        <a:p>
          <a:r>
            <a:rPr lang="en-IN" dirty="0" smtClean="0">
              <a:solidFill>
                <a:srgbClr val="7030A0"/>
              </a:solidFill>
              <a:latin typeface="+mn-lt"/>
              <a:ea typeface="Cambria Math" panose="02040503050406030204" pitchFamily="18" charset="0"/>
            </a:rPr>
            <a:t>Contract entered  prior </a:t>
          </a:r>
          <a:r>
            <a:rPr lang="en-IN" dirty="0" smtClean="0">
              <a:latin typeface="+mn-lt"/>
              <a:ea typeface="Cambria Math" panose="02040503050406030204" pitchFamily="18" charset="0"/>
            </a:rPr>
            <a:t>to the appointed day and </a:t>
          </a:r>
          <a:r>
            <a:rPr lang="en-IN" u="sng" dirty="0" smtClean="0">
              <a:latin typeface="+mn-lt"/>
              <a:ea typeface="Cambria Math" panose="02040503050406030204" pitchFamily="18" charset="0"/>
            </a:rPr>
            <a:t>price of goods and / or services</a:t>
          </a:r>
          <a:r>
            <a:rPr lang="en-IN" dirty="0" smtClean="0">
              <a:latin typeface="+mn-lt"/>
              <a:ea typeface="Cambria Math" panose="02040503050406030204" pitchFamily="18" charset="0"/>
            </a:rPr>
            <a:t>  </a:t>
          </a:r>
          <a:r>
            <a:rPr lang="en-IN" dirty="0" smtClean="0">
              <a:solidFill>
                <a:srgbClr val="FF0000"/>
              </a:solidFill>
              <a:latin typeface="+mn-lt"/>
              <a:ea typeface="Cambria Math" panose="02040503050406030204" pitchFamily="18" charset="0"/>
            </a:rPr>
            <a:t>is revised</a:t>
          </a:r>
          <a:r>
            <a:rPr lang="en-IN" dirty="0" smtClean="0">
              <a:latin typeface="+mn-lt"/>
              <a:ea typeface="Cambria Math" panose="02040503050406030204" pitchFamily="18" charset="0"/>
            </a:rPr>
            <a:t> </a:t>
          </a:r>
          <a:r>
            <a:rPr lang="en-IN" dirty="0" smtClean="0">
              <a:solidFill>
                <a:srgbClr val="FF0000"/>
              </a:solidFill>
              <a:latin typeface="+mn-lt"/>
              <a:ea typeface="Cambria Math" panose="02040503050406030204" pitchFamily="18" charset="0"/>
            </a:rPr>
            <a:t>on or after</a:t>
          </a:r>
          <a:r>
            <a:rPr lang="en-IN" dirty="0" smtClean="0">
              <a:latin typeface="+mn-lt"/>
              <a:ea typeface="Cambria Math" panose="02040503050406030204" pitchFamily="18" charset="0"/>
            </a:rPr>
            <a:t> the appointed day</a:t>
          </a:r>
          <a:endParaRPr lang="en-IN" dirty="0"/>
        </a:p>
      </dgm:t>
    </dgm:pt>
    <dgm:pt modelId="{48EE513A-0815-44B4-93AD-7FA6F0A883AE}" type="parTrans" cxnId="{A6CCD738-E792-47FA-99AA-E772D3270E76}">
      <dgm:prSet/>
      <dgm:spPr/>
      <dgm:t>
        <a:bodyPr/>
        <a:lstStyle/>
        <a:p>
          <a:endParaRPr lang="en-IN"/>
        </a:p>
      </dgm:t>
    </dgm:pt>
    <dgm:pt modelId="{874C4F13-2FB2-4DCA-AF4D-496352871AEF}" type="sibTrans" cxnId="{A6CCD738-E792-47FA-99AA-E772D3270E76}">
      <dgm:prSet/>
      <dgm:spPr/>
      <dgm:t>
        <a:bodyPr/>
        <a:lstStyle/>
        <a:p>
          <a:endParaRPr lang="en-IN"/>
        </a:p>
      </dgm:t>
    </dgm:pt>
    <dgm:pt modelId="{3F39F11D-EDF9-4635-8831-279C13B2AC89}">
      <dgm:prSet phldrT="[Text]">
        <dgm:style>
          <a:lnRef idx="1">
            <a:schemeClr val="accent3"/>
          </a:lnRef>
          <a:fillRef idx="2">
            <a:schemeClr val="accent3"/>
          </a:fillRef>
          <a:effectRef idx="1">
            <a:schemeClr val="accent3"/>
          </a:effectRef>
          <a:fontRef idx="minor">
            <a:schemeClr val="dk1"/>
          </a:fontRef>
        </dgm:style>
      </dgm:prSet>
      <dgm:spPr/>
      <dgm:t>
        <a:bodyPr/>
        <a:lstStyle/>
        <a:p>
          <a:r>
            <a:rPr lang="en-IN" dirty="0" smtClean="0">
              <a:solidFill>
                <a:srgbClr val="FF0000"/>
              </a:solidFill>
              <a:latin typeface="+mn-lt"/>
              <a:ea typeface="Cambria Math" panose="02040503050406030204" pitchFamily="18" charset="0"/>
            </a:rPr>
            <a:t>Upward revision in the price</a:t>
          </a:r>
          <a:endParaRPr lang="en-IN" dirty="0">
            <a:solidFill>
              <a:srgbClr val="FF0000"/>
            </a:solidFill>
          </a:endParaRPr>
        </a:p>
      </dgm:t>
    </dgm:pt>
    <dgm:pt modelId="{6C2C3388-814C-4F8D-BFAF-D7BCAE0DB303}" type="parTrans" cxnId="{15FCDB04-91CF-4CFB-B4A6-B0C8128E92F6}">
      <dgm:prSet>
        <dgm:style>
          <a:lnRef idx="1">
            <a:schemeClr val="accent3"/>
          </a:lnRef>
          <a:fillRef idx="2">
            <a:schemeClr val="accent3"/>
          </a:fillRef>
          <a:effectRef idx="1">
            <a:schemeClr val="accent3"/>
          </a:effectRef>
          <a:fontRef idx="minor">
            <a:schemeClr val="dk1"/>
          </a:fontRef>
        </dgm:style>
      </dgm:prSet>
      <dgm:spPr/>
      <dgm:t>
        <a:bodyPr/>
        <a:lstStyle/>
        <a:p>
          <a:endParaRPr lang="en-IN"/>
        </a:p>
      </dgm:t>
    </dgm:pt>
    <dgm:pt modelId="{26C17564-5811-42AF-9790-C862545076B5}" type="sibTrans" cxnId="{15FCDB04-91CF-4CFB-B4A6-B0C8128E92F6}">
      <dgm:prSet/>
      <dgm:spPr/>
      <dgm:t>
        <a:bodyPr/>
        <a:lstStyle/>
        <a:p>
          <a:endParaRPr lang="en-IN"/>
        </a:p>
      </dgm:t>
    </dgm:pt>
    <dgm:pt modelId="{A4324869-81BD-41DB-A254-32D77C695456}">
      <dgm:prSet phldrT="[Text]">
        <dgm:style>
          <a:lnRef idx="1">
            <a:schemeClr val="accent3"/>
          </a:lnRef>
          <a:fillRef idx="2">
            <a:schemeClr val="accent3"/>
          </a:fillRef>
          <a:effectRef idx="1">
            <a:schemeClr val="accent3"/>
          </a:effectRef>
          <a:fontRef idx="minor">
            <a:schemeClr val="dk1"/>
          </a:fontRef>
        </dgm:style>
      </dgm:prSet>
      <dgm:spPr/>
      <dgm:t>
        <a:bodyPr/>
        <a:lstStyle/>
        <a:p>
          <a:r>
            <a:rPr lang="en-US" dirty="0" smtClean="0">
              <a:solidFill>
                <a:schemeClr val="accent6">
                  <a:lumMod val="50000"/>
                </a:schemeClr>
              </a:solidFill>
              <a:latin typeface="+mn-lt"/>
              <a:ea typeface="Cambria Math" panose="02040503050406030204" pitchFamily="18" charset="0"/>
            </a:rPr>
            <a:t>Issue of supplementary invoice </a:t>
          </a:r>
          <a:r>
            <a:rPr lang="en-US" dirty="0" smtClean="0">
              <a:latin typeface="+mn-lt"/>
              <a:ea typeface="Cambria Math" panose="02040503050406030204" pitchFamily="18" charset="0"/>
            </a:rPr>
            <a:t> or </a:t>
          </a:r>
          <a:r>
            <a:rPr lang="en-US" dirty="0" smtClean="0">
              <a:solidFill>
                <a:schemeClr val="accent6">
                  <a:lumMod val="50000"/>
                </a:schemeClr>
              </a:solidFill>
              <a:latin typeface="+mn-lt"/>
              <a:ea typeface="Cambria Math" panose="02040503050406030204" pitchFamily="18" charset="0"/>
            </a:rPr>
            <a:t>debit note within 30 days</a:t>
          </a:r>
          <a:r>
            <a:rPr lang="en-US" dirty="0" smtClean="0">
              <a:latin typeface="+mn-lt"/>
              <a:ea typeface="Cambria Math" panose="02040503050406030204" pitchFamily="18" charset="0"/>
            </a:rPr>
            <a:t> </a:t>
          </a:r>
          <a:r>
            <a:rPr lang="en-US" u="sng" dirty="0" smtClean="0">
              <a:latin typeface="+mn-lt"/>
              <a:ea typeface="Cambria Math" panose="02040503050406030204" pitchFamily="18" charset="0"/>
            </a:rPr>
            <a:t>from such revision</a:t>
          </a:r>
          <a:endParaRPr lang="en-IN" u="sng" dirty="0"/>
        </a:p>
      </dgm:t>
    </dgm:pt>
    <dgm:pt modelId="{1AE68663-B95A-42B1-9C51-C810570F66EB}" type="parTrans" cxnId="{CB1A6B67-F195-4314-A04F-140F197BEBD8}">
      <dgm:prSet>
        <dgm:style>
          <a:lnRef idx="1">
            <a:schemeClr val="accent3"/>
          </a:lnRef>
          <a:fillRef idx="2">
            <a:schemeClr val="accent3"/>
          </a:fillRef>
          <a:effectRef idx="1">
            <a:schemeClr val="accent3"/>
          </a:effectRef>
          <a:fontRef idx="minor">
            <a:schemeClr val="dk1"/>
          </a:fontRef>
        </dgm:style>
      </dgm:prSet>
      <dgm:spPr/>
      <dgm:t>
        <a:bodyPr/>
        <a:lstStyle/>
        <a:p>
          <a:endParaRPr lang="en-IN"/>
        </a:p>
      </dgm:t>
    </dgm:pt>
    <dgm:pt modelId="{A754A5D9-A7A6-43E5-96BF-03244DFAD4FF}" type="sibTrans" cxnId="{CB1A6B67-F195-4314-A04F-140F197BEBD8}">
      <dgm:prSet/>
      <dgm:spPr/>
      <dgm:t>
        <a:bodyPr/>
        <a:lstStyle/>
        <a:p>
          <a:endParaRPr lang="en-IN"/>
        </a:p>
      </dgm:t>
    </dgm:pt>
    <dgm:pt modelId="{DFC877BC-B655-4E1F-AB4D-84684B097C86}">
      <dgm:prSet phldrT="[Text]">
        <dgm:style>
          <a:lnRef idx="1">
            <a:schemeClr val="accent3"/>
          </a:lnRef>
          <a:fillRef idx="2">
            <a:schemeClr val="accent3"/>
          </a:fillRef>
          <a:effectRef idx="1">
            <a:schemeClr val="accent3"/>
          </a:effectRef>
          <a:fontRef idx="minor">
            <a:schemeClr val="dk1"/>
          </a:fontRef>
        </dgm:style>
      </dgm:prSet>
      <dgm:spPr/>
      <dgm:t>
        <a:bodyPr/>
        <a:lstStyle/>
        <a:p>
          <a:r>
            <a:rPr lang="en-IN" dirty="0" smtClean="0">
              <a:solidFill>
                <a:srgbClr val="FF0000"/>
              </a:solidFill>
              <a:latin typeface="+mn-lt"/>
              <a:ea typeface="Cambria Math" panose="02040503050406030204" pitchFamily="18" charset="0"/>
            </a:rPr>
            <a:t>Downward revision in the price</a:t>
          </a:r>
          <a:endParaRPr lang="en-IN" dirty="0">
            <a:solidFill>
              <a:srgbClr val="FF0000"/>
            </a:solidFill>
          </a:endParaRPr>
        </a:p>
      </dgm:t>
    </dgm:pt>
    <dgm:pt modelId="{B9F570B7-DDE2-4E33-B6D4-801EBCE64466}" type="parTrans" cxnId="{78ECB2F3-9434-464F-90C3-43172D4B2325}">
      <dgm:prSet>
        <dgm:style>
          <a:lnRef idx="1">
            <a:schemeClr val="accent3"/>
          </a:lnRef>
          <a:fillRef idx="2">
            <a:schemeClr val="accent3"/>
          </a:fillRef>
          <a:effectRef idx="1">
            <a:schemeClr val="accent3"/>
          </a:effectRef>
          <a:fontRef idx="minor">
            <a:schemeClr val="dk1"/>
          </a:fontRef>
        </dgm:style>
      </dgm:prSet>
      <dgm:spPr/>
      <dgm:t>
        <a:bodyPr/>
        <a:lstStyle/>
        <a:p>
          <a:endParaRPr lang="en-IN"/>
        </a:p>
      </dgm:t>
    </dgm:pt>
    <dgm:pt modelId="{524163A4-5EDD-4B3A-AF79-0C4EF05199AC}" type="sibTrans" cxnId="{78ECB2F3-9434-464F-90C3-43172D4B2325}">
      <dgm:prSet/>
      <dgm:spPr/>
      <dgm:t>
        <a:bodyPr/>
        <a:lstStyle/>
        <a:p>
          <a:endParaRPr lang="en-IN"/>
        </a:p>
      </dgm:t>
    </dgm:pt>
    <dgm:pt modelId="{54B8A7E7-5D6B-43AB-ADD3-489035BE9448}">
      <dgm:prSet phldrT="[Text]">
        <dgm:style>
          <a:lnRef idx="1">
            <a:schemeClr val="accent3"/>
          </a:lnRef>
          <a:fillRef idx="2">
            <a:schemeClr val="accent3"/>
          </a:fillRef>
          <a:effectRef idx="1">
            <a:schemeClr val="accent3"/>
          </a:effectRef>
          <a:fontRef idx="minor">
            <a:schemeClr val="dk1"/>
          </a:fontRef>
        </dgm:style>
      </dgm:prSet>
      <dgm:spPr/>
      <dgm:t>
        <a:bodyPr/>
        <a:lstStyle/>
        <a:p>
          <a:r>
            <a:rPr lang="en-US" dirty="0" smtClean="0">
              <a:solidFill>
                <a:schemeClr val="accent6">
                  <a:lumMod val="50000"/>
                </a:schemeClr>
              </a:solidFill>
              <a:latin typeface="+mn-lt"/>
              <a:ea typeface="Cambria Math" panose="02040503050406030204" pitchFamily="18" charset="0"/>
            </a:rPr>
            <a:t>Issue of supplementary invoice</a:t>
          </a:r>
          <a:r>
            <a:rPr lang="en-US" dirty="0" smtClean="0">
              <a:latin typeface="+mn-lt"/>
              <a:ea typeface="Cambria Math" panose="02040503050406030204" pitchFamily="18" charset="0"/>
            </a:rPr>
            <a:t>  or </a:t>
          </a:r>
          <a:r>
            <a:rPr lang="en-US" dirty="0" smtClean="0">
              <a:solidFill>
                <a:schemeClr val="accent6">
                  <a:lumMod val="50000"/>
                </a:schemeClr>
              </a:solidFill>
              <a:latin typeface="+mn-lt"/>
              <a:ea typeface="Cambria Math" panose="02040503050406030204" pitchFamily="18" charset="0"/>
            </a:rPr>
            <a:t>credit note within 30 days</a:t>
          </a:r>
          <a:r>
            <a:rPr lang="en-US" dirty="0" smtClean="0">
              <a:latin typeface="+mn-lt"/>
              <a:ea typeface="Cambria Math" panose="02040503050406030204" pitchFamily="18" charset="0"/>
            </a:rPr>
            <a:t> </a:t>
          </a:r>
          <a:r>
            <a:rPr lang="en-US" u="sng" dirty="0" smtClean="0">
              <a:latin typeface="+mn-lt"/>
              <a:ea typeface="Cambria Math" panose="02040503050406030204" pitchFamily="18" charset="0"/>
            </a:rPr>
            <a:t>from such revision</a:t>
          </a:r>
          <a:endParaRPr lang="en-IN" u="sng" dirty="0"/>
        </a:p>
      </dgm:t>
    </dgm:pt>
    <dgm:pt modelId="{C74AD0CB-B3A5-47D8-A1A4-ACF7E1951429}" type="parTrans" cxnId="{D1914529-03A6-4339-91D1-05313C5B137F}">
      <dgm:prSet>
        <dgm:style>
          <a:lnRef idx="1">
            <a:schemeClr val="accent3"/>
          </a:lnRef>
          <a:fillRef idx="2">
            <a:schemeClr val="accent3"/>
          </a:fillRef>
          <a:effectRef idx="1">
            <a:schemeClr val="accent3"/>
          </a:effectRef>
          <a:fontRef idx="minor">
            <a:schemeClr val="dk1"/>
          </a:fontRef>
        </dgm:style>
      </dgm:prSet>
      <dgm:spPr/>
      <dgm:t>
        <a:bodyPr/>
        <a:lstStyle/>
        <a:p>
          <a:endParaRPr lang="en-IN"/>
        </a:p>
      </dgm:t>
    </dgm:pt>
    <dgm:pt modelId="{DB42E6E8-9820-4488-8DBF-1055CD7B2F5D}" type="sibTrans" cxnId="{D1914529-03A6-4339-91D1-05313C5B137F}">
      <dgm:prSet/>
      <dgm:spPr/>
      <dgm:t>
        <a:bodyPr/>
        <a:lstStyle/>
        <a:p>
          <a:endParaRPr lang="en-IN"/>
        </a:p>
      </dgm:t>
    </dgm:pt>
    <dgm:pt modelId="{C395E408-6952-4042-95D1-200119596D36}" type="pres">
      <dgm:prSet presAssocID="{12138959-13B8-444C-B267-3C4E0591E236}" presName="diagram" presStyleCnt="0">
        <dgm:presLayoutVars>
          <dgm:chPref val="1"/>
          <dgm:dir/>
          <dgm:animOne val="branch"/>
          <dgm:animLvl val="lvl"/>
          <dgm:resizeHandles val="exact"/>
        </dgm:presLayoutVars>
      </dgm:prSet>
      <dgm:spPr/>
      <dgm:t>
        <a:bodyPr/>
        <a:lstStyle/>
        <a:p>
          <a:endParaRPr lang="en-IN"/>
        </a:p>
      </dgm:t>
    </dgm:pt>
    <dgm:pt modelId="{64C47DAB-7430-4C53-AD3F-A3C26AE3246C}" type="pres">
      <dgm:prSet presAssocID="{8AFEC0EB-EBAA-4143-8E3A-177C27B535DB}" presName="root1" presStyleCnt="0"/>
      <dgm:spPr/>
    </dgm:pt>
    <dgm:pt modelId="{1A97E373-1367-4BB3-9D30-A56A6DFBD90B}" type="pres">
      <dgm:prSet presAssocID="{8AFEC0EB-EBAA-4143-8E3A-177C27B535DB}" presName="LevelOneTextNode" presStyleLbl="node0" presStyleIdx="0" presStyleCnt="1" custLinFactNeighborX="10778" custLinFactNeighborY="369">
        <dgm:presLayoutVars>
          <dgm:chPref val="3"/>
        </dgm:presLayoutVars>
      </dgm:prSet>
      <dgm:spPr/>
      <dgm:t>
        <a:bodyPr/>
        <a:lstStyle/>
        <a:p>
          <a:endParaRPr lang="en-IN"/>
        </a:p>
      </dgm:t>
    </dgm:pt>
    <dgm:pt modelId="{49192E05-0362-4AB3-98F2-4AB448915576}" type="pres">
      <dgm:prSet presAssocID="{8AFEC0EB-EBAA-4143-8E3A-177C27B535DB}" presName="level2hierChild" presStyleCnt="0"/>
      <dgm:spPr/>
    </dgm:pt>
    <dgm:pt modelId="{8CA6F7E2-DCAE-423A-A3EF-005C8DD0770A}" type="pres">
      <dgm:prSet presAssocID="{6C2C3388-814C-4F8D-BFAF-D7BCAE0DB303}" presName="conn2-1" presStyleLbl="parChTrans1D2" presStyleIdx="0" presStyleCnt="2"/>
      <dgm:spPr/>
      <dgm:t>
        <a:bodyPr/>
        <a:lstStyle/>
        <a:p>
          <a:endParaRPr lang="en-IN"/>
        </a:p>
      </dgm:t>
    </dgm:pt>
    <dgm:pt modelId="{5FE4A45C-F7EA-463B-93FF-E87D86CC4F0D}" type="pres">
      <dgm:prSet presAssocID="{6C2C3388-814C-4F8D-BFAF-D7BCAE0DB303}" presName="connTx" presStyleLbl="parChTrans1D2" presStyleIdx="0" presStyleCnt="2"/>
      <dgm:spPr/>
      <dgm:t>
        <a:bodyPr/>
        <a:lstStyle/>
        <a:p>
          <a:endParaRPr lang="en-IN"/>
        </a:p>
      </dgm:t>
    </dgm:pt>
    <dgm:pt modelId="{64E3ED3C-9BB0-4536-876F-CEC3DC87AAFA}" type="pres">
      <dgm:prSet presAssocID="{3F39F11D-EDF9-4635-8831-279C13B2AC89}" presName="root2" presStyleCnt="0"/>
      <dgm:spPr/>
    </dgm:pt>
    <dgm:pt modelId="{3C4DAEA2-96CC-405C-AA77-8DF2D613921C}" type="pres">
      <dgm:prSet presAssocID="{3F39F11D-EDF9-4635-8831-279C13B2AC89}" presName="LevelTwoTextNode" presStyleLbl="node2" presStyleIdx="0" presStyleCnt="2" custLinFactNeighborX="369" custLinFactNeighborY="-2791">
        <dgm:presLayoutVars>
          <dgm:chPref val="3"/>
        </dgm:presLayoutVars>
      </dgm:prSet>
      <dgm:spPr/>
      <dgm:t>
        <a:bodyPr/>
        <a:lstStyle/>
        <a:p>
          <a:endParaRPr lang="en-IN"/>
        </a:p>
      </dgm:t>
    </dgm:pt>
    <dgm:pt modelId="{37CEA3EF-D41D-454E-94AC-63326598D2CD}" type="pres">
      <dgm:prSet presAssocID="{3F39F11D-EDF9-4635-8831-279C13B2AC89}" presName="level3hierChild" presStyleCnt="0"/>
      <dgm:spPr/>
    </dgm:pt>
    <dgm:pt modelId="{6FD121FA-E2F2-434F-B33C-87041F3F7877}" type="pres">
      <dgm:prSet presAssocID="{1AE68663-B95A-42B1-9C51-C810570F66EB}" presName="conn2-1" presStyleLbl="parChTrans1D3" presStyleIdx="0" presStyleCnt="2"/>
      <dgm:spPr/>
      <dgm:t>
        <a:bodyPr/>
        <a:lstStyle/>
        <a:p>
          <a:endParaRPr lang="en-IN"/>
        </a:p>
      </dgm:t>
    </dgm:pt>
    <dgm:pt modelId="{ED273A48-7EA0-43D5-A52C-1A675E1B267A}" type="pres">
      <dgm:prSet presAssocID="{1AE68663-B95A-42B1-9C51-C810570F66EB}" presName="connTx" presStyleLbl="parChTrans1D3" presStyleIdx="0" presStyleCnt="2"/>
      <dgm:spPr/>
      <dgm:t>
        <a:bodyPr/>
        <a:lstStyle/>
        <a:p>
          <a:endParaRPr lang="en-IN"/>
        </a:p>
      </dgm:t>
    </dgm:pt>
    <dgm:pt modelId="{2E97C583-2B71-410F-BF64-B86359CA663A}" type="pres">
      <dgm:prSet presAssocID="{A4324869-81BD-41DB-A254-32D77C695456}" presName="root2" presStyleCnt="0"/>
      <dgm:spPr/>
    </dgm:pt>
    <dgm:pt modelId="{E64FAD70-2854-486F-80AF-883457BFE817}" type="pres">
      <dgm:prSet presAssocID="{A4324869-81BD-41DB-A254-32D77C695456}" presName="LevelTwoTextNode" presStyleLbl="node3" presStyleIdx="0" presStyleCnt="2" custLinFactNeighborX="-16292" custLinFactNeighborY="-2791">
        <dgm:presLayoutVars>
          <dgm:chPref val="3"/>
        </dgm:presLayoutVars>
      </dgm:prSet>
      <dgm:spPr/>
      <dgm:t>
        <a:bodyPr/>
        <a:lstStyle/>
        <a:p>
          <a:endParaRPr lang="en-IN"/>
        </a:p>
      </dgm:t>
    </dgm:pt>
    <dgm:pt modelId="{783AF0FE-FDEE-4890-997F-7FC6AB94EC9B}" type="pres">
      <dgm:prSet presAssocID="{A4324869-81BD-41DB-A254-32D77C695456}" presName="level3hierChild" presStyleCnt="0"/>
      <dgm:spPr/>
    </dgm:pt>
    <dgm:pt modelId="{834BFBC5-D10C-4A6B-B5CC-388E45A3787C}" type="pres">
      <dgm:prSet presAssocID="{B9F570B7-DDE2-4E33-B6D4-801EBCE64466}" presName="conn2-1" presStyleLbl="parChTrans1D2" presStyleIdx="1" presStyleCnt="2"/>
      <dgm:spPr/>
      <dgm:t>
        <a:bodyPr/>
        <a:lstStyle/>
        <a:p>
          <a:endParaRPr lang="en-IN"/>
        </a:p>
      </dgm:t>
    </dgm:pt>
    <dgm:pt modelId="{34A8B5D8-3D18-4BFE-AD18-743D5F4470B6}" type="pres">
      <dgm:prSet presAssocID="{B9F570B7-DDE2-4E33-B6D4-801EBCE64466}" presName="connTx" presStyleLbl="parChTrans1D2" presStyleIdx="1" presStyleCnt="2"/>
      <dgm:spPr/>
      <dgm:t>
        <a:bodyPr/>
        <a:lstStyle/>
        <a:p>
          <a:endParaRPr lang="en-IN"/>
        </a:p>
      </dgm:t>
    </dgm:pt>
    <dgm:pt modelId="{316693A9-81CA-4988-999A-6D852C663B44}" type="pres">
      <dgm:prSet presAssocID="{DFC877BC-B655-4E1F-AB4D-84684B097C86}" presName="root2" presStyleCnt="0"/>
      <dgm:spPr/>
    </dgm:pt>
    <dgm:pt modelId="{77951E08-F6D1-4B02-A143-5A8DE4CDE7E3}" type="pres">
      <dgm:prSet presAssocID="{DFC877BC-B655-4E1F-AB4D-84684B097C86}" presName="LevelTwoTextNode" presStyleLbl="node2" presStyleIdx="1" presStyleCnt="2" custLinFactNeighborX="369" custLinFactNeighborY="3529">
        <dgm:presLayoutVars>
          <dgm:chPref val="3"/>
        </dgm:presLayoutVars>
      </dgm:prSet>
      <dgm:spPr/>
      <dgm:t>
        <a:bodyPr/>
        <a:lstStyle/>
        <a:p>
          <a:endParaRPr lang="en-IN"/>
        </a:p>
      </dgm:t>
    </dgm:pt>
    <dgm:pt modelId="{53542B6A-B0BE-4A3C-8FA4-F55ACB5D5DA7}" type="pres">
      <dgm:prSet presAssocID="{DFC877BC-B655-4E1F-AB4D-84684B097C86}" presName="level3hierChild" presStyleCnt="0"/>
      <dgm:spPr/>
    </dgm:pt>
    <dgm:pt modelId="{CBAEF248-13DB-4913-AAD5-0F4032B8D267}" type="pres">
      <dgm:prSet presAssocID="{C74AD0CB-B3A5-47D8-A1A4-ACF7E1951429}" presName="conn2-1" presStyleLbl="parChTrans1D3" presStyleIdx="1" presStyleCnt="2"/>
      <dgm:spPr/>
      <dgm:t>
        <a:bodyPr/>
        <a:lstStyle/>
        <a:p>
          <a:endParaRPr lang="en-IN"/>
        </a:p>
      </dgm:t>
    </dgm:pt>
    <dgm:pt modelId="{2228C26D-9103-4B99-909B-D050CF247142}" type="pres">
      <dgm:prSet presAssocID="{C74AD0CB-B3A5-47D8-A1A4-ACF7E1951429}" presName="connTx" presStyleLbl="parChTrans1D3" presStyleIdx="1" presStyleCnt="2"/>
      <dgm:spPr/>
      <dgm:t>
        <a:bodyPr/>
        <a:lstStyle/>
        <a:p>
          <a:endParaRPr lang="en-IN"/>
        </a:p>
      </dgm:t>
    </dgm:pt>
    <dgm:pt modelId="{160EE739-F556-443F-B4BB-A91D33BFD0C5}" type="pres">
      <dgm:prSet presAssocID="{54B8A7E7-5D6B-43AB-ADD3-489035BE9448}" presName="root2" presStyleCnt="0"/>
      <dgm:spPr/>
    </dgm:pt>
    <dgm:pt modelId="{E2071C24-D46B-4DDF-A8C2-A78F03D9AB99}" type="pres">
      <dgm:prSet presAssocID="{54B8A7E7-5D6B-43AB-ADD3-489035BE9448}" presName="LevelTwoTextNode" presStyleLbl="node3" presStyleIdx="1" presStyleCnt="2" custLinFactNeighborX="-16292" custLinFactNeighborY="3529">
        <dgm:presLayoutVars>
          <dgm:chPref val="3"/>
        </dgm:presLayoutVars>
      </dgm:prSet>
      <dgm:spPr/>
      <dgm:t>
        <a:bodyPr/>
        <a:lstStyle/>
        <a:p>
          <a:endParaRPr lang="en-IN"/>
        </a:p>
      </dgm:t>
    </dgm:pt>
    <dgm:pt modelId="{F3042949-AF0D-44E1-A26A-E29DD85B4FB2}" type="pres">
      <dgm:prSet presAssocID="{54B8A7E7-5D6B-43AB-ADD3-489035BE9448}" presName="level3hierChild" presStyleCnt="0"/>
      <dgm:spPr/>
    </dgm:pt>
  </dgm:ptLst>
  <dgm:cxnLst>
    <dgm:cxn modelId="{D1914529-03A6-4339-91D1-05313C5B137F}" srcId="{DFC877BC-B655-4E1F-AB4D-84684B097C86}" destId="{54B8A7E7-5D6B-43AB-ADD3-489035BE9448}" srcOrd="0" destOrd="0" parTransId="{C74AD0CB-B3A5-47D8-A1A4-ACF7E1951429}" sibTransId="{DB42E6E8-9820-4488-8DBF-1055CD7B2F5D}"/>
    <dgm:cxn modelId="{2ADC57F2-9C42-432C-B185-E13C19B7BA09}" type="presOf" srcId="{C74AD0CB-B3A5-47D8-A1A4-ACF7E1951429}" destId="{2228C26D-9103-4B99-909B-D050CF247142}" srcOrd="1" destOrd="0" presId="urn:microsoft.com/office/officeart/2005/8/layout/hierarchy2"/>
    <dgm:cxn modelId="{041BED76-90E1-4AC6-8C75-7EF262CF2AF1}" type="presOf" srcId="{DFC877BC-B655-4E1F-AB4D-84684B097C86}" destId="{77951E08-F6D1-4B02-A143-5A8DE4CDE7E3}" srcOrd="0" destOrd="0" presId="urn:microsoft.com/office/officeart/2005/8/layout/hierarchy2"/>
    <dgm:cxn modelId="{A6CCD738-E792-47FA-99AA-E772D3270E76}" srcId="{12138959-13B8-444C-B267-3C4E0591E236}" destId="{8AFEC0EB-EBAA-4143-8E3A-177C27B535DB}" srcOrd="0" destOrd="0" parTransId="{48EE513A-0815-44B4-93AD-7FA6F0A883AE}" sibTransId="{874C4F13-2FB2-4DCA-AF4D-496352871AEF}"/>
    <dgm:cxn modelId="{795ACEAC-8F76-4BF0-8351-9770EC6A9A30}" type="presOf" srcId="{54B8A7E7-5D6B-43AB-ADD3-489035BE9448}" destId="{E2071C24-D46B-4DDF-A8C2-A78F03D9AB99}" srcOrd="0" destOrd="0" presId="urn:microsoft.com/office/officeart/2005/8/layout/hierarchy2"/>
    <dgm:cxn modelId="{CB1A6B67-F195-4314-A04F-140F197BEBD8}" srcId="{3F39F11D-EDF9-4635-8831-279C13B2AC89}" destId="{A4324869-81BD-41DB-A254-32D77C695456}" srcOrd="0" destOrd="0" parTransId="{1AE68663-B95A-42B1-9C51-C810570F66EB}" sibTransId="{A754A5D9-A7A6-43E5-96BF-03244DFAD4FF}"/>
    <dgm:cxn modelId="{15FCDB04-91CF-4CFB-B4A6-B0C8128E92F6}" srcId="{8AFEC0EB-EBAA-4143-8E3A-177C27B535DB}" destId="{3F39F11D-EDF9-4635-8831-279C13B2AC89}" srcOrd="0" destOrd="0" parTransId="{6C2C3388-814C-4F8D-BFAF-D7BCAE0DB303}" sibTransId="{26C17564-5811-42AF-9790-C862545076B5}"/>
    <dgm:cxn modelId="{D3C5E077-7A4B-450B-8741-C652D4744337}" type="presOf" srcId="{6C2C3388-814C-4F8D-BFAF-D7BCAE0DB303}" destId="{8CA6F7E2-DCAE-423A-A3EF-005C8DD0770A}" srcOrd="0" destOrd="0" presId="urn:microsoft.com/office/officeart/2005/8/layout/hierarchy2"/>
    <dgm:cxn modelId="{E53F7B0F-F640-4CB7-9671-EAD48C4CC55F}" type="presOf" srcId="{A4324869-81BD-41DB-A254-32D77C695456}" destId="{E64FAD70-2854-486F-80AF-883457BFE817}" srcOrd="0" destOrd="0" presId="urn:microsoft.com/office/officeart/2005/8/layout/hierarchy2"/>
    <dgm:cxn modelId="{5AC75F21-BBA4-48A8-BCC3-FB494C154508}" type="presOf" srcId="{12138959-13B8-444C-B267-3C4E0591E236}" destId="{C395E408-6952-4042-95D1-200119596D36}" srcOrd="0" destOrd="0" presId="urn:microsoft.com/office/officeart/2005/8/layout/hierarchy2"/>
    <dgm:cxn modelId="{08AE2E49-0A0E-4A83-BA4C-1CC9520CFF89}" type="presOf" srcId="{1AE68663-B95A-42B1-9C51-C810570F66EB}" destId="{6FD121FA-E2F2-434F-B33C-87041F3F7877}" srcOrd="0" destOrd="0" presId="urn:microsoft.com/office/officeart/2005/8/layout/hierarchy2"/>
    <dgm:cxn modelId="{43F652B4-0DF7-4817-AFF9-626380F94BAA}" type="presOf" srcId="{6C2C3388-814C-4F8D-BFAF-D7BCAE0DB303}" destId="{5FE4A45C-F7EA-463B-93FF-E87D86CC4F0D}" srcOrd="1" destOrd="0" presId="urn:microsoft.com/office/officeart/2005/8/layout/hierarchy2"/>
    <dgm:cxn modelId="{78ECB2F3-9434-464F-90C3-43172D4B2325}" srcId="{8AFEC0EB-EBAA-4143-8E3A-177C27B535DB}" destId="{DFC877BC-B655-4E1F-AB4D-84684B097C86}" srcOrd="1" destOrd="0" parTransId="{B9F570B7-DDE2-4E33-B6D4-801EBCE64466}" sibTransId="{524163A4-5EDD-4B3A-AF79-0C4EF05199AC}"/>
    <dgm:cxn modelId="{FBF83FE5-136E-4B6F-BA2F-8AB10DCF3A44}" type="presOf" srcId="{B9F570B7-DDE2-4E33-B6D4-801EBCE64466}" destId="{34A8B5D8-3D18-4BFE-AD18-743D5F4470B6}" srcOrd="1" destOrd="0" presId="urn:microsoft.com/office/officeart/2005/8/layout/hierarchy2"/>
    <dgm:cxn modelId="{472A692A-06D0-4B80-9057-82CE55CD7088}" type="presOf" srcId="{3F39F11D-EDF9-4635-8831-279C13B2AC89}" destId="{3C4DAEA2-96CC-405C-AA77-8DF2D613921C}" srcOrd="0" destOrd="0" presId="urn:microsoft.com/office/officeart/2005/8/layout/hierarchy2"/>
    <dgm:cxn modelId="{6FADB41B-6317-4249-B508-C3CD1554FD5A}" type="presOf" srcId="{C74AD0CB-B3A5-47D8-A1A4-ACF7E1951429}" destId="{CBAEF248-13DB-4913-AAD5-0F4032B8D267}" srcOrd="0" destOrd="0" presId="urn:microsoft.com/office/officeart/2005/8/layout/hierarchy2"/>
    <dgm:cxn modelId="{122B0C7B-28BA-42C3-B44D-91F5DD360A65}" type="presOf" srcId="{8AFEC0EB-EBAA-4143-8E3A-177C27B535DB}" destId="{1A97E373-1367-4BB3-9D30-A56A6DFBD90B}" srcOrd="0" destOrd="0" presId="urn:microsoft.com/office/officeart/2005/8/layout/hierarchy2"/>
    <dgm:cxn modelId="{99144A37-0E50-4F19-A937-4A135A88ED4B}" type="presOf" srcId="{B9F570B7-DDE2-4E33-B6D4-801EBCE64466}" destId="{834BFBC5-D10C-4A6B-B5CC-388E45A3787C}" srcOrd="0" destOrd="0" presId="urn:microsoft.com/office/officeart/2005/8/layout/hierarchy2"/>
    <dgm:cxn modelId="{F63B2AC4-9A1D-4658-90C8-18CE84883730}" type="presOf" srcId="{1AE68663-B95A-42B1-9C51-C810570F66EB}" destId="{ED273A48-7EA0-43D5-A52C-1A675E1B267A}" srcOrd="1" destOrd="0" presId="urn:microsoft.com/office/officeart/2005/8/layout/hierarchy2"/>
    <dgm:cxn modelId="{78CBC836-CE75-4D80-AFC1-CCA8794D5DE5}" type="presParOf" srcId="{C395E408-6952-4042-95D1-200119596D36}" destId="{64C47DAB-7430-4C53-AD3F-A3C26AE3246C}" srcOrd="0" destOrd="0" presId="urn:microsoft.com/office/officeart/2005/8/layout/hierarchy2"/>
    <dgm:cxn modelId="{8BA9FFC6-D5C9-4316-9E9C-00EE0C8566F2}" type="presParOf" srcId="{64C47DAB-7430-4C53-AD3F-A3C26AE3246C}" destId="{1A97E373-1367-4BB3-9D30-A56A6DFBD90B}" srcOrd="0" destOrd="0" presId="urn:microsoft.com/office/officeart/2005/8/layout/hierarchy2"/>
    <dgm:cxn modelId="{B5B1FEF9-FFE2-4077-9576-1E066BE3F7B5}" type="presParOf" srcId="{64C47DAB-7430-4C53-AD3F-A3C26AE3246C}" destId="{49192E05-0362-4AB3-98F2-4AB448915576}" srcOrd="1" destOrd="0" presId="urn:microsoft.com/office/officeart/2005/8/layout/hierarchy2"/>
    <dgm:cxn modelId="{B866D559-63AF-4B31-9AE9-CCA0844E8D1E}" type="presParOf" srcId="{49192E05-0362-4AB3-98F2-4AB448915576}" destId="{8CA6F7E2-DCAE-423A-A3EF-005C8DD0770A}" srcOrd="0" destOrd="0" presId="urn:microsoft.com/office/officeart/2005/8/layout/hierarchy2"/>
    <dgm:cxn modelId="{FF89CDF7-EF7B-40F1-85EB-637C8131117F}" type="presParOf" srcId="{8CA6F7E2-DCAE-423A-A3EF-005C8DD0770A}" destId="{5FE4A45C-F7EA-463B-93FF-E87D86CC4F0D}" srcOrd="0" destOrd="0" presId="urn:microsoft.com/office/officeart/2005/8/layout/hierarchy2"/>
    <dgm:cxn modelId="{E0C4B9E0-7EB2-4643-94E1-B2E49703B87A}" type="presParOf" srcId="{49192E05-0362-4AB3-98F2-4AB448915576}" destId="{64E3ED3C-9BB0-4536-876F-CEC3DC87AAFA}" srcOrd="1" destOrd="0" presId="urn:microsoft.com/office/officeart/2005/8/layout/hierarchy2"/>
    <dgm:cxn modelId="{341198B6-17F6-4EAF-8996-BE47B188FED7}" type="presParOf" srcId="{64E3ED3C-9BB0-4536-876F-CEC3DC87AAFA}" destId="{3C4DAEA2-96CC-405C-AA77-8DF2D613921C}" srcOrd="0" destOrd="0" presId="urn:microsoft.com/office/officeart/2005/8/layout/hierarchy2"/>
    <dgm:cxn modelId="{D003261E-82D0-450F-825D-5F85602CA7FC}" type="presParOf" srcId="{64E3ED3C-9BB0-4536-876F-CEC3DC87AAFA}" destId="{37CEA3EF-D41D-454E-94AC-63326598D2CD}" srcOrd="1" destOrd="0" presId="urn:microsoft.com/office/officeart/2005/8/layout/hierarchy2"/>
    <dgm:cxn modelId="{E3CE9240-A31B-42D5-8FFD-C680C3AA4BC4}" type="presParOf" srcId="{37CEA3EF-D41D-454E-94AC-63326598D2CD}" destId="{6FD121FA-E2F2-434F-B33C-87041F3F7877}" srcOrd="0" destOrd="0" presId="urn:microsoft.com/office/officeart/2005/8/layout/hierarchy2"/>
    <dgm:cxn modelId="{DC2E3AEA-253B-4191-885F-B7EA9B053FAB}" type="presParOf" srcId="{6FD121FA-E2F2-434F-B33C-87041F3F7877}" destId="{ED273A48-7EA0-43D5-A52C-1A675E1B267A}" srcOrd="0" destOrd="0" presId="urn:microsoft.com/office/officeart/2005/8/layout/hierarchy2"/>
    <dgm:cxn modelId="{119EA022-46F9-4BBA-80FF-6C76200F0C8E}" type="presParOf" srcId="{37CEA3EF-D41D-454E-94AC-63326598D2CD}" destId="{2E97C583-2B71-410F-BF64-B86359CA663A}" srcOrd="1" destOrd="0" presId="urn:microsoft.com/office/officeart/2005/8/layout/hierarchy2"/>
    <dgm:cxn modelId="{1D2418BF-9862-4D7F-BA2E-40E64ACA51F5}" type="presParOf" srcId="{2E97C583-2B71-410F-BF64-B86359CA663A}" destId="{E64FAD70-2854-486F-80AF-883457BFE817}" srcOrd="0" destOrd="0" presId="urn:microsoft.com/office/officeart/2005/8/layout/hierarchy2"/>
    <dgm:cxn modelId="{03FAD67B-1507-40E1-9449-BE34CE36B877}" type="presParOf" srcId="{2E97C583-2B71-410F-BF64-B86359CA663A}" destId="{783AF0FE-FDEE-4890-997F-7FC6AB94EC9B}" srcOrd="1" destOrd="0" presId="urn:microsoft.com/office/officeart/2005/8/layout/hierarchy2"/>
    <dgm:cxn modelId="{02E66FCD-C775-4B4B-8652-8190C1BD3653}" type="presParOf" srcId="{49192E05-0362-4AB3-98F2-4AB448915576}" destId="{834BFBC5-D10C-4A6B-B5CC-388E45A3787C}" srcOrd="2" destOrd="0" presId="urn:microsoft.com/office/officeart/2005/8/layout/hierarchy2"/>
    <dgm:cxn modelId="{BC7FBC4F-86BE-439F-80EA-DE9DCA3B1F6C}" type="presParOf" srcId="{834BFBC5-D10C-4A6B-B5CC-388E45A3787C}" destId="{34A8B5D8-3D18-4BFE-AD18-743D5F4470B6}" srcOrd="0" destOrd="0" presId="urn:microsoft.com/office/officeart/2005/8/layout/hierarchy2"/>
    <dgm:cxn modelId="{3AC65D5A-4E71-432E-A677-6D74EB5C96EC}" type="presParOf" srcId="{49192E05-0362-4AB3-98F2-4AB448915576}" destId="{316693A9-81CA-4988-999A-6D852C663B44}" srcOrd="3" destOrd="0" presId="urn:microsoft.com/office/officeart/2005/8/layout/hierarchy2"/>
    <dgm:cxn modelId="{0BE764E5-D024-44DD-84B1-D1BA39A8E474}" type="presParOf" srcId="{316693A9-81CA-4988-999A-6D852C663B44}" destId="{77951E08-F6D1-4B02-A143-5A8DE4CDE7E3}" srcOrd="0" destOrd="0" presId="urn:microsoft.com/office/officeart/2005/8/layout/hierarchy2"/>
    <dgm:cxn modelId="{4B185E74-0F41-4AA1-AFD9-67C4726A9F75}" type="presParOf" srcId="{316693A9-81CA-4988-999A-6D852C663B44}" destId="{53542B6A-B0BE-4A3C-8FA4-F55ACB5D5DA7}" srcOrd="1" destOrd="0" presId="urn:microsoft.com/office/officeart/2005/8/layout/hierarchy2"/>
    <dgm:cxn modelId="{0BE1C58E-7E28-4029-A866-017E2DAAFF42}" type="presParOf" srcId="{53542B6A-B0BE-4A3C-8FA4-F55ACB5D5DA7}" destId="{CBAEF248-13DB-4913-AAD5-0F4032B8D267}" srcOrd="0" destOrd="0" presId="urn:microsoft.com/office/officeart/2005/8/layout/hierarchy2"/>
    <dgm:cxn modelId="{D11A0211-EB0A-482A-A58D-FA0DFA3F040F}" type="presParOf" srcId="{CBAEF248-13DB-4913-AAD5-0F4032B8D267}" destId="{2228C26D-9103-4B99-909B-D050CF247142}" srcOrd="0" destOrd="0" presId="urn:microsoft.com/office/officeart/2005/8/layout/hierarchy2"/>
    <dgm:cxn modelId="{1611378D-C731-458F-9268-C69DD2A98333}" type="presParOf" srcId="{53542B6A-B0BE-4A3C-8FA4-F55ACB5D5DA7}" destId="{160EE739-F556-443F-B4BB-A91D33BFD0C5}" srcOrd="1" destOrd="0" presId="urn:microsoft.com/office/officeart/2005/8/layout/hierarchy2"/>
    <dgm:cxn modelId="{2F45902D-7157-4D1E-AE0F-3A0F2D67F1F1}" type="presParOf" srcId="{160EE739-F556-443F-B4BB-A91D33BFD0C5}" destId="{E2071C24-D46B-4DDF-A8C2-A78F03D9AB99}" srcOrd="0" destOrd="0" presId="urn:microsoft.com/office/officeart/2005/8/layout/hierarchy2"/>
    <dgm:cxn modelId="{DB84900C-D9E3-4133-9793-7B4457AB2110}" type="presParOf" srcId="{160EE739-F556-443F-B4BB-A91D33BFD0C5}" destId="{F3042949-AF0D-44E1-A26A-E29DD85B4FB2}" srcOrd="1" destOrd="0" presId="urn:microsoft.com/office/officeart/2005/8/layout/hierarchy2"/>
  </dgm:cxnLst>
  <dgm:bg/>
  <dgm:whole/>
</dgm:dataModel>
</file>

<file path=ppt/diagrams/data23.xml><?xml version="1.0" encoding="utf-8"?>
<dgm:dataModel xmlns:dgm="http://schemas.openxmlformats.org/drawingml/2006/diagram" xmlns:a="http://schemas.openxmlformats.org/drawingml/2006/main">
  <dgm:ptLst>
    <dgm:pt modelId="{8A1D2B05-EE49-49D5-9CDA-28DD4C3E49FA}" type="doc">
      <dgm:prSet loTypeId="urn:microsoft.com/office/officeart/2008/layout/HalfCircleOrganizationChart" loCatId="hierarchy" qsTypeId="urn:microsoft.com/office/officeart/2005/8/quickstyle/simple5" qsCatId="simple" csTypeId="urn:microsoft.com/office/officeart/2005/8/colors/colorful3" csCatId="colorful" phldr="1"/>
      <dgm:spPr/>
      <dgm:t>
        <a:bodyPr/>
        <a:lstStyle/>
        <a:p>
          <a:endParaRPr lang="en-IN"/>
        </a:p>
      </dgm:t>
    </dgm:pt>
    <dgm:pt modelId="{845670CC-1261-4327-97A8-8F999A7789E0}">
      <dgm:prSet phldrT="[Text]"/>
      <dgm:spPr/>
      <dgm:t>
        <a:bodyPr/>
        <a:lstStyle/>
        <a:p>
          <a:r>
            <a:rPr lang="en-IN" dirty="0">
              <a:solidFill>
                <a:srgbClr val="7030A0"/>
              </a:solidFill>
            </a:rPr>
            <a:t>Tax Shall not be payable if</a:t>
          </a:r>
          <a:endParaRPr lang="en-IN" dirty="0">
            <a:solidFill>
              <a:srgbClr val="7030A0"/>
            </a:solidFill>
            <a:latin typeface="+mn-lt"/>
          </a:endParaRPr>
        </a:p>
      </dgm:t>
    </dgm:pt>
    <dgm:pt modelId="{EB123641-3888-4947-AE28-EC0B4ACADD35}" type="parTrans" cxnId="{8FF8D312-FE65-4504-AC04-0D672B1D49E8}">
      <dgm:prSet/>
      <dgm:spPr/>
      <dgm:t>
        <a:bodyPr/>
        <a:lstStyle/>
        <a:p>
          <a:endParaRPr lang="en-IN">
            <a:latin typeface="+mn-lt"/>
          </a:endParaRPr>
        </a:p>
      </dgm:t>
    </dgm:pt>
    <dgm:pt modelId="{61FC0219-834F-460D-A5D9-B31F4ADAF2C2}" type="sibTrans" cxnId="{8FF8D312-FE65-4504-AC04-0D672B1D49E8}">
      <dgm:prSet/>
      <dgm:spPr/>
      <dgm:t>
        <a:bodyPr/>
        <a:lstStyle/>
        <a:p>
          <a:endParaRPr lang="en-IN">
            <a:latin typeface="+mn-lt"/>
          </a:endParaRPr>
        </a:p>
      </dgm:t>
    </dgm:pt>
    <dgm:pt modelId="{4E4E1AEA-5482-4B24-B0ED-DDCECE8EDF2B}">
      <dgm:prSet/>
      <dgm:spPr/>
      <dgm:t>
        <a:bodyPr/>
        <a:lstStyle/>
        <a:p>
          <a:r>
            <a:rPr lang="en-US" dirty="0">
              <a:solidFill>
                <a:srgbClr val="7030A0"/>
              </a:solidFill>
              <a:latin typeface="Cambria Math" panose="02040503050406030204" pitchFamily="18" charset="0"/>
              <a:ea typeface="Cambria Math" panose="02040503050406030204" pitchFamily="18" charset="0"/>
            </a:rPr>
            <a:t>Consideration is received prior to the appointed day </a:t>
          </a:r>
          <a:r>
            <a:rPr lang="en-US" dirty="0" smtClean="0">
              <a:solidFill>
                <a:srgbClr val="7030A0"/>
              </a:solidFill>
              <a:latin typeface="Cambria Math" panose="02040503050406030204" pitchFamily="18" charset="0"/>
              <a:ea typeface="Cambria Math" panose="02040503050406030204" pitchFamily="18" charset="0"/>
            </a:rPr>
            <a:t> </a:t>
          </a:r>
          <a:endParaRPr lang="en-US" dirty="0">
            <a:solidFill>
              <a:srgbClr val="7030A0"/>
            </a:solidFill>
            <a:latin typeface="Cambria Math" panose="02040503050406030204" pitchFamily="18" charset="0"/>
            <a:ea typeface="Cambria Math" panose="02040503050406030204" pitchFamily="18" charset="0"/>
          </a:endParaRPr>
        </a:p>
      </dgm:t>
    </dgm:pt>
    <dgm:pt modelId="{194DE6E2-F258-447B-8EDF-0A458C208A99}" type="parTrans" cxnId="{5692D524-D599-4B75-9BF6-E12CA5FA8DA5}">
      <dgm:prSet/>
      <dgm:spPr/>
      <dgm:t>
        <a:bodyPr/>
        <a:lstStyle/>
        <a:p>
          <a:endParaRPr lang="en-IN"/>
        </a:p>
      </dgm:t>
    </dgm:pt>
    <dgm:pt modelId="{8AB0B1F5-1721-42CB-B18C-5DD809E56CDC}" type="sibTrans" cxnId="{5692D524-D599-4B75-9BF6-E12CA5FA8DA5}">
      <dgm:prSet/>
      <dgm:spPr/>
      <dgm:t>
        <a:bodyPr/>
        <a:lstStyle/>
        <a:p>
          <a:endParaRPr lang="en-IN"/>
        </a:p>
      </dgm:t>
    </dgm:pt>
    <dgm:pt modelId="{7ABC98AF-DF34-49E3-B680-DAE6AEDDC718}">
      <dgm:prSet/>
      <dgm:spPr/>
      <dgm:t>
        <a:bodyPr/>
        <a:lstStyle/>
        <a:p>
          <a:r>
            <a:rPr lang="en-US" u="sng" dirty="0">
              <a:solidFill>
                <a:srgbClr val="7030A0"/>
              </a:solidFill>
              <a:latin typeface="Cambria Math" panose="02040503050406030204" pitchFamily="18" charset="0"/>
              <a:ea typeface="Cambria Math" panose="02040503050406030204" pitchFamily="18" charset="0"/>
            </a:rPr>
            <a:t>Duty or tax payable has been already paid</a:t>
          </a:r>
          <a:r>
            <a:rPr lang="en-US" dirty="0">
              <a:solidFill>
                <a:srgbClr val="7030A0"/>
              </a:solidFill>
              <a:latin typeface="Cambria Math" panose="02040503050406030204" pitchFamily="18" charset="0"/>
              <a:ea typeface="Cambria Math" panose="02040503050406030204" pitchFamily="18" charset="0"/>
            </a:rPr>
            <a:t> under the earlier law  </a:t>
          </a:r>
        </a:p>
      </dgm:t>
    </dgm:pt>
    <dgm:pt modelId="{66585941-0744-4957-8578-4769A0BA3D41}" type="parTrans" cxnId="{5BB753E9-593F-4FBD-93CB-908FBAF3C7E5}">
      <dgm:prSet/>
      <dgm:spPr/>
      <dgm:t>
        <a:bodyPr/>
        <a:lstStyle/>
        <a:p>
          <a:endParaRPr lang="en-IN"/>
        </a:p>
      </dgm:t>
    </dgm:pt>
    <dgm:pt modelId="{91D1D021-D34F-4589-ABE4-0C76E14BF054}" type="sibTrans" cxnId="{5BB753E9-593F-4FBD-93CB-908FBAF3C7E5}">
      <dgm:prSet/>
      <dgm:spPr/>
      <dgm:t>
        <a:bodyPr/>
        <a:lstStyle/>
        <a:p>
          <a:endParaRPr lang="en-IN"/>
        </a:p>
      </dgm:t>
    </dgm:pt>
    <dgm:pt modelId="{DE12A88E-2CDA-4574-AE84-020425456F76}" type="pres">
      <dgm:prSet presAssocID="{8A1D2B05-EE49-49D5-9CDA-28DD4C3E49FA}" presName="Name0" presStyleCnt="0">
        <dgm:presLayoutVars>
          <dgm:orgChart val="1"/>
          <dgm:chPref val="1"/>
          <dgm:dir/>
          <dgm:animOne val="branch"/>
          <dgm:animLvl val="lvl"/>
          <dgm:resizeHandles/>
        </dgm:presLayoutVars>
      </dgm:prSet>
      <dgm:spPr/>
      <dgm:t>
        <a:bodyPr/>
        <a:lstStyle/>
        <a:p>
          <a:endParaRPr lang="en-IN"/>
        </a:p>
      </dgm:t>
    </dgm:pt>
    <dgm:pt modelId="{FB50C087-3FEA-4663-A7BC-CED455013DD9}" type="pres">
      <dgm:prSet presAssocID="{845670CC-1261-4327-97A8-8F999A7789E0}" presName="hierRoot1" presStyleCnt="0">
        <dgm:presLayoutVars>
          <dgm:hierBranch val="init"/>
        </dgm:presLayoutVars>
      </dgm:prSet>
      <dgm:spPr/>
      <dgm:t>
        <a:bodyPr/>
        <a:lstStyle/>
        <a:p>
          <a:endParaRPr lang="en-IN"/>
        </a:p>
      </dgm:t>
    </dgm:pt>
    <dgm:pt modelId="{1A4CA95A-14F3-4CB2-BFA1-C3D9D34EEF09}" type="pres">
      <dgm:prSet presAssocID="{845670CC-1261-4327-97A8-8F999A7789E0}" presName="rootComposite1" presStyleCnt="0"/>
      <dgm:spPr/>
      <dgm:t>
        <a:bodyPr/>
        <a:lstStyle/>
        <a:p>
          <a:endParaRPr lang="en-IN"/>
        </a:p>
      </dgm:t>
    </dgm:pt>
    <dgm:pt modelId="{B58A1316-D216-4885-8EF9-58D503CF5AF6}" type="pres">
      <dgm:prSet presAssocID="{845670CC-1261-4327-97A8-8F999A7789E0}" presName="rootText1" presStyleLbl="alignAcc1" presStyleIdx="0" presStyleCnt="0" custFlipHor="1" custScaleX="103690">
        <dgm:presLayoutVars>
          <dgm:chPref val="3"/>
        </dgm:presLayoutVars>
      </dgm:prSet>
      <dgm:spPr/>
      <dgm:t>
        <a:bodyPr/>
        <a:lstStyle/>
        <a:p>
          <a:endParaRPr lang="en-IN"/>
        </a:p>
      </dgm:t>
    </dgm:pt>
    <dgm:pt modelId="{A609E63B-40CB-4F4C-9850-F69D80060A70}" type="pres">
      <dgm:prSet presAssocID="{845670CC-1261-4327-97A8-8F999A7789E0}" presName="topArc1" presStyleLbl="parChTrans1D1" presStyleIdx="0" presStyleCnt="6"/>
      <dgm:spPr/>
      <dgm:t>
        <a:bodyPr/>
        <a:lstStyle/>
        <a:p>
          <a:endParaRPr lang="en-IN"/>
        </a:p>
      </dgm:t>
    </dgm:pt>
    <dgm:pt modelId="{ACD3CE5C-A015-4802-8071-36B2115B5B6D}" type="pres">
      <dgm:prSet presAssocID="{845670CC-1261-4327-97A8-8F999A7789E0}" presName="bottomArc1" presStyleLbl="parChTrans1D1" presStyleIdx="1" presStyleCnt="6"/>
      <dgm:spPr/>
      <dgm:t>
        <a:bodyPr/>
        <a:lstStyle/>
        <a:p>
          <a:endParaRPr lang="en-IN"/>
        </a:p>
      </dgm:t>
    </dgm:pt>
    <dgm:pt modelId="{5F57147F-302D-4469-9E67-FBC9130D5817}" type="pres">
      <dgm:prSet presAssocID="{845670CC-1261-4327-97A8-8F999A7789E0}" presName="topConnNode1" presStyleLbl="node1" presStyleIdx="0" presStyleCnt="0"/>
      <dgm:spPr/>
      <dgm:t>
        <a:bodyPr/>
        <a:lstStyle/>
        <a:p>
          <a:endParaRPr lang="en-IN"/>
        </a:p>
      </dgm:t>
    </dgm:pt>
    <dgm:pt modelId="{D671D1F8-56BE-48FC-A96B-7F906227DF9E}" type="pres">
      <dgm:prSet presAssocID="{845670CC-1261-4327-97A8-8F999A7789E0}" presName="hierChild2" presStyleCnt="0"/>
      <dgm:spPr/>
      <dgm:t>
        <a:bodyPr/>
        <a:lstStyle/>
        <a:p>
          <a:endParaRPr lang="en-IN"/>
        </a:p>
      </dgm:t>
    </dgm:pt>
    <dgm:pt modelId="{C72014A7-4C0C-4A5B-BAF9-D31A546B4CD6}" type="pres">
      <dgm:prSet presAssocID="{66585941-0744-4957-8578-4769A0BA3D41}" presName="Name28" presStyleLbl="parChTrans1D2" presStyleIdx="0" presStyleCnt="2"/>
      <dgm:spPr/>
      <dgm:t>
        <a:bodyPr/>
        <a:lstStyle/>
        <a:p>
          <a:endParaRPr lang="en-IN"/>
        </a:p>
      </dgm:t>
    </dgm:pt>
    <dgm:pt modelId="{9E5B45DC-1014-4AA3-8326-1560E83B440F}" type="pres">
      <dgm:prSet presAssocID="{7ABC98AF-DF34-49E3-B680-DAE6AEDDC718}" presName="hierRoot2" presStyleCnt="0">
        <dgm:presLayoutVars>
          <dgm:hierBranch val="init"/>
        </dgm:presLayoutVars>
      </dgm:prSet>
      <dgm:spPr/>
      <dgm:t>
        <a:bodyPr/>
        <a:lstStyle/>
        <a:p>
          <a:endParaRPr lang="en-IN"/>
        </a:p>
      </dgm:t>
    </dgm:pt>
    <dgm:pt modelId="{EDDCFBF6-AD21-4FB3-B2CC-6B6157702611}" type="pres">
      <dgm:prSet presAssocID="{7ABC98AF-DF34-49E3-B680-DAE6AEDDC718}" presName="rootComposite2" presStyleCnt="0"/>
      <dgm:spPr/>
      <dgm:t>
        <a:bodyPr/>
        <a:lstStyle/>
        <a:p>
          <a:endParaRPr lang="en-IN"/>
        </a:p>
      </dgm:t>
    </dgm:pt>
    <dgm:pt modelId="{60719219-E618-4A5C-BF60-4ED307998B5A}" type="pres">
      <dgm:prSet presAssocID="{7ABC98AF-DF34-49E3-B680-DAE6AEDDC718}" presName="rootText2" presStyleLbl="alignAcc1" presStyleIdx="0" presStyleCnt="0">
        <dgm:presLayoutVars>
          <dgm:chPref val="3"/>
        </dgm:presLayoutVars>
      </dgm:prSet>
      <dgm:spPr/>
      <dgm:t>
        <a:bodyPr/>
        <a:lstStyle/>
        <a:p>
          <a:endParaRPr lang="en-IN"/>
        </a:p>
      </dgm:t>
    </dgm:pt>
    <dgm:pt modelId="{02D29163-DAE7-4E91-B170-7FCB95DCC452}" type="pres">
      <dgm:prSet presAssocID="{7ABC98AF-DF34-49E3-B680-DAE6AEDDC718}" presName="topArc2" presStyleLbl="parChTrans1D1" presStyleIdx="2" presStyleCnt="6"/>
      <dgm:spPr/>
      <dgm:t>
        <a:bodyPr/>
        <a:lstStyle/>
        <a:p>
          <a:endParaRPr lang="en-IN"/>
        </a:p>
      </dgm:t>
    </dgm:pt>
    <dgm:pt modelId="{CC37BFA9-5973-4EE6-9912-65D3447337B3}" type="pres">
      <dgm:prSet presAssocID="{7ABC98AF-DF34-49E3-B680-DAE6AEDDC718}" presName="bottomArc2" presStyleLbl="parChTrans1D1" presStyleIdx="3" presStyleCnt="6"/>
      <dgm:spPr/>
      <dgm:t>
        <a:bodyPr/>
        <a:lstStyle/>
        <a:p>
          <a:endParaRPr lang="en-IN"/>
        </a:p>
      </dgm:t>
    </dgm:pt>
    <dgm:pt modelId="{C836B206-7193-4A4E-B02E-5ADF75ED9BBF}" type="pres">
      <dgm:prSet presAssocID="{7ABC98AF-DF34-49E3-B680-DAE6AEDDC718}" presName="topConnNode2" presStyleLbl="node2" presStyleIdx="0" presStyleCnt="0"/>
      <dgm:spPr/>
      <dgm:t>
        <a:bodyPr/>
        <a:lstStyle/>
        <a:p>
          <a:endParaRPr lang="en-IN"/>
        </a:p>
      </dgm:t>
    </dgm:pt>
    <dgm:pt modelId="{15056CE9-67D6-49F9-BE71-D8EB8F21A39B}" type="pres">
      <dgm:prSet presAssocID="{7ABC98AF-DF34-49E3-B680-DAE6AEDDC718}" presName="hierChild4" presStyleCnt="0"/>
      <dgm:spPr/>
      <dgm:t>
        <a:bodyPr/>
        <a:lstStyle/>
        <a:p>
          <a:endParaRPr lang="en-IN"/>
        </a:p>
      </dgm:t>
    </dgm:pt>
    <dgm:pt modelId="{C6A3D73C-557D-45A7-A93B-67BC7E1BBF35}" type="pres">
      <dgm:prSet presAssocID="{7ABC98AF-DF34-49E3-B680-DAE6AEDDC718}" presName="hierChild5" presStyleCnt="0"/>
      <dgm:spPr/>
      <dgm:t>
        <a:bodyPr/>
        <a:lstStyle/>
        <a:p>
          <a:endParaRPr lang="en-IN"/>
        </a:p>
      </dgm:t>
    </dgm:pt>
    <dgm:pt modelId="{4ABBCDEF-C5BF-46FB-84C5-6760B7BCA5B9}" type="pres">
      <dgm:prSet presAssocID="{194DE6E2-F258-447B-8EDF-0A458C208A99}" presName="Name28" presStyleLbl="parChTrans1D2" presStyleIdx="1" presStyleCnt="2"/>
      <dgm:spPr/>
      <dgm:t>
        <a:bodyPr/>
        <a:lstStyle/>
        <a:p>
          <a:endParaRPr lang="en-IN"/>
        </a:p>
      </dgm:t>
    </dgm:pt>
    <dgm:pt modelId="{1066BF85-D7BD-4A5D-BE33-977DD0334CF9}" type="pres">
      <dgm:prSet presAssocID="{4E4E1AEA-5482-4B24-B0ED-DDCECE8EDF2B}" presName="hierRoot2" presStyleCnt="0">
        <dgm:presLayoutVars>
          <dgm:hierBranch val="init"/>
        </dgm:presLayoutVars>
      </dgm:prSet>
      <dgm:spPr/>
      <dgm:t>
        <a:bodyPr/>
        <a:lstStyle/>
        <a:p>
          <a:endParaRPr lang="en-IN"/>
        </a:p>
      </dgm:t>
    </dgm:pt>
    <dgm:pt modelId="{5CCAC48F-F3BD-41B0-8A54-17977A68A2AD}" type="pres">
      <dgm:prSet presAssocID="{4E4E1AEA-5482-4B24-B0ED-DDCECE8EDF2B}" presName="rootComposite2" presStyleCnt="0"/>
      <dgm:spPr/>
      <dgm:t>
        <a:bodyPr/>
        <a:lstStyle/>
        <a:p>
          <a:endParaRPr lang="en-IN"/>
        </a:p>
      </dgm:t>
    </dgm:pt>
    <dgm:pt modelId="{D1389818-F27D-486A-BDC9-33162CFB5915}" type="pres">
      <dgm:prSet presAssocID="{4E4E1AEA-5482-4B24-B0ED-DDCECE8EDF2B}" presName="rootText2" presStyleLbl="alignAcc1" presStyleIdx="0" presStyleCnt="0">
        <dgm:presLayoutVars>
          <dgm:chPref val="3"/>
        </dgm:presLayoutVars>
      </dgm:prSet>
      <dgm:spPr/>
      <dgm:t>
        <a:bodyPr/>
        <a:lstStyle/>
        <a:p>
          <a:endParaRPr lang="en-IN"/>
        </a:p>
      </dgm:t>
    </dgm:pt>
    <dgm:pt modelId="{50C0925E-4BCB-49BE-A97D-D68E13D211A7}" type="pres">
      <dgm:prSet presAssocID="{4E4E1AEA-5482-4B24-B0ED-DDCECE8EDF2B}" presName="topArc2" presStyleLbl="parChTrans1D1" presStyleIdx="4" presStyleCnt="6"/>
      <dgm:spPr/>
      <dgm:t>
        <a:bodyPr/>
        <a:lstStyle/>
        <a:p>
          <a:endParaRPr lang="en-IN"/>
        </a:p>
      </dgm:t>
    </dgm:pt>
    <dgm:pt modelId="{A5F7CA8C-8B52-46F3-B245-B84DBAD2FF86}" type="pres">
      <dgm:prSet presAssocID="{4E4E1AEA-5482-4B24-B0ED-DDCECE8EDF2B}" presName="bottomArc2" presStyleLbl="parChTrans1D1" presStyleIdx="5" presStyleCnt="6"/>
      <dgm:spPr/>
      <dgm:t>
        <a:bodyPr/>
        <a:lstStyle/>
        <a:p>
          <a:endParaRPr lang="en-IN"/>
        </a:p>
      </dgm:t>
    </dgm:pt>
    <dgm:pt modelId="{742DC11E-2919-431F-A897-ABF73D181D45}" type="pres">
      <dgm:prSet presAssocID="{4E4E1AEA-5482-4B24-B0ED-DDCECE8EDF2B}" presName="topConnNode2" presStyleLbl="node2" presStyleIdx="0" presStyleCnt="0"/>
      <dgm:spPr/>
      <dgm:t>
        <a:bodyPr/>
        <a:lstStyle/>
        <a:p>
          <a:endParaRPr lang="en-IN"/>
        </a:p>
      </dgm:t>
    </dgm:pt>
    <dgm:pt modelId="{DA76C33F-2786-46EE-9D08-B6C63A2228F7}" type="pres">
      <dgm:prSet presAssocID="{4E4E1AEA-5482-4B24-B0ED-DDCECE8EDF2B}" presName="hierChild4" presStyleCnt="0"/>
      <dgm:spPr/>
      <dgm:t>
        <a:bodyPr/>
        <a:lstStyle/>
        <a:p>
          <a:endParaRPr lang="en-IN"/>
        </a:p>
      </dgm:t>
    </dgm:pt>
    <dgm:pt modelId="{065EAA20-1488-4413-83F1-EA5C3157E598}" type="pres">
      <dgm:prSet presAssocID="{4E4E1AEA-5482-4B24-B0ED-DDCECE8EDF2B}" presName="hierChild5" presStyleCnt="0"/>
      <dgm:spPr/>
      <dgm:t>
        <a:bodyPr/>
        <a:lstStyle/>
        <a:p>
          <a:endParaRPr lang="en-IN"/>
        </a:p>
      </dgm:t>
    </dgm:pt>
    <dgm:pt modelId="{2E2BB77E-B5E8-4963-86B9-255983FD08E3}" type="pres">
      <dgm:prSet presAssocID="{845670CC-1261-4327-97A8-8F999A7789E0}" presName="hierChild3" presStyleCnt="0"/>
      <dgm:spPr/>
      <dgm:t>
        <a:bodyPr/>
        <a:lstStyle/>
        <a:p>
          <a:endParaRPr lang="en-IN"/>
        </a:p>
      </dgm:t>
    </dgm:pt>
  </dgm:ptLst>
  <dgm:cxnLst>
    <dgm:cxn modelId="{15323A9F-D9C0-4B5F-9C10-B1662E0A1B83}" type="presOf" srcId="{66585941-0744-4957-8578-4769A0BA3D41}" destId="{C72014A7-4C0C-4A5B-BAF9-D31A546B4CD6}" srcOrd="0" destOrd="0" presId="urn:microsoft.com/office/officeart/2008/layout/HalfCircleOrganizationChart"/>
    <dgm:cxn modelId="{9ED78198-6407-4AD2-91FA-6351AD252184}" type="presOf" srcId="{8A1D2B05-EE49-49D5-9CDA-28DD4C3E49FA}" destId="{DE12A88E-2CDA-4574-AE84-020425456F76}" srcOrd="0" destOrd="0" presId="urn:microsoft.com/office/officeart/2008/layout/HalfCircleOrganizationChart"/>
    <dgm:cxn modelId="{49C95F65-71BE-4CDB-8377-B598C1E81CE9}" type="presOf" srcId="{845670CC-1261-4327-97A8-8F999A7789E0}" destId="{B58A1316-D216-4885-8EF9-58D503CF5AF6}" srcOrd="0" destOrd="0" presId="urn:microsoft.com/office/officeart/2008/layout/HalfCircleOrganizationChart"/>
    <dgm:cxn modelId="{AE468AD2-6786-435F-9416-ADF8EA9FED5A}" type="presOf" srcId="{7ABC98AF-DF34-49E3-B680-DAE6AEDDC718}" destId="{C836B206-7193-4A4E-B02E-5ADF75ED9BBF}" srcOrd="1" destOrd="0" presId="urn:microsoft.com/office/officeart/2008/layout/HalfCircleOrganizationChart"/>
    <dgm:cxn modelId="{AF9EDA41-4D07-4766-87A9-A69C5FDBD033}" type="presOf" srcId="{194DE6E2-F258-447B-8EDF-0A458C208A99}" destId="{4ABBCDEF-C5BF-46FB-84C5-6760B7BCA5B9}" srcOrd="0" destOrd="0" presId="urn:microsoft.com/office/officeart/2008/layout/HalfCircleOrganizationChart"/>
    <dgm:cxn modelId="{5692D524-D599-4B75-9BF6-E12CA5FA8DA5}" srcId="{845670CC-1261-4327-97A8-8F999A7789E0}" destId="{4E4E1AEA-5482-4B24-B0ED-DDCECE8EDF2B}" srcOrd="1" destOrd="0" parTransId="{194DE6E2-F258-447B-8EDF-0A458C208A99}" sibTransId="{8AB0B1F5-1721-42CB-B18C-5DD809E56CDC}"/>
    <dgm:cxn modelId="{BF750495-666F-48B7-AF30-BCFA4850C7CB}" type="presOf" srcId="{7ABC98AF-DF34-49E3-B680-DAE6AEDDC718}" destId="{60719219-E618-4A5C-BF60-4ED307998B5A}" srcOrd="0" destOrd="0" presId="urn:microsoft.com/office/officeart/2008/layout/HalfCircleOrganizationChart"/>
    <dgm:cxn modelId="{8FF8D312-FE65-4504-AC04-0D672B1D49E8}" srcId="{8A1D2B05-EE49-49D5-9CDA-28DD4C3E49FA}" destId="{845670CC-1261-4327-97A8-8F999A7789E0}" srcOrd="0" destOrd="0" parTransId="{EB123641-3888-4947-AE28-EC0B4ACADD35}" sibTransId="{61FC0219-834F-460D-A5D9-B31F4ADAF2C2}"/>
    <dgm:cxn modelId="{5BB753E9-593F-4FBD-93CB-908FBAF3C7E5}" srcId="{845670CC-1261-4327-97A8-8F999A7789E0}" destId="{7ABC98AF-DF34-49E3-B680-DAE6AEDDC718}" srcOrd="0" destOrd="0" parTransId="{66585941-0744-4957-8578-4769A0BA3D41}" sibTransId="{91D1D021-D34F-4589-ABE4-0C76E14BF054}"/>
    <dgm:cxn modelId="{F11C17F1-386B-4EE1-960A-8FB54E1C91E8}" type="presOf" srcId="{4E4E1AEA-5482-4B24-B0ED-DDCECE8EDF2B}" destId="{742DC11E-2919-431F-A897-ABF73D181D45}" srcOrd="1" destOrd="0" presId="urn:microsoft.com/office/officeart/2008/layout/HalfCircleOrganizationChart"/>
    <dgm:cxn modelId="{5C7B1762-2E71-494E-A3F4-402F048FD064}" type="presOf" srcId="{4E4E1AEA-5482-4B24-B0ED-DDCECE8EDF2B}" destId="{D1389818-F27D-486A-BDC9-33162CFB5915}" srcOrd="0" destOrd="0" presId="urn:microsoft.com/office/officeart/2008/layout/HalfCircleOrganizationChart"/>
    <dgm:cxn modelId="{0B69A0BB-1428-406E-B80D-771AE8082662}" type="presOf" srcId="{845670CC-1261-4327-97A8-8F999A7789E0}" destId="{5F57147F-302D-4469-9E67-FBC9130D5817}" srcOrd="1" destOrd="0" presId="urn:microsoft.com/office/officeart/2008/layout/HalfCircleOrganizationChart"/>
    <dgm:cxn modelId="{03886EAA-564E-4EE7-B13C-3679E1FEB533}" type="presParOf" srcId="{DE12A88E-2CDA-4574-AE84-020425456F76}" destId="{FB50C087-3FEA-4663-A7BC-CED455013DD9}" srcOrd="0" destOrd="0" presId="urn:microsoft.com/office/officeart/2008/layout/HalfCircleOrganizationChart"/>
    <dgm:cxn modelId="{50BFEF80-15AF-43FA-8BCB-3A65916229E8}" type="presParOf" srcId="{FB50C087-3FEA-4663-A7BC-CED455013DD9}" destId="{1A4CA95A-14F3-4CB2-BFA1-C3D9D34EEF09}" srcOrd="0" destOrd="0" presId="urn:microsoft.com/office/officeart/2008/layout/HalfCircleOrganizationChart"/>
    <dgm:cxn modelId="{1587C9F1-648D-4DB3-9B61-32CB945634EB}" type="presParOf" srcId="{1A4CA95A-14F3-4CB2-BFA1-C3D9D34EEF09}" destId="{B58A1316-D216-4885-8EF9-58D503CF5AF6}" srcOrd="0" destOrd="0" presId="urn:microsoft.com/office/officeart/2008/layout/HalfCircleOrganizationChart"/>
    <dgm:cxn modelId="{3502A356-F041-4625-93CE-700F41DAFD19}" type="presParOf" srcId="{1A4CA95A-14F3-4CB2-BFA1-C3D9D34EEF09}" destId="{A609E63B-40CB-4F4C-9850-F69D80060A70}" srcOrd="1" destOrd="0" presId="urn:microsoft.com/office/officeart/2008/layout/HalfCircleOrganizationChart"/>
    <dgm:cxn modelId="{3FA3FE8D-15EB-4FD5-BFA2-10C2A0B8F185}" type="presParOf" srcId="{1A4CA95A-14F3-4CB2-BFA1-C3D9D34EEF09}" destId="{ACD3CE5C-A015-4802-8071-36B2115B5B6D}" srcOrd="2" destOrd="0" presId="urn:microsoft.com/office/officeart/2008/layout/HalfCircleOrganizationChart"/>
    <dgm:cxn modelId="{305A6D62-8471-406D-99C4-27EA15E3BFD1}" type="presParOf" srcId="{1A4CA95A-14F3-4CB2-BFA1-C3D9D34EEF09}" destId="{5F57147F-302D-4469-9E67-FBC9130D5817}" srcOrd="3" destOrd="0" presId="urn:microsoft.com/office/officeart/2008/layout/HalfCircleOrganizationChart"/>
    <dgm:cxn modelId="{9B9A470E-CFB4-416B-8AA1-6DC60024880D}" type="presParOf" srcId="{FB50C087-3FEA-4663-A7BC-CED455013DD9}" destId="{D671D1F8-56BE-48FC-A96B-7F906227DF9E}" srcOrd="1" destOrd="0" presId="urn:microsoft.com/office/officeart/2008/layout/HalfCircleOrganizationChart"/>
    <dgm:cxn modelId="{C350E978-9B26-495B-9BFF-A9552412EF02}" type="presParOf" srcId="{D671D1F8-56BE-48FC-A96B-7F906227DF9E}" destId="{C72014A7-4C0C-4A5B-BAF9-D31A546B4CD6}" srcOrd="0" destOrd="0" presId="urn:microsoft.com/office/officeart/2008/layout/HalfCircleOrganizationChart"/>
    <dgm:cxn modelId="{D8A4E286-DA1A-457E-8041-3D7E0413F9C0}" type="presParOf" srcId="{D671D1F8-56BE-48FC-A96B-7F906227DF9E}" destId="{9E5B45DC-1014-4AA3-8326-1560E83B440F}" srcOrd="1" destOrd="0" presId="urn:microsoft.com/office/officeart/2008/layout/HalfCircleOrganizationChart"/>
    <dgm:cxn modelId="{2EF04DE5-39C6-4877-A58C-1776C0F4799D}" type="presParOf" srcId="{9E5B45DC-1014-4AA3-8326-1560E83B440F}" destId="{EDDCFBF6-AD21-4FB3-B2CC-6B6157702611}" srcOrd="0" destOrd="0" presId="urn:microsoft.com/office/officeart/2008/layout/HalfCircleOrganizationChart"/>
    <dgm:cxn modelId="{07071DB9-4FD1-42E6-A915-9B2430D1DD5E}" type="presParOf" srcId="{EDDCFBF6-AD21-4FB3-B2CC-6B6157702611}" destId="{60719219-E618-4A5C-BF60-4ED307998B5A}" srcOrd="0" destOrd="0" presId="urn:microsoft.com/office/officeart/2008/layout/HalfCircleOrganizationChart"/>
    <dgm:cxn modelId="{8EE29776-6D27-4F31-A963-CF7933D6CBEF}" type="presParOf" srcId="{EDDCFBF6-AD21-4FB3-B2CC-6B6157702611}" destId="{02D29163-DAE7-4E91-B170-7FCB95DCC452}" srcOrd="1" destOrd="0" presId="urn:microsoft.com/office/officeart/2008/layout/HalfCircleOrganizationChart"/>
    <dgm:cxn modelId="{C023DF3D-957A-4F37-9ED0-1DDB63B7DFE8}" type="presParOf" srcId="{EDDCFBF6-AD21-4FB3-B2CC-6B6157702611}" destId="{CC37BFA9-5973-4EE6-9912-65D3447337B3}" srcOrd="2" destOrd="0" presId="urn:microsoft.com/office/officeart/2008/layout/HalfCircleOrganizationChart"/>
    <dgm:cxn modelId="{250FA393-7ED6-4E99-B313-CB716250E5B2}" type="presParOf" srcId="{EDDCFBF6-AD21-4FB3-B2CC-6B6157702611}" destId="{C836B206-7193-4A4E-B02E-5ADF75ED9BBF}" srcOrd="3" destOrd="0" presId="urn:microsoft.com/office/officeart/2008/layout/HalfCircleOrganizationChart"/>
    <dgm:cxn modelId="{D20FE598-6DFA-44BD-94E5-DBBEB967624B}" type="presParOf" srcId="{9E5B45DC-1014-4AA3-8326-1560E83B440F}" destId="{15056CE9-67D6-49F9-BE71-D8EB8F21A39B}" srcOrd="1" destOrd="0" presId="urn:microsoft.com/office/officeart/2008/layout/HalfCircleOrganizationChart"/>
    <dgm:cxn modelId="{3E9B81A6-8F0D-4C41-9FAE-2746AB42220C}" type="presParOf" srcId="{9E5B45DC-1014-4AA3-8326-1560E83B440F}" destId="{C6A3D73C-557D-45A7-A93B-67BC7E1BBF35}" srcOrd="2" destOrd="0" presId="urn:microsoft.com/office/officeart/2008/layout/HalfCircleOrganizationChart"/>
    <dgm:cxn modelId="{90B1B1CB-28A6-498D-858D-9A0C4741CAD4}" type="presParOf" srcId="{D671D1F8-56BE-48FC-A96B-7F906227DF9E}" destId="{4ABBCDEF-C5BF-46FB-84C5-6760B7BCA5B9}" srcOrd="2" destOrd="0" presId="urn:microsoft.com/office/officeart/2008/layout/HalfCircleOrganizationChart"/>
    <dgm:cxn modelId="{D5BDB100-B7DE-48BD-AE4A-D97D72A85A7D}" type="presParOf" srcId="{D671D1F8-56BE-48FC-A96B-7F906227DF9E}" destId="{1066BF85-D7BD-4A5D-BE33-977DD0334CF9}" srcOrd="3" destOrd="0" presId="urn:microsoft.com/office/officeart/2008/layout/HalfCircleOrganizationChart"/>
    <dgm:cxn modelId="{6D9D595F-CCBE-425E-864D-47477270A5D7}" type="presParOf" srcId="{1066BF85-D7BD-4A5D-BE33-977DD0334CF9}" destId="{5CCAC48F-F3BD-41B0-8A54-17977A68A2AD}" srcOrd="0" destOrd="0" presId="urn:microsoft.com/office/officeart/2008/layout/HalfCircleOrganizationChart"/>
    <dgm:cxn modelId="{601F7030-C7E3-4BE3-BA04-DEEC2496DF08}" type="presParOf" srcId="{5CCAC48F-F3BD-41B0-8A54-17977A68A2AD}" destId="{D1389818-F27D-486A-BDC9-33162CFB5915}" srcOrd="0" destOrd="0" presId="urn:microsoft.com/office/officeart/2008/layout/HalfCircleOrganizationChart"/>
    <dgm:cxn modelId="{AF77F909-E61C-431A-A9FC-DA1624B140EE}" type="presParOf" srcId="{5CCAC48F-F3BD-41B0-8A54-17977A68A2AD}" destId="{50C0925E-4BCB-49BE-A97D-D68E13D211A7}" srcOrd="1" destOrd="0" presId="urn:microsoft.com/office/officeart/2008/layout/HalfCircleOrganizationChart"/>
    <dgm:cxn modelId="{4A8C5D6B-DFDE-47F3-B3E5-14C43549832B}" type="presParOf" srcId="{5CCAC48F-F3BD-41B0-8A54-17977A68A2AD}" destId="{A5F7CA8C-8B52-46F3-B245-B84DBAD2FF86}" srcOrd="2" destOrd="0" presId="urn:microsoft.com/office/officeart/2008/layout/HalfCircleOrganizationChart"/>
    <dgm:cxn modelId="{F3663520-117A-46A6-BCEE-5854A756C045}" type="presParOf" srcId="{5CCAC48F-F3BD-41B0-8A54-17977A68A2AD}" destId="{742DC11E-2919-431F-A897-ABF73D181D45}" srcOrd="3" destOrd="0" presId="urn:microsoft.com/office/officeart/2008/layout/HalfCircleOrganizationChart"/>
    <dgm:cxn modelId="{396D5DC4-0F1B-4556-B873-DA03620617AA}" type="presParOf" srcId="{1066BF85-D7BD-4A5D-BE33-977DD0334CF9}" destId="{DA76C33F-2786-46EE-9D08-B6C63A2228F7}" srcOrd="1" destOrd="0" presId="urn:microsoft.com/office/officeart/2008/layout/HalfCircleOrganizationChart"/>
    <dgm:cxn modelId="{279CC566-2021-405D-B255-C4C3653C5D58}" type="presParOf" srcId="{1066BF85-D7BD-4A5D-BE33-977DD0334CF9}" destId="{065EAA20-1488-4413-83F1-EA5C3157E598}" srcOrd="2" destOrd="0" presId="urn:microsoft.com/office/officeart/2008/layout/HalfCircleOrganizationChart"/>
    <dgm:cxn modelId="{DCBEACCE-EAB6-4739-AEB2-1C5A807D4C00}" type="presParOf" srcId="{FB50C087-3FEA-4663-A7BC-CED455013DD9}" destId="{2E2BB77E-B5E8-4963-86B9-255983FD08E3}" srcOrd="2" destOrd="0" presId="urn:microsoft.com/office/officeart/2008/layout/HalfCircleOrganizationChart"/>
  </dgm:cxnLst>
  <dgm:bg/>
  <dgm:whole/>
</dgm:dataModel>
</file>

<file path=ppt/diagrams/data3.xml><?xml version="1.0" encoding="utf-8"?>
<dgm:dataModel xmlns:dgm="http://schemas.openxmlformats.org/drawingml/2006/diagram" xmlns:a="http://schemas.openxmlformats.org/drawingml/2006/main">
  <dgm:ptLst>
    <dgm:pt modelId="{19606FAB-A668-4A54-B78E-386861588EA1}" type="doc">
      <dgm:prSet loTypeId="urn:microsoft.com/office/officeart/2009/3/layout/HorizontalOrganizationChart" loCatId="hierarchy" qsTypeId="urn:microsoft.com/office/officeart/2005/8/quickstyle/3d2" qsCatId="3D" csTypeId="urn:microsoft.com/office/officeart/2005/8/colors/accent0_2" csCatId="mainScheme" phldr="1"/>
      <dgm:spPr/>
      <dgm:t>
        <a:bodyPr/>
        <a:lstStyle/>
        <a:p>
          <a:endParaRPr lang="en-IN"/>
        </a:p>
      </dgm:t>
    </dgm:pt>
    <dgm:pt modelId="{E636ECCB-4596-4692-98F9-35B2265AA788}">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2000" dirty="0">
              <a:latin typeface="+mj-lt"/>
            </a:rPr>
            <a:t>Supply of services of: </a:t>
          </a:r>
        </a:p>
      </dgm:t>
    </dgm:pt>
    <dgm:pt modelId="{4BA3EB09-A238-49C9-9673-CCD2A1D31442}" type="parTrans" cxnId="{7C66ABDE-84A5-4257-B0D8-EF4E5DE49367}">
      <dgm:prSet/>
      <dgm:spPr/>
      <dgm:t>
        <a:bodyPr/>
        <a:lstStyle/>
        <a:p>
          <a:endParaRPr lang="en-IN" sz="1400"/>
        </a:p>
      </dgm:t>
    </dgm:pt>
    <dgm:pt modelId="{9A209A7D-59B3-458A-8332-02AEF34A34D1}" type="sibTrans" cxnId="{7C66ABDE-84A5-4257-B0D8-EF4E5DE49367}">
      <dgm:prSet/>
      <dgm:spPr/>
      <dgm:t>
        <a:bodyPr/>
        <a:lstStyle/>
        <a:p>
          <a:endParaRPr lang="en-IN" sz="1400"/>
        </a:p>
      </dgm:t>
    </dgm:pt>
    <dgm:pt modelId="{E6ED9DF0-A69F-4B17-B589-C2319FF8A037}">
      <dgm:prSet phldrT="[Tex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u="sng" dirty="0">
              <a:latin typeface="+mj-lt"/>
            </a:rPr>
            <a:t>Sec </a:t>
          </a:r>
          <a:r>
            <a:rPr lang="en-IN" sz="2000" u="sng" dirty="0" smtClean="0">
              <a:latin typeface="+mj-lt"/>
            </a:rPr>
            <a:t>12(8):</a:t>
          </a:r>
          <a:r>
            <a:rPr lang="en-IN" sz="2000" dirty="0" smtClean="0">
              <a:latin typeface="+mj-lt"/>
            </a:rPr>
            <a:t> </a:t>
          </a:r>
          <a:r>
            <a:rPr lang="en-IN" sz="2000" dirty="0">
              <a:latin typeface="+mj-lt"/>
            </a:rPr>
            <a:t>Transportation of goods, including by mail or courier</a:t>
          </a:r>
        </a:p>
      </dgm:t>
    </dgm:pt>
    <dgm:pt modelId="{728C762C-28B3-4CF1-AF87-C122F6D82E9D}" type="parTrans" cxnId="{3F3F5D51-5D9B-4368-A46B-02D9C07D73F5}">
      <dgm:prSet>
        <dgm:style>
          <a:lnRef idx="2">
            <a:schemeClr val="accent6"/>
          </a:lnRef>
          <a:fillRef idx="1">
            <a:schemeClr val="lt1"/>
          </a:fillRef>
          <a:effectRef idx="0">
            <a:schemeClr val="accent6"/>
          </a:effectRef>
          <a:fontRef idx="minor">
            <a:schemeClr val="dk1"/>
          </a:fontRef>
        </dgm:style>
      </dgm:prSet>
      <dgm:spPr/>
      <dgm:t>
        <a:bodyPr/>
        <a:lstStyle/>
        <a:p>
          <a:endParaRPr lang="en-IN" sz="1400"/>
        </a:p>
      </dgm:t>
    </dgm:pt>
    <dgm:pt modelId="{28BED95F-B4A8-47A0-807D-D42C51D75B08}" type="sibTrans" cxnId="{3F3F5D51-5D9B-4368-A46B-02D9C07D73F5}">
      <dgm:prSet/>
      <dgm:spPr/>
      <dgm:t>
        <a:bodyPr/>
        <a:lstStyle/>
        <a:p>
          <a:endParaRPr lang="en-IN" sz="1400"/>
        </a:p>
      </dgm:t>
    </dgm:pt>
    <dgm:pt modelId="{5050902E-CB21-4F60-8158-76CB3ABF4CD8}">
      <dgm:prSet phldrT="[Tex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u="sng" dirty="0">
              <a:latin typeface="+mj-lt"/>
            </a:rPr>
            <a:t>Sec </a:t>
          </a:r>
          <a:r>
            <a:rPr lang="en-IN" sz="2000" u="sng" dirty="0" smtClean="0">
              <a:latin typeface="+mj-lt"/>
            </a:rPr>
            <a:t>12(9):</a:t>
          </a:r>
          <a:r>
            <a:rPr lang="en-IN" sz="2000" dirty="0" smtClean="0">
              <a:latin typeface="+mj-lt"/>
            </a:rPr>
            <a:t> </a:t>
          </a:r>
          <a:r>
            <a:rPr lang="en-IN" sz="2000" dirty="0">
              <a:latin typeface="+mj-lt"/>
            </a:rPr>
            <a:t>Passenger Transportation Service (</a:t>
          </a:r>
          <a:r>
            <a:rPr lang="en-IN" sz="2000" i="1" dirty="0">
              <a:latin typeface="+mj-lt"/>
            </a:rPr>
            <a:t>Return journey treated as separate journey)</a:t>
          </a:r>
        </a:p>
      </dgm:t>
    </dgm:pt>
    <dgm:pt modelId="{0F9B4BAA-0414-4157-BFA1-B75CAA2F4662}" type="parTrans" cxnId="{C55148FA-DA8F-4C82-83DA-7DE5EA6F3405}">
      <dgm:prSet>
        <dgm:style>
          <a:lnRef idx="1">
            <a:schemeClr val="accent6"/>
          </a:lnRef>
          <a:fillRef idx="0">
            <a:schemeClr val="accent6"/>
          </a:fillRef>
          <a:effectRef idx="0">
            <a:schemeClr val="accent6"/>
          </a:effectRef>
          <a:fontRef idx="minor">
            <a:schemeClr val="tx1"/>
          </a:fontRef>
        </dgm:style>
      </dgm:prSet>
      <dgm:spPr>
        <a:ln w="28575"/>
      </dgm:spPr>
      <dgm:t>
        <a:bodyPr/>
        <a:lstStyle/>
        <a:p>
          <a:endParaRPr lang="en-IN" sz="1400"/>
        </a:p>
      </dgm:t>
    </dgm:pt>
    <dgm:pt modelId="{9ACE85CB-C747-48DC-A404-D89EFC889485}" type="sibTrans" cxnId="{C55148FA-DA8F-4C82-83DA-7DE5EA6F3405}">
      <dgm:prSet/>
      <dgm:spPr/>
      <dgm:t>
        <a:bodyPr/>
        <a:lstStyle/>
        <a:p>
          <a:endParaRPr lang="en-IN" sz="1400"/>
        </a:p>
      </dgm:t>
    </dgm:pt>
    <dgm:pt modelId="{1109D533-2BE6-4BD9-B449-74490825942C}">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u="sng" dirty="0">
              <a:latin typeface="+mj-lt"/>
            </a:rPr>
            <a:t>Registered Recipient:</a:t>
          </a:r>
          <a:r>
            <a:rPr lang="en-IN" sz="2000" dirty="0">
              <a:latin typeface="+mj-lt"/>
            </a:rPr>
            <a:t> </a:t>
          </a:r>
          <a:r>
            <a:rPr lang="en-IN" sz="2000" dirty="0">
              <a:solidFill>
                <a:srgbClr val="FF0000"/>
              </a:solidFill>
              <a:latin typeface="+mj-lt"/>
            </a:rPr>
            <a:t>Location of </a:t>
          </a:r>
          <a:r>
            <a:rPr lang="en-IN" sz="2000" dirty="0" smtClean="0">
              <a:solidFill>
                <a:srgbClr val="FF0000"/>
              </a:solidFill>
              <a:latin typeface="+mj-lt"/>
            </a:rPr>
            <a:t>registered Recipient</a:t>
          </a:r>
          <a:endParaRPr lang="en-IN" sz="2000" dirty="0">
            <a:solidFill>
              <a:srgbClr val="FF0000"/>
            </a:solidFill>
            <a:latin typeface="+mj-lt"/>
          </a:endParaRPr>
        </a:p>
        <a:p>
          <a:pPr marL="87313" indent="0" algn="l"/>
          <a:r>
            <a:rPr lang="en-IN" sz="2000" u="sng" dirty="0">
              <a:latin typeface="+mj-lt"/>
            </a:rPr>
            <a:t>Unregistered Recipient:</a:t>
          </a:r>
          <a:r>
            <a:rPr lang="en-IN" sz="2000" dirty="0">
              <a:latin typeface="+mj-lt"/>
            </a:rPr>
            <a:t> </a:t>
          </a:r>
          <a:r>
            <a:rPr lang="en-IN" sz="2000" dirty="0">
              <a:solidFill>
                <a:srgbClr val="FF0000"/>
              </a:solidFill>
              <a:latin typeface="+mj-lt"/>
            </a:rPr>
            <a:t>Location where goods handed over </a:t>
          </a:r>
          <a:r>
            <a:rPr lang="en-IN" sz="2000" dirty="0" smtClean="0">
              <a:solidFill>
                <a:srgbClr val="FF0000"/>
              </a:solidFill>
              <a:latin typeface="+mj-lt"/>
            </a:rPr>
            <a:t>for their transportation.</a:t>
          </a:r>
          <a:endParaRPr lang="en-IN" sz="2000" dirty="0">
            <a:solidFill>
              <a:srgbClr val="FF0000"/>
            </a:solidFill>
            <a:latin typeface="+mj-lt"/>
          </a:endParaRPr>
        </a:p>
      </dgm:t>
    </dgm:pt>
    <dgm:pt modelId="{A0EB440C-B2B3-4DE3-A285-ADB29C1336D6}" type="parTrans" cxnId="{B41511A5-6273-4560-8F80-A93C0B109241}">
      <dgm:prSet>
        <dgm:style>
          <a:lnRef idx="2">
            <a:schemeClr val="accent6"/>
          </a:lnRef>
          <a:fillRef idx="1">
            <a:schemeClr val="lt1"/>
          </a:fillRef>
          <a:effectRef idx="0">
            <a:schemeClr val="accent6"/>
          </a:effectRef>
          <a:fontRef idx="minor">
            <a:schemeClr val="dk1"/>
          </a:fontRef>
        </dgm:style>
      </dgm:prSet>
      <dgm:spPr/>
      <dgm:t>
        <a:bodyPr/>
        <a:lstStyle/>
        <a:p>
          <a:endParaRPr lang="en-IN" sz="1400"/>
        </a:p>
      </dgm:t>
    </dgm:pt>
    <dgm:pt modelId="{7BEB944B-E720-4AE0-A844-A23F606045A5}" type="sibTrans" cxnId="{B41511A5-6273-4560-8F80-A93C0B109241}">
      <dgm:prSet/>
      <dgm:spPr/>
      <dgm:t>
        <a:bodyPr/>
        <a:lstStyle/>
        <a:p>
          <a:endParaRPr lang="en-IN" sz="1400"/>
        </a:p>
      </dgm:t>
    </dgm:pt>
    <dgm:pt modelId="{DD826D92-CC00-4E9D-8876-CABF2A333F1C}">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u="sng" dirty="0">
              <a:latin typeface="+mj-lt"/>
            </a:rPr>
            <a:t>Registered Recipient: </a:t>
          </a:r>
          <a:r>
            <a:rPr lang="en-IN" sz="2000" dirty="0">
              <a:solidFill>
                <a:srgbClr val="FF0000"/>
              </a:solidFill>
              <a:latin typeface="+mj-lt"/>
            </a:rPr>
            <a:t>Place of Registered Recipient</a:t>
          </a:r>
        </a:p>
        <a:p>
          <a:pPr marL="87313" indent="0" algn="l"/>
          <a:r>
            <a:rPr lang="en-IN" sz="2000" u="sng" dirty="0">
              <a:latin typeface="+mj-lt"/>
            </a:rPr>
            <a:t>Unregistered Recipient</a:t>
          </a:r>
          <a:r>
            <a:rPr lang="en-IN" sz="2000" u="sng" dirty="0">
              <a:solidFill>
                <a:schemeClr val="accent2">
                  <a:lumMod val="75000"/>
                </a:schemeClr>
              </a:solidFill>
              <a:latin typeface="+mj-lt"/>
            </a:rPr>
            <a:t>: </a:t>
          </a:r>
          <a:r>
            <a:rPr lang="en-IN" sz="2000" dirty="0">
              <a:solidFill>
                <a:srgbClr val="FF0000"/>
              </a:solidFill>
              <a:latin typeface="+mj-lt"/>
            </a:rPr>
            <a:t>Place where passenger embarks</a:t>
          </a:r>
          <a:r>
            <a:rPr lang="en-IN" sz="2000" dirty="0">
              <a:latin typeface="+mj-lt"/>
            </a:rPr>
            <a:t> on the conveyance for a continuous journey</a:t>
          </a:r>
        </a:p>
      </dgm:t>
    </dgm:pt>
    <dgm:pt modelId="{64AB971F-4AD0-41D2-BA1F-D79DC6376148}" type="parTrans" cxnId="{3457188F-8BF8-4ECA-BD49-D72496A29C4B}">
      <dgm:prSet>
        <dgm:style>
          <a:lnRef idx="2">
            <a:schemeClr val="accent6"/>
          </a:lnRef>
          <a:fillRef idx="1">
            <a:schemeClr val="lt1"/>
          </a:fillRef>
          <a:effectRef idx="0">
            <a:schemeClr val="accent6"/>
          </a:effectRef>
          <a:fontRef idx="minor">
            <a:schemeClr val="dk1"/>
          </a:fontRef>
        </dgm:style>
      </dgm:prSet>
      <dgm:spPr/>
      <dgm:t>
        <a:bodyPr/>
        <a:lstStyle/>
        <a:p>
          <a:endParaRPr lang="en-IN" sz="1400"/>
        </a:p>
      </dgm:t>
    </dgm:pt>
    <dgm:pt modelId="{3A99515F-0670-4142-A9FA-026B2A339662}" type="sibTrans" cxnId="{3457188F-8BF8-4ECA-BD49-D72496A29C4B}">
      <dgm:prSet/>
      <dgm:spPr/>
      <dgm:t>
        <a:bodyPr/>
        <a:lstStyle/>
        <a:p>
          <a:endParaRPr lang="en-IN" sz="1400"/>
        </a:p>
      </dgm:t>
    </dgm:pt>
    <dgm:pt modelId="{BEB01C32-3F4F-4A49-B33E-A4967A017FC2}">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u="sng" dirty="0">
              <a:latin typeface="+mj-lt"/>
            </a:rPr>
            <a:t>Sec </a:t>
          </a:r>
          <a:r>
            <a:rPr lang="en-IN" sz="2000" u="sng" dirty="0" smtClean="0">
              <a:latin typeface="+mj-lt"/>
            </a:rPr>
            <a:t>12(10): </a:t>
          </a:r>
          <a:r>
            <a:rPr lang="en-IN" sz="2000" dirty="0">
              <a:latin typeface="+mj-lt"/>
            </a:rPr>
            <a:t>Services on board conveyance like vessel, aircraft, train, motor vehicle</a:t>
          </a:r>
        </a:p>
      </dgm:t>
    </dgm:pt>
    <dgm:pt modelId="{1DF68D27-6C7F-4CA0-B805-A36C438A48E6}" type="parTrans" cxnId="{F9ED3031-B28A-499B-8219-F32B71E07FEA}">
      <dgm:prSet>
        <dgm:style>
          <a:lnRef idx="2">
            <a:schemeClr val="accent6"/>
          </a:lnRef>
          <a:fillRef idx="1">
            <a:schemeClr val="lt1"/>
          </a:fillRef>
          <a:effectRef idx="0">
            <a:schemeClr val="accent6"/>
          </a:effectRef>
          <a:fontRef idx="minor">
            <a:schemeClr val="dk1"/>
          </a:fontRef>
        </dgm:style>
      </dgm:prSet>
      <dgm:spPr/>
      <dgm:t>
        <a:bodyPr/>
        <a:lstStyle/>
        <a:p>
          <a:endParaRPr lang="en-IN" sz="1600"/>
        </a:p>
      </dgm:t>
    </dgm:pt>
    <dgm:pt modelId="{73CAD72F-3F8E-4262-84EF-F24165A9554C}" type="sibTrans" cxnId="{F9ED3031-B28A-499B-8219-F32B71E07FEA}">
      <dgm:prSet/>
      <dgm:spPr/>
      <dgm:t>
        <a:bodyPr/>
        <a:lstStyle/>
        <a:p>
          <a:endParaRPr lang="en-IN" sz="1600"/>
        </a:p>
      </dgm:t>
    </dgm:pt>
    <dgm:pt modelId="{19DEEABB-D549-4601-AC5F-34BC05DE2662}">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IN" sz="2000" b="0" dirty="0">
              <a:solidFill>
                <a:srgbClr val="FF0000"/>
              </a:solidFill>
              <a:latin typeface="+mj-lt"/>
            </a:rPr>
            <a:t>First scheduled point of departure </a:t>
          </a:r>
          <a:r>
            <a:rPr lang="en-IN" sz="2000" b="0" dirty="0">
              <a:latin typeface="+mj-lt"/>
            </a:rPr>
            <a:t>of that conveyance for that journey</a:t>
          </a:r>
        </a:p>
      </dgm:t>
    </dgm:pt>
    <dgm:pt modelId="{5930A070-EE96-468F-8D32-65FF9506EFDB}" type="parTrans" cxnId="{07F4D478-90C8-4ED3-89AC-6A822CA1758B}">
      <dgm:prSet>
        <dgm:style>
          <a:lnRef idx="1">
            <a:schemeClr val="accent6"/>
          </a:lnRef>
          <a:fillRef idx="0">
            <a:schemeClr val="accent6"/>
          </a:fillRef>
          <a:effectRef idx="0">
            <a:schemeClr val="accent6"/>
          </a:effectRef>
          <a:fontRef idx="minor">
            <a:schemeClr val="tx1"/>
          </a:fontRef>
        </dgm:style>
      </dgm:prSet>
      <dgm:spPr/>
      <dgm:t>
        <a:bodyPr/>
        <a:lstStyle/>
        <a:p>
          <a:endParaRPr lang="en-IN"/>
        </a:p>
      </dgm:t>
    </dgm:pt>
    <dgm:pt modelId="{0E42A63B-CBAD-4758-A64F-D66BFBB326FC}" type="sibTrans" cxnId="{07F4D478-90C8-4ED3-89AC-6A822CA1758B}">
      <dgm:prSet/>
      <dgm:spPr/>
      <dgm:t>
        <a:bodyPr/>
        <a:lstStyle/>
        <a:p>
          <a:endParaRPr lang="en-IN"/>
        </a:p>
      </dgm:t>
    </dgm:pt>
    <dgm:pt modelId="{00015E4F-3A68-48CE-A4AE-AAE0A2F52C84}" type="pres">
      <dgm:prSet presAssocID="{19606FAB-A668-4A54-B78E-386861588EA1}" presName="hierChild1" presStyleCnt="0">
        <dgm:presLayoutVars>
          <dgm:orgChart val="1"/>
          <dgm:chPref val="1"/>
          <dgm:dir/>
          <dgm:animOne val="branch"/>
          <dgm:animLvl val="lvl"/>
          <dgm:resizeHandles/>
        </dgm:presLayoutVars>
      </dgm:prSet>
      <dgm:spPr/>
      <dgm:t>
        <a:bodyPr/>
        <a:lstStyle/>
        <a:p>
          <a:endParaRPr lang="en-IN"/>
        </a:p>
      </dgm:t>
    </dgm:pt>
    <dgm:pt modelId="{FC778EFC-3582-4D64-BB4B-1334690B370A}" type="pres">
      <dgm:prSet presAssocID="{E636ECCB-4596-4692-98F9-35B2265AA788}" presName="hierRoot1" presStyleCnt="0">
        <dgm:presLayoutVars>
          <dgm:hierBranch val="init"/>
        </dgm:presLayoutVars>
      </dgm:prSet>
      <dgm:spPr/>
      <dgm:t>
        <a:bodyPr/>
        <a:lstStyle/>
        <a:p>
          <a:endParaRPr lang="en-IN"/>
        </a:p>
      </dgm:t>
    </dgm:pt>
    <dgm:pt modelId="{6FF0F421-89F8-40A8-A835-D1501AA1F345}" type="pres">
      <dgm:prSet presAssocID="{E636ECCB-4596-4692-98F9-35B2265AA788}" presName="rootComposite1" presStyleCnt="0"/>
      <dgm:spPr/>
      <dgm:t>
        <a:bodyPr/>
        <a:lstStyle/>
        <a:p>
          <a:endParaRPr lang="en-IN"/>
        </a:p>
      </dgm:t>
    </dgm:pt>
    <dgm:pt modelId="{145C99E3-FAE0-4EAA-9404-65E8773092C3}" type="pres">
      <dgm:prSet presAssocID="{E636ECCB-4596-4692-98F9-35B2265AA788}" presName="rootText1" presStyleLbl="node0" presStyleIdx="0" presStyleCnt="1" custScaleX="28416" custLinFactNeighborX="-1271" custLinFactNeighborY="32171">
        <dgm:presLayoutVars>
          <dgm:chPref val="3"/>
        </dgm:presLayoutVars>
      </dgm:prSet>
      <dgm:spPr/>
      <dgm:t>
        <a:bodyPr/>
        <a:lstStyle/>
        <a:p>
          <a:endParaRPr lang="en-IN"/>
        </a:p>
      </dgm:t>
    </dgm:pt>
    <dgm:pt modelId="{EF162F1C-54F2-4CF5-89F5-308E5DDAF887}" type="pres">
      <dgm:prSet presAssocID="{E636ECCB-4596-4692-98F9-35B2265AA788}" presName="rootConnector1" presStyleLbl="node1" presStyleIdx="0" presStyleCnt="0"/>
      <dgm:spPr/>
      <dgm:t>
        <a:bodyPr/>
        <a:lstStyle/>
        <a:p>
          <a:endParaRPr lang="en-IN"/>
        </a:p>
      </dgm:t>
    </dgm:pt>
    <dgm:pt modelId="{55B8EF12-C8DE-481B-B108-94126B67B60C}" type="pres">
      <dgm:prSet presAssocID="{E636ECCB-4596-4692-98F9-35B2265AA788}" presName="hierChild2" presStyleCnt="0"/>
      <dgm:spPr/>
      <dgm:t>
        <a:bodyPr/>
        <a:lstStyle/>
        <a:p>
          <a:endParaRPr lang="en-IN"/>
        </a:p>
      </dgm:t>
    </dgm:pt>
    <dgm:pt modelId="{84B96993-F7FC-419A-AEF5-08181B34A260}" type="pres">
      <dgm:prSet presAssocID="{728C762C-28B3-4CF1-AF87-C122F6D82E9D}" presName="Name64" presStyleLbl="parChTrans1D2" presStyleIdx="0" presStyleCnt="3"/>
      <dgm:spPr/>
      <dgm:t>
        <a:bodyPr/>
        <a:lstStyle/>
        <a:p>
          <a:endParaRPr lang="en-IN"/>
        </a:p>
      </dgm:t>
    </dgm:pt>
    <dgm:pt modelId="{519BE9DB-CAE7-434E-9B30-697ABEEE7992}" type="pres">
      <dgm:prSet presAssocID="{E6ED9DF0-A69F-4B17-B589-C2319FF8A037}" presName="hierRoot2" presStyleCnt="0">
        <dgm:presLayoutVars>
          <dgm:hierBranch val="init"/>
        </dgm:presLayoutVars>
      </dgm:prSet>
      <dgm:spPr/>
      <dgm:t>
        <a:bodyPr/>
        <a:lstStyle/>
        <a:p>
          <a:endParaRPr lang="en-IN"/>
        </a:p>
      </dgm:t>
    </dgm:pt>
    <dgm:pt modelId="{DF884669-1D35-4D83-864E-91BB0BA99ABE}" type="pres">
      <dgm:prSet presAssocID="{E6ED9DF0-A69F-4B17-B589-C2319FF8A037}" presName="rootComposite" presStyleCnt="0"/>
      <dgm:spPr/>
      <dgm:t>
        <a:bodyPr/>
        <a:lstStyle/>
        <a:p>
          <a:endParaRPr lang="en-IN"/>
        </a:p>
      </dgm:t>
    </dgm:pt>
    <dgm:pt modelId="{E5A85D59-F1EC-4CA8-BDB6-AD9795D06166}" type="pres">
      <dgm:prSet presAssocID="{E6ED9DF0-A69F-4B17-B589-C2319FF8A037}" presName="rootText" presStyleLbl="node2" presStyleIdx="0" presStyleCnt="3" custScaleX="67330" custScaleY="109038" custLinFactNeighborX="-5210" custLinFactNeighborY="51544">
        <dgm:presLayoutVars>
          <dgm:chPref val="3"/>
        </dgm:presLayoutVars>
      </dgm:prSet>
      <dgm:spPr/>
      <dgm:t>
        <a:bodyPr/>
        <a:lstStyle/>
        <a:p>
          <a:endParaRPr lang="en-IN"/>
        </a:p>
      </dgm:t>
    </dgm:pt>
    <dgm:pt modelId="{4A5E3FA6-3DA5-4625-9C62-E566DE59CBF6}" type="pres">
      <dgm:prSet presAssocID="{E6ED9DF0-A69F-4B17-B589-C2319FF8A037}" presName="rootConnector" presStyleLbl="node2" presStyleIdx="0" presStyleCnt="3"/>
      <dgm:spPr/>
      <dgm:t>
        <a:bodyPr/>
        <a:lstStyle/>
        <a:p>
          <a:endParaRPr lang="en-IN"/>
        </a:p>
      </dgm:t>
    </dgm:pt>
    <dgm:pt modelId="{C24A55B2-7BB6-4020-8C7D-1432D21EE002}" type="pres">
      <dgm:prSet presAssocID="{E6ED9DF0-A69F-4B17-B589-C2319FF8A037}" presName="hierChild4" presStyleCnt="0"/>
      <dgm:spPr/>
      <dgm:t>
        <a:bodyPr/>
        <a:lstStyle/>
        <a:p>
          <a:endParaRPr lang="en-IN"/>
        </a:p>
      </dgm:t>
    </dgm:pt>
    <dgm:pt modelId="{873EAB8F-93BA-410D-B677-F2253182BE3E}" type="pres">
      <dgm:prSet presAssocID="{A0EB440C-B2B3-4DE3-A285-ADB29C1336D6}" presName="Name64" presStyleLbl="parChTrans1D3" presStyleIdx="0" presStyleCnt="3"/>
      <dgm:spPr/>
      <dgm:t>
        <a:bodyPr/>
        <a:lstStyle/>
        <a:p>
          <a:endParaRPr lang="en-IN"/>
        </a:p>
      </dgm:t>
    </dgm:pt>
    <dgm:pt modelId="{9BC65864-7235-4876-8580-48DAE1A2CA73}" type="pres">
      <dgm:prSet presAssocID="{1109D533-2BE6-4BD9-B449-74490825942C}" presName="hierRoot2" presStyleCnt="0">
        <dgm:presLayoutVars>
          <dgm:hierBranch val="init"/>
        </dgm:presLayoutVars>
      </dgm:prSet>
      <dgm:spPr/>
      <dgm:t>
        <a:bodyPr/>
        <a:lstStyle/>
        <a:p>
          <a:endParaRPr lang="en-IN"/>
        </a:p>
      </dgm:t>
    </dgm:pt>
    <dgm:pt modelId="{8A761ED6-CDAA-41FF-AFB7-4C33BE3345E0}" type="pres">
      <dgm:prSet presAssocID="{1109D533-2BE6-4BD9-B449-74490825942C}" presName="rootComposite" presStyleCnt="0"/>
      <dgm:spPr/>
      <dgm:t>
        <a:bodyPr/>
        <a:lstStyle/>
        <a:p>
          <a:endParaRPr lang="en-IN"/>
        </a:p>
      </dgm:t>
    </dgm:pt>
    <dgm:pt modelId="{BB6AC80C-272C-45A1-8FDB-7E9DC7DE07CB}" type="pres">
      <dgm:prSet presAssocID="{1109D533-2BE6-4BD9-B449-74490825942C}" presName="rootText" presStyleLbl="node3" presStyleIdx="0" presStyleCnt="3" custScaleX="103667" custScaleY="139738" custLinFactNeighborX="-17818" custLinFactNeighborY="43561">
        <dgm:presLayoutVars>
          <dgm:chPref val="3"/>
        </dgm:presLayoutVars>
      </dgm:prSet>
      <dgm:spPr/>
      <dgm:t>
        <a:bodyPr/>
        <a:lstStyle/>
        <a:p>
          <a:endParaRPr lang="en-IN"/>
        </a:p>
      </dgm:t>
    </dgm:pt>
    <dgm:pt modelId="{D70199C0-930E-4D83-96A2-3ECBE3AE04EB}" type="pres">
      <dgm:prSet presAssocID="{1109D533-2BE6-4BD9-B449-74490825942C}" presName="rootConnector" presStyleLbl="node3" presStyleIdx="0" presStyleCnt="3"/>
      <dgm:spPr/>
      <dgm:t>
        <a:bodyPr/>
        <a:lstStyle/>
        <a:p>
          <a:endParaRPr lang="en-IN"/>
        </a:p>
      </dgm:t>
    </dgm:pt>
    <dgm:pt modelId="{8036442B-831D-4DB8-950A-BF411CAE4859}" type="pres">
      <dgm:prSet presAssocID="{1109D533-2BE6-4BD9-B449-74490825942C}" presName="hierChild4" presStyleCnt="0"/>
      <dgm:spPr/>
      <dgm:t>
        <a:bodyPr/>
        <a:lstStyle/>
        <a:p>
          <a:endParaRPr lang="en-IN"/>
        </a:p>
      </dgm:t>
    </dgm:pt>
    <dgm:pt modelId="{81432A14-8DFA-407B-8175-12E433409DDD}" type="pres">
      <dgm:prSet presAssocID="{1109D533-2BE6-4BD9-B449-74490825942C}" presName="hierChild5" presStyleCnt="0"/>
      <dgm:spPr/>
      <dgm:t>
        <a:bodyPr/>
        <a:lstStyle/>
        <a:p>
          <a:endParaRPr lang="en-IN"/>
        </a:p>
      </dgm:t>
    </dgm:pt>
    <dgm:pt modelId="{7575DC05-8A51-432E-910F-846EE8393886}" type="pres">
      <dgm:prSet presAssocID="{E6ED9DF0-A69F-4B17-B589-C2319FF8A037}" presName="hierChild5" presStyleCnt="0"/>
      <dgm:spPr/>
      <dgm:t>
        <a:bodyPr/>
        <a:lstStyle/>
        <a:p>
          <a:endParaRPr lang="en-IN"/>
        </a:p>
      </dgm:t>
    </dgm:pt>
    <dgm:pt modelId="{D3416B8E-208C-43FA-ADF0-ABCB31622CE4}" type="pres">
      <dgm:prSet presAssocID="{0F9B4BAA-0414-4157-BFA1-B75CAA2F4662}" presName="Name64" presStyleLbl="parChTrans1D2" presStyleIdx="1" presStyleCnt="3"/>
      <dgm:spPr/>
      <dgm:t>
        <a:bodyPr/>
        <a:lstStyle/>
        <a:p>
          <a:endParaRPr lang="en-IN"/>
        </a:p>
      </dgm:t>
    </dgm:pt>
    <dgm:pt modelId="{960FA762-5488-4EBA-96FB-78C1EE4ADCEB}" type="pres">
      <dgm:prSet presAssocID="{5050902E-CB21-4F60-8158-76CB3ABF4CD8}" presName="hierRoot2" presStyleCnt="0">
        <dgm:presLayoutVars>
          <dgm:hierBranch val="init"/>
        </dgm:presLayoutVars>
      </dgm:prSet>
      <dgm:spPr/>
      <dgm:t>
        <a:bodyPr/>
        <a:lstStyle/>
        <a:p>
          <a:endParaRPr lang="en-IN"/>
        </a:p>
      </dgm:t>
    </dgm:pt>
    <dgm:pt modelId="{C9602314-F432-49E6-AA4F-3E6960FD904D}" type="pres">
      <dgm:prSet presAssocID="{5050902E-CB21-4F60-8158-76CB3ABF4CD8}" presName="rootComposite" presStyleCnt="0"/>
      <dgm:spPr/>
      <dgm:t>
        <a:bodyPr/>
        <a:lstStyle/>
        <a:p>
          <a:endParaRPr lang="en-IN"/>
        </a:p>
      </dgm:t>
    </dgm:pt>
    <dgm:pt modelId="{87D1D916-FBE3-459B-8831-0B9958D0CD98}" type="pres">
      <dgm:prSet presAssocID="{5050902E-CB21-4F60-8158-76CB3ABF4CD8}" presName="rootText" presStyleLbl="node2" presStyleIdx="1" presStyleCnt="3" custScaleX="67330" custScaleY="132940" custLinFactNeighborX="-5210" custLinFactNeighborY="23467">
        <dgm:presLayoutVars>
          <dgm:chPref val="3"/>
        </dgm:presLayoutVars>
      </dgm:prSet>
      <dgm:spPr/>
      <dgm:t>
        <a:bodyPr/>
        <a:lstStyle/>
        <a:p>
          <a:endParaRPr lang="en-IN"/>
        </a:p>
      </dgm:t>
    </dgm:pt>
    <dgm:pt modelId="{A28EC9B4-374E-4F65-982F-94E1497CCF81}" type="pres">
      <dgm:prSet presAssocID="{5050902E-CB21-4F60-8158-76CB3ABF4CD8}" presName="rootConnector" presStyleLbl="node2" presStyleIdx="1" presStyleCnt="3"/>
      <dgm:spPr/>
      <dgm:t>
        <a:bodyPr/>
        <a:lstStyle/>
        <a:p>
          <a:endParaRPr lang="en-IN"/>
        </a:p>
      </dgm:t>
    </dgm:pt>
    <dgm:pt modelId="{E5BDC674-CF44-4415-AE55-8C930344204D}" type="pres">
      <dgm:prSet presAssocID="{5050902E-CB21-4F60-8158-76CB3ABF4CD8}" presName="hierChild4" presStyleCnt="0"/>
      <dgm:spPr/>
      <dgm:t>
        <a:bodyPr/>
        <a:lstStyle/>
        <a:p>
          <a:endParaRPr lang="en-IN"/>
        </a:p>
      </dgm:t>
    </dgm:pt>
    <dgm:pt modelId="{A8E88CD1-4E44-49BA-8B3C-72901318B0BF}" type="pres">
      <dgm:prSet presAssocID="{64AB971F-4AD0-41D2-BA1F-D79DC6376148}" presName="Name64" presStyleLbl="parChTrans1D3" presStyleIdx="1" presStyleCnt="3"/>
      <dgm:spPr/>
      <dgm:t>
        <a:bodyPr/>
        <a:lstStyle/>
        <a:p>
          <a:endParaRPr lang="en-IN"/>
        </a:p>
      </dgm:t>
    </dgm:pt>
    <dgm:pt modelId="{A5361C19-CE96-442A-948D-2903304FF18B}" type="pres">
      <dgm:prSet presAssocID="{DD826D92-CC00-4E9D-8876-CABF2A333F1C}" presName="hierRoot2" presStyleCnt="0">
        <dgm:presLayoutVars>
          <dgm:hierBranch val="init"/>
        </dgm:presLayoutVars>
      </dgm:prSet>
      <dgm:spPr/>
      <dgm:t>
        <a:bodyPr/>
        <a:lstStyle/>
        <a:p>
          <a:endParaRPr lang="en-IN"/>
        </a:p>
      </dgm:t>
    </dgm:pt>
    <dgm:pt modelId="{D889A815-16B5-4D2C-9A58-0A115CEEB1DC}" type="pres">
      <dgm:prSet presAssocID="{DD826D92-CC00-4E9D-8876-CABF2A333F1C}" presName="rootComposite" presStyleCnt="0"/>
      <dgm:spPr/>
      <dgm:t>
        <a:bodyPr/>
        <a:lstStyle/>
        <a:p>
          <a:endParaRPr lang="en-IN"/>
        </a:p>
      </dgm:t>
    </dgm:pt>
    <dgm:pt modelId="{F958E6AE-78F8-4884-B033-16EF6139ED2B}" type="pres">
      <dgm:prSet presAssocID="{DD826D92-CC00-4E9D-8876-CABF2A333F1C}" presName="rootText" presStyleLbl="node3" presStyleIdx="1" presStyleCnt="3" custScaleX="103667" custScaleY="150006" custLinFactNeighborX="-17818" custLinFactNeighborY="20334">
        <dgm:presLayoutVars>
          <dgm:chPref val="3"/>
        </dgm:presLayoutVars>
      </dgm:prSet>
      <dgm:spPr/>
      <dgm:t>
        <a:bodyPr/>
        <a:lstStyle/>
        <a:p>
          <a:endParaRPr lang="en-IN"/>
        </a:p>
      </dgm:t>
    </dgm:pt>
    <dgm:pt modelId="{96368339-BE5A-4B3C-B868-2784DD75CF3C}" type="pres">
      <dgm:prSet presAssocID="{DD826D92-CC00-4E9D-8876-CABF2A333F1C}" presName="rootConnector" presStyleLbl="node3" presStyleIdx="1" presStyleCnt="3"/>
      <dgm:spPr/>
      <dgm:t>
        <a:bodyPr/>
        <a:lstStyle/>
        <a:p>
          <a:endParaRPr lang="en-IN"/>
        </a:p>
      </dgm:t>
    </dgm:pt>
    <dgm:pt modelId="{678A65EF-1DD3-4263-91E4-9F6777079F95}" type="pres">
      <dgm:prSet presAssocID="{DD826D92-CC00-4E9D-8876-CABF2A333F1C}" presName="hierChild4" presStyleCnt="0"/>
      <dgm:spPr/>
      <dgm:t>
        <a:bodyPr/>
        <a:lstStyle/>
        <a:p>
          <a:endParaRPr lang="en-IN"/>
        </a:p>
      </dgm:t>
    </dgm:pt>
    <dgm:pt modelId="{4C7EC395-E188-4A1D-B35F-BBE5027AF855}" type="pres">
      <dgm:prSet presAssocID="{DD826D92-CC00-4E9D-8876-CABF2A333F1C}" presName="hierChild5" presStyleCnt="0"/>
      <dgm:spPr/>
      <dgm:t>
        <a:bodyPr/>
        <a:lstStyle/>
        <a:p>
          <a:endParaRPr lang="en-IN"/>
        </a:p>
      </dgm:t>
    </dgm:pt>
    <dgm:pt modelId="{8B5593E3-E96F-4A45-A9BB-E54B9099AE11}" type="pres">
      <dgm:prSet presAssocID="{5050902E-CB21-4F60-8158-76CB3ABF4CD8}" presName="hierChild5" presStyleCnt="0"/>
      <dgm:spPr/>
      <dgm:t>
        <a:bodyPr/>
        <a:lstStyle/>
        <a:p>
          <a:endParaRPr lang="en-IN"/>
        </a:p>
      </dgm:t>
    </dgm:pt>
    <dgm:pt modelId="{59936B5B-1302-4695-B947-7BC3B070BE43}" type="pres">
      <dgm:prSet presAssocID="{1DF68D27-6C7F-4CA0-B805-A36C438A48E6}" presName="Name64" presStyleLbl="parChTrans1D2" presStyleIdx="2" presStyleCnt="3"/>
      <dgm:spPr/>
      <dgm:t>
        <a:bodyPr/>
        <a:lstStyle/>
        <a:p>
          <a:endParaRPr lang="en-IN"/>
        </a:p>
      </dgm:t>
    </dgm:pt>
    <dgm:pt modelId="{F5C8D6BB-4396-4A6C-9934-DE7FECB09808}" type="pres">
      <dgm:prSet presAssocID="{BEB01C32-3F4F-4A49-B33E-A4967A017FC2}" presName="hierRoot2" presStyleCnt="0">
        <dgm:presLayoutVars>
          <dgm:hierBranch val="init"/>
        </dgm:presLayoutVars>
      </dgm:prSet>
      <dgm:spPr/>
      <dgm:t>
        <a:bodyPr/>
        <a:lstStyle/>
        <a:p>
          <a:endParaRPr lang="en-IN"/>
        </a:p>
      </dgm:t>
    </dgm:pt>
    <dgm:pt modelId="{F288B9D1-2D9E-48DC-A3A1-E61DCFA30E4A}" type="pres">
      <dgm:prSet presAssocID="{BEB01C32-3F4F-4A49-B33E-A4967A017FC2}" presName="rootComposite" presStyleCnt="0"/>
      <dgm:spPr/>
      <dgm:t>
        <a:bodyPr/>
        <a:lstStyle/>
        <a:p>
          <a:endParaRPr lang="en-IN"/>
        </a:p>
      </dgm:t>
    </dgm:pt>
    <dgm:pt modelId="{DE6E65B0-BF64-476D-B5C5-AC2E6A2B6836}" type="pres">
      <dgm:prSet presAssocID="{BEB01C32-3F4F-4A49-B33E-A4967A017FC2}" presName="rootText" presStyleLbl="node2" presStyleIdx="2" presStyleCnt="3" custScaleX="67330" custScaleY="109038" custLinFactNeighborX="-4563">
        <dgm:presLayoutVars>
          <dgm:chPref val="3"/>
        </dgm:presLayoutVars>
      </dgm:prSet>
      <dgm:spPr/>
      <dgm:t>
        <a:bodyPr/>
        <a:lstStyle/>
        <a:p>
          <a:endParaRPr lang="en-IN"/>
        </a:p>
      </dgm:t>
    </dgm:pt>
    <dgm:pt modelId="{93310643-1CE1-4039-80F4-86FC59DB5ACF}" type="pres">
      <dgm:prSet presAssocID="{BEB01C32-3F4F-4A49-B33E-A4967A017FC2}" presName="rootConnector" presStyleLbl="node2" presStyleIdx="2" presStyleCnt="3"/>
      <dgm:spPr/>
      <dgm:t>
        <a:bodyPr/>
        <a:lstStyle/>
        <a:p>
          <a:endParaRPr lang="en-IN"/>
        </a:p>
      </dgm:t>
    </dgm:pt>
    <dgm:pt modelId="{B83AE026-9A80-497D-919E-AD6DE1961A1D}" type="pres">
      <dgm:prSet presAssocID="{BEB01C32-3F4F-4A49-B33E-A4967A017FC2}" presName="hierChild4" presStyleCnt="0"/>
      <dgm:spPr/>
      <dgm:t>
        <a:bodyPr/>
        <a:lstStyle/>
        <a:p>
          <a:endParaRPr lang="en-IN"/>
        </a:p>
      </dgm:t>
    </dgm:pt>
    <dgm:pt modelId="{90A0600A-3DE6-4BA0-82A9-54F5A19C3A4A}" type="pres">
      <dgm:prSet presAssocID="{5930A070-EE96-468F-8D32-65FF9506EFDB}" presName="Name64" presStyleLbl="parChTrans1D3" presStyleIdx="2" presStyleCnt="3"/>
      <dgm:spPr/>
      <dgm:t>
        <a:bodyPr/>
        <a:lstStyle/>
        <a:p>
          <a:endParaRPr lang="en-IN"/>
        </a:p>
      </dgm:t>
    </dgm:pt>
    <dgm:pt modelId="{BBF0FC07-D2D4-4B09-B843-1EB43D89D748}" type="pres">
      <dgm:prSet presAssocID="{19DEEABB-D549-4601-AC5F-34BC05DE2662}" presName="hierRoot2" presStyleCnt="0">
        <dgm:presLayoutVars>
          <dgm:hierBranch val="init"/>
        </dgm:presLayoutVars>
      </dgm:prSet>
      <dgm:spPr/>
      <dgm:t>
        <a:bodyPr/>
        <a:lstStyle/>
        <a:p>
          <a:endParaRPr lang="en-IN"/>
        </a:p>
      </dgm:t>
    </dgm:pt>
    <dgm:pt modelId="{DF5E9661-E574-492B-A99E-DFF82F79379F}" type="pres">
      <dgm:prSet presAssocID="{19DEEABB-D549-4601-AC5F-34BC05DE2662}" presName="rootComposite" presStyleCnt="0"/>
      <dgm:spPr/>
      <dgm:t>
        <a:bodyPr/>
        <a:lstStyle/>
        <a:p>
          <a:endParaRPr lang="en-IN"/>
        </a:p>
      </dgm:t>
    </dgm:pt>
    <dgm:pt modelId="{A32FDCBC-C50B-4839-8D34-96068CDA7787}" type="pres">
      <dgm:prSet presAssocID="{19DEEABB-D549-4601-AC5F-34BC05DE2662}" presName="rootText" presStyleLbl="node3" presStyleIdx="2" presStyleCnt="3" custScaleX="103667" custScaleY="109038" custLinFactNeighborX="-17818" custLinFactNeighborY="294">
        <dgm:presLayoutVars>
          <dgm:chPref val="3"/>
        </dgm:presLayoutVars>
      </dgm:prSet>
      <dgm:spPr/>
      <dgm:t>
        <a:bodyPr/>
        <a:lstStyle/>
        <a:p>
          <a:endParaRPr lang="en-IN"/>
        </a:p>
      </dgm:t>
    </dgm:pt>
    <dgm:pt modelId="{D667D920-C50D-4DA0-93FC-EBDB28D04A86}" type="pres">
      <dgm:prSet presAssocID="{19DEEABB-D549-4601-AC5F-34BC05DE2662}" presName="rootConnector" presStyleLbl="node3" presStyleIdx="2" presStyleCnt="3"/>
      <dgm:spPr/>
      <dgm:t>
        <a:bodyPr/>
        <a:lstStyle/>
        <a:p>
          <a:endParaRPr lang="en-IN"/>
        </a:p>
      </dgm:t>
    </dgm:pt>
    <dgm:pt modelId="{3ECA6C5F-B8B9-427E-9896-B556B3A24440}" type="pres">
      <dgm:prSet presAssocID="{19DEEABB-D549-4601-AC5F-34BC05DE2662}" presName="hierChild4" presStyleCnt="0"/>
      <dgm:spPr/>
      <dgm:t>
        <a:bodyPr/>
        <a:lstStyle/>
        <a:p>
          <a:endParaRPr lang="en-IN"/>
        </a:p>
      </dgm:t>
    </dgm:pt>
    <dgm:pt modelId="{6A457A3B-5460-4088-87C1-EA48746C19C6}" type="pres">
      <dgm:prSet presAssocID="{19DEEABB-D549-4601-AC5F-34BC05DE2662}" presName="hierChild5" presStyleCnt="0"/>
      <dgm:spPr/>
      <dgm:t>
        <a:bodyPr/>
        <a:lstStyle/>
        <a:p>
          <a:endParaRPr lang="en-IN"/>
        </a:p>
      </dgm:t>
    </dgm:pt>
    <dgm:pt modelId="{561944B3-7340-4D31-B8C2-BAC7EEB58ECB}" type="pres">
      <dgm:prSet presAssocID="{BEB01C32-3F4F-4A49-B33E-A4967A017FC2}" presName="hierChild5" presStyleCnt="0"/>
      <dgm:spPr/>
      <dgm:t>
        <a:bodyPr/>
        <a:lstStyle/>
        <a:p>
          <a:endParaRPr lang="en-IN"/>
        </a:p>
      </dgm:t>
    </dgm:pt>
    <dgm:pt modelId="{D301BD74-5802-43F4-8C74-98797FE6ED1D}" type="pres">
      <dgm:prSet presAssocID="{E636ECCB-4596-4692-98F9-35B2265AA788}" presName="hierChild3" presStyleCnt="0"/>
      <dgm:spPr/>
      <dgm:t>
        <a:bodyPr/>
        <a:lstStyle/>
        <a:p>
          <a:endParaRPr lang="en-IN"/>
        </a:p>
      </dgm:t>
    </dgm:pt>
  </dgm:ptLst>
  <dgm:cxnLst>
    <dgm:cxn modelId="{EB72E3F7-17B3-4071-9269-89A5988E62FF}" type="presOf" srcId="{5050902E-CB21-4F60-8158-76CB3ABF4CD8}" destId="{87D1D916-FBE3-459B-8831-0B9958D0CD98}" srcOrd="0" destOrd="0" presId="urn:microsoft.com/office/officeart/2009/3/layout/HorizontalOrganizationChart"/>
    <dgm:cxn modelId="{F9ED3031-B28A-499B-8219-F32B71E07FEA}" srcId="{E636ECCB-4596-4692-98F9-35B2265AA788}" destId="{BEB01C32-3F4F-4A49-B33E-A4967A017FC2}" srcOrd="2" destOrd="0" parTransId="{1DF68D27-6C7F-4CA0-B805-A36C438A48E6}" sibTransId="{73CAD72F-3F8E-4262-84EF-F24165A9554C}"/>
    <dgm:cxn modelId="{7C66ABDE-84A5-4257-B0D8-EF4E5DE49367}" srcId="{19606FAB-A668-4A54-B78E-386861588EA1}" destId="{E636ECCB-4596-4692-98F9-35B2265AA788}" srcOrd="0" destOrd="0" parTransId="{4BA3EB09-A238-49C9-9673-CCD2A1D31442}" sibTransId="{9A209A7D-59B3-458A-8332-02AEF34A34D1}"/>
    <dgm:cxn modelId="{653E039A-A47C-4CF5-BA8C-395CE234E0B6}" type="presOf" srcId="{E636ECCB-4596-4692-98F9-35B2265AA788}" destId="{145C99E3-FAE0-4EAA-9404-65E8773092C3}" srcOrd="0" destOrd="0" presId="urn:microsoft.com/office/officeart/2009/3/layout/HorizontalOrganizationChart"/>
    <dgm:cxn modelId="{E8E10369-FC0F-496D-95D3-52496753AAF1}" type="presOf" srcId="{1109D533-2BE6-4BD9-B449-74490825942C}" destId="{BB6AC80C-272C-45A1-8FDB-7E9DC7DE07CB}" srcOrd="0" destOrd="0" presId="urn:microsoft.com/office/officeart/2009/3/layout/HorizontalOrganizationChart"/>
    <dgm:cxn modelId="{17FF223B-1ECD-4812-9FA0-31CBB0405FB8}" type="presOf" srcId="{E6ED9DF0-A69F-4B17-B589-C2319FF8A037}" destId="{4A5E3FA6-3DA5-4625-9C62-E566DE59CBF6}" srcOrd="1" destOrd="0" presId="urn:microsoft.com/office/officeart/2009/3/layout/HorizontalOrganizationChart"/>
    <dgm:cxn modelId="{3F3F5D51-5D9B-4368-A46B-02D9C07D73F5}" srcId="{E636ECCB-4596-4692-98F9-35B2265AA788}" destId="{E6ED9DF0-A69F-4B17-B589-C2319FF8A037}" srcOrd="0" destOrd="0" parTransId="{728C762C-28B3-4CF1-AF87-C122F6D82E9D}" sibTransId="{28BED95F-B4A8-47A0-807D-D42C51D75B08}"/>
    <dgm:cxn modelId="{2B8BCCC6-F122-4B74-B4D6-56C686A740B9}" type="presOf" srcId="{A0EB440C-B2B3-4DE3-A285-ADB29C1336D6}" destId="{873EAB8F-93BA-410D-B677-F2253182BE3E}" srcOrd="0" destOrd="0" presId="urn:microsoft.com/office/officeart/2009/3/layout/HorizontalOrganizationChart"/>
    <dgm:cxn modelId="{67AED86A-45C7-47EF-9FD0-6DFCB299E2D5}" type="presOf" srcId="{BEB01C32-3F4F-4A49-B33E-A4967A017FC2}" destId="{DE6E65B0-BF64-476D-B5C5-AC2E6A2B6836}" srcOrd="0" destOrd="0" presId="urn:microsoft.com/office/officeart/2009/3/layout/HorizontalOrganizationChart"/>
    <dgm:cxn modelId="{8FCEEF37-3C3A-4FEB-9A6D-0DEAA5481E72}" type="presOf" srcId="{E636ECCB-4596-4692-98F9-35B2265AA788}" destId="{EF162F1C-54F2-4CF5-89F5-308E5DDAF887}" srcOrd="1" destOrd="0" presId="urn:microsoft.com/office/officeart/2009/3/layout/HorizontalOrganizationChart"/>
    <dgm:cxn modelId="{5C00F707-0328-4AB2-9B81-57964DCE1D73}" type="presOf" srcId="{5050902E-CB21-4F60-8158-76CB3ABF4CD8}" destId="{A28EC9B4-374E-4F65-982F-94E1497CCF81}" srcOrd="1" destOrd="0" presId="urn:microsoft.com/office/officeart/2009/3/layout/HorizontalOrganizationChart"/>
    <dgm:cxn modelId="{B41511A5-6273-4560-8F80-A93C0B109241}" srcId="{E6ED9DF0-A69F-4B17-B589-C2319FF8A037}" destId="{1109D533-2BE6-4BD9-B449-74490825942C}" srcOrd="0" destOrd="0" parTransId="{A0EB440C-B2B3-4DE3-A285-ADB29C1336D6}" sibTransId="{7BEB944B-E720-4AE0-A844-A23F606045A5}"/>
    <dgm:cxn modelId="{07F4D478-90C8-4ED3-89AC-6A822CA1758B}" srcId="{BEB01C32-3F4F-4A49-B33E-A4967A017FC2}" destId="{19DEEABB-D549-4601-AC5F-34BC05DE2662}" srcOrd="0" destOrd="0" parTransId="{5930A070-EE96-468F-8D32-65FF9506EFDB}" sibTransId="{0E42A63B-CBAD-4758-A64F-D66BFBB326FC}"/>
    <dgm:cxn modelId="{F335B982-8896-4C3E-BF82-E9BF401A4826}" type="presOf" srcId="{DD826D92-CC00-4E9D-8876-CABF2A333F1C}" destId="{96368339-BE5A-4B3C-B868-2784DD75CF3C}" srcOrd="1" destOrd="0" presId="urn:microsoft.com/office/officeart/2009/3/layout/HorizontalOrganizationChart"/>
    <dgm:cxn modelId="{AF280DC3-66DC-4966-9204-D782AD36171D}" type="presOf" srcId="{DD826D92-CC00-4E9D-8876-CABF2A333F1C}" destId="{F958E6AE-78F8-4884-B033-16EF6139ED2B}" srcOrd="0" destOrd="0" presId="urn:microsoft.com/office/officeart/2009/3/layout/HorizontalOrganizationChart"/>
    <dgm:cxn modelId="{67D3664A-AA2A-4292-AE25-C34DDCF72A09}" type="presOf" srcId="{19DEEABB-D549-4601-AC5F-34BC05DE2662}" destId="{D667D920-C50D-4DA0-93FC-EBDB28D04A86}" srcOrd="1" destOrd="0" presId="urn:microsoft.com/office/officeart/2009/3/layout/HorizontalOrganizationChart"/>
    <dgm:cxn modelId="{79AF5CA3-3984-451A-9751-3E800761224A}" type="presOf" srcId="{19606FAB-A668-4A54-B78E-386861588EA1}" destId="{00015E4F-3A68-48CE-A4AE-AAE0A2F52C84}" srcOrd="0" destOrd="0" presId="urn:microsoft.com/office/officeart/2009/3/layout/HorizontalOrganizationChart"/>
    <dgm:cxn modelId="{31EFBBF2-F36C-479E-A3F2-1638431689FC}" type="presOf" srcId="{E6ED9DF0-A69F-4B17-B589-C2319FF8A037}" destId="{E5A85D59-F1EC-4CA8-BDB6-AD9795D06166}" srcOrd="0" destOrd="0" presId="urn:microsoft.com/office/officeart/2009/3/layout/HorizontalOrganizationChart"/>
    <dgm:cxn modelId="{71EDCFDA-E309-4399-B5D0-C43D4CF442F3}" type="presOf" srcId="{19DEEABB-D549-4601-AC5F-34BC05DE2662}" destId="{A32FDCBC-C50B-4839-8D34-96068CDA7787}" srcOrd="0" destOrd="0" presId="urn:microsoft.com/office/officeart/2009/3/layout/HorizontalOrganizationChart"/>
    <dgm:cxn modelId="{669A2060-61C9-4657-8B6D-9EF03DD51087}" type="presOf" srcId="{64AB971F-4AD0-41D2-BA1F-D79DC6376148}" destId="{A8E88CD1-4E44-49BA-8B3C-72901318B0BF}" srcOrd="0" destOrd="0" presId="urn:microsoft.com/office/officeart/2009/3/layout/HorizontalOrganizationChart"/>
    <dgm:cxn modelId="{3794A794-B0DF-4005-99F7-4A6F8BEAC66E}" type="presOf" srcId="{0F9B4BAA-0414-4157-BFA1-B75CAA2F4662}" destId="{D3416B8E-208C-43FA-ADF0-ABCB31622CE4}" srcOrd="0" destOrd="0" presId="urn:microsoft.com/office/officeart/2009/3/layout/HorizontalOrganizationChart"/>
    <dgm:cxn modelId="{5DF6E597-438B-499D-9381-61A67D163788}" type="presOf" srcId="{BEB01C32-3F4F-4A49-B33E-A4967A017FC2}" destId="{93310643-1CE1-4039-80F4-86FC59DB5ACF}" srcOrd="1" destOrd="0" presId="urn:microsoft.com/office/officeart/2009/3/layout/HorizontalOrganizationChart"/>
    <dgm:cxn modelId="{C55148FA-DA8F-4C82-83DA-7DE5EA6F3405}" srcId="{E636ECCB-4596-4692-98F9-35B2265AA788}" destId="{5050902E-CB21-4F60-8158-76CB3ABF4CD8}" srcOrd="1" destOrd="0" parTransId="{0F9B4BAA-0414-4157-BFA1-B75CAA2F4662}" sibTransId="{9ACE85CB-C747-48DC-A404-D89EFC889485}"/>
    <dgm:cxn modelId="{A472E53F-8517-4905-8811-EBE631069331}" type="presOf" srcId="{1109D533-2BE6-4BD9-B449-74490825942C}" destId="{D70199C0-930E-4D83-96A2-3ECBE3AE04EB}" srcOrd="1" destOrd="0" presId="urn:microsoft.com/office/officeart/2009/3/layout/HorizontalOrganizationChart"/>
    <dgm:cxn modelId="{F5C2399E-7E67-4D35-B19E-EC5C6BCEDA0E}" type="presOf" srcId="{728C762C-28B3-4CF1-AF87-C122F6D82E9D}" destId="{84B96993-F7FC-419A-AEF5-08181B34A260}" srcOrd="0" destOrd="0" presId="urn:microsoft.com/office/officeart/2009/3/layout/HorizontalOrganizationChart"/>
    <dgm:cxn modelId="{DE398B66-8E79-4A33-A7B5-63FC7E97926E}" type="presOf" srcId="{5930A070-EE96-468F-8D32-65FF9506EFDB}" destId="{90A0600A-3DE6-4BA0-82A9-54F5A19C3A4A}" srcOrd="0" destOrd="0" presId="urn:microsoft.com/office/officeart/2009/3/layout/HorizontalOrganizationChart"/>
    <dgm:cxn modelId="{4EBEA09F-D9A7-4C5C-81FA-65EB4D5E3C32}" type="presOf" srcId="{1DF68D27-6C7F-4CA0-B805-A36C438A48E6}" destId="{59936B5B-1302-4695-B947-7BC3B070BE43}" srcOrd="0" destOrd="0" presId="urn:microsoft.com/office/officeart/2009/3/layout/HorizontalOrganizationChart"/>
    <dgm:cxn modelId="{3457188F-8BF8-4ECA-BD49-D72496A29C4B}" srcId="{5050902E-CB21-4F60-8158-76CB3ABF4CD8}" destId="{DD826D92-CC00-4E9D-8876-CABF2A333F1C}" srcOrd="0" destOrd="0" parTransId="{64AB971F-4AD0-41D2-BA1F-D79DC6376148}" sibTransId="{3A99515F-0670-4142-A9FA-026B2A339662}"/>
    <dgm:cxn modelId="{85C85520-3D41-4972-93D1-56A14C865680}" type="presParOf" srcId="{00015E4F-3A68-48CE-A4AE-AAE0A2F52C84}" destId="{FC778EFC-3582-4D64-BB4B-1334690B370A}" srcOrd="0" destOrd="0" presId="urn:microsoft.com/office/officeart/2009/3/layout/HorizontalOrganizationChart"/>
    <dgm:cxn modelId="{531AFE8E-A5A8-4AB4-8470-1AE19CEB05CF}" type="presParOf" srcId="{FC778EFC-3582-4D64-BB4B-1334690B370A}" destId="{6FF0F421-89F8-40A8-A835-D1501AA1F345}" srcOrd="0" destOrd="0" presId="urn:microsoft.com/office/officeart/2009/3/layout/HorizontalOrganizationChart"/>
    <dgm:cxn modelId="{BED07096-673E-447B-94C1-A9CAEA78614F}" type="presParOf" srcId="{6FF0F421-89F8-40A8-A835-D1501AA1F345}" destId="{145C99E3-FAE0-4EAA-9404-65E8773092C3}" srcOrd="0" destOrd="0" presId="urn:microsoft.com/office/officeart/2009/3/layout/HorizontalOrganizationChart"/>
    <dgm:cxn modelId="{C9CA346D-AFEA-4C99-9519-ACCF78617DC0}" type="presParOf" srcId="{6FF0F421-89F8-40A8-A835-D1501AA1F345}" destId="{EF162F1C-54F2-4CF5-89F5-308E5DDAF887}" srcOrd="1" destOrd="0" presId="urn:microsoft.com/office/officeart/2009/3/layout/HorizontalOrganizationChart"/>
    <dgm:cxn modelId="{1E043D0E-7F81-4B4B-AF8C-FADB429D6E1A}" type="presParOf" srcId="{FC778EFC-3582-4D64-BB4B-1334690B370A}" destId="{55B8EF12-C8DE-481B-B108-94126B67B60C}" srcOrd="1" destOrd="0" presId="urn:microsoft.com/office/officeart/2009/3/layout/HorizontalOrganizationChart"/>
    <dgm:cxn modelId="{46578F24-B301-48C8-8D31-18269BD54A27}" type="presParOf" srcId="{55B8EF12-C8DE-481B-B108-94126B67B60C}" destId="{84B96993-F7FC-419A-AEF5-08181B34A260}" srcOrd="0" destOrd="0" presId="urn:microsoft.com/office/officeart/2009/3/layout/HorizontalOrganizationChart"/>
    <dgm:cxn modelId="{4516F95F-CFFB-4456-9F91-5C9DB838771E}" type="presParOf" srcId="{55B8EF12-C8DE-481B-B108-94126B67B60C}" destId="{519BE9DB-CAE7-434E-9B30-697ABEEE7992}" srcOrd="1" destOrd="0" presId="urn:microsoft.com/office/officeart/2009/3/layout/HorizontalOrganizationChart"/>
    <dgm:cxn modelId="{3AB2FDC4-5CAD-4EAE-BD06-A58E7360FF27}" type="presParOf" srcId="{519BE9DB-CAE7-434E-9B30-697ABEEE7992}" destId="{DF884669-1D35-4D83-864E-91BB0BA99ABE}" srcOrd="0" destOrd="0" presId="urn:microsoft.com/office/officeart/2009/3/layout/HorizontalOrganizationChart"/>
    <dgm:cxn modelId="{90B02E8D-5D4D-4DBB-9024-1DA91F22D99D}" type="presParOf" srcId="{DF884669-1D35-4D83-864E-91BB0BA99ABE}" destId="{E5A85D59-F1EC-4CA8-BDB6-AD9795D06166}" srcOrd="0" destOrd="0" presId="urn:microsoft.com/office/officeart/2009/3/layout/HorizontalOrganizationChart"/>
    <dgm:cxn modelId="{E1AC4A9B-8C58-4126-9E0F-277DC86DEFF4}" type="presParOf" srcId="{DF884669-1D35-4D83-864E-91BB0BA99ABE}" destId="{4A5E3FA6-3DA5-4625-9C62-E566DE59CBF6}" srcOrd="1" destOrd="0" presId="urn:microsoft.com/office/officeart/2009/3/layout/HorizontalOrganizationChart"/>
    <dgm:cxn modelId="{34BE7865-E9C4-4A04-BD32-1FA3057935CF}" type="presParOf" srcId="{519BE9DB-CAE7-434E-9B30-697ABEEE7992}" destId="{C24A55B2-7BB6-4020-8C7D-1432D21EE002}" srcOrd="1" destOrd="0" presId="urn:microsoft.com/office/officeart/2009/3/layout/HorizontalOrganizationChart"/>
    <dgm:cxn modelId="{6B2EB84F-F198-49C6-96B8-37383CD70714}" type="presParOf" srcId="{C24A55B2-7BB6-4020-8C7D-1432D21EE002}" destId="{873EAB8F-93BA-410D-B677-F2253182BE3E}" srcOrd="0" destOrd="0" presId="urn:microsoft.com/office/officeart/2009/3/layout/HorizontalOrganizationChart"/>
    <dgm:cxn modelId="{008B9693-5D05-46FF-B8C5-00BA17D40A75}" type="presParOf" srcId="{C24A55B2-7BB6-4020-8C7D-1432D21EE002}" destId="{9BC65864-7235-4876-8580-48DAE1A2CA73}" srcOrd="1" destOrd="0" presId="urn:microsoft.com/office/officeart/2009/3/layout/HorizontalOrganizationChart"/>
    <dgm:cxn modelId="{C788E528-7469-42F9-A9D9-ACA7236F4307}" type="presParOf" srcId="{9BC65864-7235-4876-8580-48DAE1A2CA73}" destId="{8A761ED6-CDAA-41FF-AFB7-4C33BE3345E0}" srcOrd="0" destOrd="0" presId="urn:microsoft.com/office/officeart/2009/3/layout/HorizontalOrganizationChart"/>
    <dgm:cxn modelId="{E0A1575A-E802-4251-B963-BC0E280D379C}" type="presParOf" srcId="{8A761ED6-CDAA-41FF-AFB7-4C33BE3345E0}" destId="{BB6AC80C-272C-45A1-8FDB-7E9DC7DE07CB}" srcOrd="0" destOrd="0" presId="urn:microsoft.com/office/officeart/2009/3/layout/HorizontalOrganizationChart"/>
    <dgm:cxn modelId="{BEAF0E6E-1E60-452F-90CD-BBC3FA285186}" type="presParOf" srcId="{8A761ED6-CDAA-41FF-AFB7-4C33BE3345E0}" destId="{D70199C0-930E-4D83-96A2-3ECBE3AE04EB}" srcOrd="1" destOrd="0" presId="urn:microsoft.com/office/officeart/2009/3/layout/HorizontalOrganizationChart"/>
    <dgm:cxn modelId="{F1FC191C-B475-4603-A7F0-6F8031BE25FB}" type="presParOf" srcId="{9BC65864-7235-4876-8580-48DAE1A2CA73}" destId="{8036442B-831D-4DB8-950A-BF411CAE4859}" srcOrd="1" destOrd="0" presId="urn:microsoft.com/office/officeart/2009/3/layout/HorizontalOrganizationChart"/>
    <dgm:cxn modelId="{37BA39C6-A167-4345-9E7F-582FD4516BD2}" type="presParOf" srcId="{9BC65864-7235-4876-8580-48DAE1A2CA73}" destId="{81432A14-8DFA-407B-8175-12E433409DDD}" srcOrd="2" destOrd="0" presId="urn:microsoft.com/office/officeart/2009/3/layout/HorizontalOrganizationChart"/>
    <dgm:cxn modelId="{4222B0AF-8D69-414D-82FC-887680207182}" type="presParOf" srcId="{519BE9DB-CAE7-434E-9B30-697ABEEE7992}" destId="{7575DC05-8A51-432E-910F-846EE8393886}" srcOrd="2" destOrd="0" presId="urn:microsoft.com/office/officeart/2009/3/layout/HorizontalOrganizationChart"/>
    <dgm:cxn modelId="{5DE7E510-39F7-4AE1-97CF-0F9CAA8717D0}" type="presParOf" srcId="{55B8EF12-C8DE-481B-B108-94126B67B60C}" destId="{D3416B8E-208C-43FA-ADF0-ABCB31622CE4}" srcOrd="2" destOrd="0" presId="urn:microsoft.com/office/officeart/2009/3/layout/HorizontalOrganizationChart"/>
    <dgm:cxn modelId="{E4B451CF-91CA-4C58-8FDE-A7FB768A5B5B}" type="presParOf" srcId="{55B8EF12-C8DE-481B-B108-94126B67B60C}" destId="{960FA762-5488-4EBA-96FB-78C1EE4ADCEB}" srcOrd="3" destOrd="0" presId="urn:microsoft.com/office/officeart/2009/3/layout/HorizontalOrganizationChart"/>
    <dgm:cxn modelId="{EB327EEF-3E13-47B4-90D3-08A3AF6BC2E9}" type="presParOf" srcId="{960FA762-5488-4EBA-96FB-78C1EE4ADCEB}" destId="{C9602314-F432-49E6-AA4F-3E6960FD904D}" srcOrd="0" destOrd="0" presId="urn:microsoft.com/office/officeart/2009/3/layout/HorizontalOrganizationChart"/>
    <dgm:cxn modelId="{E8EBA333-8008-46B3-93E5-98CF419BA0FD}" type="presParOf" srcId="{C9602314-F432-49E6-AA4F-3E6960FD904D}" destId="{87D1D916-FBE3-459B-8831-0B9958D0CD98}" srcOrd="0" destOrd="0" presId="urn:microsoft.com/office/officeart/2009/3/layout/HorizontalOrganizationChart"/>
    <dgm:cxn modelId="{58D5FAD7-BE32-4907-AA0B-95F8ADFF88A8}" type="presParOf" srcId="{C9602314-F432-49E6-AA4F-3E6960FD904D}" destId="{A28EC9B4-374E-4F65-982F-94E1497CCF81}" srcOrd="1" destOrd="0" presId="urn:microsoft.com/office/officeart/2009/3/layout/HorizontalOrganizationChart"/>
    <dgm:cxn modelId="{3C32DF55-1C82-45CB-B463-E8C37A93355F}" type="presParOf" srcId="{960FA762-5488-4EBA-96FB-78C1EE4ADCEB}" destId="{E5BDC674-CF44-4415-AE55-8C930344204D}" srcOrd="1" destOrd="0" presId="urn:microsoft.com/office/officeart/2009/3/layout/HorizontalOrganizationChart"/>
    <dgm:cxn modelId="{FC84FE41-27D8-49D6-B111-C4642272F375}" type="presParOf" srcId="{E5BDC674-CF44-4415-AE55-8C930344204D}" destId="{A8E88CD1-4E44-49BA-8B3C-72901318B0BF}" srcOrd="0" destOrd="0" presId="urn:microsoft.com/office/officeart/2009/3/layout/HorizontalOrganizationChart"/>
    <dgm:cxn modelId="{D0EE10B8-9D6D-4BDC-9905-E5289DF6CB32}" type="presParOf" srcId="{E5BDC674-CF44-4415-AE55-8C930344204D}" destId="{A5361C19-CE96-442A-948D-2903304FF18B}" srcOrd="1" destOrd="0" presId="urn:microsoft.com/office/officeart/2009/3/layout/HorizontalOrganizationChart"/>
    <dgm:cxn modelId="{98580CFF-ADAB-4627-B71B-112CCC9E4D2D}" type="presParOf" srcId="{A5361C19-CE96-442A-948D-2903304FF18B}" destId="{D889A815-16B5-4D2C-9A58-0A115CEEB1DC}" srcOrd="0" destOrd="0" presId="urn:microsoft.com/office/officeart/2009/3/layout/HorizontalOrganizationChart"/>
    <dgm:cxn modelId="{D68839E5-E6A2-4676-8880-BF1CACA9A80F}" type="presParOf" srcId="{D889A815-16B5-4D2C-9A58-0A115CEEB1DC}" destId="{F958E6AE-78F8-4884-B033-16EF6139ED2B}" srcOrd="0" destOrd="0" presId="urn:microsoft.com/office/officeart/2009/3/layout/HorizontalOrganizationChart"/>
    <dgm:cxn modelId="{22A63AB2-CB10-4924-B9AC-884C9879215C}" type="presParOf" srcId="{D889A815-16B5-4D2C-9A58-0A115CEEB1DC}" destId="{96368339-BE5A-4B3C-B868-2784DD75CF3C}" srcOrd="1" destOrd="0" presId="urn:microsoft.com/office/officeart/2009/3/layout/HorizontalOrganizationChart"/>
    <dgm:cxn modelId="{99CF8631-FEBF-431D-B547-744C14C2EBF4}" type="presParOf" srcId="{A5361C19-CE96-442A-948D-2903304FF18B}" destId="{678A65EF-1DD3-4263-91E4-9F6777079F95}" srcOrd="1" destOrd="0" presId="urn:microsoft.com/office/officeart/2009/3/layout/HorizontalOrganizationChart"/>
    <dgm:cxn modelId="{C46BFFDC-622E-43C7-8DC9-A33DFA63BEFA}" type="presParOf" srcId="{A5361C19-CE96-442A-948D-2903304FF18B}" destId="{4C7EC395-E188-4A1D-B35F-BBE5027AF855}" srcOrd="2" destOrd="0" presId="urn:microsoft.com/office/officeart/2009/3/layout/HorizontalOrganizationChart"/>
    <dgm:cxn modelId="{CC9E9255-E523-43CD-87C0-68143B9FF62F}" type="presParOf" srcId="{960FA762-5488-4EBA-96FB-78C1EE4ADCEB}" destId="{8B5593E3-E96F-4A45-A9BB-E54B9099AE11}" srcOrd="2" destOrd="0" presId="urn:microsoft.com/office/officeart/2009/3/layout/HorizontalOrganizationChart"/>
    <dgm:cxn modelId="{FC4E02F4-F432-4887-B7F8-078CCF458C7B}" type="presParOf" srcId="{55B8EF12-C8DE-481B-B108-94126B67B60C}" destId="{59936B5B-1302-4695-B947-7BC3B070BE43}" srcOrd="4" destOrd="0" presId="urn:microsoft.com/office/officeart/2009/3/layout/HorizontalOrganizationChart"/>
    <dgm:cxn modelId="{15B89CC0-06B7-4A74-9D88-048AF2A95289}" type="presParOf" srcId="{55B8EF12-C8DE-481B-B108-94126B67B60C}" destId="{F5C8D6BB-4396-4A6C-9934-DE7FECB09808}" srcOrd="5" destOrd="0" presId="urn:microsoft.com/office/officeart/2009/3/layout/HorizontalOrganizationChart"/>
    <dgm:cxn modelId="{FDAA2579-5209-4BF7-8DAE-45451661738A}" type="presParOf" srcId="{F5C8D6BB-4396-4A6C-9934-DE7FECB09808}" destId="{F288B9D1-2D9E-48DC-A3A1-E61DCFA30E4A}" srcOrd="0" destOrd="0" presId="urn:microsoft.com/office/officeart/2009/3/layout/HorizontalOrganizationChart"/>
    <dgm:cxn modelId="{199167A6-014B-4047-8821-B2737B8CB074}" type="presParOf" srcId="{F288B9D1-2D9E-48DC-A3A1-E61DCFA30E4A}" destId="{DE6E65B0-BF64-476D-B5C5-AC2E6A2B6836}" srcOrd="0" destOrd="0" presId="urn:microsoft.com/office/officeart/2009/3/layout/HorizontalOrganizationChart"/>
    <dgm:cxn modelId="{7C6A8A45-153C-4BCB-99D5-FF39785770A5}" type="presParOf" srcId="{F288B9D1-2D9E-48DC-A3A1-E61DCFA30E4A}" destId="{93310643-1CE1-4039-80F4-86FC59DB5ACF}" srcOrd="1" destOrd="0" presId="urn:microsoft.com/office/officeart/2009/3/layout/HorizontalOrganizationChart"/>
    <dgm:cxn modelId="{623ACFB7-C65D-4780-A132-31C97EC65906}" type="presParOf" srcId="{F5C8D6BB-4396-4A6C-9934-DE7FECB09808}" destId="{B83AE026-9A80-497D-919E-AD6DE1961A1D}" srcOrd="1" destOrd="0" presId="urn:microsoft.com/office/officeart/2009/3/layout/HorizontalOrganizationChart"/>
    <dgm:cxn modelId="{81866D5A-7F98-4395-BECB-F9C23730A891}" type="presParOf" srcId="{B83AE026-9A80-497D-919E-AD6DE1961A1D}" destId="{90A0600A-3DE6-4BA0-82A9-54F5A19C3A4A}" srcOrd="0" destOrd="0" presId="urn:microsoft.com/office/officeart/2009/3/layout/HorizontalOrganizationChart"/>
    <dgm:cxn modelId="{BD37A546-7EEE-44D1-BE71-73CDCEE7A892}" type="presParOf" srcId="{B83AE026-9A80-497D-919E-AD6DE1961A1D}" destId="{BBF0FC07-D2D4-4B09-B843-1EB43D89D748}" srcOrd="1" destOrd="0" presId="urn:microsoft.com/office/officeart/2009/3/layout/HorizontalOrganizationChart"/>
    <dgm:cxn modelId="{41171216-02C6-4880-8536-32DDD8E6D529}" type="presParOf" srcId="{BBF0FC07-D2D4-4B09-B843-1EB43D89D748}" destId="{DF5E9661-E574-492B-A99E-DFF82F79379F}" srcOrd="0" destOrd="0" presId="urn:microsoft.com/office/officeart/2009/3/layout/HorizontalOrganizationChart"/>
    <dgm:cxn modelId="{160A5137-9D84-47CA-ABF8-6EC1CC272BBB}" type="presParOf" srcId="{DF5E9661-E574-492B-A99E-DFF82F79379F}" destId="{A32FDCBC-C50B-4839-8D34-96068CDA7787}" srcOrd="0" destOrd="0" presId="urn:microsoft.com/office/officeart/2009/3/layout/HorizontalOrganizationChart"/>
    <dgm:cxn modelId="{DA05E442-7033-491C-9BF5-FDDD1DDD3974}" type="presParOf" srcId="{DF5E9661-E574-492B-A99E-DFF82F79379F}" destId="{D667D920-C50D-4DA0-93FC-EBDB28D04A86}" srcOrd="1" destOrd="0" presId="urn:microsoft.com/office/officeart/2009/3/layout/HorizontalOrganizationChart"/>
    <dgm:cxn modelId="{404FD483-A154-4063-BD00-FB44C64A878D}" type="presParOf" srcId="{BBF0FC07-D2D4-4B09-B843-1EB43D89D748}" destId="{3ECA6C5F-B8B9-427E-9896-B556B3A24440}" srcOrd="1" destOrd="0" presId="urn:microsoft.com/office/officeart/2009/3/layout/HorizontalOrganizationChart"/>
    <dgm:cxn modelId="{4843BD04-C9EF-4B23-8A3D-207BF066B665}" type="presParOf" srcId="{BBF0FC07-D2D4-4B09-B843-1EB43D89D748}" destId="{6A457A3B-5460-4088-87C1-EA48746C19C6}" srcOrd="2" destOrd="0" presId="urn:microsoft.com/office/officeart/2009/3/layout/HorizontalOrganizationChart"/>
    <dgm:cxn modelId="{0042B5F8-BA1B-4F8D-851D-6765FC9155DF}" type="presParOf" srcId="{F5C8D6BB-4396-4A6C-9934-DE7FECB09808}" destId="{561944B3-7340-4D31-B8C2-BAC7EEB58ECB}" srcOrd="2" destOrd="0" presId="urn:microsoft.com/office/officeart/2009/3/layout/HorizontalOrganizationChart"/>
    <dgm:cxn modelId="{56F8C34B-8B83-489D-8A47-87D60B31807D}" type="presParOf" srcId="{FC778EFC-3582-4D64-BB4B-1334690B370A}" destId="{D301BD74-5802-43F4-8C74-98797FE6ED1D}" srcOrd="2" destOrd="0" presId="urn:microsoft.com/office/officeart/2009/3/layout/HorizontalOrganizationChart"/>
  </dgm:cxnLst>
  <dgm:bg/>
  <dgm:whole/>
</dgm:dataModel>
</file>

<file path=ppt/diagrams/data4.xml><?xml version="1.0" encoding="utf-8"?>
<dgm:dataModel xmlns:dgm="http://schemas.openxmlformats.org/drawingml/2006/diagram" xmlns:a="http://schemas.openxmlformats.org/drawingml/2006/main">
  <dgm:ptLst>
    <dgm:pt modelId="{1D35AC79-6FA7-4559-BA35-92FABABF3AF5}" type="doc">
      <dgm:prSet loTypeId="urn:microsoft.com/office/officeart/2005/8/layout/hierarchy6" loCatId="hierarchy" qsTypeId="urn:microsoft.com/office/officeart/2005/8/quickstyle/simple1" qsCatId="simple" csTypeId="urn:microsoft.com/office/officeart/2005/8/colors/accent0_2" csCatId="mainScheme" phldr="1"/>
      <dgm:spPr/>
      <dgm:t>
        <a:bodyPr/>
        <a:lstStyle/>
        <a:p>
          <a:endParaRPr lang="en-IN"/>
        </a:p>
      </dgm:t>
    </dgm:pt>
    <dgm:pt modelId="{5A01102E-B20B-4269-959F-0F8E358E24C5}">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2400" dirty="0">
              <a:latin typeface="+mj-lt"/>
            </a:rPr>
            <a:t>Supply of:</a:t>
          </a:r>
        </a:p>
      </dgm:t>
    </dgm:pt>
    <dgm:pt modelId="{6FE5CECA-0963-4860-AB2F-7120143D559B}" type="parTrans" cxnId="{751DF350-3412-49D0-B43F-504B067A5C36}">
      <dgm:prSet/>
      <dgm:spPr/>
      <dgm:t>
        <a:bodyPr/>
        <a:lstStyle/>
        <a:p>
          <a:endParaRPr lang="en-IN" sz="2400"/>
        </a:p>
      </dgm:t>
    </dgm:pt>
    <dgm:pt modelId="{8D7954D7-D332-4ADB-8FD0-8CFA21016611}" type="sibTrans" cxnId="{751DF350-3412-49D0-B43F-504B067A5C36}">
      <dgm:prSet/>
      <dgm:spPr/>
      <dgm:t>
        <a:bodyPr/>
        <a:lstStyle/>
        <a:p>
          <a:endParaRPr lang="en-IN" sz="2400"/>
        </a:p>
      </dgm:t>
    </dgm:pt>
    <dgm:pt modelId="{4224E589-C3A6-4A12-A4FA-3A4D921FB465}">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1800" dirty="0">
              <a:latin typeface="+mj-lt"/>
            </a:rPr>
            <a:t>Sec </a:t>
          </a:r>
          <a:r>
            <a:rPr lang="en-IN" sz="1800" dirty="0" smtClean="0">
              <a:latin typeface="+mj-lt"/>
            </a:rPr>
            <a:t>12(12) </a:t>
          </a:r>
          <a:r>
            <a:rPr lang="en-IN" sz="1800" dirty="0">
              <a:latin typeface="+mj-lt"/>
            </a:rPr>
            <a:t>Banking and Other Financial Services including Stock Broking </a:t>
          </a:r>
        </a:p>
      </dgm:t>
    </dgm:pt>
    <dgm:pt modelId="{9ED46E74-204E-439B-96AA-4F6BE413ECBC}" type="parTrans" cxnId="{3CB480D5-A25A-4EFA-83B3-2B446B6FFFC2}">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B092BDE7-6D29-4C0A-B4D0-5D345EFC06E1}" type="sibTrans" cxnId="{3CB480D5-A25A-4EFA-83B3-2B446B6FFFC2}">
      <dgm:prSet/>
      <dgm:spPr/>
      <dgm:t>
        <a:bodyPr/>
        <a:lstStyle/>
        <a:p>
          <a:endParaRPr lang="en-IN" sz="2400"/>
        </a:p>
      </dgm:t>
    </dgm:pt>
    <dgm:pt modelId="{51ADB5CF-6C1E-4970-992A-258ADC389490}">
      <dgm:prSet phldrT="[Text]" custT="1">
        <dgm:style>
          <a:lnRef idx="1">
            <a:schemeClr val="accent6"/>
          </a:lnRef>
          <a:fillRef idx="2">
            <a:schemeClr val="accent6"/>
          </a:fillRef>
          <a:effectRef idx="1">
            <a:schemeClr val="accent6"/>
          </a:effectRef>
          <a:fontRef idx="minor">
            <a:schemeClr val="dk1"/>
          </a:fontRef>
        </dgm:style>
      </dgm:prSet>
      <dgm:spPr/>
      <dgm:t>
        <a:bodyPr/>
        <a:lstStyle/>
        <a:p>
          <a:pPr algn="just"/>
          <a:r>
            <a:rPr lang="en-IN" sz="1900" i="0" spc="-150" dirty="0">
              <a:solidFill>
                <a:srgbClr val="FF0000"/>
              </a:solidFill>
              <a:latin typeface="+mj-lt"/>
              <a:cs typeface="Aparajita" pitchFamily="34" charset="0"/>
            </a:rPr>
            <a:t>Location of </a:t>
          </a:r>
          <a:r>
            <a:rPr lang="en-IN" sz="1900" i="0" u="sng" spc="-150" dirty="0">
              <a:solidFill>
                <a:srgbClr val="FF0000"/>
              </a:solidFill>
              <a:latin typeface="+mj-lt"/>
              <a:cs typeface="Aparajita" pitchFamily="34" charset="0"/>
            </a:rPr>
            <a:t>recipient in </a:t>
          </a:r>
          <a:r>
            <a:rPr lang="en-IN" sz="1900" i="0" u="sng" spc="-150" dirty="0" smtClean="0">
              <a:solidFill>
                <a:srgbClr val="FF0000"/>
              </a:solidFill>
              <a:latin typeface="+mj-lt"/>
              <a:cs typeface="Aparajita" pitchFamily="34" charset="0"/>
            </a:rPr>
            <a:t>suppliers </a:t>
          </a:r>
          <a:r>
            <a:rPr lang="en-IN" sz="1900" i="0" u="sng" spc="-150" dirty="0">
              <a:solidFill>
                <a:srgbClr val="FF0000"/>
              </a:solidFill>
              <a:latin typeface="+mj-lt"/>
              <a:cs typeface="Aparajita" pitchFamily="34" charset="0"/>
            </a:rPr>
            <a:t>records</a:t>
          </a:r>
        </a:p>
        <a:p>
          <a:pPr algn="just"/>
          <a:r>
            <a:rPr lang="en-IN" sz="1900" i="1" dirty="0"/>
            <a:t>(If not available, </a:t>
          </a:r>
          <a:r>
            <a:rPr lang="en-IN" sz="1900" i="1" dirty="0">
              <a:solidFill>
                <a:srgbClr val="FF0000"/>
              </a:solidFill>
            </a:rPr>
            <a:t>location of supplier</a:t>
          </a:r>
          <a:r>
            <a:rPr lang="en-IN" sz="1900" i="1" dirty="0"/>
            <a:t>)</a:t>
          </a:r>
        </a:p>
      </dgm:t>
    </dgm:pt>
    <dgm:pt modelId="{E81F92EF-E2CF-473D-BCF7-66E7064A5DEC}" type="parTrans" cxnId="{22377360-648B-4399-9921-6F7E5A4C5E87}">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62163D42-1DFE-4A26-929B-369D5861AF44}" type="sibTrans" cxnId="{22377360-648B-4399-9921-6F7E5A4C5E87}">
      <dgm:prSet/>
      <dgm:spPr/>
      <dgm:t>
        <a:bodyPr/>
        <a:lstStyle/>
        <a:p>
          <a:endParaRPr lang="en-IN" sz="2400"/>
        </a:p>
      </dgm:t>
    </dgm:pt>
    <dgm:pt modelId="{DFDDD902-A8D6-476F-8B6E-E8DE6C06D9D0}">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1800" dirty="0">
              <a:latin typeface="+mj-lt"/>
            </a:rPr>
            <a:t>Sec </a:t>
          </a:r>
          <a:r>
            <a:rPr lang="en-IN" sz="1800" dirty="0" smtClean="0">
              <a:latin typeface="+mj-lt"/>
            </a:rPr>
            <a:t>12(13) </a:t>
          </a:r>
          <a:r>
            <a:rPr lang="en-IN" sz="1800" dirty="0">
              <a:latin typeface="+mj-lt"/>
            </a:rPr>
            <a:t>Insurance Services </a:t>
          </a:r>
        </a:p>
      </dgm:t>
    </dgm:pt>
    <dgm:pt modelId="{E8580FCE-23DA-4030-AB29-9C143D7CAF08}" type="parTrans" cxnId="{C29E6FBB-6A72-48F5-97EC-4BB962496525}">
      <dgm:prSet>
        <dgm:style>
          <a:lnRef idx="1">
            <a:schemeClr val="accent6"/>
          </a:lnRef>
          <a:fillRef idx="0">
            <a:schemeClr val="accent6"/>
          </a:fillRef>
          <a:effectRef idx="0">
            <a:schemeClr val="accent6"/>
          </a:effectRef>
          <a:fontRef idx="minor">
            <a:schemeClr val="tx1"/>
          </a:fontRef>
        </dgm:style>
      </dgm:prSet>
      <dgm:spPr>
        <a:ln w="38100"/>
      </dgm:spPr>
      <dgm:t>
        <a:bodyPr/>
        <a:lstStyle/>
        <a:p>
          <a:endParaRPr lang="en-IN" sz="2400">
            <a:ln w="28575">
              <a:solidFill>
                <a:schemeClr val="tx1"/>
              </a:solidFill>
            </a:ln>
          </a:endParaRPr>
        </a:p>
      </dgm:t>
    </dgm:pt>
    <dgm:pt modelId="{DC7FB02F-B35E-4A62-8E23-7836D8E36A7F}" type="sibTrans" cxnId="{C29E6FBB-6A72-48F5-97EC-4BB962496525}">
      <dgm:prSet/>
      <dgm:spPr/>
      <dgm:t>
        <a:bodyPr/>
        <a:lstStyle/>
        <a:p>
          <a:endParaRPr lang="en-IN" sz="2400"/>
        </a:p>
      </dgm:t>
    </dgm:pt>
    <dgm:pt modelId="{2A19E4A6-5420-4637-94F7-12F8F385D0B8}">
      <dgm:prSet phldrT="[Text]" custT="1">
        <dgm:style>
          <a:lnRef idx="1">
            <a:schemeClr val="accent6"/>
          </a:lnRef>
          <a:fillRef idx="2">
            <a:schemeClr val="accent6"/>
          </a:fillRef>
          <a:effectRef idx="1">
            <a:schemeClr val="accent6"/>
          </a:effectRef>
          <a:fontRef idx="minor">
            <a:schemeClr val="dk1"/>
          </a:fontRef>
        </dgm:style>
      </dgm:prSet>
      <dgm:spPr/>
      <dgm:t>
        <a:bodyPr/>
        <a:lstStyle/>
        <a:p>
          <a:pPr algn="just"/>
          <a:r>
            <a:rPr lang="en-IN" sz="1900" u="sng" dirty="0">
              <a:latin typeface="+mj-lt"/>
            </a:rPr>
            <a:t>Registered recipient: </a:t>
          </a:r>
          <a:r>
            <a:rPr lang="en-IN" sz="1900" dirty="0">
              <a:solidFill>
                <a:srgbClr val="FF0000"/>
              </a:solidFill>
              <a:latin typeface="+mj-lt"/>
            </a:rPr>
            <a:t>Location of recipient </a:t>
          </a:r>
        </a:p>
        <a:p>
          <a:pPr algn="just"/>
          <a:r>
            <a:rPr lang="en-IN" sz="1900" u="sng" dirty="0">
              <a:latin typeface="+mj-lt"/>
            </a:rPr>
            <a:t>Unregistered recipient: </a:t>
          </a:r>
          <a:r>
            <a:rPr lang="en-IN" sz="1900" dirty="0">
              <a:solidFill>
                <a:srgbClr val="FF0000"/>
              </a:solidFill>
              <a:latin typeface="+mj-lt"/>
            </a:rPr>
            <a:t>Location of recipient in supplier’s records</a:t>
          </a:r>
        </a:p>
      </dgm:t>
    </dgm:pt>
    <dgm:pt modelId="{D318F676-8BE8-495F-ADD0-6224011409E1}" type="parTrans" cxnId="{433C8A3F-15AB-46B8-9297-8724E136D2AD}">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9720F43A-A326-48B1-97CD-70A5EACEA93C}" type="sibTrans" cxnId="{433C8A3F-15AB-46B8-9297-8724E136D2AD}">
      <dgm:prSet/>
      <dgm:spPr/>
      <dgm:t>
        <a:bodyPr/>
        <a:lstStyle/>
        <a:p>
          <a:endParaRPr lang="en-IN" sz="2400"/>
        </a:p>
      </dgm:t>
    </dgm:pt>
    <dgm:pt modelId="{9514C8AF-2CED-49DF-8C5E-5662C279318E}">
      <dgm:prSet custT="1">
        <dgm:style>
          <a:lnRef idx="2">
            <a:schemeClr val="accent6"/>
          </a:lnRef>
          <a:fillRef idx="1">
            <a:schemeClr val="lt1"/>
          </a:fillRef>
          <a:effectRef idx="0">
            <a:schemeClr val="accent6"/>
          </a:effectRef>
          <a:fontRef idx="minor">
            <a:schemeClr val="dk1"/>
          </a:fontRef>
        </dgm:style>
      </dgm:prSet>
      <dgm:spPr/>
      <dgm:t>
        <a:bodyPr/>
        <a:lstStyle/>
        <a:p>
          <a:r>
            <a:rPr lang="en-IN" sz="1800" dirty="0">
              <a:latin typeface="+mj-lt"/>
            </a:rPr>
            <a:t>Sec </a:t>
          </a:r>
          <a:r>
            <a:rPr lang="en-IN" sz="1800" dirty="0" smtClean="0">
              <a:latin typeface="+mj-lt"/>
            </a:rPr>
            <a:t>12(14) </a:t>
          </a:r>
          <a:r>
            <a:rPr lang="en-IN" sz="1800" dirty="0">
              <a:latin typeface="+mj-lt"/>
            </a:rPr>
            <a:t>Advertisement Services to Government, etc.</a:t>
          </a:r>
        </a:p>
      </dgm:t>
    </dgm:pt>
    <dgm:pt modelId="{3AC7F96A-E13D-41C9-B151-0B4C18D5658D}" type="parTrans" cxnId="{FC6A3EBF-ABF9-40E6-BC58-57BFBD07D58E}">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4677A715-4D02-4637-92BB-C8DCC04EEEAF}" type="sibTrans" cxnId="{FC6A3EBF-ABF9-40E6-BC58-57BFBD07D58E}">
      <dgm:prSet/>
      <dgm:spPr/>
      <dgm:t>
        <a:bodyPr/>
        <a:lstStyle/>
        <a:p>
          <a:endParaRPr lang="en-IN" sz="2400"/>
        </a:p>
      </dgm:t>
    </dgm:pt>
    <dgm:pt modelId="{1B7E8690-E258-48FB-8648-BCB3F72D0509}">
      <dgm:prSet custT="1">
        <dgm:style>
          <a:lnRef idx="1">
            <a:schemeClr val="accent6"/>
          </a:lnRef>
          <a:fillRef idx="2">
            <a:schemeClr val="accent6"/>
          </a:fillRef>
          <a:effectRef idx="1">
            <a:schemeClr val="accent6"/>
          </a:effectRef>
          <a:fontRef idx="minor">
            <a:schemeClr val="dk1"/>
          </a:fontRef>
        </dgm:style>
      </dgm:prSet>
      <dgm:spPr/>
      <dgm:t>
        <a:bodyPr/>
        <a:lstStyle/>
        <a:p>
          <a:r>
            <a:rPr lang="en-IN" sz="1900" dirty="0">
              <a:solidFill>
                <a:srgbClr val="FF0000"/>
              </a:solidFill>
              <a:latin typeface="+mj-lt"/>
            </a:rPr>
            <a:t>Place is State of dissemination in proportion</a:t>
          </a:r>
        </a:p>
      </dgm:t>
    </dgm:pt>
    <dgm:pt modelId="{60BBE488-FDAC-45AF-8728-0BEE34DF09DC}" type="parTrans" cxnId="{EF8D97AC-63AB-40E6-8037-53A32BA4EE12}">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9D5A15BB-CA34-4B48-A929-80F1C0537BEC}" type="sibTrans" cxnId="{EF8D97AC-63AB-40E6-8037-53A32BA4EE12}">
      <dgm:prSet/>
      <dgm:spPr/>
      <dgm:t>
        <a:bodyPr/>
        <a:lstStyle/>
        <a:p>
          <a:endParaRPr lang="en-IN" sz="2400"/>
        </a:p>
      </dgm:t>
    </dgm:pt>
    <dgm:pt modelId="{D137CAE5-9B12-478D-94E1-B8878BE362C6}" type="pres">
      <dgm:prSet presAssocID="{1D35AC79-6FA7-4559-BA35-92FABABF3AF5}" presName="mainComposite" presStyleCnt="0">
        <dgm:presLayoutVars>
          <dgm:chPref val="1"/>
          <dgm:dir/>
          <dgm:animOne val="branch"/>
          <dgm:animLvl val="lvl"/>
          <dgm:resizeHandles val="exact"/>
        </dgm:presLayoutVars>
      </dgm:prSet>
      <dgm:spPr/>
      <dgm:t>
        <a:bodyPr/>
        <a:lstStyle/>
        <a:p>
          <a:endParaRPr lang="en-IN"/>
        </a:p>
      </dgm:t>
    </dgm:pt>
    <dgm:pt modelId="{2E838359-C5F6-40E4-A2AB-9DA7A11C7983}" type="pres">
      <dgm:prSet presAssocID="{1D35AC79-6FA7-4559-BA35-92FABABF3AF5}" presName="hierFlow" presStyleCnt="0"/>
      <dgm:spPr/>
    </dgm:pt>
    <dgm:pt modelId="{23A429ED-C40B-4528-9A8F-3912B17AAF63}" type="pres">
      <dgm:prSet presAssocID="{1D35AC79-6FA7-4559-BA35-92FABABF3AF5}" presName="hierChild1" presStyleCnt="0">
        <dgm:presLayoutVars>
          <dgm:chPref val="1"/>
          <dgm:animOne val="branch"/>
          <dgm:animLvl val="lvl"/>
        </dgm:presLayoutVars>
      </dgm:prSet>
      <dgm:spPr/>
    </dgm:pt>
    <dgm:pt modelId="{0D783557-CE08-4752-9443-5E6EEDF4C3B3}" type="pres">
      <dgm:prSet presAssocID="{5A01102E-B20B-4269-959F-0F8E358E24C5}" presName="Name14" presStyleCnt="0"/>
      <dgm:spPr/>
    </dgm:pt>
    <dgm:pt modelId="{D6BEE434-FA2C-475E-B357-8029E63A6D3A}" type="pres">
      <dgm:prSet presAssocID="{5A01102E-B20B-4269-959F-0F8E358E24C5}" presName="level1Shape" presStyleLbl="node0" presStyleIdx="0" presStyleCnt="1" custScaleY="41863">
        <dgm:presLayoutVars>
          <dgm:chPref val="3"/>
        </dgm:presLayoutVars>
      </dgm:prSet>
      <dgm:spPr/>
      <dgm:t>
        <a:bodyPr/>
        <a:lstStyle/>
        <a:p>
          <a:endParaRPr lang="en-IN"/>
        </a:p>
      </dgm:t>
    </dgm:pt>
    <dgm:pt modelId="{58DC8285-2DEC-47C8-96A4-9FB6648C8B75}" type="pres">
      <dgm:prSet presAssocID="{5A01102E-B20B-4269-959F-0F8E358E24C5}" presName="hierChild2" presStyleCnt="0"/>
      <dgm:spPr/>
    </dgm:pt>
    <dgm:pt modelId="{47C5FC05-5350-4A79-9B30-8236D7DAD5FD}" type="pres">
      <dgm:prSet presAssocID="{9ED46E74-204E-439B-96AA-4F6BE413ECBC}" presName="Name19" presStyleLbl="parChTrans1D2" presStyleIdx="0" presStyleCnt="3"/>
      <dgm:spPr/>
      <dgm:t>
        <a:bodyPr/>
        <a:lstStyle/>
        <a:p>
          <a:endParaRPr lang="en-IN"/>
        </a:p>
      </dgm:t>
    </dgm:pt>
    <dgm:pt modelId="{47C5E3B6-6317-4BAA-909F-B11CF1BA2A33}" type="pres">
      <dgm:prSet presAssocID="{4224E589-C3A6-4A12-A4FA-3A4D921FB465}" presName="Name21" presStyleCnt="0"/>
      <dgm:spPr/>
    </dgm:pt>
    <dgm:pt modelId="{A77EF4CF-9A33-47B0-9135-DBCE3CA70971}" type="pres">
      <dgm:prSet presAssocID="{4224E589-C3A6-4A12-A4FA-3A4D921FB465}" presName="level2Shape" presStyleLbl="node2" presStyleIdx="0" presStyleCnt="3" custScaleY="76520"/>
      <dgm:spPr/>
      <dgm:t>
        <a:bodyPr/>
        <a:lstStyle/>
        <a:p>
          <a:endParaRPr lang="en-IN"/>
        </a:p>
      </dgm:t>
    </dgm:pt>
    <dgm:pt modelId="{0986C8D1-4F6E-4B09-917B-350C1337B448}" type="pres">
      <dgm:prSet presAssocID="{4224E589-C3A6-4A12-A4FA-3A4D921FB465}" presName="hierChild3" presStyleCnt="0"/>
      <dgm:spPr/>
    </dgm:pt>
    <dgm:pt modelId="{8F0AAE19-6C30-4D62-88F5-8FDB3338B314}" type="pres">
      <dgm:prSet presAssocID="{E81F92EF-E2CF-473D-BCF7-66E7064A5DEC}" presName="Name19" presStyleLbl="parChTrans1D3" presStyleIdx="0" presStyleCnt="3"/>
      <dgm:spPr/>
      <dgm:t>
        <a:bodyPr/>
        <a:lstStyle/>
        <a:p>
          <a:endParaRPr lang="en-IN"/>
        </a:p>
      </dgm:t>
    </dgm:pt>
    <dgm:pt modelId="{B9D47FE9-DDA3-4B06-BE22-9F56230F1EAB}" type="pres">
      <dgm:prSet presAssocID="{51ADB5CF-6C1E-4970-992A-258ADC389490}" presName="Name21" presStyleCnt="0"/>
      <dgm:spPr/>
    </dgm:pt>
    <dgm:pt modelId="{789FDB2A-B142-49C3-8DD8-5E6268B5E8AC}" type="pres">
      <dgm:prSet presAssocID="{51ADB5CF-6C1E-4970-992A-258ADC389490}" presName="level2Shape" presStyleLbl="node3" presStyleIdx="0" presStyleCnt="3" custScaleY="117001"/>
      <dgm:spPr/>
      <dgm:t>
        <a:bodyPr/>
        <a:lstStyle/>
        <a:p>
          <a:endParaRPr lang="en-IN"/>
        </a:p>
      </dgm:t>
    </dgm:pt>
    <dgm:pt modelId="{9E03CBAD-B5BD-4189-8E26-2051BCB0DF3C}" type="pres">
      <dgm:prSet presAssocID="{51ADB5CF-6C1E-4970-992A-258ADC389490}" presName="hierChild3" presStyleCnt="0"/>
      <dgm:spPr/>
    </dgm:pt>
    <dgm:pt modelId="{BD357A1E-A0BA-41F3-9233-039C83CF7511}" type="pres">
      <dgm:prSet presAssocID="{E8580FCE-23DA-4030-AB29-9C143D7CAF08}" presName="Name19" presStyleLbl="parChTrans1D2" presStyleIdx="1" presStyleCnt="3"/>
      <dgm:spPr/>
      <dgm:t>
        <a:bodyPr/>
        <a:lstStyle/>
        <a:p>
          <a:endParaRPr lang="en-IN"/>
        </a:p>
      </dgm:t>
    </dgm:pt>
    <dgm:pt modelId="{81E2361A-5392-4589-AFD3-D6D9055E594B}" type="pres">
      <dgm:prSet presAssocID="{DFDDD902-A8D6-476F-8B6E-E8DE6C06D9D0}" presName="Name21" presStyleCnt="0"/>
      <dgm:spPr/>
    </dgm:pt>
    <dgm:pt modelId="{15F7E16B-F475-40C5-AB5A-D3487A214093}" type="pres">
      <dgm:prSet presAssocID="{DFDDD902-A8D6-476F-8B6E-E8DE6C06D9D0}" presName="level2Shape" presStyleLbl="node2" presStyleIdx="1" presStyleCnt="3" custScaleX="114670" custScaleY="76868"/>
      <dgm:spPr/>
      <dgm:t>
        <a:bodyPr/>
        <a:lstStyle/>
        <a:p>
          <a:endParaRPr lang="en-IN"/>
        </a:p>
      </dgm:t>
    </dgm:pt>
    <dgm:pt modelId="{4C3E579E-9D76-4555-A5C3-122CD52EAFE0}" type="pres">
      <dgm:prSet presAssocID="{DFDDD902-A8D6-476F-8B6E-E8DE6C06D9D0}" presName="hierChild3" presStyleCnt="0"/>
      <dgm:spPr/>
    </dgm:pt>
    <dgm:pt modelId="{ED51A7E2-512C-4035-87CA-22EC93E20717}" type="pres">
      <dgm:prSet presAssocID="{D318F676-8BE8-495F-ADD0-6224011409E1}" presName="Name19" presStyleLbl="parChTrans1D3" presStyleIdx="1" presStyleCnt="3"/>
      <dgm:spPr/>
      <dgm:t>
        <a:bodyPr/>
        <a:lstStyle/>
        <a:p>
          <a:endParaRPr lang="en-IN"/>
        </a:p>
      </dgm:t>
    </dgm:pt>
    <dgm:pt modelId="{3AE7D104-11C2-4C5D-9FF9-9AB2EA663E1C}" type="pres">
      <dgm:prSet presAssocID="{2A19E4A6-5420-4637-94F7-12F8F385D0B8}" presName="Name21" presStyleCnt="0"/>
      <dgm:spPr/>
    </dgm:pt>
    <dgm:pt modelId="{49291CE0-4C34-4A4A-8A81-BC5570FF786C}" type="pres">
      <dgm:prSet presAssocID="{2A19E4A6-5420-4637-94F7-12F8F385D0B8}" presName="level2Shape" presStyleLbl="node3" presStyleIdx="1" presStyleCnt="3" custScaleX="114670" custScaleY="116180"/>
      <dgm:spPr/>
      <dgm:t>
        <a:bodyPr/>
        <a:lstStyle/>
        <a:p>
          <a:endParaRPr lang="en-IN"/>
        </a:p>
      </dgm:t>
    </dgm:pt>
    <dgm:pt modelId="{245CDCDB-38ED-492D-B000-05ADDBDA2EAE}" type="pres">
      <dgm:prSet presAssocID="{2A19E4A6-5420-4637-94F7-12F8F385D0B8}" presName="hierChild3" presStyleCnt="0"/>
      <dgm:spPr/>
    </dgm:pt>
    <dgm:pt modelId="{756A1E70-4E6A-4FDC-BE14-AED1CDA23A27}" type="pres">
      <dgm:prSet presAssocID="{3AC7F96A-E13D-41C9-B151-0B4C18D5658D}" presName="Name19" presStyleLbl="parChTrans1D2" presStyleIdx="2" presStyleCnt="3"/>
      <dgm:spPr/>
      <dgm:t>
        <a:bodyPr/>
        <a:lstStyle/>
        <a:p>
          <a:endParaRPr lang="en-IN"/>
        </a:p>
      </dgm:t>
    </dgm:pt>
    <dgm:pt modelId="{5696C81D-4372-4C6D-B462-F170C89C4E26}" type="pres">
      <dgm:prSet presAssocID="{9514C8AF-2CED-49DF-8C5E-5662C279318E}" presName="Name21" presStyleCnt="0"/>
      <dgm:spPr/>
    </dgm:pt>
    <dgm:pt modelId="{6517BE63-E874-41CD-B3CA-51319D12961E}" type="pres">
      <dgm:prSet presAssocID="{9514C8AF-2CED-49DF-8C5E-5662C279318E}" presName="level2Shape" presStyleLbl="node2" presStyleIdx="2" presStyleCnt="3" custScaleY="72454"/>
      <dgm:spPr/>
      <dgm:t>
        <a:bodyPr/>
        <a:lstStyle/>
        <a:p>
          <a:endParaRPr lang="en-IN"/>
        </a:p>
      </dgm:t>
    </dgm:pt>
    <dgm:pt modelId="{F5E23A91-6D0B-4BD4-921D-39F2B061E87B}" type="pres">
      <dgm:prSet presAssocID="{9514C8AF-2CED-49DF-8C5E-5662C279318E}" presName="hierChild3" presStyleCnt="0"/>
      <dgm:spPr/>
    </dgm:pt>
    <dgm:pt modelId="{4D33F471-C524-4A26-B4A4-6DEA11BA586A}" type="pres">
      <dgm:prSet presAssocID="{60BBE488-FDAC-45AF-8728-0BEE34DF09DC}" presName="Name19" presStyleLbl="parChTrans1D3" presStyleIdx="2" presStyleCnt="3"/>
      <dgm:spPr/>
      <dgm:t>
        <a:bodyPr/>
        <a:lstStyle/>
        <a:p>
          <a:endParaRPr lang="en-IN"/>
        </a:p>
      </dgm:t>
    </dgm:pt>
    <dgm:pt modelId="{2C274B99-C263-4660-A72F-B5586B97B9B5}" type="pres">
      <dgm:prSet presAssocID="{1B7E8690-E258-48FB-8648-BCB3F72D0509}" presName="Name21" presStyleCnt="0"/>
      <dgm:spPr/>
    </dgm:pt>
    <dgm:pt modelId="{F10020E3-1C83-4727-B6DA-85AEAD5DFF04}" type="pres">
      <dgm:prSet presAssocID="{1B7E8690-E258-48FB-8648-BCB3F72D0509}" presName="level2Shape" presStyleLbl="node3" presStyleIdx="2" presStyleCnt="3" custScaleY="116054"/>
      <dgm:spPr/>
      <dgm:t>
        <a:bodyPr/>
        <a:lstStyle/>
        <a:p>
          <a:endParaRPr lang="en-IN"/>
        </a:p>
      </dgm:t>
    </dgm:pt>
    <dgm:pt modelId="{EBBA3775-751A-4168-960F-0774E24758F5}" type="pres">
      <dgm:prSet presAssocID="{1B7E8690-E258-48FB-8648-BCB3F72D0509}" presName="hierChild3" presStyleCnt="0"/>
      <dgm:spPr/>
    </dgm:pt>
    <dgm:pt modelId="{B8AEA3B5-A710-4148-8EBC-2E36AD33FFCB}" type="pres">
      <dgm:prSet presAssocID="{1D35AC79-6FA7-4559-BA35-92FABABF3AF5}" presName="bgShapesFlow" presStyleCnt="0"/>
      <dgm:spPr/>
    </dgm:pt>
  </dgm:ptLst>
  <dgm:cxnLst>
    <dgm:cxn modelId="{7C5A303D-A724-4338-B993-C41B418C5391}" type="presOf" srcId="{9514C8AF-2CED-49DF-8C5E-5662C279318E}" destId="{6517BE63-E874-41CD-B3CA-51319D12961E}" srcOrd="0" destOrd="0" presId="urn:microsoft.com/office/officeart/2005/8/layout/hierarchy6"/>
    <dgm:cxn modelId="{C29E6FBB-6A72-48F5-97EC-4BB962496525}" srcId="{5A01102E-B20B-4269-959F-0F8E358E24C5}" destId="{DFDDD902-A8D6-476F-8B6E-E8DE6C06D9D0}" srcOrd="1" destOrd="0" parTransId="{E8580FCE-23DA-4030-AB29-9C143D7CAF08}" sibTransId="{DC7FB02F-B35E-4A62-8E23-7836D8E36A7F}"/>
    <dgm:cxn modelId="{95C1F5F7-34BB-4582-985F-F1179678D6A2}" type="presOf" srcId="{9ED46E74-204E-439B-96AA-4F6BE413ECBC}" destId="{47C5FC05-5350-4A79-9B30-8236D7DAD5FD}" srcOrd="0" destOrd="0" presId="urn:microsoft.com/office/officeart/2005/8/layout/hierarchy6"/>
    <dgm:cxn modelId="{BBEE9581-C132-4844-80EB-83127A49EADA}" type="presOf" srcId="{5A01102E-B20B-4269-959F-0F8E358E24C5}" destId="{D6BEE434-FA2C-475E-B357-8029E63A6D3A}" srcOrd="0" destOrd="0" presId="urn:microsoft.com/office/officeart/2005/8/layout/hierarchy6"/>
    <dgm:cxn modelId="{AF4B99B7-4E6A-4EF8-8987-E0E5F5C7F968}" type="presOf" srcId="{60BBE488-FDAC-45AF-8728-0BEE34DF09DC}" destId="{4D33F471-C524-4A26-B4A4-6DEA11BA586A}" srcOrd="0" destOrd="0" presId="urn:microsoft.com/office/officeart/2005/8/layout/hierarchy6"/>
    <dgm:cxn modelId="{BC0319B2-3641-4AB7-AABC-EBFCBC4B884B}" type="presOf" srcId="{D318F676-8BE8-495F-ADD0-6224011409E1}" destId="{ED51A7E2-512C-4035-87CA-22EC93E20717}" srcOrd="0" destOrd="0" presId="urn:microsoft.com/office/officeart/2005/8/layout/hierarchy6"/>
    <dgm:cxn modelId="{433C8A3F-15AB-46B8-9297-8724E136D2AD}" srcId="{DFDDD902-A8D6-476F-8B6E-E8DE6C06D9D0}" destId="{2A19E4A6-5420-4637-94F7-12F8F385D0B8}" srcOrd="0" destOrd="0" parTransId="{D318F676-8BE8-495F-ADD0-6224011409E1}" sibTransId="{9720F43A-A326-48B1-97CD-70A5EACEA93C}"/>
    <dgm:cxn modelId="{93EAAAF3-1248-40EF-BE52-510C35375FB5}" type="presOf" srcId="{1D35AC79-6FA7-4559-BA35-92FABABF3AF5}" destId="{D137CAE5-9B12-478D-94E1-B8878BE362C6}" srcOrd="0" destOrd="0" presId="urn:microsoft.com/office/officeart/2005/8/layout/hierarchy6"/>
    <dgm:cxn modelId="{FC6A3EBF-ABF9-40E6-BC58-57BFBD07D58E}" srcId="{5A01102E-B20B-4269-959F-0F8E358E24C5}" destId="{9514C8AF-2CED-49DF-8C5E-5662C279318E}" srcOrd="2" destOrd="0" parTransId="{3AC7F96A-E13D-41C9-B151-0B4C18D5658D}" sibTransId="{4677A715-4D02-4637-92BB-C8DCC04EEEAF}"/>
    <dgm:cxn modelId="{01418E3B-2C49-439E-9AC3-7A022DAE509F}" type="presOf" srcId="{DFDDD902-A8D6-476F-8B6E-E8DE6C06D9D0}" destId="{15F7E16B-F475-40C5-AB5A-D3487A214093}" srcOrd="0" destOrd="0" presId="urn:microsoft.com/office/officeart/2005/8/layout/hierarchy6"/>
    <dgm:cxn modelId="{B6BF8D6A-04D3-4BCE-9700-53009C5CE2DA}" type="presOf" srcId="{1B7E8690-E258-48FB-8648-BCB3F72D0509}" destId="{F10020E3-1C83-4727-B6DA-85AEAD5DFF04}" srcOrd="0" destOrd="0" presId="urn:microsoft.com/office/officeart/2005/8/layout/hierarchy6"/>
    <dgm:cxn modelId="{72A60405-3D13-4210-9AD1-F4C9AFDD6D98}" type="presOf" srcId="{2A19E4A6-5420-4637-94F7-12F8F385D0B8}" destId="{49291CE0-4C34-4A4A-8A81-BC5570FF786C}" srcOrd="0" destOrd="0" presId="urn:microsoft.com/office/officeart/2005/8/layout/hierarchy6"/>
    <dgm:cxn modelId="{3FD7552E-5503-4E37-9EF1-E36E62D3CA00}" type="presOf" srcId="{E81F92EF-E2CF-473D-BCF7-66E7064A5DEC}" destId="{8F0AAE19-6C30-4D62-88F5-8FDB3338B314}" srcOrd="0" destOrd="0" presId="urn:microsoft.com/office/officeart/2005/8/layout/hierarchy6"/>
    <dgm:cxn modelId="{697C241A-ADFD-4CAD-898A-F64FB61C4F1A}" type="presOf" srcId="{4224E589-C3A6-4A12-A4FA-3A4D921FB465}" destId="{A77EF4CF-9A33-47B0-9135-DBCE3CA70971}" srcOrd="0" destOrd="0" presId="urn:microsoft.com/office/officeart/2005/8/layout/hierarchy6"/>
    <dgm:cxn modelId="{3E547053-B1F8-4679-8DA0-C4AFF8542864}" type="presOf" srcId="{3AC7F96A-E13D-41C9-B151-0B4C18D5658D}" destId="{756A1E70-4E6A-4FDC-BE14-AED1CDA23A27}" srcOrd="0" destOrd="0" presId="urn:microsoft.com/office/officeart/2005/8/layout/hierarchy6"/>
    <dgm:cxn modelId="{22377360-648B-4399-9921-6F7E5A4C5E87}" srcId="{4224E589-C3A6-4A12-A4FA-3A4D921FB465}" destId="{51ADB5CF-6C1E-4970-992A-258ADC389490}" srcOrd="0" destOrd="0" parTransId="{E81F92EF-E2CF-473D-BCF7-66E7064A5DEC}" sibTransId="{62163D42-1DFE-4A26-929B-369D5861AF44}"/>
    <dgm:cxn modelId="{751DF350-3412-49D0-B43F-504B067A5C36}" srcId="{1D35AC79-6FA7-4559-BA35-92FABABF3AF5}" destId="{5A01102E-B20B-4269-959F-0F8E358E24C5}" srcOrd="0" destOrd="0" parTransId="{6FE5CECA-0963-4860-AB2F-7120143D559B}" sibTransId="{8D7954D7-D332-4ADB-8FD0-8CFA21016611}"/>
    <dgm:cxn modelId="{9BD52B46-F6E5-4B55-9EA4-87D975CD6CDF}" type="presOf" srcId="{E8580FCE-23DA-4030-AB29-9C143D7CAF08}" destId="{BD357A1E-A0BA-41F3-9233-039C83CF7511}" srcOrd="0" destOrd="0" presId="urn:microsoft.com/office/officeart/2005/8/layout/hierarchy6"/>
    <dgm:cxn modelId="{2743FB14-0806-47B2-A149-24A9229B1D56}" type="presOf" srcId="{51ADB5CF-6C1E-4970-992A-258ADC389490}" destId="{789FDB2A-B142-49C3-8DD8-5E6268B5E8AC}" srcOrd="0" destOrd="0" presId="urn:microsoft.com/office/officeart/2005/8/layout/hierarchy6"/>
    <dgm:cxn modelId="{EF8D97AC-63AB-40E6-8037-53A32BA4EE12}" srcId="{9514C8AF-2CED-49DF-8C5E-5662C279318E}" destId="{1B7E8690-E258-48FB-8648-BCB3F72D0509}" srcOrd="0" destOrd="0" parTransId="{60BBE488-FDAC-45AF-8728-0BEE34DF09DC}" sibTransId="{9D5A15BB-CA34-4B48-A929-80F1C0537BEC}"/>
    <dgm:cxn modelId="{3CB480D5-A25A-4EFA-83B3-2B446B6FFFC2}" srcId="{5A01102E-B20B-4269-959F-0F8E358E24C5}" destId="{4224E589-C3A6-4A12-A4FA-3A4D921FB465}" srcOrd="0" destOrd="0" parTransId="{9ED46E74-204E-439B-96AA-4F6BE413ECBC}" sibTransId="{B092BDE7-6D29-4C0A-B4D0-5D345EFC06E1}"/>
    <dgm:cxn modelId="{5458166E-66D0-4021-B06C-0ADEF9BD9F5A}" type="presParOf" srcId="{D137CAE5-9B12-478D-94E1-B8878BE362C6}" destId="{2E838359-C5F6-40E4-A2AB-9DA7A11C7983}" srcOrd="0" destOrd="0" presId="urn:microsoft.com/office/officeart/2005/8/layout/hierarchy6"/>
    <dgm:cxn modelId="{87726D6C-F9CC-413B-8CBC-F1685B9E5543}" type="presParOf" srcId="{2E838359-C5F6-40E4-A2AB-9DA7A11C7983}" destId="{23A429ED-C40B-4528-9A8F-3912B17AAF63}" srcOrd="0" destOrd="0" presId="urn:microsoft.com/office/officeart/2005/8/layout/hierarchy6"/>
    <dgm:cxn modelId="{D06E8EF9-4899-41AD-B5FE-BF73D92B8F59}" type="presParOf" srcId="{23A429ED-C40B-4528-9A8F-3912B17AAF63}" destId="{0D783557-CE08-4752-9443-5E6EEDF4C3B3}" srcOrd="0" destOrd="0" presId="urn:microsoft.com/office/officeart/2005/8/layout/hierarchy6"/>
    <dgm:cxn modelId="{58C49002-0AEA-4073-B48F-C1BDAF95A6E4}" type="presParOf" srcId="{0D783557-CE08-4752-9443-5E6EEDF4C3B3}" destId="{D6BEE434-FA2C-475E-B357-8029E63A6D3A}" srcOrd="0" destOrd="0" presId="urn:microsoft.com/office/officeart/2005/8/layout/hierarchy6"/>
    <dgm:cxn modelId="{638CB1E7-96BA-4E31-A118-D0D87869DA85}" type="presParOf" srcId="{0D783557-CE08-4752-9443-5E6EEDF4C3B3}" destId="{58DC8285-2DEC-47C8-96A4-9FB6648C8B75}" srcOrd="1" destOrd="0" presId="urn:microsoft.com/office/officeart/2005/8/layout/hierarchy6"/>
    <dgm:cxn modelId="{2D4F8AAB-82AA-4783-9FCE-64E34EC58F61}" type="presParOf" srcId="{58DC8285-2DEC-47C8-96A4-9FB6648C8B75}" destId="{47C5FC05-5350-4A79-9B30-8236D7DAD5FD}" srcOrd="0" destOrd="0" presId="urn:microsoft.com/office/officeart/2005/8/layout/hierarchy6"/>
    <dgm:cxn modelId="{596B0315-2874-4245-9F7C-6F9C34F6717E}" type="presParOf" srcId="{58DC8285-2DEC-47C8-96A4-9FB6648C8B75}" destId="{47C5E3B6-6317-4BAA-909F-B11CF1BA2A33}" srcOrd="1" destOrd="0" presId="urn:microsoft.com/office/officeart/2005/8/layout/hierarchy6"/>
    <dgm:cxn modelId="{BC75FBA6-96B0-4752-905F-FAEA4F4A0983}" type="presParOf" srcId="{47C5E3B6-6317-4BAA-909F-B11CF1BA2A33}" destId="{A77EF4CF-9A33-47B0-9135-DBCE3CA70971}" srcOrd="0" destOrd="0" presId="urn:microsoft.com/office/officeart/2005/8/layout/hierarchy6"/>
    <dgm:cxn modelId="{4054256F-6335-4BCF-A389-33F7A48F0DE3}" type="presParOf" srcId="{47C5E3B6-6317-4BAA-909F-B11CF1BA2A33}" destId="{0986C8D1-4F6E-4B09-917B-350C1337B448}" srcOrd="1" destOrd="0" presId="urn:microsoft.com/office/officeart/2005/8/layout/hierarchy6"/>
    <dgm:cxn modelId="{B242C1F9-E079-4425-A43A-60F38A034EE1}" type="presParOf" srcId="{0986C8D1-4F6E-4B09-917B-350C1337B448}" destId="{8F0AAE19-6C30-4D62-88F5-8FDB3338B314}" srcOrd="0" destOrd="0" presId="urn:microsoft.com/office/officeart/2005/8/layout/hierarchy6"/>
    <dgm:cxn modelId="{91F9C60D-D3AC-4636-9B18-DBAA88987D66}" type="presParOf" srcId="{0986C8D1-4F6E-4B09-917B-350C1337B448}" destId="{B9D47FE9-DDA3-4B06-BE22-9F56230F1EAB}" srcOrd="1" destOrd="0" presId="urn:microsoft.com/office/officeart/2005/8/layout/hierarchy6"/>
    <dgm:cxn modelId="{70D63777-9DAA-4F09-B696-852915DECF2C}" type="presParOf" srcId="{B9D47FE9-DDA3-4B06-BE22-9F56230F1EAB}" destId="{789FDB2A-B142-49C3-8DD8-5E6268B5E8AC}" srcOrd="0" destOrd="0" presId="urn:microsoft.com/office/officeart/2005/8/layout/hierarchy6"/>
    <dgm:cxn modelId="{60426CF3-F96C-4C50-8C26-FDBAE8E9C7D3}" type="presParOf" srcId="{B9D47FE9-DDA3-4B06-BE22-9F56230F1EAB}" destId="{9E03CBAD-B5BD-4189-8E26-2051BCB0DF3C}" srcOrd="1" destOrd="0" presId="urn:microsoft.com/office/officeart/2005/8/layout/hierarchy6"/>
    <dgm:cxn modelId="{BED55197-1C91-4B02-9423-A8CBB14A42D8}" type="presParOf" srcId="{58DC8285-2DEC-47C8-96A4-9FB6648C8B75}" destId="{BD357A1E-A0BA-41F3-9233-039C83CF7511}" srcOrd="2" destOrd="0" presId="urn:microsoft.com/office/officeart/2005/8/layout/hierarchy6"/>
    <dgm:cxn modelId="{11DE2545-2B41-4C1D-BA3B-D5D7A68E6D7C}" type="presParOf" srcId="{58DC8285-2DEC-47C8-96A4-9FB6648C8B75}" destId="{81E2361A-5392-4589-AFD3-D6D9055E594B}" srcOrd="3" destOrd="0" presId="urn:microsoft.com/office/officeart/2005/8/layout/hierarchy6"/>
    <dgm:cxn modelId="{A72B7853-8D0D-45EC-9A89-D59E7A949250}" type="presParOf" srcId="{81E2361A-5392-4589-AFD3-D6D9055E594B}" destId="{15F7E16B-F475-40C5-AB5A-D3487A214093}" srcOrd="0" destOrd="0" presId="urn:microsoft.com/office/officeart/2005/8/layout/hierarchy6"/>
    <dgm:cxn modelId="{BEB0A393-B436-4904-9860-CDE96FDB35F2}" type="presParOf" srcId="{81E2361A-5392-4589-AFD3-D6D9055E594B}" destId="{4C3E579E-9D76-4555-A5C3-122CD52EAFE0}" srcOrd="1" destOrd="0" presId="urn:microsoft.com/office/officeart/2005/8/layout/hierarchy6"/>
    <dgm:cxn modelId="{97CD2544-B3C1-46CB-91A9-AEF086E57F5D}" type="presParOf" srcId="{4C3E579E-9D76-4555-A5C3-122CD52EAFE0}" destId="{ED51A7E2-512C-4035-87CA-22EC93E20717}" srcOrd="0" destOrd="0" presId="urn:microsoft.com/office/officeart/2005/8/layout/hierarchy6"/>
    <dgm:cxn modelId="{16B9649F-B8CE-44BE-AD10-AB5C6D66084E}" type="presParOf" srcId="{4C3E579E-9D76-4555-A5C3-122CD52EAFE0}" destId="{3AE7D104-11C2-4C5D-9FF9-9AB2EA663E1C}" srcOrd="1" destOrd="0" presId="urn:microsoft.com/office/officeart/2005/8/layout/hierarchy6"/>
    <dgm:cxn modelId="{9909115C-0187-4FB9-BA9E-8A5D7DC88C0D}" type="presParOf" srcId="{3AE7D104-11C2-4C5D-9FF9-9AB2EA663E1C}" destId="{49291CE0-4C34-4A4A-8A81-BC5570FF786C}" srcOrd="0" destOrd="0" presId="urn:microsoft.com/office/officeart/2005/8/layout/hierarchy6"/>
    <dgm:cxn modelId="{572DE6AB-9FD9-4B9D-A47A-5B5FB5708B03}" type="presParOf" srcId="{3AE7D104-11C2-4C5D-9FF9-9AB2EA663E1C}" destId="{245CDCDB-38ED-492D-B000-05ADDBDA2EAE}" srcOrd="1" destOrd="0" presId="urn:microsoft.com/office/officeart/2005/8/layout/hierarchy6"/>
    <dgm:cxn modelId="{DE6FC1B7-49C4-447F-8237-23DCC200569B}" type="presParOf" srcId="{58DC8285-2DEC-47C8-96A4-9FB6648C8B75}" destId="{756A1E70-4E6A-4FDC-BE14-AED1CDA23A27}" srcOrd="4" destOrd="0" presId="urn:microsoft.com/office/officeart/2005/8/layout/hierarchy6"/>
    <dgm:cxn modelId="{012182AF-2B43-48CB-82FC-51F594D05475}" type="presParOf" srcId="{58DC8285-2DEC-47C8-96A4-9FB6648C8B75}" destId="{5696C81D-4372-4C6D-B462-F170C89C4E26}" srcOrd="5" destOrd="0" presId="urn:microsoft.com/office/officeart/2005/8/layout/hierarchy6"/>
    <dgm:cxn modelId="{A128D41D-0FF4-4A99-900B-1D3BB1E9C2FA}" type="presParOf" srcId="{5696C81D-4372-4C6D-B462-F170C89C4E26}" destId="{6517BE63-E874-41CD-B3CA-51319D12961E}" srcOrd="0" destOrd="0" presId="urn:microsoft.com/office/officeart/2005/8/layout/hierarchy6"/>
    <dgm:cxn modelId="{3BB866CA-4736-4897-B650-E17487678D9D}" type="presParOf" srcId="{5696C81D-4372-4C6D-B462-F170C89C4E26}" destId="{F5E23A91-6D0B-4BD4-921D-39F2B061E87B}" srcOrd="1" destOrd="0" presId="urn:microsoft.com/office/officeart/2005/8/layout/hierarchy6"/>
    <dgm:cxn modelId="{87077B13-2675-4E72-B9D0-0C0D7411730A}" type="presParOf" srcId="{F5E23A91-6D0B-4BD4-921D-39F2B061E87B}" destId="{4D33F471-C524-4A26-B4A4-6DEA11BA586A}" srcOrd="0" destOrd="0" presId="urn:microsoft.com/office/officeart/2005/8/layout/hierarchy6"/>
    <dgm:cxn modelId="{FDED8BC7-4C2B-4ADE-801A-286678C8B913}" type="presParOf" srcId="{F5E23A91-6D0B-4BD4-921D-39F2B061E87B}" destId="{2C274B99-C263-4660-A72F-B5586B97B9B5}" srcOrd="1" destOrd="0" presId="urn:microsoft.com/office/officeart/2005/8/layout/hierarchy6"/>
    <dgm:cxn modelId="{B560F9E6-7E52-4235-BC7D-3A3546CE14BC}" type="presParOf" srcId="{2C274B99-C263-4660-A72F-B5586B97B9B5}" destId="{F10020E3-1C83-4727-B6DA-85AEAD5DFF04}" srcOrd="0" destOrd="0" presId="urn:microsoft.com/office/officeart/2005/8/layout/hierarchy6"/>
    <dgm:cxn modelId="{60880473-3C46-4BEB-86CF-52EBEBD8AF0E}" type="presParOf" srcId="{2C274B99-C263-4660-A72F-B5586B97B9B5}" destId="{EBBA3775-751A-4168-960F-0774E24758F5}" srcOrd="1" destOrd="0" presId="urn:microsoft.com/office/officeart/2005/8/layout/hierarchy6"/>
    <dgm:cxn modelId="{406AE46D-BF8E-4D21-A137-9FBB95217C5B}" type="presParOf" srcId="{D137CAE5-9B12-478D-94E1-B8878BE362C6}" destId="{B8AEA3B5-A710-4148-8EBC-2E36AD33FFCB}" srcOrd="1" destOrd="0" presId="urn:microsoft.com/office/officeart/2005/8/layout/hierarchy6"/>
  </dgm:cxnLst>
  <dgm:bg/>
  <dgm:whole/>
</dgm:dataModel>
</file>

<file path=ppt/diagrams/data5.xml><?xml version="1.0" encoding="utf-8"?>
<dgm:dataModel xmlns:dgm="http://schemas.openxmlformats.org/drawingml/2006/diagram" xmlns:a="http://schemas.openxmlformats.org/drawingml/2006/main">
  <dgm:ptLst>
    <dgm:pt modelId="{1D35AC79-6FA7-4559-BA35-92FABABF3AF5}"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n-IN"/>
        </a:p>
      </dgm:t>
    </dgm:pt>
    <dgm:pt modelId="{5A01102E-B20B-4269-959F-0F8E358E24C5}">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2000" dirty="0">
              <a:latin typeface="+mj-lt"/>
            </a:rPr>
            <a:t>For Supply of any other Service, </a:t>
          </a:r>
        </a:p>
        <a:p>
          <a:r>
            <a:rPr lang="en-IN" sz="2000" dirty="0">
              <a:latin typeface="+mj-lt"/>
            </a:rPr>
            <a:t>Place of supply is:</a:t>
          </a:r>
        </a:p>
      </dgm:t>
    </dgm:pt>
    <dgm:pt modelId="{6FE5CECA-0963-4860-AB2F-7120143D559B}" type="parTrans" cxnId="{751DF350-3412-49D0-B43F-504B067A5C36}">
      <dgm:prSet/>
      <dgm:spPr/>
      <dgm:t>
        <a:bodyPr/>
        <a:lstStyle/>
        <a:p>
          <a:endParaRPr lang="en-IN" sz="2400"/>
        </a:p>
      </dgm:t>
    </dgm:pt>
    <dgm:pt modelId="{8D7954D7-D332-4ADB-8FD0-8CFA21016611}" type="sibTrans" cxnId="{751DF350-3412-49D0-B43F-504B067A5C36}">
      <dgm:prSet/>
      <dgm:spPr/>
      <dgm:t>
        <a:bodyPr/>
        <a:lstStyle/>
        <a:p>
          <a:endParaRPr lang="en-IN" sz="2400"/>
        </a:p>
      </dgm:t>
    </dgm:pt>
    <dgm:pt modelId="{4224E589-C3A6-4A12-A4FA-3A4D921FB465}">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IN" sz="2000" b="1" dirty="0">
              <a:latin typeface="+mj-lt"/>
            </a:rPr>
            <a:t>Section </a:t>
          </a:r>
          <a:r>
            <a:rPr lang="en-IN" sz="2000" b="1" dirty="0" smtClean="0">
              <a:latin typeface="+mj-lt"/>
            </a:rPr>
            <a:t>12(2)(a):</a:t>
          </a:r>
          <a:r>
            <a:rPr lang="en-IN" sz="2000" dirty="0" smtClean="0">
              <a:latin typeface="+mj-lt"/>
            </a:rPr>
            <a:t> </a:t>
          </a:r>
          <a:r>
            <a:rPr lang="en-IN" sz="2000" u="sng" dirty="0">
              <a:latin typeface="+mj-lt"/>
            </a:rPr>
            <a:t>Registered recipient: </a:t>
          </a:r>
          <a:r>
            <a:rPr lang="en-IN" sz="2000" b="1" dirty="0">
              <a:solidFill>
                <a:srgbClr val="FF0000"/>
              </a:solidFill>
              <a:latin typeface="+mj-lt"/>
            </a:rPr>
            <a:t>Location of recipient</a:t>
          </a:r>
        </a:p>
      </dgm:t>
    </dgm:pt>
    <dgm:pt modelId="{9ED46E74-204E-439B-96AA-4F6BE413ECBC}" type="parTrans" cxnId="{3CB480D5-A25A-4EFA-83B3-2B446B6FFFC2}">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B092BDE7-6D29-4C0A-B4D0-5D345EFC06E1}" type="sibTrans" cxnId="{3CB480D5-A25A-4EFA-83B3-2B446B6FFFC2}">
      <dgm:prSet/>
      <dgm:spPr/>
      <dgm:t>
        <a:bodyPr/>
        <a:lstStyle/>
        <a:p>
          <a:endParaRPr lang="en-IN" sz="2400"/>
        </a:p>
      </dgm:t>
    </dgm:pt>
    <dgm:pt modelId="{DFDDD902-A8D6-476F-8B6E-E8DE6C06D9D0}">
      <dgm:prSet phldrT="[Text]" custT="1">
        <dgm:style>
          <a:lnRef idx="1">
            <a:schemeClr val="accent6"/>
          </a:lnRef>
          <a:fillRef idx="2">
            <a:schemeClr val="accent6"/>
          </a:fillRef>
          <a:effectRef idx="1">
            <a:schemeClr val="accent6"/>
          </a:effectRef>
          <a:fontRef idx="minor">
            <a:schemeClr val="dk1"/>
          </a:fontRef>
        </dgm:style>
      </dgm:prSet>
      <dgm:spPr/>
      <dgm:t>
        <a:bodyPr/>
        <a:lstStyle/>
        <a:p>
          <a:pPr>
            <a:lnSpc>
              <a:spcPct val="90000"/>
            </a:lnSpc>
            <a:spcAft>
              <a:spcPts val="0"/>
            </a:spcAft>
          </a:pPr>
          <a:r>
            <a:rPr lang="en-IN" sz="2000" b="1" dirty="0">
              <a:latin typeface="+mj-lt"/>
            </a:rPr>
            <a:t>Section </a:t>
          </a:r>
          <a:r>
            <a:rPr lang="en-IN" sz="2000" b="1" dirty="0" smtClean="0">
              <a:latin typeface="+mj-lt"/>
            </a:rPr>
            <a:t>12(2)(b):</a:t>
          </a:r>
          <a:r>
            <a:rPr lang="en-IN" sz="2000" dirty="0" smtClean="0">
              <a:latin typeface="+mj-lt"/>
            </a:rPr>
            <a:t> </a:t>
          </a:r>
          <a:r>
            <a:rPr lang="en-IN" sz="2000" u="sng" dirty="0">
              <a:latin typeface="+mj-lt"/>
            </a:rPr>
            <a:t>Unregistered recipient:</a:t>
          </a:r>
          <a:r>
            <a:rPr lang="en-IN" sz="2000" u="none" dirty="0">
              <a:solidFill>
                <a:srgbClr val="FF0000"/>
              </a:solidFill>
              <a:latin typeface="+mj-lt"/>
            </a:rPr>
            <a:t> </a:t>
          </a:r>
          <a:r>
            <a:rPr lang="en-IN" sz="2000" b="1" u="none" dirty="0" smtClean="0">
              <a:solidFill>
                <a:srgbClr val="FF0000"/>
              </a:solidFill>
              <a:latin typeface="+mj-lt"/>
            </a:rPr>
            <a:t>Recipient a</a:t>
          </a:r>
          <a:r>
            <a:rPr lang="en-IN" sz="2000" b="1" dirty="0" smtClean="0">
              <a:solidFill>
                <a:srgbClr val="FF0000"/>
              </a:solidFill>
              <a:latin typeface="+mj-lt"/>
            </a:rPr>
            <a:t>ddress in</a:t>
          </a:r>
        </a:p>
        <a:p>
          <a:pPr>
            <a:lnSpc>
              <a:spcPct val="100000"/>
            </a:lnSpc>
            <a:spcAft>
              <a:spcPts val="0"/>
            </a:spcAft>
          </a:pPr>
          <a:r>
            <a:rPr lang="en-IN" sz="2000" b="1" dirty="0" smtClean="0">
              <a:solidFill>
                <a:srgbClr val="FF0000"/>
              </a:solidFill>
              <a:latin typeface="+mj-lt"/>
            </a:rPr>
            <a:t>             supplier’s </a:t>
          </a:r>
          <a:r>
            <a:rPr lang="en-IN" sz="2000" b="1" dirty="0">
              <a:solidFill>
                <a:srgbClr val="FF0000"/>
              </a:solidFill>
              <a:latin typeface="+mj-lt"/>
            </a:rPr>
            <a:t>records</a:t>
          </a:r>
        </a:p>
      </dgm:t>
    </dgm:pt>
    <dgm:pt modelId="{E8580FCE-23DA-4030-AB29-9C143D7CAF08}" type="parTrans" cxnId="{C29E6FBB-6A72-48F5-97EC-4BB962496525}">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DC7FB02F-B35E-4A62-8E23-7836D8E36A7F}" type="sibTrans" cxnId="{C29E6FBB-6A72-48F5-97EC-4BB962496525}">
      <dgm:prSet/>
      <dgm:spPr/>
      <dgm:t>
        <a:bodyPr/>
        <a:lstStyle/>
        <a:p>
          <a:endParaRPr lang="en-IN" sz="2400"/>
        </a:p>
      </dgm:t>
    </dgm:pt>
    <dgm:pt modelId="{9514C8AF-2CED-49DF-8C5E-5662C279318E}">
      <dgm:prSet custT="1">
        <dgm:style>
          <a:lnRef idx="1">
            <a:schemeClr val="accent6"/>
          </a:lnRef>
          <a:fillRef idx="2">
            <a:schemeClr val="accent6"/>
          </a:fillRef>
          <a:effectRef idx="1">
            <a:schemeClr val="accent6"/>
          </a:effectRef>
          <a:fontRef idx="minor">
            <a:schemeClr val="dk1"/>
          </a:fontRef>
        </dgm:style>
      </dgm:prSet>
      <dgm:spPr/>
      <dgm:t>
        <a:bodyPr/>
        <a:lstStyle/>
        <a:p>
          <a:r>
            <a:rPr lang="en-IN" sz="2000" b="1" dirty="0">
              <a:latin typeface="+mj-lt"/>
            </a:rPr>
            <a:t>Section </a:t>
          </a:r>
          <a:r>
            <a:rPr lang="en-IN" sz="2000" b="1" dirty="0" smtClean="0">
              <a:latin typeface="+mj-lt"/>
            </a:rPr>
            <a:t>12(2)(b):</a:t>
          </a:r>
          <a:r>
            <a:rPr lang="en-IN" sz="2000" dirty="0" smtClean="0">
              <a:latin typeface="+mj-lt"/>
            </a:rPr>
            <a:t> </a:t>
          </a:r>
          <a:r>
            <a:rPr lang="en-IN" sz="2000" u="sng" dirty="0">
              <a:latin typeface="+mj-lt"/>
            </a:rPr>
            <a:t>Unregistered recipient: </a:t>
          </a:r>
          <a:r>
            <a:rPr lang="en-IN" sz="2000" b="1" dirty="0">
              <a:solidFill>
                <a:srgbClr val="FF0000"/>
              </a:solidFill>
              <a:latin typeface="+mj-lt"/>
            </a:rPr>
            <a:t>Location of supplier </a:t>
          </a:r>
          <a:r>
            <a:rPr lang="en-IN" sz="2000" b="0" dirty="0">
              <a:latin typeface="+mj-lt"/>
            </a:rPr>
            <a:t>if </a:t>
          </a:r>
          <a:r>
            <a:rPr lang="en-IN" sz="2000" b="0" dirty="0" smtClean="0">
              <a:latin typeface="+mj-lt"/>
            </a:rPr>
            <a:t>      address </a:t>
          </a:r>
          <a:r>
            <a:rPr lang="en-IN" sz="2000" b="0" dirty="0">
              <a:latin typeface="+mj-lt"/>
            </a:rPr>
            <a:t>not available</a:t>
          </a:r>
        </a:p>
      </dgm:t>
    </dgm:pt>
    <dgm:pt modelId="{3AC7F96A-E13D-41C9-B151-0B4C18D5658D}" type="parTrans" cxnId="{FC6A3EBF-ABF9-40E6-BC58-57BFBD07D58E}">
      <dgm:prSet>
        <dgm:style>
          <a:lnRef idx="2">
            <a:schemeClr val="accent6"/>
          </a:lnRef>
          <a:fillRef idx="1">
            <a:schemeClr val="lt1"/>
          </a:fillRef>
          <a:effectRef idx="0">
            <a:schemeClr val="accent6"/>
          </a:effectRef>
          <a:fontRef idx="minor">
            <a:schemeClr val="dk1"/>
          </a:fontRef>
        </dgm:style>
      </dgm:prSet>
      <dgm:spPr/>
      <dgm:t>
        <a:bodyPr/>
        <a:lstStyle/>
        <a:p>
          <a:endParaRPr lang="en-IN" sz="2400"/>
        </a:p>
      </dgm:t>
    </dgm:pt>
    <dgm:pt modelId="{4677A715-4D02-4637-92BB-C8DCC04EEEAF}" type="sibTrans" cxnId="{FC6A3EBF-ABF9-40E6-BC58-57BFBD07D58E}">
      <dgm:prSet/>
      <dgm:spPr/>
      <dgm:t>
        <a:bodyPr/>
        <a:lstStyle/>
        <a:p>
          <a:endParaRPr lang="en-IN" sz="2400"/>
        </a:p>
      </dgm:t>
    </dgm:pt>
    <dgm:pt modelId="{56A9767B-F905-47B5-8881-0408A6FF70C3}" type="pres">
      <dgm:prSet presAssocID="{1D35AC79-6FA7-4559-BA35-92FABABF3AF5}" presName="diagram" presStyleCnt="0">
        <dgm:presLayoutVars>
          <dgm:chPref val="1"/>
          <dgm:dir/>
          <dgm:animOne val="branch"/>
          <dgm:animLvl val="lvl"/>
          <dgm:resizeHandles val="exact"/>
        </dgm:presLayoutVars>
      </dgm:prSet>
      <dgm:spPr/>
      <dgm:t>
        <a:bodyPr/>
        <a:lstStyle/>
        <a:p>
          <a:endParaRPr lang="en-IN"/>
        </a:p>
      </dgm:t>
    </dgm:pt>
    <dgm:pt modelId="{B0C97524-832E-4926-9EFF-6ABBA1881FAC}" type="pres">
      <dgm:prSet presAssocID="{5A01102E-B20B-4269-959F-0F8E358E24C5}" presName="root1" presStyleCnt="0"/>
      <dgm:spPr/>
    </dgm:pt>
    <dgm:pt modelId="{E5F583EC-7CA3-4607-B7BD-356B2D585B05}" type="pres">
      <dgm:prSet presAssocID="{5A01102E-B20B-4269-959F-0F8E358E24C5}" presName="LevelOneTextNode" presStyleLbl="node0" presStyleIdx="0" presStyleCnt="1" custScaleX="147349" custScaleY="239619">
        <dgm:presLayoutVars>
          <dgm:chPref val="3"/>
        </dgm:presLayoutVars>
      </dgm:prSet>
      <dgm:spPr/>
      <dgm:t>
        <a:bodyPr/>
        <a:lstStyle/>
        <a:p>
          <a:endParaRPr lang="en-IN"/>
        </a:p>
      </dgm:t>
    </dgm:pt>
    <dgm:pt modelId="{F035332D-907C-492D-BBB7-F3C6DE9A3ECB}" type="pres">
      <dgm:prSet presAssocID="{5A01102E-B20B-4269-959F-0F8E358E24C5}" presName="level2hierChild" presStyleCnt="0"/>
      <dgm:spPr/>
    </dgm:pt>
    <dgm:pt modelId="{22F7A056-F320-4342-86FB-C655B05125F1}" type="pres">
      <dgm:prSet presAssocID="{9ED46E74-204E-439B-96AA-4F6BE413ECBC}" presName="conn2-1" presStyleLbl="parChTrans1D2" presStyleIdx="0" presStyleCnt="3" custScaleX="2000000"/>
      <dgm:spPr/>
      <dgm:t>
        <a:bodyPr/>
        <a:lstStyle/>
        <a:p>
          <a:endParaRPr lang="en-IN"/>
        </a:p>
      </dgm:t>
    </dgm:pt>
    <dgm:pt modelId="{FB4E3C20-5F81-44C4-8B13-8FC4BFF8F1BA}" type="pres">
      <dgm:prSet presAssocID="{9ED46E74-204E-439B-96AA-4F6BE413ECBC}" presName="connTx" presStyleLbl="parChTrans1D2" presStyleIdx="0" presStyleCnt="3"/>
      <dgm:spPr/>
      <dgm:t>
        <a:bodyPr/>
        <a:lstStyle/>
        <a:p>
          <a:endParaRPr lang="en-IN"/>
        </a:p>
      </dgm:t>
    </dgm:pt>
    <dgm:pt modelId="{CEDBAA50-94E4-41FD-B5A0-20A14A398248}" type="pres">
      <dgm:prSet presAssocID="{4224E589-C3A6-4A12-A4FA-3A4D921FB465}" presName="root2" presStyleCnt="0"/>
      <dgm:spPr/>
    </dgm:pt>
    <dgm:pt modelId="{1C3FC149-C6E4-48AD-BF8C-B3637C2FC1DC}" type="pres">
      <dgm:prSet presAssocID="{4224E589-C3A6-4A12-A4FA-3A4D921FB465}" presName="LevelTwoTextNode" presStyleLbl="node2" presStyleIdx="0" presStyleCnt="3" custScaleX="250117" custScaleY="161051">
        <dgm:presLayoutVars>
          <dgm:chPref val="3"/>
        </dgm:presLayoutVars>
      </dgm:prSet>
      <dgm:spPr/>
      <dgm:t>
        <a:bodyPr/>
        <a:lstStyle/>
        <a:p>
          <a:endParaRPr lang="en-IN"/>
        </a:p>
      </dgm:t>
    </dgm:pt>
    <dgm:pt modelId="{38104D6D-EB18-41EF-A9D8-66BA439B4852}" type="pres">
      <dgm:prSet presAssocID="{4224E589-C3A6-4A12-A4FA-3A4D921FB465}" presName="level3hierChild" presStyleCnt="0"/>
      <dgm:spPr/>
    </dgm:pt>
    <dgm:pt modelId="{8BD28008-98CC-47CD-A3FE-BC648E2C07D3}" type="pres">
      <dgm:prSet presAssocID="{E8580FCE-23DA-4030-AB29-9C143D7CAF08}" presName="conn2-1" presStyleLbl="parChTrans1D2" presStyleIdx="1" presStyleCnt="3" custScaleX="2000000"/>
      <dgm:spPr/>
      <dgm:t>
        <a:bodyPr/>
        <a:lstStyle/>
        <a:p>
          <a:endParaRPr lang="en-IN"/>
        </a:p>
      </dgm:t>
    </dgm:pt>
    <dgm:pt modelId="{2FD90461-ABEE-4560-A0D0-79F4D6E46468}" type="pres">
      <dgm:prSet presAssocID="{E8580FCE-23DA-4030-AB29-9C143D7CAF08}" presName="connTx" presStyleLbl="parChTrans1D2" presStyleIdx="1" presStyleCnt="3"/>
      <dgm:spPr/>
      <dgm:t>
        <a:bodyPr/>
        <a:lstStyle/>
        <a:p>
          <a:endParaRPr lang="en-IN"/>
        </a:p>
      </dgm:t>
    </dgm:pt>
    <dgm:pt modelId="{AE63BB08-5C5F-4BD8-9254-2918E97724F1}" type="pres">
      <dgm:prSet presAssocID="{DFDDD902-A8D6-476F-8B6E-E8DE6C06D9D0}" presName="root2" presStyleCnt="0"/>
      <dgm:spPr/>
    </dgm:pt>
    <dgm:pt modelId="{382A7CF2-E223-4C67-8148-A79A78DBA611}" type="pres">
      <dgm:prSet presAssocID="{DFDDD902-A8D6-476F-8B6E-E8DE6C06D9D0}" presName="LevelTwoTextNode" presStyleLbl="node2" presStyleIdx="1" presStyleCnt="3" custScaleX="250117" custScaleY="161051">
        <dgm:presLayoutVars>
          <dgm:chPref val="3"/>
        </dgm:presLayoutVars>
      </dgm:prSet>
      <dgm:spPr/>
      <dgm:t>
        <a:bodyPr/>
        <a:lstStyle/>
        <a:p>
          <a:endParaRPr lang="en-IN"/>
        </a:p>
      </dgm:t>
    </dgm:pt>
    <dgm:pt modelId="{B9BE1D52-29E7-4DA6-81D9-AD765E1224DB}" type="pres">
      <dgm:prSet presAssocID="{DFDDD902-A8D6-476F-8B6E-E8DE6C06D9D0}" presName="level3hierChild" presStyleCnt="0"/>
      <dgm:spPr/>
    </dgm:pt>
    <dgm:pt modelId="{D57EE8A6-4F2A-428F-A259-9678F68EF833}" type="pres">
      <dgm:prSet presAssocID="{3AC7F96A-E13D-41C9-B151-0B4C18D5658D}" presName="conn2-1" presStyleLbl="parChTrans1D2" presStyleIdx="2" presStyleCnt="3" custScaleX="2000000"/>
      <dgm:spPr/>
      <dgm:t>
        <a:bodyPr/>
        <a:lstStyle/>
        <a:p>
          <a:endParaRPr lang="en-IN"/>
        </a:p>
      </dgm:t>
    </dgm:pt>
    <dgm:pt modelId="{70613799-CF0B-4B2C-8D64-9E4162497566}" type="pres">
      <dgm:prSet presAssocID="{3AC7F96A-E13D-41C9-B151-0B4C18D5658D}" presName="connTx" presStyleLbl="parChTrans1D2" presStyleIdx="2" presStyleCnt="3"/>
      <dgm:spPr/>
      <dgm:t>
        <a:bodyPr/>
        <a:lstStyle/>
        <a:p>
          <a:endParaRPr lang="en-IN"/>
        </a:p>
      </dgm:t>
    </dgm:pt>
    <dgm:pt modelId="{24F61E3F-4757-498E-9B32-26706F1E880D}" type="pres">
      <dgm:prSet presAssocID="{9514C8AF-2CED-49DF-8C5E-5662C279318E}" presName="root2" presStyleCnt="0"/>
      <dgm:spPr/>
    </dgm:pt>
    <dgm:pt modelId="{C49DF93B-0A3C-4769-B93E-F637DF3CC1A3}" type="pres">
      <dgm:prSet presAssocID="{9514C8AF-2CED-49DF-8C5E-5662C279318E}" presName="LevelTwoTextNode" presStyleLbl="node2" presStyleIdx="2" presStyleCnt="3" custScaleX="250117" custScaleY="161051">
        <dgm:presLayoutVars>
          <dgm:chPref val="3"/>
        </dgm:presLayoutVars>
      </dgm:prSet>
      <dgm:spPr/>
      <dgm:t>
        <a:bodyPr/>
        <a:lstStyle/>
        <a:p>
          <a:endParaRPr lang="en-IN"/>
        </a:p>
      </dgm:t>
    </dgm:pt>
    <dgm:pt modelId="{7C637D6D-9D34-4029-A8D1-0E3DA5C66A3A}" type="pres">
      <dgm:prSet presAssocID="{9514C8AF-2CED-49DF-8C5E-5662C279318E}" presName="level3hierChild" presStyleCnt="0"/>
      <dgm:spPr/>
    </dgm:pt>
  </dgm:ptLst>
  <dgm:cxnLst>
    <dgm:cxn modelId="{B4036617-6C29-4195-94CD-68856286C5CD}" type="presOf" srcId="{4224E589-C3A6-4A12-A4FA-3A4D921FB465}" destId="{1C3FC149-C6E4-48AD-BF8C-B3637C2FC1DC}" srcOrd="0" destOrd="0" presId="urn:microsoft.com/office/officeart/2005/8/layout/hierarchy2"/>
    <dgm:cxn modelId="{A125AD4B-E987-45C5-8DC8-D54BB49E3E5F}" type="presOf" srcId="{9ED46E74-204E-439B-96AA-4F6BE413ECBC}" destId="{FB4E3C20-5F81-44C4-8B13-8FC4BFF8F1BA}" srcOrd="1" destOrd="0" presId="urn:microsoft.com/office/officeart/2005/8/layout/hierarchy2"/>
    <dgm:cxn modelId="{378B4573-882C-4D25-A62C-E8772ADE9ADB}" type="presOf" srcId="{3AC7F96A-E13D-41C9-B151-0B4C18D5658D}" destId="{70613799-CF0B-4B2C-8D64-9E4162497566}" srcOrd="1" destOrd="0" presId="urn:microsoft.com/office/officeart/2005/8/layout/hierarchy2"/>
    <dgm:cxn modelId="{D971A858-9B81-49B2-BD7F-A9784C3AD6A8}" type="presOf" srcId="{E8580FCE-23DA-4030-AB29-9C143D7CAF08}" destId="{8BD28008-98CC-47CD-A3FE-BC648E2C07D3}" srcOrd="0" destOrd="0" presId="urn:microsoft.com/office/officeart/2005/8/layout/hierarchy2"/>
    <dgm:cxn modelId="{7BCE3651-491E-435E-947F-4D5519ACD9F7}" type="presOf" srcId="{3AC7F96A-E13D-41C9-B151-0B4C18D5658D}" destId="{D57EE8A6-4F2A-428F-A259-9678F68EF833}" srcOrd="0" destOrd="0" presId="urn:microsoft.com/office/officeart/2005/8/layout/hierarchy2"/>
    <dgm:cxn modelId="{751DF350-3412-49D0-B43F-504B067A5C36}" srcId="{1D35AC79-6FA7-4559-BA35-92FABABF3AF5}" destId="{5A01102E-B20B-4269-959F-0F8E358E24C5}" srcOrd="0" destOrd="0" parTransId="{6FE5CECA-0963-4860-AB2F-7120143D559B}" sibTransId="{8D7954D7-D332-4ADB-8FD0-8CFA21016611}"/>
    <dgm:cxn modelId="{067C6ACE-B0B1-4A3D-907B-BEC99D3EC058}" type="presOf" srcId="{9514C8AF-2CED-49DF-8C5E-5662C279318E}" destId="{C49DF93B-0A3C-4769-B93E-F637DF3CC1A3}" srcOrd="0" destOrd="0" presId="urn:microsoft.com/office/officeart/2005/8/layout/hierarchy2"/>
    <dgm:cxn modelId="{FC6A3EBF-ABF9-40E6-BC58-57BFBD07D58E}" srcId="{5A01102E-B20B-4269-959F-0F8E358E24C5}" destId="{9514C8AF-2CED-49DF-8C5E-5662C279318E}" srcOrd="2" destOrd="0" parTransId="{3AC7F96A-E13D-41C9-B151-0B4C18D5658D}" sibTransId="{4677A715-4D02-4637-92BB-C8DCC04EEEAF}"/>
    <dgm:cxn modelId="{C29E6FBB-6A72-48F5-97EC-4BB962496525}" srcId="{5A01102E-B20B-4269-959F-0F8E358E24C5}" destId="{DFDDD902-A8D6-476F-8B6E-E8DE6C06D9D0}" srcOrd="1" destOrd="0" parTransId="{E8580FCE-23DA-4030-AB29-9C143D7CAF08}" sibTransId="{DC7FB02F-B35E-4A62-8E23-7836D8E36A7F}"/>
    <dgm:cxn modelId="{FE69AF74-D1EF-4D40-A4EE-FE5C6C6F8558}" type="presOf" srcId="{5A01102E-B20B-4269-959F-0F8E358E24C5}" destId="{E5F583EC-7CA3-4607-B7BD-356B2D585B05}" srcOrd="0" destOrd="0" presId="urn:microsoft.com/office/officeart/2005/8/layout/hierarchy2"/>
    <dgm:cxn modelId="{AF18AF5D-817A-4521-8427-0B13D0580822}" type="presOf" srcId="{DFDDD902-A8D6-476F-8B6E-E8DE6C06D9D0}" destId="{382A7CF2-E223-4C67-8148-A79A78DBA611}" srcOrd="0" destOrd="0" presId="urn:microsoft.com/office/officeart/2005/8/layout/hierarchy2"/>
    <dgm:cxn modelId="{D75CCA0A-8705-42FC-A86E-FE7FDDCCE0D6}" type="presOf" srcId="{1D35AC79-6FA7-4559-BA35-92FABABF3AF5}" destId="{56A9767B-F905-47B5-8881-0408A6FF70C3}" srcOrd="0" destOrd="0" presId="urn:microsoft.com/office/officeart/2005/8/layout/hierarchy2"/>
    <dgm:cxn modelId="{3CB480D5-A25A-4EFA-83B3-2B446B6FFFC2}" srcId="{5A01102E-B20B-4269-959F-0F8E358E24C5}" destId="{4224E589-C3A6-4A12-A4FA-3A4D921FB465}" srcOrd="0" destOrd="0" parTransId="{9ED46E74-204E-439B-96AA-4F6BE413ECBC}" sibTransId="{B092BDE7-6D29-4C0A-B4D0-5D345EFC06E1}"/>
    <dgm:cxn modelId="{0AF39A98-0525-4BF6-BFFE-90133F434592}" type="presOf" srcId="{9ED46E74-204E-439B-96AA-4F6BE413ECBC}" destId="{22F7A056-F320-4342-86FB-C655B05125F1}" srcOrd="0" destOrd="0" presId="urn:microsoft.com/office/officeart/2005/8/layout/hierarchy2"/>
    <dgm:cxn modelId="{93050AC9-3C87-40D5-9BE2-C706762616B8}" type="presOf" srcId="{E8580FCE-23DA-4030-AB29-9C143D7CAF08}" destId="{2FD90461-ABEE-4560-A0D0-79F4D6E46468}" srcOrd="1" destOrd="0" presId="urn:microsoft.com/office/officeart/2005/8/layout/hierarchy2"/>
    <dgm:cxn modelId="{BD9387AB-5069-4431-AAA4-4154E17E7C09}" type="presParOf" srcId="{56A9767B-F905-47B5-8881-0408A6FF70C3}" destId="{B0C97524-832E-4926-9EFF-6ABBA1881FAC}" srcOrd="0" destOrd="0" presId="urn:microsoft.com/office/officeart/2005/8/layout/hierarchy2"/>
    <dgm:cxn modelId="{1F6BC9BC-E72C-4B16-AB36-26F61C575C23}" type="presParOf" srcId="{B0C97524-832E-4926-9EFF-6ABBA1881FAC}" destId="{E5F583EC-7CA3-4607-B7BD-356B2D585B05}" srcOrd="0" destOrd="0" presId="urn:microsoft.com/office/officeart/2005/8/layout/hierarchy2"/>
    <dgm:cxn modelId="{9A7105DE-C68A-4015-931B-318A45A8D0E0}" type="presParOf" srcId="{B0C97524-832E-4926-9EFF-6ABBA1881FAC}" destId="{F035332D-907C-492D-BBB7-F3C6DE9A3ECB}" srcOrd="1" destOrd="0" presId="urn:microsoft.com/office/officeart/2005/8/layout/hierarchy2"/>
    <dgm:cxn modelId="{C77D8316-3912-4447-8C35-4B3A81AA3C52}" type="presParOf" srcId="{F035332D-907C-492D-BBB7-F3C6DE9A3ECB}" destId="{22F7A056-F320-4342-86FB-C655B05125F1}" srcOrd="0" destOrd="0" presId="urn:microsoft.com/office/officeart/2005/8/layout/hierarchy2"/>
    <dgm:cxn modelId="{6A2640C8-9FE9-477B-990E-43BC52A1A7E5}" type="presParOf" srcId="{22F7A056-F320-4342-86FB-C655B05125F1}" destId="{FB4E3C20-5F81-44C4-8B13-8FC4BFF8F1BA}" srcOrd="0" destOrd="0" presId="urn:microsoft.com/office/officeart/2005/8/layout/hierarchy2"/>
    <dgm:cxn modelId="{85279392-DADD-4A3B-944C-EC6E55393C12}" type="presParOf" srcId="{F035332D-907C-492D-BBB7-F3C6DE9A3ECB}" destId="{CEDBAA50-94E4-41FD-B5A0-20A14A398248}" srcOrd="1" destOrd="0" presId="urn:microsoft.com/office/officeart/2005/8/layout/hierarchy2"/>
    <dgm:cxn modelId="{AE98D96E-DD0B-421D-9A3F-050415E3BCD3}" type="presParOf" srcId="{CEDBAA50-94E4-41FD-B5A0-20A14A398248}" destId="{1C3FC149-C6E4-48AD-BF8C-B3637C2FC1DC}" srcOrd="0" destOrd="0" presId="urn:microsoft.com/office/officeart/2005/8/layout/hierarchy2"/>
    <dgm:cxn modelId="{B27C8BF8-E040-4D88-A0DC-8F25E0477696}" type="presParOf" srcId="{CEDBAA50-94E4-41FD-B5A0-20A14A398248}" destId="{38104D6D-EB18-41EF-A9D8-66BA439B4852}" srcOrd="1" destOrd="0" presId="urn:microsoft.com/office/officeart/2005/8/layout/hierarchy2"/>
    <dgm:cxn modelId="{BF69BF78-C737-431C-AA4E-B2263F459E47}" type="presParOf" srcId="{F035332D-907C-492D-BBB7-F3C6DE9A3ECB}" destId="{8BD28008-98CC-47CD-A3FE-BC648E2C07D3}" srcOrd="2" destOrd="0" presId="urn:microsoft.com/office/officeart/2005/8/layout/hierarchy2"/>
    <dgm:cxn modelId="{30179882-73C6-4324-8760-53740F09C76B}" type="presParOf" srcId="{8BD28008-98CC-47CD-A3FE-BC648E2C07D3}" destId="{2FD90461-ABEE-4560-A0D0-79F4D6E46468}" srcOrd="0" destOrd="0" presId="urn:microsoft.com/office/officeart/2005/8/layout/hierarchy2"/>
    <dgm:cxn modelId="{C275AE43-D789-4E17-BE0E-50B75F6FD5A5}" type="presParOf" srcId="{F035332D-907C-492D-BBB7-F3C6DE9A3ECB}" destId="{AE63BB08-5C5F-4BD8-9254-2918E97724F1}" srcOrd="3" destOrd="0" presId="urn:microsoft.com/office/officeart/2005/8/layout/hierarchy2"/>
    <dgm:cxn modelId="{9291192F-7F33-438C-B114-41309DA4880C}" type="presParOf" srcId="{AE63BB08-5C5F-4BD8-9254-2918E97724F1}" destId="{382A7CF2-E223-4C67-8148-A79A78DBA611}" srcOrd="0" destOrd="0" presId="urn:microsoft.com/office/officeart/2005/8/layout/hierarchy2"/>
    <dgm:cxn modelId="{C98A0D27-02AB-4F37-8F91-8277DB366568}" type="presParOf" srcId="{AE63BB08-5C5F-4BD8-9254-2918E97724F1}" destId="{B9BE1D52-29E7-4DA6-81D9-AD765E1224DB}" srcOrd="1" destOrd="0" presId="urn:microsoft.com/office/officeart/2005/8/layout/hierarchy2"/>
    <dgm:cxn modelId="{74C64356-24A2-45DB-9BB6-8A0A2D292411}" type="presParOf" srcId="{F035332D-907C-492D-BBB7-F3C6DE9A3ECB}" destId="{D57EE8A6-4F2A-428F-A259-9678F68EF833}" srcOrd="4" destOrd="0" presId="urn:microsoft.com/office/officeart/2005/8/layout/hierarchy2"/>
    <dgm:cxn modelId="{FECF849C-9E16-482B-A639-5EE81E8F4D15}" type="presParOf" srcId="{D57EE8A6-4F2A-428F-A259-9678F68EF833}" destId="{70613799-CF0B-4B2C-8D64-9E4162497566}" srcOrd="0" destOrd="0" presId="urn:microsoft.com/office/officeart/2005/8/layout/hierarchy2"/>
    <dgm:cxn modelId="{46500E5F-C73F-4B99-B5B8-5A29EB562185}" type="presParOf" srcId="{F035332D-907C-492D-BBB7-F3C6DE9A3ECB}" destId="{24F61E3F-4757-498E-9B32-26706F1E880D}" srcOrd="5" destOrd="0" presId="urn:microsoft.com/office/officeart/2005/8/layout/hierarchy2"/>
    <dgm:cxn modelId="{1FB17219-BDB0-4859-A670-1673304E792F}" type="presParOf" srcId="{24F61E3F-4757-498E-9B32-26706F1E880D}" destId="{C49DF93B-0A3C-4769-B93E-F637DF3CC1A3}" srcOrd="0" destOrd="0" presId="urn:microsoft.com/office/officeart/2005/8/layout/hierarchy2"/>
    <dgm:cxn modelId="{7175836F-6DCC-41E7-898E-E58CEE3FB892}" type="presParOf" srcId="{24F61E3F-4757-498E-9B32-26706F1E880D}" destId="{7C637D6D-9D34-4029-A8D1-0E3DA5C66A3A}" srcOrd="1" destOrd="0" presId="urn:microsoft.com/office/officeart/2005/8/layout/hierarchy2"/>
  </dgm:cxnLst>
  <dgm:bg/>
  <dgm:whole/>
</dgm:dataModel>
</file>

<file path=ppt/diagrams/data6.xml><?xml version="1.0" encoding="utf-8"?>
<dgm:dataModel xmlns:dgm="http://schemas.openxmlformats.org/drawingml/2006/diagram" xmlns:a="http://schemas.openxmlformats.org/drawingml/2006/main">
  <dgm:ptLst>
    <dgm:pt modelId="{19496604-F4DC-4D07-BE84-01C0EF23B3B3}"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n-US"/>
        </a:p>
      </dgm:t>
    </dgm:pt>
    <dgm:pt modelId="{FFDBD265-30E0-4D95-B7C9-76FECB5E456D}">
      <dgm:prSet phldrT="[Text]" custT="1">
        <dgm:style>
          <a:lnRef idx="2">
            <a:schemeClr val="accent6"/>
          </a:lnRef>
          <a:fillRef idx="1">
            <a:schemeClr val="lt1"/>
          </a:fillRef>
          <a:effectRef idx="0">
            <a:schemeClr val="accent6"/>
          </a:effectRef>
          <a:fontRef idx="minor">
            <a:schemeClr val="dk1"/>
          </a:fontRef>
        </dgm:style>
      </dgm:prSet>
      <dgm:spPr/>
      <dgm:t>
        <a:bodyPr/>
        <a:lstStyle/>
        <a:p>
          <a:pPr algn="just"/>
          <a:r>
            <a:rPr lang="en-US" sz="1900" dirty="0">
              <a:latin typeface="+mj-lt"/>
            </a:rPr>
            <a:t>As per Section 12(2) of CGST ACT, time of </a:t>
          </a:r>
          <a:r>
            <a:rPr lang="en-US" sz="1900" b="1" dirty="0">
              <a:solidFill>
                <a:srgbClr val="00B050"/>
              </a:solidFill>
              <a:latin typeface="+mj-lt"/>
            </a:rPr>
            <a:t>supply of goods </a:t>
          </a:r>
          <a:r>
            <a:rPr lang="en-US" sz="1900" dirty="0">
              <a:latin typeface="+mj-lt"/>
            </a:rPr>
            <a:t>shall </a:t>
          </a:r>
          <a:r>
            <a:rPr lang="en-US" sz="1900" dirty="0">
              <a:solidFill>
                <a:srgbClr val="FF0000"/>
              </a:solidFill>
              <a:latin typeface="+mj-lt"/>
            </a:rPr>
            <a:t>be </a:t>
          </a:r>
          <a:r>
            <a:rPr lang="en-US" sz="1900" b="1" u="sng" dirty="0">
              <a:solidFill>
                <a:srgbClr val="FF0000"/>
              </a:solidFill>
              <a:latin typeface="+mj-lt"/>
            </a:rPr>
            <a:t>earlier</a:t>
          </a:r>
          <a:r>
            <a:rPr lang="en-US" sz="1900" b="1" u="none" dirty="0">
              <a:solidFill>
                <a:srgbClr val="FF0000"/>
              </a:solidFill>
              <a:latin typeface="+mj-lt"/>
            </a:rPr>
            <a:t> of invoice/ payment</a:t>
          </a:r>
          <a:r>
            <a:rPr lang="en-US" sz="1900" b="1" u="none" dirty="0">
              <a:latin typeface="+mj-lt"/>
            </a:rPr>
            <a:t>, i.e., –</a:t>
          </a:r>
        </a:p>
      </dgm:t>
    </dgm:pt>
    <dgm:pt modelId="{ACF9303C-87C1-4CB9-8C95-02D4252E963D}" type="parTrans" cxnId="{9C990D38-8F32-4E51-A540-E45D6E4CB03B}">
      <dgm:prSet/>
      <dgm:spPr/>
      <dgm:t>
        <a:bodyPr/>
        <a:lstStyle/>
        <a:p>
          <a:endParaRPr lang="en-US" sz="1900">
            <a:latin typeface="+mn-lt"/>
          </a:endParaRPr>
        </a:p>
      </dgm:t>
    </dgm:pt>
    <dgm:pt modelId="{9E464388-6FDD-45FD-B9B6-771E1631A157}" type="sibTrans" cxnId="{9C990D38-8F32-4E51-A540-E45D6E4CB03B}">
      <dgm:prSet/>
      <dgm:spPr/>
      <dgm:t>
        <a:bodyPr/>
        <a:lstStyle/>
        <a:p>
          <a:endParaRPr lang="en-US" sz="1900">
            <a:latin typeface="+mn-lt"/>
          </a:endParaRPr>
        </a:p>
      </dgm:t>
    </dgm:pt>
    <dgm:pt modelId="{7C99092D-8726-45D5-B1F1-6263DBD0B31D}">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just"/>
          <a:r>
            <a:rPr lang="en-US" sz="1900" dirty="0">
              <a:latin typeface="+mj-lt"/>
            </a:rPr>
            <a:t>Date on which </a:t>
          </a:r>
          <a:r>
            <a:rPr lang="en-US" sz="1900" b="1" dirty="0">
              <a:latin typeface="+mj-lt"/>
            </a:rPr>
            <a:t>payment is credited </a:t>
          </a:r>
          <a:r>
            <a:rPr lang="en-US" sz="1900" dirty="0">
              <a:latin typeface="+mj-lt"/>
            </a:rPr>
            <a:t>to the supplier’s bank </a:t>
          </a:r>
          <a:r>
            <a:rPr lang="en-US" sz="1900" dirty="0" smtClean="0">
              <a:latin typeface="+mj-lt"/>
            </a:rPr>
            <a:t>a/c				                      </a:t>
          </a:r>
          <a:r>
            <a:rPr lang="en-US" sz="1900" dirty="0" smtClean="0">
              <a:solidFill>
                <a:srgbClr val="FF0000"/>
              </a:solidFill>
              <a:latin typeface="+mj-lt"/>
            </a:rPr>
            <a:t>(PAYMENT)</a:t>
          </a:r>
          <a:endParaRPr lang="en-US" sz="1900" dirty="0">
            <a:solidFill>
              <a:srgbClr val="FF0000"/>
            </a:solidFill>
            <a:latin typeface="+mj-lt"/>
          </a:endParaRPr>
        </a:p>
      </dgm:t>
    </dgm:pt>
    <dgm:pt modelId="{2BE2F905-9DAF-4B04-BEE3-09A322790F03}" type="parTrans" cxnId="{DA3243FB-15B6-404F-86FF-AD4A74EBBECA}">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33AB069C-8B7C-4F8B-8801-41DAA333E5B2}" type="sibTrans" cxnId="{DA3243FB-15B6-404F-86FF-AD4A74EBBECA}">
      <dgm:prSet/>
      <dgm:spPr/>
      <dgm:t>
        <a:bodyPr/>
        <a:lstStyle/>
        <a:p>
          <a:endParaRPr lang="en-US" sz="1900">
            <a:latin typeface="+mn-lt"/>
          </a:endParaRPr>
        </a:p>
      </dgm:t>
    </dgm:pt>
    <dgm:pt modelId="{2C4CA768-529D-4B4A-9C67-804321F0C83B}">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just"/>
          <a:r>
            <a:rPr lang="en-US" sz="1900" dirty="0">
              <a:latin typeface="+mj-lt"/>
            </a:rPr>
            <a:t>Date on which </a:t>
          </a:r>
          <a:r>
            <a:rPr lang="en-US" sz="1900" b="1" dirty="0">
              <a:latin typeface="+mj-lt"/>
            </a:rPr>
            <a:t>payment is entered in the books of </a:t>
          </a:r>
          <a:r>
            <a:rPr lang="en-US" sz="1900" b="1" dirty="0" smtClean="0">
              <a:latin typeface="+mj-lt"/>
            </a:rPr>
            <a:t>supplier				                                     </a:t>
          </a:r>
          <a:r>
            <a:rPr lang="en-US" sz="1900" b="0" dirty="0" smtClean="0">
              <a:solidFill>
                <a:srgbClr val="FF0000"/>
              </a:solidFill>
              <a:latin typeface="+mj-lt"/>
            </a:rPr>
            <a:t>(PAYMENT)</a:t>
          </a:r>
          <a:endParaRPr lang="en-US" sz="1900" b="0" dirty="0">
            <a:solidFill>
              <a:srgbClr val="FF0000"/>
            </a:solidFill>
            <a:latin typeface="+mj-lt"/>
          </a:endParaRPr>
        </a:p>
      </dgm:t>
    </dgm:pt>
    <dgm:pt modelId="{BE78F20D-CC4B-41B5-9230-36569F9F09E4}" type="parTrans" cxnId="{FB751972-9E40-4177-B81C-52FEF640C8D1}">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96CE9CDD-9E52-407B-BF93-A2B325CF17F1}" type="sibTrans" cxnId="{FB751972-9E40-4177-B81C-52FEF640C8D1}">
      <dgm:prSet/>
      <dgm:spPr/>
      <dgm:t>
        <a:bodyPr/>
        <a:lstStyle/>
        <a:p>
          <a:endParaRPr lang="en-US" sz="1900">
            <a:latin typeface="+mn-lt"/>
          </a:endParaRPr>
        </a:p>
      </dgm:t>
    </dgm:pt>
    <dgm:pt modelId="{E7110413-A838-4A68-983F-2E070775B07F}">
      <dgm:prSet custT="1">
        <dgm:style>
          <a:lnRef idx="2">
            <a:schemeClr val="accent6"/>
          </a:lnRef>
          <a:fillRef idx="1">
            <a:schemeClr val="lt1"/>
          </a:fillRef>
          <a:effectRef idx="0">
            <a:schemeClr val="accent6"/>
          </a:effectRef>
          <a:fontRef idx="minor">
            <a:schemeClr val="dk1"/>
          </a:fontRef>
        </dgm:style>
      </dgm:prSet>
      <dgm:spPr/>
      <dgm:t>
        <a:bodyPr/>
        <a:lstStyle/>
        <a:p>
          <a:pPr algn="just"/>
          <a:endParaRPr lang="en-US" sz="1900" b="1" u="sng" dirty="0" smtClean="0"/>
        </a:p>
        <a:p>
          <a:pPr algn="just"/>
          <a:r>
            <a:rPr lang="en-US" sz="1900" b="1" u="sng" dirty="0" smtClean="0">
              <a:latin typeface="+mj-lt"/>
            </a:rPr>
            <a:t>Due </a:t>
          </a:r>
          <a:r>
            <a:rPr lang="en-US" sz="1900" b="1" u="sng" dirty="0">
              <a:latin typeface="+mj-lt"/>
            </a:rPr>
            <a:t>date for issue of invoice </a:t>
          </a:r>
          <a:r>
            <a:rPr lang="en-US" sz="1900" u="sng" dirty="0">
              <a:latin typeface="+mj-lt"/>
            </a:rPr>
            <a:t>by the supplier [Section </a:t>
          </a:r>
          <a:r>
            <a:rPr lang="en-US" sz="1900" u="sng" dirty="0" smtClean="0">
              <a:latin typeface="+mj-lt"/>
            </a:rPr>
            <a:t>31]:</a:t>
          </a:r>
          <a:endParaRPr lang="en-US" sz="1900" u="sng" dirty="0">
            <a:latin typeface="+mj-lt"/>
          </a:endParaRPr>
        </a:p>
        <a:p>
          <a:pPr algn="just"/>
          <a:r>
            <a:rPr lang="en-US" sz="1900" b="1" dirty="0">
              <a:latin typeface="+mj-lt"/>
            </a:rPr>
            <a:t> - Supply involves movement: </a:t>
          </a:r>
          <a:r>
            <a:rPr lang="en-US" sz="1900" b="1" dirty="0">
              <a:solidFill>
                <a:srgbClr val="00B0F0"/>
              </a:solidFill>
              <a:latin typeface="+mj-lt"/>
            </a:rPr>
            <a:t>Time of removal </a:t>
          </a:r>
          <a:r>
            <a:rPr lang="en-US" sz="1900" dirty="0">
              <a:latin typeface="+mj-lt"/>
            </a:rPr>
            <a:t>of </a:t>
          </a:r>
          <a:r>
            <a:rPr lang="en-US" sz="1900" dirty="0" smtClean="0">
              <a:latin typeface="+mj-lt"/>
            </a:rPr>
            <a:t>goods</a:t>
          </a:r>
        </a:p>
        <a:p>
          <a:pPr algn="just"/>
          <a:r>
            <a:rPr lang="en-US" sz="1900" dirty="0" smtClean="0">
              <a:latin typeface="+mj-lt"/>
            </a:rPr>
            <a:t>   for supply </a:t>
          </a:r>
          <a:endParaRPr lang="en-US" sz="1900" dirty="0">
            <a:latin typeface="+mj-lt"/>
          </a:endParaRPr>
        </a:p>
        <a:p>
          <a:pPr marL="261938" indent="-261938" algn="just"/>
          <a:r>
            <a:rPr lang="en-US" sz="1900" b="1" dirty="0">
              <a:latin typeface="+mj-lt"/>
            </a:rPr>
            <a:t> </a:t>
          </a:r>
          <a:r>
            <a:rPr lang="en-US" sz="1900" b="1" dirty="0" smtClean="0">
              <a:latin typeface="+mj-lt"/>
            </a:rPr>
            <a:t> </a:t>
          </a:r>
          <a:r>
            <a:rPr lang="en-US" sz="1900" b="1" dirty="0">
              <a:latin typeface="+mj-lt"/>
            </a:rPr>
            <a:t>- Other cases:</a:t>
          </a:r>
          <a:r>
            <a:rPr lang="en-US" sz="1900" dirty="0">
              <a:latin typeface="+mj-lt"/>
            </a:rPr>
            <a:t> </a:t>
          </a:r>
          <a:r>
            <a:rPr lang="en-US" sz="1900" b="1" dirty="0">
              <a:solidFill>
                <a:srgbClr val="00B0F0"/>
              </a:solidFill>
              <a:latin typeface="+mj-lt"/>
            </a:rPr>
            <a:t>Delivery of goods/ making available to </a:t>
          </a:r>
          <a:r>
            <a:rPr lang="en-US" sz="1900" b="1" dirty="0" smtClean="0">
              <a:solidFill>
                <a:srgbClr val="00B0F0"/>
              </a:solidFill>
              <a:latin typeface="+mj-lt"/>
            </a:rPr>
            <a:t>the</a:t>
          </a:r>
        </a:p>
        <a:p>
          <a:pPr algn="just"/>
          <a:r>
            <a:rPr lang="en-US" sz="1900" b="1" dirty="0" smtClean="0">
              <a:solidFill>
                <a:srgbClr val="00B0F0"/>
              </a:solidFill>
              <a:latin typeface="+mj-lt"/>
            </a:rPr>
            <a:t>    </a:t>
          </a:r>
          <a:r>
            <a:rPr lang="en-US" sz="1900" b="1" dirty="0">
              <a:solidFill>
                <a:srgbClr val="00B0F0"/>
              </a:solidFill>
              <a:latin typeface="+mj-lt"/>
            </a:rPr>
            <a:t>recipient </a:t>
          </a:r>
          <a:r>
            <a:rPr lang="en-US" sz="1900" b="1" dirty="0" smtClean="0">
              <a:solidFill>
                <a:srgbClr val="00B0F0"/>
              </a:solidFill>
              <a:latin typeface="+mj-lt"/>
            </a:rPr>
            <a:t>or                                                          </a:t>
          </a:r>
          <a:r>
            <a:rPr lang="en-US" sz="1900" b="0" dirty="0" smtClean="0">
              <a:solidFill>
                <a:srgbClr val="FF0000"/>
              </a:solidFill>
              <a:latin typeface="+mj-lt"/>
            </a:rPr>
            <a:t>(INVOICE)</a:t>
          </a:r>
          <a:endParaRPr lang="en-US" sz="1900" b="0" dirty="0">
            <a:solidFill>
              <a:srgbClr val="FF0000"/>
            </a:solidFill>
            <a:latin typeface="+mj-lt"/>
          </a:endParaRPr>
        </a:p>
        <a:p>
          <a:pPr algn="just"/>
          <a:r>
            <a:rPr lang="en-US" sz="1900" b="1" dirty="0"/>
            <a:t> </a:t>
          </a:r>
          <a:endParaRPr lang="en-US" sz="1900" dirty="0">
            <a:latin typeface="+mn-lt"/>
          </a:endParaRPr>
        </a:p>
      </dgm:t>
    </dgm:pt>
    <dgm:pt modelId="{AC1A11F8-C13B-43D4-9E95-387696AB79CF}" type="parTrans" cxnId="{01B4FB85-3E61-4110-AF44-9328B334F6B6}">
      <dgm:prSet custT="1">
        <dgm:style>
          <a:lnRef idx="1">
            <a:schemeClr val="accent6"/>
          </a:lnRef>
          <a:fillRef idx="0">
            <a:schemeClr val="accent6"/>
          </a:fillRef>
          <a:effectRef idx="0">
            <a:schemeClr val="accent6"/>
          </a:effectRef>
          <a:fontRef idx="minor">
            <a:schemeClr val="tx1"/>
          </a:fontRef>
        </dgm:style>
      </dgm:prSet>
      <dgm:spPr>
        <a:ln w="38100"/>
      </dgm:spPr>
      <dgm:t>
        <a:bodyPr/>
        <a:lstStyle/>
        <a:p>
          <a:endParaRPr lang="en-US" sz="1900">
            <a:latin typeface="+mn-lt"/>
          </a:endParaRPr>
        </a:p>
      </dgm:t>
    </dgm:pt>
    <dgm:pt modelId="{83B931EA-AFF6-4093-A1D7-59FC81204524}" type="sibTrans" cxnId="{01B4FB85-3E61-4110-AF44-9328B334F6B6}">
      <dgm:prSet/>
      <dgm:spPr/>
      <dgm:t>
        <a:bodyPr/>
        <a:lstStyle/>
        <a:p>
          <a:endParaRPr lang="en-US" sz="1900">
            <a:latin typeface="+mn-lt"/>
          </a:endParaRPr>
        </a:p>
      </dgm:t>
    </dgm:pt>
    <dgm:pt modelId="{1E3C781F-FECD-4103-9403-99CEE5C18FFF}">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l"/>
          <a:r>
            <a:rPr lang="en-US" sz="1900" dirty="0">
              <a:latin typeface="+mj-lt"/>
            </a:rPr>
            <a:t>Actual </a:t>
          </a:r>
          <a:r>
            <a:rPr lang="en-US" sz="1900" b="1" dirty="0">
              <a:latin typeface="+mj-lt"/>
            </a:rPr>
            <a:t>date of issue of invoice </a:t>
          </a:r>
          <a:r>
            <a:rPr lang="en-US" sz="1900" dirty="0">
              <a:latin typeface="+mj-lt"/>
            </a:rPr>
            <a:t>by the </a:t>
          </a:r>
          <a:r>
            <a:rPr lang="en-US" sz="1900" dirty="0" smtClean="0">
              <a:latin typeface="+mj-lt"/>
            </a:rPr>
            <a:t>supplier  </a:t>
          </a:r>
          <a:r>
            <a:rPr lang="en-US" sz="1900" dirty="0" smtClean="0">
              <a:solidFill>
                <a:srgbClr val="FF0000"/>
              </a:solidFill>
              <a:latin typeface="+mj-lt"/>
            </a:rPr>
            <a:t>(INVOICE) </a:t>
          </a:r>
          <a:endParaRPr lang="en-US" sz="1900" dirty="0">
            <a:solidFill>
              <a:srgbClr val="FF0000"/>
            </a:solidFill>
            <a:latin typeface="+mj-lt"/>
          </a:endParaRPr>
        </a:p>
      </dgm:t>
    </dgm:pt>
    <dgm:pt modelId="{A778A2D0-924F-4DCB-A631-479E9E033797}" type="parTrans" cxnId="{3CE508ED-1CDB-4D24-BF1E-8C2D2BB34963}">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B8895CCC-64BA-48CD-AB9D-8212AAB21F6A}" type="sibTrans" cxnId="{3CE508ED-1CDB-4D24-BF1E-8C2D2BB34963}">
      <dgm:prSet/>
      <dgm:spPr/>
      <dgm:t>
        <a:bodyPr/>
        <a:lstStyle/>
        <a:p>
          <a:endParaRPr lang="en-US" sz="1900">
            <a:latin typeface="+mn-lt"/>
          </a:endParaRPr>
        </a:p>
      </dgm:t>
    </dgm:pt>
    <dgm:pt modelId="{0001770B-053B-4E88-B567-6D46B81C9314}" type="pres">
      <dgm:prSet presAssocID="{19496604-F4DC-4D07-BE84-01C0EF23B3B3}" presName="diagram" presStyleCnt="0">
        <dgm:presLayoutVars>
          <dgm:chPref val="1"/>
          <dgm:dir/>
          <dgm:animOne val="branch"/>
          <dgm:animLvl val="lvl"/>
          <dgm:resizeHandles val="exact"/>
        </dgm:presLayoutVars>
      </dgm:prSet>
      <dgm:spPr/>
      <dgm:t>
        <a:bodyPr/>
        <a:lstStyle/>
        <a:p>
          <a:endParaRPr lang="en-IN"/>
        </a:p>
      </dgm:t>
    </dgm:pt>
    <dgm:pt modelId="{12CF6C71-9355-40FC-A9C6-1D4E825C35FC}" type="pres">
      <dgm:prSet presAssocID="{FFDBD265-30E0-4D95-B7C9-76FECB5E456D}" presName="root1" presStyleCnt="0"/>
      <dgm:spPr/>
    </dgm:pt>
    <dgm:pt modelId="{29C31ACD-4255-4FFF-951E-B60A6E706565}" type="pres">
      <dgm:prSet presAssocID="{FFDBD265-30E0-4D95-B7C9-76FECB5E456D}" presName="LevelOneTextNode" presStyleLbl="node0" presStyleIdx="0" presStyleCnt="1" custScaleX="157429" custScaleY="385510" custLinFactX="-13425" custLinFactNeighborX="-100000" custLinFactNeighborY="3306">
        <dgm:presLayoutVars>
          <dgm:chPref val="3"/>
        </dgm:presLayoutVars>
      </dgm:prSet>
      <dgm:spPr/>
      <dgm:t>
        <a:bodyPr/>
        <a:lstStyle/>
        <a:p>
          <a:endParaRPr lang="en-IN"/>
        </a:p>
      </dgm:t>
    </dgm:pt>
    <dgm:pt modelId="{19BD4530-BCE0-4B6A-9CC0-1E8356FDCA8F}" type="pres">
      <dgm:prSet presAssocID="{FFDBD265-30E0-4D95-B7C9-76FECB5E456D}" presName="level2hierChild" presStyleCnt="0"/>
      <dgm:spPr/>
    </dgm:pt>
    <dgm:pt modelId="{D77FD56C-1B20-47E4-B891-355E841E5C8E}" type="pres">
      <dgm:prSet presAssocID="{A778A2D0-924F-4DCB-A631-479E9E033797}" presName="conn2-1" presStyleLbl="parChTrans1D2" presStyleIdx="0" presStyleCnt="4"/>
      <dgm:spPr/>
      <dgm:t>
        <a:bodyPr/>
        <a:lstStyle/>
        <a:p>
          <a:endParaRPr lang="en-IN"/>
        </a:p>
      </dgm:t>
    </dgm:pt>
    <dgm:pt modelId="{A418D0F5-D783-45DA-B341-43A63BD51F26}" type="pres">
      <dgm:prSet presAssocID="{A778A2D0-924F-4DCB-A631-479E9E033797}" presName="connTx" presStyleLbl="parChTrans1D2" presStyleIdx="0" presStyleCnt="4"/>
      <dgm:spPr/>
      <dgm:t>
        <a:bodyPr/>
        <a:lstStyle/>
        <a:p>
          <a:endParaRPr lang="en-IN"/>
        </a:p>
      </dgm:t>
    </dgm:pt>
    <dgm:pt modelId="{D8181FA3-EC38-4775-9526-69D82B19060E}" type="pres">
      <dgm:prSet presAssocID="{1E3C781F-FECD-4103-9403-99CEE5C18FFF}" presName="root2" presStyleCnt="0"/>
      <dgm:spPr/>
    </dgm:pt>
    <dgm:pt modelId="{72DBD535-2C2E-44C4-9287-97C5F206BFFE}" type="pres">
      <dgm:prSet presAssocID="{1E3C781F-FECD-4103-9403-99CEE5C18FFF}" presName="LevelTwoTextNode" presStyleLbl="node2" presStyleIdx="0" presStyleCnt="4" custScaleX="415560" custScaleY="87727" custLinFactNeighborX="5393" custLinFactNeighborY="-6033">
        <dgm:presLayoutVars>
          <dgm:chPref val="3"/>
        </dgm:presLayoutVars>
      </dgm:prSet>
      <dgm:spPr/>
      <dgm:t>
        <a:bodyPr/>
        <a:lstStyle/>
        <a:p>
          <a:endParaRPr lang="en-IN"/>
        </a:p>
      </dgm:t>
    </dgm:pt>
    <dgm:pt modelId="{EA596FA7-6961-477A-84D7-6C57FFD65B12}" type="pres">
      <dgm:prSet presAssocID="{1E3C781F-FECD-4103-9403-99CEE5C18FFF}" presName="level3hierChild" presStyleCnt="0"/>
      <dgm:spPr/>
    </dgm:pt>
    <dgm:pt modelId="{0BC6207B-8909-4052-8A8F-A199FF9AA253}" type="pres">
      <dgm:prSet presAssocID="{AC1A11F8-C13B-43D4-9E95-387696AB79CF}" presName="conn2-1" presStyleLbl="parChTrans1D2" presStyleIdx="1" presStyleCnt="4"/>
      <dgm:spPr/>
      <dgm:t>
        <a:bodyPr/>
        <a:lstStyle/>
        <a:p>
          <a:endParaRPr lang="en-IN"/>
        </a:p>
      </dgm:t>
    </dgm:pt>
    <dgm:pt modelId="{32C5EE3D-634F-4F6F-B588-E62F2C8EB53A}" type="pres">
      <dgm:prSet presAssocID="{AC1A11F8-C13B-43D4-9E95-387696AB79CF}" presName="connTx" presStyleLbl="parChTrans1D2" presStyleIdx="1" presStyleCnt="4"/>
      <dgm:spPr/>
      <dgm:t>
        <a:bodyPr/>
        <a:lstStyle/>
        <a:p>
          <a:endParaRPr lang="en-IN"/>
        </a:p>
      </dgm:t>
    </dgm:pt>
    <dgm:pt modelId="{7C036B31-C523-43B5-812E-7260A123DF3F}" type="pres">
      <dgm:prSet presAssocID="{E7110413-A838-4A68-983F-2E070775B07F}" presName="root2" presStyleCnt="0"/>
      <dgm:spPr/>
    </dgm:pt>
    <dgm:pt modelId="{0097E4CC-BEAA-42A1-BCDE-4AFC868DCE34}" type="pres">
      <dgm:prSet presAssocID="{E7110413-A838-4A68-983F-2E070775B07F}" presName="LevelTwoTextNode" presStyleLbl="node2" presStyleIdx="1" presStyleCnt="4" custScaleX="423782" custScaleY="270565" custLinFactNeighborX="1320" custLinFactNeighborY="16655">
        <dgm:presLayoutVars>
          <dgm:chPref val="3"/>
        </dgm:presLayoutVars>
      </dgm:prSet>
      <dgm:spPr/>
      <dgm:t>
        <a:bodyPr/>
        <a:lstStyle/>
        <a:p>
          <a:endParaRPr lang="en-IN"/>
        </a:p>
      </dgm:t>
    </dgm:pt>
    <dgm:pt modelId="{3F5CCA10-5084-4E34-BA9C-EC2152184CC9}" type="pres">
      <dgm:prSet presAssocID="{E7110413-A838-4A68-983F-2E070775B07F}" presName="level3hierChild" presStyleCnt="0"/>
      <dgm:spPr/>
    </dgm:pt>
    <dgm:pt modelId="{CE8418D1-C1C8-4799-9CD5-ABA0B866EF0B}" type="pres">
      <dgm:prSet presAssocID="{BE78F20D-CC4B-41B5-9230-36569F9F09E4}" presName="conn2-1" presStyleLbl="parChTrans1D2" presStyleIdx="2" presStyleCnt="4"/>
      <dgm:spPr/>
      <dgm:t>
        <a:bodyPr/>
        <a:lstStyle/>
        <a:p>
          <a:endParaRPr lang="en-IN"/>
        </a:p>
      </dgm:t>
    </dgm:pt>
    <dgm:pt modelId="{7B337846-2106-4DAC-9799-FD1E49C66A0D}" type="pres">
      <dgm:prSet presAssocID="{BE78F20D-CC4B-41B5-9230-36569F9F09E4}" presName="connTx" presStyleLbl="parChTrans1D2" presStyleIdx="2" presStyleCnt="4"/>
      <dgm:spPr/>
      <dgm:t>
        <a:bodyPr/>
        <a:lstStyle/>
        <a:p>
          <a:endParaRPr lang="en-IN"/>
        </a:p>
      </dgm:t>
    </dgm:pt>
    <dgm:pt modelId="{460D7098-8E0D-4AC9-BD1E-F6D810D0E830}" type="pres">
      <dgm:prSet presAssocID="{2C4CA768-529D-4B4A-9C67-804321F0C83B}" presName="root2" presStyleCnt="0"/>
      <dgm:spPr/>
    </dgm:pt>
    <dgm:pt modelId="{0876F25D-1896-4ADC-B179-BE82A402194C}" type="pres">
      <dgm:prSet presAssocID="{2C4CA768-529D-4B4A-9C67-804321F0C83B}" presName="LevelTwoTextNode" presStyleLbl="node2" presStyleIdx="2" presStyleCnt="4" custScaleX="424600" custScaleY="100855" custLinFactNeighborX="1343" custLinFactNeighborY="8578">
        <dgm:presLayoutVars>
          <dgm:chPref val="3"/>
        </dgm:presLayoutVars>
      </dgm:prSet>
      <dgm:spPr/>
      <dgm:t>
        <a:bodyPr/>
        <a:lstStyle/>
        <a:p>
          <a:endParaRPr lang="en-IN"/>
        </a:p>
      </dgm:t>
    </dgm:pt>
    <dgm:pt modelId="{BC905161-4BEB-40B8-B74B-ECDDCEFA798F}" type="pres">
      <dgm:prSet presAssocID="{2C4CA768-529D-4B4A-9C67-804321F0C83B}" presName="level3hierChild" presStyleCnt="0"/>
      <dgm:spPr/>
    </dgm:pt>
    <dgm:pt modelId="{4B8986A9-F90B-4D1F-A4BE-F4F7CF02F4D9}" type="pres">
      <dgm:prSet presAssocID="{2BE2F905-9DAF-4B04-BEE3-09A322790F03}" presName="conn2-1" presStyleLbl="parChTrans1D2" presStyleIdx="3" presStyleCnt="4"/>
      <dgm:spPr/>
      <dgm:t>
        <a:bodyPr/>
        <a:lstStyle/>
        <a:p>
          <a:endParaRPr lang="en-IN"/>
        </a:p>
      </dgm:t>
    </dgm:pt>
    <dgm:pt modelId="{815A6B67-EAC9-49E3-B34A-10D8345AFFC4}" type="pres">
      <dgm:prSet presAssocID="{2BE2F905-9DAF-4B04-BEE3-09A322790F03}" presName="connTx" presStyleLbl="parChTrans1D2" presStyleIdx="3" presStyleCnt="4"/>
      <dgm:spPr/>
      <dgm:t>
        <a:bodyPr/>
        <a:lstStyle/>
        <a:p>
          <a:endParaRPr lang="en-IN"/>
        </a:p>
      </dgm:t>
    </dgm:pt>
    <dgm:pt modelId="{0C086F58-E95B-4775-A4A9-4175D6DAC5EA}" type="pres">
      <dgm:prSet presAssocID="{7C99092D-8726-45D5-B1F1-6263DBD0B31D}" presName="root2" presStyleCnt="0"/>
      <dgm:spPr/>
    </dgm:pt>
    <dgm:pt modelId="{7CBC3B7B-45A7-4CE1-A09C-25467359E000}" type="pres">
      <dgm:prSet presAssocID="{7C99092D-8726-45D5-B1F1-6263DBD0B31D}" presName="LevelTwoTextNode" presStyleLbl="node2" presStyleIdx="3" presStyleCnt="4" custScaleX="426678" custScaleY="103548" custLinFactNeighborX="4235" custLinFactNeighborY="19142">
        <dgm:presLayoutVars>
          <dgm:chPref val="3"/>
        </dgm:presLayoutVars>
      </dgm:prSet>
      <dgm:spPr/>
      <dgm:t>
        <a:bodyPr/>
        <a:lstStyle/>
        <a:p>
          <a:endParaRPr lang="en-IN"/>
        </a:p>
      </dgm:t>
    </dgm:pt>
    <dgm:pt modelId="{83FF2E8C-A94E-4367-9923-A141B264BC67}" type="pres">
      <dgm:prSet presAssocID="{7C99092D-8726-45D5-B1F1-6263DBD0B31D}" presName="level3hierChild" presStyleCnt="0"/>
      <dgm:spPr/>
    </dgm:pt>
  </dgm:ptLst>
  <dgm:cxnLst>
    <dgm:cxn modelId="{2AA050FB-E795-4F23-A7E7-1895FA4107AC}" type="presOf" srcId="{AC1A11F8-C13B-43D4-9E95-387696AB79CF}" destId="{32C5EE3D-634F-4F6F-B588-E62F2C8EB53A}" srcOrd="1" destOrd="0" presId="urn:microsoft.com/office/officeart/2005/8/layout/hierarchy2"/>
    <dgm:cxn modelId="{4FE1053F-931A-4BCA-BDBF-67AC3834B9EF}" type="presOf" srcId="{19496604-F4DC-4D07-BE84-01C0EF23B3B3}" destId="{0001770B-053B-4E88-B567-6D46B81C9314}" srcOrd="0" destOrd="0" presId="urn:microsoft.com/office/officeart/2005/8/layout/hierarchy2"/>
    <dgm:cxn modelId="{9C990D38-8F32-4E51-A540-E45D6E4CB03B}" srcId="{19496604-F4DC-4D07-BE84-01C0EF23B3B3}" destId="{FFDBD265-30E0-4D95-B7C9-76FECB5E456D}" srcOrd="0" destOrd="0" parTransId="{ACF9303C-87C1-4CB9-8C95-02D4252E963D}" sibTransId="{9E464388-6FDD-45FD-B9B6-771E1631A157}"/>
    <dgm:cxn modelId="{70D83A2C-A31A-478D-9252-DAB50075AF85}" type="presOf" srcId="{BE78F20D-CC4B-41B5-9230-36569F9F09E4}" destId="{CE8418D1-C1C8-4799-9CD5-ABA0B866EF0B}" srcOrd="0" destOrd="0" presId="urn:microsoft.com/office/officeart/2005/8/layout/hierarchy2"/>
    <dgm:cxn modelId="{DA3243FB-15B6-404F-86FF-AD4A74EBBECA}" srcId="{FFDBD265-30E0-4D95-B7C9-76FECB5E456D}" destId="{7C99092D-8726-45D5-B1F1-6263DBD0B31D}" srcOrd="3" destOrd="0" parTransId="{2BE2F905-9DAF-4B04-BEE3-09A322790F03}" sibTransId="{33AB069C-8B7C-4F8B-8801-41DAA333E5B2}"/>
    <dgm:cxn modelId="{01B4FB85-3E61-4110-AF44-9328B334F6B6}" srcId="{FFDBD265-30E0-4D95-B7C9-76FECB5E456D}" destId="{E7110413-A838-4A68-983F-2E070775B07F}" srcOrd="1" destOrd="0" parTransId="{AC1A11F8-C13B-43D4-9E95-387696AB79CF}" sibTransId="{83B931EA-AFF6-4093-A1D7-59FC81204524}"/>
    <dgm:cxn modelId="{8B04ED51-426C-4487-BB64-FE204E3ED8A2}" type="presOf" srcId="{1E3C781F-FECD-4103-9403-99CEE5C18FFF}" destId="{72DBD535-2C2E-44C4-9287-97C5F206BFFE}" srcOrd="0" destOrd="0" presId="urn:microsoft.com/office/officeart/2005/8/layout/hierarchy2"/>
    <dgm:cxn modelId="{36BB9FD9-2440-42B9-96C0-6040ACD117FF}" type="presOf" srcId="{A778A2D0-924F-4DCB-A631-479E9E033797}" destId="{A418D0F5-D783-45DA-B341-43A63BD51F26}" srcOrd="1" destOrd="0" presId="urn:microsoft.com/office/officeart/2005/8/layout/hierarchy2"/>
    <dgm:cxn modelId="{FB751972-9E40-4177-B81C-52FEF640C8D1}" srcId="{FFDBD265-30E0-4D95-B7C9-76FECB5E456D}" destId="{2C4CA768-529D-4B4A-9C67-804321F0C83B}" srcOrd="2" destOrd="0" parTransId="{BE78F20D-CC4B-41B5-9230-36569F9F09E4}" sibTransId="{96CE9CDD-9E52-407B-BF93-A2B325CF17F1}"/>
    <dgm:cxn modelId="{035485F6-CD31-4A69-8419-964F854B3F83}" type="presOf" srcId="{E7110413-A838-4A68-983F-2E070775B07F}" destId="{0097E4CC-BEAA-42A1-BCDE-4AFC868DCE34}" srcOrd="0" destOrd="0" presId="urn:microsoft.com/office/officeart/2005/8/layout/hierarchy2"/>
    <dgm:cxn modelId="{9D3F6664-2249-4D9D-8E09-044D59185AE9}" type="presOf" srcId="{2C4CA768-529D-4B4A-9C67-804321F0C83B}" destId="{0876F25D-1896-4ADC-B179-BE82A402194C}" srcOrd="0" destOrd="0" presId="urn:microsoft.com/office/officeart/2005/8/layout/hierarchy2"/>
    <dgm:cxn modelId="{8B02AC83-7795-4AE7-BB66-C807CEFCB160}" type="presOf" srcId="{2BE2F905-9DAF-4B04-BEE3-09A322790F03}" destId="{4B8986A9-F90B-4D1F-A4BE-F4F7CF02F4D9}" srcOrd="0" destOrd="0" presId="urn:microsoft.com/office/officeart/2005/8/layout/hierarchy2"/>
    <dgm:cxn modelId="{9BDB5152-1DD0-4470-B48F-1DD1E8F943CB}" type="presOf" srcId="{2BE2F905-9DAF-4B04-BEE3-09A322790F03}" destId="{815A6B67-EAC9-49E3-B34A-10D8345AFFC4}" srcOrd="1" destOrd="0" presId="urn:microsoft.com/office/officeart/2005/8/layout/hierarchy2"/>
    <dgm:cxn modelId="{A9B723E3-B846-4CEB-816A-4092CA4006C4}" type="presOf" srcId="{BE78F20D-CC4B-41B5-9230-36569F9F09E4}" destId="{7B337846-2106-4DAC-9799-FD1E49C66A0D}" srcOrd="1" destOrd="0" presId="urn:microsoft.com/office/officeart/2005/8/layout/hierarchy2"/>
    <dgm:cxn modelId="{F4BB6DBC-6EF3-4477-9DFB-3C25F314A62F}" type="presOf" srcId="{A778A2D0-924F-4DCB-A631-479E9E033797}" destId="{D77FD56C-1B20-47E4-B891-355E841E5C8E}" srcOrd="0" destOrd="0" presId="urn:microsoft.com/office/officeart/2005/8/layout/hierarchy2"/>
    <dgm:cxn modelId="{3CE508ED-1CDB-4D24-BF1E-8C2D2BB34963}" srcId="{FFDBD265-30E0-4D95-B7C9-76FECB5E456D}" destId="{1E3C781F-FECD-4103-9403-99CEE5C18FFF}" srcOrd="0" destOrd="0" parTransId="{A778A2D0-924F-4DCB-A631-479E9E033797}" sibTransId="{B8895CCC-64BA-48CD-AB9D-8212AAB21F6A}"/>
    <dgm:cxn modelId="{6E72BF3D-BBC2-4C26-9251-17075E667ACD}" type="presOf" srcId="{7C99092D-8726-45D5-B1F1-6263DBD0B31D}" destId="{7CBC3B7B-45A7-4CE1-A09C-25467359E000}" srcOrd="0" destOrd="0" presId="urn:microsoft.com/office/officeart/2005/8/layout/hierarchy2"/>
    <dgm:cxn modelId="{F340750F-811C-4AA7-8933-570DDC929690}" type="presOf" srcId="{FFDBD265-30E0-4D95-B7C9-76FECB5E456D}" destId="{29C31ACD-4255-4FFF-951E-B60A6E706565}" srcOrd="0" destOrd="0" presId="urn:microsoft.com/office/officeart/2005/8/layout/hierarchy2"/>
    <dgm:cxn modelId="{7DBA6010-BBC1-4A6B-A979-AD540B21677E}" type="presOf" srcId="{AC1A11F8-C13B-43D4-9E95-387696AB79CF}" destId="{0BC6207B-8909-4052-8A8F-A199FF9AA253}" srcOrd="0" destOrd="0" presId="urn:microsoft.com/office/officeart/2005/8/layout/hierarchy2"/>
    <dgm:cxn modelId="{1A76728C-8EA0-455B-AFBC-CFE0A18A5FAD}" type="presParOf" srcId="{0001770B-053B-4E88-B567-6D46B81C9314}" destId="{12CF6C71-9355-40FC-A9C6-1D4E825C35FC}" srcOrd="0" destOrd="0" presId="urn:microsoft.com/office/officeart/2005/8/layout/hierarchy2"/>
    <dgm:cxn modelId="{3BB13781-257A-4F45-AD7C-3B074C6B23F5}" type="presParOf" srcId="{12CF6C71-9355-40FC-A9C6-1D4E825C35FC}" destId="{29C31ACD-4255-4FFF-951E-B60A6E706565}" srcOrd="0" destOrd="0" presId="urn:microsoft.com/office/officeart/2005/8/layout/hierarchy2"/>
    <dgm:cxn modelId="{BC159830-B5F0-4603-BF77-91C325A274F6}" type="presParOf" srcId="{12CF6C71-9355-40FC-A9C6-1D4E825C35FC}" destId="{19BD4530-BCE0-4B6A-9CC0-1E8356FDCA8F}" srcOrd="1" destOrd="0" presId="urn:microsoft.com/office/officeart/2005/8/layout/hierarchy2"/>
    <dgm:cxn modelId="{8C652D97-8F77-4B2B-A0ED-37769ECEC593}" type="presParOf" srcId="{19BD4530-BCE0-4B6A-9CC0-1E8356FDCA8F}" destId="{D77FD56C-1B20-47E4-B891-355E841E5C8E}" srcOrd="0" destOrd="0" presId="urn:microsoft.com/office/officeart/2005/8/layout/hierarchy2"/>
    <dgm:cxn modelId="{E6AAACAF-1AAB-4A4E-B770-758D37119574}" type="presParOf" srcId="{D77FD56C-1B20-47E4-B891-355E841E5C8E}" destId="{A418D0F5-D783-45DA-B341-43A63BD51F26}" srcOrd="0" destOrd="0" presId="urn:microsoft.com/office/officeart/2005/8/layout/hierarchy2"/>
    <dgm:cxn modelId="{D854E2EA-AA2A-4063-8047-C63BAC9D1E37}" type="presParOf" srcId="{19BD4530-BCE0-4B6A-9CC0-1E8356FDCA8F}" destId="{D8181FA3-EC38-4775-9526-69D82B19060E}" srcOrd="1" destOrd="0" presId="urn:microsoft.com/office/officeart/2005/8/layout/hierarchy2"/>
    <dgm:cxn modelId="{D7996B5A-CC72-4F45-BED0-5E96D10F9C54}" type="presParOf" srcId="{D8181FA3-EC38-4775-9526-69D82B19060E}" destId="{72DBD535-2C2E-44C4-9287-97C5F206BFFE}" srcOrd="0" destOrd="0" presId="urn:microsoft.com/office/officeart/2005/8/layout/hierarchy2"/>
    <dgm:cxn modelId="{40C3DD33-8CC5-488C-B414-A6084EB1E21F}" type="presParOf" srcId="{D8181FA3-EC38-4775-9526-69D82B19060E}" destId="{EA596FA7-6961-477A-84D7-6C57FFD65B12}" srcOrd="1" destOrd="0" presId="urn:microsoft.com/office/officeart/2005/8/layout/hierarchy2"/>
    <dgm:cxn modelId="{F0818FFE-6DB4-4CB7-B3A8-9315F0DD4B38}" type="presParOf" srcId="{19BD4530-BCE0-4B6A-9CC0-1E8356FDCA8F}" destId="{0BC6207B-8909-4052-8A8F-A199FF9AA253}" srcOrd="2" destOrd="0" presId="urn:microsoft.com/office/officeart/2005/8/layout/hierarchy2"/>
    <dgm:cxn modelId="{9E7D273A-8DBA-4F38-A5F4-70441C594955}" type="presParOf" srcId="{0BC6207B-8909-4052-8A8F-A199FF9AA253}" destId="{32C5EE3D-634F-4F6F-B588-E62F2C8EB53A}" srcOrd="0" destOrd="0" presId="urn:microsoft.com/office/officeart/2005/8/layout/hierarchy2"/>
    <dgm:cxn modelId="{91839C2C-A442-4946-91DD-0876933B8A12}" type="presParOf" srcId="{19BD4530-BCE0-4B6A-9CC0-1E8356FDCA8F}" destId="{7C036B31-C523-43B5-812E-7260A123DF3F}" srcOrd="3" destOrd="0" presId="urn:microsoft.com/office/officeart/2005/8/layout/hierarchy2"/>
    <dgm:cxn modelId="{EC580F7A-0569-4AB1-87ED-4A2EC48680E0}" type="presParOf" srcId="{7C036B31-C523-43B5-812E-7260A123DF3F}" destId="{0097E4CC-BEAA-42A1-BCDE-4AFC868DCE34}" srcOrd="0" destOrd="0" presId="urn:microsoft.com/office/officeart/2005/8/layout/hierarchy2"/>
    <dgm:cxn modelId="{DAFAA9A4-3AA3-42F6-A854-21B87E9FDD94}" type="presParOf" srcId="{7C036B31-C523-43B5-812E-7260A123DF3F}" destId="{3F5CCA10-5084-4E34-BA9C-EC2152184CC9}" srcOrd="1" destOrd="0" presId="urn:microsoft.com/office/officeart/2005/8/layout/hierarchy2"/>
    <dgm:cxn modelId="{4624AF44-E261-44EF-B2D8-09E6346C3116}" type="presParOf" srcId="{19BD4530-BCE0-4B6A-9CC0-1E8356FDCA8F}" destId="{CE8418D1-C1C8-4799-9CD5-ABA0B866EF0B}" srcOrd="4" destOrd="0" presId="urn:microsoft.com/office/officeart/2005/8/layout/hierarchy2"/>
    <dgm:cxn modelId="{1BAE2EF6-EF02-4C4A-92BD-FC79ED1C57D7}" type="presParOf" srcId="{CE8418D1-C1C8-4799-9CD5-ABA0B866EF0B}" destId="{7B337846-2106-4DAC-9799-FD1E49C66A0D}" srcOrd="0" destOrd="0" presId="urn:microsoft.com/office/officeart/2005/8/layout/hierarchy2"/>
    <dgm:cxn modelId="{8A5E691E-D3B2-428F-9FC4-2502CF46FC8D}" type="presParOf" srcId="{19BD4530-BCE0-4B6A-9CC0-1E8356FDCA8F}" destId="{460D7098-8E0D-4AC9-BD1E-F6D810D0E830}" srcOrd="5" destOrd="0" presId="urn:microsoft.com/office/officeart/2005/8/layout/hierarchy2"/>
    <dgm:cxn modelId="{543D0833-8D2F-43AF-92D5-37413FCA7269}" type="presParOf" srcId="{460D7098-8E0D-4AC9-BD1E-F6D810D0E830}" destId="{0876F25D-1896-4ADC-B179-BE82A402194C}" srcOrd="0" destOrd="0" presId="urn:microsoft.com/office/officeart/2005/8/layout/hierarchy2"/>
    <dgm:cxn modelId="{E30990FD-B494-4E3D-A7A0-81443384B897}" type="presParOf" srcId="{460D7098-8E0D-4AC9-BD1E-F6D810D0E830}" destId="{BC905161-4BEB-40B8-B74B-ECDDCEFA798F}" srcOrd="1" destOrd="0" presId="urn:microsoft.com/office/officeart/2005/8/layout/hierarchy2"/>
    <dgm:cxn modelId="{B2690822-E2BC-4E3F-AC17-7582986BD75B}" type="presParOf" srcId="{19BD4530-BCE0-4B6A-9CC0-1E8356FDCA8F}" destId="{4B8986A9-F90B-4D1F-A4BE-F4F7CF02F4D9}" srcOrd="6" destOrd="0" presId="urn:microsoft.com/office/officeart/2005/8/layout/hierarchy2"/>
    <dgm:cxn modelId="{C0D3B383-4205-4A0E-BDCF-1BECF5549696}" type="presParOf" srcId="{4B8986A9-F90B-4D1F-A4BE-F4F7CF02F4D9}" destId="{815A6B67-EAC9-49E3-B34A-10D8345AFFC4}" srcOrd="0" destOrd="0" presId="urn:microsoft.com/office/officeart/2005/8/layout/hierarchy2"/>
    <dgm:cxn modelId="{3A062282-14FA-4CD2-B636-8886BDDC88FE}" type="presParOf" srcId="{19BD4530-BCE0-4B6A-9CC0-1E8356FDCA8F}" destId="{0C086F58-E95B-4775-A4A9-4175D6DAC5EA}" srcOrd="7" destOrd="0" presId="urn:microsoft.com/office/officeart/2005/8/layout/hierarchy2"/>
    <dgm:cxn modelId="{FAF4C6F7-1A8B-4654-A47A-E8A5F3BF741B}" type="presParOf" srcId="{0C086F58-E95B-4775-A4A9-4175D6DAC5EA}" destId="{7CBC3B7B-45A7-4CE1-A09C-25467359E000}" srcOrd="0" destOrd="0" presId="urn:microsoft.com/office/officeart/2005/8/layout/hierarchy2"/>
    <dgm:cxn modelId="{85897C97-D0BF-4D63-AE47-F3D1A4997BB2}" type="presParOf" srcId="{0C086F58-E95B-4775-A4A9-4175D6DAC5EA}" destId="{83FF2E8C-A94E-4367-9923-A141B264BC67}" srcOrd="1" destOrd="0" presId="urn:microsoft.com/office/officeart/2005/8/layout/hierarchy2"/>
  </dgm:cxnLst>
  <dgm:bg/>
  <dgm:whole/>
</dgm:dataModel>
</file>

<file path=ppt/diagrams/data7.xml><?xml version="1.0" encoding="utf-8"?>
<dgm:dataModel xmlns:dgm="http://schemas.openxmlformats.org/drawingml/2006/diagram" xmlns:a="http://schemas.openxmlformats.org/drawingml/2006/main">
  <dgm:ptLst>
    <dgm:pt modelId="{19496604-F4DC-4D07-BE84-01C0EF23B3B3}"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n-US"/>
        </a:p>
      </dgm:t>
    </dgm:pt>
    <dgm:pt modelId="{FFDBD265-30E0-4D95-B7C9-76FECB5E456D}">
      <dgm:prSet phldrT="[Text]" custT="1">
        <dgm:style>
          <a:lnRef idx="2">
            <a:schemeClr val="accent6"/>
          </a:lnRef>
          <a:fillRef idx="1">
            <a:schemeClr val="lt1"/>
          </a:fillRef>
          <a:effectRef idx="0">
            <a:schemeClr val="accent6"/>
          </a:effectRef>
          <a:fontRef idx="minor">
            <a:schemeClr val="dk1"/>
          </a:fontRef>
        </dgm:style>
      </dgm:prSet>
      <dgm:spPr/>
      <dgm:t>
        <a:bodyPr/>
        <a:lstStyle/>
        <a:p>
          <a:pPr algn="just"/>
          <a:r>
            <a:rPr lang="en-US" sz="1900" kern="1000" spc="0" baseline="0" dirty="0">
              <a:latin typeface="+mj-lt"/>
            </a:rPr>
            <a:t>As per Section 13(2) of CGST </a:t>
          </a:r>
          <a:r>
            <a:rPr lang="en-US" sz="1900" kern="1000" spc="0" baseline="0" dirty="0" smtClean="0">
              <a:latin typeface="+mj-lt"/>
            </a:rPr>
            <a:t>ACT, </a:t>
          </a:r>
          <a:r>
            <a:rPr lang="en-US" sz="1900" b="1" kern="1000" spc="0" baseline="0" dirty="0" smtClean="0">
              <a:solidFill>
                <a:srgbClr val="00B050"/>
              </a:solidFill>
              <a:latin typeface="+mj-lt"/>
            </a:rPr>
            <a:t>time of </a:t>
          </a:r>
          <a:r>
            <a:rPr lang="en-US" sz="1900" b="1" kern="1000" spc="0" baseline="0" dirty="0">
              <a:solidFill>
                <a:srgbClr val="00B050"/>
              </a:solidFill>
              <a:latin typeface="+mj-lt"/>
            </a:rPr>
            <a:t>supply</a:t>
          </a:r>
          <a:r>
            <a:rPr lang="en-US" sz="1900" b="1" kern="700" spc="0" baseline="0" dirty="0">
              <a:solidFill>
                <a:srgbClr val="00B050"/>
              </a:solidFill>
              <a:latin typeface="+mj-lt"/>
            </a:rPr>
            <a:t> </a:t>
          </a:r>
          <a:r>
            <a:rPr lang="en-US" sz="1900" b="1" kern="1000" spc="0" baseline="0" dirty="0">
              <a:solidFill>
                <a:srgbClr val="00B050"/>
              </a:solidFill>
              <a:latin typeface="+mj-lt"/>
            </a:rPr>
            <a:t>of services</a:t>
          </a:r>
          <a:r>
            <a:rPr lang="en-US" sz="1900" b="1" kern="1000" spc="0" baseline="0" dirty="0">
              <a:solidFill>
                <a:srgbClr val="92D050"/>
              </a:solidFill>
              <a:latin typeface="+mj-lt"/>
            </a:rPr>
            <a:t> </a:t>
          </a:r>
          <a:r>
            <a:rPr lang="en-US" sz="1900" kern="1000" spc="0" baseline="0" dirty="0">
              <a:latin typeface="+mj-lt"/>
            </a:rPr>
            <a:t>shall be </a:t>
          </a:r>
          <a:r>
            <a:rPr lang="en-US" sz="1900" b="1" u="sng" kern="1000" spc="0" baseline="0" dirty="0">
              <a:solidFill>
                <a:srgbClr val="FF0000"/>
              </a:solidFill>
              <a:latin typeface="+mj-lt"/>
            </a:rPr>
            <a:t>earlier</a:t>
          </a:r>
          <a:r>
            <a:rPr lang="en-US" sz="1900" b="1" u="none" kern="1000" spc="0" baseline="0" dirty="0">
              <a:solidFill>
                <a:srgbClr val="FF0000"/>
              </a:solidFill>
              <a:latin typeface="+mj-lt"/>
            </a:rPr>
            <a:t> of </a:t>
          </a:r>
          <a:r>
            <a:rPr lang="en-US" sz="1900" b="1" u="none" kern="1000" spc="0" baseline="0" dirty="0" smtClean="0">
              <a:solidFill>
                <a:srgbClr val="FF0000"/>
              </a:solidFill>
              <a:latin typeface="+mj-lt"/>
            </a:rPr>
            <a:t>invoice/payment </a:t>
          </a:r>
          <a:r>
            <a:rPr lang="en-US" sz="1900" b="1" u="none" kern="1000" spc="0" baseline="0" dirty="0" smtClean="0">
              <a:latin typeface="+mj-lt"/>
            </a:rPr>
            <a:t>i.e</a:t>
          </a:r>
          <a:r>
            <a:rPr lang="en-US" sz="1900" b="1" u="none" kern="1000" spc="0" baseline="0" dirty="0">
              <a:latin typeface="+mj-lt"/>
            </a:rPr>
            <a:t>., –</a:t>
          </a:r>
        </a:p>
      </dgm:t>
    </dgm:pt>
    <dgm:pt modelId="{ACF9303C-87C1-4CB9-8C95-02D4252E963D}" type="parTrans" cxnId="{9C990D38-8F32-4E51-A540-E45D6E4CB03B}">
      <dgm:prSet/>
      <dgm:spPr/>
      <dgm:t>
        <a:bodyPr/>
        <a:lstStyle/>
        <a:p>
          <a:endParaRPr lang="en-US" sz="1900">
            <a:latin typeface="+mn-lt"/>
          </a:endParaRPr>
        </a:p>
      </dgm:t>
    </dgm:pt>
    <dgm:pt modelId="{9E464388-6FDD-45FD-B9B6-771E1631A157}" type="sibTrans" cxnId="{9C990D38-8F32-4E51-A540-E45D6E4CB03B}">
      <dgm:prSet/>
      <dgm:spPr/>
      <dgm:t>
        <a:bodyPr/>
        <a:lstStyle/>
        <a:p>
          <a:endParaRPr lang="en-US" sz="1900">
            <a:latin typeface="+mn-lt"/>
          </a:endParaRPr>
        </a:p>
      </dgm:t>
    </dgm:pt>
    <dgm:pt modelId="{7C99092D-8726-45D5-B1F1-6263DBD0B31D}">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just"/>
          <a:r>
            <a:rPr lang="en-US" sz="1900" dirty="0">
              <a:latin typeface="+mj-lt"/>
            </a:rPr>
            <a:t>Date on which </a:t>
          </a:r>
          <a:r>
            <a:rPr lang="en-US" sz="1900" b="1" dirty="0">
              <a:latin typeface="+mj-lt"/>
            </a:rPr>
            <a:t>payment is credited </a:t>
          </a:r>
          <a:r>
            <a:rPr lang="en-US" sz="1900" dirty="0">
              <a:latin typeface="+mj-lt"/>
            </a:rPr>
            <a:t>to the supplier’s bank a/c</a:t>
          </a:r>
        </a:p>
      </dgm:t>
    </dgm:pt>
    <dgm:pt modelId="{2BE2F905-9DAF-4B04-BEE3-09A322790F03}" type="parTrans" cxnId="{DA3243FB-15B6-404F-86FF-AD4A74EBBECA}">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33AB069C-8B7C-4F8B-8801-41DAA333E5B2}" type="sibTrans" cxnId="{DA3243FB-15B6-404F-86FF-AD4A74EBBECA}">
      <dgm:prSet/>
      <dgm:spPr/>
      <dgm:t>
        <a:bodyPr/>
        <a:lstStyle/>
        <a:p>
          <a:endParaRPr lang="en-US" sz="1900">
            <a:latin typeface="+mn-lt"/>
          </a:endParaRPr>
        </a:p>
      </dgm:t>
    </dgm:pt>
    <dgm:pt modelId="{2C4CA768-529D-4B4A-9C67-804321F0C83B}">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just"/>
          <a:r>
            <a:rPr lang="en-US" sz="1900" dirty="0">
              <a:latin typeface="+mj-lt"/>
            </a:rPr>
            <a:t>Date on which </a:t>
          </a:r>
          <a:r>
            <a:rPr lang="en-US" sz="1900" b="1" dirty="0">
              <a:latin typeface="+mj-lt"/>
            </a:rPr>
            <a:t>payment is entered in the books of supplier</a:t>
          </a:r>
          <a:endParaRPr lang="en-US" sz="1900" dirty="0">
            <a:latin typeface="+mj-lt"/>
          </a:endParaRPr>
        </a:p>
      </dgm:t>
    </dgm:pt>
    <dgm:pt modelId="{BE78F20D-CC4B-41B5-9230-36569F9F09E4}" type="parTrans" cxnId="{FB751972-9E40-4177-B81C-52FEF640C8D1}">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96CE9CDD-9E52-407B-BF93-A2B325CF17F1}" type="sibTrans" cxnId="{FB751972-9E40-4177-B81C-52FEF640C8D1}">
      <dgm:prSet/>
      <dgm:spPr/>
      <dgm:t>
        <a:bodyPr/>
        <a:lstStyle/>
        <a:p>
          <a:endParaRPr lang="en-US" sz="1900">
            <a:latin typeface="+mn-lt"/>
          </a:endParaRPr>
        </a:p>
      </dgm:t>
    </dgm:pt>
    <dgm:pt modelId="{E7110413-A838-4A68-983F-2E070775B07F}">
      <dgm:prSet custT="1">
        <dgm:style>
          <a:lnRef idx="2">
            <a:schemeClr val="accent6"/>
          </a:lnRef>
          <a:fillRef idx="1">
            <a:schemeClr val="lt1"/>
          </a:fillRef>
          <a:effectRef idx="0">
            <a:schemeClr val="accent6"/>
          </a:effectRef>
          <a:fontRef idx="minor">
            <a:schemeClr val="dk1"/>
          </a:fontRef>
        </dgm:style>
      </dgm:prSet>
      <dgm:spPr/>
      <dgm:t>
        <a:bodyPr/>
        <a:lstStyle/>
        <a:p>
          <a:pPr algn="just"/>
          <a:endParaRPr lang="en-US" sz="1900" b="1" u="sng" dirty="0" smtClean="0"/>
        </a:p>
        <a:p>
          <a:pPr algn="just"/>
          <a:r>
            <a:rPr lang="en-US" sz="1900" b="1" u="sng" dirty="0" smtClean="0">
              <a:latin typeface="+mj-lt"/>
            </a:rPr>
            <a:t>Due </a:t>
          </a:r>
          <a:r>
            <a:rPr lang="en-US" sz="1900" b="1" u="sng" dirty="0">
              <a:latin typeface="+mj-lt"/>
            </a:rPr>
            <a:t>date for issue of invoice </a:t>
          </a:r>
          <a:r>
            <a:rPr lang="en-US" sz="1900" u="sng" dirty="0">
              <a:latin typeface="+mj-lt"/>
            </a:rPr>
            <a:t>by the </a:t>
          </a:r>
          <a:r>
            <a:rPr lang="en-US" sz="1900" u="sng" dirty="0" smtClean="0">
              <a:latin typeface="+mj-lt"/>
            </a:rPr>
            <a:t>supplier </a:t>
          </a:r>
          <a:r>
            <a:rPr lang="en-US" sz="1900" u="sng" dirty="0">
              <a:latin typeface="+mj-lt"/>
            </a:rPr>
            <a:t>[Section </a:t>
          </a:r>
          <a:r>
            <a:rPr lang="en-US" sz="1900" u="sng" dirty="0" smtClean="0">
              <a:latin typeface="+mj-lt"/>
            </a:rPr>
            <a:t>31*]:</a:t>
          </a:r>
          <a:endParaRPr lang="en-US" sz="1900" u="sng" dirty="0">
            <a:latin typeface="+mj-lt"/>
          </a:endParaRPr>
        </a:p>
        <a:p>
          <a:pPr algn="just"/>
          <a:r>
            <a:rPr lang="en-US" sz="1900" b="1" dirty="0">
              <a:latin typeface="+mj-lt"/>
            </a:rPr>
            <a:t>-  </a:t>
          </a:r>
          <a:r>
            <a:rPr lang="en-US" sz="1900" dirty="0">
              <a:latin typeface="+mj-lt"/>
            </a:rPr>
            <a:t>Before/ after the supply of service, but within 30 days </a:t>
          </a:r>
        </a:p>
        <a:p>
          <a:pPr marL="261938" indent="-261938" algn="just"/>
          <a:endParaRPr lang="en-US" sz="1900" dirty="0">
            <a:latin typeface="+mn-lt"/>
          </a:endParaRPr>
        </a:p>
      </dgm:t>
    </dgm:pt>
    <dgm:pt modelId="{AC1A11F8-C13B-43D4-9E95-387696AB79CF}" type="parTrans" cxnId="{01B4FB85-3E61-4110-AF44-9328B334F6B6}">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83B931EA-AFF6-4093-A1D7-59FC81204524}" type="sibTrans" cxnId="{01B4FB85-3E61-4110-AF44-9328B334F6B6}">
      <dgm:prSet/>
      <dgm:spPr/>
      <dgm:t>
        <a:bodyPr/>
        <a:lstStyle/>
        <a:p>
          <a:endParaRPr lang="en-US" sz="1900">
            <a:latin typeface="+mn-lt"/>
          </a:endParaRPr>
        </a:p>
      </dgm:t>
    </dgm:pt>
    <dgm:pt modelId="{1E3C781F-FECD-4103-9403-99CEE5C18FFF}">
      <dgm:prSet custT="1">
        <dgm:style>
          <a:lnRef idx="2">
            <a:schemeClr val="accent6"/>
          </a:lnRef>
          <a:fillRef idx="1">
            <a:schemeClr val="lt1"/>
          </a:fillRef>
          <a:effectRef idx="0">
            <a:schemeClr val="accent6"/>
          </a:effectRef>
          <a:fontRef idx="minor">
            <a:schemeClr val="dk1"/>
          </a:fontRef>
        </dgm:style>
      </dgm:prSet>
      <dgm:spPr/>
      <dgm:t>
        <a:bodyPr/>
        <a:lstStyle/>
        <a:p>
          <a:pPr marL="87313" indent="0" algn="just"/>
          <a:r>
            <a:rPr lang="en-US" sz="1900" dirty="0">
              <a:latin typeface="+mj-lt"/>
            </a:rPr>
            <a:t>Actual </a:t>
          </a:r>
          <a:r>
            <a:rPr lang="en-US" sz="1900" b="1" dirty="0">
              <a:solidFill>
                <a:srgbClr val="00B050"/>
              </a:solidFill>
              <a:latin typeface="+mj-lt"/>
            </a:rPr>
            <a:t>date of issue of invoice</a:t>
          </a:r>
          <a:r>
            <a:rPr lang="en-US" sz="1900" b="1" dirty="0">
              <a:latin typeface="+mj-lt"/>
            </a:rPr>
            <a:t> </a:t>
          </a:r>
          <a:r>
            <a:rPr lang="en-US" sz="1900" dirty="0">
              <a:latin typeface="+mj-lt"/>
            </a:rPr>
            <a:t>by the supplier </a:t>
          </a:r>
        </a:p>
      </dgm:t>
    </dgm:pt>
    <dgm:pt modelId="{A778A2D0-924F-4DCB-A631-479E9E033797}" type="parTrans" cxnId="{3CE508ED-1CDB-4D24-BF1E-8C2D2BB34963}">
      <dgm:prSet custT="1">
        <dgm:style>
          <a:lnRef idx="2">
            <a:schemeClr val="accent6"/>
          </a:lnRef>
          <a:fillRef idx="1">
            <a:schemeClr val="lt1"/>
          </a:fillRef>
          <a:effectRef idx="0">
            <a:schemeClr val="accent6"/>
          </a:effectRef>
          <a:fontRef idx="minor">
            <a:schemeClr val="dk1"/>
          </a:fontRef>
        </dgm:style>
      </dgm:prSet>
      <dgm:spPr/>
      <dgm:t>
        <a:bodyPr/>
        <a:lstStyle/>
        <a:p>
          <a:endParaRPr lang="en-US" sz="1900">
            <a:latin typeface="+mn-lt"/>
          </a:endParaRPr>
        </a:p>
      </dgm:t>
    </dgm:pt>
    <dgm:pt modelId="{B8895CCC-64BA-48CD-AB9D-8212AAB21F6A}" type="sibTrans" cxnId="{3CE508ED-1CDB-4D24-BF1E-8C2D2BB34963}">
      <dgm:prSet/>
      <dgm:spPr/>
      <dgm:t>
        <a:bodyPr/>
        <a:lstStyle/>
        <a:p>
          <a:endParaRPr lang="en-US" sz="1900">
            <a:latin typeface="+mn-lt"/>
          </a:endParaRPr>
        </a:p>
      </dgm:t>
    </dgm:pt>
    <dgm:pt modelId="{0001770B-053B-4E88-B567-6D46B81C9314}" type="pres">
      <dgm:prSet presAssocID="{19496604-F4DC-4D07-BE84-01C0EF23B3B3}" presName="diagram" presStyleCnt="0">
        <dgm:presLayoutVars>
          <dgm:chPref val="1"/>
          <dgm:dir/>
          <dgm:animOne val="branch"/>
          <dgm:animLvl val="lvl"/>
          <dgm:resizeHandles val="exact"/>
        </dgm:presLayoutVars>
      </dgm:prSet>
      <dgm:spPr/>
      <dgm:t>
        <a:bodyPr/>
        <a:lstStyle/>
        <a:p>
          <a:endParaRPr lang="en-IN"/>
        </a:p>
      </dgm:t>
    </dgm:pt>
    <dgm:pt modelId="{12CF6C71-9355-40FC-A9C6-1D4E825C35FC}" type="pres">
      <dgm:prSet presAssocID="{FFDBD265-30E0-4D95-B7C9-76FECB5E456D}" presName="root1" presStyleCnt="0"/>
      <dgm:spPr/>
    </dgm:pt>
    <dgm:pt modelId="{29C31ACD-4255-4FFF-951E-B60A6E706565}" type="pres">
      <dgm:prSet presAssocID="{FFDBD265-30E0-4D95-B7C9-76FECB5E456D}" presName="LevelOneTextNode" presStyleLbl="node0" presStyleIdx="0" presStyleCnt="1" custScaleX="170984" custScaleY="385510" custLinFactX="-13425" custLinFactNeighborX="-100000" custLinFactNeighborY="3306">
        <dgm:presLayoutVars>
          <dgm:chPref val="3"/>
        </dgm:presLayoutVars>
      </dgm:prSet>
      <dgm:spPr/>
      <dgm:t>
        <a:bodyPr/>
        <a:lstStyle/>
        <a:p>
          <a:endParaRPr lang="en-IN"/>
        </a:p>
      </dgm:t>
    </dgm:pt>
    <dgm:pt modelId="{19BD4530-BCE0-4B6A-9CC0-1E8356FDCA8F}" type="pres">
      <dgm:prSet presAssocID="{FFDBD265-30E0-4D95-B7C9-76FECB5E456D}" presName="level2hierChild" presStyleCnt="0"/>
      <dgm:spPr/>
    </dgm:pt>
    <dgm:pt modelId="{D77FD56C-1B20-47E4-B891-355E841E5C8E}" type="pres">
      <dgm:prSet presAssocID="{A778A2D0-924F-4DCB-A631-479E9E033797}" presName="conn2-1" presStyleLbl="parChTrans1D2" presStyleIdx="0" presStyleCnt="4"/>
      <dgm:spPr/>
      <dgm:t>
        <a:bodyPr/>
        <a:lstStyle/>
        <a:p>
          <a:endParaRPr lang="en-IN"/>
        </a:p>
      </dgm:t>
    </dgm:pt>
    <dgm:pt modelId="{A418D0F5-D783-45DA-B341-43A63BD51F26}" type="pres">
      <dgm:prSet presAssocID="{A778A2D0-924F-4DCB-A631-479E9E033797}" presName="connTx" presStyleLbl="parChTrans1D2" presStyleIdx="0" presStyleCnt="4"/>
      <dgm:spPr/>
      <dgm:t>
        <a:bodyPr/>
        <a:lstStyle/>
        <a:p>
          <a:endParaRPr lang="en-IN"/>
        </a:p>
      </dgm:t>
    </dgm:pt>
    <dgm:pt modelId="{D8181FA3-EC38-4775-9526-69D82B19060E}" type="pres">
      <dgm:prSet presAssocID="{1E3C781F-FECD-4103-9403-99CEE5C18FFF}" presName="root2" presStyleCnt="0"/>
      <dgm:spPr/>
    </dgm:pt>
    <dgm:pt modelId="{72DBD535-2C2E-44C4-9287-97C5F206BFFE}" type="pres">
      <dgm:prSet presAssocID="{1E3C781F-FECD-4103-9403-99CEE5C18FFF}" presName="LevelTwoTextNode" presStyleLbl="node2" presStyleIdx="0" presStyleCnt="4" custScaleX="462971" custScaleY="64749" custLinFactNeighborX="5393" custLinFactNeighborY="-6033">
        <dgm:presLayoutVars>
          <dgm:chPref val="3"/>
        </dgm:presLayoutVars>
      </dgm:prSet>
      <dgm:spPr/>
      <dgm:t>
        <a:bodyPr/>
        <a:lstStyle/>
        <a:p>
          <a:endParaRPr lang="en-IN"/>
        </a:p>
      </dgm:t>
    </dgm:pt>
    <dgm:pt modelId="{EA596FA7-6961-477A-84D7-6C57FFD65B12}" type="pres">
      <dgm:prSet presAssocID="{1E3C781F-FECD-4103-9403-99CEE5C18FFF}" presName="level3hierChild" presStyleCnt="0"/>
      <dgm:spPr/>
    </dgm:pt>
    <dgm:pt modelId="{0BC6207B-8909-4052-8A8F-A199FF9AA253}" type="pres">
      <dgm:prSet presAssocID="{AC1A11F8-C13B-43D4-9E95-387696AB79CF}" presName="conn2-1" presStyleLbl="parChTrans1D2" presStyleIdx="1" presStyleCnt="4"/>
      <dgm:spPr/>
      <dgm:t>
        <a:bodyPr/>
        <a:lstStyle/>
        <a:p>
          <a:endParaRPr lang="en-IN"/>
        </a:p>
      </dgm:t>
    </dgm:pt>
    <dgm:pt modelId="{32C5EE3D-634F-4F6F-B588-E62F2C8EB53A}" type="pres">
      <dgm:prSet presAssocID="{AC1A11F8-C13B-43D4-9E95-387696AB79CF}" presName="connTx" presStyleLbl="parChTrans1D2" presStyleIdx="1" presStyleCnt="4"/>
      <dgm:spPr/>
      <dgm:t>
        <a:bodyPr/>
        <a:lstStyle/>
        <a:p>
          <a:endParaRPr lang="en-IN"/>
        </a:p>
      </dgm:t>
    </dgm:pt>
    <dgm:pt modelId="{7C036B31-C523-43B5-812E-7260A123DF3F}" type="pres">
      <dgm:prSet presAssocID="{E7110413-A838-4A68-983F-2E070775B07F}" presName="root2" presStyleCnt="0"/>
      <dgm:spPr/>
    </dgm:pt>
    <dgm:pt modelId="{0097E4CC-BEAA-42A1-BCDE-4AFC868DCE34}" type="pres">
      <dgm:prSet presAssocID="{E7110413-A838-4A68-983F-2E070775B07F}" presName="LevelTwoTextNode" presStyleLbl="node2" presStyleIdx="1" presStyleCnt="4" custScaleX="467985" custScaleY="188334" custLinFactNeighborX="6425" custLinFactNeighborY="8254">
        <dgm:presLayoutVars>
          <dgm:chPref val="3"/>
        </dgm:presLayoutVars>
      </dgm:prSet>
      <dgm:spPr/>
      <dgm:t>
        <a:bodyPr/>
        <a:lstStyle/>
        <a:p>
          <a:endParaRPr lang="en-IN"/>
        </a:p>
      </dgm:t>
    </dgm:pt>
    <dgm:pt modelId="{3F5CCA10-5084-4E34-BA9C-EC2152184CC9}" type="pres">
      <dgm:prSet presAssocID="{E7110413-A838-4A68-983F-2E070775B07F}" presName="level3hierChild" presStyleCnt="0"/>
      <dgm:spPr/>
    </dgm:pt>
    <dgm:pt modelId="{CE8418D1-C1C8-4799-9CD5-ABA0B866EF0B}" type="pres">
      <dgm:prSet presAssocID="{BE78F20D-CC4B-41B5-9230-36569F9F09E4}" presName="conn2-1" presStyleLbl="parChTrans1D2" presStyleIdx="2" presStyleCnt="4"/>
      <dgm:spPr/>
      <dgm:t>
        <a:bodyPr/>
        <a:lstStyle/>
        <a:p>
          <a:endParaRPr lang="en-IN"/>
        </a:p>
      </dgm:t>
    </dgm:pt>
    <dgm:pt modelId="{7B337846-2106-4DAC-9799-FD1E49C66A0D}" type="pres">
      <dgm:prSet presAssocID="{BE78F20D-CC4B-41B5-9230-36569F9F09E4}" presName="connTx" presStyleLbl="parChTrans1D2" presStyleIdx="2" presStyleCnt="4"/>
      <dgm:spPr/>
      <dgm:t>
        <a:bodyPr/>
        <a:lstStyle/>
        <a:p>
          <a:endParaRPr lang="en-IN"/>
        </a:p>
      </dgm:t>
    </dgm:pt>
    <dgm:pt modelId="{460D7098-8E0D-4AC9-BD1E-F6D810D0E830}" type="pres">
      <dgm:prSet presAssocID="{2C4CA768-529D-4B4A-9C67-804321F0C83B}" presName="root2" presStyleCnt="0"/>
      <dgm:spPr/>
    </dgm:pt>
    <dgm:pt modelId="{0876F25D-1896-4ADC-B179-BE82A402194C}" type="pres">
      <dgm:prSet presAssocID="{2C4CA768-529D-4B4A-9C67-804321F0C83B}" presName="LevelTwoTextNode" presStyleLbl="node2" presStyleIdx="2" presStyleCnt="4" custScaleX="467247" custScaleY="93211" custLinFactNeighborX="1343" custLinFactNeighborY="8578">
        <dgm:presLayoutVars>
          <dgm:chPref val="3"/>
        </dgm:presLayoutVars>
      </dgm:prSet>
      <dgm:spPr/>
      <dgm:t>
        <a:bodyPr/>
        <a:lstStyle/>
        <a:p>
          <a:endParaRPr lang="en-IN"/>
        </a:p>
      </dgm:t>
    </dgm:pt>
    <dgm:pt modelId="{BC905161-4BEB-40B8-B74B-ECDDCEFA798F}" type="pres">
      <dgm:prSet presAssocID="{2C4CA768-529D-4B4A-9C67-804321F0C83B}" presName="level3hierChild" presStyleCnt="0"/>
      <dgm:spPr/>
    </dgm:pt>
    <dgm:pt modelId="{4B8986A9-F90B-4D1F-A4BE-F4F7CF02F4D9}" type="pres">
      <dgm:prSet presAssocID="{2BE2F905-9DAF-4B04-BEE3-09A322790F03}" presName="conn2-1" presStyleLbl="parChTrans1D2" presStyleIdx="3" presStyleCnt="4"/>
      <dgm:spPr/>
      <dgm:t>
        <a:bodyPr/>
        <a:lstStyle/>
        <a:p>
          <a:endParaRPr lang="en-IN"/>
        </a:p>
      </dgm:t>
    </dgm:pt>
    <dgm:pt modelId="{815A6B67-EAC9-49E3-B34A-10D8345AFFC4}" type="pres">
      <dgm:prSet presAssocID="{2BE2F905-9DAF-4B04-BEE3-09A322790F03}" presName="connTx" presStyleLbl="parChTrans1D2" presStyleIdx="3" presStyleCnt="4"/>
      <dgm:spPr/>
      <dgm:t>
        <a:bodyPr/>
        <a:lstStyle/>
        <a:p>
          <a:endParaRPr lang="en-IN"/>
        </a:p>
      </dgm:t>
    </dgm:pt>
    <dgm:pt modelId="{0C086F58-E95B-4775-A4A9-4175D6DAC5EA}" type="pres">
      <dgm:prSet presAssocID="{7C99092D-8726-45D5-B1F1-6263DBD0B31D}" presName="root2" presStyleCnt="0"/>
      <dgm:spPr/>
    </dgm:pt>
    <dgm:pt modelId="{7CBC3B7B-45A7-4CE1-A09C-25467359E000}" type="pres">
      <dgm:prSet presAssocID="{7C99092D-8726-45D5-B1F1-6263DBD0B31D}" presName="LevelTwoTextNode" presStyleLbl="node2" presStyleIdx="3" presStyleCnt="4" custScaleX="464355" custScaleY="99742" custLinFactNeighborX="4235" custLinFactNeighborY="19142">
        <dgm:presLayoutVars>
          <dgm:chPref val="3"/>
        </dgm:presLayoutVars>
      </dgm:prSet>
      <dgm:spPr/>
      <dgm:t>
        <a:bodyPr/>
        <a:lstStyle/>
        <a:p>
          <a:endParaRPr lang="en-IN"/>
        </a:p>
      </dgm:t>
    </dgm:pt>
    <dgm:pt modelId="{83FF2E8C-A94E-4367-9923-A141B264BC67}" type="pres">
      <dgm:prSet presAssocID="{7C99092D-8726-45D5-B1F1-6263DBD0B31D}" presName="level3hierChild" presStyleCnt="0"/>
      <dgm:spPr/>
    </dgm:pt>
  </dgm:ptLst>
  <dgm:cxnLst>
    <dgm:cxn modelId="{EF38F2FC-9A61-4428-AD5C-96072BCE08AD}" type="presOf" srcId="{AC1A11F8-C13B-43D4-9E95-387696AB79CF}" destId="{0BC6207B-8909-4052-8A8F-A199FF9AA253}" srcOrd="0" destOrd="0" presId="urn:microsoft.com/office/officeart/2005/8/layout/hierarchy2"/>
    <dgm:cxn modelId="{D0912E7E-1307-4337-A6DA-A76B2F32D2BB}" type="presOf" srcId="{1E3C781F-FECD-4103-9403-99CEE5C18FFF}" destId="{72DBD535-2C2E-44C4-9287-97C5F206BFFE}" srcOrd="0" destOrd="0" presId="urn:microsoft.com/office/officeart/2005/8/layout/hierarchy2"/>
    <dgm:cxn modelId="{FB751972-9E40-4177-B81C-52FEF640C8D1}" srcId="{FFDBD265-30E0-4D95-B7C9-76FECB5E456D}" destId="{2C4CA768-529D-4B4A-9C67-804321F0C83B}" srcOrd="2" destOrd="0" parTransId="{BE78F20D-CC4B-41B5-9230-36569F9F09E4}" sibTransId="{96CE9CDD-9E52-407B-BF93-A2B325CF17F1}"/>
    <dgm:cxn modelId="{6AC98ACE-B110-4600-88C4-84CDA8FCD141}" type="presOf" srcId="{BE78F20D-CC4B-41B5-9230-36569F9F09E4}" destId="{7B337846-2106-4DAC-9799-FD1E49C66A0D}" srcOrd="1" destOrd="0" presId="urn:microsoft.com/office/officeart/2005/8/layout/hierarchy2"/>
    <dgm:cxn modelId="{117DD481-851C-45EB-9AA1-FC5C56FB514A}" type="presOf" srcId="{2C4CA768-529D-4B4A-9C67-804321F0C83B}" destId="{0876F25D-1896-4ADC-B179-BE82A402194C}" srcOrd="0" destOrd="0" presId="urn:microsoft.com/office/officeart/2005/8/layout/hierarchy2"/>
    <dgm:cxn modelId="{065AEC52-8E52-4CB0-9356-E3D82D00A111}" type="presOf" srcId="{AC1A11F8-C13B-43D4-9E95-387696AB79CF}" destId="{32C5EE3D-634F-4F6F-B588-E62F2C8EB53A}" srcOrd="1" destOrd="0" presId="urn:microsoft.com/office/officeart/2005/8/layout/hierarchy2"/>
    <dgm:cxn modelId="{DA3243FB-15B6-404F-86FF-AD4A74EBBECA}" srcId="{FFDBD265-30E0-4D95-B7C9-76FECB5E456D}" destId="{7C99092D-8726-45D5-B1F1-6263DBD0B31D}" srcOrd="3" destOrd="0" parTransId="{2BE2F905-9DAF-4B04-BEE3-09A322790F03}" sibTransId="{33AB069C-8B7C-4F8B-8801-41DAA333E5B2}"/>
    <dgm:cxn modelId="{67DB367C-6365-4244-94EE-071CD409CD13}" type="presOf" srcId="{2BE2F905-9DAF-4B04-BEE3-09A322790F03}" destId="{4B8986A9-F90B-4D1F-A4BE-F4F7CF02F4D9}" srcOrd="0" destOrd="0" presId="urn:microsoft.com/office/officeart/2005/8/layout/hierarchy2"/>
    <dgm:cxn modelId="{19AA9855-24B8-4ABB-8B12-53680AFBF846}" type="presOf" srcId="{19496604-F4DC-4D07-BE84-01C0EF23B3B3}" destId="{0001770B-053B-4E88-B567-6D46B81C9314}" srcOrd="0" destOrd="0" presId="urn:microsoft.com/office/officeart/2005/8/layout/hierarchy2"/>
    <dgm:cxn modelId="{9C990D38-8F32-4E51-A540-E45D6E4CB03B}" srcId="{19496604-F4DC-4D07-BE84-01C0EF23B3B3}" destId="{FFDBD265-30E0-4D95-B7C9-76FECB5E456D}" srcOrd="0" destOrd="0" parTransId="{ACF9303C-87C1-4CB9-8C95-02D4252E963D}" sibTransId="{9E464388-6FDD-45FD-B9B6-771E1631A157}"/>
    <dgm:cxn modelId="{68765700-4DD5-4F6E-86D3-F3D1B412708B}" type="presOf" srcId="{7C99092D-8726-45D5-B1F1-6263DBD0B31D}" destId="{7CBC3B7B-45A7-4CE1-A09C-25467359E000}" srcOrd="0" destOrd="0" presId="urn:microsoft.com/office/officeart/2005/8/layout/hierarchy2"/>
    <dgm:cxn modelId="{51ACF42B-5EFC-4364-B163-753CE555DC95}" type="presOf" srcId="{FFDBD265-30E0-4D95-B7C9-76FECB5E456D}" destId="{29C31ACD-4255-4FFF-951E-B60A6E706565}" srcOrd="0" destOrd="0" presId="urn:microsoft.com/office/officeart/2005/8/layout/hierarchy2"/>
    <dgm:cxn modelId="{3CE508ED-1CDB-4D24-BF1E-8C2D2BB34963}" srcId="{FFDBD265-30E0-4D95-B7C9-76FECB5E456D}" destId="{1E3C781F-FECD-4103-9403-99CEE5C18FFF}" srcOrd="0" destOrd="0" parTransId="{A778A2D0-924F-4DCB-A631-479E9E033797}" sibTransId="{B8895CCC-64BA-48CD-AB9D-8212AAB21F6A}"/>
    <dgm:cxn modelId="{332516D7-500D-4CC7-B0B2-44A8F398BB7D}" type="presOf" srcId="{A778A2D0-924F-4DCB-A631-479E9E033797}" destId="{D77FD56C-1B20-47E4-B891-355E841E5C8E}" srcOrd="0" destOrd="0" presId="urn:microsoft.com/office/officeart/2005/8/layout/hierarchy2"/>
    <dgm:cxn modelId="{B55233C1-2C58-4CCF-91F9-001CD047F3F8}" type="presOf" srcId="{BE78F20D-CC4B-41B5-9230-36569F9F09E4}" destId="{CE8418D1-C1C8-4799-9CD5-ABA0B866EF0B}" srcOrd="0" destOrd="0" presId="urn:microsoft.com/office/officeart/2005/8/layout/hierarchy2"/>
    <dgm:cxn modelId="{5E9A94E0-9D7E-4262-A3A9-722D7E30FFC0}" type="presOf" srcId="{E7110413-A838-4A68-983F-2E070775B07F}" destId="{0097E4CC-BEAA-42A1-BCDE-4AFC868DCE34}" srcOrd="0" destOrd="0" presId="urn:microsoft.com/office/officeart/2005/8/layout/hierarchy2"/>
    <dgm:cxn modelId="{7B4C6F63-1CC4-443D-92B8-F963688B39ED}" type="presOf" srcId="{2BE2F905-9DAF-4B04-BEE3-09A322790F03}" destId="{815A6B67-EAC9-49E3-B34A-10D8345AFFC4}" srcOrd="1" destOrd="0" presId="urn:microsoft.com/office/officeart/2005/8/layout/hierarchy2"/>
    <dgm:cxn modelId="{B62C559B-6DC4-4882-9FC3-2E4143AE2954}" type="presOf" srcId="{A778A2D0-924F-4DCB-A631-479E9E033797}" destId="{A418D0F5-D783-45DA-B341-43A63BD51F26}" srcOrd="1" destOrd="0" presId="urn:microsoft.com/office/officeart/2005/8/layout/hierarchy2"/>
    <dgm:cxn modelId="{01B4FB85-3E61-4110-AF44-9328B334F6B6}" srcId="{FFDBD265-30E0-4D95-B7C9-76FECB5E456D}" destId="{E7110413-A838-4A68-983F-2E070775B07F}" srcOrd="1" destOrd="0" parTransId="{AC1A11F8-C13B-43D4-9E95-387696AB79CF}" sibTransId="{83B931EA-AFF6-4093-A1D7-59FC81204524}"/>
    <dgm:cxn modelId="{8A325E64-EA14-4143-8C36-3423AD0216D3}" type="presParOf" srcId="{0001770B-053B-4E88-B567-6D46B81C9314}" destId="{12CF6C71-9355-40FC-A9C6-1D4E825C35FC}" srcOrd="0" destOrd="0" presId="urn:microsoft.com/office/officeart/2005/8/layout/hierarchy2"/>
    <dgm:cxn modelId="{0E304632-080D-47F2-8E1D-49AA59354F98}" type="presParOf" srcId="{12CF6C71-9355-40FC-A9C6-1D4E825C35FC}" destId="{29C31ACD-4255-4FFF-951E-B60A6E706565}" srcOrd="0" destOrd="0" presId="urn:microsoft.com/office/officeart/2005/8/layout/hierarchy2"/>
    <dgm:cxn modelId="{CBDADB82-D887-48EE-AD0A-91D93881F721}" type="presParOf" srcId="{12CF6C71-9355-40FC-A9C6-1D4E825C35FC}" destId="{19BD4530-BCE0-4B6A-9CC0-1E8356FDCA8F}" srcOrd="1" destOrd="0" presId="urn:microsoft.com/office/officeart/2005/8/layout/hierarchy2"/>
    <dgm:cxn modelId="{BFC56570-74D5-4638-AC3A-A9C53D08D742}" type="presParOf" srcId="{19BD4530-BCE0-4B6A-9CC0-1E8356FDCA8F}" destId="{D77FD56C-1B20-47E4-B891-355E841E5C8E}" srcOrd="0" destOrd="0" presId="urn:microsoft.com/office/officeart/2005/8/layout/hierarchy2"/>
    <dgm:cxn modelId="{D8F2DFAC-D14A-433C-B9BA-8249CD0E4976}" type="presParOf" srcId="{D77FD56C-1B20-47E4-B891-355E841E5C8E}" destId="{A418D0F5-D783-45DA-B341-43A63BD51F26}" srcOrd="0" destOrd="0" presId="urn:microsoft.com/office/officeart/2005/8/layout/hierarchy2"/>
    <dgm:cxn modelId="{5CCEF90F-55CE-4241-A0EE-6BD6AF73DC86}" type="presParOf" srcId="{19BD4530-BCE0-4B6A-9CC0-1E8356FDCA8F}" destId="{D8181FA3-EC38-4775-9526-69D82B19060E}" srcOrd="1" destOrd="0" presId="urn:microsoft.com/office/officeart/2005/8/layout/hierarchy2"/>
    <dgm:cxn modelId="{1DD1D2F6-EEA0-4C78-A967-0CCC29140451}" type="presParOf" srcId="{D8181FA3-EC38-4775-9526-69D82B19060E}" destId="{72DBD535-2C2E-44C4-9287-97C5F206BFFE}" srcOrd="0" destOrd="0" presId="urn:microsoft.com/office/officeart/2005/8/layout/hierarchy2"/>
    <dgm:cxn modelId="{4D886F5E-A599-4926-A667-E970264DD1CC}" type="presParOf" srcId="{D8181FA3-EC38-4775-9526-69D82B19060E}" destId="{EA596FA7-6961-477A-84D7-6C57FFD65B12}" srcOrd="1" destOrd="0" presId="urn:microsoft.com/office/officeart/2005/8/layout/hierarchy2"/>
    <dgm:cxn modelId="{08AEA8A1-E144-465E-AA70-709D56F901B6}" type="presParOf" srcId="{19BD4530-BCE0-4B6A-9CC0-1E8356FDCA8F}" destId="{0BC6207B-8909-4052-8A8F-A199FF9AA253}" srcOrd="2" destOrd="0" presId="urn:microsoft.com/office/officeart/2005/8/layout/hierarchy2"/>
    <dgm:cxn modelId="{F4C8B150-929A-4438-91BF-33BF6E427437}" type="presParOf" srcId="{0BC6207B-8909-4052-8A8F-A199FF9AA253}" destId="{32C5EE3D-634F-4F6F-B588-E62F2C8EB53A}" srcOrd="0" destOrd="0" presId="urn:microsoft.com/office/officeart/2005/8/layout/hierarchy2"/>
    <dgm:cxn modelId="{43051244-7D36-42D6-BACE-14E29F936834}" type="presParOf" srcId="{19BD4530-BCE0-4B6A-9CC0-1E8356FDCA8F}" destId="{7C036B31-C523-43B5-812E-7260A123DF3F}" srcOrd="3" destOrd="0" presId="urn:microsoft.com/office/officeart/2005/8/layout/hierarchy2"/>
    <dgm:cxn modelId="{A2E64434-7E35-4307-95A7-D980DE650821}" type="presParOf" srcId="{7C036B31-C523-43B5-812E-7260A123DF3F}" destId="{0097E4CC-BEAA-42A1-BCDE-4AFC868DCE34}" srcOrd="0" destOrd="0" presId="urn:microsoft.com/office/officeart/2005/8/layout/hierarchy2"/>
    <dgm:cxn modelId="{B9CE7D47-BE17-4312-9431-B88870DD93F5}" type="presParOf" srcId="{7C036B31-C523-43B5-812E-7260A123DF3F}" destId="{3F5CCA10-5084-4E34-BA9C-EC2152184CC9}" srcOrd="1" destOrd="0" presId="urn:microsoft.com/office/officeart/2005/8/layout/hierarchy2"/>
    <dgm:cxn modelId="{E9F11712-8DBE-4D04-BD2C-49299C4496E2}" type="presParOf" srcId="{19BD4530-BCE0-4B6A-9CC0-1E8356FDCA8F}" destId="{CE8418D1-C1C8-4799-9CD5-ABA0B866EF0B}" srcOrd="4" destOrd="0" presId="urn:microsoft.com/office/officeart/2005/8/layout/hierarchy2"/>
    <dgm:cxn modelId="{3E3E3AD4-ACE6-4EEA-A09C-4A3CCBDB0FC8}" type="presParOf" srcId="{CE8418D1-C1C8-4799-9CD5-ABA0B866EF0B}" destId="{7B337846-2106-4DAC-9799-FD1E49C66A0D}" srcOrd="0" destOrd="0" presId="urn:microsoft.com/office/officeart/2005/8/layout/hierarchy2"/>
    <dgm:cxn modelId="{B35DD3F7-DC39-41A6-BFE2-17894C76AE5A}" type="presParOf" srcId="{19BD4530-BCE0-4B6A-9CC0-1E8356FDCA8F}" destId="{460D7098-8E0D-4AC9-BD1E-F6D810D0E830}" srcOrd="5" destOrd="0" presId="urn:microsoft.com/office/officeart/2005/8/layout/hierarchy2"/>
    <dgm:cxn modelId="{6D334EDA-E84A-4D6B-8C40-84736A532B5B}" type="presParOf" srcId="{460D7098-8E0D-4AC9-BD1E-F6D810D0E830}" destId="{0876F25D-1896-4ADC-B179-BE82A402194C}" srcOrd="0" destOrd="0" presId="urn:microsoft.com/office/officeart/2005/8/layout/hierarchy2"/>
    <dgm:cxn modelId="{A4786C0F-11F0-4E1C-BF38-DF180CC278CF}" type="presParOf" srcId="{460D7098-8E0D-4AC9-BD1E-F6D810D0E830}" destId="{BC905161-4BEB-40B8-B74B-ECDDCEFA798F}" srcOrd="1" destOrd="0" presId="urn:microsoft.com/office/officeart/2005/8/layout/hierarchy2"/>
    <dgm:cxn modelId="{78E8719F-0BCC-40D3-900B-087FF2798154}" type="presParOf" srcId="{19BD4530-BCE0-4B6A-9CC0-1E8356FDCA8F}" destId="{4B8986A9-F90B-4D1F-A4BE-F4F7CF02F4D9}" srcOrd="6" destOrd="0" presId="urn:microsoft.com/office/officeart/2005/8/layout/hierarchy2"/>
    <dgm:cxn modelId="{E33561BA-158C-4EF4-B4C6-4D0579834738}" type="presParOf" srcId="{4B8986A9-F90B-4D1F-A4BE-F4F7CF02F4D9}" destId="{815A6B67-EAC9-49E3-B34A-10D8345AFFC4}" srcOrd="0" destOrd="0" presId="urn:microsoft.com/office/officeart/2005/8/layout/hierarchy2"/>
    <dgm:cxn modelId="{CF79EDB8-6482-4E3E-837A-16007F153512}" type="presParOf" srcId="{19BD4530-BCE0-4B6A-9CC0-1E8356FDCA8F}" destId="{0C086F58-E95B-4775-A4A9-4175D6DAC5EA}" srcOrd="7" destOrd="0" presId="urn:microsoft.com/office/officeart/2005/8/layout/hierarchy2"/>
    <dgm:cxn modelId="{046F5EF7-E52B-4B1D-999D-F92C6A1B2DF4}" type="presParOf" srcId="{0C086F58-E95B-4775-A4A9-4175D6DAC5EA}" destId="{7CBC3B7B-45A7-4CE1-A09C-25467359E000}" srcOrd="0" destOrd="0" presId="urn:microsoft.com/office/officeart/2005/8/layout/hierarchy2"/>
    <dgm:cxn modelId="{5BB31722-2116-4155-931F-0040EC44B831}" type="presParOf" srcId="{0C086F58-E95B-4775-A4A9-4175D6DAC5EA}" destId="{83FF2E8C-A94E-4367-9923-A141B264BC67}" srcOrd="1" destOrd="0" presId="urn:microsoft.com/office/officeart/2005/8/layout/hierarchy2"/>
  </dgm:cxnLst>
  <dgm:bg/>
  <dgm:whole/>
</dgm:dataModel>
</file>

<file path=ppt/diagrams/data8.xml><?xml version="1.0" encoding="utf-8"?>
<dgm:dataModel xmlns:dgm="http://schemas.openxmlformats.org/drawingml/2006/diagram" xmlns:a="http://schemas.openxmlformats.org/drawingml/2006/main">
  <dgm:ptLst>
    <dgm:pt modelId="{A43D8348-EBDB-4C93-A9AD-E40BA4B503BE}"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IN"/>
        </a:p>
      </dgm:t>
    </dgm:pt>
    <dgm:pt modelId="{0517C07D-7C83-4EC0-A0F1-1C6DC226B643}">
      <dgm:prSet phldrT="[Text]"/>
      <dgm:spPr/>
      <dgm:t>
        <a:bodyPr/>
        <a:lstStyle/>
        <a:p>
          <a:pPr algn="l" rtl="0"/>
          <a:r>
            <a:rPr lang="en-US" dirty="0" smtClean="0">
              <a:latin typeface="+mj-lt"/>
            </a:rPr>
            <a:t>Where the due date of </a:t>
          </a:r>
          <a:r>
            <a:rPr lang="en-US" b="1" dirty="0" smtClean="0">
              <a:latin typeface="+mj-lt"/>
            </a:rPr>
            <a:t>payment is ascertainable </a:t>
          </a:r>
          <a:r>
            <a:rPr lang="en-US" dirty="0" smtClean="0">
              <a:latin typeface="+mj-lt"/>
            </a:rPr>
            <a:t>from  the contract:</a:t>
          </a:r>
          <a:endParaRPr lang="en-IN" dirty="0">
            <a:latin typeface="+mj-lt"/>
          </a:endParaRPr>
        </a:p>
      </dgm:t>
    </dgm:pt>
    <dgm:pt modelId="{7EA6723C-1722-40FE-BBDF-97D9EB2B0B4C}" type="parTrans" cxnId="{FFB2AD89-EB70-42E5-9256-2F10C350AA9E}">
      <dgm:prSet/>
      <dgm:spPr/>
      <dgm:t>
        <a:bodyPr/>
        <a:lstStyle/>
        <a:p>
          <a:endParaRPr lang="en-IN"/>
        </a:p>
      </dgm:t>
    </dgm:pt>
    <dgm:pt modelId="{DE24717A-00E5-40F9-9860-591EA5634A00}" type="sibTrans" cxnId="{FFB2AD89-EB70-42E5-9256-2F10C350AA9E}">
      <dgm:prSet/>
      <dgm:spPr/>
      <dgm:t>
        <a:bodyPr/>
        <a:lstStyle/>
        <a:p>
          <a:endParaRPr lang="en-IN"/>
        </a:p>
      </dgm:t>
    </dgm:pt>
    <dgm:pt modelId="{D7AE3681-7433-4970-AE5B-1DFFBF8AC8DD}">
      <dgm:prSet phldrT="[Text]"/>
      <dgm:spPr/>
      <dgm:t>
        <a:bodyPr/>
        <a:lstStyle/>
        <a:p>
          <a:pPr rtl="0"/>
          <a:r>
            <a:rPr kumimoji="0" lang="en-IN" b="1" i="0" u="none" strike="noStrike" cap="none" spc="0" normalizeH="0" baseline="0" noProof="0" dirty="0" smtClean="0">
              <a:ln/>
              <a:effectLst/>
              <a:uLnTx/>
              <a:uFillTx/>
              <a:latin typeface="+mj-lt"/>
            </a:rPr>
            <a:t>Within 30 days of recipient becoming liable for payment</a:t>
          </a:r>
          <a:endParaRPr lang="en-IN" dirty="0">
            <a:latin typeface="+mj-lt"/>
          </a:endParaRPr>
        </a:p>
      </dgm:t>
    </dgm:pt>
    <dgm:pt modelId="{1887690F-5135-4AA1-A0F9-DB7ED41B4635}" type="parTrans" cxnId="{C83A9D57-CB6B-4298-929A-7708988425CC}">
      <dgm:prSet/>
      <dgm:spPr/>
      <dgm:t>
        <a:bodyPr/>
        <a:lstStyle/>
        <a:p>
          <a:endParaRPr lang="en-IN"/>
        </a:p>
      </dgm:t>
    </dgm:pt>
    <dgm:pt modelId="{744CCC55-E0C8-48CD-AA52-3A938A953DC9}" type="sibTrans" cxnId="{C83A9D57-CB6B-4298-929A-7708988425CC}">
      <dgm:prSet/>
      <dgm:spPr/>
      <dgm:t>
        <a:bodyPr/>
        <a:lstStyle/>
        <a:p>
          <a:endParaRPr lang="en-IN"/>
        </a:p>
      </dgm:t>
    </dgm:pt>
    <dgm:pt modelId="{62CD9A97-BC9D-46D8-9EAC-2AFCE3D6FADD}">
      <dgm:prSet phldrT="[Text]"/>
      <dgm:spPr/>
      <dgm:t>
        <a:bodyPr/>
        <a:lstStyle/>
        <a:p>
          <a:pPr algn="l"/>
          <a:r>
            <a:rPr lang="en-US" dirty="0" smtClean="0">
              <a:latin typeface="+mj-lt"/>
            </a:rPr>
            <a:t>Where the due date of </a:t>
          </a:r>
          <a:r>
            <a:rPr lang="en-US" b="1" dirty="0" smtClean="0">
              <a:latin typeface="+mj-lt"/>
            </a:rPr>
            <a:t>payment is not ascertainable </a:t>
          </a:r>
          <a:r>
            <a:rPr lang="en-US" dirty="0" smtClean="0">
              <a:latin typeface="+mj-lt"/>
            </a:rPr>
            <a:t>from the contract, time of supply shall be </a:t>
          </a:r>
          <a:r>
            <a:rPr lang="en-US" b="1" u="sng" dirty="0" smtClean="0">
              <a:latin typeface="+mj-lt"/>
            </a:rPr>
            <a:t>earliest</a:t>
          </a:r>
          <a:r>
            <a:rPr lang="en-US" u="sng" dirty="0" smtClean="0">
              <a:latin typeface="+mj-lt"/>
            </a:rPr>
            <a:t> </a:t>
          </a:r>
          <a:r>
            <a:rPr lang="en-US" dirty="0" smtClean="0">
              <a:latin typeface="+mj-lt"/>
            </a:rPr>
            <a:t>of-</a:t>
          </a:r>
          <a:endParaRPr lang="en-IN" dirty="0">
            <a:latin typeface="+mj-lt"/>
          </a:endParaRPr>
        </a:p>
      </dgm:t>
    </dgm:pt>
    <dgm:pt modelId="{BBD447BE-6F6F-42C9-ADCF-8B5309701C0F}" type="parTrans" cxnId="{0CC58372-AAC8-42EE-B039-56CC829068D1}">
      <dgm:prSet/>
      <dgm:spPr/>
      <dgm:t>
        <a:bodyPr/>
        <a:lstStyle/>
        <a:p>
          <a:endParaRPr lang="en-IN"/>
        </a:p>
      </dgm:t>
    </dgm:pt>
    <dgm:pt modelId="{48F281F6-BC22-4971-A71E-63830EE62461}" type="sibTrans" cxnId="{0CC58372-AAC8-42EE-B039-56CC829068D1}">
      <dgm:prSet/>
      <dgm:spPr/>
      <dgm:t>
        <a:bodyPr/>
        <a:lstStyle/>
        <a:p>
          <a:endParaRPr lang="en-IN"/>
        </a:p>
      </dgm:t>
    </dgm:pt>
    <dgm:pt modelId="{8C23332D-66A5-4EB3-9BBF-F5BAA2B253C7}">
      <dgm:prSet phldrT="[Text]"/>
      <dgm:spPr/>
      <dgm:t>
        <a:bodyPr/>
        <a:lstStyle/>
        <a:p>
          <a:pPr rtl="0"/>
          <a:r>
            <a:rPr kumimoji="0" lang="en-IN" b="1" i="0" u="none" strike="noStrike" cap="none" spc="0" normalizeH="0" baseline="0" noProof="0" dirty="0" smtClean="0">
              <a:ln/>
              <a:effectLst/>
              <a:uLnTx/>
              <a:uFillTx/>
              <a:latin typeface="+mj-lt"/>
            </a:rPr>
            <a:t>Within 30 days of receipt of each payment</a:t>
          </a:r>
          <a:endParaRPr lang="en-IN" dirty="0">
            <a:latin typeface="+mj-lt"/>
          </a:endParaRPr>
        </a:p>
      </dgm:t>
    </dgm:pt>
    <dgm:pt modelId="{D6F82C29-D5F0-443C-9478-974A27DE9B6B}" type="parTrans" cxnId="{B8F1DDD1-46CE-42B5-BF9F-7C7D8B5915B4}">
      <dgm:prSet/>
      <dgm:spPr/>
      <dgm:t>
        <a:bodyPr/>
        <a:lstStyle/>
        <a:p>
          <a:endParaRPr lang="en-IN"/>
        </a:p>
      </dgm:t>
    </dgm:pt>
    <dgm:pt modelId="{6EB392E1-8208-496B-8539-4109800A8648}" type="sibTrans" cxnId="{B8F1DDD1-46CE-42B5-BF9F-7C7D8B5915B4}">
      <dgm:prSet/>
      <dgm:spPr/>
      <dgm:t>
        <a:bodyPr/>
        <a:lstStyle/>
        <a:p>
          <a:endParaRPr lang="en-IN"/>
        </a:p>
      </dgm:t>
    </dgm:pt>
    <dgm:pt modelId="{4C821309-EB1A-4D5D-A96D-76E35B8B4387}">
      <dgm:prSet phldrT="[Text]"/>
      <dgm:spPr/>
      <dgm:t>
        <a:bodyPr/>
        <a:lstStyle/>
        <a:p>
          <a:pPr algn="l" rtl="0"/>
          <a:r>
            <a:rPr lang="en-US" dirty="0" smtClean="0">
              <a:latin typeface="+mj-lt"/>
            </a:rPr>
            <a:t>Where the payment is </a:t>
          </a:r>
          <a:r>
            <a:rPr lang="en-US" b="1" dirty="0" smtClean="0">
              <a:latin typeface="+mj-lt"/>
            </a:rPr>
            <a:t>linked to the completion </a:t>
          </a:r>
          <a:r>
            <a:rPr lang="en-US" dirty="0" smtClean="0">
              <a:latin typeface="+mj-lt"/>
            </a:rPr>
            <a:t>of an event:</a:t>
          </a:r>
          <a:endParaRPr lang="en-IN" dirty="0">
            <a:latin typeface="+mj-lt"/>
          </a:endParaRPr>
        </a:p>
      </dgm:t>
    </dgm:pt>
    <dgm:pt modelId="{B9112C08-24F1-4074-90C2-A7CFC96538B8}" type="parTrans" cxnId="{323801E2-0D28-4001-B2CB-F5DCFB8AADB7}">
      <dgm:prSet/>
      <dgm:spPr/>
      <dgm:t>
        <a:bodyPr/>
        <a:lstStyle/>
        <a:p>
          <a:endParaRPr lang="en-IN"/>
        </a:p>
      </dgm:t>
    </dgm:pt>
    <dgm:pt modelId="{414080EE-40BE-4CA7-9FC5-AA7AD4693F3D}" type="sibTrans" cxnId="{323801E2-0D28-4001-B2CB-F5DCFB8AADB7}">
      <dgm:prSet/>
      <dgm:spPr/>
      <dgm:t>
        <a:bodyPr/>
        <a:lstStyle/>
        <a:p>
          <a:endParaRPr lang="en-IN"/>
        </a:p>
      </dgm:t>
    </dgm:pt>
    <dgm:pt modelId="{05E65D4E-E823-4F76-8D2D-4443207DA561}">
      <dgm:prSet phldrT="[Text]"/>
      <dgm:spPr/>
      <dgm:t>
        <a:bodyPr/>
        <a:lstStyle/>
        <a:p>
          <a:pPr rtl="0"/>
          <a:r>
            <a:rPr kumimoji="0" lang="en-IN" b="1" i="0" u="none" strike="noStrike" cap="none" spc="0" normalizeH="0" baseline="0" noProof="0" dirty="0" smtClean="0">
              <a:ln/>
              <a:effectLst/>
              <a:uLnTx/>
              <a:uFillTx/>
              <a:latin typeface="+mj-lt"/>
            </a:rPr>
            <a:t>Within 30 days of completion of event</a:t>
          </a:r>
          <a:endParaRPr lang="en-IN" dirty="0">
            <a:latin typeface="+mj-lt"/>
          </a:endParaRPr>
        </a:p>
      </dgm:t>
    </dgm:pt>
    <dgm:pt modelId="{2A2770E1-EAFD-4E95-AB33-87A7B77C5BB0}" type="parTrans" cxnId="{02B8DFE2-DAD3-4737-AD2F-3FCC5D78EB35}">
      <dgm:prSet/>
      <dgm:spPr/>
      <dgm:t>
        <a:bodyPr/>
        <a:lstStyle/>
        <a:p>
          <a:endParaRPr lang="en-IN"/>
        </a:p>
      </dgm:t>
    </dgm:pt>
    <dgm:pt modelId="{099C8E50-EED0-4EC2-838A-05BE9F6123A2}" type="sibTrans" cxnId="{02B8DFE2-DAD3-4737-AD2F-3FCC5D78EB35}">
      <dgm:prSet/>
      <dgm:spPr/>
      <dgm:t>
        <a:bodyPr/>
        <a:lstStyle/>
        <a:p>
          <a:endParaRPr lang="en-IN"/>
        </a:p>
      </dgm:t>
    </dgm:pt>
    <dgm:pt modelId="{476EAB0E-583A-4C9D-8649-EAD39D832BED}" type="pres">
      <dgm:prSet presAssocID="{A43D8348-EBDB-4C93-A9AD-E40BA4B503BE}" presName="Name0" presStyleCnt="0">
        <dgm:presLayoutVars>
          <dgm:chMax val="7"/>
          <dgm:dir/>
          <dgm:animLvl val="lvl"/>
          <dgm:resizeHandles val="exact"/>
        </dgm:presLayoutVars>
      </dgm:prSet>
      <dgm:spPr/>
      <dgm:t>
        <a:bodyPr/>
        <a:lstStyle/>
        <a:p>
          <a:endParaRPr lang="en-IN"/>
        </a:p>
      </dgm:t>
    </dgm:pt>
    <dgm:pt modelId="{3D85BC7B-C95F-4347-A003-2525B2DEC7C3}" type="pres">
      <dgm:prSet presAssocID="{0517C07D-7C83-4EC0-A0F1-1C6DC226B643}" presName="circle1" presStyleLbl="node1" presStyleIdx="0" presStyleCnt="3"/>
      <dgm:spPr/>
    </dgm:pt>
    <dgm:pt modelId="{3FF23C07-1487-45DB-B1E5-E15A76583F54}" type="pres">
      <dgm:prSet presAssocID="{0517C07D-7C83-4EC0-A0F1-1C6DC226B643}" presName="space" presStyleCnt="0"/>
      <dgm:spPr/>
    </dgm:pt>
    <dgm:pt modelId="{01353EE6-521E-4840-8568-0DEFC98E9F5B}" type="pres">
      <dgm:prSet presAssocID="{0517C07D-7C83-4EC0-A0F1-1C6DC226B643}" presName="rect1" presStyleLbl="alignAcc1" presStyleIdx="0" presStyleCnt="3"/>
      <dgm:spPr/>
      <dgm:t>
        <a:bodyPr/>
        <a:lstStyle/>
        <a:p>
          <a:endParaRPr lang="en-IN"/>
        </a:p>
      </dgm:t>
    </dgm:pt>
    <dgm:pt modelId="{175058F5-2C33-4BDE-B587-0DB26D5F1CB1}" type="pres">
      <dgm:prSet presAssocID="{62CD9A97-BC9D-46D8-9EAC-2AFCE3D6FADD}" presName="vertSpace2" presStyleLbl="node1" presStyleIdx="0" presStyleCnt="3"/>
      <dgm:spPr/>
    </dgm:pt>
    <dgm:pt modelId="{9EBFEE1F-3021-4E38-8FF5-8646F9283D72}" type="pres">
      <dgm:prSet presAssocID="{62CD9A97-BC9D-46D8-9EAC-2AFCE3D6FADD}" presName="circle2" presStyleLbl="node1" presStyleIdx="1" presStyleCnt="3"/>
      <dgm:spPr/>
    </dgm:pt>
    <dgm:pt modelId="{185380BB-095F-4D3E-BF69-9FC5BB6CD7FD}" type="pres">
      <dgm:prSet presAssocID="{62CD9A97-BC9D-46D8-9EAC-2AFCE3D6FADD}" presName="rect2" presStyleLbl="alignAcc1" presStyleIdx="1" presStyleCnt="3"/>
      <dgm:spPr/>
      <dgm:t>
        <a:bodyPr/>
        <a:lstStyle/>
        <a:p>
          <a:endParaRPr lang="en-IN"/>
        </a:p>
      </dgm:t>
    </dgm:pt>
    <dgm:pt modelId="{B8026402-6CDF-48DD-9F26-D12230E902BA}" type="pres">
      <dgm:prSet presAssocID="{4C821309-EB1A-4D5D-A96D-76E35B8B4387}" presName="vertSpace3" presStyleLbl="node1" presStyleIdx="1" presStyleCnt="3"/>
      <dgm:spPr/>
    </dgm:pt>
    <dgm:pt modelId="{47D99B8D-52C8-44B6-9E7F-5B2553A5FF96}" type="pres">
      <dgm:prSet presAssocID="{4C821309-EB1A-4D5D-A96D-76E35B8B4387}" presName="circle3" presStyleLbl="node1" presStyleIdx="2" presStyleCnt="3"/>
      <dgm:spPr/>
    </dgm:pt>
    <dgm:pt modelId="{C9E73186-1E57-44C5-B329-7275328F60EF}" type="pres">
      <dgm:prSet presAssocID="{4C821309-EB1A-4D5D-A96D-76E35B8B4387}" presName="rect3" presStyleLbl="alignAcc1" presStyleIdx="2" presStyleCnt="3"/>
      <dgm:spPr/>
      <dgm:t>
        <a:bodyPr/>
        <a:lstStyle/>
        <a:p>
          <a:endParaRPr lang="en-IN"/>
        </a:p>
      </dgm:t>
    </dgm:pt>
    <dgm:pt modelId="{1AA463DF-CE14-4A8D-9662-37B2EBB0A34A}" type="pres">
      <dgm:prSet presAssocID="{0517C07D-7C83-4EC0-A0F1-1C6DC226B643}" presName="rect1ParTx" presStyleLbl="alignAcc1" presStyleIdx="2" presStyleCnt="3">
        <dgm:presLayoutVars>
          <dgm:chMax val="1"/>
          <dgm:bulletEnabled val="1"/>
        </dgm:presLayoutVars>
      </dgm:prSet>
      <dgm:spPr/>
      <dgm:t>
        <a:bodyPr/>
        <a:lstStyle/>
        <a:p>
          <a:endParaRPr lang="en-IN"/>
        </a:p>
      </dgm:t>
    </dgm:pt>
    <dgm:pt modelId="{72FEA322-CEC2-4533-934C-7AAC9BC5A064}" type="pres">
      <dgm:prSet presAssocID="{0517C07D-7C83-4EC0-A0F1-1C6DC226B643}" presName="rect1ChTx" presStyleLbl="alignAcc1" presStyleIdx="2" presStyleCnt="3">
        <dgm:presLayoutVars>
          <dgm:bulletEnabled val="1"/>
        </dgm:presLayoutVars>
      </dgm:prSet>
      <dgm:spPr/>
      <dgm:t>
        <a:bodyPr/>
        <a:lstStyle/>
        <a:p>
          <a:endParaRPr lang="en-IN"/>
        </a:p>
      </dgm:t>
    </dgm:pt>
    <dgm:pt modelId="{849EC80E-6465-4865-98E5-BDF57BD8B261}" type="pres">
      <dgm:prSet presAssocID="{62CD9A97-BC9D-46D8-9EAC-2AFCE3D6FADD}" presName="rect2ParTx" presStyleLbl="alignAcc1" presStyleIdx="2" presStyleCnt="3">
        <dgm:presLayoutVars>
          <dgm:chMax val="1"/>
          <dgm:bulletEnabled val="1"/>
        </dgm:presLayoutVars>
      </dgm:prSet>
      <dgm:spPr/>
      <dgm:t>
        <a:bodyPr/>
        <a:lstStyle/>
        <a:p>
          <a:endParaRPr lang="en-IN"/>
        </a:p>
      </dgm:t>
    </dgm:pt>
    <dgm:pt modelId="{42CCE5C7-7E3F-4DB8-B492-4921842A8C2D}" type="pres">
      <dgm:prSet presAssocID="{62CD9A97-BC9D-46D8-9EAC-2AFCE3D6FADD}" presName="rect2ChTx" presStyleLbl="alignAcc1" presStyleIdx="2" presStyleCnt="3">
        <dgm:presLayoutVars>
          <dgm:bulletEnabled val="1"/>
        </dgm:presLayoutVars>
      </dgm:prSet>
      <dgm:spPr/>
      <dgm:t>
        <a:bodyPr/>
        <a:lstStyle/>
        <a:p>
          <a:endParaRPr lang="en-IN"/>
        </a:p>
      </dgm:t>
    </dgm:pt>
    <dgm:pt modelId="{97A321E0-7014-499C-BD9A-C087CB83C15C}" type="pres">
      <dgm:prSet presAssocID="{4C821309-EB1A-4D5D-A96D-76E35B8B4387}" presName="rect3ParTx" presStyleLbl="alignAcc1" presStyleIdx="2" presStyleCnt="3">
        <dgm:presLayoutVars>
          <dgm:chMax val="1"/>
          <dgm:bulletEnabled val="1"/>
        </dgm:presLayoutVars>
      </dgm:prSet>
      <dgm:spPr/>
      <dgm:t>
        <a:bodyPr/>
        <a:lstStyle/>
        <a:p>
          <a:endParaRPr lang="en-IN"/>
        </a:p>
      </dgm:t>
    </dgm:pt>
    <dgm:pt modelId="{8B18D3B1-F25F-4AFE-B46A-C7FD66910B90}" type="pres">
      <dgm:prSet presAssocID="{4C821309-EB1A-4D5D-A96D-76E35B8B4387}" presName="rect3ChTx" presStyleLbl="alignAcc1" presStyleIdx="2" presStyleCnt="3">
        <dgm:presLayoutVars>
          <dgm:bulletEnabled val="1"/>
        </dgm:presLayoutVars>
      </dgm:prSet>
      <dgm:spPr/>
      <dgm:t>
        <a:bodyPr/>
        <a:lstStyle/>
        <a:p>
          <a:endParaRPr lang="en-IN"/>
        </a:p>
      </dgm:t>
    </dgm:pt>
  </dgm:ptLst>
  <dgm:cxnLst>
    <dgm:cxn modelId="{337BF8E6-F333-498E-A038-1EF776E070F3}" type="presOf" srcId="{62CD9A97-BC9D-46D8-9EAC-2AFCE3D6FADD}" destId="{849EC80E-6465-4865-98E5-BDF57BD8B261}" srcOrd="1" destOrd="0" presId="urn:microsoft.com/office/officeart/2005/8/layout/target3"/>
    <dgm:cxn modelId="{620DDDD7-46F8-47C5-B3A9-59839FF532C9}" type="presOf" srcId="{D7AE3681-7433-4970-AE5B-1DFFBF8AC8DD}" destId="{72FEA322-CEC2-4533-934C-7AAC9BC5A064}" srcOrd="0" destOrd="0" presId="urn:microsoft.com/office/officeart/2005/8/layout/target3"/>
    <dgm:cxn modelId="{F8243381-2A17-40DB-B034-F480F1658E7A}" type="presOf" srcId="{62CD9A97-BC9D-46D8-9EAC-2AFCE3D6FADD}" destId="{185380BB-095F-4D3E-BF69-9FC5BB6CD7FD}" srcOrd="0" destOrd="0" presId="urn:microsoft.com/office/officeart/2005/8/layout/target3"/>
    <dgm:cxn modelId="{FFB2AD89-EB70-42E5-9256-2F10C350AA9E}" srcId="{A43D8348-EBDB-4C93-A9AD-E40BA4B503BE}" destId="{0517C07D-7C83-4EC0-A0F1-1C6DC226B643}" srcOrd="0" destOrd="0" parTransId="{7EA6723C-1722-40FE-BBDF-97D9EB2B0B4C}" sibTransId="{DE24717A-00E5-40F9-9860-591EA5634A00}"/>
    <dgm:cxn modelId="{02B8DFE2-DAD3-4737-AD2F-3FCC5D78EB35}" srcId="{4C821309-EB1A-4D5D-A96D-76E35B8B4387}" destId="{05E65D4E-E823-4F76-8D2D-4443207DA561}" srcOrd="0" destOrd="0" parTransId="{2A2770E1-EAFD-4E95-AB33-87A7B77C5BB0}" sibTransId="{099C8E50-EED0-4EC2-838A-05BE9F6123A2}"/>
    <dgm:cxn modelId="{62339FF8-F17B-4FF6-84BD-2A81191D9D43}" type="presOf" srcId="{4C821309-EB1A-4D5D-A96D-76E35B8B4387}" destId="{C9E73186-1E57-44C5-B329-7275328F60EF}" srcOrd="0" destOrd="0" presId="urn:microsoft.com/office/officeart/2005/8/layout/target3"/>
    <dgm:cxn modelId="{8F3EB895-46BE-4550-90AA-D8417D76EBC4}" type="presOf" srcId="{0517C07D-7C83-4EC0-A0F1-1C6DC226B643}" destId="{01353EE6-521E-4840-8568-0DEFC98E9F5B}" srcOrd="0" destOrd="0" presId="urn:microsoft.com/office/officeart/2005/8/layout/target3"/>
    <dgm:cxn modelId="{BCBFA76A-A20B-476D-81E1-E4D041DDA10A}" type="presOf" srcId="{4C821309-EB1A-4D5D-A96D-76E35B8B4387}" destId="{97A321E0-7014-499C-BD9A-C087CB83C15C}" srcOrd="1" destOrd="0" presId="urn:microsoft.com/office/officeart/2005/8/layout/target3"/>
    <dgm:cxn modelId="{ED37400D-CD0D-4524-976C-00F8182B8E06}" type="presOf" srcId="{05E65D4E-E823-4F76-8D2D-4443207DA561}" destId="{8B18D3B1-F25F-4AFE-B46A-C7FD66910B90}" srcOrd="0" destOrd="0" presId="urn:microsoft.com/office/officeart/2005/8/layout/target3"/>
    <dgm:cxn modelId="{B8F1DDD1-46CE-42B5-BF9F-7C7D8B5915B4}" srcId="{62CD9A97-BC9D-46D8-9EAC-2AFCE3D6FADD}" destId="{8C23332D-66A5-4EB3-9BBF-F5BAA2B253C7}" srcOrd="0" destOrd="0" parTransId="{D6F82C29-D5F0-443C-9478-974A27DE9B6B}" sibTransId="{6EB392E1-8208-496B-8539-4109800A8648}"/>
    <dgm:cxn modelId="{8D2FA1C0-F88E-42C0-A1E3-D251DF9524DC}" type="presOf" srcId="{0517C07D-7C83-4EC0-A0F1-1C6DC226B643}" destId="{1AA463DF-CE14-4A8D-9662-37B2EBB0A34A}" srcOrd="1" destOrd="0" presId="urn:microsoft.com/office/officeart/2005/8/layout/target3"/>
    <dgm:cxn modelId="{AF6B773F-FA12-4629-8A92-094BCE4D4D3C}" type="presOf" srcId="{8C23332D-66A5-4EB3-9BBF-F5BAA2B253C7}" destId="{42CCE5C7-7E3F-4DB8-B492-4921842A8C2D}" srcOrd="0" destOrd="0" presId="urn:microsoft.com/office/officeart/2005/8/layout/target3"/>
    <dgm:cxn modelId="{323801E2-0D28-4001-B2CB-F5DCFB8AADB7}" srcId="{A43D8348-EBDB-4C93-A9AD-E40BA4B503BE}" destId="{4C821309-EB1A-4D5D-A96D-76E35B8B4387}" srcOrd="2" destOrd="0" parTransId="{B9112C08-24F1-4074-90C2-A7CFC96538B8}" sibTransId="{414080EE-40BE-4CA7-9FC5-AA7AD4693F3D}"/>
    <dgm:cxn modelId="{0CC58372-AAC8-42EE-B039-56CC829068D1}" srcId="{A43D8348-EBDB-4C93-A9AD-E40BA4B503BE}" destId="{62CD9A97-BC9D-46D8-9EAC-2AFCE3D6FADD}" srcOrd="1" destOrd="0" parTransId="{BBD447BE-6F6F-42C9-ADCF-8B5309701C0F}" sibTransId="{48F281F6-BC22-4971-A71E-63830EE62461}"/>
    <dgm:cxn modelId="{B0D9BC04-A431-4A29-BF91-03AD335E0477}" type="presOf" srcId="{A43D8348-EBDB-4C93-A9AD-E40BA4B503BE}" destId="{476EAB0E-583A-4C9D-8649-EAD39D832BED}" srcOrd="0" destOrd="0" presId="urn:microsoft.com/office/officeart/2005/8/layout/target3"/>
    <dgm:cxn modelId="{C83A9D57-CB6B-4298-929A-7708988425CC}" srcId="{0517C07D-7C83-4EC0-A0F1-1C6DC226B643}" destId="{D7AE3681-7433-4970-AE5B-1DFFBF8AC8DD}" srcOrd="0" destOrd="0" parTransId="{1887690F-5135-4AA1-A0F9-DB7ED41B4635}" sibTransId="{744CCC55-E0C8-48CD-AA52-3A938A953DC9}"/>
    <dgm:cxn modelId="{AD9211CF-B5A5-4C59-B25A-E05E86F29816}" type="presParOf" srcId="{476EAB0E-583A-4C9D-8649-EAD39D832BED}" destId="{3D85BC7B-C95F-4347-A003-2525B2DEC7C3}" srcOrd="0" destOrd="0" presId="urn:microsoft.com/office/officeart/2005/8/layout/target3"/>
    <dgm:cxn modelId="{91B2A612-FCB9-44F2-AA0C-9D8731C3C95E}" type="presParOf" srcId="{476EAB0E-583A-4C9D-8649-EAD39D832BED}" destId="{3FF23C07-1487-45DB-B1E5-E15A76583F54}" srcOrd="1" destOrd="0" presId="urn:microsoft.com/office/officeart/2005/8/layout/target3"/>
    <dgm:cxn modelId="{0F6032E8-088C-4B59-AFEE-9ADF828821B9}" type="presParOf" srcId="{476EAB0E-583A-4C9D-8649-EAD39D832BED}" destId="{01353EE6-521E-4840-8568-0DEFC98E9F5B}" srcOrd="2" destOrd="0" presId="urn:microsoft.com/office/officeart/2005/8/layout/target3"/>
    <dgm:cxn modelId="{4A5B435B-F5D1-4CDC-8306-E425FD35EFAF}" type="presParOf" srcId="{476EAB0E-583A-4C9D-8649-EAD39D832BED}" destId="{175058F5-2C33-4BDE-B587-0DB26D5F1CB1}" srcOrd="3" destOrd="0" presId="urn:microsoft.com/office/officeart/2005/8/layout/target3"/>
    <dgm:cxn modelId="{86BBA12C-D672-4400-B05B-D6135D31C0C8}" type="presParOf" srcId="{476EAB0E-583A-4C9D-8649-EAD39D832BED}" destId="{9EBFEE1F-3021-4E38-8FF5-8646F9283D72}" srcOrd="4" destOrd="0" presId="urn:microsoft.com/office/officeart/2005/8/layout/target3"/>
    <dgm:cxn modelId="{C6D54C6B-91E0-4B75-BF61-8C116AFEE711}" type="presParOf" srcId="{476EAB0E-583A-4C9D-8649-EAD39D832BED}" destId="{185380BB-095F-4D3E-BF69-9FC5BB6CD7FD}" srcOrd="5" destOrd="0" presId="urn:microsoft.com/office/officeart/2005/8/layout/target3"/>
    <dgm:cxn modelId="{D4D86B51-8F4A-4793-A36C-5430DF59160A}" type="presParOf" srcId="{476EAB0E-583A-4C9D-8649-EAD39D832BED}" destId="{B8026402-6CDF-48DD-9F26-D12230E902BA}" srcOrd="6" destOrd="0" presId="urn:microsoft.com/office/officeart/2005/8/layout/target3"/>
    <dgm:cxn modelId="{02F633A1-B95E-4C9B-AE48-DF6BB8C8EFBA}" type="presParOf" srcId="{476EAB0E-583A-4C9D-8649-EAD39D832BED}" destId="{47D99B8D-52C8-44B6-9E7F-5B2553A5FF96}" srcOrd="7" destOrd="0" presId="urn:microsoft.com/office/officeart/2005/8/layout/target3"/>
    <dgm:cxn modelId="{DED76FDE-8CDC-44C8-8993-727C59153389}" type="presParOf" srcId="{476EAB0E-583A-4C9D-8649-EAD39D832BED}" destId="{C9E73186-1E57-44C5-B329-7275328F60EF}" srcOrd="8" destOrd="0" presId="urn:microsoft.com/office/officeart/2005/8/layout/target3"/>
    <dgm:cxn modelId="{E19156F6-A2E7-4C2E-A9F8-7CC3D7206BD0}" type="presParOf" srcId="{476EAB0E-583A-4C9D-8649-EAD39D832BED}" destId="{1AA463DF-CE14-4A8D-9662-37B2EBB0A34A}" srcOrd="9" destOrd="0" presId="urn:microsoft.com/office/officeart/2005/8/layout/target3"/>
    <dgm:cxn modelId="{3EA75D29-DD63-4F71-A263-6904F102C659}" type="presParOf" srcId="{476EAB0E-583A-4C9D-8649-EAD39D832BED}" destId="{72FEA322-CEC2-4533-934C-7AAC9BC5A064}" srcOrd="10" destOrd="0" presId="urn:microsoft.com/office/officeart/2005/8/layout/target3"/>
    <dgm:cxn modelId="{A2DB6C2E-0923-4F49-93F9-0382CFC1ADD9}" type="presParOf" srcId="{476EAB0E-583A-4C9D-8649-EAD39D832BED}" destId="{849EC80E-6465-4865-98E5-BDF57BD8B261}" srcOrd="11" destOrd="0" presId="urn:microsoft.com/office/officeart/2005/8/layout/target3"/>
    <dgm:cxn modelId="{D67EDE13-57CF-433F-B7BF-6525F40D285E}" type="presParOf" srcId="{476EAB0E-583A-4C9D-8649-EAD39D832BED}" destId="{42CCE5C7-7E3F-4DB8-B492-4921842A8C2D}" srcOrd="12" destOrd="0" presId="urn:microsoft.com/office/officeart/2005/8/layout/target3"/>
    <dgm:cxn modelId="{51E86DA5-824E-4E2E-A765-BB8B8F02BB8A}" type="presParOf" srcId="{476EAB0E-583A-4C9D-8649-EAD39D832BED}" destId="{97A321E0-7014-499C-BD9A-C087CB83C15C}" srcOrd="13" destOrd="0" presId="urn:microsoft.com/office/officeart/2005/8/layout/target3"/>
    <dgm:cxn modelId="{78777C6F-B44A-439D-B07B-9BC8FBCC74A1}" type="presParOf" srcId="{476EAB0E-583A-4C9D-8649-EAD39D832BED}" destId="{8B18D3B1-F25F-4AFE-B46A-C7FD66910B90}" srcOrd="14" destOrd="0" presId="urn:microsoft.com/office/officeart/2005/8/layout/target3"/>
  </dgm:cxnLst>
  <dgm:bg/>
  <dgm:whole/>
</dgm:dataModel>
</file>

<file path=ppt/diagrams/data9.xml><?xml version="1.0" encoding="utf-8"?>
<dgm:dataModel xmlns:dgm="http://schemas.openxmlformats.org/drawingml/2006/diagram" xmlns:a="http://schemas.openxmlformats.org/drawingml/2006/main">
  <dgm:ptLst>
    <dgm:pt modelId="{A4CC7945-AC6D-4DD0-A353-16C0562C998C}" type="doc">
      <dgm:prSet loTypeId="urn:microsoft.com/office/officeart/2005/8/layout/matrix1" loCatId="matrix" qsTypeId="urn:microsoft.com/office/officeart/2005/8/quickstyle/simple2" qsCatId="simple" csTypeId="urn:microsoft.com/office/officeart/2005/8/colors/accent3_1" csCatId="accent3" phldr="1"/>
      <dgm:spPr/>
      <dgm:t>
        <a:bodyPr/>
        <a:lstStyle/>
        <a:p>
          <a:endParaRPr lang="en-US"/>
        </a:p>
      </dgm:t>
    </dgm:pt>
    <dgm:pt modelId="{D95ED2EF-9953-424B-8199-194819140A3F}">
      <dgm:prSet phldrT="[Text]" custT="1"/>
      <dgm:spPr/>
      <dgm:t>
        <a:bodyPr/>
        <a:lstStyle/>
        <a:p>
          <a:pPr algn="just" rtl="0"/>
          <a:r>
            <a:rPr lang="en-US" sz="2000" dirty="0">
              <a:latin typeface="+mj-lt"/>
            </a:rPr>
            <a:t>Where tax liable to be paid on reverse charge basis, the time of supply of goods/services shall be</a:t>
          </a:r>
          <a:r>
            <a:rPr lang="en-US" sz="2000" dirty="0">
              <a:solidFill>
                <a:srgbClr val="FF0000"/>
              </a:solidFill>
              <a:latin typeface="+mj-lt"/>
            </a:rPr>
            <a:t> </a:t>
          </a:r>
          <a:r>
            <a:rPr lang="en-US" sz="2000" b="1" u="sng" dirty="0">
              <a:solidFill>
                <a:srgbClr val="FF0000"/>
              </a:solidFill>
              <a:latin typeface="+mj-lt"/>
            </a:rPr>
            <a:t>earliest </a:t>
          </a:r>
          <a:r>
            <a:rPr lang="en-US" sz="2000" dirty="0">
              <a:latin typeface="+mj-lt"/>
            </a:rPr>
            <a:t>of–</a:t>
          </a:r>
        </a:p>
      </dgm:t>
    </dgm:pt>
    <dgm:pt modelId="{DCACA84C-F032-4299-959E-EFDBE8CDA44F}" type="parTrans" cxnId="{00A513F0-1FBD-4AB9-8AF2-1E2589329043}">
      <dgm:prSet/>
      <dgm:spPr/>
      <dgm:t>
        <a:bodyPr/>
        <a:lstStyle/>
        <a:p>
          <a:endParaRPr lang="en-US" sz="2400">
            <a:latin typeface="+mn-lt"/>
          </a:endParaRPr>
        </a:p>
      </dgm:t>
    </dgm:pt>
    <dgm:pt modelId="{20E570B4-72C1-411D-B7FE-0F7CE4B5FF18}" type="sibTrans" cxnId="{00A513F0-1FBD-4AB9-8AF2-1E2589329043}">
      <dgm:prSet/>
      <dgm:spPr/>
      <dgm:t>
        <a:bodyPr/>
        <a:lstStyle/>
        <a:p>
          <a:endParaRPr lang="en-US" sz="2400">
            <a:latin typeface="+mn-lt"/>
          </a:endParaRPr>
        </a:p>
      </dgm:t>
    </dgm:pt>
    <dgm:pt modelId="{0D8C7743-9A15-4A21-8A37-D961B42B949A}">
      <dgm:prSet phldrT="[Text]" custT="1"/>
      <dgm:spPr/>
      <dgm:t>
        <a:bodyPr/>
        <a:lstStyle/>
        <a:p>
          <a:pPr algn="l" rtl="0"/>
          <a:r>
            <a:rPr lang="en-US" sz="2000" dirty="0">
              <a:latin typeface="+mj-lt"/>
            </a:rPr>
            <a:t>Date on which </a:t>
          </a:r>
          <a:r>
            <a:rPr lang="en-US" sz="2000" b="1" dirty="0">
              <a:latin typeface="+mj-lt"/>
            </a:rPr>
            <a:t>payment is entered in the books of recipient</a:t>
          </a:r>
        </a:p>
        <a:p>
          <a:pPr algn="just" rtl="0"/>
          <a:endParaRPr lang="en-US" sz="2000" dirty="0">
            <a:latin typeface="+mj-lt"/>
          </a:endParaRPr>
        </a:p>
      </dgm:t>
    </dgm:pt>
    <dgm:pt modelId="{B5EC37AF-FF3C-4B78-A4FE-B3F87E7EE4B4}" type="parTrans" cxnId="{2593EE1D-6443-4031-ADE6-DA950DBEC9EA}">
      <dgm:prSet/>
      <dgm:spPr/>
      <dgm:t>
        <a:bodyPr/>
        <a:lstStyle/>
        <a:p>
          <a:endParaRPr lang="en-US" sz="2400">
            <a:latin typeface="+mn-lt"/>
          </a:endParaRPr>
        </a:p>
      </dgm:t>
    </dgm:pt>
    <dgm:pt modelId="{C87FAE14-B0A6-4A01-A1EE-A8E2B1946F77}" type="sibTrans" cxnId="{2593EE1D-6443-4031-ADE6-DA950DBEC9EA}">
      <dgm:prSet/>
      <dgm:spPr/>
      <dgm:t>
        <a:bodyPr/>
        <a:lstStyle/>
        <a:p>
          <a:endParaRPr lang="en-US" sz="2400">
            <a:latin typeface="+mn-lt"/>
          </a:endParaRPr>
        </a:p>
      </dgm:t>
    </dgm:pt>
    <dgm:pt modelId="{4032838A-94DA-4FCB-9966-2D25FDAEB3D8}">
      <dgm:prSet custT="1"/>
      <dgm:spPr/>
      <dgm:t>
        <a:bodyPr/>
        <a:lstStyle/>
        <a:p>
          <a:pPr algn="l" rtl="0"/>
          <a:r>
            <a:rPr lang="en-US" sz="2000" dirty="0">
              <a:latin typeface="+mj-lt"/>
            </a:rPr>
            <a:t>Date on which </a:t>
          </a:r>
          <a:r>
            <a:rPr lang="en-US" sz="2000" b="1" dirty="0">
              <a:latin typeface="+mj-lt"/>
            </a:rPr>
            <a:t>payment is debited </a:t>
          </a:r>
          <a:r>
            <a:rPr lang="en-US" sz="2000" dirty="0">
              <a:latin typeface="+mj-lt"/>
            </a:rPr>
            <a:t>to the recipient’s bank a/c</a:t>
          </a:r>
        </a:p>
        <a:p>
          <a:pPr algn="just" rtl="0"/>
          <a:endParaRPr lang="en-US" sz="2000" dirty="0">
            <a:latin typeface="+mj-lt"/>
          </a:endParaRPr>
        </a:p>
      </dgm:t>
    </dgm:pt>
    <dgm:pt modelId="{7DFDAFDB-C848-403F-8198-60D979B52FE1}" type="parTrans" cxnId="{78C2CAA2-659D-4E8A-88DD-BA7D1F9EDE2F}">
      <dgm:prSet/>
      <dgm:spPr/>
      <dgm:t>
        <a:bodyPr/>
        <a:lstStyle/>
        <a:p>
          <a:endParaRPr lang="en-US" sz="2400">
            <a:latin typeface="+mn-lt"/>
          </a:endParaRPr>
        </a:p>
      </dgm:t>
    </dgm:pt>
    <dgm:pt modelId="{E45FB5FD-0801-49BA-9858-2BDCA7E2086C}" type="sibTrans" cxnId="{78C2CAA2-659D-4E8A-88DD-BA7D1F9EDE2F}">
      <dgm:prSet/>
      <dgm:spPr/>
      <dgm:t>
        <a:bodyPr/>
        <a:lstStyle/>
        <a:p>
          <a:endParaRPr lang="en-US" sz="2400">
            <a:latin typeface="+mn-lt"/>
          </a:endParaRPr>
        </a:p>
      </dgm:t>
    </dgm:pt>
    <dgm:pt modelId="{5BD43607-33EA-4A30-92AF-3EACCCACB308}">
      <dgm:prSet custT="1"/>
      <dgm:spPr/>
      <dgm:t>
        <a:bodyPr/>
        <a:lstStyle/>
        <a:p>
          <a:pPr algn="l" rtl="0"/>
          <a:r>
            <a:rPr lang="en-US" sz="2000" dirty="0">
              <a:latin typeface="+mj-lt"/>
            </a:rPr>
            <a:t>31</a:t>
          </a:r>
          <a:r>
            <a:rPr lang="en-US" sz="2000" baseline="30000" dirty="0">
              <a:latin typeface="+mj-lt"/>
            </a:rPr>
            <a:t>st</a:t>
          </a:r>
          <a:r>
            <a:rPr lang="en-US" sz="2000" dirty="0">
              <a:latin typeface="+mj-lt"/>
            </a:rPr>
            <a:t> day (in case </a:t>
          </a:r>
          <a:endParaRPr lang="en-US" sz="2000" dirty="0" smtClean="0">
            <a:latin typeface="+mj-lt"/>
          </a:endParaRPr>
        </a:p>
        <a:p>
          <a:pPr algn="l" rtl="0"/>
          <a:r>
            <a:rPr lang="en-US" sz="2000" dirty="0" smtClean="0">
              <a:latin typeface="+mj-lt"/>
            </a:rPr>
            <a:t>of </a:t>
          </a:r>
          <a:r>
            <a:rPr lang="en-US" sz="2000" dirty="0">
              <a:latin typeface="+mj-lt"/>
            </a:rPr>
            <a:t>goods, and 61</a:t>
          </a:r>
          <a:r>
            <a:rPr lang="en-US" sz="2000" baseline="30000" dirty="0">
              <a:latin typeface="+mj-lt"/>
            </a:rPr>
            <a:t>st</a:t>
          </a:r>
          <a:r>
            <a:rPr lang="en-US" sz="2000" dirty="0">
              <a:latin typeface="+mj-lt"/>
            </a:rPr>
            <a:t> day in case of services) from the date of issue of invoice by supplier</a:t>
          </a:r>
        </a:p>
        <a:p>
          <a:pPr algn="l" rtl="0"/>
          <a:r>
            <a:rPr lang="en-US" sz="2000" b="1" i="1" dirty="0">
              <a:latin typeface="+mj-lt"/>
            </a:rPr>
            <a:t>Note: </a:t>
          </a:r>
          <a:r>
            <a:rPr lang="en-US" sz="2000" b="0" i="1" dirty="0">
              <a:latin typeface="+mj-lt"/>
            </a:rPr>
            <a:t>This factor is </a:t>
          </a:r>
          <a:r>
            <a:rPr lang="en-US" sz="2000" b="1" i="1" dirty="0">
              <a:latin typeface="+mj-lt"/>
            </a:rPr>
            <a:t>not relevant in case of services from a supplier being an associated enterprise outside India</a:t>
          </a:r>
        </a:p>
        <a:p>
          <a:pPr algn="l" rtl="0"/>
          <a:endParaRPr lang="en-US" sz="2000" b="1" i="1" dirty="0">
            <a:latin typeface="+mj-lt"/>
          </a:endParaRPr>
        </a:p>
      </dgm:t>
    </dgm:pt>
    <dgm:pt modelId="{A3100FB8-ACD5-489E-AC91-05F46E9CCFCD}" type="parTrans" cxnId="{AA59900D-8147-4416-B622-7513A9ED7E36}">
      <dgm:prSet/>
      <dgm:spPr/>
      <dgm:t>
        <a:bodyPr/>
        <a:lstStyle/>
        <a:p>
          <a:endParaRPr lang="en-US" sz="2400">
            <a:latin typeface="+mn-lt"/>
          </a:endParaRPr>
        </a:p>
      </dgm:t>
    </dgm:pt>
    <dgm:pt modelId="{270E788E-5A94-452A-A960-C5E765C074C4}" type="sibTrans" cxnId="{AA59900D-8147-4416-B622-7513A9ED7E36}">
      <dgm:prSet/>
      <dgm:spPr/>
      <dgm:t>
        <a:bodyPr/>
        <a:lstStyle/>
        <a:p>
          <a:endParaRPr lang="en-US" sz="2400">
            <a:latin typeface="+mn-lt"/>
          </a:endParaRPr>
        </a:p>
      </dgm:t>
    </dgm:pt>
    <dgm:pt modelId="{4FCEACFC-5841-408F-BAAE-5A3A94FA62BE}">
      <dgm:prSet custT="1"/>
      <dgm:spPr/>
      <dgm:t>
        <a:bodyPr/>
        <a:lstStyle/>
        <a:p>
          <a:pPr algn="l" rtl="0"/>
          <a:r>
            <a:rPr lang="en-US" sz="2000" dirty="0">
              <a:latin typeface="+mj-lt"/>
            </a:rPr>
            <a:t>Where it is not possible to determine time of supply in the </a:t>
          </a:r>
          <a:r>
            <a:rPr lang="en-US" sz="2000" b="1" i="1" dirty="0">
              <a:latin typeface="+mj-lt"/>
            </a:rPr>
            <a:t>3 other cases: </a:t>
          </a:r>
          <a:r>
            <a:rPr lang="en-US" sz="2000" b="1" dirty="0">
              <a:latin typeface="+mj-lt"/>
            </a:rPr>
            <a:t>Date of entry in the books of account of the recipient</a:t>
          </a:r>
          <a:endParaRPr lang="en-US" sz="2000" dirty="0">
            <a:latin typeface="+mj-lt"/>
          </a:endParaRPr>
        </a:p>
      </dgm:t>
    </dgm:pt>
    <dgm:pt modelId="{6ED7888C-B319-43DF-9041-C1CC6B2319BF}" type="parTrans" cxnId="{999BA87A-5F29-4625-BB9B-8FA7B58E20DD}">
      <dgm:prSet/>
      <dgm:spPr/>
      <dgm:t>
        <a:bodyPr/>
        <a:lstStyle/>
        <a:p>
          <a:endParaRPr lang="en-US" sz="2400">
            <a:latin typeface="+mn-lt"/>
          </a:endParaRPr>
        </a:p>
      </dgm:t>
    </dgm:pt>
    <dgm:pt modelId="{3524B8F2-C496-451B-97C6-CE41ACEC5190}" type="sibTrans" cxnId="{999BA87A-5F29-4625-BB9B-8FA7B58E20DD}">
      <dgm:prSet/>
      <dgm:spPr/>
      <dgm:t>
        <a:bodyPr/>
        <a:lstStyle/>
        <a:p>
          <a:endParaRPr lang="en-US" sz="2400">
            <a:latin typeface="+mn-lt"/>
          </a:endParaRPr>
        </a:p>
      </dgm:t>
    </dgm:pt>
    <dgm:pt modelId="{9AC0C599-6BA7-447E-B78A-316F3344DA30}">
      <dgm:prSet/>
      <dgm:spPr/>
      <dgm:t>
        <a:bodyPr/>
        <a:lstStyle/>
        <a:p>
          <a:endParaRPr lang="en-IN" dirty="0"/>
        </a:p>
      </dgm:t>
    </dgm:pt>
    <dgm:pt modelId="{C108EEF0-1CD8-4A02-B5E2-5C82121417DE}" type="parTrans" cxnId="{FC4AD02A-4C7E-4C01-A34B-79A511076877}">
      <dgm:prSet/>
      <dgm:spPr/>
      <dgm:t>
        <a:bodyPr/>
        <a:lstStyle/>
        <a:p>
          <a:endParaRPr lang="en-IN"/>
        </a:p>
      </dgm:t>
    </dgm:pt>
    <dgm:pt modelId="{6D75334D-9BCD-4479-BDA4-228C9A4EE3C3}" type="sibTrans" cxnId="{FC4AD02A-4C7E-4C01-A34B-79A511076877}">
      <dgm:prSet/>
      <dgm:spPr/>
      <dgm:t>
        <a:bodyPr/>
        <a:lstStyle/>
        <a:p>
          <a:endParaRPr lang="en-IN"/>
        </a:p>
      </dgm:t>
    </dgm:pt>
    <dgm:pt modelId="{74B0D09E-0855-4B96-9913-312995581914}" type="pres">
      <dgm:prSet presAssocID="{A4CC7945-AC6D-4DD0-A353-16C0562C998C}" presName="diagram" presStyleCnt="0">
        <dgm:presLayoutVars>
          <dgm:chMax val="1"/>
          <dgm:dir/>
          <dgm:animLvl val="ctr"/>
          <dgm:resizeHandles val="exact"/>
        </dgm:presLayoutVars>
      </dgm:prSet>
      <dgm:spPr/>
      <dgm:t>
        <a:bodyPr/>
        <a:lstStyle/>
        <a:p>
          <a:endParaRPr lang="en-IN"/>
        </a:p>
      </dgm:t>
    </dgm:pt>
    <dgm:pt modelId="{B52996AB-1108-4B71-98FF-B98F432BE34C}" type="pres">
      <dgm:prSet presAssocID="{A4CC7945-AC6D-4DD0-A353-16C0562C998C}" presName="matrix" presStyleCnt="0"/>
      <dgm:spPr/>
      <dgm:t>
        <a:bodyPr/>
        <a:lstStyle/>
        <a:p>
          <a:endParaRPr lang="en-IN"/>
        </a:p>
      </dgm:t>
    </dgm:pt>
    <dgm:pt modelId="{FCB211AE-15F7-4C95-8A71-2E35C4571A0D}" type="pres">
      <dgm:prSet presAssocID="{A4CC7945-AC6D-4DD0-A353-16C0562C998C}" presName="tile1" presStyleLbl="node1" presStyleIdx="0" presStyleCnt="4" custScaleY="88235"/>
      <dgm:spPr/>
      <dgm:t>
        <a:bodyPr/>
        <a:lstStyle/>
        <a:p>
          <a:endParaRPr lang="en-IN"/>
        </a:p>
      </dgm:t>
    </dgm:pt>
    <dgm:pt modelId="{E4538395-CDB1-4362-B722-E8944337A1FE}" type="pres">
      <dgm:prSet presAssocID="{A4CC7945-AC6D-4DD0-A353-16C0562C998C}" presName="tile1text" presStyleLbl="node1" presStyleIdx="0" presStyleCnt="4">
        <dgm:presLayoutVars>
          <dgm:chMax val="0"/>
          <dgm:chPref val="0"/>
          <dgm:bulletEnabled val="1"/>
        </dgm:presLayoutVars>
      </dgm:prSet>
      <dgm:spPr/>
      <dgm:t>
        <a:bodyPr/>
        <a:lstStyle/>
        <a:p>
          <a:endParaRPr lang="en-IN"/>
        </a:p>
      </dgm:t>
    </dgm:pt>
    <dgm:pt modelId="{7DD7C59C-5EEF-42FF-B43B-07892D99B8CE}" type="pres">
      <dgm:prSet presAssocID="{A4CC7945-AC6D-4DD0-A353-16C0562C998C}" presName="tile2" presStyleLbl="node1" presStyleIdx="1" presStyleCnt="4" custScaleY="88235" custLinFactNeighborX="82500" custLinFactNeighborY="-5000"/>
      <dgm:spPr/>
      <dgm:t>
        <a:bodyPr/>
        <a:lstStyle/>
        <a:p>
          <a:endParaRPr lang="en-IN"/>
        </a:p>
      </dgm:t>
    </dgm:pt>
    <dgm:pt modelId="{3D88FC0F-8CDE-40C5-B71D-9F43329972D9}" type="pres">
      <dgm:prSet presAssocID="{A4CC7945-AC6D-4DD0-A353-16C0562C998C}" presName="tile2text" presStyleLbl="node1" presStyleIdx="1" presStyleCnt="4">
        <dgm:presLayoutVars>
          <dgm:chMax val="0"/>
          <dgm:chPref val="0"/>
          <dgm:bulletEnabled val="1"/>
        </dgm:presLayoutVars>
      </dgm:prSet>
      <dgm:spPr/>
      <dgm:t>
        <a:bodyPr/>
        <a:lstStyle/>
        <a:p>
          <a:endParaRPr lang="en-IN"/>
        </a:p>
      </dgm:t>
    </dgm:pt>
    <dgm:pt modelId="{CB337645-2F31-4527-8506-9B86CF1261E1}" type="pres">
      <dgm:prSet presAssocID="{A4CC7945-AC6D-4DD0-A353-16C0562C998C}" presName="tile3" presStyleLbl="node1" presStyleIdx="2" presStyleCnt="4" custScaleY="111764"/>
      <dgm:spPr/>
      <dgm:t>
        <a:bodyPr/>
        <a:lstStyle/>
        <a:p>
          <a:endParaRPr lang="en-IN"/>
        </a:p>
      </dgm:t>
    </dgm:pt>
    <dgm:pt modelId="{CBA6346C-1B1A-41EA-BC7B-12F46780C44C}" type="pres">
      <dgm:prSet presAssocID="{A4CC7945-AC6D-4DD0-A353-16C0562C998C}" presName="tile3text" presStyleLbl="node1" presStyleIdx="2" presStyleCnt="4">
        <dgm:presLayoutVars>
          <dgm:chMax val="0"/>
          <dgm:chPref val="0"/>
          <dgm:bulletEnabled val="1"/>
        </dgm:presLayoutVars>
      </dgm:prSet>
      <dgm:spPr/>
      <dgm:t>
        <a:bodyPr/>
        <a:lstStyle/>
        <a:p>
          <a:endParaRPr lang="en-IN"/>
        </a:p>
      </dgm:t>
    </dgm:pt>
    <dgm:pt modelId="{EA4655D7-DEC3-4538-BA32-CAD704B4E401}" type="pres">
      <dgm:prSet presAssocID="{A4CC7945-AC6D-4DD0-A353-16C0562C998C}" presName="tile4" presStyleLbl="node1" presStyleIdx="3" presStyleCnt="4" custScaleY="111764"/>
      <dgm:spPr/>
      <dgm:t>
        <a:bodyPr/>
        <a:lstStyle/>
        <a:p>
          <a:endParaRPr lang="en-IN"/>
        </a:p>
      </dgm:t>
    </dgm:pt>
    <dgm:pt modelId="{24A537F8-548E-4B0E-89E8-80C72AEA1CB2}" type="pres">
      <dgm:prSet presAssocID="{A4CC7945-AC6D-4DD0-A353-16C0562C998C}" presName="tile4text" presStyleLbl="node1" presStyleIdx="3" presStyleCnt="4">
        <dgm:presLayoutVars>
          <dgm:chMax val="0"/>
          <dgm:chPref val="0"/>
          <dgm:bulletEnabled val="1"/>
        </dgm:presLayoutVars>
      </dgm:prSet>
      <dgm:spPr/>
      <dgm:t>
        <a:bodyPr/>
        <a:lstStyle/>
        <a:p>
          <a:endParaRPr lang="en-IN"/>
        </a:p>
      </dgm:t>
    </dgm:pt>
    <dgm:pt modelId="{EC1E0571-C830-4C16-A677-D32442B79471}" type="pres">
      <dgm:prSet presAssocID="{A4CC7945-AC6D-4DD0-A353-16C0562C998C}" presName="centerTile" presStyleLbl="fgShp" presStyleIdx="0" presStyleCnt="1" custScaleX="181818" custScaleY="99313" custLinFactNeighborY="-20597">
        <dgm:presLayoutVars>
          <dgm:chMax val="0"/>
          <dgm:chPref val="0"/>
        </dgm:presLayoutVars>
      </dgm:prSet>
      <dgm:spPr/>
      <dgm:t>
        <a:bodyPr/>
        <a:lstStyle/>
        <a:p>
          <a:endParaRPr lang="en-IN"/>
        </a:p>
      </dgm:t>
    </dgm:pt>
  </dgm:ptLst>
  <dgm:cxnLst>
    <dgm:cxn modelId="{B0953788-DBD8-47C6-A514-359EBB2110B7}" type="presOf" srcId="{0D8C7743-9A15-4A21-8A37-D961B42B949A}" destId="{E4538395-CDB1-4362-B722-E8944337A1FE}" srcOrd="1" destOrd="0" presId="urn:microsoft.com/office/officeart/2005/8/layout/matrix1"/>
    <dgm:cxn modelId="{3EC35657-D3B4-40E5-A80E-694016018592}" type="presOf" srcId="{4032838A-94DA-4FCB-9966-2D25FDAEB3D8}" destId="{7DD7C59C-5EEF-42FF-B43B-07892D99B8CE}" srcOrd="0" destOrd="0" presId="urn:microsoft.com/office/officeart/2005/8/layout/matrix1"/>
    <dgm:cxn modelId="{78C2CAA2-659D-4E8A-88DD-BA7D1F9EDE2F}" srcId="{D95ED2EF-9953-424B-8199-194819140A3F}" destId="{4032838A-94DA-4FCB-9966-2D25FDAEB3D8}" srcOrd="1" destOrd="0" parTransId="{7DFDAFDB-C848-403F-8198-60D979B52FE1}" sibTransId="{E45FB5FD-0801-49BA-9858-2BDCA7E2086C}"/>
    <dgm:cxn modelId="{177BEDA5-09D9-4503-91F3-4DCEB9E35B61}" type="presOf" srcId="{5BD43607-33EA-4A30-92AF-3EACCCACB308}" destId="{CB337645-2F31-4527-8506-9B86CF1261E1}" srcOrd="0" destOrd="0" presId="urn:microsoft.com/office/officeart/2005/8/layout/matrix1"/>
    <dgm:cxn modelId="{56C945C6-2920-4921-AC46-33A10996EF25}" type="presOf" srcId="{4FCEACFC-5841-408F-BAAE-5A3A94FA62BE}" destId="{EA4655D7-DEC3-4538-BA32-CAD704B4E401}" srcOrd="0" destOrd="0" presId="urn:microsoft.com/office/officeart/2005/8/layout/matrix1"/>
    <dgm:cxn modelId="{2593EE1D-6443-4031-ADE6-DA950DBEC9EA}" srcId="{D95ED2EF-9953-424B-8199-194819140A3F}" destId="{0D8C7743-9A15-4A21-8A37-D961B42B949A}" srcOrd="0" destOrd="0" parTransId="{B5EC37AF-FF3C-4B78-A4FE-B3F87E7EE4B4}" sibTransId="{C87FAE14-B0A6-4A01-A1EE-A8E2B1946F77}"/>
    <dgm:cxn modelId="{2FCEA6E4-54FC-4075-AB90-E6B757F98182}" type="presOf" srcId="{5BD43607-33EA-4A30-92AF-3EACCCACB308}" destId="{CBA6346C-1B1A-41EA-BC7B-12F46780C44C}" srcOrd="1" destOrd="0" presId="urn:microsoft.com/office/officeart/2005/8/layout/matrix1"/>
    <dgm:cxn modelId="{48D5DB00-3ABE-421D-9DE6-A7C27A5644BD}" type="presOf" srcId="{4032838A-94DA-4FCB-9966-2D25FDAEB3D8}" destId="{3D88FC0F-8CDE-40C5-B71D-9F43329972D9}" srcOrd="1" destOrd="0" presId="urn:microsoft.com/office/officeart/2005/8/layout/matrix1"/>
    <dgm:cxn modelId="{00A513F0-1FBD-4AB9-8AF2-1E2589329043}" srcId="{A4CC7945-AC6D-4DD0-A353-16C0562C998C}" destId="{D95ED2EF-9953-424B-8199-194819140A3F}" srcOrd="0" destOrd="0" parTransId="{DCACA84C-F032-4299-959E-EFDBE8CDA44F}" sibTransId="{20E570B4-72C1-411D-B7FE-0F7CE4B5FF18}"/>
    <dgm:cxn modelId="{8B517DD6-BFA7-4E67-AC3D-1571EDD9FD36}" type="presOf" srcId="{A4CC7945-AC6D-4DD0-A353-16C0562C998C}" destId="{74B0D09E-0855-4B96-9913-312995581914}" srcOrd="0" destOrd="0" presId="urn:microsoft.com/office/officeart/2005/8/layout/matrix1"/>
    <dgm:cxn modelId="{999BA87A-5F29-4625-BB9B-8FA7B58E20DD}" srcId="{D95ED2EF-9953-424B-8199-194819140A3F}" destId="{4FCEACFC-5841-408F-BAAE-5A3A94FA62BE}" srcOrd="3" destOrd="0" parTransId="{6ED7888C-B319-43DF-9041-C1CC6B2319BF}" sibTransId="{3524B8F2-C496-451B-97C6-CE41ACEC5190}"/>
    <dgm:cxn modelId="{C035AD00-28FE-4EB0-A99E-E8DAC0A23A56}" type="presOf" srcId="{D95ED2EF-9953-424B-8199-194819140A3F}" destId="{EC1E0571-C830-4C16-A677-D32442B79471}" srcOrd="0" destOrd="0" presId="urn:microsoft.com/office/officeart/2005/8/layout/matrix1"/>
    <dgm:cxn modelId="{0FCF9C56-42CB-424C-AC9A-4EED4F52E521}" type="presOf" srcId="{4FCEACFC-5841-408F-BAAE-5A3A94FA62BE}" destId="{24A537F8-548E-4B0E-89E8-80C72AEA1CB2}" srcOrd="1" destOrd="0" presId="urn:microsoft.com/office/officeart/2005/8/layout/matrix1"/>
    <dgm:cxn modelId="{FC4AD02A-4C7E-4C01-A34B-79A511076877}" srcId="{A4CC7945-AC6D-4DD0-A353-16C0562C998C}" destId="{9AC0C599-6BA7-447E-B78A-316F3344DA30}" srcOrd="1" destOrd="0" parTransId="{C108EEF0-1CD8-4A02-B5E2-5C82121417DE}" sibTransId="{6D75334D-9BCD-4479-BDA4-228C9A4EE3C3}"/>
    <dgm:cxn modelId="{AA59900D-8147-4416-B622-7513A9ED7E36}" srcId="{D95ED2EF-9953-424B-8199-194819140A3F}" destId="{5BD43607-33EA-4A30-92AF-3EACCCACB308}" srcOrd="2" destOrd="0" parTransId="{A3100FB8-ACD5-489E-AC91-05F46E9CCFCD}" sibTransId="{270E788E-5A94-452A-A960-C5E765C074C4}"/>
    <dgm:cxn modelId="{C9018B63-A0EE-4861-9B6E-0136C06C4409}" type="presOf" srcId="{0D8C7743-9A15-4A21-8A37-D961B42B949A}" destId="{FCB211AE-15F7-4C95-8A71-2E35C4571A0D}" srcOrd="0" destOrd="0" presId="urn:microsoft.com/office/officeart/2005/8/layout/matrix1"/>
    <dgm:cxn modelId="{AB65C1EC-BDEA-41DF-9D62-B4497A039517}" type="presParOf" srcId="{74B0D09E-0855-4B96-9913-312995581914}" destId="{B52996AB-1108-4B71-98FF-B98F432BE34C}" srcOrd="0" destOrd="0" presId="urn:microsoft.com/office/officeart/2005/8/layout/matrix1"/>
    <dgm:cxn modelId="{73E904C2-7D14-42AE-8582-7CC5E1C94204}" type="presParOf" srcId="{B52996AB-1108-4B71-98FF-B98F432BE34C}" destId="{FCB211AE-15F7-4C95-8A71-2E35C4571A0D}" srcOrd="0" destOrd="0" presId="urn:microsoft.com/office/officeart/2005/8/layout/matrix1"/>
    <dgm:cxn modelId="{E4BB38D4-301B-4F1B-A5DE-3031B8278C21}" type="presParOf" srcId="{B52996AB-1108-4B71-98FF-B98F432BE34C}" destId="{E4538395-CDB1-4362-B722-E8944337A1FE}" srcOrd="1" destOrd="0" presId="urn:microsoft.com/office/officeart/2005/8/layout/matrix1"/>
    <dgm:cxn modelId="{C7DD5858-DC12-4763-8755-DC29F4CF9B3F}" type="presParOf" srcId="{B52996AB-1108-4B71-98FF-B98F432BE34C}" destId="{7DD7C59C-5EEF-42FF-B43B-07892D99B8CE}" srcOrd="2" destOrd="0" presId="urn:microsoft.com/office/officeart/2005/8/layout/matrix1"/>
    <dgm:cxn modelId="{8CE45AF3-8320-4F3C-89A5-C7167FE1ED9E}" type="presParOf" srcId="{B52996AB-1108-4B71-98FF-B98F432BE34C}" destId="{3D88FC0F-8CDE-40C5-B71D-9F43329972D9}" srcOrd="3" destOrd="0" presId="urn:microsoft.com/office/officeart/2005/8/layout/matrix1"/>
    <dgm:cxn modelId="{5863E38A-FC15-4EAD-B0F6-AC7582ADDFD0}" type="presParOf" srcId="{B52996AB-1108-4B71-98FF-B98F432BE34C}" destId="{CB337645-2F31-4527-8506-9B86CF1261E1}" srcOrd="4" destOrd="0" presId="urn:microsoft.com/office/officeart/2005/8/layout/matrix1"/>
    <dgm:cxn modelId="{4C86A9FA-20F1-42A8-9C94-679AD9987B84}" type="presParOf" srcId="{B52996AB-1108-4B71-98FF-B98F432BE34C}" destId="{CBA6346C-1B1A-41EA-BC7B-12F46780C44C}" srcOrd="5" destOrd="0" presId="urn:microsoft.com/office/officeart/2005/8/layout/matrix1"/>
    <dgm:cxn modelId="{05A07A07-441A-4F66-B7EE-33D284D514AD}" type="presParOf" srcId="{B52996AB-1108-4B71-98FF-B98F432BE34C}" destId="{EA4655D7-DEC3-4538-BA32-CAD704B4E401}" srcOrd="6" destOrd="0" presId="urn:microsoft.com/office/officeart/2005/8/layout/matrix1"/>
    <dgm:cxn modelId="{A6FD339B-F821-44D7-8990-C5E5A03D71F3}" type="presParOf" srcId="{B52996AB-1108-4B71-98FF-B98F432BE34C}" destId="{24A537F8-548E-4B0E-89E8-80C72AEA1CB2}" srcOrd="7" destOrd="0" presId="urn:microsoft.com/office/officeart/2005/8/layout/matrix1"/>
    <dgm:cxn modelId="{5915E176-3B31-4A8B-9FC5-34C7C7B6A211}" type="presParOf" srcId="{74B0D09E-0855-4B96-9913-312995581914}" destId="{EC1E0571-C830-4C16-A677-D32442B79471}" srcOrd="1" destOrd="0" presId="urn:microsoft.com/office/officeart/2005/8/layout/matrix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9C5A18-2DD5-4831-A644-65C2C1F7381C}" type="datetimeFigureOut">
              <a:rPr lang="en-US" smtClean="0"/>
              <a:t>8/12/2017</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shashikantsharma427@gmail.com</a:t>
            </a:r>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270DFC-ED4A-4C6C-83A9-862C48F31B80}" type="slidenum">
              <a:rPr lang="en-IN" smtClean="0"/>
              <a:t>‹#›</a:t>
            </a:fld>
            <a:endParaRPr lang="en-IN"/>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42B74C-3EB1-4667-A108-F109AE639B16}" type="datetimeFigureOut">
              <a:rPr lang="en-US" smtClean="0"/>
              <a:pPr/>
              <a:t>8/12/2017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shashikantsharma427@gmail.com</a:t>
            </a: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03209C-79F5-4E6F-8AEC-381AF256689C}" type="slidenum">
              <a:rPr lang="en-IN" smtClean="0"/>
              <a:pPr/>
              <a:t>‹#›</a:t>
            </a:fld>
            <a:endParaRPr lang="en-IN"/>
          </a:p>
        </p:txBody>
      </p:sp>
    </p:spTree>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RCS- regional connectivity </a:t>
            </a:r>
            <a:r>
              <a:rPr lang="en-IN" dirty="0" smtClean="0"/>
              <a:t>scheme</a:t>
            </a:r>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Electronic Credit Ledger : self-assessed Input Tax Credit as per return filed by a taxable person shall be credited to its Electronic Credit Ledger. </a:t>
            </a:r>
          </a:p>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Sec.27</a:t>
            </a:r>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Footer Placeholder 3"/>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smtClean="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Sec.12</a:t>
            </a:r>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smtClean="0"/>
              <a:t>shashikantsharma427@gmail.com</a:t>
            </a:r>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4C490FC-A775-4766-AA25-DF9399218586}" type="datetime1">
              <a:rPr lang="en-US" smtClean="0"/>
              <a:t>8/12/2017</a:t>
            </a:fld>
            <a:endParaRPr lang="en-IN"/>
          </a:p>
        </p:txBody>
      </p:sp>
      <p:sp>
        <p:nvSpPr>
          <p:cNvPr id="19" name="Footer Placeholder 18"/>
          <p:cNvSpPr>
            <a:spLocks noGrp="1"/>
          </p:cNvSpPr>
          <p:nvPr>
            <p:ph type="ftr" sz="quarter" idx="11"/>
          </p:nvPr>
        </p:nvSpPr>
        <p:spPr/>
        <p:txBody>
          <a:bodyPr/>
          <a:lstStyle/>
          <a:p>
            <a:r>
              <a:rPr lang="en-IN" smtClean="0"/>
              <a:t>shashikantsharma427@gmail.com</a:t>
            </a:r>
            <a:endParaRPr lang="en-IN"/>
          </a:p>
        </p:txBody>
      </p:sp>
      <p:sp>
        <p:nvSpPr>
          <p:cNvPr id="27" name="Slide Number Placeholder 26"/>
          <p:cNvSpPr>
            <a:spLocks noGrp="1"/>
          </p:cNvSpPr>
          <p:nvPr>
            <p:ph type="sldNum" sz="quarter" idx="12"/>
          </p:nvPr>
        </p:nvSpPr>
        <p:spPr/>
        <p:txBody>
          <a:bodyPr/>
          <a:lstStyle/>
          <a:p>
            <a:fld id="{CA64BB34-4977-4B06-AB06-592C7F39FA1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1E73FF-A592-4CD0-8890-59C02CB1E6EC}" type="datetime1">
              <a:rPr lang="en-US" smtClean="0"/>
              <a:t>8/12/2017</a:t>
            </a:fld>
            <a:endParaRPr lang="en-IN"/>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
        <p:nvSpPr>
          <p:cNvPr id="6" name="Slide Number Placeholder 5"/>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73762-0055-477C-9DAD-B1FAB2D9AD86}" type="datetime1">
              <a:rPr lang="en-US" smtClean="0"/>
              <a:t>8/12/2017</a:t>
            </a:fld>
            <a:endParaRPr lang="en-IN"/>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
        <p:nvSpPr>
          <p:cNvPr id="6" name="Slide Number Placeholder 5"/>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0F4B3F-C82E-4E34-BDEC-C6599A89257A}" type="datetime1">
              <a:rPr lang="en-US" smtClean="0"/>
              <a:t>8/12/2017</a:t>
            </a:fld>
            <a:endParaRPr lang="en-IN"/>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
        <p:nvSpPr>
          <p:cNvPr id="6" name="Slide Number Placeholder 5"/>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56E90A6-8FCB-4E57-B4FF-CCE87C8AD7FC}" type="datetime1">
              <a:rPr lang="en-US" smtClean="0"/>
              <a:t>8/12/2017</a:t>
            </a:fld>
            <a:endParaRPr lang="en-IN"/>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
        <p:nvSpPr>
          <p:cNvPr id="6" name="Slide Number Placeholder 5"/>
          <p:cNvSpPr>
            <a:spLocks noGrp="1"/>
          </p:cNvSpPr>
          <p:nvPr>
            <p:ph type="sldNum" sz="quarter" idx="12"/>
          </p:nvPr>
        </p:nvSpPr>
        <p:spPr/>
        <p:txBody>
          <a:bodyPr/>
          <a:lstStyle/>
          <a:p>
            <a:fld id="{CA64BB34-4977-4B06-AB06-592C7F39FA1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5D7D178-EE27-4C87-B4C6-47AA71188414}" type="datetime1">
              <a:rPr lang="en-US" smtClean="0"/>
              <a:t>8/12/2017</a:t>
            </a:fld>
            <a:endParaRPr lang="en-IN"/>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
        <p:nvSpPr>
          <p:cNvPr id="7" name="Slide Number Placeholder 6"/>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A370E93-C261-47D9-9651-F452CB8BAAA9}" type="datetime1">
              <a:rPr lang="en-US" smtClean="0"/>
              <a:t>8/12/2017</a:t>
            </a:fld>
            <a:endParaRPr lang="en-IN"/>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
        <p:nvSpPr>
          <p:cNvPr id="9" name="Slide Number Placeholder 8"/>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F2C29B0-5034-4BF5-B532-93254BFFB932}" type="datetime1">
              <a:rPr lang="en-US" smtClean="0"/>
              <a:t>8/12/2017</a:t>
            </a:fld>
            <a:endParaRPr lang="en-IN"/>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
        <p:nvSpPr>
          <p:cNvPr id="5" name="Slide Number Placeholder 4"/>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BCD5A0-E7F5-4FB8-9AE9-A00CD9D0441E}" type="datetime1">
              <a:rPr lang="en-US" smtClean="0"/>
              <a:t>8/12/2017</a:t>
            </a:fld>
            <a:endParaRPr lang="en-IN"/>
          </a:p>
        </p:txBody>
      </p:sp>
      <p:sp>
        <p:nvSpPr>
          <p:cNvPr id="3" name="Footer Placeholder 2"/>
          <p:cNvSpPr>
            <a:spLocks noGrp="1"/>
          </p:cNvSpPr>
          <p:nvPr>
            <p:ph type="ftr" sz="quarter" idx="11"/>
          </p:nvPr>
        </p:nvSpPr>
        <p:spPr/>
        <p:txBody>
          <a:bodyPr/>
          <a:lstStyle/>
          <a:p>
            <a:r>
              <a:rPr lang="en-IN" smtClean="0"/>
              <a:t>shashikantsharma427@gmail.com</a:t>
            </a:r>
            <a:endParaRPr lang="en-IN"/>
          </a:p>
        </p:txBody>
      </p:sp>
      <p:sp>
        <p:nvSpPr>
          <p:cNvPr id="4" name="Slide Number Placeholder 3"/>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1F4907D-B155-42BD-AF4D-FDEE2B919A8F}" type="datetime1">
              <a:rPr lang="en-US" smtClean="0"/>
              <a:t>8/12/2017</a:t>
            </a:fld>
            <a:endParaRPr lang="en-IN"/>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
        <p:nvSpPr>
          <p:cNvPr id="7" name="Slide Number Placeholder 6"/>
          <p:cNvSpPr>
            <a:spLocks noGrp="1"/>
          </p:cNvSpPr>
          <p:nvPr>
            <p:ph type="sldNum" sz="quarter" idx="12"/>
          </p:nvPr>
        </p:nvSpPr>
        <p:spPr/>
        <p:txBody>
          <a:bodyPr/>
          <a:lstStyle/>
          <a:p>
            <a:fld id="{CA64BB34-4977-4B06-AB06-592C7F39FA19}" type="slidenum">
              <a:rPr lang="en-IN" smtClean="0"/>
              <a:pPr/>
              <a:t>‹#›</a:t>
            </a:fld>
            <a:endParaRPr lang="en-IN"/>
          </a:p>
        </p:txBody>
      </p:sp>
    </p:spTree>
  </p:cSld>
  <p:clrMapOvr>
    <a:masterClrMapping/>
  </p:clrMapOvr>
  <p:transition>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F9868AC-EFBA-46B4-B951-E6FC0B13E682}" type="datetime1">
              <a:rPr lang="en-US" smtClean="0"/>
              <a:t>8/12/2017</a:t>
            </a:fld>
            <a:endParaRPr lang="en-IN"/>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CA64BB34-4977-4B06-AB06-592C7F39FA19}"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1CB52EA-F1D2-4AC3-94B1-04E0F95A6834}" type="datetime1">
              <a:rPr lang="en-US" smtClean="0"/>
              <a:t>8/12/2017</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IN" smtClean="0"/>
              <a:t>shashikantsharma427@gmail.com</a:t>
            </a:r>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A64BB34-4977-4B06-AB06-592C7F39FA19}"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push dir="u"/>
  </p:transition>
  <p:timing>
    <p:tnLst>
      <p:par>
        <p:cTn id="1" dur="indefinite" restart="never" nodeType="tmRoot"/>
      </p:par>
    </p:tnLst>
  </p:timing>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9600" b="1" dirty="0" smtClean="0">
                <a:latin typeface="Gungsuh" pitchFamily="18" charset="-127"/>
                <a:ea typeface="Gungsuh" pitchFamily="18" charset="-127"/>
              </a:rPr>
              <a:t>GST</a:t>
            </a:r>
            <a:endParaRPr lang="en-IN" sz="9600" b="1" dirty="0">
              <a:latin typeface="Gungsuh" pitchFamily="18" charset="-127"/>
              <a:ea typeface="Gungsuh" pitchFamily="18" charset="-127"/>
            </a:endParaRPr>
          </a:p>
        </p:txBody>
      </p:sp>
      <p:sp>
        <p:nvSpPr>
          <p:cNvPr id="3" name="Subtitle 2"/>
          <p:cNvSpPr>
            <a:spLocks noGrp="1"/>
          </p:cNvSpPr>
          <p:nvPr>
            <p:ph type="subTitle" idx="1"/>
          </p:nvPr>
        </p:nvSpPr>
        <p:spPr/>
        <p:txBody>
          <a:bodyPr/>
          <a:lstStyle/>
          <a:p>
            <a:endParaRPr lang="en-IN" dirty="0"/>
          </a:p>
        </p:txBody>
      </p:sp>
      <p:pic>
        <p:nvPicPr>
          <p:cNvPr id="1026" name="Picture 2" descr="C:\Users\erpusr184d\Desktop\GST-sk\463_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5"/>
          <p:cNvSpPr/>
          <p:nvPr/>
        </p:nvSpPr>
        <p:spPr>
          <a:xfrm>
            <a:off x="5000628" y="5857892"/>
            <a:ext cx="3768146" cy="707886"/>
          </a:xfrm>
          <a:prstGeom prst="rect">
            <a:avLst/>
          </a:prstGeom>
          <a:noFill/>
        </p:spPr>
        <p:txBody>
          <a:bodyPr wrap="none" lIns="91440" tIns="45720" rIns="91440" bIns="45720">
            <a:spAutoFit/>
          </a:bodyPr>
          <a:lstStyle/>
          <a:p>
            <a:pPr algn="ctr"/>
            <a:r>
              <a:rPr lang="en-US" sz="2000" b="1" dirty="0" smtClean="0">
                <a:solidFill>
                  <a:schemeClr val="bg2">
                    <a:lumMod val="25000"/>
                  </a:schemeClr>
                </a:solidFill>
                <a:latin typeface="+mj-lt"/>
              </a:rPr>
              <a:t>Shashikant Sharma</a:t>
            </a:r>
          </a:p>
          <a:p>
            <a:pPr algn="ctr"/>
            <a:r>
              <a:rPr lang="en-US" sz="2000" dirty="0" smtClean="0">
                <a:solidFill>
                  <a:schemeClr val="bg2">
                    <a:lumMod val="25000"/>
                  </a:schemeClr>
                </a:solidFill>
                <a:latin typeface="+mj-lt"/>
              </a:rPr>
              <a:t>shashikantsharma427@gmail.com</a:t>
            </a:r>
            <a:endParaRPr lang="en-US" sz="2000" dirty="0">
              <a:solidFill>
                <a:schemeClr val="bg2">
                  <a:lumMod val="25000"/>
                </a:schemeClr>
              </a:solidFill>
              <a:latin typeface="+mj-lt"/>
            </a:endParaRPr>
          </a:p>
        </p:txBody>
      </p:sp>
    </p:spTree>
  </p:cSld>
  <p:clrMapOvr>
    <a:masterClrMapping/>
  </p:clrMapOvr>
  <p:transition>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2214554"/>
            <a:ext cx="8229600" cy="4389120"/>
          </a:xfrm>
        </p:spPr>
        <p:txBody>
          <a:bodyPr>
            <a:normAutofit fontScale="92500"/>
          </a:bodyPr>
          <a:lstStyle/>
          <a:p>
            <a:r>
              <a:rPr lang="en-IN" sz="2400" dirty="0" smtClean="0">
                <a:latin typeface="+mj-lt"/>
              </a:rPr>
              <a:t>Supply  includes :- all forms of supply of goods or services or both such as </a:t>
            </a:r>
            <a:r>
              <a:rPr lang="en-IN" sz="2400" u="sng" dirty="0" smtClean="0">
                <a:solidFill>
                  <a:srgbClr val="00B050"/>
                </a:solidFill>
                <a:latin typeface="+mj-lt"/>
              </a:rPr>
              <a:t>sale</a:t>
            </a:r>
            <a:r>
              <a:rPr lang="en-IN" sz="2400" u="sng" dirty="0" smtClean="0">
                <a:latin typeface="+mj-lt"/>
              </a:rPr>
              <a:t>, </a:t>
            </a:r>
            <a:r>
              <a:rPr lang="en-IN" sz="2400" u="sng" dirty="0" smtClean="0">
                <a:solidFill>
                  <a:srgbClr val="00B050"/>
                </a:solidFill>
                <a:latin typeface="+mj-lt"/>
              </a:rPr>
              <a:t>transfer</a:t>
            </a:r>
            <a:r>
              <a:rPr lang="en-IN" sz="2400" dirty="0" smtClean="0">
                <a:latin typeface="+mj-lt"/>
              </a:rPr>
              <a:t>, </a:t>
            </a:r>
            <a:r>
              <a:rPr lang="en-IN" sz="2400" dirty="0" smtClean="0">
                <a:solidFill>
                  <a:srgbClr val="00B050"/>
                </a:solidFill>
                <a:latin typeface="+mj-lt"/>
              </a:rPr>
              <a:t>barter</a:t>
            </a:r>
            <a:r>
              <a:rPr lang="en-IN" sz="2400" dirty="0" smtClean="0">
                <a:latin typeface="+mj-lt"/>
              </a:rPr>
              <a:t>, </a:t>
            </a:r>
            <a:r>
              <a:rPr lang="en-IN" sz="2400" u="sng" dirty="0" smtClean="0">
                <a:solidFill>
                  <a:srgbClr val="00B050"/>
                </a:solidFill>
                <a:latin typeface="+mj-lt"/>
              </a:rPr>
              <a:t>exchange</a:t>
            </a:r>
            <a:r>
              <a:rPr lang="en-IN" sz="2400" u="sng" dirty="0" smtClean="0">
                <a:latin typeface="+mj-lt"/>
              </a:rPr>
              <a:t>, </a:t>
            </a:r>
            <a:r>
              <a:rPr lang="en-IN" sz="2400" u="sng" dirty="0" smtClean="0">
                <a:solidFill>
                  <a:srgbClr val="00B050"/>
                </a:solidFill>
                <a:latin typeface="+mj-lt"/>
              </a:rPr>
              <a:t>licence</a:t>
            </a:r>
            <a:r>
              <a:rPr lang="en-IN" sz="2400" u="sng" dirty="0" smtClean="0">
                <a:latin typeface="+mj-lt"/>
              </a:rPr>
              <a:t>, </a:t>
            </a:r>
            <a:r>
              <a:rPr lang="en-IN" sz="2400" u="sng" dirty="0" smtClean="0">
                <a:solidFill>
                  <a:srgbClr val="00B050"/>
                </a:solidFill>
                <a:latin typeface="+mj-lt"/>
              </a:rPr>
              <a:t>rental</a:t>
            </a:r>
            <a:r>
              <a:rPr lang="en-IN" sz="2400" u="sng" dirty="0" smtClean="0">
                <a:latin typeface="+mj-lt"/>
              </a:rPr>
              <a:t>, </a:t>
            </a:r>
            <a:r>
              <a:rPr lang="en-IN" sz="2400" u="sng" dirty="0" smtClean="0">
                <a:solidFill>
                  <a:srgbClr val="00B050"/>
                </a:solidFill>
                <a:latin typeface="+mj-lt"/>
              </a:rPr>
              <a:t>lease</a:t>
            </a:r>
            <a:r>
              <a:rPr lang="en-IN" sz="2400" u="sng" dirty="0" smtClean="0">
                <a:latin typeface="+mj-lt"/>
              </a:rPr>
              <a:t> </a:t>
            </a:r>
            <a:r>
              <a:rPr lang="en-IN" sz="2400" dirty="0" smtClean="0">
                <a:latin typeface="+mj-lt"/>
              </a:rPr>
              <a:t>or </a:t>
            </a:r>
            <a:r>
              <a:rPr lang="en-IN" sz="2400" dirty="0" smtClean="0">
                <a:solidFill>
                  <a:srgbClr val="00B050"/>
                </a:solidFill>
                <a:latin typeface="+mj-lt"/>
              </a:rPr>
              <a:t>disposal</a:t>
            </a:r>
            <a:r>
              <a:rPr lang="en-IN" sz="2400" dirty="0" smtClean="0">
                <a:latin typeface="+mj-lt"/>
              </a:rPr>
              <a:t> made or agreed to be made for a consideration by a person in the course or furtherance of business;</a:t>
            </a:r>
          </a:p>
          <a:p>
            <a:r>
              <a:rPr lang="en-IN" sz="2400" dirty="0" smtClean="0">
                <a:solidFill>
                  <a:schemeClr val="accent1"/>
                </a:solidFill>
                <a:latin typeface="+mj-lt"/>
              </a:rPr>
              <a:t>Import of services </a:t>
            </a:r>
            <a:r>
              <a:rPr lang="en-IN" sz="2400" dirty="0" smtClean="0">
                <a:latin typeface="+mj-lt"/>
              </a:rPr>
              <a:t>for a consideration whether or not in the course or furtherance of business; </a:t>
            </a:r>
          </a:p>
          <a:p>
            <a:r>
              <a:rPr lang="en-IN" sz="2400" dirty="0" smtClean="0">
                <a:latin typeface="+mj-lt"/>
              </a:rPr>
              <a:t>The activities specified in </a:t>
            </a:r>
            <a:r>
              <a:rPr lang="en-IN" sz="2400" dirty="0" smtClean="0">
                <a:solidFill>
                  <a:srgbClr val="00B050"/>
                </a:solidFill>
                <a:latin typeface="+mj-lt"/>
              </a:rPr>
              <a:t>Schedule I</a:t>
            </a:r>
            <a:r>
              <a:rPr lang="en-IN" sz="2400" dirty="0" smtClean="0">
                <a:latin typeface="+mj-lt"/>
              </a:rPr>
              <a:t>, made or agreed to be made without a consideration; and </a:t>
            </a:r>
          </a:p>
          <a:p>
            <a:r>
              <a:rPr lang="en-IN" sz="2400" dirty="0" smtClean="0">
                <a:latin typeface="+mj-lt"/>
              </a:rPr>
              <a:t>The activities to be treated as supply of goods or supply of services as referred to in </a:t>
            </a:r>
            <a:r>
              <a:rPr lang="en-IN" sz="2400" dirty="0" smtClean="0">
                <a:solidFill>
                  <a:srgbClr val="00B050"/>
                </a:solidFill>
                <a:latin typeface="+mj-lt"/>
              </a:rPr>
              <a:t>Schedule II</a:t>
            </a:r>
            <a:r>
              <a:rPr lang="en-IN" sz="2400" dirty="0" smtClean="0">
                <a:latin typeface="+mj-lt"/>
              </a:rPr>
              <a:t>. </a:t>
            </a:r>
          </a:p>
          <a:p>
            <a:pPr>
              <a:buNone/>
            </a:pPr>
            <a:r>
              <a:rPr lang="en-IN" sz="2000" dirty="0" smtClean="0">
                <a:latin typeface="+mj-lt"/>
              </a:rPr>
              <a:t>                                                                       </a:t>
            </a:r>
          </a:p>
          <a:p>
            <a:pPr>
              <a:buNone/>
            </a:pPr>
            <a:r>
              <a:rPr lang="en-IN" sz="2000" dirty="0" smtClean="0">
                <a:latin typeface="+mj-lt"/>
                <a:cs typeface="Andalus" pitchFamily="18" charset="-78"/>
              </a:rPr>
              <a:t>							</a:t>
            </a:r>
          </a:p>
          <a:p>
            <a:pPr>
              <a:buNone/>
            </a:pPr>
            <a:endParaRPr lang="en-IN" sz="2000" dirty="0">
              <a:latin typeface="+mj-lt"/>
              <a:cs typeface="Andalus" pitchFamily="18" charset="-78"/>
            </a:endParaRPr>
          </a:p>
        </p:txBody>
      </p:sp>
      <p:sp>
        <p:nvSpPr>
          <p:cNvPr id="4" name="Rectangle 3"/>
          <p:cNvSpPr/>
          <p:nvPr/>
        </p:nvSpPr>
        <p:spPr>
          <a:xfrm>
            <a:off x="428596" y="928670"/>
            <a:ext cx="8334333" cy="830997"/>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What is covered in Supply ?</a:t>
            </a:r>
            <a:endParaRPr lang="en-IN"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endParaRPr>
          </a:p>
        </p:txBody>
      </p:sp>
      <p:sp>
        <p:nvSpPr>
          <p:cNvPr id="6" name="Rectangle 5"/>
          <p:cNvSpPr/>
          <p:nvPr/>
        </p:nvSpPr>
        <p:spPr>
          <a:xfrm>
            <a:off x="6572264" y="6215082"/>
            <a:ext cx="223811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Sec.7 of CGST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642918"/>
            <a:ext cx="8229600" cy="1143000"/>
          </a:xfrm>
        </p:spPr>
        <p:txBody>
          <a:bodyPr>
            <a:noAutofit/>
          </a:bodyPr>
          <a:lstStyle/>
          <a:p>
            <a:pPr algn="ctr"/>
            <a:r>
              <a:rPr lang="en-IN" sz="4000" b="1" dirty="0" smtClean="0"/>
              <a:t>TAX has been paid in existing law and invoice not issued</a:t>
            </a:r>
            <a:endParaRPr lang="en-IN" sz="4000" b="1" dirty="0"/>
          </a:p>
        </p:txBody>
      </p:sp>
      <p:sp>
        <p:nvSpPr>
          <p:cNvPr id="3" name="Content Placeholder 2"/>
          <p:cNvSpPr>
            <a:spLocks noGrp="1"/>
          </p:cNvSpPr>
          <p:nvPr>
            <p:ph idx="1"/>
          </p:nvPr>
        </p:nvSpPr>
        <p:spPr>
          <a:xfrm>
            <a:off x="285720" y="1935480"/>
            <a:ext cx="8643998" cy="4708230"/>
          </a:xfrm>
        </p:spPr>
        <p:txBody>
          <a:bodyPr>
            <a:noAutofit/>
          </a:bodyPr>
          <a:lstStyle/>
          <a:p>
            <a:r>
              <a:rPr lang="en-IN" sz="2000" dirty="0" smtClean="0">
                <a:latin typeface="+mj-lt"/>
              </a:rPr>
              <a:t>A registered person shall be entitled to take, ITC in respect of inputs or input services received on or after the appointed day </a:t>
            </a:r>
          </a:p>
          <a:p>
            <a:endParaRPr lang="en-IN" sz="1200" dirty="0" smtClean="0">
              <a:latin typeface="+mj-lt"/>
            </a:endParaRPr>
          </a:p>
          <a:p>
            <a:r>
              <a:rPr lang="en-IN" sz="2000" dirty="0" smtClean="0">
                <a:latin typeface="+mj-lt"/>
              </a:rPr>
              <a:t>but the </a:t>
            </a:r>
            <a:r>
              <a:rPr lang="en-IN" sz="2000" b="1" dirty="0" smtClean="0">
                <a:solidFill>
                  <a:srgbClr val="00B050"/>
                </a:solidFill>
                <a:latin typeface="+mj-lt"/>
              </a:rPr>
              <a:t>duty or tax in respect of which has been paid by the supplier under the existing law</a:t>
            </a:r>
            <a:r>
              <a:rPr lang="en-IN" sz="2000" dirty="0" smtClean="0">
                <a:latin typeface="+mj-lt"/>
              </a:rPr>
              <a:t>, </a:t>
            </a:r>
          </a:p>
          <a:p>
            <a:endParaRPr lang="en-IN" sz="1200" u="sng" dirty="0" smtClean="0">
              <a:latin typeface="+mj-lt"/>
            </a:endParaRPr>
          </a:p>
          <a:p>
            <a:r>
              <a:rPr lang="en-IN" sz="2000" u="sng" dirty="0" smtClean="0">
                <a:latin typeface="+mj-lt"/>
              </a:rPr>
              <a:t>Subject to the condition </a:t>
            </a:r>
            <a:r>
              <a:rPr lang="en-IN" sz="2000" dirty="0" smtClean="0">
                <a:latin typeface="+mj-lt"/>
              </a:rPr>
              <a:t>that </a:t>
            </a:r>
            <a:r>
              <a:rPr lang="en-IN" sz="2000" dirty="0" smtClean="0">
                <a:solidFill>
                  <a:srgbClr val="FF0000"/>
                </a:solidFill>
                <a:latin typeface="+mj-lt"/>
              </a:rPr>
              <a:t>the </a:t>
            </a:r>
            <a:r>
              <a:rPr lang="en-IN" sz="2000" u="sng" dirty="0" smtClean="0">
                <a:solidFill>
                  <a:srgbClr val="FF0000"/>
                </a:solidFill>
                <a:latin typeface="+mj-lt"/>
              </a:rPr>
              <a:t>invoice</a:t>
            </a:r>
            <a:r>
              <a:rPr lang="en-IN" sz="2000" dirty="0" smtClean="0">
                <a:solidFill>
                  <a:srgbClr val="FF0000"/>
                </a:solidFill>
                <a:latin typeface="+mj-lt"/>
              </a:rPr>
              <a:t> </a:t>
            </a:r>
            <a:r>
              <a:rPr lang="en-IN" sz="2000" dirty="0" smtClean="0">
                <a:latin typeface="+mj-lt"/>
              </a:rPr>
              <a:t>or </a:t>
            </a:r>
            <a:r>
              <a:rPr lang="en-IN" sz="2000" u="sng" dirty="0" smtClean="0">
                <a:latin typeface="+mj-lt"/>
              </a:rPr>
              <a:t>tax paying document</a:t>
            </a:r>
            <a:r>
              <a:rPr lang="en-IN" sz="2000" dirty="0" smtClean="0">
                <a:latin typeface="+mj-lt"/>
              </a:rPr>
              <a:t> of the same was </a:t>
            </a:r>
            <a:r>
              <a:rPr lang="en-IN" sz="2000" u="sng" dirty="0" smtClean="0">
                <a:solidFill>
                  <a:srgbClr val="FF0000"/>
                </a:solidFill>
                <a:latin typeface="+mj-lt"/>
              </a:rPr>
              <a:t>recorded in the books of accoun</a:t>
            </a:r>
            <a:r>
              <a:rPr lang="en-IN" sz="2000" dirty="0" smtClean="0">
                <a:solidFill>
                  <a:srgbClr val="FF0000"/>
                </a:solidFill>
                <a:latin typeface="+mj-lt"/>
              </a:rPr>
              <a:t>t </a:t>
            </a:r>
            <a:r>
              <a:rPr lang="en-IN" sz="2000" dirty="0" smtClean="0">
                <a:latin typeface="+mj-lt"/>
              </a:rPr>
              <a:t>of such person </a:t>
            </a:r>
            <a:r>
              <a:rPr lang="en-IN" sz="2000" u="sng" dirty="0" smtClean="0">
                <a:solidFill>
                  <a:srgbClr val="FF0000"/>
                </a:solidFill>
                <a:latin typeface="+mj-lt"/>
              </a:rPr>
              <a:t>within a period of thirty days</a:t>
            </a:r>
            <a:r>
              <a:rPr lang="en-IN" sz="2000" dirty="0" smtClean="0">
                <a:solidFill>
                  <a:srgbClr val="FF0000"/>
                </a:solidFill>
                <a:latin typeface="+mj-lt"/>
              </a:rPr>
              <a:t> </a:t>
            </a:r>
            <a:r>
              <a:rPr lang="en-IN" sz="2000" dirty="0" smtClean="0">
                <a:latin typeface="+mj-lt"/>
              </a:rPr>
              <a:t>from the appointed day: </a:t>
            </a:r>
          </a:p>
          <a:p>
            <a:endParaRPr lang="en-IN" sz="1200" dirty="0" smtClean="0">
              <a:latin typeface="+mj-lt"/>
            </a:endParaRPr>
          </a:p>
          <a:p>
            <a:r>
              <a:rPr lang="en-IN" sz="2000" dirty="0" smtClean="0">
                <a:latin typeface="+mj-lt"/>
              </a:rPr>
              <a:t>Thirty days may, on sufficient cause being shown, be extended by the Commissioner for a further period not exceeding thirty days:</a:t>
            </a:r>
          </a:p>
          <a:p>
            <a:endParaRPr lang="en-IN" sz="1200" dirty="0" smtClean="0">
              <a:latin typeface="+mj-lt"/>
            </a:endParaRPr>
          </a:p>
          <a:p>
            <a:r>
              <a:rPr lang="en-IN" sz="2000" dirty="0" smtClean="0">
                <a:latin typeface="+mj-lt"/>
              </a:rPr>
              <a:t> Provided further that said registered person shall furnish a statement, in such manner as may be prescribed, in respect of credit that has been taken. </a:t>
            </a:r>
            <a:endParaRPr lang="en-IN" sz="2000" dirty="0">
              <a:latin typeface="+mj-lt"/>
            </a:endParaRPr>
          </a:p>
        </p:txBody>
      </p:sp>
      <p:sp>
        <p:nvSpPr>
          <p:cNvPr id="4" name="Rectangle 3"/>
          <p:cNvSpPr/>
          <p:nvPr/>
        </p:nvSpPr>
        <p:spPr>
          <a:xfrm>
            <a:off x="6824261" y="6457890"/>
            <a:ext cx="231973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140(5)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85794"/>
            <a:ext cx="8229600" cy="1143000"/>
          </a:xfrm>
        </p:spPr>
        <p:txBody>
          <a:bodyPr>
            <a:noAutofit/>
          </a:bodyPr>
          <a:lstStyle/>
          <a:p>
            <a:pPr algn="ctr"/>
            <a:r>
              <a:rPr lang="en-IN" sz="4000" b="1" dirty="0" smtClean="0"/>
              <a:t>ITC of Centralised registration under earlier law</a:t>
            </a:r>
            <a:endParaRPr lang="en-IN" sz="4000" b="1" dirty="0"/>
          </a:p>
        </p:txBody>
      </p:sp>
      <p:sp>
        <p:nvSpPr>
          <p:cNvPr id="3" name="Content Placeholder 2"/>
          <p:cNvSpPr>
            <a:spLocks noGrp="1"/>
          </p:cNvSpPr>
          <p:nvPr>
            <p:ph idx="1"/>
          </p:nvPr>
        </p:nvSpPr>
        <p:spPr>
          <a:xfrm>
            <a:off x="428596" y="2071678"/>
            <a:ext cx="8229600" cy="4572032"/>
          </a:xfrm>
        </p:spPr>
        <p:txBody>
          <a:bodyPr>
            <a:normAutofit fontScale="92500" lnSpcReduction="10000"/>
          </a:bodyPr>
          <a:lstStyle/>
          <a:p>
            <a:r>
              <a:rPr lang="en-IN" sz="2000" dirty="0" smtClean="0">
                <a:latin typeface="+mj-lt"/>
              </a:rPr>
              <a:t>Where a registered person having centralised registration under the existing law has obtained a registration under this Act,</a:t>
            </a:r>
          </a:p>
          <a:p>
            <a:endParaRPr lang="en-IN" sz="2000" dirty="0" smtClean="0">
              <a:latin typeface="+mj-lt"/>
            </a:endParaRPr>
          </a:p>
          <a:p>
            <a:r>
              <a:rPr lang="en-IN" sz="2000" dirty="0" smtClean="0">
                <a:latin typeface="+mj-lt"/>
              </a:rPr>
              <a:t> such person shall be allowed to take, in his electronic credit ledger, credit of the amount of CENVAT credit carried forward in a return, furnished under the existing law by him, </a:t>
            </a:r>
          </a:p>
          <a:p>
            <a:endParaRPr lang="en-IN" sz="2000" dirty="0" smtClean="0">
              <a:latin typeface="+mj-lt"/>
            </a:endParaRPr>
          </a:p>
          <a:p>
            <a:r>
              <a:rPr lang="en-IN" sz="2000" dirty="0" smtClean="0">
                <a:latin typeface="+mj-lt"/>
              </a:rPr>
              <a:t>in respect of the period ending with the day immediately preceding the appointed day.</a:t>
            </a:r>
          </a:p>
          <a:p>
            <a:endParaRPr lang="en-IN" sz="2000" dirty="0" smtClean="0">
              <a:latin typeface="+mj-lt"/>
            </a:endParaRPr>
          </a:p>
          <a:p>
            <a:r>
              <a:rPr lang="en-IN" sz="2000" dirty="0" smtClean="0">
                <a:solidFill>
                  <a:srgbClr val="FF0000"/>
                </a:solidFill>
                <a:latin typeface="+mj-lt"/>
              </a:rPr>
              <a:t>Person shall not be allowed to take credit unless the said amount is admissible as input tax credit under  this act.</a:t>
            </a:r>
          </a:p>
          <a:p>
            <a:endParaRPr lang="en-IN" sz="2000" dirty="0" smtClean="0">
              <a:solidFill>
                <a:srgbClr val="FF0000"/>
              </a:solidFill>
              <a:latin typeface="+mj-lt"/>
            </a:endParaRPr>
          </a:p>
          <a:p>
            <a:r>
              <a:rPr lang="en-IN" sz="2000" b="1" dirty="0" smtClean="0">
                <a:solidFill>
                  <a:srgbClr val="92D050"/>
                </a:solidFill>
                <a:latin typeface="+mj-lt"/>
              </a:rPr>
              <a:t>Credit may be transferred </a:t>
            </a:r>
            <a:r>
              <a:rPr lang="en-IN" sz="2000" dirty="0" smtClean="0">
                <a:latin typeface="+mj-lt"/>
              </a:rPr>
              <a:t>to </a:t>
            </a:r>
            <a:r>
              <a:rPr lang="en-IN" sz="2000" b="1" dirty="0" smtClean="0">
                <a:solidFill>
                  <a:srgbClr val="92D050"/>
                </a:solidFill>
                <a:latin typeface="+mj-lt"/>
              </a:rPr>
              <a:t>any of the registered persons having the same PAN</a:t>
            </a:r>
            <a:r>
              <a:rPr lang="en-IN" sz="2000" dirty="0" smtClean="0">
                <a:latin typeface="+mj-lt"/>
              </a:rPr>
              <a:t> </a:t>
            </a:r>
            <a:r>
              <a:rPr lang="en-IN" sz="2000" u="sng" dirty="0" smtClean="0">
                <a:latin typeface="+mj-lt"/>
              </a:rPr>
              <a:t>for which the centralised registration was obtained </a:t>
            </a:r>
            <a:r>
              <a:rPr lang="en-IN" sz="2000" dirty="0" smtClean="0">
                <a:latin typeface="+mj-lt"/>
              </a:rPr>
              <a:t>under the existing law. </a:t>
            </a:r>
          </a:p>
          <a:p>
            <a:pPr>
              <a:buNone/>
            </a:pPr>
            <a:endParaRPr lang="en-IN" sz="2000" dirty="0">
              <a:latin typeface="+mj-lt"/>
            </a:endParaRPr>
          </a:p>
        </p:txBody>
      </p:sp>
      <p:sp>
        <p:nvSpPr>
          <p:cNvPr id="6" name="Rectangle 5"/>
          <p:cNvSpPr/>
          <p:nvPr/>
        </p:nvSpPr>
        <p:spPr>
          <a:xfrm>
            <a:off x="7773689" y="6457890"/>
            <a:ext cx="1370311"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140(8)</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794"/>
            <a:ext cx="8229600" cy="1061294"/>
          </a:xfrm>
        </p:spPr>
        <p:txBody>
          <a:bodyPr>
            <a:normAutofit/>
          </a:bodyPr>
          <a:lstStyle/>
          <a:p>
            <a:pPr algn="ctr"/>
            <a:r>
              <a:rPr lang="en-IN" sz="4000" b="1" dirty="0" smtClean="0"/>
              <a:t>Reversal of ITC</a:t>
            </a:r>
            <a:endParaRPr lang="en-IN" sz="4000" b="1" dirty="0"/>
          </a:p>
        </p:txBody>
      </p:sp>
      <p:sp>
        <p:nvSpPr>
          <p:cNvPr id="3" name="Content Placeholder 2"/>
          <p:cNvSpPr>
            <a:spLocks noGrp="1"/>
          </p:cNvSpPr>
          <p:nvPr>
            <p:ph idx="1"/>
          </p:nvPr>
        </p:nvSpPr>
        <p:spPr/>
        <p:txBody>
          <a:bodyPr>
            <a:normAutofit/>
          </a:bodyPr>
          <a:lstStyle/>
          <a:p>
            <a:r>
              <a:rPr lang="en-IN" sz="2000" dirty="0" smtClean="0">
                <a:latin typeface="+mj-lt"/>
              </a:rPr>
              <a:t>Where any </a:t>
            </a:r>
            <a:r>
              <a:rPr lang="en-IN" sz="2000" dirty="0" smtClean="0">
                <a:solidFill>
                  <a:srgbClr val="00B050"/>
                </a:solidFill>
                <a:latin typeface="+mj-lt"/>
              </a:rPr>
              <a:t>CENVAT credit availed </a:t>
            </a:r>
            <a:r>
              <a:rPr lang="en-IN" sz="2000" dirty="0" smtClean="0">
                <a:latin typeface="+mj-lt"/>
              </a:rPr>
              <a:t>for the input services provided </a:t>
            </a:r>
            <a:r>
              <a:rPr lang="en-IN" sz="2000" dirty="0" smtClean="0">
                <a:solidFill>
                  <a:srgbClr val="00B050"/>
                </a:solidFill>
                <a:latin typeface="+mj-lt"/>
              </a:rPr>
              <a:t>under the existing law</a:t>
            </a:r>
            <a:r>
              <a:rPr lang="en-IN" sz="2000" dirty="0" smtClean="0">
                <a:latin typeface="+mj-lt"/>
              </a:rPr>
              <a:t> has been </a:t>
            </a:r>
            <a:r>
              <a:rPr lang="en-IN" sz="2000" dirty="0" smtClean="0">
                <a:solidFill>
                  <a:srgbClr val="FF0000"/>
                </a:solidFill>
                <a:latin typeface="+mj-lt"/>
              </a:rPr>
              <a:t>reversed due to non-payment </a:t>
            </a:r>
            <a:r>
              <a:rPr lang="en-IN" sz="2000" dirty="0" smtClean="0">
                <a:latin typeface="+mj-lt"/>
              </a:rPr>
              <a:t>of the consideration </a:t>
            </a:r>
            <a:r>
              <a:rPr lang="en-IN" sz="2000" dirty="0" smtClean="0">
                <a:solidFill>
                  <a:srgbClr val="FF0000"/>
                </a:solidFill>
                <a:latin typeface="+mj-lt"/>
              </a:rPr>
              <a:t>within a period of three months</a:t>
            </a:r>
            <a:r>
              <a:rPr lang="en-IN" sz="2000" dirty="0" smtClean="0">
                <a:latin typeface="+mj-lt"/>
              </a:rPr>
              <a:t>,</a:t>
            </a:r>
          </a:p>
          <a:p>
            <a:pPr>
              <a:buNone/>
            </a:pPr>
            <a:endParaRPr lang="en-IN" sz="2000" dirty="0" smtClean="0">
              <a:latin typeface="+mj-lt"/>
            </a:endParaRPr>
          </a:p>
          <a:p>
            <a:r>
              <a:rPr lang="en-IN" sz="2000" dirty="0" smtClean="0">
                <a:solidFill>
                  <a:srgbClr val="00B050"/>
                </a:solidFill>
                <a:latin typeface="+mj-lt"/>
              </a:rPr>
              <a:t>Such credit can be reclaimed </a:t>
            </a:r>
            <a:r>
              <a:rPr lang="en-IN" sz="2000" dirty="0" smtClean="0">
                <a:solidFill>
                  <a:srgbClr val="FF0000"/>
                </a:solidFill>
                <a:latin typeface="+mj-lt"/>
              </a:rPr>
              <a:t>subject to the condition </a:t>
            </a:r>
            <a:r>
              <a:rPr lang="en-IN" sz="2000" dirty="0" smtClean="0">
                <a:latin typeface="+mj-lt"/>
              </a:rPr>
              <a:t>that </a:t>
            </a:r>
            <a:r>
              <a:rPr lang="en-IN" sz="2000" dirty="0" smtClean="0">
                <a:solidFill>
                  <a:srgbClr val="00B050"/>
                </a:solidFill>
                <a:latin typeface="+mj-lt"/>
              </a:rPr>
              <a:t>the registered person has made the payment of the consideration </a:t>
            </a:r>
            <a:r>
              <a:rPr lang="en-IN" sz="2000" dirty="0" smtClean="0">
                <a:latin typeface="+mj-lt"/>
              </a:rPr>
              <a:t>for that supply of services within a period of three months from the appointed day</a:t>
            </a:r>
            <a:endParaRPr lang="en-IN" sz="2000" dirty="0">
              <a:latin typeface="+mj-lt"/>
            </a:endParaRPr>
          </a:p>
        </p:txBody>
      </p:sp>
      <p:sp>
        <p:nvSpPr>
          <p:cNvPr id="4" name="Rectangle 3"/>
          <p:cNvSpPr/>
          <p:nvPr/>
        </p:nvSpPr>
        <p:spPr>
          <a:xfrm>
            <a:off x="7215206" y="4429132"/>
            <a:ext cx="1370312"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140(9)</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8229600" cy="928710"/>
          </a:xfrm>
        </p:spPr>
        <p:txBody>
          <a:bodyPr>
            <a:normAutofit/>
          </a:bodyPr>
          <a:lstStyle/>
          <a:p>
            <a:pPr algn="ctr"/>
            <a:r>
              <a:rPr lang="en-IN" sz="2800" b="1" dirty="0" smtClean="0">
                <a:solidFill>
                  <a:schemeClr val="tx1"/>
                </a:solidFill>
              </a:rPr>
              <a:t>Credit of eligible duties and taxes on input held in stock</a:t>
            </a:r>
            <a:endParaRPr lang="en-IN" sz="2800" b="1" dirty="0">
              <a:solidFill>
                <a:schemeClr val="tx1"/>
              </a:solidFill>
            </a:endParaRPr>
          </a:p>
        </p:txBody>
      </p:sp>
      <p:sp>
        <p:nvSpPr>
          <p:cNvPr id="6" name="Content Placeholder 5"/>
          <p:cNvSpPr>
            <a:spLocks noGrp="1"/>
          </p:cNvSpPr>
          <p:nvPr>
            <p:ph idx="1"/>
          </p:nvPr>
        </p:nvSpPr>
        <p:spPr bwMode="auto">
          <a:xfrm>
            <a:off x="214282" y="1428736"/>
            <a:ext cx="2614602" cy="707702"/>
          </a:xfrm>
          <a:custGeom>
            <a:avLst/>
            <a:gdLst>
              <a:gd name="connsiteX0" fmla="*/ 0 w 2478434"/>
              <a:gd name="connsiteY0" fmla="*/ 0 h 820196"/>
              <a:gd name="connsiteX1" fmla="*/ 2478434 w 2478434"/>
              <a:gd name="connsiteY1" fmla="*/ 0 h 820196"/>
              <a:gd name="connsiteX2" fmla="*/ 2478434 w 2478434"/>
              <a:gd name="connsiteY2" fmla="*/ 820196 h 820196"/>
              <a:gd name="connsiteX3" fmla="*/ 0 w 2478434"/>
              <a:gd name="connsiteY3" fmla="*/ 820196 h 820196"/>
              <a:gd name="connsiteX4" fmla="*/ 0 w 2478434"/>
              <a:gd name="connsiteY4" fmla="*/ 0 h 82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820196">
                <a:moveTo>
                  <a:pt x="0" y="0"/>
                </a:moveTo>
                <a:lnTo>
                  <a:pt x="2478434" y="0"/>
                </a:lnTo>
                <a:lnTo>
                  <a:pt x="2478434" y="820196"/>
                </a:lnTo>
                <a:lnTo>
                  <a:pt x="0" y="820196"/>
                </a:lnTo>
                <a:lnTo>
                  <a:pt x="0" y="0"/>
                </a:lnTo>
                <a:close/>
              </a:path>
            </a:pathLst>
          </a:custGeom>
        </p:spPr>
        <p:style>
          <a:lnRef idx="1">
            <a:schemeClr val="accent5"/>
          </a:lnRef>
          <a:fillRef idx="2">
            <a:schemeClr val="accent5"/>
          </a:fillRef>
          <a:effectRef idx="1">
            <a:schemeClr val="accent5"/>
          </a:effectRef>
          <a:fontRef idx="minor">
            <a:schemeClr val="dk1"/>
          </a:fontRef>
        </p:style>
        <p:txBody>
          <a:bodyPr lIns="99568" tIns="56896" rIns="99568" bIns="56896" spcCol="1270" anchor="ctr"/>
          <a:lstStyle/>
          <a:p>
            <a:pPr algn="ctr" defTabSz="622300">
              <a:lnSpc>
                <a:spcPct val="90000"/>
              </a:lnSpc>
              <a:spcAft>
                <a:spcPct val="35000"/>
              </a:spcAft>
              <a:buNone/>
              <a:defRPr/>
            </a:pPr>
            <a:r>
              <a:rPr lang="en-US" sz="2000" dirty="0">
                <a:ea typeface="Cambria Math" panose="02040503050406030204" pitchFamily="18" charset="0"/>
              </a:rPr>
              <a:t>Person eligible for input tax credit </a:t>
            </a:r>
          </a:p>
        </p:txBody>
      </p:sp>
      <p:sp>
        <p:nvSpPr>
          <p:cNvPr id="7" name="Content Placeholder 5"/>
          <p:cNvSpPr txBox="1">
            <a:spLocks/>
          </p:cNvSpPr>
          <p:nvPr/>
        </p:nvSpPr>
        <p:spPr bwMode="auto">
          <a:xfrm>
            <a:off x="3000364" y="1428736"/>
            <a:ext cx="2614602" cy="707702"/>
          </a:xfrm>
          <a:custGeom>
            <a:avLst/>
            <a:gdLst>
              <a:gd name="connsiteX0" fmla="*/ 0 w 2478434"/>
              <a:gd name="connsiteY0" fmla="*/ 0 h 820196"/>
              <a:gd name="connsiteX1" fmla="*/ 2478434 w 2478434"/>
              <a:gd name="connsiteY1" fmla="*/ 0 h 820196"/>
              <a:gd name="connsiteX2" fmla="*/ 2478434 w 2478434"/>
              <a:gd name="connsiteY2" fmla="*/ 820196 h 820196"/>
              <a:gd name="connsiteX3" fmla="*/ 0 w 2478434"/>
              <a:gd name="connsiteY3" fmla="*/ 820196 h 820196"/>
              <a:gd name="connsiteX4" fmla="*/ 0 w 2478434"/>
              <a:gd name="connsiteY4" fmla="*/ 0 h 82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820196">
                <a:moveTo>
                  <a:pt x="0" y="0"/>
                </a:moveTo>
                <a:lnTo>
                  <a:pt x="2478434" y="0"/>
                </a:lnTo>
                <a:lnTo>
                  <a:pt x="2478434" y="820196"/>
                </a:lnTo>
                <a:lnTo>
                  <a:pt x="0" y="82019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lIns="99568" tIns="56896" rIns="99568" bIns="56896" spcCol="1270" anchor="ctr">
            <a:normAutofit/>
          </a:bodyPr>
          <a:lstStyle/>
          <a:p>
            <a:pPr marL="274320" marR="0" lvl="0" indent="-274320" algn="ctr" defTabSz="622300" rtl="0" eaLnBrk="1" fontAlgn="auto" latinLnBrk="0" hangingPunct="1">
              <a:lnSpc>
                <a:spcPct val="90000"/>
              </a:lnSpc>
              <a:spcBef>
                <a:spcPct val="20000"/>
              </a:spcBef>
              <a:spcAft>
                <a:spcPct val="35000"/>
              </a:spcAft>
              <a:buClr>
                <a:schemeClr val="accent3"/>
              </a:buClr>
              <a:buSzPct val="95000"/>
              <a:tabLst/>
              <a:defRPr/>
            </a:pPr>
            <a:r>
              <a:rPr kumimoji="0" lang="en-US" sz="2000" b="0" i="0" u="none" strike="noStrike" kern="1200" cap="none" spc="0" normalizeH="0" baseline="0" noProof="0" dirty="0" smtClean="0">
                <a:ln>
                  <a:noFill/>
                </a:ln>
                <a:solidFill>
                  <a:schemeClr val="dk1"/>
                </a:solidFill>
                <a:effectLst/>
                <a:uLnTx/>
                <a:uFillTx/>
                <a:latin typeface="+mn-lt"/>
                <a:ea typeface="Cambria Math" panose="02040503050406030204" pitchFamily="18" charset="0"/>
                <a:cs typeface="+mn-cs"/>
              </a:rPr>
              <a:t>Credit</a:t>
            </a:r>
            <a:r>
              <a:rPr kumimoji="0" lang="en-US" sz="2000" b="0" i="0" u="none" strike="noStrike" kern="1200" cap="none" spc="0" normalizeH="0" noProof="0" dirty="0" smtClean="0">
                <a:ln>
                  <a:noFill/>
                </a:ln>
                <a:solidFill>
                  <a:schemeClr val="dk1"/>
                </a:solidFill>
                <a:effectLst/>
                <a:uLnTx/>
                <a:uFillTx/>
                <a:latin typeface="+mn-lt"/>
                <a:ea typeface="Cambria Math" panose="02040503050406030204" pitchFamily="18" charset="0"/>
                <a:cs typeface="+mn-cs"/>
              </a:rPr>
              <a:t> available on</a:t>
            </a:r>
            <a:endParaRPr kumimoji="0" lang="en-US" sz="2000" b="0" i="0" u="none" strike="noStrike" kern="1200" cap="none" spc="0" normalizeH="0" baseline="0" noProof="0" dirty="0">
              <a:ln>
                <a:noFill/>
              </a:ln>
              <a:solidFill>
                <a:schemeClr val="dk1"/>
              </a:solidFill>
              <a:effectLst/>
              <a:uLnTx/>
              <a:uFillTx/>
              <a:latin typeface="+mn-lt"/>
              <a:ea typeface="Cambria Math" panose="02040503050406030204" pitchFamily="18" charset="0"/>
              <a:cs typeface="+mn-cs"/>
            </a:endParaRPr>
          </a:p>
        </p:txBody>
      </p:sp>
      <p:sp>
        <p:nvSpPr>
          <p:cNvPr id="8" name="Content Placeholder 5"/>
          <p:cNvSpPr txBox="1">
            <a:spLocks/>
          </p:cNvSpPr>
          <p:nvPr/>
        </p:nvSpPr>
        <p:spPr bwMode="auto">
          <a:xfrm>
            <a:off x="5786446" y="1428736"/>
            <a:ext cx="3143272" cy="707702"/>
          </a:xfrm>
          <a:custGeom>
            <a:avLst/>
            <a:gdLst>
              <a:gd name="connsiteX0" fmla="*/ 0 w 2478434"/>
              <a:gd name="connsiteY0" fmla="*/ 0 h 820196"/>
              <a:gd name="connsiteX1" fmla="*/ 2478434 w 2478434"/>
              <a:gd name="connsiteY1" fmla="*/ 0 h 820196"/>
              <a:gd name="connsiteX2" fmla="*/ 2478434 w 2478434"/>
              <a:gd name="connsiteY2" fmla="*/ 820196 h 820196"/>
              <a:gd name="connsiteX3" fmla="*/ 0 w 2478434"/>
              <a:gd name="connsiteY3" fmla="*/ 820196 h 820196"/>
              <a:gd name="connsiteX4" fmla="*/ 0 w 2478434"/>
              <a:gd name="connsiteY4" fmla="*/ 0 h 82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820196">
                <a:moveTo>
                  <a:pt x="0" y="0"/>
                </a:moveTo>
                <a:lnTo>
                  <a:pt x="2478434" y="0"/>
                </a:lnTo>
                <a:lnTo>
                  <a:pt x="2478434" y="820196"/>
                </a:lnTo>
                <a:lnTo>
                  <a:pt x="0" y="82019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lIns="99568" tIns="56896" rIns="99568" bIns="56896" spcCol="1270" anchor="ctr">
            <a:normAutofit/>
          </a:bodyPr>
          <a:lstStyle/>
          <a:p>
            <a:pPr marL="274320" marR="0" lvl="0" indent="-274320" algn="ctr" defTabSz="622300" rtl="0" eaLnBrk="1" fontAlgn="auto" latinLnBrk="0" hangingPunct="1">
              <a:lnSpc>
                <a:spcPct val="90000"/>
              </a:lnSpc>
              <a:spcBef>
                <a:spcPct val="20000"/>
              </a:spcBef>
              <a:spcAft>
                <a:spcPct val="35000"/>
              </a:spcAft>
              <a:buClr>
                <a:schemeClr val="accent3"/>
              </a:buClr>
              <a:buSzPct val="95000"/>
              <a:tabLst/>
              <a:defRPr/>
            </a:pPr>
            <a:r>
              <a:rPr kumimoji="0" lang="en-US" sz="2000" b="0" i="0" u="none" strike="noStrike" kern="1200" cap="none" spc="0" normalizeH="0" baseline="0" noProof="0" dirty="0" smtClean="0">
                <a:ln>
                  <a:noFill/>
                </a:ln>
                <a:solidFill>
                  <a:schemeClr val="dk1"/>
                </a:solidFill>
                <a:effectLst/>
                <a:uLnTx/>
                <a:uFillTx/>
                <a:latin typeface="+mn-lt"/>
                <a:ea typeface="Cambria Math" panose="02040503050406030204" pitchFamily="18" charset="0"/>
                <a:cs typeface="+mn-cs"/>
              </a:rPr>
              <a:t>Condition</a:t>
            </a:r>
            <a:endParaRPr kumimoji="0" lang="en-US" sz="2000" b="0" i="0" u="none" strike="noStrike" kern="1200" cap="none" spc="0" normalizeH="0" baseline="0" noProof="0" dirty="0">
              <a:ln>
                <a:noFill/>
              </a:ln>
              <a:solidFill>
                <a:schemeClr val="dk1"/>
              </a:solidFill>
              <a:effectLst/>
              <a:uLnTx/>
              <a:uFillTx/>
              <a:latin typeface="+mn-lt"/>
              <a:ea typeface="Cambria Math" panose="02040503050406030204" pitchFamily="18" charset="0"/>
              <a:cs typeface="+mn-cs"/>
            </a:endParaRPr>
          </a:p>
        </p:txBody>
      </p:sp>
      <p:sp>
        <p:nvSpPr>
          <p:cNvPr id="9" name="Freeform 8"/>
          <p:cNvSpPr/>
          <p:nvPr/>
        </p:nvSpPr>
        <p:spPr bwMode="auto">
          <a:xfrm>
            <a:off x="214282" y="2214554"/>
            <a:ext cx="2643206" cy="4429156"/>
          </a:xfrm>
          <a:custGeom>
            <a:avLst/>
            <a:gdLst>
              <a:gd name="connsiteX0" fmla="*/ 0 w 2478434"/>
              <a:gd name="connsiteY0" fmla="*/ 0 h 4514838"/>
              <a:gd name="connsiteX1" fmla="*/ 2478434 w 2478434"/>
              <a:gd name="connsiteY1" fmla="*/ 0 h 4514838"/>
              <a:gd name="connsiteX2" fmla="*/ 2478434 w 2478434"/>
              <a:gd name="connsiteY2" fmla="*/ 4514838 h 4514838"/>
              <a:gd name="connsiteX3" fmla="*/ 0 w 2478434"/>
              <a:gd name="connsiteY3" fmla="*/ 4514838 h 4514838"/>
              <a:gd name="connsiteX4" fmla="*/ 0 w 2478434"/>
              <a:gd name="connsiteY4" fmla="*/ 0 h 4514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4514838">
                <a:moveTo>
                  <a:pt x="0" y="0"/>
                </a:moveTo>
                <a:lnTo>
                  <a:pt x="2478434" y="0"/>
                </a:lnTo>
                <a:lnTo>
                  <a:pt x="2478434" y="4514838"/>
                </a:lnTo>
                <a:lnTo>
                  <a:pt x="0" y="4514838"/>
                </a:lnTo>
                <a:lnTo>
                  <a:pt x="0" y="0"/>
                </a:lnTo>
                <a:close/>
              </a:path>
            </a:pathLst>
          </a:custGeom>
        </p:spPr>
        <p:style>
          <a:lnRef idx="2">
            <a:schemeClr val="accent5"/>
          </a:lnRef>
          <a:fillRef idx="1">
            <a:schemeClr val="lt1"/>
          </a:fillRef>
          <a:effectRef idx="0">
            <a:schemeClr val="accent5"/>
          </a:effectRef>
          <a:fontRef idx="minor">
            <a:schemeClr val="dk1"/>
          </a:fontRef>
        </p:style>
        <p:txBody>
          <a:bodyPr lIns="96012" tIns="96012" rIns="128016" bIns="144018" spcCol="1270"/>
          <a:lstStyle/>
          <a:p>
            <a:pPr marL="171450" lvl="1" indent="-171450" defTabSz="800100">
              <a:lnSpc>
                <a:spcPct val="90000"/>
              </a:lnSpc>
              <a:spcAft>
                <a:spcPts val="600"/>
              </a:spcAft>
              <a:buFontTx/>
              <a:buChar char="••"/>
              <a:defRPr/>
            </a:pPr>
            <a:r>
              <a:rPr lang="en-US" u="sng" kern="1000" dirty="0">
                <a:solidFill>
                  <a:srgbClr val="00B050"/>
                </a:solidFill>
                <a:ea typeface="Cambria Math" panose="02040503050406030204" pitchFamily="18" charset="0"/>
              </a:rPr>
              <a:t>Person not liable</a:t>
            </a:r>
            <a:r>
              <a:rPr lang="en-US" kern="1000" dirty="0">
                <a:ea typeface="Cambria Math" panose="02040503050406030204" pitchFamily="18" charset="0"/>
              </a:rPr>
              <a:t>  to be </a:t>
            </a:r>
            <a:r>
              <a:rPr lang="en-US" u="sng" kern="1000" dirty="0">
                <a:solidFill>
                  <a:srgbClr val="00B050"/>
                </a:solidFill>
                <a:ea typeface="Cambria Math" panose="02040503050406030204" pitchFamily="18" charset="0"/>
              </a:rPr>
              <a:t>registered</a:t>
            </a:r>
            <a:r>
              <a:rPr lang="en-US" kern="1000" dirty="0">
                <a:ea typeface="Cambria Math" panose="02040503050406030204" pitchFamily="18" charset="0"/>
              </a:rPr>
              <a:t> under the </a:t>
            </a:r>
            <a:r>
              <a:rPr lang="en-US" u="sng" kern="1000" dirty="0">
                <a:solidFill>
                  <a:srgbClr val="00B050"/>
                </a:solidFill>
                <a:ea typeface="Cambria Math" panose="02040503050406030204" pitchFamily="18" charset="0"/>
              </a:rPr>
              <a:t>earlier  </a:t>
            </a:r>
            <a:r>
              <a:rPr lang="en-US" u="sng" kern="1000" dirty="0" smtClean="0">
                <a:solidFill>
                  <a:srgbClr val="00B050"/>
                </a:solidFill>
                <a:ea typeface="Cambria Math" panose="02040503050406030204" pitchFamily="18" charset="0"/>
              </a:rPr>
              <a:t>law</a:t>
            </a:r>
            <a:r>
              <a:rPr lang="en-US" kern="1000" dirty="0" smtClean="0">
                <a:solidFill>
                  <a:srgbClr val="00B050"/>
                </a:solidFill>
                <a:ea typeface="Cambria Math" panose="02040503050406030204" pitchFamily="18" charset="0"/>
              </a:rPr>
              <a:t>. </a:t>
            </a:r>
            <a:endParaRPr lang="en-US" kern="1000" dirty="0">
              <a:solidFill>
                <a:srgbClr val="00B050"/>
              </a:solidFill>
              <a:ea typeface="Cambria Math" panose="02040503050406030204" pitchFamily="18" charset="0"/>
            </a:endParaRPr>
          </a:p>
          <a:p>
            <a:pPr marL="171450" lvl="1" indent="-171450" defTabSz="800100">
              <a:lnSpc>
                <a:spcPct val="90000"/>
              </a:lnSpc>
              <a:spcAft>
                <a:spcPts val="600"/>
              </a:spcAft>
              <a:buFontTx/>
              <a:buChar char="••"/>
              <a:defRPr/>
            </a:pPr>
            <a:r>
              <a:rPr lang="en-US" kern="1000" dirty="0">
                <a:ea typeface="Cambria Math" panose="02040503050406030204" pitchFamily="18" charset="0"/>
              </a:rPr>
              <a:t>Person </a:t>
            </a:r>
            <a:r>
              <a:rPr lang="en-US" u="sng" kern="1000" dirty="0">
                <a:solidFill>
                  <a:srgbClr val="00B050"/>
                </a:solidFill>
                <a:ea typeface="Cambria Math" panose="02040503050406030204" pitchFamily="18" charset="0"/>
              </a:rPr>
              <a:t>engaged</a:t>
            </a:r>
            <a:r>
              <a:rPr lang="en-US" kern="1000" dirty="0">
                <a:ea typeface="Cambria Math" panose="02040503050406030204" pitchFamily="18" charset="0"/>
              </a:rPr>
              <a:t> in </a:t>
            </a:r>
            <a:r>
              <a:rPr lang="en-US" u="sng" kern="1000" dirty="0" smtClean="0">
                <a:solidFill>
                  <a:srgbClr val="00B0F0"/>
                </a:solidFill>
                <a:ea typeface="Cambria Math" panose="02040503050406030204" pitchFamily="18" charset="0"/>
              </a:rPr>
              <a:t>manufacture/sale</a:t>
            </a:r>
            <a:r>
              <a:rPr lang="en-US" kern="1000" dirty="0" smtClean="0">
                <a:ea typeface="Cambria Math" panose="02040503050406030204" pitchFamily="18" charset="0"/>
              </a:rPr>
              <a:t> </a:t>
            </a:r>
            <a:r>
              <a:rPr lang="en-US" kern="1000" dirty="0">
                <a:ea typeface="Cambria Math" panose="02040503050406030204" pitchFamily="18" charset="0"/>
              </a:rPr>
              <a:t>of </a:t>
            </a:r>
            <a:r>
              <a:rPr lang="en-US" kern="1000" dirty="0">
                <a:solidFill>
                  <a:srgbClr val="00B0F0"/>
                </a:solidFill>
                <a:ea typeface="Cambria Math" panose="02040503050406030204" pitchFamily="18" charset="0"/>
              </a:rPr>
              <a:t>exempted goods</a:t>
            </a:r>
            <a:r>
              <a:rPr lang="en-US" kern="1000" dirty="0">
                <a:ea typeface="Cambria Math" panose="02040503050406030204" pitchFamily="18" charset="0"/>
              </a:rPr>
              <a:t>, provision of </a:t>
            </a:r>
            <a:r>
              <a:rPr lang="en-US" u="sng" kern="1000" dirty="0">
                <a:solidFill>
                  <a:srgbClr val="00B0F0"/>
                </a:solidFill>
                <a:ea typeface="Cambria Math" panose="02040503050406030204" pitchFamily="18" charset="0"/>
              </a:rPr>
              <a:t>exempted services</a:t>
            </a:r>
          </a:p>
          <a:p>
            <a:pPr marL="171450" lvl="1" indent="-171450" defTabSz="800100">
              <a:lnSpc>
                <a:spcPct val="90000"/>
              </a:lnSpc>
              <a:spcAft>
                <a:spcPts val="600"/>
              </a:spcAft>
              <a:buFontTx/>
              <a:buChar char="••"/>
              <a:defRPr/>
            </a:pPr>
            <a:r>
              <a:rPr lang="en-US" kern="1000" dirty="0">
                <a:ea typeface="Cambria Math" panose="02040503050406030204" pitchFamily="18" charset="0"/>
              </a:rPr>
              <a:t>Person providing</a:t>
            </a:r>
            <a:r>
              <a:rPr lang="en-US" u="sng" kern="1000" dirty="0">
                <a:solidFill>
                  <a:srgbClr val="00B050"/>
                </a:solidFill>
                <a:ea typeface="Cambria Math" panose="02040503050406030204" pitchFamily="18" charset="0"/>
              </a:rPr>
              <a:t> works contract service </a:t>
            </a:r>
            <a:r>
              <a:rPr lang="en-US" kern="1000" dirty="0">
                <a:ea typeface="Cambria Math" panose="02040503050406030204" pitchFamily="18" charset="0"/>
              </a:rPr>
              <a:t>and availing abatement under </a:t>
            </a:r>
            <a:r>
              <a:rPr lang="en-US" u="sng" kern="1000" dirty="0">
                <a:ea typeface="Cambria Math" panose="02040503050406030204" pitchFamily="18" charset="0"/>
              </a:rPr>
              <a:t>notification no. </a:t>
            </a:r>
            <a:r>
              <a:rPr lang="en-US" u="sng" kern="1000" dirty="0" smtClean="0">
                <a:ea typeface="Cambria Math" panose="02040503050406030204" pitchFamily="18" charset="0"/>
              </a:rPr>
              <a:t>26/2012.</a:t>
            </a:r>
            <a:endParaRPr lang="en-US" u="sng" kern="1000" dirty="0">
              <a:ea typeface="Cambria Math" panose="02040503050406030204" pitchFamily="18" charset="0"/>
            </a:endParaRPr>
          </a:p>
          <a:p>
            <a:pPr marL="171450" lvl="1" indent="-171450" defTabSz="800100">
              <a:lnSpc>
                <a:spcPct val="90000"/>
              </a:lnSpc>
              <a:spcAft>
                <a:spcPts val="600"/>
              </a:spcAft>
              <a:buFontTx/>
              <a:buChar char="••"/>
              <a:defRPr/>
            </a:pPr>
            <a:r>
              <a:rPr lang="en-US" u="sng" kern="1000" dirty="0">
                <a:ea typeface="Cambria Math" panose="02040503050406030204" pitchFamily="18" charset="0"/>
              </a:rPr>
              <a:t>First</a:t>
            </a:r>
            <a:r>
              <a:rPr lang="en-US" kern="1000" dirty="0">
                <a:ea typeface="Cambria Math" panose="02040503050406030204" pitchFamily="18" charset="0"/>
              </a:rPr>
              <a:t>/ </a:t>
            </a:r>
            <a:r>
              <a:rPr lang="en-US" u="sng" kern="1000" dirty="0">
                <a:ea typeface="Cambria Math" panose="02040503050406030204" pitchFamily="18" charset="0"/>
              </a:rPr>
              <a:t>Second stage </a:t>
            </a:r>
            <a:r>
              <a:rPr lang="en-US" kern="1000" dirty="0">
                <a:ea typeface="Cambria Math" panose="02040503050406030204" pitchFamily="18" charset="0"/>
              </a:rPr>
              <a:t>dealer, </a:t>
            </a:r>
            <a:r>
              <a:rPr lang="en-US" u="sng" kern="1000" dirty="0">
                <a:ea typeface="Cambria Math" panose="02040503050406030204" pitchFamily="18" charset="0"/>
              </a:rPr>
              <a:t>importer</a:t>
            </a:r>
            <a:endParaRPr lang="en-US" u="sng" kern="1000" dirty="0"/>
          </a:p>
        </p:txBody>
      </p:sp>
      <p:sp>
        <p:nvSpPr>
          <p:cNvPr id="10" name="Freeform 9"/>
          <p:cNvSpPr/>
          <p:nvPr/>
        </p:nvSpPr>
        <p:spPr bwMode="auto">
          <a:xfrm>
            <a:off x="3000364" y="2214554"/>
            <a:ext cx="2643206" cy="4429156"/>
          </a:xfrm>
          <a:custGeom>
            <a:avLst/>
            <a:gdLst>
              <a:gd name="connsiteX0" fmla="*/ 0 w 2478434"/>
              <a:gd name="connsiteY0" fmla="*/ 0 h 4514838"/>
              <a:gd name="connsiteX1" fmla="*/ 2478434 w 2478434"/>
              <a:gd name="connsiteY1" fmla="*/ 0 h 4514838"/>
              <a:gd name="connsiteX2" fmla="*/ 2478434 w 2478434"/>
              <a:gd name="connsiteY2" fmla="*/ 4514838 h 4514838"/>
              <a:gd name="connsiteX3" fmla="*/ 0 w 2478434"/>
              <a:gd name="connsiteY3" fmla="*/ 4514838 h 4514838"/>
              <a:gd name="connsiteX4" fmla="*/ 0 w 2478434"/>
              <a:gd name="connsiteY4" fmla="*/ 0 h 4514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4514838">
                <a:moveTo>
                  <a:pt x="0" y="0"/>
                </a:moveTo>
                <a:lnTo>
                  <a:pt x="2478434" y="0"/>
                </a:lnTo>
                <a:lnTo>
                  <a:pt x="2478434" y="4514838"/>
                </a:lnTo>
                <a:lnTo>
                  <a:pt x="0" y="4514838"/>
                </a:lnTo>
                <a:lnTo>
                  <a:pt x="0" y="0"/>
                </a:lnTo>
                <a:close/>
              </a:path>
            </a:pathLst>
          </a:custGeom>
        </p:spPr>
        <p:style>
          <a:lnRef idx="2">
            <a:schemeClr val="accent5"/>
          </a:lnRef>
          <a:fillRef idx="1">
            <a:schemeClr val="lt1"/>
          </a:fillRef>
          <a:effectRef idx="0">
            <a:schemeClr val="accent5"/>
          </a:effectRef>
          <a:fontRef idx="minor">
            <a:schemeClr val="dk1"/>
          </a:fontRef>
        </p:style>
        <p:txBody>
          <a:bodyPr lIns="96012" tIns="96012" rIns="128016" bIns="144018" spcCol="1270"/>
          <a:lstStyle/>
          <a:p>
            <a:pPr marL="171450" lvl="1" indent="-171450" defTabSz="800100">
              <a:lnSpc>
                <a:spcPct val="90000"/>
              </a:lnSpc>
              <a:spcAft>
                <a:spcPts val="600"/>
              </a:spcAft>
              <a:buFontTx/>
              <a:buChar char="••"/>
              <a:defRPr/>
            </a:pPr>
            <a:r>
              <a:rPr lang="en-IN" dirty="0" smtClean="0">
                <a:solidFill>
                  <a:srgbClr val="00B050"/>
                </a:solidFill>
                <a:ea typeface="Cambria Math" panose="02040503050406030204" pitchFamily="18" charset="0"/>
              </a:rPr>
              <a:t>Inputs</a:t>
            </a:r>
            <a:r>
              <a:rPr lang="en-IN" dirty="0" smtClean="0">
                <a:ea typeface="Cambria Math" panose="02040503050406030204" pitchFamily="18" charset="0"/>
              </a:rPr>
              <a:t> </a:t>
            </a:r>
            <a:r>
              <a:rPr lang="en-IN" u="sng" dirty="0" smtClean="0">
                <a:ea typeface="Cambria Math" panose="02040503050406030204" pitchFamily="18" charset="0"/>
              </a:rPr>
              <a:t>held in stock </a:t>
            </a:r>
            <a:r>
              <a:rPr lang="en-IN" dirty="0" smtClean="0">
                <a:ea typeface="Cambria Math" panose="02040503050406030204" pitchFamily="18" charset="0"/>
              </a:rPr>
              <a:t>and inputs </a:t>
            </a:r>
            <a:r>
              <a:rPr lang="en-IN" u="sng" dirty="0" smtClean="0">
                <a:ea typeface="Cambria Math" panose="02040503050406030204" pitchFamily="18" charset="0"/>
              </a:rPr>
              <a:t>contained </a:t>
            </a:r>
            <a:r>
              <a:rPr lang="en-IN" dirty="0" smtClean="0">
                <a:ea typeface="Cambria Math" panose="02040503050406030204" pitchFamily="18" charset="0"/>
              </a:rPr>
              <a:t>in </a:t>
            </a:r>
            <a:r>
              <a:rPr lang="en-IN" dirty="0" smtClean="0">
                <a:solidFill>
                  <a:srgbClr val="00B050"/>
                </a:solidFill>
                <a:ea typeface="Cambria Math" panose="02040503050406030204" pitchFamily="18" charset="0"/>
              </a:rPr>
              <a:t>semi-finished goods </a:t>
            </a:r>
            <a:r>
              <a:rPr lang="en-IN" dirty="0" smtClean="0">
                <a:ea typeface="Cambria Math" panose="02040503050406030204" pitchFamily="18" charset="0"/>
              </a:rPr>
              <a:t>or </a:t>
            </a:r>
            <a:r>
              <a:rPr lang="en-IN" dirty="0" smtClean="0">
                <a:solidFill>
                  <a:srgbClr val="00B050"/>
                </a:solidFill>
                <a:ea typeface="Cambria Math" panose="02040503050406030204" pitchFamily="18" charset="0"/>
              </a:rPr>
              <a:t>finished goods </a:t>
            </a:r>
            <a:r>
              <a:rPr lang="en-IN" dirty="0" smtClean="0">
                <a:ea typeface="Cambria Math" panose="02040503050406030204" pitchFamily="18" charset="0"/>
              </a:rPr>
              <a:t>held </a:t>
            </a:r>
            <a:r>
              <a:rPr lang="en-IN" u="sng" dirty="0" smtClean="0">
                <a:ea typeface="Cambria Math" panose="02040503050406030204" pitchFamily="18" charset="0"/>
              </a:rPr>
              <a:t>in stock </a:t>
            </a:r>
            <a:r>
              <a:rPr lang="en-IN" dirty="0" smtClean="0">
                <a:ea typeface="Cambria Math" panose="02040503050406030204" pitchFamily="18" charset="0"/>
              </a:rPr>
              <a:t>as on appointed day.</a:t>
            </a:r>
          </a:p>
          <a:p>
            <a:pPr marL="171450" lvl="1" indent="-171450" defTabSz="800100">
              <a:lnSpc>
                <a:spcPct val="90000"/>
              </a:lnSpc>
              <a:spcAft>
                <a:spcPts val="600"/>
              </a:spcAft>
              <a:buFont typeface="Wingdings" pitchFamily="2" charset="2"/>
              <a:buChar char="ü"/>
              <a:defRPr/>
            </a:pPr>
            <a:r>
              <a:rPr lang="en-IN" u="sng" dirty="0" smtClean="0">
                <a:solidFill>
                  <a:schemeClr val="tx1"/>
                </a:solidFill>
                <a:ea typeface="Cambria Math" panose="02040503050406030204" pitchFamily="18" charset="0"/>
              </a:rPr>
              <a:t>Above</a:t>
            </a:r>
            <a:r>
              <a:rPr lang="en-IN" dirty="0" smtClean="0">
                <a:solidFill>
                  <a:schemeClr val="tx1"/>
                </a:solidFill>
                <a:ea typeface="Cambria Math" panose="02040503050406030204" pitchFamily="18" charset="0"/>
              </a:rPr>
              <a:t> benefit </a:t>
            </a:r>
            <a:r>
              <a:rPr lang="en-IN" dirty="0" smtClean="0">
                <a:solidFill>
                  <a:srgbClr val="00B050"/>
                </a:solidFill>
                <a:ea typeface="Cambria Math" panose="02040503050406030204" pitchFamily="18" charset="0"/>
              </a:rPr>
              <a:t>not available for input services.</a:t>
            </a:r>
            <a:endParaRPr lang="en-US" dirty="0" smtClean="0">
              <a:solidFill>
                <a:srgbClr val="00B050"/>
              </a:solidFill>
              <a:ea typeface="Cambria Math" panose="02040503050406030204" pitchFamily="18" charset="0"/>
            </a:endParaRPr>
          </a:p>
          <a:p>
            <a:pPr marL="171450" lvl="1" indent="-171450" defTabSz="800100">
              <a:lnSpc>
                <a:spcPct val="90000"/>
              </a:lnSpc>
              <a:spcAft>
                <a:spcPts val="600"/>
              </a:spcAft>
              <a:buFont typeface="Arial" pitchFamily="34" charset="0"/>
              <a:buChar char="•"/>
              <a:defRPr/>
            </a:pPr>
            <a:r>
              <a:rPr lang="en-US" u="sng" dirty="0" smtClean="0">
                <a:ea typeface="Cambria Math" panose="02040503050406030204" pitchFamily="18" charset="0"/>
              </a:rPr>
              <a:t>Such credit </a:t>
            </a:r>
            <a:r>
              <a:rPr lang="en-US" dirty="0" smtClean="0">
                <a:ea typeface="Cambria Math" panose="02040503050406030204" pitchFamily="18" charset="0"/>
              </a:rPr>
              <a:t>can be taken in the </a:t>
            </a:r>
            <a:r>
              <a:rPr lang="en-US" dirty="0" smtClean="0">
                <a:solidFill>
                  <a:srgbClr val="00B050"/>
                </a:solidFill>
                <a:ea typeface="Cambria Math" panose="02040503050406030204" pitchFamily="18" charset="0"/>
              </a:rPr>
              <a:t>electronic credit ledger</a:t>
            </a:r>
          </a:p>
          <a:p>
            <a:pPr marL="171450" lvl="1" indent="-171450" algn="just" defTabSz="800100">
              <a:lnSpc>
                <a:spcPct val="90000"/>
              </a:lnSpc>
              <a:spcAft>
                <a:spcPts val="600"/>
              </a:spcAft>
              <a:buFont typeface="Arial" pitchFamily="34" charset="0"/>
              <a:buChar char="•"/>
              <a:defRPr/>
            </a:pPr>
            <a:endParaRPr lang="en-US" dirty="0"/>
          </a:p>
        </p:txBody>
      </p:sp>
      <p:sp>
        <p:nvSpPr>
          <p:cNvPr id="12" name="Freeform 11"/>
          <p:cNvSpPr/>
          <p:nvPr/>
        </p:nvSpPr>
        <p:spPr bwMode="auto">
          <a:xfrm>
            <a:off x="5786446" y="2214554"/>
            <a:ext cx="3143272" cy="4429156"/>
          </a:xfrm>
          <a:custGeom>
            <a:avLst/>
            <a:gdLst>
              <a:gd name="connsiteX0" fmla="*/ 0 w 2478434"/>
              <a:gd name="connsiteY0" fmla="*/ 0 h 4514838"/>
              <a:gd name="connsiteX1" fmla="*/ 2478434 w 2478434"/>
              <a:gd name="connsiteY1" fmla="*/ 0 h 4514838"/>
              <a:gd name="connsiteX2" fmla="*/ 2478434 w 2478434"/>
              <a:gd name="connsiteY2" fmla="*/ 4514838 h 4514838"/>
              <a:gd name="connsiteX3" fmla="*/ 0 w 2478434"/>
              <a:gd name="connsiteY3" fmla="*/ 4514838 h 4514838"/>
              <a:gd name="connsiteX4" fmla="*/ 0 w 2478434"/>
              <a:gd name="connsiteY4" fmla="*/ 0 h 4514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34" h="4514838">
                <a:moveTo>
                  <a:pt x="0" y="0"/>
                </a:moveTo>
                <a:lnTo>
                  <a:pt x="2478434" y="0"/>
                </a:lnTo>
                <a:lnTo>
                  <a:pt x="2478434" y="4514838"/>
                </a:lnTo>
                <a:lnTo>
                  <a:pt x="0" y="4514838"/>
                </a:lnTo>
                <a:lnTo>
                  <a:pt x="0" y="0"/>
                </a:lnTo>
                <a:close/>
              </a:path>
            </a:pathLst>
          </a:custGeom>
        </p:spPr>
        <p:style>
          <a:lnRef idx="2">
            <a:schemeClr val="accent5"/>
          </a:lnRef>
          <a:fillRef idx="1">
            <a:schemeClr val="lt1"/>
          </a:fillRef>
          <a:effectRef idx="0">
            <a:schemeClr val="accent5"/>
          </a:effectRef>
          <a:fontRef idx="minor">
            <a:schemeClr val="dk1"/>
          </a:fontRef>
        </p:style>
        <p:txBody>
          <a:bodyPr lIns="96012" tIns="96012" rIns="128016" bIns="144018" spcCol="1270"/>
          <a:lstStyle/>
          <a:p>
            <a:pPr marL="171450" lvl="1" indent="-171450" defTabSz="800100">
              <a:lnSpc>
                <a:spcPct val="90000"/>
              </a:lnSpc>
              <a:spcAft>
                <a:spcPts val="600"/>
              </a:spcAft>
              <a:buFont typeface="Arial" pitchFamily="34" charset="0"/>
              <a:buChar char="•"/>
              <a:defRPr/>
            </a:pPr>
            <a:r>
              <a:rPr lang="en-IN" dirty="0" smtClean="0">
                <a:ea typeface="Cambria Math" panose="02040503050406030204" pitchFamily="18" charset="0"/>
              </a:rPr>
              <a:t>Goods must be </a:t>
            </a:r>
            <a:r>
              <a:rPr lang="en-IN" u="sng" dirty="0" smtClean="0">
                <a:ea typeface="Cambria Math" panose="02040503050406030204" pitchFamily="18" charset="0"/>
              </a:rPr>
              <a:t>used or intended to be used</a:t>
            </a:r>
            <a:r>
              <a:rPr lang="en-IN" dirty="0" smtClean="0">
                <a:ea typeface="Cambria Math" panose="02040503050406030204" pitchFamily="18" charset="0"/>
              </a:rPr>
              <a:t> for </a:t>
            </a:r>
            <a:r>
              <a:rPr lang="en-IN" dirty="0" smtClean="0">
                <a:solidFill>
                  <a:srgbClr val="00B050"/>
                </a:solidFill>
                <a:ea typeface="Cambria Math" panose="02040503050406030204" pitchFamily="18" charset="0"/>
              </a:rPr>
              <a:t>taxable supply.</a:t>
            </a:r>
          </a:p>
          <a:p>
            <a:pPr marL="171450" lvl="1" indent="-171450" defTabSz="800100">
              <a:lnSpc>
                <a:spcPct val="90000"/>
              </a:lnSpc>
              <a:spcAft>
                <a:spcPct val="15000"/>
              </a:spcAft>
              <a:buFontTx/>
              <a:buChar char="••"/>
              <a:defRPr/>
            </a:pPr>
            <a:r>
              <a:rPr lang="en-IN" dirty="0" smtClean="0">
                <a:ea typeface="Cambria Math" panose="02040503050406030204" pitchFamily="18" charset="0"/>
              </a:rPr>
              <a:t>The taxable </a:t>
            </a:r>
            <a:r>
              <a:rPr lang="en-IN" u="sng" dirty="0" smtClean="0">
                <a:ea typeface="Cambria Math" panose="02040503050406030204" pitchFamily="18" charset="0"/>
              </a:rPr>
              <a:t>person</a:t>
            </a:r>
            <a:r>
              <a:rPr lang="en-IN" dirty="0" smtClean="0">
                <a:ea typeface="Cambria Math" panose="02040503050406030204" pitchFamily="18" charset="0"/>
              </a:rPr>
              <a:t> passes on the </a:t>
            </a:r>
            <a:r>
              <a:rPr lang="en-IN" u="sng" dirty="0" smtClean="0">
                <a:ea typeface="Cambria Math" panose="02040503050406030204" pitchFamily="18" charset="0"/>
              </a:rPr>
              <a:t>benefit of such credit to recipients</a:t>
            </a:r>
            <a:r>
              <a:rPr lang="en-IN" dirty="0" smtClean="0">
                <a:ea typeface="Cambria Math" panose="02040503050406030204" pitchFamily="18" charset="0"/>
              </a:rPr>
              <a:t> by way of </a:t>
            </a:r>
            <a:r>
              <a:rPr lang="en-IN" dirty="0" smtClean="0">
                <a:solidFill>
                  <a:srgbClr val="00B050"/>
                </a:solidFill>
                <a:ea typeface="Cambria Math" panose="02040503050406030204" pitchFamily="18" charset="0"/>
              </a:rPr>
              <a:t>reduced prices</a:t>
            </a:r>
            <a:r>
              <a:rPr lang="en-IN" dirty="0" smtClean="0">
                <a:ea typeface="Cambria Math" panose="02040503050406030204" pitchFamily="18" charset="0"/>
              </a:rPr>
              <a:t>.</a:t>
            </a:r>
            <a:endParaRPr lang="en-US" dirty="0" smtClean="0">
              <a:ea typeface="Cambria Math" panose="02040503050406030204" pitchFamily="18" charset="0"/>
            </a:endParaRPr>
          </a:p>
          <a:p>
            <a:pPr marL="171450" lvl="1" indent="-171450" defTabSz="800100">
              <a:lnSpc>
                <a:spcPct val="90000"/>
              </a:lnSpc>
              <a:spcAft>
                <a:spcPts val="600"/>
              </a:spcAft>
              <a:buFontTx/>
              <a:buChar char="••"/>
              <a:defRPr/>
            </a:pPr>
            <a:r>
              <a:rPr lang="en-IN" u="sng" dirty="0" smtClean="0">
                <a:ea typeface="Cambria Math" panose="02040503050406030204" pitchFamily="18" charset="0"/>
              </a:rPr>
              <a:t>Eligible</a:t>
            </a:r>
            <a:r>
              <a:rPr lang="en-IN" dirty="0" smtClean="0">
                <a:ea typeface="Cambria Math" panose="02040503050406030204" pitchFamily="18" charset="0"/>
              </a:rPr>
              <a:t> to take the credit </a:t>
            </a:r>
            <a:r>
              <a:rPr lang="en-IN" u="sng" dirty="0" smtClean="0">
                <a:solidFill>
                  <a:srgbClr val="00B050"/>
                </a:solidFill>
                <a:ea typeface="Cambria Math" panose="02040503050406030204" pitchFamily="18" charset="0"/>
              </a:rPr>
              <a:t>under GST law</a:t>
            </a:r>
            <a:r>
              <a:rPr lang="en-IN" dirty="0" smtClean="0">
                <a:ea typeface="Cambria Math" panose="02040503050406030204" pitchFamily="18" charset="0"/>
              </a:rPr>
              <a:t>.</a:t>
            </a:r>
          </a:p>
          <a:p>
            <a:pPr marL="171450" lvl="1" indent="-171450" defTabSz="800100">
              <a:lnSpc>
                <a:spcPct val="90000"/>
              </a:lnSpc>
              <a:spcAft>
                <a:spcPts val="600"/>
              </a:spcAft>
              <a:buFontTx/>
              <a:buChar char="••"/>
              <a:defRPr/>
            </a:pPr>
            <a:r>
              <a:rPr lang="en-IN" u="sng" dirty="0" smtClean="0">
                <a:ea typeface="Cambria Math" panose="02040503050406030204" pitchFamily="18" charset="0"/>
              </a:rPr>
              <a:t>Such person </a:t>
            </a:r>
            <a:r>
              <a:rPr lang="en-IN" dirty="0" smtClean="0">
                <a:ea typeface="Cambria Math" panose="02040503050406030204" pitchFamily="18" charset="0"/>
              </a:rPr>
              <a:t>should be</a:t>
            </a:r>
            <a:r>
              <a:rPr lang="en-IN" u="sng" dirty="0" smtClean="0">
                <a:ea typeface="Cambria Math" panose="02040503050406030204" pitchFamily="18" charset="0"/>
              </a:rPr>
              <a:t> in possession</a:t>
            </a:r>
            <a:r>
              <a:rPr lang="en-IN" dirty="0" smtClean="0">
                <a:ea typeface="Cambria Math" panose="02040503050406030204" pitchFamily="18" charset="0"/>
              </a:rPr>
              <a:t> of </a:t>
            </a:r>
            <a:r>
              <a:rPr lang="en-IN" dirty="0" smtClean="0">
                <a:solidFill>
                  <a:srgbClr val="00B050"/>
                </a:solidFill>
                <a:ea typeface="Cambria Math" panose="02040503050406030204" pitchFamily="18" charset="0"/>
              </a:rPr>
              <a:t>invoice</a:t>
            </a:r>
            <a:r>
              <a:rPr lang="en-IN" dirty="0" smtClean="0">
                <a:ea typeface="Cambria Math" panose="02040503050406030204" pitchFamily="18" charset="0"/>
              </a:rPr>
              <a:t> or </a:t>
            </a:r>
            <a:r>
              <a:rPr lang="en-IN" dirty="0" smtClean="0">
                <a:solidFill>
                  <a:srgbClr val="00B050"/>
                </a:solidFill>
                <a:ea typeface="Cambria Math" panose="02040503050406030204" pitchFamily="18" charset="0"/>
              </a:rPr>
              <a:t>other</a:t>
            </a:r>
            <a:r>
              <a:rPr lang="en-IN" dirty="0" smtClean="0">
                <a:ea typeface="Cambria Math" panose="02040503050406030204" pitchFamily="18" charset="0"/>
              </a:rPr>
              <a:t> prescribed doc. </a:t>
            </a:r>
          </a:p>
          <a:p>
            <a:pPr marL="171450" lvl="1" indent="-171450" defTabSz="800100">
              <a:lnSpc>
                <a:spcPct val="90000"/>
              </a:lnSpc>
              <a:spcAft>
                <a:spcPts val="600"/>
              </a:spcAft>
              <a:buFontTx/>
              <a:buChar char="••"/>
              <a:defRPr/>
            </a:pPr>
            <a:r>
              <a:rPr lang="en-IN" u="sng" dirty="0" smtClean="0">
                <a:ea typeface="Cambria Math" panose="02040503050406030204" pitchFamily="18" charset="0"/>
              </a:rPr>
              <a:t>Invoice or other document should be </a:t>
            </a:r>
            <a:r>
              <a:rPr lang="en-IN" dirty="0" smtClean="0">
                <a:solidFill>
                  <a:srgbClr val="FF0000"/>
                </a:solidFill>
                <a:ea typeface="Cambria Math" panose="02040503050406030204" pitchFamily="18" charset="0"/>
              </a:rPr>
              <a:t>within 12 months </a:t>
            </a:r>
            <a:r>
              <a:rPr lang="en-IN" u="sng" dirty="0" smtClean="0">
                <a:ea typeface="Cambria Math" panose="02040503050406030204" pitchFamily="18" charset="0"/>
              </a:rPr>
              <a:t>from the appointed day.</a:t>
            </a:r>
          </a:p>
          <a:p>
            <a:pPr marL="171450" lvl="1" indent="-171450" defTabSz="800100">
              <a:lnSpc>
                <a:spcPct val="90000"/>
              </a:lnSpc>
              <a:spcAft>
                <a:spcPts val="600"/>
              </a:spcAft>
              <a:defRPr/>
            </a:pPr>
            <a:endParaRPr lang="en-US" dirty="0" smtClean="0">
              <a:ea typeface="Cambria Math" panose="02040503050406030204" pitchFamily="18" charset="0"/>
            </a:endParaRPr>
          </a:p>
          <a:p>
            <a:pPr marL="171450" lvl="1" indent="-171450" defTabSz="800100">
              <a:lnSpc>
                <a:spcPct val="90000"/>
              </a:lnSpc>
              <a:spcAft>
                <a:spcPts val="600"/>
              </a:spcAft>
              <a:buFontTx/>
              <a:buChar char="••"/>
              <a:defRPr/>
            </a:pPr>
            <a:endParaRPr lang="en-US" dirty="0" smtClean="0">
              <a:ea typeface="Cambria Math" panose="02040503050406030204" pitchFamily="18" charset="0"/>
            </a:endParaRPr>
          </a:p>
          <a:p>
            <a:pPr marL="171450" lvl="1" indent="-171450" algn="just" defTabSz="800100">
              <a:lnSpc>
                <a:spcPct val="90000"/>
              </a:lnSpc>
              <a:spcAft>
                <a:spcPts val="600"/>
              </a:spcAft>
              <a:buFontTx/>
              <a:buChar char="••"/>
              <a:defRPr/>
            </a:pPr>
            <a:endParaRPr lang="en-US" dirty="0" smtClean="0">
              <a:ea typeface="Cambria Math" panose="02040503050406030204" pitchFamily="18" charset="0"/>
            </a:endParaRPr>
          </a:p>
          <a:p>
            <a:pPr marL="171450" lvl="1" indent="-171450" algn="just" defTabSz="800100">
              <a:lnSpc>
                <a:spcPct val="90000"/>
              </a:lnSpc>
              <a:spcAft>
                <a:spcPts val="600"/>
              </a:spcAft>
              <a:buFont typeface="Arial" pitchFamily="34" charset="0"/>
              <a:buChar char="•"/>
              <a:defRPr/>
            </a:pPr>
            <a:endParaRPr lang="en-US" dirty="0"/>
          </a:p>
        </p:txBody>
      </p:sp>
      <p:sp>
        <p:nvSpPr>
          <p:cNvPr id="11" name="Rectangle 10"/>
          <p:cNvSpPr/>
          <p:nvPr/>
        </p:nvSpPr>
        <p:spPr>
          <a:xfrm>
            <a:off x="6572264" y="6286520"/>
            <a:ext cx="2319738"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140(3)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13" name="Footer Placeholder 12"/>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1143000"/>
          </a:xfrm>
        </p:spPr>
        <p:txBody>
          <a:bodyPr>
            <a:normAutofit/>
          </a:bodyPr>
          <a:lstStyle/>
          <a:p>
            <a:pPr algn="ctr"/>
            <a:r>
              <a:rPr lang="en-US" altLang="en-US" sz="3600" b="1" dirty="0" smtClean="0">
                <a:solidFill>
                  <a:schemeClr val="bg2">
                    <a:lumMod val="25000"/>
                  </a:schemeClr>
                </a:solidFill>
              </a:rPr>
              <a:t>Inputs removed for Job work and returned on or after the appointed day</a:t>
            </a:r>
            <a:endParaRPr lang="en-IN" sz="36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214282" y="1643050"/>
          <a:ext cx="8715436" cy="5214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114406" y="6457890"/>
            <a:ext cx="202959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141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1143000"/>
          </a:xfrm>
        </p:spPr>
        <p:txBody>
          <a:bodyPr>
            <a:normAutofit/>
          </a:bodyPr>
          <a:lstStyle/>
          <a:p>
            <a:pPr algn="ctr"/>
            <a:r>
              <a:rPr lang="en-IN" altLang="en-US" sz="3200" b="1" dirty="0" smtClean="0">
                <a:solidFill>
                  <a:schemeClr val="bg2">
                    <a:lumMod val="25000"/>
                  </a:schemeClr>
                </a:solidFill>
              </a:rPr>
              <a:t>Semi-finished goods removed for Job work and returned on or after the appointed day</a:t>
            </a:r>
            <a:endParaRPr lang="en-IN" sz="32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214282" y="1935163"/>
          <a:ext cx="8786874" cy="47085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114406" y="6457890"/>
            <a:ext cx="202959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141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71480"/>
            <a:ext cx="8229600" cy="989856"/>
          </a:xfrm>
        </p:spPr>
        <p:txBody>
          <a:bodyPr>
            <a:normAutofit/>
          </a:bodyPr>
          <a:lstStyle/>
          <a:p>
            <a:pPr algn="ctr"/>
            <a:r>
              <a:rPr lang="en-IN" altLang="en-US" sz="2800" b="1" dirty="0" smtClean="0">
                <a:solidFill>
                  <a:schemeClr val="bg2">
                    <a:lumMod val="25000"/>
                  </a:schemeClr>
                </a:solidFill>
              </a:rPr>
              <a:t>Finished goods  removed for carrying out certain processes and retuned on or after the appointed day</a:t>
            </a:r>
            <a:endParaRPr lang="en-IN" sz="28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114406" y="6457890"/>
            <a:ext cx="202959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141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1143000"/>
          </a:xfrm>
        </p:spPr>
        <p:txBody>
          <a:bodyPr>
            <a:normAutofit/>
          </a:bodyPr>
          <a:lstStyle/>
          <a:p>
            <a:pPr algn="ctr"/>
            <a:r>
              <a:rPr lang="en-IN" altLang="en-US" sz="3200" b="1" dirty="0" smtClean="0">
                <a:solidFill>
                  <a:schemeClr val="bg2">
                    <a:lumMod val="25000"/>
                  </a:schemeClr>
                </a:solidFill>
              </a:rPr>
              <a:t>Duty paid goods returned to the place of business on or after the appointed day</a:t>
            </a:r>
            <a:endParaRPr lang="en-IN" sz="22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428596" y="1935163"/>
          <a:ext cx="8401080" cy="4922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915055" y="6286520"/>
            <a:ext cx="2228945" cy="400110"/>
          </a:xfrm>
          <a:prstGeom prst="rect">
            <a:avLst/>
          </a:prstGeom>
          <a:noFill/>
        </p:spPr>
        <p:txBody>
          <a:bodyPr wrap="none" lIns="91440" tIns="45720" rIns="91440" bIns="45720">
            <a:spAutoFit/>
          </a:bodyPr>
          <a:lstStyle/>
          <a:p>
            <a:pPr algn="ctr"/>
            <a:r>
              <a:rPr lang="en-I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lt"/>
              </a:rPr>
              <a:t>Sec. 142(1) of CGST</a:t>
            </a:r>
            <a:endParaRPr lang="en-IN" sz="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3600" b="1" dirty="0" smtClean="0">
                <a:solidFill>
                  <a:schemeClr val="bg2">
                    <a:lumMod val="25000"/>
                  </a:schemeClr>
                </a:solidFill>
              </a:rPr>
              <a:t>Where  price  is revised in pursuance of a contract </a:t>
            </a:r>
            <a:endParaRPr lang="en-IN" sz="36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285784" y="1643050"/>
          <a:ext cx="9858444" cy="4429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428596" y="4929198"/>
            <a:ext cx="8229600" cy="1428760"/>
          </a:xfrm>
          <a:prstGeom prst="rect">
            <a:avLst/>
          </a:prstGeom>
        </p:spPr>
        <p:txBody>
          <a:bodyPr vert="horz" lIns="0" rIns="0" bIns="0" anchor="b">
            <a:normAutofit/>
          </a:bodyPr>
          <a:lstStyle/>
          <a:p>
            <a:pPr lvl="0"/>
            <a:r>
              <a:rPr lang="en-US" sz="2000" b="1" i="1" dirty="0" smtClean="0">
                <a:ea typeface="Cambria Math" panose="02040503050406030204" pitchFamily="18" charset="0"/>
              </a:rPr>
              <a:t>Note </a:t>
            </a:r>
            <a:r>
              <a:rPr lang="en-US" sz="2000" i="1" dirty="0" smtClean="0">
                <a:ea typeface="Cambria Math" panose="02040503050406030204" pitchFamily="18" charset="0"/>
              </a:rPr>
              <a:t>-</a:t>
            </a:r>
            <a:r>
              <a:rPr lang="en-US" sz="2000" b="1" i="1" dirty="0" smtClean="0">
                <a:ea typeface="Cambria Math" panose="02040503050406030204" pitchFamily="18" charset="0"/>
              </a:rPr>
              <a:t> </a:t>
            </a:r>
            <a:r>
              <a:rPr lang="en-US" sz="2000" i="1" dirty="0" smtClean="0">
                <a:ea typeface="Cambria Math" panose="02040503050406030204" pitchFamily="18" charset="0"/>
              </a:rPr>
              <a:t>Taxable person shall be allowed to reduce his tax liability, if the recipient of invoice or credit note has reduced his input tax credit corresponding to such reduction of tax liability	</a:t>
            </a:r>
            <a:endParaRPr lang="en-IN" sz="2000" dirty="0"/>
          </a:p>
        </p:txBody>
      </p:sp>
      <p:sp>
        <p:nvSpPr>
          <p:cNvPr id="6" name="Rectangle 5"/>
          <p:cNvSpPr/>
          <p:nvPr/>
        </p:nvSpPr>
        <p:spPr>
          <a:xfrm>
            <a:off x="6000760" y="6286520"/>
            <a:ext cx="3000396"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sec.</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cs typeface="Andalus" pitchFamily="18" charset="-78"/>
              </a:rPr>
              <a:t>142</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 (2)</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 CGST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3600" b="1" dirty="0" smtClean="0">
                <a:solidFill>
                  <a:schemeClr val="bg2">
                    <a:lumMod val="25000"/>
                  </a:schemeClr>
                </a:solidFill>
              </a:rPr>
              <a:t>Progressive or periodic supply of goods  or services</a:t>
            </a:r>
            <a:endParaRPr lang="en-IN" sz="36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500042"/>
            <a:ext cx="9144000" cy="1214446"/>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Supplies specified To be treated as Supplies made without a consideration</a:t>
            </a:r>
            <a:endParaRPr lang="en-IN" sz="2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useBgFill="1">
        <p:nvSpPr>
          <p:cNvPr id="11" name="Content Placeholder 10"/>
          <p:cNvSpPr>
            <a:spLocks noGrp="1"/>
          </p:cNvSpPr>
          <p:nvPr>
            <p:ph idx="1"/>
          </p:nvPr>
        </p:nvSpPr>
        <p:spPr>
          <a:xfrm>
            <a:off x="0" y="1785927"/>
            <a:ext cx="9144000" cy="5072073"/>
          </a:xfrm>
        </p:spPr>
        <p:txBody>
          <a:bodyPr>
            <a:normAutofit/>
          </a:bodyPr>
          <a:lstStyle/>
          <a:p>
            <a:pPr>
              <a:buFont typeface="Wingdings" pitchFamily="2" charset="2"/>
              <a:buChar char="§"/>
            </a:pPr>
            <a:r>
              <a:rPr lang="en-IN" sz="2000" dirty="0" smtClean="0">
                <a:solidFill>
                  <a:srgbClr val="00B050"/>
                </a:solidFill>
                <a:latin typeface="+mj-lt"/>
                <a:cs typeface="Arial" pitchFamily="34" charset="0"/>
              </a:rPr>
              <a:t>Permanent transfer/disposal </a:t>
            </a:r>
            <a:r>
              <a:rPr lang="en-IN" sz="2000" dirty="0" smtClean="0">
                <a:latin typeface="+mj-lt"/>
                <a:cs typeface="Arial" pitchFamily="34" charset="0"/>
              </a:rPr>
              <a:t>of business assets for which ITC availed on such assets </a:t>
            </a:r>
          </a:p>
          <a:p>
            <a:pPr>
              <a:buFont typeface="Courier New" pitchFamily="49" charset="0"/>
              <a:buChar char="o"/>
            </a:pPr>
            <a:r>
              <a:rPr lang="en-IN" sz="2000" dirty="0" smtClean="0">
                <a:solidFill>
                  <a:srgbClr val="00B050"/>
                </a:solidFill>
                <a:latin typeface="+mj-lt"/>
                <a:cs typeface="Arial" pitchFamily="34" charset="0"/>
              </a:rPr>
              <a:t>Goods sent on job work </a:t>
            </a:r>
            <a:r>
              <a:rPr lang="en-IN" sz="2000" dirty="0" smtClean="0">
                <a:latin typeface="+mj-lt"/>
                <a:cs typeface="Arial" pitchFamily="34" charset="0"/>
              </a:rPr>
              <a:t>or goods sent for testing or goods sent for certification would not qualify as ‘supply’ under this clause since there is no permanence in transfer.</a:t>
            </a:r>
          </a:p>
          <a:p>
            <a:pPr>
              <a:buFont typeface="Courier New" pitchFamily="49" charset="0"/>
              <a:buChar char="o"/>
            </a:pPr>
            <a:r>
              <a:rPr lang="en-IN" sz="2000" dirty="0" smtClean="0">
                <a:latin typeface="+mj-lt"/>
                <a:cs typeface="Arial" pitchFamily="34" charset="0"/>
              </a:rPr>
              <a:t>Typically, </a:t>
            </a:r>
            <a:r>
              <a:rPr lang="en-IN" sz="2000" dirty="0" smtClean="0">
                <a:solidFill>
                  <a:srgbClr val="00B050"/>
                </a:solidFill>
                <a:latin typeface="+mj-lt"/>
                <a:cs typeface="Arial" pitchFamily="34" charset="0"/>
              </a:rPr>
              <a:t>donation of business assets or scrapping or disposal </a:t>
            </a:r>
            <a:r>
              <a:rPr lang="en-IN" sz="2000" dirty="0" smtClean="0">
                <a:latin typeface="+mj-lt"/>
                <a:cs typeface="Arial" pitchFamily="34" charset="0"/>
              </a:rPr>
              <a:t>in any other manner (other than as a sale – i.e., for a consideration) would qualify as ‘supply’ under this clause, where input tax credit has been claimed on the same.</a:t>
            </a:r>
          </a:p>
          <a:p>
            <a:pPr>
              <a:buFont typeface="Wingdings" pitchFamily="2" charset="2"/>
              <a:buChar char="§"/>
            </a:pPr>
            <a:endParaRPr lang="en-IN" sz="2000" dirty="0" smtClean="0">
              <a:latin typeface="+mj-lt"/>
              <a:cs typeface="Arial" pitchFamily="34" charset="0"/>
            </a:endParaRPr>
          </a:p>
          <a:p>
            <a:pPr>
              <a:buFont typeface="Wingdings" pitchFamily="2" charset="2"/>
              <a:buChar char="§"/>
            </a:pPr>
            <a:r>
              <a:rPr lang="en-IN" sz="2000" dirty="0" smtClean="0">
                <a:solidFill>
                  <a:srgbClr val="00B050"/>
                </a:solidFill>
                <a:latin typeface="+mj-lt"/>
                <a:cs typeface="Arial" pitchFamily="34" charset="0"/>
              </a:rPr>
              <a:t>Supplies between related persons</a:t>
            </a:r>
            <a:r>
              <a:rPr lang="en-IN" sz="2000" dirty="0" smtClean="0">
                <a:latin typeface="+mj-lt"/>
                <a:cs typeface="Arial" pitchFamily="34" charset="0"/>
              </a:rPr>
              <a:t>/ distinct persons (as specified in section 25) in the course or furtherance of business.</a:t>
            </a:r>
          </a:p>
          <a:p>
            <a:pPr>
              <a:buFont typeface="Wingdings" pitchFamily="2" charset="2"/>
              <a:buChar char="§"/>
            </a:pPr>
            <a:endParaRPr lang="en-IN" sz="2000" dirty="0" smtClean="0">
              <a:latin typeface="+mj-lt"/>
              <a:cs typeface="Arial" pitchFamily="34" charset="0"/>
            </a:endParaRPr>
          </a:p>
          <a:p>
            <a:pPr>
              <a:buFont typeface="Wingdings" pitchFamily="2" charset="2"/>
              <a:buChar char="§"/>
            </a:pPr>
            <a:r>
              <a:rPr lang="en-IN" sz="2000" dirty="0" smtClean="0">
                <a:solidFill>
                  <a:srgbClr val="00B050"/>
                </a:solidFill>
                <a:latin typeface="+mj-lt"/>
                <a:cs typeface="Arial" pitchFamily="34" charset="0"/>
              </a:rPr>
              <a:t>Supply of goods by principal </a:t>
            </a:r>
            <a:r>
              <a:rPr lang="en-IN" sz="2000" dirty="0" smtClean="0">
                <a:latin typeface="+mj-lt"/>
                <a:cs typeface="Arial" pitchFamily="34" charset="0"/>
              </a:rPr>
              <a:t>(or agent) </a:t>
            </a:r>
            <a:r>
              <a:rPr lang="en-IN" sz="2000" dirty="0" smtClean="0">
                <a:solidFill>
                  <a:srgbClr val="00B050"/>
                </a:solidFill>
                <a:latin typeface="+mj-lt"/>
                <a:cs typeface="Arial" pitchFamily="34" charset="0"/>
              </a:rPr>
              <a:t>to agent </a:t>
            </a:r>
            <a:r>
              <a:rPr lang="en-IN" sz="2000" dirty="0" smtClean="0">
                <a:latin typeface="+mj-lt"/>
                <a:cs typeface="Arial" pitchFamily="34" charset="0"/>
              </a:rPr>
              <a:t>(or principal).</a:t>
            </a:r>
          </a:p>
          <a:p>
            <a:pPr>
              <a:buFont typeface="Wingdings" pitchFamily="2" charset="2"/>
              <a:buChar char="§"/>
            </a:pPr>
            <a:endParaRPr lang="en-IN" sz="2000" dirty="0" smtClean="0">
              <a:latin typeface="+mj-lt"/>
              <a:cs typeface="Arial" pitchFamily="34" charset="0"/>
            </a:endParaRPr>
          </a:p>
          <a:p>
            <a:pPr>
              <a:buFont typeface="Wingdings" pitchFamily="2" charset="2"/>
              <a:buChar char="§"/>
            </a:pPr>
            <a:r>
              <a:rPr lang="en-IN" sz="2000" dirty="0" smtClean="0">
                <a:solidFill>
                  <a:srgbClr val="00B050"/>
                </a:solidFill>
                <a:latin typeface="+mj-lt"/>
                <a:cs typeface="Arial" pitchFamily="34" charset="0"/>
              </a:rPr>
              <a:t>Import of service from a related person </a:t>
            </a:r>
            <a:r>
              <a:rPr lang="en-IN" sz="2000" dirty="0" smtClean="0">
                <a:latin typeface="+mj-lt"/>
                <a:cs typeface="Arial" pitchFamily="34" charset="0"/>
              </a:rPr>
              <a:t>in the course or furtherance of business.</a:t>
            </a:r>
          </a:p>
        </p:txBody>
      </p:sp>
      <p:sp>
        <p:nvSpPr>
          <p:cNvPr id="4" name="Rectangle 3"/>
          <p:cNvSpPr/>
          <p:nvPr/>
        </p:nvSpPr>
        <p:spPr>
          <a:xfrm>
            <a:off x="7429520" y="6457890"/>
            <a:ext cx="1439817"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rial" pitchFamily="34" charset="0"/>
              </a:rPr>
              <a:t>Schedule-I</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tretch>
            <a:fillRect/>
          </a:stretch>
        </p:blipFill>
        <p:spPr bwMode="auto">
          <a:xfrm>
            <a:off x="-1" y="1024925"/>
            <a:ext cx="9144001" cy="4808150"/>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214290"/>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5" name="Content Placeholder 4"/>
          <p:cNvSpPr>
            <a:spLocks noGrp="1"/>
          </p:cNvSpPr>
          <p:nvPr>
            <p:ph idx="1"/>
          </p:nvPr>
        </p:nvSpPr>
        <p:spPr>
          <a:xfrm>
            <a:off x="357158" y="1571612"/>
            <a:ext cx="8572560" cy="5286388"/>
          </a:xfrm>
        </p:spPr>
        <p:txBody>
          <a:bodyPr>
            <a:normAutofit/>
          </a:bodyPr>
          <a:lstStyle/>
          <a:p>
            <a:pPr algn="ctr">
              <a:buNone/>
            </a:pPr>
            <a:r>
              <a:rPr lang="en-IN" sz="2400" b="1" u="sng" dirty="0" smtClean="0">
                <a:solidFill>
                  <a:srgbClr val="00B050"/>
                </a:solidFill>
                <a:latin typeface="+mj-lt"/>
                <a:cs typeface="Arial" pitchFamily="34" charset="0"/>
              </a:rPr>
              <a:t>Why ,we are required to determine the Place of Supply :-</a:t>
            </a:r>
          </a:p>
          <a:p>
            <a:endParaRPr lang="en-IN" sz="1000" dirty="0" smtClean="0">
              <a:latin typeface="+mj-lt"/>
              <a:cs typeface="Arial" pitchFamily="34" charset="0"/>
            </a:endParaRPr>
          </a:p>
          <a:p>
            <a:pPr>
              <a:buFont typeface="Wingdings" pitchFamily="2" charset="2"/>
              <a:buChar char="q"/>
            </a:pPr>
            <a:r>
              <a:rPr lang="en-IN" sz="2000" dirty="0" smtClean="0">
                <a:latin typeface="+mj-lt"/>
                <a:cs typeface="Arial" pitchFamily="34" charset="0"/>
              </a:rPr>
              <a:t>GST is understood as a ‘</a:t>
            </a:r>
            <a:r>
              <a:rPr lang="en-IN" sz="2000" u="sng" dirty="0" smtClean="0">
                <a:latin typeface="+mj-lt"/>
                <a:cs typeface="Arial" pitchFamily="34" charset="0"/>
              </a:rPr>
              <a:t>destination based consumption tax</a:t>
            </a:r>
            <a:r>
              <a:rPr lang="en-IN" sz="2000" dirty="0" smtClean="0">
                <a:latin typeface="+mj-lt"/>
                <a:cs typeface="Arial" pitchFamily="34" charset="0"/>
              </a:rPr>
              <a:t>’ but there is no provision that declares this fact.</a:t>
            </a:r>
          </a:p>
          <a:p>
            <a:pPr>
              <a:buFont typeface="Wingdings" pitchFamily="2" charset="2"/>
              <a:buChar char="q"/>
            </a:pPr>
            <a:endParaRPr lang="en-IN" sz="1400" dirty="0" smtClean="0">
              <a:latin typeface="+mj-lt"/>
              <a:cs typeface="Arial" pitchFamily="34" charset="0"/>
            </a:endParaRPr>
          </a:p>
          <a:p>
            <a:pPr>
              <a:buFont typeface="Wingdings" pitchFamily="2" charset="2"/>
              <a:buChar char="q"/>
            </a:pPr>
            <a:r>
              <a:rPr lang="en-IN" sz="2000" dirty="0" smtClean="0">
                <a:latin typeface="+mj-lt"/>
                <a:cs typeface="Arial" pitchFamily="34" charset="0"/>
              </a:rPr>
              <a:t>This missing declaration is more than adequately supplied by the principle being embodied in the provisions of ‘Place of Supply</a:t>
            </a:r>
            <a:r>
              <a:rPr lang="en-IN" sz="2000" dirty="0" smtClean="0">
                <a:latin typeface="+mj-lt"/>
                <a:cs typeface="Arial" pitchFamily="34" charset="0"/>
              </a:rPr>
              <a:t>’.</a:t>
            </a:r>
          </a:p>
          <a:p>
            <a:pPr>
              <a:buFont typeface="Wingdings" pitchFamily="2" charset="2"/>
              <a:buChar char="q"/>
            </a:pPr>
            <a:endParaRPr lang="en-IN" sz="1400" dirty="0" smtClean="0">
              <a:latin typeface="+mj-lt"/>
            </a:endParaRPr>
          </a:p>
          <a:p>
            <a:pPr>
              <a:buFont typeface="Wingdings" pitchFamily="2" charset="2"/>
              <a:buChar char="q"/>
            </a:pPr>
            <a:r>
              <a:rPr lang="en-IN" sz="2000" dirty="0" smtClean="0">
                <a:solidFill>
                  <a:srgbClr val="00B050"/>
                </a:solidFill>
                <a:latin typeface="+mj-lt"/>
              </a:rPr>
              <a:t>Concept </a:t>
            </a:r>
            <a:r>
              <a:rPr lang="en-IN" sz="2000" dirty="0" smtClean="0">
                <a:solidFill>
                  <a:srgbClr val="00B050"/>
                </a:solidFill>
                <a:latin typeface="+mj-lt"/>
              </a:rPr>
              <a:t>of destination based tax on consumption is</a:t>
            </a:r>
            <a:r>
              <a:rPr lang="en-IN" sz="2000" dirty="0" smtClean="0">
                <a:latin typeface="+mj-lt"/>
              </a:rPr>
              <a:t>, tax would accrue to the taxing authority which has jurisdiction over the place of consumption which is also termed as Place of supply. </a:t>
            </a:r>
            <a:endParaRPr lang="en-IN" sz="2000" dirty="0" smtClean="0">
              <a:latin typeface="+mj-lt"/>
              <a:cs typeface="Arial" pitchFamily="34" charset="0"/>
            </a:endParaRPr>
          </a:p>
          <a:p>
            <a:pPr>
              <a:buFont typeface="Wingdings" pitchFamily="2" charset="2"/>
              <a:buChar char="q"/>
            </a:pPr>
            <a:endParaRPr lang="en-IN" sz="1400" dirty="0" smtClean="0">
              <a:latin typeface="+mj-lt"/>
              <a:cs typeface="Arial" pitchFamily="34" charset="0"/>
            </a:endParaRPr>
          </a:p>
          <a:p>
            <a:pPr>
              <a:buFont typeface="Wingdings" pitchFamily="2" charset="2"/>
              <a:buChar char="q"/>
            </a:pPr>
            <a:r>
              <a:rPr lang="en-IN" sz="2000" dirty="0" smtClean="0">
                <a:latin typeface="+mj-lt"/>
                <a:cs typeface="Arial" pitchFamily="34" charset="0"/>
              </a:rPr>
              <a:t>Place of supply is important to determine, When the location of supplier and the place of supply are in two different States within India, then it will be an Inter-State supply and IGST applies. </a:t>
            </a:r>
          </a:p>
          <a:p>
            <a:pPr>
              <a:buNone/>
            </a:pPr>
            <a:endParaRPr lang="en-IN" u="sng" dirty="0" smtClean="0">
              <a:solidFill>
                <a:schemeClr val="accent6">
                  <a:lumMod val="75000"/>
                </a:schemeClr>
              </a:solidFill>
              <a:latin typeface="Arial" pitchFamily="34" charset="0"/>
              <a:cs typeface="Arial" pitchFamily="34" charset="0"/>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2"/>
          <p:cNvSpPr txBox="1">
            <a:spLocks/>
          </p:cNvSpPr>
          <p:nvPr/>
        </p:nvSpPr>
        <p:spPr>
          <a:xfrm>
            <a:off x="214282" y="1571612"/>
            <a:ext cx="4825157" cy="576262"/>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accent1"/>
                </a:solidFill>
                <a:effectLst/>
                <a:uLnTx/>
                <a:uFillTx/>
                <a:latin typeface="+mn-lt"/>
                <a:ea typeface="+mn-ea"/>
                <a:cs typeface="+mn-cs"/>
              </a:rPr>
              <a:t>Intra-State Supply</a:t>
            </a:r>
          </a:p>
          <a:p>
            <a:pPr marL="274320" marR="0" lvl="0" indent="-274320" algn="ctr" defTabSz="914400" rtl="0" eaLnBrk="1" fontAlgn="auto" latinLnBrk="0" hangingPunct="1">
              <a:lnSpc>
                <a:spcPct val="100000"/>
              </a:lnSpc>
              <a:spcBef>
                <a:spcPct val="20000"/>
              </a:spcBef>
              <a:spcAft>
                <a:spcPts val="0"/>
              </a:spcAft>
              <a:buClr>
                <a:schemeClr val="accent3"/>
              </a:buClr>
              <a:buSzPct val="95000"/>
              <a:tabLst/>
              <a:defRPr/>
            </a:pPr>
            <a:r>
              <a:rPr lang="en-US" sz="2600" dirty="0" smtClean="0">
                <a:solidFill>
                  <a:schemeClr val="accent1"/>
                </a:solidFill>
              </a:rPr>
              <a:t>Rajasthan</a:t>
            </a:r>
          </a:p>
          <a:p>
            <a:pPr marL="274320" marR="0" lvl="0" indent="-274320" algn="ctr" defTabSz="914400" rtl="0" eaLnBrk="1" fontAlgn="auto" latinLnBrk="0" hangingPunct="1">
              <a:lnSpc>
                <a:spcPct val="100000"/>
              </a:lnSpc>
              <a:spcBef>
                <a:spcPct val="20000"/>
              </a:spcBef>
              <a:spcAft>
                <a:spcPts val="0"/>
              </a:spcAft>
              <a:buClr>
                <a:schemeClr val="accent3"/>
              </a:buClr>
              <a:buSzPct val="95000"/>
              <a:tabLst/>
              <a:defRPr/>
            </a:pPr>
            <a:endParaRPr kumimoji="0" lang="en-US" sz="2600" b="0" i="0" u="none" strike="noStrike" kern="1200" cap="none" spc="0" normalizeH="0" baseline="0" noProof="0" dirty="0">
              <a:ln>
                <a:noFill/>
              </a:ln>
              <a:solidFill>
                <a:schemeClr val="accent1"/>
              </a:solidFill>
              <a:effectLst/>
              <a:uLnTx/>
              <a:uFillTx/>
              <a:latin typeface="+mn-lt"/>
              <a:ea typeface="+mn-ea"/>
              <a:cs typeface="+mn-cs"/>
            </a:endParaRPr>
          </a:p>
        </p:txBody>
      </p:sp>
      <p:sp>
        <p:nvSpPr>
          <p:cNvPr id="20" name="Content Placeholder 3"/>
          <p:cNvSpPr txBox="1">
            <a:spLocks/>
          </p:cNvSpPr>
          <p:nvPr/>
        </p:nvSpPr>
        <p:spPr>
          <a:xfrm>
            <a:off x="1" y="4572008"/>
            <a:ext cx="5000628" cy="1600201"/>
          </a:xfrm>
          <a:prstGeom prst="rect">
            <a:avLst/>
          </a:prstGeom>
        </p:spPr>
        <p:txBody>
          <a:bodyPr>
            <a:noAutofit/>
          </a:bodyPr>
          <a:lstStyle/>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buFont typeface="Wingdings" panose="05000000000000000000" pitchFamily="2" charset="2"/>
              <a:buChar char="§"/>
              <a:tabLst/>
              <a:defRPr/>
            </a:pPr>
            <a:r>
              <a:rPr kumimoji="0" lang="en-US" b="0" i="0" u="none" strike="noStrike" kern="1200" cap="none" spc="0" normalizeH="0" baseline="0" noProof="0" dirty="0" smtClean="0">
                <a:ln>
                  <a:noFill/>
                </a:ln>
                <a:solidFill>
                  <a:schemeClr val="tx1"/>
                </a:solidFill>
                <a:effectLst/>
                <a:uLnTx/>
                <a:uFillTx/>
              </a:rPr>
              <a:t>Dual tax – CGST-SGST</a:t>
            </a:r>
          </a:p>
          <a:p>
            <a:pPr marL="274320" lvl="0" indent="-274320">
              <a:spcBef>
                <a:spcPct val="20000"/>
              </a:spcBef>
              <a:buClr>
                <a:schemeClr val="tx2">
                  <a:lumMod val="75000"/>
                </a:schemeClr>
              </a:buClr>
              <a:buSzPct val="95000"/>
              <a:buFont typeface="Wingdings" panose="05000000000000000000" pitchFamily="2" charset="2"/>
              <a:buChar char="§"/>
            </a:pPr>
            <a:r>
              <a:rPr kumimoji="0" lang="en-US" b="0" i="0" u="none" strike="noStrike" kern="1200" cap="none" spc="0" normalizeH="0" baseline="0" noProof="0" dirty="0" smtClean="0">
                <a:ln>
                  <a:noFill/>
                </a:ln>
                <a:solidFill>
                  <a:schemeClr val="tx1"/>
                </a:solidFill>
                <a:effectLst/>
                <a:uLnTx/>
                <a:uFillTx/>
              </a:rPr>
              <a:t>Registered office not relevant; location </a:t>
            </a:r>
            <a:r>
              <a:rPr lang="en-US" dirty="0" smtClean="0"/>
              <a:t>of goods is relevant</a:t>
            </a:r>
            <a:endParaRPr kumimoji="0" lang="en-US" b="0" i="0" u="none" strike="noStrike" kern="1200" cap="none" spc="0" normalizeH="0" baseline="0" noProof="0" dirty="0" smtClean="0">
              <a:ln>
                <a:noFill/>
              </a:ln>
              <a:solidFill>
                <a:schemeClr val="tx1"/>
              </a:solidFill>
              <a:effectLst/>
              <a:uLnTx/>
              <a:uFillTx/>
            </a:endParaRPr>
          </a:p>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buFont typeface="Wingdings" panose="05000000000000000000" pitchFamily="2" charset="2"/>
              <a:buChar char="§"/>
              <a:tabLst/>
              <a:defRPr/>
            </a:pPr>
            <a:r>
              <a:rPr kumimoji="0" lang="en-US" b="0" i="0" u="none" strike="noStrike" kern="1200" cap="none" spc="0" normalizeH="0" baseline="0" noProof="0" dirty="0" smtClean="0">
                <a:ln>
                  <a:noFill/>
                </a:ln>
                <a:solidFill>
                  <a:schemeClr val="tx1"/>
                </a:solidFill>
                <a:effectLst/>
                <a:uLnTx/>
                <a:uFillTx/>
              </a:rPr>
              <a:t>Intra-State supply, if ‘from’ and ‘to’ in one State</a:t>
            </a:r>
            <a:endParaRPr kumimoji="0" lang="en-US" b="0" i="0" u="none" strike="noStrike" kern="1200" cap="none" spc="0" normalizeH="0" baseline="0" noProof="0" dirty="0">
              <a:ln>
                <a:noFill/>
              </a:ln>
              <a:solidFill>
                <a:schemeClr val="tx1"/>
              </a:solidFill>
              <a:effectLst/>
              <a:uLnTx/>
              <a:uFillTx/>
            </a:endParaRPr>
          </a:p>
        </p:txBody>
      </p:sp>
      <p:sp>
        <p:nvSpPr>
          <p:cNvPr id="21" name="Text Placeholder 4"/>
          <p:cNvSpPr txBox="1">
            <a:spLocks/>
          </p:cNvSpPr>
          <p:nvPr/>
        </p:nvSpPr>
        <p:spPr>
          <a:xfrm>
            <a:off x="5286380" y="1643050"/>
            <a:ext cx="4825159" cy="576262"/>
          </a:xfrm>
          <a:prstGeom prst="rect">
            <a:avLst/>
          </a:prstGeom>
        </p:spPr>
        <p:txBody>
          <a:bodyPr/>
          <a:lstStyle/>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accent1"/>
                </a:solidFill>
                <a:effectLst/>
                <a:uLnTx/>
                <a:uFillTx/>
                <a:latin typeface="+mn-lt"/>
                <a:ea typeface="+mn-ea"/>
                <a:cs typeface="+mn-cs"/>
              </a:rPr>
              <a:t>Inter-State Supply</a:t>
            </a:r>
          </a:p>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r>
              <a:rPr lang="en-US" sz="2600" dirty="0" smtClean="0">
                <a:solidFill>
                  <a:schemeClr val="accent1"/>
                </a:solidFill>
              </a:rPr>
              <a:t>        Gujarat</a:t>
            </a:r>
          </a:p>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endParaRPr kumimoji="0" lang="en-US" sz="2600" b="0" i="0" u="none" strike="noStrike" kern="1200" cap="none" spc="0" normalizeH="0" baseline="0" noProof="0" dirty="0">
              <a:ln>
                <a:noFill/>
              </a:ln>
              <a:solidFill>
                <a:schemeClr val="accent1"/>
              </a:solidFill>
              <a:effectLst/>
              <a:uLnTx/>
              <a:uFillTx/>
              <a:latin typeface="+mn-lt"/>
              <a:ea typeface="+mn-ea"/>
              <a:cs typeface="+mn-cs"/>
            </a:endParaRPr>
          </a:p>
        </p:txBody>
      </p:sp>
      <p:sp>
        <p:nvSpPr>
          <p:cNvPr id="22" name="Content Placeholder 5"/>
          <p:cNvSpPr txBox="1">
            <a:spLocks/>
          </p:cNvSpPr>
          <p:nvPr/>
        </p:nvSpPr>
        <p:spPr>
          <a:xfrm>
            <a:off x="4857752" y="4572008"/>
            <a:ext cx="4786346" cy="1600201"/>
          </a:xfrm>
          <a:prstGeom prst="rect">
            <a:avLst/>
          </a:prstGeom>
        </p:spPr>
        <p:txBody>
          <a:bodyPr>
            <a:normAutofit/>
          </a:bodyPr>
          <a:lstStyle/>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buFont typeface="Wingdings" panose="05000000000000000000" pitchFamily="2" charset="2"/>
              <a:buChar char="§"/>
              <a:tabLst/>
              <a:defRPr/>
            </a:pPr>
            <a:r>
              <a:rPr kumimoji="0" lang="en-US" b="0" i="0" u="none" strike="noStrike" kern="1200" cap="none" spc="0" normalizeH="0" baseline="0" noProof="0" dirty="0" smtClean="0">
                <a:ln>
                  <a:noFill/>
                </a:ln>
                <a:solidFill>
                  <a:schemeClr val="tx1"/>
                </a:solidFill>
                <a:effectLst/>
                <a:uLnTx/>
                <a:uFillTx/>
              </a:rPr>
              <a:t>One tax – IGST </a:t>
            </a:r>
          </a:p>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buFont typeface="Wingdings" panose="05000000000000000000" pitchFamily="2" charset="2"/>
              <a:buChar char="§"/>
              <a:tabLst/>
              <a:defRPr/>
            </a:pPr>
            <a:r>
              <a:rPr kumimoji="0" lang="en-US" b="0" i="0" u="none" strike="noStrike" kern="1200" cap="none" spc="0" normalizeH="0" baseline="0" noProof="0" dirty="0" smtClean="0">
                <a:ln>
                  <a:noFill/>
                </a:ln>
                <a:solidFill>
                  <a:schemeClr val="tx1"/>
                </a:solidFill>
                <a:effectLst/>
                <a:uLnTx/>
                <a:uFillTx/>
              </a:rPr>
              <a:t>Movement for ‘delivery’ relevant;</a:t>
            </a:r>
          </a:p>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tabLst/>
              <a:defRPr/>
            </a:pPr>
            <a:r>
              <a:rPr lang="en-US" dirty="0" smtClean="0"/>
              <a:t>    </a:t>
            </a:r>
            <a:r>
              <a:rPr kumimoji="0" lang="en-US" b="0" i="0" u="none" strike="noStrike" kern="1200" cap="none" spc="0" normalizeH="0" baseline="0" noProof="0" dirty="0" smtClean="0">
                <a:ln>
                  <a:noFill/>
                </a:ln>
                <a:solidFill>
                  <a:schemeClr val="tx1"/>
                </a:solidFill>
                <a:effectLst/>
                <a:uLnTx/>
                <a:uFillTx/>
              </a:rPr>
              <a:t> </a:t>
            </a:r>
            <a:r>
              <a:rPr kumimoji="0" lang="en-US" b="1" i="0" u="sng" strike="noStrike" kern="1200" cap="none" spc="0" normalizeH="0" baseline="0" noProof="0" dirty="0" smtClean="0">
                <a:ln>
                  <a:noFill/>
                </a:ln>
                <a:effectLst/>
                <a:uLnTx/>
                <a:uFillTx/>
              </a:rPr>
              <a:t>even stock-transfer taxable</a:t>
            </a:r>
          </a:p>
          <a:p>
            <a:pPr marL="274320" marR="0" lvl="0" indent="-274320" defTabSz="914400" rtl="0" eaLnBrk="1" fontAlgn="auto" latinLnBrk="0" hangingPunct="1">
              <a:lnSpc>
                <a:spcPct val="100000"/>
              </a:lnSpc>
              <a:spcBef>
                <a:spcPct val="20000"/>
              </a:spcBef>
              <a:spcAft>
                <a:spcPts val="0"/>
              </a:spcAft>
              <a:buClr>
                <a:schemeClr val="tx2">
                  <a:lumMod val="75000"/>
                </a:schemeClr>
              </a:buClr>
              <a:buSzPct val="95000"/>
              <a:buFont typeface="Wingdings" panose="05000000000000000000" pitchFamily="2" charset="2"/>
              <a:buChar char="§"/>
              <a:tabLst/>
              <a:defRPr/>
            </a:pPr>
            <a:r>
              <a:rPr kumimoji="0" lang="en-US" b="0" i="0" u="none" strike="noStrike" kern="1200" cap="none" spc="0" normalizeH="0" baseline="0" noProof="0" dirty="0" smtClean="0">
                <a:ln>
                  <a:noFill/>
                </a:ln>
                <a:solidFill>
                  <a:schemeClr val="tx1"/>
                </a:solidFill>
                <a:effectLst/>
                <a:uLnTx/>
                <a:uFillTx/>
              </a:rPr>
              <a:t>Imports – basic customs + IGST</a:t>
            </a:r>
            <a:endParaRPr kumimoji="0" lang="en-US" b="0" i="0" u="none" strike="noStrike" kern="1200" cap="none" spc="0" normalizeH="0" baseline="0" noProof="0" dirty="0">
              <a:ln>
                <a:noFill/>
              </a:ln>
              <a:solidFill>
                <a:schemeClr val="tx1"/>
              </a:solidFill>
              <a:effectLst/>
              <a:uLnTx/>
              <a:uFillTx/>
            </a:endParaRPr>
          </a:p>
        </p:txBody>
      </p:sp>
      <p:sp>
        <p:nvSpPr>
          <p:cNvPr id="23" name="TextBox 22"/>
          <p:cNvSpPr txBox="1"/>
          <p:nvPr/>
        </p:nvSpPr>
        <p:spPr>
          <a:xfrm>
            <a:off x="285720" y="3143248"/>
            <a:ext cx="2133600" cy="338554"/>
          </a:xfrm>
          <a:prstGeom prst="rect">
            <a:avLst/>
          </a:prstGeom>
          <a:noFill/>
        </p:spPr>
        <p:txBody>
          <a:bodyPr wrap="square" rtlCol="0">
            <a:spAutoFit/>
          </a:bodyPr>
          <a:lstStyle/>
          <a:p>
            <a:r>
              <a:rPr lang="en-US" sz="1600" b="1" dirty="0"/>
              <a:t>‘From’ </a:t>
            </a:r>
            <a:r>
              <a:rPr lang="en-US" sz="1600" b="1" dirty="0" err="1" smtClean="0"/>
              <a:t>Banswara</a:t>
            </a:r>
            <a:endParaRPr lang="en-US" sz="1600" b="1" dirty="0"/>
          </a:p>
        </p:txBody>
      </p:sp>
      <p:sp>
        <p:nvSpPr>
          <p:cNvPr id="24" name="TextBox 23"/>
          <p:cNvSpPr txBox="1"/>
          <p:nvPr/>
        </p:nvSpPr>
        <p:spPr>
          <a:xfrm>
            <a:off x="3454400" y="3124200"/>
            <a:ext cx="2133600" cy="338554"/>
          </a:xfrm>
          <a:prstGeom prst="rect">
            <a:avLst/>
          </a:prstGeom>
          <a:noFill/>
        </p:spPr>
        <p:txBody>
          <a:bodyPr wrap="square" rtlCol="0">
            <a:spAutoFit/>
          </a:bodyPr>
          <a:lstStyle/>
          <a:p>
            <a:r>
              <a:rPr lang="en-US" sz="1600" b="1" dirty="0"/>
              <a:t>‘To’ </a:t>
            </a:r>
            <a:r>
              <a:rPr lang="en-US" sz="1600" b="1" dirty="0" err="1" smtClean="0"/>
              <a:t>Jaipur</a:t>
            </a:r>
            <a:endParaRPr lang="en-US" sz="1600" b="1" dirty="0"/>
          </a:p>
        </p:txBody>
      </p:sp>
      <p:sp>
        <p:nvSpPr>
          <p:cNvPr id="25" name="TextBox 24"/>
          <p:cNvSpPr txBox="1"/>
          <p:nvPr/>
        </p:nvSpPr>
        <p:spPr>
          <a:xfrm>
            <a:off x="7429520" y="3143248"/>
            <a:ext cx="2133600" cy="338554"/>
          </a:xfrm>
          <a:prstGeom prst="rect">
            <a:avLst/>
          </a:prstGeom>
          <a:noFill/>
        </p:spPr>
        <p:txBody>
          <a:bodyPr wrap="square" rtlCol="0">
            <a:spAutoFit/>
          </a:bodyPr>
          <a:lstStyle/>
          <a:p>
            <a:r>
              <a:rPr lang="en-US" sz="1600" b="1" dirty="0" smtClean="0"/>
              <a:t>      ‘</a:t>
            </a:r>
            <a:r>
              <a:rPr lang="en-US" sz="1600" b="1" dirty="0"/>
              <a:t>To’ </a:t>
            </a:r>
            <a:r>
              <a:rPr lang="en-US" sz="1600" b="1" dirty="0" err="1" smtClean="0"/>
              <a:t>Surat</a:t>
            </a:r>
            <a:endParaRPr lang="en-US" sz="1600" b="1" dirty="0"/>
          </a:p>
        </p:txBody>
      </p:sp>
      <p:cxnSp>
        <p:nvCxnSpPr>
          <p:cNvPr id="26" name="Straight Connector 25"/>
          <p:cNvCxnSpPr/>
          <p:nvPr/>
        </p:nvCxnSpPr>
        <p:spPr>
          <a:xfrm>
            <a:off x="4857752" y="2071678"/>
            <a:ext cx="0" cy="4410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rot="16200000" flipH="1">
            <a:off x="4671988" y="-171450"/>
            <a:ext cx="12700" cy="7213600"/>
          </a:xfrm>
          <a:prstGeom prst="bentConnector3">
            <a:avLst>
              <a:gd name="adj1" fmla="val 6150000"/>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502400" y="3776246"/>
            <a:ext cx="2133600" cy="338554"/>
          </a:xfrm>
          <a:prstGeom prst="rect">
            <a:avLst/>
          </a:prstGeom>
          <a:noFill/>
        </p:spPr>
        <p:txBody>
          <a:bodyPr wrap="square" rtlCol="0">
            <a:spAutoFit/>
          </a:bodyPr>
          <a:lstStyle/>
          <a:p>
            <a:r>
              <a:rPr lang="en-US" sz="1600" b="1" dirty="0"/>
              <a:t>IGST</a:t>
            </a:r>
          </a:p>
        </p:txBody>
      </p:sp>
      <p:sp>
        <p:nvSpPr>
          <p:cNvPr id="29" name="TextBox 28"/>
          <p:cNvSpPr txBox="1"/>
          <p:nvPr/>
        </p:nvSpPr>
        <p:spPr>
          <a:xfrm>
            <a:off x="2133600" y="2743200"/>
            <a:ext cx="2133600" cy="338554"/>
          </a:xfrm>
          <a:prstGeom prst="rect">
            <a:avLst/>
          </a:prstGeom>
          <a:noFill/>
        </p:spPr>
        <p:txBody>
          <a:bodyPr wrap="square" rtlCol="0">
            <a:spAutoFit/>
          </a:bodyPr>
          <a:lstStyle/>
          <a:p>
            <a:r>
              <a:rPr lang="en-US" sz="1600" b="1" dirty="0"/>
              <a:t>CGST-SGST</a:t>
            </a:r>
          </a:p>
        </p:txBody>
      </p:sp>
      <p:cxnSp>
        <p:nvCxnSpPr>
          <p:cNvPr id="30" name="Elbow Connector 29"/>
          <p:cNvCxnSpPr/>
          <p:nvPr/>
        </p:nvCxnSpPr>
        <p:spPr>
          <a:xfrm rot="5400000" flipH="1" flipV="1">
            <a:off x="2487588" y="1655760"/>
            <a:ext cx="12700" cy="2844800"/>
          </a:xfrm>
          <a:prstGeom prst="bentConnector3">
            <a:avLst>
              <a:gd name="adj1" fmla="val 4050000"/>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itle 3"/>
          <p:cNvSpPr txBox="1">
            <a:spLocks/>
          </p:cNvSpPr>
          <p:nvPr/>
        </p:nvSpPr>
        <p:spPr>
          <a:xfrm>
            <a:off x="500034" y="642918"/>
            <a:ext cx="8229600" cy="857256"/>
          </a:xfrm>
          <a:prstGeom prst="rect">
            <a:avLst/>
          </a:prstGeo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Andalus" pitchFamily="18" charset="-78"/>
              </a:rPr>
              <a:t>Place of Supply</a:t>
            </a:r>
            <a:endParaRPr kumimoji="0" lang="en-IN" sz="4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Andalus" pitchFamily="18" charset="-78"/>
            </a:endParaRPr>
          </a:p>
        </p:txBody>
      </p:sp>
      <p:sp>
        <p:nvSpPr>
          <p:cNvPr id="17" name="Footer Placeholder 1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fade">
                                      <p:cBhvr>
                                        <p:cTn id="32" dur="500"/>
                                        <p:tgtEl>
                                          <p:spTgt spid="2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xEl>
                                              <p:pRg st="1" end="1"/>
                                            </p:txEl>
                                          </p:spTgt>
                                        </p:tgtEl>
                                        <p:attrNameLst>
                                          <p:attrName>style.visibility</p:attrName>
                                        </p:attrNameLst>
                                      </p:cBhvr>
                                      <p:to>
                                        <p:strVal val="visible"/>
                                      </p:to>
                                    </p:set>
                                    <p:animEffect transition="in" filter="fade">
                                      <p:cBhvr>
                                        <p:cTn id="37" dur="500"/>
                                        <p:tgtEl>
                                          <p:spTgt spid="2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2" end="2"/>
                                            </p:txEl>
                                          </p:spTgt>
                                        </p:tgtEl>
                                        <p:attrNameLst>
                                          <p:attrName>style.visibility</p:attrName>
                                        </p:attrNameLst>
                                      </p:cBhvr>
                                      <p:to>
                                        <p:strVal val="visible"/>
                                      </p:to>
                                    </p:set>
                                    <p:animEffect transition="in" filter="fade">
                                      <p:cBhvr>
                                        <p:cTn id="42" dur="500"/>
                                        <p:tgtEl>
                                          <p:spTgt spid="2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24"/>
                                        </p:tgtEl>
                                      </p:cBhvr>
                                    </p:animEffect>
                                    <p:set>
                                      <p:cBhvr>
                                        <p:cTn id="47" dur="1" fill="hold">
                                          <p:stCondLst>
                                            <p:cond delay="499"/>
                                          </p:stCondLst>
                                        </p:cTn>
                                        <p:tgtEl>
                                          <p:spTgt spid="24"/>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0"/>
                                        </p:tgtEl>
                                      </p:cBhvr>
                                    </p:animEffect>
                                    <p:set>
                                      <p:cBhvr>
                                        <p:cTn id="50" dur="1" fill="hold">
                                          <p:stCondLst>
                                            <p:cond delay="499"/>
                                          </p:stCondLst>
                                        </p:cTn>
                                        <p:tgtEl>
                                          <p:spTgt spid="30"/>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29"/>
                                        </p:tgtEl>
                                      </p:cBhvr>
                                    </p:animEffect>
                                    <p:set>
                                      <p:cBhvr>
                                        <p:cTn id="53" dur="1" fill="hold">
                                          <p:stCondLst>
                                            <p:cond delay="499"/>
                                          </p:stCondLst>
                                        </p:cTn>
                                        <p:tgtEl>
                                          <p:spTgt spid="29"/>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2">
                                            <p:txEl>
                                              <p:pRg st="1" end="1"/>
                                            </p:txEl>
                                          </p:spTgt>
                                        </p:tgtEl>
                                        <p:attrNameLst>
                                          <p:attrName>style.visibility</p:attrName>
                                        </p:attrNameLst>
                                      </p:cBhvr>
                                      <p:to>
                                        <p:strVal val="visible"/>
                                      </p:to>
                                    </p:set>
                                    <p:animEffect transition="in" filter="fade">
                                      <p:cBhvr>
                                        <p:cTn id="78" dur="500"/>
                                        <p:tgtEl>
                                          <p:spTgt spid="22">
                                            <p:txEl>
                                              <p:pRg st="1" end="1"/>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22">
                                            <p:txEl>
                                              <p:pRg st="2" end="2"/>
                                            </p:txEl>
                                          </p:spTgt>
                                        </p:tgtEl>
                                        <p:attrNameLst>
                                          <p:attrName>style.visibility</p:attrName>
                                        </p:attrNameLst>
                                      </p:cBhvr>
                                      <p:to>
                                        <p:strVal val="visible"/>
                                      </p:to>
                                    </p:set>
                                    <p:animEffect transition="in" filter="fade">
                                      <p:cBhvr>
                                        <p:cTn id="83" dur="500"/>
                                        <p:tgtEl>
                                          <p:spTgt spid="22">
                                            <p:txEl>
                                              <p:pRg st="2" end="2"/>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2">
                                            <p:txEl>
                                              <p:pRg st="3" end="3"/>
                                            </p:txEl>
                                          </p:spTgt>
                                        </p:tgtEl>
                                        <p:attrNameLst>
                                          <p:attrName>style.visibility</p:attrName>
                                        </p:attrNameLst>
                                      </p:cBhvr>
                                      <p:to>
                                        <p:strVal val="visible"/>
                                      </p:to>
                                    </p:set>
                                    <p:animEffect transition="in" filter="fade">
                                      <p:cBhvr>
                                        <p:cTn id="88"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2" grpId="0" build="p"/>
      <p:bldP spid="23" grpId="0"/>
      <p:bldP spid="24" grpId="0"/>
      <p:bldP spid="24" grpId="1"/>
      <p:bldP spid="25" grpId="0"/>
      <p:bldP spid="28" grpId="0"/>
      <p:bldP spid="29" grpId="0"/>
      <p:bldP spid="2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786874" cy="5143512"/>
          </a:xfrm>
        </p:spPr>
        <p:txBody>
          <a:bodyPr>
            <a:normAutofit/>
          </a:bodyPr>
          <a:lstStyle/>
          <a:p>
            <a:pPr marL="15180" indent="0" algn="just">
              <a:buClrTx/>
              <a:buSzPct val="100000"/>
              <a:buNone/>
            </a:pPr>
            <a:r>
              <a:rPr lang="en-IN" sz="2000" u="sng" dirty="0" smtClean="0">
                <a:latin typeface="+mj-lt"/>
              </a:rPr>
              <a:t>Determination </a:t>
            </a:r>
            <a:r>
              <a:rPr lang="en-IN" sz="2000" u="sng" dirty="0" smtClean="0">
                <a:latin typeface="+mj-lt"/>
              </a:rPr>
              <a:t>Place of </a:t>
            </a:r>
            <a:r>
              <a:rPr lang="en-IN" sz="2000" u="sng" dirty="0" smtClean="0">
                <a:latin typeface="+mj-lt"/>
              </a:rPr>
              <a:t>supply of goods </a:t>
            </a:r>
            <a:r>
              <a:rPr lang="en-IN" sz="2000" u="sng" dirty="0" smtClean="0">
                <a:latin typeface="+mj-lt"/>
              </a:rPr>
              <a:t>and/or </a:t>
            </a:r>
            <a:r>
              <a:rPr lang="en-IN" sz="2000" u="sng" dirty="0" smtClean="0">
                <a:latin typeface="+mj-lt"/>
              </a:rPr>
              <a:t>services as Intra-State supply/ Inter-State supply :-</a:t>
            </a:r>
          </a:p>
          <a:p>
            <a:pPr marL="358080" algn="just">
              <a:buClrTx/>
              <a:buSzPct val="100000"/>
              <a:buFont typeface="Wingdings" panose="05000000000000000000" pitchFamily="2" charset="2"/>
              <a:buChar char="Ø"/>
            </a:pPr>
            <a:endParaRPr lang="en-IN" sz="2000" b="1" u="sng" dirty="0" smtClean="0">
              <a:solidFill>
                <a:srgbClr val="00B050"/>
              </a:solidFill>
              <a:latin typeface="+mj-lt"/>
            </a:endParaRPr>
          </a:p>
          <a:p>
            <a:pPr marL="358080" algn="just">
              <a:buClrTx/>
              <a:buSzPct val="100000"/>
              <a:buFont typeface="Wingdings" panose="05000000000000000000" pitchFamily="2" charset="2"/>
              <a:buChar char="Ø"/>
            </a:pPr>
            <a:r>
              <a:rPr lang="en-IN" sz="2000" b="1" u="sng" dirty="0" smtClean="0">
                <a:solidFill>
                  <a:srgbClr val="00B050"/>
                </a:solidFill>
                <a:latin typeface="+mj-lt"/>
              </a:rPr>
              <a:t>CRITICAL factors</a:t>
            </a:r>
            <a:r>
              <a:rPr lang="en-IN" sz="2000" b="1" u="sng" dirty="0" smtClean="0">
                <a:latin typeface="+mj-lt"/>
              </a:rPr>
              <a:t>: </a:t>
            </a:r>
            <a:r>
              <a:rPr lang="en-IN" sz="2000" u="sng" dirty="0" smtClean="0">
                <a:latin typeface="+mj-lt"/>
              </a:rPr>
              <a:t>Where the below 2 are in the SAME STATE</a:t>
            </a:r>
          </a:p>
          <a:p>
            <a:pPr marL="806450" indent="-457200" algn="just">
              <a:buClrTx/>
              <a:buSzPct val="100000"/>
              <a:buFont typeface="+mj-lt"/>
              <a:buAutoNum type="alphaLcParenR"/>
            </a:pPr>
            <a:r>
              <a:rPr lang="en-IN" sz="2000" b="1" dirty="0" smtClean="0">
                <a:latin typeface="+mj-lt"/>
              </a:rPr>
              <a:t>Location of the supplier </a:t>
            </a:r>
            <a:r>
              <a:rPr lang="en-IN" sz="2000" dirty="0" smtClean="0">
                <a:latin typeface="+mj-lt"/>
              </a:rPr>
              <a:t>and </a:t>
            </a:r>
          </a:p>
          <a:p>
            <a:pPr marL="806450" indent="-457200" algn="just">
              <a:buClrTx/>
              <a:buSzPct val="100000"/>
              <a:buFont typeface="+mj-lt"/>
              <a:buAutoNum type="alphaLcParenR"/>
            </a:pPr>
            <a:r>
              <a:rPr lang="en-IN" sz="2000" b="1" dirty="0" smtClean="0">
                <a:latin typeface="+mj-lt"/>
              </a:rPr>
              <a:t>Place of supply </a:t>
            </a:r>
            <a:r>
              <a:rPr lang="en-IN" sz="2000" dirty="0" smtClean="0">
                <a:latin typeface="+mj-lt"/>
              </a:rPr>
              <a:t>determined u/s 7,8, 9 or 10 of IGST Act</a:t>
            </a:r>
          </a:p>
          <a:p>
            <a:pPr marL="358080" algn="just">
              <a:buClrTx/>
              <a:buSzPct val="100000"/>
              <a:buFont typeface="Wingdings" panose="05000000000000000000" pitchFamily="2" charset="2"/>
              <a:buChar char="Ø"/>
            </a:pPr>
            <a:endParaRPr lang="en-IN" u="sng" dirty="0" smtClean="0">
              <a:latin typeface="+mj-lt"/>
            </a:endParaRPr>
          </a:p>
          <a:p>
            <a:pPr marL="358080" algn="just">
              <a:buClrTx/>
              <a:buSzPct val="100000"/>
              <a:buFont typeface="Wingdings" panose="05000000000000000000" pitchFamily="2" charset="2"/>
              <a:buChar char="Ø"/>
            </a:pPr>
            <a:r>
              <a:rPr lang="en-IN" u="sng" dirty="0" smtClean="0">
                <a:solidFill>
                  <a:srgbClr val="00B050"/>
                </a:solidFill>
                <a:latin typeface="+mj-lt"/>
              </a:rPr>
              <a:t>Specific </a:t>
            </a:r>
            <a:r>
              <a:rPr lang="en-IN" sz="2400" b="1" u="sng" dirty="0" smtClean="0">
                <a:solidFill>
                  <a:srgbClr val="00B050"/>
                </a:solidFill>
                <a:latin typeface="+mj-lt"/>
              </a:rPr>
              <a:t>EXCLUSIONS</a:t>
            </a:r>
            <a:r>
              <a:rPr lang="en-IN" dirty="0" smtClean="0">
                <a:solidFill>
                  <a:srgbClr val="00B050"/>
                </a:solidFill>
                <a:latin typeface="+mj-lt"/>
              </a:rPr>
              <a:t>:</a:t>
            </a:r>
          </a:p>
          <a:p>
            <a:pPr marL="685105" lvl="1" algn="just">
              <a:buClrTx/>
              <a:buSzPct val="100000"/>
              <a:buFont typeface="Arial" panose="020B0604020202020204" pitchFamily="34" charset="0"/>
              <a:buChar char="•"/>
            </a:pPr>
            <a:r>
              <a:rPr lang="en-IN" sz="2000" dirty="0" smtClean="0">
                <a:latin typeface="+mj-lt"/>
              </a:rPr>
              <a:t>Supply of </a:t>
            </a:r>
            <a:r>
              <a:rPr lang="en-IN" sz="2000" b="1" dirty="0" smtClean="0">
                <a:latin typeface="+mj-lt"/>
              </a:rPr>
              <a:t>goods in the course of import</a:t>
            </a:r>
            <a:r>
              <a:rPr lang="en-IN" sz="2000" dirty="0" smtClean="0">
                <a:latin typeface="+mj-lt"/>
              </a:rPr>
              <a:t>, till they cross the customs frontiers of India</a:t>
            </a:r>
          </a:p>
          <a:p>
            <a:pPr marL="685105" lvl="1" algn="just">
              <a:buClrTx/>
              <a:buSzPct val="100000"/>
              <a:buFont typeface="Arial" panose="020B0604020202020204" pitchFamily="34" charset="0"/>
              <a:buChar char="•"/>
            </a:pPr>
            <a:r>
              <a:rPr lang="en-IN" sz="2000" dirty="0" smtClean="0">
                <a:latin typeface="+mj-lt"/>
              </a:rPr>
              <a:t>Supply of </a:t>
            </a:r>
            <a:r>
              <a:rPr lang="en-IN" sz="2000" b="1" dirty="0" smtClean="0">
                <a:latin typeface="+mj-lt"/>
              </a:rPr>
              <a:t>services in the course of import</a:t>
            </a:r>
            <a:endParaRPr lang="en-IN" sz="2000" dirty="0" smtClean="0">
              <a:latin typeface="+mj-lt"/>
            </a:endParaRPr>
          </a:p>
          <a:p>
            <a:pPr marL="685105" lvl="1" algn="just">
              <a:buClrTx/>
              <a:buSzPct val="100000"/>
              <a:buFont typeface="Arial" panose="020B0604020202020204" pitchFamily="34" charset="0"/>
              <a:buChar char="•"/>
            </a:pPr>
            <a:r>
              <a:rPr lang="en-IN" sz="2000" dirty="0" smtClean="0">
                <a:latin typeface="+mj-lt"/>
              </a:rPr>
              <a:t>Supply when </a:t>
            </a:r>
            <a:r>
              <a:rPr lang="en-IN" sz="2000" b="1" dirty="0" smtClean="0">
                <a:latin typeface="+mj-lt"/>
              </a:rPr>
              <a:t>place of supply is outside India </a:t>
            </a:r>
            <a:r>
              <a:rPr lang="en-IN" sz="2000" dirty="0" smtClean="0">
                <a:latin typeface="+mj-lt"/>
              </a:rPr>
              <a:t>but supplier is in India </a:t>
            </a:r>
            <a:endParaRPr lang="en-IN" sz="2000" b="1" dirty="0" smtClean="0">
              <a:latin typeface="+mj-lt"/>
            </a:endParaRPr>
          </a:p>
          <a:p>
            <a:pPr marL="685105" lvl="1" algn="just">
              <a:buClrTx/>
              <a:buSzPct val="100000"/>
              <a:buFont typeface="Arial" panose="020B0604020202020204" pitchFamily="34" charset="0"/>
              <a:buChar char="•"/>
            </a:pPr>
            <a:r>
              <a:rPr lang="en-IN" sz="2000" dirty="0" smtClean="0">
                <a:latin typeface="+mj-lt"/>
              </a:rPr>
              <a:t>Supply to or by a </a:t>
            </a:r>
            <a:r>
              <a:rPr lang="en-IN" sz="2000" b="1" dirty="0" smtClean="0">
                <a:latin typeface="+mj-lt"/>
              </a:rPr>
              <a:t>SEZ </a:t>
            </a:r>
            <a:r>
              <a:rPr lang="en-IN" sz="2000" dirty="0" smtClean="0">
                <a:latin typeface="+mj-lt"/>
              </a:rPr>
              <a:t>developer or an SEZ unit</a:t>
            </a:r>
          </a:p>
          <a:p>
            <a:pPr marL="685105" lvl="1" algn="just">
              <a:buClrTx/>
              <a:buSzPct val="100000"/>
              <a:buNone/>
            </a:pPr>
            <a:endParaRPr lang="en-IN" sz="1552" dirty="0" smtClean="0">
              <a:latin typeface="+mj-lt"/>
            </a:endParaRPr>
          </a:p>
          <a:p>
            <a:pPr>
              <a:buNone/>
            </a:pPr>
            <a:endParaRPr lang="en-IN" dirty="0">
              <a:latin typeface="+mj-lt"/>
            </a:endParaRPr>
          </a:p>
        </p:txBody>
      </p:sp>
      <p:sp>
        <p:nvSpPr>
          <p:cNvPr id="4" name="Rectangle 3"/>
          <p:cNvSpPr/>
          <p:nvPr/>
        </p:nvSpPr>
        <p:spPr>
          <a:xfrm>
            <a:off x="6143636" y="6286520"/>
            <a:ext cx="2648161"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Section 4 of IGST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Title 3"/>
          <p:cNvSpPr>
            <a:spLocks noGrp="1"/>
          </p:cNvSpPr>
          <p:nvPr>
            <p:ph type="title"/>
          </p:nvPr>
        </p:nvSpPr>
        <p:spPr>
          <a:xfrm>
            <a:off x="428596" y="571480"/>
            <a:ext cx="8229600" cy="7143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357298"/>
            <a:ext cx="8643998" cy="5357850"/>
          </a:xfrm>
        </p:spPr>
        <p:txBody>
          <a:bodyPr>
            <a:normAutofit/>
          </a:bodyPr>
          <a:lstStyle/>
          <a:p>
            <a:pPr>
              <a:buFont typeface="Wingdings" pitchFamily="2" charset="2"/>
              <a:buChar char="q"/>
            </a:pPr>
            <a:r>
              <a:rPr lang="en-IN" sz="2000" dirty="0" smtClean="0">
                <a:latin typeface="+mj-lt"/>
              </a:rPr>
              <a:t>The place of </a:t>
            </a:r>
            <a:r>
              <a:rPr lang="en-IN" sz="2000" b="1" dirty="0" smtClean="0">
                <a:solidFill>
                  <a:srgbClr val="00B050"/>
                </a:solidFill>
                <a:latin typeface="+mj-lt"/>
              </a:rPr>
              <a:t>supply of goods</a:t>
            </a:r>
            <a:r>
              <a:rPr lang="en-IN" sz="2000" dirty="0" smtClean="0">
                <a:latin typeface="+mj-lt"/>
              </a:rPr>
              <a:t>, other than supply of goods imported into, or exported from India, shall be as under:</a:t>
            </a:r>
          </a:p>
          <a:p>
            <a:endParaRPr lang="en-IN" sz="2000" b="1" dirty="0" smtClean="0">
              <a:solidFill>
                <a:schemeClr val="accent1">
                  <a:lumMod val="60000"/>
                  <a:lumOff val="40000"/>
                </a:schemeClr>
              </a:solidFill>
              <a:latin typeface="+mj-lt"/>
            </a:endParaRPr>
          </a:p>
          <a:p>
            <a:pPr>
              <a:buFont typeface="Wingdings" pitchFamily="2" charset="2"/>
              <a:buChar char="Ø"/>
            </a:pPr>
            <a:r>
              <a:rPr lang="en-IN" sz="2000" b="1" dirty="0" smtClean="0">
                <a:solidFill>
                  <a:schemeClr val="accent1">
                    <a:lumMod val="60000"/>
                    <a:lumOff val="40000"/>
                  </a:schemeClr>
                </a:solidFill>
                <a:latin typeface="+mj-lt"/>
              </a:rPr>
              <a:t>Where the</a:t>
            </a:r>
            <a:r>
              <a:rPr lang="en-IN" sz="2000" dirty="0" smtClean="0">
                <a:solidFill>
                  <a:schemeClr val="accent1">
                    <a:lumMod val="60000"/>
                    <a:lumOff val="40000"/>
                  </a:schemeClr>
                </a:solidFill>
                <a:latin typeface="+mj-lt"/>
              </a:rPr>
              <a:t> </a:t>
            </a:r>
            <a:r>
              <a:rPr lang="en-IN" sz="2000" b="1" dirty="0" smtClean="0">
                <a:solidFill>
                  <a:schemeClr val="accent1">
                    <a:lumMod val="60000"/>
                    <a:lumOff val="40000"/>
                  </a:schemeClr>
                </a:solidFill>
                <a:latin typeface="+mj-lt"/>
              </a:rPr>
              <a:t>supply involves movement of goods</a:t>
            </a:r>
            <a:r>
              <a:rPr lang="en-IN" sz="2000" dirty="0" smtClean="0">
                <a:solidFill>
                  <a:schemeClr val="accent1">
                    <a:lumMod val="60000"/>
                    <a:lumOff val="40000"/>
                  </a:schemeClr>
                </a:solidFill>
                <a:latin typeface="+mj-lt"/>
              </a:rPr>
              <a:t>: </a:t>
            </a:r>
            <a:r>
              <a:rPr lang="en-IN" sz="2000" dirty="0" smtClean="0">
                <a:latin typeface="+mj-lt"/>
              </a:rPr>
              <a:t>Movement of goods </a:t>
            </a:r>
            <a:r>
              <a:rPr lang="en-IN" sz="2000" b="1" dirty="0" smtClean="0">
                <a:solidFill>
                  <a:srgbClr val="FF0000"/>
                </a:solidFill>
                <a:latin typeface="+mj-lt"/>
              </a:rPr>
              <a:t>terminates for delivery </a:t>
            </a:r>
            <a:r>
              <a:rPr lang="en-IN" sz="2000" dirty="0" smtClean="0">
                <a:latin typeface="+mj-lt"/>
              </a:rPr>
              <a:t>to the recipient.</a:t>
            </a:r>
          </a:p>
          <a:p>
            <a:endParaRPr lang="en-IN" sz="2000" dirty="0" smtClean="0">
              <a:solidFill>
                <a:schemeClr val="accent1">
                  <a:lumMod val="60000"/>
                  <a:lumOff val="40000"/>
                </a:schemeClr>
              </a:solidFill>
              <a:latin typeface="+mj-lt"/>
            </a:endParaRPr>
          </a:p>
          <a:p>
            <a:pPr>
              <a:buFont typeface="Wingdings" pitchFamily="2" charset="2"/>
              <a:buChar char="Ø"/>
            </a:pPr>
            <a:r>
              <a:rPr lang="en-IN" sz="2000" dirty="0" smtClean="0">
                <a:solidFill>
                  <a:schemeClr val="accent1">
                    <a:lumMod val="60000"/>
                    <a:lumOff val="40000"/>
                  </a:schemeClr>
                </a:solidFill>
                <a:latin typeface="+mj-lt"/>
              </a:rPr>
              <a:t>Where the </a:t>
            </a:r>
            <a:r>
              <a:rPr lang="en-IN" sz="2000" b="1" dirty="0" smtClean="0">
                <a:solidFill>
                  <a:schemeClr val="accent1">
                    <a:lumMod val="60000"/>
                    <a:lumOff val="40000"/>
                  </a:schemeClr>
                </a:solidFill>
                <a:latin typeface="+mj-lt"/>
              </a:rPr>
              <a:t>goods are delivered </a:t>
            </a:r>
            <a:r>
              <a:rPr lang="en-IN" sz="2000" dirty="0" smtClean="0">
                <a:solidFill>
                  <a:schemeClr val="accent1">
                    <a:lumMod val="60000"/>
                    <a:lumOff val="40000"/>
                  </a:schemeClr>
                </a:solidFill>
                <a:latin typeface="+mj-lt"/>
              </a:rPr>
              <a:t>by the supplier </a:t>
            </a:r>
            <a:r>
              <a:rPr lang="en-IN" sz="2000" b="1" dirty="0" smtClean="0">
                <a:solidFill>
                  <a:schemeClr val="accent1">
                    <a:lumMod val="60000"/>
                    <a:lumOff val="40000"/>
                  </a:schemeClr>
                </a:solidFill>
                <a:latin typeface="+mj-lt"/>
              </a:rPr>
              <a:t>to a recipient or any other person</a:t>
            </a:r>
            <a:r>
              <a:rPr lang="en-IN" sz="2000" dirty="0" smtClean="0">
                <a:solidFill>
                  <a:schemeClr val="accent1">
                    <a:lumMod val="60000"/>
                    <a:lumOff val="40000"/>
                  </a:schemeClr>
                </a:solidFill>
                <a:latin typeface="+mj-lt"/>
              </a:rPr>
              <a:t> on the </a:t>
            </a:r>
            <a:r>
              <a:rPr lang="en-IN" sz="2000" b="1" dirty="0" smtClean="0">
                <a:solidFill>
                  <a:schemeClr val="accent1">
                    <a:lumMod val="60000"/>
                    <a:lumOff val="40000"/>
                  </a:schemeClr>
                </a:solidFill>
                <a:latin typeface="+mj-lt"/>
              </a:rPr>
              <a:t>direction of a third person </a:t>
            </a:r>
            <a:r>
              <a:rPr lang="en-IN" sz="2000" dirty="0" smtClean="0">
                <a:solidFill>
                  <a:schemeClr val="accent1">
                    <a:lumMod val="60000"/>
                    <a:lumOff val="40000"/>
                  </a:schemeClr>
                </a:solidFill>
                <a:latin typeface="+mj-lt"/>
              </a:rPr>
              <a:t>before or during movement of goods </a:t>
            </a:r>
            <a:r>
              <a:rPr lang="en-IN" sz="2000" u="sng" dirty="0" smtClean="0">
                <a:solidFill>
                  <a:schemeClr val="accent1">
                    <a:lumMod val="60000"/>
                    <a:lumOff val="40000"/>
                  </a:schemeClr>
                </a:solidFill>
                <a:latin typeface="+mj-lt"/>
              </a:rPr>
              <a:t>:</a:t>
            </a:r>
            <a:r>
              <a:rPr lang="en-IN" sz="2000" dirty="0" smtClean="0">
                <a:solidFill>
                  <a:schemeClr val="accent1">
                    <a:lumMod val="60000"/>
                    <a:lumOff val="40000"/>
                  </a:schemeClr>
                </a:solidFill>
                <a:latin typeface="+mj-lt"/>
              </a:rPr>
              <a:t>- </a:t>
            </a:r>
            <a:r>
              <a:rPr lang="en-IN" sz="2000" dirty="0" smtClean="0">
                <a:latin typeface="+mj-lt"/>
              </a:rPr>
              <a:t>either by way of </a:t>
            </a:r>
            <a:r>
              <a:rPr lang="en-IN" sz="2000" dirty="0" smtClean="0">
                <a:solidFill>
                  <a:srgbClr val="FF0000"/>
                </a:solidFill>
                <a:latin typeface="+mj-lt"/>
              </a:rPr>
              <a:t>transfer of documents of title to the goods </a:t>
            </a:r>
            <a:r>
              <a:rPr lang="en-IN" sz="2000" dirty="0" smtClean="0">
                <a:latin typeface="+mj-lt"/>
              </a:rPr>
              <a:t>or otherwise ,it shall be </a:t>
            </a:r>
            <a:r>
              <a:rPr lang="en-IN" sz="2000" dirty="0" smtClean="0">
                <a:solidFill>
                  <a:srgbClr val="FF0000"/>
                </a:solidFill>
                <a:latin typeface="+mj-lt"/>
              </a:rPr>
              <a:t>deemed</a:t>
            </a:r>
            <a:r>
              <a:rPr lang="en-IN" sz="2000" dirty="0" smtClean="0">
                <a:latin typeface="+mj-lt"/>
              </a:rPr>
              <a:t> that the said </a:t>
            </a:r>
            <a:r>
              <a:rPr lang="en-IN" sz="2000" dirty="0" smtClean="0">
                <a:solidFill>
                  <a:srgbClr val="7030A0"/>
                </a:solidFill>
                <a:latin typeface="+mj-lt"/>
              </a:rPr>
              <a:t>third person </a:t>
            </a:r>
            <a:r>
              <a:rPr lang="en-IN" sz="2000" dirty="0" smtClean="0">
                <a:latin typeface="+mj-lt"/>
              </a:rPr>
              <a:t>has received the goods and the place of supply of such goods shall be the </a:t>
            </a:r>
            <a:r>
              <a:rPr lang="en-IN" sz="2000" b="1" dirty="0" smtClean="0">
                <a:solidFill>
                  <a:srgbClr val="7030A0"/>
                </a:solidFill>
                <a:latin typeface="+mj-lt"/>
              </a:rPr>
              <a:t>principal place of business of such third person</a:t>
            </a:r>
            <a:r>
              <a:rPr lang="en-IN" sz="2000" dirty="0" smtClean="0">
                <a:latin typeface="+mj-lt"/>
              </a:rPr>
              <a:t>; </a:t>
            </a:r>
          </a:p>
          <a:p>
            <a:pPr>
              <a:buFont typeface="Courier New" pitchFamily="49" charset="0"/>
              <a:buChar char="o"/>
            </a:pPr>
            <a:endParaRPr lang="en-IN" sz="2000" dirty="0" smtClean="0">
              <a:latin typeface="+mj-lt"/>
            </a:endParaRPr>
          </a:p>
          <a:p>
            <a:pPr>
              <a:buFont typeface="Wingdings" pitchFamily="2" charset="2"/>
              <a:buChar char="ü"/>
            </a:pPr>
            <a:r>
              <a:rPr lang="en-IN" sz="2000" dirty="0" smtClean="0">
                <a:latin typeface="+mj-lt"/>
              </a:rPr>
              <a:t>It is important to identify the two supplies involved – by </a:t>
            </a:r>
            <a:r>
              <a:rPr lang="en-IN" sz="2000" u="sng" dirty="0" smtClean="0">
                <a:latin typeface="+mj-lt"/>
              </a:rPr>
              <a:t>supplier to third party</a:t>
            </a:r>
            <a:r>
              <a:rPr lang="en-IN" sz="2000" dirty="0" smtClean="0">
                <a:latin typeface="+mj-lt"/>
              </a:rPr>
              <a:t> and </a:t>
            </a:r>
            <a:r>
              <a:rPr lang="en-IN" sz="2000" u="sng" dirty="0" smtClean="0">
                <a:latin typeface="+mj-lt"/>
              </a:rPr>
              <a:t>by third party to recipient</a:t>
            </a:r>
            <a:r>
              <a:rPr lang="en-IN" sz="2000" dirty="0" smtClean="0">
                <a:latin typeface="+mj-lt"/>
              </a:rPr>
              <a:t>. This provision deals only with the first limb of supply, that is, supply by supplier to third party.</a:t>
            </a:r>
            <a:endParaRPr lang="en-IN" sz="2000" u="sng" dirty="0" smtClean="0">
              <a:latin typeface="+mj-lt"/>
            </a:endParaRPr>
          </a:p>
          <a:p>
            <a:endParaRPr lang="en-IN" sz="2000" dirty="0">
              <a:latin typeface="+mj-lt"/>
            </a:endParaRPr>
          </a:p>
        </p:txBody>
      </p:sp>
      <p:sp>
        <p:nvSpPr>
          <p:cNvPr id="6" name="Rectangle 5"/>
          <p:cNvSpPr/>
          <p:nvPr/>
        </p:nvSpPr>
        <p:spPr>
          <a:xfrm>
            <a:off x="6586890" y="6457890"/>
            <a:ext cx="2250936"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Sec.10 of igst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Title 3"/>
          <p:cNvSpPr>
            <a:spLocks noGrp="1"/>
          </p:cNvSpPr>
          <p:nvPr>
            <p:ph type="title"/>
          </p:nvPr>
        </p:nvSpPr>
        <p:spPr>
          <a:xfrm>
            <a:off x="428625" y="428604"/>
            <a:ext cx="8229600" cy="71439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71612"/>
            <a:ext cx="8715436" cy="5072098"/>
          </a:xfrm>
        </p:spPr>
        <p:txBody>
          <a:bodyPr>
            <a:normAutofit/>
          </a:bodyPr>
          <a:lstStyle/>
          <a:p>
            <a:pPr>
              <a:buFont typeface="Wingdings" pitchFamily="2" charset="2"/>
              <a:buChar char="Ø"/>
            </a:pPr>
            <a:r>
              <a:rPr lang="en-IN" sz="2000" b="1" dirty="0" smtClean="0">
                <a:solidFill>
                  <a:schemeClr val="accent1">
                    <a:lumMod val="60000"/>
                    <a:lumOff val="40000"/>
                  </a:schemeClr>
                </a:solidFill>
                <a:latin typeface="+mj-lt"/>
              </a:rPr>
              <a:t>Where the supply does not involve movement of goods </a:t>
            </a:r>
            <a:r>
              <a:rPr lang="en-IN" sz="2000" dirty="0" smtClean="0">
                <a:latin typeface="+mj-lt"/>
              </a:rPr>
              <a:t>: The </a:t>
            </a:r>
            <a:r>
              <a:rPr lang="en-IN" sz="2000" dirty="0" smtClean="0">
                <a:solidFill>
                  <a:srgbClr val="FF0000"/>
                </a:solidFill>
                <a:latin typeface="+mj-lt"/>
              </a:rPr>
              <a:t>location of such goods at the time of the </a:t>
            </a:r>
            <a:r>
              <a:rPr lang="en-IN" sz="2000" b="1" dirty="0" smtClean="0">
                <a:solidFill>
                  <a:srgbClr val="FF0000"/>
                </a:solidFill>
                <a:latin typeface="+mj-lt"/>
              </a:rPr>
              <a:t>delivery to the recipient</a:t>
            </a:r>
            <a:r>
              <a:rPr lang="en-IN" sz="2000" dirty="0" smtClean="0">
                <a:latin typeface="+mj-lt"/>
              </a:rPr>
              <a:t>.</a:t>
            </a:r>
          </a:p>
          <a:p>
            <a:pPr>
              <a:buFont typeface="Wingdings" pitchFamily="2" charset="2"/>
              <a:buChar char="Ø"/>
            </a:pPr>
            <a:endParaRPr lang="en-IN" sz="2000" dirty="0" smtClean="0">
              <a:solidFill>
                <a:schemeClr val="accent1">
                  <a:lumMod val="60000"/>
                  <a:lumOff val="40000"/>
                </a:schemeClr>
              </a:solidFill>
              <a:latin typeface="+mj-lt"/>
            </a:endParaRPr>
          </a:p>
          <a:p>
            <a:pPr>
              <a:buFont typeface="Wingdings" pitchFamily="2" charset="2"/>
              <a:buChar char="Ø"/>
            </a:pPr>
            <a:r>
              <a:rPr lang="en-IN" sz="2000" b="1" dirty="0" smtClean="0">
                <a:solidFill>
                  <a:schemeClr val="accent1">
                    <a:lumMod val="60000"/>
                    <a:lumOff val="40000"/>
                  </a:schemeClr>
                </a:solidFill>
                <a:latin typeface="+mj-lt"/>
              </a:rPr>
              <a:t>Where the goods are assembled, or installed at site </a:t>
            </a:r>
            <a:r>
              <a:rPr lang="en-IN" sz="2000" dirty="0" smtClean="0">
                <a:solidFill>
                  <a:schemeClr val="accent1">
                    <a:lumMod val="60000"/>
                    <a:lumOff val="40000"/>
                  </a:schemeClr>
                </a:solidFill>
                <a:latin typeface="+mj-lt"/>
              </a:rPr>
              <a:t>: </a:t>
            </a:r>
            <a:r>
              <a:rPr lang="en-IN" sz="2000" dirty="0" smtClean="0">
                <a:latin typeface="+mj-lt"/>
              </a:rPr>
              <a:t>The </a:t>
            </a:r>
            <a:r>
              <a:rPr lang="en-IN" sz="2000" dirty="0" smtClean="0">
                <a:solidFill>
                  <a:srgbClr val="FF0000"/>
                </a:solidFill>
                <a:latin typeface="+mj-lt"/>
              </a:rPr>
              <a:t>place of such </a:t>
            </a:r>
            <a:r>
              <a:rPr lang="en-IN" sz="2000" b="1" dirty="0" smtClean="0">
                <a:solidFill>
                  <a:srgbClr val="FF0000"/>
                </a:solidFill>
                <a:latin typeface="+mj-lt"/>
              </a:rPr>
              <a:t>installation or assembly</a:t>
            </a:r>
            <a:r>
              <a:rPr lang="en-IN" sz="2000" dirty="0" smtClean="0">
                <a:solidFill>
                  <a:srgbClr val="FF0000"/>
                </a:solidFill>
                <a:latin typeface="+mj-lt"/>
              </a:rPr>
              <a:t>.</a:t>
            </a:r>
          </a:p>
          <a:p>
            <a:pPr>
              <a:buFont typeface="Wingdings" pitchFamily="2" charset="2"/>
              <a:buChar char="Ø"/>
            </a:pPr>
            <a:endParaRPr lang="en-IN" sz="2000" dirty="0" smtClean="0">
              <a:solidFill>
                <a:schemeClr val="accent1">
                  <a:lumMod val="60000"/>
                  <a:lumOff val="40000"/>
                </a:schemeClr>
              </a:solidFill>
              <a:latin typeface="+mj-lt"/>
            </a:endParaRPr>
          </a:p>
          <a:p>
            <a:pPr>
              <a:buFont typeface="Wingdings" pitchFamily="2" charset="2"/>
              <a:buChar char="Ø"/>
            </a:pPr>
            <a:r>
              <a:rPr lang="en-IN" sz="2000" b="1" dirty="0" smtClean="0">
                <a:solidFill>
                  <a:schemeClr val="accent1">
                    <a:lumMod val="60000"/>
                    <a:lumOff val="40000"/>
                  </a:schemeClr>
                </a:solidFill>
                <a:latin typeface="+mj-lt"/>
              </a:rPr>
              <a:t>Where the goods are supplied on board a conveyance, including a vessel, an aircraft, a train or a motor vehicle :</a:t>
            </a:r>
            <a:r>
              <a:rPr lang="en-IN" sz="2000" b="1" dirty="0" smtClean="0">
                <a:latin typeface="+mj-lt"/>
              </a:rPr>
              <a:t> </a:t>
            </a:r>
            <a:r>
              <a:rPr lang="en-IN" sz="2000" dirty="0" smtClean="0">
                <a:latin typeface="+mj-lt"/>
              </a:rPr>
              <a:t>The </a:t>
            </a:r>
            <a:r>
              <a:rPr lang="en-IN" sz="2000" dirty="0" smtClean="0">
                <a:solidFill>
                  <a:srgbClr val="FF0000"/>
                </a:solidFill>
                <a:latin typeface="+mj-lt"/>
              </a:rPr>
              <a:t>location at which such goods are taken </a:t>
            </a:r>
            <a:r>
              <a:rPr lang="en-IN" sz="2000" b="1" dirty="0" smtClean="0">
                <a:solidFill>
                  <a:srgbClr val="FF0000"/>
                </a:solidFill>
                <a:latin typeface="+mj-lt"/>
              </a:rPr>
              <a:t>on board.</a:t>
            </a:r>
          </a:p>
          <a:p>
            <a:endParaRPr lang="en-IN" sz="2000" u="sng" dirty="0" smtClean="0">
              <a:solidFill>
                <a:schemeClr val="accent5">
                  <a:lumMod val="50000"/>
                </a:schemeClr>
              </a:solidFill>
              <a:latin typeface="+mj-lt"/>
            </a:endParaRPr>
          </a:p>
          <a:p>
            <a:pPr>
              <a:buFont typeface="Wingdings" pitchFamily="2" charset="2"/>
              <a:buChar char="q"/>
            </a:pPr>
            <a:r>
              <a:rPr lang="en-IN" sz="2000" u="sng" dirty="0" smtClean="0">
                <a:solidFill>
                  <a:schemeClr val="accent5">
                    <a:lumMod val="50000"/>
                  </a:schemeClr>
                </a:solidFill>
                <a:latin typeface="+mj-lt"/>
              </a:rPr>
              <a:t>Place of Supply of Goods Imported into, or Exported from India </a:t>
            </a:r>
            <a:r>
              <a:rPr lang="en-IN" sz="2000" dirty="0" smtClean="0">
                <a:solidFill>
                  <a:schemeClr val="accent5">
                    <a:lumMod val="50000"/>
                  </a:schemeClr>
                </a:solidFill>
                <a:latin typeface="+mj-lt"/>
              </a:rPr>
              <a:t>:</a:t>
            </a:r>
            <a:r>
              <a:rPr lang="en-IN" sz="2000" dirty="0" smtClean="0">
                <a:latin typeface="+mj-lt"/>
              </a:rPr>
              <a:t> </a:t>
            </a:r>
            <a:endParaRPr lang="en-IN" sz="2000" dirty="0" smtClean="0">
              <a:solidFill>
                <a:schemeClr val="accent1">
                  <a:lumMod val="60000"/>
                  <a:lumOff val="40000"/>
                </a:schemeClr>
              </a:solidFill>
              <a:latin typeface="+mj-lt"/>
            </a:endParaRPr>
          </a:p>
          <a:p>
            <a:r>
              <a:rPr lang="en-IN" sz="2000" dirty="0" smtClean="0">
                <a:latin typeface="+mj-lt"/>
              </a:rPr>
              <a:t>Imported into India shall be the </a:t>
            </a:r>
            <a:r>
              <a:rPr lang="en-IN" sz="2000" b="1" dirty="0" smtClean="0">
                <a:solidFill>
                  <a:srgbClr val="7030A0"/>
                </a:solidFill>
                <a:latin typeface="+mj-lt"/>
              </a:rPr>
              <a:t>location of the importer</a:t>
            </a:r>
            <a:r>
              <a:rPr lang="en-IN" sz="2000" dirty="0" smtClean="0">
                <a:latin typeface="+mj-lt"/>
              </a:rPr>
              <a:t>; </a:t>
            </a:r>
          </a:p>
          <a:p>
            <a:r>
              <a:rPr lang="en-IN" sz="2000" dirty="0" smtClean="0">
                <a:latin typeface="+mj-lt"/>
              </a:rPr>
              <a:t>Exported from India shall be the </a:t>
            </a:r>
            <a:r>
              <a:rPr lang="en-IN" sz="2000" b="1" dirty="0" smtClean="0">
                <a:solidFill>
                  <a:srgbClr val="7030A0"/>
                </a:solidFill>
                <a:latin typeface="+mj-lt"/>
              </a:rPr>
              <a:t>location outside India</a:t>
            </a:r>
            <a:r>
              <a:rPr lang="en-IN" sz="2000" dirty="0" smtClean="0">
                <a:latin typeface="+mj-lt"/>
              </a:rPr>
              <a:t>.</a:t>
            </a:r>
          </a:p>
        </p:txBody>
      </p:sp>
      <p:sp>
        <p:nvSpPr>
          <p:cNvPr id="4" name="Rectangle 3"/>
          <p:cNvSpPr/>
          <p:nvPr/>
        </p:nvSpPr>
        <p:spPr>
          <a:xfrm>
            <a:off x="6429388" y="4357694"/>
            <a:ext cx="2250936"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SeC.10 OF igst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Rectangle 4"/>
          <p:cNvSpPr/>
          <p:nvPr/>
        </p:nvSpPr>
        <p:spPr>
          <a:xfrm>
            <a:off x="6500826" y="6215082"/>
            <a:ext cx="2250936"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SeC.11 OF igst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Title 3"/>
          <p:cNvSpPr>
            <a:spLocks noGrp="1"/>
          </p:cNvSpPr>
          <p:nvPr>
            <p:ph type="title"/>
          </p:nvPr>
        </p:nvSpPr>
        <p:spPr>
          <a:xfrm>
            <a:off x="428596" y="428604"/>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142984"/>
            <a:ext cx="8229600" cy="4389120"/>
          </a:xfrm>
        </p:spPr>
        <p:txBody>
          <a:bodyPr>
            <a:normAutofit/>
          </a:bodyPr>
          <a:lstStyle/>
          <a:p>
            <a:pPr>
              <a:buClr>
                <a:srgbClr val="00B050"/>
              </a:buClr>
              <a:buFont typeface="Wingdings" pitchFamily="2" charset="2"/>
              <a:buChar char="q"/>
            </a:pPr>
            <a:r>
              <a:rPr lang="en-IN" sz="2000" b="1" u="sng" dirty="0" smtClean="0">
                <a:solidFill>
                  <a:srgbClr val="00B050"/>
                </a:solidFill>
              </a:rPr>
              <a:t>Place of supply of Services :-</a:t>
            </a:r>
          </a:p>
          <a:p>
            <a:pPr>
              <a:buClr>
                <a:srgbClr val="00B050"/>
              </a:buClr>
              <a:buFont typeface="Wingdings" pitchFamily="2" charset="2"/>
              <a:buChar char="v"/>
            </a:pPr>
            <a:r>
              <a:rPr lang="en-IN" sz="2000" u="sng" dirty="0" smtClean="0">
                <a:solidFill>
                  <a:srgbClr val="00B050"/>
                </a:solidFill>
              </a:rPr>
              <a:t>Where supplier &amp; recipient </a:t>
            </a:r>
            <a:r>
              <a:rPr lang="en-IN" sz="2000" b="1" u="sng" dirty="0" smtClean="0">
                <a:solidFill>
                  <a:srgbClr val="00B050"/>
                </a:solidFill>
              </a:rPr>
              <a:t>in India</a:t>
            </a:r>
            <a:r>
              <a:rPr lang="en-IN" sz="2000" u="sng" dirty="0" smtClean="0">
                <a:solidFill>
                  <a:srgbClr val="00B050"/>
                </a:solidFill>
              </a:rPr>
              <a:t> :</a:t>
            </a:r>
            <a:endParaRPr lang="en-IN" sz="2000" u="sng" dirty="0">
              <a:solidFill>
                <a:srgbClr val="00B050"/>
              </a:solidFill>
            </a:endParaRPr>
          </a:p>
        </p:txBody>
      </p:sp>
      <p:graphicFrame>
        <p:nvGraphicFramePr>
          <p:cNvPr id="5" name="Diagram 4"/>
          <p:cNvGraphicFramePr/>
          <p:nvPr/>
        </p:nvGraphicFramePr>
        <p:xfrm>
          <a:off x="285720" y="2000240"/>
          <a:ext cx="8501122" cy="485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3"/>
          <p:cNvSpPr>
            <a:spLocks noGrp="1"/>
          </p:cNvSpPr>
          <p:nvPr>
            <p:ph type="title"/>
          </p:nvPr>
        </p:nvSpPr>
        <p:spPr>
          <a:xfrm>
            <a:off x="500063" y="285728"/>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xmlns="" val="108906296"/>
              </p:ext>
            </p:extLst>
          </p:nvPr>
        </p:nvGraphicFramePr>
        <p:xfrm>
          <a:off x="0" y="1571612"/>
          <a:ext cx="10802365" cy="5093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p:cNvSpPr>
            <a:spLocks noGrp="1"/>
          </p:cNvSpPr>
          <p:nvPr>
            <p:ph type="title"/>
          </p:nvPr>
        </p:nvSpPr>
        <p:spPr>
          <a:xfrm>
            <a:off x="500063" y="428604"/>
            <a:ext cx="8229600" cy="857271"/>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3191667731"/>
              </p:ext>
            </p:extLst>
          </p:nvPr>
        </p:nvGraphicFramePr>
        <p:xfrm>
          <a:off x="-642974" y="785794"/>
          <a:ext cx="11001375" cy="58949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p:cNvSpPr>
            <a:spLocks noGrp="1"/>
          </p:cNvSpPr>
          <p:nvPr>
            <p:ph type="title"/>
          </p:nvPr>
        </p:nvSpPr>
        <p:spPr>
          <a:xfrm>
            <a:off x="500063" y="357166"/>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2910" y="285728"/>
            <a:ext cx="8229600" cy="1143000"/>
          </a:xfrm>
          <a:effectLst>
            <a:glow rad="228600">
              <a:schemeClr val="accent1">
                <a:satMod val="175000"/>
                <a:alpha val="40000"/>
              </a:schemeClr>
            </a:glow>
          </a:effectLst>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Introduction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6" name="Content Placeholder 5"/>
          <p:cNvSpPr>
            <a:spLocks noGrp="1"/>
          </p:cNvSpPr>
          <p:nvPr>
            <p:ph idx="1"/>
          </p:nvPr>
        </p:nvSpPr>
        <p:spPr>
          <a:xfrm>
            <a:off x="285720" y="1714488"/>
            <a:ext cx="8572560" cy="4643470"/>
          </a:xfrm>
        </p:spPr>
        <p:txBody>
          <a:bodyPr>
            <a:noAutofit/>
          </a:bodyPr>
          <a:lstStyle/>
          <a:p>
            <a:pPr marL="354965" marR="5715" algn="just">
              <a:buFont typeface="Wingdings" pitchFamily="2" charset="2"/>
              <a:buChar char="q"/>
            </a:pPr>
            <a:r>
              <a:rPr lang="en-IN" sz="2000" dirty="0" smtClean="0">
                <a:latin typeface="+mj-lt"/>
              </a:rPr>
              <a:t>The </a:t>
            </a:r>
            <a:r>
              <a:rPr lang="en-IN" sz="2000" dirty="0" smtClean="0">
                <a:latin typeface="+mj-lt"/>
              </a:rPr>
              <a:t>proposed GST law shall be a simple ‘ACT’ replacing all Acts relating to levy of indirect taxes</a:t>
            </a:r>
            <a:r>
              <a:rPr lang="en-IN" sz="2000" dirty="0" smtClean="0">
                <a:latin typeface="+mj-lt"/>
              </a:rPr>
              <a:t>.</a:t>
            </a:r>
            <a:r>
              <a:rPr lang="en-IN" sz="2000" dirty="0" smtClean="0">
                <a:latin typeface="+mj-lt"/>
              </a:rPr>
              <a:t> </a:t>
            </a:r>
            <a:endParaRPr lang="en-IN" sz="2000" dirty="0" smtClean="0">
              <a:latin typeface="+mj-lt"/>
            </a:endParaRPr>
          </a:p>
          <a:p>
            <a:pPr marL="354965" marR="5715" algn="just">
              <a:buFont typeface="Wingdings" pitchFamily="2" charset="2"/>
              <a:buChar char="q"/>
            </a:pPr>
            <a:r>
              <a:rPr lang="en-IN" sz="2000" dirty="0" smtClean="0">
                <a:latin typeface="+mj-lt"/>
              </a:rPr>
              <a:t>Undoubtedly </a:t>
            </a:r>
            <a:r>
              <a:rPr lang="en-IN" sz="2000" dirty="0" smtClean="0">
                <a:latin typeface="+mj-lt"/>
              </a:rPr>
              <a:t>the most significant reform since the liberalisation in 1991, GST will transform India’s economic landscape</a:t>
            </a:r>
            <a:r>
              <a:rPr lang="en-IN" sz="2000" dirty="0" smtClean="0">
                <a:latin typeface="+mj-lt"/>
              </a:rPr>
              <a:t>.</a:t>
            </a:r>
            <a:endParaRPr lang="en-US" sz="2000" dirty="0" smtClean="0">
              <a:latin typeface="+mj-lt"/>
              <a:cs typeface="Andalus" pitchFamily="18" charset="-78"/>
            </a:endParaRPr>
          </a:p>
          <a:p>
            <a:pPr marL="354965" marR="5715" algn="just">
              <a:buFont typeface="Wingdings" pitchFamily="2" charset="2"/>
              <a:buChar char="q"/>
            </a:pPr>
            <a:r>
              <a:rPr lang="en-US" sz="2000" cap="none" dirty="0" smtClean="0">
                <a:latin typeface="+mj-lt"/>
                <a:cs typeface="Andalus" pitchFamily="18" charset="-78"/>
              </a:rPr>
              <a:t>Goods </a:t>
            </a:r>
            <a:r>
              <a:rPr lang="en-US" sz="2000" cap="none" dirty="0" smtClean="0">
                <a:latin typeface="+mj-lt"/>
                <a:cs typeface="Andalus" pitchFamily="18" charset="-78"/>
              </a:rPr>
              <a:t>and service tax (GST) is a  comprehensive tax  levy  on  </a:t>
            </a:r>
            <a:r>
              <a:rPr lang="en-US" sz="2000" cap="none" dirty="0" smtClean="0">
                <a:latin typeface="+mj-lt"/>
                <a:cs typeface="Andalus" pitchFamily="18" charset="-78"/>
              </a:rPr>
              <a:t>from manufacture</a:t>
            </a:r>
            <a:r>
              <a:rPr lang="en-US" sz="2000" dirty="0" smtClean="0">
                <a:latin typeface="+mj-lt"/>
                <a:cs typeface="Andalus" pitchFamily="18" charset="-78"/>
              </a:rPr>
              <a:t> to final</a:t>
            </a:r>
            <a:r>
              <a:rPr lang="en-US" sz="2000" cap="none" dirty="0" smtClean="0">
                <a:latin typeface="+mj-lt"/>
                <a:cs typeface="Andalus" pitchFamily="18" charset="-78"/>
              </a:rPr>
              <a:t> </a:t>
            </a:r>
            <a:r>
              <a:rPr lang="en-US" sz="2000" cap="none" dirty="0" smtClean="0">
                <a:latin typeface="+mj-lt"/>
                <a:cs typeface="Andalus" pitchFamily="18" charset="-78"/>
              </a:rPr>
              <a:t>consumption of goods and service at a national level.</a:t>
            </a:r>
          </a:p>
          <a:p>
            <a:pPr marL="354965" marR="5080" algn="just">
              <a:spcBef>
                <a:spcPts val="994"/>
              </a:spcBef>
              <a:buFont typeface="Wingdings" pitchFamily="2" charset="2"/>
              <a:buChar char="q"/>
            </a:pPr>
            <a:r>
              <a:rPr lang="en-IN" sz="2000" dirty="0" smtClean="0">
                <a:latin typeface="+mj-lt"/>
              </a:rPr>
              <a:t>GST </a:t>
            </a:r>
            <a:r>
              <a:rPr lang="en-IN" sz="2000" dirty="0" smtClean="0">
                <a:latin typeface="+mj-lt"/>
              </a:rPr>
              <a:t>would basically be a </a:t>
            </a:r>
            <a:r>
              <a:rPr lang="en-IN" sz="2000" dirty="0" smtClean="0">
                <a:latin typeface="+mj-lt"/>
              </a:rPr>
              <a:t>destination based tax </a:t>
            </a:r>
            <a:r>
              <a:rPr lang="en-IN" sz="2000" dirty="0" smtClean="0">
                <a:latin typeface="+mj-lt"/>
              </a:rPr>
              <a:t>will </a:t>
            </a:r>
            <a:r>
              <a:rPr lang="en-IN" sz="2000" dirty="0" smtClean="0">
                <a:latin typeface="+mj-lt"/>
              </a:rPr>
              <a:t>make life easier for businesses in India. </a:t>
            </a:r>
            <a:endParaRPr lang="en-IN" sz="2000" dirty="0" smtClean="0">
              <a:latin typeface="+mj-lt"/>
            </a:endParaRPr>
          </a:p>
          <a:p>
            <a:pPr marL="354965" marR="5080" algn="just">
              <a:spcBef>
                <a:spcPts val="994"/>
              </a:spcBef>
              <a:buFont typeface="Wingdings" pitchFamily="2" charset="2"/>
              <a:buChar char="q"/>
            </a:pPr>
            <a:r>
              <a:rPr lang="en-IN" sz="2000" dirty="0" smtClean="0">
                <a:latin typeface="+mj-lt"/>
              </a:rPr>
              <a:t>Companies </a:t>
            </a:r>
            <a:r>
              <a:rPr lang="en-IN" sz="2000" dirty="0" smtClean="0">
                <a:latin typeface="+mj-lt"/>
              </a:rPr>
              <a:t>will not have to file tax returns with multiple </a:t>
            </a:r>
            <a:r>
              <a:rPr lang="en-IN" sz="2000" dirty="0" smtClean="0">
                <a:latin typeface="+mj-lt"/>
              </a:rPr>
              <a:t>departments, but </a:t>
            </a:r>
            <a:r>
              <a:rPr lang="en-IN" sz="2000" dirty="0" smtClean="0">
                <a:latin typeface="+mj-lt"/>
              </a:rPr>
              <a:t>there will be just one web-based form to file tax </a:t>
            </a:r>
            <a:r>
              <a:rPr lang="en-IN" sz="2000" dirty="0" smtClean="0">
                <a:latin typeface="+mj-lt"/>
              </a:rPr>
              <a:t>returns.</a:t>
            </a:r>
          </a:p>
          <a:p>
            <a:pPr marL="354965" marR="5080" algn="just">
              <a:spcBef>
                <a:spcPts val="994"/>
              </a:spcBef>
              <a:buFont typeface="Wingdings" pitchFamily="2" charset="2"/>
              <a:buChar char="q"/>
            </a:pPr>
            <a:r>
              <a:rPr lang="en-IN" sz="2000" dirty="0" smtClean="0">
                <a:latin typeface="+mj-lt"/>
              </a:rPr>
              <a:t>The country will finally become one common market, with uniform pricing across </a:t>
            </a:r>
            <a:r>
              <a:rPr lang="en-IN" sz="2000" dirty="0" smtClean="0">
                <a:latin typeface="+mj-lt"/>
              </a:rPr>
              <a:t>states.</a:t>
            </a:r>
            <a:endParaRPr lang="en-IN" sz="2000" dirty="0" smtClean="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2145086047"/>
              </p:ext>
            </p:extLst>
          </p:nvPr>
        </p:nvGraphicFramePr>
        <p:xfrm>
          <a:off x="-714412" y="1439333"/>
          <a:ext cx="1047591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p:cNvSpPr>
            <a:spLocks noGrp="1"/>
          </p:cNvSpPr>
          <p:nvPr>
            <p:ph type="title"/>
          </p:nvPr>
        </p:nvSpPr>
        <p:spPr>
          <a:xfrm>
            <a:off x="500063" y="428603"/>
            <a:ext cx="8229600" cy="928709"/>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776303566"/>
              </p:ext>
            </p:extLst>
          </p:nvPr>
        </p:nvGraphicFramePr>
        <p:xfrm>
          <a:off x="0" y="1500174"/>
          <a:ext cx="9144000" cy="4214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p:cNvSpPr>
            <a:spLocks noGrp="1"/>
          </p:cNvSpPr>
          <p:nvPr>
            <p:ph type="title"/>
          </p:nvPr>
        </p:nvSpPr>
        <p:spPr>
          <a:xfrm>
            <a:off x="357158" y="500042"/>
            <a:ext cx="8229600" cy="71439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idx="1"/>
          </p:nvPr>
        </p:nvSpPr>
        <p:spPr>
          <a:xfrm>
            <a:off x="285720" y="1214422"/>
            <a:ext cx="8643998" cy="5643578"/>
          </a:xfrm>
        </p:spPr>
        <p:txBody>
          <a:bodyPr>
            <a:normAutofit/>
          </a:bodyPr>
          <a:lstStyle/>
          <a:p>
            <a:pPr marL="457200" indent="-457200">
              <a:buNone/>
            </a:pPr>
            <a:r>
              <a:rPr lang="en-IN" sz="2000" b="1" dirty="0" smtClean="0">
                <a:solidFill>
                  <a:srgbClr val="00B050"/>
                </a:solidFill>
                <a:latin typeface="+mj-lt"/>
              </a:rPr>
              <a:t>Where supplier or recipient is </a:t>
            </a:r>
            <a:r>
              <a:rPr lang="en-IN" sz="2000" b="1" u="sng" dirty="0" smtClean="0">
                <a:solidFill>
                  <a:srgbClr val="00B050"/>
                </a:solidFill>
                <a:latin typeface="+mj-lt"/>
              </a:rPr>
              <a:t>outside India</a:t>
            </a:r>
            <a:r>
              <a:rPr lang="en-IN" sz="2000" dirty="0" smtClean="0">
                <a:solidFill>
                  <a:srgbClr val="00B050"/>
                </a:solidFill>
                <a:latin typeface="+mj-lt"/>
              </a:rPr>
              <a:t>:</a:t>
            </a:r>
          </a:p>
          <a:p>
            <a:pPr>
              <a:buFont typeface="Wingdings" pitchFamily="2" charset="2"/>
              <a:buChar char="Ø"/>
            </a:pPr>
            <a:r>
              <a:rPr lang="en-IN" sz="2000" dirty="0" smtClean="0">
                <a:latin typeface="+mj-lt"/>
              </a:rPr>
              <a:t>Service i.r.o. goods required to be made physically available by recipient &amp; Services requiring physical presence of receiver/ person acting on his behalf - </a:t>
            </a:r>
            <a:r>
              <a:rPr lang="en-IN" sz="2000" b="1" dirty="0" smtClean="0">
                <a:solidFill>
                  <a:srgbClr val="FF0000"/>
                </a:solidFill>
                <a:latin typeface="+mj-lt"/>
              </a:rPr>
              <a:t>Location where services actually performed                                   </a:t>
            </a:r>
            <a:r>
              <a:rPr lang="en-IN" sz="2000" dirty="0" smtClean="0">
                <a:latin typeface="+mj-lt"/>
              </a:rPr>
              <a:t>Sec.13(3)</a:t>
            </a:r>
            <a:endParaRPr lang="en-IN" sz="2000" b="1" dirty="0" smtClean="0">
              <a:solidFill>
                <a:srgbClr val="FF0000"/>
              </a:solidFill>
              <a:latin typeface="+mj-lt"/>
            </a:endParaRPr>
          </a:p>
          <a:p>
            <a:pPr lvl="0">
              <a:buFont typeface="Wingdings" pitchFamily="2" charset="2"/>
              <a:buChar char="Ø"/>
            </a:pPr>
            <a:endParaRPr lang="en-IN" sz="800" dirty="0" smtClean="0">
              <a:latin typeface="+mj-lt"/>
            </a:endParaRPr>
          </a:p>
          <a:p>
            <a:pPr lvl="0">
              <a:buFont typeface="Wingdings" pitchFamily="2" charset="2"/>
              <a:buChar char="Ø"/>
            </a:pPr>
            <a:r>
              <a:rPr lang="en-IN" sz="2000" dirty="0" smtClean="0">
                <a:latin typeface="+mj-lt"/>
              </a:rPr>
              <a:t>Services supplied directly in relation to immovable property - </a:t>
            </a:r>
            <a:r>
              <a:rPr lang="en-IN" sz="2000" b="1" dirty="0" smtClean="0">
                <a:solidFill>
                  <a:srgbClr val="FF0000"/>
                </a:solidFill>
                <a:latin typeface="+mj-lt"/>
              </a:rPr>
              <a:t>Location of such immovable property					</a:t>
            </a:r>
            <a:r>
              <a:rPr lang="en-IN" sz="2000" dirty="0" smtClean="0">
                <a:latin typeface="+mj-lt"/>
              </a:rPr>
              <a:t>        Sec.13(4)</a:t>
            </a:r>
            <a:endParaRPr lang="en-IN" sz="2000" b="1" dirty="0" smtClean="0">
              <a:solidFill>
                <a:srgbClr val="FF0000"/>
              </a:solidFill>
              <a:latin typeface="+mj-lt"/>
            </a:endParaRPr>
          </a:p>
          <a:p>
            <a:pPr>
              <a:buFont typeface="Wingdings" pitchFamily="2" charset="2"/>
              <a:buChar char="Ø"/>
            </a:pPr>
            <a:endParaRPr lang="en-IN" sz="800" dirty="0" smtClean="0">
              <a:latin typeface="+mj-lt"/>
            </a:endParaRPr>
          </a:p>
          <a:p>
            <a:pPr>
              <a:buFont typeface="Wingdings" pitchFamily="2" charset="2"/>
              <a:buChar char="Ø"/>
            </a:pPr>
            <a:r>
              <a:rPr lang="en-IN" sz="2000" dirty="0" smtClean="0">
                <a:latin typeface="+mj-lt"/>
              </a:rPr>
              <a:t>Service by way of admission </a:t>
            </a:r>
            <a:r>
              <a:rPr lang="en-IN" sz="2000" dirty="0" smtClean="0">
                <a:latin typeface="+mj-lt"/>
              </a:rPr>
              <a:t>to/organising </a:t>
            </a:r>
            <a:r>
              <a:rPr lang="en-IN" sz="2000" dirty="0" smtClean="0">
                <a:latin typeface="+mj-lt"/>
              </a:rPr>
              <a:t>an event, etc. and ancillary services - </a:t>
            </a:r>
            <a:r>
              <a:rPr lang="en-IN" sz="2000" b="1" dirty="0" smtClean="0">
                <a:solidFill>
                  <a:srgbClr val="FF0000"/>
                </a:solidFill>
                <a:latin typeface="+mj-lt"/>
              </a:rPr>
              <a:t>Place where the event is actually held			</a:t>
            </a:r>
            <a:r>
              <a:rPr lang="en-IN" sz="2000" dirty="0" smtClean="0">
                <a:latin typeface="+mj-lt"/>
              </a:rPr>
              <a:t>        Sec.13(5)</a:t>
            </a:r>
            <a:endParaRPr lang="en-IN" sz="2000" b="1" dirty="0" smtClean="0">
              <a:solidFill>
                <a:srgbClr val="FF0000"/>
              </a:solidFill>
              <a:latin typeface="+mj-lt"/>
            </a:endParaRPr>
          </a:p>
          <a:p>
            <a:pPr>
              <a:buFont typeface="Wingdings" pitchFamily="2" charset="2"/>
              <a:buChar char="Ø"/>
            </a:pPr>
            <a:endParaRPr lang="en-IN" sz="800" dirty="0" smtClean="0">
              <a:latin typeface="+mj-lt"/>
            </a:endParaRPr>
          </a:p>
          <a:p>
            <a:pPr>
              <a:buFont typeface="Wingdings" pitchFamily="2" charset="2"/>
              <a:buChar char="Ø"/>
            </a:pPr>
            <a:r>
              <a:rPr lang="en-IN" sz="2000" dirty="0" smtClean="0">
                <a:latin typeface="+mj-lt"/>
              </a:rPr>
              <a:t>Where any service referred to in subsection (3),(4)&amp;(5) is supplied more than one location, including a taxable territory:- </a:t>
            </a:r>
            <a:r>
              <a:rPr lang="en-IN" sz="2000" b="1" dirty="0" smtClean="0">
                <a:solidFill>
                  <a:srgbClr val="FF0000"/>
                </a:solidFill>
                <a:latin typeface="+mj-lt"/>
              </a:rPr>
              <a:t>Shall be the location in taxable territory.</a:t>
            </a:r>
          </a:p>
          <a:p>
            <a:pPr>
              <a:buFont typeface="Wingdings" pitchFamily="2" charset="2"/>
              <a:buChar char="Ø"/>
            </a:pPr>
            <a:endParaRPr lang="en-IN" sz="800" dirty="0" smtClean="0">
              <a:latin typeface="+mj-lt"/>
            </a:endParaRPr>
          </a:p>
          <a:p>
            <a:pPr>
              <a:buFont typeface="Wingdings" pitchFamily="2" charset="2"/>
              <a:buChar char="Ø"/>
            </a:pPr>
            <a:r>
              <a:rPr lang="en-IN" sz="2000" dirty="0" smtClean="0">
                <a:latin typeface="+mj-lt"/>
              </a:rPr>
              <a:t>Banking services to account holders, intermediary services, hiring of means of transport (other than aircraft &amp; vessels) upto 1 month :-</a:t>
            </a:r>
          </a:p>
          <a:p>
            <a:pPr>
              <a:buNone/>
            </a:pPr>
            <a:r>
              <a:rPr lang="en-IN" sz="2000" dirty="0" smtClean="0">
                <a:latin typeface="+mj-lt"/>
              </a:rPr>
              <a:t>	</a:t>
            </a:r>
            <a:r>
              <a:rPr lang="en-IN" sz="2000" b="1" dirty="0" smtClean="0">
                <a:solidFill>
                  <a:srgbClr val="FF0000"/>
                </a:solidFill>
                <a:latin typeface="+mj-lt"/>
              </a:rPr>
              <a:t>Location of supplier</a:t>
            </a:r>
            <a:endParaRPr lang="en-IN" sz="2000" dirty="0">
              <a:solidFill>
                <a:srgbClr val="FF0000"/>
              </a:solidFill>
              <a:latin typeface="+mj-lt"/>
            </a:endParaRPr>
          </a:p>
        </p:txBody>
      </p:sp>
      <p:sp>
        <p:nvSpPr>
          <p:cNvPr id="4" name="Title 3"/>
          <p:cNvSpPr>
            <a:spLocks noGrp="1"/>
          </p:cNvSpPr>
          <p:nvPr>
            <p:ph type="title"/>
          </p:nvPr>
        </p:nvSpPr>
        <p:spPr>
          <a:xfrm>
            <a:off x="357188" y="428604"/>
            <a:ext cx="8229600" cy="71439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7" name="Rectangle 6"/>
          <p:cNvSpPr/>
          <p:nvPr/>
        </p:nvSpPr>
        <p:spPr>
          <a:xfrm>
            <a:off x="7072330" y="6215082"/>
            <a:ext cx="1776577"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Sec.13 of IGST</a:t>
            </a:r>
            <a:endPar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500174"/>
            <a:ext cx="8572560" cy="5143536"/>
          </a:xfrm>
        </p:spPr>
        <p:txBody>
          <a:bodyPr>
            <a:normAutofit fontScale="92500" lnSpcReduction="20000"/>
          </a:bodyPr>
          <a:lstStyle/>
          <a:p>
            <a:r>
              <a:rPr lang="en-IN" sz="2800" b="1" dirty="0" smtClean="0">
                <a:solidFill>
                  <a:srgbClr val="00B050"/>
                </a:solidFill>
                <a:latin typeface="+mj-lt"/>
              </a:rPr>
              <a:t>Where supplier or recipient is outside India:</a:t>
            </a:r>
            <a:endParaRPr lang="en-IN" sz="2800" b="1" dirty="0" smtClean="0">
              <a:latin typeface="+mj-lt"/>
            </a:endParaRPr>
          </a:p>
          <a:p>
            <a:r>
              <a:rPr lang="en-IN" sz="2400" dirty="0" smtClean="0">
                <a:latin typeface="+mj-lt"/>
              </a:rPr>
              <a:t>Transportation of goods (other than by way of mail/courier) :- </a:t>
            </a:r>
            <a:r>
              <a:rPr lang="en-IN" sz="2400" b="1" dirty="0" smtClean="0">
                <a:solidFill>
                  <a:srgbClr val="FF0000"/>
                </a:solidFill>
                <a:latin typeface="+mj-lt"/>
              </a:rPr>
              <a:t>Destination of the goods.</a:t>
            </a:r>
            <a:endParaRPr lang="en-IN" sz="2400" dirty="0" smtClean="0">
              <a:solidFill>
                <a:srgbClr val="FF0000"/>
              </a:solidFill>
              <a:latin typeface="+mj-lt"/>
            </a:endParaRPr>
          </a:p>
          <a:p>
            <a:endParaRPr lang="en-IN" sz="2400" dirty="0" smtClean="0">
              <a:latin typeface="+mj-lt"/>
            </a:endParaRPr>
          </a:p>
          <a:p>
            <a:r>
              <a:rPr lang="en-IN" sz="2400" dirty="0" smtClean="0">
                <a:latin typeface="+mj-lt"/>
              </a:rPr>
              <a:t>Passenger transportation service :- </a:t>
            </a:r>
            <a:r>
              <a:rPr lang="en-IN" sz="2400" b="1" dirty="0" smtClean="0">
                <a:solidFill>
                  <a:srgbClr val="FF0000"/>
                </a:solidFill>
                <a:latin typeface="+mj-lt"/>
              </a:rPr>
              <a:t>Place where passenger embarks</a:t>
            </a:r>
            <a:r>
              <a:rPr lang="en-IN" sz="2400" dirty="0" smtClean="0">
                <a:solidFill>
                  <a:srgbClr val="FF0000"/>
                </a:solidFill>
                <a:latin typeface="+mj-lt"/>
              </a:rPr>
              <a:t> on the conveyance for a continuous journey.</a:t>
            </a:r>
          </a:p>
          <a:p>
            <a:endParaRPr lang="en-IN" sz="2400" dirty="0" smtClean="0">
              <a:latin typeface="+mj-lt"/>
            </a:endParaRPr>
          </a:p>
          <a:p>
            <a:r>
              <a:rPr lang="en-IN" sz="2400" dirty="0" smtClean="0">
                <a:latin typeface="+mj-lt"/>
              </a:rPr>
              <a:t>Service provided on board a conveyance :- </a:t>
            </a:r>
            <a:r>
              <a:rPr lang="en-IN" sz="2400" b="1" dirty="0" smtClean="0">
                <a:solidFill>
                  <a:srgbClr val="FF0000"/>
                </a:solidFill>
                <a:latin typeface="+mj-lt"/>
              </a:rPr>
              <a:t>First scheduled point of departure </a:t>
            </a:r>
            <a:r>
              <a:rPr lang="en-IN" sz="2400" dirty="0" smtClean="0">
                <a:solidFill>
                  <a:srgbClr val="FF0000"/>
                </a:solidFill>
                <a:latin typeface="+mj-lt"/>
              </a:rPr>
              <a:t>of that conveyance for that journey.</a:t>
            </a:r>
          </a:p>
          <a:p>
            <a:endParaRPr lang="en-IN" sz="2400" dirty="0" smtClean="0">
              <a:latin typeface="+mj-lt"/>
            </a:endParaRPr>
          </a:p>
          <a:p>
            <a:r>
              <a:rPr lang="en-IN" sz="2400" dirty="0" smtClean="0">
                <a:latin typeface="+mj-lt"/>
              </a:rPr>
              <a:t>Online information and database access or retrieval services :-  </a:t>
            </a:r>
            <a:r>
              <a:rPr lang="en-IN" sz="2400" b="1" dirty="0" smtClean="0">
                <a:solidFill>
                  <a:srgbClr val="FF0000"/>
                </a:solidFill>
                <a:latin typeface="+mj-lt"/>
              </a:rPr>
              <a:t>Location of recipient</a:t>
            </a:r>
          </a:p>
          <a:p>
            <a:pPr lvl="0"/>
            <a:endParaRPr lang="en-IN" sz="2400" b="1" dirty="0" smtClean="0">
              <a:latin typeface="+mj-lt"/>
            </a:endParaRPr>
          </a:p>
          <a:p>
            <a:pPr lvl="0"/>
            <a:r>
              <a:rPr lang="en-IN" sz="2400" dirty="0" smtClean="0">
                <a:latin typeface="+mj-lt"/>
              </a:rPr>
              <a:t>Residuary</a:t>
            </a:r>
            <a:r>
              <a:rPr lang="en-IN" sz="2400" b="1" dirty="0" smtClean="0">
                <a:latin typeface="+mj-lt"/>
              </a:rPr>
              <a:t> :- </a:t>
            </a:r>
            <a:r>
              <a:rPr lang="en-IN" sz="2400" dirty="0" smtClean="0">
                <a:solidFill>
                  <a:srgbClr val="FF0000"/>
                </a:solidFill>
                <a:latin typeface="+mj-lt"/>
              </a:rPr>
              <a:t>Location of the recipient</a:t>
            </a:r>
            <a:r>
              <a:rPr lang="en-IN" sz="2400" b="1" dirty="0" smtClean="0">
                <a:latin typeface="+mj-lt"/>
              </a:rPr>
              <a:t>, </a:t>
            </a:r>
            <a:r>
              <a:rPr lang="en-IN" sz="2400" dirty="0" smtClean="0">
                <a:latin typeface="+mj-lt"/>
              </a:rPr>
              <a:t>If not available in the ordinary course of business,</a:t>
            </a:r>
            <a:r>
              <a:rPr lang="en-IN" sz="2400" i="1" dirty="0" smtClean="0">
                <a:latin typeface="+mj-lt"/>
              </a:rPr>
              <a:t> </a:t>
            </a:r>
            <a:r>
              <a:rPr lang="en-IN" sz="2400" dirty="0" smtClean="0">
                <a:solidFill>
                  <a:srgbClr val="FF0000"/>
                </a:solidFill>
                <a:latin typeface="+mj-lt"/>
              </a:rPr>
              <a:t>location of supplier.</a:t>
            </a:r>
          </a:p>
          <a:p>
            <a:endParaRPr lang="en-IN" sz="2800" b="1" dirty="0" smtClean="0">
              <a:latin typeface="+mj-lt"/>
            </a:endParaRPr>
          </a:p>
          <a:p>
            <a:pPr lvl="0"/>
            <a:endParaRPr lang="en-IN" sz="2800" dirty="0" smtClean="0">
              <a:latin typeface="+mj-lt"/>
            </a:endParaRPr>
          </a:p>
          <a:p>
            <a:endParaRPr lang="en-IN" sz="2800" dirty="0" smtClean="0">
              <a:latin typeface="+mj-lt"/>
            </a:endParaRPr>
          </a:p>
          <a:p>
            <a:pPr lvl="0"/>
            <a:endParaRPr lang="en-IN" sz="2800" dirty="0" smtClean="0">
              <a:latin typeface="+mj-lt"/>
            </a:endParaRPr>
          </a:p>
          <a:p>
            <a:endParaRPr lang="en-IN" sz="2800" dirty="0" smtClean="0">
              <a:latin typeface="+mj-lt"/>
            </a:endParaRPr>
          </a:p>
          <a:p>
            <a:endParaRPr lang="en-IN" dirty="0">
              <a:latin typeface="+mj-lt"/>
            </a:endParaRPr>
          </a:p>
        </p:txBody>
      </p:sp>
      <p:sp>
        <p:nvSpPr>
          <p:cNvPr id="4" name="Title 3"/>
          <p:cNvSpPr>
            <a:spLocks noGrp="1"/>
          </p:cNvSpPr>
          <p:nvPr>
            <p:ph type="title"/>
          </p:nvPr>
        </p:nvSpPr>
        <p:spPr>
          <a:xfrm>
            <a:off x="500034" y="428604"/>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Place of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5" name="Rectangle 4"/>
          <p:cNvSpPr/>
          <p:nvPr/>
        </p:nvSpPr>
        <p:spPr>
          <a:xfrm>
            <a:off x="7143768" y="6286520"/>
            <a:ext cx="1776577"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Sec.13 of IGST</a:t>
            </a:r>
            <a:endPar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28596" y="142852"/>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Time of supply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Content Placeholder 11"/>
          <p:cNvSpPr>
            <a:spLocks noGrp="1"/>
          </p:cNvSpPr>
          <p:nvPr>
            <p:ph idx="1"/>
          </p:nvPr>
        </p:nvSpPr>
        <p:spPr>
          <a:xfrm>
            <a:off x="0" y="1285860"/>
            <a:ext cx="9144000" cy="5286412"/>
          </a:xfrm>
        </p:spPr>
        <p:txBody>
          <a:bodyPr>
            <a:normAutofit/>
          </a:bodyPr>
          <a:lstStyle/>
          <a:p>
            <a:pPr>
              <a:buNone/>
            </a:pPr>
            <a:r>
              <a:rPr lang="en-IN" sz="2400" u="sng" dirty="0" smtClean="0">
                <a:solidFill>
                  <a:srgbClr val="7030A0"/>
                </a:solidFill>
                <a:latin typeface="+mj-lt"/>
              </a:rPr>
              <a:t>Why ,we are required to determine the Time of supply :-</a:t>
            </a:r>
          </a:p>
          <a:p>
            <a:pPr>
              <a:buFont typeface="Wingdings" pitchFamily="2" charset="2"/>
              <a:buChar char="q"/>
            </a:pPr>
            <a:r>
              <a:rPr lang="en-IN" sz="1800" dirty="0" smtClean="0">
                <a:latin typeface="+mj-lt"/>
              </a:rPr>
              <a:t>The </a:t>
            </a:r>
            <a:r>
              <a:rPr lang="en-IN" sz="1800" dirty="0" smtClean="0">
                <a:solidFill>
                  <a:srgbClr val="0070C0"/>
                </a:solidFill>
                <a:latin typeface="+mj-lt"/>
              </a:rPr>
              <a:t>liability to pay tax</a:t>
            </a:r>
            <a:r>
              <a:rPr lang="en-IN" sz="1800" dirty="0" smtClean="0">
                <a:latin typeface="+mj-lt"/>
              </a:rPr>
              <a:t> on goods shall </a:t>
            </a:r>
            <a:r>
              <a:rPr lang="en-IN" sz="1800" dirty="0" smtClean="0">
                <a:solidFill>
                  <a:srgbClr val="0070C0"/>
                </a:solidFill>
                <a:latin typeface="+mj-lt"/>
              </a:rPr>
              <a:t>arise at the time of supply</a:t>
            </a:r>
            <a:r>
              <a:rPr lang="en-IN" sz="1800" dirty="0" smtClean="0">
                <a:latin typeface="+mj-lt"/>
              </a:rPr>
              <a:t>.</a:t>
            </a:r>
          </a:p>
          <a:p>
            <a:pPr>
              <a:buNone/>
            </a:pPr>
            <a:endParaRPr lang="en-IN" sz="1800" dirty="0" smtClean="0">
              <a:latin typeface="+mj-lt"/>
            </a:endParaRPr>
          </a:p>
          <a:p>
            <a:pPr>
              <a:buFont typeface="Wingdings" pitchFamily="2" charset="2"/>
              <a:buChar char="q"/>
            </a:pPr>
            <a:r>
              <a:rPr lang="en-IN" sz="2000" u="sng" dirty="0" smtClean="0">
                <a:latin typeface="+mj-lt"/>
              </a:rPr>
              <a:t>Provided that-</a:t>
            </a:r>
            <a:r>
              <a:rPr lang="en-IN" sz="2000" dirty="0" smtClean="0">
                <a:latin typeface="+mj-lt"/>
              </a:rPr>
              <a:t> </a:t>
            </a:r>
            <a:r>
              <a:rPr lang="en-IN" sz="2000" dirty="0" smtClean="0">
                <a:solidFill>
                  <a:srgbClr val="FF0000"/>
                </a:solidFill>
                <a:latin typeface="+mj-lt"/>
              </a:rPr>
              <a:t>where the supplier of taxable goods receives an amount up to one thousand rupees in excess of the amount indicated in the tax invoice </a:t>
            </a:r>
            <a:r>
              <a:rPr lang="en-IN" sz="2000" dirty="0" smtClean="0">
                <a:latin typeface="+mj-lt"/>
              </a:rPr>
              <a:t>– Time of supply for such part of excess payment is </a:t>
            </a:r>
            <a:r>
              <a:rPr lang="en-IN" sz="2000" u="sng" dirty="0" smtClean="0">
                <a:latin typeface="+mj-lt"/>
              </a:rPr>
              <a:t>the </a:t>
            </a:r>
            <a:r>
              <a:rPr lang="en-IN" sz="2000" u="sng" dirty="0" smtClean="0">
                <a:solidFill>
                  <a:srgbClr val="FF0000"/>
                </a:solidFill>
                <a:latin typeface="+mj-lt"/>
              </a:rPr>
              <a:t>date of issue of invoice </a:t>
            </a:r>
            <a:r>
              <a:rPr lang="en-IN" sz="2000" u="sng" dirty="0" smtClean="0">
                <a:latin typeface="+mj-lt"/>
              </a:rPr>
              <a:t>in respect of such excess amount</a:t>
            </a:r>
            <a:r>
              <a:rPr lang="en-IN" sz="2000" dirty="0" smtClean="0">
                <a:latin typeface="+mj-lt"/>
              </a:rPr>
              <a:t>.  </a:t>
            </a:r>
          </a:p>
          <a:p>
            <a:pPr>
              <a:buFont typeface="Wingdings" pitchFamily="2" charset="2"/>
              <a:buChar char="q"/>
            </a:pPr>
            <a:endParaRPr lang="en-IN" sz="1800" u="sng" dirty="0" smtClean="0">
              <a:solidFill>
                <a:schemeClr val="accent6">
                  <a:lumMod val="75000"/>
                </a:schemeClr>
              </a:solidFill>
              <a:latin typeface="+mj-lt"/>
            </a:endParaRPr>
          </a:p>
          <a:p>
            <a:pPr>
              <a:buFont typeface="Wingdings" pitchFamily="2" charset="2"/>
              <a:buChar char="q"/>
            </a:pPr>
            <a:r>
              <a:rPr lang="en-IN" sz="1800" u="sng" dirty="0" smtClean="0">
                <a:solidFill>
                  <a:schemeClr val="accent6">
                    <a:lumMod val="75000"/>
                  </a:schemeClr>
                </a:solidFill>
                <a:latin typeface="+mj-lt"/>
              </a:rPr>
              <a:t> </a:t>
            </a:r>
            <a:r>
              <a:rPr lang="en-IN" sz="1800" b="1" u="sng" dirty="0" smtClean="0">
                <a:solidFill>
                  <a:schemeClr val="accent6">
                    <a:lumMod val="75000"/>
                  </a:schemeClr>
                </a:solidFill>
                <a:latin typeface="+mj-lt"/>
              </a:rPr>
              <a:t>In case of Reverse charge</a:t>
            </a:r>
          </a:p>
          <a:p>
            <a:pPr>
              <a:buNone/>
            </a:pPr>
            <a:r>
              <a:rPr lang="en-IN" sz="1800" dirty="0" smtClean="0">
                <a:latin typeface="+mj-lt"/>
              </a:rPr>
              <a:t>         </a:t>
            </a:r>
            <a:r>
              <a:rPr lang="en-IN" sz="2000" dirty="0" smtClean="0">
                <a:latin typeface="+mj-lt"/>
              </a:rPr>
              <a:t>The time of supply shall be the </a:t>
            </a:r>
            <a:r>
              <a:rPr lang="en-IN" sz="2000" u="sng" dirty="0" smtClean="0">
                <a:solidFill>
                  <a:srgbClr val="FF0000"/>
                </a:solidFill>
                <a:latin typeface="+mj-lt"/>
              </a:rPr>
              <a:t>earliest</a:t>
            </a:r>
            <a:r>
              <a:rPr lang="en-IN" sz="2000" dirty="0" smtClean="0">
                <a:latin typeface="+mj-lt"/>
              </a:rPr>
              <a:t> of the following dates :-</a:t>
            </a:r>
          </a:p>
          <a:p>
            <a:pPr marL="514350" indent="-514350" algn="just">
              <a:buFont typeface="Wingdings" pitchFamily="2" charset="2"/>
              <a:buChar char="ü"/>
            </a:pPr>
            <a:r>
              <a:rPr lang="en-IN" sz="2000" dirty="0" smtClean="0">
                <a:latin typeface="+mj-lt"/>
              </a:rPr>
              <a:t>The </a:t>
            </a:r>
            <a:r>
              <a:rPr lang="en-IN" sz="2000" dirty="0" smtClean="0">
                <a:solidFill>
                  <a:srgbClr val="0070C0"/>
                </a:solidFill>
                <a:latin typeface="+mj-lt"/>
              </a:rPr>
              <a:t>date of the receipt of goods</a:t>
            </a:r>
            <a:r>
              <a:rPr lang="en-IN" sz="2000" dirty="0" smtClean="0">
                <a:latin typeface="+mj-lt"/>
              </a:rPr>
              <a:t>; or</a:t>
            </a:r>
          </a:p>
          <a:p>
            <a:pPr marL="514350" indent="-514350" algn="just">
              <a:buFont typeface="Wingdings" pitchFamily="2" charset="2"/>
              <a:buChar char="ü"/>
            </a:pPr>
            <a:r>
              <a:rPr lang="en-IN" sz="2000" dirty="0" smtClean="0">
                <a:latin typeface="+mj-lt"/>
              </a:rPr>
              <a:t>The </a:t>
            </a:r>
            <a:r>
              <a:rPr lang="en-IN" sz="2000" dirty="0" smtClean="0">
                <a:solidFill>
                  <a:srgbClr val="0070C0"/>
                </a:solidFill>
                <a:latin typeface="+mj-lt"/>
              </a:rPr>
              <a:t>date of payment </a:t>
            </a:r>
            <a:r>
              <a:rPr lang="en-IN" sz="2000" dirty="0" smtClean="0">
                <a:latin typeface="+mj-lt"/>
              </a:rPr>
              <a:t>(</a:t>
            </a:r>
            <a:r>
              <a:rPr lang="en-IN" sz="2000" u="sng" dirty="0" smtClean="0">
                <a:latin typeface="+mj-lt"/>
              </a:rPr>
              <a:t>enter in Books </a:t>
            </a:r>
            <a:r>
              <a:rPr lang="en-IN" sz="2000" dirty="0" smtClean="0">
                <a:latin typeface="+mj-lt"/>
              </a:rPr>
              <a:t>of A/c of recipient or </a:t>
            </a:r>
            <a:r>
              <a:rPr lang="en-IN" sz="2000" u="sng" dirty="0" smtClean="0">
                <a:latin typeface="+mj-lt"/>
              </a:rPr>
              <a:t>debited in</a:t>
            </a:r>
          </a:p>
          <a:p>
            <a:pPr marL="514350" indent="-514350" algn="just">
              <a:buNone/>
            </a:pPr>
            <a:r>
              <a:rPr lang="en-IN" sz="2000" dirty="0" smtClean="0">
                <a:latin typeface="+mj-lt"/>
              </a:rPr>
              <a:t>         </a:t>
            </a:r>
            <a:r>
              <a:rPr lang="en-IN" sz="2000" u="sng" dirty="0" smtClean="0">
                <a:latin typeface="+mj-lt"/>
              </a:rPr>
              <a:t>his bank account</a:t>
            </a:r>
            <a:r>
              <a:rPr lang="en-IN" sz="2000" dirty="0" smtClean="0">
                <a:latin typeface="+mj-lt"/>
              </a:rPr>
              <a:t>, whichever is </a:t>
            </a:r>
            <a:r>
              <a:rPr lang="en-IN" sz="2000" dirty="0" smtClean="0">
                <a:solidFill>
                  <a:srgbClr val="FF0000"/>
                </a:solidFill>
                <a:latin typeface="+mj-lt"/>
              </a:rPr>
              <a:t>earlier</a:t>
            </a:r>
            <a:r>
              <a:rPr lang="en-IN" sz="2000" dirty="0" smtClean="0">
                <a:latin typeface="+mj-lt"/>
              </a:rPr>
              <a:t>)</a:t>
            </a:r>
          </a:p>
          <a:p>
            <a:pPr marL="514350" indent="-514350" algn="just">
              <a:buFont typeface="Wingdings" pitchFamily="2" charset="2"/>
              <a:buChar char="ü"/>
            </a:pPr>
            <a:r>
              <a:rPr lang="en-IN" sz="2000" dirty="0" smtClean="0">
                <a:latin typeface="+mj-lt"/>
              </a:rPr>
              <a:t>The </a:t>
            </a:r>
            <a:r>
              <a:rPr lang="en-IN" sz="2000" dirty="0" smtClean="0">
                <a:solidFill>
                  <a:srgbClr val="0070C0"/>
                </a:solidFill>
                <a:latin typeface="+mj-lt"/>
              </a:rPr>
              <a:t>date immediately following 30/60 (in case of service) days </a:t>
            </a:r>
            <a:r>
              <a:rPr lang="en-IN" sz="2000" dirty="0" smtClean="0">
                <a:latin typeface="+mj-lt"/>
              </a:rPr>
              <a:t>from the date of </a:t>
            </a:r>
            <a:r>
              <a:rPr lang="en-IN" sz="2000" dirty="0" smtClean="0">
                <a:solidFill>
                  <a:srgbClr val="0070C0"/>
                </a:solidFill>
                <a:latin typeface="+mj-lt"/>
              </a:rPr>
              <a:t>issue of  invoice</a:t>
            </a:r>
            <a:r>
              <a:rPr lang="en-IN" sz="2000" dirty="0" smtClean="0">
                <a:latin typeface="+mj-lt"/>
              </a:rPr>
              <a:t>.</a:t>
            </a:r>
          </a:p>
          <a:p>
            <a:pPr>
              <a:buNone/>
            </a:pPr>
            <a:endParaRPr lang="en-IN" sz="2000" u="sng" dirty="0">
              <a:latin typeface="+mj-lt"/>
            </a:endParaRPr>
          </a:p>
        </p:txBody>
      </p:sp>
      <p:sp>
        <p:nvSpPr>
          <p:cNvPr id="4" name="Rectangle 3"/>
          <p:cNvSpPr/>
          <p:nvPr/>
        </p:nvSpPr>
        <p:spPr>
          <a:xfrm>
            <a:off x="6715140" y="6143644"/>
            <a:ext cx="184204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Sec.12 of CGST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214282" y="1285860"/>
            <a:ext cx="8715436" cy="5286412"/>
          </a:xfrm>
        </p:spPr>
        <p:txBody>
          <a:bodyPr>
            <a:noAutofit/>
          </a:bodyPr>
          <a:lstStyle/>
          <a:p>
            <a:pPr marL="514350" indent="-514350" algn="just">
              <a:buFont typeface="Wingdings" pitchFamily="2" charset="2"/>
              <a:buChar char="q"/>
            </a:pPr>
            <a:endParaRPr lang="en-IN" sz="1800" b="1" u="sng" dirty="0" smtClean="0">
              <a:solidFill>
                <a:schemeClr val="accent6">
                  <a:lumMod val="75000"/>
                </a:schemeClr>
              </a:solidFill>
              <a:latin typeface="+mj-lt"/>
            </a:endParaRPr>
          </a:p>
          <a:p>
            <a:pPr marL="514350" indent="-514350" algn="just">
              <a:buFont typeface="Wingdings" pitchFamily="2" charset="2"/>
              <a:buChar char="q"/>
            </a:pPr>
            <a:r>
              <a:rPr lang="en-IN" sz="2000" u="sng" dirty="0" smtClean="0">
                <a:latin typeface="+mj-lt"/>
              </a:rPr>
              <a:t>Where it is </a:t>
            </a:r>
            <a:r>
              <a:rPr lang="en-IN" sz="2000" u="sng" dirty="0" smtClean="0">
                <a:solidFill>
                  <a:srgbClr val="FF0000"/>
                </a:solidFill>
                <a:latin typeface="+mj-lt"/>
              </a:rPr>
              <a:t>not possible to determine the time of supply </a:t>
            </a:r>
            <a:r>
              <a:rPr lang="en-IN" sz="2000" u="sng" dirty="0" smtClean="0">
                <a:latin typeface="+mj-lt"/>
              </a:rPr>
              <a:t>under the provisions of act, time of supply shall</a:t>
            </a:r>
            <a:r>
              <a:rPr lang="en-IN" sz="2000" dirty="0" smtClean="0">
                <a:latin typeface="+mj-lt"/>
              </a:rPr>
              <a:t>—</a:t>
            </a:r>
          </a:p>
          <a:p>
            <a:pPr marL="514350" indent="-514350" algn="just">
              <a:buFont typeface="Wingdings" pitchFamily="2" charset="2"/>
              <a:buChar char="ü"/>
            </a:pPr>
            <a:r>
              <a:rPr lang="en-IN" sz="2000" dirty="0" smtClean="0">
                <a:latin typeface="+mj-lt"/>
              </a:rPr>
              <a:t>in a case where a periodical return has to be filed, be the </a:t>
            </a:r>
            <a:r>
              <a:rPr lang="en-IN" sz="2000" dirty="0" smtClean="0">
                <a:solidFill>
                  <a:srgbClr val="0070C0"/>
                </a:solidFill>
                <a:latin typeface="+mj-lt"/>
              </a:rPr>
              <a:t>date on which such return is to be filed</a:t>
            </a:r>
            <a:r>
              <a:rPr lang="en-IN" sz="2000" dirty="0" smtClean="0">
                <a:latin typeface="+mj-lt"/>
              </a:rPr>
              <a:t>; or</a:t>
            </a:r>
          </a:p>
          <a:p>
            <a:pPr marL="514350" indent="-514350" algn="just">
              <a:buFont typeface="Wingdings" pitchFamily="2" charset="2"/>
              <a:buChar char="ü"/>
            </a:pPr>
            <a:r>
              <a:rPr lang="en-IN" sz="2000" dirty="0" smtClean="0">
                <a:latin typeface="+mj-lt"/>
              </a:rPr>
              <a:t>in any other case, be the </a:t>
            </a:r>
            <a:r>
              <a:rPr lang="en-IN" sz="2000" dirty="0" smtClean="0">
                <a:solidFill>
                  <a:srgbClr val="0070C0"/>
                </a:solidFill>
                <a:latin typeface="+mj-lt"/>
              </a:rPr>
              <a:t>date on which the tax is paid</a:t>
            </a:r>
            <a:r>
              <a:rPr lang="en-IN" sz="2000" dirty="0" smtClean="0">
                <a:latin typeface="+mj-lt"/>
              </a:rPr>
              <a:t>.</a:t>
            </a:r>
          </a:p>
          <a:p>
            <a:pPr marL="514350" indent="-514350" algn="just">
              <a:buNone/>
            </a:pPr>
            <a:endParaRPr lang="en-IN" sz="2000" b="1" u="sng" dirty="0" smtClean="0">
              <a:solidFill>
                <a:schemeClr val="accent6">
                  <a:lumMod val="75000"/>
                </a:schemeClr>
              </a:solidFill>
              <a:latin typeface="+mj-lt"/>
            </a:endParaRPr>
          </a:p>
          <a:p>
            <a:pPr marL="514350" indent="-514350" algn="just">
              <a:buFont typeface="Wingdings" pitchFamily="2" charset="2"/>
              <a:buChar char="q"/>
            </a:pPr>
            <a:r>
              <a:rPr lang="en-IN" sz="2000" b="1" u="sng" dirty="0" smtClean="0">
                <a:solidFill>
                  <a:schemeClr val="accent6">
                    <a:lumMod val="75000"/>
                  </a:schemeClr>
                </a:solidFill>
                <a:latin typeface="+mj-lt"/>
              </a:rPr>
              <a:t>Time of Supply – Special Charges </a:t>
            </a:r>
          </a:p>
          <a:p>
            <a:pPr marL="514350" indent="-514350" algn="just">
              <a:buNone/>
            </a:pPr>
            <a:r>
              <a:rPr lang="en-IN" sz="2000" dirty="0" smtClean="0">
                <a:latin typeface="+mj-lt"/>
              </a:rPr>
              <a:t>	Special Charges means any charges (eg. Interest etc.) imposed for delay in payment of consideration, in such cases time of supply - </a:t>
            </a:r>
            <a:r>
              <a:rPr lang="en-IN" sz="2000" dirty="0" smtClean="0">
                <a:solidFill>
                  <a:srgbClr val="0070C0"/>
                </a:solidFill>
                <a:latin typeface="+mj-lt"/>
              </a:rPr>
              <a:t>date of receipt of the charges imposed.</a:t>
            </a:r>
            <a:endParaRPr lang="en-IN" sz="2000" u="sng" dirty="0" smtClean="0">
              <a:solidFill>
                <a:srgbClr val="0070C0"/>
              </a:solidFill>
              <a:latin typeface="+mj-lt"/>
            </a:endParaRPr>
          </a:p>
          <a:p>
            <a:pPr marL="457200" indent="-457200" algn="just">
              <a:buNone/>
            </a:pPr>
            <a:r>
              <a:rPr lang="en-IN" sz="2000" dirty="0" smtClean="0">
                <a:latin typeface="+mj-lt"/>
              </a:rPr>
              <a:t>        </a:t>
            </a:r>
          </a:p>
          <a:p>
            <a:pPr marL="514350" indent="-514350" algn="just">
              <a:buFont typeface="+mj-lt"/>
              <a:buAutoNum type="romanLcPeriod"/>
            </a:pPr>
            <a:endParaRPr lang="en-IN" sz="1800" dirty="0" smtClean="0">
              <a:latin typeface="+mj-lt"/>
            </a:endParaRPr>
          </a:p>
          <a:p>
            <a:pPr marL="457200" indent="-457200" algn="just">
              <a:buNone/>
            </a:pPr>
            <a:endParaRPr lang="en-IN" sz="1800" dirty="0" smtClean="0">
              <a:latin typeface="+mj-lt"/>
            </a:endParaRPr>
          </a:p>
          <a:p>
            <a:pPr algn="just">
              <a:buNone/>
            </a:pPr>
            <a:r>
              <a:rPr lang="en-IN" sz="1800" dirty="0" smtClean="0">
                <a:latin typeface="+mj-lt"/>
              </a:rPr>
              <a:t>       </a:t>
            </a:r>
          </a:p>
          <a:p>
            <a:pPr marL="457200" indent="-457200" algn="just">
              <a:buNone/>
            </a:pPr>
            <a:r>
              <a:rPr lang="en-IN" sz="1800" dirty="0" smtClean="0">
                <a:latin typeface="+mj-lt"/>
              </a:rPr>
              <a:t>  </a:t>
            </a:r>
            <a:endParaRPr lang="en-IN" sz="1800" u="sng" dirty="0">
              <a:latin typeface="+mj-lt"/>
            </a:endParaRPr>
          </a:p>
        </p:txBody>
      </p:sp>
      <p:sp>
        <p:nvSpPr>
          <p:cNvPr id="4" name="Title 1"/>
          <p:cNvSpPr>
            <a:spLocks noGrp="1"/>
          </p:cNvSpPr>
          <p:nvPr>
            <p:ph type="title"/>
          </p:nvPr>
        </p:nvSpPr>
        <p:spPr>
          <a:xfrm>
            <a:off x="428625" y="500042"/>
            <a:ext cx="8229600" cy="85727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Time of supply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2983547905"/>
              </p:ext>
            </p:extLst>
          </p:nvPr>
        </p:nvGraphicFramePr>
        <p:xfrm>
          <a:off x="142844" y="1428736"/>
          <a:ext cx="8858312"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0" y="1071546"/>
            <a:ext cx="3571900" cy="438168"/>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IN" sz="2000" b="1" dirty="0" smtClean="0">
                <a:solidFill>
                  <a:srgbClr val="00B050"/>
                </a:solidFill>
                <a:ea typeface="+mj-ea"/>
                <a:cs typeface="+mj-cs"/>
              </a:rPr>
              <a:t>Time of Supply of Goods :</a:t>
            </a:r>
            <a:endParaRPr kumimoji="0" lang="en-IN" sz="2000" b="1" i="0" u="none" strike="noStrike" kern="1200" cap="none" spc="0" normalizeH="0" baseline="0" noProof="0" dirty="0">
              <a:ln>
                <a:noFill/>
              </a:ln>
              <a:solidFill>
                <a:srgbClr val="00B050"/>
              </a:solidFill>
              <a:effectLst/>
              <a:uLnTx/>
              <a:uFillTx/>
              <a:ea typeface="+mj-ea"/>
              <a:cs typeface="+mj-cs"/>
            </a:endParaRPr>
          </a:p>
        </p:txBody>
      </p:sp>
      <p:sp>
        <p:nvSpPr>
          <p:cNvPr id="7" name="Title 1"/>
          <p:cNvSpPr>
            <a:spLocks noGrp="1"/>
          </p:cNvSpPr>
          <p:nvPr>
            <p:ph type="title"/>
          </p:nvPr>
        </p:nvSpPr>
        <p:spPr>
          <a:xfrm>
            <a:off x="500063" y="285728"/>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Time of supply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00174"/>
            <a:ext cx="8715436" cy="5072098"/>
          </a:xfrm>
        </p:spPr>
        <p:txBody>
          <a:bodyPr>
            <a:normAutofit/>
          </a:bodyPr>
          <a:lstStyle/>
          <a:p>
            <a:pPr>
              <a:buNone/>
            </a:pPr>
            <a:r>
              <a:rPr lang="en-IN" sz="2000" b="1" dirty="0" smtClean="0">
                <a:solidFill>
                  <a:srgbClr val="00B050"/>
                </a:solidFill>
              </a:rPr>
              <a:t>Time of supply of services :</a:t>
            </a:r>
            <a:endParaRPr lang="en-IN" sz="2000" dirty="0"/>
          </a:p>
        </p:txBody>
      </p:sp>
      <p:graphicFrame>
        <p:nvGraphicFramePr>
          <p:cNvPr id="4" name="Diagram 3"/>
          <p:cNvGraphicFramePr/>
          <p:nvPr>
            <p:extLst>
              <p:ext uri="{D42A27DB-BD31-4B8C-83A1-F6EECF244321}">
                <p14:modId xmlns:p14="http://schemas.microsoft.com/office/powerpoint/2010/main" xmlns="" val="329193261"/>
              </p:ext>
            </p:extLst>
          </p:nvPr>
        </p:nvGraphicFramePr>
        <p:xfrm>
          <a:off x="214282" y="1500174"/>
          <a:ext cx="8715436" cy="4879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 y="6150114"/>
            <a:ext cx="9144000" cy="707886"/>
          </a:xfrm>
          <a:prstGeom prst="rect">
            <a:avLst/>
          </a:prstGeom>
        </p:spPr>
        <p:txBody>
          <a:bodyPr wrap="square">
            <a:spAutoFit/>
          </a:bodyPr>
          <a:lstStyle/>
          <a:p>
            <a:r>
              <a:rPr lang="en-US" sz="2000" i="1" dirty="0">
                <a:latin typeface="+mn-lt"/>
              </a:rPr>
              <a:t>*Where payment is received in advance, the Supplier shall issue a receipt voucher, and NOT a tax invoice</a:t>
            </a:r>
            <a:endParaRPr lang="en-IN" sz="2000" i="1" dirty="0">
              <a:latin typeface="+mn-lt"/>
            </a:endParaRPr>
          </a:p>
        </p:txBody>
      </p:sp>
      <p:sp>
        <p:nvSpPr>
          <p:cNvPr id="6" name="Title 1"/>
          <p:cNvSpPr>
            <a:spLocks noGrp="1"/>
          </p:cNvSpPr>
          <p:nvPr>
            <p:ph type="title"/>
          </p:nvPr>
        </p:nvSpPr>
        <p:spPr>
          <a:xfrm>
            <a:off x="428625" y="571479"/>
            <a:ext cx="8229600" cy="785833"/>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Time of supply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285860"/>
            <a:ext cx="8643998" cy="4389120"/>
          </a:xfrm>
        </p:spPr>
        <p:txBody>
          <a:bodyPr>
            <a:normAutofit/>
          </a:bodyPr>
          <a:lstStyle/>
          <a:p>
            <a:r>
              <a:rPr lang="en-IN" sz="2400" b="1" dirty="0" smtClean="0">
                <a:solidFill>
                  <a:srgbClr val="00B050"/>
                </a:solidFill>
                <a:latin typeface="+mj-lt"/>
              </a:rPr>
              <a:t>Continuous Supply of Services :</a:t>
            </a:r>
          </a:p>
          <a:p>
            <a:pPr marL="0" lvl="1" indent="0" algn="just">
              <a:spcBef>
                <a:spcPts val="0"/>
              </a:spcBef>
              <a:buFont typeface="Wingdings" pitchFamily="2" charset="2"/>
              <a:buChar char="v"/>
              <a:defRPr/>
            </a:pPr>
            <a:r>
              <a:rPr lang="en-IN" altLang="en-US" sz="2000" dirty="0" smtClean="0">
                <a:latin typeface="+mj-lt"/>
                <a:ea typeface="Cambria Math" panose="02040503050406030204" pitchFamily="18" charset="0"/>
                <a:cs typeface="Cambria Math" panose="02040503050406030204" pitchFamily="18" charset="0"/>
              </a:rPr>
              <a:t>Continuous supply of services :- means a supply of services which is:</a:t>
            </a:r>
          </a:p>
          <a:p>
            <a:pPr marL="342900" lvl="1" indent="-342900" algn="just">
              <a:spcBef>
                <a:spcPts val="0"/>
              </a:spcBef>
              <a:buNone/>
              <a:defRPr/>
            </a:pPr>
            <a:r>
              <a:rPr lang="en-IN" altLang="en-US" sz="2000" dirty="0" smtClean="0">
                <a:latin typeface="+mj-lt"/>
                <a:ea typeface="Cambria Math" panose="02040503050406030204" pitchFamily="18" charset="0"/>
                <a:cs typeface="Cambria Math" panose="02040503050406030204" pitchFamily="18" charset="0"/>
              </a:rPr>
              <a:t>    </a:t>
            </a:r>
            <a:r>
              <a:rPr lang="en-IN" altLang="en-US" sz="2000" u="sng" dirty="0" smtClean="0">
                <a:latin typeface="+mj-lt"/>
                <a:ea typeface="Cambria Math" panose="02040503050406030204" pitchFamily="18" charset="0"/>
                <a:cs typeface="Cambria Math" panose="02040503050406030204" pitchFamily="18" charset="0"/>
              </a:rPr>
              <a:t>provided</a:t>
            </a:r>
            <a:r>
              <a:rPr lang="en-IN" altLang="en-US" sz="2000" dirty="0" smtClean="0">
                <a:latin typeface="+mj-lt"/>
                <a:ea typeface="Cambria Math" panose="02040503050406030204" pitchFamily="18" charset="0"/>
                <a:cs typeface="Cambria Math" panose="02040503050406030204" pitchFamily="18" charset="0"/>
              </a:rPr>
              <a:t>, or </a:t>
            </a:r>
            <a:r>
              <a:rPr lang="en-IN" altLang="en-US" sz="2000" u="sng" dirty="0" smtClean="0">
                <a:latin typeface="+mj-lt"/>
                <a:ea typeface="Cambria Math" panose="02040503050406030204" pitchFamily="18" charset="0"/>
                <a:cs typeface="Cambria Math" panose="02040503050406030204" pitchFamily="18" charset="0"/>
              </a:rPr>
              <a:t>agreed to be provided</a:t>
            </a:r>
            <a:r>
              <a:rPr lang="en-IN" altLang="en-US" sz="2000" dirty="0" smtClean="0">
                <a:latin typeface="+mj-lt"/>
                <a:ea typeface="Cambria Math" panose="02040503050406030204" pitchFamily="18" charset="0"/>
                <a:cs typeface="Cambria Math" panose="02040503050406030204" pitchFamily="18" charset="0"/>
              </a:rPr>
              <a:t>, continuously or on recurrent basis, </a:t>
            </a:r>
          </a:p>
          <a:p>
            <a:pPr marL="342900" lvl="1" indent="-342900" algn="just">
              <a:spcBef>
                <a:spcPts val="0"/>
              </a:spcBef>
              <a:buFont typeface="Wingdings" panose="05000000000000000000" pitchFamily="2" charset="2"/>
              <a:buChar char="§"/>
              <a:defRPr/>
            </a:pPr>
            <a:r>
              <a:rPr lang="en-IN" altLang="en-US" sz="2000" dirty="0" smtClean="0">
                <a:latin typeface="+mj-lt"/>
                <a:ea typeface="Cambria Math" panose="02040503050406030204" pitchFamily="18" charset="0"/>
                <a:cs typeface="Cambria Math" panose="02040503050406030204" pitchFamily="18" charset="0"/>
              </a:rPr>
              <a:t>under a contract, </a:t>
            </a:r>
            <a:r>
              <a:rPr lang="en-IN" altLang="en-US" sz="2000" b="1" dirty="0" smtClean="0">
                <a:solidFill>
                  <a:srgbClr val="0070C0"/>
                </a:solidFill>
                <a:latin typeface="+mj-lt"/>
                <a:ea typeface="Cambria Math" panose="02040503050406030204" pitchFamily="18" charset="0"/>
                <a:cs typeface="Cambria Math" panose="02040503050406030204" pitchFamily="18" charset="0"/>
              </a:rPr>
              <a:t>for a period exceeding three months</a:t>
            </a:r>
            <a:r>
              <a:rPr lang="en-IN" altLang="en-US" sz="2000" dirty="0" smtClean="0">
                <a:latin typeface="+mj-lt"/>
                <a:ea typeface="Cambria Math" panose="02040503050406030204" pitchFamily="18" charset="0"/>
                <a:cs typeface="Cambria Math" panose="02040503050406030204" pitchFamily="18" charset="0"/>
              </a:rPr>
              <a:t> with periodic payment obligations</a:t>
            </a:r>
            <a:r>
              <a:rPr lang="en-IN" altLang="en-US" b="1" dirty="0">
                <a:latin typeface="+mj-lt"/>
                <a:ea typeface="Cambria Math" panose="02040503050406030204" pitchFamily="18" charset="0"/>
                <a:cs typeface="Cambria Math" panose="02040503050406030204" pitchFamily="18" charset="0"/>
              </a:rPr>
              <a:t> </a:t>
            </a:r>
            <a:r>
              <a:rPr lang="en-IN" altLang="en-US" sz="2000" dirty="0" smtClean="0">
                <a:latin typeface="+mj-lt"/>
                <a:ea typeface="Cambria Math" panose="02040503050406030204" pitchFamily="18" charset="0"/>
                <a:cs typeface="Cambria Math" panose="02040503050406030204" pitchFamily="18" charset="0"/>
              </a:rPr>
              <a:t>and other govt. notified services.</a:t>
            </a:r>
          </a:p>
          <a:p>
            <a:pPr marL="342900" lvl="1" indent="-342900" algn="just">
              <a:spcBef>
                <a:spcPts val="0"/>
              </a:spcBef>
              <a:buFont typeface="Wingdings" panose="05000000000000000000" pitchFamily="2" charset="2"/>
              <a:buChar char="§"/>
              <a:defRPr/>
            </a:pPr>
            <a:r>
              <a:rPr lang="en-IN" sz="2000" b="1" dirty="0" smtClean="0">
                <a:latin typeface="+mj-lt"/>
              </a:rPr>
              <a:t>Section 28(5) prescribes due date for issue of invoice in case of continuous supply of services:</a:t>
            </a:r>
          </a:p>
          <a:p>
            <a:pPr marL="342900" lvl="1" indent="-342900" algn="just">
              <a:spcBef>
                <a:spcPts val="0"/>
              </a:spcBef>
              <a:buFont typeface="Wingdings" panose="05000000000000000000" pitchFamily="2" charset="2"/>
              <a:buChar char="§"/>
              <a:defRPr/>
            </a:pPr>
            <a:endParaRPr lang="en-IN" altLang="en-US" sz="2000" dirty="0" smtClean="0">
              <a:latin typeface="+mj-lt"/>
              <a:ea typeface="Cambria Math" panose="02040503050406030204" pitchFamily="18" charset="0"/>
              <a:cs typeface="Cambria Math" panose="02040503050406030204" pitchFamily="18" charset="0"/>
            </a:endParaRPr>
          </a:p>
        </p:txBody>
      </p:sp>
      <p:graphicFrame>
        <p:nvGraphicFramePr>
          <p:cNvPr id="5" name="Diagram 4"/>
          <p:cNvGraphicFramePr/>
          <p:nvPr/>
        </p:nvGraphicFramePr>
        <p:xfrm>
          <a:off x="0" y="3714752"/>
          <a:ext cx="9001156" cy="2920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a:spLocks noGrp="1"/>
          </p:cNvSpPr>
          <p:nvPr>
            <p:ph type="title"/>
          </p:nvPr>
        </p:nvSpPr>
        <p:spPr>
          <a:xfrm>
            <a:off x="428625" y="500041"/>
            <a:ext cx="8229600" cy="785833"/>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Time of supply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071546"/>
            <a:ext cx="4929222" cy="500058"/>
          </a:xfrm>
        </p:spPr>
        <p:txBody>
          <a:bodyPr>
            <a:normAutofit/>
          </a:bodyPr>
          <a:lstStyle/>
          <a:p>
            <a:pPr algn="ctr"/>
            <a:r>
              <a:rPr lang="en-IN" sz="2400" dirty="0" smtClean="0"/>
              <a:t>Goods / Services- Reverse Charge</a:t>
            </a:r>
            <a:endParaRPr lang="en-IN" sz="2400" dirty="0"/>
          </a:p>
        </p:txBody>
      </p:sp>
      <p:sp>
        <p:nvSpPr>
          <p:cNvPr id="3" name="Content Placeholder 2"/>
          <p:cNvSpPr>
            <a:spLocks noGrp="1"/>
          </p:cNvSpPr>
          <p:nvPr>
            <p:ph idx="1"/>
          </p:nvPr>
        </p:nvSpPr>
        <p:spPr>
          <a:xfrm>
            <a:off x="500034" y="1428736"/>
            <a:ext cx="8229600" cy="4389120"/>
          </a:xfrm>
        </p:spPr>
        <p:txBody>
          <a:bodyPr/>
          <a:lstStyle/>
          <a:p>
            <a:pPr>
              <a:buNone/>
            </a:pPr>
            <a:r>
              <a:rPr lang="en-IN" dirty="0" smtClean="0"/>
              <a:t> </a:t>
            </a:r>
            <a:endParaRPr lang="en-IN" dirty="0"/>
          </a:p>
        </p:txBody>
      </p:sp>
      <p:graphicFrame>
        <p:nvGraphicFramePr>
          <p:cNvPr id="4" name="Diagram 3"/>
          <p:cNvGraphicFramePr/>
          <p:nvPr>
            <p:extLst>
              <p:ext uri="{D42A27DB-BD31-4B8C-83A1-F6EECF244321}">
                <p14:modId xmlns:p14="http://schemas.microsoft.com/office/powerpoint/2010/main" xmlns="" val="1442175714"/>
              </p:ext>
            </p:extLst>
          </p:nvPr>
        </p:nvGraphicFramePr>
        <p:xfrm>
          <a:off x="214282" y="1643050"/>
          <a:ext cx="8715436" cy="5072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428625" y="500041"/>
            <a:ext cx="8229600" cy="785833"/>
          </a:xfrm>
          <a:prstGeom prst="rect">
            <a:avLst/>
          </a:prstGeom>
        </p:spPr>
        <p:txBody>
          <a:bodyPr vert="horz" lIns="0" rIns="0" bIns="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Time of supply           </a:t>
            </a:r>
            <a:endParaRPr kumimoji="0" lang="en-IN" sz="2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828800" y="685800"/>
            <a:ext cx="5788025" cy="615553"/>
          </a:xfrm>
          <a:prstGeom prst="rect">
            <a:avLst/>
          </a:prstGeom>
        </p:spPr>
        <p:txBody>
          <a:bodyPr vert="horz" wrap="square" lIns="0" tIns="0" rIns="0" bIns="0"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12700" algn="ctr">
              <a:lnSpc>
                <a:spcPct val="100000"/>
              </a:lnSpc>
              <a:tabLst>
                <a:tab pos="2876550" algn="l"/>
              </a:tabLst>
            </a:pPr>
            <a:r>
              <a:rP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Times New Roman"/>
              </a:rPr>
              <a:t>GST </a:t>
            </a:r>
            <a:r>
              <a:rPr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Global</a:t>
            </a:r>
            <a:r>
              <a:rPr 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Times New Roman"/>
              </a:rPr>
              <a:t> </a:t>
            </a:r>
            <a:r>
              <a:rPr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Scenario</a:t>
            </a:r>
            <a:endParaRP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endParaRPr>
          </a:p>
        </p:txBody>
      </p:sp>
      <p:sp>
        <p:nvSpPr>
          <p:cNvPr id="6" name="object 4"/>
          <p:cNvSpPr txBox="1"/>
          <p:nvPr/>
        </p:nvSpPr>
        <p:spPr>
          <a:xfrm>
            <a:off x="285720" y="1714488"/>
            <a:ext cx="8643998" cy="4411464"/>
          </a:xfrm>
          <a:prstGeom prst="rect">
            <a:avLst/>
          </a:prstGeom>
        </p:spPr>
        <p:txBody>
          <a:bodyPr vert="horz" wrap="square" lIns="0" tIns="0" rIns="0" bIns="0" rtlCol="0">
            <a:spAutoFit/>
          </a:bodyPr>
          <a:lstStyle/>
          <a:p>
            <a:pPr marL="355600" marR="5080" indent="-342900">
              <a:buClr>
                <a:schemeClr val="bg2">
                  <a:lumMod val="50000"/>
                </a:schemeClr>
              </a:buClr>
              <a:buFont typeface="Wingdings" pitchFamily="2" charset="2"/>
              <a:buChar char="q"/>
              <a:tabLst>
                <a:tab pos="354965" algn="l"/>
              </a:tabLst>
            </a:pPr>
            <a:r>
              <a:rPr lang="en-IN" sz="2000" dirty="0" smtClean="0">
                <a:latin typeface="+mj-lt"/>
              </a:rPr>
              <a:t>Goods and service tax (GST) is globally known as VAT or a national level </a:t>
            </a:r>
            <a:r>
              <a:rPr lang="en-IN" sz="2000" dirty="0" smtClean="0">
                <a:latin typeface="+mj-lt"/>
              </a:rPr>
              <a:t>VAT</a:t>
            </a:r>
            <a:endParaRPr lang="en-IN" sz="2000" dirty="0" smtClean="0">
              <a:latin typeface="+mj-lt"/>
              <a:cs typeface="Century Gothic"/>
            </a:endParaRPr>
          </a:p>
          <a:p>
            <a:pPr marL="355600" marR="5080" indent="-342900">
              <a:buClr>
                <a:schemeClr val="bg2">
                  <a:lumMod val="50000"/>
                </a:schemeClr>
              </a:buClr>
              <a:buFont typeface="Wingdings" pitchFamily="2" charset="2"/>
              <a:buChar char="q"/>
              <a:tabLst>
                <a:tab pos="354965" algn="l"/>
              </a:tabLst>
            </a:pPr>
            <a:endParaRPr lang="en-IN" sz="800" dirty="0" smtClean="0">
              <a:latin typeface="+mj-lt"/>
              <a:cs typeface="Century Gothic"/>
            </a:endParaRPr>
          </a:p>
          <a:p>
            <a:pPr marL="355600" marR="5080" indent="-342900">
              <a:buClr>
                <a:schemeClr val="bg2">
                  <a:lumMod val="50000"/>
                </a:schemeClr>
              </a:buClr>
              <a:buFont typeface="Wingdings" pitchFamily="2" charset="2"/>
              <a:buChar char="q"/>
              <a:tabLst>
                <a:tab pos="354965" algn="l"/>
              </a:tabLst>
            </a:pPr>
            <a:r>
              <a:rPr sz="2000" smtClean="0">
                <a:latin typeface="+mj-lt"/>
                <a:cs typeface="Century Gothic"/>
              </a:rPr>
              <a:t>More</a:t>
            </a:r>
            <a:r>
              <a:rPr sz="2000" smtClean="0">
                <a:latin typeface="+mj-lt"/>
                <a:cs typeface="Times New Roman"/>
              </a:rPr>
              <a:t> </a:t>
            </a:r>
            <a:r>
              <a:rPr sz="2000" dirty="0">
                <a:latin typeface="+mj-lt"/>
                <a:cs typeface="Century Gothic"/>
              </a:rPr>
              <a:t>than</a:t>
            </a:r>
            <a:r>
              <a:rPr sz="2000" dirty="0">
                <a:latin typeface="+mj-lt"/>
                <a:cs typeface="Times New Roman"/>
              </a:rPr>
              <a:t> </a:t>
            </a:r>
            <a:r>
              <a:rPr sz="2000" dirty="0">
                <a:latin typeface="+mj-lt"/>
                <a:cs typeface="Century Gothic"/>
              </a:rPr>
              <a:t>140</a:t>
            </a:r>
            <a:r>
              <a:rPr sz="2000" dirty="0">
                <a:latin typeface="+mj-lt"/>
                <a:cs typeface="Times New Roman"/>
              </a:rPr>
              <a:t> </a:t>
            </a:r>
            <a:r>
              <a:rPr sz="2000" dirty="0">
                <a:latin typeface="+mj-lt"/>
                <a:cs typeface="Century Gothic"/>
              </a:rPr>
              <a:t>countries</a:t>
            </a:r>
            <a:r>
              <a:rPr sz="2000" dirty="0">
                <a:latin typeface="+mj-lt"/>
                <a:cs typeface="Times New Roman"/>
              </a:rPr>
              <a:t> </a:t>
            </a:r>
            <a:r>
              <a:rPr sz="2000" dirty="0">
                <a:latin typeface="+mj-lt"/>
                <a:cs typeface="Century Gothic"/>
              </a:rPr>
              <a:t>have</a:t>
            </a:r>
            <a:r>
              <a:rPr sz="2000" dirty="0">
                <a:latin typeface="+mj-lt"/>
                <a:cs typeface="Times New Roman"/>
              </a:rPr>
              <a:t> </a:t>
            </a:r>
            <a:r>
              <a:rPr sz="2000">
                <a:latin typeface="+mj-lt"/>
                <a:cs typeface="Century Gothic"/>
              </a:rPr>
              <a:t>already</a:t>
            </a:r>
            <a:r>
              <a:rPr sz="2000">
                <a:latin typeface="+mj-lt"/>
                <a:cs typeface="Times New Roman"/>
              </a:rPr>
              <a:t> </a:t>
            </a:r>
            <a:r>
              <a:rPr sz="2000" smtClean="0">
                <a:latin typeface="+mj-lt"/>
                <a:cs typeface="Century Gothic"/>
              </a:rPr>
              <a:t>introduced</a:t>
            </a:r>
            <a:r>
              <a:rPr lang="en-IN" sz="2000" dirty="0" smtClean="0">
                <a:latin typeface="+mj-lt"/>
                <a:cs typeface="Times New Roman"/>
              </a:rPr>
              <a:t> G</a:t>
            </a:r>
            <a:r>
              <a:rPr sz="2000" smtClean="0">
                <a:latin typeface="+mj-lt"/>
                <a:cs typeface="Century Gothic"/>
              </a:rPr>
              <a:t>ST</a:t>
            </a:r>
            <a:r>
              <a:rPr lang="en-IN" sz="2000" dirty="0" smtClean="0">
                <a:latin typeface="+mj-lt"/>
                <a:cs typeface="Century Gothic"/>
              </a:rPr>
              <a:t> </a:t>
            </a:r>
            <a:r>
              <a:rPr sz="2000" smtClean="0">
                <a:latin typeface="+mj-lt"/>
                <a:cs typeface="Century Gothic"/>
              </a:rPr>
              <a:t>/</a:t>
            </a:r>
            <a:r>
              <a:rPr lang="en-IN" sz="2000" dirty="0" smtClean="0">
                <a:latin typeface="+mj-lt"/>
                <a:cs typeface="Century Gothic"/>
              </a:rPr>
              <a:t> </a:t>
            </a:r>
            <a:r>
              <a:rPr sz="2000" smtClean="0">
                <a:latin typeface="+mj-lt"/>
                <a:cs typeface="Century Gothic"/>
              </a:rPr>
              <a:t>National</a:t>
            </a:r>
            <a:r>
              <a:rPr sz="2000" smtClean="0">
                <a:latin typeface="+mj-lt"/>
                <a:cs typeface="Times New Roman"/>
              </a:rPr>
              <a:t> </a:t>
            </a:r>
            <a:r>
              <a:rPr sz="2000">
                <a:latin typeface="+mj-lt"/>
                <a:cs typeface="Century Gothic"/>
              </a:rPr>
              <a:t>VAT</a:t>
            </a:r>
            <a:r>
              <a:rPr sz="2000" smtClean="0">
                <a:latin typeface="+mj-lt"/>
                <a:cs typeface="Century Gothic"/>
              </a:rPr>
              <a:t>.</a:t>
            </a:r>
            <a:r>
              <a:rPr lang="en-IN" sz="2000" dirty="0" smtClean="0">
                <a:latin typeface="+mj-lt"/>
              </a:rPr>
              <a:t>  </a:t>
            </a:r>
          </a:p>
          <a:p>
            <a:pPr marL="355600" marR="5080" indent="-342900">
              <a:buClr>
                <a:schemeClr val="bg2">
                  <a:lumMod val="50000"/>
                </a:schemeClr>
              </a:buClr>
              <a:buFont typeface="Wingdings" pitchFamily="2" charset="2"/>
              <a:buChar char="q"/>
              <a:tabLst>
                <a:tab pos="354965" algn="l"/>
              </a:tabLst>
            </a:pPr>
            <a:endParaRPr lang="en-IN" sz="800" dirty="0" smtClean="0">
              <a:latin typeface="+mj-lt"/>
            </a:endParaRPr>
          </a:p>
          <a:p>
            <a:pPr marL="12700">
              <a:spcBef>
                <a:spcPts val="994"/>
              </a:spcBef>
              <a:buClr>
                <a:schemeClr val="bg2">
                  <a:lumMod val="50000"/>
                </a:schemeClr>
              </a:buClr>
              <a:buFont typeface="Wingdings" pitchFamily="2" charset="2"/>
              <a:buChar char="q"/>
              <a:tabLst>
                <a:tab pos="354965" algn="l"/>
              </a:tabLst>
            </a:pPr>
            <a:r>
              <a:rPr lang="en-IN" sz="2000" dirty="0" smtClean="0">
                <a:latin typeface="+mj-lt"/>
              </a:rPr>
              <a:t>  To </a:t>
            </a:r>
            <a:r>
              <a:rPr lang="en-IN" sz="2000" dirty="0" smtClean="0">
                <a:latin typeface="+mj-lt"/>
              </a:rPr>
              <a:t>remove cascading effect of taxes and provide a common </a:t>
            </a:r>
            <a:r>
              <a:rPr lang="en-IN" sz="2000" dirty="0" smtClean="0">
                <a:latin typeface="+mj-lt"/>
              </a:rPr>
              <a:t>nation-wide </a:t>
            </a:r>
            <a:r>
              <a:rPr lang="en-IN" sz="2000" dirty="0" smtClean="0">
                <a:latin typeface="+mj-lt"/>
              </a:rPr>
              <a:t>market </a:t>
            </a:r>
            <a:r>
              <a:rPr lang="en-IN" sz="2000" dirty="0" smtClean="0">
                <a:latin typeface="+mj-lt"/>
              </a:rPr>
              <a:t>	for </a:t>
            </a:r>
            <a:r>
              <a:rPr lang="en-IN" sz="2000" dirty="0" smtClean="0">
                <a:latin typeface="+mj-lt"/>
              </a:rPr>
              <a:t>goods and services, India is moving towards the </a:t>
            </a:r>
            <a:r>
              <a:rPr lang="en-IN" sz="2000" dirty="0" smtClean="0">
                <a:latin typeface="+mj-lt"/>
              </a:rPr>
              <a:t>introduction </a:t>
            </a:r>
            <a:r>
              <a:rPr lang="en-IN" sz="2000" dirty="0" smtClean="0">
                <a:latin typeface="+mj-lt"/>
              </a:rPr>
              <a:t>of </a:t>
            </a:r>
            <a:r>
              <a:rPr lang="en-IN" sz="2000" dirty="0" smtClean="0">
                <a:latin typeface="+mj-lt"/>
              </a:rPr>
              <a:t>GST.</a:t>
            </a:r>
            <a:endParaRPr lang="en-IN" sz="2000" dirty="0" smtClean="0">
              <a:latin typeface="+mj-lt"/>
              <a:cs typeface="Century Gothic"/>
            </a:endParaRPr>
          </a:p>
          <a:p>
            <a:pPr marL="12700">
              <a:spcBef>
                <a:spcPts val="994"/>
              </a:spcBef>
              <a:buClr>
                <a:schemeClr val="bg2">
                  <a:lumMod val="50000"/>
                </a:schemeClr>
              </a:buClr>
              <a:buFont typeface="Wingdings" pitchFamily="2" charset="2"/>
              <a:buChar char="q"/>
              <a:tabLst>
                <a:tab pos="354965" algn="l"/>
              </a:tabLst>
            </a:pPr>
            <a:r>
              <a:rPr lang="en-IN" sz="2000" dirty="0" smtClean="0">
                <a:latin typeface="+mj-lt"/>
                <a:cs typeface="Century Gothic"/>
              </a:rPr>
              <a:t>  Typically</a:t>
            </a:r>
            <a:r>
              <a:rPr lang="en-IN" sz="2000" dirty="0" smtClean="0">
                <a:latin typeface="+mj-lt"/>
                <a:cs typeface="Times New Roman"/>
              </a:rPr>
              <a:t> </a:t>
            </a:r>
            <a:r>
              <a:rPr lang="en-IN" sz="2000" dirty="0" smtClean="0">
                <a:latin typeface="+mj-lt"/>
                <a:cs typeface="Century Gothic"/>
              </a:rPr>
              <a:t>it</a:t>
            </a:r>
            <a:r>
              <a:rPr lang="en-IN" sz="2000" dirty="0" smtClean="0">
                <a:latin typeface="+mj-lt"/>
                <a:cs typeface="Times New Roman"/>
              </a:rPr>
              <a:t> </a:t>
            </a:r>
            <a:r>
              <a:rPr lang="en-IN" sz="2000" dirty="0" smtClean="0">
                <a:latin typeface="+mj-lt"/>
                <a:cs typeface="Century Gothic"/>
              </a:rPr>
              <a:t>is</a:t>
            </a:r>
            <a:r>
              <a:rPr lang="en-IN" sz="2000" dirty="0" smtClean="0">
                <a:latin typeface="+mj-lt"/>
                <a:cs typeface="Times New Roman"/>
              </a:rPr>
              <a:t> </a:t>
            </a:r>
            <a:r>
              <a:rPr lang="en-IN" sz="2000" dirty="0" smtClean="0">
                <a:latin typeface="+mj-lt"/>
                <a:cs typeface="Century Gothic"/>
              </a:rPr>
              <a:t>a</a:t>
            </a:r>
            <a:r>
              <a:rPr lang="en-IN" sz="2000" dirty="0" smtClean="0">
                <a:latin typeface="+mj-lt"/>
                <a:cs typeface="Times New Roman"/>
              </a:rPr>
              <a:t> </a:t>
            </a:r>
            <a:r>
              <a:rPr lang="en-IN" sz="2000" dirty="0" smtClean="0">
                <a:latin typeface="+mj-lt"/>
                <a:cs typeface="Century Gothic"/>
              </a:rPr>
              <a:t>single</a:t>
            </a:r>
            <a:r>
              <a:rPr lang="en-IN" sz="2000" dirty="0" smtClean="0">
                <a:latin typeface="+mj-lt"/>
                <a:cs typeface="Times New Roman"/>
              </a:rPr>
              <a:t> </a:t>
            </a:r>
            <a:r>
              <a:rPr lang="en-IN" sz="2000" dirty="0" smtClean="0">
                <a:latin typeface="+mj-lt"/>
                <a:cs typeface="Century Gothic"/>
              </a:rPr>
              <a:t>rate</a:t>
            </a:r>
            <a:r>
              <a:rPr lang="en-IN" sz="2000" dirty="0" smtClean="0">
                <a:latin typeface="+mj-lt"/>
                <a:cs typeface="Times New Roman"/>
              </a:rPr>
              <a:t> </a:t>
            </a:r>
            <a:r>
              <a:rPr lang="en-IN" sz="2000" dirty="0" smtClean="0">
                <a:latin typeface="+mj-lt"/>
                <a:cs typeface="Century Gothic"/>
              </a:rPr>
              <a:t>system</a:t>
            </a:r>
            <a:r>
              <a:rPr lang="en-IN" sz="2000" dirty="0" smtClean="0">
                <a:latin typeface="+mj-lt"/>
                <a:cs typeface="Times New Roman"/>
              </a:rPr>
              <a:t> </a:t>
            </a:r>
            <a:r>
              <a:rPr lang="en-IN" sz="2000" dirty="0" smtClean="0">
                <a:latin typeface="+mj-lt"/>
                <a:cs typeface="Century Gothic"/>
              </a:rPr>
              <a:t>but</a:t>
            </a:r>
            <a:r>
              <a:rPr lang="en-IN" sz="2000" dirty="0" smtClean="0">
                <a:latin typeface="+mj-lt"/>
                <a:cs typeface="Times New Roman"/>
              </a:rPr>
              <a:t> </a:t>
            </a:r>
            <a:r>
              <a:rPr lang="en-IN" sz="2000" dirty="0" smtClean="0">
                <a:latin typeface="+mj-lt"/>
                <a:cs typeface="Century Gothic"/>
              </a:rPr>
              <a:t>two/three</a:t>
            </a:r>
            <a:r>
              <a:rPr lang="en-IN" sz="2000" dirty="0" smtClean="0">
                <a:latin typeface="+mj-lt"/>
                <a:cs typeface="Times New Roman"/>
              </a:rPr>
              <a:t> </a:t>
            </a:r>
            <a:r>
              <a:rPr lang="en-IN" sz="2000" dirty="0" smtClean="0">
                <a:latin typeface="+mj-lt"/>
                <a:cs typeface="Century Gothic"/>
              </a:rPr>
              <a:t>rate</a:t>
            </a:r>
            <a:r>
              <a:rPr lang="en-IN" sz="2000" dirty="0" smtClean="0">
                <a:latin typeface="+mj-lt"/>
                <a:cs typeface="Times New Roman"/>
              </a:rPr>
              <a:t> </a:t>
            </a:r>
            <a:r>
              <a:rPr lang="en-IN" sz="2000" dirty="0" smtClean="0">
                <a:latin typeface="+mj-lt"/>
                <a:cs typeface="Century Gothic"/>
              </a:rPr>
              <a:t>systems</a:t>
            </a:r>
            <a:r>
              <a:rPr lang="en-IN" sz="2000" dirty="0" smtClean="0">
                <a:latin typeface="+mj-lt"/>
                <a:cs typeface="Times New Roman"/>
              </a:rPr>
              <a:t> </a:t>
            </a:r>
            <a:r>
              <a:rPr lang="en-IN" sz="2000" dirty="0" smtClean="0">
                <a:latin typeface="+mj-lt"/>
                <a:cs typeface="Century Gothic"/>
              </a:rPr>
              <a:t>are</a:t>
            </a:r>
            <a:r>
              <a:rPr lang="en-IN" sz="2000" dirty="0" smtClean="0">
                <a:latin typeface="+mj-lt"/>
                <a:cs typeface="Times New Roman"/>
              </a:rPr>
              <a:t> </a:t>
            </a:r>
            <a:r>
              <a:rPr lang="en-IN" sz="2000" dirty="0" smtClean="0">
                <a:latin typeface="+mj-lt"/>
                <a:cs typeface="Century Gothic"/>
              </a:rPr>
              <a:t>also</a:t>
            </a:r>
            <a:r>
              <a:rPr lang="en-IN" sz="2000" dirty="0" smtClean="0">
                <a:latin typeface="+mj-lt"/>
                <a:cs typeface="Times New Roman"/>
              </a:rPr>
              <a:t> </a:t>
            </a:r>
            <a:r>
              <a:rPr lang="en-IN" sz="2000" dirty="0" smtClean="0">
                <a:latin typeface="+mj-lt"/>
                <a:cs typeface="Century Gothic"/>
              </a:rPr>
              <a:t>prevalent.</a:t>
            </a:r>
          </a:p>
          <a:p>
            <a:pPr marL="12700">
              <a:spcBef>
                <a:spcPts val="994"/>
              </a:spcBef>
              <a:buClr>
                <a:schemeClr val="bg2">
                  <a:lumMod val="50000"/>
                </a:schemeClr>
              </a:buClr>
              <a:buFont typeface="Wingdings" pitchFamily="2" charset="2"/>
              <a:buChar char="q"/>
              <a:tabLst>
                <a:tab pos="354965" algn="l"/>
              </a:tabLst>
            </a:pPr>
            <a:endParaRPr lang="en-IN" sz="800" dirty="0" smtClean="0">
              <a:latin typeface="+mj-lt"/>
              <a:cs typeface="Century Gothic"/>
            </a:endParaRPr>
          </a:p>
          <a:p>
            <a:pPr marL="12700">
              <a:spcBef>
                <a:spcPts val="994"/>
              </a:spcBef>
              <a:buClr>
                <a:schemeClr val="bg2">
                  <a:lumMod val="50000"/>
                </a:schemeClr>
              </a:buClr>
              <a:buFont typeface="Wingdings" pitchFamily="2" charset="2"/>
              <a:buChar char="q"/>
              <a:tabLst>
                <a:tab pos="354965" algn="l"/>
              </a:tabLst>
            </a:pPr>
            <a:r>
              <a:rPr lang="en-IN" sz="2000" dirty="0" smtClean="0">
                <a:latin typeface="+mj-lt"/>
                <a:cs typeface="Century Gothic"/>
              </a:rPr>
              <a:t>  </a:t>
            </a:r>
            <a:r>
              <a:rPr sz="2000" smtClean="0">
                <a:latin typeface="+mj-lt"/>
                <a:cs typeface="Century Gothic"/>
              </a:rPr>
              <a:t>France</a:t>
            </a:r>
            <a:r>
              <a:rPr sz="2000" smtClean="0">
                <a:latin typeface="+mj-lt"/>
                <a:cs typeface="Times New Roman"/>
              </a:rPr>
              <a:t> </a:t>
            </a:r>
            <a:r>
              <a:rPr sz="2000" dirty="0">
                <a:latin typeface="+mj-lt"/>
                <a:cs typeface="Century Gothic"/>
              </a:rPr>
              <a:t>was</a:t>
            </a:r>
            <a:r>
              <a:rPr sz="2000" dirty="0">
                <a:latin typeface="+mj-lt"/>
                <a:cs typeface="Times New Roman"/>
              </a:rPr>
              <a:t> </a:t>
            </a:r>
            <a:r>
              <a:rPr sz="2000" dirty="0">
                <a:latin typeface="+mj-lt"/>
                <a:cs typeface="Century Gothic"/>
              </a:rPr>
              <a:t>the</a:t>
            </a:r>
            <a:r>
              <a:rPr sz="2000" dirty="0">
                <a:latin typeface="+mj-lt"/>
                <a:cs typeface="Times New Roman"/>
              </a:rPr>
              <a:t> </a:t>
            </a:r>
            <a:r>
              <a:rPr sz="2000" dirty="0">
                <a:latin typeface="+mj-lt"/>
                <a:cs typeface="Century Gothic"/>
              </a:rPr>
              <a:t>first</a:t>
            </a:r>
            <a:r>
              <a:rPr sz="2000" dirty="0">
                <a:latin typeface="+mj-lt"/>
                <a:cs typeface="Times New Roman"/>
              </a:rPr>
              <a:t> </a:t>
            </a:r>
            <a:r>
              <a:rPr sz="2000" dirty="0">
                <a:latin typeface="+mj-lt"/>
                <a:cs typeface="Century Gothic"/>
              </a:rPr>
              <a:t>country</a:t>
            </a:r>
            <a:r>
              <a:rPr sz="2000" dirty="0">
                <a:latin typeface="+mj-lt"/>
                <a:cs typeface="Times New Roman"/>
              </a:rPr>
              <a:t> </a:t>
            </a:r>
            <a:r>
              <a:rPr sz="2000">
                <a:latin typeface="+mj-lt"/>
                <a:cs typeface="Century Gothic"/>
              </a:rPr>
              <a:t>to</a:t>
            </a:r>
            <a:r>
              <a:rPr sz="2000">
                <a:latin typeface="+mj-lt"/>
                <a:cs typeface="Times New Roman"/>
              </a:rPr>
              <a:t> </a:t>
            </a:r>
            <a:r>
              <a:rPr sz="2000" smtClean="0">
                <a:latin typeface="+mj-lt"/>
                <a:cs typeface="Century Gothic"/>
              </a:rPr>
              <a:t>introduce</a:t>
            </a:r>
            <a:r>
              <a:rPr lang="en-IN" sz="2000" dirty="0" smtClean="0">
                <a:latin typeface="+mj-lt"/>
                <a:cs typeface="Century Gothic"/>
              </a:rPr>
              <a:t> GST </a:t>
            </a:r>
            <a:r>
              <a:rPr sz="2000" smtClean="0">
                <a:latin typeface="+mj-lt"/>
                <a:cs typeface="Century Gothic"/>
              </a:rPr>
              <a:t>system</a:t>
            </a:r>
            <a:r>
              <a:rPr sz="2000" smtClean="0">
                <a:latin typeface="+mj-lt"/>
                <a:cs typeface="Times New Roman"/>
              </a:rPr>
              <a:t> </a:t>
            </a:r>
            <a:r>
              <a:rPr sz="2000" smtClean="0">
                <a:latin typeface="+mj-lt"/>
                <a:cs typeface="Century Gothic"/>
              </a:rPr>
              <a:t>in</a:t>
            </a:r>
            <a:r>
              <a:rPr sz="2000" smtClean="0">
                <a:latin typeface="+mj-lt"/>
                <a:cs typeface="Times New Roman"/>
              </a:rPr>
              <a:t> </a:t>
            </a:r>
            <a:r>
              <a:rPr sz="2000" dirty="0">
                <a:latin typeface="+mj-lt"/>
                <a:cs typeface="Century Gothic"/>
              </a:rPr>
              <a:t>1954.</a:t>
            </a:r>
          </a:p>
          <a:p>
            <a:pPr marL="355600" marR="414655" indent="-342900">
              <a:spcBef>
                <a:spcPts val="1005"/>
              </a:spcBef>
              <a:buClr>
                <a:schemeClr val="bg2">
                  <a:lumMod val="50000"/>
                </a:schemeClr>
              </a:buClr>
              <a:buFont typeface="Wingdings" pitchFamily="2" charset="2"/>
              <a:buChar char="q"/>
              <a:tabLst>
                <a:tab pos="354965" algn="l"/>
                <a:tab pos="4352925" algn="l"/>
              </a:tabLst>
            </a:pPr>
            <a:endParaRPr lang="en-IN" sz="800" dirty="0" smtClean="0">
              <a:latin typeface="+mj-lt"/>
            </a:endParaRPr>
          </a:p>
          <a:p>
            <a:pPr marL="355600" marR="414655" indent="-342900">
              <a:spcBef>
                <a:spcPts val="1005"/>
              </a:spcBef>
              <a:buClr>
                <a:schemeClr val="bg2">
                  <a:lumMod val="50000"/>
                </a:schemeClr>
              </a:buClr>
              <a:buFont typeface="Wingdings" pitchFamily="2" charset="2"/>
              <a:buChar char="q"/>
              <a:tabLst>
                <a:tab pos="354965" algn="l"/>
                <a:tab pos="4352925" algn="l"/>
              </a:tabLst>
            </a:pPr>
            <a:r>
              <a:rPr lang="en-IN" sz="2000" dirty="0" smtClean="0">
                <a:latin typeface="+mj-lt"/>
              </a:rPr>
              <a:t>India </a:t>
            </a:r>
            <a:r>
              <a:rPr lang="en-IN" sz="2000" dirty="0" smtClean="0">
                <a:latin typeface="+mj-lt"/>
              </a:rPr>
              <a:t>will be one of the very few countries with a dual GST regime alongside Canada and </a:t>
            </a:r>
            <a:r>
              <a:rPr lang="en-IN" sz="2000" dirty="0" smtClean="0">
                <a:latin typeface="+mj-lt"/>
              </a:rPr>
              <a:t>Brazil.</a:t>
            </a:r>
            <a:endParaRPr sz="2000" dirty="0">
              <a:latin typeface="+mj-lt"/>
              <a:cs typeface="Century Gothic"/>
            </a:endParaRPr>
          </a:p>
          <a:p>
            <a:pPr marL="355600" marR="861694" indent="-342900">
              <a:spcBef>
                <a:spcPts val="1000"/>
              </a:spcBef>
              <a:buClr>
                <a:schemeClr val="bg2">
                  <a:lumMod val="50000"/>
                </a:schemeClr>
              </a:buClr>
              <a:buFont typeface="Wingdings" pitchFamily="2" charset="2"/>
              <a:buChar char="q"/>
              <a:tabLst>
                <a:tab pos="354965" algn="l"/>
              </a:tabLst>
            </a:pPr>
            <a:endParaRPr lang="en-IN" sz="800" dirty="0" smtClean="0">
              <a:latin typeface="+mj-lt"/>
              <a:cs typeface="Century Gothic"/>
            </a:endParaRPr>
          </a:p>
          <a:p>
            <a:pPr marL="355600" marR="861694" indent="-342900">
              <a:spcBef>
                <a:spcPts val="1000"/>
              </a:spcBef>
              <a:buClr>
                <a:schemeClr val="bg2">
                  <a:lumMod val="50000"/>
                </a:schemeClr>
              </a:buClr>
              <a:buFont typeface="Wingdings" pitchFamily="2" charset="2"/>
              <a:buChar char="q"/>
              <a:tabLst>
                <a:tab pos="354965" algn="l"/>
              </a:tabLst>
            </a:pPr>
            <a:r>
              <a:rPr sz="2000" smtClean="0">
                <a:latin typeface="+mj-lt"/>
                <a:cs typeface="Century Gothic"/>
              </a:rPr>
              <a:t>Standard</a:t>
            </a:r>
            <a:r>
              <a:rPr sz="2000" smtClean="0">
                <a:latin typeface="+mj-lt"/>
                <a:cs typeface="Times New Roman"/>
              </a:rPr>
              <a:t> </a:t>
            </a:r>
            <a:r>
              <a:rPr sz="2000" dirty="0">
                <a:latin typeface="+mj-lt"/>
                <a:cs typeface="Century Gothic"/>
              </a:rPr>
              <a:t>GST</a:t>
            </a:r>
            <a:r>
              <a:rPr sz="2000" dirty="0">
                <a:latin typeface="+mj-lt"/>
                <a:cs typeface="Times New Roman"/>
              </a:rPr>
              <a:t> </a:t>
            </a:r>
            <a:r>
              <a:rPr sz="2000" dirty="0">
                <a:latin typeface="+mj-lt"/>
                <a:cs typeface="Century Gothic"/>
              </a:rPr>
              <a:t>rate</a:t>
            </a:r>
            <a:r>
              <a:rPr sz="2000" dirty="0">
                <a:latin typeface="+mj-lt"/>
                <a:cs typeface="Times New Roman"/>
              </a:rPr>
              <a:t> </a:t>
            </a:r>
            <a:r>
              <a:rPr sz="2000" dirty="0">
                <a:latin typeface="+mj-lt"/>
                <a:cs typeface="Century Gothic"/>
              </a:rPr>
              <a:t>in</a:t>
            </a:r>
            <a:r>
              <a:rPr sz="2000" dirty="0">
                <a:latin typeface="+mj-lt"/>
                <a:cs typeface="Times New Roman"/>
              </a:rPr>
              <a:t> </a:t>
            </a:r>
            <a:r>
              <a:rPr sz="2000" dirty="0">
                <a:latin typeface="+mj-lt"/>
                <a:cs typeface="Century Gothic"/>
              </a:rPr>
              <a:t>most</a:t>
            </a:r>
            <a:r>
              <a:rPr sz="2000" dirty="0">
                <a:latin typeface="+mj-lt"/>
                <a:cs typeface="Times New Roman"/>
              </a:rPr>
              <a:t> </a:t>
            </a:r>
            <a:r>
              <a:rPr sz="2000" dirty="0">
                <a:latin typeface="+mj-lt"/>
                <a:cs typeface="Century Gothic"/>
              </a:rPr>
              <a:t>countries</a:t>
            </a:r>
            <a:r>
              <a:rPr sz="2000" dirty="0">
                <a:latin typeface="+mj-lt"/>
                <a:cs typeface="Times New Roman"/>
              </a:rPr>
              <a:t> </a:t>
            </a:r>
            <a:r>
              <a:rPr sz="2000" dirty="0">
                <a:latin typeface="+mj-lt"/>
                <a:cs typeface="Century Gothic"/>
              </a:rPr>
              <a:t>ranges</a:t>
            </a:r>
            <a:r>
              <a:rPr sz="2000" dirty="0">
                <a:latin typeface="+mj-lt"/>
                <a:cs typeface="Times New Roman"/>
              </a:rPr>
              <a:t> </a:t>
            </a:r>
            <a:r>
              <a:rPr sz="2000" dirty="0">
                <a:latin typeface="+mj-lt"/>
                <a:cs typeface="Century Gothic"/>
              </a:rPr>
              <a:t>between</a:t>
            </a:r>
            <a:r>
              <a:rPr sz="2000" dirty="0">
                <a:latin typeface="+mj-lt"/>
                <a:cs typeface="Times New Roman"/>
              </a:rPr>
              <a:t> </a:t>
            </a:r>
            <a:r>
              <a:rPr sz="2000" dirty="0">
                <a:latin typeface="+mj-lt"/>
                <a:cs typeface="Century Gothic"/>
              </a:rPr>
              <a:t>15-20%.</a:t>
            </a: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Invoice under GST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Text Placeholder 2"/>
          <p:cNvSpPr>
            <a:spLocks noGrp="1"/>
          </p:cNvSpPr>
          <p:nvPr>
            <p:ph type="body" idx="1"/>
          </p:nvPr>
        </p:nvSpPr>
        <p:spPr>
          <a:xfrm>
            <a:off x="500034" y="1428736"/>
            <a:ext cx="4040188" cy="659352"/>
          </a:xfrm>
        </p:spPr>
        <p:txBody>
          <a:bodyPr/>
          <a:lstStyle/>
          <a:p>
            <a:pPr algn="ctr"/>
            <a:r>
              <a:rPr lang="en-IN" dirty="0" smtClean="0"/>
              <a:t>Tax Invoice</a:t>
            </a:r>
            <a:endParaRPr lang="en-IN" dirty="0"/>
          </a:p>
        </p:txBody>
      </p:sp>
      <p:sp>
        <p:nvSpPr>
          <p:cNvPr id="4" name="Text Placeholder 3"/>
          <p:cNvSpPr>
            <a:spLocks noGrp="1"/>
          </p:cNvSpPr>
          <p:nvPr>
            <p:ph type="body" sz="half" idx="3"/>
          </p:nvPr>
        </p:nvSpPr>
        <p:spPr>
          <a:xfrm>
            <a:off x="4643438" y="1428736"/>
            <a:ext cx="4041775" cy="654843"/>
          </a:xfrm>
        </p:spPr>
        <p:txBody>
          <a:bodyPr/>
          <a:lstStyle/>
          <a:p>
            <a:pPr algn="ctr"/>
            <a:r>
              <a:rPr lang="en-IN" dirty="0" smtClean="0"/>
              <a:t>Delivery Challan</a:t>
            </a:r>
            <a:endParaRPr lang="en-IN" dirty="0"/>
          </a:p>
        </p:txBody>
      </p:sp>
      <p:sp>
        <p:nvSpPr>
          <p:cNvPr id="5" name="Content Placeholder 4"/>
          <p:cNvSpPr>
            <a:spLocks noGrp="1"/>
          </p:cNvSpPr>
          <p:nvPr>
            <p:ph sz="quarter" idx="2"/>
          </p:nvPr>
        </p:nvSpPr>
        <p:spPr>
          <a:xfrm>
            <a:off x="214282" y="1928802"/>
            <a:ext cx="4500594" cy="4714908"/>
          </a:xfrm>
        </p:spPr>
        <p:txBody>
          <a:bodyPr>
            <a:noAutofit/>
          </a:bodyPr>
          <a:lstStyle/>
          <a:p>
            <a:pPr>
              <a:buNone/>
            </a:pPr>
            <a:r>
              <a:rPr lang="en-IN" sz="2300" dirty="0" smtClean="0">
                <a:latin typeface="+mj-lt"/>
              </a:rPr>
              <a:t>    </a:t>
            </a:r>
            <a:r>
              <a:rPr lang="en-IN" sz="1800" dirty="0" smtClean="0">
                <a:latin typeface="+mj-lt"/>
              </a:rPr>
              <a:t>Every Registered Taxable person who Supplies Taxable Goods shall issue a tax Invoice Before/at the time of:- </a:t>
            </a:r>
            <a:br>
              <a:rPr lang="en-IN" sz="1800" dirty="0" smtClean="0">
                <a:latin typeface="+mj-lt"/>
              </a:rPr>
            </a:br>
            <a:endParaRPr lang="en-IN" sz="800" dirty="0" smtClean="0">
              <a:latin typeface="+mj-lt"/>
            </a:endParaRPr>
          </a:p>
          <a:p>
            <a:pPr>
              <a:buFont typeface="Wingdings" pitchFamily="2" charset="2"/>
              <a:buChar char="v"/>
            </a:pPr>
            <a:r>
              <a:rPr lang="en-IN" sz="1800" dirty="0" smtClean="0">
                <a:latin typeface="+mj-lt"/>
              </a:rPr>
              <a:t> Removal of Goods, if supply involves movement of goods </a:t>
            </a:r>
          </a:p>
          <a:p>
            <a:pPr>
              <a:buFont typeface="Wingdings" pitchFamily="2" charset="2"/>
              <a:buChar char="v"/>
            </a:pPr>
            <a:r>
              <a:rPr lang="en-IN" sz="1800" dirty="0" smtClean="0">
                <a:latin typeface="+mj-lt"/>
              </a:rPr>
              <a:t>Delivery of Goods/making available to recipient, if supply doesn't involves movement of goods </a:t>
            </a:r>
          </a:p>
          <a:p>
            <a:pPr>
              <a:buFont typeface="Wingdings" pitchFamily="2" charset="2"/>
              <a:buChar char="v"/>
            </a:pPr>
            <a:r>
              <a:rPr lang="en-IN" sz="1800" dirty="0" smtClean="0">
                <a:latin typeface="+mj-lt"/>
              </a:rPr>
              <a:t>Issuance of successive statements accounts, if supply is a continuous supply of goods </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When recipient approves or 6 months from the date of removal, if supplied is on </a:t>
            </a:r>
            <a:r>
              <a:rPr lang="en-IN" sz="1800" b="1" dirty="0" smtClean="0">
                <a:solidFill>
                  <a:schemeClr val="accent2">
                    <a:lumMod val="75000"/>
                  </a:schemeClr>
                </a:solidFill>
                <a:latin typeface="+mj-lt"/>
              </a:rPr>
              <a:t>approval basis</a:t>
            </a:r>
            <a:r>
              <a:rPr lang="en-IN" sz="1800" dirty="0" smtClean="0">
                <a:latin typeface="+mj-lt"/>
              </a:rPr>
              <a:t>. </a:t>
            </a:r>
            <a:br>
              <a:rPr lang="en-IN" sz="1800" dirty="0" smtClean="0">
                <a:latin typeface="+mj-lt"/>
              </a:rPr>
            </a:br>
            <a:r>
              <a:rPr lang="en-IN" sz="1600" dirty="0" smtClean="0">
                <a:latin typeface="+mj-lt"/>
              </a:rPr>
              <a:t/>
            </a:r>
            <a:br>
              <a:rPr lang="en-IN" sz="1600" dirty="0" smtClean="0">
                <a:latin typeface="+mj-lt"/>
              </a:rPr>
            </a:br>
            <a:r>
              <a:rPr lang="en-IN" dirty="0" smtClean="0">
                <a:latin typeface="+mj-lt"/>
              </a:rPr>
              <a:t/>
            </a:r>
            <a:br>
              <a:rPr lang="en-IN" dirty="0" smtClean="0">
                <a:latin typeface="+mj-lt"/>
              </a:rPr>
            </a:br>
            <a:r>
              <a:rPr lang="en-IN" dirty="0" smtClean="0">
                <a:latin typeface="+mj-lt"/>
              </a:rPr>
              <a:t/>
            </a:r>
            <a:br>
              <a:rPr lang="en-IN" dirty="0" smtClean="0">
                <a:latin typeface="+mj-lt"/>
              </a:rPr>
            </a:br>
            <a:r>
              <a:rPr lang="en-IN" dirty="0" smtClean="0">
                <a:latin typeface="+mj-lt"/>
              </a:rPr>
              <a:t/>
            </a:r>
            <a:br>
              <a:rPr lang="en-IN" dirty="0" smtClean="0">
                <a:latin typeface="+mj-lt"/>
              </a:rPr>
            </a:br>
            <a:endParaRPr lang="en-IN" dirty="0">
              <a:latin typeface="+mj-lt"/>
            </a:endParaRPr>
          </a:p>
        </p:txBody>
      </p:sp>
      <p:sp>
        <p:nvSpPr>
          <p:cNvPr id="6" name="Content Placeholder 5"/>
          <p:cNvSpPr>
            <a:spLocks noGrp="1"/>
          </p:cNvSpPr>
          <p:nvPr>
            <p:ph sz="quarter" idx="4"/>
          </p:nvPr>
        </p:nvSpPr>
        <p:spPr>
          <a:xfrm>
            <a:off x="4786314" y="2071678"/>
            <a:ext cx="4143404" cy="4572032"/>
          </a:xfrm>
        </p:spPr>
        <p:txBody>
          <a:bodyPr>
            <a:normAutofit/>
          </a:bodyPr>
          <a:lstStyle/>
          <a:p>
            <a:pPr>
              <a:buNone/>
            </a:pPr>
            <a:r>
              <a:rPr lang="en-IN" sz="1600" dirty="0" smtClean="0">
                <a:latin typeface="+mj-lt"/>
              </a:rPr>
              <a:t> </a:t>
            </a:r>
            <a:r>
              <a:rPr lang="en-IN" sz="1800" dirty="0" smtClean="0">
                <a:latin typeface="+mj-lt"/>
              </a:rPr>
              <a:t>    Transportation of goods without issue of invoice for the purpose of :-</a:t>
            </a:r>
            <a:br>
              <a:rPr lang="en-IN" sz="1800" dirty="0" smtClean="0">
                <a:latin typeface="+mj-lt"/>
              </a:rPr>
            </a:br>
            <a:endParaRPr lang="en-IN" sz="1800" dirty="0" smtClean="0">
              <a:latin typeface="+mj-lt"/>
            </a:endParaRPr>
          </a:p>
          <a:p>
            <a:pPr>
              <a:buFont typeface="Wingdings" pitchFamily="2" charset="2"/>
              <a:buChar char="v"/>
            </a:pPr>
            <a:r>
              <a:rPr lang="en-IN" sz="1800" dirty="0" smtClean="0">
                <a:latin typeface="+mj-lt"/>
              </a:rPr>
              <a:t> Transportation of goods for job work</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Transportation of goods for reasons other than by way of supply</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Supply of liquid gas where the quantity at the time of removal from the place of business of the supplier is not known</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Such other supplies as may be notified by the Board,</a:t>
            </a:r>
          </a:p>
          <a:p>
            <a:pPr>
              <a:buFont typeface="Wingdings" pitchFamily="2" charset="2"/>
              <a:buChar char="v"/>
            </a:pPr>
            <a:endParaRPr lang="en-IN" sz="1700" dirty="0">
              <a:latin typeface="+mj-lt"/>
            </a:endParaRPr>
          </a:p>
        </p:txBody>
      </p:sp>
      <p:sp>
        <p:nvSpPr>
          <p:cNvPr id="7" name="Rectangle 6"/>
          <p:cNvSpPr/>
          <p:nvPr/>
        </p:nvSpPr>
        <p:spPr>
          <a:xfrm>
            <a:off x="6929454" y="6457890"/>
            <a:ext cx="195745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31</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t>
            </a:r>
            <a:endPar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0034" y="857232"/>
            <a:ext cx="4040188" cy="659352"/>
          </a:xfrm>
        </p:spPr>
        <p:txBody>
          <a:bodyPr/>
          <a:lstStyle/>
          <a:p>
            <a:pPr algn="ctr"/>
            <a:r>
              <a:rPr lang="en-IN" dirty="0" smtClean="0"/>
              <a:t>Credit Note</a:t>
            </a:r>
            <a:endParaRPr lang="en-IN" dirty="0"/>
          </a:p>
        </p:txBody>
      </p:sp>
      <p:sp>
        <p:nvSpPr>
          <p:cNvPr id="4" name="Text Placeholder 3"/>
          <p:cNvSpPr>
            <a:spLocks noGrp="1"/>
          </p:cNvSpPr>
          <p:nvPr>
            <p:ph type="body" sz="half" idx="3"/>
          </p:nvPr>
        </p:nvSpPr>
        <p:spPr>
          <a:xfrm>
            <a:off x="4714876" y="785794"/>
            <a:ext cx="4041775" cy="654843"/>
          </a:xfrm>
        </p:spPr>
        <p:txBody>
          <a:bodyPr/>
          <a:lstStyle/>
          <a:p>
            <a:pPr algn="ctr"/>
            <a:r>
              <a:rPr lang="en-IN" dirty="0" smtClean="0"/>
              <a:t>Debit Note</a:t>
            </a:r>
            <a:endParaRPr lang="en-IN" dirty="0"/>
          </a:p>
        </p:txBody>
      </p:sp>
      <p:sp>
        <p:nvSpPr>
          <p:cNvPr id="5" name="Content Placeholder 4"/>
          <p:cNvSpPr>
            <a:spLocks noGrp="1"/>
          </p:cNvSpPr>
          <p:nvPr>
            <p:ph sz="quarter" idx="2"/>
          </p:nvPr>
        </p:nvSpPr>
        <p:spPr>
          <a:xfrm>
            <a:off x="0" y="1571612"/>
            <a:ext cx="4572000" cy="4929222"/>
          </a:xfrm>
        </p:spPr>
        <p:txBody>
          <a:bodyPr>
            <a:normAutofit fontScale="92500" lnSpcReduction="20000"/>
          </a:bodyPr>
          <a:lstStyle/>
          <a:p>
            <a:pPr>
              <a:buFont typeface="Wingdings" pitchFamily="2" charset="2"/>
              <a:buChar char="v"/>
            </a:pPr>
            <a:r>
              <a:rPr lang="en-IN" sz="2000" dirty="0" smtClean="0">
                <a:latin typeface="+mj-lt"/>
              </a:rPr>
              <a:t>A credit note can be issued:- </a:t>
            </a:r>
          </a:p>
          <a:p>
            <a:pPr>
              <a:buFont typeface="Wingdings" pitchFamily="2" charset="2"/>
              <a:buChar char="Ø"/>
            </a:pPr>
            <a:r>
              <a:rPr lang="en-IN" sz="2000" dirty="0" smtClean="0">
                <a:latin typeface="+mj-lt"/>
              </a:rPr>
              <a:t>The goods </a:t>
            </a:r>
            <a:r>
              <a:rPr lang="en-IN" sz="2000" dirty="0" smtClean="0">
                <a:solidFill>
                  <a:srgbClr val="00B050"/>
                </a:solidFill>
                <a:latin typeface="+mj-lt"/>
              </a:rPr>
              <a:t>supplied are returned </a:t>
            </a:r>
            <a:r>
              <a:rPr lang="en-IN" sz="2000" dirty="0" smtClean="0">
                <a:latin typeface="+mj-lt"/>
              </a:rPr>
              <a:t>by the recipient;</a:t>
            </a:r>
          </a:p>
          <a:p>
            <a:pPr>
              <a:buFont typeface="Wingdings" pitchFamily="2" charset="2"/>
              <a:buChar char="Ø"/>
            </a:pPr>
            <a:r>
              <a:rPr lang="en-IN" sz="2000" dirty="0" smtClean="0">
                <a:latin typeface="+mj-lt"/>
              </a:rPr>
              <a:t>The </a:t>
            </a:r>
            <a:r>
              <a:rPr lang="en-IN" sz="2000" dirty="0" smtClean="0">
                <a:solidFill>
                  <a:srgbClr val="00B050"/>
                </a:solidFill>
                <a:latin typeface="+mj-lt"/>
              </a:rPr>
              <a:t>tax charged </a:t>
            </a:r>
            <a:r>
              <a:rPr lang="en-IN" sz="2000" dirty="0" smtClean="0">
                <a:latin typeface="+mj-lt"/>
              </a:rPr>
              <a:t>in the invoice </a:t>
            </a:r>
            <a:r>
              <a:rPr lang="en-IN" sz="2000" dirty="0" smtClean="0">
                <a:solidFill>
                  <a:srgbClr val="00B050"/>
                </a:solidFill>
                <a:latin typeface="+mj-lt"/>
              </a:rPr>
              <a:t>exceeds</a:t>
            </a:r>
            <a:r>
              <a:rPr lang="en-IN" sz="2000" dirty="0" smtClean="0">
                <a:latin typeface="+mj-lt"/>
              </a:rPr>
              <a:t> the tax payable on the supply;</a:t>
            </a:r>
          </a:p>
          <a:p>
            <a:pPr>
              <a:buFont typeface="Wingdings" pitchFamily="2" charset="2"/>
              <a:buChar char="Ø"/>
            </a:pPr>
            <a:r>
              <a:rPr lang="en-IN" sz="2000" dirty="0" smtClean="0">
                <a:latin typeface="+mj-lt"/>
              </a:rPr>
              <a:t>The </a:t>
            </a:r>
            <a:r>
              <a:rPr lang="en-IN" sz="2000" dirty="0" smtClean="0">
                <a:solidFill>
                  <a:srgbClr val="00B050"/>
                </a:solidFill>
                <a:latin typeface="+mj-lt"/>
              </a:rPr>
              <a:t>taxable value </a:t>
            </a:r>
            <a:r>
              <a:rPr lang="en-IN" sz="2000" dirty="0" smtClean="0">
                <a:latin typeface="+mj-lt"/>
              </a:rPr>
              <a:t>shown in the invoice </a:t>
            </a:r>
            <a:r>
              <a:rPr lang="en-IN" sz="2000" dirty="0" smtClean="0">
                <a:solidFill>
                  <a:srgbClr val="00B050"/>
                </a:solidFill>
                <a:latin typeface="+mj-lt"/>
              </a:rPr>
              <a:t>exceeds</a:t>
            </a:r>
            <a:r>
              <a:rPr lang="en-IN" sz="2000" dirty="0" smtClean="0">
                <a:latin typeface="+mj-lt"/>
              </a:rPr>
              <a:t> the taxable value of the supply;</a:t>
            </a:r>
          </a:p>
          <a:p>
            <a:pPr>
              <a:buFont typeface="Wingdings" pitchFamily="2" charset="2"/>
              <a:buChar char="v"/>
            </a:pPr>
            <a:r>
              <a:rPr lang="en-IN" sz="2000" dirty="0" smtClean="0">
                <a:latin typeface="+mj-lt"/>
              </a:rPr>
              <a:t>Where there is </a:t>
            </a:r>
            <a:r>
              <a:rPr lang="en-IN" sz="2000" dirty="0" smtClean="0">
                <a:solidFill>
                  <a:srgbClr val="00B050"/>
                </a:solidFill>
                <a:latin typeface="+mj-lt"/>
              </a:rPr>
              <a:t>no change </a:t>
            </a:r>
            <a:r>
              <a:rPr lang="en-IN" sz="2000" dirty="0" smtClean="0">
                <a:latin typeface="+mj-lt"/>
              </a:rPr>
              <a:t>in the taxable value/ tax amount, a credit </a:t>
            </a:r>
            <a:r>
              <a:rPr lang="en-IN" sz="2000" dirty="0" smtClean="0">
                <a:solidFill>
                  <a:srgbClr val="00B050"/>
                </a:solidFill>
                <a:latin typeface="+mj-lt"/>
              </a:rPr>
              <a:t>note need not be issued.</a:t>
            </a:r>
          </a:p>
          <a:p>
            <a:pPr>
              <a:buFont typeface="Wingdings" pitchFamily="2" charset="2"/>
              <a:buChar char="v"/>
            </a:pPr>
            <a:r>
              <a:rPr lang="en-IN" sz="2000" dirty="0" smtClean="0">
                <a:latin typeface="+mj-lt"/>
              </a:rPr>
              <a:t>Credit note </a:t>
            </a:r>
            <a:r>
              <a:rPr lang="en-IN" sz="2000" dirty="0" smtClean="0">
                <a:solidFill>
                  <a:srgbClr val="FF0000"/>
                </a:solidFill>
                <a:latin typeface="+mj-lt"/>
              </a:rPr>
              <a:t>should be declared </a:t>
            </a:r>
            <a:r>
              <a:rPr lang="en-IN" sz="2000" dirty="0" smtClean="0">
                <a:latin typeface="+mj-lt"/>
              </a:rPr>
              <a:t>by the </a:t>
            </a:r>
            <a:r>
              <a:rPr lang="en-IN" sz="2000" dirty="0" smtClean="0">
                <a:solidFill>
                  <a:srgbClr val="FF0000"/>
                </a:solidFill>
                <a:latin typeface="+mj-lt"/>
              </a:rPr>
              <a:t>supplier in the return </a:t>
            </a:r>
            <a:r>
              <a:rPr lang="en-IN" sz="2000" dirty="0" smtClean="0">
                <a:latin typeface="+mj-lt"/>
              </a:rPr>
              <a:t>of the </a:t>
            </a:r>
            <a:r>
              <a:rPr lang="en-IN" sz="2000" dirty="0" smtClean="0">
                <a:solidFill>
                  <a:srgbClr val="FF0000"/>
                </a:solidFill>
                <a:latin typeface="+mj-lt"/>
              </a:rPr>
              <a:t>month of the issue</a:t>
            </a:r>
            <a:r>
              <a:rPr lang="en-IN" sz="2000" dirty="0" smtClean="0">
                <a:latin typeface="+mj-lt"/>
              </a:rPr>
              <a:t> of credit note.</a:t>
            </a:r>
          </a:p>
          <a:p>
            <a:pPr>
              <a:buFont typeface="Wingdings" pitchFamily="2" charset="2"/>
              <a:buChar char="v"/>
            </a:pPr>
            <a:r>
              <a:rPr lang="en-IN" sz="2000" dirty="0" smtClean="0">
                <a:latin typeface="+mj-lt"/>
              </a:rPr>
              <a:t>If </a:t>
            </a:r>
            <a:r>
              <a:rPr lang="en-IN" sz="2000" dirty="0" smtClean="0">
                <a:latin typeface="+mj-lt"/>
              </a:rPr>
              <a:t>credit </a:t>
            </a:r>
            <a:r>
              <a:rPr lang="en-IN" sz="2000" dirty="0" smtClean="0">
                <a:latin typeface="+mj-lt"/>
              </a:rPr>
              <a:t>note </a:t>
            </a:r>
            <a:r>
              <a:rPr lang="en-IN" sz="2000" dirty="0" smtClean="0">
                <a:solidFill>
                  <a:srgbClr val="FF0000"/>
                </a:solidFill>
                <a:latin typeface="+mj-lt"/>
              </a:rPr>
              <a:t>not declared </a:t>
            </a:r>
            <a:r>
              <a:rPr lang="en-IN" sz="2000" dirty="0" smtClean="0">
                <a:latin typeface="+mj-lt"/>
              </a:rPr>
              <a:t>in that month, it can </a:t>
            </a:r>
            <a:r>
              <a:rPr lang="en-IN" sz="2000" dirty="0" smtClean="0">
                <a:solidFill>
                  <a:srgbClr val="00B050"/>
                </a:solidFill>
                <a:latin typeface="+mj-lt"/>
              </a:rPr>
              <a:t>be declared </a:t>
            </a:r>
            <a:r>
              <a:rPr lang="en-IN" sz="2000" b="1" dirty="0" smtClean="0">
                <a:solidFill>
                  <a:srgbClr val="00B050"/>
                </a:solidFill>
                <a:latin typeface="+mj-lt"/>
              </a:rPr>
              <a:t>in Any return prior to Sept. of the following the year in which the original tax invoice was issued or Filling of  Annual Return</a:t>
            </a:r>
            <a:r>
              <a:rPr lang="en-IN" sz="2000" dirty="0" smtClean="0">
                <a:latin typeface="+mj-lt"/>
              </a:rPr>
              <a:t>,</a:t>
            </a:r>
            <a:r>
              <a:rPr lang="en-IN" sz="2000" dirty="0" smtClean="0">
                <a:solidFill>
                  <a:srgbClr val="833997"/>
                </a:solidFill>
                <a:latin typeface="+mj-lt"/>
              </a:rPr>
              <a:t> </a:t>
            </a:r>
            <a:r>
              <a:rPr lang="en-IN" sz="2000" dirty="0" smtClean="0">
                <a:latin typeface="+mj-lt"/>
              </a:rPr>
              <a:t>which ever is </a:t>
            </a:r>
            <a:r>
              <a:rPr lang="en-IN" sz="2000" dirty="0" smtClean="0">
                <a:solidFill>
                  <a:srgbClr val="FF0000"/>
                </a:solidFill>
                <a:latin typeface="+mj-lt"/>
              </a:rPr>
              <a:t>earlier</a:t>
            </a:r>
            <a:r>
              <a:rPr lang="en-IN" sz="2000" dirty="0" smtClean="0">
                <a:solidFill>
                  <a:srgbClr val="833997"/>
                </a:solidFill>
                <a:latin typeface="+mj-lt"/>
              </a:rPr>
              <a:t>.</a:t>
            </a:r>
          </a:p>
          <a:p>
            <a:endParaRPr lang="en-IN" sz="1800" dirty="0">
              <a:latin typeface="+mj-lt"/>
            </a:endParaRPr>
          </a:p>
        </p:txBody>
      </p:sp>
      <p:sp>
        <p:nvSpPr>
          <p:cNvPr id="6" name="Content Placeholder 5"/>
          <p:cNvSpPr>
            <a:spLocks noGrp="1"/>
          </p:cNvSpPr>
          <p:nvPr>
            <p:ph sz="quarter" idx="4"/>
          </p:nvPr>
        </p:nvSpPr>
        <p:spPr>
          <a:xfrm>
            <a:off x="4643438" y="1500174"/>
            <a:ext cx="4500562" cy="4786346"/>
          </a:xfrm>
        </p:spPr>
        <p:txBody>
          <a:bodyPr>
            <a:normAutofit/>
          </a:bodyPr>
          <a:lstStyle/>
          <a:p>
            <a:pPr>
              <a:buFont typeface="Wingdings" pitchFamily="2" charset="2"/>
              <a:buChar char="v"/>
            </a:pPr>
            <a:r>
              <a:rPr lang="en-IN" sz="1800" dirty="0" smtClean="0">
                <a:latin typeface="+mj-lt"/>
              </a:rPr>
              <a:t>A debit note should be issued :-</a:t>
            </a:r>
          </a:p>
          <a:p>
            <a:pPr>
              <a:buFont typeface="Wingdings" pitchFamily="2" charset="2"/>
              <a:buChar char="Ø"/>
            </a:pPr>
            <a:r>
              <a:rPr lang="en-IN" sz="1800" dirty="0" smtClean="0">
                <a:latin typeface="+mj-lt"/>
              </a:rPr>
              <a:t>The </a:t>
            </a:r>
            <a:r>
              <a:rPr lang="en-IN" sz="1800" dirty="0" smtClean="0">
                <a:solidFill>
                  <a:srgbClr val="00B050"/>
                </a:solidFill>
                <a:latin typeface="+mj-lt"/>
              </a:rPr>
              <a:t>taxable value </a:t>
            </a:r>
            <a:r>
              <a:rPr lang="en-IN" sz="1800" dirty="0" smtClean="0">
                <a:latin typeface="+mj-lt"/>
              </a:rPr>
              <a:t>shown in the invoice is </a:t>
            </a:r>
            <a:r>
              <a:rPr lang="en-IN" sz="1800" dirty="0" smtClean="0">
                <a:solidFill>
                  <a:srgbClr val="00B050"/>
                </a:solidFill>
                <a:latin typeface="+mj-lt"/>
              </a:rPr>
              <a:t>lesser than </a:t>
            </a:r>
            <a:r>
              <a:rPr lang="en-IN" sz="1800" dirty="0" smtClean="0">
                <a:latin typeface="+mj-lt"/>
              </a:rPr>
              <a:t>the taxable value of the supply; </a:t>
            </a:r>
          </a:p>
          <a:p>
            <a:pPr>
              <a:buFont typeface="Wingdings" pitchFamily="2" charset="2"/>
              <a:buChar char="Ø"/>
            </a:pPr>
            <a:r>
              <a:rPr lang="en-IN" sz="1800" dirty="0" smtClean="0">
                <a:latin typeface="+mj-lt"/>
              </a:rPr>
              <a:t>The </a:t>
            </a:r>
            <a:r>
              <a:rPr lang="en-IN" sz="1800" dirty="0" smtClean="0">
                <a:solidFill>
                  <a:srgbClr val="00B050"/>
                </a:solidFill>
                <a:latin typeface="+mj-lt"/>
              </a:rPr>
              <a:t>tax charged </a:t>
            </a:r>
            <a:r>
              <a:rPr lang="en-IN" sz="1800" dirty="0" smtClean="0">
                <a:latin typeface="+mj-lt"/>
              </a:rPr>
              <a:t>in the invoice is </a:t>
            </a:r>
            <a:r>
              <a:rPr lang="en-IN" sz="1800" dirty="0" smtClean="0">
                <a:solidFill>
                  <a:srgbClr val="00B050"/>
                </a:solidFill>
                <a:latin typeface="+mj-lt"/>
              </a:rPr>
              <a:t>less than </a:t>
            </a:r>
            <a:r>
              <a:rPr lang="en-IN" sz="1800" dirty="0" smtClean="0">
                <a:latin typeface="+mj-lt"/>
              </a:rPr>
              <a:t>the tax payable on the supply.</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solidFill>
                  <a:srgbClr val="00B050"/>
                </a:solidFill>
                <a:latin typeface="+mj-lt"/>
              </a:rPr>
              <a:t>No change </a:t>
            </a:r>
            <a:r>
              <a:rPr lang="en-IN" sz="1800" dirty="0" smtClean="0">
                <a:latin typeface="+mj-lt"/>
              </a:rPr>
              <a:t>in the taxable value/ tax amount, a debit note </a:t>
            </a:r>
            <a:r>
              <a:rPr lang="en-IN" sz="1800" dirty="0" smtClean="0">
                <a:solidFill>
                  <a:srgbClr val="00B050"/>
                </a:solidFill>
                <a:latin typeface="+mj-lt"/>
              </a:rPr>
              <a:t>need not be issued</a:t>
            </a:r>
            <a:r>
              <a:rPr lang="en-IN" sz="1800" dirty="0" smtClean="0">
                <a:latin typeface="+mj-lt"/>
              </a:rPr>
              <a:t>;</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The details of the debit note have to be </a:t>
            </a:r>
            <a:r>
              <a:rPr lang="en-IN" sz="1800" dirty="0" smtClean="0">
                <a:solidFill>
                  <a:srgbClr val="FF0000"/>
                </a:solidFill>
                <a:latin typeface="+mj-lt"/>
              </a:rPr>
              <a:t>declared by the supplier in the return </a:t>
            </a:r>
            <a:r>
              <a:rPr lang="en-IN" sz="1800" dirty="0" smtClean="0">
                <a:latin typeface="+mj-lt"/>
              </a:rPr>
              <a:t>of the month of the issue of debit note;</a:t>
            </a:r>
          </a:p>
          <a:p>
            <a:pPr>
              <a:buFont typeface="Wingdings" pitchFamily="2" charset="2"/>
              <a:buChar char="v"/>
            </a:pPr>
            <a:endParaRPr lang="en-IN" sz="1800" dirty="0" smtClean="0">
              <a:latin typeface="+mj-lt"/>
            </a:endParaRPr>
          </a:p>
          <a:p>
            <a:pPr>
              <a:buFont typeface="Wingdings" pitchFamily="2" charset="2"/>
              <a:buChar char="v"/>
            </a:pPr>
            <a:r>
              <a:rPr lang="en-IN" sz="1800" dirty="0" smtClean="0">
                <a:latin typeface="+mj-lt"/>
              </a:rPr>
              <a:t>Debit note </a:t>
            </a:r>
            <a:r>
              <a:rPr lang="en-IN" sz="1800" dirty="0" smtClean="0">
                <a:solidFill>
                  <a:srgbClr val="00B050"/>
                </a:solidFill>
                <a:latin typeface="+mj-lt"/>
              </a:rPr>
              <a:t>includes</a:t>
            </a:r>
            <a:r>
              <a:rPr lang="en-IN" sz="1800" dirty="0" smtClean="0">
                <a:latin typeface="+mj-lt"/>
              </a:rPr>
              <a:t> a supplementary invoice. </a:t>
            </a:r>
          </a:p>
        </p:txBody>
      </p:sp>
      <p:sp>
        <p:nvSpPr>
          <p:cNvPr id="7" name="Rectangle 6"/>
          <p:cNvSpPr/>
          <p:nvPr/>
        </p:nvSpPr>
        <p:spPr>
          <a:xfrm>
            <a:off x="6929454" y="6457890"/>
            <a:ext cx="195745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34</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00034" y="571480"/>
            <a:ext cx="8429684" cy="785818"/>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Other vouchers and doc. Required </a:t>
            </a:r>
            <a:endParaRPr lang="en-I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Content Placeholder 8"/>
          <p:cNvSpPr>
            <a:spLocks noGrp="1"/>
          </p:cNvSpPr>
          <p:nvPr>
            <p:ph idx="1"/>
          </p:nvPr>
        </p:nvSpPr>
        <p:spPr>
          <a:xfrm>
            <a:off x="285720" y="1500174"/>
            <a:ext cx="8572560" cy="5143536"/>
          </a:xfrm>
        </p:spPr>
        <p:txBody>
          <a:bodyPr>
            <a:normAutofit/>
          </a:bodyPr>
          <a:lstStyle/>
          <a:p>
            <a:pPr algn="ctr">
              <a:buNone/>
            </a:pPr>
            <a:r>
              <a:rPr lang="en-IN" sz="2400" dirty="0" smtClean="0">
                <a:solidFill>
                  <a:srgbClr val="00B050"/>
                </a:solidFill>
                <a:latin typeface="+mj-lt"/>
              </a:rPr>
              <a:t>Receipt Voucher</a:t>
            </a:r>
          </a:p>
          <a:p>
            <a:r>
              <a:rPr lang="en-IN" sz="2000" dirty="0" smtClean="0">
                <a:latin typeface="+mj-lt"/>
              </a:rPr>
              <a:t>A registered person shall, on receipt of advance payment with respect to any supply of goods or services or both, issue a </a:t>
            </a:r>
            <a:r>
              <a:rPr lang="en-IN" sz="2000" b="1" dirty="0" smtClean="0">
                <a:solidFill>
                  <a:schemeClr val="bg2">
                    <a:lumMod val="50000"/>
                  </a:schemeClr>
                </a:solidFill>
                <a:latin typeface="+mj-lt"/>
              </a:rPr>
              <a:t>receipt voucher </a:t>
            </a:r>
            <a:r>
              <a:rPr lang="en-IN" sz="2000" dirty="0" smtClean="0">
                <a:latin typeface="+mj-lt"/>
              </a:rPr>
              <a:t>or any other document,</a:t>
            </a:r>
          </a:p>
          <a:p>
            <a:endParaRPr lang="en-IN" sz="1000" dirty="0" smtClean="0">
              <a:latin typeface="+mj-lt"/>
            </a:endParaRPr>
          </a:p>
          <a:p>
            <a:pPr algn="ctr">
              <a:buNone/>
            </a:pPr>
            <a:r>
              <a:rPr lang="en-IN" sz="2400" dirty="0" smtClean="0">
                <a:solidFill>
                  <a:srgbClr val="00B050"/>
                </a:solidFill>
                <a:latin typeface="+mj-lt"/>
              </a:rPr>
              <a:t>Refund Voucher</a:t>
            </a:r>
          </a:p>
          <a:p>
            <a:r>
              <a:rPr lang="en-IN" sz="2000" dirty="0" smtClean="0">
                <a:latin typeface="+mj-lt"/>
              </a:rPr>
              <a:t>Where on receipt of advance payment with respect to any supply of goods or services or both the registered person issues a receipt voucher, but subsequently no supply is made and no tax invoice is issued in pursuance thereof, the said registered person may issue to the person who made the payment, </a:t>
            </a:r>
            <a:r>
              <a:rPr lang="en-IN" sz="2000" b="1" dirty="0" smtClean="0">
                <a:solidFill>
                  <a:schemeClr val="bg2">
                    <a:lumMod val="50000"/>
                  </a:schemeClr>
                </a:solidFill>
                <a:latin typeface="+mj-lt"/>
              </a:rPr>
              <a:t>refund voucher </a:t>
            </a:r>
            <a:r>
              <a:rPr lang="en-IN" sz="2000" dirty="0" smtClean="0">
                <a:latin typeface="+mj-lt"/>
              </a:rPr>
              <a:t>against such payment.</a:t>
            </a:r>
          </a:p>
          <a:p>
            <a:pPr algn="ctr">
              <a:buNone/>
            </a:pPr>
            <a:endParaRPr lang="en-IN" sz="1000" dirty="0" smtClean="0">
              <a:solidFill>
                <a:srgbClr val="00B050"/>
              </a:solidFill>
            </a:endParaRPr>
          </a:p>
          <a:p>
            <a:pPr algn="ctr">
              <a:buNone/>
            </a:pPr>
            <a:r>
              <a:rPr lang="en-IN" sz="2400" dirty="0" smtClean="0">
                <a:solidFill>
                  <a:srgbClr val="00B050"/>
                </a:solidFill>
                <a:latin typeface="+mj-lt"/>
              </a:rPr>
              <a:t>Payment </a:t>
            </a:r>
            <a:r>
              <a:rPr lang="en-IN" sz="2400" dirty="0" smtClean="0">
                <a:solidFill>
                  <a:srgbClr val="00B050"/>
                </a:solidFill>
                <a:latin typeface="+mj-lt"/>
              </a:rPr>
              <a:t>Voucher</a:t>
            </a:r>
          </a:p>
          <a:p>
            <a:r>
              <a:rPr lang="en-IN" sz="2000" dirty="0" smtClean="0">
                <a:latin typeface="+mj-lt"/>
              </a:rPr>
              <a:t>A registered person who is liable to pay tax under </a:t>
            </a:r>
            <a:r>
              <a:rPr lang="en-IN" sz="2000" dirty="0" smtClean="0">
                <a:latin typeface="+mj-lt"/>
              </a:rPr>
              <a:t>section 9(3) (4) shall </a:t>
            </a:r>
            <a:r>
              <a:rPr lang="en-IN" sz="2000" dirty="0" smtClean="0">
                <a:latin typeface="+mj-lt"/>
              </a:rPr>
              <a:t>issue a </a:t>
            </a:r>
            <a:r>
              <a:rPr lang="en-IN" sz="2000" b="1" dirty="0" smtClean="0">
                <a:solidFill>
                  <a:schemeClr val="bg2">
                    <a:lumMod val="50000"/>
                  </a:schemeClr>
                </a:solidFill>
                <a:latin typeface="+mj-lt"/>
              </a:rPr>
              <a:t>payment voucher </a:t>
            </a:r>
            <a:r>
              <a:rPr lang="en-IN" sz="2000" dirty="0" smtClean="0">
                <a:latin typeface="+mj-lt"/>
              </a:rPr>
              <a:t>at the time of making payment to the supplier. </a:t>
            </a:r>
          </a:p>
          <a:p>
            <a:endParaRPr lang="en-IN" sz="2000" dirty="0" smtClean="0">
              <a:latin typeface="+mj-lt"/>
            </a:endParaRPr>
          </a:p>
        </p:txBody>
      </p:sp>
      <p:sp>
        <p:nvSpPr>
          <p:cNvPr id="4" name="Rectangle 3"/>
          <p:cNvSpPr/>
          <p:nvPr/>
        </p:nvSpPr>
        <p:spPr>
          <a:xfrm>
            <a:off x="6929454" y="6457890"/>
            <a:ext cx="195745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31</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71612"/>
            <a:ext cx="8229600" cy="4714908"/>
          </a:xfrm>
        </p:spPr>
        <p:txBody>
          <a:bodyPr>
            <a:normAutofit/>
          </a:bodyPr>
          <a:lstStyle/>
          <a:p>
            <a:pPr algn="ctr">
              <a:buNone/>
            </a:pPr>
            <a:r>
              <a:rPr lang="en-IN" sz="2400" dirty="0" smtClean="0">
                <a:solidFill>
                  <a:srgbClr val="00B050"/>
                </a:solidFill>
                <a:latin typeface="+mj-lt"/>
              </a:rPr>
              <a:t>Invoice(i.e. Tax Invoice)</a:t>
            </a:r>
            <a:r>
              <a:rPr lang="en-IN" sz="2000" dirty="0" smtClean="0">
                <a:latin typeface="+mj-lt"/>
              </a:rPr>
              <a:t> </a:t>
            </a:r>
          </a:p>
          <a:p>
            <a:r>
              <a:rPr lang="en-IN" sz="2000" dirty="0" smtClean="0">
                <a:latin typeface="+mj-lt"/>
              </a:rPr>
              <a:t>A registered person who is liable to pay tax as per </a:t>
            </a:r>
            <a:r>
              <a:rPr lang="en-IN" sz="2000" dirty="0" smtClean="0">
                <a:solidFill>
                  <a:srgbClr val="FF0000"/>
                </a:solidFill>
                <a:latin typeface="+mj-lt"/>
              </a:rPr>
              <a:t>Sec. 9 (3)/(4)</a:t>
            </a:r>
            <a:r>
              <a:rPr lang="en-IN" sz="2000" dirty="0" smtClean="0">
                <a:latin typeface="+mj-lt"/>
              </a:rPr>
              <a:t> shall issue an</a:t>
            </a:r>
            <a:r>
              <a:rPr lang="en-IN" sz="2000" dirty="0" smtClean="0">
                <a:solidFill>
                  <a:schemeClr val="bg2">
                    <a:lumMod val="50000"/>
                  </a:schemeClr>
                </a:solidFill>
                <a:latin typeface="+mj-lt"/>
              </a:rPr>
              <a:t> </a:t>
            </a:r>
            <a:r>
              <a:rPr lang="en-IN" sz="2000" b="1" dirty="0" smtClean="0">
                <a:solidFill>
                  <a:schemeClr val="bg2">
                    <a:lumMod val="50000"/>
                  </a:schemeClr>
                </a:solidFill>
                <a:latin typeface="+mj-lt"/>
              </a:rPr>
              <a:t>invoice</a:t>
            </a:r>
            <a:r>
              <a:rPr lang="en-IN" sz="2000" dirty="0" smtClean="0">
                <a:solidFill>
                  <a:schemeClr val="bg2">
                    <a:lumMod val="50000"/>
                  </a:schemeClr>
                </a:solidFill>
                <a:latin typeface="+mj-lt"/>
              </a:rPr>
              <a:t> </a:t>
            </a:r>
            <a:r>
              <a:rPr lang="en-IN" sz="2000" dirty="0" smtClean="0">
                <a:latin typeface="+mj-lt"/>
              </a:rPr>
              <a:t>in respect of goods or services or both received by him from the supplier who is not registered on the date of receipt of goods or services or both.(Reverse charge 9(3) &amp; Unregistered Person 9(4))</a:t>
            </a:r>
          </a:p>
          <a:p>
            <a:endParaRPr lang="en-IN" sz="1400" dirty="0" smtClean="0"/>
          </a:p>
          <a:p>
            <a:pPr algn="ctr">
              <a:buNone/>
            </a:pPr>
            <a:r>
              <a:rPr lang="en-IN" sz="2400" dirty="0" smtClean="0">
                <a:solidFill>
                  <a:srgbClr val="00B050"/>
                </a:solidFill>
                <a:latin typeface="+mj-lt"/>
              </a:rPr>
              <a:t>R</a:t>
            </a:r>
            <a:r>
              <a:rPr lang="en-IN" sz="2400" dirty="0" smtClean="0">
                <a:solidFill>
                  <a:srgbClr val="00B050"/>
                </a:solidFill>
                <a:latin typeface="+mj-lt"/>
              </a:rPr>
              <a:t>evised Invoice</a:t>
            </a:r>
            <a:endParaRPr lang="en-IN" sz="2400" dirty="0" smtClean="0">
              <a:solidFill>
                <a:srgbClr val="00B050"/>
              </a:solidFill>
              <a:latin typeface="+mj-lt"/>
            </a:endParaRPr>
          </a:p>
          <a:p>
            <a:endParaRPr lang="en-IN" sz="1400" dirty="0" smtClean="0"/>
          </a:p>
          <a:p>
            <a:r>
              <a:rPr lang="en-IN" sz="2000" dirty="0" smtClean="0"/>
              <a:t>A </a:t>
            </a:r>
            <a:r>
              <a:rPr lang="en-IN" sz="2000" dirty="0" smtClean="0"/>
              <a:t>registered person may, </a:t>
            </a:r>
            <a:r>
              <a:rPr lang="en-IN" sz="2000" dirty="0" smtClean="0">
                <a:solidFill>
                  <a:srgbClr val="FF0000"/>
                </a:solidFill>
              </a:rPr>
              <a:t>within one month</a:t>
            </a:r>
            <a:r>
              <a:rPr lang="en-IN" sz="2000" dirty="0" smtClean="0"/>
              <a:t> from the date of issuance of certificate of </a:t>
            </a:r>
            <a:r>
              <a:rPr lang="en-IN" sz="2000" dirty="0" smtClean="0"/>
              <a:t>registration, </a:t>
            </a:r>
            <a:r>
              <a:rPr lang="en-IN" sz="2000" dirty="0" smtClean="0">
                <a:solidFill>
                  <a:srgbClr val="00B050"/>
                </a:solidFill>
              </a:rPr>
              <a:t>issue a revised invoice against the invoice already issued during the period beginning with the effective date of registration till the date of issuance of certificate of registration to </a:t>
            </a:r>
            <a:r>
              <a:rPr lang="en-IN" sz="2000" dirty="0" smtClean="0">
                <a:solidFill>
                  <a:srgbClr val="00B050"/>
                </a:solidFill>
              </a:rPr>
              <a:t>him.</a:t>
            </a:r>
            <a:endParaRPr lang="en-IN" sz="2000" dirty="0" smtClean="0">
              <a:latin typeface="+mj-lt"/>
            </a:endParaRPr>
          </a:p>
          <a:p>
            <a:endParaRPr lang="en-IN" sz="2000" dirty="0" smtClean="0">
              <a:latin typeface="+mj-lt"/>
            </a:endParaRPr>
          </a:p>
          <a:p>
            <a:endParaRPr lang="en-IN" sz="2000" dirty="0">
              <a:latin typeface="+mj-lt"/>
            </a:endParaRPr>
          </a:p>
        </p:txBody>
      </p:sp>
      <p:sp>
        <p:nvSpPr>
          <p:cNvPr id="4" name="Title 7"/>
          <p:cNvSpPr>
            <a:spLocks noGrp="1"/>
          </p:cNvSpPr>
          <p:nvPr>
            <p:ph type="title"/>
          </p:nvPr>
        </p:nvSpPr>
        <p:spPr>
          <a:xfrm>
            <a:off x="428596" y="714356"/>
            <a:ext cx="8229600" cy="704104"/>
          </a:xfrm>
        </p:spPr>
        <p:txBody>
          <a:bodyPr>
            <a:noAutofit/>
          </a:bodyPr>
          <a:lstStyle/>
          <a:p>
            <a:pPr algn="ctr"/>
            <a:r>
              <a:rPr lang="en-IN" sz="4000" dirty="0" smtClean="0">
                <a:solidFill>
                  <a:srgbClr val="0070C0"/>
                </a:solidFill>
              </a:rPr>
              <a:t>Other vouchers and doc. Required </a:t>
            </a:r>
            <a:endParaRPr lang="en-IN" sz="4000" dirty="0">
              <a:solidFill>
                <a:srgbClr val="0070C0"/>
              </a:solidFill>
            </a:endParaRPr>
          </a:p>
        </p:txBody>
      </p:sp>
      <p:sp>
        <p:nvSpPr>
          <p:cNvPr id="5" name="Rectangle 4"/>
          <p:cNvSpPr/>
          <p:nvPr/>
        </p:nvSpPr>
        <p:spPr>
          <a:xfrm>
            <a:off x="6215074" y="6143644"/>
            <a:ext cx="195745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31</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229600" cy="113273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Reverse charge mechanism (RCM)</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0" y="1500174"/>
            <a:ext cx="4214810" cy="5357826"/>
          </a:xfrm>
        </p:spPr>
        <p:txBody>
          <a:bodyPr>
            <a:noAutofit/>
          </a:bodyPr>
          <a:lstStyle/>
          <a:p>
            <a:pPr marL="514350" indent="-514350">
              <a:buFont typeface="Wingdings" pitchFamily="2" charset="2"/>
              <a:buChar char="q"/>
            </a:pPr>
            <a:r>
              <a:rPr lang="en-IN" sz="2000" dirty="0" smtClean="0">
                <a:latin typeface="+mj-lt"/>
              </a:rPr>
              <a:t>The scope of the RCM under the present law has become very wide as it does not only </a:t>
            </a:r>
            <a:r>
              <a:rPr lang="en-IN" sz="2000" dirty="0" smtClean="0">
                <a:solidFill>
                  <a:srgbClr val="00B050"/>
                </a:solidFill>
                <a:latin typeface="+mj-lt"/>
              </a:rPr>
              <a:t>cover services but goods too</a:t>
            </a:r>
            <a:r>
              <a:rPr lang="en-IN" sz="2000" dirty="0" smtClean="0">
                <a:latin typeface="+mj-lt"/>
              </a:rPr>
              <a:t>. </a:t>
            </a:r>
          </a:p>
          <a:p>
            <a:pPr marL="514350" indent="-514350">
              <a:buFont typeface="Wingdings" pitchFamily="2" charset="2"/>
              <a:buChar char="q"/>
            </a:pPr>
            <a:r>
              <a:rPr lang="en-IN" sz="2000" dirty="0" smtClean="0">
                <a:latin typeface="+mj-lt"/>
              </a:rPr>
              <a:t>The enforceability as well as the</a:t>
            </a:r>
          </a:p>
          <a:p>
            <a:pPr marL="514350" indent="-514350">
              <a:buNone/>
            </a:pPr>
            <a:r>
              <a:rPr lang="en-IN" sz="2000" dirty="0" smtClean="0">
                <a:latin typeface="+mj-lt"/>
              </a:rPr>
              <a:t>        compliance will be one of the key concern. </a:t>
            </a:r>
          </a:p>
          <a:p>
            <a:pPr marL="514350" indent="-514350">
              <a:buNone/>
            </a:pPr>
            <a:endParaRPr lang="en-IN" sz="2000" dirty="0" smtClean="0">
              <a:latin typeface="+mj-lt"/>
            </a:endParaRPr>
          </a:p>
          <a:p>
            <a:pPr>
              <a:buFont typeface="Wingdings" pitchFamily="2" charset="2"/>
              <a:buChar char="q"/>
            </a:pPr>
            <a:r>
              <a:rPr lang="en-IN" sz="2000" u="sng" dirty="0" smtClean="0">
                <a:latin typeface="+mj-lt"/>
              </a:rPr>
              <a:t>Normally</a:t>
            </a:r>
            <a:r>
              <a:rPr lang="en-IN" sz="2000" dirty="0" smtClean="0">
                <a:latin typeface="+mj-lt"/>
              </a:rPr>
              <a:t>,  the </a:t>
            </a:r>
            <a:r>
              <a:rPr lang="en-IN" sz="2000" dirty="0" smtClean="0">
                <a:solidFill>
                  <a:srgbClr val="FF0000"/>
                </a:solidFill>
                <a:latin typeface="+mj-lt"/>
              </a:rPr>
              <a:t>supplier of goods/Service provider </a:t>
            </a:r>
            <a:r>
              <a:rPr lang="en-IN" sz="2000" dirty="0" smtClean="0">
                <a:latin typeface="+mj-lt"/>
              </a:rPr>
              <a:t>is liable to pay the tax.</a:t>
            </a:r>
          </a:p>
          <a:p>
            <a:pPr>
              <a:buFont typeface="Wingdings" pitchFamily="2" charset="2"/>
              <a:buChar char="q"/>
            </a:pPr>
            <a:r>
              <a:rPr lang="en-IN" sz="2000" dirty="0" smtClean="0">
                <a:latin typeface="+mj-lt"/>
              </a:rPr>
              <a:t>But </a:t>
            </a:r>
            <a:r>
              <a:rPr lang="en-IN" sz="2000" u="sng" dirty="0" smtClean="0">
                <a:latin typeface="+mj-lt"/>
              </a:rPr>
              <a:t>In case of RCM </a:t>
            </a:r>
            <a:r>
              <a:rPr lang="en-IN" sz="2000" dirty="0" smtClean="0">
                <a:solidFill>
                  <a:srgbClr val="FF0000"/>
                </a:solidFill>
                <a:latin typeface="+mj-lt"/>
              </a:rPr>
              <a:t>Buyer/ Service receiver </a:t>
            </a:r>
            <a:r>
              <a:rPr lang="en-IN" sz="2000" dirty="0" smtClean="0">
                <a:latin typeface="+mj-lt"/>
              </a:rPr>
              <a:t>is liable to pay tax.</a:t>
            </a:r>
          </a:p>
          <a:p>
            <a:pPr marL="514350" indent="-514350">
              <a:buNone/>
            </a:pPr>
            <a:r>
              <a:rPr lang="en-IN" sz="1400" dirty="0" smtClean="0">
                <a:solidFill>
                  <a:srgbClr val="0070C0"/>
                </a:solidFill>
                <a:latin typeface="+mj-lt"/>
              </a:rPr>
              <a:t/>
            </a:r>
            <a:br>
              <a:rPr lang="en-IN" sz="1400" dirty="0" smtClean="0">
                <a:solidFill>
                  <a:srgbClr val="0070C0"/>
                </a:solidFill>
                <a:latin typeface="+mj-lt"/>
              </a:rPr>
            </a:br>
            <a:r>
              <a:rPr lang="en-IN" sz="1400" dirty="0" smtClean="0">
                <a:latin typeface="+mj-lt"/>
              </a:rPr>
              <a:t/>
            </a:r>
            <a:br>
              <a:rPr lang="en-IN" sz="1400" dirty="0" smtClean="0">
                <a:latin typeface="+mj-lt"/>
              </a:rPr>
            </a:br>
            <a:r>
              <a:rPr lang="en-IN" sz="1400" dirty="0" smtClean="0">
                <a:latin typeface="+mj-lt"/>
              </a:rPr>
              <a:t/>
            </a:r>
            <a:br>
              <a:rPr lang="en-IN" sz="1400" dirty="0" smtClean="0">
                <a:latin typeface="+mj-lt"/>
              </a:rPr>
            </a:br>
            <a:r>
              <a:rPr lang="en-IN" sz="1400" dirty="0" smtClean="0">
                <a:latin typeface="+mj-lt"/>
              </a:rPr>
              <a:t/>
            </a:r>
            <a:br>
              <a:rPr lang="en-IN" sz="1400" dirty="0" smtClean="0">
                <a:latin typeface="+mj-lt"/>
              </a:rPr>
            </a:br>
            <a:r>
              <a:rPr lang="en-IN" sz="1400" dirty="0" smtClean="0">
                <a:latin typeface="+mj-lt"/>
              </a:rPr>
              <a:t/>
            </a:r>
            <a:br>
              <a:rPr lang="en-IN" sz="1400" dirty="0" smtClean="0">
                <a:latin typeface="+mj-lt"/>
              </a:rPr>
            </a:br>
            <a:endParaRPr lang="en-IN" sz="1400" dirty="0" smtClean="0">
              <a:latin typeface="+mj-lt"/>
            </a:endParaRPr>
          </a:p>
        </p:txBody>
      </p:sp>
      <p:pic>
        <p:nvPicPr>
          <p:cNvPr id="1026" name="Picture 2" descr="C:\Users\erpusr184d\Desktop\GST-sk\ppt\comparison-of-2-mechanisms.png"/>
          <p:cNvPicPr>
            <a:picLocks noChangeAspect="1" noChangeArrowheads="1"/>
          </p:cNvPicPr>
          <p:nvPr/>
        </p:nvPicPr>
        <p:blipFill>
          <a:blip r:embed="rId2"/>
          <a:srcRect/>
          <a:stretch>
            <a:fillRect/>
          </a:stretch>
        </p:blipFill>
        <p:spPr bwMode="auto">
          <a:xfrm>
            <a:off x="4214810" y="1428736"/>
            <a:ext cx="4929190" cy="5429264"/>
          </a:xfrm>
          <a:prstGeom prst="rect">
            <a:avLst/>
          </a:prstGeom>
          <a:noFill/>
        </p:spPr>
      </p:pic>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786874" cy="5143536"/>
          </a:xfrm>
        </p:spPr>
        <p:txBody>
          <a:bodyPr>
            <a:normAutofit fontScale="92500" lnSpcReduction="10000"/>
          </a:bodyPr>
          <a:lstStyle/>
          <a:p>
            <a:pPr>
              <a:buFont typeface="Wingdings" pitchFamily="2" charset="2"/>
              <a:buChar char="Ø"/>
            </a:pPr>
            <a:r>
              <a:rPr lang="en-IN" sz="2000" dirty="0" smtClean="0">
                <a:latin typeface="+mj-lt"/>
              </a:rPr>
              <a:t>RCM applicable for Both Goods and Service. </a:t>
            </a:r>
            <a:r>
              <a:rPr lang="en-IN" sz="2000" dirty="0" smtClean="0">
                <a:solidFill>
                  <a:srgbClr val="FF0000"/>
                </a:solidFill>
                <a:latin typeface="+mj-lt"/>
              </a:rPr>
              <a:t>Goods under reverse charge </a:t>
            </a:r>
            <a:r>
              <a:rPr lang="en-IN" sz="2000" dirty="0" smtClean="0">
                <a:latin typeface="+mj-lt"/>
              </a:rPr>
              <a:t>:-</a:t>
            </a:r>
            <a:br>
              <a:rPr lang="en-IN" sz="2000" dirty="0" smtClean="0">
                <a:latin typeface="+mj-lt"/>
              </a:rPr>
            </a:br>
            <a:endParaRPr lang="en-IN" sz="2000" dirty="0" smtClean="0">
              <a:latin typeface="+mj-lt"/>
            </a:endParaRPr>
          </a:p>
          <a:p>
            <a:pPr marL="514350" indent="-514350">
              <a:buFont typeface="Courier New" pitchFamily="49" charset="0"/>
              <a:buChar char="o"/>
            </a:pPr>
            <a:r>
              <a:rPr lang="en-IN" sz="2000" b="1" dirty="0" smtClean="0">
                <a:solidFill>
                  <a:srgbClr val="FF0000"/>
                </a:solidFill>
                <a:latin typeface="+mj-lt"/>
              </a:rPr>
              <a:t>Silk Yarn </a:t>
            </a:r>
            <a:r>
              <a:rPr lang="en-IN" sz="2000" dirty="0" smtClean="0">
                <a:solidFill>
                  <a:schemeClr val="accent1">
                    <a:lumMod val="50000"/>
                  </a:schemeClr>
                </a:solidFill>
                <a:latin typeface="+mj-lt"/>
              </a:rPr>
              <a:t>(From - Any  person who  manufactures silk yarn  from raw silk</a:t>
            </a:r>
          </a:p>
          <a:p>
            <a:pPr marL="514350" indent="-514350">
              <a:buNone/>
            </a:pPr>
            <a:r>
              <a:rPr lang="en-IN" sz="2000" dirty="0" smtClean="0">
                <a:solidFill>
                  <a:schemeClr val="accent1">
                    <a:lumMod val="50000"/>
                  </a:schemeClr>
                </a:solidFill>
                <a:latin typeface="+mj-lt"/>
              </a:rPr>
              <a:t>	or silk  worm  cocoons  for supply of silk yarn) (HSN Code- </a:t>
            </a:r>
            <a:r>
              <a:rPr lang="en-IN" sz="2000" dirty="0" smtClean="0">
                <a:solidFill>
                  <a:schemeClr val="accent1">
                    <a:lumMod val="50000"/>
                  </a:schemeClr>
                </a:solidFill>
                <a:latin typeface="+mj-lt"/>
                <a:cs typeface="Andalus" pitchFamily="18" charset="-78"/>
              </a:rPr>
              <a:t>5004 to 5006</a:t>
            </a:r>
            <a:r>
              <a:rPr lang="en-IN" sz="2000" dirty="0" smtClean="0">
                <a:solidFill>
                  <a:schemeClr val="accent1">
                    <a:lumMod val="50000"/>
                  </a:schemeClr>
                </a:solidFill>
                <a:latin typeface="+mj-lt"/>
              </a:rPr>
              <a:t> )</a:t>
            </a:r>
          </a:p>
          <a:p>
            <a:pPr marL="514350" indent="-514350">
              <a:buFont typeface="Courier New" pitchFamily="49" charset="0"/>
              <a:buChar char="o"/>
            </a:pPr>
            <a:r>
              <a:rPr lang="en-IN" sz="2000" b="1" dirty="0" smtClean="0">
                <a:solidFill>
                  <a:srgbClr val="FF0000"/>
                </a:solidFill>
                <a:latin typeface="+mj-lt"/>
              </a:rPr>
              <a:t>Cashew nuts</a:t>
            </a:r>
            <a:r>
              <a:rPr lang="en-IN" sz="2000" dirty="0" smtClean="0">
                <a:solidFill>
                  <a:srgbClr val="FF0000"/>
                </a:solidFill>
                <a:latin typeface="+mj-lt"/>
              </a:rPr>
              <a:t> </a:t>
            </a:r>
            <a:r>
              <a:rPr lang="en-IN" sz="2000" dirty="0" smtClean="0">
                <a:solidFill>
                  <a:schemeClr val="accent1">
                    <a:lumMod val="50000"/>
                  </a:schemeClr>
                </a:solidFill>
                <a:latin typeface="+mj-lt"/>
              </a:rPr>
              <a:t>(From-Agriculturist)</a:t>
            </a:r>
          </a:p>
          <a:p>
            <a:pPr marL="514350" indent="-514350">
              <a:buFont typeface="Courier New" pitchFamily="49" charset="0"/>
              <a:buChar char="o"/>
            </a:pPr>
            <a:r>
              <a:rPr lang="en-IN" sz="2000" b="1" dirty="0" smtClean="0">
                <a:solidFill>
                  <a:srgbClr val="FF0000"/>
                </a:solidFill>
                <a:latin typeface="+mj-lt"/>
              </a:rPr>
              <a:t>Bidi wrapper leaves</a:t>
            </a:r>
            <a:r>
              <a:rPr lang="en-IN" sz="2000" dirty="0" smtClean="0">
                <a:solidFill>
                  <a:srgbClr val="FF0000"/>
                </a:solidFill>
                <a:latin typeface="+mj-lt"/>
              </a:rPr>
              <a:t> </a:t>
            </a:r>
            <a:r>
              <a:rPr lang="en-IN" sz="2000" dirty="0" smtClean="0">
                <a:solidFill>
                  <a:schemeClr val="accent1">
                    <a:lumMod val="50000"/>
                  </a:schemeClr>
                </a:solidFill>
                <a:latin typeface="+mj-lt"/>
              </a:rPr>
              <a:t>(From-Agriculturist)</a:t>
            </a:r>
            <a:endParaRPr lang="en-IN" sz="2000" dirty="0" smtClean="0">
              <a:latin typeface="+mj-lt"/>
            </a:endParaRPr>
          </a:p>
          <a:p>
            <a:pPr marL="514350" indent="-514350">
              <a:buFont typeface="Courier New" pitchFamily="49" charset="0"/>
              <a:buChar char="o"/>
            </a:pPr>
            <a:r>
              <a:rPr lang="en-IN" sz="2000" b="1" dirty="0" smtClean="0">
                <a:solidFill>
                  <a:srgbClr val="FF0000"/>
                </a:solidFill>
                <a:latin typeface="+mj-lt"/>
              </a:rPr>
              <a:t>Tobacco leaves</a:t>
            </a:r>
            <a:r>
              <a:rPr lang="en-IN" sz="2000" dirty="0" smtClean="0">
                <a:solidFill>
                  <a:srgbClr val="FF0000"/>
                </a:solidFill>
                <a:latin typeface="+mj-lt"/>
              </a:rPr>
              <a:t> </a:t>
            </a:r>
            <a:r>
              <a:rPr lang="en-IN" sz="2000" dirty="0" smtClean="0">
                <a:solidFill>
                  <a:schemeClr val="accent1">
                    <a:lumMod val="50000"/>
                  </a:schemeClr>
                </a:solidFill>
                <a:latin typeface="+mj-lt"/>
              </a:rPr>
              <a:t>(From-Agriculturist)</a:t>
            </a:r>
            <a:endParaRPr lang="en-IN" sz="2000" dirty="0" smtClean="0">
              <a:solidFill>
                <a:schemeClr val="accent4">
                  <a:lumMod val="75000"/>
                </a:schemeClr>
              </a:solidFill>
              <a:latin typeface="+mj-lt"/>
            </a:endParaRPr>
          </a:p>
          <a:p>
            <a:pPr marL="514350" indent="-514350">
              <a:buFont typeface="Courier New" pitchFamily="49" charset="0"/>
              <a:buChar char="o"/>
            </a:pPr>
            <a:r>
              <a:rPr lang="en-IN" sz="2000" b="1" dirty="0" smtClean="0">
                <a:solidFill>
                  <a:srgbClr val="FF0000"/>
                </a:solidFill>
                <a:latin typeface="+mj-lt"/>
              </a:rPr>
              <a:t>Supply of Lottery</a:t>
            </a:r>
            <a:r>
              <a:rPr lang="en-IN" sz="2000" dirty="0" smtClean="0">
                <a:solidFill>
                  <a:srgbClr val="FF0000"/>
                </a:solidFill>
                <a:latin typeface="+mj-lt"/>
              </a:rPr>
              <a:t> </a:t>
            </a:r>
            <a:r>
              <a:rPr lang="en-IN" sz="2000" dirty="0" smtClean="0">
                <a:solidFill>
                  <a:schemeClr val="accent1">
                    <a:lumMod val="50000"/>
                  </a:schemeClr>
                </a:solidFill>
                <a:latin typeface="+mj-lt"/>
              </a:rPr>
              <a:t>(From-SG,UT,LA)</a:t>
            </a:r>
            <a:endParaRPr lang="en-IN" sz="2000" dirty="0" smtClean="0">
              <a:latin typeface="+mj-lt"/>
            </a:endParaRPr>
          </a:p>
          <a:p>
            <a:pPr>
              <a:buNone/>
            </a:pPr>
            <a:endParaRPr lang="en-IN" sz="2000" dirty="0" smtClean="0">
              <a:solidFill>
                <a:srgbClr val="FF0000"/>
              </a:solidFill>
              <a:latin typeface="+mj-lt"/>
            </a:endParaRPr>
          </a:p>
          <a:p>
            <a:pPr>
              <a:buFont typeface="Wingdings" pitchFamily="2" charset="2"/>
              <a:buChar char="q"/>
            </a:pPr>
            <a:r>
              <a:rPr lang="en-IN" sz="2000" dirty="0" smtClean="0">
                <a:latin typeface="+mj-lt"/>
              </a:rPr>
              <a:t>Other than above goods Reverse charge also apply in case of - if </a:t>
            </a:r>
            <a:r>
              <a:rPr lang="en-IN" sz="2000" dirty="0" smtClean="0">
                <a:solidFill>
                  <a:srgbClr val="00B050"/>
                </a:solidFill>
                <a:latin typeface="+mj-lt"/>
              </a:rPr>
              <a:t>supplier</a:t>
            </a:r>
            <a:r>
              <a:rPr lang="en-IN" sz="2000" dirty="0" smtClean="0">
                <a:latin typeface="+mj-lt"/>
              </a:rPr>
              <a:t> of goods is </a:t>
            </a:r>
            <a:r>
              <a:rPr lang="en-IN" sz="2000" dirty="0" smtClean="0">
                <a:solidFill>
                  <a:srgbClr val="FF0000"/>
                </a:solidFill>
                <a:latin typeface="+mj-lt"/>
              </a:rPr>
              <a:t>an </a:t>
            </a:r>
            <a:r>
              <a:rPr lang="en-IN" sz="2000" b="1" u="sng" dirty="0" smtClean="0">
                <a:solidFill>
                  <a:srgbClr val="FF0000"/>
                </a:solidFill>
                <a:latin typeface="+mj-lt"/>
              </a:rPr>
              <a:t>un-registered person</a:t>
            </a:r>
            <a:r>
              <a:rPr lang="en-IN" sz="2000" b="1" dirty="0" smtClean="0">
                <a:latin typeface="+mj-lt"/>
              </a:rPr>
              <a:t> </a:t>
            </a:r>
            <a:r>
              <a:rPr lang="en-IN" sz="2000" dirty="0" smtClean="0">
                <a:latin typeface="+mj-lt"/>
              </a:rPr>
              <a:t>and </a:t>
            </a:r>
            <a:r>
              <a:rPr lang="en-IN" sz="2000" dirty="0" smtClean="0">
                <a:solidFill>
                  <a:srgbClr val="00B050"/>
                </a:solidFill>
                <a:latin typeface="+mj-lt"/>
              </a:rPr>
              <a:t>recipient</a:t>
            </a:r>
            <a:r>
              <a:rPr lang="en-IN" sz="2000" dirty="0" smtClean="0">
                <a:latin typeface="+mj-lt"/>
              </a:rPr>
              <a:t> is </a:t>
            </a:r>
            <a:r>
              <a:rPr lang="en-IN" sz="2000" b="1" u="sng" dirty="0" smtClean="0">
                <a:solidFill>
                  <a:srgbClr val="FF0000"/>
                </a:solidFill>
                <a:latin typeface="+mj-lt"/>
              </a:rPr>
              <a:t>registered</a:t>
            </a:r>
            <a:r>
              <a:rPr lang="en-IN" sz="2000" dirty="0" smtClean="0">
                <a:latin typeface="+mj-lt"/>
              </a:rPr>
              <a:t>.</a:t>
            </a:r>
            <a:r>
              <a:rPr lang="en-IN" sz="2000" dirty="0" smtClean="0">
                <a:solidFill>
                  <a:srgbClr val="0070C0"/>
                </a:solidFill>
                <a:latin typeface="+mj-lt"/>
              </a:rPr>
              <a:t/>
            </a:r>
            <a:br>
              <a:rPr lang="en-IN" sz="2000" dirty="0" smtClean="0">
                <a:solidFill>
                  <a:srgbClr val="0070C0"/>
                </a:solidFill>
                <a:latin typeface="+mj-lt"/>
              </a:rPr>
            </a:br>
            <a:endParaRPr lang="en-IN" sz="2000" dirty="0" smtClean="0">
              <a:solidFill>
                <a:srgbClr val="FF0000"/>
              </a:solidFill>
              <a:latin typeface="+mj-lt"/>
            </a:endParaRPr>
          </a:p>
          <a:p>
            <a:pPr>
              <a:buFont typeface="Wingdings" pitchFamily="2" charset="2"/>
              <a:buChar char="q"/>
            </a:pPr>
            <a:r>
              <a:rPr lang="en-IN" sz="2000" dirty="0" smtClean="0">
                <a:solidFill>
                  <a:srgbClr val="FF0000"/>
                </a:solidFill>
                <a:latin typeface="+mj-lt"/>
              </a:rPr>
              <a:t>Exceptions :-</a:t>
            </a:r>
          </a:p>
          <a:p>
            <a:r>
              <a:rPr lang="en-IN" sz="2100" dirty="0" smtClean="0">
                <a:latin typeface="+mj-lt"/>
              </a:rPr>
              <a:t>Where the </a:t>
            </a:r>
            <a:r>
              <a:rPr lang="en-IN" sz="2100" u="sng" dirty="0" smtClean="0">
                <a:solidFill>
                  <a:srgbClr val="00B050"/>
                </a:solidFill>
                <a:latin typeface="+mj-lt"/>
              </a:rPr>
              <a:t>aggregate value</a:t>
            </a:r>
            <a:r>
              <a:rPr lang="en-IN" sz="2100" dirty="0" smtClean="0">
                <a:solidFill>
                  <a:srgbClr val="00B050"/>
                </a:solidFill>
                <a:latin typeface="+mj-lt"/>
              </a:rPr>
              <a:t> </a:t>
            </a:r>
            <a:r>
              <a:rPr lang="en-IN" sz="2100" dirty="0" smtClean="0">
                <a:latin typeface="+mj-lt"/>
              </a:rPr>
              <a:t>of such </a:t>
            </a:r>
            <a:r>
              <a:rPr lang="en-IN" sz="2100" dirty="0" smtClean="0">
                <a:solidFill>
                  <a:srgbClr val="00B050"/>
                </a:solidFill>
                <a:latin typeface="+mj-lt"/>
              </a:rPr>
              <a:t>Intra-State supplies</a:t>
            </a:r>
            <a:r>
              <a:rPr lang="en-IN" sz="2100" dirty="0" smtClean="0">
                <a:latin typeface="+mj-lt"/>
              </a:rPr>
              <a:t> of goods or service or both received by a registered person from </a:t>
            </a:r>
            <a:r>
              <a:rPr lang="en-IN" sz="2100" dirty="0" smtClean="0">
                <a:solidFill>
                  <a:srgbClr val="00B050"/>
                </a:solidFill>
                <a:latin typeface="+mj-lt"/>
              </a:rPr>
              <a:t>any or all</a:t>
            </a:r>
            <a:r>
              <a:rPr lang="en-IN" sz="2100" dirty="0" smtClean="0">
                <a:latin typeface="+mj-lt"/>
              </a:rPr>
              <a:t> the suppliers, who </a:t>
            </a:r>
            <a:r>
              <a:rPr lang="en-IN" sz="2100" dirty="0" smtClean="0">
                <a:solidFill>
                  <a:srgbClr val="00B050"/>
                </a:solidFill>
                <a:latin typeface="+mj-lt"/>
              </a:rPr>
              <a:t>is or are</a:t>
            </a:r>
            <a:r>
              <a:rPr lang="en-IN" sz="2100" dirty="0" smtClean="0">
                <a:latin typeface="+mj-lt"/>
              </a:rPr>
              <a:t> not registered, </a:t>
            </a:r>
            <a:r>
              <a:rPr lang="en-IN" sz="2100" dirty="0" smtClean="0">
                <a:solidFill>
                  <a:srgbClr val="FF0000"/>
                </a:solidFill>
                <a:latin typeface="+mj-lt"/>
              </a:rPr>
              <a:t>exceeds five thousand rupees in a day</a:t>
            </a:r>
            <a:r>
              <a:rPr lang="en-IN" sz="2000" dirty="0" smtClean="0">
                <a:latin typeface="+mj-lt"/>
              </a:rPr>
              <a:t>"</a:t>
            </a:r>
            <a:endParaRPr lang="en-IN" sz="2000" dirty="0">
              <a:latin typeface="+mj-lt"/>
            </a:endParaRPr>
          </a:p>
        </p:txBody>
      </p:sp>
      <p:sp>
        <p:nvSpPr>
          <p:cNvPr id="5" name="Rectangle 4"/>
          <p:cNvSpPr/>
          <p:nvPr/>
        </p:nvSpPr>
        <p:spPr>
          <a:xfrm>
            <a:off x="5072066" y="6286520"/>
            <a:ext cx="349396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N.n.-08/2017-Central Tax (R)</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Rectangle 5"/>
          <p:cNvSpPr/>
          <p:nvPr/>
        </p:nvSpPr>
        <p:spPr>
          <a:xfrm>
            <a:off x="5214942" y="3643314"/>
            <a:ext cx="3929058"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N.N.-4/2017-Central tax (R)</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7" name="Title 1"/>
          <p:cNvSpPr>
            <a:spLocks noGrp="1"/>
          </p:cNvSpPr>
          <p:nvPr>
            <p:ph type="title"/>
          </p:nvPr>
        </p:nvSpPr>
        <p:spPr>
          <a:xfrm>
            <a:off x="285750" y="500042"/>
            <a:ext cx="8229600" cy="84774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Reverse charge mechanism (RCM)</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0"/>
            <a:ext cx="8229600" cy="1143000"/>
          </a:xfrm>
        </p:spPr>
        <p:txBody>
          <a:bodyPr>
            <a:normAutofit/>
          </a:bodyPr>
          <a:lstStyle/>
          <a:p>
            <a:r>
              <a:rPr lang="en-IN" sz="3600" dirty="0" smtClean="0"/>
              <a:t>Services under Reverse Charges Mechanism</a:t>
            </a:r>
            <a:endParaRPr lang="en-IN" sz="3600" dirty="0"/>
          </a:p>
        </p:txBody>
      </p:sp>
      <p:graphicFrame>
        <p:nvGraphicFramePr>
          <p:cNvPr id="7" name="Content Placeholder 6"/>
          <p:cNvGraphicFramePr>
            <a:graphicFrameLocks noGrp="1"/>
          </p:cNvGraphicFramePr>
          <p:nvPr>
            <p:ph idx="1"/>
          </p:nvPr>
        </p:nvGraphicFramePr>
        <p:xfrm>
          <a:off x="0" y="1"/>
          <a:ext cx="9144000" cy="6643711"/>
        </p:xfrm>
        <a:graphic>
          <a:graphicData uri="http://schemas.openxmlformats.org/drawingml/2006/table">
            <a:tbl>
              <a:tblPr firstRow="1" bandRow="1">
                <a:tableStyleId>{F5AB1C69-6EDB-4FF4-983F-18BD219EF322}</a:tableStyleId>
              </a:tblPr>
              <a:tblGrid>
                <a:gridCol w="731523"/>
                <a:gridCol w="5047506"/>
                <a:gridCol w="3364971"/>
              </a:tblGrid>
              <a:tr h="523767">
                <a:tc>
                  <a:txBody>
                    <a:bodyPr/>
                    <a:lstStyle/>
                    <a:p>
                      <a:r>
                        <a:rPr lang="en-IN" sz="1400" dirty="0" smtClean="0"/>
                        <a:t>S.No.</a:t>
                      </a:r>
                      <a:endParaRPr lang="en-IN" sz="1400" dirty="0">
                        <a:solidFill>
                          <a:srgbClr val="FFFF00"/>
                        </a:solidFill>
                      </a:endParaRPr>
                    </a:p>
                  </a:txBody>
                  <a:tcPr/>
                </a:tc>
                <a:tc>
                  <a:txBody>
                    <a:bodyPr/>
                    <a:lstStyle/>
                    <a:p>
                      <a:pPr algn="ctr"/>
                      <a:r>
                        <a:rPr lang="en-IN" sz="1400" dirty="0" smtClean="0"/>
                        <a:t>Services Under Reverse Charge Mechanism</a:t>
                      </a:r>
                      <a:endParaRPr lang="en-IN" sz="1400" dirty="0">
                        <a:solidFill>
                          <a:srgbClr val="FFFF00"/>
                        </a:solidFill>
                      </a:endParaRPr>
                    </a:p>
                  </a:txBody>
                  <a:tcPr/>
                </a:tc>
                <a:tc>
                  <a:txBody>
                    <a:bodyPr/>
                    <a:lstStyle/>
                    <a:p>
                      <a:pPr algn="ctr"/>
                      <a:r>
                        <a:rPr lang="en-IN" sz="1400" dirty="0" smtClean="0"/>
                        <a:t>Recipient of Service or any  person</a:t>
                      </a:r>
                      <a:r>
                        <a:rPr lang="en-IN" sz="1400" baseline="0" dirty="0" smtClean="0"/>
                        <a:t> liable to pay tax</a:t>
                      </a:r>
                      <a:endParaRPr lang="en-IN" sz="1400" dirty="0">
                        <a:solidFill>
                          <a:srgbClr val="FFFF00"/>
                        </a:solidFill>
                      </a:endParaRPr>
                    </a:p>
                  </a:txBody>
                  <a:tcPr/>
                </a:tc>
              </a:tr>
              <a:tr h="763031">
                <a:tc>
                  <a:txBody>
                    <a:bodyPr/>
                    <a:lstStyle/>
                    <a:p>
                      <a:r>
                        <a:rPr lang="en-IN" sz="1400" dirty="0" smtClean="0"/>
                        <a:t>1.</a:t>
                      </a:r>
                      <a:endParaRPr lang="en-IN" sz="1400" dirty="0"/>
                    </a:p>
                  </a:txBody>
                  <a:tcPr/>
                </a:tc>
                <a:tc>
                  <a:txBody>
                    <a:bodyPr/>
                    <a:lstStyle/>
                    <a:p>
                      <a:r>
                        <a:rPr lang="en-IN" sz="1400" dirty="0" smtClean="0">
                          <a:latin typeface="+mj-lt"/>
                        </a:rPr>
                        <a:t>Taxable services provided or agreed to be provided by any person who is located in a non-taxable territory and received by any person located in the taxable territory</a:t>
                      </a:r>
                      <a:endParaRPr lang="en-IN" sz="1400" dirty="0">
                        <a:latin typeface="+mj-lt"/>
                      </a:endParaRPr>
                    </a:p>
                  </a:txBody>
                  <a:tcPr/>
                </a:tc>
                <a:tc>
                  <a:txBody>
                    <a:bodyPr/>
                    <a:lstStyle/>
                    <a:p>
                      <a:r>
                        <a:rPr lang="en-IN" sz="1400" dirty="0" smtClean="0">
                          <a:latin typeface="+mj-lt"/>
                        </a:rPr>
                        <a:t>Person who located in taxable territory</a:t>
                      </a:r>
                      <a:endParaRPr lang="en-IN" sz="1400" dirty="0">
                        <a:latin typeface="+mj-lt"/>
                      </a:endParaRPr>
                    </a:p>
                  </a:txBody>
                  <a:tcPr/>
                </a:tc>
              </a:tr>
              <a:tr h="308098">
                <a:tc>
                  <a:txBody>
                    <a:bodyPr/>
                    <a:lstStyle/>
                    <a:p>
                      <a:r>
                        <a:rPr lang="en-IN" sz="1400" dirty="0" smtClean="0"/>
                        <a:t>2.</a:t>
                      </a:r>
                      <a:endParaRPr lang="en-IN" sz="1400" dirty="0"/>
                    </a:p>
                  </a:txBody>
                  <a:tcPr/>
                </a:tc>
                <a:tc>
                  <a:txBody>
                    <a:bodyPr/>
                    <a:lstStyle/>
                    <a:p>
                      <a:r>
                        <a:rPr lang="en-IN" sz="1400" dirty="0" smtClean="0">
                          <a:latin typeface="+mj-lt"/>
                        </a:rPr>
                        <a:t>Service provided by GTA</a:t>
                      </a:r>
                      <a:endParaRPr lang="en-IN" sz="1400" dirty="0">
                        <a:latin typeface="+mj-lt"/>
                      </a:endParaRPr>
                    </a:p>
                  </a:txBody>
                  <a:tcPr/>
                </a:tc>
                <a:tc>
                  <a:txBody>
                    <a:bodyPr/>
                    <a:lstStyle/>
                    <a:p>
                      <a:r>
                        <a:rPr lang="en-IN" sz="1400" dirty="0" smtClean="0">
                          <a:latin typeface="+mj-lt"/>
                        </a:rPr>
                        <a:t>Reg. entity, Casual taxable person  </a:t>
                      </a:r>
                      <a:endParaRPr lang="en-IN" sz="1400" dirty="0">
                        <a:latin typeface="+mj-lt"/>
                      </a:endParaRPr>
                    </a:p>
                  </a:txBody>
                  <a:tcPr/>
                </a:tc>
              </a:tr>
              <a:tr h="523767">
                <a:tc>
                  <a:txBody>
                    <a:bodyPr/>
                    <a:lstStyle/>
                    <a:p>
                      <a:r>
                        <a:rPr lang="en-IN" sz="1400" dirty="0" smtClean="0"/>
                        <a:t>3.</a:t>
                      </a:r>
                      <a:endParaRPr lang="en-IN" sz="1400" dirty="0"/>
                    </a:p>
                  </a:txBody>
                  <a:tcPr/>
                </a:tc>
                <a:tc>
                  <a:txBody>
                    <a:bodyPr/>
                    <a:lstStyle/>
                    <a:p>
                      <a:r>
                        <a:rPr lang="en-IN" sz="1400" dirty="0" smtClean="0">
                          <a:latin typeface="+mj-lt"/>
                        </a:rPr>
                        <a:t>Services provided or agreed to be provided by an individual advocate or firm of advocates</a:t>
                      </a:r>
                      <a:endParaRPr lang="en-IN" sz="1400" dirty="0">
                        <a:latin typeface="+mj-lt"/>
                      </a:endParaRPr>
                    </a:p>
                  </a:txBody>
                  <a:tcPr/>
                </a:tc>
                <a:tc>
                  <a:txBody>
                    <a:bodyPr/>
                    <a:lstStyle/>
                    <a:p>
                      <a:r>
                        <a:rPr lang="en-IN" sz="1400" dirty="0" smtClean="0">
                          <a:latin typeface="+mj-lt"/>
                        </a:rPr>
                        <a:t>Any business entity</a:t>
                      </a:r>
                      <a:endParaRPr lang="en-IN" sz="1400" dirty="0">
                        <a:latin typeface="+mj-lt"/>
                      </a:endParaRPr>
                    </a:p>
                  </a:txBody>
                  <a:tcPr/>
                </a:tc>
              </a:tr>
              <a:tr h="523767">
                <a:tc>
                  <a:txBody>
                    <a:bodyPr/>
                    <a:lstStyle/>
                    <a:p>
                      <a:r>
                        <a:rPr lang="en-IN" sz="1400" dirty="0" smtClean="0"/>
                        <a:t>4.</a:t>
                      </a:r>
                      <a:endParaRPr lang="en-IN" sz="1400" dirty="0"/>
                    </a:p>
                  </a:txBody>
                  <a:tcPr/>
                </a:tc>
                <a:tc>
                  <a:txBody>
                    <a:bodyPr/>
                    <a:lstStyle/>
                    <a:p>
                      <a:r>
                        <a:rPr lang="en-IN" sz="1400" dirty="0" smtClean="0">
                          <a:latin typeface="+mj-lt"/>
                        </a:rPr>
                        <a:t>Services provided or agreed to be provided by an arbitral tribunal </a:t>
                      </a:r>
                      <a:endParaRPr lang="en-IN" sz="1400" dirty="0">
                        <a:latin typeface="+mj-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mj-lt"/>
                        </a:rPr>
                        <a:t>Any business entity</a:t>
                      </a:r>
                    </a:p>
                    <a:p>
                      <a:endParaRPr lang="en-IN" sz="1400" dirty="0">
                        <a:latin typeface="+mj-lt"/>
                      </a:endParaRPr>
                    </a:p>
                  </a:txBody>
                  <a:tcPr/>
                </a:tc>
              </a:tr>
              <a:tr h="318197">
                <a:tc>
                  <a:txBody>
                    <a:bodyPr/>
                    <a:lstStyle/>
                    <a:p>
                      <a:r>
                        <a:rPr lang="en-IN" sz="1400" dirty="0" smtClean="0"/>
                        <a:t>5.</a:t>
                      </a:r>
                      <a:endParaRPr lang="en-IN" sz="1400" dirty="0"/>
                    </a:p>
                  </a:txBody>
                  <a:tcPr/>
                </a:tc>
                <a:tc>
                  <a:txBody>
                    <a:bodyPr/>
                    <a:lstStyle/>
                    <a:p>
                      <a:r>
                        <a:rPr lang="en-IN" sz="1400" dirty="0" smtClean="0">
                          <a:latin typeface="+mj-lt"/>
                        </a:rPr>
                        <a:t>Sponsorship services </a:t>
                      </a:r>
                      <a:endParaRPr lang="en-IN" sz="1400" dirty="0">
                        <a:latin typeface="+mj-lt"/>
                      </a:endParaRPr>
                    </a:p>
                  </a:txBody>
                  <a:tcPr/>
                </a:tc>
                <a:tc>
                  <a:txBody>
                    <a:bodyPr/>
                    <a:lstStyle/>
                    <a:p>
                      <a:r>
                        <a:rPr lang="en-IN" sz="1400" dirty="0" smtClean="0">
                          <a:latin typeface="+mj-lt"/>
                        </a:rPr>
                        <a:t>Anybody corporate or partnership firm. </a:t>
                      </a:r>
                      <a:endParaRPr lang="en-IN" sz="1400" dirty="0">
                        <a:latin typeface="+mj-lt"/>
                      </a:endParaRPr>
                    </a:p>
                  </a:txBody>
                  <a:tcPr/>
                </a:tc>
              </a:tr>
              <a:tr h="523767">
                <a:tc>
                  <a:txBody>
                    <a:bodyPr/>
                    <a:lstStyle/>
                    <a:p>
                      <a:r>
                        <a:rPr lang="en-IN" sz="1400" dirty="0" smtClean="0"/>
                        <a:t>6.</a:t>
                      </a:r>
                      <a:endParaRPr lang="en-IN" sz="1400" dirty="0"/>
                    </a:p>
                  </a:txBody>
                  <a:tcPr/>
                </a:tc>
                <a:tc>
                  <a:txBody>
                    <a:bodyPr/>
                    <a:lstStyle/>
                    <a:p>
                      <a:r>
                        <a:rPr lang="en-IN" sz="1400" dirty="0" smtClean="0">
                          <a:latin typeface="+mj-lt"/>
                        </a:rPr>
                        <a:t>Services provided or agreed to be provided by Government or local authority (other</a:t>
                      </a:r>
                      <a:r>
                        <a:rPr lang="en-IN" sz="1400" baseline="0" dirty="0" smtClean="0">
                          <a:latin typeface="+mj-lt"/>
                        </a:rPr>
                        <a:t> than those Specifically excluded)</a:t>
                      </a:r>
                      <a:endParaRPr lang="en-IN" sz="1400" dirty="0">
                        <a:latin typeface="+mj-lt"/>
                      </a:endParaRPr>
                    </a:p>
                  </a:txBody>
                  <a:tcPr/>
                </a:tc>
                <a:tc>
                  <a:txBody>
                    <a:bodyPr/>
                    <a:lstStyle/>
                    <a:p>
                      <a:r>
                        <a:rPr lang="en-IN" sz="1400" dirty="0" smtClean="0">
                          <a:latin typeface="+mj-lt"/>
                        </a:rPr>
                        <a:t>Any business entity.</a:t>
                      </a:r>
                      <a:endParaRPr lang="en-IN" sz="1400" dirty="0">
                        <a:latin typeface="+mj-lt"/>
                      </a:endParaRPr>
                    </a:p>
                  </a:txBody>
                  <a:tcPr/>
                </a:tc>
              </a:tr>
              <a:tr h="523767">
                <a:tc>
                  <a:txBody>
                    <a:bodyPr/>
                    <a:lstStyle/>
                    <a:p>
                      <a:r>
                        <a:rPr lang="en-IN" sz="1400" dirty="0" smtClean="0"/>
                        <a:t>7.</a:t>
                      </a:r>
                      <a:endParaRPr lang="en-IN" sz="1400" dirty="0"/>
                    </a:p>
                  </a:txBody>
                  <a:tcPr/>
                </a:tc>
                <a:tc>
                  <a:txBody>
                    <a:bodyPr/>
                    <a:lstStyle/>
                    <a:p>
                      <a:r>
                        <a:rPr lang="en-IN" sz="1400" dirty="0" smtClean="0">
                          <a:latin typeface="+mj-lt"/>
                        </a:rPr>
                        <a:t>Services provided or agreed to be provided by a director of a company or a body corporate.</a:t>
                      </a:r>
                      <a:endParaRPr lang="en-IN" sz="1400" dirty="0">
                        <a:latin typeface="+mj-lt"/>
                      </a:endParaRPr>
                    </a:p>
                  </a:txBody>
                  <a:tcPr/>
                </a:tc>
                <a:tc>
                  <a:txBody>
                    <a:bodyPr/>
                    <a:lstStyle/>
                    <a:p>
                      <a:r>
                        <a:rPr lang="en-IN" sz="1400" dirty="0" smtClean="0">
                          <a:latin typeface="+mj-lt"/>
                        </a:rPr>
                        <a:t>A company or a body corporate</a:t>
                      </a:r>
                      <a:endParaRPr lang="en-IN" sz="1400" dirty="0">
                        <a:latin typeface="+mj-lt"/>
                      </a:endParaRPr>
                    </a:p>
                  </a:txBody>
                  <a:tcPr/>
                </a:tc>
              </a:tr>
              <a:tr h="523767">
                <a:tc>
                  <a:txBody>
                    <a:bodyPr/>
                    <a:lstStyle/>
                    <a:p>
                      <a:r>
                        <a:rPr lang="en-IN" sz="1400" dirty="0" smtClean="0"/>
                        <a:t>8.</a:t>
                      </a:r>
                      <a:endParaRPr lang="en-IN" sz="1400" dirty="0"/>
                    </a:p>
                  </a:txBody>
                  <a:tcPr/>
                </a:tc>
                <a:tc>
                  <a:txBody>
                    <a:bodyPr/>
                    <a:lstStyle/>
                    <a:p>
                      <a:r>
                        <a:rPr lang="en-IN" sz="1400" dirty="0" smtClean="0">
                          <a:latin typeface="+mj-lt"/>
                        </a:rPr>
                        <a:t>Services provided or agreed to be provided by an insurance agent to a</a:t>
                      </a:r>
                      <a:r>
                        <a:rPr lang="en-IN" sz="1400" baseline="0" dirty="0" smtClean="0">
                          <a:latin typeface="+mj-lt"/>
                        </a:rPr>
                        <a:t> insurance co.</a:t>
                      </a:r>
                      <a:endParaRPr lang="en-IN" sz="1400" dirty="0">
                        <a:latin typeface="+mj-lt"/>
                      </a:endParaRPr>
                    </a:p>
                  </a:txBody>
                  <a:tcPr/>
                </a:tc>
                <a:tc>
                  <a:txBody>
                    <a:bodyPr/>
                    <a:lstStyle/>
                    <a:p>
                      <a:r>
                        <a:rPr lang="en-IN" sz="1400" dirty="0" smtClean="0">
                          <a:latin typeface="+mj-lt"/>
                        </a:rPr>
                        <a:t>Insurance Company</a:t>
                      </a:r>
                      <a:endParaRPr lang="en-IN" sz="1400" dirty="0">
                        <a:latin typeface="+mj-lt"/>
                      </a:endParaRPr>
                    </a:p>
                  </a:txBody>
                  <a:tcPr/>
                </a:tc>
              </a:tr>
              <a:tr h="523767">
                <a:tc>
                  <a:txBody>
                    <a:bodyPr/>
                    <a:lstStyle/>
                    <a:p>
                      <a:r>
                        <a:rPr lang="en-IN" sz="1400" dirty="0" smtClean="0"/>
                        <a:t>9.</a:t>
                      </a:r>
                      <a:endParaRPr lang="en-IN" sz="1400" dirty="0"/>
                    </a:p>
                  </a:txBody>
                  <a:tcPr/>
                </a:tc>
                <a:tc>
                  <a:txBody>
                    <a:bodyPr/>
                    <a:lstStyle/>
                    <a:p>
                      <a:r>
                        <a:rPr lang="en-IN" sz="1400" dirty="0" smtClean="0">
                          <a:latin typeface="+mj-lt"/>
                        </a:rPr>
                        <a:t>Services provided or agreed to be provided by a recovery agent to a banking company/NBFC/FC</a:t>
                      </a:r>
                      <a:endParaRPr lang="en-IN" sz="1400" dirty="0">
                        <a:latin typeface="+mj-lt"/>
                      </a:endParaRPr>
                    </a:p>
                  </a:txBody>
                  <a:tcPr/>
                </a:tc>
                <a:tc>
                  <a:txBody>
                    <a:bodyPr/>
                    <a:lstStyle/>
                    <a:p>
                      <a:r>
                        <a:rPr lang="en-IN" sz="1400" dirty="0" smtClean="0">
                          <a:latin typeface="+mj-lt"/>
                        </a:rPr>
                        <a:t>Banking</a:t>
                      </a:r>
                      <a:r>
                        <a:rPr lang="en-IN" sz="1400" baseline="0" dirty="0" smtClean="0">
                          <a:latin typeface="+mj-lt"/>
                        </a:rPr>
                        <a:t> </a:t>
                      </a:r>
                      <a:r>
                        <a:rPr lang="en-IN" sz="1400" dirty="0" smtClean="0">
                          <a:latin typeface="+mj-lt"/>
                        </a:rPr>
                        <a:t>company /NBFC/FC</a:t>
                      </a:r>
                      <a:endParaRPr lang="en-IN" sz="1400" dirty="0">
                        <a:latin typeface="+mj-lt"/>
                      </a:endParaRPr>
                    </a:p>
                  </a:txBody>
                  <a:tcPr/>
                </a:tc>
              </a:tr>
              <a:tr h="523767">
                <a:tc>
                  <a:txBody>
                    <a:bodyPr/>
                    <a:lstStyle/>
                    <a:p>
                      <a:r>
                        <a:rPr lang="en-IN" sz="1400" dirty="0" smtClean="0"/>
                        <a:t>10.</a:t>
                      </a:r>
                      <a:endParaRPr lang="en-IN" sz="1400" dirty="0"/>
                    </a:p>
                  </a:txBody>
                  <a:tcPr/>
                </a:tc>
                <a:tc>
                  <a:txBody>
                    <a:bodyPr/>
                    <a:lstStyle/>
                    <a:p>
                      <a:r>
                        <a:rPr lang="en-IN" sz="1400" dirty="0" smtClean="0">
                          <a:latin typeface="+mj-lt"/>
                        </a:rPr>
                        <a:t>Services by way of transportation of goods by a vessel from a place outside India up to the Custom Station in India</a:t>
                      </a:r>
                      <a:endParaRPr lang="en-IN" sz="1400" dirty="0">
                        <a:latin typeface="+mj-lt"/>
                      </a:endParaRPr>
                    </a:p>
                  </a:txBody>
                  <a:tcPr/>
                </a:tc>
                <a:tc>
                  <a:txBody>
                    <a:bodyPr/>
                    <a:lstStyle/>
                    <a:p>
                      <a:r>
                        <a:rPr lang="en-IN" sz="1400" dirty="0" smtClean="0">
                          <a:latin typeface="+mj-lt"/>
                        </a:rPr>
                        <a:t>Importer</a:t>
                      </a:r>
                      <a:endParaRPr lang="en-IN" sz="1400" dirty="0">
                        <a:latin typeface="+mj-lt"/>
                      </a:endParaRPr>
                    </a:p>
                  </a:txBody>
                  <a:tcPr/>
                </a:tc>
              </a:tr>
              <a:tr h="523767">
                <a:tc>
                  <a:txBody>
                    <a:bodyPr/>
                    <a:lstStyle/>
                    <a:p>
                      <a:r>
                        <a:rPr lang="en-IN" sz="1400" dirty="0" smtClean="0"/>
                        <a:t>11.</a:t>
                      </a:r>
                      <a:endParaRPr lang="en-IN" sz="1400" dirty="0"/>
                    </a:p>
                  </a:txBody>
                  <a:tcPr/>
                </a:tc>
                <a:tc>
                  <a:txBody>
                    <a:bodyPr/>
                    <a:lstStyle/>
                    <a:p>
                      <a:r>
                        <a:rPr lang="en-IN" sz="1400" dirty="0" smtClean="0">
                          <a:latin typeface="+mj-lt"/>
                        </a:rPr>
                        <a:t>Transfer or permitting the use or enjoyment of a copyright relating to original literary, dramatic, musical or artistic works</a:t>
                      </a:r>
                      <a:endParaRPr lang="en-IN" sz="1400" dirty="0">
                        <a:latin typeface="+mj-lt"/>
                      </a:endParaRPr>
                    </a:p>
                  </a:txBody>
                  <a:tcPr/>
                </a:tc>
                <a:tc>
                  <a:txBody>
                    <a:bodyPr/>
                    <a:lstStyle/>
                    <a:p>
                      <a:r>
                        <a:rPr lang="en-IN" sz="1400" dirty="0" smtClean="0">
                          <a:latin typeface="+mj-lt"/>
                        </a:rPr>
                        <a:t>Publisher, Music company, Producer</a:t>
                      </a:r>
                      <a:endParaRPr lang="en-IN" sz="1400" dirty="0">
                        <a:latin typeface="+mj-lt"/>
                      </a:endParaRPr>
                    </a:p>
                  </a:txBody>
                  <a:tcPr/>
                </a:tc>
              </a:tr>
              <a:tr h="540482">
                <a:tc>
                  <a:txBody>
                    <a:bodyPr/>
                    <a:lstStyle/>
                    <a:p>
                      <a:r>
                        <a:rPr lang="en-IN" sz="1400" dirty="0" smtClean="0"/>
                        <a:t>12.</a:t>
                      </a:r>
                      <a:endParaRPr lang="en-IN" sz="1400" dirty="0"/>
                    </a:p>
                  </a:txBody>
                  <a:tcPr/>
                </a:tc>
                <a:tc>
                  <a:txBody>
                    <a:bodyPr/>
                    <a:lstStyle/>
                    <a:p>
                      <a:r>
                        <a:rPr lang="en-IN" sz="1400" dirty="0" smtClean="0">
                          <a:latin typeface="+mj-lt"/>
                        </a:rPr>
                        <a:t>Radio taxi or Passenger Transport Services provided through electronic commerce operator </a:t>
                      </a:r>
                      <a:endParaRPr lang="en-IN" sz="1400" dirty="0">
                        <a:latin typeface="+mj-lt"/>
                      </a:endParaRPr>
                    </a:p>
                  </a:txBody>
                  <a:tcPr/>
                </a:tc>
                <a:tc>
                  <a:txBody>
                    <a:bodyPr/>
                    <a:lstStyle/>
                    <a:p>
                      <a:r>
                        <a:rPr lang="en-IN" sz="1400" dirty="0" smtClean="0">
                          <a:latin typeface="+mj-lt"/>
                        </a:rPr>
                        <a:t>Any person (100% by Electronic Commerce Operator)</a:t>
                      </a:r>
                      <a:endParaRPr lang="en-IN" sz="1400" dirty="0">
                        <a:latin typeface="+mj-lt"/>
                      </a:endParaRPr>
                    </a:p>
                  </a:txBody>
                  <a:tcPr/>
                </a:tc>
              </a:tr>
            </a:tbl>
          </a:graphicData>
        </a:graphic>
      </p:graphicFrame>
      <p:sp>
        <p:nvSpPr>
          <p:cNvPr id="4" name="Rectangle 3"/>
          <p:cNvSpPr/>
          <p:nvPr/>
        </p:nvSpPr>
        <p:spPr>
          <a:xfrm>
            <a:off x="6215074" y="6550223"/>
            <a:ext cx="2502928" cy="307777"/>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1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N.n.-13/2017-Central tax (R)</a:t>
            </a:r>
            <a:endParaRPr lang="en-US" sz="1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500174"/>
            <a:ext cx="8643998" cy="5143536"/>
          </a:xfrm>
        </p:spPr>
        <p:txBody>
          <a:bodyPr>
            <a:normAutofit/>
          </a:bodyPr>
          <a:lstStyle/>
          <a:p>
            <a:pPr>
              <a:buFont typeface="Wingdings" pitchFamily="2" charset="2"/>
              <a:buChar char="q"/>
            </a:pPr>
            <a:r>
              <a:rPr lang="en-IN" sz="2000" b="1" dirty="0" smtClean="0">
                <a:solidFill>
                  <a:schemeClr val="accent6">
                    <a:lumMod val="75000"/>
                  </a:schemeClr>
                </a:solidFill>
                <a:latin typeface="+mj-lt"/>
              </a:rPr>
              <a:t>Invoice and documents required to issued at the time of transaction with unregistered person/specified category of person </a:t>
            </a:r>
            <a:r>
              <a:rPr lang="en-IN" sz="2000" dirty="0" smtClean="0">
                <a:latin typeface="+mj-lt"/>
              </a:rPr>
              <a:t>: </a:t>
            </a:r>
          </a:p>
          <a:p>
            <a:pPr>
              <a:buFont typeface="Courier New" pitchFamily="49" charset="0"/>
              <a:buChar char="o"/>
            </a:pPr>
            <a:r>
              <a:rPr lang="en-IN" sz="2000" dirty="0" smtClean="0">
                <a:latin typeface="+mj-lt"/>
              </a:rPr>
              <a:t>a registered person who is liable to pay tax shall </a:t>
            </a:r>
            <a:r>
              <a:rPr lang="en-IN" sz="2000" u="sng" dirty="0" smtClean="0">
                <a:latin typeface="+mj-lt"/>
              </a:rPr>
              <a:t>issue </a:t>
            </a:r>
            <a:r>
              <a:rPr lang="en-IN" sz="2000" u="sng" dirty="0" smtClean="0">
                <a:solidFill>
                  <a:srgbClr val="FF0000"/>
                </a:solidFill>
                <a:latin typeface="+mj-lt"/>
              </a:rPr>
              <a:t>an invoice</a:t>
            </a:r>
            <a:r>
              <a:rPr lang="en-IN" sz="2000" u="sng" dirty="0" smtClean="0">
                <a:latin typeface="+mj-lt"/>
              </a:rPr>
              <a:t> </a:t>
            </a:r>
            <a:r>
              <a:rPr lang="en-IN" sz="2000" dirty="0" smtClean="0">
                <a:latin typeface="+mj-lt"/>
              </a:rPr>
              <a:t>in </a:t>
            </a:r>
            <a:r>
              <a:rPr lang="en-IN" sz="2000" u="sng" dirty="0" smtClean="0">
                <a:latin typeface="+mj-lt"/>
              </a:rPr>
              <a:t>respect of goods or services or both</a:t>
            </a:r>
            <a:r>
              <a:rPr lang="en-IN" sz="2000" dirty="0" smtClean="0">
                <a:latin typeface="+mj-lt"/>
              </a:rPr>
              <a:t> received by him.</a:t>
            </a:r>
          </a:p>
          <a:p>
            <a:pPr>
              <a:buFont typeface="Courier New" pitchFamily="49" charset="0"/>
              <a:buChar char="o"/>
            </a:pPr>
            <a:r>
              <a:rPr lang="en-IN" sz="2000" dirty="0" smtClean="0">
                <a:latin typeface="+mj-lt"/>
              </a:rPr>
              <a:t>a registered person who is liable to pay tax shall </a:t>
            </a:r>
            <a:r>
              <a:rPr lang="en-IN" sz="2000" u="sng" dirty="0" smtClean="0">
                <a:latin typeface="+mj-lt"/>
              </a:rPr>
              <a:t>issue </a:t>
            </a:r>
            <a:r>
              <a:rPr lang="en-IN" sz="2000" u="sng" dirty="0" smtClean="0">
                <a:solidFill>
                  <a:srgbClr val="FF0000"/>
                </a:solidFill>
                <a:latin typeface="+mj-lt"/>
              </a:rPr>
              <a:t>a payment voucher</a:t>
            </a:r>
            <a:r>
              <a:rPr lang="en-IN" sz="2000" u="sng" dirty="0" smtClean="0">
                <a:latin typeface="+mj-lt"/>
              </a:rPr>
              <a:t> </a:t>
            </a:r>
            <a:r>
              <a:rPr lang="en-IN" sz="2000" dirty="0" smtClean="0">
                <a:latin typeface="+mj-lt"/>
              </a:rPr>
              <a:t>at the </a:t>
            </a:r>
            <a:r>
              <a:rPr lang="en-IN" sz="2000" u="sng" dirty="0" smtClean="0">
                <a:latin typeface="+mj-lt"/>
              </a:rPr>
              <a:t>time of making payment</a:t>
            </a:r>
            <a:r>
              <a:rPr lang="en-IN" sz="2000" dirty="0" smtClean="0">
                <a:latin typeface="+mj-lt"/>
              </a:rPr>
              <a:t> to the supplier.</a:t>
            </a:r>
          </a:p>
          <a:p>
            <a:endParaRPr lang="en-IN" sz="2000" dirty="0" smtClean="0">
              <a:latin typeface="+mj-lt"/>
            </a:endParaRPr>
          </a:p>
          <a:p>
            <a:endParaRPr lang="en-IN" sz="2000" dirty="0" smtClean="0">
              <a:latin typeface="+mj-lt"/>
            </a:endParaRPr>
          </a:p>
          <a:p>
            <a:pPr>
              <a:buFont typeface="Wingdings" pitchFamily="2" charset="2"/>
              <a:buChar char="q"/>
            </a:pPr>
            <a:r>
              <a:rPr lang="en-IN" sz="2000" dirty="0" smtClean="0">
                <a:solidFill>
                  <a:srgbClr val="FF0000"/>
                </a:solidFill>
                <a:latin typeface="+mj-lt"/>
              </a:rPr>
              <a:t>Can one use input tax credit for payment of tax under reverse charge basis?</a:t>
            </a:r>
          </a:p>
          <a:p>
            <a:pPr>
              <a:buFont typeface="Courier New" pitchFamily="49" charset="0"/>
              <a:buChar char="o"/>
            </a:pPr>
            <a:r>
              <a:rPr lang="en-IN" sz="2000" b="1" dirty="0" smtClean="0">
                <a:latin typeface="+mj-lt"/>
              </a:rPr>
              <a:t>No</a:t>
            </a:r>
            <a:r>
              <a:rPr lang="en-IN" sz="2000" dirty="0" smtClean="0">
                <a:latin typeface="+mj-lt"/>
              </a:rPr>
              <a:t>, Definition of output tax specifically excludes tax payable under reverse charge basis. Therefore, </a:t>
            </a:r>
            <a:r>
              <a:rPr lang="en-IN" sz="2000" b="1" dirty="0" smtClean="0">
                <a:solidFill>
                  <a:schemeClr val="accent6">
                    <a:lumMod val="75000"/>
                  </a:schemeClr>
                </a:solidFill>
                <a:latin typeface="+mj-lt"/>
              </a:rPr>
              <a:t>input tax credit cannot be used for payment of tax</a:t>
            </a:r>
            <a:r>
              <a:rPr lang="en-IN" sz="2000" dirty="0" smtClean="0">
                <a:latin typeface="+mj-lt"/>
              </a:rPr>
              <a:t> under reverse charge basis.  	 </a:t>
            </a:r>
            <a:endParaRPr lang="en-IN" sz="2000" dirty="0">
              <a:latin typeface="+mj-lt"/>
            </a:endParaRPr>
          </a:p>
        </p:txBody>
      </p:sp>
      <p:sp>
        <p:nvSpPr>
          <p:cNvPr id="5" name="Rectangle 4"/>
          <p:cNvSpPr/>
          <p:nvPr/>
        </p:nvSpPr>
        <p:spPr>
          <a:xfrm>
            <a:off x="6215074" y="3500438"/>
            <a:ext cx="2247602"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31(3)</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of CGST </a:t>
            </a:r>
            <a:endPar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7" name="Rectangle 6"/>
          <p:cNvSpPr/>
          <p:nvPr/>
        </p:nvSpPr>
        <p:spPr>
          <a:xfrm>
            <a:off x="6429388" y="5786454"/>
            <a:ext cx="2074478"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2(82)of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endParaRPr>
          </a:p>
        </p:txBody>
      </p:sp>
      <p:sp>
        <p:nvSpPr>
          <p:cNvPr id="6" name="Title 1"/>
          <p:cNvSpPr>
            <a:spLocks noGrp="1"/>
          </p:cNvSpPr>
          <p:nvPr>
            <p:ph type="title"/>
          </p:nvPr>
        </p:nvSpPr>
        <p:spPr>
          <a:xfrm>
            <a:off x="285750" y="642918"/>
            <a:ext cx="8229600" cy="70487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Reverse charge mechanism (RCM)</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643998" cy="5214974"/>
          </a:xfrm>
        </p:spPr>
        <p:txBody>
          <a:bodyPr>
            <a:normAutofit fontScale="92500" lnSpcReduction="10000"/>
          </a:bodyPr>
          <a:lstStyle/>
          <a:p>
            <a:pPr>
              <a:buFont typeface="Wingdings" pitchFamily="2" charset="2"/>
              <a:buChar char="q"/>
            </a:pPr>
            <a:r>
              <a:rPr lang="en-IN" b="1" dirty="0" smtClean="0">
                <a:solidFill>
                  <a:srgbClr val="00B050"/>
                </a:solidFill>
                <a:latin typeface="+mj-lt"/>
              </a:rPr>
              <a:t> Time of Supply :- in case of goods </a:t>
            </a:r>
          </a:p>
          <a:p>
            <a:pPr>
              <a:buNone/>
            </a:pPr>
            <a:r>
              <a:rPr lang="en-IN" sz="2400" dirty="0" smtClean="0">
                <a:latin typeface="+mj-lt"/>
              </a:rPr>
              <a:t>    The time of supply shall be the </a:t>
            </a:r>
            <a:r>
              <a:rPr lang="en-IN" sz="2400" u="sng" dirty="0" smtClean="0">
                <a:solidFill>
                  <a:srgbClr val="FF0000"/>
                </a:solidFill>
                <a:latin typeface="+mj-lt"/>
              </a:rPr>
              <a:t>earliest</a:t>
            </a:r>
            <a:r>
              <a:rPr lang="en-IN" sz="2400" dirty="0" smtClean="0">
                <a:latin typeface="+mj-lt"/>
              </a:rPr>
              <a:t> of the  </a:t>
            </a:r>
          </a:p>
          <a:p>
            <a:pPr>
              <a:buNone/>
            </a:pPr>
            <a:r>
              <a:rPr lang="en-IN" sz="2400" dirty="0" smtClean="0">
                <a:latin typeface="+mj-lt"/>
              </a:rPr>
              <a:t>     following dates :-</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of the receipt of goods</a:t>
            </a:r>
            <a:r>
              <a:rPr lang="en-IN" sz="2400" dirty="0" smtClean="0">
                <a:latin typeface="+mj-lt"/>
              </a:rPr>
              <a:t>; or</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of payment </a:t>
            </a:r>
            <a:r>
              <a:rPr lang="en-IN" sz="2400" dirty="0" smtClean="0">
                <a:latin typeface="+mj-lt"/>
              </a:rPr>
              <a:t>(</a:t>
            </a:r>
            <a:r>
              <a:rPr lang="en-IN" sz="2400" u="sng" dirty="0" smtClean="0">
                <a:latin typeface="+mj-lt"/>
              </a:rPr>
              <a:t>enter in Books </a:t>
            </a:r>
            <a:r>
              <a:rPr lang="en-IN" sz="2400" dirty="0" smtClean="0">
                <a:latin typeface="+mj-lt"/>
              </a:rPr>
              <a:t>of A/c of recipient or </a:t>
            </a:r>
            <a:r>
              <a:rPr lang="en-IN" sz="2400" u="sng" dirty="0" smtClean="0">
                <a:latin typeface="+mj-lt"/>
              </a:rPr>
              <a:t>debited in</a:t>
            </a:r>
            <a:r>
              <a:rPr lang="en-IN" sz="2400" dirty="0" smtClean="0">
                <a:latin typeface="+mj-lt"/>
              </a:rPr>
              <a:t> </a:t>
            </a:r>
            <a:r>
              <a:rPr lang="en-IN" sz="2400" u="sng" dirty="0" smtClean="0">
                <a:latin typeface="+mj-lt"/>
              </a:rPr>
              <a:t>his bank account</a:t>
            </a:r>
            <a:r>
              <a:rPr lang="en-IN" sz="2400" dirty="0" smtClean="0">
                <a:latin typeface="+mj-lt"/>
              </a:rPr>
              <a:t>, whichever is </a:t>
            </a:r>
            <a:r>
              <a:rPr lang="en-IN" sz="2400" dirty="0" smtClean="0">
                <a:solidFill>
                  <a:srgbClr val="FF0000"/>
                </a:solidFill>
                <a:latin typeface="+mj-lt"/>
              </a:rPr>
              <a:t>earlier</a:t>
            </a:r>
            <a:r>
              <a:rPr lang="en-IN" sz="2400" dirty="0" smtClean="0">
                <a:latin typeface="+mj-lt"/>
              </a:rPr>
              <a:t>)</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immediately following 30 days </a:t>
            </a:r>
            <a:r>
              <a:rPr lang="en-IN" sz="2400" dirty="0" smtClean="0">
                <a:latin typeface="+mj-lt"/>
              </a:rPr>
              <a:t>from the date of </a:t>
            </a:r>
            <a:r>
              <a:rPr lang="en-IN" sz="2400" dirty="0" smtClean="0">
                <a:solidFill>
                  <a:srgbClr val="0070C0"/>
                </a:solidFill>
                <a:latin typeface="+mj-lt"/>
              </a:rPr>
              <a:t>issue of  invoice</a:t>
            </a:r>
            <a:r>
              <a:rPr lang="en-IN" sz="2400" dirty="0" smtClean="0">
                <a:latin typeface="+mj-lt"/>
              </a:rPr>
              <a:t>.</a:t>
            </a:r>
          </a:p>
          <a:p>
            <a:pPr marL="514350" indent="-514350" algn="just">
              <a:buFont typeface="Wingdings" pitchFamily="2" charset="2"/>
              <a:buChar char="q"/>
            </a:pPr>
            <a:r>
              <a:rPr lang="en-IN" sz="2400" b="1" dirty="0" smtClean="0">
                <a:solidFill>
                  <a:srgbClr val="00B050"/>
                </a:solidFill>
                <a:latin typeface="+mj-lt"/>
              </a:rPr>
              <a:t>in case of Service :-</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of the receipt of goods</a:t>
            </a:r>
            <a:r>
              <a:rPr lang="en-IN" sz="2400" dirty="0" smtClean="0">
                <a:latin typeface="+mj-lt"/>
              </a:rPr>
              <a:t>; or</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of payment </a:t>
            </a:r>
            <a:r>
              <a:rPr lang="en-IN" sz="2400" dirty="0" smtClean="0">
                <a:latin typeface="+mj-lt"/>
              </a:rPr>
              <a:t>(</a:t>
            </a:r>
            <a:r>
              <a:rPr lang="en-IN" sz="2400" u="sng" dirty="0" smtClean="0">
                <a:latin typeface="+mj-lt"/>
              </a:rPr>
              <a:t>enter in Books </a:t>
            </a:r>
            <a:r>
              <a:rPr lang="en-IN" sz="2400" dirty="0" smtClean="0">
                <a:latin typeface="+mj-lt"/>
              </a:rPr>
              <a:t>of A/c of recipient or </a:t>
            </a:r>
            <a:r>
              <a:rPr lang="en-IN" sz="2400" u="sng" dirty="0" smtClean="0">
                <a:latin typeface="+mj-lt"/>
              </a:rPr>
              <a:t>debited in</a:t>
            </a:r>
            <a:r>
              <a:rPr lang="en-IN" sz="2400" dirty="0" smtClean="0">
                <a:latin typeface="+mj-lt"/>
              </a:rPr>
              <a:t> </a:t>
            </a:r>
            <a:r>
              <a:rPr lang="en-IN" sz="2400" u="sng" dirty="0" smtClean="0">
                <a:latin typeface="+mj-lt"/>
              </a:rPr>
              <a:t>his bank account</a:t>
            </a:r>
            <a:r>
              <a:rPr lang="en-IN" sz="2400" dirty="0" smtClean="0">
                <a:latin typeface="+mj-lt"/>
              </a:rPr>
              <a:t>, whichever is </a:t>
            </a:r>
            <a:r>
              <a:rPr lang="en-IN" sz="2400" dirty="0" smtClean="0">
                <a:solidFill>
                  <a:srgbClr val="FF0000"/>
                </a:solidFill>
                <a:latin typeface="+mj-lt"/>
              </a:rPr>
              <a:t>earlier</a:t>
            </a:r>
            <a:r>
              <a:rPr lang="en-IN" sz="2400" dirty="0" smtClean="0">
                <a:latin typeface="+mj-lt"/>
              </a:rPr>
              <a:t>)</a:t>
            </a:r>
          </a:p>
          <a:p>
            <a:pPr marL="514350" indent="-514350" algn="just">
              <a:buFont typeface="Wingdings" pitchFamily="2" charset="2"/>
              <a:buChar char="ü"/>
            </a:pPr>
            <a:r>
              <a:rPr lang="en-IN" sz="2400" dirty="0" smtClean="0">
                <a:latin typeface="+mj-lt"/>
              </a:rPr>
              <a:t>The </a:t>
            </a:r>
            <a:r>
              <a:rPr lang="en-IN" sz="2400" dirty="0" smtClean="0">
                <a:solidFill>
                  <a:srgbClr val="0070C0"/>
                </a:solidFill>
                <a:latin typeface="+mj-lt"/>
              </a:rPr>
              <a:t>date immediately following 60 days </a:t>
            </a:r>
            <a:r>
              <a:rPr lang="en-IN" sz="2400" dirty="0" smtClean="0">
                <a:latin typeface="+mj-lt"/>
              </a:rPr>
              <a:t>from the date of </a:t>
            </a:r>
            <a:r>
              <a:rPr lang="en-IN" sz="2400" dirty="0" smtClean="0">
                <a:solidFill>
                  <a:srgbClr val="0070C0"/>
                </a:solidFill>
                <a:latin typeface="+mj-lt"/>
              </a:rPr>
              <a:t>issue of  invoice</a:t>
            </a:r>
            <a:r>
              <a:rPr lang="en-IN" sz="2400" dirty="0" smtClean="0">
                <a:latin typeface="+mj-lt"/>
              </a:rPr>
              <a:t>.</a:t>
            </a:r>
          </a:p>
          <a:p>
            <a:pPr marL="514350" indent="-514350" algn="just">
              <a:buFont typeface="Wingdings" pitchFamily="2" charset="2"/>
              <a:buChar char="ü"/>
            </a:pPr>
            <a:endParaRPr lang="en-IN" sz="2400" dirty="0" smtClean="0">
              <a:latin typeface="+mj-lt"/>
            </a:endParaRPr>
          </a:p>
          <a:p>
            <a:endParaRPr lang="en-IN" b="1" dirty="0">
              <a:solidFill>
                <a:srgbClr val="00B050"/>
              </a:solidFill>
              <a:latin typeface="+mj-lt"/>
            </a:endParaRPr>
          </a:p>
        </p:txBody>
      </p:sp>
      <p:sp>
        <p:nvSpPr>
          <p:cNvPr id="4" name="Title 1"/>
          <p:cNvSpPr>
            <a:spLocks noGrp="1"/>
          </p:cNvSpPr>
          <p:nvPr>
            <p:ph type="title"/>
          </p:nvPr>
        </p:nvSpPr>
        <p:spPr>
          <a:xfrm>
            <a:off x="428625" y="642917"/>
            <a:ext cx="8229600" cy="714395"/>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Reverse charge mechanism (RCM)</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0" y="1"/>
          <a:ext cx="9144000" cy="7057945"/>
        </p:xfrm>
        <a:graphic>
          <a:graphicData uri="http://schemas.openxmlformats.org/drawingml/2006/table">
            <a:tbl>
              <a:tblPr firstRow="1" bandRow="1">
                <a:tableStyleId>{69C7853C-536D-4A76-A0AE-DD22124D55A5}</a:tableStyleId>
              </a:tblPr>
              <a:tblGrid>
                <a:gridCol w="2000232"/>
                <a:gridCol w="2214578"/>
                <a:gridCol w="2143140"/>
                <a:gridCol w="2786050"/>
              </a:tblGrid>
              <a:tr h="1022905">
                <a:tc>
                  <a:txBody>
                    <a:bodyPr/>
                    <a:lstStyle/>
                    <a:p>
                      <a:r>
                        <a:rPr lang="en-IN" sz="1400" dirty="0" smtClean="0">
                          <a:solidFill>
                            <a:srgbClr val="FFFF00"/>
                          </a:solidFill>
                        </a:rPr>
                        <a:t>Services under RCM and applicable Rate</a:t>
                      </a:r>
                      <a:endParaRPr lang="en-IN" sz="1400" dirty="0">
                        <a:solidFill>
                          <a:srgbClr val="FFFF00"/>
                        </a:solidFill>
                      </a:endParaRPr>
                    </a:p>
                  </a:txBody>
                  <a:tcPr/>
                </a:tc>
                <a:tc>
                  <a:txBody>
                    <a:bodyPr/>
                    <a:lstStyle/>
                    <a:p>
                      <a:r>
                        <a:rPr lang="en-IN" sz="1400" dirty="0" smtClean="0">
                          <a:solidFill>
                            <a:srgbClr val="FFFF00"/>
                          </a:solidFill>
                        </a:rPr>
                        <a:t>Services on which ITC not avail and applicable</a:t>
                      </a:r>
                      <a:r>
                        <a:rPr lang="en-IN" sz="1400" baseline="0" dirty="0" smtClean="0">
                          <a:solidFill>
                            <a:srgbClr val="FFFF00"/>
                          </a:solidFill>
                        </a:rPr>
                        <a:t> rate (mention in  ITC rule)</a:t>
                      </a:r>
                      <a:endParaRPr lang="en-IN" sz="1400" dirty="0">
                        <a:solidFill>
                          <a:srgbClr val="FFFF00"/>
                        </a:solidFill>
                      </a:endParaRPr>
                    </a:p>
                  </a:txBody>
                  <a:tcPr/>
                </a:tc>
                <a:tc>
                  <a:txBody>
                    <a:bodyPr/>
                    <a:lstStyle/>
                    <a:p>
                      <a:r>
                        <a:rPr lang="en-IN" sz="1400" dirty="0" smtClean="0">
                          <a:solidFill>
                            <a:srgbClr val="FFFF00"/>
                          </a:solidFill>
                        </a:rPr>
                        <a:t>Services on which ITC available</a:t>
                      </a:r>
                      <a:r>
                        <a:rPr lang="en-IN" sz="1400" baseline="0" dirty="0" smtClean="0">
                          <a:solidFill>
                            <a:srgbClr val="FFFF00"/>
                          </a:solidFill>
                        </a:rPr>
                        <a:t> only on</a:t>
                      </a:r>
                      <a:r>
                        <a:rPr lang="en-IN" sz="1400" dirty="0" smtClean="0">
                          <a:solidFill>
                            <a:srgbClr val="FFFF00"/>
                          </a:solidFill>
                        </a:rPr>
                        <a:t> Input service and applicable Rate</a:t>
                      </a:r>
                      <a:endParaRPr lang="en-IN" sz="1400" dirty="0">
                        <a:solidFill>
                          <a:srgbClr val="FFFF00"/>
                        </a:solidFill>
                      </a:endParaRPr>
                    </a:p>
                  </a:txBody>
                  <a:tcPr/>
                </a:tc>
                <a:tc>
                  <a:txBody>
                    <a:bodyPr/>
                    <a:lstStyle/>
                    <a:p>
                      <a:r>
                        <a:rPr lang="en-IN" sz="1400" dirty="0" smtClean="0">
                          <a:solidFill>
                            <a:srgbClr val="FFFF00"/>
                          </a:solidFill>
                        </a:rPr>
                        <a:t>Service on which no ITC available and applicable Rate (mention in service</a:t>
                      </a:r>
                      <a:r>
                        <a:rPr lang="en-IN" sz="1400" baseline="0" dirty="0" smtClean="0">
                          <a:solidFill>
                            <a:srgbClr val="FFFF00"/>
                          </a:solidFill>
                        </a:rPr>
                        <a:t> rate schedule)</a:t>
                      </a:r>
                      <a:endParaRPr lang="en-IN" sz="1400" dirty="0">
                        <a:solidFill>
                          <a:srgbClr val="FFFF00"/>
                        </a:solidFill>
                      </a:endParaRPr>
                    </a:p>
                  </a:txBody>
                  <a:tcPr/>
                </a:tc>
              </a:tr>
              <a:tr h="9058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latin typeface="+mj-lt"/>
                        </a:rPr>
                        <a:t>Service provided by GTA @ 5% No ITC</a:t>
                      </a:r>
                      <a:endParaRPr lang="en-IN" sz="1800" dirty="0">
                        <a:latin typeface="+mj-lt"/>
                      </a:endParaRPr>
                    </a:p>
                  </a:txBody>
                  <a:tcPr/>
                </a:tc>
                <a:tc>
                  <a:txBody>
                    <a:bodyPr/>
                    <a:lstStyle/>
                    <a:p>
                      <a:pPr algn="l"/>
                      <a:r>
                        <a:rPr lang="en-IN" sz="1800" dirty="0" smtClean="0">
                          <a:latin typeface="+mj-lt"/>
                        </a:rPr>
                        <a:t>Works contract services @18%</a:t>
                      </a:r>
                      <a:endParaRPr lang="en-IN" sz="1800" dirty="0">
                        <a:latin typeface="+mj-lt"/>
                        <a:cs typeface="Andalus" pitchFamily="18" charset="-78"/>
                      </a:endParaRPr>
                    </a:p>
                  </a:txBody>
                  <a:tcPr/>
                </a:tc>
                <a:tc>
                  <a:txBody>
                    <a:bodyPr/>
                    <a:lstStyle/>
                    <a:p>
                      <a:pPr algn="l"/>
                      <a:r>
                        <a:rPr lang="en-IN" sz="1800" dirty="0" smtClean="0">
                          <a:latin typeface="+mj-lt"/>
                        </a:rPr>
                        <a:t>Transport of passengers by rail in Ist class &amp; AC @5% </a:t>
                      </a:r>
                      <a:endParaRPr lang="en-IN" sz="1800" dirty="0">
                        <a:solidFill>
                          <a:srgbClr val="FF0000"/>
                        </a:solidFill>
                        <a:latin typeface="+mj-lt"/>
                      </a:endParaRPr>
                    </a:p>
                  </a:txBody>
                  <a:tcPr/>
                </a:tc>
                <a:tc>
                  <a:txBody>
                    <a:bodyPr/>
                    <a:lstStyle/>
                    <a:p>
                      <a:pPr algn="l"/>
                      <a:r>
                        <a:rPr lang="en-IN" sz="1800" dirty="0" smtClean="0">
                          <a:latin typeface="+mj-lt"/>
                        </a:rPr>
                        <a:t>Transport of passengers, by</a:t>
                      </a:r>
                      <a:r>
                        <a:rPr lang="en-IN" sz="1800" baseline="0" dirty="0" smtClean="0">
                          <a:latin typeface="+mj-lt"/>
                        </a:rPr>
                        <a:t> </a:t>
                      </a:r>
                      <a:r>
                        <a:rPr lang="en-IN" sz="1800" dirty="0" smtClean="0">
                          <a:latin typeface="+mj-lt"/>
                        </a:rPr>
                        <a:t>AC contract</a:t>
                      </a:r>
                      <a:r>
                        <a:rPr lang="en-IN" sz="1800" baseline="0" dirty="0" smtClean="0">
                          <a:latin typeface="+mj-lt"/>
                        </a:rPr>
                        <a:t> </a:t>
                      </a:r>
                      <a:r>
                        <a:rPr lang="en-IN" sz="1800" dirty="0" smtClean="0">
                          <a:latin typeface="+mj-lt"/>
                        </a:rPr>
                        <a:t>carriage /stage carriage/Radio taxi;@5%</a:t>
                      </a:r>
                      <a:endParaRPr lang="en-IN" sz="1800" dirty="0">
                        <a:solidFill>
                          <a:srgbClr val="FF0000"/>
                        </a:solidFill>
                        <a:latin typeface="+mj-lt"/>
                      </a:endParaRPr>
                    </a:p>
                  </a:txBody>
                  <a:tcPr/>
                </a:tc>
              </a:tr>
              <a:tr h="1056220">
                <a:tc>
                  <a:txBody>
                    <a:bodyPr/>
                    <a:lstStyle/>
                    <a:p>
                      <a:pPr algn="l"/>
                      <a:r>
                        <a:rPr lang="en-IN" sz="1800" dirty="0" smtClean="0">
                          <a:latin typeface="+mj-lt"/>
                        </a:rPr>
                        <a:t>Legal services @ 18%</a:t>
                      </a:r>
                      <a:endParaRPr lang="en-IN" sz="1800" dirty="0">
                        <a:solidFill>
                          <a:srgbClr val="FF0000"/>
                        </a:solidFill>
                        <a:latin typeface="+mj-lt"/>
                      </a:endParaRPr>
                    </a:p>
                  </a:txBody>
                  <a:tcPr/>
                </a:tc>
                <a:tc>
                  <a:txBody>
                    <a:bodyPr/>
                    <a:lstStyle/>
                    <a:p>
                      <a:pPr algn="l"/>
                      <a:r>
                        <a:rPr lang="en-IN" sz="1800" dirty="0" smtClean="0">
                          <a:latin typeface="+mj-lt"/>
                        </a:rPr>
                        <a:t>Construction service@12%</a:t>
                      </a:r>
                      <a:endParaRPr lang="en-IN" sz="1800" dirty="0">
                        <a:solidFill>
                          <a:srgbClr val="FF0000"/>
                        </a:solidFill>
                        <a:latin typeface="+mj-lt"/>
                      </a:endParaRPr>
                    </a:p>
                  </a:txBody>
                  <a:tcPr/>
                </a:tc>
                <a:tc>
                  <a:txBody>
                    <a:bodyPr/>
                    <a:lstStyle/>
                    <a:p>
                      <a:pPr algn="l"/>
                      <a:r>
                        <a:rPr lang="en-IN" sz="1800" dirty="0" smtClean="0">
                          <a:latin typeface="+mj-lt"/>
                        </a:rPr>
                        <a:t>Transport of passengers by air in economy class /RCS @5%</a:t>
                      </a:r>
                      <a:endParaRPr lang="en-IN" sz="1800" dirty="0">
                        <a:solidFill>
                          <a:srgbClr val="FF0000"/>
                        </a:solidFill>
                        <a:latin typeface="+mj-lt"/>
                      </a:endParaRPr>
                    </a:p>
                  </a:txBody>
                  <a:tcPr/>
                </a:tc>
                <a:tc>
                  <a:txBody>
                    <a:bodyPr/>
                    <a:lstStyle/>
                    <a:p>
                      <a:pPr algn="l"/>
                      <a:r>
                        <a:rPr lang="en-IN" sz="1800" dirty="0" smtClean="0">
                          <a:latin typeface="+mj-lt"/>
                        </a:rPr>
                        <a:t>Renting of motorcab@5%</a:t>
                      </a:r>
                      <a:endParaRPr lang="en-IN" sz="1800" dirty="0">
                        <a:solidFill>
                          <a:srgbClr val="FF0000"/>
                        </a:solidFill>
                        <a:latin typeface="+mj-lt"/>
                      </a:endParaRPr>
                    </a:p>
                  </a:txBody>
                  <a:tcPr/>
                </a:tc>
              </a:tr>
              <a:tr h="8859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latin typeface="+mj-lt"/>
                        </a:rPr>
                        <a:t>Sponsorship services </a:t>
                      </a:r>
                    </a:p>
                    <a:p>
                      <a:pPr algn="l"/>
                      <a:r>
                        <a:rPr lang="en-IN" sz="1800" dirty="0" smtClean="0">
                          <a:latin typeface="+mj-lt"/>
                        </a:rPr>
                        <a:t>@ 18%</a:t>
                      </a:r>
                      <a:endParaRPr lang="en-IN" sz="1800" dirty="0">
                        <a:solidFill>
                          <a:srgbClr val="FF0000"/>
                        </a:solidFill>
                        <a:latin typeface="+mj-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latin typeface="+mj-lt"/>
                        </a:rPr>
                        <a:t>Renting of motorcab @5% No ITC</a:t>
                      </a:r>
                      <a:endParaRPr lang="en-IN" sz="1800" dirty="0">
                        <a:latin typeface="+mj-lt"/>
                      </a:endParaRPr>
                    </a:p>
                  </a:txBody>
                  <a:tcPr/>
                </a:tc>
                <a:tc>
                  <a:txBody>
                    <a:bodyPr/>
                    <a:lstStyle/>
                    <a:p>
                      <a:pPr algn="l"/>
                      <a:r>
                        <a:rPr lang="en-IN" sz="1800" dirty="0" smtClean="0">
                          <a:latin typeface="+mj-lt"/>
                        </a:rPr>
                        <a:t>Transport of goods by rail@5%</a:t>
                      </a:r>
                      <a:endParaRPr lang="en-IN" sz="1800" dirty="0">
                        <a:solidFill>
                          <a:srgbClr val="FF0000"/>
                        </a:solidFill>
                        <a:latin typeface="+mj-lt"/>
                      </a:endParaRPr>
                    </a:p>
                  </a:txBody>
                  <a:tcPr/>
                </a:tc>
                <a:tc>
                  <a:txBody>
                    <a:bodyPr/>
                    <a:lstStyle/>
                    <a:p>
                      <a:pPr algn="l"/>
                      <a:r>
                        <a:rPr lang="en-IN" sz="1800" dirty="0" smtClean="0">
                          <a:latin typeface="+mj-lt"/>
                        </a:rPr>
                        <a:t>Services of GTA in relation transportation of</a:t>
                      </a:r>
                      <a:r>
                        <a:rPr lang="en-IN" sz="1800" baseline="0" dirty="0" smtClean="0">
                          <a:latin typeface="+mj-lt"/>
                        </a:rPr>
                        <a:t> </a:t>
                      </a:r>
                      <a:r>
                        <a:rPr lang="en-IN" sz="1800" dirty="0" smtClean="0">
                          <a:latin typeface="+mj-lt"/>
                        </a:rPr>
                        <a:t>goods@5%</a:t>
                      </a:r>
                      <a:endParaRPr lang="en-IN" sz="1800" dirty="0">
                        <a:solidFill>
                          <a:srgbClr val="FF0000"/>
                        </a:solidFill>
                        <a:latin typeface="+mj-lt"/>
                      </a:endParaRPr>
                    </a:p>
                  </a:txBody>
                  <a:tcPr/>
                </a:tc>
              </a:tr>
              <a:tr h="1114518">
                <a:tc>
                  <a:txBody>
                    <a:bodyPr/>
                    <a:lstStyle/>
                    <a:p>
                      <a:pPr algn="l"/>
                      <a:r>
                        <a:rPr lang="en-IN" sz="1800" dirty="0" smtClean="0">
                          <a:latin typeface="+mj-lt"/>
                        </a:rPr>
                        <a:t>Transport of goods in a vessel@ 5% with ITC of input services</a:t>
                      </a:r>
                      <a:endParaRPr lang="en-IN" sz="1800" dirty="0">
                        <a:latin typeface="+mj-lt"/>
                      </a:endParaRPr>
                    </a:p>
                  </a:txBody>
                  <a:tcPr/>
                </a:tc>
                <a:tc>
                  <a:txBody>
                    <a:bodyPr/>
                    <a:lstStyle/>
                    <a:p>
                      <a:pPr algn="l"/>
                      <a:r>
                        <a:rPr lang="en-IN" sz="1800" dirty="0" smtClean="0">
                          <a:latin typeface="+mj-lt"/>
                        </a:rPr>
                        <a:t>Supply of food/drinks in restro not AC and central heating @12%</a:t>
                      </a:r>
                      <a:endParaRPr lang="en-IN" sz="1800" dirty="0">
                        <a:solidFill>
                          <a:srgbClr val="FF0000"/>
                        </a:solidFill>
                        <a:latin typeface="+mj-lt"/>
                      </a:endParaRPr>
                    </a:p>
                  </a:txBody>
                  <a:tcPr/>
                </a:tc>
                <a:tc>
                  <a:txBody>
                    <a:bodyPr/>
                    <a:lstStyle/>
                    <a:p>
                      <a:pPr algn="l"/>
                      <a:r>
                        <a:rPr lang="en-IN" sz="1800" dirty="0" smtClean="0">
                          <a:latin typeface="+mj-lt"/>
                        </a:rPr>
                        <a:t>Transport of goods in a vessel@5%</a:t>
                      </a:r>
                      <a:endParaRPr lang="en-IN" sz="1800" dirty="0">
                        <a:solidFill>
                          <a:srgbClr val="FF0000"/>
                        </a:solidFill>
                        <a:latin typeface="+mj-lt"/>
                      </a:endParaRPr>
                    </a:p>
                  </a:txBody>
                  <a:tcPr/>
                </a:tc>
                <a:tc>
                  <a:txBody>
                    <a:bodyPr/>
                    <a:lstStyle/>
                    <a:p>
                      <a:pPr algn="l"/>
                      <a:r>
                        <a:rPr lang="en-IN" sz="1800" dirty="0" smtClean="0">
                          <a:latin typeface="+mj-lt"/>
                        </a:rPr>
                        <a:t>Supply of tour operators services@5%</a:t>
                      </a:r>
                      <a:endParaRPr lang="en-IN" sz="1800" dirty="0">
                        <a:solidFill>
                          <a:srgbClr val="FF0000"/>
                        </a:solidFill>
                        <a:latin typeface="+mj-lt"/>
                      </a:endParaRPr>
                    </a:p>
                  </a:txBody>
                  <a:tcPr/>
                </a:tc>
              </a:tr>
              <a:tr h="843060">
                <a:tc>
                  <a:txBody>
                    <a:bodyPr/>
                    <a:lstStyle/>
                    <a:p>
                      <a:pPr algn="l"/>
                      <a:endParaRPr lang="en-IN" sz="1800" dirty="0">
                        <a:latin typeface="+mj-lt"/>
                      </a:endParaRPr>
                    </a:p>
                  </a:txBody>
                  <a:tcPr/>
                </a:tc>
                <a:tc>
                  <a:txBody>
                    <a:bodyPr/>
                    <a:lstStyle/>
                    <a:p>
                      <a:pPr algn="l"/>
                      <a:r>
                        <a:rPr lang="en-IN" sz="1800" dirty="0" smtClean="0">
                          <a:latin typeface="+mj-lt"/>
                        </a:rPr>
                        <a:t>Outdoor catering@18%</a:t>
                      </a:r>
                      <a:endParaRPr lang="en-IN" sz="1800" dirty="0">
                        <a:solidFill>
                          <a:srgbClr val="FF0000"/>
                        </a:solidFill>
                        <a:latin typeface="+mj-lt"/>
                      </a:endParaRPr>
                    </a:p>
                  </a:txBody>
                  <a:tcPr/>
                </a:tc>
                <a:tc>
                  <a:txBody>
                    <a:bodyPr/>
                    <a:lstStyle/>
                    <a:p>
                      <a:pPr algn="l"/>
                      <a:r>
                        <a:rPr lang="en-IN" sz="1800" dirty="0" smtClean="0">
                          <a:latin typeface="+mj-lt"/>
                        </a:rPr>
                        <a:t>Leasing of aircrafts by a scheduled</a:t>
                      </a:r>
                      <a:r>
                        <a:rPr lang="en-IN" sz="1800" baseline="0" dirty="0" smtClean="0">
                          <a:latin typeface="+mj-lt"/>
                        </a:rPr>
                        <a:t> </a:t>
                      </a:r>
                      <a:r>
                        <a:rPr lang="en-IN" sz="1800" dirty="0" smtClean="0">
                          <a:latin typeface="+mj-lt"/>
                        </a:rPr>
                        <a:t>airlines   @ 5%</a:t>
                      </a:r>
                      <a:endParaRPr lang="en-IN" sz="1800" dirty="0">
                        <a:solidFill>
                          <a:srgbClr val="FF0000"/>
                        </a:solidFill>
                        <a:latin typeface="+mj-lt"/>
                        <a:cs typeface="Andalus" pitchFamily="18" charset="-78"/>
                      </a:endParaRPr>
                    </a:p>
                  </a:txBody>
                  <a:tcPr/>
                </a:tc>
                <a:tc>
                  <a:txBody>
                    <a:bodyPr/>
                    <a:lstStyle/>
                    <a:p>
                      <a:pPr algn="l"/>
                      <a:endParaRPr lang="en-IN" sz="1800" dirty="0">
                        <a:latin typeface="+mj-lt"/>
                      </a:endParaRPr>
                    </a:p>
                  </a:txBody>
                  <a:tcPr/>
                </a:tc>
              </a:tr>
              <a:tr h="712775">
                <a:tc>
                  <a:txBody>
                    <a:bodyPr/>
                    <a:lstStyle/>
                    <a:p>
                      <a:pPr algn="l"/>
                      <a:endParaRPr lang="en-IN" sz="1800" dirty="0">
                        <a:latin typeface="+mj-lt"/>
                      </a:endParaRPr>
                    </a:p>
                  </a:txBody>
                  <a:tcPr/>
                </a:tc>
                <a:tc>
                  <a:txBody>
                    <a:bodyPr/>
                    <a:lstStyle/>
                    <a:p>
                      <a:pPr algn="l"/>
                      <a:endParaRPr lang="en-IN" sz="1800" dirty="0">
                        <a:latin typeface="+mj-lt"/>
                      </a:endParaRPr>
                    </a:p>
                  </a:txBody>
                  <a:tcPr/>
                </a:tc>
                <a:tc>
                  <a:txBody>
                    <a:bodyPr/>
                    <a:lstStyle/>
                    <a:p>
                      <a:pPr algn="l"/>
                      <a:r>
                        <a:rPr lang="en-IN" sz="1800" dirty="0" smtClean="0">
                          <a:latin typeface="+mj-lt"/>
                        </a:rPr>
                        <a:t>Services provided by foreman of chit fund@12%</a:t>
                      </a:r>
                      <a:endParaRPr lang="en-IN" sz="1800" dirty="0">
                        <a:solidFill>
                          <a:srgbClr val="FF0000"/>
                        </a:solidFill>
                        <a:latin typeface="+mj-lt"/>
                      </a:endParaRPr>
                    </a:p>
                  </a:txBody>
                  <a:tcPr/>
                </a:tc>
                <a:tc>
                  <a:txBody>
                    <a:bodyPr/>
                    <a:lstStyle/>
                    <a:p>
                      <a:pPr algn="l"/>
                      <a:endParaRPr lang="en-IN" sz="1800" dirty="0">
                        <a:latin typeface="+mj-lt"/>
                      </a:endParaRPr>
                    </a:p>
                  </a:txBody>
                  <a:tcPr/>
                </a:tc>
              </a:tr>
            </a:tbl>
          </a:graphicData>
        </a:graphic>
      </p:graphicFrame>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descr="C:\Users\erpusr184d\Desktop\GST-sk\maxresdefault.jpg"/>
          <p:cNvPicPr>
            <a:picLocks noChangeAspect="1" noChangeArrowheads="1"/>
          </p:cNvPicPr>
          <p:nvPr/>
        </p:nvPicPr>
        <p:blipFill>
          <a:blip r:embed="rId2"/>
          <a:srcRect/>
          <a:stretch>
            <a:fillRect/>
          </a:stretch>
        </p:blipFill>
        <p:spPr bwMode="auto">
          <a:xfrm>
            <a:off x="0" y="0"/>
            <a:ext cx="9435909" cy="6858000"/>
          </a:xfrm>
          <a:prstGeom prst="rect">
            <a:avLst/>
          </a:prstGeom>
          <a:noFill/>
        </p:spPr>
      </p:pic>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290"/>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Input Tax Credit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3" name="Content Placeholder 2"/>
          <p:cNvSpPr>
            <a:spLocks noGrp="1"/>
          </p:cNvSpPr>
          <p:nvPr>
            <p:ph sz="half" idx="1"/>
          </p:nvPr>
        </p:nvSpPr>
        <p:spPr>
          <a:xfrm>
            <a:off x="285720" y="1428736"/>
            <a:ext cx="8572560" cy="5214974"/>
          </a:xfrm>
        </p:spPr>
        <p:txBody>
          <a:bodyPr>
            <a:noAutofit/>
          </a:bodyPr>
          <a:lstStyle/>
          <a:p>
            <a:pPr>
              <a:buFont typeface="Wingdings" pitchFamily="2" charset="2"/>
              <a:buChar char="q"/>
            </a:pPr>
            <a:r>
              <a:rPr lang="en-IN" sz="2000" dirty="0" smtClean="0">
                <a:latin typeface="+mj-lt"/>
              </a:rPr>
              <a:t>Input credit means that at the time of paying tax on output the tax paid in inputs can be reduced.</a:t>
            </a:r>
          </a:p>
          <a:p>
            <a:pPr>
              <a:buFont typeface="Wingdings" pitchFamily="2" charset="2"/>
              <a:buChar char="q"/>
            </a:pPr>
            <a:endParaRPr lang="en-IN" sz="1100" dirty="0" smtClean="0">
              <a:latin typeface="+mj-lt"/>
            </a:endParaRPr>
          </a:p>
          <a:p>
            <a:pPr>
              <a:buFont typeface="Wingdings" pitchFamily="2" charset="2"/>
              <a:buChar char="q"/>
            </a:pPr>
            <a:r>
              <a:rPr lang="en-IN" sz="2000" dirty="0" smtClean="0">
                <a:latin typeface="+mj-lt"/>
              </a:rPr>
              <a:t>Every registered person shall be entitled to take credit of input tax charged on any supply of goods or services or both to</a:t>
            </a:r>
          </a:p>
          <a:p>
            <a:pPr>
              <a:buNone/>
            </a:pPr>
            <a:r>
              <a:rPr lang="en-IN" sz="2000" dirty="0" smtClean="0">
                <a:latin typeface="+mj-lt"/>
              </a:rPr>
              <a:t>	him which are </a:t>
            </a:r>
            <a:r>
              <a:rPr lang="en-IN" sz="2000" b="1" dirty="0" smtClean="0">
                <a:latin typeface="+mj-lt"/>
              </a:rPr>
              <a:t>used or intended to</a:t>
            </a:r>
          </a:p>
          <a:p>
            <a:pPr>
              <a:buNone/>
            </a:pPr>
            <a:r>
              <a:rPr lang="en-IN" sz="2000" b="1" dirty="0" smtClean="0">
                <a:latin typeface="+mj-lt"/>
              </a:rPr>
              <a:t>	 be used in the course or furtherance of his </a:t>
            </a:r>
          </a:p>
          <a:p>
            <a:pPr>
              <a:buNone/>
            </a:pPr>
            <a:r>
              <a:rPr lang="en-IN" sz="2000" b="1" dirty="0" smtClean="0">
                <a:latin typeface="+mj-lt"/>
              </a:rPr>
              <a:t>	business</a:t>
            </a:r>
            <a:r>
              <a:rPr lang="en-IN" sz="2000" dirty="0" smtClean="0">
                <a:latin typeface="+mj-lt"/>
              </a:rPr>
              <a:t>, </a:t>
            </a:r>
            <a:r>
              <a:rPr lang="en-IN" sz="2000" b="1" u="sng" dirty="0" smtClean="0">
                <a:solidFill>
                  <a:schemeClr val="bg2">
                    <a:lumMod val="50000"/>
                  </a:schemeClr>
                </a:solidFill>
                <a:latin typeface="+mj-lt"/>
              </a:rPr>
              <a:t>subject to such conditions and </a:t>
            </a:r>
          </a:p>
          <a:p>
            <a:pPr>
              <a:buNone/>
            </a:pPr>
            <a:r>
              <a:rPr lang="en-IN" sz="2000" b="1" dirty="0" smtClean="0">
                <a:solidFill>
                  <a:schemeClr val="bg2">
                    <a:lumMod val="50000"/>
                  </a:schemeClr>
                </a:solidFill>
                <a:latin typeface="+mj-lt"/>
              </a:rPr>
              <a:t>	</a:t>
            </a:r>
            <a:r>
              <a:rPr lang="en-IN" sz="2000" b="1" u="sng" dirty="0" smtClean="0">
                <a:solidFill>
                  <a:schemeClr val="bg2">
                    <a:lumMod val="50000"/>
                  </a:schemeClr>
                </a:solidFill>
                <a:latin typeface="+mj-lt"/>
              </a:rPr>
              <a:t>restrictions specified in section 49</a:t>
            </a:r>
            <a:r>
              <a:rPr lang="en-IN" sz="2000" u="sng" dirty="0" smtClean="0">
                <a:solidFill>
                  <a:schemeClr val="bg2">
                    <a:lumMod val="50000"/>
                  </a:schemeClr>
                </a:solidFill>
                <a:latin typeface="+mj-lt"/>
              </a:rPr>
              <a:t>.</a:t>
            </a:r>
          </a:p>
          <a:p>
            <a:pPr>
              <a:buFont typeface="Wingdings" pitchFamily="2" charset="2"/>
              <a:buChar char="q"/>
            </a:pPr>
            <a:endParaRPr lang="en-IN" sz="1100" dirty="0" smtClean="0">
              <a:solidFill>
                <a:schemeClr val="accent6">
                  <a:lumMod val="50000"/>
                </a:schemeClr>
              </a:solidFill>
              <a:latin typeface="+mj-lt"/>
            </a:endParaRPr>
          </a:p>
          <a:p>
            <a:pPr>
              <a:buFont typeface="Wingdings" pitchFamily="2" charset="2"/>
              <a:buChar char="q"/>
            </a:pPr>
            <a:r>
              <a:rPr lang="en-IN" sz="2000" dirty="0" smtClean="0">
                <a:solidFill>
                  <a:schemeClr val="accent6">
                    <a:lumMod val="50000"/>
                  </a:schemeClr>
                </a:solidFill>
                <a:latin typeface="+mj-lt"/>
              </a:rPr>
              <a:t>Registered person shall be entitled to take ITC on the basis of following documents</a:t>
            </a:r>
            <a:r>
              <a:rPr lang="en-IN" sz="2000" dirty="0" smtClean="0">
                <a:latin typeface="+mj-lt"/>
              </a:rPr>
              <a:t> :-</a:t>
            </a:r>
          </a:p>
          <a:p>
            <a:pPr marL="342900" indent="-342900">
              <a:buClr>
                <a:srgbClr val="00B050"/>
              </a:buClr>
              <a:buFont typeface="+mj-lt"/>
              <a:buAutoNum type="alphaLcPeriod"/>
            </a:pPr>
            <a:r>
              <a:rPr lang="en-IN" sz="2000" b="1" dirty="0" smtClean="0">
                <a:solidFill>
                  <a:srgbClr val="00B050"/>
                </a:solidFill>
                <a:latin typeface="+mj-lt"/>
              </a:rPr>
              <a:t>Invoice issued or debit note </a:t>
            </a:r>
          </a:p>
          <a:p>
            <a:pPr marL="342900" indent="-342900">
              <a:buClr>
                <a:srgbClr val="00B050"/>
              </a:buClr>
              <a:buFont typeface="+mj-lt"/>
              <a:buAutoNum type="alphaLcPeriod"/>
            </a:pPr>
            <a:r>
              <a:rPr lang="en-IN" sz="2000" b="1" dirty="0" smtClean="0">
                <a:solidFill>
                  <a:srgbClr val="00B050"/>
                </a:solidFill>
                <a:latin typeface="+mj-lt"/>
              </a:rPr>
              <a:t>Bill of entry</a:t>
            </a:r>
          </a:p>
          <a:p>
            <a:pPr marL="342900" indent="-342900">
              <a:buClr>
                <a:srgbClr val="00B050"/>
              </a:buClr>
              <a:buFont typeface="+mj-lt"/>
              <a:buAutoNum type="alphaLcPeriod"/>
            </a:pPr>
            <a:r>
              <a:rPr lang="en-IN" sz="2000" b="1" dirty="0" smtClean="0">
                <a:solidFill>
                  <a:srgbClr val="00B050"/>
                </a:solidFill>
                <a:latin typeface="+mj-lt"/>
              </a:rPr>
              <a:t>Document issued by ISD</a:t>
            </a:r>
          </a:p>
          <a:p>
            <a:pPr marL="342900" indent="-342900">
              <a:buClr>
                <a:srgbClr val="00B050"/>
              </a:buClr>
              <a:buFont typeface="+mj-lt"/>
              <a:buAutoNum type="alphaLcPeriod"/>
            </a:pPr>
            <a:r>
              <a:rPr lang="en-IN" sz="2000" b="1" dirty="0" smtClean="0">
                <a:solidFill>
                  <a:srgbClr val="00B050"/>
                </a:solidFill>
                <a:latin typeface="+mj-lt"/>
              </a:rPr>
              <a:t>Invoice prepared in respect of reverse charge </a:t>
            </a:r>
          </a:p>
          <a:p>
            <a:pPr marL="342900" indent="-342900">
              <a:buNone/>
            </a:pPr>
            <a:r>
              <a:rPr lang="en-IN" sz="2000" dirty="0" smtClean="0">
                <a:latin typeface="+mj-lt"/>
              </a:rPr>
              <a:t>                                                          </a:t>
            </a:r>
            <a:endParaRPr lang="en-IN" sz="2000" dirty="0">
              <a:solidFill>
                <a:srgbClr val="FF0000"/>
              </a:solidFill>
              <a:latin typeface="+mj-lt"/>
            </a:endParaRPr>
          </a:p>
        </p:txBody>
      </p:sp>
      <p:pic>
        <p:nvPicPr>
          <p:cNvPr id="3075" name="Picture 3"/>
          <p:cNvPicPr>
            <a:picLocks noGrp="1" noChangeAspect="1" noChangeArrowheads="1"/>
          </p:cNvPicPr>
          <p:nvPr>
            <p:ph sz="half" idx="2"/>
          </p:nvPr>
        </p:nvPicPr>
        <p:blipFill>
          <a:blip r:embed="rId2"/>
          <a:stretch>
            <a:fillRect/>
          </a:stretch>
        </p:blipFill>
        <p:spPr bwMode="auto">
          <a:xfrm>
            <a:off x="5386390" y="2643182"/>
            <a:ext cx="3757610" cy="2000264"/>
          </a:xfrm>
          <a:prstGeom prst="rect">
            <a:avLst/>
          </a:prstGeom>
          <a:noFill/>
          <a:ln w="9525">
            <a:noFill/>
            <a:miter lim="800000"/>
            <a:headEnd/>
            <a:tailEnd/>
          </a:ln>
          <a:effectLst/>
        </p:spPr>
      </p:pic>
      <p:sp>
        <p:nvSpPr>
          <p:cNvPr id="5" name="Rectangle 4"/>
          <p:cNvSpPr/>
          <p:nvPr/>
        </p:nvSpPr>
        <p:spPr>
          <a:xfrm>
            <a:off x="6143636" y="6457890"/>
            <a:ext cx="2779479"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Rule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36 of cgst Rules</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0034" y="357166"/>
            <a:ext cx="8229600" cy="92868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Conditions for availment of ITC</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Content Placeholder 5"/>
          <p:cNvSpPr>
            <a:spLocks noGrp="1"/>
          </p:cNvSpPr>
          <p:nvPr>
            <p:ph idx="1"/>
          </p:nvPr>
        </p:nvSpPr>
        <p:spPr>
          <a:xfrm>
            <a:off x="214282" y="1643050"/>
            <a:ext cx="8643998" cy="5072098"/>
          </a:xfrm>
        </p:spPr>
        <p:txBody>
          <a:bodyPr>
            <a:noAutofit/>
          </a:bodyPr>
          <a:lstStyle/>
          <a:p>
            <a:pPr>
              <a:buNone/>
            </a:pPr>
            <a:r>
              <a:rPr lang="en-IN" sz="2000" dirty="0" smtClean="0">
                <a:latin typeface="+mj-lt"/>
              </a:rPr>
              <a:t>Input tax credit is available only if – </a:t>
            </a:r>
          </a:p>
          <a:p>
            <a:r>
              <a:rPr lang="en-IN" sz="2000" dirty="0" smtClean="0">
                <a:latin typeface="+mj-lt"/>
              </a:rPr>
              <a:t>Goods or services or both are </a:t>
            </a:r>
            <a:r>
              <a:rPr lang="en-IN" sz="2000" b="1" u="sng" dirty="0" smtClean="0">
                <a:solidFill>
                  <a:srgbClr val="0070C0"/>
                </a:solidFill>
                <a:latin typeface="+mj-lt"/>
              </a:rPr>
              <a:t>used or intended to be used </a:t>
            </a:r>
            <a:r>
              <a:rPr lang="en-IN" sz="2000" dirty="0" smtClean="0">
                <a:latin typeface="+mj-lt"/>
              </a:rPr>
              <a:t>in the </a:t>
            </a:r>
            <a:r>
              <a:rPr lang="en-IN" sz="2000" b="1" dirty="0" smtClean="0">
                <a:solidFill>
                  <a:srgbClr val="0070C0"/>
                </a:solidFill>
                <a:latin typeface="+mj-lt"/>
              </a:rPr>
              <a:t>course or in the </a:t>
            </a:r>
            <a:r>
              <a:rPr lang="en-IN" sz="2000" b="1" u="sng" dirty="0" smtClean="0">
                <a:solidFill>
                  <a:srgbClr val="0070C0"/>
                </a:solidFill>
                <a:latin typeface="+mj-lt"/>
              </a:rPr>
              <a:t>furtherance of his business</a:t>
            </a:r>
            <a:r>
              <a:rPr lang="en-IN" sz="2000" dirty="0" smtClean="0">
                <a:latin typeface="+mj-lt"/>
              </a:rPr>
              <a:t>; </a:t>
            </a:r>
          </a:p>
          <a:p>
            <a:endParaRPr lang="en-IN" sz="1000" dirty="0" smtClean="0">
              <a:latin typeface="+mj-lt"/>
            </a:endParaRPr>
          </a:p>
          <a:p>
            <a:r>
              <a:rPr lang="en-IN" sz="2000" dirty="0" smtClean="0">
                <a:latin typeface="+mj-lt"/>
              </a:rPr>
              <a:t>He is </a:t>
            </a:r>
            <a:r>
              <a:rPr lang="en-IN" sz="2000" b="1" dirty="0" smtClean="0">
                <a:solidFill>
                  <a:srgbClr val="0070C0"/>
                </a:solidFill>
                <a:latin typeface="+mj-lt"/>
              </a:rPr>
              <a:t>in possession</a:t>
            </a:r>
            <a:r>
              <a:rPr lang="en-IN" sz="2000" dirty="0" smtClean="0">
                <a:solidFill>
                  <a:srgbClr val="0070C0"/>
                </a:solidFill>
                <a:latin typeface="+mj-lt"/>
              </a:rPr>
              <a:t> </a:t>
            </a:r>
            <a:r>
              <a:rPr lang="en-IN" sz="2000" dirty="0" smtClean="0">
                <a:latin typeface="+mj-lt"/>
              </a:rPr>
              <a:t>of </a:t>
            </a:r>
            <a:r>
              <a:rPr lang="en-IN" sz="2000" b="1" dirty="0" smtClean="0">
                <a:solidFill>
                  <a:srgbClr val="0070C0"/>
                </a:solidFill>
                <a:latin typeface="+mj-lt"/>
              </a:rPr>
              <a:t>tax invoice/ debit note / tax-paying document</a:t>
            </a:r>
            <a:r>
              <a:rPr lang="en-IN" sz="2000" dirty="0" smtClean="0">
                <a:solidFill>
                  <a:srgbClr val="0070C0"/>
                </a:solidFill>
                <a:latin typeface="+mj-lt"/>
              </a:rPr>
              <a:t> </a:t>
            </a:r>
            <a:r>
              <a:rPr lang="en-IN" sz="2000" dirty="0" smtClean="0">
                <a:latin typeface="+mj-lt"/>
              </a:rPr>
              <a:t>issued by a supplier registered</a:t>
            </a:r>
          </a:p>
          <a:p>
            <a:endParaRPr lang="en-IN" sz="1000" dirty="0" smtClean="0">
              <a:latin typeface="+mj-lt"/>
            </a:endParaRPr>
          </a:p>
          <a:p>
            <a:r>
              <a:rPr lang="en-IN" sz="2000" dirty="0" smtClean="0">
                <a:latin typeface="+mj-lt"/>
              </a:rPr>
              <a:t>He has </a:t>
            </a:r>
            <a:r>
              <a:rPr lang="en-IN" sz="2000" b="1" u="sng" dirty="0" smtClean="0">
                <a:solidFill>
                  <a:srgbClr val="0070C0"/>
                </a:solidFill>
                <a:latin typeface="+mj-lt"/>
              </a:rPr>
              <a:t>received the said goods or services or both </a:t>
            </a:r>
            <a:r>
              <a:rPr lang="en-IN" sz="2000" dirty="0" smtClean="0">
                <a:latin typeface="+mj-lt"/>
              </a:rPr>
              <a:t>subject </a:t>
            </a:r>
            <a:r>
              <a:rPr lang="en-IN" sz="2000" dirty="0" smtClean="0">
                <a:solidFill>
                  <a:srgbClr val="0070C0"/>
                </a:solidFill>
                <a:latin typeface="+mj-lt"/>
              </a:rPr>
              <a:t>to job-work facilities and restrictions relating to input tax credit in Section </a:t>
            </a:r>
            <a:r>
              <a:rPr lang="en-IN" sz="2000" dirty="0" smtClean="0">
                <a:solidFill>
                  <a:srgbClr val="0070C0"/>
                </a:solidFill>
                <a:latin typeface="+mj-lt"/>
                <a:cs typeface="Andalus" pitchFamily="18" charset="-78"/>
              </a:rPr>
              <a:t>19</a:t>
            </a:r>
            <a:r>
              <a:rPr lang="en-IN" sz="2000" dirty="0" smtClean="0">
                <a:latin typeface="+mj-lt"/>
              </a:rPr>
              <a:t>;(if goods/assets supplied by principal to the job worker not received back in such period 1/3 year as the case may be, it shall be deemed that such inputs had been supplied by principal to the job worker on the day when the said inputs were sent out).  </a:t>
            </a:r>
          </a:p>
          <a:p>
            <a:endParaRPr lang="en-IN" sz="1000" dirty="0" smtClean="0">
              <a:latin typeface="+mj-lt"/>
            </a:endParaRPr>
          </a:p>
          <a:p>
            <a:r>
              <a:rPr lang="en-IN" sz="2000" dirty="0" smtClean="0">
                <a:latin typeface="+mj-lt"/>
              </a:rPr>
              <a:t>The supplier has </a:t>
            </a:r>
            <a:r>
              <a:rPr lang="en-IN" sz="2000" dirty="0" smtClean="0">
                <a:solidFill>
                  <a:srgbClr val="0070C0"/>
                </a:solidFill>
                <a:latin typeface="+mj-lt"/>
              </a:rPr>
              <a:t>paid the said amount of tax</a:t>
            </a:r>
            <a:r>
              <a:rPr lang="en-IN" sz="2000" dirty="0" smtClean="0">
                <a:latin typeface="+mj-lt"/>
              </a:rPr>
              <a:t> (as charged in the invoice) to appropriate Government in cash or by way of utilization of input tax credit, as admissible.</a:t>
            </a:r>
          </a:p>
          <a:p>
            <a:pPr>
              <a:buNone/>
            </a:pPr>
            <a:endParaRPr lang="en-IN" sz="1000" dirty="0" smtClean="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357298"/>
            <a:ext cx="8572560" cy="5000660"/>
          </a:xfrm>
        </p:spPr>
        <p:txBody>
          <a:bodyPr>
            <a:normAutofit/>
          </a:bodyPr>
          <a:lstStyle/>
          <a:p>
            <a:pPr>
              <a:buFont typeface="Wingdings" pitchFamily="2" charset="2"/>
              <a:buChar char="§"/>
            </a:pPr>
            <a:r>
              <a:rPr lang="en-IN" sz="2000" dirty="0" smtClean="0">
                <a:latin typeface="+mj-lt"/>
              </a:rPr>
              <a:t>He – claimant of input tax credit – has furnished return under section </a:t>
            </a:r>
            <a:r>
              <a:rPr lang="en-IN" sz="2000" dirty="0" smtClean="0">
                <a:latin typeface="+mj-lt"/>
                <a:cs typeface="Andalus" pitchFamily="18" charset="-78"/>
              </a:rPr>
              <a:t>39</a:t>
            </a:r>
            <a:r>
              <a:rPr lang="en-IN" sz="2000" dirty="0" smtClean="0">
                <a:latin typeface="+mj-lt"/>
              </a:rPr>
              <a:t> </a:t>
            </a:r>
            <a:r>
              <a:rPr lang="en-IN" sz="2000" dirty="0" smtClean="0">
                <a:solidFill>
                  <a:srgbClr val="0070C0"/>
                </a:solidFill>
                <a:latin typeface="+mj-lt"/>
              </a:rPr>
              <a:t>in FORM-GSTR</a:t>
            </a:r>
            <a:r>
              <a:rPr lang="en-IN" sz="2000" dirty="0" smtClean="0">
                <a:solidFill>
                  <a:srgbClr val="0070C0"/>
                </a:solidFill>
                <a:latin typeface="+mj-lt"/>
                <a:cs typeface="Andalus" pitchFamily="18" charset="-78"/>
              </a:rPr>
              <a:t> 2.</a:t>
            </a:r>
          </a:p>
          <a:p>
            <a:endParaRPr lang="en-IN" sz="2000" dirty="0" smtClean="0">
              <a:solidFill>
                <a:schemeClr val="accent5">
                  <a:lumMod val="75000"/>
                </a:schemeClr>
              </a:solidFill>
              <a:latin typeface="+mj-lt"/>
            </a:endParaRPr>
          </a:p>
          <a:p>
            <a:r>
              <a:rPr lang="en-IN" sz="2000" dirty="0" smtClean="0">
                <a:solidFill>
                  <a:schemeClr val="accent5">
                    <a:lumMod val="75000"/>
                  </a:schemeClr>
                </a:solidFill>
                <a:latin typeface="+mj-lt"/>
              </a:rPr>
              <a:t>Goods received in Instalment against a single invoice</a:t>
            </a:r>
            <a:r>
              <a:rPr lang="en-IN" sz="2000" dirty="0" smtClean="0">
                <a:latin typeface="+mj-lt"/>
              </a:rPr>
              <a:t> - credit can be taken upon receipt of </a:t>
            </a:r>
            <a:r>
              <a:rPr lang="en-IN" sz="2000" u="sng" dirty="0" smtClean="0">
                <a:solidFill>
                  <a:srgbClr val="FF0000"/>
                </a:solidFill>
                <a:latin typeface="+mj-lt"/>
              </a:rPr>
              <a:t>last instalment </a:t>
            </a:r>
            <a:r>
              <a:rPr lang="en-IN" sz="2000" dirty="0" smtClean="0">
                <a:latin typeface="+mj-lt"/>
              </a:rPr>
              <a:t>of goods.</a:t>
            </a:r>
          </a:p>
          <a:p>
            <a:endParaRPr lang="en-IN" sz="2000" dirty="0" smtClean="0">
              <a:solidFill>
                <a:schemeClr val="accent5">
                  <a:lumMod val="75000"/>
                </a:schemeClr>
              </a:solidFill>
              <a:latin typeface="+mj-lt"/>
            </a:endParaRPr>
          </a:p>
          <a:p>
            <a:r>
              <a:rPr lang="en-IN" sz="2000" dirty="0" smtClean="0">
                <a:solidFill>
                  <a:schemeClr val="accent5">
                    <a:lumMod val="75000"/>
                  </a:schemeClr>
                </a:solidFill>
                <a:latin typeface="+mj-lt"/>
              </a:rPr>
              <a:t>Capital goods on which depreciation is</a:t>
            </a:r>
          </a:p>
          <a:p>
            <a:pPr>
              <a:buNone/>
            </a:pPr>
            <a:r>
              <a:rPr lang="en-IN" sz="2000" dirty="0" smtClean="0">
                <a:solidFill>
                  <a:schemeClr val="accent5">
                    <a:lumMod val="75000"/>
                  </a:schemeClr>
                </a:solidFill>
                <a:latin typeface="+mj-lt"/>
              </a:rPr>
              <a:t>	 claimed </a:t>
            </a:r>
            <a:r>
              <a:rPr lang="en-IN" sz="2000" dirty="0" smtClean="0">
                <a:latin typeface="+mj-lt"/>
              </a:rPr>
              <a:t>: Claim of depreciation on tax </a:t>
            </a:r>
          </a:p>
          <a:p>
            <a:pPr>
              <a:buNone/>
            </a:pPr>
            <a:r>
              <a:rPr lang="en-IN" sz="2000" dirty="0" smtClean="0">
                <a:latin typeface="+mj-lt"/>
              </a:rPr>
              <a:t>	component </a:t>
            </a:r>
            <a:r>
              <a:rPr lang="en-IN" sz="2000" dirty="0" smtClean="0">
                <a:solidFill>
                  <a:srgbClr val="FF0000"/>
                </a:solidFill>
                <a:latin typeface="+mj-lt"/>
              </a:rPr>
              <a:t>disqualifies</a:t>
            </a:r>
            <a:r>
              <a:rPr lang="en-IN" sz="2000" dirty="0" smtClean="0">
                <a:latin typeface="+mj-lt"/>
              </a:rPr>
              <a:t> a recipient of </a:t>
            </a:r>
          </a:p>
          <a:p>
            <a:pPr>
              <a:buNone/>
            </a:pPr>
            <a:r>
              <a:rPr lang="en-IN" sz="2000" dirty="0" smtClean="0">
                <a:latin typeface="+mj-lt"/>
              </a:rPr>
              <a:t>	Capital goods from availment of 	</a:t>
            </a:r>
          </a:p>
          <a:p>
            <a:pPr>
              <a:buNone/>
            </a:pPr>
            <a:r>
              <a:rPr lang="en-IN" sz="2000" dirty="0" smtClean="0">
                <a:latin typeface="+mj-lt"/>
              </a:rPr>
              <a:t>	input tax credit.</a:t>
            </a:r>
          </a:p>
          <a:p>
            <a:endParaRPr lang="en-IN" sz="2000" dirty="0">
              <a:latin typeface="+mj-lt"/>
            </a:endParaRPr>
          </a:p>
        </p:txBody>
      </p:sp>
      <p:sp>
        <p:nvSpPr>
          <p:cNvPr id="4" name="Title 4"/>
          <p:cNvSpPr>
            <a:spLocks noGrp="1"/>
          </p:cNvSpPr>
          <p:nvPr>
            <p:ph type="title"/>
          </p:nvPr>
        </p:nvSpPr>
        <p:spPr>
          <a:xfrm>
            <a:off x="428596" y="500042"/>
            <a:ext cx="8229600" cy="77554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Conditions for availment of ITC</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5" name="Diagram 4"/>
          <p:cNvGraphicFramePr/>
          <p:nvPr/>
        </p:nvGraphicFramePr>
        <p:xfrm>
          <a:off x="4572000" y="3500438"/>
          <a:ext cx="4286280" cy="3071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071670" y="5572140"/>
            <a:ext cx="231640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Sec.16 of cgst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500174"/>
            <a:ext cx="8501122" cy="4357718"/>
          </a:xfrm>
        </p:spPr>
        <p:txBody>
          <a:bodyPr>
            <a:normAutofit/>
          </a:bodyPr>
          <a:lstStyle/>
          <a:p>
            <a:pPr algn="ctr">
              <a:buNone/>
            </a:pPr>
            <a:r>
              <a:rPr lang="en-IN" sz="2400" dirty="0" smtClean="0">
                <a:solidFill>
                  <a:srgbClr val="FF0000"/>
                </a:solidFill>
                <a:latin typeface="+mj-lt"/>
              </a:rPr>
              <a:t>Time limit to avail the input tax credit</a:t>
            </a:r>
            <a:r>
              <a:rPr lang="en-IN" sz="2000" dirty="0" smtClean="0">
                <a:latin typeface="+mj-lt"/>
              </a:rPr>
              <a:t> </a:t>
            </a:r>
          </a:p>
          <a:p>
            <a:pPr>
              <a:buNone/>
            </a:pPr>
            <a:r>
              <a:rPr lang="en-IN" sz="2000" dirty="0" smtClean="0">
                <a:latin typeface="+mj-lt"/>
              </a:rPr>
              <a:t> 	</a:t>
            </a:r>
          </a:p>
          <a:p>
            <a:pPr>
              <a:buNone/>
            </a:pPr>
            <a:r>
              <a:rPr lang="en-IN" sz="2000" dirty="0" smtClean="0">
                <a:latin typeface="+mj-lt"/>
              </a:rPr>
              <a:t>	     Registered person is entitled to take input tax credit on invoice/ debit  </a:t>
            </a:r>
          </a:p>
          <a:p>
            <a:pPr>
              <a:buNone/>
            </a:pPr>
            <a:r>
              <a:rPr lang="en-IN" sz="2000" dirty="0" smtClean="0">
                <a:latin typeface="+mj-lt"/>
              </a:rPr>
              <a:t>          notes :-</a:t>
            </a:r>
          </a:p>
          <a:p>
            <a:pPr marL="274320" lvl="1" indent="-274320">
              <a:buClr>
                <a:schemeClr val="accent3"/>
              </a:buClr>
              <a:buSzPct val="95000"/>
              <a:buNone/>
            </a:pPr>
            <a:r>
              <a:rPr lang="en-IN" sz="1800" dirty="0" smtClean="0">
                <a:latin typeface="+mj-lt"/>
              </a:rPr>
              <a:t>		whichever is </a:t>
            </a:r>
            <a:r>
              <a:rPr lang="en-IN" sz="1800" b="1" dirty="0" smtClean="0">
                <a:solidFill>
                  <a:srgbClr val="00B050"/>
                </a:solidFill>
                <a:latin typeface="+mj-lt"/>
              </a:rPr>
              <a:t>earlier</a:t>
            </a:r>
            <a:r>
              <a:rPr lang="en-IN" sz="1800" dirty="0" smtClean="0">
                <a:latin typeface="+mj-lt"/>
              </a:rPr>
              <a:t> of the following :-</a:t>
            </a:r>
          </a:p>
          <a:p>
            <a:pPr>
              <a:buNone/>
            </a:pPr>
            <a:endParaRPr lang="en-IN" sz="900" dirty="0" smtClean="0">
              <a:latin typeface="+mj-lt"/>
            </a:endParaRPr>
          </a:p>
          <a:p>
            <a:pPr>
              <a:buNone/>
            </a:pPr>
            <a:r>
              <a:rPr lang="en-IN" sz="2000" dirty="0" smtClean="0">
                <a:latin typeface="+mj-lt"/>
              </a:rPr>
              <a:t>		1. </a:t>
            </a:r>
            <a:r>
              <a:rPr lang="en-IN" sz="2000" b="1" dirty="0" smtClean="0">
                <a:solidFill>
                  <a:srgbClr val="00B050"/>
                </a:solidFill>
                <a:latin typeface="+mj-lt"/>
              </a:rPr>
              <a:t>After due date of furnishing of the return </a:t>
            </a:r>
            <a:r>
              <a:rPr lang="en-IN" sz="2000" b="1" u="sng" dirty="0" smtClean="0">
                <a:solidFill>
                  <a:srgbClr val="00B050"/>
                </a:solidFill>
                <a:latin typeface="+mj-lt"/>
              </a:rPr>
              <a:t>the month of September</a:t>
            </a:r>
            <a:r>
              <a:rPr lang="en-IN" sz="2000" b="1" dirty="0" smtClean="0">
                <a:solidFill>
                  <a:srgbClr val="00B050"/>
                </a:solidFill>
                <a:latin typeface="+mj-lt"/>
              </a:rPr>
              <a:t> 		    </a:t>
            </a:r>
            <a:r>
              <a:rPr lang="en-IN" sz="2000" b="1" u="sng" dirty="0" smtClean="0">
                <a:solidFill>
                  <a:srgbClr val="00B050"/>
                </a:solidFill>
                <a:latin typeface="+mj-lt"/>
              </a:rPr>
              <a:t>of</a:t>
            </a:r>
            <a:r>
              <a:rPr lang="en-IN" sz="2000" b="1" dirty="0" smtClean="0">
                <a:solidFill>
                  <a:srgbClr val="00B050"/>
                </a:solidFill>
                <a:latin typeface="+mj-lt"/>
              </a:rPr>
              <a:t> </a:t>
            </a:r>
            <a:r>
              <a:rPr lang="en-IN" sz="2000" b="1" u="sng" dirty="0" smtClean="0">
                <a:solidFill>
                  <a:srgbClr val="00B050"/>
                </a:solidFill>
                <a:latin typeface="+mj-lt"/>
              </a:rPr>
              <a:t>the subsequent financial year</a:t>
            </a:r>
          </a:p>
          <a:p>
            <a:pPr>
              <a:buNone/>
            </a:pPr>
            <a:r>
              <a:rPr lang="en-IN" sz="2000" dirty="0" smtClean="0">
                <a:solidFill>
                  <a:srgbClr val="FF0000"/>
                </a:solidFill>
                <a:latin typeface="+mj-lt"/>
              </a:rPr>
              <a:t>			 </a:t>
            </a:r>
            <a:r>
              <a:rPr lang="en-IN" sz="2000" dirty="0" smtClean="0">
                <a:latin typeface="+mj-lt"/>
              </a:rPr>
              <a:t>or </a:t>
            </a:r>
          </a:p>
          <a:p>
            <a:pPr>
              <a:buNone/>
            </a:pPr>
            <a:r>
              <a:rPr lang="en-IN" sz="2000" dirty="0" smtClean="0">
                <a:solidFill>
                  <a:srgbClr val="FF0000"/>
                </a:solidFill>
                <a:latin typeface="+mj-lt"/>
              </a:rPr>
              <a:t>		</a:t>
            </a:r>
            <a:r>
              <a:rPr lang="en-IN" sz="2000" dirty="0" smtClean="0">
                <a:latin typeface="+mj-lt"/>
              </a:rPr>
              <a:t>2.</a:t>
            </a:r>
            <a:r>
              <a:rPr lang="en-IN" sz="2000" dirty="0" smtClean="0">
                <a:solidFill>
                  <a:srgbClr val="FF0000"/>
                </a:solidFill>
                <a:latin typeface="+mj-lt"/>
              </a:rPr>
              <a:t> </a:t>
            </a:r>
            <a:r>
              <a:rPr lang="en-IN" sz="2000" b="1" u="sng" dirty="0" smtClean="0">
                <a:solidFill>
                  <a:srgbClr val="00B050"/>
                </a:solidFill>
                <a:latin typeface="+mj-lt"/>
              </a:rPr>
              <a:t>Relevant Annual return.</a:t>
            </a:r>
            <a:endParaRPr lang="en-IN" sz="2000" b="1" dirty="0" smtClean="0">
              <a:solidFill>
                <a:srgbClr val="00B050"/>
              </a:solidFill>
              <a:latin typeface="+mj-lt"/>
            </a:endParaRPr>
          </a:p>
        </p:txBody>
      </p:sp>
      <p:sp>
        <p:nvSpPr>
          <p:cNvPr id="5" name="Title 4"/>
          <p:cNvSpPr>
            <a:spLocks noGrp="1"/>
          </p:cNvSpPr>
          <p:nvPr>
            <p:ph type="title"/>
          </p:nvPr>
        </p:nvSpPr>
        <p:spPr>
          <a:xfrm>
            <a:off x="500034" y="428604"/>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Conditions for availment of ITC</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Rectangle 3"/>
          <p:cNvSpPr/>
          <p:nvPr/>
        </p:nvSpPr>
        <p:spPr>
          <a:xfrm>
            <a:off x="5786446" y="5500702"/>
            <a:ext cx="231640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Sec.16 of cgst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501122"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Condition in which a portion ITC cease</a:t>
            </a:r>
            <a:endParaRPr lang="en-IN"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Content Placeholder 4"/>
          <p:cNvSpPr>
            <a:spLocks noGrp="1"/>
          </p:cNvSpPr>
          <p:nvPr>
            <p:ph idx="1"/>
          </p:nvPr>
        </p:nvSpPr>
        <p:spPr>
          <a:xfrm>
            <a:off x="214282" y="1142984"/>
            <a:ext cx="8643998" cy="4389120"/>
          </a:xfrm>
        </p:spPr>
        <p:txBody>
          <a:bodyPr>
            <a:normAutofit/>
          </a:bodyPr>
          <a:lstStyle/>
          <a:p>
            <a:r>
              <a:rPr lang="en-IN" sz="2000" dirty="0" smtClean="0">
                <a:latin typeface="+mj-lt"/>
              </a:rPr>
              <a:t>Where the </a:t>
            </a:r>
            <a:r>
              <a:rPr lang="en-IN" sz="2000" u="sng" dirty="0" smtClean="0">
                <a:latin typeface="+mj-lt"/>
              </a:rPr>
              <a:t>goods or services or both </a:t>
            </a:r>
            <a:r>
              <a:rPr lang="en-IN" sz="2000" dirty="0" smtClean="0">
                <a:latin typeface="+mj-lt"/>
              </a:rPr>
              <a:t>are </a:t>
            </a:r>
            <a:r>
              <a:rPr lang="en-IN" sz="2000" u="sng" dirty="0" smtClean="0">
                <a:latin typeface="+mj-lt"/>
              </a:rPr>
              <a:t>used</a:t>
            </a:r>
            <a:r>
              <a:rPr lang="en-IN" sz="2000" dirty="0" smtClean="0">
                <a:latin typeface="+mj-lt"/>
              </a:rPr>
              <a:t> by the registered person partly for the </a:t>
            </a:r>
            <a:r>
              <a:rPr lang="en-IN" sz="2000" dirty="0" smtClean="0">
                <a:solidFill>
                  <a:srgbClr val="0070C0"/>
                </a:solidFill>
                <a:latin typeface="+mj-lt"/>
              </a:rPr>
              <a:t>purpose of business </a:t>
            </a:r>
            <a:r>
              <a:rPr lang="en-IN" sz="2000" dirty="0" smtClean="0">
                <a:latin typeface="+mj-lt"/>
              </a:rPr>
              <a:t>and </a:t>
            </a:r>
            <a:r>
              <a:rPr lang="en-IN" sz="2000" dirty="0" smtClean="0">
                <a:solidFill>
                  <a:srgbClr val="0070C0"/>
                </a:solidFill>
                <a:latin typeface="+mj-lt"/>
              </a:rPr>
              <a:t>partly for other purposes</a:t>
            </a:r>
            <a:r>
              <a:rPr lang="en-IN" sz="2000" dirty="0" smtClean="0">
                <a:latin typeface="+mj-lt"/>
              </a:rPr>
              <a:t>, the amount of </a:t>
            </a:r>
            <a:r>
              <a:rPr lang="en-IN" sz="2000" dirty="0" smtClean="0">
                <a:solidFill>
                  <a:srgbClr val="FF0000"/>
                </a:solidFill>
                <a:latin typeface="+mj-lt"/>
              </a:rPr>
              <a:t>credit shall be restricted </a:t>
            </a:r>
            <a:r>
              <a:rPr lang="en-IN" sz="2000" dirty="0" smtClean="0">
                <a:latin typeface="+mj-lt"/>
              </a:rPr>
              <a:t>to so much of the input tax as is </a:t>
            </a:r>
            <a:r>
              <a:rPr lang="en-IN" sz="2000" u="sng" dirty="0" smtClean="0">
                <a:solidFill>
                  <a:srgbClr val="FF0000"/>
                </a:solidFill>
                <a:latin typeface="+mj-lt"/>
              </a:rPr>
              <a:t>attributable to the purposes of his business</a:t>
            </a:r>
            <a:r>
              <a:rPr lang="en-IN" sz="2000" dirty="0" smtClean="0">
                <a:latin typeface="+mj-lt"/>
              </a:rPr>
              <a:t>. </a:t>
            </a:r>
          </a:p>
          <a:p>
            <a:r>
              <a:rPr lang="en-IN" sz="2000" dirty="0" smtClean="0">
                <a:latin typeface="+mj-lt"/>
              </a:rPr>
              <a:t>Where the </a:t>
            </a:r>
            <a:r>
              <a:rPr lang="en-IN" sz="2000" u="sng" dirty="0" smtClean="0">
                <a:latin typeface="+mj-lt"/>
              </a:rPr>
              <a:t>goods or services or both </a:t>
            </a:r>
            <a:r>
              <a:rPr lang="en-IN" sz="2000" dirty="0" smtClean="0">
                <a:latin typeface="+mj-lt"/>
              </a:rPr>
              <a:t>are </a:t>
            </a:r>
            <a:r>
              <a:rPr lang="en-IN" sz="2000" u="sng" dirty="0" smtClean="0">
                <a:latin typeface="+mj-lt"/>
              </a:rPr>
              <a:t>used</a:t>
            </a:r>
            <a:r>
              <a:rPr lang="en-IN" sz="2000" dirty="0" smtClean="0">
                <a:latin typeface="+mj-lt"/>
              </a:rPr>
              <a:t> by the registered person </a:t>
            </a:r>
            <a:r>
              <a:rPr lang="en-IN" sz="2000" dirty="0" smtClean="0">
                <a:solidFill>
                  <a:srgbClr val="0070C0"/>
                </a:solidFill>
                <a:latin typeface="+mj-lt"/>
              </a:rPr>
              <a:t>partly for taxable supplies including zero-rated supplies </a:t>
            </a:r>
            <a:r>
              <a:rPr lang="en-IN" sz="2000" dirty="0" smtClean="0">
                <a:latin typeface="+mj-lt"/>
              </a:rPr>
              <a:t>and </a:t>
            </a:r>
            <a:r>
              <a:rPr lang="en-IN" sz="2000" dirty="0" smtClean="0">
                <a:solidFill>
                  <a:srgbClr val="0070C0"/>
                </a:solidFill>
                <a:latin typeface="+mj-lt"/>
              </a:rPr>
              <a:t>partly for exempt supplies</a:t>
            </a:r>
            <a:r>
              <a:rPr lang="en-IN" sz="2000" dirty="0" smtClean="0">
                <a:latin typeface="+mj-lt"/>
              </a:rPr>
              <a:t> </a:t>
            </a:r>
            <a:r>
              <a:rPr lang="en-IN" sz="2000" dirty="0" smtClean="0">
                <a:solidFill>
                  <a:srgbClr val="FF0000"/>
                </a:solidFill>
                <a:latin typeface="+mj-lt"/>
              </a:rPr>
              <a:t>credit shall be restricted </a:t>
            </a:r>
            <a:r>
              <a:rPr lang="en-IN" sz="2000" dirty="0" smtClean="0">
                <a:latin typeface="+mj-lt"/>
              </a:rPr>
              <a:t>to so much of the input tax as is </a:t>
            </a:r>
            <a:r>
              <a:rPr lang="en-IN" sz="2000" u="sng" dirty="0" smtClean="0">
                <a:solidFill>
                  <a:srgbClr val="FF0000"/>
                </a:solidFill>
                <a:latin typeface="+mj-lt"/>
              </a:rPr>
              <a:t>attributable to the said taxable supplies including zero-rated supplies.</a:t>
            </a:r>
          </a:p>
          <a:p>
            <a:pPr>
              <a:buNone/>
            </a:pPr>
            <a:endParaRPr lang="en-IN" sz="2000" dirty="0">
              <a:latin typeface="+mj-lt"/>
            </a:endParaRPr>
          </a:p>
        </p:txBody>
      </p:sp>
      <p:graphicFrame>
        <p:nvGraphicFramePr>
          <p:cNvPr id="6" name="Content Placeholder 3"/>
          <p:cNvGraphicFramePr>
            <a:graphicFrameLocks/>
          </p:cNvGraphicFramePr>
          <p:nvPr>
            <p:extLst>
              <p:ext uri="{D42A27DB-BD31-4B8C-83A1-F6EECF244321}">
                <p14:modId xmlns:p14="http://schemas.microsoft.com/office/powerpoint/2010/main" xmlns="" val="3358561569"/>
              </p:ext>
            </p:extLst>
          </p:nvPr>
        </p:nvGraphicFramePr>
        <p:xfrm>
          <a:off x="-357222" y="3786190"/>
          <a:ext cx="10072726" cy="3071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ITC not available</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useBgFill="1">
        <p:nvSpPr>
          <p:cNvPr id="3" name="Content Placeholder 2"/>
          <p:cNvSpPr>
            <a:spLocks noGrp="1"/>
          </p:cNvSpPr>
          <p:nvPr>
            <p:ph idx="1"/>
          </p:nvPr>
        </p:nvSpPr>
        <p:spPr>
          <a:xfrm>
            <a:off x="214282" y="1571612"/>
            <a:ext cx="8643998" cy="4929222"/>
          </a:xfrm>
          <a:ln>
            <a:noFill/>
          </a:ln>
        </p:spPr>
        <p:txBody>
          <a:bodyPr>
            <a:noAutofit/>
          </a:bodyPr>
          <a:lstStyle/>
          <a:p>
            <a:pPr>
              <a:buFont typeface="Wingdings" pitchFamily="2" charset="2"/>
              <a:buChar char="§"/>
            </a:pPr>
            <a:r>
              <a:rPr lang="en-IN" sz="2000" dirty="0" smtClean="0">
                <a:solidFill>
                  <a:srgbClr val="FF0000"/>
                </a:solidFill>
                <a:latin typeface="+mj-lt"/>
              </a:rPr>
              <a:t>Works contract services </a:t>
            </a:r>
            <a:r>
              <a:rPr lang="en-IN" sz="2000" dirty="0" smtClean="0">
                <a:latin typeface="+mj-lt"/>
              </a:rPr>
              <a:t>when supplied for construction of immovable property, (other than plant and machinery).</a:t>
            </a:r>
          </a:p>
          <a:p>
            <a:pPr>
              <a:buFont typeface="Wingdings" pitchFamily="2" charset="2"/>
              <a:buChar char="§"/>
            </a:pPr>
            <a:endParaRPr lang="en-IN" sz="2000" dirty="0" smtClean="0">
              <a:solidFill>
                <a:srgbClr val="FF0000"/>
              </a:solidFill>
              <a:latin typeface="+mj-lt"/>
            </a:endParaRPr>
          </a:p>
          <a:p>
            <a:pPr>
              <a:buFont typeface="Wingdings" pitchFamily="2" charset="2"/>
              <a:buChar char="§"/>
            </a:pPr>
            <a:r>
              <a:rPr lang="en-IN" sz="2000" dirty="0" smtClean="0">
                <a:solidFill>
                  <a:srgbClr val="FF0000"/>
                </a:solidFill>
                <a:latin typeface="+mj-lt"/>
              </a:rPr>
              <a:t>Goods or services or both received </a:t>
            </a:r>
            <a:r>
              <a:rPr lang="en-IN" sz="2000" dirty="0" smtClean="0">
                <a:latin typeface="+mj-lt"/>
              </a:rPr>
              <a:t>by a taxable person for </a:t>
            </a:r>
            <a:r>
              <a:rPr lang="en-IN" sz="2000" dirty="0" smtClean="0">
                <a:solidFill>
                  <a:srgbClr val="FF0000"/>
                </a:solidFill>
                <a:latin typeface="+mj-lt"/>
              </a:rPr>
              <a:t>construction of an immovable property</a:t>
            </a:r>
            <a:r>
              <a:rPr lang="en-IN" sz="2000" dirty="0" smtClean="0">
                <a:latin typeface="+mj-lt"/>
              </a:rPr>
              <a:t> (other than plant and machinery) on his own account, </a:t>
            </a:r>
            <a:r>
              <a:rPr lang="en-IN" sz="2000" dirty="0" smtClean="0">
                <a:solidFill>
                  <a:srgbClr val="7030A0"/>
                </a:solidFill>
                <a:latin typeface="+mj-lt"/>
              </a:rPr>
              <a:t>including</a:t>
            </a:r>
            <a:r>
              <a:rPr lang="en-IN" sz="2000" dirty="0" smtClean="0">
                <a:latin typeface="+mj-lt"/>
              </a:rPr>
              <a:t> when such goods or services or both are </a:t>
            </a:r>
            <a:r>
              <a:rPr lang="en-IN" sz="2000" dirty="0" smtClean="0">
                <a:solidFill>
                  <a:srgbClr val="FF0000"/>
                </a:solidFill>
                <a:latin typeface="+mj-lt"/>
              </a:rPr>
              <a:t>used in the course or furtherance of business</a:t>
            </a:r>
            <a:r>
              <a:rPr lang="en-IN" sz="2000" dirty="0" smtClean="0">
                <a:latin typeface="+mj-lt"/>
              </a:rPr>
              <a:t>;</a:t>
            </a:r>
          </a:p>
          <a:p>
            <a:pPr>
              <a:buFont typeface="Wingdings" pitchFamily="2" charset="2"/>
              <a:buChar char="§"/>
            </a:pPr>
            <a:r>
              <a:rPr lang="en-IN" sz="2000" dirty="0" smtClean="0">
                <a:latin typeface="+mj-lt"/>
              </a:rPr>
              <a:t>“Construction” includes re-construction, renovation, additions or alterations or repairs, to the extent of capitalization.</a:t>
            </a:r>
          </a:p>
          <a:p>
            <a:pPr>
              <a:buFont typeface="Wingdings" pitchFamily="2" charset="2"/>
              <a:buChar char="§"/>
            </a:pPr>
            <a:endParaRPr lang="en-IN" sz="2000" dirty="0" smtClean="0">
              <a:solidFill>
                <a:srgbClr val="FF0000"/>
              </a:solidFill>
              <a:latin typeface="+mj-lt"/>
            </a:endParaRPr>
          </a:p>
          <a:p>
            <a:pPr>
              <a:buFont typeface="Wingdings" pitchFamily="2" charset="2"/>
              <a:buChar char="§"/>
            </a:pPr>
            <a:r>
              <a:rPr lang="en-IN" sz="2000" dirty="0" smtClean="0">
                <a:solidFill>
                  <a:srgbClr val="FF0000"/>
                </a:solidFill>
                <a:latin typeface="+mj-lt"/>
              </a:rPr>
              <a:t>Goods or services or both on which tax has been paid</a:t>
            </a:r>
            <a:r>
              <a:rPr lang="en-IN" sz="2000" dirty="0" smtClean="0">
                <a:solidFill>
                  <a:schemeClr val="bg2">
                    <a:lumMod val="50000"/>
                  </a:schemeClr>
                </a:solidFill>
                <a:latin typeface="+mj-lt"/>
              </a:rPr>
              <a:t> </a:t>
            </a:r>
            <a:r>
              <a:rPr lang="en-IN" sz="2000" dirty="0" smtClean="0">
                <a:latin typeface="+mj-lt"/>
              </a:rPr>
              <a:t>under composition scheme</a:t>
            </a:r>
            <a:r>
              <a:rPr lang="en-IN" sz="2000" dirty="0" smtClean="0">
                <a:solidFill>
                  <a:srgbClr val="FF0000"/>
                </a:solidFill>
                <a:latin typeface="+mj-lt"/>
              </a:rPr>
              <a:t> </a:t>
            </a:r>
            <a:r>
              <a:rPr lang="en-IN" sz="2000" dirty="0" smtClean="0">
                <a:solidFill>
                  <a:schemeClr val="bg2">
                    <a:lumMod val="50000"/>
                  </a:schemeClr>
                </a:solidFill>
                <a:latin typeface="+mj-lt"/>
              </a:rPr>
              <a:t>(section 10 ). </a:t>
            </a:r>
            <a:r>
              <a:rPr lang="en-IN" sz="2000" dirty="0" smtClean="0">
                <a:solidFill>
                  <a:srgbClr val="00B050"/>
                </a:solidFill>
                <a:latin typeface="+mj-lt"/>
              </a:rPr>
              <a:t>(goods/service</a:t>
            </a:r>
            <a:r>
              <a:rPr lang="en-IN" sz="2000" dirty="0" smtClean="0">
                <a:solidFill>
                  <a:srgbClr val="00B050"/>
                </a:solidFill>
              </a:rPr>
              <a:t> received</a:t>
            </a:r>
            <a:r>
              <a:rPr lang="en-IN" sz="2000" dirty="0" smtClean="0">
                <a:solidFill>
                  <a:srgbClr val="00B050"/>
                </a:solidFill>
                <a:latin typeface="+mj-lt"/>
              </a:rPr>
              <a:t> from person who avail composition scheme)</a:t>
            </a:r>
          </a:p>
        </p:txBody>
      </p:sp>
      <p:sp>
        <p:nvSpPr>
          <p:cNvPr id="4" name="Rectangle 3"/>
          <p:cNvSpPr/>
          <p:nvPr/>
        </p:nvSpPr>
        <p:spPr>
          <a:xfrm>
            <a:off x="7429520" y="6215082"/>
            <a:ext cx="1182760" cy="400110"/>
          </a:xfrm>
          <a:prstGeom prst="rect">
            <a:avLst/>
          </a:prstGeom>
          <a:noFill/>
        </p:spPr>
        <p:txBody>
          <a:bodyPr wrap="none" lIns="91440" tIns="45720" rIns="91440" bIns="45720">
            <a:spAutoFit/>
          </a:bodyPr>
          <a:lstStyle/>
          <a:p>
            <a:pPr algn="ct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Sec.17(5)</a:t>
            </a:r>
            <a:endParaRPr lang="en-US" sz="20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500174"/>
            <a:ext cx="8572560" cy="5143536"/>
          </a:xfrm>
        </p:spPr>
        <p:txBody>
          <a:bodyPr>
            <a:normAutofit/>
          </a:bodyPr>
          <a:lstStyle/>
          <a:p>
            <a:pPr>
              <a:buFont typeface="Wingdings" pitchFamily="2" charset="2"/>
              <a:buChar char="§"/>
            </a:pPr>
            <a:r>
              <a:rPr lang="en-IN" sz="2000" dirty="0" smtClean="0">
                <a:solidFill>
                  <a:srgbClr val="FF0000"/>
                </a:solidFill>
                <a:latin typeface="+mj-lt"/>
              </a:rPr>
              <a:t>Goods lost, stolen, destroyed, written off or disposed of by way of gift or free samples</a:t>
            </a:r>
            <a:r>
              <a:rPr lang="en-IN" sz="2000" dirty="0" smtClean="0">
                <a:latin typeface="+mj-lt"/>
              </a:rPr>
              <a:t>; </a:t>
            </a:r>
          </a:p>
          <a:p>
            <a:pPr>
              <a:buFont typeface="Wingdings" pitchFamily="2" charset="2"/>
              <a:buChar char="§"/>
            </a:pPr>
            <a:endParaRPr lang="en-IN" sz="2000" dirty="0" smtClean="0">
              <a:latin typeface="+mj-lt"/>
            </a:endParaRPr>
          </a:p>
          <a:p>
            <a:pPr>
              <a:buFont typeface="Wingdings" pitchFamily="2" charset="2"/>
              <a:buChar char="§"/>
            </a:pPr>
            <a:r>
              <a:rPr lang="en-IN" sz="2000" dirty="0" smtClean="0">
                <a:latin typeface="+mj-lt"/>
              </a:rPr>
              <a:t>Goods or services or both </a:t>
            </a:r>
            <a:r>
              <a:rPr lang="en-IN" sz="2000" u="sng" dirty="0" smtClean="0">
                <a:latin typeface="+mj-lt"/>
              </a:rPr>
              <a:t>used for</a:t>
            </a:r>
            <a:r>
              <a:rPr lang="en-IN" sz="2000" dirty="0" smtClean="0">
                <a:latin typeface="+mj-lt"/>
              </a:rPr>
              <a:t> </a:t>
            </a:r>
            <a:r>
              <a:rPr lang="en-IN" sz="2000" dirty="0" smtClean="0">
                <a:solidFill>
                  <a:srgbClr val="FF0000"/>
                </a:solidFill>
                <a:latin typeface="+mj-lt"/>
              </a:rPr>
              <a:t>personal consumption</a:t>
            </a:r>
            <a:r>
              <a:rPr lang="en-IN" sz="2000" dirty="0" smtClean="0">
                <a:latin typeface="+mj-lt"/>
              </a:rPr>
              <a:t>.</a:t>
            </a:r>
          </a:p>
          <a:p>
            <a:pPr>
              <a:buFont typeface="Wingdings" pitchFamily="2" charset="2"/>
              <a:buChar char="§"/>
            </a:pPr>
            <a:endParaRPr lang="en-IN" sz="2000" u="sng" dirty="0" smtClean="0">
              <a:solidFill>
                <a:srgbClr val="FF0000"/>
              </a:solidFill>
              <a:latin typeface="+mj-lt"/>
            </a:endParaRPr>
          </a:p>
          <a:p>
            <a:pPr>
              <a:buFont typeface="Wingdings" pitchFamily="2" charset="2"/>
              <a:buChar char="§"/>
            </a:pPr>
            <a:r>
              <a:rPr lang="en-IN" sz="2000" u="sng" dirty="0" smtClean="0">
                <a:solidFill>
                  <a:srgbClr val="FF0000"/>
                </a:solidFill>
                <a:latin typeface="+mj-lt"/>
              </a:rPr>
              <a:t>Travel benefits</a:t>
            </a:r>
            <a:r>
              <a:rPr lang="en-IN" sz="2000" dirty="0" smtClean="0">
                <a:solidFill>
                  <a:srgbClr val="FF0000"/>
                </a:solidFill>
                <a:latin typeface="+mj-lt"/>
              </a:rPr>
              <a:t> </a:t>
            </a:r>
            <a:r>
              <a:rPr lang="en-IN" sz="2000" dirty="0" smtClean="0">
                <a:latin typeface="+mj-lt"/>
              </a:rPr>
              <a:t>extended to employees on vacation such as leave or home travel concession</a:t>
            </a:r>
          </a:p>
          <a:p>
            <a:pPr>
              <a:buFont typeface="Wingdings" pitchFamily="2" charset="2"/>
              <a:buChar char="§"/>
            </a:pPr>
            <a:endParaRPr lang="en-IN" sz="2000" u="sng" dirty="0" smtClean="0">
              <a:solidFill>
                <a:srgbClr val="FF0000"/>
              </a:solidFill>
              <a:latin typeface="+mj-lt"/>
            </a:endParaRPr>
          </a:p>
          <a:p>
            <a:pPr>
              <a:buFont typeface="Wingdings" pitchFamily="2" charset="2"/>
              <a:buChar char="§"/>
            </a:pPr>
            <a:r>
              <a:rPr lang="en-IN" sz="2000" u="sng" dirty="0" smtClean="0">
                <a:solidFill>
                  <a:srgbClr val="FF0000"/>
                </a:solidFill>
                <a:latin typeface="+mj-lt"/>
              </a:rPr>
              <a:t>Rent-a-cab</a:t>
            </a:r>
            <a:r>
              <a:rPr lang="en-IN" sz="2000" dirty="0" smtClean="0">
                <a:latin typeface="+mj-lt"/>
              </a:rPr>
              <a:t>, life insurance, health insurance except where :-</a:t>
            </a:r>
          </a:p>
          <a:p>
            <a:pPr>
              <a:buFont typeface="Wingdings" pitchFamily="2" charset="2"/>
              <a:buChar char="ü"/>
            </a:pPr>
            <a:r>
              <a:rPr lang="en-IN" sz="2000" dirty="0" smtClean="0">
                <a:latin typeface="+mj-lt"/>
              </a:rPr>
              <a:t>Services which are obligatory for an employer to provide to its employees under any law for the time being in force, or</a:t>
            </a:r>
          </a:p>
          <a:p>
            <a:pPr>
              <a:buFont typeface="Wingdings" pitchFamily="2" charset="2"/>
              <a:buChar char="ü"/>
            </a:pPr>
            <a:r>
              <a:rPr lang="en-IN" sz="2000" dirty="0" smtClean="0">
                <a:latin typeface="+mj-lt"/>
              </a:rPr>
              <a:t>Service provide to person who carrying same business.</a:t>
            </a:r>
          </a:p>
          <a:p>
            <a:pPr>
              <a:buFont typeface="Wingdings" pitchFamily="2" charset="2"/>
              <a:buChar char="§"/>
            </a:pPr>
            <a:endParaRPr lang="en-IN" sz="2400" dirty="0" smtClean="0">
              <a:latin typeface="+mj-lt"/>
            </a:endParaRPr>
          </a:p>
          <a:p>
            <a:endParaRPr lang="en-IN" sz="2400" dirty="0">
              <a:latin typeface="+mj-lt"/>
            </a:endParaRPr>
          </a:p>
        </p:txBody>
      </p:sp>
      <p:sp>
        <p:nvSpPr>
          <p:cNvPr id="5" name="Title 1"/>
          <p:cNvSpPr>
            <a:spLocks noGrp="1"/>
          </p:cNvSpPr>
          <p:nvPr>
            <p:ph type="title"/>
          </p:nvPr>
        </p:nvSpPr>
        <p:spPr>
          <a:xfrm>
            <a:off x="357158" y="500042"/>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ITC not available</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Rectangle 5"/>
          <p:cNvSpPr/>
          <p:nvPr/>
        </p:nvSpPr>
        <p:spPr>
          <a:xfrm>
            <a:off x="7500958" y="6215082"/>
            <a:ext cx="1182760" cy="400110"/>
          </a:xfrm>
          <a:prstGeom prst="rect">
            <a:avLst/>
          </a:prstGeom>
          <a:noFill/>
        </p:spPr>
        <p:txBody>
          <a:bodyPr wrap="none" lIns="91440" tIns="45720" rIns="91440" bIns="45720">
            <a:spAutoFit/>
          </a:bodyPr>
          <a:lstStyle/>
          <a:p>
            <a:pPr algn="ct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Sec.17(5)</a:t>
            </a:r>
            <a:endParaRPr lang="en-US" sz="20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j-l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normAutofit/>
          </a:bodyPr>
          <a:lstStyle/>
          <a:p>
            <a:pPr algn="ctr"/>
            <a:r>
              <a:rPr lang="en-IN" sz="5400" dirty="0" smtClean="0">
                <a:solidFill>
                  <a:srgbClr val="0070C0"/>
                </a:solidFill>
              </a:rPr>
              <a:t>            </a:t>
            </a:r>
            <a:endParaRPr lang="en-IN" sz="2200" dirty="0">
              <a:solidFill>
                <a:srgbClr val="0070C0"/>
              </a:solidFill>
            </a:endParaRPr>
          </a:p>
        </p:txBody>
      </p:sp>
      <p:sp>
        <p:nvSpPr>
          <p:cNvPr id="3" name="Content Placeholder 2"/>
          <p:cNvSpPr>
            <a:spLocks noGrp="1"/>
          </p:cNvSpPr>
          <p:nvPr>
            <p:ph idx="1"/>
          </p:nvPr>
        </p:nvSpPr>
        <p:spPr>
          <a:xfrm>
            <a:off x="214282" y="1142984"/>
            <a:ext cx="8786874" cy="5715016"/>
          </a:xfrm>
        </p:spPr>
        <p:txBody>
          <a:bodyPr>
            <a:normAutofit lnSpcReduction="10000"/>
          </a:bodyPr>
          <a:lstStyle/>
          <a:p>
            <a:pPr>
              <a:buFont typeface="Wingdings" pitchFamily="2" charset="2"/>
              <a:buChar char="§"/>
            </a:pPr>
            <a:r>
              <a:rPr lang="en-IN" sz="2000" u="sng" dirty="0" smtClean="0">
                <a:solidFill>
                  <a:srgbClr val="FF0000"/>
                </a:solidFill>
                <a:latin typeface="+mj-lt"/>
              </a:rPr>
              <a:t>Motor vehicles</a:t>
            </a:r>
            <a:r>
              <a:rPr lang="en-IN" sz="2000" dirty="0" smtClean="0">
                <a:solidFill>
                  <a:srgbClr val="FF0000"/>
                </a:solidFill>
                <a:latin typeface="+mj-lt"/>
              </a:rPr>
              <a:t> and other conveyances </a:t>
            </a:r>
            <a:r>
              <a:rPr lang="en-IN" sz="2000" dirty="0" smtClean="0">
                <a:latin typeface="+mj-lt"/>
              </a:rPr>
              <a:t>except when they are used –</a:t>
            </a:r>
          </a:p>
          <a:p>
            <a:pPr>
              <a:buFont typeface="Wingdings" pitchFamily="2" charset="2"/>
              <a:buChar char="ü"/>
            </a:pPr>
            <a:r>
              <a:rPr lang="en-IN" sz="2000" dirty="0" smtClean="0">
                <a:latin typeface="+mj-lt"/>
              </a:rPr>
              <a:t>    for transportation of goods, and other , for supplies of :</a:t>
            </a:r>
          </a:p>
          <a:p>
            <a:pPr>
              <a:buNone/>
            </a:pPr>
            <a:r>
              <a:rPr lang="en-IN" sz="2000" dirty="0" smtClean="0">
                <a:latin typeface="+mj-lt"/>
              </a:rPr>
              <a:t>     (i) further supplies of such vehicles to a person,</a:t>
            </a:r>
          </a:p>
          <a:p>
            <a:pPr>
              <a:buNone/>
            </a:pPr>
            <a:r>
              <a:rPr lang="en-IN" sz="2000" dirty="0" smtClean="0">
                <a:latin typeface="+mj-lt"/>
              </a:rPr>
              <a:t>     (ii) Transportation of passengers,</a:t>
            </a:r>
          </a:p>
          <a:p>
            <a:pPr>
              <a:buNone/>
            </a:pPr>
            <a:r>
              <a:rPr lang="en-IN" sz="2000" dirty="0" smtClean="0">
                <a:latin typeface="+mj-lt"/>
              </a:rPr>
              <a:t>     (iii) imparting training on driving, flying such vehicles or conveyances;.</a:t>
            </a:r>
          </a:p>
          <a:p>
            <a:pPr>
              <a:buFont typeface="Wingdings" pitchFamily="2" charset="2"/>
              <a:buChar char="§"/>
            </a:pPr>
            <a:endParaRPr lang="en-IN" sz="2000" dirty="0" smtClean="0">
              <a:solidFill>
                <a:srgbClr val="FF0000"/>
              </a:solidFill>
              <a:latin typeface="+mj-lt"/>
            </a:endParaRPr>
          </a:p>
          <a:p>
            <a:pPr>
              <a:buFont typeface="Wingdings" pitchFamily="2" charset="2"/>
              <a:buChar char="§"/>
            </a:pPr>
            <a:r>
              <a:rPr lang="en-IN" sz="2000" dirty="0" smtClean="0">
                <a:solidFill>
                  <a:srgbClr val="FF0000"/>
                </a:solidFill>
                <a:latin typeface="+mj-lt"/>
              </a:rPr>
              <a:t>Food and beverages</a:t>
            </a:r>
            <a:r>
              <a:rPr lang="en-IN" sz="2000" dirty="0" smtClean="0">
                <a:latin typeface="+mj-lt"/>
              </a:rPr>
              <a:t>, </a:t>
            </a:r>
            <a:r>
              <a:rPr lang="en-IN" sz="2000" dirty="0" smtClean="0">
                <a:solidFill>
                  <a:srgbClr val="FF0000"/>
                </a:solidFill>
                <a:latin typeface="+mj-lt"/>
              </a:rPr>
              <a:t>outdoor catering</a:t>
            </a:r>
            <a:r>
              <a:rPr lang="en-IN" sz="2000" dirty="0" smtClean="0">
                <a:latin typeface="+mj-lt"/>
              </a:rPr>
              <a:t>, </a:t>
            </a:r>
            <a:r>
              <a:rPr lang="en-IN" sz="2000" dirty="0" smtClean="0">
                <a:solidFill>
                  <a:srgbClr val="FF0000"/>
                </a:solidFill>
                <a:latin typeface="+mj-lt"/>
              </a:rPr>
              <a:t>health services</a:t>
            </a:r>
            <a:r>
              <a:rPr lang="en-IN" sz="2000" dirty="0" smtClean="0">
                <a:latin typeface="+mj-lt"/>
              </a:rPr>
              <a:t>. </a:t>
            </a:r>
          </a:p>
          <a:p>
            <a:pPr>
              <a:buNone/>
            </a:pPr>
            <a:endParaRPr lang="en-IN" sz="2000" dirty="0" smtClean="0">
              <a:latin typeface="+mj-lt"/>
            </a:endParaRPr>
          </a:p>
          <a:p>
            <a:pPr>
              <a:buFont typeface="Wingdings" pitchFamily="2" charset="2"/>
              <a:buChar char="§"/>
            </a:pPr>
            <a:r>
              <a:rPr lang="en-IN" sz="2000" dirty="0" smtClean="0">
                <a:latin typeface="+mj-lt"/>
              </a:rPr>
              <a:t>Goods or services or both received by </a:t>
            </a:r>
            <a:r>
              <a:rPr lang="en-IN" sz="2000" dirty="0" smtClean="0">
                <a:solidFill>
                  <a:srgbClr val="FF0000"/>
                </a:solidFill>
                <a:latin typeface="+mj-lt"/>
              </a:rPr>
              <a:t>a non-resident</a:t>
            </a:r>
            <a:r>
              <a:rPr lang="en-IN" sz="2000" dirty="0" smtClean="0">
                <a:latin typeface="+mj-lt"/>
              </a:rPr>
              <a:t> taxable person except on goods imported by him; (casual taxable person)</a:t>
            </a:r>
          </a:p>
          <a:p>
            <a:pPr>
              <a:buFont typeface="Wingdings" pitchFamily="2" charset="2"/>
              <a:buChar char="§"/>
            </a:pPr>
            <a:endParaRPr lang="en-IN" sz="2000" dirty="0" smtClean="0">
              <a:latin typeface="+mj-lt"/>
            </a:endParaRPr>
          </a:p>
          <a:p>
            <a:pPr>
              <a:buFont typeface="Wingdings" pitchFamily="2" charset="2"/>
              <a:buChar char="§"/>
            </a:pPr>
            <a:r>
              <a:rPr lang="en-IN" sz="2000" dirty="0" smtClean="0">
                <a:latin typeface="+mj-lt"/>
              </a:rPr>
              <a:t>Membership of a club, health and fitness centre, beauty treatment, cosmetic and plastic surgery.</a:t>
            </a:r>
          </a:p>
          <a:p>
            <a:pPr>
              <a:buFont typeface="Wingdings" pitchFamily="2" charset="2"/>
              <a:buChar char="§"/>
            </a:pPr>
            <a:r>
              <a:rPr lang="en-IN" sz="2000" dirty="0" smtClean="0"/>
              <a:t>Any </a:t>
            </a:r>
            <a:r>
              <a:rPr lang="en-IN" sz="2000" dirty="0" smtClean="0">
                <a:solidFill>
                  <a:srgbClr val="FF0000"/>
                </a:solidFill>
              </a:rPr>
              <a:t>tax paid in accordance </a:t>
            </a:r>
            <a:r>
              <a:rPr lang="en-IN" sz="2000" dirty="0" smtClean="0"/>
              <a:t>with the provisions of </a:t>
            </a:r>
            <a:r>
              <a:rPr lang="en-IN" sz="2000" dirty="0" smtClean="0">
                <a:solidFill>
                  <a:srgbClr val="FF0000"/>
                </a:solidFill>
              </a:rPr>
              <a:t>sections </a:t>
            </a:r>
            <a:r>
              <a:rPr lang="en-IN" sz="2000" dirty="0" smtClean="0">
                <a:solidFill>
                  <a:srgbClr val="FF0000"/>
                </a:solidFill>
                <a:cs typeface="Andalus" pitchFamily="18" charset="-78"/>
              </a:rPr>
              <a:t>74</a:t>
            </a:r>
            <a:r>
              <a:rPr lang="en-IN" sz="2000" dirty="0" smtClean="0"/>
              <a:t>(demand order in case of short payment etc.)</a:t>
            </a:r>
            <a:r>
              <a:rPr lang="en-IN" sz="2000" dirty="0" smtClean="0">
                <a:solidFill>
                  <a:schemeClr val="bg2">
                    <a:lumMod val="50000"/>
                  </a:schemeClr>
                </a:solidFill>
              </a:rPr>
              <a:t>, </a:t>
            </a:r>
            <a:r>
              <a:rPr lang="en-IN" sz="2000" dirty="0" smtClean="0">
                <a:solidFill>
                  <a:srgbClr val="FF0000"/>
                </a:solidFill>
                <a:cs typeface="Andalus" pitchFamily="18" charset="-78"/>
              </a:rPr>
              <a:t>129</a:t>
            </a:r>
            <a:r>
              <a:rPr lang="en-IN" sz="2000" dirty="0" smtClean="0"/>
              <a:t>(Detention, seizure and release of goods and conveyances in transit)  and </a:t>
            </a:r>
            <a:r>
              <a:rPr lang="en-IN" sz="2000" dirty="0" smtClean="0">
                <a:solidFill>
                  <a:srgbClr val="FF0000"/>
                </a:solidFill>
                <a:cs typeface="Andalus" pitchFamily="18" charset="-78"/>
              </a:rPr>
              <a:t>130</a:t>
            </a:r>
            <a:r>
              <a:rPr lang="en-IN" sz="2000" dirty="0" smtClean="0"/>
              <a:t>(penalty in case of confiscation of goods/conveyances).</a:t>
            </a:r>
            <a:endParaRPr lang="en-IN" sz="2000" dirty="0" smtClean="0">
              <a:latin typeface="+mj-lt"/>
            </a:endParaRPr>
          </a:p>
          <a:p>
            <a:pPr>
              <a:buFont typeface="Wingdings" pitchFamily="2" charset="2"/>
              <a:buChar char="§"/>
            </a:pPr>
            <a:endParaRPr lang="en-IN" sz="2000" dirty="0" smtClean="0">
              <a:latin typeface="+mj-lt"/>
            </a:endParaRPr>
          </a:p>
        </p:txBody>
      </p:sp>
      <p:sp>
        <p:nvSpPr>
          <p:cNvPr id="4" name="Title 1"/>
          <p:cNvSpPr txBox="1">
            <a:spLocks/>
          </p:cNvSpPr>
          <p:nvPr/>
        </p:nvSpPr>
        <p:spPr>
          <a:xfrm>
            <a:off x="357188" y="357166"/>
            <a:ext cx="8229600" cy="785834"/>
          </a:xfrm>
          <a:prstGeom prst="rect">
            <a:avLst/>
          </a:prstGeom>
        </p:spPr>
        <p:txBody>
          <a:bodyPr vert="horz" lIns="0" rIns="0" bIns="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ITC not available</a:t>
            </a:r>
            <a:endParaRPr kumimoji="0" lang="en-IN" sz="4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5" name="Rectangle 4"/>
          <p:cNvSpPr/>
          <p:nvPr/>
        </p:nvSpPr>
        <p:spPr>
          <a:xfrm>
            <a:off x="7643834" y="6286520"/>
            <a:ext cx="1182760" cy="400110"/>
          </a:xfrm>
          <a:prstGeom prst="rect">
            <a:avLst/>
          </a:prstGeom>
          <a:noFill/>
        </p:spPr>
        <p:txBody>
          <a:bodyPr wrap="none" lIns="91440" tIns="45720" rIns="91440" bIns="45720">
            <a:spAutoFit/>
          </a:bodyPr>
          <a:lstStyle/>
          <a:p>
            <a:pPr algn="ct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Sec.17(5)</a:t>
            </a:r>
            <a:endParaRPr lang="en-US" sz="20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1143000"/>
          </a:xfrm>
        </p:spPr>
        <p:txBody>
          <a:bodyPr>
            <a:normAutofit fontScale="90000"/>
          </a:bodyPr>
          <a:lstStyle/>
          <a:p>
            <a:pPr algn="ctr"/>
            <a:r>
              <a:rPr lang="en-IN" sz="3200" u="sng" dirty="0" smtClean="0">
                <a:solidFill>
                  <a:srgbClr val="0070C0"/>
                </a:solidFill>
              </a:rPr>
              <a:t>Tax liability on supply </a:t>
            </a:r>
            <a:r>
              <a:rPr lang="en-IN" sz="3200" dirty="0" smtClean="0">
                <a:solidFill>
                  <a:srgbClr val="0070C0"/>
                </a:solidFill>
              </a:rPr>
              <a:t>of </a:t>
            </a:r>
            <a:r>
              <a:rPr lang="en-IN" sz="3200" u="sng" dirty="0" smtClean="0">
                <a:solidFill>
                  <a:srgbClr val="0070C0"/>
                </a:solidFill>
              </a:rPr>
              <a:t>Second hand capital goods/Machinery</a:t>
            </a:r>
            <a:r>
              <a:rPr lang="en-IN" sz="3200" dirty="0" smtClean="0">
                <a:solidFill>
                  <a:srgbClr val="0070C0"/>
                </a:solidFill>
              </a:rPr>
              <a:t> on which input tax credit is taken</a:t>
            </a:r>
            <a:endParaRPr lang="en-IN" sz="3200" dirty="0">
              <a:solidFill>
                <a:srgbClr val="0070C0"/>
              </a:solidFill>
            </a:endParaRPr>
          </a:p>
        </p:txBody>
      </p:sp>
      <p:sp>
        <p:nvSpPr>
          <p:cNvPr id="7" name="Content Placeholder 6"/>
          <p:cNvSpPr>
            <a:spLocks noGrp="1"/>
          </p:cNvSpPr>
          <p:nvPr>
            <p:ph idx="1"/>
          </p:nvPr>
        </p:nvSpPr>
        <p:spPr>
          <a:xfrm>
            <a:off x="428596" y="2071678"/>
            <a:ext cx="8229600" cy="4389120"/>
          </a:xfrm>
        </p:spPr>
        <p:txBody>
          <a:bodyPr>
            <a:normAutofit/>
          </a:bodyPr>
          <a:lstStyle/>
          <a:p>
            <a:pPr>
              <a:buNone/>
            </a:pPr>
            <a:r>
              <a:rPr lang="en-IN" sz="2000" dirty="0" smtClean="0">
                <a:latin typeface="+mj-lt"/>
              </a:rPr>
              <a:t>The registered person shall:</a:t>
            </a:r>
          </a:p>
          <a:p>
            <a:pPr>
              <a:buFont typeface="Courier New" pitchFamily="49" charset="0"/>
              <a:buChar char="o"/>
            </a:pPr>
            <a:r>
              <a:rPr lang="en-IN" sz="2000" u="sng" dirty="0" smtClean="0">
                <a:latin typeface="+mj-lt"/>
              </a:rPr>
              <a:t>Pay an amount equal to input tax credit </a:t>
            </a:r>
            <a:r>
              <a:rPr lang="en-IN" sz="2000" dirty="0" smtClean="0">
                <a:latin typeface="+mj-lt"/>
              </a:rPr>
              <a:t>taken on such capital goods </a:t>
            </a:r>
          </a:p>
          <a:p>
            <a:pPr>
              <a:buFont typeface="Courier New" pitchFamily="49" charset="0"/>
              <a:buChar char="o"/>
            </a:pPr>
            <a:r>
              <a:rPr lang="en-IN" sz="2000" u="sng" dirty="0" smtClean="0">
                <a:latin typeface="+mj-lt"/>
              </a:rPr>
              <a:t>Reduced by percentage </a:t>
            </a:r>
            <a:r>
              <a:rPr lang="en-IN" sz="2000" dirty="0" smtClean="0">
                <a:latin typeface="+mj-lt"/>
              </a:rPr>
              <a:t>points as prescribed or </a:t>
            </a:r>
          </a:p>
          <a:p>
            <a:pPr>
              <a:buFont typeface="Courier New" pitchFamily="49" charset="0"/>
              <a:buChar char="o"/>
            </a:pPr>
            <a:r>
              <a:rPr lang="en-IN" sz="2000" u="sng" dirty="0" smtClean="0">
                <a:latin typeface="+mj-lt"/>
              </a:rPr>
              <a:t>Tax on the transaction value of such capital goods</a:t>
            </a:r>
            <a:r>
              <a:rPr lang="en-IN" sz="2000" dirty="0" smtClean="0">
                <a:latin typeface="+mj-lt"/>
              </a:rPr>
              <a:t>, whichever is higher. </a:t>
            </a:r>
            <a:endParaRPr lang="en-IN" sz="2000" dirty="0">
              <a:latin typeface="+mj-lt"/>
            </a:endParaRPr>
          </a:p>
        </p:txBody>
      </p:sp>
      <p:sp>
        <p:nvSpPr>
          <p:cNvPr id="8" name="Rounded Rectangle 7"/>
          <p:cNvSpPr/>
          <p:nvPr/>
        </p:nvSpPr>
        <p:spPr>
          <a:xfrm>
            <a:off x="428596" y="3786190"/>
            <a:ext cx="2286016" cy="12144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IN" dirty="0" smtClean="0"/>
              <a:t>Supply of Capital goods on which ITC had been taken earlier</a:t>
            </a:r>
            <a:endParaRPr lang="en-IN" dirty="0"/>
          </a:p>
        </p:txBody>
      </p:sp>
      <p:sp>
        <p:nvSpPr>
          <p:cNvPr id="11" name="Right Arrow 10"/>
          <p:cNvSpPr/>
          <p:nvPr/>
        </p:nvSpPr>
        <p:spPr>
          <a:xfrm>
            <a:off x="2786050" y="4143380"/>
            <a:ext cx="500066" cy="642942"/>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12" name="Rounded Rectangle 11"/>
          <p:cNvSpPr/>
          <p:nvPr/>
        </p:nvSpPr>
        <p:spPr>
          <a:xfrm>
            <a:off x="3357554" y="3786190"/>
            <a:ext cx="2286016" cy="12144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IN" dirty="0" smtClean="0"/>
              <a:t>Pay tax on </a:t>
            </a:r>
            <a:r>
              <a:rPr lang="en-IN" dirty="0" smtClean="0">
                <a:solidFill>
                  <a:srgbClr val="FFFF00"/>
                </a:solidFill>
              </a:rPr>
              <a:t>higher</a:t>
            </a:r>
            <a:r>
              <a:rPr lang="en-IN" dirty="0" smtClean="0"/>
              <a:t> of </a:t>
            </a:r>
            <a:endParaRPr lang="en-IN" dirty="0"/>
          </a:p>
        </p:txBody>
      </p:sp>
      <p:sp>
        <p:nvSpPr>
          <p:cNvPr id="16" name="Right Arrow 15"/>
          <p:cNvSpPr/>
          <p:nvPr/>
        </p:nvSpPr>
        <p:spPr>
          <a:xfrm>
            <a:off x="5715008" y="4071942"/>
            <a:ext cx="642942" cy="714380"/>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17" name="Rounded Rectangle 16"/>
          <p:cNvSpPr/>
          <p:nvPr/>
        </p:nvSpPr>
        <p:spPr>
          <a:xfrm>
            <a:off x="6429388" y="3786190"/>
            <a:ext cx="2571768" cy="12144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IN" sz="1600" dirty="0" smtClean="0">
                <a:solidFill>
                  <a:srgbClr val="FFFF00"/>
                </a:solidFill>
              </a:rPr>
              <a:t>Reduced % of deduction as may be specified</a:t>
            </a:r>
          </a:p>
          <a:p>
            <a:pPr algn="ctr"/>
            <a:r>
              <a:rPr lang="en-IN" sz="1600" dirty="0" smtClean="0"/>
              <a:t>Or</a:t>
            </a:r>
          </a:p>
          <a:p>
            <a:pPr algn="ctr"/>
            <a:r>
              <a:rPr lang="en-IN" sz="1600" dirty="0" smtClean="0">
                <a:solidFill>
                  <a:srgbClr val="FFFF00"/>
                </a:solidFill>
              </a:rPr>
              <a:t>Tax on transaction Value</a:t>
            </a:r>
            <a:endParaRPr lang="en-IN" sz="1600" dirty="0">
              <a:solidFill>
                <a:srgbClr val="FFFF00"/>
              </a:solidFill>
            </a:endParaRPr>
          </a:p>
        </p:txBody>
      </p:sp>
      <p:sp>
        <p:nvSpPr>
          <p:cNvPr id="9" name="Footer Placeholder 8"/>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Manner of utilisation of ITC</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142844" y="1285860"/>
            <a:ext cx="8786874" cy="5429288"/>
          </a:xfrm>
        </p:spPr>
        <p:txBody>
          <a:bodyPr>
            <a:normAutofit/>
          </a:bodyPr>
          <a:lstStyle/>
          <a:p>
            <a:r>
              <a:rPr lang="en-IN" sz="2000" dirty="0" smtClean="0">
                <a:latin typeface="+mj-lt"/>
              </a:rPr>
              <a:t>In GST regime, the amount of credit to be available will be auto-populated by the GST system based on the Outward supply returns filed by the vendors. Thus, effectively the availment and utilisation of credit will be through electronic ledger. The manner of utilization, conditions and time lines would be prescribed. </a:t>
            </a:r>
          </a:p>
          <a:p>
            <a:endParaRPr lang="en-IN" sz="1000" dirty="0" smtClean="0">
              <a:latin typeface="+mj-lt"/>
            </a:endParaRPr>
          </a:p>
          <a:p>
            <a:r>
              <a:rPr lang="en-IN" sz="2000" dirty="0" smtClean="0">
                <a:latin typeface="+mj-lt"/>
              </a:rPr>
              <a:t>The Electronic Credit Ledger has only three Major Heads of Credit, </a:t>
            </a:r>
            <a:r>
              <a:rPr lang="en-IN" sz="2000" dirty="0" smtClean="0">
                <a:solidFill>
                  <a:srgbClr val="FF0000"/>
                </a:solidFill>
                <a:latin typeface="+mj-lt"/>
              </a:rPr>
              <a:t>cross-utilization of credit is available </a:t>
            </a:r>
            <a:r>
              <a:rPr lang="en-IN" sz="2000" u="sng" dirty="0" smtClean="0">
                <a:solidFill>
                  <a:srgbClr val="FF0000"/>
                </a:solidFill>
                <a:latin typeface="+mj-lt"/>
              </a:rPr>
              <a:t>only as below in that order</a:t>
            </a:r>
          </a:p>
        </p:txBody>
      </p:sp>
      <p:graphicFrame>
        <p:nvGraphicFramePr>
          <p:cNvPr id="5" name="Table 4"/>
          <p:cNvGraphicFramePr>
            <a:graphicFrameLocks noGrp="1"/>
          </p:cNvGraphicFramePr>
          <p:nvPr/>
        </p:nvGraphicFramePr>
        <p:xfrm>
          <a:off x="642910" y="3500438"/>
          <a:ext cx="7858180" cy="3205480"/>
        </p:xfrm>
        <a:graphic>
          <a:graphicData uri="http://schemas.openxmlformats.org/drawingml/2006/table">
            <a:tbl>
              <a:tblPr firstRow="1" bandRow="1">
                <a:tableStyleId>{5DA37D80-6434-44D0-A028-1B22A696006F}</a:tableStyleId>
              </a:tblPr>
              <a:tblGrid>
                <a:gridCol w="3929090"/>
                <a:gridCol w="3929090"/>
              </a:tblGrid>
              <a:tr h="370840">
                <a:tc>
                  <a:txBody>
                    <a:bodyPr/>
                    <a:lstStyle/>
                    <a:p>
                      <a:r>
                        <a:rPr lang="en-IN" dirty="0" smtClean="0"/>
                        <a:t>Input tax</a:t>
                      </a:r>
                      <a:endParaRPr lang="en-IN" dirty="0"/>
                    </a:p>
                  </a:txBody>
                  <a:tcPr/>
                </a:tc>
                <a:tc>
                  <a:txBody>
                    <a:bodyPr/>
                    <a:lstStyle/>
                    <a:p>
                      <a:r>
                        <a:rPr lang="en-IN" dirty="0" smtClean="0"/>
                        <a:t>Output tax</a:t>
                      </a:r>
                      <a:endParaRPr lang="en-IN" dirty="0"/>
                    </a:p>
                  </a:txBody>
                  <a:tcPr/>
                </a:tc>
              </a:tr>
              <a:tr h="370840">
                <a:tc>
                  <a:txBody>
                    <a:bodyPr/>
                    <a:lstStyle/>
                    <a:p>
                      <a:pPr algn="ctr"/>
                      <a:endParaRPr lang="en-IN" dirty="0" smtClean="0"/>
                    </a:p>
                    <a:p>
                      <a:pPr algn="ctr"/>
                      <a:r>
                        <a:rPr lang="en-IN" dirty="0" smtClean="0"/>
                        <a:t>IGST </a:t>
                      </a:r>
                      <a:endParaRPr lang="en-IN" dirty="0"/>
                    </a:p>
                  </a:txBody>
                  <a:tcPr/>
                </a:tc>
                <a:tc>
                  <a:txBody>
                    <a:bodyPr/>
                    <a:lstStyle/>
                    <a:p>
                      <a:pPr algn="l"/>
                      <a:r>
                        <a:rPr lang="en-IN" dirty="0" smtClean="0"/>
                        <a:t>IGST </a:t>
                      </a:r>
                    </a:p>
                    <a:p>
                      <a:pPr algn="l"/>
                      <a:r>
                        <a:rPr lang="en-IN" dirty="0" smtClean="0"/>
                        <a:t>CGST </a:t>
                      </a:r>
                    </a:p>
                    <a:p>
                      <a:pPr algn="l"/>
                      <a:r>
                        <a:rPr lang="en-IN" dirty="0" smtClean="0"/>
                        <a:t>SGST </a:t>
                      </a:r>
                      <a:endParaRPr lang="en-IN" dirty="0"/>
                    </a:p>
                  </a:txBody>
                  <a:tcPr/>
                </a:tc>
              </a:tr>
              <a:tr h="370840">
                <a:tc>
                  <a:txBody>
                    <a:bodyPr/>
                    <a:lstStyle/>
                    <a:p>
                      <a:pPr algn="ctr">
                        <a:lnSpc>
                          <a:spcPct val="150000"/>
                        </a:lnSpc>
                      </a:pPr>
                      <a:r>
                        <a:rPr lang="en-IN" dirty="0" smtClean="0"/>
                        <a:t>CGST</a:t>
                      </a:r>
                      <a:endParaRPr lang="en-IN" dirty="0"/>
                    </a:p>
                  </a:txBody>
                  <a:tcPr/>
                </a:tc>
                <a:tc>
                  <a:txBody>
                    <a:bodyPr/>
                    <a:lstStyle/>
                    <a:p>
                      <a:pPr algn="l"/>
                      <a:r>
                        <a:rPr lang="en-IN" dirty="0" smtClean="0"/>
                        <a:t>CGST</a:t>
                      </a:r>
                    </a:p>
                    <a:p>
                      <a:pPr algn="l"/>
                      <a:r>
                        <a:rPr lang="en-IN" dirty="0" smtClean="0"/>
                        <a:t> IGST</a:t>
                      </a:r>
                      <a:endParaRPr lang="en-IN" dirty="0"/>
                    </a:p>
                  </a:txBody>
                  <a:tcPr/>
                </a:tc>
              </a:tr>
              <a:tr h="370840">
                <a:tc>
                  <a:txBody>
                    <a:bodyPr/>
                    <a:lstStyle/>
                    <a:p>
                      <a:pPr algn="ctr">
                        <a:lnSpc>
                          <a:spcPct val="150000"/>
                        </a:lnSpc>
                      </a:pPr>
                      <a:r>
                        <a:rPr lang="en-IN" dirty="0" smtClean="0"/>
                        <a:t>SGST </a:t>
                      </a:r>
                      <a:endParaRPr lang="en-IN" dirty="0"/>
                    </a:p>
                  </a:txBody>
                  <a:tcPr/>
                </a:tc>
                <a:tc>
                  <a:txBody>
                    <a:bodyPr/>
                    <a:lstStyle/>
                    <a:p>
                      <a:pPr algn="l"/>
                      <a:r>
                        <a:rPr lang="en-IN" dirty="0" smtClean="0"/>
                        <a:t>SGST </a:t>
                      </a:r>
                    </a:p>
                    <a:p>
                      <a:pPr algn="l"/>
                      <a:r>
                        <a:rPr lang="en-IN" dirty="0" smtClean="0"/>
                        <a:t>IGST</a:t>
                      </a:r>
                      <a:endParaRPr lang="en-IN" dirty="0"/>
                    </a:p>
                  </a:txBody>
                  <a:tcPr/>
                </a:tc>
              </a:tr>
              <a:tr h="370840">
                <a:tc>
                  <a:txBody>
                    <a:bodyPr/>
                    <a:lstStyle/>
                    <a:p>
                      <a:pPr algn="ctr">
                        <a:lnSpc>
                          <a:spcPct val="150000"/>
                        </a:lnSpc>
                      </a:pPr>
                      <a:r>
                        <a:rPr lang="en-IN" dirty="0" smtClean="0"/>
                        <a:t> UTGST </a:t>
                      </a:r>
                      <a:endParaRPr lang="en-IN" dirty="0"/>
                    </a:p>
                  </a:txBody>
                  <a:tcPr/>
                </a:tc>
                <a:tc>
                  <a:txBody>
                    <a:bodyPr/>
                    <a:lstStyle/>
                    <a:p>
                      <a:r>
                        <a:rPr lang="en-IN" dirty="0" smtClean="0"/>
                        <a:t>UTGST </a:t>
                      </a:r>
                    </a:p>
                    <a:p>
                      <a:r>
                        <a:rPr lang="en-IN" dirty="0" smtClean="0"/>
                        <a:t>IGST </a:t>
                      </a:r>
                      <a:endParaRPr lang="en-IN" dirty="0"/>
                    </a:p>
                  </a:txBody>
                  <a:tcPr/>
                </a:tc>
              </a:tr>
            </a:tbl>
          </a:graphicData>
        </a:graphic>
      </p:graphicFrame>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85776"/>
            <a:ext cx="8229600" cy="156136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Taxes Subsumed in GST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3" name="Content Placeholder 2"/>
          <p:cNvSpPr>
            <a:spLocks noGrp="1"/>
          </p:cNvSpPr>
          <p:nvPr>
            <p:ph sz="half" idx="1"/>
          </p:nvPr>
        </p:nvSpPr>
        <p:spPr>
          <a:xfrm>
            <a:off x="214282" y="1285860"/>
            <a:ext cx="4643470" cy="5429288"/>
          </a:xfrm>
          <a:ln>
            <a:noFill/>
          </a:ln>
        </p:spPr>
        <p:txBody>
          <a:bodyPr>
            <a:normAutofit lnSpcReduction="10000"/>
          </a:bodyPr>
          <a:lstStyle/>
          <a:p>
            <a:pPr>
              <a:buNone/>
            </a:pPr>
            <a:r>
              <a:rPr lang="en-IN" sz="2000" dirty="0" smtClean="0">
                <a:latin typeface="+mj-lt"/>
              </a:rPr>
              <a:t>GST replaced several existing</a:t>
            </a:r>
          </a:p>
          <a:p>
            <a:pPr>
              <a:buNone/>
            </a:pPr>
            <a:r>
              <a:rPr lang="en-IN" sz="2000" dirty="0" smtClean="0">
                <a:latin typeface="+mj-lt"/>
              </a:rPr>
              <a:t>taxes and levies which include:</a:t>
            </a:r>
          </a:p>
          <a:p>
            <a:pPr>
              <a:buFont typeface="Wingdings" pitchFamily="2" charset="2"/>
              <a:buChar char="q"/>
            </a:pPr>
            <a:r>
              <a:rPr lang="en-US" sz="2000" u="sng" dirty="0" smtClean="0">
                <a:latin typeface="+mj-lt"/>
              </a:rPr>
              <a:t>Central Taxes to Subsumed </a:t>
            </a:r>
            <a:r>
              <a:rPr lang="en-IN" sz="2000" dirty="0" smtClean="0">
                <a:latin typeface="+mj-lt"/>
              </a:rPr>
              <a:t> </a:t>
            </a:r>
          </a:p>
          <a:p>
            <a:pPr>
              <a:buFont typeface="Wingdings" pitchFamily="2" charset="2"/>
              <a:buChar char="Ø"/>
            </a:pPr>
            <a:r>
              <a:rPr lang="en-IN" sz="2000" dirty="0" smtClean="0">
                <a:latin typeface="+mj-lt"/>
              </a:rPr>
              <a:t>  Central excise duty</a:t>
            </a:r>
          </a:p>
          <a:p>
            <a:pPr>
              <a:buFont typeface="Wingdings" pitchFamily="2" charset="2"/>
              <a:buChar char="Ø"/>
            </a:pPr>
            <a:r>
              <a:rPr lang="en-IN" sz="2000" dirty="0" smtClean="0">
                <a:latin typeface="+mj-lt"/>
              </a:rPr>
              <a:t>  Services tax</a:t>
            </a:r>
          </a:p>
          <a:p>
            <a:pPr>
              <a:buFont typeface="Wingdings" pitchFamily="2" charset="2"/>
              <a:buChar char="Ø"/>
            </a:pPr>
            <a:r>
              <a:rPr lang="en-IN" sz="2000" dirty="0" smtClean="0">
                <a:latin typeface="+mj-lt"/>
              </a:rPr>
              <a:t>  Additional customs duty, </a:t>
            </a:r>
          </a:p>
          <a:p>
            <a:pPr>
              <a:buFont typeface="Wingdings" pitchFamily="2" charset="2"/>
              <a:buChar char="Ø"/>
            </a:pPr>
            <a:r>
              <a:rPr lang="en-IN" sz="2000" dirty="0" smtClean="0">
                <a:latin typeface="+mj-lt"/>
              </a:rPr>
              <a:t>  Surcharges &amp; Cess</a:t>
            </a:r>
          </a:p>
          <a:p>
            <a:pPr>
              <a:buFont typeface="Wingdings" pitchFamily="2" charset="2"/>
              <a:buChar char="Ø"/>
            </a:pPr>
            <a:r>
              <a:rPr lang="en-US" sz="2000" dirty="0" smtClean="0">
                <a:latin typeface="+mj-lt"/>
              </a:rPr>
              <a:t>CVD &amp; SAD</a:t>
            </a:r>
          </a:p>
          <a:p>
            <a:pPr>
              <a:buFont typeface="Wingdings" pitchFamily="2" charset="2"/>
              <a:buChar char="q"/>
            </a:pPr>
            <a:r>
              <a:rPr lang="en-US" sz="2000" u="sng" dirty="0" smtClean="0">
                <a:latin typeface="+mj-lt"/>
              </a:rPr>
              <a:t>State Taxes to subsumed</a:t>
            </a:r>
            <a:endParaRPr lang="en-IN" sz="2000" dirty="0" smtClean="0">
              <a:latin typeface="+mj-lt"/>
            </a:endParaRPr>
          </a:p>
          <a:p>
            <a:pPr>
              <a:buFont typeface="Wingdings" pitchFamily="2" charset="2"/>
              <a:buChar char="Ø"/>
            </a:pPr>
            <a:r>
              <a:rPr lang="en-IN" sz="2000" dirty="0" smtClean="0">
                <a:latin typeface="+mj-lt"/>
              </a:rPr>
              <a:t>State-level value added    tax</a:t>
            </a:r>
          </a:p>
          <a:p>
            <a:pPr>
              <a:buFont typeface="Wingdings" pitchFamily="2" charset="2"/>
              <a:buChar char="Ø"/>
            </a:pPr>
            <a:r>
              <a:rPr lang="en-US" sz="2000" dirty="0" smtClean="0">
                <a:latin typeface="+mj-lt"/>
              </a:rPr>
              <a:t>Purchase Tax </a:t>
            </a:r>
            <a:r>
              <a:rPr lang="en-IN" sz="2000" dirty="0" smtClean="0">
                <a:latin typeface="+mj-lt"/>
              </a:rPr>
              <a:t>  </a:t>
            </a:r>
          </a:p>
          <a:p>
            <a:pPr>
              <a:buFont typeface="Wingdings" pitchFamily="2" charset="2"/>
              <a:buChar char="Ø"/>
            </a:pPr>
            <a:r>
              <a:rPr lang="en-US" sz="2000" dirty="0" smtClean="0">
                <a:latin typeface="+mj-lt"/>
              </a:rPr>
              <a:t>Luxury Tax</a:t>
            </a:r>
          </a:p>
          <a:p>
            <a:pPr>
              <a:buFont typeface="Wingdings" pitchFamily="2" charset="2"/>
              <a:buChar char="Ø"/>
            </a:pPr>
            <a:r>
              <a:rPr lang="en-US" sz="2000" dirty="0" smtClean="0">
                <a:latin typeface="+mj-lt"/>
              </a:rPr>
              <a:t>Entry Tax </a:t>
            </a:r>
            <a:r>
              <a:rPr lang="en-IN" sz="2000" dirty="0" smtClean="0">
                <a:latin typeface="+mj-lt"/>
              </a:rPr>
              <a:t> </a:t>
            </a:r>
          </a:p>
          <a:p>
            <a:pPr>
              <a:buFont typeface="Wingdings" pitchFamily="2" charset="2"/>
              <a:buChar char="Ø"/>
            </a:pPr>
            <a:r>
              <a:rPr lang="en-IN" sz="2000" dirty="0" smtClean="0">
                <a:latin typeface="+mj-lt"/>
              </a:rPr>
              <a:t>Octroi</a:t>
            </a:r>
          </a:p>
          <a:p>
            <a:pPr>
              <a:buFont typeface="Wingdings" pitchFamily="2" charset="2"/>
              <a:buChar char="Ø"/>
            </a:pPr>
            <a:r>
              <a:rPr lang="en-US" sz="2000" dirty="0" smtClean="0">
                <a:latin typeface="+mj-lt"/>
              </a:rPr>
              <a:t>Entertainment Tax </a:t>
            </a:r>
            <a:endParaRPr lang="en-IN" sz="2000" dirty="0">
              <a:latin typeface="+mj-lt"/>
            </a:endParaRPr>
          </a:p>
        </p:txBody>
      </p:sp>
      <p:pic>
        <p:nvPicPr>
          <p:cNvPr id="2050" name="Picture 2" descr="C:\Users\erpusr184d\Desktop\GST-sk\difference-between-cgst-sgst-and-igst.png"/>
          <p:cNvPicPr>
            <a:picLocks noGrp="1" noChangeAspect="1" noChangeArrowheads="1"/>
          </p:cNvPicPr>
          <p:nvPr>
            <p:ph sz="half" idx="2"/>
          </p:nvPr>
        </p:nvPicPr>
        <p:blipFill>
          <a:blip r:embed="rId2"/>
          <a:stretch>
            <a:fillRect/>
          </a:stretch>
        </p:blipFill>
        <p:spPr bwMode="auto">
          <a:xfrm>
            <a:off x="4143372" y="1071546"/>
            <a:ext cx="4786346" cy="5786454"/>
          </a:xfrm>
          <a:prstGeom prst="rect">
            <a:avLst/>
          </a:prstGeom>
          <a:noFill/>
        </p:spPr>
      </p:pic>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85720" y="1357298"/>
            <a:ext cx="8572560" cy="5214974"/>
          </a:xfrm>
        </p:spPr>
        <p:txBody>
          <a:bodyPr/>
          <a:lstStyle/>
          <a:p>
            <a:r>
              <a:rPr lang="en-IN" sz="2000" dirty="0" smtClean="0">
                <a:latin typeface="+mj-lt"/>
              </a:rPr>
              <a:t>The </a:t>
            </a:r>
            <a:r>
              <a:rPr lang="en-IN" sz="2000" dirty="0" smtClean="0">
                <a:solidFill>
                  <a:srgbClr val="FF0000"/>
                </a:solidFill>
                <a:latin typeface="+mj-lt"/>
              </a:rPr>
              <a:t>main restriction </a:t>
            </a:r>
            <a:r>
              <a:rPr lang="en-IN" sz="2000" dirty="0" smtClean="0">
                <a:latin typeface="+mj-lt"/>
              </a:rPr>
              <a:t>is that the </a:t>
            </a:r>
            <a:r>
              <a:rPr lang="en-IN" sz="2000" u="sng" dirty="0" smtClean="0">
                <a:latin typeface="+mj-lt"/>
              </a:rPr>
              <a:t>CGST credit cannot be utilized </a:t>
            </a:r>
            <a:r>
              <a:rPr lang="en-IN" sz="2000" dirty="0" smtClean="0">
                <a:latin typeface="+mj-lt"/>
              </a:rPr>
              <a:t>for </a:t>
            </a:r>
            <a:r>
              <a:rPr lang="en-IN" sz="2000" u="sng" dirty="0" smtClean="0">
                <a:latin typeface="+mj-lt"/>
              </a:rPr>
              <a:t>payment of SGST or UTGST </a:t>
            </a:r>
            <a:r>
              <a:rPr lang="en-IN" sz="2000" dirty="0" smtClean="0">
                <a:latin typeface="+mj-lt"/>
              </a:rPr>
              <a:t>and </a:t>
            </a:r>
            <a:r>
              <a:rPr lang="en-IN" sz="2000" u="sng" dirty="0" smtClean="0">
                <a:latin typeface="+mj-lt"/>
              </a:rPr>
              <a:t>vice versa</a:t>
            </a:r>
            <a:r>
              <a:rPr lang="en-IN" dirty="0" smtClean="0">
                <a:latin typeface="+mj-lt"/>
              </a:rPr>
              <a:t>. </a:t>
            </a:r>
          </a:p>
          <a:p>
            <a:r>
              <a:rPr lang="en-IN" sz="2000" dirty="0" smtClean="0">
                <a:latin typeface="+mj-lt"/>
              </a:rPr>
              <a:t>Provides that </a:t>
            </a:r>
            <a:r>
              <a:rPr lang="en-IN" sz="2000" u="sng" dirty="0" smtClean="0">
                <a:latin typeface="+mj-lt"/>
              </a:rPr>
              <a:t>the balance in </a:t>
            </a:r>
            <a:r>
              <a:rPr lang="en-IN" sz="2000" dirty="0" smtClean="0">
                <a:latin typeface="+mj-lt"/>
              </a:rPr>
              <a:t>the </a:t>
            </a:r>
            <a:r>
              <a:rPr lang="en-IN" sz="2000" u="sng" dirty="0" smtClean="0">
                <a:latin typeface="+mj-lt"/>
              </a:rPr>
              <a:t>cash or credit ledger </a:t>
            </a:r>
            <a:r>
              <a:rPr lang="en-IN" sz="2000" dirty="0" smtClean="0">
                <a:latin typeface="+mj-lt"/>
              </a:rPr>
              <a:t>after payment of tax, interest, penalty, fee or any other amount </a:t>
            </a:r>
            <a:r>
              <a:rPr lang="en-IN" sz="2000" u="sng" dirty="0" smtClean="0">
                <a:latin typeface="+mj-lt"/>
              </a:rPr>
              <a:t>may be refunded </a:t>
            </a:r>
            <a:r>
              <a:rPr lang="en-IN" sz="2000" dirty="0" smtClean="0">
                <a:latin typeface="+mj-lt"/>
              </a:rPr>
              <a:t>in accordance with the provisions of Sec.</a:t>
            </a:r>
            <a:r>
              <a:rPr lang="en-IN" sz="2000" dirty="0" smtClean="0">
                <a:latin typeface="+mj-lt"/>
                <a:cs typeface="Andalus" pitchFamily="18" charset="-78"/>
              </a:rPr>
              <a:t>54</a:t>
            </a:r>
            <a:r>
              <a:rPr lang="en-IN" sz="2000" dirty="0" smtClean="0">
                <a:latin typeface="+mj-lt"/>
              </a:rPr>
              <a:t>(6).</a:t>
            </a:r>
          </a:p>
          <a:p>
            <a:endParaRPr lang="en-IN" sz="2000" u="sng" dirty="0" smtClean="0">
              <a:solidFill>
                <a:schemeClr val="accent5">
                  <a:lumMod val="50000"/>
                </a:schemeClr>
              </a:solidFill>
              <a:latin typeface="+mj-lt"/>
            </a:endParaRPr>
          </a:p>
          <a:p>
            <a:r>
              <a:rPr lang="en-IN" sz="2000" u="sng" dirty="0" smtClean="0">
                <a:solidFill>
                  <a:schemeClr val="accent5">
                    <a:lumMod val="50000"/>
                  </a:schemeClr>
                </a:solidFill>
                <a:latin typeface="+mj-lt"/>
              </a:rPr>
              <a:t>Order of discharge of tax</a:t>
            </a:r>
          </a:p>
          <a:p>
            <a:r>
              <a:rPr lang="en-IN" sz="2000" dirty="0" smtClean="0">
                <a:latin typeface="+mj-lt"/>
              </a:rPr>
              <a:t>the liability of a taxable person must be discharged in the </a:t>
            </a:r>
            <a:r>
              <a:rPr lang="en-IN" sz="2000" dirty="0" smtClean="0">
                <a:solidFill>
                  <a:srgbClr val="FF0000"/>
                </a:solidFill>
                <a:latin typeface="+mj-lt"/>
              </a:rPr>
              <a:t>chronological order-</a:t>
            </a:r>
            <a:endParaRPr lang="en-IN" sz="2000" dirty="0" smtClean="0">
              <a:latin typeface="+mj-lt"/>
            </a:endParaRPr>
          </a:p>
          <a:p>
            <a:pPr>
              <a:buFont typeface="Courier New" pitchFamily="49" charset="0"/>
              <a:buChar char="o"/>
            </a:pPr>
            <a:r>
              <a:rPr lang="en-IN" sz="2000" dirty="0" smtClean="0">
                <a:latin typeface="+mj-lt"/>
              </a:rPr>
              <a:t>Self-assessed tax and other dues arising out of returns for previous tax periods must be discharged first.</a:t>
            </a:r>
          </a:p>
          <a:p>
            <a:pPr>
              <a:buFont typeface="Courier New" pitchFamily="49" charset="0"/>
              <a:buChar char="o"/>
            </a:pPr>
            <a:r>
              <a:rPr lang="en-IN" sz="2000" dirty="0" smtClean="0">
                <a:latin typeface="+mj-lt"/>
              </a:rPr>
              <a:t>Self-assessed tax and other dues relating to the return of the current tax period.</a:t>
            </a:r>
          </a:p>
          <a:p>
            <a:pPr>
              <a:buFont typeface="Courier New" pitchFamily="49" charset="0"/>
              <a:buChar char="o"/>
            </a:pPr>
            <a:r>
              <a:rPr lang="en-IN" sz="2000" dirty="0" smtClean="0">
                <a:latin typeface="+mj-lt"/>
              </a:rPr>
              <a:t>Any other amount payable under the Act/Rules (liability arising out of demand notice or adjudicated proceedings etc).</a:t>
            </a:r>
            <a:endParaRPr lang="en-IN" sz="2000" u="sng" dirty="0">
              <a:solidFill>
                <a:schemeClr val="accent5">
                  <a:lumMod val="50000"/>
                </a:schemeClr>
              </a:solidFill>
              <a:latin typeface="+mj-lt"/>
            </a:endParaRPr>
          </a:p>
        </p:txBody>
      </p:sp>
      <p:sp>
        <p:nvSpPr>
          <p:cNvPr id="5" name="Title 1"/>
          <p:cNvSpPr>
            <a:spLocks noGrp="1"/>
          </p:cNvSpPr>
          <p:nvPr>
            <p:ph type="title"/>
          </p:nvPr>
        </p:nvSpPr>
        <p:spPr>
          <a:xfrm>
            <a:off x="500063" y="428603"/>
            <a:ext cx="8229600" cy="857271"/>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Manner of utilisation of ITC</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Returns in GST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142844" y="1214422"/>
            <a:ext cx="8858312" cy="5500726"/>
          </a:xfrm>
        </p:spPr>
        <p:txBody>
          <a:bodyPr>
            <a:normAutofit/>
          </a:bodyPr>
          <a:lstStyle/>
          <a:p>
            <a:pPr>
              <a:buNone/>
            </a:pPr>
            <a:r>
              <a:rPr lang="en-IN" sz="2000" dirty="0" smtClean="0">
                <a:latin typeface="+mj-lt"/>
              </a:rPr>
              <a:t>    Different types of return required to be filled in GST as per given below :-</a:t>
            </a:r>
          </a:p>
          <a:p>
            <a:pPr>
              <a:buNone/>
            </a:pPr>
            <a:r>
              <a:rPr lang="en-IN" sz="2000" b="1" dirty="0" smtClean="0">
                <a:solidFill>
                  <a:schemeClr val="bg2">
                    <a:lumMod val="50000"/>
                  </a:schemeClr>
                </a:solidFill>
                <a:latin typeface="+mj-lt"/>
              </a:rPr>
              <a:t>                                                              </a:t>
            </a:r>
            <a:r>
              <a:rPr lang="en-IN" sz="2400" b="1" u="sng" dirty="0" smtClean="0">
                <a:solidFill>
                  <a:srgbClr val="92D050"/>
                </a:solidFill>
                <a:latin typeface="+mj-lt"/>
              </a:rPr>
              <a:t>GSTR</a:t>
            </a:r>
            <a:r>
              <a:rPr lang="en-IN" sz="2400" b="1" u="sng" dirty="0" smtClean="0">
                <a:solidFill>
                  <a:srgbClr val="92D050"/>
                </a:solidFill>
                <a:latin typeface="+mj-lt"/>
                <a:cs typeface="Andalus" pitchFamily="18" charset="-78"/>
              </a:rPr>
              <a:t>-1</a:t>
            </a:r>
            <a:r>
              <a:rPr lang="en-IN" sz="2000" dirty="0" smtClean="0">
                <a:solidFill>
                  <a:schemeClr val="accent1">
                    <a:lumMod val="60000"/>
                    <a:lumOff val="40000"/>
                  </a:schemeClr>
                </a:solidFill>
                <a:latin typeface="+mj-lt"/>
              </a:rPr>
              <a:t> </a:t>
            </a:r>
            <a:r>
              <a:rPr lang="en-IN" sz="2000" dirty="0" smtClean="0">
                <a:latin typeface="+mj-lt"/>
              </a:rPr>
              <a:t>:</a:t>
            </a:r>
          </a:p>
          <a:p>
            <a:pPr>
              <a:buFont typeface="Wingdings" pitchFamily="2" charset="2"/>
              <a:buChar char="Ø"/>
            </a:pPr>
            <a:r>
              <a:rPr lang="en-IN" sz="2000" dirty="0" smtClean="0">
                <a:latin typeface="+mj-lt"/>
              </a:rPr>
              <a:t> The “</a:t>
            </a:r>
            <a:r>
              <a:rPr lang="en-IN" sz="2000" u="sng" dirty="0" smtClean="0">
                <a:latin typeface="+mj-lt"/>
              </a:rPr>
              <a:t>Details of outward supplies</a:t>
            </a:r>
            <a:r>
              <a:rPr lang="en-IN" sz="2000" dirty="0" smtClean="0">
                <a:latin typeface="+mj-lt"/>
              </a:rPr>
              <a:t>”(ie. sales, goods return etc.) shall </a:t>
            </a:r>
            <a:r>
              <a:rPr lang="en-IN" sz="2000" u="sng" dirty="0" smtClean="0">
                <a:latin typeface="+mj-lt"/>
              </a:rPr>
              <a:t>include</a:t>
            </a:r>
            <a:r>
              <a:rPr lang="en-IN" sz="2000" dirty="0" smtClean="0">
                <a:latin typeface="+mj-lt"/>
              </a:rPr>
              <a:t> details of </a:t>
            </a:r>
            <a:r>
              <a:rPr lang="en-IN" sz="2000" u="sng" dirty="0" smtClean="0">
                <a:latin typeface="+mj-lt"/>
              </a:rPr>
              <a:t>Invoices</a:t>
            </a:r>
            <a:r>
              <a:rPr lang="en-IN" sz="2000" dirty="0" smtClean="0">
                <a:latin typeface="+mj-lt"/>
              </a:rPr>
              <a:t>, </a:t>
            </a:r>
            <a:r>
              <a:rPr lang="en-IN" sz="2000" u="sng" dirty="0" smtClean="0">
                <a:latin typeface="+mj-lt"/>
              </a:rPr>
              <a:t>debit notes</a:t>
            </a:r>
            <a:r>
              <a:rPr lang="en-IN" sz="2000" dirty="0" smtClean="0">
                <a:latin typeface="+mj-lt"/>
              </a:rPr>
              <a:t>, </a:t>
            </a:r>
            <a:r>
              <a:rPr lang="en-IN" sz="2000" u="sng" dirty="0" smtClean="0">
                <a:latin typeface="+mj-lt"/>
              </a:rPr>
              <a:t>credit notes </a:t>
            </a:r>
            <a:r>
              <a:rPr lang="en-IN" sz="2000" dirty="0" smtClean="0">
                <a:latin typeface="+mj-lt"/>
              </a:rPr>
              <a:t>and </a:t>
            </a:r>
            <a:r>
              <a:rPr lang="en-IN" sz="2000" u="sng" dirty="0" smtClean="0">
                <a:latin typeface="+mj-lt"/>
              </a:rPr>
              <a:t>revised invoices </a:t>
            </a:r>
            <a:r>
              <a:rPr lang="en-IN" sz="2000" dirty="0" smtClean="0">
                <a:latin typeface="+mj-lt"/>
              </a:rPr>
              <a:t>issued in relation to outward supplies </a:t>
            </a:r>
            <a:r>
              <a:rPr lang="en-IN" sz="2000" u="sng" dirty="0" smtClean="0">
                <a:latin typeface="+mj-lt"/>
              </a:rPr>
              <a:t>made during any tax period</a:t>
            </a:r>
            <a:r>
              <a:rPr lang="en-IN" sz="2000" dirty="0" smtClean="0">
                <a:latin typeface="+mj-lt"/>
              </a:rPr>
              <a:t>. This e-return shall be </a:t>
            </a:r>
            <a:r>
              <a:rPr lang="en-IN" sz="2000" u="sng" dirty="0" smtClean="0">
                <a:latin typeface="+mj-lt"/>
              </a:rPr>
              <a:t>filed within 10 days </a:t>
            </a:r>
            <a:r>
              <a:rPr lang="en-IN" sz="2000" dirty="0" smtClean="0">
                <a:latin typeface="+mj-lt"/>
              </a:rPr>
              <a:t>from the end of the tax period.</a:t>
            </a:r>
          </a:p>
          <a:p>
            <a:pPr>
              <a:buFont typeface="Wingdings" pitchFamily="2" charset="2"/>
              <a:buChar char="Ø"/>
            </a:pPr>
            <a:endParaRPr lang="en-IN" sz="2000" u="sng" dirty="0" smtClean="0">
              <a:solidFill>
                <a:srgbClr val="FF0000"/>
              </a:solidFill>
              <a:latin typeface="+mj-lt"/>
            </a:endParaRPr>
          </a:p>
          <a:p>
            <a:pPr>
              <a:buFont typeface="Wingdings" pitchFamily="2" charset="2"/>
              <a:buChar char="Ø"/>
            </a:pPr>
            <a:r>
              <a:rPr lang="en-IN" sz="2000" u="sng" dirty="0" smtClean="0">
                <a:solidFill>
                  <a:srgbClr val="FF0000"/>
                </a:solidFill>
                <a:latin typeface="+mj-lt"/>
              </a:rPr>
              <a:t>In case of late filing</a:t>
            </a:r>
            <a:r>
              <a:rPr lang="en-IN" sz="2000" dirty="0" smtClean="0">
                <a:latin typeface="+mj-lt"/>
              </a:rPr>
              <a:t> of the above details, the person who defaults shall pay a sum of </a:t>
            </a:r>
            <a:r>
              <a:rPr lang="en-IN" sz="2000" u="sng" dirty="0" smtClean="0">
                <a:latin typeface="+mj-lt"/>
              </a:rPr>
              <a:t>₹ </a:t>
            </a:r>
            <a:r>
              <a:rPr lang="en-IN" sz="2000" u="sng" dirty="0" smtClean="0">
                <a:latin typeface="+mj-lt"/>
                <a:cs typeface="Andalus" pitchFamily="18" charset="-78"/>
              </a:rPr>
              <a:t>100 </a:t>
            </a:r>
            <a:r>
              <a:rPr lang="en-IN" sz="2000" u="sng" dirty="0" smtClean="0">
                <a:latin typeface="+mj-lt"/>
              </a:rPr>
              <a:t>for every day</a:t>
            </a:r>
            <a:r>
              <a:rPr lang="en-IN" sz="2000" dirty="0" smtClean="0">
                <a:latin typeface="+mj-lt"/>
              </a:rPr>
              <a:t> of continuing default </a:t>
            </a:r>
            <a:r>
              <a:rPr lang="en-IN" sz="2000" u="sng" dirty="0" smtClean="0">
                <a:latin typeface="+mj-lt"/>
              </a:rPr>
              <a:t>subject</a:t>
            </a:r>
            <a:r>
              <a:rPr lang="en-IN" sz="2000" dirty="0" smtClean="0">
                <a:latin typeface="+mj-lt"/>
              </a:rPr>
              <a:t> to a maximum to </a:t>
            </a:r>
            <a:r>
              <a:rPr lang="en-IN" sz="2000" u="sng" dirty="0" smtClean="0">
                <a:latin typeface="+mj-lt"/>
              </a:rPr>
              <a:t>₹ </a:t>
            </a:r>
            <a:r>
              <a:rPr lang="en-IN" sz="2000" u="sng" dirty="0" smtClean="0">
                <a:latin typeface="+mj-lt"/>
                <a:cs typeface="Andalus" pitchFamily="18" charset="-78"/>
              </a:rPr>
              <a:t>5,000 only</a:t>
            </a:r>
            <a:r>
              <a:rPr lang="en-IN" sz="2000" dirty="0" smtClean="0">
                <a:latin typeface="+mj-lt"/>
              </a:rPr>
              <a:t>.</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The </a:t>
            </a:r>
            <a:r>
              <a:rPr lang="en-IN" sz="2000" u="sng" dirty="0" smtClean="0">
                <a:latin typeface="+mj-lt"/>
              </a:rPr>
              <a:t>present process of return filing </a:t>
            </a:r>
            <a:r>
              <a:rPr lang="en-IN" sz="2000" dirty="0" smtClean="0">
                <a:latin typeface="+mj-lt"/>
              </a:rPr>
              <a:t>envisages that the recipient of the supply shall be Provided an opportunity to accept, reject, amend or delete the details in a </a:t>
            </a:r>
            <a:r>
              <a:rPr lang="en-IN" sz="2000" u="sng" dirty="0" smtClean="0">
                <a:latin typeface="+mj-lt"/>
              </a:rPr>
              <a:t>two-way communication process</a:t>
            </a:r>
            <a:r>
              <a:rPr lang="en-IN" sz="2000" dirty="0" smtClean="0">
                <a:latin typeface="+mj-lt"/>
              </a:rPr>
              <a:t>.</a:t>
            </a:r>
          </a:p>
          <a:p>
            <a:pPr>
              <a:buNone/>
            </a:pPr>
            <a:endParaRPr lang="en-IN" dirty="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428736"/>
            <a:ext cx="8229600" cy="4572032"/>
          </a:xfrm>
        </p:spPr>
        <p:txBody>
          <a:bodyPr>
            <a:normAutofit/>
          </a:bodyPr>
          <a:lstStyle/>
          <a:p>
            <a:pPr>
              <a:buFont typeface="Wingdings" pitchFamily="2" charset="2"/>
              <a:buChar char="Ø"/>
            </a:pPr>
            <a:r>
              <a:rPr lang="en-IN" sz="2000" u="sng" dirty="0" smtClean="0">
                <a:latin typeface="+mj-lt"/>
              </a:rPr>
              <a:t>The details Provided by the supplier</a:t>
            </a:r>
            <a:r>
              <a:rPr lang="en-IN" sz="2000" dirty="0" smtClean="0">
                <a:latin typeface="+mj-lt"/>
              </a:rPr>
              <a:t> shall be </a:t>
            </a:r>
            <a:r>
              <a:rPr lang="en-IN" sz="2000" u="sng" dirty="0" smtClean="0">
                <a:latin typeface="+mj-lt"/>
              </a:rPr>
              <a:t>auto – populated and available</a:t>
            </a:r>
            <a:r>
              <a:rPr lang="en-IN" sz="2000" dirty="0" smtClean="0">
                <a:latin typeface="+mj-lt"/>
              </a:rPr>
              <a:t> electronically to the recipient, for matching purposes, in a </a:t>
            </a:r>
            <a:r>
              <a:rPr lang="en-IN" sz="2000" u="sng" dirty="0" smtClean="0">
                <a:latin typeface="+mj-lt"/>
              </a:rPr>
              <a:t>FORM GSTR- 2A</a:t>
            </a:r>
          </a:p>
          <a:p>
            <a:pPr>
              <a:buFont typeface="Wingdings" pitchFamily="2" charset="2"/>
              <a:buChar char="Ø"/>
            </a:pPr>
            <a:endParaRPr lang="en-IN" sz="20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In case any error or omission </a:t>
            </a:r>
            <a:r>
              <a:rPr lang="en-IN" sz="2000" dirty="0" smtClean="0">
                <a:latin typeface="+mj-lt"/>
              </a:rPr>
              <a:t>is discovered in the course of matching, rectifications of the same shall be effected, </a:t>
            </a:r>
            <a:r>
              <a:rPr lang="en-IN" sz="2000" u="sng" dirty="0" smtClean="0">
                <a:latin typeface="+mj-lt"/>
              </a:rPr>
              <a:t>tax and interest</a:t>
            </a:r>
            <a:r>
              <a:rPr lang="en-IN" sz="2000" dirty="0" smtClean="0">
                <a:latin typeface="+mj-lt"/>
              </a:rPr>
              <a:t>, if any as </a:t>
            </a:r>
            <a:r>
              <a:rPr lang="en-IN" sz="2000" u="sng" dirty="0" smtClean="0">
                <a:latin typeface="+mj-lt"/>
              </a:rPr>
              <a:t>applicable shall be paid on such corrections</a:t>
            </a:r>
            <a:r>
              <a:rPr lang="en-IN" sz="2000" dirty="0" smtClean="0">
                <a:latin typeface="+mj-lt"/>
              </a:rPr>
              <a:t> by the person responsible for filing the return of outward supplies.</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Such </a:t>
            </a:r>
            <a:r>
              <a:rPr lang="en-IN" sz="2000" dirty="0" smtClean="0">
                <a:solidFill>
                  <a:srgbClr val="FF0000"/>
                </a:solidFill>
                <a:latin typeface="+mj-lt"/>
              </a:rPr>
              <a:t>rectification</a:t>
            </a:r>
            <a:r>
              <a:rPr lang="en-IN" sz="2000" dirty="0" smtClean="0">
                <a:latin typeface="+mj-lt"/>
              </a:rPr>
              <a:t>, however, </a:t>
            </a:r>
            <a:r>
              <a:rPr lang="en-IN" sz="2000" dirty="0" smtClean="0">
                <a:solidFill>
                  <a:srgbClr val="FF0000"/>
                </a:solidFill>
                <a:latin typeface="+mj-lt"/>
              </a:rPr>
              <a:t>is not permitted</a:t>
            </a:r>
            <a:r>
              <a:rPr lang="en-IN" sz="2000" dirty="0" smtClean="0">
                <a:latin typeface="+mj-lt"/>
              </a:rPr>
              <a:t> </a:t>
            </a:r>
            <a:r>
              <a:rPr lang="en-IN" sz="2000" u="sng" dirty="0" smtClean="0">
                <a:latin typeface="+mj-lt"/>
              </a:rPr>
              <a:t>after filing of annual return</a:t>
            </a:r>
            <a:r>
              <a:rPr lang="en-IN" sz="2000" dirty="0" smtClean="0">
                <a:latin typeface="+mj-lt"/>
              </a:rPr>
              <a:t> or the return for the month of </a:t>
            </a:r>
            <a:r>
              <a:rPr lang="en-IN" sz="2000" u="sng" dirty="0" smtClean="0">
                <a:latin typeface="+mj-lt"/>
              </a:rPr>
              <a:t>September of the following financial year </a:t>
            </a:r>
            <a:r>
              <a:rPr lang="en-IN" sz="2000" dirty="0" smtClean="0">
                <a:latin typeface="+mj-lt"/>
              </a:rPr>
              <a:t>to which the details pertain whichever is </a:t>
            </a:r>
            <a:r>
              <a:rPr lang="en-IN" sz="2000" u="sng" dirty="0" smtClean="0">
                <a:latin typeface="+mj-lt"/>
              </a:rPr>
              <a:t>earlier</a:t>
            </a:r>
            <a:r>
              <a:rPr lang="en-IN" sz="2000" dirty="0" smtClean="0">
                <a:latin typeface="+mj-lt"/>
              </a:rPr>
              <a:t>. </a:t>
            </a:r>
            <a:endParaRPr lang="en-IN" sz="2000" dirty="0">
              <a:latin typeface="+mj-lt"/>
            </a:endParaRPr>
          </a:p>
        </p:txBody>
      </p:sp>
      <p:sp>
        <p:nvSpPr>
          <p:cNvPr id="4" name="Title 1"/>
          <p:cNvSpPr>
            <a:spLocks noGrp="1"/>
          </p:cNvSpPr>
          <p:nvPr>
            <p:ph type="title"/>
          </p:nvPr>
        </p:nvSpPr>
        <p:spPr>
          <a:xfrm>
            <a:off x="428625" y="428625"/>
            <a:ext cx="8229600" cy="85725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Returns in GST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285860"/>
            <a:ext cx="8715436" cy="5366324"/>
          </a:xfrm>
        </p:spPr>
        <p:txBody>
          <a:bodyPr wrap="square">
            <a:spAutoFit/>
          </a:bodyPr>
          <a:lstStyle/>
          <a:p>
            <a:pPr>
              <a:buNone/>
            </a:pPr>
            <a:r>
              <a:rPr lang="en-IN" sz="2000" dirty="0" smtClean="0">
                <a:solidFill>
                  <a:schemeClr val="bg2">
                    <a:lumMod val="50000"/>
                  </a:schemeClr>
                </a:solidFill>
                <a:latin typeface="+mj-lt"/>
              </a:rPr>
              <a:t>					</a:t>
            </a:r>
            <a:r>
              <a:rPr lang="en-IN" sz="2400" b="1" u="sng" dirty="0" smtClean="0">
                <a:solidFill>
                  <a:srgbClr val="92D050"/>
                </a:solidFill>
                <a:latin typeface="+mj-lt"/>
              </a:rPr>
              <a:t>GSTR</a:t>
            </a:r>
            <a:r>
              <a:rPr lang="en-IN" sz="2400" b="1" u="sng" dirty="0" smtClean="0">
                <a:solidFill>
                  <a:srgbClr val="92D050"/>
                </a:solidFill>
                <a:latin typeface="+mj-lt"/>
                <a:cs typeface="Andalus" pitchFamily="18" charset="-78"/>
              </a:rPr>
              <a:t>-2</a:t>
            </a:r>
            <a:endParaRPr lang="en-IN" sz="2000" u="sng" dirty="0" smtClean="0">
              <a:solidFill>
                <a:schemeClr val="bg2">
                  <a:lumMod val="50000"/>
                </a:schemeClr>
              </a:solidFill>
              <a:latin typeface="+mj-lt"/>
            </a:endParaRPr>
          </a:p>
          <a:p>
            <a:pPr>
              <a:buFont typeface="Wingdings" pitchFamily="2" charset="2"/>
              <a:buChar char="Ø"/>
            </a:pPr>
            <a:r>
              <a:rPr lang="en-IN" sz="2000" dirty="0" smtClean="0">
                <a:latin typeface="+mj-lt"/>
              </a:rPr>
              <a:t>Every registered taxable person will be </a:t>
            </a:r>
            <a:r>
              <a:rPr lang="en-IN" sz="2000" u="sng" dirty="0" smtClean="0">
                <a:latin typeface="+mj-lt"/>
              </a:rPr>
              <a:t>required to verify/modify</a:t>
            </a:r>
            <a:r>
              <a:rPr lang="en-IN" sz="2000" dirty="0" smtClean="0">
                <a:latin typeface="+mj-lt"/>
              </a:rPr>
              <a:t>, electronically the </a:t>
            </a:r>
            <a:r>
              <a:rPr lang="en-IN" sz="2000" u="sng" dirty="0" smtClean="0">
                <a:latin typeface="+mj-lt"/>
              </a:rPr>
              <a:t>details of inward supplies </a:t>
            </a:r>
            <a:r>
              <a:rPr lang="en-IN" sz="2000" dirty="0" smtClean="0">
                <a:latin typeface="+mj-lt"/>
              </a:rPr>
              <a:t>of goods and/or services, during a tax period </a:t>
            </a:r>
            <a:r>
              <a:rPr lang="en-IN" sz="2000" u="sng" dirty="0" smtClean="0">
                <a:latin typeface="+mj-lt"/>
              </a:rPr>
              <a:t>on or before the </a:t>
            </a:r>
            <a:r>
              <a:rPr lang="en-IN" sz="2000" u="sng" dirty="0" smtClean="0">
                <a:latin typeface="+mj-lt"/>
                <a:cs typeface="Andalus" pitchFamily="18" charset="-78"/>
              </a:rPr>
              <a:t>15</a:t>
            </a:r>
            <a:r>
              <a:rPr lang="en-IN" sz="2000" u="sng" dirty="0" smtClean="0">
                <a:latin typeface="+mj-lt"/>
              </a:rPr>
              <a:t>th day</a:t>
            </a:r>
            <a:r>
              <a:rPr lang="en-IN" sz="2000" dirty="0" smtClean="0">
                <a:latin typeface="+mj-lt"/>
              </a:rPr>
              <a:t> of the month </a:t>
            </a:r>
            <a:r>
              <a:rPr lang="en-IN" sz="2000" u="sng" dirty="0" smtClean="0">
                <a:latin typeface="+mj-lt"/>
              </a:rPr>
              <a:t>succeeding month</a:t>
            </a:r>
            <a:r>
              <a:rPr lang="en-IN" sz="2000" dirty="0" smtClean="0">
                <a:latin typeface="+mj-lt"/>
              </a:rPr>
              <a:t>.</a:t>
            </a:r>
          </a:p>
          <a:p>
            <a:pPr>
              <a:buFont typeface="Wingdings" pitchFamily="2" charset="2"/>
              <a:buChar char="Ø"/>
            </a:pPr>
            <a:endParaRPr lang="en-IN" sz="900" dirty="0" smtClean="0">
              <a:latin typeface="+mj-lt"/>
            </a:endParaRPr>
          </a:p>
          <a:p>
            <a:pPr>
              <a:buFont typeface="Wingdings" pitchFamily="2" charset="2"/>
              <a:buChar char="Ø"/>
            </a:pPr>
            <a:r>
              <a:rPr lang="en-IN" sz="2000" dirty="0" smtClean="0">
                <a:latin typeface="+mj-lt"/>
              </a:rPr>
              <a:t>In respect of the return for </a:t>
            </a:r>
            <a:r>
              <a:rPr lang="en-IN" sz="2000" u="sng" dirty="0" smtClean="0">
                <a:latin typeface="+mj-lt"/>
              </a:rPr>
              <a:t>outward supplies filed by the supplier</a:t>
            </a:r>
            <a:r>
              <a:rPr lang="en-IN" sz="2000" dirty="0" smtClean="0">
                <a:latin typeface="+mj-lt"/>
              </a:rPr>
              <a:t> of goods / services the receiver </a:t>
            </a:r>
            <a:r>
              <a:rPr lang="en-IN" sz="2000" u="sng" dirty="0" smtClean="0">
                <a:solidFill>
                  <a:srgbClr val="FF0000"/>
                </a:solidFill>
                <a:latin typeface="+mj-lt"/>
              </a:rPr>
              <a:t>is required to match</a:t>
            </a:r>
            <a:r>
              <a:rPr lang="en-IN" sz="2000" dirty="0" smtClean="0">
                <a:latin typeface="+mj-lt"/>
              </a:rPr>
              <a:t> his </a:t>
            </a:r>
            <a:r>
              <a:rPr lang="en-IN" sz="2000" u="sng" dirty="0" smtClean="0">
                <a:solidFill>
                  <a:srgbClr val="FF0000"/>
                </a:solidFill>
                <a:latin typeface="+mj-lt"/>
              </a:rPr>
              <a:t>receipts with the details of supplies</a:t>
            </a:r>
            <a:r>
              <a:rPr lang="en-IN" sz="2000" dirty="0" smtClean="0">
                <a:latin typeface="+mj-lt"/>
              </a:rPr>
              <a:t> filed by the supplier.</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The details of </a:t>
            </a:r>
            <a:r>
              <a:rPr lang="en-IN" sz="2000" u="sng" dirty="0" smtClean="0">
                <a:latin typeface="+mj-lt"/>
              </a:rPr>
              <a:t>outward supplies as filed by the supplier</a:t>
            </a:r>
            <a:r>
              <a:rPr lang="en-IN" sz="2000" dirty="0" smtClean="0">
                <a:latin typeface="+mj-lt"/>
              </a:rPr>
              <a:t>, shall be made available to the recipient of such supply </a:t>
            </a:r>
            <a:r>
              <a:rPr lang="en-IN" sz="2000" u="sng" dirty="0" smtClean="0">
                <a:latin typeface="+mj-lt"/>
              </a:rPr>
              <a:t>in Part A of FORM GSTR-</a:t>
            </a:r>
            <a:r>
              <a:rPr lang="en-IN" sz="2000" u="sng" dirty="0" smtClean="0">
                <a:latin typeface="+mj-lt"/>
                <a:cs typeface="Andalus" pitchFamily="18" charset="-78"/>
              </a:rPr>
              <a:t>2A</a:t>
            </a:r>
            <a:r>
              <a:rPr lang="en-IN" sz="2000" u="sng" dirty="0" smtClean="0">
                <a:latin typeface="+mj-lt"/>
              </a:rPr>
              <a:t> after the 10th day</a:t>
            </a:r>
            <a:r>
              <a:rPr lang="en-IN" sz="2000" dirty="0" smtClean="0">
                <a:latin typeface="+mj-lt"/>
              </a:rPr>
              <a:t> of the subsequent month. The </a:t>
            </a:r>
            <a:r>
              <a:rPr lang="en-IN" sz="2000" u="sng" dirty="0" smtClean="0">
                <a:latin typeface="+mj-lt"/>
              </a:rPr>
              <a:t>receiver is required </a:t>
            </a:r>
            <a:r>
              <a:rPr lang="en-IN" sz="2000" dirty="0" smtClean="0">
                <a:latin typeface="+mj-lt"/>
              </a:rPr>
              <a:t>to – verify, validate, modify or even delete, if necessary – the details furnished by the suppliers.</a:t>
            </a:r>
          </a:p>
          <a:p>
            <a:pPr>
              <a:buFont typeface="Wingdings" pitchFamily="2" charset="2"/>
              <a:buChar char="Ø"/>
            </a:pPr>
            <a:endParaRPr lang="en-IN" sz="2000" u="sng" dirty="0" smtClean="0">
              <a:latin typeface="+mj-lt"/>
            </a:endParaRPr>
          </a:p>
          <a:p>
            <a:pPr>
              <a:buFont typeface="Wingdings" pitchFamily="2" charset="2"/>
              <a:buChar char="Ø"/>
            </a:pPr>
            <a:r>
              <a:rPr lang="en-IN" sz="2000" u="sng" dirty="0" smtClean="0">
                <a:latin typeface="+mj-lt"/>
              </a:rPr>
              <a:t>Part B, Part C and Part D </a:t>
            </a:r>
            <a:r>
              <a:rPr lang="en-IN" sz="2000" dirty="0" smtClean="0">
                <a:latin typeface="+mj-lt"/>
              </a:rPr>
              <a:t>of the above </a:t>
            </a:r>
            <a:r>
              <a:rPr lang="en-IN" sz="2000" u="sng" dirty="0" smtClean="0">
                <a:latin typeface="+mj-lt"/>
              </a:rPr>
              <a:t>Form GSTR-</a:t>
            </a:r>
            <a:r>
              <a:rPr lang="en-IN" sz="2000" u="sng" dirty="0" smtClean="0">
                <a:latin typeface="+mj-lt"/>
                <a:cs typeface="Andalus" pitchFamily="18" charset="-78"/>
              </a:rPr>
              <a:t>2A</a:t>
            </a:r>
            <a:r>
              <a:rPr lang="en-IN" sz="2000" u="sng" dirty="0" smtClean="0">
                <a:latin typeface="+mj-lt"/>
              </a:rPr>
              <a:t> </a:t>
            </a:r>
            <a:r>
              <a:rPr lang="en-IN" sz="2000" dirty="0" smtClean="0">
                <a:latin typeface="+mj-lt"/>
              </a:rPr>
              <a:t>shall contain respectively details relating to </a:t>
            </a:r>
            <a:r>
              <a:rPr lang="en-IN" sz="2000" u="sng" dirty="0" smtClean="0">
                <a:latin typeface="+mj-lt"/>
              </a:rPr>
              <a:t>ISD,TDS &amp; TCS</a:t>
            </a:r>
            <a:r>
              <a:rPr lang="en-IN" sz="2000" dirty="0" smtClean="0">
                <a:latin typeface="+mj-lt"/>
              </a:rPr>
              <a:t>.</a:t>
            </a:r>
          </a:p>
        </p:txBody>
      </p:sp>
      <p:sp>
        <p:nvSpPr>
          <p:cNvPr id="4" name="Title 1"/>
          <p:cNvSpPr>
            <a:spLocks noGrp="1"/>
          </p:cNvSpPr>
          <p:nvPr>
            <p:ph type="title"/>
          </p:nvPr>
        </p:nvSpPr>
        <p:spPr>
          <a:xfrm>
            <a:off x="500034" y="357166"/>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Returns in GST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714488"/>
            <a:ext cx="8372476" cy="4143404"/>
          </a:xfrm>
        </p:spPr>
        <p:txBody>
          <a:bodyPr>
            <a:normAutofit/>
          </a:bodyPr>
          <a:lstStyle/>
          <a:p>
            <a:pPr>
              <a:buFont typeface="Wingdings" pitchFamily="2" charset="2"/>
              <a:buChar char="Ø"/>
            </a:pPr>
            <a:r>
              <a:rPr lang="en-IN" sz="2000" dirty="0" smtClean="0">
                <a:latin typeface="+mj-lt"/>
              </a:rPr>
              <a:t>Details will be </a:t>
            </a:r>
            <a:r>
              <a:rPr lang="en-IN" sz="2000" u="sng" dirty="0" smtClean="0">
                <a:latin typeface="+mj-lt"/>
              </a:rPr>
              <a:t>validated by the recipient</a:t>
            </a:r>
            <a:r>
              <a:rPr lang="en-IN" sz="2000" dirty="0" smtClean="0">
                <a:latin typeface="+mj-lt"/>
              </a:rPr>
              <a:t> with reference to their records Now, these details as accepted by the recipient will be filed by them in the Format i.e. </a:t>
            </a:r>
            <a:r>
              <a:rPr lang="en-IN" sz="2000" u="sng" dirty="0" smtClean="0">
                <a:latin typeface="+mj-lt"/>
              </a:rPr>
              <a:t>FORM GSTR-</a:t>
            </a:r>
            <a:r>
              <a:rPr lang="en-IN" sz="2000" u="sng" dirty="0" smtClean="0">
                <a:latin typeface="+mj-lt"/>
                <a:cs typeface="Andalus" pitchFamily="18" charset="-78"/>
              </a:rPr>
              <a:t>2</a:t>
            </a:r>
            <a:r>
              <a:rPr lang="en-IN" sz="2000" dirty="0" smtClean="0">
                <a:latin typeface="+mj-lt"/>
              </a:rPr>
              <a:t> for inward supplies of the recipient. </a:t>
            </a:r>
          </a:p>
          <a:p>
            <a:pPr>
              <a:buFont typeface="Wingdings" pitchFamily="2" charset="2"/>
              <a:buChar char="Ø"/>
            </a:pPr>
            <a:endParaRPr lang="en-IN" sz="2000" u="sng" dirty="0" smtClean="0">
              <a:solidFill>
                <a:srgbClr val="FF0000"/>
              </a:solidFill>
              <a:latin typeface="+mj-lt"/>
            </a:endParaRPr>
          </a:p>
          <a:p>
            <a:pPr>
              <a:buFont typeface="Wingdings" pitchFamily="2" charset="2"/>
              <a:buChar char="Ø"/>
            </a:pPr>
            <a:r>
              <a:rPr lang="en-IN" sz="2000" u="sng" dirty="0" smtClean="0">
                <a:solidFill>
                  <a:srgbClr val="FF0000"/>
                </a:solidFill>
                <a:latin typeface="+mj-lt"/>
              </a:rPr>
              <a:t>Any modification, deletion or inclusion</a:t>
            </a:r>
            <a:r>
              <a:rPr lang="en-IN" sz="2000" dirty="0" smtClean="0">
                <a:latin typeface="+mj-lt"/>
              </a:rPr>
              <a:t> of inward supplies by the receiver in his inward return i.e. FORM GSTR-</a:t>
            </a:r>
            <a:r>
              <a:rPr lang="en-IN" sz="2000" dirty="0" smtClean="0">
                <a:latin typeface="+mj-lt"/>
                <a:cs typeface="Andalus" pitchFamily="18" charset="-78"/>
              </a:rPr>
              <a:t>2</a:t>
            </a:r>
            <a:r>
              <a:rPr lang="en-IN" sz="2000" dirty="0" smtClean="0">
                <a:latin typeface="+mj-lt"/>
              </a:rPr>
              <a:t> shall be </a:t>
            </a:r>
            <a:r>
              <a:rPr lang="en-IN" sz="2000" u="sng" dirty="0" smtClean="0">
                <a:latin typeface="+mj-lt"/>
              </a:rPr>
              <a:t>communicated to the Outward supplier </a:t>
            </a:r>
            <a:r>
              <a:rPr lang="en-IN" sz="2000" dirty="0" smtClean="0">
                <a:latin typeface="+mj-lt"/>
              </a:rPr>
              <a:t>which will be visible to them as </a:t>
            </a:r>
            <a:r>
              <a:rPr lang="en-IN" sz="2000" u="sng" dirty="0" smtClean="0">
                <a:latin typeface="+mj-lt"/>
              </a:rPr>
              <a:t>GSTR </a:t>
            </a:r>
            <a:r>
              <a:rPr lang="en-IN" sz="2000" u="sng" dirty="0" smtClean="0">
                <a:latin typeface="+mj-lt"/>
                <a:cs typeface="Andalus" pitchFamily="18" charset="-78"/>
              </a:rPr>
              <a:t>1A</a:t>
            </a:r>
            <a:r>
              <a:rPr lang="en-IN" sz="2000" dirty="0" smtClean="0">
                <a:latin typeface="+mj-lt"/>
              </a:rPr>
              <a:t>.</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Any modification is not allowed after the annual return or month of Sept. following F.Y, whichever is earlier.</a:t>
            </a:r>
          </a:p>
          <a:p>
            <a:endParaRPr lang="en-IN" sz="2000" dirty="0">
              <a:latin typeface="+mj-lt"/>
            </a:endParaRPr>
          </a:p>
        </p:txBody>
      </p:sp>
      <p:sp>
        <p:nvSpPr>
          <p:cNvPr id="5" name="Title 1"/>
          <p:cNvSpPr>
            <a:spLocks noGrp="1"/>
          </p:cNvSpPr>
          <p:nvPr>
            <p:ph type="title"/>
          </p:nvPr>
        </p:nvSpPr>
        <p:spPr>
          <a:xfrm>
            <a:off x="500034" y="357166"/>
            <a:ext cx="8229600" cy="100014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Returns in GST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428736"/>
            <a:ext cx="8786874" cy="5072098"/>
          </a:xfrm>
        </p:spPr>
        <p:txBody>
          <a:bodyPr>
            <a:normAutofit/>
          </a:bodyPr>
          <a:lstStyle/>
          <a:p>
            <a:pPr>
              <a:buNone/>
            </a:pPr>
            <a:r>
              <a:rPr lang="en-IN" sz="2000" dirty="0" smtClean="0">
                <a:solidFill>
                  <a:schemeClr val="bg2">
                    <a:lumMod val="50000"/>
                  </a:schemeClr>
                </a:solidFill>
                <a:latin typeface="+mj-lt"/>
              </a:rPr>
              <a:t>					</a:t>
            </a:r>
            <a:r>
              <a:rPr lang="en-IN" sz="2400" b="1" u="sng" dirty="0" smtClean="0">
                <a:solidFill>
                  <a:srgbClr val="92D050"/>
                </a:solidFill>
                <a:latin typeface="+mj-lt"/>
              </a:rPr>
              <a:t>GSTR</a:t>
            </a:r>
            <a:r>
              <a:rPr lang="en-IN" sz="2400" b="1" u="sng" dirty="0" smtClean="0">
                <a:solidFill>
                  <a:srgbClr val="92D050"/>
                </a:solidFill>
                <a:latin typeface="+mj-lt"/>
                <a:cs typeface="Andalus" pitchFamily="18" charset="-78"/>
              </a:rPr>
              <a:t>3</a:t>
            </a:r>
            <a:r>
              <a:rPr lang="en-IN" sz="2000" b="1" dirty="0" smtClean="0">
                <a:solidFill>
                  <a:srgbClr val="92D050"/>
                </a:solidFill>
                <a:latin typeface="+mj-lt"/>
              </a:rPr>
              <a:t> </a:t>
            </a:r>
          </a:p>
          <a:p>
            <a:pPr>
              <a:buFont typeface="Wingdings" pitchFamily="2" charset="2"/>
              <a:buChar char="q"/>
            </a:pPr>
            <a:endParaRPr lang="en-IN" sz="1100" dirty="0" smtClean="0">
              <a:solidFill>
                <a:srgbClr val="FF0000"/>
              </a:solidFill>
              <a:latin typeface="+mj-lt"/>
            </a:endParaRPr>
          </a:p>
          <a:p>
            <a:pPr>
              <a:buFont typeface="Wingdings" pitchFamily="2" charset="2"/>
              <a:buChar char="Ø"/>
            </a:pPr>
            <a:r>
              <a:rPr lang="en-IN" sz="2000" dirty="0" smtClean="0">
                <a:latin typeface="+mj-lt"/>
              </a:rPr>
              <a:t>Every registered person shall furnish a return in FORM GSTR-</a:t>
            </a:r>
            <a:r>
              <a:rPr lang="en-IN" sz="2000" dirty="0" smtClean="0">
                <a:latin typeface="+mj-lt"/>
                <a:cs typeface="Andalus" pitchFamily="18" charset="-78"/>
              </a:rPr>
              <a:t>3</a:t>
            </a:r>
            <a:r>
              <a:rPr lang="en-IN" sz="2000" dirty="0" smtClean="0">
                <a:latin typeface="+mj-lt"/>
              </a:rPr>
              <a:t> electronically through the common portal </a:t>
            </a:r>
            <a:r>
              <a:rPr lang="en-IN" sz="2000" u="sng" dirty="0" smtClean="0">
                <a:latin typeface="+mj-lt"/>
              </a:rPr>
              <a:t>within </a:t>
            </a:r>
            <a:r>
              <a:rPr lang="en-IN" sz="2000" u="sng" dirty="0" smtClean="0">
                <a:latin typeface="+mj-lt"/>
                <a:cs typeface="Andalus" pitchFamily="18" charset="-78"/>
              </a:rPr>
              <a:t>20</a:t>
            </a:r>
            <a:r>
              <a:rPr lang="en-IN" sz="2000" u="sng" dirty="0" smtClean="0">
                <a:latin typeface="+mj-lt"/>
              </a:rPr>
              <a:t> days </a:t>
            </a:r>
            <a:r>
              <a:rPr lang="en-IN" sz="2000" dirty="0" smtClean="0">
                <a:latin typeface="+mj-lt"/>
              </a:rPr>
              <a:t>after the end of such month.</a:t>
            </a:r>
          </a:p>
          <a:p>
            <a:pPr>
              <a:buFont typeface="Wingdings" pitchFamily="2" charset="2"/>
              <a:buChar char="Ø"/>
            </a:pPr>
            <a:endParaRPr lang="en-IN" sz="2000" u="sng" dirty="0" smtClean="0">
              <a:latin typeface="+mj-lt"/>
            </a:endParaRPr>
          </a:p>
          <a:p>
            <a:pPr>
              <a:buFont typeface="Wingdings" pitchFamily="2" charset="2"/>
              <a:buChar char="Ø"/>
            </a:pPr>
            <a:r>
              <a:rPr lang="en-IN" sz="2000" u="sng" dirty="0" smtClean="0">
                <a:latin typeface="+mj-lt"/>
              </a:rPr>
              <a:t>Part A of the return </a:t>
            </a:r>
            <a:r>
              <a:rPr lang="en-IN" sz="2000" dirty="0" smtClean="0">
                <a:latin typeface="+mj-lt"/>
              </a:rPr>
              <a:t>shall be electronically generated on the basis of information </a:t>
            </a:r>
            <a:r>
              <a:rPr lang="en-IN" sz="2000" u="sng" dirty="0" smtClean="0">
                <a:latin typeface="+mj-lt"/>
              </a:rPr>
              <a:t>furnished through </a:t>
            </a:r>
            <a:r>
              <a:rPr lang="en-IN" sz="2000" dirty="0" smtClean="0">
                <a:latin typeface="+mj-lt"/>
              </a:rPr>
              <a:t>FORM </a:t>
            </a:r>
            <a:r>
              <a:rPr lang="en-IN" sz="2000" u="sng" dirty="0" smtClean="0">
                <a:latin typeface="+mj-lt"/>
              </a:rPr>
              <a:t>GSTR-</a:t>
            </a:r>
            <a:r>
              <a:rPr lang="en-IN" sz="2000" u="sng" dirty="0" smtClean="0">
                <a:latin typeface="+mj-lt"/>
                <a:cs typeface="Andalus" pitchFamily="18" charset="-78"/>
              </a:rPr>
              <a:t>1</a:t>
            </a:r>
            <a:r>
              <a:rPr lang="en-IN" sz="2000" dirty="0" smtClean="0">
                <a:latin typeface="+mj-lt"/>
              </a:rPr>
              <a:t>, FORM </a:t>
            </a:r>
            <a:r>
              <a:rPr lang="en-IN" sz="2000" u="sng" dirty="0" smtClean="0">
                <a:latin typeface="+mj-lt"/>
              </a:rPr>
              <a:t>GSTR-</a:t>
            </a:r>
            <a:r>
              <a:rPr lang="en-IN" sz="2000" u="sng" dirty="0" smtClean="0">
                <a:latin typeface="+mj-lt"/>
                <a:cs typeface="Andalus" pitchFamily="18" charset="-78"/>
              </a:rPr>
              <a:t>2</a:t>
            </a:r>
            <a:r>
              <a:rPr lang="en-IN" sz="2000" dirty="0" smtClean="0">
                <a:latin typeface="+mj-lt"/>
              </a:rPr>
              <a:t> and based on other liabilities of preceding tax periods. </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Every registered person </a:t>
            </a:r>
            <a:r>
              <a:rPr lang="en-IN" sz="2000" u="sng" dirty="0" smtClean="0">
                <a:latin typeface="+mj-lt"/>
              </a:rPr>
              <a:t>furnishing the return </a:t>
            </a:r>
            <a:r>
              <a:rPr lang="en-IN" sz="2000" dirty="0" smtClean="0">
                <a:latin typeface="+mj-lt"/>
              </a:rPr>
              <a:t>shall, </a:t>
            </a:r>
            <a:r>
              <a:rPr lang="en-IN" sz="2000" u="sng" dirty="0" smtClean="0">
                <a:latin typeface="+mj-lt"/>
              </a:rPr>
              <a:t>discharge his liability by debiting</a:t>
            </a:r>
            <a:r>
              <a:rPr lang="en-IN" sz="2000" dirty="0" smtClean="0">
                <a:latin typeface="+mj-lt"/>
              </a:rPr>
              <a:t> the </a:t>
            </a:r>
            <a:r>
              <a:rPr lang="en-IN" sz="2000" u="sng" dirty="0" smtClean="0">
                <a:latin typeface="+mj-lt"/>
              </a:rPr>
              <a:t>electronic cash ledger </a:t>
            </a:r>
            <a:r>
              <a:rPr lang="en-IN" sz="2000" dirty="0" smtClean="0">
                <a:latin typeface="+mj-lt"/>
              </a:rPr>
              <a:t>or </a:t>
            </a:r>
            <a:r>
              <a:rPr lang="en-IN" sz="2000" u="sng" dirty="0" smtClean="0">
                <a:latin typeface="+mj-lt"/>
              </a:rPr>
              <a:t>electronic credit ledger </a:t>
            </a:r>
            <a:r>
              <a:rPr lang="en-IN" sz="2000" dirty="0" smtClean="0">
                <a:latin typeface="+mj-lt"/>
              </a:rPr>
              <a:t>and include the details in Part B of the return in FORM GSTR-</a:t>
            </a:r>
            <a:r>
              <a:rPr lang="en-IN" sz="2000" dirty="0" smtClean="0">
                <a:latin typeface="+mj-lt"/>
                <a:cs typeface="Andalus" pitchFamily="18" charset="-78"/>
              </a:rPr>
              <a:t>3</a:t>
            </a:r>
            <a:r>
              <a:rPr lang="en-IN" sz="2000" dirty="0" smtClean="0">
                <a:latin typeface="+mj-lt"/>
              </a:rPr>
              <a:t>.</a:t>
            </a:r>
          </a:p>
        </p:txBody>
      </p:sp>
      <p:sp>
        <p:nvSpPr>
          <p:cNvPr id="4" name="Title 1"/>
          <p:cNvSpPr txBox="1">
            <a:spLocks/>
          </p:cNvSpPr>
          <p:nvPr/>
        </p:nvSpPr>
        <p:spPr>
          <a:xfrm>
            <a:off x="428596" y="500042"/>
            <a:ext cx="8229600" cy="785834"/>
          </a:xfrm>
          <a:prstGeom prst="rect">
            <a:avLst/>
          </a:prstGeom>
        </p:spPr>
        <p:txBody>
          <a:bodyPr vert="horz" lIns="0" rIns="0" bIns="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Returns in GST </a:t>
            </a:r>
            <a:endParaRPr kumimoji="0" lang="en-IN" sz="4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214290"/>
            <a:ext cx="8229600" cy="1143000"/>
          </a:xfrm>
        </p:spPr>
        <p:txBody>
          <a:bodyPr>
            <a:normAutofit/>
          </a:bodyPr>
          <a:lstStyle/>
          <a:p>
            <a:pPr algn="ctr"/>
            <a:r>
              <a:rPr lang="en-IN" sz="4000" dirty="0" smtClean="0">
                <a:solidFill>
                  <a:srgbClr val="0070C0"/>
                </a:solidFill>
              </a:rPr>
              <a:t> </a:t>
            </a:r>
            <a:endParaRPr lang="en-IN" sz="4000" dirty="0">
              <a:solidFill>
                <a:srgbClr val="0070C0"/>
              </a:solidFill>
            </a:endParaRPr>
          </a:p>
        </p:txBody>
      </p:sp>
      <p:sp>
        <p:nvSpPr>
          <p:cNvPr id="3" name="Content Placeholder 2"/>
          <p:cNvSpPr>
            <a:spLocks noGrp="1"/>
          </p:cNvSpPr>
          <p:nvPr>
            <p:ph idx="1"/>
          </p:nvPr>
        </p:nvSpPr>
        <p:spPr>
          <a:xfrm>
            <a:off x="357158" y="1643050"/>
            <a:ext cx="8429684" cy="4389120"/>
          </a:xfrm>
        </p:spPr>
        <p:txBody>
          <a:bodyPr>
            <a:normAutofit/>
          </a:bodyPr>
          <a:lstStyle/>
          <a:p>
            <a:pPr>
              <a:buFont typeface="Wingdings" pitchFamily="2" charset="2"/>
              <a:buChar char="Ø"/>
            </a:pPr>
            <a:r>
              <a:rPr lang="en-IN" sz="2000" dirty="0" smtClean="0">
                <a:latin typeface="+mj-lt"/>
              </a:rPr>
              <a:t>A registered person, </a:t>
            </a:r>
            <a:r>
              <a:rPr lang="en-IN" sz="2000" u="sng" dirty="0" smtClean="0">
                <a:latin typeface="+mj-lt"/>
              </a:rPr>
              <a:t>claiming refund</a:t>
            </a:r>
            <a:r>
              <a:rPr lang="en-IN" sz="2000" dirty="0" smtClean="0">
                <a:latin typeface="+mj-lt"/>
              </a:rPr>
              <a:t> of any </a:t>
            </a:r>
            <a:r>
              <a:rPr lang="en-IN" sz="2000" u="sng" dirty="0" smtClean="0">
                <a:latin typeface="+mj-lt"/>
              </a:rPr>
              <a:t>balance in the electronic cash ledger</a:t>
            </a:r>
            <a:r>
              <a:rPr lang="en-IN" sz="2000" dirty="0" smtClean="0">
                <a:latin typeface="+mj-lt"/>
              </a:rPr>
              <a:t> , may </a:t>
            </a:r>
            <a:r>
              <a:rPr lang="en-IN" sz="2000" u="sng" dirty="0" smtClean="0">
                <a:solidFill>
                  <a:srgbClr val="FF0000"/>
                </a:solidFill>
                <a:latin typeface="+mj-lt"/>
              </a:rPr>
              <a:t>claim such refund</a:t>
            </a:r>
            <a:r>
              <a:rPr lang="en-IN" sz="2000" dirty="0" smtClean="0">
                <a:solidFill>
                  <a:srgbClr val="FF0000"/>
                </a:solidFill>
                <a:latin typeface="+mj-lt"/>
              </a:rPr>
              <a:t> </a:t>
            </a:r>
            <a:r>
              <a:rPr lang="en-IN" sz="2000" dirty="0" smtClean="0">
                <a:latin typeface="+mj-lt"/>
              </a:rPr>
              <a:t>in </a:t>
            </a:r>
            <a:r>
              <a:rPr lang="en-IN" sz="2000" u="sng" dirty="0" smtClean="0">
                <a:solidFill>
                  <a:srgbClr val="FF0000"/>
                </a:solidFill>
                <a:latin typeface="+mj-lt"/>
              </a:rPr>
              <a:t>Part B</a:t>
            </a:r>
            <a:r>
              <a:rPr lang="en-IN" sz="2000" dirty="0" smtClean="0">
                <a:solidFill>
                  <a:srgbClr val="FF0000"/>
                </a:solidFill>
                <a:latin typeface="+mj-lt"/>
              </a:rPr>
              <a:t> </a:t>
            </a:r>
            <a:r>
              <a:rPr lang="en-IN" sz="2000" dirty="0" smtClean="0">
                <a:latin typeface="+mj-lt"/>
              </a:rPr>
              <a:t>of the return in FORM </a:t>
            </a:r>
            <a:r>
              <a:rPr lang="en-IN" sz="2000" u="sng" dirty="0" smtClean="0">
                <a:solidFill>
                  <a:srgbClr val="FF0000"/>
                </a:solidFill>
                <a:latin typeface="+mj-lt"/>
              </a:rPr>
              <a:t>GSTR-</a:t>
            </a:r>
            <a:r>
              <a:rPr lang="en-IN" sz="2000" u="sng" dirty="0" smtClean="0">
                <a:solidFill>
                  <a:srgbClr val="FF0000"/>
                </a:solidFill>
                <a:latin typeface="+mj-lt"/>
                <a:cs typeface="Andalus" pitchFamily="18" charset="-78"/>
              </a:rPr>
              <a:t>3</a:t>
            </a:r>
            <a:r>
              <a:rPr lang="en-IN" sz="2000" dirty="0" smtClean="0">
                <a:latin typeface="+mj-lt"/>
              </a:rPr>
              <a:t> and </a:t>
            </a:r>
            <a:r>
              <a:rPr lang="en-IN" sz="2000" dirty="0" smtClean="0">
                <a:solidFill>
                  <a:srgbClr val="FF0000"/>
                </a:solidFill>
                <a:latin typeface="+mj-lt"/>
              </a:rPr>
              <a:t>such return shall be deemed</a:t>
            </a:r>
            <a:r>
              <a:rPr lang="en-IN" sz="2000" dirty="0" smtClean="0">
                <a:latin typeface="+mj-lt"/>
              </a:rPr>
              <a:t> to be an application filed under section </a:t>
            </a:r>
            <a:r>
              <a:rPr lang="en-IN" sz="2000" dirty="0" smtClean="0">
                <a:latin typeface="+mj-lt"/>
                <a:cs typeface="Andalus" pitchFamily="18" charset="-78"/>
              </a:rPr>
              <a:t>54</a:t>
            </a:r>
            <a:r>
              <a:rPr lang="en-IN" sz="2000" dirty="0" smtClean="0">
                <a:latin typeface="+mj-lt"/>
              </a:rPr>
              <a:t> (Refund).</a:t>
            </a:r>
          </a:p>
          <a:p>
            <a:pPr>
              <a:buFont typeface="Wingdings" pitchFamily="2" charset="2"/>
              <a:buChar char="ü"/>
            </a:pPr>
            <a:r>
              <a:rPr lang="en-IN" sz="2000" dirty="0" smtClean="0">
                <a:latin typeface="+mj-lt"/>
                <a:cs typeface="Andalus" pitchFamily="18" charset="-78"/>
              </a:rPr>
              <a:t>(Refund application u/s 54 is Part B of the GSTR-3,as per deeming fiction).</a:t>
            </a:r>
          </a:p>
          <a:p>
            <a:endParaRPr lang="en-IN" sz="2000" u="sng" dirty="0" smtClean="0">
              <a:latin typeface="+mj-lt"/>
            </a:endParaRPr>
          </a:p>
          <a:p>
            <a:pPr>
              <a:buFont typeface="Wingdings" pitchFamily="2" charset="2"/>
              <a:buChar char="Ø"/>
            </a:pPr>
            <a:r>
              <a:rPr lang="en-IN" sz="2000" u="sng" dirty="0" smtClean="0">
                <a:latin typeface="+mj-lt"/>
              </a:rPr>
              <a:t>Where the time limit</a:t>
            </a:r>
            <a:r>
              <a:rPr lang="en-IN" sz="2000" dirty="0" smtClean="0">
                <a:latin typeface="+mj-lt"/>
              </a:rPr>
              <a:t> for furnishing of details in FORM </a:t>
            </a:r>
            <a:r>
              <a:rPr lang="en-IN" sz="2000" u="sng" dirty="0" smtClean="0">
                <a:latin typeface="+mj-lt"/>
              </a:rPr>
              <a:t>GSTR</a:t>
            </a:r>
            <a:r>
              <a:rPr lang="en-IN" sz="2000" u="sng" dirty="0" smtClean="0">
                <a:latin typeface="+mj-lt"/>
                <a:cs typeface="Andalus" pitchFamily="18" charset="-78"/>
              </a:rPr>
              <a:t>-1</a:t>
            </a:r>
            <a:r>
              <a:rPr lang="en-IN" sz="2000" dirty="0" smtClean="0">
                <a:latin typeface="+mj-lt"/>
              </a:rPr>
              <a:t> and in FORM </a:t>
            </a:r>
            <a:r>
              <a:rPr lang="en-IN" sz="2000" u="sng" dirty="0" smtClean="0">
                <a:latin typeface="+mj-lt"/>
              </a:rPr>
              <a:t>GSTR-</a:t>
            </a:r>
            <a:r>
              <a:rPr lang="en-IN" sz="2000" u="sng" dirty="0" smtClean="0">
                <a:latin typeface="+mj-lt"/>
                <a:cs typeface="Andalus" pitchFamily="18" charset="-78"/>
              </a:rPr>
              <a:t>2</a:t>
            </a:r>
            <a:r>
              <a:rPr lang="en-IN" sz="2000" dirty="0" smtClean="0">
                <a:latin typeface="+mj-lt"/>
              </a:rPr>
              <a:t> has been </a:t>
            </a:r>
            <a:r>
              <a:rPr lang="en-IN" sz="2000" u="sng" dirty="0" smtClean="0">
                <a:latin typeface="+mj-lt"/>
              </a:rPr>
              <a:t>extended and the circumstances</a:t>
            </a:r>
            <a:r>
              <a:rPr lang="en-IN" sz="2000" dirty="0" smtClean="0">
                <a:latin typeface="+mj-lt"/>
              </a:rPr>
              <a:t> so warrant, return in FORM </a:t>
            </a:r>
            <a:r>
              <a:rPr lang="en-IN" sz="2000" u="sng" dirty="0" smtClean="0">
                <a:latin typeface="+mj-lt"/>
              </a:rPr>
              <a:t>GSTR-</a:t>
            </a:r>
            <a:r>
              <a:rPr lang="en-IN" sz="2000" u="sng" dirty="0" smtClean="0">
                <a:latin typeface="+mj-lt"/>
                <a:cs typeface="Andalus" pitchFamily="18" charset="-78"/>
              </a:rPr>
              <a:t>3B</a:t>
            </a:r>
            <a:r>
              <a:rPr lang="en-IN" sz="2000" dirty="0" smtClean="0">
                <a:latin typeface="+mj-lt"/>
              </a:rPr>
              <a:t>, </a:t>
            </a:r>
            <a:r>
              <a:rPr lang="en-IN" sz="2000" dirty="0" smtClean="0">
                <a:solidFill>
                  <a:srgbClr val="FF0000"/>
                </a:solidFill>
                <a:latin typeface="+mj-lt"/>
              </a:rPr>
              <a:t>in lieu</a:t>
            </a:r>
            <a:r>
              <a:rPr lang="en-IN" sz="2000" dirty="0" smtClean="0">
                <a:latin typeface="+mj-lt"/>
              </a:rPr>
              <a:t> of FORM GSTR</a:t>
            </a:r>
            <a:r>
              <a:rPr lang="en-IN" sz="2000" dirty="0" smtClean="0">
                <a:latin typeface="+mj-lt"/>
                <a:cs typeface="Andalus" pitchFamily="18" charset="-78"/>
              </a:rPr>
              <a:t>-3</a:t>
            </a:r>
            <a:r>
              <a:rPr lang="en-IN" sz="2000" dirty="0" smtClean="0">
                <a:latin typeface="+mj-lt"/>
              </a:rPr>
              <a:t>, may be furnished in </a:t>
            </a:r>
            <a:r>
              <a:rPr lang="en-IN" sz="2000" u="sng" dirty="0" smtClean="0">
                <a:latin typeface="+mj-lt"/>
              </a:rPr>
              <a:t>such manner</a:t>
            </a:r>
            <a:r>
              <a:rPr lang="en-IN" sz="2000" dirty="0" smtClean="0">
                <a:latin typeface="+mj-lt"/>
              </a:rPr>
              <a:t> and subject to </a:t>
            </a:r>
            <a:r>
              <a:rPr lang="en-IN" sz="2000" u="sng" dirty="0" smtClean="0">
                <a:latin typeface="+mj-lt"/>
              </a:rPr>
              <a:t>such conditions</a:t>
            </a:r>
            <a:r>
              <a:rPr lang="en-IN" sz="2000" dirty="0" smtClean="0">
                <a:latin typeface="+mj-lt"/>
              </a:rPr>
              <a:t> as may be </a:t>
            </a:r>
            <a:r>
              <a:rPr lang="en-IN" sz="2000" u="sng" dirty="0" smtClean="0">
                <a:latin typeface="+mj-lt"/>
              </a:rPr>
              <a:t>notified by the Commissioner</a:t>
            </a:r>
            <a:r>
              <a:rPr lang="en-IN" sz="2000" dirty="0" smtClean="0">
                <a:latin typeface="+mj-lt"/>
              </a:rPr>
              <a:t>. </a:t>
            </a:r>
            <a:endParaRPr lang="en-IN" sz="2000" dirty="0" smtClean="0">
              <a:solidFill>
                <a:srgbClr val="FF0000"/>
              </a:solidFill>
              <a:latin typeface="+mj-lt"/>
            </a:endParaRPr>
          </a:p>
          <a:p>
            <a:endParaRPr lang="en-IN" sz="2000" dirty="0">
              <a:latin typeface="+mj-lt"/>
            </a:endParaRPr>
          </a:p>
        </p:txBody>
      </p:sp>
      <p:sp>
        <p:nvSpPr>
          <p:cNvPr id="5" name="Title 1"/>
          <p:cNvSpPr txBox="1">
            <a:spLocks/>
          </p:cNvSpPr>
          <p:nvPr/>
        </p:nvSpPr>
        <p:spPr>
          <a:xfrm>
            <a:off x="428596" y="500042"/>
            <a:ext cx="8229600" cy="785834"/>
          </a:xfrm>
          <a:prstGeom prst="rect">
            <a:avLst/>
          </a:prstGeom>
        </p:spPr>
        <p:txBody>
          <a:bodyPr vert="horz" lIns="0" rIns="0" bIns="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Returns in GST </a:t>
            </a:r>
            <a:endParaRPr kumimoji="0" lang="en-IN" sz="4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28736"/>
            <a:ext cx="8572560" cy="5214974"/>
          </a:xfrm>
        </p:spPr>
        <p:txBody>
          <a:bodyPr>
            <a:normAutofit/>
          </a:bodyPr>
          <a:lstStyle/>
          <a:p>
            <a:pPr>
              <a:buNone/>
            </a:pPr>
            <a:r>
              <a:rPr lang="en-IN" sz="2000" dirty="0" smtClean="0">
                <a:solidFill>
                  <a:schemeClr val="bg2">
                    <a:lumMod val="50000"/>
                  </a:schemeClr>
                </a:solidFill>
                <a:latin typeface="+mj-lt"/>
              </a:rPr>
              <a:t>			     	     </a:t>
            </a:r>
            <a:r>
              <a:rPr lang="en-IN" sz="2400" b="1" u="sng" dirty="0" smtClean="0">
                <a:solidFill>
                  <a:srgbClr val="92D050"/>
                </a:solidFill>
                <a:latin typeface="+mj-lt"/>
              </a:rPr>
              <a:t>Annual return </a:t>
            </a:r>
          </a:p>
          <a:p>
            <a:pPr>
              <a:buFont typeface="Wingdings" pitchFamily="2" charset="2"/>
              <a:buChar char="Ø"/>
            </a:pPr>
            <a:r>
              <a:rPr lang="en-IN" sz="2000" dirty="0" smtClean="0">
                <a:latin typeface="+mj-lt"/>
              </a:rPr>
              <a:t>Every registered person shall furnish an annual return  electronically in FORM GSTR-9 through the common portal</a:t>
            </a:r>
            <a:r>
              <a:rPr lang="en-IN" sz="2000" dirty="0" smtClean="0">
                <a:solidFill>
                  <a:srgbClr val="FF0000"/>
                </a:solidFill>
                <a:latin typeface="+mj-lt"/>
              </a:rPr>
              <a:t> on or before the 31st December following the end of such financial year</a:t>
            </a:r>
            <a:r>
              <a:rPr lang="en-IN" sz="2000" dirty="0" smtClean="0">
                <a:latin typeface="+mj-lt"/>
              </a:rPr>
              <a:t>.</a:t>
            </a:r>
          </a:p>
          <a:p>
            <a:pPr>
              <a:buFont typeface="Courier New" pitchFamily="49" charset="0"/>
              <a:buChar char="o"/>
            </a:pPr>
            <a:endParaRPr lang="en-IN" sz="1200" dirty="0" smtClean="0">
              <a:latin typeface="+mj-lt"/>
            </a:endParaRPr>
          </a:p>
          <a:p>
            <a:pPr>
              <a:buFont typeface="Wingdings" pitchFamily="2" charset="2"/>
              <a:buChar char="Ø"/>
            </a:pPr>
            <a:r>
              <a:rPr lang="en-IN" sz="2000" dirty="0" smtClean="0">
                <a:latin typeface="+mj-lt"/>
              </a:rPr>
              <a:t>Every registered person whose </a:t>
            </a:r>
            <a:r>
              <a:rPr lang="en-IN" sz="2000" u="sng" dirty="0" smtClean="0">
                <a:solidFill>
                  <a:srgbClr val="FF0000"/>
                </a:solidFill>
                <a:latin typeface="+mj-lt"/>
              </a:rPr>
              <a:t>aggregate turnover </a:t>
            </a:r>
            <a:r>
              <a:rPr lang="en-IN" sz="2000" u="sng" dirty="0" smtClean="0">
                <a:latin typeface="+mj-lt"/>
              </a:rPr>
              <a:t>during a financial year exceeds two crore</a:t>
            </a:r>
            <a:r>
              <a:rPr lang="en-IN" sz="2000" dirty="0" smtClean="0">
                <a:latin typeface="+mj-lt"/>
              </a:rPr>
              <a:t> rupees shall </a:t>
            </a:r>
            <a:r>
              <a:rPr lang="en-IN" sz="2000" u="sng" dirty="0" smtClean="0">
                <a:latin typeface="+mj-lt"/>
              </a:rPr>
              <a:t>get his accounts audited and furnish a copy of audited</a:t>
            </a:r>
            <a:r>
              <a:rPr lang="en-IN" sz="2000" dirty="0" smtClean="0">
                <a:latin typeface="+mj-lt"/>
              </a:rPr>
              <a:t> annual accounts and a reconciliation. statement, duly certified, in </a:t>
            </a:r>
            <a:r>
              <a:rPr lang="en-IN" sz="2000" dirty="0" smtClean="0">
                <a:solidFill>
                  <a:srgbClr val="FF0000"/>
                </a:solidFill>
                <a:latin typeface="+mj-lt"/>
              </a:rPr>
              <a:t>FORM GSTR-</a:t>
            </a:r>
            <a:r>
              <a:rPr lang="en-IN" sz="2000" dirty="0" smtClean="0">
                <a:solidFill>
                  <a:srgbClr val="FF0000"/>
                </a:solidFill>
                <a:latin typeface="+mj-lt"/>
                <a:cs typeface="Andalus" pitchFamily="18" charset="-78"/>
              </a:rPr>
              <a:t>9</a:t>
            </a:r>
            <a:r>
              <a:rPr lang="en-IN" sz="2000" dirty="0" smtClean="0">
                <a:solidFill>
                  <a:srgbClr val="FF0000"/>
                </a:solidFill>
                <a:latin typeface="+mj-lt"/>
              </a:rPr>
              <a:t>C</a:t>
            </a:r>
            <a:r>
              <a:rPr lang="en-IN" sz="2000" dirty="0" smtClean="0">
                <a:latin typeface="+mj-lt"/>
              </a:rPr>
              <a:t>, electronically through the common portal either directly or through a Facilitation Centre notified by the Commissioner.</a:t>
            </a:r>
          </a:p>
          <a:p>
            <a:pPr>
              <a:buFont typeface="Wingdings" pitchFamily="2" charset="2"/>
              <a:buChar char="ü"/>
            </a:pPr>
            <a:endParaRPr lang="en-IN" sz="1200" dirty="0" smtClean="0">
              <a:latin typeface="+mj-lt"/>
            </a:endParaRPr>
          </a:p>
          <a:p>
            <a:pPr>
              <a:buFont typeface="Wingdings" pitchFamily="2" charset="2"/>
              <a:buChar char="ü"/>
            </a:pPr>
            <a:r>
              <a:rPr lang="en-IN" sz="2000" dirty="0" smtClean="0">
                <a:latin typeface="+mj-lt"/>
              </a:rPr>
              <a:t>“</a:t>
            </a:r>
            <a:r>
              <a:rPr lang="en-IN" sz="2000" u="sng" dirty="0" smtClean="0">
                <a:solidFill>
                  <a:srgbClr val="FF0000"/>
                </a:solidFill>
                <a:latin typeface="+mj-lt"/>
              </a:rPr>
              <a:t>Aggregate turnover</a:t>
            </a:r>
            <a:r>
              <a:rPr lang="en-IN" sz="2000" dirty="0" smtClean="0">
                <a:solidFill>
                  <a:srgbClr val="FF0000"/>
                </a:solidFill>
                <a:latin typeface="+mj-lt"/>
              </a:rPr>
              <a:t>”:- </a:t>
            </a:r>
            <a:r>
              <a:rPr lang="en-IN" sz="2000" dirty="0" smtClean="0">
                <a:latin typeface="+mj-lt"/>
              </a:rPr>
              <a:t>the </a:t>
            </a:r>
            <a:r>
              <a:rPr lang="en-IN" sz="2000" u="sng" dirty="0" smtClean="0">
                <a:latin typeface="+mj-lt"/>
              </a:rPr>
              <a:t>aggregate value</a:t>
            </a:r>
            <a:r>
              <a:rPr lang="en-IN" sz="2000" dirty="0" smtClean="0">
                <a:latin typeface="+mj-lt"/>
              </a:rPr>
              <a:t> of </a:t>
            </a:r>
            <a:r>
              <a:rPr lang="en-IN" sz="2000" u="sng" dirty="0" smtClean="0">
                <a:latin typeface="+mj-lt"/>
              </a:rPr>
              <a:t>all taxable supplies,</a:t>
            </a:r>
            <a:r>
              <a:rPr lang="en-IN" sz="2000" dirty="0" smtClean="0">
                <a:latin typeface="+mj-lt"/>
              </a:rPr>
              <a:t> </a:t>
            </a:r>
            <a:r>
              <a:rPr lang="en-IN" sz="2000" u="sng" dirty="0" smtClean="0">
                <a:latin typeface="+mj-lt"/>
              </a:rPr>
              <a:t>exempt supplies</a:t>
            </a:r>
            <a:r>
              <a:rPr lang="en-IN" sz="2000" dirty="0" smtClean="0">
                <a:latin typeface="+mj-lt"/>
              </a:rPr>
              <a:t>, </a:t>
            </a:r>
            <a:r>
              <a:rPr lang="en-IN" sz="2000" u="sng" dirty="0" smtClean="0">
                <a:latin typeface="+mj-lt"/>
              </a:rPr>
              <a:t>exports of goods or services</a:t>
            </a:r>
            <a:r>
              <a:rPr lang="en-IN" sz="2000" dirty="0" smtClean="0">
                <a:latin typeface="+mj-lt"/>
              </a:rPr>
              <a:t> or both and </a:t>
            </a:r>
            <a:r>
              <a:rPr lang="en-IN" sz="2000" dirty="0" smtClean="0">
                <a:solidFill>
                  <a:srgbClr val="FF0000"/>
                </a:solidFill>
                <a:latin typeface="+mj-lt"/>
              </a:rPr>
              <a:t>inter-State supplies of persons having the same PAN</a:t>
            </a:r>
            <a:r>
              <a:rPr lang="en-IN" sz="2000" dirty="0" smtClean="0">
                <a:latin typeface="+mj-lt"/>
              </a:rPr>
              <a:t>, to be computed on </a:t>
            </a:r>
            <a:r>
              <a:rPr lang="en-IN" sz="2000" u="sng" dirty="0" smtClean="0">
                <a:latin typeface="+mj-lt"/>
              </a:rPr>
              <a:t>all India basis</a:t>
            </a:r>
            <a:r>
              <a:rPr lang="en-IN" sz="2000" dirty="0" smtClean="0">
                <a:latin typeface="+mj-lt"/>
              </a:rPr>
              <a:t> but </a:t>
            </a:r>
            <a:r>
              <a:rPr lang="en-IN" sz="2000" u="sng" dirty="0" smtClean="0">
                <a:latin typeface="+mj-lt"/>
              </a:rPr>
              <a:t>excludes</a:t>
            </a:r>
            <a:r>
              <a:rPr lang="en-IN" sz="2000" dirty="0" smtClean="0">
                <a:latin typeface="+mj-lt"/>
              </a:rPr>
              <a:t> central tax, State tax, Union territory tax, integrated tax and cess &amp; </a:t>
            </a:r>
            <a:r>
              <a:rPr lang="en-IN" sz="2000" u="sng" dirty="0" smtClean="0">
                <a:latin typeface="+mj-lt"/>
              </a:rPr>
              <a:t>job work </a:t>
            </a:r>
            <a:r>
              <a:rPr lang="en-IN" sz="2000" dirty="0" smtClean="0">
                <a:latin typeface="+mj-lt"/>
              </a:rPr>
              <a:t>.	</a:t>
            </a:r>
            <a:endParaRPr lang="en-IN" sz="2000" dirty="0" smtClean="0">
              <a:latin typeface="+mj-lt"/>
              <a:cs typeface="Andalus" pitchFamily="18" charset="-78"/>
            </a:endParaRPr>
          </a:p>
        </p:txBody>
      </p:sp>
      <p:sp>
        <p:nvSpPr>
          <p:cNvPr id="4" name="Rectangle 3"/>
          <p:cNvSpPr/>
          <p:nvPr/>
        </p:nvSpPr>
        <p:spPr>
          <a:xfrm>
            <a:off x="6357950" y="6286520"/>
            <a:ext cx="2476704"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2(6) of CGST Act</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Title 1"/>
          <p:cNvSpPr txBox="1">
            <a:spLocks noGrp="1"/>
          </p:cNvSpPr>
          <p:nvPr>
            <p:ph type="title"/>
          </p:nvPr>
        </p:nvSpPr>
        <p:spPr>
          <a:xfrm>
            <a:off x="357158" y="500042"/>
            <a:ext cx="8229600" cy="857250"/>
          </a:xfrm>
          <a:prstGeom prst="rect">
            <a:avLst/>
          </a:prstGeom>
        </p:spPr>
        <p:txBody>
          <a:bodyPr vert="horz" lIns="0" rIns="0" bIns="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all" spc="0"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Returns in GST </a:t>
            </a:r>
            <a:endParaRPr kumimoji="0" lang="en-IN" sz="40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229600" cy="85724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Steps for Return Filing</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Content Placeholder 4"/>
          <p:cNvSpPr>
            <a:spLocks noGrp="1"/>
          </p:cNvSpPr>
          <p:nvPr>
            <p:ph idx="1"/>
          </p:nvPr>
        </p:nvSpPr>
        <p:spPr>
          <a:xfrm>
            <a:off x="214282" y="1500174"/>
            <a:ext cx="8715436" cy="5214974"/>
          </a:xfrm>
        </p:spPr>
        <p:txBody>
          <a:bodyPr>
            <a:normAutofit/>
          </a:bodyPr>
          <a:lstStyle/>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1:</a:t>
            </a:r>
            <a:r>
              <a:rPr lang="en-IN" sz="2000" b="1" u="sng" dirty="0" smtClean="0">
                <a:latin typeface="+mj-lt"/>
              </a:rPr>
              <a:t> </a:t>
            </a:r>
          </a:p>
          <a:p>
            <a:pPr>
              <a:buFont typeface="Wingdings" pitchFamily="2" charset="2"/>
              <a:buChar char="Ø"/>
            </a:pPr>
            <a:r>
              <a:rPr lang="en-IN" sz="2000" dirty="0" smtClean="0">
                <a:latin typeface="+mj-lt"/>
              </a:rPr>
              <a:t>The taxpayer will </a:t>
            </a:r>
            <a:r>
              <a:rPr lang="en-IN" sz="2000" u="sng" dirty="0" smtClean="0">
                <a:latin typeface="+mj-lt"/>
              </a:rPr>
              <a:t>upload the final FORM GSTR</a:t>
            </a:r>
            <a:r>
              <a:rPr lang="en-IN" sz="2000" u="sng" dirty="0" smtClean="0">
                <a:latin typeface="+mj-lt"/>
                <a:cs typeface="Andalus" pitchFamily="18" charset="-78"/>
              </a:rPr>
              <a:t>-1</a:t>
            </a:r>
            <a:r>
              <a:rPr lang="en-IN" sz="2000" u="sng" dirty="0" smtClean="0">
                <a:latin typeface="+mj-lt"/>
              </a:rPr>
              <a:t> </a:t>
            </a:r>
            <a:r>
              <a:rPr lang="en-IN" sz="2000" dirty="0" smtClean="0">
                <a:latin typeface="+mj-lt"/>
              </a:rPr>
              <a:t>return in the Common Portal or by uploading the file containing the said FORM GSTR</a:t>
            </a:r>
            <a:r>
              <a:rPr lang="en-IN" sz="2000" dirty="0" smtClean="0">
                <a:latin typeface="+mj-lt"/>
                <a:cs typeface="Andalus" pitchFamily="18" charset="-78"/>
              </a:rPr>
              <a:t>-1</a:t>
            </a:r>
            <a:r>
              <a:rPr lang="en-IN" sz="2000" dirty="0" smtClean="0">
                <a:latin typeface="+mj-lt"/>
              </a:rPr>
              <a:t> return </a:t>
            </a:r>
            <a:r>
              <a:rPr lang="en-IN" sz="2000" u="sng" dirty="0" smtClean="0">
                <a:latin typeface="+mj-lt"/>
              </a:rPr>
              <a:t>with in 10</a:t>
            </a:r>
            <a:r>
              <a:rPr lang="en-IN" sz="2000" u="sng" baseline="30000" dirty="0" smtClean="0">
                <a:latin typeface="+mj-lt"/>
              </a:rPr>
              <a:t>th</a:t>
            </a:r>
            <a:r>
              <a:rPr lang="en-IN" sz="2000" u="sng" dirty="0" smtClean="0">
                <a:latin typeface="+mj-lt"/>
              </a:rPr>
              <a:t> day of month succeeding </a:t>
            </a:r>
            <a:r>
              <a:rPr lang="en-IN" sz="2000" dirty="0" smtClean="0">
                <a:latin typeface="+mj-lt"/>
              </a:rPr>
              <a:t>the month during which supplies has been made. The supplier would not be allowed to include any missing invoices on his own after 10th day of the month.</a:t>
            </a:r>
          </a:p>
          <a:p>
            <a:pPr>
              <a:buFont typeface="Wingdings" pitchFamily="2" charset="2"/>
              <a:buChar char="Ø"/>
            </a:pPr>
            <a:endParaRPr lang="en-IN" sz="2000" dirty="0" smtClean="0">
              <a:solidFill>
                <a:schemeClr val="accent6">
                  <a:lumMod val="75000"/>
                </a:schemeClr>
              </a:solidFill>
              <a:latin typeface="+mj-lt"/>
            </a:endParaRPr>
          </a:p>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2:</a:t>
            </a:r>
            <a:r>
              <a:rPr lang="en-IN" sz="2000" b="1" u="sng" dirty="0" smtClean="0">
                <a:latin typeface="+mj-lt"/>
              </a:rPr>
              <a:t> </a:t>
            </a:r>
          </a:p>
          <a:p>
            <a:pPr>
              <a:buFont typeface="Wingdings" pitchFamily="2" charset="2"/>
              <a:buChar char="Ø"/>
            </a:pPr>
            <a:r>
              <a:rPr lang="en-IN" sz="2000" dirty="0" smtClean="0">
                <a:latin typeface="+mj-lt"/>
              </a:rPr>
              <a:t>GST Common Portal will </a:t>
            </a:r>
            <a:r>
              <a:rPr lang="en-IN" sz="2000" u="sng" dirty="0" smtClean="0">
                <a:latin typeface="+mj-lt"/>
              </a:rPr>
              <a:t>auto-populate FORM GSTR-</a:t>
            </a:r>
            <a:r>
              <a:rPr lang="en-IN" sz="2000" u="sng" dirty="0" smtClean="0">
                <a:latin typeface="+mj-lt"/>
                <a:cs typeface="Andalus" pitchFamily="18" charset="-78"/>
              </a:rPr>
              <a:t>2A</a:t>
            </a:r>
            <a:r>
              <a:rPr lang="en-IN" sz="2000" u="sng" dirty="0" smtClean="0">
                <a:latin typeface="+mj-lt"/>
              </a:rPr>
              <a:t> </a:t>
            </a:r>
            <a:r>
              <a:rPr lang="en-IN" sz="2000" dirty="0" smtClean="0">
                <a:latin typeface="+mj-lt"/>
              </a:rPr>
              <a:t>of the registered person </a:t>
            </a:r>
            <a:r>
              <a:rPr lang="en-IN" sz="2000" u="sng" dirty="0" smtClean="0">
                <a:latin typeface="+mj-lt"/>
              </a:rPr>
              <a:t>based on the supply invoice details reported by the counter-party registered person (supplier) </a:t>
            </a:r>
            <a:r>
              <a:rPr lang="en-IN" sz="2000" dirty="0" smtClean="0">
                <a:latin typeface="+mj-lt"/>
              </a:rPr>
              <a:t>on a near real-time basis.</a:t>
            </a:r>
          </a:p>
          <a:p>
            <a:pPr>
              <a:buFont typeface="Wingdings" pitchFamily="2" charset="2"/>
              <a:buChar char="Ø"/>
            </a:pPr>
            <a:endParaRPr lang="en-IN" sz="2000" dirty="0" smtClean="0">
              <a:solidFill>
                <a:schemeClr val="accent6">
                  <a:lumMod val="75000"/>
                </a:schemeClr>
              </a:solidFill>
              <a:latin typeface="+mj-lt"/>
            </a:endParaRPr>
          </a:p>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3:</a:t>
            </a:r>
            <a:r>
              <a:rPr lang="en-IN" sz="2000" b="1" u="sng" dirty="0" smtClean="0">
                <a:latin typeface="+mj-lt"/>
              </a:rPr>
              <a:t> </a:t>
            </a:r>
          </a:p>
          <a:p>
            <a:pPr>
              <a:buFont typeface="Wingdings" pitchFamily="2" charset="2"/>
              <a:buChar char="Ø"/>
            </a:pPr>
            <a:r>
              <a:rPr lang="en-IN" sz="2000" u="sng" dirty="0" smtClean="0">
                <a:latin typeface="+mj-lt"/>
              </a:rPr>
              <a:t>Recipient</a:t>
            </a:r>
            <a:r>
              <a:rPr lang="en-IN" sz="2000" dirty="0" smtClean="0">
                <a:latin typeface="+mj-lt"/>
              </a:rPr>
              <a:t> will </a:t>
            </a:r>
            <a:r>
              <a:rPr lang="en-IN" sz="2000" u="sng" dirty="0" smtClean="0">
                <a:latin typeface="+mj-lt"/>
              </a:rPr>
              <a:t>accept / reject/ modify</a:t>
            </a:r>
            <a:r>
              <a:rPr lang="en-IN" sz="2000" dirty="0" smtClean="0">
                <a:latin typeface="+mj-lt"/>
              </a:rPr>
              <a:t> </a:t>
            </a:r>
            <a:r>
              <a:rPr lang="en-IN" sz="2000" u="sng" dirty="0" smtClean="0">
                <a:latin typeface="+mj-lt"/>
              </a:rPr>
              <a:t>such auto-populated</a:t>
            </a:r>
            <a:r>
              <a:rPr lang="en-IN" sz="2000" dirty="0" smtClean="0">
                <a:latin typeface="+mj-lt"/>
              </a:rPr>
              <a:t> FORM </a:t>
            </a:r>
            <a:r>
              <a:rPr lang="en-IN" sz="2000" u="sng" dirty="0" smtClean="0">
                <a:latin typeface="+mj-lt"/>
              </a:rPr>
              <a:t>GSTR-</a:t>
            </a:r>
            <a:r>
              <a:rPr lang="en-IN" sz="2000" u="sng" dirty="0" smtClean="0">
                <a:latin typeface="+mj-lt"/>
                <a:cs typeface="Andalus" pitchFamily="18" charset="-78"/>
              </a:rPr>
              <a:t>2</a:t>
            </a:r>
            <a:r>
              <a:rPr lang="en-IN" sz="2000" u="sng" dirty="0" smtClean="0">
                <a:latin typeface="+mj-lt"/>
              </a:rPr>
              <a:t>A</a:t>
            </a:r>
            <a:r>
              <a:rPr lang="en-IN" sz="2000" dirty="0" smtClean="0">
                <a:latin typeface="+mj-lt"/>
              </a:rPr>
              <a:t>. </a:t>
            </a: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357298"/>
            <a:ext cx="8715436" cy="5286412"/>
          </a:xfrm>
        </p:spPr>
        <p:txBody>
          <a:bodyPr>
            <a:normAutofit lnSpcReduction="10000"/>
          </a:bodyPr>
          <a:lstStyle/>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4:</a:t>
            </a:r>
            <a:r>
              <a:rPr lang="en-IN" sz="2000" b="1" u="sng" dirty="0" smtClean="0">
                <a:latin typeface="+mj-lt"/>
              </a:rPr>
              <a:t> </a:t>
            </a:r>
          </a:p>
          <a:p>
            <a:pPr>
              <a:buFont typeface="Wingdings" pitchFamily="2" charset="2"/>
              <a:buChar char="Ø"/>
            </a:pPr>
            <a:r>
              <a:rPr lang="en-IN" sz="2000" u="sng" dirty="0" smtClean="0">
                <a:latin typeface="+mj-lt"/>
              </a:rPr>
              <a:t>Recipient will also be able</a:t>
            </a:r>
            <a:r>
              <a:rPr lang="en-IN" sz="2000" dirty="0" smtClean="0">
                <a:latin typeface="+mj-lt"/>
              </a:rPr>
              <a:t> to </a:t>
            </a:r>
            <a:r>
              <a:rPr lang="en-IN" sz="2000" u="sng" dirty="0" smtClean="0">
                <a:latin typeface="+mj-lt"/>
              </a:rPr>
              <a:t>add additional purchase invoice</a:t>
            </a:r>
            <a:r>
              <a:rPr lang="en-IN" sz="2000" dirty="0" smtClean="0">
                <a:latin typeface="+mj-lt"/>
              </a:rPr>
              <a:t> details in his FORM </a:t>
            </a:r>
            <a:r>
              <a:rPr lang="en-IN" sz="2000" u="sng" dirty="0" smtClean="0">
                <a:latin typeface="+mj-lt"/>
              </a:rPr>
              <a:t>GSTR-</a:t>
            </a:r>
            <a:r>
              <a:rPr lang="en-IN" sz="2000" u="sng" dirty="0" smtClean="0">
                <a:latin typeface="+mj-lt"/>
                <a:cs typeface="Andalus" pitchFamily="18" charset="-78"/>
              </a:rPr>
              <a:t>2</a:t>
            </a:r>
            <a:r>
              <a:rPr lang="en-IN" sz="2000" dirty="0" smtClean="0">
                <a:latin typeface="+mj-lt"/>
                <a:cs typeface="Andalus" pitchFamily="18" charset="-78"/>
              </a:rPr>
              <a:t> </a:t>
            </a:r>
            <a:r>
              <a:rPr lang="en-IN" sz="2000" dirty="0" smtClean="0">
                <a:latin typeface="+mj-lt"/>
              </a:rPr>
              <a:t>which </a:t>
            </a:r>
            <a:r>
              <a:rPr lang="en-IN" sz="2000" u="sng" dirty="0" smtClean="0">
                <a:latin typeface="+mj-lt"/>
              </a:rPr>
              <a:t>have not been uploaded</a:t>
            </a:r>
            <a:r>
              <a:rPr lang="en-IN" sz="2000" dirty="0" smtClean="0">
                <a:latin typeface="+mj-lt"/>
              </a:rPr>
              <a:t> by counter-party registered person (</a:t>
            </a:r>
            <a:r>
              <a:rPr lang="en-IN" sz="2000" u="sng" dirty="0" smtClean="0">
                <a:latin typeface="+mj-lt"/>
              </a:rPr>
              <a:t>supplier</a:t>
            </a:r>
            <a:r>
              <a:rPr lang="en-IN" sz="2000" dirty="0" smtClean="0">
                <a:latin typeface="+mj-lt"/>
              </a:rPr>
              <a:t>) as described in Step </a:t>
            </a:r>
            <a:r>
              <a:rPr lang="en-IN" sz="2000" dirty="0" smtClean="0">
                <a:latin typeface="+mj-lt"/>
                <a:cs typeface="Andalus" pitchFamily="18" charset="-78"/>
              </a:rPr>
              <a:t>1</a:t>
            </a:r>
            <a:r>
              <a:rPr lang="en-IN" sz="2000" dirty="0" smtClean="0">
                <a:latin typeface="+mj-lt"/>
              </a:rPr>
              <a:t> and</a:t>
            </a:r>
            <a:r>
              <a:rPr lang="en-IN" sz="2000" dirty="0" smtClean="0">
                <a:latin typeface="+mj-lt"/>
                <a:cs typeface="Andalus" pitchFamily="18" charset="-78"/>
              </a:rPr>
              <a:t> 2 </a:t>
            </a:r>
            <a:r>
              <a:rPr lang="en-IN" sz="2000" dirty="0" smtClean="0">
                <a:latin typeface="+mj-lt"/>
              </a:rPr>
              <a:t>above, </a:t>
            </a:r>
            <a:r>
              <a:rPr lang="en-IN" sz="2000" u="sng" dirty="0" smtClean="0">
                <a:latin typeface="+mj-lt"/>
              </a:rPr>
              <a:t>provided </a:t>
            </a:r>
            <a:r>
              <a:rPr lang="en-IN" sz="2000" dirty="0" smtClean="0">
                <a:latin typeface="+mj-lt"/>
              </a:rPr>
              <a:t>he is </a:t>
            </a:r>
            <a:r>
              <a:rPr lang="en-IN" sz="2000" u="sng" dirty="0" smtClean="0">
                <a:latin typeface="+mj-lt"/>
              </a:rPr>
              <a:t>in possession</a:t>
            </a:r>
            <a:r>
              <a:rPr lang="en-IN" sz="2000" dirty="0" smtClean="0">
                <a:latin typeface="+mj-lt"/>
              </a:rPr>
              <a:t> of </a:t>
            </a:r>
            <a:r>
              <a:rPr lang="en-IN" sz="2000" u="sng" dirty="0" smtClean="0">
                <a:latin typeface="+mj-lt"/>
              </a:rPr>
              <a:t>valid invoice</a:t>
            </a:r>
            <a:r>
              <a:rPr lang="en-IN" sz="2000" dirty="0" smtClean="0">
                <a:latin typeface="+mj-lt"/>
              </a:rPr>
              <a:t> issued by counter-party registered person and he has received such supplies.</a:t>
            </a:r>
          </a:p>
          <a:p>
            <a:pPr>
              <a:buFont typeface="Wingdings" pitchFamily="2" charset="2"/>
              <a:buChar char="Ø"/>
            </a:pPr>
            <a:endParaRPr lang="en-IN" sz="2000" dirty="0" smtClean="0">
              <a:solidFill>
                <a:schemeClr val="accent6">
                  <a:lumMod val="75000"/>
                </a:schemeClr>
              </a:solidFill>
              <a:latin typeface="+mj-lt"/>
            </a:endParaRPr>
          </a:p>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5:</a:t>
            </a:r>
            <a:r>
              <a:rPr lang="en-IN" sz="2000" b="1" u="sng" dirty="0" smtClean="0">
                <a:latin typeface="+mj-lt"/>
              </a:rPr>
              <a:t> </a:t>
            </a:r>
          </a:p>
          <a:p>
            <a:pPr>
              <a:buFont typeface="Wingdings" pitchFamily="2" charset="2"/>
              <a:buChar char="Ø"/>
            </a:pPr>
            <a:r>
              <a:rPr lang="en-IN" sz="2000" u="sng" dirty="0" smtClean="0">
                <a:latin typeface="+mj-lt"/>
              </a:rPr>
              <a:t>Recipient</a:t>
            </a:r>
            <a:r>
              <a:rPr lang="en-IN" sz="2000" dirty="0" smtClean="0">
                <a:latin typeface="+mj-lt"/>
              </a:rPr>
              <a:t> will </a:t>
            </a:r>
            <a:r>
              <a:rPr lang="en-IN" sz="2000" u="sng" dirty="0" smtClean="0">
                <a:latin typeface="+mj-lt"/>
              </a:rPr>
              <a:t>have the option</a:t>
            </a:r>
            <a:r>
              <a:rPr lang="en-IN" sz="2000" dirty="0" smtClean="0">
                <a:latin typeface="+mj-lt"/>
              </a:rPr>
              <a:t> </a:t>
            </a:r>
            <a:r>
              <a:rPr lang="en-IN" sz="2000" u="sng" dirty="0" smtClean="0">
                <a:latin typeface="+mj-lt"/>
              </a:rPr>
              <a:t>to do reconciliation of inward supplies</a:t>
            </a:r>
            <a:r>
              <a:rPr lang="en-IN" sz="2000" dirty="0" smtClean="0">
                <a:latin typeface="+mj-lt"/>
              </a:rPr>
              <a:t> with counter-party registered person (supplier) </a:t>
            </a:r>
            <a:r>
              <a:rPr lang="en-IN" sz="2000" u="sng" dirty="0" smtClean="0">
                <a:latin typeface="+mj-lt"/>
              </a:rPr>
              <a:t>during the next 7 days</a:t>
            </a:r>
            <a:r>
              <a:rPr lang="en-IN" sz="2000" dirty="0" smtClean="0">
                <a:latin typeface="+mj-lt"/>
              </a:rPr>
              <a:t> by following up with their counter-party registered person for any missing supply invoices in the FORM GSTR-</a:t>
            </a:r>
            <a:r>
              <a:rPr lang="en-IN" sz="2000" dirty="0" smtClean="0">
                <a:latin typeface="+mj-lt"/>
                <a:cs typeface="Andalus" pitchFamily="18" charset="-78"/>
              </a:rPr>
              <a:t>1</a:t>
            </a:r>
            <a:r>
              <a:rPr lang="en-IN" sz="2000" dirty="0" smtClean="0">
                <a:latin typeface="+mj-lt"/>
              </a:rPr>
              <a:t> of the counter-party registered person, and </a:t>
            </a:r>
            <a:r>
              <a:rPr lang="en-IN" sz="2000" u="sng" dirty="0" smtClean="0">
                <a:latin typeface="+mj-lt"/>
              </a:rPr>
              <a:t>prompt them to accept</a:t>
            </a:r>
            <a:r>
              <a:rPr lang="en-IN" sz="2000" dirty="0" smtClean="0">
                <a:latin typeface="+mj-lt"/>
              </a:rPr>
              <a:t> the </a:t>
            </a:r>
            <a:r>
              <a:rPr lang="en-IN" sz="2000" u="sng" dirty="0" smtClean="0">
                <a:latin typeface="+mj-lt"/>
              </a:rPr>
              <a:t>same as uploaded</a:t>
            </a:r>
            <a:r>
              <a:rPr lang="en-IN" sz="2000" dirty="0" smtClean="0">
                <a:latin typeface="+mj-lt"/>
              </a:rPr>
              <a:t> by the </a:t>
            </a:r>
            <a:r>
              <a:rPr lang="en-IN" sz="2000" u="sng" dirty="0" smtClean="0">
                <a:latin typeface="+mj-lt"/>
              </a:rPr>
              <a:t>Recipient</a:t>
            </a:r>
            <a:r>
              <a:rPr lang="en-IN" sz="2000" dirty="0" smtClean="0">
                <a:latin typeface="+mj-lt"/>
              </a:rPr>
              <a:t>.</a:t>
            </a:r>
          </a:p>
          <a:p>
            <a:pPr>
              <a:buNone/>
            </a:pPr>
            <a:r>
              <a:rPr lang="en-IN" sz="2000" dirty="0" smtClean="0">
                <a:latin typeface="+mj-lt"/>
              </a:rPr>
              <a:t> </a:t>
            </a:r>
          </a:p>
          <a:p>
            <a:pPr>
              <a:buFont typeface="Wingdings" pitchFamily="2" charset="2"/>
              <a:buChar char="§"/>
            </a:pPr>
            <a:r>
              <a:rPr lang="en-IN" sz="2000" u="sng" dirty="0" smtClean="0">
                <a:latin typeface="+mj-lt"/>
              </a:rPr>
              <a:t>All the invoices</a:t>
            </a:r>
            <a:r>
              <a:rPr lang="en-IN" sz="2000" dirty="0" smtClean="0">
                <a:latin typeface="+mj-lt"/>
              </a:rPr>
              <a:t> </a:t>
            </a:r>
            <a:r>
              <a:rPr lang="en-IN" sz="2000" u="sng" dirty="0" smtClean="0">
                <a:latin typeface="+mj-lt"/>
              </a:rPr>
              <a:t>would be auto-populated</a:t>
            </a:r>
            <a:r>
              <a:rPr lang="en-IN" sz="2000" dirty="0" smtClean="0">
                <a:latin typeface="+mj-lt"/>
              </a:rPr>
              <a:t> </a:t>
            </a:r>
            <a:r>
              <a:rPr lang="en-IN" sz="2000" u="sng" dirty="0" smtClean="0">
                <a:latin typeface="+mj-lt"/>
              </a:rPr>
              <a:t>in the ITC ledger</a:t>
            </a:r>
            <a:r>
              <a:rPr lang="en-IN" sz="2000" dirty="0" smtClean="0">
                <a:latin typeface="+mj-lt"/>
              </a:rPr>
              <a:t> of Recipient. The Recipient would, however, indicate the </a:t>
            </a:r>
            <a:r>
              <a:rPr lang="en-IN" sz="2000" u="sng" dirty="0" smtClean="0">
                <a:latin typeface="+mj-lt"/>
              </a:rPr>
              <a:t>eligibility / partial eligibility</a:t>
            </a:r>
            <a:r>
              <a:rPr lang="en-IN" sz="2000" dirty="0" smtClean="0">
                <a:latin typeface="+mj-lt"/>
              </a:rPr>
              <a:t> for ITC in </a:t>
            </a:r>
            <a:r>
              <a:rPr lang="en-IN" sz="2000" u="sng" dirty="0" smtClean="0">
                <a:latin typeface="+mj-lt"/>
              </a:rPr>
              <a:t>those cases</a:t>
            </a:r>
            <a:r>
              <a:rPr lang="en-IN" sz="2000" dirty="0" smtClean="0">
                <a:latin typeface="+mj-lt"/>
              </a:rPr>
              <a:t> where either he is </a:t>
            </a:r>
            <a:r>
              <a:rPr lang="en-IN" sz="2000" u="sng" dirty="0" smtClean="0">
                <a:latin typeface="+mj-lt"/>
              </a:rPr>
              <a:t>not entitled</a:t>
            </a:r>
            <a:r>
              <a:rPr lang="en-IN" sz="2000" dirty="0" smtClean="0">
                <a:latin typeface="+mj-lt"/>
              </a:rPr>
              <a:t> or he is </a:t>
            </a:r>
            <a:r>
              <a:rPr lang="en-IN" sz="2000" u="sng" dirty="0" smtClean="0">
                <a:latin typeface="+mj-lt"/>
              </a:rPr>
              <a:t>entitled for partial ITC</a:t>
            </a:r>
            <a:r>
              <a:rPr lang="en-IN" sz="2000" dirty="0" smtClean="0">
                <a:latin typeface="+mj-lt"/>
              </a:rPr>
              <a:t>.</a:t>
            </a:r>
          </a:p>
          <a:p>
            <a:endParaRPr lang="en-IN" sz="2000" dirty="0">
              <a:latin typeface="+mj-lt"/>
            </a:endParaRPr>
          </a:p>
        </p:txBody>
      </p:sp>
      <p:sp>
        <p:nvSpPr>
          <p:cNvPr id="4" name="Title 1"/>
          <p:cNvSpPr>
            <a:spLocks noGrp="1"/>
          </p:cNvSpPr>
          <p:nvPr>
            <p:ph type="title"/>
          </p:nvPr>
        </p:nvSpPr>
        <p:spPr>
          <a:xfrm>
            <a:off x="428625" y="142875"/>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Steps for Return Filing</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3"/>
          <p:cNvSpPr/>
          <p:nvPr/>
        </p:nvSpPr>
        <p:spPr>
          <a:xfrm>
            <a:off x="5327521" y="4109654"/>
            <a:ext cx="219710" cy="775335"/>
          </a:xfrm>
          <a:custGeom>
            <a:avLst/>
            <a:gdLst/>
            <a:ahLst/>
            <a:cxnLst/>
            <a:rect l="l" t="t" r="r" b="b"/>
            <a:pathLst>
              <a:path w="219710" h="775335">
                <a:moveTo>
                  <a:pt x="0" y="0"/>
                </a:moveTo>
                <a:lnTo>
                  <a:pt x="0" y="774953"/>
                </a:lnTo>
                <a:lnTo>
                  <a:pt x="219090" y="774953"/>
                </a:lnTo>
              </a:path>
            </a:pathLst>
          </a:custGeom>
          <a:ln w="19811">
            <a:solidFill>
              <a:srgbClr val="000000"/>
            </a:solidFill>
          </a:ln>
        </p:spPr>
        <p:txBody>
          <a:bodyPr wrap="square" lIns="0" tIns="0" rIns="0" bIns="0" rtlCol="0"/>
          <a:lstStyle/>
          <a:p>
            <a:endParaRPr>
              <a:solidFill>
                <a:schemeClr val="bg1"/>
              </a:solidFill>
            </a:endParaRPr>
          </a:p>
        </p:txBody>
      </p:sp>
      <p:sp>
        <p:nvSpPr>
          <p:cNvPr id="8" name="object 4"/>
          <p:cNvSpPr/>
          <p:nvPr/>
        </p:nvSpPr>
        <p:spPr>
          <a:xfrm>
            <a:off x="4143372" y="3071810"/>
            <a:ext cx="1767839" cy="306705"/>
          </a:xfrm>
          <a:custGeom>
            <a:avLst/>
            <a:gdLst/>
            <a:ahLst/>
            <a:cxnLst/>
            <a:rect l="l" t="t" r="r" b="b"/>
            <a:pathLst>
              <a:path w="1767839" h="306704">
                <a:moveTo>
                  <a:pt x="0" y="0"/>
                </a:moveTo>
                <a:lnTo>
                  <a:pt x="0" y="153405"/>
                </a:lnTo>
                <a:lnTo>
                  <a:pt x="1767474" y="153405"/>
                </a:lnTo>
                <a:lnTo>
                  <a:pt x="1767474" y="306689"/>
                </a:lnTo>
              </a:path>
            </a:pathLst>
          </a:custGeom>
          <a:ln w="19811">
            <a:solidFill>
              <a:srgbClr val="000000"/>
            </a:solidFill>
          </a:ln>
        </p:spPr>
        <p:txBody>
          <a:bodyPr wrap="square" lIns="0" tIns="0" rIns="0" bIns="0" rtlCol="0"/>
          <a:lstStyle/>
          <a:p>
            <a:endParaRPr>
              <a:solidFill>
                <a:schemeClr val="bg1"/>
              </a:solidFill>
            </a:endParaRPr>
          </a:p>
        </p:txBody>
      </p:sp>
      <p:sp>
        <p:nvSpPr>
          <p:cNvPr id="9" name="object 5"/>
          <p:cNvSpPr/>
          <p:nvPr/>
        </p:nvSpPr>
        <p:spPr>
          <a:xfrm>
            <a:off x="3559680" y="4109654"/>
            <a:ext cx="219075" cy="672465"/>
          </a:xfrm>
          <a:custGeom>
            <a:avLst/>
            <a:gdLst/>
            <a:ahLst/>
            <a:cxnLst/>
            <a:rect l="l" t="t" r="r" b="b"/>
            <a:pathLst>
              <a:path w="219075" h="672464">
                <a:moveTo>
                  <a:pt x="0" y="0"/>
                </a:moveTo>
                <a:lnTo>
                  <a:pt x="0" y="671952"/>
                </a:lnTo>
                <a:lnTo>
                  <a:pt x="219074" y="671952"/>
                </a:lnTo>
              </a:path>
            </a:pathLst>
          </a:custGeom>
          <a:ln w="19811">
            <a:solidFill>
              <a:srgbClr val="000000"/>
            </a:solidFill>
          </a:ln>
        </p:spPr>
        <p:txBody>
          <a:bodyPr wrap="square" lIns="0" tIns="0" rIns="0" bIns="0" rtlCol="0"/>
          <a:lstStyle/>
          <a:p>
            <a:endParaRPr>
              <a:solidFill>
                <a:schemeClr val="bg1"/>
              </a:solidFill>
            </a:endParaRPr>
          </a:p>
        </p:txBody>
      </p:sp>
      <p:sp>
        <p:nvSpPr>
          <p:cNvPr id="10" name="object 6"/>
          <p:cNvSpPr/>
          <p:nvPr/>
        </p:nvSpPr>
        <p:spPr>
          <a:xfrm>
            <a:off x="4143372" y="3071810"/>
            <a:ext cx="0" cy="306705"/>
          </a:xfrm>
          <a:custGeom>
            <a:avLst/>
            <a:gdLst/>
            <a:ahLst/>
            <a:cxnLst/>
            <a:rect l="l" t="t" r="r" b="b"/>
            <a:pathLst>
              <a:path h="306704">
                <a:moveTo>
                  <a:pt x="0" y="0"/>
                </a:moveTo>
                <a:lnTo>
                  <a:pt x="0" y="306689"/>
                </a:lnTo>
              </a:path>
            </a:pathLst>
          </a:custGeom>
          <a:ln w="19811">
            <a:solidFill>
              <a:srgbClr val="000000"/>
            </a:solidFill>
          </a:ln>
        </p:spPr>
        <p:txBody>
          <a:bodyPr wrap="square" lIns="0" tIns="0" rIns="0" bIns="0" rtlCol="0"/>
          <a:lstStyle/>
          <a:p>
            <a:endParaRPr>
              <a:solidFill>
                <a:schemeClr val="bg1"/>
              </a:solidFill>
            </a:endParaRPr>
          </a:p>
        </p:txBody>
      </p:sp>
      <p:sp>
        <p:nvSpPr>
          <p:cNvPr id="11" name="object 7"/>
          <p:cNvSpPr/>
          <p:nvPr/>
        </p:nvSpPr>
        <p:spPr>
          <a:xfrm>
            <a:off x="1791840" y="4109654"/>
            <a:ext cx="219710" cy="672465"/>
          </a:xfrm>
          <a:custGeom>
            <a:avLst/>
            <a:gdLst/>
            <a:ahLst/>
            <a:cxnLst/>
            <a:rect l="l" t="t" r="r" b="b"/>
            <a:pathLst>
              <a:path w="219709" h="672464">
                <a:moveTo>
                  <a:pt x="0" y="0"/>
                </a:moveTo>
                <a:lnTo>
                  <a:pt x="0" y="671952"/>
                </a:lnTo>
                <a:lnTo>
                  <a:pt x="219099" y="671952"/>
                </a:lnTo>
              </a:path>
            </a:pathLst>
          </a:custGeom>
          <a:ln w="19811">
            <a:solidFill>
              <a:srgbClr val="000000"/>
            </a:solidFill>
          </a:ln>
        </p:spPr>
        <p:txBody>
          <a:bodyPr wrap="square" lIns="0" tIns="0" rIns="0" bIns="0" rtlCol="0"/>
          <a:lstStyle/>
          <a:p>
            <a:endParaRPr>
              <a:solidFill>
                <a:schemeClr val="bg1"/>
              </a:solidFill>
            </a:endParaRPr>
          </a:p>
        </p:txBody>
      </p:sp>
      <p:sp>
        <p:nvSpPr>
          <p:cNvPr id="12" name="object 8"/>
          <p:cNvSpPr/>
          <p:nvPr/>
        </p:nvSpPr>
        <p:spPr>
          <a:xfrm>
            <a:off x="2377057" y="3071810"/>
            <a:ext cx="1767839" cy="306705"/>
          </a:xfrm>
          <a:custGeom>
            <a:avLst/>
            <a:gdLst/>
            <a:ahLst/>
            <a:cxnLst/>
            <a:rect l="l" t="t" r="r" b="b"/>
            <a:pathLst>
              <a:path w="1767839" h="306704">
                <a:moveTo>
                  <a:pt x="1767474" y="0"/>
                </a:moveTo>
                <a:lnTo>
                  <a:pt x="1767474" y="153405"/>
                </a:lnTo>
                <a:lnTo>
                  <a:pt x="0" y="153405"/>
                </a:lnTo>
                <a:lnTo>
                  <a:pt x="0" y="306689"/>
                </a:lnTo>
              </a:path>
            </a:pathLst>
          </a:custGeom>
          <a:ln w="19811">
            <a:solidFill>
              <a:srgbClr val="000000"/>
            </a:solidFill>
          </a:ln>
        </p:spPr>
        <p:txBody>
          <a:bodyPr wrap="square" lIns="0" tIns="0" rIns="0" bIns="0" rtlCol="0"/>
          <a:lstStyle/>
          <a:p>
            <a:endParaRPr>
              <a:solidFill>
                <a:schemeClr val="bg1"/>
              </a:solidFill>
            </a:endParaRPr>
          </a:p>
        </p:txBody>
      </p:sp>
      <p:sp>
        <p:nvSpPr>
          <p:cNvPr id="13" name="object 9"/>
          <p:cNvSpPr/>
          <p:nvPr/>
        </p:nvSpPr>
        <p:spPr>
          <a:xfrm>
            <a:off x="3345559" y="2312096"/>
            <a:ext cx="1595627" cy="864108"/>
          </a:xfrm>
          <a:prstGeom prst="rect">
            <a:avLst/>
          </a:prstGeom>
          <a:blipFill>
            <a:blip r:embed="rId3" cstate="print">
              <a:duotone>
                <a:prstClr val="black"/>
                <a:schemeClr val="accent3">
                  <a:tint val="45000"/>
                  <a:satMod val="400000"/>
                </a:schemeClr>
              </a:duotone>
            </a:blip>
            <a:stretch>
              <a:fillRect/>
            </a:stretch>
          </a:blipFill>
        </p:spPr>
        <p:txBody>
          <a:bodyPr wrap="square" lIns="0" tIns="0" rIns="0" bIns="0" rtlCol="0"/>
          <a:lstStyle/>
          <a:p>
            <a:endParaRPr/>
          </a:p>
        </p:txBody>
      </p:sp>
      <p:sp>
        <p:nvSpPr>
          <p:cNvPr id="14" name="object 10"/>
          <p:cNvSpPr txBox="1"/>
          <p:nvPr/>
        </p:nvSpPr>
        <p:spPr>
          <a:xfrm>
            <a:off x="3565144" y="2607008"/>
            <a:ext cx="1156335" cy="215444"/>
          </a:xfrm>
          <a:prstGeom prst="rect">
            <a:avLst/>
          </a:prstGeom>
        </p:spPr>
        <p:txBody>
          <a:bodyPr vert="horz" wrap="square" lIns="0" tIns="0" rIns="0" bIns="0" rtlCol="0">
            <a:spAutoFit/>
          </a:bodyPr>
          <a:lstStyle/>
          <a:p>
            <a:pPr marL="12700" algn="ctr">
              <a:lnSpc>
                <a:spcPct val="100000"/>
              </a:lnSpc>
            </a:pPr>
            <a:r>
              <a:rPr sz="1400" spc="-5" dirty="0">
                <a:cs typeface="Century Gothic"/>
              </a:rPr>
              <a:t>GS</a:t>
            </a:r>
            <a:r>
              <a:rPr sz="1400" dirty="0">
                <a:cs typeface="Century Gothic"/>
              </a:rPr>
              <a:t>T</a:t>
            </a:r>
            <a:r>
              <a:rPr sz="1400" spc="30" dirty="0">
                <a:cs typeface="Times New Roman"/>
              </a:rPr>
              <a:t> </a:t>
            </a:r>
            <a:r>
              <a:rPr sz="1400" dirty="0">
                <a:cs typeface="Century Gothic"/>
              </a:rPr>
              <a:t>S</a:t>
            </a:r>
            <a:r>
              <a:rPr sz="1400" spc="-15" dirty="0">
                <a:cs typeface="Century Gothic"/>
              </a:rPr>
              <a:t>t</a:t>
            </a:r>
            <a:r>
              <a:rPr sz="1400" dirty="0">
                <a:cs typeface="Century Gothic"/>
              </a:rPr>
              <a:t>r</a:t>
            </a:r>
            <a:r>
              <a:rPr sz="1400" spc="-5" dirty="0">
                <a:cs typeface="Century Gothic"/>
              </a:rPr>
              <a:t>u</a:t>
            </a:r>
            <a:r>
              <a:rPr sz="1400" dirty="0">
                <a:cs typeface="Century Gothic"/>
              </a:rPr>
              <a:t>c</a:t>
            </a:r>
            <a:r>
              <a:rPr sz="1400" spc="-5" dirty="0">
                <a:cs typeface="Century Gothic"/>
              </a:rPr>
              <a:t>t</a:t>
            </a:r>
            <a:r>
              <a:rPr sz="1400" dirty="0">
                <a:cs typeface="Century Gothic"/>
              </a:rPr>
              <a:t>u</a:t>
            </a:r>
            <a:r>
              <a:rPr sz="1400" spc="-5" dirty="0">
                <a:cs typeface="Century Gothic"/>
              </a:rPr>
              <a:t>r</a:t>
            </a:r>
            <a:r>
              <a:rPr sz="1400" dirty="0">
                <a:cs typeface="Century Gothic"/>
              </a:rPr>
              <a:t>e</a:t>
            </a:r>
          </a:p>
        </p:txBody>
      </p:sp>
      <p:sp>
        <p:nvSpPr>
          <p:cNvPr id="15" name="object 11"/>
          <p:cNvSpPr/>
          <p:nvPr/>
        </p:nvSpPr>
        <p:spPr>
          <a:xfrm>
            <a:off x="1579243" y="3349940"/>
            <a:ext cx="1594104" cy="864108"/>
          </a:xfrm>
          <a:prstGeom prst="rect">
            <a:avLst/>
          </a:prstGeom>
          <a:blipFill>
            <a:blip r:embed="rId4"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16" name="object 12"/>
          <p:cNvSpPr txBox="1"/>
          <p:nvPr/>
        </p:nvSpPr>
        <p:spPr>
          <a:xfrm>
            <a:off x="1894810" y="3644472"/>
            <a:ext cx="963294" cy="215444"/>
          </a:xfrm>
          <a:prstGeom prst="rect">
            <a:avLst/>
          </a:prstGeom>
        </p:spPr>
        <p:txBody>
          <a:bodyPr vert="horz" wrap="square" lIns="0" tIns="0" rIns="0" bIns="0" rtlCol="0">
            <a:spAutoFit/>
          </a:bodyPr>
          <a:lstStyle/>
          <a:p>
            <a:pPr marL="12700" algn="ctr">
              <a:lnSpc>
                <a:spcPct val="100000"/>
              </a:lnSpc>
            </a:pPr>
            <a:r>
              <a:rPr lang="en-IN" sz="1400" dirty="0" smtClean="0">
                <a:cs typeface="Century Gothic"/>
              </a:rPr>
              <a:t>C</a:t>
            </a:r>
            <a:r>
              <a:rPr sz="1400" smtClean="0">
                <a:cs typeface="Century Gothic"/>
              </a:rPr>
              <a:t>en</a:t>
            </a:r>
            <a:r>
              <a:rPr sz="1400" spc="-10" smtClean="0">
                <a:cs typeface="Century Gothic"/>
              </a:rPr>
              <a:t>t</a:t>
            </a:r>
            <a:r>
              <a:rPr sz="1400" smtClean="0">
                <a:cs typeface="Century Gothic"/>
              </a:rPr>
              <a:t>re</a:t>
            </a:r>
            <a:r>
              <a:rPr sz="1400" spc="30" smtClean="0">
                <a:cs typeface="Times New Roman"/>
              </a:rPr>
              <a:t> </a:t>
            </a:r>
            <a:r>
              <a:rPr sz="1400" dirty="0">
                <a:cs typeface="Century Gothic"/>
              </a:rPr>
              <a:t>GST</a:t>
            </a:r>
          </a:p>
        </p:txBody>
      </p:sp>
      <p:sp>
        <p:nvSpPr>
          <p:cNvPr id="17" name="object 13"/>
          <p:cNvSpPr/>
          <p:nvPr/>
        </p:nvSpPr>
        <p:spPr>
          <a:xfrm>
            <a:off x="1859659" y="4342064"/>
            <a:ext cx="1805939" cy="987552"/>
          </a:xfrm>
          <a:prstGeom prst="rect">
            <a:avLst/>
          </a:prstGeom>
          <a:blipFill>
            <a:blip r:embed="rId5"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18" name="object 14"/>
          <p:cNvSpPr txBox="1"/>
          <p:nvPr/>
        </p:nvSpPr>
        <p:spPr>
          <a:xfrm>
            <a:off x="2059675" y="4598112"/>
            <a:ext cx="1398208" cy="410369"/>
          </a:xfrm>
          <a:prstGeom prst="rect">
            <a:avLst/>
          </a:prstGeom>
        </p:spPr>
        <p:txBody>
          <a:bodyPr vert="horz" wrap="square" lIns="0" tIns="0" rIns="0" bIns="0" rtlCol="0">
            <a:spAutoFit/>
          </a:bodyPr>
          <a:lstStyle/>
          <a:p>
            <a:pPr marL="417830" marR="5080" indent="-405765" algn="ctr">
              <a:lnSpc>
                <a:spcPts val="1550"/>
              </a:lnSpc>
            </a:pPr>
            <a:r>
              <a:rPr sz="1400" spc="-5" dirty="0">
                <a:cs typeface="Century Gothic"/>
              </a:rPr>
              <a:t>GS</a:t>
            </a:r>
            <a:r>
              <a:rPr sz="1400" dirty="0">
                <a:cs typeface="Century Gothic"/>
              </a:rPr>
              <a:t>T</a:t>
            </a:r>
            <a:r>
              <a:rPr sz="1400" spc="30" dirty="0">
                <a:cs typeface="Times New Roman"/>
              </a:rPr>
              <a:t> </a:t>
            </a:r>
            <a:r>
              <a:rPr sz="1400" spc="-10" dirty="0">
                <a:cs typeface="Century Gothic"/>
              </a:rPr>
              <a:t>t</a:t>
            </a:r>
            <a:r>
              <a:rPr sz="1400" dirty="0">
                <a:cs typeface="Century Gothic"/>
              </a:rPr>
              <a:t>o</a:t>
            </a:r>
            <a:r>
              <a:rPr sz="1400" spc="35" dirty="0">
                <a:cs typeface="Times New Roman"/>
              </a:rPr>
              <a:t> </a:t>
            </a:r>
            <a:r>
              <a:rPr sz="1400" spc="-5">
                <a:cs typeface="Century Gothic"/>
              </a:rPr>
              <a:t>b</a:t>
            </a:r>
            <a:r>
              <a:rPr sz="1400">
                <a:cs typeface="Century Gothic"/>
              </a:rPr>
              <a:t>e</a:t>
            </a:r>
            <a:r>
              <a:rPr sz="1400" spc="35">
                <a:cs typeface="Times New Roman"/>
              </a:rPr>
              <a:t> </a:t>
            </a:r>
            <a:r>
              <a:rPr sz="1400" spc="15" smtClean="0">
                <a:cs typeface="Century Gothic"/>
              </a:rPr>
              <a:t>l</a:t>
            </a:r>
            <a:r>
              <a:rPr sz="1400" smtClean="0">
                <a:cs typeface="Century Gothic"/>
              </a:rPr>
              <a:t>ev</a:t>
            </a:r>
            <a:r>
              <a:rPr sz="1400" spc="5" smtClean="0">
                <a:cs typeface="Century Gothic"/>
              </a:rPr>
              <a:t>i</a:t>
            </a:r>
            <a:r>
              <a:rPr sz="1400" smtClean="0">
                <a:cs typeface="Century Gothic"/>
              </a:rPr>
              <a:t>ed</a:t>
            </a:r>
            <a:endParaRPr lang="en-IN" sz="1400" dirty="0" smtClean="0">
              <a:cs typeface="Times New Roman"/>
            </a:endParaRPr>
          </a:p>
          <a:p>
            <a:pPr marL="417830" marR="5080" indent="-405765" algn="ctr">
              <a:lnSpc>
                <a:spcPts val="1550"/>
              </a:lnSpc>
            </a:pPr>
            <a:r>
              <a:rPr sz="1400" spc="-5" smtClean="0">
                <a:cs typeface="Century Gothic"/>
              </a:rPr>
              <a:t>b</a:t>
            </a:r>
            <a:r>
              <a:rPr sz="1400" smtClean="0">
                <a:cs typeface="Century Gothic"/>
              </a:rPr>
              <a:t>y</a:t>
            </a:r>
            <a:r>
              <a:rPr sz="1400" spc="25" smtClean="0">
                <a:cs typeface="Times New Roman"/>
              </a:rPr>
              <a:t> </a:t>
            </a:r>
            <a:r>
              <a:rPr sz="1400" spc="-10" smtClean="0">
                <a:cs typeface="Century Gothic"/>
              </a:rPr>
              <a:t>t</a:t>
            </a:r>
            <a:r>
              <a:rPr sz="1400" spc="-5" smtClean="0">
                <a:cs typeface="Century Gothic"/>
              </a:rPr>
              <a:t>h</a:t>
            </a:r>
            <a:r>
              <a:rPr sz="1400" smtClean="0">
                <a:cs typeface="Century Gothic"/>
              </a:rPr>
              <a:t>e</a:t>
            </a:r>
            <a:r>
              <a:rPr lang="en-IN" sz="1400" dirty="0" smtClean="0">
                <a:cs typeface="Century Gothic"/>
              </a:rPr>
              <a:t> </a:t>
            </a:r>
            <a:r>
              <a:rPr sz="1400" smtClean="0">
                <a:cs typeface="Century Gothic"/>
              </a:rPr>
              <a:t>Ce</a:t>
            </a:r>
            <a:r>
              <a:rPr sz="1400" spc="-10" smtClean="0">
                <a:cs typeface="Century Gothic"/>
              </a:rPr>
              <a:t>nt</a:t>
            </a:r>
            <a:r>
              <a:rPr sz="1400" smtClean="0">
                <a:cs typeface="Century Gothic"/>
              </a:rPr>
              <a:t>re</a:t>
            </a:r>
            <a:endParaRPr sz="1400" dirty="0">
              <a:cs typeface="Century Gothic"/>
            </a:endParaRPr>
          </a:p>
        </p:txBody>
      </p:sp>
      <p:sp>
        <p:nvSpPr>
          <p:cNvPr id="19" name="object 15"/>
          <p:cNvSpPr/>
          <p:nvPr/>
        </p:nvSpPr>
        <p:spPr>
          <a:xfrm>
            <a:off x="3345559" y="3349940"/>
            <a:ext cx="1595627" cy="864108"/>
          </a:xfrm>
          <a:prstGeom prst="rect">
            <a:avLst/>
          </a:prstGeom>
          <a:blipFill>
            <a:blip r:embed="rId6"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20" name="object 16"/>
          <p:cNvSpPr txBox="1"/>
          <p:nvPr/>
        </p:nvSpPr>
        <p:spPr>
          <a:xfrm>
            <a:off x="3723640" y="3644472"/>
            <a:ext cx="841375" cy="215444"/>
          </a:xfrm>
          <a:prstGeom prst="rect">
            <a:avLst/>
          </a:prstGeom>
        </p:spPr>
        <p:txBody>
          <a:bodyPr vert="horz" wrap="square" lIns="0" tIns="0" rIns="0" bIns="0" rtlCol="0">
            <a:spAutoFit/>
          </a:bodyPr>
          <a:lstStyle/>
          <a:p>
            <a:pPr marL="12700" algn="ctr">
              <a:lnSpc>
                <a:spcPct val="100000"/>
              </a:lnSpc>
            </a:pPr>
            <a:r>
              <a:rPr sz="1400" dirty="0">
                <a:cs typeface="Century Gothic"/>
              </a:rPr>
              <a:t>S</a:t>
            </a:r>
            <a:r>
              <a:rPr sz="1400" spc="-15" dirty="0">
                <a:cs typeface="Century Gothic"/>
              </a:rPr>
              <a:t>t</a:t>
            </a:r>
            <a:r>
              <a:rPr sz="1400" spc="-5" dirty="0">
                <a:cs typeface="Century Gothic"/>
              </a:rPr>
              <a:t>a</a:t>
            </a:r>
            <a:r>
              <a:rPr sz="1400" spc="-10" dirty="0">
                <a:cs typeface="Century Gothic"/>
              </a:rPr>
              <a:t>t</a:t>
            </a:r>
            <a:r>
              <a:rPr sz="1400" dirty="0">
                <a:cs typeface="Century Gothic"/>
              </a:rPr>
              <a:t>e</a:t>
            </a:r>
            <a:r>
              <a:rPr sz="1400" spc="40" dirty="0">
                <a:cs typeface="Times New Roman"/>
              </a:rPr>
              <a:t> </a:t>
            </a:r>
            <a:r>
              <a:rPr sz="1400" dirty="0">
                <a:cs typeface="Century Gothic"/>
              </a:rPr>
              <a:t>GST</a:t>
            </a:r>
          </a:p>
        </p:txBody>
      </p:sp>
      <p:sp>
        <p:nvSpPr>
          <p:cNvPr id="21" name="object 17"/>
          <p:cNvSpPr/>
          <p:nvPr/>
        </p:nvSpPr>
        <p:spPr>
          <a:xfrm>
            <a:off x="3627498" y="4386260"/>
            <a:ext cx="1805939" cy="864107"/>
          </a:xfrm>
          <a:prstGeom prst="rect">
            <a:avLst/>
          </a:prstGeom>
          <a:blipFill>
            <a:blip r:embed="rId7"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22" name="object 18"/>
          <p:cNvSpPr txBox="1"/>
          <p:nvPr/>
        </p:nvSpPr>
        <p:spPr>
          <a:xfrm>
            <a:off x="3774187" y="4598112"/>
            <a:ext cx="1433830" cy="410369"/>
          </a:xfrm>
          <a:prstGeom prst="rect">
            <a:avLst/>
          </a:prstGeom>
        </p:spPr>
        <p:txBody>
          <a:bodyPr vert="horz" wrap="square" lIns="0" tIns="0" rIns="0" bIns="0" rtlCol="0">
            <a:spAutoFit/>
          </a:bodyPr>
          <a:lstStyle/>
          <a:p>
            <a:pPr marL="442595" marR="5080" indent="-430530" algn="ctr">
              <a:lnSpc>
                <a:spcPts val="1550"/>
              </a:lnSpc>
            </a:pPr>
            <a:r>
              <a:rPr sz="1400" spc="-5" dirty="0">
                <a:cs typeface="Century Gothic"/>
              </a:rPr>
              <a:t>GS</a:t>
            </a:r>
            <a:r>
              <a:rPr sz="1400" dirty="0">
                <a:cs typeface="Century Gothic"/>
              </a:rPr>
              <a:t>T</a:t>
            </a:r>
            <a:r>
              <a:rPr sz="1400" spc="30" dirty="0">
                <a:cs typeface="Times New Roman"/>
              </a:rPr>
              <a:t> </a:t>
            </a:r>
            <a:r>
              <a:rPr sz="1400" spc="-10" dirty="0">
                <a:cs typeface="Century Gothic"/>
              </a:rPr>
              <a:t>t</a:t>
            </a:r>
            <a:r>
              <a:rPr sz="1400" dirty="0">
                <a:cs typeface="Century Gothic"/>
              </a:rPr>
              <a:t>o</a:t>
            </a:r>
            <a:r>
              <a:rPr sz="1400" spc="35" dirty="0">
                <a:cs typeface="Times New Roman"/>
              </a:rPr>
              <a:t> </a:t>
            </a:r>
            <a:r>
              <a:rPr sz="1400" spc="-5">
                <a:cs typeface="Century Gothic"/>
              </a:rPr>
              <a:t>b</a:t>
            </a:r>
            <a:r>
              <a:rPr sz="1400">
                <a:cs typeface="Century Gothic"/>
              </a:rPr>
              <a:t>e</a:t>
            </a:r>
            <a:r>
              <a:rPr sz="1400" spc="35">
                <a:cs typeface="Times New Roman"/>
              </a:rPr>
              <a:t> </a:t>
            </a:r>
            <a:r>
              <a:rPr sz="1400" spc="15" smtClean="0">
                <a:cs typeface="Century Gothic"/>
              </a:rPr>
              <a:t>l</a:t>
            </a:r>
            <a:r>
              <a:rPr sz="1400" smtClean="0">
                <a:cs typeface="Century Gothic"/>
              </a:rPr>
              <a:t>ev</a:t>
            </a:r>
            <a:r>
              <a:rPr sz="1400" spc="5" smtClean="0">
                <a:cs typeface="Century Gothic"/>
              </a:rPr>
              <a:t>i</a:t>
            </a:r>
            <a:r>
              <a:rPr sz="1400" smtClean="0">
                <a:cs typeface="Century Gothic"/>
              </a:rPr>
              <a:t>ed</a:t>
            </a:r>
            <a:endParaRPr lang="en-IN" sz="1400" dirty="0" smtClean="0">
              <a:cs typeface="Century Gothic"/>
            </a:endParaRPr>
          </a:p>
          <a:p>
            <a:pPr marL="442595" marR="5080" indent="-430530" algn="ctr">
              <a:lnSpc>
                <a:spcPts val="1550"/>
              </a:lnSpc>
            </a:pPr>
            <a:r>
              <a:rPr sz="1400" smtClean="0">
                <a:cs typeface="Times New Roman"/>
              </a:rPr>
              <a:t> </a:t>
            </a:r>
            <a:r>
              <a:rPr sz="1400" spc="-5" dirty="0">
                <a:cs typeface="Century Gothic"/>
              </a:rPr>
              <a:t>b</a:t>
            </a:r>
            <a:r>
              <a:rPr sz="1400" dirty="0">
                <a:cs typeface="Century Gothic"/>
              </a:rPr>
              <a:t>y</a:t>
            </a:r>
            <a:r>
              <a:rPr sz="1400" spc="25" dirty="0">
                <a:cs typeface="Times New Roman"/>
              </a:rPr>
              <a:t> </a:t>
            </a:r>
            <a:r>
              <a:rPr sz="1400" spc="-10" dirty="0" smtClean="0">
                <a:cs typeface="Century Gothic"/>
              </a:rPr>
              <a:t>t</a:t>
            </a:r>
            <a:r>
              <a:rPr sz="1400" spc="-5" dirty="0" smtClean="0">
                <a:cs typeface="Century Gothic"/>
              </a:rPr>
              <a:t>h</a:t>
            </a:r>
            <a:r>
              <a:rPr sz="1400" dirty="0" smtClean="0">
                <a:cs typeface="Century Gothic"/>
              </a:rPr>
              <a:t>e</a:t>
            </a:r>
            <a:r>
              <a:rPr lang="en-US" sz="1400" dirty="0" smtClean="0">
                <a:cs typeface="Century Gothic"/>
              </a:rPr>
              <a:t> State</a:t>
            </a:r>
            <a:endParaRPr sz="1400" dirty="0">
              <a:cs typeface="Century Gothic"/>
            </a:endParaRPr>
          </a:p>
        </p:txBody>
      </p:sp>
      <p:sp>
        <p:nvSpPr>
          <p:cNvPr id="23" name="object 19"/>
          <p:cNvSpPr/>
          <p:nvPr/>
        </p:nvSpPr>
        <p:spPr>
          <a:xfrm>
            <a:off x="5113399" y="3349940"/>
            <a:ext cx="1594103" cy="864108"/>
          </a:xfrm>
          <a:prstGeom prst="rect">
            <a:avLst/>
          </a:prstGeom>
          <a:blipFill>
            <a:blip r:embed="rId8"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24" name="object 20"/>
          <p:cNvSpPr txBox="1"/>
          <p:nvPr/>
        </p:nvSpPr>
        <p:spPr>
          <a:xfrm>
            <a:off x="5515865" y="3644472"/>
            <a:ext cx="792480" cy="215444"/>
          </a:xfrm>
          <a:prstGeom prst="rect">
            <a:avLst/>
          </a:prstGeom>
        </p:spPr>
        <p:txBody>
          <a:bodyPr vert="horz" wrap="square" lIns="0" tIns="0" rIns="0" bIns="0" rtlCol="0">
            <a:spAutoFit/>
          </a:bodyPr>
          <a:lstStyle/>
          <a:p>
            <a:pPr marL="12700" algn="ctr">
              <a:lnSpc>
                <a:spcPct val="100000"/>
              </a:lnSpc>
            </a:pPr>
            <a:r>
              <a:rPr lang="en-IN" sz="1400" spc="-5" dirty="0" smtClean="0">
                <a:cs typeface="Times New Roman"/>
              </a:rPr>
              <a:t>I</a:t>
            </a:r>
            <a:r>
              <a:rPr sz="1400" smtClean="0">
                <a:cs typeface="Century Gothic"/>
              </a:rPr>
              <a:t>GST</a:t>
            </a:r>
            <a:endParaRPr sz="1400" dirty="0">
              <a:cs typeface="Century Gothic"/>
            </a:endParaRPr>
          </a:p>
        </p:txBody>
      </p:sp>
      <p:sp>
        <p:nvSpPr>
          <p:cNvPr id="27" name="Rectangle 26"/>
          <p:cNvSpPr/>
          <p:nvPr/>
        </p:nvSpPr>
        <p:spPr>
          <a:xfrm>
            <a:off x="2774055" y="811898"/>
            <a:ext cx="463620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kumimoji="0" lang="en-IN" sz="5400" b="1" i="0" strike="noStrike" kern="1200" cap="all" normalizeH="0" baseline="0" noProof="0" dirty="0" smtClean="0">
                <a:ln w="0"/>
                <a:solidFill>
                  <a:srgbClr val="0070C0"/>
                </a:solidFill>
                <a:effectLst>
                  <a:reflection blurRad="12700" stA="50000" endPos="50000" dist="5000" dir="5400000" sy="-100000" rotWithShape="0"/>
                </a:effectLst>
                <a:uLnTx/>
                <a:uFillTx/>
                <a:latin typeface="+mj-lt"/>
                <a:ea typeface="+mj-ea"/>
                <a:cs typeface="Andalus" pitchFamily="18" charset="-78"/>
              </a:rPr>
              <a:t>Model Of GST</a:t>
            </a:r>
            <a:endParaRPr lang="en-IN" sz="5400" b="1" cap="all" dirty="0">
              <a:ln w="0"/>
              <a:solidFill>
                <a:srgbClr val="0070C0"/>
              </a:solidFill>
              <a:effectLst>
                <a:reflection blurRad="12700" stA="50000" endPos="50000" dist="5000" dir="5400000" sy="-100000" rotWithShape="0"/>
              </a:effectLst>
              <a:latin typeface="+mj-lt"/>
            </a:endParaRPr>
          </a:p>
        </p:txBody>
      </p:sp>
      <p:sp>
        <p:nvSpPr>
          <p:cNvPr id="28" name="object 17"/>
          <p:cNvSpPr/>
          <p:nvPr/>
        </p:nvSpPr>
        <p:spPr>
          <a:xfrm>
            <a:off x="5345823" y="4526674"/>
            <a:ext cx="2357454" cy="864107"/>
          </a:xfrm>
          <a:prstGeom prst="rect">
            <a:avLst/>
          </a:prstGeom>
          <a:blipFill>
            <a:blip r:embed="rId7" cstate="print">
              <a:duotone>
                <a:prstClr val="black"/>
                <a:schemeClr val="accent3">
                  <a:tint val="45000"/>
                  <a:satMod val="400000"/>
                </a:schemeClr>
              </a:duotone>
            </a:blip>
            <a:stretch>
              <a:fillRect/>
            </a:stretch>
          </a:blipFill>
        </p:spPr>
        <p:txBody>
          <a:bodyPr wrap="square" lIns="0" tIns="0" rIns="0" bIns="0" rtlCol="0"/>
          <a:lstStyle/>
          <a:p>
            <a:endParaRPr>
              <a:solidFill>
                <a:schemeClr val="bg1"/>
              </a:solidFill>
            </a:endParaRPr>
          </a:p>
        </p:txBody>
      </p:sp>
      <p:sp>
        <p:nvSpPr>
          <p:cNvPr id="30" name="object 18"/>
          <p:cNvSpPr txBox="1"/>
          <p:nvPr/>
        </p:nvSpPr>
        <p:spPr>
          <a:xfrm>
            <a:off x="5560137" y="4598112"/>
            <a:ext cx="1857388" cy="820738"/>
          </a:xfrm>
          <a:prstGeom prst="rect">
            <a:avLst/>
          </a:prstGeom>
        </p:spPr>
        <p:txBody>
          <a:bodyPr vert="horz" wrap="square" lIns="0" tIns="0" rIns="0" bIns="0" rtlCol="0">
            <a:spAutoFit/>
          </a:bodyPr>
          <a:lstStyle/>
          <a:p>
            <a:pPr marL="878205" marR="5080" indent="-866140" algn="ctr">
              <a:lnSpc>
                <a:spcPts val="1550"/>
              </a:lnSpc>
            </a:pPr>
            <a:r>
              <a:rPr lang="en-IN" sz="1400" spc="-5" dirty="0" smtClean="0">
                <a:cs typeface="Century Gothic"/>
              </a:rPr>
              <a:t>GS</a:t>
            </a:r>
            <a:r>
              <a:rPr lang="en-IN" sz="1400" dirty="0" smtClean="0">
                <a:cs typeface="Century Gothic"/>
              </a:rPr>
              <a:t>T</a:t>
            </a:r>
            <a:r>
              <a:rPr lang="en-IN" sz="1400" spc="30" dirty="0" smtClean="0">
                <a:cs typeface="Times New Roman"/>
              </a:rPr>
              <a:t> </a:t>
            </a:r>
            <a:r>
              <a:rPr lang="en-IN" sz="1400" spc="-10" dirty="0" smtClean="0">
                <a:cs typeface="Century Gothic"/>
              </a:rPr>
              <a:t>t</a:t>
            </a:r>
            <a:r>
              <a:rPr lang="en-IN" sz="1400" dirty="0" smtClean="0">
                <a:cs typeface="Century Gothic"/>
              </a:rPr>
              <a:t>o</a:t>
            </a:r>
            <a:r>
              <a:rPr lang="en-IN" sz="1400" spc="35" dirty="0" smtClean="0">
                <a:cs typeface="Times New Roman"/>
              </a:rPr>
              <a:t> </a:t>
            </a:r>
            <a:r>
              <a:rPr lang="en-IN" sz="1400" spc="-5" dirty="0" smtClean="0">
                <a:cs typeface="Century Gothic"/>
              </a:rPr>
              <a:t>b</a:t>
            </a:r>
            <a:r>
              <a:rPr lang="en-IN" sz="1400" dirty="0" smtClean="0">
                <a:cs typeface="Century Gothic"/>
              </a:rPr>
              <a:t>e</a:t>
            </a:r>
            <a:r>
              <a:rPr lang="en-IN" sz="1400" spc="35" dirty="0" smtClean="0">
                <a:cs typeface="Times New Roman"/>
              </a:rPr>
              <a:t> </a:t>
            </a:r>
            <a:r>
              <a:rPr lang="en-IN" sz="1400" spc="15" dirty="0" smtClean="0">
                <a:cs typeface="Century Gothic"/>
              </a:rPr>
              <a:t>l</a:t>
            </a:r>
            <a:r>
              <a:rPr lang="en-IN" sz="1400" dirty="0" smtClean="0">
                <a:cs typeface="Century Gothic"/>
              </a:rPr>
              <a:t>ev</a:t>
            </a:r>
            <a:r>
              <a:rPr lang="en-IN" sz="1400" spc="5" dirty="0" smtClean="0">
                <a:cs typeface="Century Gothic"/>
              </a:rPr>
              <a:t>i</a:t>
            </a:r>
            <a:r>
              <a:rPr lang="en-IN" sz="1400" dirty="0" smtClean="0">
                <a:cs typeface="Century Gothic"/>
              </a:rPr>
              <a:t>ed</a:t>
            </a:r>
            <a:r>
              <a:rPr lang="en-IN" sz="1400" spc="-5" dirty="0" smtClean="0">
                <a:cs typeface="Times New Roman"/>
              </a:rPr>
              <a:t> </a:t>
            </a:r>
            <a:r>
              <a:rPr lang="en-IN" sz="1400" spc="-5" dirty="0" smtClean="0">
                <a:cs typeface="Century Gothic"/>
              </a:rPr>
              <a:t>b</a:t>
            </a:r>
            <a:r>
              <a:rPr lang="en-IN" sz="1400" dirty="0" smtClean="0">
                <a:cs typeface="Century Gothic"/>
              </a:rPr>
              <a:t>y</a:t>
            </a:r>
            <a:r>
              <a:rPr lang="en-IN" sz="1400" spc="25" dirty="0" smtClean="0">
                <a:cs typeface="Times New Roman"/>
              </a:rPr>
              <a:t> </a:t>
            </a:r>
          </a:p>
          <a:p>
            <a:pPr marL="878205" marR="5080" indent="-866140" algn="ctr">
              <a:lnSpc>
                <a:spcPts val="1550"/>
              </a:lnSpc>
            </a:pPr>
            <a:r>
              <a:rPr lang="en-IN" sz="1400" spc="-10" dirty="0" smtClean="0">
                <a:cs typeface="Century Gothic"/>
              </a:rPr>
              <a:t>t</a:t>
            </a:r>
            <a:r>
              <a:rPr lang="en-IN" sz="1400" spc="-5" dirty="0" smtClean="0">
                <a:cs typeface="Century Gothic"/>
              </a:rPr>
              <a:t>h</a:t>
            </a:r>
            <a:r>
              <a:rPr lang="en-IN" sz="1400" dirty="0" smtClean="0">
                <a:cs typeface="Century Gothic"/>
              </a:rPr>
              <a:t>e</a:t>
            </a:r>
            <a:r>
              <a:rPr lang="en-IN" sz="1400" spc="40" dirty="0" smtClean="0">
                <a:cs typeface="Times New Roman"/>
              </a:rPr>
              <a:t> </a:t>
            </a:r>
            <a:r>
              <a:rPr lang="en-IN" sz="1400" dirty="0" smtClean="0">
                <a:cs typeface="Century Gothic"/>
              </a:rPr>
              <a:t>Ce</a:t>
            </a:r>
            <a:r>
              <a:rPr lang="en-IN" sz="1400" spc="-10" dirty="0" smtClean="0">
                <a:cs typeface="Century Gothic"/>
              </a:rPr>
              <a:t>nt</a:t>
            </a:r>
            <a:r>
              <a:rPr lang="en-IN" sz="1400" dirty="0" smtClean="0">
                <a:cs typeface="Century Gothic"/>
              </a:rPr>
              <a:t>re</a:t>
            </a:r>
            <a:r>
              <a:rPr lang="en-IN" sz="1400" spc="35" dirty="0" smtClean="0">
                <a:cs typeface="Times New Roman"/>
              </a:rPr>
              <a:t> </a:t>
            </a:r>
            <a:r>
              <a:rPr lang="en-IN" sz="1400" dirty="0" smtClean="0">
                <a:cs typeface="Century Gothic"/>
              </a:rPr>
              <a:t>a</a:t>
            </a:r>
            <a:r>
              <a:rPr lang="en-IN" sz="1400" spc="-5" dirty="0" smtClean="0">
                <a:cs typeface="Century Gothic"/>
              </a:rPr>
              <a:t>n</a:t>
            </a:r>
            <a:r>
              <a:rPr lang="en-IN" sz="1400" dirty="0" smtClean="0">
                <a:cs typeface="Century Gothic"/>
              </a:rPr>
              <a:t>d</a:t>
            </a:r>
            <a:r>
              <a:rPr lang="en-IN" sz="1400" spc="30" dirty="0" smtClean="0">
                <a:cs typeface="Times New Roman"/>
              </a:rPr>
              <a:t> </a:t>
            </a:r>
            <a:r>
              <a:rPr lang="en-IN" sz="1400" spc="-10" dirty="0" smtClean="0">
                <a:cs typeface="Century Gothic"/>
              </a:rPr>
              <a:t>t</a:t>
            </a:r>
            <a:r>
              <a:rPr lang="en-IN" sz="1400" spc="-5" dirty="0" smtClean="0">
                <a:cs typeface="Century Gothic"/>
              </a:rPr>
              <a:t>h</a:t>
            </a:r>
            <a:r>
              <a:rPr lang="en-IN" sz="1400" dirty="0" smtClean="0">
                <a:cs typeface="Century Gothic"/>
              </a:rPr>
              <a:t>e</a:t>
            </a:r>
            <a:r>
              <a:rPr lang="en-IN" sz="1400" dirty="0" smtClean="0">
                <a:cs typeface="Times New Roman"/>
              </a:rPr>
              <a:t> </a:t>
            </a:r>
          </a:p>
          <a:p>
            <a:pPr marL="878205" marR="5080" indent="-866140" algn="ctr">
              <a:lnSpc>
                <a:spcPts val="1550"/>
              </a:lnSpc>
            </a:pPr>
            <a:r>
              <a:rPr lang="en-IN" sz="1400" dirty="0" smtClean="0">
                <a:cs typeface="Century Gothic"/>
              </a:rPr>
              <a:t>S</a:t>
            </a:r>
            <a:r>
              <a:rPr lang="en-IN" sz="1400" spc="-15" dirty="0" smtClean="0">
                <a:cs typeface="Century Gothic"/>
              </a:rPr>
              <a:t>t</a:t>
            </a:r>
            <a:r>
              <a:rPr lang="en-IN" sz="1400" spc="-5" dirty="0" smtClean="0">
                <a:cs typeface="Century Gothic"/>
              </a:rPr>
              <a:t>at</a:t>
            </a:r>
            <a:r>
              <a:rPr lang="en-IN" sz="1400" dirty="0" smtClean="0">
                <a:cs typeface="Century Gothic"/>
              </a:rPr>
              <a:t>es</a:t>
            </a:r>
            <a:r>
              <a:rPr lang="en-IN" sz="1400" spc="35" dirty="0" smtClean="0">
                <a:cs typeface="Times New Roman"/>
              </a:rPr>
              <a:t> </a:t>
            </a:r>
            <a:r>
              <a:rPr lang="en-IN" sz="1400" spc="5" dirty="0" smtClean="0">
                <a:cs typeface="Century Gothic"/>
              </a:rPr>
              <a:t>co</a:t>
            </a:r>
            <a:r>
              <a:rPr lang="en-IN" sz="1400" dirty="0" smtClean="0">
                <a:cs typeface="Century Gothic"/>
              </a:rPr>
              <a:t>ncur</a:t>
            </a:r>
            <a:r>
              <a:rPr lang="en-IN" sz="1400" spc="-10" dirty="0" smtClean="0">
                <a:cs typeface="Century Gothic"/>
              </a:rPr>
              <a:t>r</a:t>
            </a:r>
            <a:r>
              <a:rPr lang="en-IN" sz="1400" dirty="0" smtClean="0">
                <a:cs typeface="Century Gothic"/>
              </a:rPr>
              <a:t>en</a:t>
            </a:r>
            <a:r>
              <a:rPr lang="en-IN" sz="1400" spc="-10" dirty="0" smtClean="0">
                <a:cs typeface="Century Gothic"/>
              </a:rPr>
              <a:t>t</a:t>
            </a:r>
            <a:r>
              <a:rPr lang="en-IN" sz="1400" spc="15" dirty="0" smtClean="0">
                <a:cs typeface="Century Gothic"/>
              </a:rPr>
              <a:t>l</a:t>
            </a:r>
            <a:r>
              <a:rPr lang="en-IN" sz="1400" dirty="0" smtClean="0">
                <a:cs typeface="Century Gothic"/>
              </a:rPr>
              <a:t>y</a:t>
            </a:r>
          </a:p>
          <a:p>
            <a:pPr marL="442595" marR="5080" indent="-430530">
              <a:lnSpc>
                <a:spcPts val="1550"/>
              </a:lnSpc>
            </a:pPr>
            <a:endParaRPr sz="1400" dirty="0">
              <a:cs typeface="Century Gothic"/>
            </a:endParaRPr>
          </a:p>
        </p:txBody>
      </p:sp>
      <p:sp>
        <p:nvSpPr>
          <p:cNvPr id="25" name="Footer Placeholder 2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357298"/>
            <a:ext cx="8643998" cy="5357850"/>
          </a:xfrm>
        </p:spPr>
        <p:txBody>
          <a:bodyPr>
            <a:normAutofit/>
          </a:bodyPr>
          <a:lstStyle/>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6:</a:t>
            </a:r>
          </a:p>
          <a:p>
            <a:pPr>
              <a:buFont typeface="Wingdings" pitchFamily="2" charset="2"/>
              <a:buChar char="Ø"/>
            </a:pPr>
            <a:r>
              <a:rPr lang="en-IN" sz="2000" dirty="0" smtClean="0">
                <a:latin typeface="+mj-lt"/>
              </a:rPr>
              <a:t> The registered person will </a:t>
            </a:r>
            <a:r>
              <a:rPr lang="en-IN" sz="2000" u="sng" dirty="0" smtClean="0">
                <a:latin typeface="+mj-lt"/>
              </a:rPr>
              <a:t>finalize</a:t>
            </a:r>
            <a:r>
              <a:rPr lang="en-IN" sz="2000" dirty="0" smtClean="0">
                <a:latin typeface="+mj-lt"/>
              </a:rPr>
              <a:t> their FORM </a:t>
            </a:r>
            <a:r>
              <a:rPr lang="en-IN" sz="2000" u="sng" dirty="0" smtClean="0">
                <a:latin typeface="+mj-lt"/>
              </a:rPr>
              <a:t>GSTR-</a:t>
            </a:r>
            <a:r>
              <a:rPr lang="en-IN" sz="2000" u="sng" dirty="0" smtClean="0">
                <a:latin typeface="+mj-lt"/>
                <a:cs typeface="Andalus" pitchFamily="18" charset="-78"/>
              </a:rPr>
              <a:t>1</a:t>
            </a:r>
            <a:r>
              <a:rPr lang="en-IN" sz="2000" dirty="0" smtClean="0">
                <a:latin typeface="+mj-lt"/>
              </a:rPr>
              <a:t> and FORM </a:t>
            </a:r>
            <a:r>
              <a:rPr lang="en-IN" sz="2000" u="sng" dirty="0" smtClean="0">
                <a:latin typeface="+mj-lt"/>
              </a:rPr>
              <a:t>GSTR-</a:t>
            </a:r>
            <a:r>
              <a:rPr lang="en-IN" sz="2000" u="sng" dirty="0" smtClean="0">
                <a:latin typeface="+mj-lt"/>
                <a:cs typeface="Andalus" pitchFamily="18" charset="-78"/>
              </a:rPr>
              <a:t>2</a:t>
            </a:r>
            <a:r>
              <a:rPr lang="en-IN" sz="2000" dirty="0" smtClean="0">
                <a:latin typeface="+mj-lt"/>
              </a:rPr>
              <a:t> by using online facility at Common Portal, </a:t>
            </a:r>
            <a:r>
              <a:rPr lang="en-IN" sz="2000" u="sng" dirty="0" smtClean="0">
                <a:latin typeface="+mj-lt"/>
              </a:rPr>
              <a:t>determine the liability on their supplies</a:t>
            </a:r>
            <a:r>
              <a:rPr lang="en-IN" sz="2000" dirty="0" smtClean="0">
                <a:latin typeface="+mj-lt"/>
              </a:rPr>
              <a:t>, </a:t>
            </a:r>
            <a:r>
              <a:rPr lang="en-IN" sz="2000" u="sng" dirty="0" smtClean="0">
                <a:latin typeface="+mj-lt"/>
              </a:rPr>
              <a:t>determine the amount of eligible ITC</a:t>
            </a:r>
            <a:r>
              <a:rPr lang="en-IN" sz="2000" dirty="0" smtClean="0">
                <a:latin typeface="+mj-lt"/>
              </a:rPr>
              <a:t> on their purchases and </a:t>
            </a:r>
            <a:r>
              <a:rPr lang="en-IN" sz="2000" u="sng" dirty="0" smtClean="0">
                <a:latin typeface="+mj-lt"/>
              </a:rPr>
              <a:t>then generate the net tax liability</a:t>
            </a:r>
            <a:r>
              <a:rPr lang="en-IN" sz="2000" dirty="0" smtClean="0">
                <a:latin typeface="+mj-lt"/>
              </a:rPr>
              <a:t> from the system for each type of tax. </a:t>
            </a:r>
          </a:p>
          <a:p>
            <a:pPr>
              <a:buFont typeface="Wingdings" pitchFamily="2" charset="2"/>
              <a:buChar char="§"/>
            </a:pPr>
            <a:r>
              <a:rPr lang="en-IN" sz="2000" dirty="0" smtClean="0">
                <a:latin typeface="+mj-lt"/>
              </a:rPr>
              <a:t>  Cash details as per personal ledger/ carried forward from previous tax period, ITC c/f from previous tax period, ITC reversal and associated Interest/Penalty, </a:t>
            </a:r>
            <a:r>
              <a:rPr lang="en-IN" sz="2000" u="sng" dirty="0" smtClean="0">
                <a:latin typeface="+mj-lt"/>
              </a:rPr>
              <a:t>taxes paid</a:t>
            </a:r>
            <a:r>
              <a:rPr lang="en-IN" sz="2000" dirty="0" smtClean="0">
                <a:latin typeface="+mj-lt"/>
              </a:rPr>
              <a:t> during the current tax period etc. </a:t>
            </a:r>
            <a:r>
              <a:rPr lang="en-IN" sz="2000" u="sng" dirty="0" smtClean="0">
                <a:latin typeface="+mj-lt"/>
              </a:rPr>
              <a:t>would get auto-populated</a:t>
            </a:r>
            <a:r>
              <a:rPr lang="en-IN" sz="2000" dirty="0" smtClean="0">
                <a:latin typeface="+mj-lt"/>
              </a:rPr>
              <a:t> in the </a:t>
            </a:r>
            <a:r>
              <a:rPr lang="en-IN" sz="2000" u="sng" dirty="0" smtClean="0">
                <a:latin typeface="+mj-lt"/>
              </a:rPr>
              <a:t>FORM GSTR-</a:t>
            </a:r>
            <a:r>
              <a:rPr lang="en-IN" sz="2000" u="sng" dirty="0" smtClean="0">
                <a:latin typeface="+mj-lt"/>
                <a:cs typeface="Andalus" pitchFamily="18" charset="-78"/>
              </a:rPr>
              <a:t>3</a:t>
            </a:r>
            <a:r>
              <a:rPr lang="en-IN" sz="2000" dirty="0" smtClean="0">
                <a:latin typeface="+mj-lt"/>
              </a:rPr>
              <a:t>. </a:t>
            </a:r>
            <a:endParaRPr lang="en-IN" sz="2000" dirty="0" smtClean="0">
              <a:solidFill>
                <a:schemeClr val="accent6">
                  <a:lumMod val="75000"/>
                </a:schemeClr>
              </a:solidFill>
              <a:latin typeface="+mj-lt"/>
            </a:endParaRPr>
          </a:p>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7:</a:t>
            </a:r>
            <a:r>
              <a:rPr lang="en-IN" sz="2000" b="1" u="sng" dirty="0" smtClean="0">
                <a:latin typeface="+mj-lt"/>
              </a:rPr>
              <a:t> </a:t>
            </a:r>
          </a:p>
          <a:p>
            <a:pPr>
              <a:buFont typeface="Wingdings" pitchFamily="2" charset="2"/>
              <a:buChar char="Ø"/>
            </a:pPr>
            <a:r>
              <a:rPr lang="en-IN" sz="2000" u="sng" dirty="0" smtClean="0">
                <a:latin typeface="+mj-lt"/>
              </a:rPr>
              <a:t>Taxpayers will pay </a:t>
            </a:r>
            <a:r>
              <a:rPr lang="en-IN" sz="2000" dirty="0" smtClean="0">
                <a:latin typeface="+mj-lt"/>
              </a:rPr>
              <a:t>the amount as </a:t>
            </a:r>
            <a:r>
              <a:rPr lang="en-IN" sz="2000" u="sng" dirty="0" smtClean="0">
                <a:latin typeface="+mj-lt"/>
              </a:rPr>
              <a:t>shown in </a:t>
            </a:r>
            <a:r>
              <a:rPr lang="en-IN" sz="2000" dirty="0" smtClean="0">
                <a:latin typeface="+mj-lt"/>
              </a:rPr>
              <a:t>the draft FORM </a:t>
            </a:r>
            <a:r>
              <a:rPr lang="en-IN" sz="2000" u="sng" dirty="0" smtClean="0">
                <a:latin typeface="+mj-lt"/>
              </a:rPr>
              <a:t>GSTR-</a:t>
            </a:r>
            <a:r>
              <a:rPr lang="en-IN" sz="2000" u="sng" dirty="0" smtClean="0">
                <a:latin typeface="+mj-lt"/>
                <a:cs typeface="Andalus" pitchFamily="18" charset="-78"/>
              </a:rPr>
              <a:t>3</a:t>
            </a:r>
            <a:r>
              <a:rPr lang="en-IN" sz="2000" dirty="0" smtClean="0">
                <a:latin typeface="+mj-lt"/>
              </a:rPr>
              <a:t> return generated automatically at the Portal post finalization of activities mentioned in Step 6 above.</a:t>
            </a:r>
          </a:p>
          <a:p>
            <a:pPr>
              <a:buNone/>
            </a:pPr>
            <a:r>
              <a:rPr lang="en-IN" sz="2000" dirty="0" smtClean="0">
                <a:solidFill>
                  <a:schemeClr val="accent6">
                    <a:lumMod val="75000"/>
                  </a:schemeClr>
                </a:solidFill>
                <a:latin typeface="+mj-lt"/>
              </a:rPr>
              <a:t>					</a:t>
            </a:r>
            <a:r>
              <a:rPr lang="en-IN" sz="2000" b="1" u="sng" dirty="0" smtClean="0">
                <a:solidFill>
                  <a:schemeClr val="accent6">
                    <a:lumMod val="75000"/>
                  </a:schemeClr>
                </a:solidFill>
                <a:latin typeface="+mj-lt"/>
              </a:rPr>
              <a:t>Step 8:</a:t>
            </a:r>
            <a:r>
              <a:rPr lang="en-IN" sz="2000" b="1" u="sng" dirty="0" smtClean="0">
                <a:latin typeface="+mj-lt"/>
              </a:rPr>
              <a:t> </a:t>
            </a:r>
          </a:p>
          <a:p>
            <a:pPr>
              <a:buFont typeface="Wingdings" pitchFamily="2" charset="2"/>
              <a:buChar char="Ø"/>
            </a:pPr>
            <a:r>
              <a:rPr lang="en-IN" sz="2000" u="sng" dirty="0" smtClean="0">
                <a:latin typeface="+mj-lt"/>
              </a:rPr>
              <a:t>Taxpayer will debit </a:t>
            </a:r>
            <a:r>
              <a:rPr lang="en-IN" sz="2000" dirty="0" smtClean="0">
                <a:latin typeface="+mj-lt"/>
              </a:rPr>
              <a:t>the </a:t>
            </a:r>
            <a:r>
              <a:rPr lang="en-IN" sz="2000" u="sng" dirty="0" smtClean="0">
                <a:latin typeface="+mj-lt"/>
              </a:rPr>
              <a:t>ITC ledger </a:t>
            </a:r>
            <a:r>
              <a:rPr lang="en-IN" sz="2000" dirty="0" smtClean="0">
                <a:latin typeface="+mj-lt"/>
              </a:rPr>
              <a:t>and </a:t>
            </a:r>
            <a:r>
              <a:rPr lang="en-IN" sz="2000" u="sng" dirty="0" smtClean="0">
                <a:latin typeface="+mj-lt"/>
              </a:rPr>
              <a:t>cash ledger </a:t>
            </a:r>
            <a:r>
              <a:rPr lang="en-IN" sz="2000" dirty="0" smtClean="0">
                <a:latin typeface="+mj-lt"/>
              </a:rPr>
              <a:t>and </a:t>
            </a:r>
            <a:r>
              <a:rPr lang="en-IN" sz="2000" u="sng" dirty="0" smtClean="0">
                <a:latin typeface="+mj-lt"/>
              </a:rPr>
              <a:t>mention the debit entry no</a:t>
            </a:r>
            <a:r>
              <a:rPr lang="en-IN" sz="2000" dirty="0" smtClean="0">
                <a:latin typeface="+mj-lt"/>
              </a:rPr>
              <a:t>. in the FORM </a:t>
            </a:r>
            <a:r>
              <a:rPr lang="en-IN" sz="2000" u="sng" dirty="0" smtClean="0">
                <a:latin typeface="+mj-lt"/>
              </a:rPr>
              <a:t>GSTR-</a:t>
            </a:r>
            <a:r>
              <a:rPr lang="en-IN" sz="2000" u="sng" dirty="0" smtClean="0">
                <a:latin typeface="+mj-lt"/>
                <a:cs typeface="Andalus" pitchFamily="18" charset="-78"/>
              </a:rPr>
              <a:t>3</a:t>
            </a:r>
            <a:r>
              <a:rPr lang="en-IN" sz="2000" dirty="0" smtClean="0">
                <a:latin typeface="+mj-lt"/>
              </a:rPr>
              <a:t> return and </a:t>
            </a:r>
            <a:r>
              <a:rPr lang="en-IN" sz="2000" u="sng" dirty="0" smtClean="0">
                <a:latin typeface="+mj-lt"/>
              </a:rPr>
              <a:t>would submit the same</a:t>
            </a:r>
            <a:r>
              <a:rPr lang="en-IN" sz="2000" dirty="0" smtClean="0">
                <a:latin typeface="+mj-lt"/>
              </a:rPr>
              <a:t>. </a:t>
            </a:r>
            <a:endParaRPr lang="en-IN" sz="2000" dirty="0">
              <a:latin typeface="+mj-lt"/>
            </a:endParaRPr>
          </a:p>
        </p:txBody>
      </p:sp>
      <p:sp>
        <p:nvSpPr>
          <p:cNvPr id="4" name="Title 1"/>
          <p:cNvSpPr>
            <a:spLocks noGrp="1"/>
          </p:cNvSpPr>
          <p:nvPr>
            <p:ph type="title"/>
          </p:nvPr>
        </p:nvSpPr>
        <p:spPr>
          <a:xfrm>
            <a:off x="500034" y="357166"/>
            <a:ext cx="8229600" cy="928709"/>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Steps for Return Filing</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Job work</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Content Placeholder 3"/>
          <p:cNvSpPr>
            <a:spLocks noGrp="1"/>
          </p:cNvSpPr>
          <p:nvPr>
            <p:ph idx="1"/>
          </p:nvPr>
        </p:nvSpPr>
        <p:spPr/>
        <p:txBody>
          <a:bodyPr/>
          <a:lstStyle/>
          <a:p>
            <a:pPr>
              <a:buNone/>
            </a:pPr>
            <a:r>
              <a:rPr lang="en-IN" dirty="0" smtClean="0"/>
              <a:t> </a:t>
            </a:r>
            <a:endParaRPr lang="en-IN" dirty="0"/>
          </a:p>
        </p:txBody>
      </p:sp>
      <p:pic>
        <p:nvPicPr>
          <p:cNvPr id="6" name="Picture 2"/>
          <p:cNvPicPr>
            <a:picLocks noChangeAspect="1" noChangeArrowheads="1"/>
          </p:cNvPicPr>
          <p:nvPr/>
        </p:nvPicPr>
        <p:blipFill>
          <a:blip r:embed="rId2"/>
          <a:srcRect/>
          <a:stretch>
            <a:fillRect/>
          </a:stretch>
        </p:blipFill>
        <p:spPr bwMode="auto">
          <a:xfrm>
            <a:off x="0" y="1357298"/>
            <a:ext cx="9144000" cy="5286412"/>
          </a:xfrm>
          <a:prstGeom prst="rect">
            <a:avLst/>
          </a:prstGeom>
          <a:noFill/>
          <a:ln w="9525">
            <a:noFill/>
            <a:miter lim="800000"/>
            <a:headEnd/>
            <a:tailEnd/>
          </a:ln>
          <a:effectLst/>
        </p:spPr>
      </p:pic>
      <p:cxnSp>
        <p:nvCxnSpPr>
          <p:cNvPr id="7" name="Straight Connector 6"/>
          <p:cNvCxnSpPr/>
          <p:nvPr/>
        </p:nvCxnSpPr>
        <p:spPr>
          <a:xfrm rot="5400000">
            <a:off x="6786578" y="4572008"/>
            <a:ext cx="2429686" cy="794"/>
          </a:xfrm>
          <a:prstGeom prst="line">
            <a:avLst/>
          </a:prstGeom>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rot="10800000">
            <a:off x="1571604" y="5786454"/>
            <a:ext cx="6429420" cy="1588"/>
          </a:xfrm>
          <a:prstGeom prst="line">
            <a:avLst/>
          </a:prstGeom>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rot="16200000" flipV="1">
            <a:off x="464315" y="4679165"/>
            <a:ext cx="2143140" cy="714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Rectangle 9"/>
          <p:cNvSpPr/>
          <p:nvPr/>
        </p:nvSpPr>
        <p:spPr>
          <a:xfrm>
            <a:off x="1357290" y="2428868"/>
            <a:ext cx="2143141" cy="830997"/>
          </a:xfrm>
          <a:prstGeom prst="rect">
            <a:avLst/>
          </a:prstGeom>
          <a:noFill/>
        </p:spPr>
        <p:txBody>
          <a:bodyPr wrap="square" lIns="91440" tIns="45720" rIns="91440" bIns="45720">
            <a:spAutoFit/>
          </a:bodyPr>
          <a:lstStyle/>
          <a:p>
            <a:pPr algn="ctr"/>
            <a:r>
              <a:rPr lang="en-US" sz="1600" b="1" dirty="0" smtClean="0">
                <a:solidFill>
                  <a:srgbClr val="7030A0"/>
                </a:solidFill>
                <a:latin typeface="+mj-lt"/>
              </a:rPr>
              <a:t>Supply of input/capital goods without payment of tax</a:t>
            </a:r>
            <a:endParaRPr lang="en-US" sz="1600" b="1" dirty="0">
              <a:solidFill>
                <a:srgbClr val="7030A0"/>
              </a:solidFill>
              <a:latin typeface="+mj-lt"/>
            </a:endParaRPr>
          </a:p>
        </p:txBody>
      </p:sp>
      <p:sp>
        <p:nvSpPr>
          <p:cNvPr id="11" name="Rectangle 10"/>
          <p:cNvSpPr/>
          <p:nvPr/>
        </p:nvSpPr>
        <p:spPr>
          <a:xfrm>
            <a:off x="4500562" y="2214554"/>
            <a:ext cx="1928826" cy="1077218"/>
          </a:xfrm>
          <a:prstGeom prst="rect">
            <a:avLst/>
          </a:prstGeom>
          <a:noFill/>
        </p:spPr>
        <p:txBody>
          <a:bodyPr wrap="square" lIns="91440" tIns="45720" rIns="91440" bIns="45720">
            <a:spAutoFit/>
          </a:bodyPr>
          <a:lstStyle/>
          <a:p>
            <a:pPr algn="ctr"/>
            <a:r>
              <a:rPr lang="en-US" sz="1600" b="1" dirty="0" smtClean="0">
                <a:solidFill>
                  <a:srgbClr val="7030A0"/>
                </a:solidFill>
                <a:latin typeface="+mj-lt"/>
              </a:rPr>
              <a:t>Supply of input/capital goods without payment of tax</a:t>
            </a:r>
            <a:endParaRPr lang="en-US" sz="1600" b="1" dirty="0">
              <a:solidFill>
                <a:srgbClr val="7030A0"/>
              </a:solidFill>
              <a:latin typeface="+mj-lt"/>
            </a:endParaRPr>
          </a:p>
        </p:txBody>
      </p:sp>
      <p:cxnSp>
        <p:nvCxnSpPr>
          <p:cNvPr id="12" name="Straight Connector 11"/>
          <p:cNvCxnSpPr/>
          <p:nvPr/>
        </p:nvCxnSpPr>
        <p:spPr>
          <a:xfrm rot="10800000">
            <a:off x="7429520" y="3357562"/>
            <a:ext cx="571504" cy="1588"/>
          </a:xfrm>
          <a:prstGeom prst="line">
            <a:avLst/>
          </a:prstGeom>
          <a:ln/>
        </p:spPr>
        <p:style>
          <a:lnRef idx="3">
            <a:schemeClr val="dk1"/>
          </a:lnRef>
          <a:fillRef idx="0">
            <a:schemeClr val="dk1"/>
          </a:fillRef>
          <a:effectRef idx="2">
            <a:schemeClr val="dk1"/>
          </a:effectRef>
          <a:fontRef idx="minor">
            <a:schemeClr val="tx1"/>
          </a:fontRef>
        </p:style>
      </p:cxnSp>
      <p:sp>
        <p:nvSpPr>
          <p:cNvPr id="13" name="Rectangle 12"/>
          <p:cNvSpPr/>
          <p:nvPr/>
        </p:nvSpPr>
        <p:spPr>
          <a:xfrm>
            <a:off x="6858016" y="2071678"/>
            <a:ext cx="1714545" cy="830997"/>
          </a:xfrm>
          <a:prstGeom prst="rect">
            <a:avLst/>
          </a:prstGeom>
          <a:noFill/>
        </p:spPr>
        <p:txBody>
          <a:bodyPr wrap="square" lIns="91440" tIns="45720" rIns="91440" bIns="45720">
            <a:spAutoFit/>
          </a:bodyPr>
          <a:lstStyle/>
          <a:p>
            <a:pPr algn="ctr"/>
            <a:r>
              <a:rPr lang="en-US" sz="1600" b="1" dirty="0" smtClean="0">
                <a:solidFill>
                  <a:srgbClr val="7030A0"/>
                </a:solidFill>
                <a:latin typeface="+mj-lt"/>
              </a:rPr>
              <a:t>Supply of goods without payment of tax</a:t>
            </a:r>
            <a:endParaRPr lang="en-US" sz="1600" b="1" dirty="0">
              <a:solidFill>
                <a:srgbClr val="7030A0"/>
              </a:solidFill>
              <a:latin typeface="+mj-lt"/>
            </a:endParaRPr>
          </a:p>
        </p:txBody>
      </p:sp>
      <p:sp>
        <p:nvSpPr>
          <p:cNvPr id="14" name="Rectangle 13"/>
          <p:cNvSpPr/>
          <p:nvPr/>
        </p:nvSpPr>
        <p:spPr>
          <a:xfrm>
            <a:off x="1928794" y="1428736"/>
            <a:ext cx="1714545" cy="830997"/>
          </a:xfrm>
          <a:prstGeom prst="rect">
            <a:avLst/>
          </a:prstGeom>
          <a:noFill/>
        </p:spPr>
        <p:txBody>
          <a:bodyPr wrap="square" lIns="91440" tIns="45720" rIns="91440" bIns="45720">
            <a:spAutoFit/>
          </a:bodyPr>
          <a:lstStyle/>
          <a:p>
            <a:pPr algn="ctr"/>
            <a:r>
              <a:rPr lang="en-US" sz="1600" b="1" dirty="0" smtClean="0">
                <a:solidFill>
                  <a:srgbClr val="7030A0"/>
                </a:solidFill>
                <a:latin typeface="+mj-lt"/>
              </a:rPr>
              <a:t>Supply of goods without payment of tax</a:t>
            </a:r>
            <a:endParaRPr lang="en-US" sz="1600" b="1" dirty="0">
              <a:solidFill>
                <a:srgbClr val="7030A0"/>
              </a:solidFill>
              <a:latin typeface="+mj-lt"/>
            </a:endParaRPr>
          </a:p>
        </p:txBody>
      </p:sp>
      <p:sp>
        <p:nvSpPr>
          <p:cNvPr id="15" name="Rectangle 14"/>
          <p:cNvSpPr/>
          <p:nvPr/>
        </p:nvSpPr>
        <p:spPr>
          <a:xfrm>
            <a:off x="4643438" y="4000504"/>
            <a:ext cx="1857388" cy="584775"/>
          </a:xfrm>
          <a:prstGeom prst="rect">
            <a:avLst/>
          </a:prstGeom>
          <a:noFill/>
        </p:spPr>
        <p:txBody>
          <a:bodyPr wrap="square" lIns="91440" tIns="45720" rIns="91440" bIns="45720">
            <a:spAutoFit/>
          </a:bodyPr>
          <a:lstStyle/>
          <a:p>
            <a:pPr algn="ctr"/>
            <a:r>
              <a:rPr lang="en-US" sz="1600" b="1" dirty="0" smtClean="0">
                <a:solidFill>
                  <a:srgbClr val="FF0000"/>
                </a:solidFill>
                <a:latin typeface="+mj-lt"/>
              </a:rPr>
              <a:t>Supply of goods on payment of tax</a:t>
            </a:r>
            <a:endParaRPr lang="en-US" sz="1600" b="1" dirty="0">
              <a:solidFill>
                <a:srgbClr val="FF0000"/>
              </a:solidFill>
              <a:latin typeface="+mj-lt"/>
            </a:endParaRPr>
          </a:p>
        </p:txBody>
      </p:sp>
      <p:sp>
        <p:nvSpPr>
          <p:cNvPr id="16" name="Rectangle 15"/>
          <p:cNvSpPr/>
          <p:nvPr/>
        </p:nvSpPr>
        <p:spPr>
          <a:xfrm>
            <a:off x="1928794" y="4214818"/>
            <a:ext cx="1785983" cy="584775"/>
          </a:xfrm>
          <a:prstGeom prst="rect">
            <a:avLst/>
          </a:prstGeom>
          <a:noFill/>
        </p:spPr>
        <p:txBody>
          <a:bodyPr wrap="square" lIns="91440" tIns="45720" rIns="91440" bIns="45720">
            <a:spAutoFit/>
          </a:bodyPr>
          <a:lstStyle/>
          <a:p>
            <a:pPr algn="ctr"/>
            <a:r>
              <a:rPr lang="en-US" sz="1600" b="1" dirty="0" smtClean="0">
                <a:solidFill>
                  <a:srgbClr val="FF0000"/>
                </a:solidFill>
                <a:latin typeface="+mj-lt"/>
              </a:rPr>
              <a:t>Supply of goods on payment of tax</a:t>
            </a:r>
            <a:endParaRPr lang="en-US" sz="1600" b="1" dirty="0">
              <a:solidFill>
                <a:srgbClr val="FF0000"/>
              </a:solidFill>
              <a:latin typeface="+mj-lt"/>
            </a:endParaRPr>
          </a:p>
        </p:txBody>
      </p:sp>
      <p:sp>
        <p:nvSpPr>
          <p:cNvPr id="17" name="Footer Placeholder 1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857272"/>
          </a:xfrm>
        </p:spPr>
        <p:txBody>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Job work</a:t>
            </a:r>
            <a:endParaRPr lang="en-IN" sz="4000" dirty="0">
              <a:solidFill>
                <a:srgbClr val="0070C0"/>
              </a:solidFill>
            </a:endParaRPr>
          </a:p>
        </p:txBody>
      </p:sp>
      <p:sp>
        <p:nvSpPr>
          <p:cNvPr id="3" name="Content Placeholder 2"/>
          <p:cNvSpPr>
            <a:spLocks noGrp="1"/>
          </p:cNvSpPr>
          <p:nvPr>
            <p:ph idx="1"/>
          </p:nvPr>
        </p:nvSpPr>
        <p:spPr>
          <a:xfrm>
            <a:off x="214282" y="1357298"/>
            <a:ext cx="8643998" cy="5357850"/>
          </a:xfrm>
        </p:spPr>
        <p:txBody>
          <a:bodyPr>
            <a:normAutofit/>
          </a:bodyPr>
          <a:lstStyle/>
          <a:p>
            <a:pPr>
              <a:buFont typeface="Wingdings" pitchFamily="2" charset="2"/>
              <a:buChar char="Ø"/>
            </a:pPr>
            <a:r>
              <a:rPr lang="en-IN" sz="2000" dirty="0" smtClean="0">
                <a:latin typeface="+mj-lt"/>
              </a:rPr>
              <a:t>A registered person may under intimation and </a:t>
            </a:r>
            <a:r>
              <a:rPr lang="en-IN" sz="2000" u="sng" dirty="0" smtClean="0">
                <a:latin typeface="+mj-lt"/>
              </a:rPr>
              <a:t>subject to such conditions as may be prescribed</a:t>
            </a:r>
            <a:r>
              <a:rPr lang="en-IN" sz="2000" dirty="0" smtClean="0">
                <a:latin typeface="+mj-lt"/>
              </a:rPr>
              <a:t>, send any inputs or capital goods, without payment of tax, to a job worker for job work and from there subsequently send to another job worker and likewise.(Sec.143)</a:t>
            </a:r>
            <a:endParaRPr lang="en-IN" sz="2000" u="sng" dirty="0" smtClean="0">
              <a:solidFill>
                <a:schemeClr val="bg2">
                  <a:lumMod val="50000"/>
                </a:schemeClr>
              </a:solidFill>
              <a:latin typeface="+mj-lt"/>
            </a:endParaRPr>
          </a:p>
          <a:p>
            <a:pPr>
              <a:buFont typeface="Wingdings" pitchFamily="2" charset="2"/>
              <a:buChar char="Ø"/>
            </a:pPr>
            <a:endParaRPr lang="en-IN" sz="2000" u="sng" dirty="0" smtClean="0">
              <a:solidFill>
                <a:schemeClr val="bg2">
                  <a:lumMod val="50000"/>
                </a:schemeClr>
              </a:solidFill>
              <a:latin typeface="+mj-lt"/>
            </a:endParaRPr>
          </a:p>
          <a:p>
            <a:pPr>
              <a:buFont typeface="Wingdings" pitchFamily="2" charset="2"/>
              <a:buChar char="Ø"/>
            </a:pPr>
            <a:r>
              <a:rPr lang="en-IN" sz="2000" u="sng" dirty="0" smtClean="0">
                <a:solidFill>
                  <a:schemeClr val="bg2">
                    <a:lumMod val="50000"/>
                  </a:schemeClr>
                </a:solidFill>
                <a:latin typeface="+mj-lt"/>
              </a:rPr>
              <a:t>Definition</a:t>
            </a:r>
            <a:r>
              <a:rPr lang="en-IN" sz="2000" dirty="0" smtClean="0">
                <a:latin typeface="+mj-lt"/>
              </a:rPr>
              <a:t>:- Any treatment or process undertaken by a person on goods belonging to another registered person. Define in Sec.2(68).</a:t>
            </a:r>
          </a:p>
          <a:p>
            <a:pPr>
              <a:buFont typeface="Wingdings" pitchFamily="2" charset="2"/>
              <a:buChar char="Ø"/>
            </a:pPr>
            <a:endParaRPr lang="en-IN" sz="20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job-working must not be confused with repair or maintenance</a:t>
            </a:r>
            <a:r>
              <a:rPr lang="en-IN" sz="2000" dirty="0" smtClean="0">
                <a:solidFill>
                  <a:schemeClr val="bg2">
                    <a:lumMod val="50000"/>
                  </a:schemeClr>
                </a:solidFill>
                <a:latin typeface="+mj-lt"/>
              </a:rPr>
              <a:t>:-</a:t>
            </a:r>
            <a:r>
              <a:rPr lang="en-IN" sz="2000" dirty="0" smtClean="0">
                <a:latin typeface="+mj-lt"/>
              </a:rPr>
              <a:t>Job-working creates the functionality of an article but repair or maintenance restores or improves the functionality already created and possessed by that article or thing.</a:t>
            </a:r>
            <a:endParaRPr lang="en-IN" sz="2000" dirty="0" smtClean="0">
              <a:solidFill>
                <a:schemeClr val="bg2">
                  <a:lumMod val="50000"/>
                </a:schemeClr>
              </a:solidFill>
              <a:latin typeface="+mj-lt"/>
            </a:endParaRPr>
          </a:p>
          <a:p>
            <a:pPr>
              <a:buFont typeface="Wingdings" pitchFamily="2" charset="2"/>
              <a:buChar char="Ø"/>
            </a:pPr>
            <a:endParaRPr lang="en-IN" sz="2000" u="sng" dirty="0" smtClean="0">
              <a:solidFill>
                <a:schemeClr val="bg2">
                  <a:lumMod val="50000"/>
                </a:schemeClr>
              </a:solidFill>
              <a:latin typeface="+mj-lt"/>
            </a:endParaRPr>
          </a:p>
          <a:p>
            <a:pPr>
              <a:buFont typeface="Wingdings" pitchFamily="2" charset="2"/>
              <a:buChar char="Ø"/>
            </a:pPr>
            <a:r>
              <a:rPr lang="en-IN" sz="2000" u="sng" dirty="0" smtClean="0">
                <a:solidFill>
                  <a:schemeClr val="bg2">
                    <a:lumMod val="50000"/>
                  </a:schemeClr>
                </a:solidFill>
                <a:latin typeface="+mj-lt"/>
              </a:rPr>
              <a:t>Is this Supply of goods or service</a:t>
            </a:r>
            <a:r>
              <a:rPr lang="en-IN" sz="2000" dirty="0" smtClean="0">
                <a:latin typeface="+mj-lt"/>
              </a:rPr>
              <a:t>:- Job work- supply of services, as per entry 3 of the Schedule II.  </a:t>
            </a:r>
          </a:p>
          <a:p>
            <a:pPr>
              <a:buFont typeface="Courier New" pitchFamily="49" charset="0"/>
              <a:buChar char="o"/>
            </a:pPr>
            <a:endParaRPr lang="en-IN" sz="2000" u="sng" dirty="0"/>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428736"/>
            <a:ext cx="8501122" cy="5072098"/>
          </a:xfrm>
        </p:spPr>
        <p:txBody>
          <a:bodyPr>
            <a:normAutofit/>
          </a:bodyPr>
          <a:lstStyle/>
          <a:p>
            <a:pPr algn="ctr">
              <a:buNone/>
            </a:pPr>
            <a:r>
              <a:rPr lang="en-IN" sz="2000" b="1" u="sng" dirty="0" smtClean="0">
                <a:solidFill>
                  <a:schemeClr val="bg2">
                    <a:lumMod val="50000"/>
                  </a:schemeClr>
                </a:solidFill>
                <a:latin typeface="+mj-lt"/>
              </a:rPr>
              <a:t>Entitlement to credit on input goods :</a:t>
            </a:r>
          </a:p>
          <a:p>
            <a:pPr>
              <a:buFont typeface="Wingdings" pitchFamily="2" charset="2"/>
              <a:buChar char="§"/>
            </a:pPr>
            <a:r>
              <a:rPr lang="en-IN" sz="2000" dirty="0" smtClean="0">
                <a:latin typeface="+mj-lt"/>
              </a:rPr>
              <a:t>The credit of inputs can be taken even if </a:t>
            </a:r>
            <a:r>
              <a:rPr lang="en-IN" sz="2000" u="sng" dirty="0" smtClean="0">
                <a:latin typeface="+mj-lt"/>
              </a:rPr>
              <a:t>inputs are sent directly to job-worker’s </a:t>
            </a:r>
            <a:r>
              <a:rPr lang="en-IN" sz="2000" dirty="0" smtClean="0">
                <a:latin typeface="+mj-lt"/>
              </a:rPr>
              <a:t>premises without bringing it to principal’s place of business.</a:t>
            </a:r>
          </a:p>
          <a:p>
            <a:pPr>
              <a:buFont typeface="Wingdings" pitchFamily="2" charset="2"/>
              <a:buChar char="§"/>
            </a:pPr>
            <a:r>
              <a:rPr lang="en-IN" sz="2000" dirty="0" smtClean="0">
                <a:latin typeface="+mj-lt"/>
              </a:rPr>
              <a:t>The inputs, after completion of job-work, are </a:t>
            </a:r>
            <a:r>
              <a:rPr lang="en-IN" sz="2000" u="sng" dirty="0" smtClean="0">
                <a:latin typeface="+mj-lt"/>
              </a:rPr>
              <a:t>received back</a:t>
            </a:r>
            <a:r>
              <a:rPr lang="en-IN" sz="2000" dirty="0" smtClean="0">
                <a:latin typeface="+mj-lt"/>
              </a:rPr>
              <a:t> by the principal </a:t>
            </a:r>
            <a:r>
              <a:rPr lang="en-IN" sz="2000" u="sng" dirty="0" smtClean="0">
                <a:latin typeface="+mj-lt"/>
              </a:rPr>
              <a:t>within 1 year</a:t>
            </a:r>
            <a:r>
              <a:rPr lang="en-IN" sz="2000" dirty="0" smtClean="0">
                <a:latin typeface="+mj-lt"/>
              </a:rPr>
              <a:t> of their being sent out.</a:t>
            </a:r>
          </a:p>
          <a:p>
            <a:pPr>
              <a:buFont typeface="Wingdings" pitchFamily="2" charset="2"/>
              <a:buChar char="Ø"/>
            </a:pPr>
            <a:endParaRPr lang="en-IN" sz="1800" u="sng" dirty="0" smtClean="0">
              <a:latin typeface="+mj-lt"/>
            </a:endParaRPr>
          </a:p>
          <a:p>
            <a:pPr>
              <a:buFont typeface="Wingdings" pitchFamily="2" charset="2"/>
              <a:buChar char="Ø"/>
            </a:pPr>
            <a:r>
              <a:rPr lang="en-IN" sz="2000" u="sng" dirty="0" smtClean="0">
                <a:latin typeface="+mj-lt"/>
              </a:rPr>
              <a:t>In case of direct supply</a:t>
            </a:r>
            <a:r>
              <a:rPr lang="en-IN" sz="2000" dirty="0" smtClean="0">
                <a:latin typeface="+mj-lt"/>
              </a:rPr>
              <a:t> :-the period of </a:t>
            </a:r>
            <a:r>
              <a:rPr lang="en-IN" sz="2000" dirty="0" smtClean="0">
                <a:latin typeface="+mj-lt"/>
                <a:cs typeface="Andalus" pitchFamily="18" charset="-78"/>
              </a:rPr>
              <a:t>1</a:t>
            </a:r>
            <a:r>
              <a:rPr lang="en-IN" sz="2000" dirty="0" smtClean="0">
                <a:latin typeface="+mj-lt"/>
              </a:rPr>
              <a:t> year shall be reckoned from the date the job worker receives such inputs</a:t>
            </a:r>
          </a:p>
          <a:p>
            <a:pPr>
              <a:buFont typeface="Courier New" pitchFamily="49" charset="0"/>
              <a:buChar char="o"/>
            </a:pPr>
            <a:r>
              <a:rPr lang="en-IN" sz="2000" dirty="0" smtClean="0">
                <a:latin typeface="+mj-lt"/>
              </a:rPr>
              <a:t>The principal can take credit of input goods even if such input goods are sent directly to job-worker’s place without bringing to principal’s place of business. </a:t>
            </a:r>
          </a:p>
          <a:p>
            <a:pPr>
              <a:buFont typeface="Wingdings" pitchFamily="2" charset="2"/>
              <a:buChar char="§"/>
            </a:pPr>
            <a:endParaRPr lang="en-IN" sz="1800" dirty="0" smtClean="0">
              <a:latin typeface="+mj-lt"/>
            </a:endParaRPr>
          </a:p>
          <a:p>
            <a:pPr>
              <a:buFont typeface="Courier New" pitchFamily="49" charset="0"/>
              <a:buChar char="o"/>
            </a:pPr>
            <a:r>
              <a:rPr lang="en-IN" sz="2000" u="sng" dirty="0" smtClean="0">
                <a:solidFill>
                  <a:srgbClr val="FF0000"/>
                </a:solidFill>
                <a:latin typeface="+mj-lt"/>
              </a:rPr>
              <a:t>If the inputs are not received back within 1 year</a:t>
            </a:r>
            <a:r>
              <a:rPr lang="en-IN" sz="2000" dirty="0" smtClean="0">
                <a:latin typeface="+mj-lt"/>
              </a:rPr>
              <a:t>:- it shall be </a:t>
            </a:r>
            <a:r>
              <a:rPr lang="en-IN" sz="2000" u="sng" dirty="0" smtClean="0">
                <a:latin typeface="+mj-lt"/>
              </a:rPr>
              <a:t>deemed that such inputs</a:t>
            </a:r>
            <a:r>
              <a:rPr lang="en-IN" sz="2000" dirty="0" smtClean="0">
                <a:latin typeface="+mj-lt"/>
              </a:rPr>
              <a:t> had been </a:t>
            </a:r>
            <a:r>
              <a:rPr lang="en-IN" sz="2000" dirty="0" smtClean="0">
                <a:solidFill>
                  <a:schemeClr val="accent6">
                    <a:lumMod val="75000"/>
                  </a:schemeClr>
                </a:solidFill>
                <a:latin typeface="+mj-lt"/>
              </a:rPr>
              <a:t>supplied</a:t>
            </a:r>
            <a:r>
              <a:rPr lang="en-IN" sz="2000" dirty="0" smtClean="0">
                <a:latin typeface="+mj-lt"/>
              </a:rPr>
              <a:t> by principal to the job worker on the day when the said inputs were sent out.</a:t>
            </a:r>
          </a:p>
          <a:p>
            <a:pPr>
              <a:buFont typeface="Courier New" pitchFamily="49" charset="0"/>
              <a:buChar char="o"/>
            </a:pPr>
            <a:endParaRPr lang="en-IN" sz="2000" dirty="0">
              <a:latin typeface="+mj-lt"/>
            </a:endParaRPr>
          </a:p>
        </p:txBody>
      </p:sp>
      <p:sp>
        <p:nvSpPr>
          <p:cNvPr id="4" name="Title 1"/>
          <p:cNvSpPr txBox="1">
            <a:spLocks/>
          </p:cNvSpPr>
          <p:nvPr/>
        </p:nvSpPr>
        <p:spPr>
          <a:xfrm>
            <a:off x="357158" y="428604"/>
            <a:ext cx="8229600" cy="857248"/>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IN" sz="4000" b="0" i="0" u="none" strike="noStrike" kern="1200" cap="none" spc="0" normalizeH="0" baseline="0" noProof="0" dirty="0">
              <a:ln>
                <a:noFill/>
              </a:ln>
              <a:solidFill>
                <a:srgbClr val="0070C0"/>
              </a:solidFill>
              <a:effectLst/>
              <a:uLnTx/>
              <a:uFillTx/>
              <a:latin typeface="+mj-lt"/>
              <a:ea typeface="+mj-ea"/>
              <a:cs typeface="+mj-cs"/>
            </a:endParaRPr>
          </a:p>
        </p:txBody>
      </p:sp>
      <p:sp>
        <p:nvSpPr>
          <p:cNvPr id="5" name="Title 1"/>
          <p:cNvSpPr>
            <a:spLocks noGrp="1"/>
          </p:cNvSpPr>
          <p:nvPr>
            <p:ph type="title"/>
          </p:nvPr>
        </p:nvSpPr>
        <p:spPr>
          <a:xfrm>
            <a:off x="428596" y="428604"/>
            <a:ext cx="8229600" cy="857272"/>
          </a:xfrm>
        </p:spPr>
        <p:txBody>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Job work</a:t>
            </a:r>
            <a:endParaRPr lang="en-IN" sz="4000" dirty="0">
              <a:solidFill>
                <a:srgbClr val="0070C0"/>
              </a:solidFill>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142984"/>
            <a:ext cx="8715436" cy="5572140"/>
          </a:xfrm>
        </p:spPr>
        <p:txBody>
          <a:bodyPr>
            <a:normAutofit/>
          </a:bodyPr>
          <a:lstStyle/>
          <a:p>
            <a:pPr>
              <a:buFont typeface="Wingdings" pitchFamily="2" charset="2"/>
              <a:buChar char="Ø"/>
            </a:pPr>
            <a:endParaRPr lang="en-IN" sz="2000" b="1" u="sng" dirty="0" smtClean="0">
              <a:solidFill>
                <a:schemeClr val="bg2">
                  <a:lumMod val="50000"/>
                </a:schemeClr>
              </a:solidFill>
              <a:latin typeface="+mj-lt"/>
            </a:endParaRPr>
          </a:p>
          <a:p>
            <a:pPr>
              <a:buFont typeface="Wingdings" pitchFamily="2" charset="2"/>
              <a:buChar char="Ø"/>
            </a:pPr>
            <a:r>
              <a:rPr lang="en-IN" sz="2000" b="1" u="sng" dirty="0" smtClean="0">
                <a:solidFill>
                  <a:schemeClr val="bg2">
                    <a:lumMod val="50000"/>
                  </a:schemeClr>
                </a:solidFill>
                <a:latin typeface="+mj-lt"/>
              </a:rPr>
              <a:t>Entitlement to credit on capital goods(other than moulds and dies, jigs and fixtures, or tools): -</a:t>
            </a:r>
          </a:p>
          <a:p>
            <a:pPr>
              <a:buFont typeface="Wingdings" pitchFamily="2" charset="2"/>
              <a:buChar char="§"/>
            </a:pPr>
            <a:r>
              <a:rPr lang="en-IN" sz="2000" dirty="0" smtClean="0">
                <a:latin typeface="+mj-lt"/>
              </a:rPr>
              <a:t>The principal can take credit of input tax on capital goods sent to job-worker subject to the fulfilment of the following conditions:</a:t>
            </a:r>
          </a:p>
          <a:p>
            <a:pPr>
              <a:buFont typeface="Wingdings" pitchFamily="2" charset="2"/>
              <a:buChar char="§"/>
            </a:pPr>
            <a:r>
              <a:rPr lang="en-IN" sz="2000" dirty="0" smtClean="0">
                <a:latin typeface="+mj-lt"/>
              </a:rPr>
              <a:t>The capital goods, after completion of job-work, are received back by him within 3 years of their being sent out.</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In case of direct supply :-the period of </a:t>
            </a:r>
            <a:r>
              <a:rPr lang="en-IN" sz="2000" dirty="0" smtClean="0">
                <a:latin typeface="+mj-lt"/>
                <a:cs typeface="Andalus" pitchFamily="18" charset="-78"/>
              </a:rPr>
              <a:t>3</a:t>
            </a:r>
            <a:r>
              <a:rPr lang="en-IN" sz="2000" dirty="0" smtClean="0">
                <a:latin typeface="+mj-lt"/>
              </a:rPr>
              <a:t> year shall be reckoned from the date the job worker receives such inputs</a:t>
            </a:r>
          </a:p>
          <a:p>
            <a:pPr>
              <a:buFont typeface="Wingdings" pitchFamily="2" charset="2"/>
              <a:buChar char="Ø"/>
            </a:pPr>
            <a:r>
              <a:rPr lang="en-IN" sz="2000" dirty="0" smtClean="0">
                <a:latin typeface="+mj-lt"/>
              </a:rPr>
              <a:t>The principal can take credit of capital goods even if such capital goods are sent directly to job-worker’s place without bringing to principal’s place of business. </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solidFill>
                  <a:srgbClr val="FF0000"/>
                </a:solidFill>
                <a:latin typeface="+mj-lt"/>
              </a:rPr>
              <a:t>If the capital goods are </a:t>
            </a:r>
            <a:r>
              <a:rPr lang="en-IN" sz="2000" u="sng" dirty="0" smtClean="0">
                <a:solidFill>
                  <a:srgbClr val="FF0000"/>
                </a:solidFill>
                <a:latin typeface="+mj-lt"/>
              </a:rPr>
              <a:t>not received back</a:t>
            </a:r>
            <a:r>
              <a:rPr lang="en-IN" sz="2000" dirty="0" smtClean="0">
                <a:solidFill>
                  <a:srgbClr val="FF0000"/>
                </a:solidFill>
                <a:latin typeface="+mj-lt"/>
              </a:rPr>
              <a:t> within </a:t>
            </a:r>
            <a:r>
              <a:rPr lang="en-IN" sz="2000" dirty="0" smtClean="0">
                <a:solidFill>
                  <a:srgbClr val="FF0000"/>
                </a:solidFill>
                <a:latin typeface="+mj-lt"/>
                <a:cs typeface="Andalus" pitchFamily="18" charset="-78"/>
              </a:rPr>
              <a:t>3</a:t>
            </a:r>
            <a:r>
              <a:rPr lang="en-IN" sz="2000" dirty="0" smtClean="0">
                <a:solidFill>
                  <a:srgbClr val="FF0000"/>
                </a:solidFill>
                <a:latin typeface="+mj-lt"/>
              </a:rPr>
              <a:t> years -</a:t>
            </a:r>
            <a:r>
              <a:rPr lang="en-IN" sz="2000" dirty="0" smtClean="0">
                <a:latin typeface="+mj-lt"/>
              </a:rPr>
              <a:t> it shall be </a:t>
            </a:r>
            <a:r>
              <a:rPr lang="en-IN" sz="2000" u="sng" dirty="0" smtClean="0">
                <a:solidFill>
                  <a:srgbClr val="FF0000"/>
                </a:solidFill>
                <a:latin typeface="+mj-lt"/>
              </a:rPr>
              <a:t>deemed</a:t>
            </a:r>
            <a:r>
              <a:rPr lang="en-IN" sz="2000" u="sng" dirty="0" smtClean="0">
                <a:latin typeface="+mj-lt"/>
              </a:rPr>
              <a:t> </a:t>
            </a:r>
            <a:r>
              <a:rPr lang="en-IN" sz="2000" dirty="0" smtClean="0">
                <a:latin typeface="+mj-lt"/>
              </a:rPr>
              <a:t>that such capital goods had been </a:t>
            </a:r>
            <a:r>
              <a:rPr lang="en-IN" sz="2000" b="1" dirty="0" smtClean="0">
                <a:solidFill>
                  <a:schemeClr val="accent6">
                    <a:lumMod val="75000"/>
                  </a:schemeClr>
                </a:solidFill>
                <a:latin typeface="+mj-lt"/>
              </a:rPr>
              <a:t>supplied</a:t>
            </a:r>
            <a:r>
              <a:rPr lang="en-IN" sz="2000" dirty="0" smtClean="0">
                <a:latin typeface="+mj-lt"/>
              </a:rPr>
              <a:t> by principal to the job worker on the day when the said capital goods were sent out. </a:t>
            </a:r>
            <a:endParaRPr lang="en-IN" sz="2000" dirty="0">
              <a:solidFill>
                <a:schemeClr val="accent6">
                  <a:lumMod val="75000"/>
                </a:schemeClr>
              </a:solidFill>
              <a:latin typeface="+mj-lt"/>
            </a:endParaRPr>
          </a:p>
        </p:txBody>
      </p:sp>
      <p:sp>
        <p:nvSpPr>
          <p:cNvPr id="4" name="Title 1"/>
          <p:cNvSpPr>
            <a:spLocks noGrp="1"/>
          </p:cNvSpPr>
          <p:nvPr>
            <p:ph type="title"/>
          </p:nvPr>
        </p:nvSpPr>
        <p:spPr>
          <a:xfrm>
            <a:off x="357158" y="571480"/>
            <a:ext cx="8229600" cy="714375"/>
          </a:xfrm>
        </p:spPr>
        <p:txBody>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Job work</a:t>
            </a:r>
            <a:endParaRPr lang="en-IN" sz="4000" dirty="0">
              <a:solidFill>
                <a:srgbClr val="0070C0"/>
              </a:solidFill>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500174"/>
            <a:ext cx="8786874" cy="4786346"/>
          </a:xfrm>
        </p:spPr>
        <p:txBody>
          <a:bodyPr>
            <a:normAutofit/>
          </a:bodyPr>
          <a:lstStyle/>
          <a:p>
            <a:r>
              <a:rPr lang="en-IN" sz="2000" dirty="0" smtClean="0">
                <a:latin typeface="+mj-lt"/>
              </a:rPr>
              <a:t>All challans issued in respect of inputs sent to job-worker and those received back are to be </a:t>
            </a:r>
            <a:r>
              <a:rPr lang="en-IN" sz="2000" u="sng" dirty="0" smtClean="0">
                <a:solidFill>
                  <a:srgbClr val="FF0000"/>
                </a:solidFill>
                <a:latin typeface="+mj-lt"/>
              </a:rPr>
              <a:t>reported in GSTR-1.</a:t>
            </a:r>
            <a:r>
              <a:rPr lang="en-IN" sz="2000" dirty="0" smtClean="0">
                <a:solidFill>
                  <a:srgbClr val="FF0000"/>
                </a:solidFill>
                <a:latin typeface="+mj-lt"/>
              </a:rPr>
              <a:t> </a:t>
            </a:r>
          </a:p>
          <a:p>
            <a:endParaRPr lang="en-IN" sz="1100" u="sng" dirty="0" smtClean="0">
              <a:solidFill>
                <a:srgbClr val="FF0000"/>
              </a:solidFill>
              <a:latin typeface="+mj-lt"/>
            </a:endParaRPr>
          </a:p>
          <a:p>
            <a:r>
              <a:rPr lang="en-IN" sz="2000" u="sng" dirty="0" smtClean="0">
                <a:solidFill>
                  <a:srgbClr val="FF0000"/>
                </a:solidFill>
                <a:latin typeface="+mj-lt"/>
              </a:rPr>
              <a:t>Provided that </a:t>
            </a:r>
            <a:r>
              <a:rPr lang="en-IN" sz="2000" dirty="0" smtClean="0">
                <a:latin typeface="+mj-lt"/>
              </a:rPr>
              <a:t>the </a:t>
            </a:r>
            <a:r>
              <a:rPr lang="en-IN" sz="2000" dirty="0" smtClean="0">
                <a:solidFill>
                  <a:srgbClr val="00B050"/>
                </a:solidFill>
                <a:latin typeface="+mj-lt"/>
              </a:rPr>
              <a:t>principal shall not supply the goods from the place of business of a job worker</a:t>
            </a:r>
            <a:r>
              <a:rPr lang="en-IN" sz="2000" dirty="0" smtClean="0">
                <a:latin typeface="+mj-lt"/>
              </a:rPr>
              <a:t> in accordance with the provisions of this clause </a:t>
            </a:r>
            <a:r>
              <a:rPr lang="en-IN" sz="2000" u="sng" dirty="0" smtClean="0">
                <a:latin typeface="+mj-lt"/>
              </a:rPr>
              <a:t>unless</a:t>
            </a:r>
            <a:r>
              <a:rPr lang="en-IN" sz="2000" dirty="0" smtClean="0">
                <a:latin typeface="+mj-lt"/>
              </a:rPr>
              <a:t> the said principal declares the </a:t>
            </a:r>
            <a:r>
              <a:rPr lang="en-IN" sz="2000" dirty="0" smtClean="0">
                <a:solidFill>
                  <a:srgbClr val="FF0000"/>
                </a:solidFill>
                <a:latin typeface="+mj-lt"/>
              </a:rPr>
              <a:t>place of business of the job worker as his additional place of business </a:t>
            </a:r>
            <a:r>
              <a:rPr lang="en-IN" sz="2000" dirty="0" smtClean="0">
                <a:latin typeface="+mj-lt"/>
              </a:rPr>
              <a:t>except in a case— </a:t>
            </a:r>
          </a:p>
          <a:p>
            <a:r>
              <a:rPr lang="en-IN" sz="2000" dirty="0" smtClean="0">
                <a:latin typeface="+mj-lt"/>
              </a:rPr>
              <a:t>where the job worker is registered; or </a:t>
            </a:r>
          </a:p>
          <a:p>
            <a:r>
              <a:rPr lang="en-IN" sz="2000" dirty="0" smtClean="0">
                <a:latin typeface="+mj-lt"/>
              </a:rPr>
              <a:t>where the principal is engaged in the supply of such goods as may be notified by the Commissioner.</a:t>
            </a:r>
          </a:p>
          <a:p>
            <a:endParaRPr lang="en-IN" sz="1100" dirty="0" smtClean="0">
              <a:solidFill>
                <a:srgbClr val="FF0000"/>
              </a:solidFill>
              <a:latin typeface="+mj-lt"/>
            </a:endParaRPr>
          </a:p>
          <a:p>
            <a:r>
              <a:rPr lang="en-IN" sz="2000" dirty="0" smtClean="0">
                <a:solidFill>
                  <a:srgbClr val="FF0000"/>
                </a:solidFill>
                <a:latin typeface="+mj-lt"/>
              </a:rPr>
              <a:t>Waste and scrap generated during the job work :- </a:t>
            </a:r>
            <a:r>
              <a:rPr lang="en-IN" sz="2000" dirty="0" smtClean="0">
                <a:latin typeface="+mj-lt"/>
              </a:rPr>
              <a:t>may be supplied by the job worker directly from his place of business on payment of tax, if such </a:t>
            </a:r>
            <a:r>
              <a:rPr lang="en-IN" sz="2000" u="sng" dirty="0" smtClean="0">
                <a:latin typeface="+mj-lt"/>
              </a:rPr>
              <a:t>job worker </a:t>
            </a:r>
            <a:r>
              <a:rPr lang="en-IN" sz="2000" dirty="0" smtClean="0">
                <a:latin typeface="+mj-lt"/>
              </a:rPr>
              <a:t>is registered and not reg. than </a:t>
            </a:r>
            <a:r>
              <a:rPr lang="en-IN" sz="2000" u="sng" dirty="0" smtClean="0">
                <a:latin typeface="+mj-lt"/>
              </a:rPr>
              <a:t>by the Principal</a:t>
            </a:r>
            <a:r>
              <a:rPr lang="en-IN" sz="2000" dirty="0" smtClean="0">
                <a:latin typeface="+mj-lt"/>
              </a:rPr>
              <a:t>.                     Sec.</a:t>
            </a:r>
            <a:r>
              <a:rPr lang="en-IN" sz="2000" dirty="0" smtClean="0">
                <a:latin typeface="+mj-lt"/>
                <a:cs typeface="Andalus" pitchFamily="18" charset="-78"/>
              </a:rPr>
              <a:t>143</a:t>
            </a:r>
            <a:r>
              <a:rPr lang="en-IN" sz="2000" dirty="0" smtClean="0">
                <a:latin typeface="+mj-lt"/>
              </a:rPr>
              <a:t> of CGST</a:t>
            </a:r>
            <a:endParaRPr lang="en-IN" sz="2000" dirty="0">
              <a:solidFill>
                <a:srgbClr val="FF0000"/>
              </a:solidFill>
              <a:latin typeface="+mj-lt"/>
            </a:endParaRPr>
          </a:p>
        </p:txBody>
      </p:sp>
      <p:sp>
        <p:nvSpPr>
          <p:cNvPr id="4" name="Title 1"/>
          <p:cNvSpPr>
            <a:spLocks noGrp="1"/>
          </p:cNvSpPr>
          <p:nvPr>
            <p:ph type="title"/>
          </p:nvPr>
        </p:nvSpPr>
        <p:spPr>
          <a:xfrm>
            <a:off x="500063" y="428625"/>
            <a:ext cx="8229600" cy="928688"/>
          </a:xfrm>
        </p:spPr>
        <p:txBody>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Job work</a:t>
            </a:r>
            <a:endParaRPr lang="en-IN" sz="4000" dirty="0">
              <a:solidFill>
                <a:srgbClr val="0070C0"/>
              </a:solidFill>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42910" y="571480"/>
            <a:ext cx="8229600" cy="846980"/>
          </a:xfrm>
        </p:spPr>
        <p:txBody>
          <a:bodyPr>
            <a:normAutofit/>
          </a:bodyPr>
          <a:lstStyle/>
          <a:p>
            <a:pPr algn="ctr"/>
            <a:r>
              <a:rPr lang="en-IN" sz="4000" dirty="0" smtClean="0">
                <a:solidFill>
                  <a:srgbClr val="0070C0"/>
                </a:solidFill>
              </a:rPr>
              <a:t>Transitional provisions in Job Work </a:t>
            </a:r>
          </a:p>
        </p:txBody>
      </p:sp>
      <p:sp>
        <p:nvSpPr>
          <p:cNvPr id="3" name="Content Placeholder 2"/>
          <p:cNvSpPr>
            <a:spLocks noGrp="1"/>
          </p:cNvSpPr>
          <p:nvPr>
            <p:ph idx="1"/>
          </p:nvPr>
        </p:nvSpPr>
        <p:spPr>
          <a:xfrm>
            <a:off x="285720" y="1571612"/>
            <a:ext cx="8643998" cy="4929222"/>
          </a:xfrm>
        </p:spPr>
        <p:txBody>
          <a:bodyPr>
            <a:normAutofit/>
          </a:bodyPr>
          <a:lstStyle/>
          <a:p>
            <a:pPr lvl="1">
              <a:buNone/>
            </a:pPr>
            <a:r>
              <a:rPr lang="en-IN" sz="2000" b="1" dirty="0" smtClean="0">
                <a:latin typeface="+mj-lt"/>
              </a:rPr>
              <a:t>				</a:t>
            </a:r>
            <a:r>
              <a:rPr lang="en-IN" sz="2000" b="1" dirty="0" smtClean="0">
                <a:solidFill>
                  <a:srgbClr val="00B050"/>
                </a:solidFill>
                <a:latin typeface="+mj-lt"/>
              </a:rPr>
              <a:t>Input and WIP Input Goods</a:t>
            </a:r>
          </a:p>
          <a:p>
            <a:endParaRPr lang="en-IN" sz="2000" b="1" dirty="0" smtClean="0">
              <a:latin typeface="+mj-lt"/>
            </a:endParaRPr>
          </a:p>
          <a:p>
            <a:r>
              <a:rPr lang="en-IN" sz="2000" b="1" dirty="0" smtClean="0">
                <a:latin typeface="+mj-lt"/>
              </a:rPr>
              <a:t>Inputs</a:t>
            </a:r>
            <a:r>
              <a:rPr lang="en-IN" sz="2000" dirty="0" smtClean="0">
                <a:latin typeface="+mj-lt"/>
              </a:rPr>
              <a:t>, as such, or </a:t>
            </a:r>
            <a:r>
              <a:rPr lang="en-IN" sz="2000" b="1" dirty="0" smtClean="0">
                <a:latin typeface="+mj-lt"/>
              </a:rPr>
              <a:t>partially processed inputs</a:t>
            </a:r>
            <a:r>
              <a:rPr lang="en-IN" sz="2000" dirty="0" smtClean="0">
                <a:latin typeface="+mj-lt"/>
              </a:rPr>
              <a:t> which are sent to a job-worker prior to introduction of GST under the provisions of existing law and</a:t>
            </a:r>
          </a:p>
          <a:p>
            <a:r>
              <a:rPr lang="en-IN" sz="2000" dirty="0" smtClean="0">
                <a:latin typeface="+mj-lt"/>
              </a:rPr>
              <a:t>if such goods are returned within 6 months from the appointed day no tax would be payable. </a:t>
            </a:r>
          </a:p>
          <a:p>
            <a:endParaRPr lang="en-IN" sz="2000" dirty="0" smtClean="0">
              <a:latin typeface="+mj-lt"/>
            </a:endParaRPr>
          </a:p>
          <a:p>
            <a:r>
              <a:rPr lang="en-IN" sz="2000" dirty="0" smtClean="0">
                <a:solidFill>
                  <a:srgbClr val="FF0000"/>
                </a:solidFill>
                <a:latin typeface="+mj-lt"/>
              </a:rPr>
              <a:t>If such goods are not returned within prescribed time</a:t>
            </a:r>
            <a:r>
              <a:rPr lang="en-IN" sz="2000" dirty="0" smtClean="0">
                <a:latin typeface="+mj-lt"/>
              </a:rPr>
              <a:t>, </a:t>
            </a:r>
            <a:r>
              <a:rPr lang="en-IN" sz="2000" b="1" dirty="0" smtClean="0">
                <a:latin typeface="+mj-lt"/>
              </a:rPr>
              <a:t>the input tax credit availed on such goods will be liable to be recovered</a:t>
            </a:r>
            <a:r>
              <a:rPr lang="en-IN" sz="2000" dirty="0" smtClean="0">
                <a:latin typeface="+mj-lt"/>
              </a:rPr>
              <a:t>.</a:t>
            </a:r>
          </a:p>
          <a:p>
            <a:endParaRPr lang="en-IN" sz="2000" dirty="0" smtClean="0">
              <a:latin typeface="+mj-lt"/>
            </a:endParaRPr>
          </a:p>
          <a:p>
            <a:r>
              <a:rPr lang="en-IN" sz="2000" dirty="0" smtClean="0">
                <a:latin typeface="+mj-lt"/>
              </a:rPr>
              <a:t>The manufacturer and the job-worker are required to </a:t>
            </a:r>
            <a:r>
              <a:rPr lang="en-IN" sz="2000" dirty="0" smtClean="0">
                <a:solidFill>
                  <a:srgbClr val="FF0000"/>
                </a:solidFill>
                <a:latin typeface="+mj-lt"/>
              </a:rPr>
              <a:t>declare the details </a:t>
            </a:r>
            <a:r>
              <a:rPr lang="en-IN" sz="2000" dirty="0" smtClean="0">
                <a:latin typeface="+mj-lt"/>
              </a:rPr>
              <a:t>of such goods sent/received for job-work in prescribed format GST TRAN-1, within 90 days of the introduction of GST.</a:t>
            </a: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0034" y="500042"/>
            <a:ext cx="8229600" cy="775542"/>
          </a:xfrm>
        </p:spPr>
        <p:txBody>
          <a:bodyPr>
            <a:normAutofit/>
          </a:bodyPr>
          <a:lstStyle/>
          <a:p>
            <a:pPr algn="ctr"/>
            <a:r>
              <a:rPr lang="en-IN" sz="4000" dirty="0" smtClean="0">
                <a:solidFill>
                  <a:srgbClr val="0070C0"/>
                </a:solidFill>
              </a:rPr>
              <a:t>Transitional provisions in Job Work </a:t>
            </a:r>
          </a:p>
        </p:txBody>
      </p:sp>
      <p:sp>
        <p:nvSpPr>
          <p:cNvPr id="3" name="Content Placeholder 2"/>
          <p:cNvSpPr>
            <a:spLocks noGrp="1"/>
          </p:cNvSpPr>
          <p:nvPr>
            <p:ph idx="1"/>
          </p:nvPr>
        </p:nvSpPr>
        <p:spPr>
          <a:xfrm>
            <a:off x="214282" y="1428736"/>
            <a:ext cx="8643998" cy="5143536"/>
          </a:xfrm>
        </p:spPr>
        <p:txBody>
          <a:bodyPr>
            <a:normAutofit/>
          </a:bodyPr>
          <a:lstStyle/>
          <a:p>
            <a:pPr lvl="4">
              <a:buNone/>
            </a:pPr>
            <a:r>
              <a:rPr lang="en-IN" dirty="0" smtClean="0">
                <a:latin typeface="+mj-lt"/>
              </a:rPr>
              <a:t>			</a:t>
            </a:r>
            <a:r>
              <a:rPr lang="en-IN" b="1" dirty="0" smtClean="0">
                <a:solidFill>
                  <a:srgbClr val="00B050"/>
                </a:solidFill>
                <a:latin typeface="+mj-lt"/>
              </a:rPr>
              <a:t>Manufactured Goods</a:t>
            </a:r>
            <a:r>
              <a:rPr lang="en-IN" sz="1400" dirty="0" smtClean="0">
                <a:latin typeface="+mj-lt"/>
              </a:rPr>
              <a:t>	</a:t>
            </a:r>
          </a:p>
          <a:p>
            <a:endParaRPr lang="en-IN" sz="2000" dirty="0" smtClean="0">
              <a:latin typeface="+mj-lt"/>
            </a:endParaRPr>
          </a:p>
          <a:p>
            <a:r>
              <a:rPr lang="en-IN" sz="2000" dirty="0" smtClean="0">
                <a:latin typeface="+mj-lt"/>
              </a:rPr>
              <a:t>If the manufactured goods are removed, prior to the appointed day, without payment of duty for testing or any other process </a:t>
            </a:r>
            <a:r>
              <a:rPr lang="en-IN" sz="2000" u="sng" dirty="0" smtClean="0">
                <a:latin typeface="+mj-lt"/>
              </a:rPr>
              <a:t>which does not amount to manufacture</a:t>
            </a:r>
            <a:r>
              <a:rPr lang="en-IN" sz="2000" dirty="0" smtClean="0">
                <a:latin typeface="+mj-lt"/>
              </a:rPr>
              <a:t>, and </a:t>
            </a:r>
          </a:p>
          <a:p>
            <a:r>
              <a:rPr lang="en-IN" sz="2000" dirty="0" smtClean="0">
                <a:latin typeface="+mj-lt"/>
              </a:rPr>
              <a:t>such goods are returned within 6 months from the appointed day, then </a:t>
            </a:r>
            <a:r>
              <a:rPr lang="en-IN" sz="2000" u="sng" dirty="0" smtClean="0">
                <a:latin typeface="+mj-lt"/>
              </a:rPr>
              <a:t>no tax will be payable</a:t>
            </a:r>
            <a:r>
              <a:rPr lang="en-IN" sz="2000" dirty="0" smtClean="0">
                <a:latin typeface="+mj-lt"/>
              </a:rPr>
              <a:t>. </a:t>
            </a:r>
          </a:p>
          <a:p>
            <a:endParaRPr lang="en-IN" sz="2000" dirty="0" smtClean="0">
              <a:latin typeface="+mj-lt"/>
            </a:endParaRPr>
          </a:p>
          <a:p>
            <a:r>
              <a:rPr lang="en-IN" sz="2000" dirty="0" smtClean="0">
                <a:solidFill>
                  <a:srgbClr val="FF0000"/>
                </a:solidFill>
                <a:latin typeface="+mj-lt"/>
              </a:rPr>
              <a:t>If such goods are not returned within prescribed time</a:t>
            </a:r>
            <a:r>
              <a:rPr lang="en-IN" sz="2000" dirty="0" smtClean="0">
                <a:latin typeface="+mj-lt"/>
              </a:rPr>
              <a:t>, </a:t>
            </a:r>
            <a:r>
              <a:rPr lang="en-IN" sz="2000" b="1" dirty="0" smtClean="0">
                <a:latin typeface="+mj-lt"/>
              </a:rPr>
              <a:t>the input tax credit availed on such goods will be liable to be recovered</a:t>
            </a:r>
            <a:r>
              <a:rPr lang="en-IN" sz="2000" dirty="0" smtClean="0">
                <a:latin typeface="+mj-lt"/>
              </a:rPr>
              <a:t>.</a:t>
            </a:r>
          </a:p>
          <a:p>
            <a:pPr>
              <a:buNone/>
            </a:pPr>
            <a:endParaRPr lang="en-IN" sz="2000" dirty="0" smtClean="0">
              <a:latin typeface="+mj-lt"/>
            </a:endParaRPr>
          </a:p>
          <a:p>
            <a:r>
              <a:rPr lang="en-IN" sz="2000" dirty="0" smtClean="0">
                <a:latin typeface="+mj-lt"/>
              </a:rPr>
              <a:t>The manufacturer and the job-worker are required to declare the details of such goods sent/received for job-work in prescribed format GST TRAN-1, within 90 days of the introduction of GST. </a:t>
            </a:r>
            <a:endParaRPr lang="en-IN" sz="2000" dirty="0" smtClean="0">
              <a:solidFill>
                <a:srgbClr val="00B050"/>
              </a:solidFill>
              <a:latin typeface="+mj-lt"/>
            </a:endParaRPr>
          </a:p>
          <a:p>
            <a:endParaRPr lang="en-IN" sz="2000" dirty="0">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normAutofit/>
          </a:bodyPr>
          <a:lstStyle/>
          <a:p>
            <a:pPr algn="ctr"/>
            <a:r>
              <a:rPr lang="en-IN" sz="4000" dirty="0" smtClean="0">
                <a:solidFill>
                  <a:srgbClr val="0070C0"/>
                </a:solidFill>
              </a:rPr>
              <a:t>Advance payment/received in GST</a:t>
            </a:r>
            <a:endParaRPr lang="en-IN" sz="4000" dirty="0">
              <a:solidFill>
                <a:srgbClr val="0070C0"/>
              </a:solidFill>
            </a:endParaRPr>
          </a:p>
        </p:txBody>
      </p:sp>
      <p:sp>
        <p:nvSpPr>
          <p:cNvPr id="3" name="Content Placeholder 2"/>
          <p:cNvSpPr>
            <a:spLocks noGrp="1"/>
          </p:cNvSpPr>
          <p:nvPr>
            <p:ph idx="1"/>
          </p:nvPr>
        </p:nvSpPr>
        <p:spPr>
          <a:xfrm>
            <a:off x="214282" y="1214422"/>
            <a:ext cx="8715436" cy="5500726"/>
          </a:xfrm>
        </p:spPr>
        <p:txBody>
          <a:bodyPr>
            <a:normAutofit/>
          </a:bodyPr>
          <a:lstStyle/>
          <a:p>
            <a:r>
              <a:rPr lang="en-IN" sz="2000" u="sng" dirty="0" smtClean="0">
                <a:solidFill>
                  <a:schemeClr val="accent5">
                    <a:lumMod val="75000"/>
                  </a:schemeClr>
                </a:solidFill>
                <a:latin typeface="+mj-lt"/>
              </a:rPr>
              <a:t>Advances taxable or not in GST</a:t>
            </a:r>
            <a:r>
              <a:rPr lang="en-IN" sz="2000" dirty="0" smtClean="0">
                <a:latin typeface="+mj-lt"/>
              </a:rPr>
              <a:t>:- Yes taxable because it’s covered in the definition of outward supply.</a:t>
            </a:r>
            <a:r>
              <a:rPr lang="en-IN" sz="2000" u="sng" dirty="0" smtClean="0">
                <a:solidFill>
                  <a:schemeClr val="accent5">
                    <a:lumMod val="75000"/>
                  </a:schemeClr>
                </a:solidFill>
                <a:latin typeface="+mj-lt"/>
              </a:rPr>
              <a:t> </a:t>
            </a:r>
          </a:p>
          <a:p>
            <a:endParaRPr lang="en-IN" sz="2000" dirty="0" smtClean="0">
              <a:solidFill>
                <a:schemeClr val="bg2">
                  <a:lumMod val="50000"/>
                </a:schemeClr>
              </a:solidFill>
              <a:latin typeface="+mj-lt"/>
            </a:endParaRPr>
          </a:p>
          <a:p>
            <a:r>
              <a:rPr lang="en-IN" sz="2000" dirty="0" smtClean="0">
                <a:solidFill>
                  <a:schemeClr val="bg2">
                    <a:lumMod val="50000"/>
                  </a:schemeClr>
                </a:solidFill>
                <a:latin typeface="+mj-lt"/>
              </a:rPr>
              <a:t>Statutory Provision:-</a:t>
            </a:r>
          </a:p>
          <a:p>
            <a:r>
              <a:rPr lang="en-IN" sz="2000" dirty="0" smtClean="0">
                <a:solidFill>
                  <a:schemeClr val="bg2">
                    <a:lumMod val="50000"/>
                  </a:schemeClr>
                </a:solidFill>
                <a:latin typeface="+mj-lt"/>
              </a:rPr>
              <a:t>Sec.2(83) define </a:t>
            </a:r>
            <a:r>
              <a:rPr lang="en-IN" sz="2000" dirty="0" smtClean="0">
                <a:latin typeface="+mj-lt"/>
              </a:rPr>
              <a:t>“outward supply” in relation to a taxable person, means supply of goods or services or both, whether by sale, transfer, barter, exchange, licence, rental, lease or disposal or any other mode, </a:t>
            </a:r>
            <a:r>
              <a:rPr lang="en-IN" sz="2000" dirty="0" smtClean="0">
                <a:solidFill>
                  <a:schemeClr val="bg2">
                    <a:lumMod val="50000"/>
                  </a:schemeClr>
                </a:solidFill>
                <a:latin typeface="+mj-lt"/>
              </a:rPr>
              <a:t>made or agreed to be made </a:t>
            </a:r>
            <a:r>
              <a:rPr lang="en-IN" sz="2000" dirty="0" smtClean="0">
                <a:latin typeface="+mj-lt"/>
              </a:rPr>
              <a:t>by such person in the course or furtherance of business. </a:t>
            </a:r>
          </a:p>
          <a:p>
            <a:r>
              <a:rPr lang="en-IN" sz="2000" dirty="0" smtClean="0">
                <a:solidFill>
                  <a:schemeClr val="bg2">
                    <a:lumMod val="50000"/>
                  </a:schemeClr>
                </a:solidFill>
                <a:latin typeface="+mj-lt"/>
              </a:rPr>
              <a:t>“agreed to be made”:- </a:t>
            </a:r>
            <a:r>
              <a:rPr lang="en-IN" sz="2000" dirty="0" smtClean="0">
                <a:latin typeface="+mj-lt"/>
              </a:rPr>
              <a:t>under this part of definition cover advance payment as a outward supply.</a:t>
            </a:r>
          </a:p>
          <a:p>
            <a:endParaRPr lang="en-IN" sz="2000" u="sng" dirty="0" smtClean="0">
              <a:solidFill>
                <a:schemeClr val="accent5">
                  <a:lumMod val="75000"/>
                </a:schemeClr>
              </a:solidFill>
              <a:latin typeface="+mj-lt"/>
            </a:endParaRPr>
          </a:p>
          <a:p>
            <a:r>
              <a:rPr lang="en-IN" sz="2000" b="1" u="sng" dirty="0" smtClean="0">
                <a:solidFill>
                  <a:schemeClr val="accent5">
                    <a:lumMod val="75000"/>
                  </a:schemeClr>
                </a:solidFill>
                <a:latin typeface="+mj-lt"/>
              </a:rPr>
              <a:t>On which date is liable to pay tax :  </a:t>
            </a:r>
            <a:r>
              <a:rPr lang="en-IN" sz="2000" dirty="0" smtClean="0">
                <a:latin typeface="+mj-lt"/>
              </a:rPr>
              <a:t>The date on which </a:t>
            </a:r>
            <a:r>
              <a:rPr lang="en-IN" sz="2000" b="1" dirty="0" smtClean="0">
                <a:latin typeface="+mj-lt"/>
              </a:rPr>
              <a:t>the </a:t>
            </a:r>
            <a:r>
              <a:rPr lang="en-IN" sz="2000" b="1" u="sng" dirty="0" smtClean="0">
                <a:latin typeface="+mj-lt"/>
              </a:rPr>
              <a:t>supplier receives the payment</a:t>
            </a:r>
            <a:r>
              <a:rPr lang="en-IN" sz="2000" dirty="0" smtClean="0">
                <a:latin typeface="+mj-lt"/>
              </a:rPr>
              <a:t> with respect to the supply (Entry in books or received in bank, whichever is earlier).</a:t>
            </a: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229600" cy="1143000"/>
          </a:xfrm>
        </p:spPr>
        <p:txBody>
          <a:bodyPr>
            <a:normAutofit/>
          </a:bodyPr>
          <a:lstStyle/>
          <a:p>
            <a:pPr algn="ctr"/>
            <a:r>
              <a:rPr lang="en-IN" sz="4000" dirty="0" smtClean="0">
                <a:solidFill>
                  <a:srgbClr val="0070C0"/>
                </a:solidFill>
              </a:rPr>
              <a:t>Advance payment/received in GST</a:t>
            </a:r>
            <a:endParaRPr lang="en-IN" sz="4000" dirty="0">
              <a:solidFill>
                <a:srgbClr val="0070C0"/>
              </a:solidFill>
            </a:endParaRPr>
          </a:p>
        </p:txBody>
      </p:sp>
      <p:sp>
        <p:nvSpPr>
          <p:cNvPr id="3" name="Content Placeholder 2"/>
          <p:cNvSpPr>
            <a:spLocks noGrp="1"/>
          </p:cNvSpPr>
          <p:nvPr>
            <p:ph idx="1"/>
          </p:nvPr>
        </p:nvSpPr>
        <p:spPr>
          <a:xfrm>
            <a:off x="214282" y="1571612"/>
            <a:ext cx="8786874" cy="5072098"/>
          </a:xfrm>
        </p:spPr>
        <p:txBody>
          <a:bodyPr>
            <a:normAutofit/>
          </a:bodyPr>
          <a:lstStyle/>
          <a:p>
            <a:r>
              <a:rPr lang="en-IN" sz="2000" u="sng" dirty="0" smtClean="0">
                <a:solidFill>
                  <a:schemeClr val="accent5">
                    <a:lumMod val="75000"/>
                  </a:schemeClr>
                </a:solidFill>
                <a:latin typeface="+mj-lt"/>
              </a:rPr>
              <a:t>Is tax invoice required for advance payments received for goods or services</a:t>
            </a:r>
            <a:r>
              <a:rPr lang="en-IN" sz="2000" dirty="0" smtClean="0">
                <a:solidFill>
                  <a:schemeClr val="accent5">
                    <a:lumMod val="75000"/>
                  </a:schemeClr>
                </a:solidFill>
                <a:latin typeface="+mj-lt"/>
              </a:rPr>
              <a:t>?- </a:t>
            </a:r>
            <a:r>
              <a:rPr lang="en-IN" sz="2000" b="1" dirty="0" smtClean="0">
                <a:latin typeface="+mj-lt"/>
              </a:rPr>
              <a:t>No</a:t>
            </a:r>
            <a:r>
              <a:rPr lang="en-IN" sz="2000" dirty="0" smtClean="0">
                <a:latin typeface="+mj-lt"/>
              </a:rPr>
              <a:t>, the recipient of payment </a:t>
            </a:r>
            <a:r>
              <a:rPr lang="en-IN" sz="2000" dirty="0" smtClean="0">
                <a:solidFill>
                  <a:srgbClr val="FF0000"/>
                </a:solidFill>
                <a:latin typeface="+mj-lt"/>
              </a:rPr>
              <a:t>required to </a:t>
            </a:r>
            <a:r>
              <a:rPr lang="en-IN" sz="2000" b="1" dirty="0" smtClean="0">
                <a:solidFill>
                  <a:srgbClr val="FF0000"/>
                </a:solidFill>
                <a:latin typeface="+mj-lt"/>
              </a:rPr>
              <a:t>issue a receipt voucher </a:t>
            </a:r>
            <a:r>
              <a:rPr lang="en-IN" sz="2000" dirty="0" smtClean="0">
                <a:latin typeface="+mj-lt"/>
              </a:rPr>
              <a:t>for receipt of payment.</a:t>
            </a:r>
          </a:p>
          <a:p>
            <a:r>
              <a:rPr lang="en-IN" sz="2000" dirty="0" smtClean="0">
                <a:latin typeface="+mj-lt"/>
              </a:rPr>
              <a:t>A person shall, on receipt of advance payment with respect to any supply of goods or services or both, </a:t>
            </a:r>
            <a:r>
              <a:rPr lang="en-IN" sz="2000" b="1" u="sng" dirty="0" smtClean="0">
                <a:solidFill>
                  <a:srgbClr val="00B0F0"/>
                </a:solidFill>
                <a:latin typeface="+mj-lt"/>
              </a:rPr>
              <a:t>issue a receipt voucher </a:t>
            </a:r>
            <a:r>
              <a:rPr lang="en-IN" sz="2000" dirty="0" smtClean="0">
                <a:latin typeface="+mj-lt"/>
              </a:rPr>
              <a:t>.</a:t>
            </a:r>
          </a:p>
          <a:p>
            <a:endParaRPr lang="en-IN" sz="2000" dirty="0" smtClean="0">
              <a:latin typeface="+mj-lt"/>
            </a:endParaRPr>
          </a:p>
          <a:p>
            <a:r>
              <a:rPr lang="en-IN" sz="2000" dirty="0" smtClean="0">
                <a:latin typeface="+mj-lt"/>
              </a:rPr>
              <a:t>Where on receipt of advance payment with respect to any supply of goods or services or both the registered person issues a receipt voucher, but </a:t>
            </a:r>
            <a:r>
              <a:rPr lang="en-IN" sz="2000" u="sng" dirty="0" smtClean="0">
                <a:solidFill>
                  <a:srgbClr val="FF0000"/>
                </a:solidFill>
                <a:latin typeface="+mj-lt"/>
              </a:rPr>
              <a:t>subsequently no supply </a:t>
            </a:r>
            <a:r>
              <a:rPr lang="en-IN" sz="2000" dirty="0" smtClean="0">
                <a:solidFill>
                  <a:srgbClr val="FF0000"/>
                </a:solidFill>
                <a:latin typeface="+mj-lt"/>
              </a:rPr>
              <a:t>is made and no tax invoice is issued</a:t>
            </a:r>
            <a:r>
              <a:rPr lang="en-IN" sz="2000" dirty="0" smtClean="0">
                <a:latin typeface="+mj-lt"/>
              </a:rPr>
              <a:t> in pursuance thereof, the said registered person may issue to the person who made the payment, </a:t>
            </a:r>
            <a:r>
              <a:rPr lang="en-IN" sz="2000" b="1" u="sng" dirty="0" smtClean="0">
                <a:solidFill>
                  <a:srgbClr val="FF0000"/>
                </a:solidFill>
                <a:latin typeface="+mj-lt"/>
              </a:rPr>
              <a:t>refund voucher </a:t>
            </a:r>
            <a:r>
              <a:rPr lang="en-IN" sz="2000" dirty="0" smtClean="0">
                <a:latin typeface="+mj-lt"/>
              </a:rPr>
              <a:t>against such payment;</a:t>
            </a:r>
          </a:p>
          <a:p>
            <a:pPr>
              <a:buNone/>
            </a:pPr>
            <a:r>
              <a:rPr lang="en-IN" sz="2000" dirty="0" smtClean="0">
                <a:latin typeface="+mj-lt"/>
              </a:rPr>
              <a:t> </a:t>
            </a:r>
          </a:p>
          <a:p>
            <a:r>
              <a:rPr lang="en-IN" sz="2000" dirty="0" smtClean="0">
                <a:latin typeface="+mj-lt"/>
              </a:rPr>
              <a:t>The</a:t>
            </a:r>
            <a:r>
              <a:rPr lang="en-IN" sz="2000" dirty="0" smtClean="0">
                <a:solidFill>
                  <a:srgbClr val="FF0000"/>
                </a:solidFill>
                <a:latin typeface="+mj-lt"/>
              </a:rPr>
              <a:t> details of advances</a:t>
            </a:r>
            <a:r>
              <a:rPr lang="en-IN" sz="2000" dirty="0" smtClean="0">
                <a:latin typeface="+mj-lt"/>
              </a:rPr>
              <a:t> for outward supplies of goods or services or both </a:t>
            </a:r>
            <a:r>
              <a:rPr lang="en-IN" sz="2000" dirty="0" smtClean="0">
                <a:solidFill>
                  <a:srgbClr val="FF0000"/>
                </a:solidFill>
                <a:latin typeface="+mj-lt"/>
              </a:rPr>
              <a:t>furnished in FORM </a:t>
            </a:r>
            <a:r>
              <a:rPr lang="en-IN" sz="2000" dirty="0" smtClean="0">
                <a:solidFill>
                  <a:srgbClr val="FF0000"/>
                </a:solidFill>
                <a:latin typeface="+mj-lt"/>
                <a:cs typeface="Andalus" pitchFamily="18" charset="-78"/>
              </a:rPr>
              <a:t>GSTR-1.</a:t>
            </a:r>
            <a:endParaRPr lang="en-IN" sz="2000" dirty="0">
              <a:solidFill>
                <a:srgbClr val="FF0000"/>
              </a:solidFill>
              <a:latin typeface="+mj-lt"/>
              <a:cs typeface="Andalus" pitchFamily="18" charset="-78"/>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6"/>
          <p:cNvSpPr/>
          <p:nvPr/>
        </p:nvSpPr>
        <p:spPr>
          <a:xfrm>
            <a:off x="1071538" y="1611257"/>
            <a:ext cx="1928826" cy="1103364"/>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ln/>
        </p:spPr>
        <p:style>
          <a:lnRef idx="1">
            <a:schemeClr val="accent2"/>
          </a:lnRef>
          <a:fillRef idx="3">
            <a:schemeClr val="accent2"/>
          </a:fillRef>
          <a:effectRef idx="2">
            <a:schemeClr val="accent2"/>
          </a:effectRef>
          <a:fontRef idx="minor">
            <a:schemeClr val="lt1"/>
          </a:fontRef>
        </p:style>
        <p:txBody>
          <a:bodyPr lIns="79107" tIns="79107" rIns="79107" bIns="478687" spcCol="1270"/>
          <a:lstStyle/>
          <a:p>
            <a:pPr marL="171450" lvl="1" indent="-171450" defTabSz="844550">
              <a:lnSpc>
                <a:spcPct val="90000"/>
              </a:lnSpc>
              <a:spcAft>
                <a:spcPct val="15000"/>
              </a:spcAft>
              <a:buFontTx/>
              <a:buChar char="••"/>
              <a:defRPr/>
            </a:pPr>
            <a:r>
              <a:rPr lang="en-US" sz="2000" dirty="0">
                <a:ea typeface="Cambria Math" panose="02040503050406030204" pitchFamily="18" charset="0"/>
              </a:rPr>
              <a:t>Services</a:t>
            </a:r>
          </a:p>
          <a:p>
            <a:pPr marL="171450" lvl="1" indent="-171450" defTabSz="844550">
              <a:lnSpc>
                <a:spcPct val="90000"/>
              </a:lnSpc>
              <a:spcAft>
                <a:spcPct val="15000"/>
              </a:spcAft>
              <a:buFontTx/>
              <a:buChar char="••"/>
              <a:defRPr/>
            </a:pPr>
            <a:r>
              <a:rPr lang="en-US" sz="2000" dirty="0">
                <a:ea typeface="Cambria Math" panose="02040503050406030204" pitchFamily="18" charset="0"/>
              </a:rPr>
              <a:t>Goods</a:t>
            </a:r>
          </a:p>
          <a:p>
            <a:pPr marL="171450" lvl="1" indent="-171450" defTabSz="844550">
              <a:lnSpc>
                <a:spcPct val="90000"/>
              </a:lnSpc>
              <a:spcAft>
                <a:spcPct val="15000"/>
              </a:spcAft>
              <a:buFontTx/>
              <a:buChar char="••"/>
              <a:defRPr/>
            </a:pPr>
            <a:r>
              <a:rPr lang="en-US" sz="2000" dirty="0" smtClean="0">
                <a:ea typeface="Cambria Math" panose="02040503050406030204" pitchFamily="18" charset="0"/>
              </a:rPr>
              <a:t>Both (Sch.-II)</a:t>
            </a:r>
            <a:endParaRPr lang="en-US" sz="2000" dirty="0">
              <a:ea typeface="Cambria Math" panose="02040503050406030204" pitchFamily="18" charset="0"/>
            </a:endParaRPr>
          </a:p>
        </p:txBody>
      </p:sp>
      <p:sp>
        <p:nvSpPr>
          <p:cNvPr id="38" name="Freeform 37"/>
          <p:cNvSpPr/>
          <p:nvPr/>
        </p:nvSpPr>
        <p:spPr>
          <a:xfrm>
            <a:off x="2714612" y="1428736"/>
            <a:ext cx="1615743" cy="920528"/>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p:spPr>
        <p:style>
          <a:lnRef idx="2">
            <a:schemeClr val="accent2"/>
          </a:lnRef>
          <a:fillRef idx="1">
            <a:schemeClr val="lt1"/>
          </a:fillRef>
          <a:effectRef idx="0">
            <a:schemeClr val="accent2"/>
          </a:effectRef>
          <a:fontRef idx="minor">
            <a:schemeClr val="dk1"/>
          </a:fontRef>
        </p:style>
        <p:txBody>
          <a:bodyPr lIns="90082" tIns="67857" rIns="90082" bIns="67857" spcCol="1270" anchor="ctr"/>
          <a:lstStyle/>
          <a:p>
            <a:pPr algn="ctr" defTabSz="1555750">
              <a:lnSpc>
                <a:spcPct val="90000"/>
              </a:lnSpc>
              <a:spcAft>
                <a:spcPct val="35000"/>
              </a:spcAft>
              <a:defRPr/>
            </a:pPr>
            <a:r>
              <a:rPr lang="en-US" sz="2000" dirty="0">
                <a:ea typeface="Cambria Math" panose="02040503050406030204" pitchFamily="18" charset="0"/>
              </a:rPr>
              <a:t>1: Subject</a:t>
            </a:r>
          </a:p>
        </p:txBody>
      </p:sp>
      <p:sp>
        <p:nvSpPr>
          <p:cNvPr id="39" name="Freeform 38"/>
          <p:cNvSpPr/>
          <p:nvPr/>
        </p:nvSpPr>
        <p:spPr>
          <a:xfrm>
            <a:off x="2786050" y="2857496"/>
            <a:ext cx="2428924" cy="1071570"/>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ln/>
        </p:spPr>
        <p:style>
          <a:lnRef idx="1">
            <a:schemeClr val="accent2"/>
          </a:lnRef>
          <a:fillRef idx="3">
            <a:schemeClr val="accent2"/>
          </a:fillRef>
          <a:effectRef idx="2">
            <a:schemeClr val="accent2"/>
          </a:effectRef>
          <a:fontRef idx="minor">
            <a:schemeClr val="lt1"/>
          </a:fontRef>
        </p:style>
        <p:txBody>
          <a:bodyPr lIns="79107" tIns="108000" rIns="79107" bIns="79107" spcCol="1270"/>
          <a:lstStyle/>
          <a:p>
            <a:pPr marL="171450" lvl="1" indent="-171450" defTabSz="844550">
              <a:lnSpc>
                <a:spcPct val="90000"/>
              </a:lnSpc>
              <a:spcAft>
                <a:spcPct val="15000"/>
              </a:spcAft>
              <a:buFontTx/>
              <a:buChar char="••"/>
              <a:defRPr/>
            </a:pPr>
            <a:r>
              <a:rPr lang="en-US" sz="2000" dirty="0">
                <a:ea typeface="Cambria Math" panose="02040503050406030204" pitchFamily="18" charset="0"/>
              </a:rPr>
              <a:t>Included</a:t>
            </a:r>
          </a:p>
          <a:p>
            <a:pPr marL="171450" lvl="1" indent="-171450" defTabSz="844550">
              <a:lnSpc>
                <a:spcPct val="90000"/>
              </a:lnSpc>
              <a:spcAft>
                <a:spcPct val="15000"/>
              </a:spcAft>
              <a:buFontTx/>
              <a:buChar char="••"/>
              <a:defRPr/>
            </a:pPr>
            <a:r>
              <a:rPr lang="en-US" sz="2000" dirty="0" smtClean="0">
                <a:ea typeface="Cambria Math" panose="02040503050406030204" pitchFamily="18" charset="0"/>
              </a:rPr>
              <a:t>Implied (Sch.- I)</a:t>
            </a:r>
            <a:endParaRPr lang="en-US" sz="2000" dirty="0">
              <a:ea typeface="Cambria Math" panose="02040503050406030204" pitchFamily="18" charset="0"/>
            </a:endParaRPr>
          </a:p>
          <a:p>
            <a:pPr marL="171450" lvl="1" indent="-171450" defTabSz="844550">
              <a:lnSpc>
                <a:spcPct val="90000"/>
              </a:lnSpc>
              <a:spcAft>
                <a:spcPct val="15000"/>
              </a:spcAft>
              <a:buFontTx/>
              <a:buChar char="••"/>
              <a:defRPr/>
            </a:pPr>
            <a:r>
              <a:rPr lang="en-US" sz="2000" dirty="0" smtClean="0">
                <a:ea typeface="Cambria Math" panose="02040503050406030204" pitchFamily="18" charset="0"/>
              </a:rPr>
              <a:t>Excluded (Sch.-III)</a:t>
            </a:r>
            <a:endParaRPr lang="en-US" sz="2000" dirty="0">
              <a:ea typeface="Cambria Math" panose="02040503050406030204" pitchFamily="18" charset="0"/>
            </a:endParaRPr>
          </a:p>
        </p:txBody>
      </p:sp>
      <p:sp>
        <p:nvSpPr>
          <p:cNvPr id="40" name="Freeform 39"/>
          <p:cNvSpPr/>
          <p:nvPr/>
        </p:nvSpPr>
        <p:spPr>
          <a:xfrm>
            <a:off x="4357686" y="2357430"/>
            <a:ext cx="1615743" cy="920526"/>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p:spPr>
        <p:style>
          <a:lnRef idx="2">
            <a:schemeClr val="accent2"/>
          </a:lnRef>
          <a:fillRef idx="1">
            <a:schemeClr val="lt1"/>
          </a:fillRef>
          <a:effectRef idx="0">
            <a:schemeClr val="accent2"/>
          </a:effectRef>
          <a:fontRef idx="minor">
            <a:schemeClr val="dk1"/>
          </a:fontRef>
        </p:style>
        <p:txBody>
          <a:bodyPr lIns="90082" tIns="67857" rIns="90082" bIns="67857" spcCol="1270" anchor="ctr"/>
          <a:lstStyle/>
          <a:p>
            <a:pPr algn="ctr" defTabSz="1555750">
              <a:lnSpc>
                <a:spcPct val="90000"/>
              </a:lnSpc>
              <a:spcAft>
                <a:spcPct val="35000"/>
              </a:spcAft>
              <a:defRPr/>
            </a:pPr>
            <a:r>
              <a:rPr lang="en-US" sz="2000" dirty="0">
                <a:ea typeface="Cambria Math" panose="02040503050406030204" pitchFamily="18" charset="0"/>
              </a:rPr>
              <a:t>2: Supply</a:t>
            </a:r>
          </a:p>
        </p:txBody>
      </p:sp>
      <p:sp>
        <p:nvSpPr>
          <p:cNvPr id="43" name="Bent-Up Arrow 42"/>
          <p:cNvSpPr/>
          <p:nvPr/>
        </p:nvSpPr>
        <p:spPr>
          <a:xfrm rot="5400000">
            <a:off x="1858527" y="2642011"/>
            <a:ext cx="852816" cy="998034"/>
          </a:xfrm>
          <a:prstGeom prst="bentUpArrow">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IN" sz="2000">
              <a:ea typeface="Cambria Math" panose="02040503050406030204" pitchFamily="18" charset="0"/>
            </a:endParaRPr>
          </a:p>
        </p:txBody>
      </p:sp>
      <p:sp>
        <p:nvSpPr>
          <p:cNvPr id="44" name="Bent-Up Arrow 43"/>
          <p:cNvSpPr/>
          <p:nvPr/>
        </p:nvSpPr>
        <p:spPr>
          <a:xfrm rot="5400000">
            <a:off x="5215197" y="5143257"/>
            <a:ext cx="854647" cy="998034"/>
          </a:xfrm>
          <a:prstGeom prst="bentUpArrow">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IN" sz="2000">
              <a:ea typeface="Cambria Math" panose="02040503050406030204" pitchFamily="18" charset="0"/>
            </a:endParaRPr>
          </a:p>
        </p:txBody>
      </p:sp>
      <p:sp>
        <p:nvSpPr>
          <p:cNvPr id="45" name="Freeform 44"/>
          <p:cNvSpPr/>
          <p:nvPr/>
        </p:nvSpPr>
        <p:spPr>
          <a:xfrm>
            <a:off x="4500562" y="4000504"/>
            <a:ext cx="1857388" cy="1214446"/>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ln/>
        </p:spPr>
        <p:style>
          <a:lnRef idx="1">
            <a:schemeClr val="accent2"/>
          </a:lnRef>
          <a:fillRef idx="3">
            <a:schemeClr val="accent2"/>
          </a:fillRef>
          <a:effectRef idx="2">
            <a:schemeClr val="accent2"/>
          </a:effectRef>
          <a:fontRef idx="minor">
            <a:schemeClr val="lt1"/>
          </a:fontRef>
        </p:style>
        <p:txBody>
          <a:bodyPr lIns="79107" tIns="79107" rIns="79107" bIns="478687" spcCol="1270"/>
          <a:lstStyle/>
          <a:p>
            <a:pPr marL="171450" lvl="1" indent="-171450" defTabSz="844550">
              <a:lnSpc>
                <a:spcPct val="90000"/>
              </a:lnSpc>
              <a:spcAft>
                <a:spcPct val="15000"/>
              </a:spcAft>
              <a:buFontTx/>
              <a:buChar char="••"/>
              <a:defRPr/>
            </a:pPr>
            <a:endParaRPr lang="en-US" sz="2000" dirty="0">
              <a:ea typeface="Cambria Math" panose="02040503050406030204" pitchFamily="18" charset="0"/>
            </a:endParaRPr>
          </a:p>
          <a:p>
            <a:pPr marL="171450" lvl="1" indent="-171450" defTabSz="844550">
              <a:lnSpc>
                <a:spcPct val="90000"/>
              </a:lnSpc>
              <a:spcAft>
                <a:spcPct val="15000"/>
              </a:spcAft>
              <a:buFontTx/>
              <a:buChar char="••"/>
              <a:defRPr/>
            </a:pPr>
            <a:r>
              <a:rPr lang="en-US" sz="2000" dirty="0">
                <a:ea typeface="Cambria Math" panose="02040503050406030204" pitchFamily="18" charset="0"/>
              </a:rPr>
              <a:t>Inter-State</a:t>
            </a:r>
          </a:p>
          <a:p>
            <a:pPr marL="171450" lvl="1" indent="-171450" defTabSz="844550">
              <a:lnSpc>
                <a:spcPct val="90000"/>
              </a:lnSpc>
              <a:spcAft>
                <a:spcPct val="15000"/>
              </a:spcAft>
              <a:buFontTx/>
              <a:buChar char="••"/>
              <a:defRPr/>
            </a:pPr>
            <a:r>
              <a:rPr lang="en-US" sz="2000" dirty="0">
                <a:ea typeface="Cambria Math" panose="02040503050406030204" pitchFamily="18" charset="0"/>
              </a:rPr>
              <a:t>Intra-State</a:t>
            </a:r>
          </a:p>
        </p:txBody>
      </p:sp>
      <p:sp>
        <p:nvSpPr>
          <p:cNvPr id="46" name="Freeform 45"/>
          <p:cNvSpPr/>
          <p:nvPr/>
        </p:nvSpPr>
        <p:spPr>
          <a:xfrm>
            <a:off x="5715008" y="3429000"/>
            <a:ext cx="1615743" cy="920528"/>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p:spPr>
        <p:style>
          <a:lnRef idx="2">
            <a:schemeClr val="accent2"/>
          </a:lnRef>
          <a:fillRef idx="1">
            <a:schemeClr val="lt1"/>
          </a:fillRef>
          <a:effectRef idx="0">
            <a:schemeClr val="accent2"/>
          </a:effectRef>
          <a:fontRef idx="minor">
            <a:schemeClr val="dk1"/>
          </a:fontRef>
        </p:style>
        <p:txBody>
          <a:bodyPr lIns="90082" tIns="67857" rIns="90082" bIns="67857" spcCol="1270" anchor="ctr"/>
          <a:lstStyle/>
          <a:p>
            <a:pPr algn="ctr" defTabSz="1555750">
              <a:lnSpc>
                <a:spcPct val="90000"/>
              </a:lnSpc>
              <a:spcAft>
                <a:spcPct val="35000"/>
              </a:spcAft>
              <a:defRPr/>
            </a:pPr>
            <a:r>
              <a:rPr lang="en-US" sz="2000" dirty="0">
                <a:ea typeface="Cambria Math" panose="02040503050406030204" pitchFamily="18" charset="0"/>
              </a:rPr>
              <a:t>3: Place</a:t>
            </a:r>
          </a:p>
        </p:txBody>
      </p:sp>
      <p:sp>
        <p:nvSpPr>
          <p:cNvPr id="47" name="Bent-Up Arrow 46"/>
          <p:cNvSpPr/>
          <p:nvPr/>
        </p:nvSpPr>
        <p:spPr>
          <a:xfrm rot="5400000">
            <a:off x="3572123" y="3857373"/>
            <a:ext cx="854647" cy="998034"/>
          </a:xfrm>
          <a:prstGeom prst="bentUpArrow">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IN" sz="2000">
              <a:ea typeface="Cambria Math" panose="02040503050406030204" pitchFamily="18" charset="0"/>
            </a:endParaRPr>
          </a:p>
        </p:txBody>
      </p:sp>
      <p:sp>
        <p:nvSpPr>
          <p:cNvPr id="50" name="Freeform 49"/>
          <p:cNvSpPr/>
          <p:nvPr/>
        </p:nvSpPr>
        <p:spPr>
          <a:xfrm>
            <a:off x="6143636" y="5286388"/>
            <a:ext cx="2500330" cy="1285884"/>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ln/>
        </p:spPr>
        <p:style>
          <a:lnRef idx="1">
            <a:schemeClr val="accent2"/>
          </a:lnRef>
          <a:fillRef idx="3">
            <a:schemeClr val="accent2"/>
          </a:fillRef>
          <a:effectRef idx="2">
            <a:schemeClr val="accent2"/>
          </a:effectRef>
          <a:fontRef idx="minor">
            <a:schemeClr val="lt1"/>
          </a:fontRef>
        </p:style>
        <p:txBody>
          <a:bodyPr lIns="79107" tIns="79107" rIns="79107" bIns="478687" spcCol="1270"/>
          <a:lstStyle/>
          <a:p>
            <a:pPr marL="171450" lvl="1" indent="-171450" defTabSz="844550">
              <a:lnSpc>
                <a:spcPct val="90000"/>
              </a:lnSpc>
              <a:spcAft>
                <a:spcPct val="15000"/>
              </a:spcAft>
              <a:buFont typeface="Arial" pitchFamily="34" charset="0"/>
              <a:buChar char="•"/>
              <a:defRPr/>
            </a:pPr>
            <a:endParaRPr lang="en-US" sz="2000" dirty="0" smtClean="0">
              <a:ea typeface="Cambria Math" panose="02040503050406030204" pitchFamily="18" charset="0"/>
            </a:endParaRPr>
          </a:p>
          <a:p>
            <a:pPr marL="171450" lvl="1" indent="-171450" defTabSz="844550">
              <a:lnSpc>
                <a:spcPct val="90000"/>
              </a:lnSpc>
              <a:spcAft>
                <a:spcPct val="15000"/>
              </a:spcAft>
              <a:buFont typeface="Arial" pitchFamily="34" charset="0"/>
              <a:buChar char="•"/>
              <a:defRPr/>
            </a:pPr>
            <a:r>
              <a:rPr lang="en-US" sz="2000" dirty="0" smtClean="0">
                <a:ea typeface="Cambria Math" panose="02040503050406030204" pitchFamily="18" charset="0"/>
              </a:rPr>
              <a:t>Specified </a:t>
            </a:r>
            <a:r>
              <a:rPr lang="en-US" sz="2000" dirty="0">
                <a:ea typeface="Cambria Math" panose="02040503050406030204" pitchFamily="18" charset="0"/>
              </a:rPr>
              <a:t>for goods</a:t>
            </a:r>
          </a:p>
          <a:p>
            <a:pPr marL="171450" lvl="1" indent="-171450" defTabSz="844550">
              <a:lnSpc>
                <a:spcPct val="90000"/>
              </a:lnSpc>
              <a:spcAft>
                <a:spcPct val="15000"/>
              </a:spcAft>
              <a:buFontTx/>
              <a:buChar char="••"/>
              <a:defRPr/>
            </a:pPr>
            <a:r>
              <a:rPr lang="en-US" sz="2000" dirty="0">
                <a:ea typeface="Cambria Math" panose="02040503050406030204" pitchFamily="18" charset="0"/>
              </a:rPr>
              <a:t>Specified for services</a:t>
            </a:r>
          </a:p>
        </p:txBody>
      </p:sp>
      <p:sp>
        <p:nvSpPr>
          <p:cNvPr id="51" name="Freeform 50"/>
          <p:cNvSpPr/>
          <p:nvPr/>
        </p:nvSpPr>
        <p:spPr>
          <a:xfrm>
            <a:off x="7528257" y="4714884"/>
            <a:ext cx="1615743" cy="920528"/>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p:spPr>
        <p:style>
          <a:lnRef idx="2">
            <a:schemeClr val="accent2"/>
          </a:lnRef>
          <a:fillRef idx="1">
            <a:schemeClr val="lt1"/>
          </a:fillRef>
          <a:effectRef idx="0">
            <a:schemeClr val="accent2"/>
          </a:effectRef>
          <a:fontRef idx="minor">
            <a:schemeClr val="dk1"/>
          </a:fontRef>
        </p:style>
        <p:txBody>
          <a:bodyPr lIns="90082" tIns="67857" rIns="90082" bIns="67857" spcCol="1270" anchor="ctr"/>
          <a:lstStyle/>
          <a:p>
            <a:pPr algn="ctr" defTabSz="1555750">
              <a:lnSpc>
                <a:spcPct val="90000"/>
              </a:lnSpc>
              <a:spcAft>
                <a:spcPct val="35000"/>
              </a:spcAft>
              <a:defRPr/>
            </a:pPr>
            <a:r>
              <a:rPr lang="en-US" sz="2000" dirty="0">
                <a:ea typeface="Cambria Math" panose="02040503050406030204" pitchFamily="18" charset="0"/>
              </a:rPr>
              <a:t>4: Time</a:t>
            </a:r>
          </a:p>
        </p:txBody>
      </p:sp>
      <p:sp>
        <p:nvSpPr>
          <p:cNvPr id="14" name="Rectangle 13"/>
          <p:cNvSpPr/>
          <p:nvPr/>
        </p:nvSpPr>
        <p:spPr>
          <a:xfrm>
            <a:off x="1142976" y="500042"/>
            <a:ext cx="595329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Levy &amp; Collection</a:t>
            </a:r>
            <a:endParaRPr lang="en-IN"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endParaRPr>
          </a:p>
        </p:txBody>
      </p:sp>
      <p:sp>
        <p:nvSpPr>
          <p:cNvPr id="15" name="Rectangle 14"/>
          <p:cNvSpPr/>
          <p:nvPr/>
        </p:nvSpPr>
        <p:spPr>
          <a:xfrm>
            <a:off x="5786446" y="1643050"/>
            <a:ext cx="2878865"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Chapter-iii of cgst</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16" name="Footer Placeholder 1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normAutofit/>
          </a:bodyPr>
          <a:lstStyle/>
          <a:p>
            <a:pPr algn="ctr"/>
            <a:r>
              <a:rPr lang="en-IN" sz="4000" dirty="0" smtClean="0">
                <a:solidFill>
                  <a:srgbClr val="0070C0"/>
                </a:solidFill>
              </a:rPr>
              <a:t>Accounting entries in case of Advances</a:t>
            </a:r>
            <a:endParaRPr lang="en-IN" sz="4000" dirty="0">
              <a:solidFill>
                <a:srgbClr val="0070C0"/>
              </a:solidFill>
            </a:endParaRPr>
          </a:p>
        </p:txBody>
      </p:sp>
      <p:sp>
        <p:nvSpPr>
          <p:cNvPr id="3" name="Content Placeholder 2"/>
          <p:cNvSpPr>
            <a:spLocks noGrp="1"/>
          </p:cNvSpPr>
          <p:nvPr>
            <p:ph idx="1"/>
          </p:nvPr>
        </p:nvSpPr>
        <p:spPr>
          <a:xfrm>
            <a:off x="0" y="1071546"/>
            <a:ext cx="9144000" cy="5786454"/>
          </a:xfrm>
        </p:spPr>
        <p:txBody>
          <a:bodyPr>
            <a:normAutofit lnSpcReduction="10000"/>
          </a:bodyPr>
          <a:lstStyle/>
          <a:p>
            <a:pPr>
              <a:buFont typeface="Wingdings" pitchFamily="2" charset="2"/>
              <a:buChar char="Ø"/>
            </a:pPr>
            <a:endParaRPr lang="en-IN" sz="20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Step-1 :  </a:t>
            </a:r>
            <a:r>
              <a:rPr lang="en-IN" sz="2000" dirty="0" smtClean="0">
                <a:latin typeface="+mj-lt"/>
              </a:rPr>
              <a:t>Advance received from customers :-</a:t>
            </a:r>
          </a:p>
          <a:p>
            <a:pPr>
              <a:buNone/>
            </a:pPr>
            <a:r>
              <a:rPr lang="en-IN" sz="2000" dirty="0" smtClean="0">
                <a:latin typeface="+mj-lt"/>
              </a:rPr>
              <a:t>     Assume we received from customer Rs.56 Lac as a advance :- </a:t>
            </a:r>
          </a:p>
          <a:p>
            <a:pPr>
              <a:buNone/>
            </a:pPr>
            <a:r>
              <a:rPr lang="en-IN" sz="2000" dirty="0" smtClean="0">
                <a:latin typeface="+mj-lt"/>
              </a:rPr>
              <a:t>		Bank A/c  Dr.		</a:t>
            </a:r>
            <a:r>
              <a:rPr lang="en-IN" sz="2000" dirty="0" smtClean="0">
                <a:latin typeface="+mj-lt"/>
                <a:cs typeface="Andalus" pitchFamily="18" charset="-78"/>
              </a:rPr>
              <a:t>56</a:t>
            </a:r>
          </a:p>
          <a:p>
            <a:pPr>
              <a:buNone/>
            </a:pPr>
            <a:r>
              <a:rPr lang="en-IN" sz="2000" dirty="0" smtClean="0">
                <a:latin typeface="+mj-lt"/>
              </a:rPr>
              <a:t>	     	       To Party name A/c		</a:t>
            </a:r>
            <a:r>
              <a:rPr lang="en-IN" sz="2000" dirty="0" smtClean="0">
                <a:latin typeface="+mj-lt"/>
                <a:cs typeface="Andalus" pitchFamily="18" charset="-78"/>
              </a:rPr>
              <a:t>56</a:t>
            </a:r>
          </a:p>
          <a:p>
            <a:pPr>
              <a:buFont typeface="Wingdings" pitchFamily="2" charset="2"/>
              <a:buChar char="Ø"/>
            </a:pPr>
            <a:endParaRPr lang="en-IN" sz="20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Step-2 :  </a:t>
            </a:r>
            <a:r>
              <a:rPr lang="en-IN" sz="2000" dirty="0" smtClean="0">
                <a:latin typeface="+mj-lt"/>
              </a:rPr>
              <a:t>Let’s assume our goods is taxable @12% (Using Reverse Tax Calculation formula ie.Rs.6 </a:t>
            </a:r>
            <a:r>
              <a:rPr lang="en-IN" sz="2000" dirty="0" err="1" smtClean="0">
                <a:latin typeface="+mj-lt"/>
              </a:rPr>
              <a:t>lacs</a:t>
            </a:r>
            <a:r>
              <a:rPr lang="en-IN" sz="2000" dirty="0" smtClean="0">
                <a:latin typeface="+mj-lt"/>
              </a:rPr>
              <a:t> ) :</a:t>
            </a:r>
          </a:p>
          <a:p>
            <a:pPr>
              <a:buNone/>
            </a:pPr>
            <a:r>
              <a:rPr lang="en-IN" sz="2000" dirty="0" smtClean="0">
                <a:latin typeface="+mj-lt"/>
              </a:rPr>
              <a:t>	   	Advances income Clearing A/c  Dr.</a:t>
            </a:r>
            <a:r>
              <a:rPr lang="en-IN" sz="2000" smtClean="0">
                <a:latin typeface="+mj-lt"/>
              </a:rPr>
              <a:t>	        6</a:t>
            </a:r>
            <a:endParaRPr lang="en-IN" sz="2000" dirty="0" smtClean="0">
              <a:latin typeface="+mj-lt"/>
            </a:endParaRPr>
          </a:p>
          <a:p>
            <a:pPr>
              <a:buNone/>
            </a:pPr>
            <a:r>
              <a:rPr lang="en-IN" sz="2000" dirty="0" smtClean="0">
                <a:latin typeface="+mj-lt"/>
              </a:rPr>
              <a:t>			To CGST output payable A/c		3</a:t>
            </a:r>
          </a:p>
          <a:p>
            <a:pPr>
              <a:buNone/>
            </a:pPr>
            <a:r>
              <a:rPr lang="en-IN" sz="2000" dirty="0" smtClean="0">
                <a:latin typeface="+mj-lt"/>
              </a:rPr>
              <a:t>			To SGST output payable A/c		3</a:t>
            </a:r>
          </a:p>
          <a:p>
            <a:pPr>
              <a:buFont typeface="Wingdings" pitchFamily="2" charset="2"/>
              <a:buChar char="Ø"/>
            </a:pPr>
            <a:endParaRPr lang="en-IN" sz="20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Step-3 :  </a:t>
            </a:r>
            <a:r>
              <a:rPr lang="en-IN" sz="2000" dirty="0" smtClean="0">
                <a:latin typeface="+mj-lt"/>
              </a:rPr>
              <a:t>Next, stage is Payment of output tax or set-off against the input credit.</a:t>
            </a:r>
          </a:p>
          <a:p>
            <a:pPr>
              <a:buNone/>
            </a:pPr>
            <a:r>
              <a:rPr lang="en-IN" sz="2000" dirty="0" smtClean="0">
                <a:latin typeface="+mj-lt"/>
              </a:rPr>
              <a:t>		CGST output Payable A/c  Dr.	3</a:t>
            </a:r>
          </a:p>
          <a:p>
            <a:pPr>
              <a:buNone/>
            </a:pPr>
            <a:r>
              <a:rPr lang="en-IN" sz="2000" dirty="0" smtClean="0">
                <a:latin typeface="+mj-lt"/>
              </a:rPr>
              <a:t>		SGST output payable A/c  Dr.	3</a:t>
            </a:r>
          </a:p>
          <a:p>
            <a:pPr>
              <a:buNone/>
            </a:pPr>
            <a:r>
              <a:rPr lang="en-IN" sz="2000" dirty="0" smtClean="0">
                <a:latin typeface="+mj-lt"/>
              </a:rPr>
              <a:t>			ITC Ledger/IT Cash A/c		6</a:t>
            </a:r>
          </a:p>
          <a:p>
            <a:endParaRPr lang="en-IN" sz="1800" dirty="0" smtClean="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71472" y="0"/>
            <a:ext cx="8229600" cy="1143000"/>
          </a:xfrm>
        </p:spPr>
        <p:txBody>
          <a:bodyPr>
            <a:normAutofit/>
          </a:bodyPr>
          <a:lstStyle/>
          <a:p>
            <a:pPr algn="ctr"/>
            <a:r>
              <a:rPr lang="en-IN" sz="4000" dirty="0" smtClean="0">
                <a:solidFill>
                  <a:srgbClr val="0070C0"/>
                </a:solidFill>
              </a:rPr>
              <a:t>Accounting entries in case of Advances</a:t>
            </a:r>
            <a:endParaRPr lang="en-IN" sz="4000" dirty="0">
              <a:solidFill>
                <a:srgbClr val="0070C0"/>
              </a:solidFill>
            </a:endParaRPr>
          </a:p>
        </p:txBody>
      </p:sp>
      <p:sp>
        <p:nvSpPr>
          <p:cNvPr id="3" name="Content Placeholder 2"/>
          <p:cNvSpPr>
            <a:spLocks noGrp="1"/>
          </p:cNvSpPr>
          <p:nvPr>
            <p:ph idx="1"/>
          </p:nvPr>
        </p:nvSpPr>
        <p:spPr>
          <a:xfrm>
            <a:off x="142844" y="1214422"/>
            <a:ext cx="8786874" cy="5429288"/>
          </a:xfrm>
        </p:spPr>
        <p:txBody>
          <a:bodyPr>
            <a:normAutofit fontScale="85000" lnSpcReduction="20000"/>
          </a:bodyPr>
          <a:lstStyle/>
          <a:p>
            <a:pPr>
              <a:buFont typeface="Wingdings" pitchFamily="2" charset="2"/>
              <a:buChar char="Ø"/>
            </a:pPr>
            <a:r>
              <a:rPr lang="en-IN" sz="2200" dirty="0" smtClean="0">
                <a:solidFill>
                  <a:srgbClr val="FF0000"/>
                </a:solidFill>
                <a:latin typeface="+mj-lt"/>
              </a:rPr>
              <a:t>Step-4 : </a:t>
            </a:r>
            <a:r>
              <a:rPr lang="en-IN" sz="2200" dirty="0" smtClean="0">
                <a:latin typeface="+mj-lt"/>
              </a:rPr>
              <a:t>When invoice is received in respect of which advances was received, Assume we supplied the goods Rs. 100 on which duty payable@12%  total amount of tax invoice is Rs.112 (100+12) :-</a:t>
            </a:r>
          </a:p>
          <a:p>
            <a:pPr>
              <a:buNone/>
            </a:pPr>
            <a:r>
              <a:rPr lang="en-IN" sz="2200" dirty="0" smtClean="0">
                <a:latin typeface="+mj-lt"/>
              </a:rPr>
              <a:t>	Party A/c Dr.			112</a:t>
            </a:r>
          </a:p>
          <a:p>
            <a:pPr lvl="1">
              <a:buNone/>
            </a:pPr>
            <a:r>
              <a:rPr lang="en-IN" sz="2200" dirty="0" smtClean="0">
                <a:latin typeface="+mj-lt"/>
              </a:rPr>
              <a:t>	 To Sales 					100</a:t>
            </a:r>
          </a:p>
          <a:p>
            <a:pPr lvl="1">
              <a:buNone/>
            </a:pPr>
            <a:r>
              <a:rPr lang="en-IN" sz="2200" dirty="0" smtClean="0">
                <a:latin typeface="+mj-lt"/>
              </a:rPr>
              <a:t>	 To CGST output payable A/c			6</a:t>
            </a:r>
          </a:p>
          <a:p>
            <a:pPr>
              <a:buNone/>
            </a:pPr>
            <a:r>
              <a:rPr lang="en-IN" sz="2200" dirty="0" smtClean="0">
                <a:latin typeface="+mj-lt"/>
              </a:rPr>
              <a:t>	        To SGST output payable A/c			6</a:t>
            </a:r>
          </a:p>
          <a:p>
            <a:pPr>
              <a:buFont typeface="Wingdings" pitchFamily="2" charset="2"/>
              <a:buChar char="Ø"/>
            </a:pPr>
            <a:endParaRPr lang="en-IN" sz="2200" dirty="0" smtClean="0">
              <a:solidFill>
                <a:srgbClr val="FF0000"/>
              </a:solidFill>
              <a:latin typeface="+mj-lt"/>
            </a:endParaRPr>
          </a:p>
          <a:p>
            <a:pPr>
              <a:buFont typeface="Wingdings" pitchFamily="2" charset="2"/>
              <a:buChar char="Ø"/>
            </a:pPr>
            <a:r>
              <a:rPr lang="en-IN" sz="2200" dirty="0" smtClean="0">
                <a:solidFill>
                  <a:srgbClr val="FF0000"/>
                </a:solidFill>
                <a:latin typeface="+mj-lt"/>
              </a:rPr>
              <a:t>Step-5 :  </a:t>
            </a:r>
            <a:r>
              <a:rPr lang="en-IN" sz="2200" dirty="0" smtClean="0">
                <a:latin typeface="+mj-lt"/>
              </a:rPr>
              <a:t>Now we close the Advance income clearing A/c :-</a:t>
            </a:r>
          </a:p>
          <a:p>
            <a:pPr>
              <a:buNone/>
            </a:pPr>
            <a:r>
              <a:rPr lang="en-IN" sz="2200" dirty="0" smtClean="0">
                <a:latin typeface="+mj-lt"/>
              </a:rPr>
              <a:t>	CGST output payable A/c Dr.			3</a:t>
            </a:r>
          </a:p>
          <a:p>
            <a:pPr>
              <a:buNone/>
            </a:pPr>
            <a:r>
              <a:rPr lang="en-IN" sz="2200" dirty="0" smtClean="0">
                <a:latin typeface="+mj-lt"/>
              </a:rPr>
              <a:t>	SGST output payable A/c Dr.			3</a:t>
            </a:r>
          </a:p>
          <a:p>
            <a:pPr>
              <a:buNone/>
            </a:pPr>
            <a:r>
              <a:rPr lang="en-IN" sz="2200" dirty="0" smtClean="0">
                <a:latin typeface="+mj-lt"/>
              </a:rPr>
              <a:t>		To Advance income  clearing A/c			6</a:t>
            </a:r>
          </a:p>
          <a:p>
            <a:pPr>
              <a:buFont typeface="Wingdings" pitchFamily="2" charset="2"/>
              <a:buChar char="Ø"/>
            </a:pPr>
            <a:endParaRPr lang="en-IN" sz="2200" dirty="0" smtClean="0">
              <a:solidFill>
                <a:srgbClr val="FF0000"/>
              </a:solidFill>
              <a:latin typeface="+mj-lt"/>
            </a:endParaRPr>
          </a:p>
          <a:p>
            <a:pPr>
              <a:buFont typeface="Wingdings" pitchFamily="2" charset="2"/>
              <a:buChar char="Ø"/>
            </a:pPr>
            <a:r>
              <a:rPr lang="en-IN" sz="2200" dirty="0" smtClean="0">
                <a:solidFill>
                  <a:srgbClr val="FF0000"/>
                </a:solidFill>
                <a:latin typeface="+mj-lt"/>
              </a:rPr>
              <a:t>Step-6 : </a:t>
            </a:r>
            <a:r>
              <a:rPr lang="en-IN" sz="2200" dirty="0" smtClean="0">
                <a:latin typeface="+mj-lt"/>
              </a:rPr>
              <a:t>Rest duty paid through Bank / ITC : </a:t>
            </a:r>
          </a:p>
          <a:p>
            <a:pPr>
              <a:buNone/>
            </a:pPr>
            <a:r>
              <a:rPr lang="en-IN" sz="2200" dirty="0" smtClean="0">
                <a:latin typeface="+mj-lt"/>
              </a:rPr>
              <a:t>	CGST output payable A/c Dr.	3</a:t>
            </a:r>
          </a:p>
          <a:p>
            <a:pPr>
              <a:buNone/>
            </a:pPr>
            <a:r>
              <a:rPr lang="en-IN" sz="2200" dirty="0" smtClean="0">
                <a:latin typeface="+mj-lt"/>
              </a:rPr>
              <a:t>	SGST output payable A/c Dr	3</a:t>
            </a:r>
          </a:p>
          <a:p>
            <a:pPr>
              <a:buNone/>
            </a:pPr>
            <a:r>
              <a:rPr lang="en-IN" sz="2200" dirty="0" smtClean="0">
                <a:latin typeface="+mj-lt"/>
              </a:rPr>
              <a:t>			To  Bank A/c		6</a:t>
            </a:r>
          </a:p>
          <a:p>
            <a:pPr>
              <a:buNone/>
            </a:pPr>
            <a:r>
              <a:rPr lang="en-IN" sz="2200" dirty="0" smtClean="0">
                <a:latin typeface="+mj-lt"/>
              </a:rPr>
              <a:t>					</a:t>
            </a:r>
          </a:p>
          <a:p>
            <a:endParaRPr lang="en-IN" dirty="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Casual taxable person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428596" y="1500174"/>
            <a:ext cx="8229600" cy="5000660"/>
          </a:xfrm>
        </p:spPr>
        <p:txBody>
          <a:bodyPr>
            <a:normAutofit/>
          </a:bodyPr>
          <a:lstStyle/>
          <a:p>
            <a:pPr>
              <a:buNone/>
            </a:pPr>
            <a:r>
              <a:rPr lang="en-IN" sz="2000" dirty="0" smtClean="0">
                <a:solidFill>
                  <a:srgbClr val="FF0000"/>
                </a:solidFill>
                <a:latin typeface="+mj-lt"/>
              </a:rPr>
              <a:t>			</a:t>
            </a:r>
            <a:r>
              <a:rPr lang="en-IN" sz="2400" dirty="0" smtClean="0">
                <a:solidFill>
                  <a:srgbClr val="FF0000"/>
                </a:solidFill>
                <a:latin typeface="+mj-lt"/>
              </a:rPr>
              <a:t>Who is Casual taxable person </a:t>
            </a:r>
          </a:p>
          <a:p>
            <a:pPr>
              <a:buNone/>
            </a:pPr>
            <a:endParaRPr lang="en-IN" sz="800" dirty="0" smtClean="0">
              <a:solidFill>
                <a:srgbClr val="FF0000"/>
              </a:solidFill>
              <a:latin typeface="+mj-lt"/>
            </a:endParaRPr>
          </a:p>
          <a:p>
            <a:pPr>
              <a:buFont typeface="Wingdings" pitchFamily="2" charset="2"/>
              <a:buChar char="Ø"/>
            </a:pPr>
            <a:r>
              <a:rPr lang="en-IN" sz="2000" dirty="0" smtClean="0">
                <a:solidFill>
                  <a:srgbClr val="FF0000"/>
                </a:solidFill>
                <a:latin typeface="+mj-lt"/>
              </a:rPr>
              <a:t> </a:t>
            </a:r>
            <a:r>
              <a:rPr lang="en-IN" sz="2000" dirty="0" smtClean="0">
                <a:latin typeface="+mj-lt"/>
              </a:rPr>
              <a:t>A person who occasionally undertakes transactions involving supply of goods or services or both in the course or furtherance of business, whether as principal, agent or in any other capacity, </a:t>
            </a:r>
            <a:r>
              <a:rPr lang="en-IN" sz="2000" u="sng" dirty="0" smtClean="0">
                <a:solidFill>
                  <a:schemeClr val="accent1">
                    <a:lumMod val="60000"/>
                    <a:lumOff val="40000"/>
                  </a:schemeClr>
                </a:solidFill>
                <a:latin typeface="+mj-lt"/>
              </a:rPr>
              <a:t>in a State or a Union territory where</a:t>
            </a:r>
            <a:r>
              <a:rPr lang="en-IN" sz="2000" dirty="0" smtClean="0">
                <a:solidFill>
                  <a:schemeClr val="accent1">
                    <a:lumMod val="60000"/>
                    <a:lumOff val="40000"/>
                  </a:schemeClr>
                </a:solidFill>
                <a:latin typeface="+mj-lt"/>
              </a:rPr>
              <a:t> </a:t>
            </a:r>
            <a:r>
              <a:rPr lang="en-IN" sz="2000" dirty="0" smtClean="0">
                <a:latin typeface="+mj-lt"/>
              </a:rPr>
              <a:t>he </a:t>
            </a:r>
            <a:r>
              <a:rPr lang="en-IN" sz="2000" u="sng" dirty="0" smtClean="0">
                <a:latin typeface="+mj-lt"/>
              </a:rPr>
              <a:t>has </a:t>
            </a:r>
            <a:r>
              <a:rPr lang="en-IN" sz="2000" u="sng" dirty="0" smtClean="0">
                <a:solidFill>
                  <a:schemeClr val="accent1">
                    <a:lumMod val="60000"/>
                    <a:lumOff val="40000"/>
                  </a:schemeClr>
                </a:solidFill>
                <a:latin typeface="+mj-lt"/>
              </a:rPr>
              <a:t>no fixed place </a:t>
            </a:r>
            <a:r>
              <a:rPr lang="en-IN" sz="2000" dirty="0" smtClean="0">
                <a:solidFill>
                  <a:schemeClr val="accent1">
                    <a:lumMod val="60000"/>
                    <a:lumOff val="40000"/>
                  </a:schemeClr>
                </a:solidFill>
                <a:latin typeface="+mj-lt"/>
              </a:rPr>
              <a:t>of </a:t>
            </a:r>
            <a:r>
              <a:rPr lang="en-IN" sz="2000" u="sng" dirty="0" smtClean="0">
                <a:solidFill>
                  <a:schemeClr val="accent1">
                    <a:lumMod val="60000"/>
                    <a:lumOff val="40000"/>
                  </a:schemeClr>
                </a:solidFill>
                <a:latin typeface="+mj-lt"/>
              </a:rPr>
              <a:t>business</a:t>
            </a:r>
            <a:r>
              <a:rPr lang="en-IN" sz="2000" dirty="0" smtClean="0">
                <a:latin typeface="+mj-lt"/>
              </a:rPr>
              <a:t>;                            As per Sec.2(20)</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A trader, businessman, service provider, etc. undertaking occasional transactions like supplies made in trade fairs would be treated as a ‘casual taxable person’ and will have to obtain registration in that capacity and pay tax.</a:t>
            </a:r>
          </a:p>
          <a:p>
            <a:pPr>
              <a:buFont typeface="Wingdings" pitchFamily="2" charset="2"/>
              <a:buChar char="Ø"/>
            </a:pPr>
            <a:endParaRPr lang="en-IN" sz="2000" dirty="0" smtClean="0">
              <a:solidFill>
                <a:schemeClr val="accent6">
                  <a:lumMod val="75000"/>
                </a:schemeClr>
              </a:solidFill>
              <a:latin typeface="+mj-lt"/>
            </a:endParaRPr>
          </a:p>
          <a:p>
            <a:pPr>
              <a:buFont typeface="Wingdings" pitchFamily="2" charset="2"/>
              <a:buChar char="Ø"/>
            </a:pPr>
            <a:r>
              <a:rPr lang="en-IN" sz="2000" dirty="0" smtClean="0">
                <a:solidFill>
                  <a:schemeClr val="accent6">
                    <a:lumMod val="75000"/>
                  </a:schemeClr>
                </a:solidFill>
                <a:latin typeface="+mj-lt"/>
              </a:rPr>
              <a:t>Example :- </a:t>
            </a:r>
            <a:r>
              <a:rPr lang="en-IN" sz="2000" dirty="0" smtClean="0">
                <a:latin typeface="+mj-lt"/>
              </a:rPr>
              <a:t>A jeweller carrying on a business in Mumbai, who </a:t>
            </a:r>
            <a:r>
              <a:rPr lang="en-IN" sz="2000" u="sng" dirty="0" smtClean="0">
                <a:latin typeface="+mj-lt"/>
              </a:rPr>
              <a:t>conducts an exhibition-cum-sale</a:t>
            </a:r>
            <a:r>
              <a:rPr lang="en-IN" sz="2000" dirty="0" smtClean="0">
                <a:latin typeface="+mj-lt"/>
              </a:rPr>
              <a:t> in Delhi where he has no fixed place of business, would be </a:t>
            </a:r>
            <a:r>
              <a:rPr lang="en-IN" sz="2000" u="sng" dirty="0" smtClean="0">
                <a:latin typeface="+mj-lt"/>
              </a:rPr>
              <a:t>treated as a ‘casual taxable person</a:t>
            </a:r>
            <a:r>
              <a:rPr lang="en-IN" sz="2000" dirty="0" smtClean="0">
                <a:latin typeface="+mj-lt"/>
              </a:rPr>
              <a:t>’ in Delhi.</a:t>
            </a: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357298"/>
            <a:ext cx="8572560" cy="5214974"/>
          </a:xfrm>
        </p:spPr>
        <p:txBody>
          <a:bodyPr>
            <a:normAutofit/>
          </a:bodyPr>
          <a:lstStyle/>
          <a:p>
            <a:pPr lvl="1">
              <a:buNone/>
            </a:pPr>
            <a:r>
              <a:rPr lang="en-IN" sz="1800" dirty="0" smtClean="0">
                <a:solidFill>
                  <a:srgbClr val="FF0000"/>
                </a:solidFill>
                <a:latin typeface="+mj-lt"/>
              </a:rPr>
              <a:t>			             </a:t>
            </a:r>
            <a:r>
              <a:rPr lang="en-IN" u="sng" dirty="0" smtClean="0">
                <a:solidFill>
                  <a:srgbClr val="FF0000"/>
                </a:solidFill>
                <a:latin typeface="+mj-lt"/>
              </a:rPr>
              <a:t>Aspects need to be noted </a:t>
            </a:r>
          </a:p>
          <a:p>
            <a:r>
              <a:rPr lang="en-IN" sz="2000" dirty="0" smtClean="0">
                <a:latin typeface="+mj-lt"/>
              </a:rPr>
              <a:t>The </a:t>
            </a:r>
            <a:r>
              <a:rPr lang="en-IN" sz="2000" b="1" dirty="0" smtClean="0">
                <a:solidFill>
                  <a:srgbClr val="00B050"/>
                </a:solidFill>
                <a:latin typeface="+mj-lt"/>
              </a:rPr>
              <a:t>threshold limits for registration would not apply </a:t>
            </a:r>
            <a:r>
              <a:rPr lang="en-IN" sz="2000" dirty="0" smtClean="0">
                <a:latin typeface="+mj-lt"/>
              </a:rPr>
              <a:t>and he </a:t>
            </a:r>
            <a:r>
              <a:rPr lang="en-IN" sz="2000" u="sng" dirty="0" smtClean="0">
                <a:latin typeface="+mj-lt"/>
              </a:rPr>
              <a:t>would be required to obtain registration</a:t>
            </a:r>
            <a:r>
              <a:rPr lang="en-IN" sz="2000" dirty="0" smtClean="0">
                <a:latin typeface="+mj-lt"/>
              </a:rPr>
              <a:t> irrespective of his turnover. Compulsorily required to obtain registration.</a:t>
            </a:r>
          </a:p>
          <a:p>
            <a:endParaRPr lang="en-IN" sz="2000" dirty="0" smtClean="0">
              <a:latin typeface="+mj-lt"/>
            </a:endParaRPr>
          </a:p>
          <a:p>
            <a:r>
              <a:rPr lang="en-IN" sz="2000" dirty="0" smtClean="0">
                <a:latin typeface="+mj-lt"/>
              </a:rPr>
              <a:t>He is </a:t>
            </a:r>
            <a:r>
              <a:rPr lang="en-IN" sz="2000" b="1" dirty="0" smtClean="0">
                <a:solidFill>
                  <a:srgbClr val="00B050"/>
                </a:solidFill>
                <a:latin typeface="+mj-lt"/>
              </a:rPr>
              <a:t>required to apply for registration </a:t>
            </a:r>
            <a:r>
              <a:rPr lang="en-IN" sz="2000" b="1" u="sng" dirty="0" smtClean="0">
                <a:solidFill>
                  <a:srgbClr val="00B050"/>
                </a:solidFill>
                <a:latin typeface="+mj-lt"/>
              </a:rPr>
              <a:t>at least 5 days </a:t>
            </a:r>
            <a:r>
              <a:rPr lang="en-IN" sz="2000" b="1" dirty="0" smtClean="0">
                <a:solidFill>
                  <a:srgbClr val="00B050"/>
                </a:solidFill>
                <a:latin typeface="+mj-lt"/>
              </a:rPr>
              <a:t>prior </a:t>
            </a:r>
            <a:r>
              <a:rPr lang="en-IN" sz="2000" dirty="0" smtClean="0">
                <a:latin typeface="+mj-lt"/>
              </a:rPr>
              <a:t>to commencement of business;</a:t>
            </a:r>
          </a:p>
          <a:p>
            <a:endParaRPr lang="en-IN" sz="2000" dirty="0" smtClean="0">
              <a:latin typeface="+mj-lt"/>
            </a:endParaRPr>
          </a:p>
          <a:p>
            <a:r>
              <a:rPr lang="en-IN" sz="2000" dirty="0" smtClean="0">
                <a:latin typeface="+mj-lt"/>
              </a:rPr>
              <a:t>The </a:t>
            </a:r>
            <a:r>
              <a:rPr lang="en-IN" sz="2000" b="1" u="sng" dirty="0" smtClean="0">
                <a:solidFill>
                  <a:srgbClr val="00B050"/>
                </a:solidFill>
                <a:latin typeface="+mj-lt"/>
              </a:rPr>
              <a:t>registration would be valid for 90 days </a:t>
            </a:r>
            <a:r>
              <a:rPr lang="en-IN" sz="2000" b="1" dirty="0" smtClean="0">
                <a:solidFill>
                  <a:srgbClr val="00B050"/>
                </a:solidFill>
                <a:latin typeface="+mj-lt"/>
              </a:rPr>
              <a:t>or such period </a:t>
            </a:r>
            <a:r>
              <a:rPr lang="en-IN" sz="2000" dirty="0" smtClean="0">
                <a:latin typeface="+mj-lt"/>
              </a:rPr>
              <a:t>as specified in the application, whichever is shorter; </a:t>
            </a:r>
          </a:p>
          <a:p>
            <a:endParaRPr lang="en-IN" sz="2000" b="1" dirty="0" smtClean="0">
              <a:solidFill>
                <a:srgbClr val="00B050"/>
              </a:solidFill>
              <a:latin typeface="+mj-lt"/>
            </a:endParaRPr>
          </a:p>
          <a:p>
            <a:r>
              <a:rPr lang="en-IN" sz="2000" b="1" dirty="0" smtClean="0">
                <a:solidFill>
                  <a:srgbClr val="00B050"/>
                </a:solidFill>
                <a:latin typeface="+mj-lt"/>
              </a:rPr>
              <a:t>An advance deposit of the estimated tax liability </a:t>
            </a:r>
            <a:r>
              <a:rPr lang="en-IN" sz="2000" dirty="0" smtClean="0">
                <a:latin typeface="+mj-lt"/>
              </a:rPr>
              <a:t>is required to be made </a:t>
            </a:r>
            <a:r>
              <a:rPr lang="en-IN" sz="2000" dirty="0" smtClean="0">
                <a:solidFill>
                  <a:srgbClr val="00B050"/>
                </a:solidFill>
                <a:latin typeface="+mj-lt"/>
              </a:rPr>
              <a:t>along with the application</a:t>
            </a:r>
            <a:r>
              <a:rPr lang="en-IN" sz="2000" dirty="0" smtClean="0">
                <a:latin typeface="+mj-lt"/>
              </a:rPr>
              <a:t> for registration.</a:t>
            </a:r>
          </a:p>
          <a:p>
            <a:endParaRPr lang="en-IN" sz="2000" dirty="0">
              <a:latin typeface="+mj-lt"/>
            </a:endParaRPr>
          </a:p>
        </p:txBody>
      </p:sp>
      <p:sp>
        <p:nvSpPr>
          <p:cNvPr id="4" name="Title 1"/>
          <p:cNvSpPr>
            <a:spLocks noGrp="1"/>
          </p:cNvSpPr>
          <p:nvPr>
            <p:ph type="title"/>
          </p:nvPr>
        </p:nvSpPr>
        <p:spPr>
          <a:xfrm>
            <a:off x="571472" y="357166"/>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Casual taxable person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Input Service Distributer (ISD)</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285720" y="1643050"/>
            <a:ext cx="8643998" cy="4786346"/>
          </a:xfrm>
        </p:spPr>
        <p:txBody>
          <a:bodyPr>
            <a:noAutofit/>
          </a:bodyPr>
          <a:lstStyle/>
          <a:p>
            <a:pPr>
              <a:buFont typeface="Wingdings" pitchFamily="2" charset="2"/>
              <a:buChar char="Ø"/>
            </a:pPr>
            <a:r>
              <a:rPr lang="en-IN" sz="2000" dirty="0" smtClean="0">
                <a:latin typeface="+mj-lt"/>
              </a:rPr>
              <a:t>An Input Service Distributor (ISD) to distribute the credit in respect of </a:t>
            </a:r>
            <a:r>
              <a:rPr lang="en-IN" sz="2000" u="sng" dirty="0" smtClean="0">
                <a:latin typeface="+mj-lt"/>
              </a:rPr>
              <a:t>input services </a:t>
            </a:r>
            <a:r>
              <a:rPr lang="en-IN" sz="2000" dirty="0" smtClean="0">
                <a:latin typeface="+mj-lt"/>
              </a:rPr>
              <a:t>(and not inputs) received in its name. </a:t>
            </a:r>
          </a:p>
          <a:p>
            <a:pPr>
              <a:buFont typeface="Wingdings" pitchFamily="2" charset="2"/>
              <a:buChar char="Ø"/>
            </a:pPr>
            <a:endParaRPr lang="en-IN" sz="2000" dirty="0" smtClean="0">
              <a:latin typeface="+mj-lt"/>
            </a:endParaRPr>
          </a:p>
          <a:p>
            <a:pPr>
              <a:buFont typeface="Wingdings" pitchFamily="2" charset="2"/>
              <a:buChar char="Ø"/>
            </a:pPr>
            <a:r>
              <a:rPr lang="en-IN" sz="2000" dirty="0" smtClean="0">
                <a:latin typeface="+mj-lt"/>
              </a:rPr>
              <a:t>Generally, the head office of the person, or the corporate office, would be the location to which the services would be billed. There is no implication by law that an ISD must be the head office.</a:t>
            </a:r>
          </a:p>
          <a:p>
            <a:pPr>
              <a:buFont typeface="Wingdings" pitchFamily="2" charset="2"/>
              <a:buChar char="Ø"/>
            </a:pPr>
            <a:endParaRPr lang="en-IN" sz="2000" dirty="0" smtClean="0">
              <a:latin typeface="+mj-lt"/>
            </a:endParaRPr>
          </a:p>
        </p:txBody>
      </p:sp>
      <p:graphicFrame>
        <p:nvGraphicFramePr>
          <p:cNvPr id="4" name="Diagram 3"/>
          <p:cNvGraphicFramePr/>
          <p:nvPr/>
        </p:nvGraphicFramePr>
        <p:xfrm>
          <a:off x="1643042" y="3643314"/>
          <a:ext cx="6429420" cy="2786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28736"/>
            <a:ext cx="8572560" cy="5286412"/>
          </a:xfrm>
        </p:spPr>
        <p:txBody>
          <a:bodyPr>
            <a:normAutofit lnSpcReduction="10000"/>
          </a:bodyPr>
          <a:lstStyle/>
          <a:p>
            <a:pPr>
              <a:buFont typeface="Wingdings" pitchFamily="2" charset="2"/>
              <a:buChar char="Ø"/>
            </a:pPr>
            <a:r>
              <a:rPr lang="en-IN" sz="2200" dirty="0" smtClean="0">
                <a:latin typeface="+mj-lt"/>
              </a:rPr>
              <a:t>To distribute the credit of input services, the </a:t>
            </a:r>
            <a:r>
              <a:rPr lang="en-IN" sz="2200" dirty="0" smtClean="0">
                <a:solidFill>
                  <a:srgbClr val="FF0000"/>
                </a:solidFill>
                <a:latin typeface="+mj-lt"/>
              </a:rPr>
              <a:t>ISD would be required to follow the manner prescribed by the rules, including</a:t>
            </a:r>
            <a:r>
              <a:rPr lang="en-IN" sz="2200" dirty="0" smtClean="0">
                <a:latin typeface="+mj-lt"/>
              </a:rPr>
              <a:t>:</a:t>
            </a:r>
          </a:p>
          <a:p>
            <a:pPr>
              <a:buFont typeface="Courier New" pitchFamily="49" charset="0"/>
              <a:buChar char="o"/>
            </a:pPr>
            <a:r>
              <a:rPr lang="en-IN" sz="2200" dirty="0" smtClean="0">
                <a:latin typeface="+mj-lt"/>
              </a:rPr>
              <a:t>Issue of </a:t>
            </a:r>
            <a:r>
              <a:rPr lang="en-IN" sz="2200" u="sng" dirty="0" smtClean="0">
                <a:latin typeface="+mj-lt"/>
              </a:rPr>
              <a:t>an ISD invoice </a:t>
            </a:r>
            <a:r>
              <a:rPr lang="en-IN" sz="2200" dirty="0" smtClean="0">
                <a:latin typeface="+mj-lt"/>
              </a:rPr>
              <a:t>to each recipient of credit on every distribution. </a:t>
            </a:r>
          </a:p>
          <a:p>
            <a:pPr>
              <a:buNone/>
            </a:pPr>
            <a:endParaRPr lang="en-IN" sz="1300" dirty="0" smtClean="0">
              <a:latin typeface="+mj-lt"/>
            </a:endParaRPr>
          </a:p>
          <a:p>
            <a:pPr>
              <a:buFont typeface="Courier New" pitchFamily="49" charset="0"/>
              <a:buChar char="o"/>
            </a:pPr>
            <a:r>
              <a:rPr lang="en-IN" sz="2200" dirty="0" smtClean="0">
                <a:latin typeface="+mj-lt"/>
              </a:rPr>
              <a:t>Recipients of credit to are those taxable persons to whom it is attributable, being persons having the same PAN as that of the ISD.</a:t>
            </a:r>
          </a:p>
          <a:p>
            <a:pPr>
              <a:buFont typeface="Courier New" pitchFamily="49" charset="0"/>
              <a:buChar char="o"/>
            </a:pPr>
            <a:endParaRPr lang="en-IN" sz="1300" dirty="0" smtClean="0">
              <a:latin typeface="+mj-lt"/>
            </a:endParaRPr>
          </a:p>
          <a:p>
            <a:pPr>
              <a:buFont typeface="Courier New" pitchFamily="49" charset="0"/>
              <a:buChar char="o"/>
            </a:pPr>
            <a:r>
              <a:rPr lang="en-IN" sz="2200" dirty="0" smtClean="0">
                <a:latin typeface="+mj-lt"/>
              </a:rPr>
              <a:t>ISD is </a:t>
            </a:r>
            <a:r>
              <a:rPr lang="en-IN" sz="2200" u="sng" dirty="0" smtClean="0">
                <a:latin typeface="+mj-lt"/>
              </a:rPr>
              <a:t>located in a State other than that of the recipient of credit </a:t>
            </a:r>
            <a:r>
              <a:rPr lang="en-IN" sz="2200" dirty="0" smtClean="0">
                <a:latin typeface="+mj-lt"/>
              </a:rPr>
              <a:t>:-the aggregate of Central tax, State tax and Union territory tax, as integrated tax. [ie.SGST as a IGST not a SGST of other state]</a:t>
            </a:r>
          </a:p>
          <a:p>
            <a:pPr>
              <a:buFont typeface="Courier New" pitchFamily="49" charset="0"/>
              <a:buChar char="o"/>
            </a:pPr>
            <a:endParaRPr lang="en-IN" sz="1300" dirty="0" smtClean="0">
              <a:latin typeface="+mj-lt"/>
            </a:endParaRPr>
          </a:p>
          <a:p>
            <a:pPr>
              <a:buFont typeface="Courier New" pitchFamily="49" charset="0"/>
              <a:buChar char="o"/>
            </a:pPr>
            <a:r>
              <a:rPr lang="en-IN" sz="2200" dirty="0" smtClean="0">
                <a:latin typeface="+mj-lt"/>
              </a:rPr>
              <a:t>ISD is </a:t>
            </a:r>
            <a:r>
              <a:rPr lang="en-IN" sz="2200" u="sng" dirty="0" smtClean="0">
                <a:latin typeface="+mj-lt"/>
              </a:rPr>
              <a:t>located in the same State </a:t>
            </a:r>
            <a:r>
              <a:rPr lang="en-IN" sz="2200" dirty="0" smtClean="0">
                <a:latin typeface="+mj-lt"/>
              </a:rPr>
              <a:t>as that of the recipient:-the Central tax and State tax (or Union territory tax) should be distributed as the Central tax and State tax (or Union territory tax), respectively. </a:t>
            </a:r>
          </a:p>
          <a:p>
            <a:pPr>
              <a:buFont typeface="Courier New" pitchFamily="49" charset="0"/>
              <a:buChar char="o"/>
            </a:pPr>
            <a:endParaRPr lang="en-IN" sz="1200" dirty="0" smtClean="0">
              <a:latin typeface="+mj-lt"/>
            </a:endParaRPr>
          </a:p>
          <a:p>
            <a:pPr>
              <a:buFont typeface="Courier New" pitchFamily="49" charset="0"/>
              <a:buChar char="o"/>
            </a:pPr>
            <a:r>
              <a:rPr lang="en-IN" sz="2200" dirty="0" smtClean="0">
                <a:latin typeface="+mj-lt"/>
              </a:rPr>
              <a:t>Each type of tax must be distributed through a separate ISD invoice, but no requirement to issue ISD invoice at an invoice level. </a:t>
            </a:r>
          </a:p>
          <a:p>
            <a:pPr>
              <a:buFont typeface="Courier New" pitchFamily="49" charset="0"/>
              <a:buChar char="o"/>
            </a:pPr>
            <a:endParaRPr lang="en-IN" sz="2000" dirty="0" smtClean="0">
              <a:latin typeface="+mj-lt"/>
            </a:endParaRPr>
          </a:p>
          <a:p>
            <a:endParaRPr lang="en-IN" sz="2000" dirty="0">
              <a:latin typeface="+mj-lt"/>
            </a:endParaRPr>
          </a:p>
        </p:txBody>
      </p:sp>
      <p:sp>
        <p:nvSpPr>
          <p:cNvPr id="5" name="Title 1"/>
          <p:cNvSpPr>
            <a:spLocks noGrp="1"/>
          </p:cNvSpPr>
          <p:nvPr>
            <p:ph type="title"/>
          </p:nvPr>
        </p:nvSpPr>
        <p:spPr>
          <a:xfrm>
            <a:off x="500034" y="428604"/>
            <a:ext cx="8229600" cy="847725"/>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Input Service Distributer (ISD)</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142984"/>
            <a:ext cx="8643998" cy="5500726"/>
          </a:xfrm>
          <a:prstGeom prst="roundRect">
            <a:avLst/>
          </a:prstGeom>
        </p:spPr>
        <p:txBody>
          <a:bodyPr>
            <a:normAutofit/>
          </a:bodyPr>
          <a:lstStyle/>
          <a:p>
            <a:r>
              <a:rPr lang="en-IN" sz="2000" dirty="0" smtClean="0">
                <a:latin typeface="+mj-lt"/>
              </a:rPr>
              <a:t>Credit of tax paid on input service used by more than one location who are operational is to be distributed to all of them based on the </a:t>
            </a:r>
            <a:r>
              <a:rPr lang="en-IN" sz="2000" b="1" dirty="0" smtClean="0">
                <a:latin typeface="+mj-lt"/>
              </a:rPr>
              <a:t>pro rata basis of turnover.</a:t>
            </a:r>
          </a:p>
          <a:p>
            <a:endParaRPr lang="en-IN" sz="800" dirty="0" smtClean="0">
              <a:solidFill>
                <a:schemeClr val="accent6">
                  <a:lumMod val="75000"/>
                </a:schemeClr>
              </a:solidFill>
              <a:latin typeface="+mj-lt"/>
            </a:endParaRPr>
          </a:p>
          <a:p>
            <a:r>
              <a:rPr lang="en-IN" sz="2400" dirty="0" smtClean="0">
                <a:solidFill>
                  <a:schemeClr val="accent6">
                    <a:lumMod val="75000"/>
                  </a:schemeClr>
                </a:solidFill>
                <a:latin typeface="+mj-lt"/>
              </a:rPr>
              <a:t>Manner of Distribution of Credit by Input Service Distributor:-</a:t>
            </a:r>
            <a:r>
              <a:rPr lang="en-IN" sz="2000" dirty="0" smtClean="0">
                <a:latin typeface="+mj-lt"/>
              </a:rPr>
              <a:t> </a:t>
            </a:r>
            <a:endParaRPr lang="en-IN" sz="2000" dirty="0">
              <a:latin typeface="+mj-lt"/>
            </a:endParaRPr>
          </a:p>
        </p:txBody>
      </p:sp>
      <p:sp>
        <p:nvSpPr>
          <p:cNvPr id="10" name="Title 1"/>
          <p:cNvSpPr>
            <a:spLocks noGrp="1"/>
          </p:cNvSpPr>
          <p:nvPr>
            <p:ph type="title"/>
          </p:nvPr>
        </p:nvSpPr>
        <p:spPr>
          <a:xfrm>
            <a:off x="428596" y="428604"/>
            <a:ext cx="8229600" cy="857272"/>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Input Service Distributer (ISD)</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12" name="Table 11"/>
          <p:cNvGraphicFramePr>
            <a:graphicFrameLocks noGrp="1"/>
          </p:cNvGraphicFramePr>
          <p:nvPr/>
        </p:nvGraphicFramePr>
        <p:xfrm>
          <a:off x="928662" y="3143248"/>
          <a:ext cx="7643865" cy="2397760"/>
        </p:xfrm>
        <a:graphic>
          <a:graphicData uri="http://schemas.openxmlformats.org/drawingml/2006/table">
            <a:tbl>
              <a:tblPr firstRow="1" bandRow="1">
                <a:tableStyleId>{5C22544A-7EE6-4342-B048-85BDC9FD1C3A}</a:tableStyleId>
              </a:tblPr>
              <a:tblGrid>
                <a:gridCol w="2547955"/>
                <a:gridCol w="2547955"/>
                <a:gridCol w="2547955"/>
              </a:tblGrid>
              <a:tr h="370840">
                <a:tc>
                  <a:txBody>
                    <a:bodyPr/>
                    <a:lstStyle/>
                    <a:p>
                      <a:r>
                        <a:rPr lang="en-IN" dirty="0" smtClean="0"/>
                        <a:t>Credit available with ISD</a:t>
                      </a:r>
                      <a:endParaRPr lang="en-IN" dirty="0"/>
                    </a:p>
                  </a:txBody>
                  <a:tcPr/>
                </a:tc>
                <a:tc>
                  <a:txBody>
                    <a:bodyPr/>
                    <a:lstStyle/>
                    <a:p>
                      <a:r>
                        <a:rPr lang="en-IN" dirty="0" smtClean="0"/>
                        <a:t>Recipient unit is located in same state as that of ISD</a:t>
                      </a:r>
                      <a:endParaRPr lang="en-IN" dirty="0"/>
                    </a:p>
                  </a:txBody>
                  <a:tcPr/>
                </a:tc>
                <a:tc>
                  <a:txBody>
                    <a:bodyPr/>
                    <a:lstStyle/>
                    <a:p>
                      <a:r>
                        <a:rPr lang="en-IN" dirty="0" smtClean="0"/>
                        <a:t>Recipient unit is located in different state than that of ISD</a:t>
                      </a:r>
                      <a:endParaRPr lang="en-IN" dirty="0"/>
                    </a:p>
                  </a:txBody>
                  <a:tcPr/>
                </a:tc>
              </a:tr>
              <a:tr h="370840">
                <a:tc>
                  <a:txBody>
                    <a:bodyPr/>
                    <a:lstStyle/>
                    <a:p>
                      <a:r>
                        <a:rPr lang="en-IN" dirty="0" smtClean="0"/>
                        <a:t>Central Tax</a:t>
                      </a:r>
                      <a:endParaRPr lang="en-IN" dirty="0"/>
                    </a:p>
                  </a:txBody>
                  <a:tcPr/>
                </a:tc>
                <a:tc>
                  <a:txBody>
                    <a:bodyPr/>
                    <a:lstStyle/>
                    <a:p>
                      <a:r>
                        <a:rPr lang="en-IN" dirty="0" smtClean="0"/>
                        <a:t>CGST</a:t>
                      </a:r>
                      <a:endParaRPr lang="en-IN" dirty="0"/>
                    </a:p>
                  </a:txBody>
                  <a:tcPr/>
                </a:tc>
                <a:tc>
                  <a:txBody>
                    <a:bodyPr/>
                    <a:lstStyle/>
                    <a:p>
                      <a:r>
                        <a:rPr lang="en-IN" dirty="0" smtClean="0"/>
                        <a:t>IGST</a:t>
                      </a:r>
                      <a:endParaRPr lang="en-IN" dirty="0"/>
                    </a:p>
                  </a:txBody>
                  <a:tcPr/>
                </a:tc>
              </a:tr>
              <a:tr h="370840">
                <a:tc>
                  <a:txBody>
                    <a:bodyPr/>
                    <a:lstStyle/>
                    <a:p>
                      <a:r>
                        <a:rPr lang="en-IN" dirty="0" smtClean="0"/>
                        <a:t>State Tax</a:t>
                      </a:r>
                      <a:endParaRPr lang="en-IN" dirty="0"/>
                    </a:p>
                  </a:txBody>
                  <a:tcPr/>
                </a:tc>
                <a:tc>
                  <a:txBody>
                    <a:bodyPr/>
                    <a:lstStyle/>
                    <a:p>
                      <a:r>
                        <a:rPr lang="en-IN" dirty="0" smtClean="0"/>
                        <a:t>SGST</a:t>
                      </a:r>
                      <a:endParaRPr lang="en-IN" dirty="0"/>
                    </a:p>
                  </a:txBody>
                  <a:tcPr/>
                </a:tc>
                <a:tc>
                  <a:txBody>
                    <a:bodyPr/>
                    <a:lstStyle/>
                    <a:p>
                      <a:r>
                        <a:rPr lang="en-IN" dirty="0" smtClean="0"/>
                        <a:t>IGST</a:t>
                      </a:r>
                      <a:endParaRPr lang="en-IN" dirty="0"/>
                    </a:p>
                  </a:txBody>
                  <a:tcPr/>
                </a:tc>
              </a:tr>
              <a:tr h="370840">
                <a:tc>
                  <a:txBody>
                    <a:bodyPr/>
                    <a:lstStyle/>
                    <a:p>
                      <a:r>
                        <a:rPr lang="en-IN" dirty="0" smtClean="0"/>
                        <a:t>UT Tax</a:t>
                      </a:r>
                      <a:endParaRPr lang="en-IN" dirty="0"/>
                    </a:p>
                  </a:txBody>
                  <a:tcPr/>
                </a:tc>
                <a:tc>
                  <a:txBody>
                    <a:bodyPr/>
                    <a:lstStyle/>
                    <a:p>
                      <a:r>
                        <a:rPr lang="en-IN" dirty="0" smtClean="0"/>
                        <a:t>UTGST</a:t>
                      </a:r>
                      <a:endParaRPr lang="en-IN" dirty="0"/>
                    </a:p>
                  </a:txBody>
                  <a:tcPr/>
                </a:tc>
                <a:tc>
                  <a:txBody>
                    <a:bodyPr/>
                    <a:lstStyle/>
                    <a:p>
                      <a:r>
                        <a:rPr lang="en-IN" dirty="0" smtClean="0"/>
                        <a:t>IGST</a:t>
                      </a:r>
                      <a:endParaRPr lang="en-IN" dirty="0"/>
                    </a:p>
                  </a:txBody>
                  <a:tcPr/>
                </a:tc>
              </a:tr>
              <a:tr h="370840">
                <a:tc>
                  <a:txBody>
                    <a:bodyPr/>
                    <a:lstStyle/>
                    <a:p>
                      <a:r>
                        <a:rPr lang="en-IN" dirty="0" smtClean="0"/>
                        <a:t>Integrated Tax</a:t>
                      </a:r>
                      <a:endParaRPr lang="en-IN" dirty="0"/>
                    </a:p>
                  </a:txBody>
                  <a:tcPr/>
                </a:tc>
                <a:tc>
                  <a:txBody>
                    <a:bodyPr/>
                    <a:lstStyle/>
                    <a:p>
                      <a:r>
                        <a:rPr lang="en-IN" dirty="0" smtClean="0"/>
                        <a:t>IGST*</a:t>
                      </a:r>
                      <a:endParaRPr lang="en-IN" dirty="0"/>
                    </a:p>
                  </a:txBody>
                  <a:tcPr/>
                </a:tc>
                <a:tc>
                  <a:txBody>
                    <a:bodyPr/>
                    <a:lstStyle/>
                    <a:p>
                      <a:r>
                        <a:rPr lang="en-IN" dirty="0" smtClean="0"/>
                        <a:t>IGST</a:t>
                      </a:r>
                      <a:endParaRPr lang="en-IN" dirty="0"/>
                    </a:p>
                  </a:txBody>
                  <a:tcPr/>
                </a:tc>
              </a:tr>
            </a:tbl>
          </a:graphicData>
        </a:graphic>
      </p:graphicFrame>
      <p:sp>
        <p:nvSpPr>
          <p:cNvPr id="13" name="Title 1"/>
          <p:cNvSpPr txBox="1">
            <a:spLocks/>
          </p:cNvSpPr>
          <p:nvPr/>
        </p:nvSpPr>
        <p:spPr>
          <a:xfrm>
            <a:off x="714348" y="5643578"/>
            <a:ext cx="8229600" cy="857272"/>
          </a:xfrm>
          <a:prstGeom prst="rect">
            <a:avLst/>
          </a:prstGeom>
        </p:spPr>
        <p:txBody>
          <a:bodyPr vert="horz" lIns="0" rIns="0" bIns="0" anchor="b">
            <a:noAutofit/>
          </a:bodyPr>
          <a:lstStyle/>
          <a:p>
            <a:pPr lvl="0">
              <a:spcBef>
                <a:spcPct val="0"/>
              </a:spcBef>
            </a:pPr>
            <a:r>
              <a:rPr lang="en-IN" dirty="0" smtClean="0"/>
              <a:t>*</a:t>
            </a:r>
            <a:r>
              <a:rPr lang="en-IN" dirty="0" smtClean="0">
                <a:latin typeface="+mj-lt"/>
              </a:rPr>
              <a:t>It’s important to note that, section 20 permits distribution of Integrated Tax either as IGST or CGST or SGST. However, Rule </a:t>
            </a:r>
            <a:r>
              <a:rPr lang="en-IN" dirty="0" smtClean="0">
                <a:latin typeface="+mj-lt"/>
                <a:cs typeface="Andalus" pitchFamily="18" charset="-78"/>
              </a:rPr>
              <a:t>39(1)(e</a:t>
            </a:r>
            <a:r>
              <a:rPr lang="en-IN" dirty="0" smtClean="0">
                <a:latin typeface="+mj-lt"/>
              </a:rPr>
              <a:t>) permits distribution of ITC of integrated tax as IGST only</a:t>
            </a:r>
            <a:r>
              <a:rPr lang="en-IN" dirty="0" smtClean="0"/>
              <a:t>.</a:t>
            </a:r>
            <a:endParaRPr kumimoji="0" lang="en-IN" i="0" u="none" strike="noStrike" kern="1200" normalizeH="0" baseline="0" noProof="0" dirty="0">
              <a:uLnTx/>
              <a:uFillTx/>
              <a:latin typeface="+mj-lt"/>
              <a:ea typeface="+mj-ea"/>
              <a:cs typeface="+mj-cs"/>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TRANSITIONAL PROVISIONS</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p:txBody>
          <a:bodyPr>
            <a:normAutofit/>
          </a:bodyPr>
          <a:lstStyle/>
          <a:p>
            <a:endParaRPr lang="en-IN" sz="2000" dirty="0" smtClean="0">
              <a:latin typeface="+mj-lt"/>
            </a:endParaRPr>
          </a:p>
          <a:p>
            <a:r>
              <a:rPr lang="en-IN" sz="2000" dirty="0" smtClean="0">
                <a:latin typeface="+mj-lt"/>
              </a:rPr>
              <a:t>If any contrary contained in GST Act, the </a:t>
            </a:r>
            <a:r>
              <a:rPr lang="en-IN" sz="2000" dirty="0" smtClean="0">
                <a:solidFill>
                  <a:srgbClr val="FF0000"/>
                </a:solidFill>
                <a:latin typeface="+mj-lt"/>
              </a:rPr>
              <a:t>ITC on account of any services received prior to the appointed day by an ISD </a:t>
            </a:r>
            <a:r>
              <a:rPr lang="en-IN" sz="2000" dirty="0" smtClean="0">
                <a:latin typeface="+mj-lt"/>
              </a:rPr>
              <a:t>shall be </a:t>
            </a:r>
            <a:r>
              <a:rPr lang="en-IN" sz="2000" dirty="0" smtClean="0">
                <a:solidFill>
                  <a:srgbClr val="FF0000"/>
                </a:solidFill>
                <a:latin typeface="+mj-lt"/>
              </a:rPr>
              <a:t>eligible for distribution as credit.</a:t>
            </a:r>
            <a:endParaRPr lang="en-IN" sz="2000" dirty="0" smtClean="0">
              <a:latin typeface="+mj-lt"/>
            </a:endParaRPr>
          </a:p>
          <a:p>
            <a:endParaRPr lang="en-IN" sz="2000" dirty="0" smtClean="0">
              <a:latin typeface="+mj-lt"/>
            </a:endParaRPr>
          </a:p>
          <a:p>
            <a:r>
              <a:rPr lang="en-IN" sz="2000" dirty="0" smtClean="0">
                <a:latin typeface="+mj-lt"/>
              </a:rPr>
              <a:t>Even if the invoices relating to such services are received on or after the appointed day.</a:t>
            </a:r>
          </a:p>
          <a:p>
            <a:endParaRPr lang="en-IN" sz="2000" dirty="0">
              <a:latin typeface="+mj-lt"/>
            </a:endParaRPr>
          </a:p>
        </p:txBody>
      </p:sp>
      <p:sp>
        <p:nvSpPr>
          <p:cNvPr id="4" name="Rectangle 3"/>
          <p:cNvSpPr/>
          <p:nvPr/>
        </p:nvSpPr>
        <p:spPr>
          <a:xfrm>
            <a:off x="6215074" y="4286256"/>
            <a:ext cx="2319738"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140(7) of cgst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28736"/>
            <a:ext cx="8572560" cy="5286412"/>
          </a:xfrm>
        </p:spPr>
        <p:txBody>
          <a:bodyPr>
            <a:normAutofit/>
          </a:bodyPr>
          <a:lstStyle/>
          <a:p>
            <a:pPr>
              <a:buFont typeface="Wingdings" pitchFamily="2" charset="2"/>
              <a:buChar char="q"/>
            </a:pPr>
            <a:r>
              <a:rPr lang="en-IN" sz="2000" dirty="0" smtClean="0">
                <a:latin typeface="+mj-lt"/>
              </a:rPr>
              <a:t>Every registered person shall keep and maintain, at his principal place of business a true and correct account of the following: </a:t>
            </a:r>
          </a:p>
          <a:p>
            <a:pPr>
              <a:buFont typeface="Courier New" pitchFamily="49" charset="0"/>
              <a:buChar char="o"/>
            </a:pPr>
            <a:r>
              <a:rPr lang="en-IN" sz="2000" dirty="0" smtClean="0">
                <a:latin typeface="+mj-lt"/>
              </a:rPr>
              <a:t>Production or manufacture of goods; </a:t>
            </a:r>
          </a:p>
          <a:p>
            <a:pPr>
              <a:buFont typeface="Courier New" pitchFamily="49" charset="0"/>
              <a:buChar char="o"/>
            </a:pPr>
            <a:r>
              <a:rPr lang="en-IN" sz="2000" dirty="0" smtClean="0">
                <a:latin typeface="+mj-lt"/>
              </a:rPr>
              <a:t>Inward supply of goods or services or both;</a:t>
            </a:r>
          </a:p>
          <a:p>
            <a:pPr>
              <a:buFont typeface="Courier New" pitchFamily="49" charset="0"/>
              <a:buChar char="o"/>
            </a:pPr>
            <a:r>
              <a:rPr lang="en-IN" sz="2000" dirty="0" smtClean="0">
                <a:latin typeface="+mj-lt"/>
              </a:rPr>
              <a:t>Outward supply of goods and/or services or both </a:t>
            </a:r>
          </a:p>
          <a:p>
            <a:pPr>
              <a:buFont typeface="Courier New" pitchFamily="49" charset="0"/>
              <a:buChar char="o"/>
            </a:pPr>
            <a:r>
              <a:rPr lang="en-IN" sz="2000" dirty="0" smtClean="0">
                <a:latin typeface="+mj-lt"/>
              </a:rPr>
              <a:t>Stock of goods; </a:t>
            </a:r>
          </a:p>
          <a:p>
            <a:pPr>
              <a:buFont typeface="Courier New" pitchFamily="49" charset="0"/>
              <a:buChar char="o"/>
            </a:pPr>
            <a:r>
              <a:rPr lang="en-IN" sz="2000" dirty="0" smtClean="0">
                <a:latin typeface="+mj-lt"/>
              </a:rPr>
              <a:t>Input tax credit availed; </a:t>
            </a:r>
          </a:p>
          <a:p>
            <a:pPr>
              <a:buFont typeface="Courier New" pitchFamily="49" charset="0"/>
              <a:buChar char="o"/>
            </a:pPr>
            <a:r>
              <a:rPr lang="en-IN" sz="2000" dirty="0" smtClean="0">
                <a:latin typeface="+mj-lt"/>
              </a:rPr>
              <a:t>Output tax payable and paid.</a:t>
            </a:r>
          </a:p>
          <a:p>
            <a:pPr>
              <a:buFont typeface="Wingdings" pitchFamily="2" charset="2"/>
              <a:buChar char="q"/>
            </a:pPr>
            <a:endParaRPr lang="en-IN" sz="2000" u="sng" dirty="0" smtClean="0">
              <a:latin typeface="+mj-lt"/>
            </a:endParaRPr>
          </a:p>
          <a:p>
            <a:pPr>
              <a:buFont typeface="Wingdings" pitchFamily="2" charset="2"/>
              <a:buChar char="q"/>
            </a:pPr>
            <a:r>
              <a:rPr lang="en-IN" sz="2000" u="sng" dirty="0" smtClean="0">
                <a:latin typeface="+mj-lt"/>
              </a:rPr>
              <a:t>In case of multiple places of business</a:t>
            </a:r>
            <a:r>
              <a:rPr lang="en-IN" sz="2000" dirty="0" smtClean="0">
                <a:latin typeface="+mj-lt"/>
              </a:rPr>
              <a:t> :- the </a:t>
            </a:r>
            <a:r>
              <a:rPr lang="en-IN" sz="2000" dirty="0" smtClean="0">
                <a:solidFill>
                  <a:srgbClr val="00B050"/>
                </a:solidFill>
                <a:latin typeface="+mj-lt"/>
              </a:rPr>
              <a:t>accounts relating to each place of business</a:t>
            </a:r>
            <a:r>
              <a:rPr lang="en-IN" sz="2000" dirty="0" smtClean="0">
                <a:latin typeface="+mj-lt"/>
              </a:rPr>
              <a:t> shall be </a:t>
            </a:r>
            <a:r>
              <a:rPr lang="en-IN" sz="2000" dirty="0" smtClean="0">
                <a:solidFill>
                  <a:srgbClr val="00B050"/>
                </a:solidFill>
                <a:latin typeface="+mj-lt"/>
              </a:rPr>
              <a:t>kept at the respective places of business</a:t>
            </a:r>
          </a:p>
          <a:p>
            <a:pPr>
              <a:buNone/>
            </a:pPr>
            <a:r>
              <a:rPr lang="en-IN" sz="2000" dirty="0" smtClean="0">
                <a:solidFill>
                  <a:srgbClr val="00B050"/>
                </a:solidFill>
                <a:latin typeface="+mj-lt"/>
              </a:rPr>
              <a:t>	</a:t>
            </a:r>
            <a:r>
              <a:rPr lang="en-IN" sz="2000" dirty="0" smtClean="0">
                <a:latin typeface="+mj-lt"/>
              </a:rPr>
              <a:t>concerned. </a:t>
            </a:r>
            <a:r>
              <a:rPr lang="en-IN" sz="2000" u="sng" dirty="0" smtClean="0">
                <a:latin typeface="+mj-lt"/>
              </a:rPr>
              <a:t>Hence</a:t>
            </a:r>
            <a:r>
              <a:rPr lang="en-IN" sz="2000" dirty="0" smtClean="0">
                <a:latin typeface="+mj-lt"/>
              </a:rPr>
              <a:t>, all records are to be maintained at each place of business. </a:t>
            </a:r>
          </a:p>
          <a:p>
            <a:pPr>
              <a:buFont typeface="Courier New" pitchFamily="49" charset="0"/>
              <a:buChar char="o"/>
            </a:pPr>
            <a:r>
              <a:rPr lang="en-IN" sz="2000" dirty="0" smtClean="0">
                <a:latin typeface="+mj-lt"/>
              </a:rPr>
              <a:t>Registered assessee may keep and maintain such accounts and other particulars in the electronic form in such manner as may be prescribed. </a:t>
            </a:r>
          </a:p>
        </p:txBody>
      </p:sp>
      <p:sp>
        <p:nvSpPr>
          <p:cNvPr id="6" name="Rectangle 5"/>
          <p:cNvSpPr/>
          <p:nvPr/>
        </p:nvSpPr>
        <p:spPr>
          <a:xfrm>
            <a:off x="1357290" y="642918"/>
            <a:ext cx="6301532" cy="76944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Accounts and Records</a:t>
            </a:r>
            <a:endParaRPr lang="en-IN" sz="4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Refund in GST     </a:t>
            </a:r>
            <a:endParaRPr lang="en-IN" sz="1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500034" y="1357298"/>
            <a:ext cx="8229600" cy="5214974"/>
          </a:xfrm>
        </p:spPr>
        <p:txBody>
          <a:bodyPr>
            <a:normAutofit lnSpcReduction="10000"/>
          </a:bodyPr>
          <a:lstStyle/>
          <a:p>
            <a:pPr>
              <a:buFont typeface="Wingdings" pitchFamily="2" charset="2"/>
              <a:buChar char="v"/>
            </a:pPr>
            <a:r>
              <a:rPr lang="en-IN" sz="2000" dirty="0" smtClean="0">
                <a:solidFill>
                  <a:srgbClr val="7030A0"/>
                </a:solidFill>
                <a:latin typeface="+mj-lt"/>
              </a:rPr>
              <a:t>Who can claim refund under GST</a:t>
            </a:r>
            <a:r>
              <a:rPr lang="en-IN" sz="2000" dirty="0" smtClean="0">
                <a:latin typeface="+mj-lt"/>
              </a:rPr>
              <a:t> :- any person in respect of – </a:t>
            </a:r>
          </a:p>
          <a:p>
            <a:r>
              <a:rPr lang="en-IN" sz="2000" u="sng" dirty="0" smtClean="0">
                <a:latin typeface="+mj-lt"/>
              </a:rPr>
              <a:t>any tax</a:t>
            </a:r>
            <a:r>
              <a:rPr lang="en-IN" sz="2000" dirty="0" smtClean="0">
                <a:latin typeface="+mj-lt"/>
              </a:rPr>
              <a:t> (which was </a:t>
            </a:r>
            <a:r>
              <a:rPr lang="en-IN" sz="2000" u="sng" dirty="0" smtClean="0">
                <a:latin typeface="+mj-lt"/>
              </a:rPr>
              <a:t>excess paid</a:t>
            </a:r>
            <a:r>
              <a:rPr lang="en-IN" sz="2000" dirty="0" smtClean="0">
                <a:latin typeface="+mj-lt"/>
              </a:rPr>
              <a:t>);  </a:t>
            </a:r>
          </a:p>
          <a:p>
            <a:r>
              <a:rPr lang="en-IN" sz="2000" u="sng" dirty="0" smtClean="0">
                <a:latin typeface="+mj-lt"/>
              </a:rPr>
              <a:t>interest paid on such tax</a:t>
            </a:r>
            <a:r>
              <a:rPr lang="en-IN" sz="2000" dirty="0" smtClean="0">
                <a:latin typeface="+mj-lt"/>
              </a:rPr>
              <a:t>; or  </a:t>
            </a:r>
          </a:p>
          <a:p>
            <a:r>
              <a:rPr lang="en-IN" sz="2000" dirty="0" smtClean="0">
                <a:latin typeface="+mj-lt"/>
              </a:rPr>
              <a:t>any other </a:t>
            </a:r>
            <a:r>
              <a:rPr lang="en-IN" sz="2000" u="sng" dirty="0" smtClean="0">
                <a:latin typeface="+mj-lt"/>
              </a:rPr>
              <a:t>amount paid</a:t>
            </a:r>
            <a:r>
              <a:rPr lang="en-IN" sz="2000" dirty="0" smtClean="0">
                <a:latin typeface="+mj-lt"/>
              </a:rPr>
              <a:t> (which is not required to have been paid);  </a:t>
            </a:r>
          </a:p>
          <a:p>
            <a:r>
              <a:rPr lang="en-IN" sz="2000" u="sng" dirty="0" smtClean="0">
                <a:latin typeface="+mj-lt"/>
              </a:rPr>
              <a:t>input tax relating</a:t>
            </a:r>
            <a:r>
              <a:rPr lang="en-IN" sz="2000" dirty="0" smtClean="0">
                <a:latin typeface="+mj-lt"/>
              </a:rPr>
              <a:t> to goods and/or services </a:t>
            </a:r>
            <a:r>
              <a:rPr lang="en-IN" sz="2000" u="sng" dirty="0" smtClean="0">
                <a:latin typeface="+mj-lt"/>
              </a:rPr>
              <a:t>that are exported</a:t>
            </a:r>
            <a:r>
              <a:rPr lang="en-IN" sz="2000" dirty="0" smtClean="0">
                <a:latin typeface="+mj-lt"/>
              </a:rPr>
              <a:t> out of India; </a:t>
            </a:r>
          </a:p>
          <a:p>
            <a:r>
              <a:rPr lang="en-IN" sz="2000" u="sng" dirty="0" smtClean="0">
                <a:latin typeface="+mj-lt"/>
              </a:rPr>
              <a:t>tax on inputs or input services</a:t>
            </a:r>
            <a:r>
              <a:rPr lang="en-IN" sz="2000" dirty="0" smtClean="0">
                <a:latin typeface="+mj-lt"/>
              </a:rPr>
              <a:t> “</a:t>
            </a:r>
            <a:r>
              <a:rPr lang="en-IN" sz="2000" u="sng" dirty="0" smtClean="0">
                <a:latin typeface="+mj-lt"/>
              </a:rPr>
              <a:t>used</a:t>
            </a:r>
            <a:r>
              <a:rPr lang="en-IN" sz="2000" dirty="0" smtClean="0">
                <a:latin typeface="+mj-lt"/>
              </a:rPr>
              <a:t>” </a:t>
            </a:r>
            <a:r>
              <a:rPr lang="en-IN" sz="2000" u="sng" dirty="0" smtClean="0">
                <a:latin typeface="+mj-lt"/>
              </a:rPr>
              <a:t>in the goods and/or services</a:t>
            </a:r>
            <a:r>
              <a:rPr lang="en-IN" sz="2000" dirty="0" smtClean="0">
                <a:latin typeface="+mj-lt"/>
              </a:rPr>
              <a:t> </a:t>
            </a:r>
            <a:r>
              <a:rPr lang="en-IN" sz="2000" u="sng" dirty="0" smtClean="0">
                <a:latin typeface="+mj-lt"/>
              </a:rPr>
              <a:t>exported</a:t>
            </a:r>
            <a:r>
              <a:rPr lang="en-IN" sz="2000" dirty="0" smtClean="0">
                <a:latin typeface="+mj-lt"/>
              </a:rPr>
              <a:t> out of India including </a:t>
            </a:r>
            <a:r>
              <a:rPr lang="en-IN" sz="2000" u="sng" dirty="0" smtClean="0">
                <a:latin typeface="+mj-lt"/>
              </a:rPr>
              <a:t>zero rated supply</a:t>
            </a:r>
            <a:r>
              <a:rPr lang="en-IN" sz="2000" dirty="0" smtClean="0">
                <a:latin typeface="+mj-lt"/>
              </a:rPr>
              <a:t>; </a:t>
            </a:r>
          </a:p>
          <a:p>
            <a:r>
              <a:rPr lang="en-IN" sz="2000" u="sng" dirty="0" smtClean="0">
                <a:latin typeface="+mj-lt"/>
              </a:rPr>
              <a:t>tax on the supply</a:t>
            </a:r>
            <a:r>
              <a:rPr lang="en-IN" sz="2000" dirty="0" smtClean="0">
                <a:latin typeface="+mj-lt"/>
              </a:rPr>
              <a:t> of goods </a:t>
            </a:r>
            <a:r>
              <a:rPr lang="en-IN" sz="2000" u="sng" dirty="0" smtClean="0">
                <a:latin typeface="+mj-lt"/>
              </a:rPr>
              <a:t>regarded as deemed exports</a:t>
            </a:r>
            <a:r>
              <a:rPr lang="en-IN" sz="2000" dirty="0" smtClean="0">
                <a:latin typeface="+mj-lt"/>
              </a:rPr>
              <a:t>; </a:t>
            </a:r>
          </a:p>
          <a:p>
            <a:pPr>
              <a:buFont typeface="Wingdings" pitchFamily="2" charset="2"/>
              <a:buChar char="v"/>
            </a:pPr>
            <a:endParaRPr lang="en-IN" sz="2000" dirty="0" smtClean="0">
              <a:solidFill>
                <a:srgbClr val="7030A0"/>
              </a:solidFill>
              <a:latin typeface="+mj-lt"/>
            </a:endParaRPr>
          </a:p>
          <a:p>
            <a:pPr>
              <a:buFont typeface="Wingdings" pitchFamily="2" charset="2"/>
              <a:buChar char="v"/>
            </a:pPr>
            <a:r>
              <a:rPr lang="en-IN" sz="2000" dirty="0" smtClean="0">
                <a:solidFill>
                  <a:srgbClr val="7030A0"/>
                </a:solidFill>
                <a:latin typeface="+mj-lt"/>
              </a:rPr>
              <a:t>When the application for refund shall be made :-</a:t>
            </a:r>
          </a:p>
          <a:p>
            <a:pPr>
              <a:buFont typeface="Wingdings" pitchFamily="2" charset="2"/>
              <a:buChar char="ü"/>
            </a:pPr>
            <a:r>
              <a:rPr lang="en-IN" sz="2000" dirty="0" smtClean="0">
                <a:solidFill>
                  <a:srgbClr val="FF0000"/>
                </a:solidFill>
                <a:latin typeface="+mj-lt"/>
              </a:rPr>
              <a:t>before</a:t>
            </a:r>
            <a:r>
              <a:rPr lang="en-IN" sz="2000" dirty="0" smtClean="0">
                <a:latin typeface="+mj-lt"/>
              </a:rPr>
              <a:t> the </a:t>
            </a:r>
            <a:r>
              <a:rPr lang="en-IN" sz="2000" u="sng" dirty="0" smtClean="0">
                <a:solidFill>
                  <a:schemeClr val="accent5">
                    <a:lumMod val="75000"/>
                  </a:schemeClr>
                </a:solidFill>
                <a:latin typeface="+mj-lt"/>
              </a:rPr>
              <a:t>expiry of two years from the relevant date,</a:t>
            </a:r>
            <a:r>
              <a:rPr lang="en-IN" sz="2000" dirty="0" smtClean="0">
                <a:solidFill>
                  <a:schemeClr val="accent5">
                    <a:lumMod val="75000"/>
                  </a:schemeClr>
                </a:solidFill>
                <a:latin typeface="+mj-lt"/>
              </a:rPr>
              <a:t> </a:t>
            </a:r>
            <a:r>
              <a:rPr lang="en-IN" sz="2000" dirty="0" smtClean="0">
                <a:latin typeface="+mj-lt"/>
              </a:rPr>
              <a:t>in </a:t>
            </a:r>
            <a:r>
              <a:rPr lang="en-IN" sz="2000" u="sng" dirty="0" smtClean="0">
                <a:latin typeface="+mj-lt"/>
              </a:rPr>
              <a:t>such form and manner</a:t>
            </a:r>
            <a:r>
              <a:rPr lang="en-IN" sz="2000" dirty="0" smtClean="0">
                <a:latin typeface="+mj-lt"/>
              </a:rPr>
              <a:t> as may be </a:t>
            </a:r>
            <a:r>
              <a:rPr lang="en-IN" sz="2000" u="sng" dirty="0" smtClean="0">
                <a:latin typeface="+mj-lt"/>
              </a:rPr>
              <a:t>prescribed</a:t>
            </a:r>
            <a:r>
              <a:rPr lang="en-IN" sz="2000" dirty="0" smtClean="0">
                <a:latin typeface="+mj-lt"/>
              </a:rPr>
              <a:t>;</a:t>
            </a:r>
          </a:p>
          <a:p>
            <a:pPr>
              <a:buFont typeface="Wingdings" pitchFamily="2" charset="2"/>
              <a:buChar char="ü"/>
            </a:pPr>
            <a:r>
              <a:rPr lang="en-IN" sz="2000" u="sng" dirty="0" smtClean="0">
                <a:latin typeface="+mj-lt"/>
              </a:rPr>
              <a:t>Time limit not apply</a:t>
            </a:r>
            <a:r>
              <a:rPr lang="en-IN" sz="2000" dirty="0" smtClean="0">
                <a:latin typeface="+mj-lt"/>
              </a:rPr>
              <a:t> :- the time limit of two years will not apply where tax / interest / or any other amount has been </a:t>
            </a:r>
            <a:r>
              <a:rPr lang="en-IN" sz="2000" dirty="0" smtClean="0">
                <a:solidFill>
                  <a:schemeClr val="accent5">
                    <a:lumMod val="75000"/>
                  </a:schemeClr>
                </a:solidFill>
                <a:latin typeface="+mj-lt"/>
              </a:rPr>
              <a:t>paid under </a:t>
            </a:r>
            <a:r>
              <a:rPr lang="en-IN" sz="2000" u="sng" dirty="0" smtClean="0">
                <a:solidFill>
                  <a:schemeClr val="accent5">
                    <a:lumMod val="75000"/>
                  </a:schemeClr>
                </a:solidFill>
                <a:latin typeface="+mj-lt"/>
              </a:rPr>
              <a:t>protest or otherwise</a:t>
            </a:r>
            <a:r>
              <a:rPr lang="en-IN" sz="2000" dirty="0" smtClean="0">
                <a:latin typeface="+mj-lt"/>
              </a:rPr>
              <a:t>.</a:t>
            </a:r>
          </a:p>
          <a:p>
            <a:pPr>
              <a:buFont typeface="Wingdings" pitchFamily="2" charset="2"/>
              <a:buChar char="ü"/>
            </a:pPr>
            <a:r>
              <a:rPr lang="en-IN" sz="2000" dirty="0" smtClean="0">
                <a:latin typeface="+mj-lt"/>
              </a:rPr>
              <a:t>In case of </a:t>
            </a:r>
            <a:r>
              <a:rPr lang="en-IN" sz="2000" u="sng" dirty="0" smtClean="0">
                <a:latin typeface="+mj-lt"/>
              </a:rPr>
              <a:t>taxable person</a:t>
            </a:r>
            <a:r>
              <a:rPr lang="en-IN" sz="2000" dirty="0" smtClean="0">
                <a:latin typeface="+mj-lt"/>
              </a:rPr>
              <a:t> </a:t>
            </a:r>
            <a:r>
              <a:rPr lang="en-IN" sz="2000" u="sng" dirty="0" smtClean="0">
                <a:latin typeface="+mj-lt"/>
              </a:rPr>
              <a:t>claiming refund of any balance</a:t>
            </a:r>
            <a:r>
              <a:rPr lang="en-IN" sz="2000" dirty="0" smtClean="0">
                <a:latin typeface="+mj-lt"/>
              </a:rPr>
              <a:t> </a:t>
            </a:r>
            <a:r>
              <a:rPr lang="en-IN" sz="2000" u="sng" dirty="0" smtClean="0">
                <a:latin typeface="+mj-lt"/>
              </a:rPr>
              <a:t>in the electronic cash ledger</a:t>
            </a:r>
            <a:r>
              <a:rPr lang="en-IN" sz="2000" dirty="0" smtClean="0">
                <a:latin typeface="+mj-lt"/>
              </a:rPr>
              <a:t>, it can be </a:t>
            </a:r>
            <a:r>
              <a:rPr lang="en-IN" sz="2000" u="sng" dirty="0" smtClean="0">
                <a:latin typeface="+mj-lt"/>
              </a:rPr>
              <a:t>claimed in the return furnished</a:t>
            </a:r>
            <a:r>
              <a:rPr lang="en-IN" sz="2000" dirty="0" smtClean="0">
                <a:latin typeface="+mj-lt"/>
              </a:rPr>
              <a:t> under section 39.</a:t>
            </a:r>
            <a:endParaRPr lang="en-IN" sz="2000" dirty="0">
              <a:solidFill>
                <a:srgbClr val="7030A0"/>
              </a:solidFill>
              <a:latin typeface="+mj-lt"/>
            </a:endParaRPr>
          </a:p>
        </p:txBody>
      </p:sp>
      <p:sp>
        <p:nvSpPr>
          <p:cNvPr id="5" name="Rectangle 4"/>
          <p:cNvSpPr/>
          <p:nvPr/>
        </p:nvSpPr>
        <p:spPr>
          <a:xfrm>
            <a:off x="6488273" y="6457890"/>
            <a:ext cx="231640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54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5720" y="1857364"/>
            <a:ext cx="4040188" cy="659352"/>
          </a:xfrm>
        </p:spPr>
        <p:txBody>
          <a:bodyPr/>
          <a:lstStyle/>
          <a:p>
            <a:pPr algn="ctr"/>
            <a:r>
              <a:rPr lang="en-IN" dirty="0" smtClean="0"/>
              <a:t>Before GST tax event</a:t>
            </a:r>
            <a:endParaRPr lang="en-IN" dirty="0"/>
          </a:p>
        </p:txBody>
      </p:sp>
      <p:sp>
        <p:nvSpPr>
          <p:cNvPr id="5" name="Text Placeholder 4"/>
          <p:cNvSpPr>
            <a:spLocks noGrp="1"/>
          </p:cNvSpPr>
          <p:nvPr>
            <p:ph type="body" sz="half" idx="3"/>
          </p:nvPr>
        </p:nvSpPr>
        <p:spPr/>
        <p:txBody>
          <a:bodyPr>
            <a:normAutofit/>
          </a:bodyPr>
          <a:lstStyle/>
          <a:p>
            <a:pPr algn="ctr"/>
            <a:r>
              <a:rPr lang="en-IN" dirty="0" smtClean="0"/>
              <a:t>In GST tax event</a:t>
            </a:r>
            <a:endParaRPr lang="en-IN" dirty="0"/>
          </a:p>
        </p:txBody>
      </p:sp>
      <p:pic>
        <p:nvPicPr>
          <p:cNvPr id="5123" name="Picture 3"/>
          <p:cNvPicPr>
            <a:picLocks noGrp="1" noChangeAspect="1" noChangeArrowheads="1"/>
          </p:cNvPicPr>
          <p:nvPr>
            <p:ph sz="quarter" idx="2"/>
          </p:nvPr>
        </p:nvPicPr>
        <p:blipFill>
          <a:blip r:embed="rId3">
            <a:duotone>
              <a:prstClr val="black"/>
              <a:schemeClr val="accent3">
                <a:tint val="45000"/>
                <a:satMod val="400000"/>
              </a:schemeClr>
            </a:duotone>
          </a:blip>
          <a:stretch>
            <a:fillRect/>
          </a:stretch>
        </p:blipFill>
        <p:spPr bwMode="auto">
          <a:xfrm>
            <a:off x="457200" y="2849770"/>
            <a:ext cx="4040188" cy="3176172"/>
          </a:xfrm>
          <a:prstGeom prst="rect">
            <a:avLst/>
          </a:prstGeom>
          <a:noFill/>
          <a:ln w="9525">
            <a:noFill/>
            <a:miter lim="800000"/>
            <a:headEnd/>
            <a:tailEnd/>
          </a:ln>
          <a:effectLst/>
        </p:spPr>
      </p:pic>
      <p:sp>
        <p:nvSpPr>
          <p:cNvPr id="6" name="Content Placeholder 5"/>
          <p:cNvSpPr>
            <a:spLocks noGrp="1"/>
          </p:cNvSpPr>
          <p:nvPr>
            <p:ph sz="quarter" idx="4"/>
          </p:nvPr>
        </p:nvSpPr>
        <p:spPr>
          <a:xfrm>
            <a:off x="4643438" y="2714620"/>
            <a:ext cx="4041775" cy="3359948"/>
          </a:xfrm>
        </p:spPr>
        <p:style>
          <a:lnRef idx="0">
            <a:schemeClr val="accent3"/>
          </a:lnRef>
          <a:fillRef idx="3">
            <a:schemeClr val="accent3"/>
          </a:fillRef>
          <a:effectRef idx="3">
            <a:schemeClr val="accent3"/>
          </a:effectRef>
          <a:fontRef idx="minor">
            <a:schemeClr val="lt1"/>
          </a:fontRef>
        </p:style>
        <p:txBody>
          <a:bodyPr/>
          <a:lstStyle/>
          <a:p>
            <a:pPr algn="ctr"/>
            <a:endParaRPr lang="en-IN" dirty="0" smtClean="0"/>
          </a:p>
          <a:p>
            <a:pPr algn="ctr"/>
            <a:endParaRPr lang="en-IN" dirty="0" smtClean="0"/>
          </a:p>
          <a:p>
            <a:pPr algn="ctr"/>
            <a:endParaRPr lang="en-IN" dirty="0" smtClean="0">
              <a:latin typeface="+mj-lt"/>
            </a:endParaRPr>
          </a:p>
          <a:p>
            <a:pPr algn="ctr">
              <a:buNone/>
            </a:pPr>
            <a:r>
              <a:rPr lang="en-IN" dirty="0" smtClean="0">
                <a:solidFill>
                  <a:srgbClr val="7030A0"/>
                </a:solidFill>
                <a:latin typeface="+mj-lt"/>
              </a:rPr>
              <a:t>In GST, Tax levied on </a:t>
            </a:r>
            <a:r>
              <a:rPr lang="en-IN" dirty="0" smtClean="0">
                <a:solidFill>
                  <a:srgbClr val="FFFF00"/>
                </a:solidFill>
                <a:latin typeface="+mj-lt"/>
              </a:rPr>
              <a:t>Supply</a:t>
            </a:r>
            <a:r>
              <a:rPr lang="en-IN" dirty="0" smtClean="0">
                <a:solidFill>
                  <a:srgbClr val="7030A0"/>
                </a:solidFill>
                <a:latin typeface="+mj-lt"/>
              </a:rPr>
              <a:t> of </a:t>
            </a:r>
            <a:r>
              <a:rPr lang="en-IN" dirty="0" smtClean="0">
                <a:solidFill>
                  <a:srgbClr val="FFFF00"/>
                </a:solidFill>
                <a:latin typeface="+mj-lt"/>
              </a:rPr>
              <a:t>Goods / Services </a:t>
            </a:r>
            <a:r>
              <a:rPr lang="en-IN" dirty="0" smtClean="0">
                <a:solidFill>
                  <a:srgbClr val="7030A0"/>
                </a:solidFill>
                <a:latin typeface="+mj-lt"/>
              </a:rPr>
              <a:t>based on </a:t>
            </a:r>
            <a:r>
              <a:rPr lang="en-IN" dirty="0" smtClean="0">
                <a:solidFill>
                  <a:srgbClr val="FFFF00"/>
                </a:solidFill>
                <a:latin typeface="+mj-lt"/>
              </a:rPr>
              <a:t>Place &amp; Point </a:t>
            </a:r>
            <a:r>
              <a:rPr lang="en-IN" dirty="0" smtClean="0">
                <a:solidFill>
                  <a:srgbClr val="7030A0"/>
                </a:solidFill>
                <a:latin typeface="+mj-lt"/>
              </a:rPr>
              <a:t>of Supply </a:t>
            </a:r>
            <a:endParaRPr lang="en-IN" dirty="0">
              <a:solidFill>
                <a:srgbClr val="7030A0"/>
              </a:solidFill>
              <a:latin typeface="+mj-lt"/>
            </a:endParaRPr>
          </a:p>
        </p:txBody>
      </p:sp>
      <p:sp>
        <p:nvSpPr>
          <p:cNvPr id="7" name="Rectangle 6"/>
          <p:cNvSpPr/>
          <p:nvPr/>
        </p:nvSpPr>
        <p:spPr>
          <a:xfrm>
            <a:off x="2428860" y="714356"/>
            <a:ext cx="483337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Taxable Event</a:t>
            </a:r>
            <a:endParaRPr lang="en-IN"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endParaRPr>
          </a:p>
        </p:txBody>
      </p:sp>
      <p:sp>
        <p:nvSpPr>
          <p:cNvPr id="8" name="Footer Placeholder 7"/>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14313" y="214290"/>
            <a:ext cx="8229600" cy="92871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Refund in GST     </a:t>
            </a:r>
            <a:endParaRPr lang="en-IN" sz="1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7" name="Content Placeholder 6"/>
          <p:cNvGraphicFramePr>
            <a:graphicFrameLocks noGrp="1"/>
          </p:cNvGraphicFramePr>
          <p:nvPr>
            <p:ph idx="1"/>
          </p:nvPr>
        </p:nvGraphicFramePr>
        <p:xfrm>
          <a:off x="0" y="1500174"/>
          <a:ext cx="9144000" cy="5357826"/>
        </p:xfrm>
        <a:graphic>
          <a:graphicData uri="http://schemas.openxmlformats.org/drawingml/2006/table">
            <a:tbl>
              <a:tblPr firstRow="1" bandRow="1">
                <a:tableStyleId>{C083E6E3-FA7D-4D7B-A595-EF9225AFEA82}</a:tableStyleId>
              </a:tblPr>
              <a:tblGrid>
                <a:gridCol w="4572000"/>
                <a:gridCol w="4572000"/>
              </a:tblGrid>
              <a:tr h="60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dirty="0" smtClean="0">
                          <a:solidFill>
                            <a:srgbClr val="00B050"/>
                          </a:solidFill>
                          <a:latin typeface="+mj-lt"/>
                        </a:rPr>
                        <a:t>Situation of Refund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dirty="0" smtClean="0">
                          <a:solidFill>
                            <a:srgbClr val="00B050"/>
                          </a:solidFill>
                          <a:latin typeface="+mj-lt"/>
                          <a:cs typeface="Andalus" pitchFamily="18" charset="-78"/>
                        </a:rPr>
                        <a:t>2</a:t>
                      </a:r>
                      <a:r>
                        <a:rPr lang="en-IN" sz="1600" dirty="0" smtClean="0">
                          <a:solidFill>
                            <a:srgbClr val="00B050"/>
                          </a:solidFill>
                          <a:latin typeface="+mj-lt"/>
                        </a:rPr>
                        <a:t> years from below Relevant Date</a:t>
                      </a:r>
                    </a:p>
                    <a:p>
                      <a:endParaRPr lang="en-IN" sz="1600" dirty="0">
                        <a:latin typeface="+mj-lt"/>
                      </a:endParaRPr>
                    </a:p>
                  </a:txBody>
                  <a:tcPr/>
                </a:tc>
              </a:tr>
              <a:tr h="4068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On account of excess payment  </a:t>
                      </a:r>
                      <a:endParaRPr lang="en-US" sz="1600" dirty="0" smtClean="0">
                        <a:latin typeface="+mj-lt"/>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Date of payment of GST</a:t>
                      </a:r>
                      <a:endParaRPr lang="en-US" sz="1600" dirty="0" smtClean="0">
                        <a:solidFill>
                          <a:schemeClr val="tx1"/>
                        </a:solidFill>
                        <a:latin typeface="+mj-lt"/>
                        <a:ea typeface="Cambria Math" panose="02040503050406030204" pitchFamily="18" charset="0"/>
                      </a:endParaRPr>
                    </a:p>
                  </a:txBody>
                  <a:tcPr/>
                </a:tc>
              </a:tr>
              <a:tr h="673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On account of Export of Goods</a:t>
                      </a:r>
                      <a:endParaRPr lang="en-US" sz="1600" dirty="0" smtClean="0">
                        <a:solidFill>
                          <a:schemeClr val="tx1"/>
                        </a:solidFill>
                        <a:latin typeface="+mj-lt"/>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Date on which proper officer gives an order for export known as “LET EXPORT ORDER</a:t>
                      </a:r>
                      <a:endParaRPr lang="en-IN" sz="1600" dirty="0" smtClean="0">
                        <a:latin typeface="+mj-lt"/>
                      </a:endParaRPr>
                    </a:p>
                  </a:txBody>
                  <a:tcPr/>
                </a:tc>
              </a:tr>
              <a:tr h="374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On account of Export of Services</a:t>
                      </a:r>
                      <a:endParaRPr lang="en-US" sz="1600" dirty="0" smtClean="0">
                        <a:solidFill>
                          <a:schemeClr val="tx1"/>
                        </a:solidFill>
                        <a:latin typeface="+mj-lt"/>
                        <a:ea typeface="Cambria Math" panose="020405030504060302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Date of BRC (Bank realization certificate)</a:t>
                      </a:r>
                      <a:endParaRPr lang="en-US" sz="1600" dirty="0" smtClean="0">
                        <a:solidFill>
                          <a:schemeClr val="tx1"/>
                        </a:solidFill>
                        <a:latin typeface="+mj-lt"/>
                        <a:ea typeface="Cambria Math" panose="02040503050406030204" pitchFamily="18" charset="0"/>
                      </a:endParaRPr>
                    </a:p>
                  </a:txBody>
                  <a:tcPr/>
                </a:tc>
              </a:tr>
              <a:tr h="606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On account of finalization of provisional assessment</a:t>
                      </a:r>
                      <a:endParaRPr lang="en-US" sz="1600" dirty="0" smtClean="0">
                        <a:solidFill>
                          <a:schemeClr val="tx1"/>
                        </a:solidFill>
                        <a:latin typeface="+mj-lt"/>
                        <a:ea typeface="Cambria Math" panose="020405030504060302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Date of the finalization order</a:t>
                      </a:r>
                    </a:p>
                    <a:p>
                      <a:pPr algn="l"/>
                      <a:endParaRPr lang="en-IN" sz="1600" dirty="0">
                        <a:latin typeface="+mj-lt"/>
                      </a:endParaRPr>
                    </a:p>
                  </a:txBody>
                  <a:tcPr/>
                </a:tc>
              </a:tr>
              <a:tr h="606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In pursuance of an appellate authority’s order in </a:t>
                      </a:r>
                      <a:r>
                        <a:rPr lang="en-US" sz="1600" dirty="0" err="1" smtClean="0">
                          <a:latin typeface="+mj-lt"/>
                        </a:rPr>
                        <a:t>favour</a:t>
                      </a:r>
                      <a:r>
                        <a:rPr lang="en-US" sz="1600" dirty="0" smtClean="0">
                          <a:latin typeface="+mj-lt"/>
                        </a:rPr>
                        <a:t> of the taxpayer</a:t>
                      </a:r>
                      <a:endParaRPr lang="en-IN" sz="1600" dirty="0" smtClean="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mj-lt"/>
                        </a:rPr>
                        <a:t>Date of communication of the appellate authority’s order </a:t>
                      </a:r>
                      <a:endParaRPr lang="en-US" sz="1600" dirty="0" smtClean="0">
                        <a:solidFill>
                          <a:schemeClr val="tx1"/>
                        </a:solidFill>
                        <a:latin typeface="+mj-lt"/>
                        <a:ea typeface="Cambria Math" panose="02040503050406030204" pitchFamily="18" charset="0"/>
                      </a:endParaRPr>
                    </a:p>
                  </a:txBody>
                  <a:tcPr/>
                </a:tc>
              </a:tr>
              <a:tr h="616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On account of no/less liability arising at the time of finalization of investigation proceedings</a:t>
                      </a:r>
                      <a:endParaRPr lang="en-IN" sz="1600" dirty="0" smtClean="0">
                        <a:solidFill>
                          <a:schemeClr val="tx1"/>
                        </a:solidFill>
                        <a:latin typeface="+mj-lt"/>
                        <a:ea typeface="Cambria Math" panose="020405030504060302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Date of communication of adjudication order or order relating to completion of investigation</a:t>
                      </a:r>
                      <a:endParaRPr lang="en-IN" sz="1600" dirty="0" smtClean="0">
                        <a:solidFill>
                          <a:schemeClr val="tx1"/>
                        </a:solidFill>
                        <a:latin typeface="+mj-lt"/>
                        <a:ea typeface="Cambria Math" panose="02040503050406030204" pitchFamily="18" charset="0"/>
                      </a:endParaRPr>
                    </a:p>
                  </a:txBody>
                  <a:tcPr/>
                </a:tc>
              </a:tr>
              <a:tr h="8617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On account of accumulated credit of GST in case of a liability to pay service tax in partial reverse charge cases</a:t>
                      </a:r>
                      <a:endParaRPr lang="en-US" sz="1600" dirty="0" smtClean="0">
                        <a:solidFill>
                          <a:schemeClr val="tx1"/>
                        </a:solidFill>
                        <a:latin typeface="+mj-lt"/>
                        <a:ea typeface="Cambria Math" panose="020405030504060302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Date of providing of service</a:t>
                      </a:r>
                      <a:endParaRPr lang="en-IN" sz="1600" dirty="0" smtClean="0">
                        <a:solidFill>
                          <a:schemeClr val="tx1"/>
                        </a:solidFill>
                        <a:latin typeface="+mj-lt"/>
                        <a:ea typeface="Cambria Math" panose="02040503050406030204" pitchFamily="18" charset="0"/>
                      </a:endParaRPr>
                    </a:p>
                  </a:txBody>
                  <a:tcPr/>
                </a:tc>
              </a:tr>
              <a:tr h="606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On account of refund of accumulated ITC due to inverted duty structure</a:t>
                      </a:r>
                      <a:endParaRPr lang="en-IN" sz="1600" dirty="0" smtClean="0">
                        <a:solidFill>
                          <a:schemeClr val="tx1"/>
                        </a:solidFill>
                        <a:latin typeface="+mj-lt"/>
                        <a:ea typeface="Cambria Math" panose="020405030504060302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smtClean="0">
                          <a:latin typeface="+mj-lt"/>
                        </a:rPr>
                        <a:t>Last day of the financial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smtClean="0">
                        <a:solidFill>
                          <a:schemeClr val="tx1"/>
                        </a:solidFill>
                        <a:latin typeface="+mj-lt"/>
                        <a:ea typeface="Cambria Math" panose="02040503050406030204" pitchFamily="18" charset="0"/>
                      </a:endParaRPr>
                    </a:p>
                  </a:txBody>
                  <a:tcPr/>
                </a:tc>
              </a:tr>
            </a:tbl>
          </a:graphicData>
        </a:graphic>
      </p:graphicFrame>
      <p:sp>
        <p:nvSpPr>
          <p:cNvPr id="8" name="Title 4"/>
          <p:cNvSpPr txBox="1">
            <a:spLocks/>
          </p:cNvSpPr>
          <p:nvPr/>
        </p:nvSpPr>
        <p:spPr>
          <a:xfrm>
            <a:off x="571472" y="928670"/>
            <a:ext cx="8229600" cy="500058"/>
          </a:xfrm>
          <a:prstGeom prst="rect">
            <a:avLst/>
          </a:prstGeom>
        </p:spPr>
        <p:txBody>
          <a:bodyPr vert="horz" lIns="0" rIns="0" bIns="0" anchor="b">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IN" sz="2400" b="0" i="0" u="none" strike="noStrike" kern="1200" cap="none" spc="0" normalizeH="0" baseline="0" noProof="0" dirty="0" smtClean="0">
                <a:ln>
                  <a:noFill/>
                </a:ln>
                <a:solidFill>
                  <a:srgbClr val="7030A0"/>
                </a:solidFill>
                <a:effectLst/>
                <a:uLnTx/>
                <a:uFillTx/>
                <a:latin typeface="+mj-lt"/>
                <a:ea typeface="+mj-ea"/>
                <a:cs typeface="+mj-cs"/>
              </a:rPr>
              <a:t>Relevant</a:t>
            </a:r>
            <a:r>
              <a:rPr kumimoji="0" lang="en-IN" sz="2400" b="0" i="0" u="none" strike="noStrike" kern="1200" cap="none" spc="0" normalizeH="0" noProof="0" dirty="0" smtClean="0">
                <a:ln>
                  <a:noFill/>
                </a:ln>
                <a:solidFill>
                  <a:srgbClr val="7030A0"/>
                </a:solidFill>
                <a:effectLst/>
                <a:uLnTx/>
                <a:uFillTx/>
                <a:latin typeface="+mj-lt"/>
                <a:ea typeface="+mj-ea"/>
                <a:cs typeface="+mj-cs"/>
              </a:rPr>
              <a:t> date in case of refund :-</a:t>
            </a: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28625" y="0"/>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Refund in GST     </a:t>
            </a:r>
            <a:endParaRPr lang="en-IN" sz="1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500034" y="1214422"/>
            <a:ext cx="8229600" cy="5286412"/>
          </a:xfrm>
        </p:spPr>
        <p:txBody>
          <a:bodyPr>
            <a:normAutofit/>
          </a:bodyPr>
          <a:lstStyle/>
          <a:p>
            <a:pPr marL="342900" lvl="1" indent="-342900">
              <a:spcBef>
                <a:spcPts val="0"/>
              </a:spcBef>
              <a:buClrTx/>
              <a:buFont typeface="Wingdings" panose="05000000000000000000" pitchFamily="2" charset="2"/>
              <a:buChar char="§"/>
              <a:defRPr/>
            </a:pPr>
            <a:r>
              <a:rPr lang="en-IN" altLang="en-US" sz="2000" dirty="0" smtClean="0">
                <a:latin typeface="+mj-lt"/>
                <a:ea typeface="Cambria Math" panose="02040503050406030204" pitchFamily="18" charset="0"/>
                <a:cs typeface="Cambria Math" panose="02040503050406030204" pitchFamily="18" charset="0"/>
              </a:rPr>
              <a:t>In case of refund arising from earlier law, it will be adjudicated as per earlier law.</a:t>
            </a:r>
          </a:p>
          <a:p>
            <a:pPr marL="342900" lvl="1" indent="-342900">
              <a:spcBef>
                <a:spcPts val="0"/>
              </a:spcBef>
              <a:buClrTx/>
              <a:buFont typeface="Wingdings" panose="05000000000000000000" pitchFamily="2" charset="2"/>
              <a:buChar char="§"/>
              <a:defRPr/>
            </a:pPr>
            <a:endParaRPr lang="en-IN" altLang="en-US" sz="2000" dirty="0" smtClean="0">
              <a:latin typeface="+mj-lt"/>
              <a:ea typeface="Cambria Math" panose="02040503050406030204" pitchFamily="18" charset="0"/>
              <a:cs typeface="Cambria Math" panose="02040503050406030204" pitchFamily="18" charset="0"/>
            </a:endParaRPr>
          </a:p>
          <a:p>
            <a:pPr marL="342900" lvl="1" indent="-342900">
              <a:spcBef>
                <a:spcPts val="0"/>
              </a:spcBef>
              <a:buClrTx/>
              <a:buFont typeface="Wingdings" panose="05000000000000000000" pitchFamily="2" charset="2"/>
              <a:buChar char="§"/>
              <a:defRPr/>
            </a:pPr>
            <a:r>
              <a:rPr lang="en-IN" altLang="en-US" sz="2000" dirty="0" smtClean="0">
                <a:solidFill>
                  <a:srgbClr val="0070C0"/>
                </a:solidFill>
                <a:latin typeface="+mj-lt"/>
                <a:ea typeface="Cambria Math" panose="02040503050406030204" pitchFamily="18" charset="0"/>
                <a:cs typeface="Cambria Math" panose="02040503050406030204" pitchFamily="18" charset="0"/>
              </a:rPr>
              <a:t>No refund </a:t>
            </a:r>
            <a:r>
              <a:rPr lang="en-IN" altLang="en-US" sz="2000" dirty="0" smtClean="0">
                <a:latin typeface="+mj-lt"/>
                <a:ea typeface="Cambria Math" panose="02040503050406030204" pitchFamily="18" charset="0"/>
                <a:cs typeface="Cambria Math" panose="02040503050406030204" pitchFamily="18" charset="0"/>
              </a:rPr>
              <a:t>shall be granted if the amount is less that Rs.1000/-</a:t>
            </a:r>
          </a:p>
          <a:p>
            <a:pPr marL="342900" lvl="1" indent="-342900">
              <a:spcBef>
                <a:spcPts val="0"/>
              </a:spcBef>
              <a:buClrTx/>
              <a:buNone/>
              <a:defRPr/>
            </a:pPr>
            <a:endParaRPr lang="en-IN" altLang="en-US" sz="2000" dirty="0" smtClean="0">
              <a:latin typeface="+mj-lt"/>
              <a:ea typeface="Cambria Math" panose="02040503050406030204" pitchFamily="18" charset="0"/>
              <a:cs typeface="Cambria Math" panose="02040503050406030204" pitchFamily="18" charset="0"/>
            </a:endParaRPr>
          </a:p>
          <a:p>
            <a:pPr marL="274320" lvl="1" indent="-274320">
              <a:buClrTx/>
              <a:buSzPct val="95000"/>
              <a:buFont typeface="Wingdings" pitchFamily="2" charset="2"/>
              <a:buChar char="§"/>
            </a:pPr>
            <a:r>
              <a:rPr lang="en-IN" altLang="en-US" sz="2000" u="sng" dirty="0" smtClean="0">
                <a:solidFill>
                  <a:srgbClr val="92D050"/>
                </a:solidFill>
                <a:latin typeface="+mj-lt"/>
                <a:ea typeface="Cambria Math" panose="02040503050406030204" pitchFamily="18" charset="0"/>
                <a:cs typeface="Cambria Math" panose="02040503050406030204" pitchFamily="18" charset="0"/>
              </a:rPr>
              <a:t>Documents Required for Application of Refund</a:t>
            </a:r>
            <a:r>
              <a:rPr lang="en-IN" altLang="en-US" sz="2000" dirty="0" smtClean="0">
                <a:solidFill>
                  <a:srgbClr val="92D050"/>
                </a:solidFill>
                <a:latin typeface="+mj-lt"/>
                <a:ea typeface="Cambria Math" panose="02040503050406030204" pitchFamily="18" charset="0"/>
                <a:cs typeface="Cambria Math" panose="02040503050406030204" pitchFamily="18" charset="0"/>
              </a:rPr>
              <a:t> :-</a:t>
            </a:r>
          </a:p>
          <a:p>
            <a:pPr marL="714375" lvl="1" indent="-342900">
              <a:spcBef>
                <a:spcPts val="0"/>
              </a:spcBef>
              <a:buClrTx/>
              <a:buFont typeface="Wingdings" pitchFamily="2" charset="2"/>
              <a:buChar char="ü"/>
              <a:defRPr/>
            </a:pPr>
            <a:r>
              <a:rPr lang="en-IN" altLang="en-US" sz="2000" dirty="0" smtClean="0">
                <a:latin typeface="+mj-lt"/>
                <a:ea typeface="Cambria Math" panose="02040503050406030204" pitchFamily="18" charset="0"/>
                <a:cs typeface="Cambria Math" panose="02040503050406030204" pitchFamily="18" charset="0"/>
              </a:rPr>
              <a:t>Copy of </a:t>
            </a:r>
            <a:r>
              <a:rPr lang="en-IN" altLang="en-US" sz="2000" dirty="0" smtClean="0">
                <a:solidFill>
                  <a:srgbClr val="0070C0"/>
                </a:solidFill>
                <a:latin typeface="+mj-lt"/>
                <a:ea typeface="Cambria Math" panose="02040503050406030204" pitchFamily="18" charset="0"/>
                <a:cs typeface="Cambria Math" panose="02040503050406030204" pitchFamily="18" charset="0"/>
              </a:rPr>
              <a:t>proof</a:t>
            </a:r>
            <a:r>
              <a:rPr lang="en-IN" altLang="en-US" sz="2000" dirty="0" smtClean="0">
                <a:latin typeface="+mj-lt"/>
                <a:ea typeface="Cambria Math" panose="02040503050406030204" pitchFamily="18" charset="0"/>
                <a:cs typeface="Cambria Math" panose="02040503050406030204" pitchFamily="18" charset="0"/>
              </a:rPr>
              <a:t> of </a:t>
            </a:r>
            <a:r>
              <a:rPr lang="en-IN" altLang="en-US" sz="2000" u="sng" dirty="0" smtClean="0">
                <a:latin typeface="+mj-lt"/>
                <a:ea typeface="Cambria Math" panose="02040503050406030204" pitchFamily="18" charset="0"/>
                <a:cs typeface="Cambria Math" panose="02040503050406030204" pitchFamily="18" charset="0"/>
              </a:rPr>
              <a:t>deposit of tax</a:t>
            </a:r>
            <a:r>
              <a:rPr lang="en-IN" altLang="en-US" sz="2000" dirty="0" smtClean="0">
                <a:latin typeface="+mj-lt"/>
                <a:ea typeface="Cambria Math" panose="02040503050406030204" pitchFamily="18" charset="0"/>
                <a:cs typeface="Cambria Math" panose="02040503050406030204" pitchFamily="18" charset="0"/>
              </a:rPr>
              <a:t> &amp; </a:t>
            </a:r>
            <a:r>
              <a:rPr lang="en-IN" altLang="en-US" sz="2000" u="sng" dirty="0" smtClean="0">
                <a:latin typeface="+mj-lt"/>
                <a:ea typeface="Cambria Math" panose="02040503050406030204" pitchFamily="18" charset="0"/>
                <a:cs typeface="Cambria Math" panose="02040503050406030204" pitchFamily="18" charset="0"/>
              </a:rPr>
              <a:t>invoices</a:t>
            </a:r>
            <a:r>
              <a:rPr lang="en-IN" altLang="en-US" sz="2000" dirty="0" smtClean="0">
                <a:latin typeface="+mj-lt"/>
                <a:ea typeface="Cambria Math" panose="02040503050406030204" pitchFamily="18" charset="0"/>
                <a:cs typeface="Cambria Math" panose="02040503050406030204" pitchFamily="18" charset="0"/>
              </a:rPr>
              <a:t> &amp; </a:t>
            </a:r>
            <a:r>
              <a:rPr lang="en-IN" altLang="en-US" sz="2000" u="sng" dirty="0" smtClean="0">
                <a:latin typeface="+mj-lt"/>
                <a:ea typeface="Cambria Math" panose="02040503050406030204" pitchFamily="18" charset="0"/>
                <a:cs typeface="Cambria Math" panose="02040503050406030204" pitchFamily="18" charset="0"/>
              </a:rPr>
              <a:t>Documents evidencing export</a:t>
            </a:r>
            <a:r>
              <a:rPr lang="en-IN" altLang="en-US" sz="2000" dirty="0" smtClean="0">
                <a:latin typeface="+mj-lt"/>
                <a:ea typeface="Cambria Math" panose="02040503050406030204" pitchFamily="18" charset="0"/>
                <a:cs typeface="Cambria Math" panose="02040503050406030204" pitchFamily="18" charset="0"/>
              </a:rPr>
              <a:t>.</a:t>
            </a:r>
          </a:p>
          <a:p>
            <a:pPr marL="714375" lvl="1" indent="-342900">
              <a:spcBef>
                <a:spcPts val="0"/>
              </a:spcBef>
              <a:buClrTx/>
              <a:buFont typeface="Wingdings" pitchFamily="2" charset="2"/>
              <a:buChar char="ü"/>
              <a:defRPr/>
            </a:pPr>
            <a:r>
              <a:rPr lang="en-IN" altLang="en-US" sz="2000" dirty="0" smtClean="0">
                <a:latin typeface="+mj-lt"/>
                <a:ea typeface="Cambria Math" panose="02040503050406030204" pitchFamily="18" charset="0"/>
                <a:cs typeface="Cambria Math" panose="02040503050406030204" pitchFamily="18" charset="0"/>
              </a:rPr>
              <a:t>A </a:t>
            </a:r>
            <a:r>
              <a:rPr lang="en-IN" altLang="en-US" sz="2000" u="sng" dirty="0" smtClean="0">
                <a:solidFill>
                  <a:srgbClr val="FF0000"/>
                </a:solidFill>
                <a:latin typeface="+mj-lt"/>
                <a:ea typeface="Cambria Math" panose="02040503050406030204" pitchFamily="18" charset="0"/>
                <a:cs typeface="Cambria Math" panose="02040503050406030204" pitchFamily="18" charset="0"/>
              </a:rPr>
              <a:t>CA Certificate </a:t>
            </a:r>
            <a:r>
              <a:rPr lang="en-IN" altLang="en-US" sz="2000" u="sng" dirty="0" smtClean="0">
                <a:latin typeface="+mj-lt"/>
                <a:ea typeface="Cambria Math" panose="02040503050406030204" pitchFamily="18" charset="0"/>
                <a:cs typeface="Cambria Math" panose="02040503050406030204" pitchFamily="18" charset="0"/>
              </a:rPr>
              <a:t>may be called for evidencing </a:t>
            </a:r>
            <a:r>
              <a:rPr lang="en-IN" altLang="en-US" sz="2000" dirty="0" smtClean="0">
                <a:latin typeface="+mj-lt"/>
                <a:ea typeface="Cambria Math" panose="02040503050406030204" pitchFamily="18" charset="0"/>
                <a:cs typeface="Cambria Math" panose="02040503050406030204" pitchFamily="18" charset="0"/>
              </a:rPr>
              <a:t>that the tax burden has not been passed on to the buyer.</a:t>
            </a:r>
          </a:p>
          <a:p>
            <a:pPr marL="714375" lvl="1" indent="-342900">
              <a:spcBef>
                <a:spcPts val="0"/>
              </a:spcBef>
              <a:buClrTx/>
              <a:buNone/>
              <a:defRPr/>
            </a:pPr>
            <a:endParaRPr lang="en-IN" altLang="en-US" sz="2000" u="sng" dirty="0" smtClean="0">
              <a:solidFill>
                <a:srgbClr val="92D050"/>
              </a:solidFill>
              <a:latin typeface="+mj-lt"/>
              <a:ea typeface="Cambria Math" panose="02040503050406030204" pitchFamily="18" charset="0"/>
              <a:cs typeface="Cambria Math" panose="02040503050406030204" pitchFamily="18" charset="0"/>
            </a:endParaRPr>
          </a:p>
          <a:p>
            <a:pPr marL="714375" lvl="1" indent="-342900">
              <a:spcBef>
                <a:spcPts val="0"/>
              </a:spcBef>
              <a:buClrTx/>
              <a:buNone/>
              <a:defRPr/>
            </a:pPr>
            <a:r>
              <a:rPr lang="en-IN" altLang="en-US" sz="2000" u="sng" dirty="0" smtClean="0">
                <a:solidFill>
                  <a:srgbClr val="92D050"/>
                </a:solidFill>
                <a:latin typeface="+mj-lt"/>
                <a:ea typeface="Cambria Math" panose="02040503050406030204" pitchFamily="18" charset="0"/>
                <a:cs typeface="Cambria Math" panose="02040503050406030204" pitchFamily="18" charset="0"/>
              </a:rPr>
              <a:t>Interest on Refund</a:t>
            </a:r>
            <a:r>
              <a:rPr lang="en-IN" altLang="en-US" sz="2000" dirty="0" smtClean="0">
                <a:solidFill>
                  <a:srgbClr val="92D050"/>
                </a:solidFill>
                <a:latin typeface="+mj-lt"/>
                <a:ea typeface="Cambria Math" panose="02040503050406030204" pitchFamily="18" charset="0"/>
                <a:cs typeface="Cambria Math" panose="02040503050406030204" pitchFamily="18" charset="0"/>
              </a:rPr>
              <a:t> :-</a:t>
            </a:r>
          </a:p>
          <a:p>
            <a:pPr marL="714375" lvl="1" indent="-342900">
              <a:spcBef>
                <a:spcPts val="0"/>
              </a:spcBef>
              <a:buClrTx/>
              <a:buFont typeface="Wingdings" pitchFamily="2" charset="2"/>
              <a:buChar char="ü"/>
              <a:defRPr/>
            </a:pPr>
            <a:r>
              <a:rPr lang="en-IN" altLang="en-US" sz="2000" dirty="0" smtClean="0">
                <a:latin typeface="+mj-lt"/>
                <a:ea typeface="Cambria Math" panose="02040503050406030204" pitchFamily="18" charset="0"/>
                <a:cs typeface="Cambria Math" panose="02040503050406030204" pitchFamily="18" charset="0"/>
              </a:rPr>
              <a:t>Refund application to be processed </a:t>
            </a:r>
            <a:r>
              <a:rPr lang="en-IN" altLang="en-US" sz="2000" u="sng" dirty="0" smtClean="0">
                <a:latin typeface="+mj-lt"/>
                <a:ea typeface="Cambria Math" panose="02040503050406030204" pitchFamily="18" charset="0"/>
                <a:cs typeface="Cambria Math" panose="02040503050406030204" pitchFamily="18" charset="0"/>
              </a:rPr>
              <a:t>within </a:t>
            </a:r>
            <a:r>
              <a:rPr lang="en-IN" altLang="en-US" sz="2000" u="sng" dirty="0" smtClean="0">
                <a:latin typeface="+mj-lt"/>
                <a:ea typeface="Cambria Math" panose="02040503050406030204" pitchFamily="18" charset="0"/>
                <a:cs typeface="Andalus" pitchFamily="18" charset="-78"/>
              </a:rPr>
              <a:t>60</a:t>
            </a:r>
            <a:r>
              <a:rPr lang="en-IN" altLang="en-US" sz="2000" u="sng" dirty="0" smtClean="0">
                <a:latin typeface="+mj-lt"/>
                <a:ea typeface="Cambria Math" panose="02040503050406030204" pitchFamily="18" charset="0"/>
                <a:cs typeface="Cambria Math" panose="02040503050406030204" pitchFamily="18" charset="0"/>
              </a:rPr>
              <a:t> days </a:t>
            </a:r>
            <a:r>
              <a:rPr lang="en-IN" altLang="en-US" sz="2000" dirty="0" smtClean="0">
                <a:latin typeface="+mj-lt"/>
                <a:ea typeface="Cambria Math" panose="02040503050406030204" pitchFamily="18" charset="0"/>
                <a:cs typeface="Cambria Math" panose="02040503050406030204" pitchFamily="18" charset="0"/>
              </a:rPr>
              <a:t>from the </a:t>
            </a:r>
            <a:r>
              <a:rPr lang="en-IN" altLang="en-US" sz="2000" u="sng" dirty="0" smtClean="0">
                <a:latin typeface="+mj-lt"/>
                <a:ea typeface="Cambria Math" panose="02040503050406030204" pitchFamily="18" charset="0"/>
                <a:cs typeface="Cambria Math" panose="02040503050406030204" pitchFamily="18" charset="0"/>
              </a:rPr>
              <a:t>date of </a:t>
            </a:r>
          </a:p>
          <a:p>
            <a:pPr marL="714375" lvl="1" indent="-342900">
              <a:spcBef>
                <a:spcPts val="0"/>
              </a:spcBef>
              <a:buClrTx/>
              <a:buNone/>
              <a:defRPr/>
            </a:pPr>
            <a:r>
              <a:rPr lang="en-IN" altLang="en-US" sz="2000" dirty="0" smtClean="0">
                <a:latin typeface="+mj-lt"/>
                <a:ea typeface="Cambria Math" panose="02040503050406030204" pitchFamily="18" charset="0"/>
                <a:cs typeface="Cambria Math" panose="02040503050406030204" pitchFamily="18" charset="0"/>
              </a:rPr>
              <a:t>      </a:t>
            </a:r>
            <a:r>
              <a:rPr lang="en-IN" altLang="en-US" sz="2000" u="sng" dirty="0" smtClean="0">
                <a:latin typeface="+mj-lt"/>
                <a:ea typeface="Cambria Math" panose="02040503050406030204" pitchFamily="18" charset="0"/>
                <a:cs typeface="Cambria Math" panose="02040503050406030204" pitchFamily="18" charset="0"/>
              </a:rPr>
              <a:t>application</a:t>
            </a:r>
            <a:r>
              <a:rPr lang="en-IN" altLang="en-US" sz="2000" dirty="0" smtClean="0">
                <a:latin typeface="+mj-lt"/>
                <a:ea typeface="Cambria Math" panose="02040503050406030204" pitchFamily="18" charset="0"/>
                <a:cs typeface="Cambria Math" panose="02040503050406030204" pitchFamily="18" charset="0"/>
              </a:rPr>
              <a:t>.</a:t>
            </a:r>
          </a:p>
          <a:p>
            <a:pPr marL="714375" lvl="1" indent="-342900">
              <a:spcBef>
                <a:spcPts val="0"/>
              </a:spcBef>
              <a:buClrTx/>
              <a:buFont typeface="Wingdings" pitchFamily="2" charset="2"/>
              <a:buChar char="ü"/>
              <a:defRPr/>
            </a:pPr>
            <a:r>
              <a:rPr lang="en-IN" altLang="en-US" sz="2000" dirty="0" smtClean="0">
                <a:latin typeface="+mj-lt"/>
                <a:ea typeface="Cambria Math" panose="02040503050406030204" pitchFamily="18" charset="0"/>
                <a:cs typeface="Cambria Math" panose="02040503050406030204" pitchFamily="18" charset="0"/>
              </a:rPr>
              <a:t>For </a:t>
            </a:r>
            <a:r>
              <a:rPr lang="en-IN" altLang="en-US" sz="2000" u="sng" dirty="0" smtClean="0">
                <a:latin typeface="+mj-lt"/>
                <a:ea typeface="Cambria Math" panose="02040503050406030204" pitchFamily="18" charset="0"/>
                <a:cs typeface="Cambria Math" panose="02040503050406030204" pitchFamily="18" charset="0"/>
              </a:rPr>
              <a:t>refunds made after </a:t>
            </a:r>
            <a:r>
              <a:rPr lang="en-IN" altLang="en-US" sz="2000" u="sng" dirty="0" smtClean="0">
                <a:latin typeface="+mj-lt"/>
                <a:ea typeface="Cambria Math" panose="02040503050406030204" pitchFamily="18" charset="0"/>
                <a:cs typeface="Andalus" pitchFamily="18" charset="-78"/>
              </a:rPr>
              <a:t>60</a:t>
            </a:r>
            <a:r>
              <a:rPr lang="en-IN" altLang="en-US" sz="2000" u="sng" dirty="0" smtClean="0">
                <a:latin typeface="+mj-lt"/>
                <a:ea typeface="Cambria Math" panose="02040503050406030204" pitchFamily="18" charset="0"/>
                <a:cs typeface="Cambria Math" panose="02040503050406030204" pitchFamily="18" charset="0"/>
              </a:rPr>
              <a:t> days </a:t>
            </a:r>
            <a:r>
              <a:rPr lang="en-IN" altLang="en-US" sz="2000" dirty="0" smtClean="0">
                <a:latin typeface="+mj-lt"/>
                <a:ea typeface="Cambria Math" panose="02040503050406030204" pitchFamily="18" charset="0"/>
                <a:cs typeface="Cambria Math" panose="02040503050406030204" pitchFamily="18" charset="0"/>
              </a:rPr>
              <a:t>from date of application – </a:t>
            </a:r>
            <a:r>
              <a:rPr lang="en-IN" altLang="en-US" sz="2000" u="sng" dirty="0" smtClean="0">
                <a:latin typeface="+mj-lt"/>
                <a:ea typeface="Cambria Math" panose="02040503050406030204" pitchFamily="18" charset="0"/>
                <a:cs typeface="Cambria Math" panose="02040503050406030204" pitchFamily="18" charset="0"/>
              </a:rPr>
              <a:t>interest </a:t>
            </a:r>
            <a:r>
              <a:rPr lang="en-US" sz="2000" u="sng" dirty="0" smtClean="0">
                <a:latin typeface="+mj-lt"/>
                <a:ea typeface="Cambria Math" panose="02040503050406030204" pitchFamily="18" charset="0"/>
              </a:rPr>
              <a:t>at the rate</a:t>
            </a:r>
            <a:r>
              <a:rPr lang="en-US" sz="2000" dirty="0" smtClean="0">
                <a:latin typeface="+mj-lt"/>
                <a:ea typeface="Cambria Math" panose="02040503050406030204" pitchFamily="18" charset="0"/>
              </a:rPr>
              <a:t> as may be </a:t>
            </a:r>
            <a:r>
              <a:rPr lang="en-US" sz="2000" u="sng" dirty="0" smtClean="0">
                <a:latin typeface="+mj-lt"/>
                <a:ea typeface="Cambria Math" panose="02040503050406030204" pitchFamily="18" charset="0"/>
              </a:rPr>
              <a:t>recommended by the GST Council.</a:t>
            </a:r>
            <a:endParaRPr lang="en-IN" altLang="en-US" sz="2000" dirty="0" smtClean="0">
              <a:solidFill>
                <a:srgbClr val="FF0000"/>
              </a:solidFill>
              <a:latin typeface="+mj-lt"/>
              <a:ea typeface="Cambria Math" panose="02040503050406030204" pitchFamily="18" charset="0"/>
              <a:cs typeface="Cambria Math" panose="02040503050406030204" pitchFamily="18" charset="0"/>
            </a:endParaRPr>
          </a:p>
        </p:txBody>
      </p:sp>
      <p:sp>
        <p:nvSpPr>
          <p:cNvPr id="4" name="Rectangle 3"/>
          <p:cNvSpPr/>
          <p:nvPr/>
        </p:nvSpPr>
        <p:spPr>
          <a:xfrm>
            <a:off x="6286512" y="6286520"/>
            <a:ext cx="231640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54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 CGST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92868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Export of goods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214282" y="1428736"/>
            <a:ext cx="8715436" cy="5214974"/>
          </a:xfrm>
        </p:spPr>
        <p:txBody>
          <a:bodyPr>
            <a:normAutofit lnSpcReduction="10000"/>
          </a:bodyPr>
          <a:lstStyle/>
          <a:p>
            <a:pPr marL="571500" indent="-571500">
              <a:buFont typeface="Wingdings" pitchFamily="2" charset="2"/>
              <a:buChar char="Ø"/>
            </a:pPr>
            <a:r>
              <a:rPr lang="en-IN" sz="2000" dirty="0" smtClean="0">
                <a:solidFill>
                  <a:srgbClr val="00B050"/>
                </a:solidFill>
                <a:latin typeface="+mj-lt"/>
              </a:rPr>
              <a:t>“Export of goods”</a:t>
            </a:r>
            <a:r>
              <a:rPr lang="en-IN" sz="2000" dirty="0" smtClean="0">
                <a:latin typeface="+mj-lt"/>
              </a:rPr>
              <a:t>:- means taking goods out of India to a place outside India. </a:t>
            </a:r>
          </a:p>
          <a:p>
            <a:pPr marL="571500" indent="-571500">
              <a:buFont typeface="Wingdings" pitchFamily="2" charset="2"/>
              <a:buChar char="Ø"/>
            </a:pPr>
            <a:endParaRPr lang="en-IN" sz="2000" dirty="0" smtClean="0">
              <a:latin typeface="+mj-lt"/>
            </a:endParaRPr>
          </a:p>
          <a:p>
            <a:pPr marL="571500" indent="-571500">
              <a:buFont typeface="Wingdings" pitchFamily="2" charset="2"/>
              <a:buChar char="Ø"/>
            </a:pPr>
            <a:r>
              <a:rPr lang="en-IN" sz="2000" dirty="0" smtClean="0">
                <a:latin typeface="+mj-lt"/>
              </a:rPr>
              <a:t>Export of goods will be treated as ‘zero-rated supplies’. Accordingly, while no tax would be payable on such supplies, the exporter will be eligible to claim the corresponding input tax credits.</a:t>
            </a:r>
          </a:p>
          <a:p>
            <a:pPr marL="571500" indent="-571500">
              <a:buFont typeface="Wingdings" pitchFamily="2" charset="2"/>
              <a:buChar char="Ø"/>
            </a:pPr>
            <a:endParaRPr lang="en-IN" sz="2000" dirty="0" smtClean="0">
              <a:latin typeface="+mj-lt"/>
            </a:endParaRPr>
          </a:p>
          <a:p>
            <a:pPr marL="571500" indent="-571500">
              <a:buFont typeface="Wingdings" pitchFamily="2" charset="2"/>
              <a:buChar char="Ø"/>
            </a:pPr>
            <a:r>
              <a:rPr lang="en-IN" sz="2000" dirty="0" smtClean="0">
                <a:latin typeface="+mj-lt"/>
              </a:rPr>
              <a:t>The </a:t>
            </a:r>
            <a:r>
              <a:rPr lang="en-IN" sz="2000" u="sng" dirty="0" smtClean="0">
                <a:latin typeface="+mj-lt"/>
              </a:rPr>
              <a:t>movement of goods</a:t>
            </a:r>
            <a:r>
              <a:rPr lang="en-IN" sz="2000" dirty="0" smtClean="0">
                <a:latin typeface="+mj-lt"/>
              </a:rPr>
              <a:t> is </a:t>
            </a:r>
            <a:r>
              <a:rPr lang="en-IN" sz="2000" dirty="0" smtClean="0">
                <a:solidFill>
                  <a:srgbClr val="FF0000"/>
                </a:solidFill>
                <a:latin typeface="+mj-lt"/>
              </a:rPr>
              <a:t>alone relevant and not the location of the exporter/ importer.</a:t>
            </a:r>
          </a:p>
          <a:p>
            <a:pPr marL="571500" indent="-571500">
              <a:buFont typeface="Wingdings" pitchFamily="2" charset="2"/>
              <a:buChar char="Ø"/>
            </a:pPr>
            <a:endParaRPr lang="en-IN" sz="2000" dirty="0" smtClean="0">
              <a:latin typeface="+mj-lt"/>
            </a:endParaRPr>
          </a:p>
          <a:p>
            <a:pPr marL="571500" indent="-571500">
              <a:buFont typeface="Wingdings" pitchFamily="2" charset="2"/>
              <a:buChar char="Ø"/>
            </a:pPr>
            <a:r>
              <a:rPr lang="en-IN" sz="2000" dirty="0" smtClean="0">
                <a:latin typeface="+mj-lt"/>
              </a:rPr>
              <a:t>The exporter will be </a:t>
            </a:r>
            <a:r>
              <a:rPr lang="en-IN" sz="2000" dirty="0" smtClean="0">
                <a:solidFill>
                  <a:srgbClr val="FF0000"/>
                </a:solidFill>
                <a:latin typeface="+mj-lt"/>
              </a:rPr>
              <a:t>eligible</a:t>
            </a:r>
            <a:r>
              <a:rPr lang="en-IN" sz="2000" dirty="0" smtClean="0">
                <a:latin typeface="+mj-lt"/>
              </a:rPr>
              <a:t> to </a:t>
            </a:r>
            <a:r>
              <a:rPr lang="en-IN" sz="2000" dirty="0" smtClean="0">
                <a:solidFill>
                  <a:srgbClr val="FF0000"/>
                </a:solidFill>
                <a:latin typeface="+mj-lt"/>
              </a:rPr>
              <a:t>claim refund</a:t>
            </a:r>
            <a:r>
              <a:rPr lang="en-IN" sz="2000" dirty="0" smtClean="0">
                <a:latin typeface="+mj-lt"/>
              </a:rPr>
              <a:t> under the </a:t>
            </a:r>
            <a:r>
              <a:rPr lang="en-IN" sz="2000" dirty="0" smtClean="0">
                <a:solidFill>
                  <a:srgbClr val="FF0000"/>
                </a:solidFill>
                <a:latin typeface="+mj-lt"/>
              </a:rPr>
              <a:t>following situations</a:t>
            </a:r>
            <a:r>
              <a:rPr lang="en-IN" sz="2000" dirty="0" smtClean="0">
                <a:latin typeface="+mj-lt"/>
              </a:rPr>
              <a:t>:- </a:t>
            </a:r>
          </a:p>
          <a:p>
            <a:pPr marL="571500" indent="-571500">
              <a:buFont typeface="Wingdings" pitchFamily="2" charset="2"/>
              <a:buChar char="ü"/>
            </a:pPr>
            <a:r>
              <a:rPr lang="en-IN" sz="2000" dirty="0" smtClean="0">
                <a:latin typeface="+mj-lt"/>
              </a:rPr>
              <a:t>He may </a:t>
            </a:r>
            <a:r>
              <a:rPr lang="en-IN" sz="2000" dirty="0" smtClean="0">
                <a:solidFill>
                  <a:srgbClr val="FF0000"/>
                </a:solidFill>
                <a:latin typeface="+mj-lt"/>
              </a:rPr>
              <a:t>export the goods under a Letter of Undertaking</a:t>
            </a:r>
            <a:r>
              <a:rPr lang="en-IN" sz="2000" dirty="0" smtClean="0">
                <a:latin typeface="+mj-lt"/>
              </a:rPr>
              <a:t>, without payment of IGST and claim refund of unutilized input tax credit; or</a:t>
            </a:r>
          </a:p>
          <a:p>
            <a:pPr marL="571500" indent="-571500">
              <a:buFont typeface="Wingdings" pitchFamily="2" charset="2"/>
              <a:buChar char="ü"/>
            </a:pPr>
            <a:r>
              <a:rPr lang="en-IN" sz="2000" dirty="0" smtClean="0">
                <a:latin typeface="+mj-lt"/>
              </a:rPr>
              <a:t>He may </a:t>
            </a:r>
            <a:r>
              <a:rPr lang="en-IN" sz="2000" dirty="0" smtClean="0">
                <a:solidFill>
                  <a:srgbClr val="FF0000"/>
                </a:solidFill>
                <a:latin typeface="+mj-lt"/>
              </a:rPr>
              <a:t>export the goods upon payment of IGST</a:t>
            </a:r>
            <a:r>
              <a:rPr lang="en-IN" sz="2000" dirty="0" smtClean="0">
                <a:latin typeface="+mj-lt"/>
              </a:rPr>
              <a:t> and claim </a:t>
            </a:r>
            <a:r>
              <a:rPr lang="en-IN" sz="2000" dirty="0" smtClean="0">
                <a:solidFill>
                  <a:srgbClr val="FF0000"/>
                </a:solidFill>
                <a:latin typeface="+mj-lt"/>
              </a:rPr>
              <a:t>refund of such tax</a:t>
            </a:r>
            <a:r>
              <a:rPr lang="en-IN" sz="2000" dirty="0" smtClean="0">
                <a:latin typeface="+mj-lt"/>
              </a:rPr>
              <a:t> paid. </a:t>
            </a:r>
          </a:p>
          <a:p>
            <a:pPr marL="571500" indent="-571500">
              <a:buNone/>
            </a:pPr>
            <a:r>
              <a:rPr lang="en-IN" dirty="0" smtClean="0">
                <a:latin typeface="+mj-lt"/>
              </a:rPr>
              <a:t>                                                                               </a:t>
            </a:r>
            <a:endParaRPr lang="en-IN" sz="1600" dirty="0">
              <a:latin typeface="+mj-lt"/>
            </a:endParaRPr>
          </a:p>
        </p:txBody>
      </p:sp>
      <p:sp>
        <p:nvSpPr>
          <p:cNvPr id="4" name="Rectangle 3"/>
          <p:cNvSpPr/>
          <p:nvPr/>
        </p:nvSpPr>
        <p:spPr>
          <a:xfrm>
            <a:off x="6286512" y="6072206"/>
            <a:ext cx="2468945"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2(5) of IGST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28625" y="428604"/>
            <a:ext cx="8229600" cy="92870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Export of goods </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428596" y="1428736"/>
            <a:ext cx="8229600" cy="5214974"/>
          </a:xfrm>
        </p:spPr>
        <p:txBody>
          <a:bodyPr>
            <a:normAutofit lnSpcReduction="10000"/>
          </a:bodyPr>
          <a:lstStyle/>
          <a:p>
            <a:pPr>
              <a:buFont typeface="Wingdings" pitchFamily="2" charset="2"/>
              <a:buChar char="Ø"/>
            </a:pPr>
            <a:r>
              <a:rPr lang="en-IN" dirty="0" smtClean="0">
                <a:solidFill>
                  <a:srgbClr val="00B050"/>
                </a:solidFill>
              </a:rPr>
              <a:t>“</a:t>
            </a:r>
            <a:r>
              <a:rPr lang="en-IN" sz="2000" dirty="0" smtClean="0">
                <a:solidFill>
                  <a:srgbClr val="00B050"/>
                </a:solidFill>
                <a:latin typeface="+mj-lt"/>
              </a:rPr>
              <a:t>Export of services”</a:t>
            </a:r>
            <a:r>
              <a:rPr lang="en-IN" sz="2000" dirty="0" smtClean="0">
                <a:latin typeface="+mj-lt"/>
              </a:rPr>
              <a:t>:- means the supply of any service when,-</a:t>
            </a:r>
          </a:p>
          <a:p>
            <a:pPr>
              <a:buFont typeface="Courier New" pitchFamily="49" charset="0"/>
              <a:buChar char="o"/>
            </a:pPr>
            <a:r>
              <a:rPr lang="en-IN" sz="2000" dirty="0" smtClean="0">
                <a:latin typeface="+mj-lt"/>
              </a:rPr>
              <a:t>the </a:t>
            </a:r>
            <a:r>
              <a:rPr lang="en-IN" sz="2000" u="sng" dirty="0" smtClean="0">
                <a:latin typeface="+mj-lt"/>
              </a:rPr>
              <a:t>supplier of service</a:t>
            </a:r>
            <a:r>
              <a:rPr lang="en-IN" sz="2000" dirty="0" smtClean="0">
                <a:latin typeface="+mj-lt"/>
              </a:rPr>
              <a:t> is located </a:t>
            </a:r>
            <a:r>
              <a:rPr lang="en-IN" sz="2000" dirty="0" smtClean="0">
                <a:solidFill>
                  <a:schemeClr val="accent6">
                    <a:lumMod val="75000"/>
                  </a:schemeClr>
                </a:solidFill>
                <a:latin typeface="+mj-lt"/>
              </a:rPr>
              <a:t>in India</a:t>
            </a:r>
            <a:r>
              <a:rPr lang="en-IN" sz="2000" dirty="0" smtClean="0">
                <a:latin typeface="+mj-lt"/>
              </a:rPr>
              <a:t>; </a:t>
            </a:r>
          </a:p>
          <a:p>
            <a:pPr>
              <a:buFont typeface="Courier New" pitchFamily="49" charset="0"/>
              <a:buChar char="o"/>
            </a:pPr>
            <a:r>
              <a:rPr lang="en-IN" sz="2000" dirty="0" smtClean="0">
                <a:latin typeface="+mj-lt"/>
              </a:rPr>
              <a:t>the </a:t>
            </a:r>
            <a:r>
              <a:rPr lang="en-IN" sz="2000" u="sng" dirty="0" smtClean="0">
                <a:latin typeface="+mj-lt"/>
              </a:rPr>
              <a:t>recipient of service</a:t>
            </a:r>
            <a:r>
              <a:rPr lang="en-IN" sz="2000" dirty="0" smtClean="0">
                <a:latin typeface="+mj-lt"/>
              </a:rPr>
              <a:t> is located </a:t>
            </a:r>
            <a:r>
              <a:rPr lang="en-IN" sz="2000" dirty="0" smtClean="0">
                <a:solidFill>
                  <a:schemeClr val="accent6">
                    <a:lumMod val="75000"/>
                  </a:schemeClr>
                </a:solidFill>
                <a:latin typeface="+mj-lt"/>
              </a:rPr>
              <a:t>outside India</a:t>
            </a:r>
            <a:r>
              <a:rPr lang="en-IN" sz="2000" dirty="0" smtClean="0">
                <a:latin typeface="+mj-lt"/>
              </a:rPr>
              <a:t>;</a:t>
            </a:r>
          </a:p>
          <a:p>
            <a:pPr>
              <a:buFont typeface="Courier New" pitchFamily="49" charset="0"/>
              <a:buChar char="o"/>
            </a:pPr>
            <a:r>
              <a:rPr lang="en-IN" sz="2000" dirty="0" smtClean="0">
                <a:latin typeface="+mj-lt"/>
              </a:rPr>
              <a:t>the </a:t>
            </a:r>
            <a:r>
              <a:rPr lang="en-IN" sz="2000" u="sng" dirty="0" smtClean="0">
                <a:latin typeface="+mj-lt"/>
              </a:rPr>
              <a:t>place of supply</a:t>
            </a:r>
            <a:r>
              <a:rPr lang="en-IN" sz="2000" dirty="0" smtClean="0">
                <a:latin typeface="+mj-lt"/>
              </a:rPr>
              <a:t> of service is </a:t>
            </a:r>
            <a:r>
              <a:rPr lang="en-IN" sz="2000" dirty="0" smtClean="0">
                <a:solidFill>
                  <a:schemeClr val="accent6">
                    <a:lumMod val="75000"/>
                  </a:schemeClr>
                </a:solidFill>
                <a:latin typeface="+mj-lt"/>
              </a:rPr>
              <a:t>outside India</a:t>
            </a:r>
            <a:r>
              <a:rPr lang="en-IN" sz="2000" dirty="0" smtClean="0">
                <a:latin typeface="+mj-lt"/>
              </a:rPr>
              <a:t>; </a:t>
            </a:r>
          </a:p>
          <a:p>
            <a:pPr>
              <a:buFont typeface="Courier New" pitchFamily="49" charset="0"/>
              <a:buChar char="o"/>
            </a:pPr>
            <a:endParaRPr lang="en-IN" sz="2000" dirty="0" smtClean="0">
              <a:latin typeface="+mj-lt"/>
            </a:endParaRPr>
          </a:p>
          <a:p>
            <a:pPr>
              <a:buFont typeface="Courier New" pitchFamily="49" charset="0"/>
              <a:buChar char="o"/>
            </a:pPr>
            <a:r>
              <a:rPr lang="en-IN" sz="2000" dirty="0" smtClean="0">
                <a:latin typeface="+mj-lt"/>
              </a:rPr>
              <a:t>the </a:t>
            </a:r>
            <a:r>
              <a:rPr lang="en-IN" sz="2000" u="sng" dirty="0" smtClean="0">
                <a:solidFill>
                  <a:srgbClr val="FF0000"/>
                </a:solidFill>
                <a:latin typeface="+mj-lt"/>
              </a:rPr>
              <a:t>payment for such service</a:t>
            </a:r>
            <a:r>
              <a:rPr lang="en-IN" sz="2000" dirty="0" smtClean="0">
                <a:solidFill>
                  <a:srgbClr val="FF0000"/>
                </a:solidFill>
                <a:latin typeface="+mj-lt"/>
              </a:rPr>
              <a:t> has been received by the supplier of service in convertible foreign exchange</a:t>
            </a:r>
            <a:r>
              <a:rPr lang="en-IN" sz="2000" dirty="0" smtClean="0">
                <a:latin typeface="+mj-lt"/>
              </a:rPr>
              <a:t>; and </a:t>
            </a:r>
          </a:p>
          <a:p>
            <a:pPr>
              <a:buFont typeface="Courier New" pitchFamily="49" charset="0"/>
              <a:buChar char="o"/>
            </a:pPr>
            <a:endParaRPr lang="en-IN" sz="2000" dirty="0" smtClean="0">
              <a:latin typeface="+mj-lt"/>
            </a:endParaRPr>
          </a:p>
          <a:p>
            <a:pPr>
              <a:buFont typeface="Courier New" pitchFamily="49" charset="0"/>
              <a:buChar char="o"/>
            </a:pPr>
            <a:r>
              <a:rPr lang="en-IN" sz="2000" dirty="0" smtClean="0">
                <a:latin typeface="+mj-lt"/>
              </a:rPr>
              <a:t>the </a:t>
            </a:r>
            <a:r>
              <a:rPr lang="en-IN" sz="2000" u="sng" dirty="0" smtClean="0">
                <a:latin typeface="+mj-lt"/>
              </a:rPr>
              <a:t>supplier of service and the recipient of service</a:t>
            </a:r>
            <a:r>
              <a:rPr lang="en-IN" sz="2000" dirty="0" smtClean="0">
                <a:latin typeface="+mj-lt"/>
              </a:rPr>
              <a:t> are </a:t>
            </a:r>
            <a:r>
              <a:rPr lang="en-IN" sz="2000" dirty="0" smtClean="0">
                <a:solidFill>
                  <a:schemeClr val="accent6">
                    <a:lumMod val="75000"/>
                  </a:schemeClr>
                </a:solidFill>
                <a:latin typeface="+mj-lt"/>
              </a:rPr>
              <a:t>not merely establishments of a distinct person</a:t>
            </a:r>
            <a:r>
              <a:rPr lang="en-IN" sz="2000" dirty="0" smtClean="0">
                <a:latin typeface="+mj-lt"/>
              </a:rPr>
              <a:t> in accordance with </a:t>
            </a:r>
            <a:r>
              <a:rPr lang="en-IN" sz="2000" dirty="0" smtClean="0">
                <a:solidFill>
                  <a:srgbClr val="FF0000"/>
                </a:solidFill>
                <a:latin typeface="+mj-lt"/>
              </a:rPr>
              <a:t>Explanation 1 in section 8</a:t>
            </a:r>
            <a:r>
              <a:rPr lang="en-IN" sz="2000" dirty="0" smtClean="0">
                <a:latin typeface="+mj-lt"/>
              </a:rPr>
              <a:t>.</a:t>
            </a:r>
          </a:p>
          <a:p>
            <a:pPr>
              <a:buFont typeface="Courier New" pitchFamily="49" charset="0"/>
              <a:buChar char="o"/>
            </a:pPr>
            <a:r>
              <a:rPr lang="en-IN" sz="2000" dirty="0" smtClean="0">
                <a:solidFill>
                  <a:srgbClr val="FF0000"/>
                </a:solidFill>
                <a:latin typeface="+mj-lt"/>
              </a:rPr>
              <a:t>Explanation 1 in section 8 :- </a:t>
            </a:r>
            <a:r>
              <a:rPr lang="en-IN" sz="2000" dirty="0" smtClean="0">
                <a:latin typeface="+mj-lt"/>
              </a:rPr>
              <a:t>an establishment in India and any other establishment outside India (for the purpose of </a:t>
            </a:r>
            <a:r>
              <a:rPr lang="en-IN" sz="2000" dirty="0" smtClean="0">
                <a:solidFill>
                  <a:schemeClr val="accent6">
                    <a:lumMod val="75000"/>
                  </a:schemeClr>
                </a:solidFill>
                <a:latin typeface="+mj-lt"/>
              </a:rPr>
              <a:t>Intra-State Supplies</a:t>
            </a:r>
            <a:r>
              <a:rPr lang="en-IN" sz="2000" dirty="0" smtClean="0">
                <a:latin typeface="+mj-lt"/>
              </a:rPr>
              <a:t> </a:t>
            </a:r>
            <a:r>
              <a:rPr lang="en-IN" sz="2000" dirty="0" smtClean="0">
                <a:solidFill>
                  <a:schemeClr val="accent6">
                    <a:lumMod val="75000"/>
                  </a:schemeClr>
                </a:solidFill>
                <a:latin typeface="+mj-lt"/>
              </a:rPr>
              <a:t>shall be treated as a distinct person</a:t>
            </a:r>
            <a:r>
              <a:rPr lang="en-IN" sz="2000" dirty="0" smtClean="0">
                <a:latin typeface="+mj-lt"/>
              </a:rPr>
              <a:t>, but </a:t>
            </a:r>
            <a:r>
              <a:rPr lang="en-IN" sz="2000" dirty="0" smtClean="0">
                <a:solidFill>
                  <a:schemeClr val="accent6">
                    <a:lumMod val="75000"/>
                  </a:schemeClr>
                </a:solidFill>
                <a:latin typeface="+mj-lt"/>
              </a:rPr>
              <a:t>in case of export not treated as a distinct person</a:t>
            </a:r>
            <a:r>
              <a:rPr lang="en-IN" sz="2000" dirty="0" smtClean="0">
                <a:latin typeface="+mj-lt"/>
              </a:rPr>
              <a:t>).</a:t>
            </a:r>
          </a:p>
          <a:p>
            <a:pPr>
              <a:buNone/>
            </a:pPr>
            <a:r>
              <a:rPr lang="en-IN" sz="2000" dirty="0" smtClean="0"/>
              <a:t> 						              	</a:t>
            </a:r>
            <a:endParaRPr lang="en-IN" sz="1800" dirty="0">
              <a:latin typeface="+mj-lt"/>
            </a:endParaRPr>
          </a:p>
        </p:txBody>
      </p:sp>
      <p:sp>
        <p:nvSpPr>
          <p:cNvPr id="4" name="Rectangle 3"/>
          <p:cNvSpPr/>
          <p:nvPr/>
        </p:nvSpPr>
        <p:spPr>
          <a:xfrm>
            <a:off x="6500826" y="6143644"/>
            <a:ext cx="2468946"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2(6) of IGST Act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Zero rated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285720" y="1357298"/>
            <a:ext cx="8572560" cy="5143536"/>
          </a:xfrm>
        </p:spPr>
        <p:txBody>
          <a:bodyPr>
            <a:normAutofit/>
          </a:bodyPr>
          <a:lstStyle/>
          <a:p>
            <a:pPr>
              <a:buFont typeface="Wingdings" pitchFamily="2" charset="2"/>
              <a:buChar char="q"/>
            </a:pPr>
            <a:r>
              <a:rPr lang="en-IN" sz="2000" dirty="0" smtClean="0">
                <a:solidFill>
                  <a:srgbClr val="00B050"/>
                </a:solidFill>
                <a:latin typeface="+mj-lt"/>
              </a:rPr>
              <a:t>Zero rated supply </a:t>
            </a:r>
            <a:r>
              <a:rPr lang="en-IN" sz="2000" dirty="0" smtClean="0">
                <a:latin typeface="+mj-lt"/>
              </a:rPr>
              <a:t>:- means any of the following supplies of goods or services Zero rated or both –</a:t>
            </a:r>
          </a:p>
          <a:p>
            <a:pPr>
              <a:buFont typeface="Courier New" pitchFamily="49" charset="0"/>
              <a:buChar char="o"/>
            </a:pPr>
            <a:r>
              <a:rPr lang="en-IN" sz="2000" u="sng" dirty="0" smtClean="0">
                <a:latin typeface="+mj-lt"/>
              </a:rPr>
              <a:t>export</a:t>
            </a:r>
            <a:r>
              <a:rPr lang="en-IN" sz="2000" dirty="0" smtClean="0">
                <a:latin typeface="+mj-lt"/>
              </a:rPr>
              <a:t> of goods or services or both; or </a:t>
            </a:r>
          </a:p>
          <a:p>
            <a:pPr>
              <a:buFont typeface="Courier New" pitchFamily="49" charset="0"/>
              <a:buChar char="o"/>
            </a:pPr>
            <a:r>
              <a:rPr lang="en-IN" sz="2000" dirty="0" smtClean="0">
                <a:latin typeface="+mj-lt"/>
              </a:rPr>
              <a:t>supply of goods or services or both to a </a:t>
            </a:r>
            <a:r>
              <a:rPr lang="en-IN" sz="2000" u="sng" dirty="0" smtClean="0">
                <a:latin typeface="+mj-lt"/>
              </a:rPr>
              <a:t>Special Economic Zone developer</a:t>
            </a:r>
            <a:r>
              <a:rPr lang="en-IN" sz="2000" dirty="0" smtClean="0">
                <a:latin typeface="+mj-lt"/>
              </a:rPr>
              <a:t> or a </a:t>
            </a:r>
            <a:r>
              <a:rPr lang="en-IN" sz="2000" u="sng" dirty="0" smtClean="0">
                <a:latin typeface="+mj-lt"/>
              </a:rPr>
              <a:t>Special Economic Zone unit. </a:t>
            </a:r>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Font typeface="Courier New" pitchFamily="49" charset="0"/>
              <a:buChar char="o"/>
            </a:pPr>
            <a:endParaRPr lang="en-IN" sz="2000" u="sng" dirty="0" smtClean="0"/>
          </a:p>
          <a:p>
            <a:pPr>
              <a:buNone/>
            </a:pPr>
            <a:endParaRPr lang="en-IN" sz="2000" u="sng" dirty="0"/>
          </a:p>
        </p:txBody>
      </p:sp>
      <p:graphicFrame>
        <p:nvGraphicFramePr>
          <p:cNvPr id="9" name="Diagram 8"/>
          <p:cNvGraphicFramePr/>
          <p:nvPr/>
        </p:nvGraphicFramePr>
        <p:xfrm>
          <a:off x="1357290" y="3214686"/>
          <a:ext cx="5500726" cy="2643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072198" y="6215082"/>
            <a:ext cx="2541080"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2(23</a:t>
            </a: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 OF Igst act</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92868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Procedure of Export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428596" y="1500174"/>
            <a:ext cx="8358246" cy="5072098"/>
          </a:xfrm>
        </p:spPr>
        <p:txBody>
          <a:bodyPr>
            <a:normAutofit/>
          </a:bodyPr>
          <a:lstStyle/>
          <a:p>
            <a:r>
              <a:rPr lang="en-IN" sz="2000" dirty="0" smtClean="0">
                <a:latin typeface="+mj-lt"/>
              </a:rPr>
              <a:t>Any person making zero rated supply (i.e. any exporter) shall be eligible to claim refund under either of the following two options, namely: -</a:t>
            </a:r>
          </a:p>
          <a:p>
            <a:endParaRPr lang="en-IN" sz="2000" b="1" u="sng" dirty="0" smtClean="0">
              <a:solidFill>
                <a:srgbClr val="00B050"/>
              </a:solidFill>
              <a:latin typeface="+mj-lt"/>
            </a:endParaRPr>
          </a:p>
          <a:p>
            <a:r>
              <a:rPr lang="en-IN" sz="2400" b="1" u="sng" dirty="0" smtClean="0">
                <a:solidFill>
                  <a:srgbClr val="00B050"/>
                </a:solidFill>
                <a:latin typeface="+mj-lt"/>
              </a:rPr>
              <a:t>Under bond or Letter of Undertaking </a:t>
            </a:r>
            <a:r>
              <a:rPr lang="en-IN" sz="2000" dirty="0" smtClean="0">
                <a:latin typeface="+mj-lt"/>
              </a:rPr>
              <a:t>:- Supply goods or services or both under </a:t>
            </a:r>
            <a:r>
              <a:rPr lang="en-IN" sz="2000" u="sng" dirty="0" smtClean="0">
                <a:latin typeface="+mj-lt"/>
              </a:rPr>
              <a:t>bond or LUT</a:t>
            </a:r>
            <a:r>
              <a:rPr lang="en-IN" sz="2000" dirty="0" smtClean="0">
                <a:latin typeface="+mj-lt"/>
              </a:rPr>
              <a:t>, subject to such conditions, safeguards and procedure as may be prescribed, without payment of integrated tax and </a:t>
            </a:r>
            <a:r>
              <a:rPr lang="en-IN" sz="2000" u="sng" dirty="0" smtClean="0">
                <a:latin typeface="+mj-lt"/>
              </a:rPr>
              <a:t>claim refund of unutilized </a:t>
            </a:r>
            <a:r>
              <a:rPr lang="en-IN" sz="2000" u="sng" dirty="0" smtClean="0">
                <a:solidFill>
                  <a:srgbClr val="00B050"/>
                </a:solidFill>
                <a:latin typeface="+mj-lt"/>
              </a:rPr>
              <a:t>input tax credit</a:t>
            </a:r>
            <a:r>
              <a:rPr lang="en-IN" sz="2000" dirty="0" smtClean="0">
                <a:latin typeface="+mj-lt"/>
              </a:rPr>
              <a:t>.</a:t>
            </a:r>
          </a:p>
          <a:p>
            <a:endParaRPr lang="en-IN" sz="2000" dirty="0" smtClean="0">
              <a:latin typeface="+mj-lt"/>
            </a:endParaRPr>
          </a:p>
          <a:p>
            <a:r>
              <a:rPr lang="en-IN" sz="2000" dirty="0" smtClean="0">
                <a:latin typeface="+mj-lt"/>
              </a:rPr>
              <a:t>Under this option, </a:t>
            </a:r>
            <a:r>
              <a:rPr lang="en-IN" sz="2000" u="sng" dirty="0" smtClean="0">
                <a:latin typeface="+mj-lt"/>
              </a:rPr>
              <a:t>procedure to file refund </a:t>
            </a:r>
            <a:r>
              <a:rPr lang="en-IN" sz="2000" dirty="0" smtClean="0">
                <a:latin typeface="+mj-lt"/>
              </a:rPr>
              <a:t>has been outlined in the CGST Rules, 2017.</a:t>
            </a:r>
          </a:p>
          <a:p>
            <a:endParaRPr lang="en-IN" sz="2000" dirty="0" smtClean="0">
              <a:latin typeface="+mj-lt"/>
            </a:endParaRPr>
          </a:p>
          <a:p>
            <a:r>
              <a:rPr lang="en-IN" sz="2000" dirty="0" smtClean="0">
                <a:latin typeface="+mj-lt"/>
              </a:rPr>
              <a:t>The exporter claiming </a:t>
            </a:r>
            <a:r>
              <a:rPr lang="en-IN" sz="2000" u="sng" dirty="0" smtClean="0">
                <a:latin typeface="+mj-lt"/>
              </a:rPr>
              <a:t>refund of unutilized input tax credit </a:t>
            </a:r>
            <a:r>
              <a:rPr lang="en-IN" sz="2000" dirty="0" smtClean="0">
                <a:latin typeface="+mj-lt"/>
              </a:rPr>
              <a:t>will file an application electronically through the Common Portal.</a:t>
            </a:r>
          </a:p>
        </p:txBody>
      </p:sp>
      <p:sp>
        <p:nvSpPr>
          <p:cNvPr id="4" name="Rectangle 3"/>
          <p:cNvSpPr/>
          <p:nvPr/>
        </p:nvSpPr>
        <p:spPr>
          <a:xfrm>
            <a:off x="5429256" y="6286520"/>
            <a:ext cx="320953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circular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26/2017</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-Custom</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428736"/>
            <a:ext cx="8229600" cy="4389120"/>
          </a:xfrm>
        </p:spPr>
        <p:txBody>
          <a:bodyPr/>
          <a:lstStyle/>
          <a:p>
            <a:r>
              <a:rPr lang="en-IN" sz="2000" u="sng" dirty="0" smtClean="0">
                <a:latin typeface="+mj-lt"/>
              </a:rPr>
              <a:t>Application for refund </a:t>
            </a:r>
            <a:r>
              <a:rPr lang="en-IN" sz="2000" dirty="0" smtClean="0">
                <a:latin typeface="+mj-lt"/>
              </a:rPr>
              <a:t>shall be </a:t>
            </a:r>
            <a:r>
              <a:rPr lang="en-IN" sz="2000" u="sng" dirty="0" smtClean="0">
                <a:latin typeface="+mj-lt"/>
              </a:rPr>
              <a:t>filed</a:t>
            </a:r>
            <a:r>
              <a:rPr lang="en-IN" sz="2000" dirty="0" smtClean="0">
                <a:latin typeface="+mj-lt"/>
              </a:rPr>
              <a:t> </a:t>
            </a:r>
            <a:r>
              <a:rPr lang="en-IN" sz="2000" u="sng" dirty="0" smtClean="0">
                <a:solidFill>
                  <a:srgbClr val="00B050"/>
                </a:solidFill>
                <a:latin typeface="+mj-lt"/>
              </a:rPr>
              <a:t>only after the export manifest </a:t>
            </a:r>
            <a:r>
              <a:rPr lang="en-IN" sz="2000" dirty="0" smtClean="0">
                <a:latin typeface="+mj-lt"/>
              </a:rPr>
              <a:t>or an export report.</a:t>
            </a:r>
          </a:p>
          <a:p>
            <a:endParaRPr lang="en-IN" sz="2000" dirty="0" smtClean="0">
              <a:latin typeface="+mj-lt"/>
            </a:endParaRPr>
          </a:p>
          <a:p>
            <a:r>
              <a:rPr lang="en-IN" sz="2000" dirty="0" smtClean="0">
                <a:latin typeface="+mj-lt"/>
              </a:rPr>
              <a:t>The formats for furnishing bond or LUT for export of goods have been separately notified under CGST Rules, 2017.</a:t>
            </a:r>
          </a:p>
          <a:p>
            <a:endParaRPr lang="en-IN" dirty="0">
              <a:latin typeface="+mj-lt"/>
            </a:endParaRPr>
          </a:p>
        </p:txBody>
      </p:sp>
      <p:sp>
        <p:nvSpPr>
          <p:cNvPr id="5" name="Right Arrow 4"/>
          <p:cNvSpPr/>
          <p:nvPr/>
        </p:nvSpPr>
        <p:spPr>
          <a:xfrm>
            <a:off x="1357290" y="3357562"/>
            <a:ext cx="6740175" cy="2643206"/>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grpSp>
        <p:nvGrpSpPr>
          <p:cNvPr id="6" name="Group 5"/>
          <p:cNvGrpSpPr/>
          <p:nvPr/>
        </p:nvGrpSpPr>
        <p:grpSpPr>
          <a:xfrm>
            <a:off x="357158" y="4000504"/>
            <a:ext cx="2555443" cy="1500198"/>
            <a:chOff x="3871" y="1638300"/>
            <a:chExt cx="2555443" cy="2184400"/>
          </a:xfrm>
        </p:grpSpPr>
        <p:sp>
          <p:nvSpPr>
            <p:cNvPr id="13" name="Rounded Rectangle 12"/>
            <p:cNvSpPr/>
            <p:nvPr/>
          </p:nvSpPr>
          <p:spPr>
            <a:xfrm>
              <a:off x="3871" y="1638300"/>
              <a:ext cx="2555443" cy="2184400"/>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4" name="Rounded Rectangle 4"/>
            <p:cNvSpPr/>
            <p:nvPr/>
          </p:nvSpPr>
          <p:spPr>
            <a:xfrm>
              <a:off x="110505" y="1878442"/>
              <a:ext cx="2342175" cy="14481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marL="228600" lvl="1" indent="-228600" defTabSz="889000">
                <a:lnSpc>
                  <a:spcPct val="90000"/>
                </a:lnSpc>
                <a:spcBef>
                  <a:spcPct val="0"/>
                </a:spcBef>
                <a:spcAft>
                  <a:spcPct val="15000"/>
                </a:spcAft>
              </a:pPr>
              <a:r>
                <a:rPr lang="en-IN" sz="2400" kern="1200" dirty="0" smtClean="0"/>
                <a:t>Files an export Manifest by the carrier</a:t>
              </a:r>
              <a:endParaRPr lang="en-IN" sz="2400" kern="1200" dirty="0"/>
            </a:p>
          </p:txBody>
        </p:sp>
      </p:grpSp>
      <p:grpSp>
        <p:nvGrpSpPr>
          <p:cNvPr id="7" name="Group 6"/>
          <p:cNvGrpSpPr/>
          <p:nvPr/>
        </p:nvGrpSpPr>
        <p:grpSpPr>
          <a:xfrm>
            <a:off x="3000364" y="3929066"/>
            <a:ext cx="2555443" cy="1571636"/>
            <a:chOff x="2687087" y="1638300"/>
            <a:chExt cx="2555443" cy="2184400"/>
          </a:xfrm>
        </p:grpSpPr>
        <p:sp>
          <p:nvSpPr>
            <p:cNvPr id="11" name="Rounded Rectangle 10"/>
            <p:cNvSpPr/>
            <p:nvPr/>
          </p:nvSpPr>
          <p:spPr>
            <a:xfrm>
              <a:off x="2687087" y="1638300"/>
              <a:ext cx="2555443" cy="2184400"/>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2" name="Rounded Rectangle 6"/>
            <p:cNvSpPr/>
            <p:nvPr/>
          </p:nvSpPr>
          <p:spPr>
            <a:xfrm>
              <a:off x="2793721" y="2042819"/>
              <a:ext cx="2342175" cy="11841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t" anchorCtr="0">
              <a:noAutofit/>
            </a:bodyPr>
            <a:lstStyle/>
            <a:p>
              <a:pPr marL="285750" lvl="1" indent="-285750" defTabSz="1600200">
                <a:lnSpc>
                  <a:spcPct val="90000"/>
                </a:lnSpc>
                <a:spcBef>
                  <a:spcPct val="0"/>
                </a:spcBef>
                <a:spcAft>
                  <a:spcPct val="15000"/>
                </a:spcAft>
              </a:pPr>
              <a:r>
                <a:rPr lang="en-IN" sz="2400" kern="1200" dirty="0" smtClean="0"/>
                <a:t>Confirmation of export</a:t>
              </a:r>
              <a:endParaRPr lang="en-IN" sz="2400" kern="1200" dirty="0"/>
            </a:p>
          </p:txBody>
        </p:sp>
      </p:grpSp>
      <p:grpSp>
        <p:nvGrpSpPr>
          <p:cNvPr id="8" name="Group 7"/>
          <p:cNvGrpSpPr/>
          <p:nvPr/>
        </p:nvGrpSpPr>
        <p:grpSpPr>
          <a:xfrm>
            <a:off x="5643570" y="3929066"/>
            <a:ext cx="2571768" cy="1571636"/>
            <a:chOff x="5370302" y="1638300"/>
            <a:chExt cx="2555443" cy="2184400"/>
          </a:xfrm>
        </p:grpSpPr>
        <p:sp>
          <p:nvSpPr>
            <p:cNvPr id="9" name="Rounded Rectangle 8"/>
            <p:cNvSpPr/>
            <p:nvPr/>
          </p:nvSpPr>
          <p:spPr>
            <a:xfrm>
              <a:off x="5370302" y="1638300"/>
              <a:ext cx="2555443" cy="2184400"/>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0" name="Rounded Rectangle 8"/>
            <p:cNvSpPr/>
            <p:nvPr/>
          </p:nvSpPr>
          <p:spPr>
            <a:xfrm>
              <a:off x="5441740" y="2058376"/>
              <a:ext cx="2342175" cy="9699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t" anchorCtr="0">
              <a:noAutofit/>
            </a:bodyPr>
            <a:lstStyle/>
            <a:p>
              <a:pPr lvl="0" defTabSz="622300">
                <a:lnSpc>
                  <a:spcPct val="90000"/>
                </a:lnSpc>
                <a:spcBef>
                  <a:spcPct val="0"/>
                </a:spcBef>
                <a:spcAft>
                  <a:spcPct val="35000"/>
                </a:spcAft>
              </a:pPr>
              <a:r>
                <a:rPr lang="en-IN" sz="2400" kern="1200" dirty="0" smtClean="0"/>
                <a:t>Process the claim for refund</a:t>
              </a:r>
              <a:endParaRPr lang="en-IN" sz="2400" kern="1200" dirty="0"/>
            </a:p>
          </p:txBody>
        </p:sp>
      </p:grpSp>
      <p:sp>
        <p:nvSpPr>
          <p:cNvPr id="15" name="Rectangle 14"/>
          <p:cNvSpPr/>
          <p:nvPr/>
        </p:nvSpPr>
        <p:spPr>
          <a:xfrm>
            <a:off x="5500694" y="6286520"/>
            <a:ext cx="3267240"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circular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26/2017</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-Custom</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16" name="Title 1"/>
          <p:cNvSpPr>
            <a:spLocks noGrp="1"/>
          </p:cNvSpPr>
          <p:nvPr>
            <p:ph type="title"/>
          </p:nvPr>
        </p:nvSpPr>
        <p:spPr>
          <a:xfrm>
            <a:off x="285750" y="500041"/>
            <a:ext cx="8229600" cy="857271"/>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Procedure of Export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Footer Placeholder 1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571612"/>
            <a:ext cx="8643998" cy="5072098"/>
          </a:xfrm>
        </p:spPr>
        <p:txBody>
          <a:bodyPr>
            <a:normAutofit/>
          </a:bodyPr>
          <a:lstStyle/>
          <a:p>
            <a:r>
              <a:rPr lang="en-IN" sz="2400" b="1" u="sng" dirty="0" smtClean="0">
                <a:solidFill>
                  <a:srgbClr val="00B050"/>
                </a:solidFill>
                <a:latin typeface="+mj-lt"/>
              </a:rPr>
              <a:t>On payment of tax </a:t>
            </a:r>
            <a:r>
              <a:rPr lang="en-IN" sz="2000" dirty="0" smtClean="0">
                <a:latin typeface="+mj-lt"/>
              </a:rPr>
              <a:t>:-Supply goods or services or both, </a:t>
            </a:r>
            <a:r>
              <a:rPr lang="en-IN" sz="2000" u="sng" dirty="0" smtClean="0">
                <a:solidFill>
                  <a:srgbClr val="00B050"/>
                </a:solidFill>
                <a:latin typeface="+mj-lt"/>
              </a:rPr>
              <a:t>on payment of integrated tax</a:t>
            </a:r>
            <a:r>
              <a:rPr lang="en-IN" sz="2000" dirty="0" smtClean="0">
                <a:latin typeface="+mj-lt"/>
              </a:rPr>
              <a:t> and claim refund of such tax paid on goods or services or both supplied.</a:t>
            </a:r>
          </a:p>
          <a:p>
            <a:endParaRPr lang="en-IN" sz="900" u="sng" dirty="0" smtClean="0">
              <a:latin typeface="+mj-lt"/>
            </a:endParaRPr>
          </a:p>
          <a:p>
            <a:r>
              <a:rPr lang="en-IN" sz="2000" u="sng" dirty="0" smtClean="0">
                <a:latin typeface="+mj-lt"/>
              </a:rPr>
              <a:t>The procedure </a:t>
            </a:r>
            <a:r>
              <a:rPr lang="en-IN" sz="2000" dirty="0" smtClean="0">
                <a:latin typeface="+mj-lt"/>
              </a:rPr>
              <a:t>is that a person shall not be required to file any application for refund of IGST paid on supply of goods for exports.</a:t>
            </a:r>
          </a:p>
          <a:p>
            <a:endParaRPr lang="en-IN" sz="2000" dirty="0" smtClean="0">
              <a:latin typeface="+mj-lt"/>
            </a:endParaRPr>
          </a:p>
          <a:p>
            <a:r>
              <a:rPr lang="en-IN" sz="2000" dirty="0" smtClean="0">
                <a:latin typeface="+mj-lt"/>
              </a:rPr>
              <a:t>The </a:t>
            </a:r>
            <a:r>
              <a:rPr lang="en-IN" sz="2000" u="sng" dirty="0" smtClean="0">
                <a:latin typeface="+mj-lt"/>
              </a:rPr>
              <a:t>shipping bill</a:t>
            </a:r>
            <a:r>
              <a:rPr lang="en-IN" sz="2000" dirty="0" smtClean="0">
                <a:latin typeface="+mj-lt"/>
              </a:rPr>
              <a:t>, having </a:t>
            </a:r>
            <a:r>
              <a:rPr lang="en-IN" sz="2000" u="sng" dirty="0" smtClean="0">
                <a:latin typeface="+mj-lt"/>
              </a:rPr>
              <a:t>inter-alia</a:t>
            </a:r>
            <a:r>
              <a:rPr lang="en-IN" sz="2000" dirty="0" smtClean="0">
                <a:latin typeface="+mj-lt"/>
              </a:rPr>
              <a:t> GST invoice details, filed by an exporter shall be deemed to be an application for refund .</a:t>
            </a:r>
          </a:p>
          <a:p>
            <a:endParaRPr lang="en-IN" sz="800" dirty="0" smtClean="0">
              <a:latin typeface="+mj-lt"/>
            </a:endParaRPr>
          </a:p>
          <a:p>
            <a:r>
              <a:rPr lang="en-IN" sz="2000" dirty="0" smtClean="0">
                <a:latin typeface="+mj-lt"/>
              </a:rPr>
              <a:t>Such application shall be deemed to have been filed,</a:t>
            </a:r>
          </a:p>
          <a:p>
            <a:endParaRPr lang="en-IN" sz="800" dirty="0" smtClean="0">
              <a:latin typeface="+mj-lt"/>
            </a:endParaRPr>
          </a:p>
          <a:p>
            <a:r>
              <a:rPr lang="en-IN" sz="2000" dirty="0" smtClean="0">
                <a:latin typeface="+mj-lt"/>
              </a:rPr>
              <a:t>Only when the </a:t>
            </a:r>
            <a:r>
              <a:rPr lang="en-IN" sz="2000" u="sng" dirty="0" smtClean="0">
                <a:latin typeface="+mj-lt"/>
              </a:rPr>
              <a:t>person in charge</a:t>
            </a:r>
            <a:r>
              <a:rPr lang="en-IN" sz="2000" dirty="0" smtClean="0">
                <a:latin typeface="+mj-lt"/>
              </a:rPr>
              <a:t> of the conveyance carrying the export goods </a:t>
            </a:r>
            <a:r>
              <a:rPr lang="en-IN" sz="2000" u="sng" dirty="0" smtClean="0">
                <a:latin typeface="+mj-lt"/>
              </a:rPr>
              <a:t>duly</a:t>
            </a:r>
            <a:r>
              <a:rPr lang="en-IN" sz="2000" dirty="0" smtClean="0">
                <a:latin typeface="+mj-lt"/>
              </a:rPr>
              <a:t> files </a:t>
            </a:r>
            <a:r>
              <a:rPr lang="en-IN" sz="2000" u="sng" dirty="0" smtClean="0">
                <a:latin typeface="+mj-lt"/>
              </a:rPr>
              <a:t>an export manifest</a:t>
            </a:r>
            <a:r>
              <a:rPr lang="en-IN" sz="2000" dirty="0" smtClean="0">
                <a:latin typeface="+mj-lt"/>
              </a:rPr>
              <a:t> or an </a:t>
            </a:r>
            <a:r>
              <a:rPr lang="en-IN" sz="2000" u="sng" dirty="0" smtClean="0">
                <a:latin typeface="+mj-lt"/>
              </a:rPr>
              <a:t>export report</a:t>
            </a:r>
            <a:r>
              <a:rPr lang="en-IN" sz="2000" dirty="0" smtClean="0">
                <a:latin typeface="+mj-lt"/>
              </a:rPr>
              <a:t> </a:t>
            </a:r>
            <a:r>
              <a:rPr lang="en-IN" sz="2000" u="sng" dirty="0" smtClean="0">
                <a:latin typeface="+mj-lt"/>
              </a:rPr>
              <a:t>covering</a:t>
            </a:r>
            <a:r>
              <a:rPr lang="en-IN" sz="2000" dirty="0" smtClean="0">
                <a:latin typeface="+mj-lt"/>
              </a:rPr>
              <a:t> the </a:t>
            </a:r>
            <a:r>
              <a:rPr lang="en-IN" sz="2000" u="sng" dirty="0" smtClean="0">
                <a:latin typeface="+mj-lt"/>
              </a:rPr>
              <a:t>number</a:t>
            </a:r>
            <a:r>
              <a:rPr lang="en-IN" sz="2000" dirty="0" smtClean="0">
                <a:latin typeface="+mj-lt"/>
              </a:rPr>
              <a:t> and the </a:t>
            </a:r>
            <a:r>
              <a:rPr lang="en-IN" sz="2000" u="sng" dirty="0" smtClean="0">
                <a:latin typeface="+mj-lt"/>
              </a:rPr>
              <a:t>date of shipping bills</a:t>
            </a:r>
            <a:r>
              <a:rPr lang="en-IN" sz="2000" dirty="0" smtClean="0">
                <a:latin typeface="+mj-lt"/>
              </a:rPr>
              <a:t> or </a:t>
            </a:r>
            <a:r>
              <a:rPr lang="en-IN" sz="2000" u="sng" dirty="0" smtClean="0">
                <a:latin typeface="+mj-lt"/>
              </a:rPr>
              <a:t>bills of export</a:t>
            </a:r>
            <a:r>
              <a:rPr lang="en-IN" sz="2000" dirty="0" smtClean="0">
                <a:latin typeface="+mj-lt"/>
              </a:rPr>
              <a:t> and </a:t>
            </a:r>
          </a:p>
        </p:txBody>
      </p:sp>
      <p:sp>
        <p:nvSpPr>
          <p:cNvPr id="4" name="Rectangle 3"/>
          <p:cNvSpPr/>
          <p:nvPr/>
        </p:nvSpPr>
        <p:spPr>
          <a:xfrm>
            <a:off x="5572132" y="6286520"/>
            <a:ext cx="3267240"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circular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26/2017</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-Custom</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Title 1"/>
          <p:cNvSpPr>
            <a:spLocks noGrp="1"/>
          </p:cNvSpPr>
          <p:nvPr>
            <p:ph type="title"/>
          </p:nvPr>
        </p:nvSpPr>
        <p:spPr>
          <a:xfrm>
            <a:off x="500034" y="642918"/>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Procedure of Export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643050"/>
            <a:ext cx="8229600" cy="3960492"/>
          </a:xfrm>
        </p:spPr>
        <p:txBody>
          <a:bodyPr/>
          <a:lstStyle/>
          <a:p>
            <a:r>
              <a:rPr lang="en-IN" sz="2000" dirty="0" smtClean="0">
                <a:latin typeface="+mj-lt"/>
              </a:rPr>
              <a:t>The applicant has </a:t>
            </a:r>
            <a:r>
              <a:rPr lang="en-IN" sz="2000" u="sng" dirty="0" smtClean="0">
                <a:latin typeface="+mj-lt"/>
              </a:rPr>
              <a:t>furnished a valid return</a:t>
            </a:r>
            <a:r>
              <a:rPr lang="en-IN" sz="2000" dirty="0" smtClean="0">
                <a:latin typeface="+mj-lt"/>
              </a:rPr>
              <a:t> in FORM </a:t>
            </a:r>
            <a:r>
              <a:rPr lang="en-IN" sz="2000" u="sng" dirty="0" smtClean="0">
                <a:latin typeface="+mj-lt"/>
              </a:rPr>
              <a:t>GSTR-3</a:t>
            </a:r>
            <a:r>
              <a:rPr lang="en-IN" sz="2000" dirty="0" smtClean="0">
                <a:latin typeface="+mj-lt"/>
              </a:rPr>
              <a:t>.</a:t>
            </a:r>
          </a:p>
          <a:p>
            <a:endParaRPr lang="en-IN" sz="900" dirty="0" smtClean="0">
              <a:latin typeface="+mj-lt"/>
            </a:endParaRPr>
          </a:p>
          <a:p>
            <a:r>
              <a:rPr lang="en-IN" sz="2000" dirty="0" smtClean="0">
                <a:latin typeface="+mj-lt"/>
              </a:rPr>
              <a:t>Receipt of information regarding furnishing of valid return in FORM </a:t>
            </a:r>
          </a:p>
          <a:p>
            <a:pPr>
              <a:buNone/>
            </a:pPr>
            <a:r>
              <a:rPr lang="en-IN" sz="2000" dirty="0" smtClean="0">
                <a:latin typeface="+mj-lt"/>
              </a:rPr>
              <a:t>     GSTR-3 from the common portal, </a:t>
            </a:r>
          </a:p>
          <a:p>
            <a:endParaRPr lang="en-IN" sz="900" dirty="0" smtClean="0">
              <a:latin typeface="+mj-lt"/>
            </a:endParaRPr>
          </a:p>
          <a:p>
            <a:r>
              <a:rPr lang="en-IN" sz="2000" dirty="0" smtClean="0">
                <a:latin typeface="+mj-lt"/>
              </a:rPr>
              <a:t>The Customs system shall process the claim for refund and </a:t>
            </a:r>
          </a:p>
          <a:p>
            <a:endParaRPr lang="en-IN" sz="900" dirty="0" smtClean="0">
              <a:latin typeface="+mj-lt"/>
            </a:endParaRPr>
          </a:p>
          <a:p>
            <a:r>
              <a:rPr lang="en-IN" sz="2000" dirty="0" smtClean="0">
                <a:latin typeface="+mj-lt"/>
              </a:rPr>
              <a:t>An amount equal to the integrated tax paid in respect of each shipping bill or bill of export shall be electronically credited to the bank account of the applicant mentioned in his registration particulars.</a:t>
            </a:r>
          </a:p>
          <a:p>
            <a:endParaRPr lang="en-IN" dirty="0">
              <a:latin typeface="+mj-lt"/>
            </a:endParaRPr>
          </a:p>
        </p:txBody>
      </p:sp>
      <p:graphicFrame>
        <p:nvGraphicFramePr>
          <p:cNvPr id="4" name="Diagram 3"/>
          <p:cNvGraphicFramePr/>
          <p:nvPr/>
        </p:nvGraphicFramePr>
        <p:xfrm>
          <a:off x="1000100" y="4071942"/>
          <a:ext cx="6096000" cy="2786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643570" y="6286520"/>
            <a:ext cx="3209533"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circular </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ndalus" pitchFamily="18" charset="-78"/>
              </a:rPr>
              <a:t>26/2017</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-Custom</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Title 1"/>
          <p:cNvSpPr>
            <a:spLocks noGrp="1"/>
          </p:cNvSpPr>
          <p:nvPr>
            <p:ph type="title"/>
          </p:nvPr>
        </p:nvSpPr>
        <p:spPr>
          <a:xfrm>
            <a:off x="428596" y="571480"/>
            <a:ext cx="8229600" cy="78583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Procedure of Export</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42910" y="0"/>
            <a:ext cx="82296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Valuation of taxable Supply</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817142594"/>
              </p:ext>
            </p:extLst>
          </p:nvPr>
        </p:nvGraphicFramePr>
        <p:xfrm>
          <a:off x="142844" y="1214422"/>
          <a:ext cx="9001156" cy="2143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3571876"/>
            <a:ext cx="9001156" cy="2862322"/>
          </a:xfrm>
          <a:prstGeom prst="rect">
            <a:avLst/>
          </a:prstGeom>
        </p:spPr>
        <p:txBody>
          <a:bodyPr wrap="square">
            <a:spAutoFit/>
          </a:bodyPr>
          <a:lstStyle/>
          <a:p>
            <a:pPr>
              <a:spcBef>
                <a:spcPts val="0"/>
              </a:spcBef>
              <a:spcAft>
                <a:spcPts val="0"/>
              </a:spcAft>
            </a:pPr>
            <a:r>
              <a:rPr lang="en-IN" b="1" dirty="0">
                <a:latin typeface="+mj-lt"/>
              </a:rPr>
              <a:t>Section 2(84) of the CGST Act deems the persons below to be “</a:t>
            </a:r>
            <a:r>
              <a:rPr lang="en-IN" b="1" u="sng" dirty="0">
                <a:latin typeface="+mj-lt"/>
              </a:rPr>
              <a:t>related persons</a:t>
            </a:r>
            <a:r>
              <a:rPr lang="en-IN" b="1" dirty="0">
                <a:latin typeface="+mj-lt"/>
              </a:rPr>
              <a:t>”:</a:t>
            </a:r>
          </a:p>
          <a:p>
            <a:pPr marL="457200" indent="-457200">
              <a:spcBef>
                <a:spcPts val="0"/>
              </a:spcBef>
              <a:spcAft>
                <a:spcPts val="0"/>
              </a:spcAft>
              <a:buFont typeface="Arial" panose="020B0604020202020204" pitchFamily="34" charset="0"/>
              <a:buChar char="•"/>
            </a:pPr>
            <a:r>
              <a:rPr lang="en-IN" dirty="0">
                <a:latin typeface="+mj-lt"/>
              </a:rPr>
              <a:t>Officers / Directors of one another’s business</a:t>
            </a:r>
          </a:p>
          <a:p>
            <a:pPr marL="457200" indent="-457200">
              <a:spcBef>
                <a:spcPts val="0"/>
              </a:spcBef>
              <a:spcAft>
                <a:spcPts val="0"/>
              </a:spcAft>
              <a:buFont typeface="Arial" panose="020B0604020202020204" pitchFamily="34" charset="0"/>
              <a:buChar char="•"/>
            </a:pPr>
            <a:r>
              <a:rPr lang="en-IN" dirty="0">
                <a:latin typeface="+mj-lt"/>
              </a:rPr>
              <a:t>Partners in business</a:t>
            </a:r>
          </a:p>
          <a:p>
            <a:pPr marL="457200" indent="-457200">
              <a:spcBef>
                <a:spcPts val="0"/>
              </a:spcBef>
              <a:spcAft>
                <a:spcPts val="0"/>
              </a:spcAft>
              <a:buFont typeface="Arial" panose="020B0604020202020204" pitchFamily="34" charset="0"/>
              <a:buChar char="•"/>
            </a:pPr>
            <a:r>
              <a:rPr lang="en-IN" dirty="0">
                <a:latin typeface="+mj-lt"/>
              </a:rPr>
              <a:t>Employer – employee</a:t>
            </a:r>
          </a:p>
          <a:p>
            <a:pPr marL="457200" indent="-457200">
              <a:spcBef>
                <a:spcPts val="0"/>
              </a:spcBef>
              <a:spcAft>
                <a:spcPts val="0"/>
              </a:spcAft>
              <a:buFont typeface="Arial" panose="020B0604020202020204" pitchFamily="34" charset="0"/>
              <a:buChar char="•"/>
            </a:pPr>
            <a:r>
              <a:rPr lang="en-IN" dirty="0">
                <a:latin typeface="+mj-lt"/>
              </a:rPr>
              <a:t>A person directly/ indirectly owns/ controls/ holds 25 of shares of both the persons</a:t>
            </a:r>
          </a:p>
          <a:p>
            <a:pPr marL="457200" indent="-457200">
              <a:spcBef>
                <a:spcPts val="0"/>
              </a:spcBef>
              <a:spcAft>
                <a:spcPts val="0"/>
              </a:spcAft>
              <a:buFont typeface="Arial" panose="020B0604020202020204" pitchFamily="34" charset="0"/>
              <a:buChar char="•"/>
            </a:pPr>
            <a:r>
              <a:rPr lang="en-IN" dirty="0">
                <a:latin typeface="+mj-lt"/>
              </a:rPr>
              <a:t>One directly/ indirectly controls the other</a:t>
            </a:r>
          </a:p>
          <a:p>
            <a:pPr marL="457200" indent="-457200">
              <a:spcBef>
                <a:spcPts val="0"/>
              </a:spcBef>
              <a:spcAft>
                <a:spcPts val="0"/>
              </a:spcAft>
              <a:buFont typeface="Arial" panose="020B0604020202020204" pitchFamily="34" charset="0"/>
              <a:buChar char="•"/>
            </a:pPr>
            <a:r>
              <a:rPr lang="en-IN" dirty="0">
                <a:latin typeface="+mj-lt"/>
              </a:rPr>
              <a:t>Both are </a:t>
            </a:r>
            <a:r>
              <a:rPr lang="en-IN" dirty="0">
                <a:solidFill>
                  <a:prstClr val="black"/>
                </a:solidFill>
                <a:latin typeface="+mj-lt"/>
              </a:rPr>
              <a:t>directly/ indirectly controlled by a third person</a:t>
            </a:r>
            <a:endParaRPr lang="en-IN" dirty="0">
              <a:latin typeface="+mj-lt"/>
            </a:endParaRPr>
          </a:p>
          <a:p>
            <a:pPr marL="457200" indent="-457200">
              <a:spcBef>
                <a:spcPts val="0"/>
              </a:spcBef>
              <a:spcAft>
                <a:spcPts val="0"/>
              </a:spcAft>
              <a:buFont typeface="Arial" panose="020B0604020202020204" pitchFamily="34" charset="0"/>
              <a:buChar char="•"/>
            </a:pPr>
            <a:r>
              <a:rPr lang="en-IN" dirty="0">
                <a:latin typeface="+mj-lt"/>
              </a:rPr>
              <a:t>Together, they directly/ indirectly control a third person</a:t>
            </a:r>
          </a:p>
          <a:p>
            <a:pPr marL="457200" indent="-457200">
              <a:spcBef>
                <a:spcPts val="0"/>
              </a:spcBef>
              <a:spcAft>
                <a:spcPts val="0"/>
              </a:spcAft>
              <a:buFont typeface="Arial" panose="020B0604020202020204" pitchFamily="34" charset="0"/>
              <a:buChar char="•"/>
            </a:pPr>
            <a:r>
              <a:rPr lang="en-IN" dirty="0">
                <a:latin typeface="+mj-lt"/>
              </a:rPr>
              <a:t>Members of the same family</a:t>
            </a:r>
          </a:p>
          <a:p>
            <a:pPr marL="457200" indent="-457200">
              <a:spcBef>
                <a:spcPts val="0"/>
              </a:spcBef>
              <a:spcAft>
                <a:spcPts val="0"/>
              </a:spcAft>
              <a:buFont typeface="Arial" panose="020B0604020202020204" pitchFamily="34" charset="0"/>
              <a:buChar char="•"/>
            </a:pPr>
            <a:r>
              <a:rPr lang="en-IN" dirty="0">
                <a:latin typeface="+mj-lt"/>
              </a:rPr>
              <a:t>Sole agent / distributor of the other</a:t>
            </a: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rPr>
              <a:t>How will the goods and services be classified under GST regime?</a:t>
            </a:r>
            <a:endParaRPr lang="en-I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ndalus" pitchFamily="18" charset="-78"/>
            </a:endParaRPr>
          </a:p>
        </p:txBody>
      </p:sp>
      <p:sp>
        <p:nvSpPr>
          <p:cNvPr id="8" name="Content Placeholder 7"/>
          <p:cNvSpPr>
            <a:spLocks noGrp="1"/>
          </p:cNvSpPr>
          <p:nvPr>
            <p:ph idx="1"/>
          </p:nvPr>
        </p:nvSpPr>
        <p:spPr>
          <a:xfrm>
            <a:off x="285720" y="1935480"/>
            <a:ext cx="8572560" cy="4636792"/>
          </a:xfrm>
        </p:spPr>
        <p:txBody>
          <a:bodyPr>
            <a:normAutofit fontScale="85000" lnSpcReduction="20000"/>
          </a:bodyPr>
          <a:lstStyle/>
          <a:p>
            <a:pPr algn="ctr">
              <a:buNone/>
            </a:pPr>
            <a:r>
              <a:rPr lang="en-IN" u="sng" dirty="0" smtClean="0">
                <a:solidFill>
                  <a:srgbClr val="7030A0"/>
                </a:solidFill>
                <a:latin typeface="+mj-lt"/>
              </a:rPr>
              <a:t>FOR GOODS :</a:t>
            </a:r>
          </a:p>
          <a:p>
            <a:pPr>
              <a:buFont typeface="Wingdings" pitchFamily="2" charset="2"/>
              <a:buChar char="Ø"/>
            </a:pPr>
            <a:r>
              <a:rPr lang="en-IN" sz="2200" dirty="0" smtClean="0">
                <a:solidFill>
                  <a:srgbClr val="FFC000"/>
                </a:solidFill>
                <a:latin typeface="+mj-lt"/>
              </a:rPr>
              <a:t>HSN</a:t>
            </a:r>
            <a:r>
              <a:rPr lang="en-IN" sz="2200" dirty="0" smtClean="0">
                <a:latin typeface="+mj-lt"/>
              </a:rPr>
              <a:t> (Harmonised System of Nomenclature) </a:t>
            </a:r>
            <a:r>
              <a:rPr lang="en-IN" sz="2200" dirty="0" smtClean="0">
                <a:solidFill>
                  <a:srgbClr val="FFC000"/>
                </a:solidFill>
                <a:latin typeface="+mj-lt"/>
              </a:rPr>
              <a:t>code</a:t>
            </a:r>
            <a:r>
              <a:rPr lang="en-IN" sz="2200" dirty="0" smtClean="0">
                <a:latin typeface="+mj-lt"/>
              </a:rPr>
              <a:t> shall be used for classifying the goods under the GST regime.</a:t>
            </a:r>
          </a:p>
          <a:p>
            <a:pPr>
              <a:buFont typeface="Wingdings" pitchFamily="2" charset="2"/>
              <a:buChar char="Ø"/>
            </a:pPr>
            <a:r>
              <a:rPr lang="en-IN" sz="2200" dirty="0" smtClean="0">
                <a:latin typeface="+mj-lt"/>
              </a:rPr>
              <a:t>Taxpayers whose turnover is upto Rs. 1.5 crores are </a:t>
            </a:r>
            <a:r>
              <a:rPr lang="en-IN" sz="2200" u="sng" dirty="0" smtClean="0">
                <a:latin typeface="+mj-lt"/>
              </a:rPr>
              <a:t>not required </a:t>
            </a:r>
            <a:r>
              <a:rPr lang="en-IN" sz="2200" dirty="0" smtClean="0">
                <a:latin typeface="+mj-lt"/>
              </a:rPr>
              <a:t>to mention HSN Code in their invoices. </a:t>
            </a:r>
          </a:p>
          <a:p>
            <a:pPr>
              <a:buFont typeface="Wingdings" pitchFamily="2" charset="2"/>
              <a:buChar char="Ø"/>
            </a:pPr>
            <a:r>
              <a:rPr lang="en-IN" sz="2200" dirty="0" smtClean="0">
                <a:latin typeface="+mj-lt"/>
              </a:rPr>
              <a:t>Taxpayers whose turnover is above Rs. 1.5 crores but below Rs. 5 crores shall use </a:t>
            </a:r>
            <a:r>
              <a:rPr lang="en-IN" sz="2200" u="sng" dirty="0" smtClean="0">
                <a:latin typeface="+mj-lt"/>
              </a:rPr>
              <a:t>2 digit code </a:t>
            </a:r>
            <a:r>
              <a:rPr lang="en-IN" sz="2200" dirty="0" smtClean="0">
                <a:latin typeface="+mj-lt"/>
              </a:rPr>
              <a:t>and</a:t>
            </a:r>
          </a:p>
          <a:p>
            <a:pPr>
              <a:buFont typeface="Wingdings" pitchFamily="2" charset="2"/>
              <a:buChar char="Ø"/>
            </a:pPr>
            <a:r>
              <a:rPr lang="en-IN" sz="2200" dirty="0" smtClean="0">
                <a:latin typeface="+mj-lt"/>
              </a:rPr>
              <a:t>The taxpayers whose </a:t>
            </a:r>
            <a:r>
              <a:rPr lang="en-IN" sz="2200" b="1" dirty="0" smtClean="0">
                <a:solidFill>
                  <a:srgbClr val="00B050"/>
                </a:solidFill>
                <a:latin typeface="+mj-lt"/>
              </a:rPr>
              <a:t>turnover is Rs. 5 crores and above</a:t>
            </a:r>
            <a:r>
              <a:rPr lang="en-IN" sz="2200" b="1" dirty="0" smtClean="0">
                <a:latin typeface="+mj-lt"/>
              </a:rPr>
              <a:t> </a:t>
            </a:r>
            <a:r>
              <a:rPr lang="en-IN" sz="2200" dirty="0" smtClean="0">
                <a:latin typeface="+mj-lt"/>
              </a:rPr>
              <a:t>shall </a:t>
            </a:r>
            <a:r>
              <a:rPr lang="en-IN" sz="2200" b="1" u="sng" dirty="0" smtClean="0">
                <a:solidFill>
                  <a:srgbClr val="00B050"/>
                </a:solidFill>
                <a:latin typeface="+mj-lt"/>
              </a:rPr>
              <a:t>use 4 digit code</a:t>
            </a:r>
            <a:r>
              <a:rPr lang="en-IN" sz="2200" dirty="0" smtClean="0">
                <a:latin typeface="+mj-lt"/>
              </a:rPr>
              <a:t>. </a:t>
            </a:r>
          </a:p>
          <a:p>
            <a:pPr>
              <a:buFont typeface="Wingdings" pitchFamily="2" charset="2"/>
              <a:buChar char="Ø"/>
            </a:pPr>
            <a:r>
              <a:rPr lang="en-IN" sz="2200" dirty="0" smtClean="0">
                <a:latin typeface="+mj-lt"/>
              </a:rPr>
              <a:t>Here </a:t>
            </a:r>
            <a:r>
              <a:rPr lang="en-IN" sz="2200" u="sng" dirty="0" smtClean="0">
                <a:latin typeface="+mj-lt"/>
              </a:rPr>
              <a:t>turnover means</a:t>
            </a:r>
            <a:r>
              <a:rPr lang="en-IN" sz="2200" dirty="0" smtClean="0">
                <a:latin typeface="+mj-lt"/>
              </a:rPr>
              <a:t> : annual turnover of </a:t>
            </a:r>
            <a:r>
              <a:rPr lang="en-IN" sz="2200" u="sng" dirty="0" smtClean="0">
                <a:latin typeface="+mj-lt"/>
              </a:rPr>
              <a:t>preceding financial year</a:t>
            </a:r>
            <a:r>
              <a:rPr lang="en-IN" sz="2200" dirty="0" smtClean="0">
                <a:latin typeface="+mj-lt"/>
              </a:rPr>
              <a:t> .</a:t>
            </a:r>
          </a:p>
          <a:p>
            <a:pPr algn="ctr">
              <a:buNone/>
            </a:pPr>
            <a:endParaRPr lang="en-IN" u="sng" dirty="0" smtClean="0">
              <a:solidFill>
                <a:srgbClr val="7030A0"/>
              </a:solidFill>
              <a:latin typeface="+mj-lt"/>
            </a:endParaRPr>
          </a:p>
          <a:p>
            <a:pPr algn="ctr">
              <a:buNone/>
            </a:pPr>
            <a:endParaRPr lang="en-IN" u="sng" dirty="0" smtClean="0">
              <a:solidFill>
                <a:srgbClr val="7030A0"/>
              </a:solidFill>
              <a:latin typeface="+mj-lt"/>
            </a:endParaRPr>
          </a:p>
          <a:p>
            <a:pPr algn="ctr">
              <a:buNone/>
            </a:pPr>
            <a:r>
              <a:rPr lang="en-IN" u="sng" dirty="0" smtClean="0">
                <a:solidFill>
                  <a:srgbClr val="7030A0"/>
                </a:solidFill>
                <a:latin typeface="+mj-lt"/>
              </a:rPr>
              <a:t>FOR SERVICES :</a:t>
            </a:r>
          </a:p>
          <a:p>
            <a:pPr>
              <a:buFont typeface="Wingdings" pitchFamily="2" charset="2"/>
              <a:buChar char="Ø"/>
            </a:pPr>
            <a:r>
              <a:rPr lang="en-IN" sz="2200" dirty="0" smtClean="0">
                <a:latin typeface="+mj-lt"/>
              </a:rPr>
              <a:t>Services will be classified as per the Services Accounting Code (</a:t>
            </a:r>
            <a:r>
              <a:rPr lang="en-IN" sz="2200" dirty="0" smtClean="0">
                <a:solidFill>
                  <a:srgbClr val="FFC000"/>
                </a:solidFill>
                <a:latin typeface="+mj-lt"/>
              </a:rPr>
              <a:t>SAC</a:t>
            </a:r>
            <a:r>
              <a:rPr lang="en-IN" sz="2200" dirty="0" smtClean="0">
                <a:latin typeface="+mj-lt"/>
              </a:rPr>
              <a:t>)</a:t>
            </a:r>
          </a:p>
          <a:p>
            <a:pPr>
              <a:buNone/>
            </a:pPr>
            <a:r>
              <a:rPr lang="en-IN" sz="2200" dirty="0" smtClean="0">
                <a:latin typeface="+mj-lt"/>
              </a:rPr>
              <a:t> 	And mention code related provision same as goods and other provision same as goods as given above.  </a:t>
            </a:r>
            <a:endParaRPr lang="en-IN" sz="2200" dirty="0" smtClean="0">
              <a:solidFill>
                <a:srgbClr val="0070C0"/>
              </a:solidFill>
              <a:latin typeface="+mj-lt"/>
            </a:endParaRPr>
          </a:p>
        </p:txBody>
      </p:sp>
      <p:sp>
        <p:nvSpPr>
          <p:cNvPr id="9" name="Rectangle 8"/>
          <p:cNvSpPr/>
          <p:nvPr/>
        </p:nvSpPr>
        <p:spPr>
          <a:xfrm>
            <a:off x="5214942" y="4643446"/>
            <a:ext cx="3733344"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N.N.-</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rial" pitchFamily="34" charset="0"/>
              </a:rPr>
              <a:t>12</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cs typeface="Arial" pitchFamily="34" charset="0"/>
              </a:rPr>
              <a:t>2017</a:t>
            </a: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-Central tax</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928686"/>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Valuation of taxable Supply</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Content Placeholder 3"/>
          <p:cNvSpPr txBox="1">
            <a:spLocks noGrp="1"/>
          </p:cNvSpPr>
          <p:nvPr>
            <p:ph idx="1"/>
          </p:nvPr>
        </p:nvSpPr>
        <p:spPr>
          <a:xfrm>
            <a:off x="285720" y="1643050"/>
            <a:ext cx="8572560" cy="466897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IN" sz="2000" b="1" u="sng" dirty="0">
                <a:latin typeface="+mj-lt"/>
              </a:rPr>
              <a:t>Transaction Value INCLUDES:</a:t>
            </a:r>
          </a:p>
          <a:p>
            <a:pPr marL="285750" indent="-285750" algn="just">
              <a:buClr>
                <a:schemeClr val="tx2"/>
              </a:buClr>
              <a:buFont typeface="Wingdings" panose="05000000000000000000" pitchFamily="2" charset="2"/>
              <a:buChar char="§"/>
            </a:pPr>
            <a:r>
              <a:rPr lang="en-IN" sz="1900" dirty="0">
                <a:latin typeface="+mj-lt"/>
              </a:rPr>
              <a:t>Amounts charged by supplier to recipient in respect of any </a:t>
            </a:r>
            <a:r>
              <a:rPr lang="en-IN" sz="1900" b="1" dirty="0">
                <a:latin typeface="+mj-lt"/>
              </a:rPr>
              <a:t>taxes, duties, cesses, fees and charges levied </a:t>
            </a:r>
            <a:r>
              <a:rPr lang="en-IN" sz="1900" dirty="0">
                <a:latin typeface="+mj-lt"/>
              </a:rPr>
              <a:t>under any statute, other than taxes paid under GST regime;</a:t>
            </a:r>
          </a:p>
          <a:p>
            <a:pPr marL="285750" indent="-285750" algn="just">
              <a:buClr>
                <a:schemeClr val="tx2"/>
              </a:buClr>
              <a:buFont typeface="Wingdings" panose="05000000000000000000" pitchFamily="2" charset="2"/>
              <a:buChar char="§"/>
            </a:pPr>
            <a:r>
              <a:rPr lang="en-IN" sz="1900" b="1" dirty="0">
                <a:latin typeface="+mj-lt"/>
              </a:rPr>
              <a:t>Amount incurred by Recipient </a:t>
            </a:r>
            <a:r>
              <a:rPr lang="en-IN" sz="1900" dirty="0">
                <a:latin typeface="+mj-lt"/>
              </a:rPr>
              <a:t>which is liable to be paid by the Supplier; </a:t>
            </a:r>
          </a:p>
          <a:p>
            <a:pPr marL="285750" indent="-285750" algn="just">
              <a:buClr>
                <a:schemeClr val="tx2"/>
              </a:buClr>
              <a:buFont typeface="Wingdings" panose="05000000000000000000" pitchFamily="2" charset="2"/>
              <a:buChar char="§"/>
            </a:pPr>
            <a:endParaRPr lang="en-IN" sz="1900" u="sng" dirty="0" smtClean="0">
              <a:latin typeface="+mj-lt"/>
            </a:endParaRPr>
          </a:p>
          <a:p>
            <a:pPr marL="285750" indent="-285750" algn="just">
              <a:buClr>
                <a:schemeClr val="tx2"/>
              </a:buClr>
              <a:buFont typeface="Wingdings" panose="05000000000000000000" pitchFamily="2" charset="2"/>
              <a:buChar char="§"/>
            </a:pPr>
            <a:r>
              <a:rPr lang="en-IN" sz="1900" u="sng" dirty="0" smtClean="0">
                <a:latin typeface="+mj-lt"/>
              </a:rPr>
              <a:t>Charges </a:t>
            </a:r>
            <a:r>
              <a:rPr lang="en-IN" sz="1900" u="sng" dirty="0">
                <a:latin typeface="+mj-lt"/>
              </a:rPr>
              <a:t>by Supplier to Recipient being:</a:t>
            </a:r>
          </a:p>
          <a:p>
            <a:pPr marL="800100" lvl="1" indent="-342900" algn="just">
              <a:buClr>
                <a:schemeClr val="tx2"/>
              </a:buClr>
              <a:buFont typeface="Courier New" panose="02070309020205020404" pitchFamily="49" charset="0"/>
              <a:buChar char="o"/>
            </a:pPr>
            <a:r>
              <a:rPr lang="en-IN" sz="1900" b="1" dirty="0" smtClean="0">
                <a:latin typeface="+mj-lt"/>
              </a:rPr>
              <a:t>Incidental expenses </a:t>
            </a:r>
            <a:r>
              <a:rPr lang="en-IN" sz="1900" dirty="0" smtClean="0">
                <a:latin typeface="+mj-lt"/>
              </a:rPr>
              <a:t>(e.g.: packing, commission)</a:t>
            </a:r>
          </a:p>
          <a:p>
            <a:pPr marL="800100" lvl="1" indent="-342900" algn="just">
              <a:buClr>
                <a:schemeClr val="tx2"/>
              </a:buClr>
              <a:buFont typeface="Courier New" panose="02070309020205020404" pitchFamily="49" charset="0"/>
              <a:buChar char="o"/>
            </a:pPr>
            <a:r>
              <a:rPr lang="en-IN" sz="1900" b="1" dirty="0" smtClean="0">
                <a:latin typeface="+mj-lt"/>
              </a:rPr>
              <a:t>Charges for anything done by the Supplier </a:t>
            </a:r>
            <a:r>
              <a:rPr lang="en-IN" sz="1900" dirty="0" smtClean="0">
                <a:latin typeface="+mj-lt"/>
              </a:rPr>
              <a:t>at the time or before the supply, in respect thereof</a:t>
            </a:r>
          </a:p>
          <a:p>
            <a:pPr marL="800100" lvl="1" indent="-342900" algn="just">
              <a:buClr>
                <a:schemeClr val="tx2"/>
              </a:buClr>
              <a:buFont typeface="Courier New" panose="02070309020205020404" pitchFamily="49" charset="0"/>
              <a:buChar char="o"/>
            </a:pPr>
            <a:r>
              <a:rPr lang="en-IN" sz="1900" b="1" dirty="0" smtClean="0">
                <a:latin typeface="+mj-lt"/>
              </a:rPr>
              <a:t>Interest</a:t>
            </a:r>
            <a:r>
              <a:rPr lang="en-IN" sz="1900" b="1" dirty="0">
                <a:latin typeface="+mj-lt"/>
              </a:rPr>
              <a:t>/ late fee/ </a:t>
            </a:r>
            <a:r>
              <a:rPr lang="en-IN" sz="1900" dirty="0">
                <a:latin typeface="+mj-lt"/>
              </a:rPr>
              <a:t>penalty for delayed payment of consideration</a:t>
            </a:r>
          </a:p>
          <a:p>
            <a:pPr marL="800100" lvl="1" indent="-342900" algn="just">
              <a:buClr>
                <a:schemeClr val="tx2"/>
              </a:buClr>
              <a:buFont typeface="Courier New" panose="02070309020205020404" pitchFamily="49" charset="0"/>
              <a:buChar char="o"/>
            </a:pPr>
            <a:r>
              <a:rPr lang="en-IN" sz="1900" b="1" dirty="0">
                <a:latin typeface="+mj-lt"/>
              </a:rPr>
              <a:t>Subsidies directly linked to price </a:t>
            </a:r>
            <a:r>
              <a:rPr lang="en-IN" sz="1900" dirty="0">
                <a:latin typeface="+mj-lt"/>
              </a:rPr>
              <a:t>– for supplier receiving the subsidy (excluding Central and State </a:t>
            </a:r>
            <a:r>
              <a:rPr lang="en-IN" sz="1900" dirty="0" smtClean="0">
                <a:latin typeface="+mj-lt"/>
              </a:rPr>
              <a:t>Govt. </a:t>
            </a:r>
            <a:r>
              <a:rPr lang="en-IN" sz="1900" dirty="0">
                <a:latin typeface="+mj-lt"/>
              </a:rPr>
              <a:t>subsidies; i.e., Government subsidies will not be included in transaction value) </a:t>
            </a: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428596" y="2357430"/>
            <a:ext cx="8229600" cy="3193182"/>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IN" sz="2000" b="1" u="sng" dirty="0">
                <a:latin typeface="+mj-lt"/>
              </a:rPr>
              <a:t>Transaction Value EXCLUDES discount:</a:t>
            </a:r>
          </a:p>
          <a:p>
            <a:pPr marL="342900" indent="-342900" algn="just">
              <a:spcBef>
                <a:spcPts val="1800"/>
              </a:spcBef>
              <a:buClr>
                <a:schemeClr val="tx2"/>
              </a:buClr>
              <a:buFont typeface="Wingdings" panose="05000000000000000000" pitchFamily="2" charset="2"/>
              <a:buChar char="§"/>
            </a:pPr>
            <a:r>
              <a:rPr lang="en-IN" sz="2000" b="1" dirty="0">
                <a:latin typeface="+mj-lt"/>
              </a:rPr>
              <a:t>Before/ at the time of supply </a:t>
            </a:r>
          </a:p>
          <a:p>
            <a:pPr marL="800100" lvl="1" indent="-342900">
              <a:buClr>
                <a:schemeClr val="tx2"/>
              </a:buClr>
              <a:buFont typeface="Courier New" panose="02070309020205020404" pitchFamily="49" charset="0"/>
              <a:buChar char="o"/>
            </a:pPr>
            <a:r>
              <a:rPr lang="en-IN" sz="2000" b="1" dirty="0">
                <a:latin typeface="+mj-lt"/>
              </a:rPr>
              <a:t>Single condition: </a:t>
            </a:r>
            <a:r>
              <a:rPr lang="en-IN" sz="2000" dirty="0">
                <a:latin typeface="+mj-lt"/>
              </a:rPr>
              <a:t>Such discount is duly recorded in the invoice</a:t>
            </a:r>
          </a:p>
          <a:p>
            <a:pPr marL="342900" indent="-342900" algn="just">
              <a:spcBef>
                <a:spcPts val="1800"/>
              </a:spcBef>
              <a:buClr>
                <a:schemeClr val="tx2"/>
              </a:buClr>
              <a:buFont typeface="Wingdings" panose="05000000000000000000" pitchFamily="2" charset="2"/>
              <a:buChar char="§"/>
            </a:pPr>
            <a:r>
              <a:rPr lang="en-IN" sz="2000" b="1" dirty="0">
                <a:latin typeface="+mj-lt"/>
              </a:rPr>
              <a:t>After the supply: Cumulative conditions:</a:t>
            </a:r>
          </a:p>
          <a:p>
            <a:pPr marL="800100" lvl="1" indent="-342900" algn="just">
              <a:spcBef>
                <a:spcPts val="300"/>
              </a:spcBef>
              <a:buClr>
                <a:schemeClr val="tx2"/>
              </a:buClr>
              <a:buFont typeface="Courier New" panose="02070309020205020404" pitchFamily="49" charset="0"/>
              <a:buChar char="o"/>
            </a:pPr>
            <a:r>
              <a:rPr lang="en-IN" sz="2000" dirty="0">
                <a:latin typeface="+mj-lt"/>
              </a:rPr>
              <a:t>Agreement establishing discount entered into before/ at the time of supply</a:t>
            </a:r>
          </a:p>
          <a:p>
            <a:pPr marL="800100" lvl="1" indent="-342900" algn="just">
              <a:spcBef>
                <a:spcPts val="300"/>
              </a:spcBef>
              <a:buClr>
                <a:schemeClr val="tx2"/>
              </a:buClr>
              <a:buFont typeface="Courier New" panose="02070309020205020404" pitchFamily="49" charset="0"/>
              <a:buChar char="o"/>
            </a:pPr>
            <a:r>
              <a:rPr lang="en-IN" sz="2000" dirty="0">
                <a:latin typeface="+mj-lt"/>
              </a:rPr>
              <a:t>Discount specifically linked to relevant invoices</a:t>
            </a:r>
          </a:p>
          <a:p>
            <a:pPr marL="800100" lvl="1" indent="-342900" algn="just">
              <a:spcBef>
                <a:spcPts val="300"/>
              </a:spcBef>
              <a:buClr>
                <a:schemeClr val="tx2"/>
              </a:buClr>
              <a:buFont typeface="Courier New" panose="02070309020205020404" pitchFamily="49" charset="0"/>
              <a:buChar char="o"/>
            </a:pPr>
            <a:r>
              <a:rPr lang="en-IN" sz="2000" dirty="0">
                <a:latin typeface="+mj-lt"/>
              </a:rPr>
              <a:t>ITC reversed by the recipient to the extent of discount</a:t>
            </a:r>
          </a:p>
        </p:txBody>
      </p:sp>
      <p:sp>
        <p:nvSpPr>
          <p:cNvPr id="6" name="Title 1"/>
          <p:cNvSpPr>
            <a:spLocks noGrp="1"/>
          </p:cNvSpPr>
          <p:nvPr>
            <p:ph type="title"/>
          </p:nvPr>
        </p:nvSpPr>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Valuation of taxable Supply</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84698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Registration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357158" y="1428736"/>
            <a:ext cx="8429684" cy="5286412"/>
          </a:xfrm>
        </p:spPr>
        <p:txBody>
          <a:bodyPr>
            <a:normAutofit/>
          </a:bodyPr>
          <a:lstStyle/>
          <a:p>
            <a:pPr algn="ctr">
              <a:buNone/>
            </a:pPr>
            <a:r>
              <a:rPr lang="en-IN" sz="2400" b="1" dirty="0" smtClean="0">
                <a:solidFill>
                  <a:srgbClr val="00B050"/>
                </a:solidFill>
                <a:latin typeface="+mj-lt"/>
              </a:rPr>
              <a:t>Person liable for Registration </a:t>
            </a:r>
            <a:r>
              <a:rPr lang="en-IN" sz="2000" dirty="0" smtClean="0">
                <a:solidFill>
                  <a:srgbClr val="00B050"/>
                </a:solidFill>
                <a:latin typeface="+mj-lt"/>
              </a:rPr>
              <a:t>:-</a:t>
            </a:r>
          </a:p>
          <a:p>
            <a:r>
              <a:rPr lang="en-IN" sz="2000" dirty="0" smtClean="0">
                <a:latin typeface="+mj-lt"/>
              </a:rPr>
              <a:t>Every supplier </a:t>
            </a:r>
            <a:r>
              <a:rPr lang="en-IN" sz="2000" dirty="0" smtClean="0">
                <a:solidFill>
                  <a:srgbClr val="7030A0"/>
                </a:solidFill>
                <a:latin typeface="+mj-lt"/>
              </a:rPr>
              <a:t>shall be liable to be </a:t>
            </a:r>
            <a:r>
              <a:rPr lang="en-IN" sz="2000" dirty="0" smtClean="0">
                <a:solidFill>
                  <a:srgbClr val="7030A0"/>
                </a:solidFill>
                <a:latin typeface="+mj-lt"/>
              </a:rPr>
              <a:t>registered</a:t>
            </a:r>
            <a:r>
              <a:rPr lang="en-IN" sz="2000" dirty="0" smtClean="0">
                <a:latin typeface="+mj-lt"/>
              </a:rPr>
              <a:t>, </a:t>
            </a:r>
            <a:r>
              <a:rPr lang="en-IN" sz="2000" dirty="0" smtClean="0">
                <a:latin typeface="+mj-lt"/>
              </a:rPr>
              <a:t>from where he makes a taxable supply of goods or services or both</a:t>
            </a:r>
            <a:r>
              <a:rPr lang="en-IN" sz="2000" dirty="0" smtClean="0">
                <a:solidFill>
                  <a:srgbClr val="7030A0"/>
                </a:solidFill>
                <a:latin typeface="+mj-lt"/>
              </a:rPr>
              <a:t>, if his </a:t>
            </a:r>
            <a:r>
              <a:rPr lang="en-IN" sz="2000" b="1" dirty="0" smtClean="0">
                <a:solidFill>
                  <a:srgbClr val="7030A0"/>
                </a:solidFill>
                <a:latin typeface="+mj-lt"/>
              </a:rPr>
              <a:t>aggregate turnover </a:t>
            </a:r>
            <a:r>
              <a:rPr lang="en-IN" sz="2000" dirty="0" smtClean="0">
                <a:solidFill>
                  <a:srgbClr val="7030A0"/>
                </a:solidFill>
                <a:latin typeface="+mj-lt"/>
              </a:rPr>
              <a:t>in a financial year </a:t>
            </a:r>
            <a:r>
              <a:rPr lang="en-IN" sz="2000" b="1" dirty="0" smtClean="0">
                <a:solidFill>
                  <a:srgbClr val="7030A0"/>
                </a:solidFill>
                <a:latin typeface="+mj-lt"/>
              </a:rPr>
              <a:t>exceeds twenty lakh </a:t>
            </a:r>
            <a:r>
              <a:rPr lang="en-IN" sz="2000" b="1" dirty="0" smtClean="0">
                <a:solidFill>
                  <a:srgbClr val="7030A0"/>
                </a:solidFill>
                <a:latin typeface="+mj-lt"/>
              </a:rPr>
              <a:t>rupees</a:t>
            </a:r>
            <a:r>
              <a:rPr lang="en-IN" sz="2000" dirty="0" smtClean="0">
                <a:latin typeface="+mj-lt"/>
              </a:rPr>
              <a:t>.</a:t>
            </a:r>
          </a:p>
          <a:p>
            <a:r>
              <a:rPr lang="en-IN" sz="2000" b="1" dirty="0" smtClean="0">
                <a:solidFill>
                  <a:srgbClr val="7030A0"/>
                </a:solidFill>
                <a:latin typeface="+mj-lt"/>
              </a:rPr>
              <a:t>Special </a:t>
            </a:r>
            <a:r>
              <a:rPr lang="en-IN" sz="2000" b="1" dirty="0" smtClean="0">
                <a:solidFill>
                  <a:srgbClr val="7030A0"/>
                </a:solidFill>
                <a:latin typeface="+mj-lt"/>
              </a:rPr>
              <a:t>category States</a:t>
            </a:r>
            <a:r>
              <a:rPr lang="en-IN" sz="2000" dirty="0" smtClean="0">
                <a:latin typeface="+mj-lt"/>
              </a:rPr>
              <a:t>, </a:t>
            </a:r>
            <a:r>
              <a:rPr lang="en-IN" sz="2000" dirty="0" smtClean="0">
                <a:latin typeface="+mj-lt"/>
              </a:rPr>
              <a:t>he shall </a:t>
            </a:r>
            <a:r>
              <a:rPr lang="en-IN" sz="2000" dirty="0" smtClean="0">
                <a:latin typeface="+mj-lt"/>
              </a:rPr>
              <a:t>be liable to be registered if his aggregate turnover in a financial year </a:t>
            </a:r>
            <a:r>
              <a:rPr lang="en-IN" sz="2000" b="1" dirty="0" smtClean="0">
                <a:solidFill>
                  <a:srgbClr val="7030A0"/>
                </a:solidFill>
                <a:latin typeface="+mj-lt"/>
              </a:rPr>
              <a:t>exceeds ten lakh </a:t>
            </a:r>
            <a:r>
              <a:rPr lang="en-IN" sz="2000" b="1" dirty="0" smtClean="0">
                <a:solidFill>
                  <a:srgbClr val="7030A0"/>
                </a:solidFill>
                <a:latin typeface="+mj-lt"/>
              </a:rPr>
              <a:t>rupees</a:t>
            </a:r>
            <a:r>
              <a:rPr lang="en-IN" sz="2000" dirty="0" smtClean="0">
                <a:latin typeface="+mj-lt"/>
              </a:rPr>
              <a:t>.</a:t>
            </a:r>
          </a:p>
          <a:p>
            <a:r>
              <a:rPr lang="en-IN" sz="2000" dirty="0" smtClean="0">
                <a:latin typeface="+mj-lt"/>
              </a:rPr>
              <a:t>Every person who, </a:t>
            </a:r>
            <a:r>
              <a:rPr lang="en-IN" sz="2000" dirty="0" smtClean="0">
                <a:solidFill>
                  <a:srgbClr val="7030A0"/>
                </a:solidFill>
                <a:latin typeface="+mj-lt"/>
              </a:rPr>
              <a:t>on the day immediately preceding the appointed day</a:t>
            </a:r>
            <a:r>
              <a:rPr lang="en-IN" sz="2000" dirty="0" smtClean="0">
                <a:latin typeface="+mj-lt"/>
              </a:rPr>
              <a:t>, </a:t>
            </a:r>
            <a:r>
              <a:rPr lang="en-IN" sz="2000" b="1" dirty="0" smtClean="0">
                <a:solidFill>
                  <a:srgbClr val="7030A0"/>
                </a:solidFill>
                <a:latin typeface="+mj-lt"/>
              </a:rPr>
              <a:t>is </a:t>
            </a:r>
            <a:r>
              <a:rPr lang="en-IN" sz="2000" b="1" dirty="0" smtClean="0">
                <a:solidFill>
                  <a:srgbClr val="7030A0"/>
                </a:solidFill>
                <a:latin typeface="+mj-lt"/>
              </a:rPr>
              <a:t>registered</a:t>
            </a:r>
            <a:r>
              <a:rPr lang="en-IN" sz="2000" dirty="0" smtClean="0">
                <a:solidFill>
                  <a:srgbClr val="7030A0"/>
                </a:solidFill>
                <a:latin typeface="+mj-lt"/>
              </a:rPr>
              <a:t>.</a:t>
            </a:r>
          </a:p>
          <a:p>
            <a:r>
              <a:rPr lang="en-IN" sz="2000" dirty="0" smtClean="0">
                <a:latin typeface="+mj-lt"/>
              </a:rPr>
              <a:t>Where a </a:t>
            </a:r>
            <a:r>
              <a:rPr lang="en-IN" sz="2000" dirty="0" smtClean="0">
                <a:solidFill>
                  <a:srgbClr val="7030A0"/>
                </a:solidFill>
                <a:latin typeface="+mj-lt"/>
              </a:rPr>
              <a:t>business carried on by a taxable person </a:t>
            </a:r>
            <a:r>
              <a:rPr lang="en-IN" sz="2000" dirty="0" smtClean="0">
                <a:latin typeface="+mj-lt"/>
              </a:rPr>
              <a:t>is </a:t>
            </a:r>
            <a:r>
              <a:rPr lang="en-IN" sz="2000" dirty="0" smtClean="0">
                <a:latin typeface="+mj-lt"/>
              </a:rPr>
              <a:t>transferred, whether </a:t>
            </a:r>
            <a:r>
              <a:rPr lang="en-IN" sz="2000" dirty="0" smtClean="0">
                <a:solidFill>
                  <a:srgbClr val="7030A0"/>
                </a:solidFill>
                <a:latin typeface="+mj-lt"/>
              </a:rPr>
              <a:t>on account of succession or otherwise</a:t>
            </a:r>
            <a:r>
              <a:rPr lang="en-IN" sz="2000" dirty="0" smtClean="0">
                <a:latin typeface="+mj-lt"/>
              </a:rPr>
              <a:t>, to </a:t>
            </a:r>
            <a:r>
              <a:rPr lang="en-IN" sz="2000" dirty="0" smtClean="0">
                <a:solidFill>
                  <a:srgbClr val="7030A0"/>
                </a:solidFill>
                <a:latin typeface="+mj-lt"/>
              </a:rPr>
              <a:t>another person </a:t>
            </a:r>
            <a:r>
              <a:rPr lang="en-IN" sz="2000" dirty="0" smtClean="0">
                <a:latin typeface="+mj-lt"/>
              </a:rPr>
              <a:t>as a </a:t>
            </a:r>
            <a:r>
              <a:rPr lang="en-IN" sz="2000" dirty="0" smtClean="0">
                <a:solidFill>
                  <a:srgbClr val="7030A0"/>
                </a:solidFill>
                <a:latin typeface="+mj-lt"/>
              </a:rPr>
              <a:t>going concern</a:t>
            </a:r>
            <a:r>
              <a:rPr lang="en-IN" sz="2000" dirty="0" smtClean="0">
                <a:latin typeface="+mj-lt"/>
              </a:rPr>
              <a:t>, the </a:t>
            </a:r>
            <a:r>
              <a:rPr lang="en-IN" sz="2000" b="1" dirty="0" smtClean="0">
                <a:solidFill>
                  <a:srgbClr val="7030A0"/>
                </a:solidFill>
                <a:latin typeface="+mj-lt"/>
              </a:rPr>
              <a:t>transferee or the </a:t>
            </a:r>
            <a:r>
              <a:rPr lang="en-IN" sz="2000" b="1" dirty="0" smtClean="0">
                <a:solidFill>
                  <a:srgbClr val="7030A0"/>
                </a:solidFill>
                <a:latin typeface="+mj-lt"/>
              </a:rPr>
              <a:t>successor</a:t>
            </a:r>
            <a:r>
              <a:rPr lang="en-IN" sz="2000" dirty="0" smtClean="0">
                <a:latin typeface="+mj-lt"/>
              </a:rPr>
              <a:t>.</a:t>
            </a:r>
          </a:p>
          <a:p>
            <a:r>
              <a:rPr lang="en-IN" sz="2000" dirty="0" smtClean="0">
                <a:latin typeface="+mj-lt"/>
              </a:rPr>
              <a:t>Transfer </a:t>
            </a:r>
            <a:r>
              <a:rPr lang="en-IN" sz="2000" dirty="0" smtClean="0">
                <a:latin typeface="+mj-lt"/>
              </a:rPr>
              <a:t>pursuant to sanction of a scheme or an arrangement for </a:t>
            </a:r>
            <a:r>
              <a:rPr lang="en-IN" sz="2000" dirty="0" smtClean="0">
                <a:latin typeface="+mj-lt"/>
              </a:rPr>
              <a:t>amalgamation, </a:t>
            </a:r>
            <a:r>
              <a:rPr lang="en-IN" sz="2000" dirty="0" smtClean="0">
                <a:latin typeface="+mj-lt"/>
              </a:rPr>
              <a:t>demerger of two or more companies pursuant to an order of a High Court, Tribunal or otherwise, </a:t>
            </a:r>
            <a:r>
              <a:rPr lang="en-IN" sz="2000" dirty="0" smtClean="0">
                <a:solidFill>
                  <a:srgbClr val="00B050"/>
                </a:solidFill>
                <a:latin typeface="+mj-lt"/>
              </a:rPr>
              <a:t>the transferee shall be liable to be </a:t>
            </a:r>
            <a:r>
              <a:rPr lang="en-IN" sz="2000" dirty="0" smtClean="0">
                <a:solidFill>
                  <a:srgbClr val="00B050"/>
                </a:solidFill>
                <a:latin typeface="+mj-lt"/>
              </a:rPr>
              <a:t>registered</a:t>
            </a:r>
            <a:r>
              <a:rPr lang="en-IN" sz="2000" dirty="0" smtClean="0">
                <a:latin typeface="+mj-lt"/>
              </a:rPr>
              <a:t>.</a:t>
            </a:r>
            <a:endParaRPr lang="en-IN" sz="2000" dirty="0">
              <a:solidFill>
                <a:srgbClr val="00B050"/>
              </a:solidFill>
              <a:latin typeface="+mj-lt"/>
            </a:endParaRPr>
          </a:p>
        </p:txBody>
      </p:sp>
      <p:sp>
        <p:nvSpPr>
          <p:cNvPr id="4" name="Rectangle 3"/>
          <p:cNvSpPr/>
          <p:nvPr/>
        </p:nvSpPr>
        <p:spPr>
          <a:xfrm>
            <a:off x="6000760" y="6286520"/>
            <a:ext cx="3000396"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sec.</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cs typeface="Andalus" pitchFamily="18" charset="-78"/>
              </a:rPr>
              <a:t>22 </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CGST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571612"/>
            <a:ext cx="8643998" cy="5072098"/>
          </a:xfrm>
        </p:spPr>
        <p:txBody>
          <a:bodyPr>
            <a:normAutofit/>
          </a:bodyPr>
          <a:lstStyle/>
          <a:p>
            <a:pPr algn="ctr">
              <a:buNone/>
            </a:pPr>
            <a:r>
              <a:rPr lang="en-IN" sz="2400" dirty="0" smtClean="0">
                <a:solidFill>
                  <a:srgbClr val="00B050"/>
                </a:solidFill>
                <a:latin typeface="+mj-lt"/>
              </a:rPr>
              <a:t>Persons not liable for registration </a:t>
            </a:r>
            <a:endParaRPr lang="en-IN" sz="2400" dirty="0" smtClean="0">
              <a:solidFill>
                <a:srgbClr val="00B050"/>
              </a:solidFill>
              <a:latin typeface="+mj-lt"/>
            </a:endParaRPr>
          </a:p>
          <a:p>
            <a:pPr marL="457200" indent="-457200">
              <a:buFont typeface="Wingdings" pitchFamily="2" charset="2"/>
              <a:buChar char="Ø"/>
            </a:pPr>
            <a:r>
              <a:rPr lang="en-IN" sz="2000" dirty="0" smtClean="0">
                <a:latin typeface="+mj-lt"/>
              </a:rPr>
              <a:t>The </a:t>
            </a:r>
            <a:r>
              <a:rPr lang="en-IN" sz="2000" dirty="0" smtClean="0">
                <a:latin typeface="+mj-lt"/>
              </a:rPr>
              <a:t>following persons shall not be liable to registration, namely: </a:t>
            </a:r>
            <a:r>
              <a:rPr lang="en-IN" sz="2000" dirty="0" smtClean="0">
                <a:latin typeface="+mj-lt"/>
              </a:rPr>
              <a:t>–</a:t>
            </a:r>
          </a:p>
          <a:p>
            <a:pPr marL="514350" indent="-514350">
              <a:buFont typeface="+mj-lt"/>
              <a:buAutoNum type="romanLcPeriod"/>
            </a:pPr>
            <a:r>
              <a:rPr lang="en-IN" sz="2000" dirty="0" smtClean="0">
                <a:latin typeface="+mj-lt"/>
              </a:rPr>
              <a:t>any </a:t>
            </a:r>
            <a:r>
              <a:rPr lang="en-IN" sz="2000" b="1" dirty="0" smtClean="0">
                <a:solidFill>
                  <a:srgbClr val="7030A0"/>
                </a:solidFill>
                <a:latin typeface="+mj-lt"/>
              </a:rPr>
              <a:t>person engaged</a:t>
            </a:r>
            <a:r>
              <a:rPr lang="en-IN" sz="2000" dirty="0" smtClean="0">
                <a:latin typeface="+mj-lt"/>
              </a:rPr>
              <a:t> exclusively in the </a:t>
            </a:r>
            <a:r>
              <a:rPr lang="en-IN" sz="2000" b="1" dirty="0" smtClean="0">
                <a:solidFill>
                  <a:srgbClr val="7030A0"/>
                </a:solidFill>
                <a:latin typeface="+mj-lt"/>
              </a:rPr>
              <a:t>business</a:t>
            </a:r>
            <a:r>
              <a:rPr lang="en-IN" sz="2000" dirty="0" smtClean="0">
                <a:solidFill>
                  <a:srgbClr val="7030A0"/>
                </a:solidFill>
                <a:latin typeface="+mj-lt"/>
              </a:rPr>
              <a:t> </a:t>
            </a:r>
            <a:r>
              <a:rPr lang="en-IN" sz="2000" b="1" dirty="0" smtClean="0">
                <a:solidFill>
                  <a:srgbClr val="7030A0"/>
                </a:solidFill>
                <a:latin typeface="+mj-lt"/>
              </a:rPr>
              <a:t>of</a:t>
            </a:r>
            <a:r>
              <a:rPr lang="en-IN" sz="2000" dirty="0" smtClean="0">
                <a:solidFill>
                  <a:srgbClr val="7030A0"/>
                </a:solidFill>
                <a:latin typeface="+mj-lt"/>
              </a:rPr>
              <a:t> supplying goods or services or both</a:t>
            </a:r>
            <a:r>
              <a:rPr lang="en-IN" sz="2000" dirty="0" smtClean="0">
                <a:latin typeface="+mj-lt"/>
              </a:rPr>
              <a:t> that are not liable to tax or wholly </a:t>
            </a:r>
            <a:r>
              <a:rPr lang="en-IN" sz="2000" b="1" dirty="0" smtClean="0">
                <a:solidFill>
                  <a:srgbClr val="7030A0"/>
                </a:solidFill>
                <a:latin typeface="+mj-lt"/>
              </a:rPr>
              <a:t>exempt from </a:t>
            </a:r>
            <a:r>
              <a:rPr lang="en-IN" sz="2000" b="1" dirty="0" smtClean="0">
                <a:solidFill>
                  <a:srgbClr val="7030A0"/>
                </a:solidFill>
                <a:latin typeface="+mj-lt"/>
              </a:rPr>
              <a:t>tax</a:t>
            </a:r>
          </a:p>
          <a:p>
            <a:pPr marL="514350" indent="-514350">
              <a:buFont typeface="+mj-lt"/>
              <a:buAutoNum type="romanLcPeriod"/>
            </a:pPr>
            <a:r>
              <a:rPr lang="en-IN" sz="2000" b="1" dirty="0" smtClean="0">
                <a:solidFill>
                  <a:srgbClr val="7030A0"/>
                </a:solidFill>
                <a:latin typeface="+mj-lt"/>
              </a:rPr>
              <a:t>an </a:t>
            </a:r>
            <a:r>
              <a:rPr lang="en-IN" sz="2000" b="1" dirty="0" smtClean="0">
                <a:solidFill>
                  <a:srgbClr val="7030A0"/>
                </a:solidFill>
                <a:latin typeface="+mj-lt"/>
              </a:rPr>
              <a:t>agriculturist</a:t>
            </a:r>
            <a:r>
              <a:rPr lang="en-IN" sz="2000" dirty="0" smtClean="0">
                <a:latin typeface="+mj-lt"/>
              </a:rPr>
              <a:t>, to the extent of supply of produce out of cultivation of land. </a:t>
            </a:r>
            <a:endParaRPr lang="en-IN" sz="2000" dirty="0" smtClean="0">
              <a:latin typeface="+mj-lt"/>
            </a:endParaRPr>
          </a:p>
          <a:p>
            <a:pPr marL="457200" indent="-457200">
              <a:buFont typeface="Wingdings" pitchFamily="2" charset="2"/>
              <a:buChar char="Ø"/>
            </a:pPr>
            <a:r>
              <a:rPr lang="en-IN" sz="2000" dirty="0" smtClean="0">
                <a:latin typeface="+mj-lt"/>
              </a:rPr>
              <a:t>The </a:t>
            </a:r>
            <a:r>
              <a:rPr lang="en-IN" sz="2000" dirty="0" smtClean="0">
                <a:solidFill>
                  <a:srgbClr val="7030A0"/>
                </a:solidFill>
                <a:latin typeface="+mj-lt"/>
              </a:rPr>
              <a:t>Government </a:t>
            </a:r>
            <a:r>
              <a:rPr lang="en-IN" sz="2000" dirty="0" smtClean="0">
                <a:solidFill>
                  <a:srgbClr val="7030A0"/>
                </a:solidFill>
                <a:latin typeface="+mj-lt"/>
              </a:rPr>
              <a:t>may, </a:t>
            </a:r>
            <a:r>
              <a:rPr lang="en-IN" sz="2000" b="1" dirty="0" smtClean="0">
                <a:solidFill>
                  <a:srgbClr val="7030A0"/>
                </a:solidFill>
                <a:latin typeface="+mj-lt"/>
              </a:rPr>
              <a:t>specify the category of </a:t>
            </a:r>
            <a:r>
              <a:rPr lang="en-IN" sz="2000" b="1" dirty="0" smtClean="0">
                <a:solidFill>
                  <a:srgbClr val="7030A0"/>
                </a:solidFill>
                <a:latin typeface="+mj-lt"/>
              </a:rPr>
              <a:t>persons</a:t>
            </a:r>
            <a:r>
              <a:rPr lang="en-IN" sz="2000" dirty="0" smtClean="0">
                <a:latin typeface="+mj-lt"/>
              </a:rPr>
              <a:t> who may be exempted from obtaining registration under this Act</a:t>
            </a:r>
            <a:r>
              <a:rPr lang="en-IN" sz="2000" dirty="0" smtClean="0">
                <a:latin typeface="+mj-lt"/>
              </a:rPr>
              <a:t>.</a:t>
            </a:r>
          </a:p>
          <a:p>
            <a:pPr marL="457200" indent="-457200">
              <a:buFont typeface="Wingdings" pitchFamily="2" charset="2"/>
              <a:buChar char="Ø"/>
            </a:pPr>
            <a:endParaRPr lang="en-IN" sz="2000" dirty="0" smtClean="0">
              <a:latin typeface="+mj-lt"/>
            </a:endParaRPr>
          </a:p>
          <a:p>
            <a:pPr marL="457200" indent="-457200" algn="ctr">
              <a:buNone/>
            </a:pPr>
            <a:r>
              <a:rPr lang="en-IN" sz="2400" dirty="0" smtClean="0">
                <a:solidFill>
                  <a:srgbClr val="00B050"/>
                </a:solidFill>
                <a:latin typeface="+mj-lt"/>
              </a:rPr>
              <a:t>Compulsory </a:t>
            </a:r>
            <a:r>
              <a:rPr lang="en-IN" sz="2400" dirty="0" smtClean="0">
                <a:solidFill>
                  <a:srgbClr val="00B050"/>
                </a:solidFill>
                <a:latin typeface="+mj-lt"/>
              </a:rPr>
              <a:t>registration</a:t>
            </a:r>
          </a:p>
          <a:p>
            <a:pPr marL="457200" indent="-457200">
              <a:buNone/>
            </a:pPr>
            <a:r>
              <a:rPr lang="en-IN" sz="2000" dirty="0" smtClean="0"/>
              <a:t>	The </a:t>
            </a:r>
            <a:r>
              <a:rPr lang="en-IN" sz="2000" dirty="0" smtClean="0"/>
              <a:t>following categories of persons shall be required to be registered under this </a:t>
            </a:r>
            <a:r>
              <a:rPr lang="en-IN" sz="2000" dirty="0" smtClean="0"/>
              <a:t>Act:-</a:t>
            </a:r>
          </a:p>
          <a:p>
            <a:pPr marL="514350" indent="-514350">
              <a:buFont typeface="+mj-lt"/>
              <a:buAutoNum type="romanLcPeriod"/>
            </a:pPr>
            <a:r>
              <a:rPr lang="en-IN" sz="2000" dirty="0" smtClean="0"/>
              <a:t>persons making any inter-State taxable supply</a:t>
            </a:r>
            <a:r>
              <a:rPr lang="en-IN" sz="2000" dirty="0" smtClean="0"/>
              <a:t>;</a:t>
            </a:r>
          </a:p>
          <a:p>
            <a:pPr marL="514350" indent="-514350">
              <a:buFont typeface="+mj-lt"/>
              <a:buAutoNum type="romanLcPeriod"/>
            </a:pPr>
            <a:r>
              <a:rPr lang="en-IN" sz="2000" dirty="0" smtClean="0"/>
              <a:t>casual taxable persons making taxable </a:t>
            </a:r>
            <a:r>
              <a:rPr lang="en-IN" sz="2000" dirty="0" smtClean="0"/>
              <a:t>supply</a:t>
            </a:r>
          </a:p>
          <a:p>
            <a:pPr marL="514350" indent="-514350">
              <a:buFont typeface="+mj-lt"/>
              <a:buAutoNum type="romanLcPeriod"/>
            </a:pPr>
            <a:endParaRPr lang="en-IN" sz="2000" dirty="0" smtClean="0"/>
          </a:p>
          <a:p>
            <a:pPr marL="514350" indent="-514350">
              <a:buFont typeface="+mj-lt"/>
              <a:buAutoNum type="romanLcPeriod"/>
            </a:pPr>
            <a:endParaRPr lang="en-IN" sz="2000" dirty="0" smtClean="0">
              <a:solidFill>
                <a:srgbClr val="00B050"/>
              </a:solidFill>
              <a:latin typeface="+mj-lt"/>
            </a:endParaRPr>
          </a:p>
          <a:p>
            <a:pPr marL="457200" indent="-457200">
              <a:buNone/>
            </a:pPr>
            <a:endParaRPr lang="en-IN" sz="2400" dirty="0">
              <a:solidFill>
                <a:srgbClr val="00B050"/>
              </a:solidFill>
              <a:latin typeface="+mj-lt"/>
            </a:endParaRPr>
          </a:p>
        </p:txBody>
      </p:sp>
      <p:sp>
        <p:nvSpPr>
          <p:cNvPr id="4" name="Title 1"/>
          <p:cNvSpPr>
            <a:spLocks noGrp="1"/>
          </p:cNvSpPr>
          <p:nvPr>
            <p:ph type="title"/>
          </p:nvPr>
        </p:nvSpPr>
        <p:spPr>
          <a:xfrm>
            <a:off x="428596" y="642918"/>
            <a:ext cx="8229600" cy="704104"/>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Registration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Rectangle 4"/>
          <p:cNvSpPr/>
          <p:nvPr/>
        </p:nvSpPr>
        <p:spPr>
          <a:xfrm>
            <a:off x="6286512" y="4071942"/>
            <a:ext cx="2571800"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sec.</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cs typeface="Andalus" pitchFamily="18" charset="-78"/>
              </a:rPr>
              <a:t>23 </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CGST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3050"/>
            <a:ext cx="8329642" cy="4929222"/>
          </a:xfrm>
        </p:spPr>
        <p:txBody>
          <a:bodyPr>
            <a:normAutofit/>
          </a:bodyPr>
          <a:lstStyle/>
          <a:p>
            <a:pPr marL="571500" indent="-571500" algn="ctr">
              <a:buNone/>
            </a:pPr>
            <a:r>
              <a:rPr lang="en-IN" sz="2400" dirty="0" smtClean="0">
                <a:solidFill>
                  <a:srgbClr val="00B050"/>
                </a:solidFill>
              </a:rPr>
              <a:t>Compulsory registration</a:t>
            </a:r>
          </a:p>
          <a:p>
            <a:pPr marL="571500" indent="-571500">
              <a:buFont typeface="+mj-lt"/>
              <a:buAutoNum type="romanLcPeriod" startAt="3"/>
            </a:pPr>
            <a:endParaRPr lang="en-IN" sz="1200" dirty="0" smtClean="0">
              <a:latin typeface="+mj-lt"/>
            </a:endParaRPr>
          </a:p>
          <a:p>
            <a:pPr marL="571500" indent="-571500">
              <a:buFont typeface="+mj-lt"/>
              <a:buAutoNum type="romanLcPeriod" startAt="3"/>
            </a:pPr>
            <a:r>
              <a:rPr lang="en-IN" sz="2000" dirty="0" smtClean="0">
                <a:latin typeface="+mj-lt"/>
              </a:rPr>
              <a:t>Persons </a:t>
            </a:r>
            <a:r>
              <a:rPr lang="en-IN" sz="2000" dirty="0" smtClean="0">
                <a:latin typeface="+mj-lt"/>
              </a:rPr>
              <a:t>who are required to pay tax under reverse charge; </a:t>
            </a:r>
            <a:endParaRPr lang="en-IN" sz="2000" dirty="0" smtClean="0">
              <a:latin typeface="+mj-lt"/>
            </a:endParaRPr>
          </a:p>
          <a:p>
            <a:pPr marL="571500" indent="-571500">
              <a:buFont typeface="+mj-lt"/>
              <a:buAutoNum type="romanLcPeriod" startAt="3"/>
            </a:pPr>
            <a:endParaRPr lang="en-IN" sz="1000" dirty="0" smtClean="0">
              <a:latin typeface="+mj-lt"/>
            </a:endParaRPr>
          </a:p>
          <a:p>
            <a:pPr marL="571500" indent="-571500">
              <a:buFont typeface="+mj-lt"/>
              <a:buAutoNum type="romanLcPeriod" startAt="3"/>
            </a:pPr>
            <a:r>
              <a:rPr lang="en-IN" sz="2000" dirty="0" smtClean="0">
                <a:latin typeface="+mj-lt"/>
              </a:rPr>
              <a:t> </a:t>
            </a:r>
            <a:r>
              <a:rPr lang="en-IN" sz="2000" dirty="0" smtClean="0">
                <a:latin typeface="+mj-lt"/>
              </a:rPr>
              <a:t>Non-resident </a:t>
            </a:r>
            <a:r>
              <a:rPr lang="en-IN" sz="2000" dirty="0" smtClean="0">
                <a:latin typeface="+mj-lt"/>
              </a:rPr>
              <a:t>taxable persons making taxable supply</a:t>
            </a:r>
            <a:r>
              <a:rPr lang="en-IN" sz="2000" dirty="0" smtClean="0">
                <a:latin typeface="+mj-lt"/>
              </a:rPr>
              <a:t>;</a:t>
            </a:r>
          </a:p>
          <a:p>
            <a:pPr marL="571500" indent="-571500">
              <a:buFont typeface="+mj-lt"/>
              <a:buAutoNum type="romanLcPeriod" startAt="3"/>
            </a:pPr>
            <a:endParaRPr lang="en-IN" sz="1000" dirty="0" smtClean="0">
              <a:latin typeface="+mj-lt"/>
            </a:endParaRPr>
          </a:p>
          <a:p>
            <a:pPr marL="571500" indent="-571500">
              <a:buFont typeface="+mj-lt"/>
              <a:buAutoNum type="romanLcPeriod" startAt="3"/>
            </a:pPr>
            <a:r>
              <a:rPr lang="en-IN" sz="2000" dirty="0" smtClean="0">
                <a:latin typeface="+mj-lt"/>
              </a:rPr>
              <a:t> Persons </a:t>
            </a:r>
            <a:r>
              <a:rPr lang="en-IN" sz="2000" dirty="0" smtClean="0">
                <a:latin typeface="+mj-lt"/>
              </a:rPr>
              <a:t>who make taxable supply of goods or services or both on behalf of other taxable persons whether as an agent or otherwise</a:t>
            </a:r>
            <a:r>
              <a:rPr lang="en-IN" sz="2000" dirty="0" smtClean="0">
                <a:latin typeface="+mj-lt"/>
              </a:rPr>
              <a:t>;</a:t>
            </a:r>
          </a:p>
          <a:p>
            <a:pPr marL="571500" indent="-571500">
              <a:buFont typeface="+mj-lt"/>
              <a:buAutoNum type="romanLcPeriod" startAt="3"/>
            </a:pPr>
            <a:endParaRPr lang="en-IN" sz="1000" dirty="0" smtClean="0">
              <a:latin typeface="+mj-lt"/>
            </a:endParaRPr>
          </a:p>
          <a:p>
            <a:pPr marL="571500" indent="-571500">
              <a:buFont typeface="+mj-lt"/>
              <a:buAutoNum type="romanLcPeriod" startAt="3"/>
            </a:pPr>
            <a:r>
              <a:rPr lang="en-IN" sz="2000" dirty="0" smtClean="0">
                <a:latin typeface="+mj-lt"/>
              </a:rPr>
              <a:t>ISD, whether or not separately registered under </a:t>
            </a:r>
            <a:r>
              <a:rPr lang="en-IN" sz="2000" dirty="0" smtClean="0">
                <a:latin typeface="+mj-lt"/>
              </a:rPr>
              <a:t>this Act;</a:t>
            </a:r>
          </a:p>
          <a:p>
            <a:pPr marL="571500" indent="-571500">
              <a:buFont typeface="+mj-lt"/>
              <a:buAutoNum type="romanLcPeriod" startAt="3"/>
            </a:pPr>
            <a:endParaRPr lang="en-IN" sz="1000" dirty="0" smtClean="0">
              <a:latin typeface="+mj-lt"/>
            </a:endParaRPr>
          </a:p>
          <a:p>
            <a:pPr marL="571500" indent="-571500">
              <a:buFont typeface="+mj-lt"/>
              <a:buAutoNum type="romanLcPeriod" startAt="3"/>
            </a:pPr>
            <a:r>
              <a:rPr lang="en-IN" sz="2000" dirty="0" smtClean="0">
                <a:latin typeface="+mj-lt"/>
              </a:rPr>
              <a:t>Every </a:t>
            </a:r>
            <a:r>
              <a:rPr lang="en-IN" sz="2000" dirty="0" smtClean="0">
                <a:latin typeface="+mj-lt"/>
              </a:rPr>
              <a:t>electronic commerce operator</a:t>
            </a:r>
            <a:r>
              <a:rPr lang="en-IN" sz="2000" dirty="0" smtClean="0">
                <a:latin typeface="+mj-lt"/>
              </a:rPr>
              <a:t>;</a:t>
            </a:r>
          </a:p>
          <a:p>
            <a:pPr marL="571500" indent="-571500">
              <a:buFont typeface="+mj-lt"/>
              <a:buAutoNum type="romanLcPeriod" startAt="3"/>
            </a:pPr>
            <a:endParaRPr lang="en-IN" sz="1000" dirty="0" smtClean="0">
              <a:latin typeface="+mj-lt"/>
            </a:endParaRPr>
          </a:p>
          <a:p>
            <a:pPr marL="571500" indent="-571500">
              <a:buFont typeface="+mj-lt"/>
              <a:buAutoNum type="romanLcPeriod" startAt="3"/>
            </a:pPr>
            <a:r>
              <a:rPr lang="en-IN" sz="2000" dirty="0" smtClean="0">
                <a:latin typeface="+mj-lt"/>
              </a:rPr>
              <a:t>Every </a:t>
            </a:r>
            <a:r>
              <a:rPr lang="en-IN" sz="2000" dirty="0" smtClean="0">
                <a:latin typeface="+mj-lt"/>
              </a:rPr>
              <a:t>person supplying online information and database access or retrieval services from a place outside India to a person in India, other than a registered person; </a:t>
            </a:r>
            <a:r>
              <a:rPr lang="en-IN" sz="2000" dirty="0" smtClean="0">
                <a:latin typeface="+mj-lt"/>
              </a:rPr>
              <a:t>and</a:t>
            </a:r>
          </a:p>
        </p:txBody>
      </p:sp>
      <p:sp>
        <p:nvSpPr>
          <p:cNvPr id="4" name="Rectangle 3"/>
          <p:cNvSpPr/>
          <p:nvPr/>
        </p:nvSpPr>
        <p:spPr>
          <a:xfrm>
            <a:off x="5786446" y="6215082"/>
            <a:ext cx="3000396" cy="40011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sec.</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cs typeface="Andalus" pitchFamily="18" charset="-78"/>
              </a:rPr>
              <a:t>24 </a:t>
            </a:r>
            <a:r>
              <a:rPr lang="en-IN"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of</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 </a:t>
            </a:r>
            <a:r>
              <a:rPr lang="en-US"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a typeface="Cambria Math" panose="02040503050406030204" pitchFamily="18" charset="0"/>
              </a:rPr>
              <a:t>CGST </a:t>
            </a:r>
            <a:endParaRPr lang="en-IN"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Title 1"/>
          <p:cNvSpPr>
            <a:spLocks noGrp="1"/>
          </p:cNvSpPr>
          <p:nvPr>
            <p:ph type="title"/>
          </p:nvPr>
        </p:nvSpPr>
        <p:spPr>
          <a:xfrm>
            <a:off x="428596" y="571480"/>
            <a:ext cx="8229600" cy="84698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Registration</a:t>
            </a:r>
            <a:endParaRPr lang="en-IN"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Footer Placeholder 5"/>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N" dirty="0" smtClean="0"/>
              <a:t>Transitional Provision</a:t>
            </a:r>
            <a:endParaRPr lang="en-IN" dirty="0"/>
          </a:p>
        </p:txBody>
      </p:sp>
    </p:spTree>
  </p:cSld>
  <p:clrMapOvr>
    <a:masterClrMapping/>
  </p:clrMapOvr>
  <p:transition>
    <p:push dir="u"/>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857272"/>
          </a:xfrm>
        </p:spPr>
        <p:txBody>
          <a:bodyPr>
            <a:normAutofit/>
          </a:bodyPr>
          <a:lstStyle/>
          <a:p>
            <a:pPr algn="ctr"/>
            <a:r>
              <a:rPr lang="en-IN" sz="4000" b="1" dirty="0" smtClean="0">
                <a:solidFill>
                  <a:schemeClr val="bg2">
                    <a:lumMod val="25000"/>
                  </a:schemeClr>
                </a:solidFill>
              </a:rPr>
              <a:t>Transitional Provisions</a:t>
            </a:r>
            <a:endParaRPr lang="en-IN" sz="4000" b="1" dirty="0">
              <a:solidFill>
                <a:schemeClr val="bg2">
                  <a:lumMod val="25000"/>
                </a:schemeClr>
              </a:solidFill>
            </a:endParaRPr>
          </a:p>
        </p:txBody>
      </p:sp>
      <p:sp>
        <p:nvSpPr>
          <p:cNvPr id="3" name="Content Placeholder 2"/>
          <p:cNvSpPr>
            <a:spLocks noGrp="1"/>
          </p:cNvSpPr>
          <p:nvPr>
            <p:ph idx="1"/>
          </p:nvPr>
        </p:nvSpPr>
        <p:spPr>
          <a:xfrm>
            <a:off x="428596" y="1357298"/>
            <a:ext cx="8229600" cy="5286412"/>
          </a:xfrm>
        </p:spPr>
        <p:txBody>
          <a:bodyPr>
            <a:normAutofit fontScale="92500" lnSpcReduction="10000"/>
          </a:bodyPr>
          <a:lstStyle/>
          <a:p>
            <a:pPr marL="274320" lvl="1" indent="-274320" algn="just">
              <a:buClr>
                <a:schemeClr val="accent3"/>
              </a:buClr>
              <a:buSzPct val="95000"/>
              <a:buFont typeface="Wingdings" pitchFamily="2" charset="2"/>
              <a:buChar char="Ø"/>
            </a:pPr>
            <a:r>
              <a:rPr lang="en-IN" sz="2200" u="sng" dirty="0" smtClean="0">
                <a:latin typeface="+mj-lt"/>
              </a:rPr>
              <a:t>Migration of existing Tax Payers to GST :-</a:t>
            </a:r>
            <a:r>
              <a:rPr lang="en-IN" sz="2200" dirty="0" smtClean="0">
                <a:latin typeface="+mj-lt"/>
              </a:rPr>
              <a:t> </a:t>
            </a:r>
            <a:r>
              <a:rPr lang="en-US" sz="2200" dirty="0" smtClean="0">
                <a:latin typeface="+mj-lt"/>
                <a:ea typeface="Cambria Math" panose="02040503050406030204" pitchFamily="18" charset="0"/>
              </a:rPr>
              <a:t>Every </a:t>
            </a:r>
            <a:r>
              <a:rPr lang="en-US" sz="2200" dirty="0" smtClean="0">
                <a:solidFill>
                  <a:srgbClr val="0070C0"/>
                </a:solidFill>
                <a:latin typeface="+mj-lt"/>
                <a:ea typeface="Cambria Math" panose="02040503050406030204" pitchFamily="18" charset="0"/>
              </a:rPr>
              <a:t>registered</a:t>
            </a:r>
          </a:p>
          <a:p>
            <a:pPr marL="274320" lvl="1" indent="-274320" algn="just">
              <a:buClr>
                <a:schemeClr val="accent3"/>
              </a:buClr>
              <a:buSzPct val="95000"/>
              <a:buNone/>
            </a:pPr>
            <a:r>
              <a:rPr lang="en-US" sz="2200" dirty="0" smtClean="0">
                <a:solidFill>
                  <a:srgbClr val="0070C0"/>
                </a:solidFill>
                <a:latin typeface="+mj-lt"/>
                <a:ea typeface="Cambria Math" panose="02040503050406030204" pitchFamily="18" charset="0"/>
              </a:rPr>
              <a:t> person</a:t>
            </a:r>
            <a:r>
              <a:rPr lang="en-US" sz="2200" dirty="0" smtClean="0">
                <a:latin typeface="+mj-lt"/>
                <a:ea typeface="Cambria Math" panose="02040503050406030204" pitchFamily="18" charset="0"/>
              </a:rPr>
              <a:t> under the </a:t>
            </a:r>
            <a:r>
              <a:rPr lang="en-US" sz="2200" dirty="0" smtClean="0">
                <a:solidFill>
                  <a:srgbClr val="0070C0"/>
                </a:solidFill>
                <a:latin typeface="+mj-lt"/>
                <a:ea typeface="Cambria Math" panose="02040503050406030204" pitchFamily="18" charset="0"/>
              </a:rPr>
              <a:t>earlier law</a:t>
            </a:r>
            <a:r>
              <a:rPr lang="en-US" sz="2200" dirty="0" smtClean="0">
                <a:latin typeface="+mj-lt"/>
                <a:ea typeface="Cambria Math" panose="02040503050406030204" pitchFamily="18" charset="0"/>
              </a:rPr>
              <a:t> having valid PAN will be issued a provisional</a:t>
            </a:r>
          </a:p>
          <a:p>
            <a:pPr marL="274320" lvl="1" indent="-274320" algn="just">
              <a:buClr>
                <a:schemeClr val="accent3"/>
              </a:buClr>
              <a:buSzPct val="95000"/>
              <a:buNone/>
            </a:pPr>
            <a:r>
              <a:rPr lang="en-US" sz="2200" dirty="0" smtClean="0">
                <a:latin typeface="+mj-lt"/>
                <a:ea typeface="Cambria Math" panose="02040503050406030204" pitchFamily="18" charset="0"/>
              </a:rPr>
              <a:t> registration certificate (PRC)</a:t>
            </a:r>
            <a:r>
              <a:rPr lang="en-IN" sz="2200" dirty="0" smtClean="0">
                <a:latin typeface="+mj-lt"/>
              </a:rPr>
              <a:t> on and from the appointed day.(</a:t>
            </a:r>
            <a:r>
              <a:rPr lang="en-IN" sz="2200" dirty="0" smtClean="0">
                <a:latin typeface="+mj-lt"/>
                <a:ea typeface="Cambria Math" panose="02040503050406030204" pitchFamily="18" charset="0"/>
              </a:rPr>
              <a:t>Sec.</a:t>
            </a:r>
            <a:r>
              <a:rPr lang="en-IN" sz="2200" dirty="0" smtClean="0">
                <a:latin typeface="+mj-lt"/>
                <a:ea typeface="Cambria Math" panose="02040503050406030204" pitchFamily="18" charset="0"/>
                <a:cs typeface="Andalus" pitchFamily="18" charset="-78"/>
              </a:rPr>
              <a:t>139)</a:t>
            </a:r>
            <a:endParaRPr lang="en-IN" sz="2200" dirty="0" smtClean="0">
              <a:latin typeface="+mj-lt"/>
            </a:endParaRPr>
          </a:p>
          <a:p>
            <a:pPr marL="274320" lvl="1" indent="-274320" algn="just">
              <a:buClr>
                <a:schemeClr val="accent3"/>
              </a:buClr>
              <a:buSzPct val="95000"/>
              <a:buFont typeface="Wingdings" pitchFamily="2" charset="2"/>
              <a:buChar char="Ø"/>
            </a:pPr>
            <a:endParaRPr lang="en-IN" sz="2200" u="sng" dirty="0" smtClean="0">
              <a:latin typeface="+mj-lt"/>
            </a:endParaRPr>
          </a:p>
          <a:p>
            <a:pPr marL="274320" lvl="1" indent="-274320" algn="just">
              <a:buClr>
                <a:schemeClr val="accent3"/>
              </a:buClr>
              <a:buSzPct val="95000"/>
              <a:buFont typeface="Wingdings" pitchFamily="2" charset="2"/>
              <a:buChar char="Ø"/>
            </a:pPr>
            <a:r>
              <a:rPr lang="en-IN" sz="2200" u="sng" dirty="0" smtClean="0">
                <a:latin typeface="+mj-lt"/>
              </a:rPr>
              <a:t>Existing taxpayer </a:t>
            </a:r>
            <a:r>
              <a:rPr lang="en-IN" sz="2200" dirty="0" smtClean="0">
                <a:latin typeface="+mj-lt"/>
              </a:rPr>
              <a:t>– i.e. registered under any of earlier laws on the day</a:t>
            </a:r>
          </a:p>
          <a:p>
            <a:pPr marL="274320" lvl="1" indent="-274320" algn="just">
              <a:buClr>
                <a:schemeClr val="accent3"/>
              </a:buClr>
              <a:buSzPct val="95000"/>
              <a:buNone/>
            </a:pPr>
            <a:r>
              <a:rPr lang="en-IN" sz="2200" dirty="0" smtClean="0">
                <a:latin typeface="+mj-lt"/>
              </a:rPr>
              <a:t> immediately preceding the appointed day, is registered or holds a licence</a:t>
            </a:r>
          </a:p>
          <a:p>
            <a:pPr marL="274320" lvl="1" indent="-274320" algn="just">
              <a:buClr>
                <a:schemeClr val="accent3"/>
              </a:buClr>
              <a:buSzPct val="95000"/>
              <a:buNone/>
            </a:pPr>
            <a:r>
              <a:rPr lang="en-IN" sz="2200" dirty="0" smtClean="0">
                <a:latin typeface="+mj-lt"/>
              </a:rPr>
              <a:t> under an existing law, shall be liable to be registered under this Act with</a:t>
            </a:r>
          </a:p>
          <a:p>
            <a:pPr marL="274320" lvl="1" indent="-274320" algn="just">
              <a:buClr>
                <a:schemeClr val="accent3"/>
              </a:buClr>
              <a:buSzPct val="95000"/>
              <a:buNone/>
            </a:pPr>
            <a:r>
              <a:rPr lang="en-IN" sz="2200" dirty="0" smtClean="0">
                <a:latin typeface="+mj-lt"/>
              </a:rPr>
              <a:t> effect from the appointed day. (Sec.</a:t>
            </a:r>
            <a:r>
              <a:rPr lang="en-IN" sz="2200" dirty="0" smtClean="0">
                <a:latin typeface="+mj-lt"/>
                <a:cs typeface="Andalus" pitchFamily="18" charset="-78"/>
              </a:rPr>
              <a:t>22)</a:t>
            </a:r>
          </a:p>
          <a:p>
            <a:pPr marL="274320" lvl="1" indent="-274320" algn="just">
              <a:buClr>
                <a:schemeClr val="accent3"/>
              </a:buClr>
              <a:buSzPct val="95000"/>
              <a:buNone/>
            </a:pPr>
            <a:endParaRPr lang="en-IN" sz="2200" dirty="0" smtClean="0">
              <a:latin typeface="+mj-lt"/>
              <a:cs typeface="Andalus" pitchFamily="18" charset="-78"/>
            </a:endParaRPr>
          </a:p>
          <a:p>
            <a:pPr marL="274320" lvl="1" indent="-274320" algn="just">
              <a:buClr>
                <a:schemeClr val="accent3"/>
              </a:buClr>
              <a:buSzPct val="95000"/>
              <a:buFont typeface="Wingdings" pitchFamily="2" charset="2"/>
              <a:buChar char="Ø"/>
            </a:pPr>
            <a:r>
              <a:rPr lang="en-IN" sz="2200" dirty="0" smtClean="0">
                <a:latin typeface="+mj-lt"/>
                <a:cs typeface="Andalus" pitchFamily="18" charset="-78"/>
              </a:rPr>
              <a:t>Documents required for registration :-</a:t>
            </a:r>
          </a:p>
          <a:p>
            <a:pPr marL="457200" lvl="1" indent="-457200" algn="just">
              <a:buClr>
                <a:schemeClr val="accent3"/>
              </a:buClr>
              <a:buSzPct val="95000"/>
              <a:buAutoNum type="arabicPeriod"/>
            </a:pPr>
            <a:r>
              <a:rPr lang="en-IN" sz="2200" dirty="0" smtClean="0">
                <a:latin typeface="+mj-lt"/>
              </a:rPr>
              <a:t>Proof of Constitution of Business</a:t>
            </a:r>
          </a:p>
          <a:p>
            <a:pPr marL="457200" lvl="1" indent="-457200" algn="just">
              <a:buClr>
                <a:schemeClr val="accent3"/>
              </a:buClr>
              <a:buSzPct val="95000"/>
              <a:buAutoNum type="arabicPeriod"/>
            </a:pPr>
            <a:r>
              <a:rPr lang="en-IN" sz="2200" dirty="0" smtClean="0">
                <a:latin typeface="+mj-lt"/>
              </a:rPr>
              <a:t>Photograph of Promoters/ Partners/ Karta of HUF</a:t>
            </a:r>
          </a:p>
          <a:p>
            <a:pPr marL="457200" lvl="1" indent="-457200" algn="just">
              <a:buClr>
                <a:schemeClr val="accent3"/>
              </a:buClr>
              <a:buSzPct val="95000"/>
              <a:buAutoNum type="arabicPeriod"/>
            </a:pPr>
            <a:r>
              <a:rPr lang="en-IN" sz="2200" dirty="0" smtClean="0">
                <a:latin typeface="+mj-lt"/>
              </a:rPr>
              <a:t>Proof of Appointment of Authorized Signatory </a:t>
            </a:r>
          </a:p>
          <a:p>
            <a:pPr marL="457200" lvl="1" indent="-457200" algn="just">
              <a:buClr>
                <a:schemeClr val="accent3"/>
              </a:buClr>
              <a:buSzPct val="95000"/>
              <a:buAutoNum type="arabicPeriod"/>
            </a:pPr>
            <a:r>
              <a:rPr lang="en-IN" sz="2200" dirty="0" smtClean="0">
                <a:latin typeface="+mj-lt"/>
              </a:rPr>
              <a:t>Photograph of Authorized Signatory</a:t>
            </a:r>
          </a:p>
          <a:p>
            <a:pPr marL="457200" lvl="1" indent="-457200" algn="just">
              <a:buClr>
                <a:schemeClr val="accent3"/>
              </a:buClr>
              <a:buSzPct val="95000"/>
              <a:buAutoNum type="arabicPeriod"/>
            </a:pPr>
            <a:r>
              <a:rPr lang="en-IN" sz="2200" dirty="0" smtClean="0">
                <a:latin typeface="+mj-lt"/>
              </a:rPr>
              <a:t>Opening page of Bank Passbook (Containing Bank A/c no.)</a:t>
            </a:r>
            <a:endParaRPr lang="en-IN" dirty="0">
              <a:latin typeface="+mj-lt"/>
            </a:endParaRPr>
          </a:p>
        </p:txBody>
      </p:sp>
      <p:sp>
        <p:nvSpPr>
          <p:cNvPr id="4" name="Footer Placeholder 3"/>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14290"/>
            <a:ext cx="8229600" cy="1143000"/>
          </a:xfrm>
        </p:spPr>
        <p:txBody>
          <a:bodyPr>
            <a:normAutofit/>
          </a:bodyPr>
          <a:lstStyle/>
          <a:p>
            <a:pPr algn="ctr"/>
            <a:r>
              <a:rPr lang="en-IN" sz="4000" b="1" dirty="0" smtClean="0">
                <a:solidFill>
                  <a:schemeClr val="bg2">
                    <a:lumMod val="25000"/>
                  </a:schemeClr>
                </a:solidFill>
              </a:rPr>
              <a:t>Carry forward of CENVAT Credit</a:t>
            </a:r>
            <a:endParaRPr lang="en-IN" sz="4000" b="1" dirty="0">
              <a:solidFill>
                <a:schemeClr val="bg2">
                  <a:lumMod val="25000"/>
                </a:schemeClr>
              </a:solidFill>
            </a:endParaRPr>
          </a:p>
        </p:txBody>
      </p:sp>
      <p:graphicFrame>
        <p:nvGraphicFramePr>
          <p:cNvPr id="4" name="Content Placeholder 3"/>
          <p:cNvGraphicFramePr>
            <a:graphicFrameLocks noGrp="1"/>
          </p:cNvGraphicFramePr>
          <p:nvPr>
            <p:ph idx="1"/>
          </p:nvPr>
        </p:nvGraphicFramePr>
        <p:xfrm>
          <a:off x="214282" y="1785926"/>
          <a:ext cx="8643998"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928670"/>
            <a:ext cx="8229600" cy="785810"/>
          </a:xfrm>
        </p:spPr>
        <p:txBody>
          <a:bodyPr>
            <a:normAutofit/>
          </a:bodyPr>
          <a:lstStyle/>
          <a:p>
            <a:pPr algn="ctr"/>
            <a:r>
              <a:rPr lang="en-IN" sz="3600" b="1" dirty="0" smtClean="0">
                <a:solidFill>
                  <a:schemeClr val="bg2">
                    <a:lumMod val="25000"/>
                  </a:schemeClr>
                </a:solidFill>
              </a:rPr>
              <a:t>Unavailed CENVAT Credit on Capital </a:t>
            </a:r>
            <a:r>
              <a:rPr lang="en-IN" sz="3600" b="1" dirty="0" smtClean="0">
                <a:solidFill>
                  <a:schemeClr val="bg2">
                    <a:lumMod val="25000"/>
                  </a:schemeClr>
                </a:solidFill>
              </a:rPr>
              <a:t>goods</a:t>
            </a:r>
            <a:endParaRPr lang="en-IN" sz="3600" b="1" dirty="0">
              <a:solidFill>
                <a:schemeClr val="bg2">
                  <a:lumMod val="25000"/>
                </a:schemeClr>
              </a:solidFill>
            </a:endParaRPr>
          </a:p>
        </p:txBody>
      </p:sp>
      <p:sp>
        <p:nvSpPr>
          <p:cNvPr id="3" name="Content Placeholder 2"/>
          <p:cNvSpPr>
            <a:spLocks noGrp="1"/>
          </p:cNvSpPr>
          <p:nvPr>
            <p:ph idx="1"/>
          </p:nvPr>
        </p:nvSpPr>
        <p:spPr/>
        <p:txBody>
          <a:bodyPr/>
          <a:lstStyle/>
          <a:p>
            <a:pPr>
              <a:buNone/>
            </a:pPr>
            <a:r>
              <a:rPr lang="en-IN" dirty="0" smtClean="0"/>
              <a:t> </a:t>
            </a:r>
            <a:endParaRPr lang="en-IN" dirty="0"/>
          </a:p>
        </p:txBody>
      </p:sp>
      <p:graphicFrame>
        <p:nvGraphicFramePr>
          <p:cNvPr id="5" name="Content Placeholder 3"/>
          <p:cNvGraphicFramePr>
            <a:graphicFrameLocks/>
          </p:cNvGraphicFramePr>
          <p:nvPr/>
        </p:nvGraphicFramePr>
        <p:xfrm>
          <a:off x="428624" y="1571624"/>
          <a:ext cx="8501093" cy="4786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6643702" y="6143644"/>
            <a:ext cx="2262031"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Sec.140(2) of cgst</a:t>
            </a:r>
            <a:endParaRPr lang="en-IN"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7" name="Footer Placeholder 6"/>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1143000"/>
          </a:xfrm>
        </p:spPr>
        <p:txBody>
          <a:bodyPr>
            <a:normAutofit/>
          </a:bodyPr>
          <a:lstStyle/>
          <a:p>
            <a:pPr algn="ctr"/>
            <a:r>
              <a:rPr lang="en-IN" sz="3200" b="1" dirty="0" smtClean="0">
                <a:solidFill>
                  <a:schemeClr val="bg2">
                    <a:lumMod val="25000"/>
                  </a:schemeClr>
                </a:solidFill>
              </a:rPr>
              <a:t>Credit of eligible duties and taxes on input held in stock</a:t>
            </a:r>
            <a:endParaRPr lang="en-IN" sz="3200" b="1" dirty="0">
              <a:solidFill>
                <a:schemeClr val="bg2">
                  <a:lumMod val="25000"/>
                </a:schemeClr>
              </a:solidFill>
            </a:endParaRPr>
          </a:p>
        </p:txBody>
      </p:sp>
      <p:sp>
        <p:nvSpPr>
          <p:cNvPr id="3" name="Content Placeholder 2"/>
          <p:cNvSpPr>
            <a:spLocks noGrp="1"/>
          </p:cNvSpPr>
          <p:nvPr>
            <p:ph idx="1"/>
          </p:nvPr>
        </p:nvSpPr>
        <p:spPr>
          <a:xfrm>
            <a:off x="285720" y="2214554"/>
            <a:ext cx="8643998" cy="4143404"/>
          </a:xfrm>
        </p:spPr>
        <p:txBody>
          <a:bodyPr>
            <a:normAutofit/>
          </a:bodyPr>
          <a:lstStyle/>
          <a:p>
            <a:pPr marL="0" indent="0">
              <a:buNone/>
            </a:pPr>
            <a:r>
              <a:rPr lang="en-IN" sz="2000" dirty="0" smtClean="0">
                <a:latin typeface="+mj-lt"/>
              </a:rPr>
              <a:t>A registered taxable person who was engaged in the </a:t>
            </a:r>
            <a:r>
              <a:rPr lang="en-IN" sz="2000" b="1" dirty="0" smtClean="0">
                <a:latin typeface="+mj-lt"/>
              </a:rPr>
              <a:t>manufacture of exempted and non-exempted goods under Central Excise </a:t>
            </a:r>
            <a:r>
              <a:rPr lang="en-IN" sz="2000" dirty="0" smtClean="0">
                <a:latin typeface="+mj-lt"/>
              </a:rPr>
              <a:t>will be entitled to take the following amounts of CENVAT credit in his electronic credit ledger:-</a:t>
            </a:r>
          </a:p>
          <a:p>
            <a:pPr lvl="1">
              <a:buFont typeface="Wingdings" pitchFamily="2" charset="2"/>
              <a:buChar char="Ø"/>
            </a:pPr>
            <a:r>
              <a:rPr lang="en-IN" sz="2000" u="sng" dirty="0" smtClean="0">
                <a:solidFill>
                  <a:schemeClr val="accent6">
                    <a:lumMod val="50000"/>
                  </a:schemeClr>
                </a:solidFill>
                <a:latin typeface="+mj-lt"/>
              </a:rPr>
              <a:t>Amount  c/f </a:t>
            </a:r>
            <a:r>
              <a:rPr lang="en-IN" sz="2000" dirty="0" smtClean="0">
                <a:latin typeface="+mj-lt"/>
              </a:rPr>
              <a:t>in return furnished </a:t>
            </a:r>
            <a:r>
              <a:rPr lang="en-IN" sz="2000" u="sng" dirty="0" smtClean="0">
                <a:solidFill>
                  <a:schemeClr val="accent6">
                    <a:lumMod val="50000"/>
                  </a:schemeClr>
                </a:solidFill>
                <a:latin typeface="+mj-lt"/>
              </a:rPr>
              <a:t>under earlier law</a:t>
            </a:r>
            <a:r>
              <a:rPr lang="en-IN" sz="2000" dirty="0" smtClean="0">
                <a:latin typeface="+mj-lt"/>
              </a:rPr>
              <a:t> </a:t>
            </a:r>
          </a:p>
          <a:p>
            <a:pPr lvl="1">
              <a:buFont typeface="Wingdings" pitchFamily="2" charset="2"/>
              <a:buChar char="Ø"/>
            </a:pPr>
            <a:r>
              <a:rPr lang="en-IN" sz="2000" dirty="0" smtClean="0">
                <a:latin typeface="+mj-lt"/>
              </a:rPr>
              <a:t>Amount of </a:t>
            </a:r>
            <a:r>
              <a:rPr lang="en-IN" sz="2000" dirty="0" smtClean="0">
                <a:solidFill>
                  <a:schemeClr val="accent6">
                    <a:lumMod val="50000"/>
                  </a:schemeClr>
                </a:solidFill>
                <a:latin typeface="+mj-lt"/>
              </a:rPr>
              <a:t>eligible duties contained in inputs </a:t>
            </a:r>
            <a:r>
              <a:rPr lang="en-IN" sz="2000" dirty="0" smtClean="0">
                <a:latin typeface="+mj-lt"/>
              </a:rPr>
              <a:t>held </a:t>
            </a:r>
            <a:r>
              <a:rPr lang="en-IN" sz="2000" u="sng" dirty="0" smtClean="0">
                <a:latin typeface="+mj-lt"/>
              </a:rPr>
              <a:t>in stock </a:t>
            </a:r>
            <a:r>
              <a:rPr lang="en-IN" sz="2000" dirty="0" smtClean="0">
                <a:latin typeface="+mj-lt"/>
              </a:rPr>
              <a:t>and inputs contained in </a:t>
            </a:r>
            <a:r>
              <a:rPr lang="en-IN" sz="2000" u="sng" dirty="0" smtClean="0">
                <a:latin typeface="+mj-lt"/>
              </a:rPr>
              <a:t>semi-finished goods</a:t>
            </a:r>
            <a:r>
              <a:rPr lang="en-IN" sz="2000" dirty="0" smtClean="0">
                <a:latin typeface="+mj-lt"/>
              </a:rPr>
              <a:t>/ </a:t>
            </a:r>
            <a:r>
              <a:rPr lang="en-IN" sz="2000" u="sng" dirty="0" smtClean="0">
                <a:latin typeface="+mj-lt"/>
              </a:rPr>
              <a:t>finished goods </a:t>
            </a:r>
            <a:r>
              <a:rPr lang="en-IN" sz="2000" dirty="0" smtClean="0">
                <a:latin typeface="+mj-lt"/>
              </a:rPr>
              <a:t>held in stock on the appointed day relating to exempted goods/ services</a:t>
            </a:r>
          </a:p>
          <a:p>
            <a:endParaRPr lang="en-IN" sz="2000" dirty="0" smtClean="0">
              <a:solidFill>
                <a:srgbClr val="00B0F0"/>
              </a:solidFill>
              <a:latin typeface="+mj-lt"/>
            </a:endParaRPr>
          </a:p>
          <a:p>
            <a:endParaRPr lang="en-IN" sz="2000" dirty="0" smtClean="0">
              <a:solidFill>
                <a:srgbClr val="00B0F0"/>
              </a:solidFill>
              <a:latin typeface="+mj-lt"/>
            </a:endParaRPr>
          </a:p>
          <a:p>
            <a:r>
              <a:rPr lang="en-IN" sz="2000" dirty="0" smtClean="0">
                <a:solidFill>
                  <a:srgbClr val="00B0F0"/>
                </a:solidFill>
                <a:latin typeface="+mj-lt"/>
              </a:rPr>
              <a:t>Form in which the credit would be availed under the GST Law :-</a:t>
            </a:r>
            <a:r>
              <a:rPr lang="en-IN" sz="2000" dirty="0" smtClean="0">
                <a:latin typeface="+mj-lt"/>
              </a:rPr>
              <a:t>FORM GST TRAN-1 (To be submitted electronically within 60 days of the appointed day).</a:t>
            </a:r>
            <a:endParaRPr lang="en-IN" sz="2000" dirty="0">
              <a:latin typeface="+mj-lt"/>
            </a:endParaRPr>
          </a:p>
        </p:txBody>
      </p:sp>
      <p:sp>
        <p:nvSpPr>
          <p:cNvPr id="4" name="Rectangle 3"/>
          <p:cNvSpPr/>
          <p:nvPr/>
        </p:nvSpPr>
        <p:spPr>
          <a:xfrm>
            <a:off x="6143636" y="4643446"/>
            <a:ext cx="2377447" cy="40011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rPr>
              <a:t>Sec. 140(4) of CGST </a:t>
            </a:r>
            <a:endParaRPr lang="en-US" sz="2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j-lt"/>
            </a:endParaRPr>
          </a:p>
        </p:txBody>
      </p:sp>
      <p:sp>
        <p:nvSpPr>
          <p:cNvPr id="5" name="Footer Placeholder 4"/>
          <p:cNvSpPr>
            <a:spLocks noGrp="1"/>
          </p:cNvSpPr>
          <p:nvPr>
            <p:ph type="ftr" sz="quarter" idx="11"/>
          </p:nvPr>
        </p:nvSpPr>
        <p:spPr/>
        <p:txBody>
          <a:bodyPr/>
          <a:lstStyle/>
          <a:p>
            <a:r>
              <a:rPr lang="en-IN" smtClean="0"/>
              <a:t>shashikantsharma427@gmail.com</a:t>
            </a:r>
            <a:endParaRPr lang="en-IN"/>
          </a:p>
        </p:txBody>
      </p:sp>
    </p:spTree>
  </p:cSld>
  <p:clrMapOvr>
    <a:masterClrMapping/>
  </p:clrMapOvr>
  <p:transition>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9283</TotalTime>
  <Words>10950</Words>
  <Application>Microsoft Office PowerPoint</Application>
  <PresentationFormat>On-screen Show (4:3)</PresentationFormat>
  <Paragraphs>1382</Paragraphs>
  <Slides>110</Slides>
  <Notes>24</Notes>
  <HiddenSlides>0</HiddenSlides>
  <MMClips>0</MMClips>
  <ScaleCrop>false</ScaleCrop>
  <HeadingPairs>
    <vt:vector size="4" baseType="variant">
      <vt:variant>
        <vt:lpstr>Theme</vt:lpstr>
      </vt:variant>
      <vt:variant>
        <vt:i4>1</vt:i4>
      </vt:variant>
      <vt:variant>
        <vt:lpstr>Slide Titles</vt:lpstr>
      </vt:variant>
      <vt:variant>
        <vt:i4>110</vt:i4>
      </vt:variant>
    </vt:vector>
  </HeadingPairs>
  <TitlesOfParts>
    <vt:vector size="111" baseType="lpstr">
      <vt:lpstr>Flow</vt:lpstr>
      <vt:lpstr>GST</vt:lpstr>
      <vt:lpstr>Introduction</vt:lpstr>
      <vt:lpstr>Slide 3</vt:lpstr>
      <vt:lpstr>Slide 4</vt:lpstr>
      <vt:lpstr>Taxes Subsumed in GST</vt:lpstr>
      <vt:lpstr>Slide 6</vt:lpstr>
      <vt:lpstr>Slide 7</vt:lpstr>
      <vt:lpstr>Slide 8</vt:lpstr>
      <vt:lpstr>How will the goods and services be classified under GST regime?</vt:lpstr>
      <vt:lpstr>Slide 10</vt:lpstr>
      <vt:lpstr>Supplies specified To be treated as Supplies made without a consideration</vt:lpstr>
      <vt:lpstr>Place of Supply</vt:lpstr>
      <vt:lpstr>Slide 13</vt:lpstr>
      <vt:lpstr>Place of Supply</vt:lpstr>
      <vt:lpstr>Place of Supply</vt:lpstr>
      <vt:lpstr>Place of Supply</vt:lpstr>
      <vt:lpstr>Place of Supply</vt:lpstr>
      <vt:lpstr>Place of Supply</vt:lpstr>
      <vt:lpstr>Place of Supply</vt:lpstr>
      <vt:lpstr>Place of Supply</vt:lpstr>
      <vt:lpstr>Place of Supply</vt:lpstr>
      <vt:lpstr>Place of Supply</vt:lpstr>
      <vt:lpstr>Place of Supply</vt:lpstr>
      <vt:lpstr>Time of supply           </vt:lpstr>
      <vt:lpstr>Time of supply           </vt:lpstr>
      <vt:lpstr>Time of supply           </vt:lpstr>
      <vt:lpstr>Time of supply           </vt:lpstr>
      <vt:lpstr>Time of supply           </vt:lpstr>
      <vt:lpstr>Goods / Services- Reverse Charge</vt:lpstr>
      <vt:lpstr>Invoice under GST</vt:lpstr>
      <vt:lpstr>Slide 31</vt:lpstr>
      <vt:lpstr>Other vouchers and doc. Required </vt:lpstr>
      <vt:lpstr>Other vouchers and doc. Required </vt:lpstr>
      <vt:lpstr>Reverse charge mechanism (RCM)</vt:lpstr>
      <vt:lpstr>Reverse charge mechanism (RCM)</vt:lpstr>
      <vt:lpstr>Services under Reverse Charges Mechanism</vt:lpstr>
      <vt:lpstr>Reverse charge mechanism (RCM)</vt:lpstr>
      <vt:lpstr>Reverse charge mechanism (RCM)</vt:lpstr>
      <vt:lpstr>Slide 39</vt:lpstr>
      <vt:lpstr>Input Tax Credit</vt:lpstr>
      <vt:lpstr>Conditions for availment of ITC</vt:lpstr>
      <vt:lpstr>Conditions for availment of ITC</vt:lpstr>
      <vt:lpstr>Conditions for availment of ITC</vt:lpstr>
      <vt:lpstr>Condition in which a portion ITC cease</vt:lpstr>
      <vt:lpstr>ITC not available</vt:lpstr>
      <vt:lpstr>ITC not available</vt:lpstr>
      <vt:lpstr>            </vt:lpstr>
      <vt:lpstr>Tax liability on supply of Second hand capital goods/Machinery on which input tax credit is taken</vt:lpstr>
      <vt:lpstr>Manner of utilisation of ITC</vt:lpstr>
      <vt:lpstr>Manner of utilisation of ITC</vt:lpstr>
      <vt:lpstr>Returns in GST </vt:lpstr>
      <vt:lpstr>Returns in GST </vt:lpstr>
      <vt:lpstr>Returns in GST </vt:lpstr>
      <vt:lpstr>Returns in GST </vt:lpstr>
      <vt:lpstr>Slide 55</vt:lpstr>
      <vt:lpstr> </vt:lpstr>
      <vt:lpstr>Returns in GST </vt:lpstr>
      <vt:lpstr>Steps for Return Filing</vt:lpstr>
      <vt:lpstr>Steps for Return Filing</vt:lpstr>
      <vt:lpstr>Steps for Return Filing</vt:lpstr>
      <vt:lpstr>Job work</vt:lpstr>
      <vt:lpstr>Job work</vt:lpstr>
      <vt:lpstr>Job work</vt:lpstr>
      <vt:lpstr>Job work</vt:lpstr>
      <vt:lpstr>Job work</vt:lpstr>
      <vt:lpstr>Transitional provisions in Job Work </vt:lpstr>
      <vt:lpstr>Transitional provisions in Job Work </vt:lpstr>
      <vt:lpstr>Advance payment/received in GST</vt:lpstr>
      <vt:lpstr>Advance payment/received in GST</vt:lpstr>
      <vt:lpstr>Accounting entries in case of Advances</vt:lpstr>
      <vt:lpstr>Accounting entries in case of Advances</vt:lpstr>
      <vt:lpstr>Casual taxable person</vt:lpstr>
      <vt:lpstr>Casual taxable person</vt:lpstr>
      <vt:lpstr>Input Service Distributer (ISD)</vt:lpstr>
      <vt:lpstr>Input Service Distributer (ISD)</vt:lpstr>
      <vt:lpstr>Input Service Distributer (ISD)</vt:lpstr>
      <vt:lpstr>TRANSITIONAL PROVISIONS</vt:lpstr>
      <vt:lpstr>Slide 78</vt:lpstr>
      <vt:lpstr>   Refund in GST     </vt:lpstr>
      <vt:lpstr>   Refund in GST     </vt:lpstr>
      <vt:lpstr>   Refund in GST     </vt:lpstr>
      <vt:lpstr>Export of goods </vt:lpstr>
      <vt:lpstr>Export of goods </vt:lpstr>
      <vt:lpstr>Zero rated supply</vt:lpstr>
      <vt:lpstr>Procedure of Export</vt:lpstr>
      <vt:lpstr>Procedure of Export</vt:lpstr>
      <vt:lpstr>Procedure of Export</vt:lpstr>
      <vt:lpstr>Procedure of Export</vt:lpstr>
      <vt:lpstr>Valuation of taxable Supply</vt:lpstr>
      <vt:lpstr>Valuation of taxable Supply</vt:lpstr>
      <vt:lpstr>Valuation of taxable Supply</vt:lpstr>
      <vt:lpstr>Registration</vt:lpstr>
      <vt:lpstr>Registration</vt:lpstr>
      <vt:lpstr>Registration</vt:lpstr>
      <vt:lpstr>Transitional Provision</vt:lpstr>
      <vt:lpstr>Transitional Provisions</vt:lpstr>
      <vt:lpstr>Carry forward of CENVAT Credit</vt:lpstr>
      <vt:lpstr>Unavailed CENVAT Credit on Capital goods</vt:lpstr>
      <vt:lpstr>Credit of eligible duties and taxes on input held in stock</vt:lpstr>
      <vt:lpstr>TAX has been paid in existing law and invoice not issued</vt:lpstr>
      <vt:lpstr>ITC of Centralised registration under earlier law</vt:lpstr>
      <vt:lpstr>Reversal of ITC</vt:lpstr>
      <vt:lpstr>Credit of eligible duties and taxes on input held in stock</vt:lpstr>
      <vt:lpstr>Inputs removed for Job work and returned on or after the appointed day</vt:lpstr>
      <vt:lpstr>Semi-finished goods removed for Job work and returned on or after the appointed day</vt:lpstr>
      <vt:lpstr>Finished goods  removed for carrying out certain processes and retuned on or after the appointed day</vt:lpstr>
      <vt:lpstr>Duty paid goods returned to the place of business on or after the appointed day</vt:lpstr>
      <vt:lpstr>Where  price  is revised in pursuance of a contract </vt:lpstr>
      <vt:lpstr>Progressive or periodic supply of goods  or services</vt:lpstr>
      <vt:lpstr>Slide 110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dc:title>
  <dc:creator>Pramod Pandya</dc:creator>
  <cp:lastModifiedBy>Pramod Pandya</cp:lastModifiedBy>
  <cp:revision>983</cp:revision>
  <dcterms:created xsi:type="dcterms:W3CDTF">2017-07-08T05:17:04Z</dcterms:created>
  <dcterms:modified xsi:type="dcterms:W3CDTF">2017-08-12T12:15:02Z</dcterms:modified>
</cp:coreProperties>
</file>