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75" r:id="rId9"/>
    <p:sldId id="262" r:id="rId10"/>
    <p:sldId id="277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CC9900"/>
    <a:srgbClr val="99FF66"/>
    <a:srgbClr val="D26900"/>
    <a:srgbClr val="E7EFF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220ECE-C154-4A46-9FA2-6046845A775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713ADEC-8FBB-4D7E-B9A4-7F3F7216EE22}">
      <dgm:prSet phldrT="[Text]"/>
      <dgm:spPr/>
      <dgm:t>
        <a:bodyPr/>
        <a:lstStyle/>
        <a:p>
          <a:r>
            <a:rPr lang="en-US" smtClean="0"/>
            <a:t>DeMAT accounts</a:t>
          </a:r>
          <a:endParaRPr lang="en-US" dirty="0"/>
        </a:p>
      </dgm:t>
    </dgm:pt>
    <dgm:pt modelId="{21F05712-565F-45EF-A6A9-CBB23471BF0A}" type="parTrans" cxnId="{C9F26797-7D0A-4BB1-A938-20BBA413B07A}">
      <dgm:prSet/>
      <dgm:spPr/>
      <dgm:t>
        <a:bodyPr/>
        <a:lstStyle/>
        <a:p>
          <a:endParaRPr lang="en-US"/>
        </a:p>
      </dgm:t>
    </dgm:pt>
    <dgm:pt modelId="{A1A8CE94-E591-4D1E-B2BB-25CAB92EA9C8}" type="sibTrans" cxnId="{C9F26797-7D0A-4BB1-A938-20BBA413B07A}">
      <dgm:prSet/>
      <dgm:spPr/>
      <dgm:t>
        <a:bodyPr/>
        <a:lstStyle/>
        <a:p>
          <a:endParaRPr lang="en-US"/>
        </a:p>
      </dgm:t>
    </dgm:pt>
    <dgm:pt modelId="{FB674303-F0DD-42BD-9932-797671CBA2BB}">
      <dgm:prSet phldrT="[Text]"/>
      <dgm:spPr/>
      <dgm:t>
        <a:bodyPr/>
        <a:lstStyle/>
        <a:p>
          <a:r>
            <a:rPr lang="en-US" dirty="0" smtClean="0"/>
            <a:t>Advisory Services</a:t>
          </a:r>
          <a:endParaRPr lang="en-US" dirty="0"/>
        </a:p>
      </dgm:t>
    </dgm:pt>
    <dgm:pt modelId="{8C699FCE-A486-44E1-AE1E-AFF60552009A}" type="parTrans" cxnId="{07C7369F-E25F-43A2-8979-BF935A4AE9D3}">
      <dgm:prSet/>
      <dgm:spPr/>
      <dgm:t>
        <a:bodyPr/>
        <a:lstStyle/>
        <a:p>
          <a:endParaRPr lang="en-US"/>
        </a:p>
      </dgm:t>
    </dgm:pt>
    <dgm:pt modelId="{830BB48A-5F8C-4584-896E-4979CC764A4C}" type="sibTrans" cxnId="{07C7369F-E25F-43A2-8979-BF935A4AE9D3}">
      <dgm:prSet/>
      <dgm:spPr/>
      <dgm:t>
        <a:bodyPr/>
        <a:lstStyle/>
        <a:p>
          <a:endParaRPr lang="en-US"/>
        </a:p>
      </dgm:t>
    </dgm:pt>
    <dgm:pt modelId="{189D7DA5-B26E-4DDE-802C-5F4EDC57445B}">
      <dgm:prSet phldrT="[Text]"/>
      <dgm:spPr/>
      <dgm:t>
        <a:bodyPr/>
        <a:lstStyle/>
        <a:p>
          <a:r>
            <a:rPr lang="en-US" dirty="0" smtClean="0"/>
            <a:t>Collection of taxes and bills</a:t>
          </a:r>
          <a:endParaRPr lang="en-US" dirty="0"/>
        </a:p>
      </dgm:t>
    </dgm:pt>
    <dgm:pt modelId="{4F8826A6-837A-4D97-A51E-1A033988E01F}" type="sibTrans" cxnId="{5E15AFED-AF06-4429-A404-430D10CA36F5}">
      <dgm:prSet/>
      <dgm:spPr/>
      <dgm:t>
        <a:bodyPr/>
        <a:lstStyle/>
        <a:p>
          <a:endParaRPr lang="en-US"/>
        </a:p>
      </dgm:t>
    </dgm:pt>
    <dgm:pt modelId="{6CAC8A14-11BD-4189-B498-860108490C5D}" type="parTrans" cxnId="{5E15AFED-AF06-4429-A404-430D10CA36F5}">
      <dgm:prSet/>
      <dgm:spPr/>
      <dgm:t>
        <a:bodyPr/>
        <a:lstStyle/>
        <a:p>
          <a:endParaRPr lang="en-US"/>
        </a:p>
      </dgm:t>
    </dgm:pt>
    <dgm:pt modelId="{A8D8DAB4-CFF4-4B03-B244-CBD7DE3B6786}">
      <dgm:prSet phldrT="[Text]"/>
      <dgm:spPr/>
      <dgm:t>
        <a:bodyPr/>
        <a:lstStyle/>
        <a:p>
          <a:r>
            <a:rPr lang="en-US" dirty="0" smtClean="0"/>
            <a:t>Distribution </a:t>
          </a:r>
          <a:endParaRPr lang="en-US" dirty="0"/>
        </a:p>
      </dgm:t>
    </dgm:pt>
    <dgm:pt modelId="{09408B4B-1C51-41B6-87C7-F5E351B89510}" type="sibTrans" cxnId="{5437D35D-5D59-434D-92B7-0B73C43A1FEC}">
      <dgm:prSet/>
      <dgm:spPr/>
      <dgm:t>
        <a:bodyPr/>
        <a:lstStyle/>
        <a:p>
          <a:endParaRPr lang="en-US"/>
        </a:p>
      </dgm:t>
    </dgm:pt>
    <dgm:pt modelId="{0E9E64E8-8CCE-471E-BE5F-8C3992A0FA8C}" type="parTrans" cxnId="{5437D35D-5D59-434D-92B7-0B73C43A1FEC}">
      <dgm:prSet/>
      <dgm:spPr/>
      <dgm:t>
        <a:bodyPr/>
        <a:lstStyle/>
        <a:p>
          <a:endParaRPr lang="en-US"/>
        </a:p>
      </dgm:t>
    </dgm:pt>
    <dgm:pt modelId="{F0B684A2-8720-45B7-9EC3-96EEC216E300}">
      <dgm:prSet phldrT="[Text]"/>
      <dgm:spPr/>
      <dgm:t>
        <a:bodyPr/>
        <a:lstStyle/>
        <a:p>
          <a:r>
            <a:rPr lang="en-US" smtClean="0"/>
            <a:t>Safe Keeping </a:t>
          </a:r>
          <a:endParaRPr lang="en-US" dirty="0"/>
        </a:p>
      </dgm:t>
    </dgm:pt>
    <dgm:pt modelId="{E4DDBA0A-A086-4051-BCF4-57FD78B2B795}" type="parTrans" cxnId="{707A920A-72DE-42B4-B049-97F3AB2C2AD0}">
      <dgm:prSet/>
      <dgm:spPr/>
      <dgm:t>
        <a:bodyPr/>
        <a:lstStyle/>
        <a:p>
          <a:endParaRPr lang="en-US"/>
        </a:p>
      </dgm:t>
    </dgm:pt>
    <dgm:pt modelId="{EB3073FC-3239-4520-93BC-666239C22B05}" type="sibTrans" cxnId="{707A920A-72DE-42B4-B049-97F3AB2C2AD0}">
      <dgm:prSet/>
      <dgm:spPr/>
      <dgm:t>
        <a:bodyPr/>
        <a:lstStyle/>
        <a:p>
          <a:endParaRPr lang="en-US"/>
        </a:p>
      </dgm:t>
    </dgm:pt>
    <dgm:pt modelId="{FCEBC5B5-1054-4318-926F-564E6B3163F5}" type="pres">
      <dgm:prSet presAssocID="{77220ECE-C154-4A46-9FA2-6046845A77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2D402A-BCDE-4A78-823F-C8BC665EC659}" type="pres">
      <dgm:prSet presAssocID="{A8D8DAB4-CFF4-4B03-B244-CBD7DE3B678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246C31-F28B-4616-871A-FEF4D41C6BE7}" type="pres">
      <dgm:prSet presAssocID="{09408B4B-1C51-41B6-87C7-F5E351B89510}" presName="spacer" presStyleCnt="0"/>
      <dgm:spPr/>
    </dgm:pt>
    <dgm:pt modelId="{30199984-2E35-40C6-8813-5363FC717632}" type="pres">
      <dgm:prSet presAssocID="{189D7DA5-B26E-4DDE-802C-5F4EDC57445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4B8F12-A95C-4B10-B30C-B0B840FC8164}" type="pres">
      <dgm:prSet presAssocID="{4F8826A6-837A-4D97-A51E-1A033988E01F}" presName="spacer" presStyleCnt="0"/>
      <dgm:spPr/>
    </dgm:pt>
    <dgm:pt modelId="{716BFE23-46BC-4B28-9FFA-95052BB13DF6}" type="pres">
      <dgm:prSet presAssocID="{4713ADEC-8FBB-4D7E-B9A4-7F3F7216EE2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A5EF54-C8F5-4E34-BEBA-7CD8774B2EBA}" type="pres">
      <dgm:prSet presAssocID="{A1A8CE94-E591-4D1E-B2BB-25CAB92EA9C8}" presName="spacer" presStyleCnt="0"/>
      <dgm:spPr/>
    </dgm:pt>
    <dgm:pt modelId="{DF839672-49E6-4959-BAD9-CD424AB89D8C}" type="pres">
      <dgm:prSet presAssocID="{F0B684A2-8720-45B7-9EC3-96EEC216E30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1F99B-FB8D-4A9F-A276-7AEB189388BD}" type="pres">
      <dgm:prSet presAssocID="{EB3073FC-3239-4520-93BC-666239C22B05}" presName="spacer" presStyleCnt="0"/>
      <dgm:spPr/>
    </dgm:pt>
    <dgm:pt modelId="{60B3E935-73E3-48F4-BFFA-8E2BB9C74EF0}" type="pres">
      <dgm:prSet presAssocID="{FB674303-F0DD-42BD-9932-797671CBA2B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C7369F-E25F-43A2-8979-BF935A4AE9D3}" srcId="{77220ECE-C154-4A46-9FA2-6046845A775B}" destId="{FB674303-F0DD-42BD-9932-797671CBA2BB}" srcOrd="4" destOrd="0" parTransId="{8C699FCE-A486-44E1-AE1E-AFF60552009A}" sibTransId="{830BB48A-5F8C-4584-896E-4979CC764A4C}"/>
    <dgm:cxn modelId="{4DB31360-1A35-410C-947D-DEDA122E61F9}" type="presOf" srcId="{A8D8DAB4-CFF4-4B03-B244-CBD7DE3B6786}" destId="{6A2D402A-BCDE-4A78-823F-C8BC665EC659}" srcOrd="0" destOrd="0" presId="urn:microsoft.com/office/officeart/2005/8/layout/vList2"/>
    <dgm:cxn modelId="{4ECF20F6-59FF-41A4-8836-998B3E404A11}" type="presOf" srcId="{4713ADEC-8FBB-4D7E-B9A4-7F3F7216EE22}" destId="{716BFE23-46BC-4B28-9FFA-95052BB13DF6}" srcOrd="0" destOrd="0" presId="urn:microsoft.com/office/officeart/2005/8/layout/vList2"/>
    <dgm:cxn modelId="{80AD986D-3C53-4C83-9B32-90426B2FCF79}" type="presOf" srcId="{FB674303-F0DD-42BD-9932-797671CBA2BB}" destId="{60B3E935-73E3-48F4-BFFA-8E2BB9C74EF0}" srcOrd="0" destOrd="0" presId="urn:microsoft.com/office/officeart/2005/8/layout/vList2"/>
    <dgm:cxn modelId="{C9F26797-7D0A-4BB1-A938-20BBA413B07A}" srcId="{77220ECE-C154-4A46-9FA2-6046845A775B}" destId="{4713ADEC-8FBB-4D7E-B9A4-7F3F7216EE22}" srcOrd="2" destOrd="0" parTransId="{21F05712-565F-45EF-A6A9-CBB23471BF0A}" sibTransId="{A1A8CE94-E591-4D1E-B2BB-25CAB92EA9C8}"/>
    <dgm:cxn modelId="{5E15AFED-AF06-4429-A404-430D10CA36F5}" srcId="{77220ECE-C154-4A46-9FA2-6046845A775B}" destId="{189D7DA5-B26E-4DDE-802C-5F4EDC57445B}" srcOrd="1" destOrd="0" parTransId="{6CAC8A14-11BD-4189-B498-860108490C5D}" sibTransId="{4F8826A6-837A-4D97-A51E-1A033988E01F}"/>
    <dgm:cxn modelId="{A01EEDBD-714E-4298-925D-066A937BBCF6}" type="presOf" srcId="{189D7DA5-B26E-4DDE-802C-5F4EDC57445B}" destId="{30199984-2E35-40C6-8813-5363FC717632}" srcOrd="0" destOrd="0" presId="urn:microsoft.com/office/officeart/2005/8/layout/vList2"/>
    <dgm:cxn modelId="{707A920A-72DE-42B4-B049-97F3AB2C2AD0}" srcId="{77220ECE-C154-4A46-9FA2-6046845A775B}" destId="{F0B684A2-8720-45B7-9EC3-96EEC216E300}" srcOrd="3" destOrd="0" parTransId="{E4DDBA0A-A086-4051-BCF4-57FD78B2B795}" sibTransId="{EB3073FC-3239-4520-93BC-666239C22B05}"/>
    <dgm:cxn modelId="{5437D35D-5D59-434D-92B7-0B73C43A1FEC}" srcId="{77220ECE-C154-4A46-9FA2-6046845A775B}" destId="{A8D8DAB4-CFF4-4B03-B244-CBD7DE3B6786}" srcOrd="0" destOrd="0" parTransId="{0E9E64E8-8CCE-471E-BE5F-8C3992A0FA8C}" sibTransId="{09408B4B-1C51-41B6-87C7-F5E351B89510}"/>
    <dgm:cxn modelId="{9D8D689F-C34D-4439-A3F4-704C87497A31}" type="presOf" srcId="{77220ECE-C154-4A46-9FA2-6046845A775B}" destId="{FCEBC5B5-1054-4318-926F-564E6B3163F5}" srcOrd="0" destOrd="0" presId="urn:microsoft.com/office/officeart/2005/8/layout/vList2"/>
    <dgm:cxn modelId="{746C737F-1402-4330-9702-35855FDA631A}" type="presOf" srcId="{F0B684A2-8720-45B7-9EC3-96EEC216E300}" destId="{DF839672-49E6-4959-BAD9-CD424AB89D8C}" srcOrd="0" destOrd="0" presId="urn:microsoft.com/office/officeart/2005/8/layout/vList2"/>
    <dgm:cxn modelId="{CC5853F2-31FF-4944-99DA-D1A6D23CB891}" type="presParOf" srcId="{FCEBC5B5-1054-4318-926F-564E6B3163F5}" destId="{6A2D402A-BCDE-4A78-823F-C8BC665EC659}" srcOrd="0" destOrd="0" presId="urn:microsoft.com/office/officeart/2005/8/layout/vList2"/>
    <dgm:cxn modelId="{05FF22CE-6727-4C71-82F4-6A89D993C90A}" type="presParOf" srcId="{FCEBC5B5-1054-4318-926F-564E6B3163F5}" destId="{2B246C31-F28B-4616-871A-FEF4D41C6BE7}" srcOrd="1" destOrd="0" presId="urn:microsoft.com/office/officeart/2005/8/layout/vList2"/>
    <dgm:cxn modelId="{BA11196B-5B9E-455C-A668-2BF24CEB9EB2}" type="presParOf" srcId="{FCEBC5B5-1054-4318-926F-564E6B3163F5}" destId="{30199984-2E35-40C6-8813-5363FC717632}" srcOrd="2" destOrd="0" presId="urn:microsoft.com/office/officeart/2005/8/layout/vList2"/>
    <dgm:cxn modelId="{D52C0BEE-9D1F-49F1-93DF-ADE836280806}" type="presParOf" srcId="{FCEBC5B5-1054-4318-926F-564E6B3163F5}" destId="{CD4B8F12-A95C-4B10-B30C-B0B840FC8164}" srcOrd="3" destOrd="0" presId="urn:microsoft.com/office/officeart/2005/8/layout/vList2"/>
    <dgm:cxn modelId="{CDB55B4D-8718-4592-9C01-507D961BA6F8}" type="presParOf" srcId="{FCEBC5B5-1054-4318-926F-564E6B3163F5}" destId="{716BFE23-46BC-4B28-9FFA-95052BB13DF6}" srcOrd="4" destOrd="0" presId="urn:microsoft.com/office/officeart/2005/8/layout/vList2"/>
    <dgm:cxn modelId="{36AC95BB-E2B8-4753-A8F5-03288F9D2F0B}" type="presParOf" srcId="{FCEBC5B5-1054-4318-926F-564E6B3163F5}" destId="{7AA5EF54-C8F5-4E34-BEBA-7CD8774B2EBA}" srcOrd="5" destOrd="0" presId="urn:microsoft.com/office/officeart/2005/8/layout/vList2"/>
    <dgm:cxn modelId="{DD90A16E-EF4E-4F54-BD59-B253F53C0566}" type="presParOf" srcId="{FCEBC5B5-1054-4318-926F-564E6B3163F5}" destId="{DF839672-49E6-4959-BAD9-CD424AB89D8C}" srcOrd="6" destOrd="0" presId="urn:microsoft.com/office/officeart/2005/8/layout/vList2"/>
    <dgm:cxn modelId="{445B3F1F-6BAB-49E6-8153-F5E64F334588}" type="presParOf" srcId="{FCEBC5B5-1054-4318-926F-564E6B3163F5}" destId="{12D1F99B-FB8D-4A9F-A276-7AEB189388BD}" srcOrd="7" destOrd="0" presId="urn:microsoft.com/office/officeart/2005/8/layout/vList2"/>
    <dgm:cxn modelId="{FA472F16-C0FF-4EBE-9EF7-D68131DC452C}" type="presParOf" srcId="{FCEBC5B5-1054-4318-926F-564E6B3163F5}" destId="{60B3E935-73E3-48F4-BFFA-8E2BB9C74EF0}" srcOrd="8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C2AD96-4852-40AE-B42E-8A0E99923F5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9D39C85-6A4D-42A7-962F-7825903B4C68}">
      <dgm:prSet phldrT="[Text]"/>
      <dgm:spPr/>
      <dgm:t>
        <a:bodyPr/>
        <a:lstStyle/>
        <a:p>
          <a:r>
            <a:rPr lang="en-US" smtClean="0"/>
            <a:t>Mutual Fund Unit</a:t>
          </a:r>
          <a:endParaRPr lang="en-US" dirty="0"/>
        </a:p>
      </dgm:t>
    </dgm:pt>
    <dgm:pt modelId="{A2C1E26E-9732-4D42-9E76-7FAFDA6250A3}" type="parTrans" cxnId="{995A5EF4-476B-4195-8DE5-F19E7EBBB62D}">
      <dgm:prSet/>
      <dgm:spPr/>
      <dgm:t>
        <a:bodyPr/>
        <a:lstStyle/>
        <a:p>
          <a:endParaRPr lang="en-US"/>
        </a:p>
      </dgm:t>
    </dgm:pt>
    <dgm:pt modelId="{4CAC9C37-C739-462F-8B76-B7DD720F5BED}" type="sibTrans" cxnId="{995A5EF4-476B-4195-8DE5-F19E7EBBB62D}">
      <dgm:prSet/>
      <dgm:spPr/>
      <dgm:t>
        <a:bodyPr/>
        <a:lstStyle/>
        <a:p>
          <a:endParaRPr lang="en-US"/>
        </a:p>
      </dgm:t>
    </dgm:pt>
    <dgm:pt modelId="{D8D875A8-C817-4D4C-B0AE-10CA18D1A72D}">
      <dgm:prSet/>
      <dgm:spPr/>
      <dgm:t>
        <a:bodyPr/>
        <a:lstStyle/>
        <a:p>
          <a:r>
            <a:rPr lang="en-US" smtClean="0"/>
            <a:t>Insurance Product</a:t>
          </a:r>
          <a:endParaRPr lang="en-US" dirty="0" smtClean="0"/>
        </a:p>
      </dgm:t>
    </dgm:pt>
    <dgm:pt modelId="{F611B28D-2317-4F3A-8EE0-64B302D2DAC0}" type="parTrans" cxnId="{7B40B3D1-1FBD-40C9-8EE8-C811AE00D834}">
      <dgm:prSet/>
      <dgm:spPr/>
      <dgm:t>
        <a:bodyPr/>
        <a:lstStyle/>
        <a:p>
          <a:endParaRPr lang="en-US"/>
        </a:p>
      </dgm:t>
    </dgm:pt>
    <dgm:pt modelId="{92A9EA89-1FC5-46EC-9397-4B2BE720DB4A}" type="sibTrans" cxnId="{7B40B3D1-1FBD-40C9-8EE8-C811AE00D834}">
      <dgm:prSet/>
      <dgm:spPr/>
      <dgm:t>
        <a:bodyPr/>
        <a:lstStyle/>
        <a:p>
          <a:endParaRPr lang="en-US"/>
        </a:p>
      </dgm:t>
    </dgm:pt>
    <dgm:pt modelId="{813221BB-3C33-40F0-8E4B-8040FF54AD36}">
      <dgm:prSet/>
      <dgm:spPr/>
      <dgm:t>
        <a:bodyPr/>
        <a:lstStyle/>
        <a:p>
          <a:r>
            <a:rPr lang="en-US" smtClean="0"/>
            <a:t>Government Bonds</a:t>
          </a:r>
          <a:endParaRPr lang="en-US" dirty="0" smtClean="0"/>
        </a:p>
      </dgm:t>
    </dgm:pt>
    <dgm:pt modelId="{3ADEC274-6D19-4EAB-9412-2B7760AE1718}" type="parTrans" cxnId="{0E7354D8-5CAF-45DA-94AB-FBA0BF9BC12E}">
      <dgm:prSet/>
      <dgm:spPr/>
      <dgm:t>
        <a:bodyPr/>
        <a:lstStyle/>
        <a:p>
          <a:endParaRPr lang="en-US"/>
        </a:p>
      </dgm:t>
    </dgm:pt>
    <dgm:pt modelId="{69A06FAC-21A2-4D8E-BCA9-588E86549FC3}" type="sibTrans" cxnId="{0E7354D8-5CAF-45DA-94AB-FBA0BF9BC12E}">
      <dgm:prSet/>
      <dgm:spPr/>
      <dgm:t>
        <a:bodyPr/>
        <a:lstStyle/>
        <a:p>
          <a:endParaRPr lang="en-US"/>
        </a:p>
      </dgm:t>
    </dgm:pt>
    <dgm:pt modelId="{DBA07887-B76E-4382-BCF1-819C146350CD}">
      <dgm:prSet/>
      <dgm:spPr/>
      <dgm:t>
        <a:bodyPr/>
        <a:lstStyle/>
        <a:p>
          <a:r>
            <a:rPr lang="en-US" smtClean="0"/>
            <a:t>Gold Coins </a:t>
          </a:r>
          <a:endParaRPr lang="en-US" dirty="0" smtClean="0"/>
        </a:p>
      </dgm:t>
    </dgm:pt>
    <dgm:pt modelId="{D071118E-BDCA-40F2-A8EC-138C5686A1D3}" type="parTrans" cxnId="{EB922BA4-EBB2-4C8A-9802-BA459AA10D75}">
      <dgm:prSet/>
      <dgm:spPr/>
      <dgm:t>
        <a:bodyPr/>
        <a:lstStyle/>
        <a:p>
          <a:endParaRPr lang="en-US"/>
        </a:p>
      </dgm:t>
    </dgm:pt>
    <dgm:pt modelId="{87284E63-0A43-4590-BBEE-5F7551A55D21}" type="sibTrans" cxnId="{EB922BA4-EBB2-4C8A-9802-BA459AA10D75}">
      <dgm:prSet/>
      <dgm:spPr/>
      <dgm:t>
        <a:bodyPr/>
        <a:lstStyle/>
        <a:p>
          <a:endParaRPr lang="en-US"/>
        </a:p>
      </dgm:t>
    </dgm:pt>
    <dgm:pt modelId="{D4EBE3AF-DF33-4A87-B1AC-A5002B3F6242}">
      <dgm:prSet/>
      <dgm:spPr/>
      <dgm:t>
        <a:bodyPr/>
        <a:lstStyle/>
        <a:p>
          <a:r>
            <a:rPr lang="en-US" smtClean="0"/>
            <a:t>Mobile phone recharge</a:t>
          </a:r>
          <a:endParaRPr lang="en-US" dirty="0" smtClean="0"/>
        </a:p>
      </dgm:t>
    </dgm:pt>
    <dgm:pt modelId="{6F1FB416-7AC8-4B45-B8F3-1080CA8CA515}" type="parTrans" cxnId="{7F50D72A-BAE6-4562-80BD-E8D6FBC43806}">
      <dgm:prSet/>
      <dgm:spPr/>
      <dgm:t>
        <a:bodyPr/>
        <a:lstStyle/>
        <a:p>
          <a:endParaRPr lang="en-US"/>
        </a:p>
      </dgm:t>
    </dgm:pt>
    <dgm:pt modelId="{57795223-75F7-418B-8070-0CA8C352A9A5}" type="sibTrans" cxnId="{7F50D72A-BAE6-4562-80BD-E8D6FBC43806}">
      <dgm:prSet/>
      <dgm:spPr/>
      <dgm:t>
        <a:bodyPr/>
        <a:lstStyle/>
        <a:p>
          <a:endParaRPr lang="en-US"/>
        </a:p>
      </dgm:t>
    </dgm:pt>
    <dgm:pt modelId="{412E278E-1CE5-4482-956E-5933D19B78DF}">
      <dgm:prSet/>
      <dgm:spPr/>
      <dgm:t>
        <a:bodyPr/>
        <a:lstStyle/>
        <a:p>
          <a:r>
            <a:rPr lang="en-US" smtClean="0"/>
            <a:t>Share of organization offering public issues</a:t>
          </a:r>
          <a:endParaRPr lang="en-US" dirty="0"/>
        </a:p>
      </dgm:t>
    </dgm:pt>
    <dgm:pt modelId="{FF07A76C-AD03-4A32-AFB3-FFD227FDA063}" type="parTrans" cxnId="{746F0EC5-CE1E-493E-85CA-79FDE77F25B6}">
      <dgm:prSet/>
      <dgm:spPr/>
      <dgm:t>
        <a:bodyPr/>
        <a:lstStyle/>
        <a:p>
          <a:endParaRPr lang="en-US"/>
        </a:p>
      </dgm:t>
    </dgm:pt>
    <dgm:pt modelId="{21A33A5B-2234-4C39-91EE-D2930A0ACB72}" type="sibTrans" cxnId="{746F0EC5-CE1E-493E-85CA-79FDE77F25B6}">
      <dgm:prSet/>
      <dgm:spPr/>
      <dgm:t>
        <a:bodyPr/>
        <a:lstStyle/>
        <a:p>
          <a:endParaRPr lang="en-US"/>
        </a:p>
      </dgm:t>
    </dgm:pt>
    <dgm:pt modelId="{FC88BDB9-BC8E-4AEF-B2BB-5811EC8F13EB}" type="pres">
      <dgm:prSet presAssocID="{54C2AD96-4852-40AE-B42E-8A0E99923F5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9D2CB5-75C3-4F39-910F-2F112C3A9702}" type="pres">
      <dgm:prSet presAssocID="{D9D39C85-6A4D-42A7-962F-7825903B4C68}" presName="parentLin" presStyleCnt="0"/>
      <dgm:spPr/>
    </dgm:pt>
    <dgm:pt modelId="{4DC5CBE5-249C-40E1-9F63-4F0C5F210AF1}" type="pres">
      <dgm:prSet presAssocID="{D9D39C85-6A4D-42A7-962F-7825903B4C68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12E6CA2-FAC7-4BDC-AB4B-43D77B186612}" type="pres">
      <dgm:prSet presAssocID="{D9D39C85-6A4D-42A7-962F-7825903B4C68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08F75E-14D8-4D5F-9FF9-F1BEA8834563}" type="pres">
      <dgm:prSet presAssocID="{D9D39C85-6A4D-42A7-962F-7825903B4C68}" presName="negativeSpace" presStyleCnt="0"/>
      <dgm:spPr/>
    </dgm:pt>
    <dgm:pt modelId="{FA896939-4EFF-446D-8D64-2FECB99469DC}" type="pres">
      <dgm:prSet presAssocID="{D9D39C85-6A4D-42A7-962F-7825903B4C68}" presName="childText" presStyleLbl="conFgAcc1" presStyleIdx="0" presStyleCnt="6">
        <dgm:presLayoutVars>
          <dgm:bulletEnabled val="1"/>
        </dgm:presLayoutVars>
      </dgm:prSet>
      <dgm:spPr/>
    </dgm:pt>
    <dgm:pt modelId="{F710D041-BC33-4250-93CB-260926B00B48}" type="pres">
      <dgm:prSet presAssocID="{4CAC9C37-C739-462F-8B76-B7DD720F5BED}" presName="spaceBetweenRectangles" presStyleCnt="0"/>
      <dgm:spPr/>
    </dgm:pt>
    <dgm:pt modelId="{973F2A18-C040-449B-BD5B-30EAF4260D65}" type="pres">
      <dgm:prSet presAssocID="{D8D875A8-C817-4D4C-B0AE-10CA18D1A72D}" presName="parentLin" presStyleCnt="0"/>
      <dgm:spPr/>
    </dgm:pt>
    <dgm:pt modelId="{435546F0-61FC-4462-9FC2-A01BA6E55EAA}" type="pres">
      <dgm:prSet presAssocID="{D8D875A8-C817-4D4C-B0AE-10CA18D1A72D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AEF27F11-0738-479C-95F8-6950D144C441}" type="pres">
      <dgm:prSet presAssocID="{D8D875A8-C817-4D4C-B0AE-10CA18D1A72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3740F1-9272-4C34-B78A-E967AC811728}" type="pres">
      <dgm:prSet presAssocID="{D8D875A8-C817-4D4C-B0AE-10CA18D1A72D}" presName="negativeSpace" presStyleCnt="0"/>
      <dgm:spPr/>
    </dgm:pt>
    <dgm:pt modelId="{2067916E-273F-46A3-BFD5-0E3CF0AAE1EF}" type="pres">
      <dgm:prSet presAssocID="{D8D875A8-C817-4D4C-B0AE-10CA18D1A72D}" presName="childText" presStyleLbl="conFgAcc1" presStyleIdx="1" presStyleCnt="6">
        <dgm:presLayoutVars>
          <dgm:bulletEnabled val="1"/>
        </dgm:presLayoutVars>
      </dgm:prSet>
      <dgm:spPr/>
    </dgm:pt>
    <dgm:pt modelId="{675A7285-16E9-494C-B3A8-F6ACFF359618}" type="pres">
      <dgm:prSet presAssocID="{92A9EA89-1FC5-46EC-9397-4B2BE720DB4A}" presName="spaceBetweenRectangles" presStyleCnt="0"/>
      <dgm:spPr/>
    </dgm:pt>
    <dgm:pt modelId="{8D812308-F29D-4636-91B9-F73691108B31}" type="pres">
      <dgm:prSet presAssocID="{813221BB-3C33-40F0-8E4B-8040FF54AD36}" presName="parentLin" presStyleCnt="0"/>
      <dgm:spPr/>
    </dgm:pt>
    <dgm:pt modelId="{6903413F-9FE0-4A9A-8105-589877994026}" type="pres">
      <dgm:prSet presAssocID="{813221BB-3C33-40F0-8E4B-8040FF54AD36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5A758F56-11E4-47B1-8F05-06C19B1AD18B}" type="pres">
      <dgm:prSet presAssocID="{813221BB-3C33-40F0-8E4B-8040FF54AD3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1EE907-7973-4996-889B-2B5838FA4A26}" type="pres">
      <dgm:prSet presAssocID="{813221BB-3C33-40F0-8E4B-8040FF54AD36}" presName="negativeSpace" presStyleCnt="0"/>
      <dgm:spPr/>
    </dgm:pt>
    <dgm:pt modelId="{89CE598D-5FBE-4CA0-B63B-FE179721E6D0}" type="pres">
      <dgm:prSet presAssocID="{813221BB-3C33-40F0-8E4B-8040FF54AD36}" presName="childText" presStyleLbl="conFgAcc1" presStyleIdx="2" presStyleCnt="6">
        <dgm:presLayoutVars>
          <dgm:bulletEnabled val="1"/>
        </dgm:presLayoutVars>
      </dgm:prSet>
      <dgm:spPr/>
    </dgm:pt>
    <dgm:pt modelId="{B91DFED2-97EF-46DC-9B97-F667A8890CB3}" type="pres">
      <dgm:prSet presAssocID="{69A06FAC-21A2-4D8E-BCA9-588E86549FC3}" presName="spaceBetweenRectangles" presStyleCnt="0"/>
      <dgm:spPr/>
    </dgm:pt>
    <dgm:pt modelId="{B0CF8D95-FDEE-414B-9337-F91EFF47EF6E}" type="pres">
      <dgm:prSet presAssocID="{DBA07887-B76E-4382-BCF1-819C146350CD}" presName="parentLin" presStyleCnt="0"/>
      <dgm:spPr/>
    </dgm:pt>
    <dgm:pt modelId="{FC4BB9FC-E978-4D59-B60E-AB2DB3F54872}" type="pres">
      <dgm:prSet presAssocID="{DBA07887-B76E-4382-BCF1-819C146350CD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510AC57C-BA35-43B0-B261-82086FE145B4}" type="pres">
      <dgm:prSet presAssocID="{DBA07887-B76E-4382-BCF1-819C146350C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9EA852-5BA2-49A5-BE62-C6587F1FDF52}" type="pres">
      <dgm:prSet presAssocID="{DBA07887-B76E-4382-BCF1-819C146350CD}" presName="negativeSpace" presStyleCnt="0"/>
      <dgm:spPr/>
    </dgm:pt>
    <dgm:pt modelId="{764197D8-3ADF-4A0B-8A08-B9C1790D13BD}" type="pres">
      <dgm:prSet presAssocID="{DBA07887-B76E-4382-BCF1-819C146350CD}" presName="childText" presStyleLbl="conFgAcc1" presStyleIdx="3" presStyleCnt="6">
        <dgm:presLayoutVars>
          <dgm:bulletEnabled val="1"/>
        </dgm:presLayoutVars>
      </dgm:prSet>
      <dgm:spPr/>
    </dgm:pt>
    <dgm:pt modelId="{0D1C32BC-C82B-477A-A82E-5E5FDD4892C5}" type="pres">
      <dgm:prSet presAssocID="{87284E63-0A43-4590-BBEE-5F7551A55D21}" presName="spaceBetweenRectangles" presStyleCnt="0"/>
      <dgm:spPr/>
    </dgm:pt>
    <dgm:pt modelId="{EAE37207-1CE3-448B-B296-70B8D1101BD1}" type="pres">
      <dgm:prSet presAssocID="{D4EBE3AF-DF33-4A87-B1AC-A5002B3F6242}" presName="parentLin" presStyleCnt="0"/>
      <dgm:spPr/>
    </dgm:pt>
    <dgm:pt modelId="{1BC5A8DA-8511-4275-837B-6072FFF0443D}" type="pres">
      <dgm:prSet presAssocID="{D4EBE3AF-DF33-4A87-B1AC-A5002B3F6242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610AEE98-1090-4E77-B7DD-1DAAB2168326}" type="pres">
      <dgm:prSet presAssocID="{D4EBE3AF-DF33-4A87-B1AC-A5002B3F624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E305B8-7236-44D5-B087-5C3B866F71BE}" type="pres">
      <dgm:prSet presAssocID="{D4EBE3AF-DF33-4A87-B1AC-A5002B3F6242}" presName="negativeSpace" presStyleCnt="0"/>
      <dgm:spPr/>
    </dgm:pt>
    <dgm:pt modelId="{9F29F830-9315-49AC-A4A2-E5EAFA898DEA}" type="pres">
      <dgm:prSet presAssocID="{D4EBE3AF-DF33-4A87-B1AC-A5002B3F6242}" presName="childText" presStyleLbl="conFgAcc1" presStyleIdx="4" presStyleCnt="6">
        <dgm:presLayoutVars>
          <dgm:bulletEnabled val="1"/>
        </dgm:presLayoutVars>
      </dgm:prSet>
      <dgm:spPr/>
    </dgm:pt>
    <dgm:pt modelId="{3FA5E0DF-6315-4995-B551-83304C5FA010}" type="pres">
      <dgm:prSet presAssocID="{57795223-75F7-418B-8070-0CA8C352A9A5}" presName="spaceBetweenRectangles" presStyleCnt="0"/>
      <dgm:spPr/>
    </dgm:pt>
    <dgm:pt modelId="{D2A2D935-E62A-4F88-8371-5012C8CF9756}" type="pres">
      <dgm:prSet presAssocID="{412E278E-1CE5-4482-956E-5933D19B78DF}" presName="parentLin" presStyleCnt="0"/>
      <dgm:spPr/>
    </dgm:pt>
    <dgm:pt modelId="{F2F0FA4F-5EBD-407E-A675-750B888369F3}" type="pres">
      <dgm:prSet presAssocID="{412E278E-1CE5-4482-956E-5933D19B78DF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2EA41A63-CB6F-4107-A872-373E33CA0921}" type="pres">
      <dgm:prSet presAssocID="{412E278E-1CE5-4482-956E-5933D19B78D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737FA-9AED-43C7-A334-5C29DA1DF61C}" type="pres">
      <dgm:prSet presAssocID="{412E278E-1CE5-4482-956E-5933D19B78DF}" presName="negativeSpace" presStyleCnt="0"/>
      <dgm:spPr/>
    </dgm:pt>
    <dgm:pt modelId="{8796CB17-4566-4FA9-AFED-DDE6A9BF19D5}" type="pres">
      <dgm:prSet presAssocID="{412E278E-1CE5-4482-956E-5933D19B78D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3E5A10D-A2CD-44BE-9670-7272AC3F1AD8}" type="presOf" srcId="{412E278E-1CE5-4482-956E-5933D19B78DF}" destId="{F2F0FA4F-5EBD-407E-A675-750B888369F3}" srcOrd="0" destOrd="0" presId="urn:microsoft.com/office/officeart/2005/8/layout/list1"/>
    <dgm:cxn modelId="{7B40B3D1-1FBD-40C9-8EE8-C811AE00D834}" srcId="{54C2AD96-4852-40AE-B42E-8A0E99923F56}" destId="{D8D875A8-C817-4D4C-B0AE-10CA18D1A72D}" srcOrd="1" destOrd="0" parTransId="{F611B28D-2317-4F3A-8EE0-64B302D2DAC0}" sibTransId="{92A9EA89-1FC5-46EC-9397-4B2BE720DB4A}"/>
    <dgm:cxn modelId="{0E7354D8-5CAF-45DA-94AB-FBA0BF9BC12E}" srcId="{54C2AD96-4852-40AE-B42E-8A0E99923F56}" destId="{813221BB-3C33-40F0-8E4B-8040FF54AD36}" srcOrd="2" destOrd="0" parTransId="{3ADEC274-6D19-4EAB-9412-2B7760AE1718}" sibTransId="{69A06FAC-21A2-4D8E-BCA9-588E86549FC3}"/>
    <dgm:cxn modelId="{87A48F31-9CFA-456D-9B93-198CCB9EFDA8}" type="presOf" srcId="{D4EBE3AF-DF33-4A87-B1AC-A5002B3F6242}" destId="{610AEE98-1090-4E77-B7DD-1DAAB2168326}" srcOrd="1" destOrd="0" presId="urn:microsoft.com/office/officeart/2005/8/layout/list1"/>
    <dgm:cxn modelId="{7F50D72A-BAE6-4562-80BD-E8D6FBC43806}" srcId="{54C2AD96-4852-40AE-B42E-8A0E99923F56}" destId="{D4EBE3AF-DF33-4A87-B1AC-A5002B3F6242}" srcOrd="4" destOrd="0" parTransId="{6F1FB416-7AC8-4B45-B8F3-1080CA8CA515}" sibTransId="{57795223-75F7-418B-8070-0CA8C352A9A5}"/>
    <dgm:cxn modelId="{F6D2D307-E2A0-49D4-979D-CCC199EEF7C9}" type="presOf" srcId="{D4EBE3AF-DF33-4A87-B1AC-A5002B3F6242}" destId="{1BC5A8DA-8511-4275-837B-6072FFF0443D}" srcOrd="0" destOrd="0" presId="urn:microsoft.com/office/officeart/2005/8/layout/list1"/>
    <dgm:cxn modelId="{8C343706-F721-405C-ADCA-2B454CF4338D}" type="presOf" srcId="{54C2AD96-4852-40AE-B42E-8A0E99923F56}" destId="{FC88BDB9-BC8E-4AEF-B2BB-5811EC8F13EB}" srcOrd="0" destOrd="0" presId="urn:microsoft.com/office/officeart/2005/8/layout/list1"/>
    <dgm:cxn modelId="{ACA4C1B3-3BA2-417B-8245-F353EEB196AC}" type="presOf" srcId="{813221BB-3C33-40F0-8E4B-8040FF54AD36}" destId="{5A758F56-11E4-47B1-8F05-06C19B1AD18B}" srcOrd="1" destOrd="0" presId="urn:microsoft.com/office/officeart/2005/8/layout/list1"/>
    <dgm:cxn modelId="{746F0EC5-CE1E-493E-85CA-79FDE77F25B6}" srcId="{54C2AD96-4852-40AE-B42E-8A0E99923F56}" destId="{412E278E-1CE5-4482-956E-5933D19B78DF}" srcOrd="5" destOrd="0" parTransId="{FF07A76C-AD03-4A32-AFB3-FFD227FDA063}" sibTransId="{21A33A5B-2234-4C39-91EE-D2930A0ACB72}"/>
    <dgm:cxn modelId="{C2678501-F151-494A-B4BE-4B3AAB064DE3}" type="presOf" srcId="{DBA07887-B76E-4382-BCF1-819C146350CD}" destId="{FC4BB9FC-E978-4D59-B60E-AB2DB3F54872}" srcOrd="0" destOrd="0" presId="urn:microsoft.com/office/officeart/2005/8/layout/list1"/>
    <dgm:cxn modelId="{DA91093F-D6FD-4226-B77C-ECFE7648603B}" type="presOf" srcId="{D9D39C85-6A4D-42A7-962F-7825903B4C68}" destId="{4DC5CBE5-249C-40E1-9F63-4F0C5F210AF1}" srcOrd="0" destOrd="0" presId="urn:microsoft.com/office/officeart/2005/8/layout/list1"/>
    <dgm:cxn modelId="{C46932CB-7AA0-4932-9B17-C3BBD13D3B1C}" type="presOf" srcId="{D9D39C85-6A4D-42A7-962F-7825903B4C68}" destId="{712E6CA2-FAC7-4BDC-AB4B-43D77B186612}" srcOrd="1" destOrd="0" presId="urn:microsoft.com/office/officeart/2005/8/layout/list1"/>
    <dgm:cxn modelId="{EB922BA4-EBB2-4C8A-9802-BA459AA10D75}" srcId="{54C2AD96-4852-40AE-B42E-8A0E99923F56}" destId="{DBA07887-B76E-4382-BCF1-819C146350CD}" srcOrd="3" destOrd="0" parTransId="{D071118E-BDCA-40F2-A8EC-138C5686A1D3}" sibTransId="{87284E63-0A43-4590-BBEE-5F7551A55D21}"/>
    <dgm:cxn modelId="{30DB816D-88B3-4FF0-9664-1245434D4DFB}" type="presOf" srcId="{412E278E-1CE5-4482-956E-5933D19B78DF}" destId="{2EA41A63-CB6F-4107-A872-373E33CA0921}" srcOrd="1" destOrd="0" presId="urn:microsoft.com/office/officeart/2005/8/layout/list1"/>
    <dgm:cxn modelId="{AB2F17AF-5B6E-48C9-8B24-BED3ECFD639B}" type="presOf" srcId="{D8D875A8-C817-4D4C-B0AE-10CA18D1A72D}" destId="{AEF27F11-0738-479C-95F8-6950D144C441}" srcOrd="1" destOrd="0" presId="urn:microsoft.com/office/officeart/2005/8/layout/list1"/>
    <dgm:cxn modelId="{D2674526-D503-4B0B-AAF6-B2C9109CCA1D}" type="presOf" srcId="{813221BB-3C33-40F0-8E4B-8040FF54AD36}" destId="{6903413F-9FE0-4A9A-8105-589877994026}" srcOrd="0" destOrd="0" presId="urn:microsoft.com/office/officeart/2005/8/layout/list1"/>
    <dgm:cxn modelId="{995A5EF4-476B-4195-8DE5-F19E7EBBB62D}" srcId="{54C2AD96-4852-40AE-B42E-8A0E99923F56}" destId="{D9D39C85-6A4D-42A7-962F-7825903B4C68}" srcOrd="0" destOrd="0" parTransId="{A2C1E26E-9732-4D42-9E76-7FAFDA6250A3}" sibTransId="{4CAC9C37-C739-462F-8B76-B7DD720F5BED}"/>
    <dgm:cxn modelId="{2CEBECD6-5F2B-4AEB-B3D1-AF7C6ED327A0}" type="presOf" srcId="{D8D875A8-C817-4D4C-B0AE-10CA18D1A72D}" destId="{435546F0-61FC-4462-9FC2-A01BA6E55EAA}" srcOrd="0" destOrd="0" presId="urn:microsoft.com/office/officeart/2005/8/layout/list1"/>
    <dgm:cxn modelId="{FCB70753-B114-43AA-B947-6975AFF1A8AC}" type="presOf" srcId="{DBA07887-B76E-4382-BCF1-819C146350CD}" destId="{510AC57C-BA35-43B0-B261-82086FE145B4}" srcOrd="1" destOrd="0" presId="urn:microsoft.com/office/officeart/2005/8/layout/list1"/>
    <dgm:cxn modelId="{88444C96-703B-4AB0-9A46-55B2BEF02B61}" type="presParOf" srcId="{FC88BDB9-BC8E-4AEF-B2BB-5811EC8F13EB}" destId="{D69D2CB5-75C3-4F39-910F-2F112C3A9702}" srcOrd="0" destOrd="0" presId="urn:microsoft.com/office/officeart/2005/8/layout/list1"/>
    <dgm:cxn modelId="{185FA9AB-4CEF-4A6E-880F-7DCFD38F42EC}" type="presParOf" srcId="{D69D2CB5-75C3-4F39-910F-2F112C3A9702}" destId="{4DC5CBE5-249C-40E1-9F63-4F0C5F210AF1}" srcOrd="0" destOrd="0" presId="urn:microsoft.com/office/officeart/2005/8/layout/list1"/>
    <dgm:cxn modelId="{4A436B32-8D39-40CF-88A6-F1D5D9CF8B18}" type="presParOf" srcId="{D69D2CB5-75C3-4F39-910F-2F112C3A9702}" destId="{712E6CA2-FAC7-4BDC-AB4B-43D77B186612}" srcOrd="1" destOrd="0" presId="urn:microsoft.com/office/officeart/2005/8/layout/list1"/>
    <dgm:cxn modelId="{2CA45CE9-49BC-4DBA-9A70-FD490883E6C7}" type="presParOf" srcId="{FC88BDB9-BC8E-4AEF-B2BB-5811EC8F13EB}" destId="{0408F75E-14D8-4D5F-9FF9-F1BEA8834563}" srcOrd="1" destOrd="0" presId="urn:microsoft.com/office/officeart/2005/8/layout/list1"/>
    <dgm:cxn modelId="{3766C4E8-7A8C-44B7-A6F4-0B6999A331EB}" type="presParOf" srcId="{FC88BDB9-BC8E-4AEF-B2BB-5811EC8F13EB}" destId="{FA896939-4EFF-446D-8D64-2FECB99469DC}" srcOrd="2" destOrd="0" presId="urn:microsoft.com/office/officeart/2005/8/layout/list1"/>
    <dgm:cxn modelId="{5A88D65E-A1EF-4E51-96DF-5BBD069F83C7}" type="presParOf" srcId="{FC88BDB9-BC8E-4AEF-B2BB-5811EC8F13EB}" destId="{F710D041-BC33-4250-93CB-260926B00B48}" srcOrd="3" destOrd="0" presId="urn:microsoft.com/office/officeart/2005/8/layout/list1"/>
    <dgm:cxn modelId="{5E0FD8FB-1007-43ED-878C-5A494563B9F5}" type="presParOf" srcId="{FC88BDB9-BC8E-4AEF-B2BB-5811EC8F13EB}" destId="{973F2A18-C040-449B-BD5B-30EAF4260D65}" srcOrd="4" destOrd="0" presId="urn:microsoft.com/office/officeart/2005/8/layout/list1"/>
    <dgm:cxn modelId="{661323EC-DD37-4252-A668-988666C41544}" type="presParOf" srcId="{973F2A18-C040-449B-BD5B-30EAF4260D65}" destId="{435546F0-61FC-4462-9FC2-A01BA6E55EAA}" srcOrd="0" destOrd="0" presId="urn:microsoft.com/office/officeart/2005/8/layout/list1"/>
    <dgm:cxn modelId="{CC579AEF-FB14-4FAA-8220-6B01DB99FEBE}" type="presParOf" srcId="{973F2A18-C040-449B-BD5B-30EAF4260D65}" destId="{AEF27F11-0738-479C-95F8-6950D144C441}" srcOrd="1" destOrd="0" presId="urn:microsoft.com/office/officeart/2005/8/layout/list1"/>
    <dgm:cxn modelId="{9FDE4ACD-79A8-421C-91DD-B5B6A395F38B}" type="presParOf" srcId="{FC88BDB9-BC8E-4AEF-B2BB-5811EC8F13EB}" destId="{743740F1-9272-4C34-B78A-E967AC811728}" srcOrd="5" destOrd="0" presId="urn:microsoft.com/office/officeart/2005/8/layout/list1"/>
    <dgm:cxn modelId="{01CCFB2B-8593-4E3F-A651-53BF7E2EFA63}" type="presParOf" srcId="{FC88BDB9-BC8E-4AEF-B2BB-5811EC8F13EB}" destId="{2067916E-273F-46A3-BFD5-0E3CF0AAE1EF}" srcOrd="6" destOrd="0" presId="urn:microsoft.com/office/officeart/2005/8/layout/list1"/>
    <dgm:cxn modelId="{72BC4326-25DB-4D8E-8695-F602D0FE0BA2}" type="presParOf" srcId="{FC88BDB9-BC8E-4AEF-B2BB-5811EC8F13EB}" destId="{675A7285-16E9-494C-B3A8-F6ACFF359618}" srcOrd="7" destOrd="0" presId="urn:microsoft.com/office/officeart/2005/8/layout/list1"/>
    <dgm:cxn modelId="{08C98971-CFF6-4E28-8439-4C76A6D10EE2}" type="presParOf" srcId="{FC88BDB9-BC8E-4AEF-B2BB-5811EC8F13EB}" destId="{8D812308-F29D-4636-91B9-F73691108B31}" srcOrd="8" destOrd="0" presId="urn:microsoft.com/office/officeart/2005/8/layout/list1"/>
    <dgm:cxn modelId="{5405046F-F545-48DA-A7D1-3F2DA7C21D23}" type="presParOf" srcId="{8D812308-F29D-4636-91B9-F73691108B31}" destId="{6903413F-9FE0-4A9A-8105-589877994026}" srcOrd="0" destOrd="0" presId="urn:microsoft.com/office/officeart/2005/8/layout/list1"/>
    <dgm:cxn modelId="{D1263026-A1D8-471B-8913-CC30F30D2168}" type="presParOf" srcId="{8D812308-F29D-4636-91B9-F73691108B31}" destId="{5A758F56-11E4-47B1-8F05-06C19B1AD18B}" srcOrd="1" destOrd="0" presId="urn:microsoft.com/office/officeart/2005/8/layout/list1"/>
    <dgm:cxn modelId="{364D05C9-BF3B-4D59-9C07-95E1D00F8D1D}" type="presParOf" srcId="{FC88BDB9-BC8E-4AEF-B2BB-5811EC8F13EB}" destId="{A11EE907-7973-4996-889B-2B5838FA4A26}" srcOrd="9" destOrd="0" presId="urn:microsoft.com/office/officeart/2005/8/layout/list1"/>
    <dgm:cxn modelId="{D08294C4-6A3B-4EF7-AF49-6C1C3A58CF9F}" type="presParOf" srcId="{FC88BDB9-BC8E-4AEF-B2BB-5811EC8F13EB}" destId="{89CE598D-5FBE-4CA0-B63B-FE179721E6D0}" srcOrd="10" destOrd="0" presId="urn:microsoft.com/office/officeart/2005/8/layout/list1"/>
    <dgm:cxn modelId="{283D2B8B-8F32-45AB-B79D-3672BB2BE1CE}" type="presParOf" srcId="{FC88BDB9-BC8E-4AEF-B2BB-5811EC8F13EB}" destId="{B91DFED2-97EF-46DC-9B97-F667A8890CB3}" srcOrd="11" destOrd="0" presId="urn:microsoft.com/office/officeart/2005/8/layout/list1"/>
    <dgm:cxn modelId="{124D0392-AB40-4875-8293-A8F00354CFF0}" type="presParOf" srcId="{FC88BDB9-BC8E-4AEF-B2BB-5811EC8F13EB}" destId="{B0CF8D95-FDEE-414B-9337-F91EFF47EF6E}" srcOrd="12" destOrd="0" presId="urn:microsoft.com/office/officeart/2005/8/layout/list1"/>
    <dgm:cxn modelId="{A4C40A3D-61CF-42B5-BC3E-C7C2393DC772}" type="presParOf" srcId="{B0CF8D95-FDEE-414B-9337-F91EFF47EF6E}" destId="{FC4BB9FC-E978-4D59-B60E-AB2DB3F54872}" srcOrd="0" destOrd="0" presId="urn:microsoft.com/office/officeart/2005/8/layout/list1"/>
    <dgm:cxn modelId="{6C784BBD-5536-439B-8621-54BA50200022}" type="presParOf" srcId="{B0CF8D95-FDEE-414B-9337-F91EFF47EF6E}" destId="{510AC57C-BA35-43B0-B261-82086FE145B4}" srcOrd="1" destOrd="0" presId="urn:microsoft.com/office/officeart/2005/8/layout/list1"/>
    <dgm:cxn modelId="{80C54F67-F433-461D-AFE7-6FE02500A78D}" type="presParOf" srcId="{FC88BDB9-BC8E-4AEF-B2BB-5811EC8F13EB}" destId="{939EA852-5BA2-49A5-BE62-C6587F1FDF52}" srcOrd="13" destOrd="0" presId="urn:microsoft.com/office/officeart/2005/8/layout/list1"/>
    <dgm:cxn modelId="{5F650233-49DB-43BD-A110-C20A6F3FEAB9}" type="presParOf" srcId="{FC88BDB9-BC8E-4AEF-B2BB-5811EC8F13EB}" destId="{764197D8-3ADF-4A0B-8A08-B9C1790D13BD}" srcOrd="14" destOrd="0" presId="urn:microsoft.com/office/officeart/2005/8/layout/list1"/>
    <dgm:cxn modelId="{3C5D99D2-9CE3-489E-BC01-42663DB91D09}" type="presParOf" srcId="{FC88BDB9-BC8E-4AEF-B2BB-5811EC8F13EB}" destId="{0D1C32BC-C82B-477A-A82E-5E5FDD4892C5}" srcOrd="15" destOrd="0" presId="urn:microsoft.com/office/officeart/2005/8/layout/list1"/>
    <dgm:cxn modelId="{59B2D1D4-39C9-4F21-86AF-0696D801553A}" type="presParOf" srcId="{FC88BDB9-BC8E-4AEF-B2BB-5811EC8F13EB}" destId="{EAE37207-1CE3-448B-B296-70B8D1101BD1}" srcOrd="16" destOrd="0" presId="urn:microsoft.com/office/officeart/2005/8/layout/list1"/>
    <dgm:cxn modelId="{F2E9BD3D-74CB-4082-A537-6DA5F694C32B}" type="presParOf" srcId="{EAE37207-1CE3-448B-B296-70B8D1101BD1}" destId="{1BC5A8DA-8511-4275-837B-6072FFF0443D}" srcOrd="0" destOrd="0" presId="urn:microsoft.com/office/officeart/2005/8/layout/list1"/>
    <dgm:cxn modelId="{F929F55B-95B2-4068-9FDF-8619A0F6D3DA}" type="presParOf" srcId="{EAE37207-1CE3-448B-B296-70B8D1101BD1}" destId="{610AEE98-1090-4E77-B7DD-1DAAB2168326}" srcOrd="1" destOrd="0" presId="urn:microsoft.com/office/officeart/2005/8/layout/list1"/>
    <dgm:cxn modelId="{9BA29909-F37C-4B3C-A958-4C39D6C2A783}" type="presParOf" srcId="{FC88BDB9-BC8E-4AEF-B2BB-5811EC8F13EB}" destId="{3AE305B8-7236-44D5-B087-5C3B866F71BE}" srcOrd="17" destOrd="0" presId="urn:microsoft.com/office/officeart/2005/8/layout/list1"/>
    <dgm:cxn modelId="{7B190BCA-8D87-4370-8B29-7653109FC721}" type="presParOf" srcId="{FC88BDB9-BC8E-4AEF-B2BB-5811EC8F13EB}" destId="{9F29F830-9315-49AC-A4A2-E5EAFA898DEA}" srcOrd="18" destOrd="0" presId="urn:microsoft.com/office/officeart/2005/8/layout/list1"/>
    <dgm:cxn modelId="{8026E7D6-4260-45AD-B158-5E87E27E1C2B}" type="presParOf" srcId="{FC88BDB9-BC8E-4AEF-B2BB-5811EC8F13EB}" destId="{3FA5E0DF-6315-4995-B551-83304C5FA010}" srcOrd="19" destOrd="0" presId="urn:microsoft.com/office/officeart/2005/8/layout/list1"/>
    <dgm:cxn modelId="{FF32C823-8A98-4D02-9C40-3DFCB16A9BD2}" type="presParOf" srcId="{FC88BDB9-BC8E-4AEF-B2BB-5811EC8F13EB}" destId="{D2A2D935-E62A-4F88-8371-5012C8CF9756}" srcOrd="20" destOrd="0" presId="urn:microsoft.com/office/officeart/2005/8/layout/list1"/>
    <dgm:cxn modelId="{7200F9AD-8B1A-487E-9845-90526136ED53}" type="presParOf" srcId="{D2A2D935-E62A-4F88-8371-5012C8CF9756}" destId="{F2F0FA4F-5EBD-407E-A675-750B888369F3}" srcOrd="0" destOrd="0" presId="urn:microsoft.com/office/officeart/2005/8/layout/list1"/>
    <dgm:cxn modelId="{AD2CC803-4E64-4CA6-8E00-81BD2250B73D}" type="presParOf" srcId="{D2A2D935-E62A-4F88-8371-5012C8CF9756}" destId="{2EA41A63-CB6F-4107-A872-373E33CA0921}" srcOrd="1" destOrd="0" presId="urn:microsoft.com/office/officeart/2005/8/layout/list1"/>
    <dgm:cxn modelId="{637ED504-E980-45C0-8718-6317FCA10124}" type="presParOf" srcId="{FC88BDB9-BC8E-4AEF-B2BB-5811EC8F13EB}" destId="{1A0737FA-9AED-43C7-A334-5C29DA1DF61C}" srcOrd="21" destOrd="0" presId="urn:microsoft.com/office/officeart/2005/8/layout/list1"/>
    <dgm:cxn modelId="{FD0D1AC1-29B5-493F-9CCD-57363242123D}" type="presParOf" srcId="{FC88BDB9-BC8E-4AEF-B2BB-5811EC8F13EB}" destId="{8796CB17-4566-4FA9-AFED-DDE6A9BF19D5}" srcOrd="2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CB432-B9FD-4793-8FD4-3621B08177A9}" type="datetimeFigureOut">
              <a:rPr lang="en-US" smtClean="0"/>
              <a:pPr/>
              <a:t>10/11/2010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2893B-0292-4B53-A338-0B49C703C0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81200"/>
            <a:ext cx="8153400" cy="2743200"/>
          </a:xfr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Bank as Financial Service Providers</a:t>
            </a:r>
            <a:endParaRPr lang="en-US" sz="6000" b="1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pPr algn="l"/>
            <a:r>
              <a:rPr lang="en-US" dirty="0" smtClean="0"/>
              <a:t> </a:t>
            </a:r>
            <a:r>
              <a:rPr lang="en-US" sz="3600" b="1" dirty="0" smtClean="0"/>
              <a:t>Mobile Phone Recharge…….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Just login to your HDFC </a:t>
            </a:r>
            <a:r>
              <a:rPr lang="en-US" dirty="0" err="1"/>
              <a:t>netbanking</a:t>
            </a:r>
            <a:r>
              <a:rPr lang="en-US" dirty="0"/>
              <a:t> and click on mobile recharge </a:t>
            </a:r>
          </a:p>
          <a:p>
            <a:pPr lvl="0"/>
            <a:r>
              <a:rPr lang="en-US" dirty="0"/>
              <a:t>Select mobile phones service provider name, enter prepaid mobile number, enter recharge amount and click submit. </a:t>
            </a:r>
          </a:p>
          <a:p>
            <a:pPr lvl="0"/>
            <a:r>
              <a:rPr lang="en-US" dirty="0"/>
              <a:t>Check your account summary and you will see the mobile recharge amount deducted from your account. </a:t>
            </a:r>
          </a:p>
          <a:p>
            <a:pPr lvl="0"/>
            <a:r>
              <a:rPr lang="en-US" dirty="0"/>
              <a:t>The mobile phone will be recharges within a few seconds / minutes </a:t>
            </a:r>
          </a:p>
          <a:p>
            <a:pPr lvl="0"/>
            <a:r>
              <a:rPr lang="en-US" dirty="0"/>
              <a:t>On successful recharge you will get an SMS regarding the same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1143000"/>
          </a:xfrm>
          <a:gradFill>
            <a:gsLst>
              <a:gs pos="0">
                <a:srgbClr val="FF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algn="l"/>
            <a:r>
              <a:rPr lang="en-US" b="1" dirty="0" smtClean="0"/>
              <a:t>Share of organization offering public Issue  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48000"/>
          </a:xfrm>
          <a:gradFill>
            <a:gsLst>
              <a:gs pos="0">
                <a:srgbClr val="FF66FF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dirty="0" smtClean="0"/>
              <a:t>Organizations raise capital by issuing shares .</a:t>
            </a:r>
          </a:p>
          <a:p>
            <a:r>
              <a:rPr lang="en-US" dirty="0" smtClean="0"/>
              <a:t>Organizations depend upon banks to reach to the retail investors.</a:t>
            </a:r>
          </a:p>
          <a:p>
            <a:r>
              <a:rPr lang="en-US" dirty="0" smtClean="0"/>
              <a:t>Banks are only institutions that can collect subscriptions to shares.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/>
              <a:t>Collection Of taxes and bills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352800"/>
            <a:ext cx="7467600" cy="2819400"/>
          </a:xfr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 smtClean="0"/>
              <a:t>The products offered by banks within the collection service are:</a:t>
            </a:r>
          </a:p>
          <a:p>
            <a:pPr lvl="1"/>
            <a:r>
              <a:rPr lang="en-US" dirty="0" smtClean="0"/>
              <a:t>Taxes</a:t>
            </a:r>
          </a:p>
          <a:p>
            <a:pPr lvl="1"/>
            <a:r>
              <a:rPr lang="en-US" dirty="0" smtClean="0"/>
              <a:t>Utility Bill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b="1" dirty="0" smtClean="0"/>
              <a:t>Taxes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0"/>
            <a:ext cx="8153400" cy="4191000"/>
          </a:xfrm>
          <a:gradFill>
            <a:gsLst>
              <a:gs pos="0">
                <a:schemeClr val="accent4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en-US" sz="2800" dirty="0"/>
              <a:t>Money paid to the government other than for transaction-specific goods and services; To impose and collect a tax from; To use to the </a:t>
            </a:r>
            <a:r>
              <a:rPr lang="en-US" sz="2800" dirty="0" smtClean="0"/>
              <a:t>limit</a:t>
            </a:r>
            <a:endParaRPr lang="en-US" sz="2800" dirty="0"/>
          </a:p>
          <a:p>
            <a:r>
              <a:rPr lang="en-US" dirty="0" smtClean="0"/>
              <a:t>Banks collect all taxes such as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Income tax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Sales tax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Excise duty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Customs duty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Property tax                 </a:t>
            </a:r>
          </a:p>
          <a:p>
            <a:pPr lvl="5">
              <a:buNone/>
            </a:pPr>
            <a:r>
              <a:rPr lang="en-US" sz="2700" dirty="0" smtClean="0"/>
              <a:t>              	</a:t>
            </a:r>
            <a:r>
              <a:rPr lang="en-US" dirty="0" smtClean="0"/>
              <a:t> 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	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/>
              <a:t>Utility Bills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895600"/>
            <a:ext cx="8229600" cy="3124200"/>
          </a:xfr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dirty="0" smtClean="0"/>
              <a:t>Banks is accepting payment of utility bills such as for</a:t>
            </a:r>
          </a:p>
          <a:p>
            <a:pPr lvl="1"/>
            <a:r>
              <a:rPr lang="en-US" dirty="0" smtClean="0"/>
              <a:t>Electricity </a:t>
            </a:r>
          </a:p>
          <a:p>
            <a:pPr lvl="1"/>
            <a:r>
              <a:rPr lang="en-US" dirty="0" smtClean="0"/>
              <a:t>Telephone </a:t>
            </a:r>
          </a:p>
          <a:p>
            <a:pPr lvl="1"/>
            <a:r>
              <a:rPr lang="en-US" dirty="0" smtClean="0"/>
              <a:t>Gas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/>
              <a:t> DeMat Account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971800"/>
            <a:ext cx="8229600" cy="3429000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 smtClean="0"/>
              <a:t>The account opened with a depository participant (DP) is called a DeMat account.</a:t>
            </a:r>
          </a:p>
          <a:p>
            <a:r>
              <a:rPr lang="en-US" dirty="0" smtClean="0"/>
              <a:t> DeMat accounts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639762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DeMat Account…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848600" cy="5105400"/>
          </a:xfrm>
          <a:gradFill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account opened with a depository participant (DP) is called a DeMat account.</a:t>
            </a:r>
          </a:p>
          <a:p>
            <a:r>
              <a:rPr lang="en-US" dirty="0" smtClean="0"/>
              <a:t>DeMat allows you to buy , sell &amp; transacts without the endless paper work &amp; delays .</a:t>
            </a:r>
          </a:p>
          <a:p>
            <a:r>
              <a:rPr lang="en-US" dirty="0" smtClean="0"/>
              <a:t>It is also safe , secure &amp; convenient .</a:t>
            </a:r>
          </a:p>
          <a:p>
            <a:r>
              <a:rPr lang="en-US" dirty="0" smtClean="0"/>
              <a:t>Though the company is under obligation to offer the securities in both physical and </a:t>
            </a:r>
            <a:r>
              <a:rPr lang="en-US" dirty="0" err="1" smtClean="0"/>
              <a:t>demat</a:t>
            </a:r>
            <a:r>
              <a:rPr lang="en-US" dirty="0" smtClean="0"/>
              <a:t> mode, you have the choice to receive the securities in either mode.</a:t>
            </a:r>
          </a:p>
          <a:p>
            <a:r>
              <a:rPr lang="en-US" dirty="0" smtClean="0"/>
              <a:t>Open a </a:t>
            </a:r>
            <a:r>
              <a:rPr lang="en-US" dirty="0" err="1" smtClean="0"/>
              <a:t>demat</a:t>
            </a:r>
            <a:r>
              <a:rPr lang="en-US" dirty="0" smtClean="0"/>
              <a:t> account if you want to buy or sell stocks.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/>
              <a:t>Safe Keeping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429000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 smtClean="0"/>
              <a:t>The product offered by bank within the sage keeping service are </a:t>
            </a:r>
          </a:p>
          <a:p>
            <a:pPr lvl="1"/>
            <a:r>
              <a:rPr lang="en-US" dirty="0" smtClean="0"/>
              <a:t>Safe deposit vaults</a:t>
            </a:r>
          </a:p>
          <a:p>
            <a:pPr lvl="1"/>
            <a:r>
              <a:rPr lang="en-US" dirty="0" smtClean="0"/>
              <a:t>Safe Custody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533400"/>
          </a:xfrm>
          <a:gradFill>
            <a:gsLst>
              <a:gs pos="0">
                <a:schemeClr val="accent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en-US" b="1" dirty="0" smtClean="0"/>
              <a:t>Safe Deposit Vaults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305800" cy="5410200"/>
          </a:xfr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Providing safe keeping facility for valuables is a traditional function of banks.</a:t>
            </a:r>
          </a:p>
          <a:p>
            <a:r>
              <a:rPr lang="en-US" dirty="0" smtClean="0"/>
              <a:t>Banks originated as safe keepers of valuables such as grains &amp; precious metals.</a:t>
            </a:r>
          </a:p>
          <a:p>
            <a:r>
              <a:rPr lang="en-US" dirty="0" smtClean="0"/>
              <a:t>Safe banks have two keys one of which is kept with the banks so that the bank can control access to the safe.</a:t>
            </a:r>
          </a:p>
          <a:p>
            <a:r>
              <a:rPr lang="en-US" dirty="0" smtClean="0"/>
              <a:t>The other key is handed over to the customer.</a:t>
            </a:r>
          </a:p>
          <a:p>
            <a:r>
              <a:rPr lang="en-US" dirty="0" smtClean="0"/>
              <a:t>Safety &amp; </a:t>
            </a:r>
            <a:r>
              <a:rPr lang="en-US" dirty="0" err="1" smtClean="0"/>
              <a:t>confedentiality</a:t>
            </a:r>
            <a:r>
              <a:rPr lang="en-US" dirty="0" smtClean="0"/>
              <a:t> are ensured by verifying the identify of the customer before allowing access to the customer.</a:t>
            </a:r>
          </a:p>
          <a:p>
            <a:r>
              <a:rPr lang="en-US" dirty="0" smtClean="0"/>
              <a:t>Banks charge  rent on annual basis, for the safe or Safe Deposit Vault(SDV).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/>
              <a:t>Safe Custody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429000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 smtClean="0"/>
              <a:t>Banks used to accept for safe custody, sealed packets of valuables.</a:t>
            </a:r>
          </a:p>
          <a:p>
            <a:r>
              <a:rPr lang="en-US" dirty="0" smtClean="0"/>
              <a:t>The customers were given a ‘safe custody receipt’, which had to be returned to the bank when the customer wanted to take delivery of the packet.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Service offer by bank 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609600" y="2057400"/>
          <a:ext cx="7696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/>
              <a:t>Advisory Service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343400"/>
            <a:ext cx="8001000" cy="1600200"/>
          </a:xfr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r>
              <a:rPr lang="en-US" dirty="0" smtClean="0"/>
              <a:t>The products offered by banks within the advisory service </a:t>
            </a:r>
          </a:p>
          <a:p>
            <a:pPr lvl="1"/>
            <a:r>
              <a:rPr lang="en-US" sz="3200" dirty="0" smtClean="0"/>
              <a:t>Investment advice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gradFill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Advisory Service……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952999"/>
          </a:xfr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lnSpcReduction="10000"/>
          </a:bodyPr>
          <a:lstStyle/>
          <a:p>
            <a:r>
              <a:rPr lang="en-US" dirty="0" smtClean="0"/>
              <a:t>The private banking customer relationship managers are well trained to advise customers to </a:t>
            </a:r>
            <a:r>
              <a:rPr lang="en-US" dirty="0" err="1" smtClean="0"/>
              <a:t>minimise</a:t>
            </a:r>
            <a:r>
              <a:rPr lang="en-US" dirty="0" smtClean="0"/>
              <a:t> the risk &amp; </a:t>
            </a:r>
            <a:r>
              <a:rPr lang="en-US" dirty="0" err="1" smtClean="0"/>
              <a:t>maximise</a:t>
            </a:r>
            <a:r>
              <a:rPr lang="en-US" dirty="0" smtClean="0"/>
              <a:t> the returns of their portfolios.</a:t>
            </a:r>
          </a:p>
          <a:p>
            <a:r>
              <a:rPr lang="en-US" dirty="0" smtClean="0"/>
              <a:t>Managers also help the customers to conduct all their banking &amp; investment transactions.</a:t>
            </a:r>
          </a:p>
          <a:p>
            <a:r>
              <a:rPr lang="en-US" dirty="0" smtClean="0"/>
              <a:t>Private banking customers less than one percent of the total number of customers , they contribute a major portion of the profits of the retail banking.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305800" cy="1752600"/>
          </a:xfr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en-US" sz="11500" b="1" dirty="0" smtClean="0"/>
              <a:t>THANK YOU</a:t>
            </a:r>
            <a:endParaRPr lang="en-US" sz="11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>
                <a:solidFill>
                  <a:srgbClr val="FF3300"/>
                </a:solidFill>
              </a:rPr>
              <a:t>Distribution Services </a:t>
            </a:r>
            <a:endParaRPr lang="en-US" b="1" dirty="0">
              <a:solidFill>
                <a:srgbClr val="FF3300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5334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772400" cy="715962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</a:rPr>
              <a:t>Mutual</a:t>
            </a:r>
            <a:r>
              <a:rPr lang="en-US" sz="4800" dirty="0" smtClean="0">
                <a:solidFill>
                  <a:schemeClr val="tx2"/>
                </a:solidFill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</a:rPr>
              <a:t>Fund Unit</a:t>
            </a:r>
            <a:endParaRPr lang="en-US" sz="48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305800" cy="502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sz="3500" dirty="0" smtClean="0"/>
              <a:t>Mutual fund is an open-ended fund operated by an investment company  which raises  money from shareholders &amp; invests in a group of assets, in accordance with a stated set of objectives.</a:t>
            </a:r>
          </a:p>
          <a:p>
            <a:r>
              <a:rPr lang="en-US" sz="3500" dirty="0" smtClean="0"/>
              <a:t>MFs raise money by selling share of fund to the public, much like any other type of company can sell stock in itself to the public.</a:t>
            </a:r>
          </a:p>
          <a:p>
            <a:r>
              <a:rPr lang="en-US" sz="3500" dirty="0" smtClean="0"/>
              <a:t>Types of mutual fund </a:t>
            </a:r>
          </a:p>
          <a:p>
            <a:pPr lvl="1"/>
            <a:r>
              <a:rPr lang="en-US" sz="3500" dirty="0" smtClean="0"/>
              <a:t>open-ended fund </a:t>
            </a:r>
          </a:p>
          <a:p>
            <a:pPr lvl="1"/>
            <a:r>
              <a:rPr lang="en-US" sz="3500" dirty="0" smtClean="0"/>
              <a:t>Close ended fund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143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 smtClean="0"/>
              <a:t>Insurance Products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733800"/>
            <a:ext cx="7010400" cy="2667000"/>
          </a:xfrm>
          <a:gradFill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dirty="0" smtClean="0"/>
              <a:t>Life insurance .</a:t>
            </a:r>
          </a:p>
          <a:p>
            <a:r>
              <a:rPr lang="en-US" dirty="0" smtClean="0"/>
              <a:t>Examples are endowment policies , and unit-linked insurance policies. </a:t>
            </a:r>
          </a:p>
          <a:p>
            <a:r>
              <a:rPr lang="en-US" dirty="0" err="1" smtClean="0"/>
              <a:t>Bancassurance</a:t>
            </a:r>
            <a:r>
              <a:rPr lang="en-US" dirty="0" smtClean="0"/>
              <a:t>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What is insurance ?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124200"/>
            <a:ext cx="8153400" cy="23622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Coverage by contract in which one party agrees to indemnify or reimburse another for loss that occurs under the terms of the contract. </a:t>
            </a:r>
            <a:endParaRPr lang="en-US" sz="32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229600" cy="114300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Government Bonds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514600"/>
            <a:ext cx="8382000" cy="3962400"/>
          </a:xfr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dirty="0" smtClean="0"/>
              <a:t>Bonds are Paper money promising to repay money in a certain length of time. </a:t>
            </a:r>
          </a:p>
          <a:p>
            <a:r>
              <a:rPr lang="en-US" dirty="0" smtClean="0"/>
              <a:t>It was in 1999  that the govt. of India started using banks .</a:t>
            </a:r>
          </a:p>
          <a:p>
            <a:r>
              <a:rPr lang="en-US" dirty="0" smtClean="0"/>
              <a:t>Government bonds were sold by the RBI.</a:t>
            </a:r>
          </a:p>
          <a:p>
            <a:r>
              <a:rPr lang="en-US" dirty="0" smtClean="0"/>
              <a:t>The rate of interest paid on such bonds being more than what banks offer.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flipH="1">
            <a:off x="184731" y="0"/>
            <a:ext cx="65970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7467600" cy="685800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Gold coins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733800"/>
            <a:ext cx="8077200" cy="1905000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dirty="0" smtClean="0"/>
              <a:t>Banks are prohibited from trading in any commodity except gold. </a:t>
            </a:r>
          </a:p>
          <a:p>
            <a:r>
              <a:rPr lang="en-US" dirty="0" smtClean="0"/>
              <a:t>Banks offer coins of 5 grams to 50 grams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 Mobile Phone Recharge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343400"/>
            <a:ext cx="8229600" cy="17526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Banks offer mobile phone recharges( prepaid connection) through their ATM’s &amp; Internet Banking facilities.</a:t>
            </a:r>
          </a:p>
          <a:p>
            <a:pPr>
              <a:buNone/>
            </a:pPr>
            <a:endParaRPr lang="en-US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375</TotalTime>
  <Words>798</Words>
  <Application>Microsoft Office PowerPoint</Application>
  <PresentationFormat>On-screen Show (4:3)</PresentationFormat>
  <Paragraphs>96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Bank as Financial Service Providers</vt:lpstr>
      <vt:lpstr>Service offer by bank </vt:lpstr>
      <vt:lpstr>Distribution Services </vt:lpstr>
      <vt:lpstr>Mutual Fund Unit</vt:lpstr>
      <vt:lpstr>Insurance Products</vt:lpstr>
      <vt:lpstr>What is insurance ?</vt:lpstr>
      <vt:lpstr>Government Bonds</vt:lpstr>
      <vt:lpstr>Gold coins</vt:lpstr>
      <vt:lpstr> Mobile Phone Recharge</vt:lpstr>
      <vt:lpstr> Mobile Phone Recharge…….</vt:lpstr>
      <vt:lpstr>Share of organization offering public Issue  ..</vt:lpstr>
      <vt:lpstr>Collection Of taxes and bills</vt:lpstr>
      <vt:lpstr>Taxes</vt:lpstr>
      <vt:lpstr>Utility Bills</vt:lpstr>
      <vt:lpstr> DeMat Account</vt:lpstr>
      <vt:lpstr>DeMat Account…</vt:lpstr>
      <vt:lpstr>Safe Keeping </vt:lpstr>
      <vt:lpstr>Safe Deposit Vaults </vt:lpstr>
      <vt:lpstr>Safe Custody</vt:lpstr>
      <vt:lpstr>Advisory Service</vt:lpstr>
      <vt:lpstr>Advisory Service……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 as Financial Service Providers</dc:title>
  <dc:creator>00a67</dc:creator>
  <cp:lastModifiedBy>faculty</cp:lastModifiedBy>
  <cp:revision>48</cp:revision>
  <dcterms:created xsi:type="dcterms:W3CDTF">2010-10-04T06:53:40Z</dcterms:created>
  <dcterms:modified xsi:type="dcterms:W3CDTF">2010-10-11T06:18:59Z</dcterms:modified>
</cp:coreProperties>
</file>