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57" r:id="rId3"/>
    <p:sldId id="258" r:id="rId4"/>
    <p:sldId id="259" r:id="rId5"/>
    <p:sldId id="264" r:id="rId6"/>
    <p:sldId id="260" r:id="rId7"/>
    <p:sldId id="261" r:id="rId8"/>
    <p:sldId id="26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075A17-D5C6-4330-B8FD-3D1382473D0B}" type="datetimeFigureOut">
              <a:rPr lang="en-US" smtClean="0"/>
              <a:pPr/>
              <a:t>2/12/2013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548B13-80F7-4E01-BBCB-AD2ED2A77FB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548B13-80F7-4E01-BBCB-AD2ED2A77FB7}"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F31D253-557A-4933-ADD1-DAFF52891D66}" type="datetimeFigureOut">
              <a:rPr lang="en-US" smtClean="0"/>
              <a:pPr/>
              <a:t>2/12/2013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6B067C6-E3E8-4838-B784-843568DAF8E2}"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31D253-557A-4933-ADD1-DAFF52891D66}" type="datetimeFigureOut">
              <a:rPr lang="en-US" smtClean="0"/>
              <a:pPr/>
              <a:t>2/12/2013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067C6-E3E8-4838-B784-843568DAF8E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6B067C6-E3E8-4838-B784-843568DAF8E2}"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31D253-557A-4933-ADD1-DAFF52891D66}" type="datetimeFigureOut">
              <a:rPr lang="en-US" smtClean="0"/>
              <a:pPr/>
              <a:t>2/12/2013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F31D253-557A-4933-ADD1-DAFF52891D66}" type="datetimeFigureOut">
              <a:rPr lang="en-US" smtClean="0"/>
              <a:pPr/>
              <a:t>2/12/2013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66B067C6-E3E8-4838-B784-843568DAF8E2}"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F31D253-557A-4933-ADD1-DAFF52891D66}" type="datetimeFigureOut">
              <a:rPr lang="en-US" smtClean="0"/>
              <a:pPr/>
              <a:t>2/12/2013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6B067C6-E3E8-4838-B784-843568DAF8E2}"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F31D253-557A-4933-ADD1-DAFF52891D66}" type="datetimeFigureOut">
              <a:rPr lang="en-US" smtClean="0"/>
              <a:pPr/>
              <a:t>2/12/2013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067C6-E3E8-4838-B784-843568DAF8E2}"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F31D253-557A-4933-ADD1-DAFF52891D66}" type="datetimeFigureOut">
              <a:rPr lang="en-US" smtClean="0"/>
              <a:pPr/>
              <a:t>2/12/2013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6B067C6-E3E8-4838-B784-843568DAF8E2}"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F31D253-557A-4933-ADD1-DAFF52891D66}" type="datetimeFigureOut">
              <a:rPr lang="en-US" smtClean="0"/>
              <a:pPr/>
              <a:t>2/12/2013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66B067C6-E3E8-4838-B784-843568DAF8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F31D253-557A-4933-ADD1-DAFF52891D66}" type="datetimeFigureOut">
              <a:rPr lang="en-US" smtClean="0"/>
              <a:pPr/>
              <a:t>2/12/2013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6B067C6-E3E8-4838-B784-843568DAF8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6B067C6-E3E8-4838-B784-843568DAF8E2}"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F31D253-557A-4933-ADD1-DAFF52891D66}" type="datetimeFigureOut">
              <a:rPr lang="en-US" smtClean="0"/>
              <a:pPr/>
              <a:t>2/12/2013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6B067C6-E3E8-4838-B784-843568DAF8E2}"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F31D253-557A-4933-ADD1-DAFF52891D66}" type="datetimeFigureOut">
              <a:rPr lang="en-US" smtClean="0"/>
              <a:pPr/>
              <a:t>2/12/2013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F31D253-557A-4933-ADD1-DAFF52891D66}" type="datetimeFigureOut">
              <a:rPr lang="en-US" smtClean="0"/>
              <a:pPr/>
              <a:t>2/12/2013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6B067C6-E3E8-4838-B784-843568DAF8E2}"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Procedure to conduct</a:t>
            </a:r>
            <a:endParaRPr lang="en-US" dirty="0"/>
          </a:p>
        </p:txBody>
      </p:sp>
      <p:sp>
        <p:nvSpPr>
          <p:cNvPr id="2" name="Title 1"/>
          <p:cNvSpPr>
            <a:spLocks noGrp="1"/>
          </p:cNvSpPr>
          <p:nvPr>
            <p:ph type="ctrTitle"/>
          </p:nvPr>
        </p:nvSpPr>
        <p:spPr/>
        <p:txBody>
          <a:bodyPr/>
          <a:lstStyle/>
          <a:p>
            <a:r>
              <a:rPr lang="en-US" dirty="0" smtClean="0"/>
              <a:t>REVENUE AUDIT OF BANK</a:t>
            </a:r>
            <a:endParaRPr lang="en-US" dirty="0"/>
          </a:p>
        </p:txBody>
      </p:sp>
      <p:sp>
        <p:nvSpPr>
          <p:cNvPr id="4" name="TextBox 3"/>
          <p:cNvSpPr txBox="1"/>
          <p:nvPr/>
        </p:nvSpPr>
        <p:spPr>
          <a:xfrm>
            <a:off x="5867400" y="4953000"/>
            <a:ext cx="3048000" cy="1200329"/>
          </a:xfrm>
          <a:prstGeom prst="rect">
            <a:avLst/>
          </a:prstGeom>
          <a:noFill/>
        </p:spPr>
        <p:txBody>
          <a:bodyPr wrap="square" rtlCol="0">
            <a:spAutoFit/>
          </a:bodyPr>
          <a:lstStyle/>
          <a:p>
            <a:r>
              <a:rPr lang="en-US" dirty="0" smtClean="0"/>
              <a:t>Prepared By -:</a:t>
            </a:r>
          </a:p>
          <a:p>
            <a:endParaRPr lang="en-US" dirty="0" smtClean="0"/>
          </a:p>
          <a:p>
            <a:r>
              <a:rPr lang="en-US" dirty="0" smtClean="0"/>
              <a:t>Article </a:t>
            </a:r>
            <a:r>
              <a:rPr lang="en-US" dirty="0" err="1" smtClean="0"/>
              <a:t>Kashish</a:t>
            </a:r>
            <a:r>
              <a:rPr lang="en-US" dirty="0" smtClean="0"/>
              <a:t> Gupta</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 MEANING </a:t>
            </a:r>
            <a:endParaRPr lang="en-US" dirty="0"/>
          </a:p>
        </p:txBody>
      </p:sp>
      <p:sp>
        <p:nvSpPr>
          <p:cNvPr id="7" name="TextBox 6"/>
          <p:cNvSpPr txBox="1"/>
          <p:nvPr/>
        </p:nvSpPr>
        <p:spPr>
          <a:xfrm>
            <a:off x="381000" y="1371600"/>
            <a:ext cx="8458200" cy="5355312"/>
          </a:xfrm>
          <a:prstGeom prst="rect">
            <a:avLst/>
          </a:prstGeom>
          <a:noFill/>
        </p:spPr>
        <p:txBody>
          <a:bodyPr wrap="square" rtlCol="0">
            <a:spAutoFit/>
          </a:bodyPr>
          <a:lstStyle/>
          <a:p>
            <a:r>
              <a:rPr lang="en-US" dirty="0" smtClean="0"/>
              <a:t>Revenue audit is conducted to find out revenue leakage in Branch.</a:t>
            </a:r>
          </a:p>
          <a:p>
            <a:endParaRPr lang="en-US" dirty="0"/>
          </a:p>
          <a:p>
            <a:pPr algn="just"/>
            <a:r>
              <a:rPr lang="en-US" dirty="0" smtClean="0"/>
              <a:t>REVENUE LEAKAGE means transactions  in which  bank charges less amount than the actual amount from its customers. So,  amount undercharged  remain unrecovered. It is the duty of auditor to find out the instances of revenue leakage &amp; give recovery to branch so that revenue of the bank increases &amp; chances of its expansion rises.</a:t>
            </a:r>
          </a:p>
          <a:p>
            <a:pPr algn="just"/>
            <a:endParaRPr lang="en-US" dirty="0"/>
          </a:p>
          <a:p>
            <a:pPr algn="just"/>
            <a:r>
              <a:rPr lang="en-US" dirty="0" smtClean="0"/>
              <a:t>There can also be instances where bank charges more amount from  its customers. Then it becomes a case of overcharges in which refund is given to customers for extra amount charged by bank.</a:t>
            </a:r>
          </a:p>
          <a:p>
            <a:pPr algn="just"/>
            <a:endParaRPr lang="en-US" dirty="0"/>
          </a:p>
          <a:p>
            <a:pPr algn="just"/>
            <a:r>
              <a:rPr lang="en-US" dirty="0" smtClean="0"/>
              <a:t>Thus auditor has  to conduct a revenue audit for the checking of  transactions at branch which took place in a </a:t>
            </a:r>
            <a:r>
              <a:rPr lang="en-US" dirty="0" smtClean="0">
                <a:solidFill>
                  <a:srgbClr val="FF0000"/>
                </a:solidFill>
              </a:rPr>
              <a:t>year </a:t>
            </a:r>
            <a:r>
              <a:rPr lang="en-US" dirty="0" smtClean="0"/>
              <a:t>&amp; has to detect the amount of Undercharges and Overcharges.</a:t>
            </a:r>
          </a:p>
          <a:p>
            <a:pPr algn="just"/>
            <a:endParaRPr lang="en-US" dirty="0"/>
          </a:p>
          <a:p>
            <a:pPr algn="just"/>
            <a:r>
              <a:rPr lang="en-US" dirty="0" smtClean="0">
                <a:solidFill>
                  <a:srgbClr val="FF0000"/>
                </a:solidFill>
              </a:rPr>
              <a:t>However, auditor can also detect undercharges for the year other than audit year but main stress lies on detection of irregularities in amount charged  during audit year.</a:t>
            </a:r>
            <a:endParaRPr lang="en-US"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SOURCES OF REVENUE LEAKAGE</a:t>
            </a:r>
            <a:endParaRPr lang="en-US" dirty="0"/>
          </a:p>
        </p:txBody>
      </p:sp>
      <p:sp>
        <p:nvSpPr>
          <p:cNvPr id="3" name="TextBox 2"/>
          <p:cNvSpPr txBox="1"/>
          <p:nvPr/>
        </p:nvSpPr>
        <p:spPr>
          <a:xfrm>
            <a:off x="533400" y="1447800"/>
            <a:ext cx="8305800" cy="5355312"/>
          </a:xfrm>
          <a:prstGeom prst="rect">
            <a:avLst/>
          </a:prstGeom>
          <a:noFill/>
        </p:spPr>
        <p:txBody>
          <a:bodyPr wrap="square" rtlCol="0">
            <a:spAutoFit/>
          </a:bodyPr>
          <a:lstStyle/>
          <a:p>
            <a:r>
              <a:rPr lang="en-US" dirty="0" smtClean="0"/>
              <a:t>Following are the main sources of Revenue Leakage at Branch:-</a:t>
            </a:r>
          </a:p>
          <a:p>
            <a:endParaRPr lang="en-US" dirty="0"/>
          </a:p>
          <a:p>
            <a:pPr marL="342900" indent="-342900">
              <a:buAutoNum type="arabicPeriod"/>
            </a:pPr>
            <a:r>
              <a:rPr lang="en-US" dirty="0" smtClean="0"/>
              <a:t>Loans &amp; Advances made during the year</a:t>
            </a:r>
            <a:endParaRPr lang="en-US" dirty="0"/>
          </a:p>
          <a:p>
            <a:pPr marL="342900" indent="-342900">
              <a:buAutoNum type="arabicPeriod"/>
            </a:pPr>
            <a:endParaRPr lang="en-US" dirty="0" smtClean="0"/>
          </a:p>
          <a:p>
            <a:pPr marL="342900" indent="-342900">
              <a:buFont typeface="Arial" pitchFamily="34" charset="0"/>
              <a:buChar char="•"/>
            </a:pPr>
            <a:r>
              <a:rPr lang="en-US" dirty="0"/>
              <a:t> </a:t>
            </a:r>
            <a:r>
              <a:rPr lang="en-US" dirty="0" smtClean="0"/>
              <a:t>Ask Bank Manager to provide </a:t>
            </a:r>
            <a:r>
              <a:rPr lang="en-US" dirty="0" smtClean="0">
                <a:solidFill>
                  <a:srgbClr val="FF0000"/>
                </a:solidFill>
              </a:rPr>
              <a:t>Document Register</a:t>
            </a:r>
            <a:r>
              <a:rPr lang="en-US" dirty="0" smtClean="0"/>
              <a:t>. </a:t>
            </a:r>
            <a:endParaRPr lang="en-US" dirty="0"/>
          </a:p>
          <a:p>
            <a:pPr marL="342900" indent="-342900" algn="just"/>
            <a:r>
              <a:rPr lang="en-US" dirty="0" smtClean="0">
                <a:solidFill>
                  <a:srgbClr val="FF0000"/>
                </a:solidFill>
              </a:rPr>
              <a:t>      </a:t>
            </a:r>
          </a:p>
          <a:p>
            <a:pPr marL="342900" indent="-342900" algn="just"/>
            <a:r>
              <a:rPr lang="en-US" dirty="0" smtClean="0"/>
              <a:t>     </a:t>
            </a:r>
            <a:r>
              <a:rPr lang="en-US" dirty="0" smtClean="0">
                <a:solidFill>
                  <a:srgbClr val="FF0000"/>
                </a:solidFill>
              </a:rPr>
              <a:t> </a:t>
            </a:r>
            <a:r>
              <a:rPr lang="en-US" dirty="0" smtClean="0"/>
              <a:t>When  bank lends a loan , it charges</a:t>
            </a:r>
            <a:r>
              <a:rPr lang="en-US" b="1" dirty="0" smtClean="0"/>
              <a:t> Documentation charges &amp; Processing fees</a:t>
            </a:r>
            <a:r>
              <a:rPr lang="en-US" dirty="0" smtClean="0"/>
              <a:t> from its borrowers. Check whether these charges are charged by bank as per rates applicable during that period.</a:t>
            </a:r>
          </a:p>
          <a:p>
            <a:pPr marL="342900" indent="-342900" algn="just"/>
            <a:r>
              <a:rPr lang="en-US" b="1" dirty="0">
                <a:solidFill>
                  <a:srgbClr val="FF0000"/>
                </a:solidFill>
              </a:rPr>
              <a:t> </a:t>
            </a:r>
            <a:r>
              <a:rPr lang="en-US" b="1" dirty="0" smtClean="0">
                <a:solidFill>
                  <a:srgbClr val="FF0000"/>
                </a:solidFill>
              </a:rPr>
              <a:t>    </a:t>
            </a:r>
          </a:p>
          <a:p>
            <a:pPr marL="342900" indent="-342900" algn="just"/>
            <a:r>
              <a:rPr lang="en-US" b="1" dirty="0">
                <a:solidFill>
                  <a:srgbClr val="FF0000"/>
                </a:solidFill>
              </a:rPr>
              <a:t> </a:t>
            </a:r>
            <a:r>
              <a:rPr lang="en-US" b="1" dirty="0" smtClean="0">
                <a:solidFill>
                  <a:srgbClr val="FF0000"/>
                </a:solidFill>
              </a:rPr>
              <a:t>     </a:t>
            </a:r>
            <a:r>
              <a:rPr lang="en-US" b="1" dirty="0" smtClean="0"/>
              <a:t>Service tax </a:t>
            </a:r>
            <a:r>
              <a:rPr lang="en-US" dirty="0" smtClean="0"/>
              <a:t>is also charged by bank on documentation charges &amp; Processing Fees. Check whether it is properly levied.</a:t>
            </a:r>
          </a:p>
          <a:p>
            <a:pPr marL="342900" indent="-342900" algn="just"/>
            <a:endParaRPr lang="en-US" dirty="0"/>
          </a:p>
          <a:p>
            <a:pPr marL="342900" indent="-342900" algn="just"/>
            <a:r>
              <a:rPr lang="en-US" dirty="0" smtClean="0"/>
              <a:t>      </a:t>
            </a:r>
            <a:r>
              <a:rPr lang="en-US" b="1" dirty="0" smtClean="0"/>
              <a:t>CIBIL CHARGES </a:t>
            </a:r>
            <a:r>
              <a:rPr lang="en-US" dirty="0" smtClean="0"/>
              <a:t>are also charged from borrowers. For this loans are divided into two types –</a:t>
            </a:r>
          </a:p>
          <a:p>
            <a:pPr marL="342900" indent="-342900" algn="just"/>
            <a:r>
              <a:rPr lang="en-US" dirty="0"/>
              <a:t> </a:t>
            </a:r>
            <a:r>
              <a:rPr lang="en-US" dirty="0" smtClean="0"/>
              <a:t>     Consumer Category loans     (Generally Rs. 50 exclusive of ST)</a:t>
            </a:r>
          </a:p>
          <a:p>
            <a:pPr marL="342900" indent="-342900" algn="just"/>
            <a:r>
              <a:rPr lang="en-US" dirty="0"/>
              <a:t> </a:t>
            </a:r>
            <a:r>
              <a:rPr lang="en-US" dirty="0" smtClean="0"/>
              <a:t>     Commercial category loans</a:t>
            </a:r>
          </a:p>
          <a:p>
            <a:pPr marL="342900" indent="-342900" algn="just"/>
            <a:r>
              <a:rPr lang="en-US" dirty="0"/>
              <a:t> </a:t>
            </a:r>
            <a:r>
              <a:rPr lang="en-US" dirty="0" smtClean="0"/>
              <a:t>     There are different rates for each type of loans  ( for this refer revenue audit manual) </a:t>
            </a:r>
            <a:endParaRPr lang="en-US" dirty="0" smtClean="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458200" cy="6186309"/>
          </a:xfrm>
          <a:prstGeom prst="rect">
            <a:avLst/>
          </a:prstGeom>
          <a:noFill/>
        </p:spPr>
        <p:txBody>
          <a:bodyPr wrap="square" rtlCol="0">
            <a:spAutoFit/>
          </a:bodyPr>
          <a:lstStyle/>
          <a:p>
            <a:r>
              <a:rPr lang="en-US" dirty="0" smtClean="0"/>
              <a:t>Loan accounts are renewed after a specified period of time.</a:t>
            </a:r>
          </a:p>
          <a:p>
            <a:pPr algn="just"/>
            <a:r>
              <a:rPr lang="en-US" dirty="0" smtClean="0"/>
              <a:t>At the time of renewal of loan accounts </a:t>
            </a:r>
            <a:r>
              <a:rPr lang="en-US" b="1" dirty="0" smtClean="0"/>
              <a:t>RENEWAL CHARGES </a:t>
            </a:r>
            <a:r>
              <a:rPr lang="en-US" dirty="0" smtClean="0"/>
              <a:t>are charged by bank. Only</a:t>
            </a:r>
            <a:r>
              <a:rPr lang="en-US" b="1" dirty="0" smtClean="0"/>
              <a:t> processing fee </a:t>
            </a:r>
            <a:r>
              <a:rPr lang="en-US" dirty="0" smtClean="0"/>
              <a:t>is considered at the time of  calculating renewal charges. Because Documentation charges are levied only at the time of fresh issue of loans. But Service tax is also charged at the time of renewal of loan A/cs. </a:t>
            </a:r>
          </a:p>
          <a:p>
            <a:pPr algn="just"/>
            <a:endParaRPr lang="en-US" dirty="0"/>
          </a:p>
          <a:p>
            <a:pPr algn="just"/>
            <a:r>
              <a:rPr lang="en-US" dirty="0" smtClean="0"/>
              <a:t>For Example, KCC (</a:t>
            </a:r>
            <a:r>
              <a:rPr lang="en-US" dirty="0" err="1" smtClean="0"/>
              <a:t>Krishi</a:t>
            </a:r>
            <a:r>
              <a:rPr lang="en-US" dirty="0" smtClean="0"/>
              <a:t> Credit Card) are renewed after 5 years. Thus if a loan account </a:t>
            </a:r>
            <a:r>
              <a:rPr lang="en-US" dirty="0" smtClean="0"/>
              <a:t>is </a:t>
            </a:r>
            <a:r>
              <a:rPr lang="en-US" dirty="0" smtClean="0"/>
              <a:t>opened in April 2013 then it will be renewed in April 2018.Thus Auditor has to check whether renewal charges are properly </a:t>
            </a:r>
            <a:r>
              <a:rPr lang="en-US" dirty="0" smtClean="0"/>
              <a:t>levied</a:t>
            </a:r>
            <a:r>
              <a:rPr lang="en-US" dirty="0" smtClean="0"/>
              <a:t>.</a:t>
            </a:r>
          </a:p>
          <a:p>
            <a:pPr algn="just"/>
            <a:endParaRPr lang="en-US" dirty="0" smtClean="0"/>
          </a:p>
          <a:p>
            <a:pPr algn="just"/>
            <a:r>
              <a:rPr lang="en-US" dirty="0" smtClean="0"/>
              <a:t>Loan limits are enhanced also. In such events Documentation charges &amp; Processing fees are charges on enhanced amount. It should not be calculated by way of difference between amount now chargeable and amount charged earlier. It is because rates of processing &amp; documentation charges are revised after a period of time as per changes in economy. Hence it  is charges only on the enhanced amount. It will become more clear with the help of following example -:</a:t>
            </a:r>
          </a:p>
          <a:p>
            <a:pPr algn="just"/>
            <a:endParaRPr lang="en-US" dirty="0" smtClean="0"/>
          </a:p>
          <a:p>
            <a:pPr algn="just"/>
            <a:r>
              <a:rPr lang="en-US" dirty="0" smtClean="0"/>
              <a:t>Loan Amount                                                                                         3,00,000</a:t>
            </a:r>
          </a:p>
          <a:p>
            <a:pPr algn="just"/>
            <a:r>
              <a:rPr lang="en-US" dirty="0" smtClean="0"/>
              <a:t>Processing charges		</a:t>
            </a:r>
            <a:r>
              <a:rPr lang="en-US" dirty="0" smtClean="0"/>
              <a:t> </a:t>
            </a:r>
            <a:r>
              <a:rPr lang="en-US" dirty="0" smtClean="0"/>
              <a:t>                        Rs. 250/- </a:t>
            </a:r>
            <a:r>
              <a:rPr lang="en-US" dirty="0" err="1" smtClean="0"/>
              <a:t>lac</a:t>
            </a:r>
            <a:r>
              <a:rPr lang="en-US" dirty="0" smtClean="0"/>
              <a:t> or part thereof</a:t>
            </a:r>
          </a:p>
          <a:p>
            <a:pPr algn="just"/>
            <a:r>
              <a:rPr lang="en-US" dirty="0" smtClean="0"/>
              <a:t>Documentation charges                                                Rs. 400/- </a:t>
            </a:r>
            <a:r>
              <a:rPr lang="en-US" dirty="0" err="1" smtClean="0"/>
              <a:t>lac</a:t>
            </a:r>
            <a:r>
              <a:rPr lang="en-US" dirty="0"/>
              <a:t> </a:t>
            </a:r>
            <a:r>
              <a:rPr lang="en-US" dirty="0" smtClean="0"/>
              <a:t>or part thereof</a:t>
            </a:r>
          </a:p>
          <a:p>
            <a:pPr algn="just"/>
            <a:endParaRPr lang="en-US" dirty="0" smtClean="0"/>
          </a:p>
          <a:p>
            <a:pPr algn="just"/>
            <a:r>
              <a:rPr lang="en-US" dirty="0" smtClean="0"/>
              <a:t>Thus amount charged by bank is 750+1200=1950+12.36%(ST).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305800" cy="6186309"/>
          </a:xfrm>
          <a:prstGeom prst="rect">
            <a:avLst/>
          </a:prstGeom>
          <a:noFill/>
        </p:spPr>
        <p:txBody>
          <a:bodyPr wrap="square" rtlCol="0">
            <a:spAutoFit/>
          </a:bodyPr>
          <a:lstStyle/>
          <a:p>
            <a:pPr algn="just"/>
            <a:r>
              <a:rPr lang="en-US" dirty="0" smtClean="0"/>
              <a:t>Loan enhanced next year to 5,00,000. Rates during next year-:</a:t>
            </a:r>
          </a:p>
          <a:p>
            <a:pPr algn="just"/>
            <a:r>
              <a:rPr lang="en-US" dirty="0" smtClean="0"/>
              <a:t>Processing Fee                                                                     Rs.270/- </a:t>
            </a:r>
            <a:r>
              <a:rPr lang="en-US" dirty="0" err="1" smtClean="0"/>
              <a:t>lac</a:t>
            </a:r>
            <a:r>
              <a:rPr lang="en-US" dirty="0" smtClean="0"/>
              <a:t> or part thereof</a:t>
            </a:r>
          </a:p>
          <a:p>
            <a:pPr algn="just"/>
            <a:r>
              <a:rPr lang="en-US" dirty="0" smtClean="0"/>
              <a:t>Documentation Charges                                                     Rs.450/-</a:t>
            </a:r>
            <a:r>
              <a:rPr lang="en-US" dirty="0" err="1" smtClean="0"/>
              <a:t>lac</a:t>
            </a:r>
            <a:r>
              <a:rPr lang="en-US" dirty="0" smtClean="0"/>
              <a:t> or part thereof</a:t>
            </a:r>
          </a:p>
          <a:p>
            <a:pPr algn="just"/>
            <a:endParaRPr lang="en-US" dirty="0" smtClean="0"/>
          </a:p>
          <a:p>
            <a:pPr algn="just"/>
            <a:r>
              <a:rPr lang="en-US" dirty="0" smtClean="0"/>
              <a:t>Hence amount to be charged now is 540+900=1440+12.36%(ST).</a:t>
            </a:r>
          </a:p>
          <a:p>
            <a:pPr algn="just"/>
            <a:endParaRPr lang="en-US" dirty="0" smtClean="0"/>
          </a:p>
          <a:p>
            <a:pPr algn="just"/>
            <a:r>
              <a:rPr lang="en-US" b="1" dirty="0" smtClean="0"/>
              <a:t>It should not be charged as </a:t>
            </a:r>
            <a:r>
              <a:rPr lang="en-US" dirty="0" smtClean="0"/>
              <a:t>270 x 5 + 450 x 5 =3600+12.36%=     4045</a:t>
            </a:r>
          </a:p>
          <a:p>
            <a:pPr algn="just"/>
            <a:r>
              <a:rPr lang="en-US" dirty="0" smtClean="0"/>
              <a:t> </a:t>
            </a:r>
            <a:r>
              <a:rPr lang="en-US" dirty="0" smtClean="0"/>
              <a:t>                (-)  Amount earlier charged                                                          2022</a:t>
            </a:r>
          </a:p>
          <a:p>
            <a:pPr algn="just"/>
            <a:r>
              <a:rPr lang="en-US" dirty="0" smtClean="0"/>
              <a:t> </a:t>
            </a:r>
            <a:r>
              <a:rPr lang="en-US" dirty="0" smtClean="0"/>
              <a:t>                 Amount now chargeable                                                              </a:t>
            </a:r>
            <a:r>
              <a:rPr lang="en-US" b="1" dirty="0" smtClean="0"/>
              <a:t>2023</a:t>
            </a:r>
            <a:endParaRPr lang="en-US" dirty="0" smtClean="0"/>
          </a:p>
          <a:p>
            <a:pPr algn="just"/>
            <a:r>
              <a:rPr lang="en-US" dirty="0" smtClean="0"/>
              <a:t>2</a:t>
            </a:r>
            <a:r>
              <a:rPr lang="en-US" dirty="0" smtClean="0"/>
              <a:t>.     CASH CREDIT (CC) LIMITS -:</a:t>
            </a:r>
          </a:p>
          <a:p>
            <a:pPr algn="just"/>
            <a:endParaRPr lang="en-US" dirty="0" smtClean="0"/>
          </a:p>
          <a:p>
            <a:pPr algn="just"/>
            <a:r>
              <a:rPr lang="en-US" dirty="0" smtClean="0"/>
              <a:t>Banks provide cash credit to its customers to finance their  working capital requirements. Bank charges </a:t>
            </a:r>
            <a:r>
              <a:rPr lang="en-US" b="1" dirty="0" smtClean="0"/>
              <a:t>Interest </a:t>
            </a:r>
            <a:r>
              <a:rPr lang="en-US" dirty="0" smtClean="0"/>
              <a:t>from such accounts. </a:t>
            </a:r>
            <a:r>
              <a:rPr lang="en-US" b="1" dirty="0" smtClean="0"/>
              <a:t>Documentation charges &amp; Processing Fees </a:t>
            </a:r>
            <a:r>
              <a:rPr lang="en-US" dirty="0" smtClean="0"/>
              <a:t>are also charged by bank. Check whether these charges are properly charged by bank or not.</a:t>
            </a:r>
          </a:p>
          <a:p>
            <a:pPr algn="just"/>
            <a:endParaRPr lang="en-US" b="1" dirty="0" smtClean="0"/>
          </a:p>
          <a:p>
            <a:pPr algn="just"/>
            <a:r>
              <a:rPr lang="en-US" dirty="0" smtClean="0"/>
              <a:t>These borrowers are required to submit their </a:t>
            </a:r>
            <a:r>
              <a:rPr lang="en-US" b="1" dirty="0" smtClean="0"/>
              <a:t>STOCK STATEMENTS </a:t>
            </a:r>
            <a:r>
              <a:rPr lang="en-US" dirty="0" smtClean="0"/>
              <a:t>Regularly with bank. If stock statement for any month is not submitted then bank charges </a:t>
            </a:r>
            <a:r>
              <a:rPr lang="en-US" b="1" dirty="0" smtClean="0"/>
              <a:t>Penalty</a:t>
            </a:r>
            <a:r>
              <a:rPr lang="en-US" dirty="0" smtClean="0"/>
              <a:t>. Penal interest rate usually lies between 1-2%. Read the sanction letter to know whether stock statements are required to be submitted monthly/half-yearly or annually &amp; check accordingly whether it is submitted before due date.</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610600" cy="6186309"/>
          </a:xfrm>
          <a:prstGeom prst="rect">
            <a:avLst/>
          </a:prstGeom>
          <a:noFill/>
        </p:spPr>
        <p:txBody>
          <a:bodyPr wrap="square" rtlCol="0">
            <a:spAutoFit/>
          </a:bodyPr>
          <a:lstStyle/>
          <a:p>
            <a:r>
              <a:rPr lang="en-US" dirty="0" smtClean="0"/>
              <a:t>3. MINIMUM  BALANCE  CHARGES</a:t>
            </a:r>
          </a:p>
          <a:p>
            <a:pPr algn="just"/>
            <a:endParaRPr lang="en-US" dirty="0"/>
          </a:p>
          <a:p>
            <a:pPr algn="just"/>
            <a:r>
              <a:rPr lang="en-US" dirty="0" smtClean="0"/>
              <a:t>As per RBI Guidelines customers are required to maintain a minimum balance in their account. It can be 500/1000 depending upon type of branch whether rural/urban. Bring out list of minimum balance &amp; see whether bank debited such charges from the account of customers or not.</a:t>
            </a:r>
          </a:p>
          <a:p>
            <a:pPr algn="just"/>
            <a:endParaRPr lang="en-US" dirty="0"/>
          </a:p>
          <a:p>
            <a:pPr algn="just"/>
            <a:r>
              <a:rPr lang="en-US" dirty="0" smtClean="0"/>
              <a:t>4. CASH HANDLING CHARGES</a:t>
            </a:r>
          </a:p>
          <a:p>
            <a:pPr algn="just"/>
            <a:endParaRPr lang="en-US" dirty="0"/>
          </a:p>
          <a:p>
            <a:pPr algn="just"/>
            <a:r>
              <a:rPr lang="en-US" dirty="0" smtClean="0"/>
              <a:t>In the event of pre-payment of loan by borrowers bank charges Cash Handling Charges for handling of cash. Check whether these charges are charged by bank or not.</a:t>
            </a:r>
          </a:p>
          <a:p>
            <a:pPr algn="just"/>
            <a:endParaRPr lang="en-US" dirty="0"/>
          </a:p>
          <a:p>
            <a:pPr algn="just"/>
            <a:r>
              <a:rPr lang="en-US" dirty="0" smtClean="0"/>
              <a:t>5. LOCKER RENT</a:t>
            </a:r>
          </a:p>
          <a:p>
            <a:pPr algn="just"/>
            <a:endParaRPr lang="en-US" dirty="0"/>
          </a:p>
          <a:p>
            <a:pPr algn="just"/>
            <a:r>
              <a:rPr lang="en-US" dirty="0" smtClean="0"/>
              <a:t>There are 3 types of lockers in bank- small , medium &amp; Large size for which different rates are charged by bank. Sometimes it happens that bank charges rent of small locker from the holder of large </a:t>
            </a:r>
            <a:r>
              <a:rPr lang="en-US" dirty="0" smtClean="0"/>
              <a:t>size lockers</a:t>
            </a:r>
            <a:r>
              <a:rPr lang="en-US" dirty="0" smtClean="0"/>
              <a:t>. Hence, revenue remains unrecovered. Thus auditor should check whether these </a:t>
            </a:r>
            <a:r>
              <a:rPr lang="en-US" dirty="0" smtClean="0"/>
              <a:t>charges </a:t>
            </a:r>
            <a:r>
              <a:rPr lang="en-US" dirty="0" smtClean="0"/>
              <a:t>are properly charged or not.</a:t>
            </a:r>
          </a:p>
          <a:p>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STEPS TO CONDUCT REVENUE AUDIT</a:t>
            </a:r>
            <a:endParaRPr lang="en-US" dirty="0"/>
          </a:p>
        </p:txBody>
      </p:sp>
      <p:sp>
        <p:nvSpPr>
          <p:cNvPr id="3" name="Content Placeholder 2"/>
          <p:cNvSpPr>
            <a:spLocks noGrp="1"/>
          </p:cNvSpPr>
          <p:nvPr>
            <p:ph sz="quarter" idx="1"/>
          </p:nvPr>
        </p:nvSpPr>
        <p:spPr/>
        <p:txBody>
          <a:bodyPr/>
          <a:lstStyle/>
          <a:p>
            <a:pPr algn="just"/>
            <a:r>
              <a:rPr lang="en-US" dirty="0" smtClean="0"/>
              <a:t>First of all ask manager to provide revenue audit report of previous year. </a:t>
            </a:r>
            <a:r>
              <a:rPr lang="en-US" dirty="0" err="1" smtClean="0"/>
              <a:t>Analyse</a:t>
            </a:r>
            <a:r>
              <a:rPr lang="en-US" dirty="0" smtClean="0"/>
              <a:t> the instances of revenue leakage during that period &amp; check those items firstly.</a:t>
            </a:r>
          </a:p>
          <a:p>
            <a:pPr algn="just"/>
            <a:r>
              <a:rPr lang="en-US" dirty="0" smtClean="0"/>
              <a:t>Also ask manager to provide separate PC so that you can conduct checking of all charges levied by bank from loan accounts &amp; other charges charged.</a:t>
            </a:r>
          </a:p>
          <a:p>
            <a:pPr algn="just"/>
            <a:r>
              <a:rPr lang="en-US" dirty="0" smtClean="0"/>
              <a:t>Maintain proper working of all undercharges/ overcharges detected till the final completion of audit report &amp; do recover all charges on the spot.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667000"/>
            <a:ext cx="8305800" cy="1384995"/>
          </a:xfrm>
          <a:prstGeom prst="rect">
            <a:avLst/>
          </a:prstGeom>
          <a:noFill/>
        </p:spPr>
        <p:txBody>
          <a:bodyPr wrap="square" rtlCol="0">
            <a:spAutoFit/>
          </a:bodyPr>
          <a:lstStyle/>
          <a:p>
            <a:r>
              <a:rPr lang="en-US" sz="2800" dirty="0" smtClean="0"/>
              <a:t>THANK YOU….</a:t>
            </a:r>
          </a:p>
          <a:p>
            <a:endParaRPr lang="en-US" sz="2800" dirty="0"/>
          </a:p>
          <a:p>
            <a:r>
              <a:rPr lang="en-US" sz="2800" dirty="0" smtClean="0"/>
              <a:t>WISH YOU A HAPPY AUDIT.</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101</TotalTime>
  <Words>955</Words>
  <Application>Microsoft Office PowerPoint</Application>
  <PresentationFormat>On-screen Show (4:3)</PresentationFormat>
  <Paragraphs>75</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Civic</vt:lpstr>
      <vt:lpstr>REVENUE AUDIT OF BANK</vt:lpstr>
      <vt:lpstr> MEANING </vt:lpstr>
      <vt:lpstr>SOURCES OF REVENUE LEAKAGE</vt:lpstr>
      <vt:lpstr>Slide 4</vt:lpstr>
      <vt:lpstr>Slide 5</vt:lpstr>
      <vt:lpstr>Slide 6</vt:lpstr>
      <vt:lpstr>STEPS TO CONDUCT REVENUE AUDIT</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REVENUE AUDIT OF BANK</dc:title>
  <dc:creator>admin</dc:creator>
  <cp:lastModifiedBy>admin</cp:lastModifiedBy>
  <cp:revision>16</cp:revision>
  <dcterms:created xsi:type="dcterms:W3CDTF">2013-02-12T10:18:19Z</dcterms:created>
  <dcterms:modified xsi:type="dcterms:W3CDTF">2013-02-12T12:13:22Z</dcterms:modified>
</cp:coreProperties>
</file>