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handoutMasterIdLst>
    <p:handoutMasterId r:id="rId42"/>
  </p:handoutMasterIdLst>
  <p:sldIdLst>
    <p:sldId id="256" r:id="rId2"/>
    <p:sldId id="258"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60" r:id="rId17"/>
    <p:sldId id="274" r:id="rId18"/>
    <p:sldId id="275" r:id="rId19"/>
    <p:sldId id="276" r:id="rId20"/>
    <p:sldId id="277" r:id="rId21"/>
    <p:sldId id="278" r:id="rId22"/>
    <p:sldId id="279" r:id="rId23"/>
    <p:sldId id="280" r:id="rId24"/>
    <p:sldId id="273" r:id="rId25"/>
    <p:sldId id="281" r:id="rId26"/>
    <p:sldId id="282" r:id="rId27"/>
    <p:sldId id="284" r:id="rId28"/>
    <p:sldId id="288" r:id="rId29"/>
    <p:sldId id="285" r:id="rId30"/>
    <p:sldId id="289" r:id="rId31"/>
    <p:sldId id="290" r:id="rId32"/>
    <p:sldId id="291" r:id="rId33"/>
    <p:sldId id="292" r:id="rId34"/>
    <p:sldId id="293" r:id="rId35"/>
    <p:sldId id="294" r:id="rId36"/>
    <p:sldId id="295" r:id="rId37"/>
    <p:sldId id="296" r:id="rId38"/>
    <p:sldId id="297" r:id="rId39"/>
    <p:sldId id="298"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19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Department </a:t>
            </a: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r>
              <a:rPr lang="en-US" smtClean="0"/>
              <a:t>04/04/2011</a:t>
            </a:r>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ma</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C57DC56-F9B6-4C66-AE97-0C673AA495C5}" type="slidenum">
              <a:rPr lang="en-US" smtClean="0"/>
              <a:pPr/>
              <a:t>‹#›</a:t>
            </a:fld>
            <a:endParaRPr lang="en-US"/>
          </a:p>
        </p:txBody>
      </p:sp>
    </p:spTree>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Department </a:t>
            </a: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r>
              <a:rPr lang="en-US" smtClean="0"/>
              <a:t>04/04/2011</a:t>
            </a:r>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ma</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7DBB69-6745-4795-89D8-66B46BF16A67}" type="slidenum">
              <a:rPr lang="en-US" smtClean="0"/>
              <a:pPr/>
              <a:t>‹#›</a:t>
            </a:fld>
            <a:endParaRPr lang="en-US"/>
          </a:p>
        </p:txBody>
      </p:sp>
    </p:spTree>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Header Placeholder 4"/>
          <p:cNvSpPr>
            <a:spLocks noGrp="1"/>
          </p:cNvSpPr>
          <p:nvPr>
            <p:ph type="hdr" sz="quarter" idx="11"/>
          </p:nvPr>
        </p:nvSpPr>
        <p:spPr/>
        <p:txBody>
          <a:bodyPr/>
          <a:lstStyle/>
          <a:p>
            <a:r>
              <a:rPr lang="en-US" smtClean="0"/>
              <a:t>Department </a:t>
            </a:r>
            <a:endParaRPr lang="en-US"/>
          </a:p>
        </p:txBody>
      </p:sp>
      <p:sp>
        <p:nvSpPr>
          <p:cNvPr id="8" name="Slide Number Placeholder 7"/>
          <p:cNvSpPr>
            <a:spLocks noGrp="1"/>
          </p:cNvSpPr>
          <p:nvPr>
            <p:ph type="sldNum" sz="quarter" idx="13"/>
          </p:nvPr>
        </p:nvSpPr>
        <p:spPr/>
        <p:txBody>
          <a:bodyPr/>
          <a:lstStyle/>
          <a:p>
            <a:fld id="{767DBB69-6745-4795-89D8-66B46BF16A67}" type="slidenum">
              <a:rPr lang="en-US" smtClean="0"/>
              <a:pPr/>
              <a:t>1</a:t>
            </a:fld>
            <a:endParaRPr lang="en-US"/>
          </a:p>
        </p:txBody>
      </p:sp>
      <p:sp>
        <p:nvSpPr>
          <p:cNvPr id="9" name="Date Placeholder 8"/>
          <p:cNvSpPr>
            <a:spLocks noGrp="1"/>
          </p:cNvSpPr>
          <p:nvPr>
            <p:ph type="dt" idx="14"/>
          </p:nvPr>
        </p:nvSpPr>
        <p:spPr/>
        <p:txBody>
          <a:bodyPr/>
          <a:lstStyle/>
          <a:p>
            <a:r>
              <a:rPr lang="en-US" smtClean="0"/>
              <a:t>04/04/2011</a:t>
            </a:r>
            <a:endParaRPr lang="en-US"/>
          </a:p>
        </p:txBody>
      </p:sp>
      <p:sp>
        <p:nvSpPr>
          <p:cNvPr id="7" name="Footer Placeholder 6"/>
          <p:cNvSpPr>
            <a:spLocks noGrp="1"/>
          </p:cNvSpPr>
          <p:nvPr>
            <p:ph type="ftr" sz="quarter" idx="15"/>
          </p:nvPr>
        </p:nvSpPr>
        <p:spPr/>
        <p:txBody>
          <a:bodyPr/>
          <a:lstStyle/>
          <a:p>
            <a:r>
              <a:rPr lang="en-US" smtClean="0"/>
              <a:t>ma</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Department </a:t>
            </a:r>
            <a:endParaRPr lang="en-US"/>
          </a:p>
        </p:txBody>
      </p:sp>
      <p:sp>
        <p:nvSpPr>
          <p:cNvPr id="7" name="Slide Number Placeholder 6"/>
          <p:cNvSpPr>
            <a:spLocks noGrp="1"/>
          </p:cNvSpPr>
          <p:nvPr>
            <p:ph type="sldNum" sz="quarter" idx="12"/>
          </p:nvPr>
        </p:nvSpPr>
        <p:spPr/>
        <p:txBody>
          <a:bodyPr/>
          <a:lstStyle/>
          <a:p>
            <a:fld id="{767DBB69-6745-4795-89D8-66B46BF16A67}" type="slidenum">
              <a:rPr lang="en-US" smtClean="0"/>
              <a:pPr/>
              <a:t>3</a:t>
            </a:fld>
            <a:endParaRPr lang="en-US"/>
          </a:p>
        </p:txBody>
      </p:sp>
      <p:sp>
        <p:nvSpPr>
          <p:cNvPr id="8" name="Date Placeholder 7"/>
          <p:cNvSpPr>
            <a:spLocks noGrp="1"/>
          </p:cNvSpPr>
          <p:nvPr>
            <p:ph type="dt" idx="13"/>
          </p:nvPr>
        </p:nvSpPr>
        <p:spPr/>
        <p:txBody>
          <a:bodyPr/>
          <a:lstStyle/>
          <a:p>
            <a:r>
              <a:rPr lang="en-US" smtClean="0"/>
              <a:t>04/04/2011</a:t>
            </a:r>
            <a:endParaRPr lang="en-US"/>
          </a:p>
        </p:txBody>
      </p:sp>
      <p:sp>
        <p:nvSpPr>
          <p:cNvPr id="9" name="Footer Placeholder 8"/>
          <p:cNvSpPr>
            <a:spLocks noGrp="1"/>
          </p:cNvSpPr>
          <p:nvPr>
            <p:ph type="ftr" sz="quarter" idx="14"/>
          </p:nvPr>
        </p:nvSpPr>
        <p:spPr/>
        <p:txBody>
          <a:bodyPr/>
          <a:lstStyle/>
          <a:p>
            <a:r>
              <a:rPr lang="en-US" smtClean="0"/>
              <a:t>ma</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Department </a:t>
            </a:r>
            <a:endParaRPr lang="en-US"/>
          </a:p>
        </p:txBody>
      </p:sp>
      <p:sp>
        <p:nvSpPr>
          <p:cNvPr id="6" name="Slide Number Placeholder 5"/>
          <p:cNvSpPr>
            <a:spLocks noGrp="1"/>
          </p:cNvSpPr>
          <p:nvPr>
            <p:ph type="sldNum" sz="quarter" idx="12"/>
          </p:nvPr>
        </p:nvSpPr>
        <p:spPr/>
        <p:txBody>
          <a:bodyPr/>
          <a:lstStyle/>
          <a:p>
            <a:fld id="{767DBB69-6745-4795-89D8-66B46BF16A67}" type="slidenum">
              <a:rPr lang="en-US" smtClean="0"/>
              <a:pPr/>
              <a:t>19</a:t>
            </a:fld>
            <a:endParaRPr lang="en-US"/>
          </a:p>
        </p:txBody>
      </p:sp>
      <p:sp>
        <p:nvSpPr>
          <p:cNvPr id="7" name="Date Placeholder 6"/>
          <p:cNvSpPr>
            <a:spLocks noGrp="1"/>
          </p:cNvSpPr>
          <p:nvPr>
            <p:ph type="dt" idx="13"/>
          </p:nvPr>
        </p:nvSpPr>
        <p:spPr/>
        <p:txBody>
          <a:bodyPr/>
          <a:lstStyle/>
          <a:p>
            <a:r>
              <a:rPr lang="en-US" smtClean="0"/>
              <a:t>04/04/2011</a:t>
            </a:r>
            <a:endParaRPr lang="en-US"/>
          </a:p>
        </p:txBody>
      </p:sp>
      <p:sp>
        <p:nvSpPr>
          <p:cNvPr id="8" name="Footer Placeholder 7"/>
          <p:cNvSpPr>
            <a:spLocks noGrp="1"/>
          </p:cNvSpPr>
          <p:nvPr>
            <p:ph type="ftr" sz="quarter" idx="14"/>
          </p:nvPr>
        </p:nvSpPr>
        <p:spPr/>
        <p:txBody>
          <a:bodyPr/>
          <a:lstStyle/>
          <a:p>
            <a:r>
              <a:rPr lang="en-US" smtClean="0"/>
              <a:t>ma</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Department </a:t>
            </a:r>
            <a:endParaRPr lang="en-US"/>
          </a:p>
        </p:txBody>
      </p:sp>
      <p:sp>
        <p:nvSpPr>
          <p:cNvPr id="8" name="Slide Number Placeholder 7"/>
          <p:cNvSpPr>
            <a:spLocks noGrp="1"/>
          </p:cNvSpPr>
          <p:nvPr>
            <p:ph type="sldNum" sz="quarter" idx="12"/>
          </p:nvPr>
        </p:nvSpPr>
        <p:spPr/>
        <p:txBody>
          <a:bodyPr/>
          <a:lstStyle/>
          <a:p>
            <a:fld id="{767DBB69-6745-4795-89D8-66B46BF16A67}" type="slidenum">
              <a:rPr lang="en-US" smtClean="0"/>
              <a:pPr/>
              <a:t>20</a:t>
            </a:fld>
            <a:endParaRPr lang="en-US"/>
          </a:p>
        </p:txBody>
      </p:sp>
      <p:sp>
        <p:nvSpPr>
          <p:cNvPr id="9" name="Date Placeholder 8"/>
          <p:cNvSpPr>
            <a:spLocks noGrp="1"/>
          </p:cNvSpPr>
          <p:nvPr>
            <p:ph type="dt" idx="13"/>
          </p:nvPr>
        </p:nvSpPr>
        <p:spPr/>
        <p:txBody>
          <a:bodyPr/>
          <a:lstStyle/>
          <a:p>
            <a:r>
              <a:rPr lang="en-US" smtClean="0"/>
              <a:t>04/04/2011</a:t>
            </a:r>
            <a:endParaRPr lang="en-US"/>
          </a:p>
        </p:txBody>
      </p:sp>
      <p:sp>
        <p:nvSpPr>
          <p:cNvPr id="7" name="Footer Placeholder 6"/>
          <p:cNvSpPr>
            <a:spLocks noGrp="1"/>
          </p:cNvSpPr>
          <p:nvPr>
            <p:ph type="ftr" sz="quarter" idx="14"/>
          </p:nvPr>
        </p:nvSpPr>
        <p:spPr/>
        <p:txBody>
          <a:bodyPr/>
          <a:lstStyle/>
          <a:p>
            <a:r>
              <a:rPr lang="en-US" smtClean="0"/>
              <a:t>ma</a:t>
            </a: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Department </a:t>
            </a:r>
            <a:endParaRPr lang="en-US"/>
          </a:p>
        </p:txBody>
      </p:sp>
      <p:sp>
        <p:nvSpPr>
          <p:cNvPr id="5" name="Date Placeholder 4"/>
          <p:cNvSpPr>
            <a:spLocks noGrp="1"/>
          </p:cNvSpPr>
          <p:nvPr>
            <p:ph type="dt" idx="11"/>
          </p:nvPr>
        </p:nvSpPr>
        <p:spPr/>
        <p:txBody>
          <a:bodyPr/>
          <a:lstStyle/>
          <a:p>
            <a:r>
              <a:rPr lang="en-US" smtClean="0"/>
              <a:t>04/04/2011</a:t>
            </a:r>
            <a:endParaRPr lang="en-US"/>
          </a:p>
        </p:txBody>
      </p:sp>
      <p:sp>
        <p:nvSpPr>
          <p:cNvPr id="7" name="Slide Number Placeholder 6"/>
          <p:cNvSpPr>
            <a:spLocks noGrp="1"/>
          </p:cNvSpPr>
          <p:nvPr>
            <p:ph type="sldNum" sz="quarter" idx="13"/>
          </p:nvPr>
        </p:nvSpPr>
        <p:spPr/>
        <p:txBody>
          <a:bodyPr/>
          <a:lstStyle/>
          <a:p>
            <a:fld id="{767DBB69-6745-4795-89D8-66B46BF16A67}" type="slidenum">
              <a:rPr lang="en-US" smtClean="0"/>
              <a:pPr/>
              <a:t>24</a:t>
            </a:fld>
            <a:endParaRPr lang="en-US"/>
          </a:p>
        </p:txBody>
      </p:sp>
      <p:sp>
        <p:nvSpPr>
          <p:cNvPr id="8" name="Footer Placeholder 7"/>
          <p:cNvSpPr>
            <a:spLocks noGrp="1"/>
          </p:cNvSpPr>
          <p:nvPr>
            <p:ph type="ftr" sz="quarter" idx="14"/>
          </p:nvPr>
        </p:nvSpPr>
        <p:spPr/>
        <p:txBody>
          <a:bodyPr/>
          <a:lstStyle/>
          <a:p>
            <a:r>
              <a:rPr lang="en-US" smtClean="0"/>
              <a:t>ma</a:t>
            </a: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Department </a:t>
            </a:r>
            <a:endParaRPr lang="en-US"/>
          </a:p>
        </p:txBody>
      </p:sp>
      <p:sp>
        <p:nvSpPr>
          <p:cNvPr id="8" name="Slide Number Placeholder 7"/>
          <p:cNvSpPr>
            <a:spLocks noGrp="1"/>
          </p:cNvSpPr>
          <p:nvPr>
            <p:ph type="sldNum" sz="quarter" idx="12"/>
          </p:nvPr>
        </p:nvSpPr>
        <p:spPr/>
        <p:txBody>
          <a:bodyPr/>
          <a:lstStyle/>
          <a:p>
            <a:fld id="{767DBB69-6745-4795-89D8-66B46BF16A67}" type="slidenum">
              <a:rPr lang="en-US" smtClean="0"/>
              <a:pPr/>
              <a:t>25</a:t>
            </a:fld>
            <a:endParaRPr lang="en-US"/>
          </a:p>
        </p:txBody>
      </p:sp>
      <p:sp>
        <p:nvSpPr>
          <p:cNvPr id="9" name="Date Placeholder 8"/>
          <p:cNvSpPr>
            <a:spLocks noGrp="1"/>
          </p:cNvSpPr>
          <p:nvPr>
            <p:ph type="dt" idx="13"/>
          </p:nvPr>
        </p:nvSpPr>
        <p:spPr/>
        <p:txBody>
          <a:bodyPr/>
          <a:lstStyle/>
          <a:p>
            <a:r>
              <a:rPr lang="en-US" smtClean="0"/>
              <a:t>04/04/2011</a:t>
            </a:r>
            <a:endParaRPr lang="en-US"/>
          </a:p>
        </p:txBody>
      </p:sp>
      <p:sp>
        <p:nvSpPr>
          <p:cNvPr id="7" name="Footer Placeholder 6"/>
          <p:cNvSpPr>
            <a:spLocks noGrp="1"/>
          </p:cNvSpPr>
          <p:nvPr>
            <p:ph type="ftr" sz="quarter" idx="14"/>
          </p:nvPr>
        </p:nvSpPr>
        <p:spPr/>
        <p:txBody>
          <a:bodyPr/>
          <a:lstStyle/>
          <a:p>
            <a:r>
              <a:rPr lang="en-US" smtClean="0"/>
              <a:t>ma</a:t>
            </a: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Department </a:t>
            </a:r>
            <a:endParaRPr lang="en-US"/>
          </a:p>
        </p:txBody>
      </p:sp>
      <p:sp>
        <p:nvSpPr>
          <p:cNvPr id="7" name="Slide Number Placeholder 6"/>
          <p:cNvSpPr>
            <a:spLocks noGrp="1"/>
          </p:cNvSpPr>
          <p:nvPr>
            <p:ph type="sldNum" sz="quarter" idx="12"/>
          </p:nvPr>
        </p:nvSpPr>
        <p:spPr/>
        <p:txBody>
          <a:bodyPr/>
          <a:lstStyle/>
          <a:p>
            <a:fld id="{767DBB69-6745-4795-89D8-66B46BF16A67}" type="slidenum">
              <a:rPr lang="en-US" smtClean="0"/>
              <a:pPr/>
              <a:t>39</a:t>
            </a:fld>
            <a:endParaRPr lang="en-US"/>
          </a:p>
        </p:txBody>
      </p:sp>
      <p:sp>
        <p:nvSpPr>
          <p:cNvPr id="8" name="Date Placeholder 7"/>
          <p:cNvSpPr>
            <a:spLocks noGrp="1"/>
          </p:cNvSpPr>
          <p:nvPr>
            <p:ph type="dt" idx="13"/>
          </p:nvPr>
        </p:nvSpPr>
        <p:spPr/>
        <p:txBody>
          <a:bodyPr/>
          <a:lstStyle/>
          <a:p>
            <a:r>
              <a:rPr lang="en-US" smtClean="0"/>
              <a:t>04/04/2011</a:t>
            </a:r>
            <a:endParaRPr lang="en-US"/>
          </a:p>
        </p:txBody>
      </p:sp>
      <p:sp>
        <p:nvSpPr>
          <p:cNvPr id="9" name="Footer Placeholder 8"/>
          <p:cNvSpPr>
            <a:spLocks noGrp="1"/>
          </p:cNvSpPr>
          <p:nvPr>
            <p:ph type="ftr" sz="quarter" idx="14"/>
          </p:nvPr>
        </p:nvSpPr>
        <p:spPr/>
        <p:txBody>
          <a:bodyPr/>
          <a:lstStyle/>
          <a:p>
            <a:r>
              <a:rPr lang="en-US" smtClean="0"/>
              <a:t>ma</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4B0D72-E5CF-41C1-912D-2299A1293BBD}" type="datetime1">
              <a:rPr lang="en-US" smtClean="0"/>
              <a:t>04/04/2011</a:t>
            </a:fld>
            <a:endParaRPr lang="en-US" dirty="0"/>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AFD4234-7231-4B64-B278-83B0A19653D5}" type="datetime1">
              <a:rPr lang="en-US" smtClean="0"/>
              <a:t>04/04/2011</a:t>
            </a:fld>
            <a:endParaRPr lang="en-US" dirty="0"/>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5C749FE-C02A-4F39-BF97-7784547E9659}" type="datetime1">
              <a:rPr lang="en-US" smtClean="0"/>
              <a:t>04/04/2011</a:t>
            </a:fld>
            <a:endParaRPr lang="en-US" dirty="0"/>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F2B0531-B6EC-4F57-BEA5-02E8B1B48F37}" type="datetime1">
              <a:rPr lang="en-US" smtClean="0"/>
              <a:t>04/04/2011</a:t>
            </a:fld>
            <a:endParaRPr lang="en-US" dirty="0"/>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67A3896-B16D-45A4-B35B-A04AFE1ECD60}" type="datetime1">
              <a:rPr lang="en-US" smtClean="0"/>
              <a:t>04/04/2011</a:t>
            </a:fld>
            <a:endParaRPr lang="en-US" dirty="0"/>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9AA9522-08CA-4F9B-B79B-EC46AE13EE8F}" type="datetime1">
              <a:rPr lang="en-US" smtClean="0"/>
              <a:t>04/04/2011</a:t>
            </a:fld>
            <a:endParaRPr lang="en-US" dirty="0"/>
          </a:p>
        </p:txBody>
      </p:sp>
      <p:sp>
        <p:nvSpPr>
          <p:cNvPr id="6" name="Footer Placeholder 5"/>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7D87F8-3A30-48A1-920A-67B002583528}" type="datetime1">
              <a:rPr lang="en-US" smtClean="0"/>
              <a:t>04/04/2011</a:t>
            </a:fld>
            <a:endParaRPr lang="en-US" dirty="0"/>
          </a:p>
        </p:txBody>
      </p:sp>
      <p:sp>
        <p:nvSpPr>
          <p:cNvPr id="8" name="Footer Placeholder 7"/>
          <p:cNvSpPr>
            <a:spLocks noGrp="1"/>
          </p:cNvSpPr>
          <p:nvPr>
            <p:ph type="ftr" sz="quarter" idx="11"/>
          </p:nvPr>
        </p:nvSpPr>
        <p:spPr/>
        <p:txBody>
          <a:bodyPr/>
          <a:lstStyle/>
          <a:p>
            <a:r>
              <a:rPr lang="en-US" smtClean="0"/>
              <a:t>Department of Commerce</a:t>
            </a:r>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8BB2B5B-1DDB-44F2-BDDD-08E7E351CBB5}" type="datetime1">
              <a:rPr lang="en-US" smtClean="0"/>
              <a:t>04/04/2011</a:t>
            </a:fld>
            <a:endParaRPr lang="en-US" dirty="0"/>
          </a:p>
        </p:txBody>
      </p:sp>
      <p:sp>
        <p:nvSpPr>
          <p:cNvPr id="4" name="Footer Placeholder 3"/>
          <p:cNvSpPr>
            <a:spLocks noGrp="1"/>
          </p:cNvSpPr>
          <p:nvPr>
            <p:ph type="ftr" sz="quarter" idx="11"/>
          </p:nvPr>
        </p:nvSpPr>
        <p:spPr/>
        <p:txBody>
          <a:bodyPr/>
          <a:lstStyle/>
          <a:p>
            <a:r>
              <a:rPr lang="en-US" smtClean="0"/>
              <a:t>Department of Commerce</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B5C24-E069-4282-A6ED-35C0B67DF90B}" type="datetime1">
              <a:rPr lang="en-US" smtClean="0"/>
              <a:t>04/04/2011</a:t>
            </a:fld>
            <a:endParaRPr lang="en-US" dirty="0"/>
          </a:p>
        </p:txBody>
      </p:sp>
      <p:sp>
        <p:nvSpPr>
          <p:cNvPr id="3" name="Footer Placeholder 2"/>
          <p:cNvSpPr>
            <a:spLocks noGrp="1"/>
          </p:cNvSpPr>
          <p:nvPr>
            <p:ph type="ftr" sz="quarter" idx="11"/>
          </p:nvPr>
        </p:nvSpPr>
        <p:spPr/>
        <p:txBody>
          <a:bodyPr/>
          <a:lstStyle/>
          <a:p>
            <a:r>
              <a:rPr lang="en-US" smtClean="0"/>
              <a:t>Department of Commerce</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939CC0-683E-41C0-A0EA-3273D1C583B1}" type="datetime1">
              <a:rPr lang="en-US" smtClean="0"/>
              <a:t>04/04/2011</a:t>
            </a:fld>
            <a:endParaRPr lang="en-US" dirty="0"/>
          </a:p>
        </p:txBody>
      </p:sp>
      <p:sp>
        <p:nvSpPr>
          <p:cNvPr id="6" name="Footer Placeholder 5"/>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5C6014-DD7D-446E-8312-422293325DEE}" type="datetime1">
              <a:rPr lang="en-US" smtClean="0"/>
              <a:t>04/04/2011</a:t>
            </a:fld>
            <a:endParaRPr lang="en-US" dirty="0"/>
          </a:p>
        </p:txBody>
      </p:sp>
      <p:sp>
        <p:nvSpPr>
          <p:cNvPr id="6" name="Footer Placeholder 5"/>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BFDC3B-7881-43BB-8601-F62558F2B3E2}" type="datetime1">
              <a:rPr lang="en-US" smtClean="0"/>
              <a:t>04/04/2011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Department of Commerce</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95400"/>
            <a:ext cx="7772400" cy="1143000"/>
          </a:xfrm>
          <a:solidFill>
            <a:schemeClr val="accent1"/>
          </a:solidFill>
          <a:ln w="57150">
            <a:solidFill>
              <a:schemeClr val="accent1"/>
            </a:solidFill>
          </a:ln>
        </p:spPr>
        <p:txBody>
          <a:bodyPr/>
          <a:lstStyle/>
          <a:p>
            <a:r>
              <a:rPr lang="en-US" dirty="0" smtClean="0">
                <a:solidFill>
                  <a:schemeClr val="bg1"/>
                </a:solidFill>
              </a:rPr>
              <a:t>Theory of Cost</a:t>
            </a:r>
            <a:endParaRPr lang="en-US" dirty="0">
              <a:solidFill>
                <a:schemeClr val="bg1"/>
              </a:solidFill>
            </a:endParaRPr>
          </a:p>
        </p:txBody>
      </p:sp>
      <p:sp>
        <p:nvSpPr>
          <p:cNvPr id="3" name="Subtitle 2"/>
          <p:cNvSpPr>
            <a:spLocks noGrp="1"/>
          </p:cNvSpPr>
          <p:nvPr>
            <p:ph type="subTitle" idx="1"/>
          </p:nvPr>
        </p:nvSpPr>
        <p:spPr>
          <a:xfrm>
            <a:off x="1371600" y="2667000"/>
            <a:ext cx="6400800" cy="1676400"/>
          </a:xfrm>
          <a:ln w="38100">
            <a:solidFill>
              <a:schemeClr val="accent1"/>
            </a:solidFill>
          </a:ln>
        </p:spPr>
        <p:txBody>
          <a:bodyPr>
            <a:normAutofit lnSpcReduction="10000"/>
          </a:bodyPr>
          <a:lstStyle/>
          <a:p>
            <a:r>
              <a:rPr lang="en-US" dirty="0" smtClean="0">
                <a:solidFill>
                  <a:schemeClr val="tx1"/>
                </a:solidFill>
              </a:rPr>
              <a:t>Prepared by : Saurabh Chakraborty</a:t>
            </a:r>
          </a:p>
          <a:p>
            <a:r>
              <a:rPr lang="en-US" dirty="0" smtClean="0">
                <a:solidFill>
                  <a:schemeClr val="tx1"/>
                </a:solidFill>
              </a:rPr>
              <a:t>Student : M.Com.</a:t>
            </a:r>
          </a:p>
          <a:p>
            <a:r>
              <a:rPr lang="en-US" dirty="0" smtClean="0">
                <a:solidFill>
                  <a:schemeClr val="tx1"/>
                </a:solidFill>
              </a:rPr>
              <a:t>Subject: Managerial Economics</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dirty="0" smtClean="0"/>
              <a:t>Department of Commerce</a:t>
            </a:r>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772400" cy="762000"/>
          </a:xfrm>
          <a:solidFill>
            <a:schemeClr val="accent1"/>
          </a:solidFill>
          <a:ln w="38100">
            <a:solidFill>
              <a:schemeClr val="accent1"/>
            </a:solidFill>
          </a:ln>
        </p:spPr>
        <p:txBody>
          <a:bodyPr/>
          <a:lstStyle/>
          <a:p>
            <a:r>
              <a:rPr lang="en-US" b="1" dirty="0" smtClean="0">
                <a:solidFill>
                  <a:schemeClr val="bg1"/>
                </a:solidFill>
              </a:rPr>
              <a:t>Indirect Costs</a:t>
            </a:r>
            <a:endParaRPr lang="en-US" dirty="0">
              <a:solidFill>
                <a:schemeClr val="bg1"/>
              </a:solidFill>
            </a:endParaRPr>
          </a:p>
        </p:txBody>
      </p:sp>
      <p:sp>
        <p:nvSpPr>
          <p:cNvPr id="3" name="Subtitle 2"/>
          <p:cNvSpPr>
            <a:spLocks noGrp="1"/>
          </p:cNvSpPr>
          <p:nvPr>
            <p:ph type="subTitle" idx="1"/>
          </p:nvPr>
        </p:nvSpPr>
        <p:spPr>
          <a:xfrm>
            <a:off x="762000" y="1905000"/>
            <a:ext cx="7696200" cy="4038600"/>
          </a:xfrm>
          <a:ln w="38100">
            <a:solidFill>
              <a:schemeClr val="accent1"/>
            </a:solidFill>
          </a:ln>
        </p:spPr>
        <p:txBody>
          <a:bodyPr>
            <a:normAutofit fontScale="70000" lnSpcReduction="20000"/>
          </a:bodyPr>
          <a:lstStyle/>
          <a:p>
            <a:pPr algn="just"/>
            <a:r>
              <a:rPr lang="en-US" dirty="0" smtClean="0">
                <a:solidFill>
                  <a:schemeClr val="tx1"/>
                </a:solidFill>
              </a:rPr>
              <a:t>Indirect costs are those which cannot be easily and definitely identifiable in relation to a plant, a product, a process or a department.  Like the direct costs indirect costs, do not vary ie., they may or may not be variable in nature.  However, the nature of indirect costs depend upon the costing under consideration.  Indirect costs are both the fixed and the variable type as they may or may not vary as a result of the proposed changes in the production process etc. Indirect costs are also called as Non-traceable costs.</a:t>
            </a:r>
            <a:br>
              <a:rPr lang="en-US" dirty="0" smtClean="0">
                <a:solidFill>
                  <a:schemeClr val="tx1"/>
                </a:solidFill>
              </a:rPr>
            </a:br>
            <a:r>
              <a:rPr lang="en-US" dirty="0" smtClean="0">
                <a:solidFill>
                  <a:schemeClr val="tx1"/>
                </a:solidFill>
              </a:rPr>
              <a:t>Example: The cost of factory building, the track of a railway system etc., are fixed indirect costs and the costs of machinery, labour etc.</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762000"/>
          </a:xfrm>
          <a:solidFill>
            <a:schemeClr val="accent1"/>
          </a:solidFill>
          <a:ln w="38100">
            <a:solidFill>
              <a:schemeClr val="accent1"/>
            </a:solidFill>
          </a:ln>
        </p:spPr>
        <p:txBody>
          <a:bodyPr>
            <a:normAutofit fontScale="90000"/>
          </a:bodyPr>
          <a:lstStyle/>
          <a:p>
            <a:r>
              <a:rPr lang="en-US" b="1" dirty="0" smtClean="0"/>
              <a:t/>
            </a:r>
            <a:br>
              <a:rPr lang="en-US" b="1" dirty="0" smtClean="0"/>
            </a:br>
            <a:r>
              <a:rPr lang="en-US" b="1" dirty="0" smtClean="0">
                <a:solidFill>
                  <a:schemeClr val="bg1"/>
                </a:solidFill>
              </a:rPr>
              <a:t>Controllable </a:t>
            </a:r>
            <a:r>
              <a:rPr lang="en-US" b="1" dirty="0">
                <a:solidFill>
                  <a:schemeClr val="bg1"/>
                </a:solidFill>
              </a:rPr>
              <a:t>Costs</a:t>
            </a:r>
            <a:r>
              <a:rPr lang="en-US" b="1" dirty="0"/>
              <a:t/>
            </a:r>
            <a:br>
              <a:rPr lang="en-US" b="1" dirty="0"/>
            </a:br>
            <a:endParaRPr lang="en-US" dirty="0"/>
          </a:p>
        </p:txBody>
      </p:sp>
      <p:sp>
        <p:nvSpPr>
          <p:cNvPr id="3" name="Subtitle 2"/>
          <p:cNvSpPr>
            <a:spLocks noGrp="1"/>
          </p:cNvSpPr>
          <p:nvPr>
            <p:ph type="subTitle" idx="1"/>
          </p:nvPr>
        </p:nvSpPr>
        <p:spPr>
          <a:xfrm>
            <a:off x="914400" y="1676400"/>
            <a:ext cx="7315200" cy="3962400"/>
          </a:xfrm>
          <a:ln w="38100">
            <a:solidFill>
              <a:schemeClr val="accent1"/>
            </a:solidFill>
          </a:ln>
        </p:spPr>
        <p:txBody>
          <a:bodyPr>
            <a:normAutofit lnSpcReduction="10000"/>
          </a:bodyPr>
          <a:lstStyle/>
          <a:p>
            <a:pPr algn="just"/>
            <a:r>
              <a:rPr lang="en-US" dirty="0" smtClean="0">
                <a:solidFill>
                  <a:schemeClr val="tx1"/>
                </a:solidFill>
              </a:rPr>
              <a:t>Controllable costs are those which can be controlled or regulated through observation by an executive and therefore they can be used for assessing the efficiency of the executive.  Most of the costs are controllable.</a:t>
            </a:r>
          </a:p>
          <a:p>
            <a:pPr algn="just"/>
            <a:r>
              <a:rPr lang="en-US" b="1" dirty="0" smtClean="0">
                <a:solidFill>
                  <a:schemeClr val="tx1"/>
                </a:solidFill>
              </a:rPr>
              <a:t>Example:</a:t>
            </a:r>
            <a:r>
              <a:rPr lang="en-US" dirty="0" smtClean="0">
                <a:solidFill>
                  <a:schemeClr val="tx1"/>
                </a:solidFill>
              </a:rPr>
              <a:t> Inventory costs can be controlled at the shop level etc.</a:t>
            </a:r>
          </a:p>
          <a:p>
            <a:endParaRPr lang="en-US" dirty="0"/>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1"/>
            <a:ext cx="7772400" cy="914399"/>
          </a:xfrm>
          <a:solidFill>
            <a:schemeClr val="accent1"/>
          </a:solidFill>
          <a:ln w="38100">
            <a:solidFill>
              <a:schemeClr val="accent1"/>
            </a:solidFill>
          </a:ln>
        </p:spPr>
        <p:txBody>
          <a:bodyPr/>
          <a:lstStyle/>
          <a:p>
            <a:r>
              <a:rPr lang="en-US" b="1" u="sng" dirty="0" smtClean="0">
                <a:solidFill>
                  <a:schemeClr val="bg1"/>
                </a:solidFill>
              </a:rPr>
              <a:t>Non Controllable Costs</a:t>
            </a:r>
            <a:endParaRPr lang="en-US" u="sng" dirty="0">
              <a:solidFill>
                <a:schemeClr val="bg1"/>
              </a:solidFill>
            </a:endParaRPr>
          </a:p>
        </p:txBody>
      </p:sp>
      <p:sp>
        <p:nvSpPr>
          <p:cNvPr id="3" name="Subtitle 2"/>
          <p:cNvSpPr>
            <a:spLocks noGrp="1"/>
          </p:cNvSpPr>
          <p:nvPr>
            <p:ph type="subTitle" idx="1"/>
          </p:nvPr>
        </p:nvSpPr>
        <p:spPr>
          <a:xfrm>
            <a:off x="838200" y="2057400"/>
            <a:ext cx="7315200" cy="3581400"/>
          </a:xfrm>
          <a:ln w="38100">
            <a:solidFill>
              <a:schemeClr val="accent1"/>
            </a:solidFill>
          </a:ln>
        </p:spPr>
        <p:txBody>
          <a:bodyPr/>
          <a:lstStyle/>
          <a:p>
            <a:pPr algn="just">
              <a:buFont typeface="Arial" pitchFamily="34" charset="0"/>
              <a:buChar char="•"/>
            </a:pPr>
            <a:r>
              <a:rPr lang="en-US" dirty="0" smtClean="0">
                <a:solidFill>
                  <a:schemeClr val="tx1"/>
                </a:solidFill>
              </a:rPr>
              <a:t>The costs which cannot be subjected to administrative control and supervision are called non controllable costs.</a:t>
            </a:r>
          </a:p>
          <a:p>
            <a:pPr algn="just">
              <a:buFont typeface="Arial" pitchFamily="34" charset="0"/>
              <a:buChar char="•"/>
            </a:pPr>
            <a:r>
              <a:rPr lang="en-US" b="1" dirty="0" smtClean="0">
                <a:solidFill>
                  <a:schemeClr val="tx1"/>
                </a:solidFill>
              </a:rPr>
              <a:t>Example:</a:t>
            </a:r>
            <a:r>
              <a:rPr lang="en-US" dirty="0" smtClean="0">
                <a:solidFill>
                  <a:schemeClr val="tx1"/>
                </a:solidFill>
              </a:rPr>
              <a:t> Costs due obsolesce and depreciation, capital costs etc.</a:t>
            </a:r>
          </a:p>
          <a:p>
            <a:endParaRPr lang="en-US" dirty="0"/>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1"/>
            <a:ext cx="7772400" cy="1142999"/>
          </a:xfrm>
          <a:solidFill>
            <a:schemeClr val="accent1"/>
          </a:solidFill>
          <a:ln w="38100">
            <a:solidFill>
              <a:schemeClr val="accent1"/>
            </a:solidFill>
          </a:ln>
        </p:spPr>
        <p:txBody>
          <a:bodyPr>
            <a:normAutofit fontScale="90000"/>
          </a:bodyPr>
          <a:lstStyle/>
          <a:p>
            <a:r>
              <a:rPr lang="en-US" b="1" u="sng" dirty="0" smtClean="0">
                <a:solidFill>
                  <a:schemeClr val="bg1"/>
                </a:solidFill>
              </a:rPr>
              <a:t>Historical Costs and Replacement Costs</a:t>
            </a:r>
            <a:endParaRPr lang="en-US" u="sng" dirty="0">
              <a:solidFill>
                <a:schemeClr val="bg1"/>
              </a:solidFill>
            </a:endParaRPr>
          </a:p>
        </p:txBody>
      </p:sp>
      <p:sp>
        <p:nvSpPr>
          <p:cNvPr id="3" name="Subtitle 2"/>
          <p:cNvSpPr>
            <a:spLocks noGrp="1"/>
          </p:cNvSpPr>
          <p:nvPr>
            <p:ph type="subTitle" idx="1"/>
          </p:nvPr>
        </p:nvSpPr>
        <p:spPr>
          <a:xfrm>
            <a:off x="762000" y="1981200"/>
            <a:ext cx="7696200" cy="4038600"/>
          </a:xfrm>
          <a:ln w="38100">
            <a:solidFill>
              <a:schemeClr val="accent1"/>
            </a:solidFill>
          </a:ln>
        </p:spPr>
        <p:txBody>
          <a:bodyPr>
            <a:normAutofit fontScale="70000" lnSpcReduction="20000"/>
          </a:bodyPr>
          <a:lstStyle/>
          <a:p>
            <a:pPr algn="just"/>
            <a:r>
              <a:rPr lang="en-US" b="1" dirty="0" smtClean="0">
                <a:solidFill>
                  <a:schemeClr val="tx1"/>
                </a:solidFill>
              </a:rPr>
              <a:t>Historical cost or original costs of an asset refers to the original price paid by the management to purchase it in the past.  Whereas replacement costs refers to the cost that a firm incurs to replace or acquire the same asset now.  The distinction between the historical cost and the replacement cost result from the changes of prices over time.  In conventional financial accounts, the value of an asset is shown at their historical costs but in decision-making the firm needs to adjust them to reflect price level changes.</a:t>
            </a:r>
          </a:p>
          <a:p>
            <a:pPr algn="just"/>
            <a:r>
              <a:rPr lang="en-US" b="1" dirty="0" smtClean="0">
                <a:solidFill>
                  <a:schemeClr val="tx1"/>
                </a:solidFill>
              </a:rPr>
              <a:t>Example: If a firm acquires a machine for Rs.2,00,000 in the year 1990 and the same machine costs Rs.4,00,000 now.  The amount Rs.2,00,000 is the historical cost and the amount Rs.4,00,000 is the replacement cost.</a:t>
            </a:r>
          </a:p>
          <a:p>
            <a:endParaRPr lang="en-US" dirty="0"/>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772400" cy="838200"/>
          </a:xfrm>
          <a:solidFill>
            <a:schemeClr val="accent1"/>
          </a:solidFill>
          <a:ln w="38100">
            <a:solidFill>
              <a:schemeClr val="accent1"/>
            </a:solidFill>
          </a:ln>
        </p:spPr>
        <p:txBody>
          <a:bodyPr/>
          <a:lstStyle/>
          <a:p>
            <a:r>
              <a:rPr lang="en-US" b="1" u="sng" dirty="0" smtClean="0">
                <a:solidFill>
                  <a:schemeClr val="bg1"/>
                </a:solidFill>
              </a:rPr>
              <a:t>Fixed Costs</a:t>
            </a:r>
            <a:endParaRPr lang="en-US" u="sng" dirty="0">
              <a:solidFill>
                <a:schemeClr val="bg1"/>
              </a:solidFill>
            </a:endParaRPr>
          </a:p>
        </p:txBody>
      </p:sp>
      <p:sp>
        <p:nvSpPr>
          <p:cNvPr id="3" name="Subtitle 2"/>
          <p:cNvSpPr>
            <a:spLocks noGrp="1"/>
          </p:cNvSpPr>
          <p:nvPr>
            <p:ph type="subTitle" idx="1"/>
          </p:nvPr>
        </p:nvSpPr>
        <p:spPr>
          <a:xfrm>
            <a:off x="762000" y="1905000"/>
            <a:ext cx="7696200" cy="3733800"/>
          </a:xfrm>
          <a:ln w="38100">
            <a:solidFill>
              <a:schemeClr val="accent1"/>
            </a:solidFill>
          </a:ln>
        </p:spPr>
        <p:txBody>
          <a:bodyPr>
            <a:normAutofit fontScale="85000" lnSpcReduction="20000"/>
          </a:bodyPr>
          <a:lstStyle/>
          <a:p>
            <a:pPr algn="just"/>
            <a:r>
              <a:rPr lang="en-US" dirty="0" smtClean="0">
                <a:solidFill>
                  <a:schemeClr val="tx1"/>
                </a:solidFill>
              </a:rPr>
              <a:t>Fixed costs are the costs that do not vary with the changes in output.  In other words, fixed costs are those which are fixed in volume though there are variations in the output level..  If the time period in volume under consideration is long enough to make the adjustments in the capacity of the firm, the fixed costs also vary. </a:t>
            </a:r>
          </a:p>
          <a:p>
            <a:pPr algn="just"/>
            <a:r>
              <a:rPr lang="en-US" b="1" dirty="0" smtClean="0">
                <a:solidFill>
                  <a:schemeClr val="tx1"/>
                </a:solidFill>
              </a:rPr>
              <a:t>Examples</a:t>
            </a:r>
            <a:r>
              <a:rPr lang="en-US" dirty="0" smtClean="0">
                <a:solidFill>
                  <a:schemeClr val="tx1"/>
                </a:solidFill>
              </a:rPr>
              <a:t>: Expenditures on depreciation costs of administrative, staff, rent, land and buildings, taxes etc.</a:t>
            </a:r>
          </a:p>
          <a:p>
            <a:endParaRPr lang="en-US" dirty="0"/>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0"/>
            <a:ext cx="7772400" cy="762000"/>
          </a:xfrm>
          <a:solidFill>
            <a:schemeClr val="accent1"/>
          </a:solidFill>
          <a:ln w="38100">
            <a:solidFill>
              <a:schemeClr val="accent1"/>
            </a:solidFill>
          </a:ln>
        </p:spPr>
        <p:txBody>
          <a:bodyPr/>
          <a:lstStyle/>
          <a:p>
            <a:r>
              <a:rPr lang="en-US" b="1" u="sng" dirty="0" smtClean="0">
                <a:solidFill>
                  <a:schemeClr val="bg1"/>
                </a:solidFill>
              </a:rPr>
              <a:t>Variable Costs</a:t>
            </a:r>
            <a:endParaRPr lang="en-US" u="sng" dirty="0">
              <a:solidFill>
                <a:schemeClr val="bg1"/>
              </a:solidFill>
            </a:endParaRPr>
          </a:p>
        </p:txBody>
      </p:sp>
      <p:sp>
        <p:nvSpPr>
          <p:cNvPr id="3" name="Subtitle 2"/>
          <p:cNvSpPr>
            <a:spLocks noGrp="1"/>
          </p:cNvSpPr>
          <p:nvPr>
            <p:ph type="subTitle" idx="1"/>
          </p:nvPr>
        </p:nvSpPr>
        <p:spPr>
          <a:xfrm>
            <a:off x="762000" y="1752600"/>
            <a:ext cx="7696200" cy="4038600"/>
          </a:xfrm>
          <a:ln w="38100">
            <a:solidFill>
              <a:schemeClr val="accent1"/>
            </a:solidFill>
          </a:ln>
        </p:spPr>
        <p:txBody>
          <a:bodyPr>
            <a:normAutofit fontScale="85000" lnSpcReduction="20000"/>
          </a:bodyPr>
          <a:lstStyle/>
          <a:p>
            <a:pPr algn="just"/>
            <a:r>
              <a:rPr lang="en-US" dirty="0" smtClean="0">
                <a:solidFill>
                  <a:schemeClr val="tx1"/>
                </a:solidFill>
              </a:rPr>
              <a:t>Variable Costs are those that are directly dependent on the output ie., they vary with the variation in the volume/level of output.  Variable costs increase in output level but not necessarily in the same proportion.  The proportionality between the variable costs and output depends upon the utilization of fixed facilities and resources during the production process.</a:t>
            </a:r>
          </a:p>
          <a:p>
            <a:pPr algn="just"/>
            <a:r>
              <a:rPr lang="en-US" dirty="0" smtClean="0">
                <a:solidFill>
                  <a:schemeClr val="tx1"/>
                </a:solidFill>
              </a:rPr>
              <a:t>Example: Cost of raw materials, expenditure on labour, running cost or maintenance costs of fixed assets such as fuel, repairs, routine maintenance expenditure.</a:t>
            </a:r>
          </a:p>
          <a:p>
            <a:endParaRPr lang="en-US" dirty="0"/>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0"/>
            <a:ext cx="7772400" cy="990600"/>
          </a:xfrm>
          <a:solidFill>
            <a:schemeClr val="accent1"/>
          </a:solidFill>
          <a:ln w="38100">
            <a:solidFill>
              <a:schemeClr val="accent1"/>
            </a:solidFill>
          </a:ln>
        </p:spPr>
        <p:txBody>
          <a:bodyPr/>
          <a:lstStyle/>
          <a:p>
            <a:r>
              <a:rPr lang="en-US" b="1" u="sng" dirty="0" smtClean="0">
                <a:solidFill>
                  <a:schemeClr val="bg1"/>
                </a:solidFill>
              </a:rPr>
              <a:t>Opportunity Cost</a:t>
            </a:r>
            <a:endParaRPr lang="en-US" u="sng" dirty="0">
              <a:solidFill>
                <a:schemeClr val="bg1"/>
              </a:solidFill>
            </a:endParaRPr>
          </a:p>
        </p:txBody>
      </p:sp>
      <p:sp>
        <p:nvSpPr>
          <p:cNvPr id="3" name="Subtitle 2"/>
          <p:cNvSpPr>
            <a:spLocks noGrp="1"/>
          </p:cNvSpPr>
          <p:nvPr>
            <p:ph type="subTitle" idx="1"/>
          </p:nvPr>
        </p:nvSpPr>
        <p:spPr>
          <a:xfrm>
            <a:off x="685800" y="2362200"/>
            <a:ext cx="7772400" cy="3276600"/>
          </a:xfrm>
          <a:ln w="38100">
            <a:solidFill>
              <a:schemeClr val="accent1"/>
            </a:solidFill>
          </a:ln>
        </p:spPr>
        <p:txBody>
          <a:bodyPr>
            <a:normAutofit fontScale="77500" lnSpcReduction="20000"/>
          </a:bodyPr>
          <a:lstStyle/>
          <a:p>
            <a:pPr algn="just"/>
            <a:r>
              <a:rPr lang="en-US" dirty="0" smtClean="0">
                <a:solidFill>
                  <a:schemeClr val="tx1"/>
                </a:solidFill>
              </a:rPr>
              <a:t>Opportunity cost is concerned with the cost of forgone opportunities/alternatives.  In other words, it is the return from the second best use of the firms resources which the firms forgoes in order to avail of the return from the best use of the resources.  It can also be said as the comparison between the policy that was chosen and the policy that was rejected.  The concept of opportunity cost focuses on the net revenue that could be generated in the next best use of a scare input.  Opportunity cost is also called as "Alternative Cost".</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838200"/>
          </a:xfrm>
          <a:solidFill>
            <a:schemeClr val="accent1"/>
          </a:solidFill>
          <a:ln w="38100">
            <a:solidFill>
              <a:schemeClr val="accent1"/>
            </a:solidFill>
          </a:ln>
        </p:spPr>
        <p:txBody>
          <a:bodyPr>
            <a:normAutofit/>
          </a:bodyPr>
          <a:lstStyle/>
          <a:p>
            <a:r>
              <a:rPr lang="en-US" b="1" u="sng" dirty="0" smtClean="0">
                <a:solidFill>
                  <a:schemeClr val="bg1"/>
                </a:solidFill>
              </a:rPr>
              <a:t>Average Cost</a:t>
            </a:r>
            <a:endParaRPr lang="en-US" u="sng" dirty="0">
              <a:solidFill>
                <a:schemeClr val="bg1"/>
              </a:solidFill>
            </a:endParaRPr>
          </a:p>
        </p:txBody>
      </p:sp>
      <p:sp>
        <p:nvSpPr>
          <p:cNvPr id="3" name="Subtitle 2"/>
          <p:cNvSpPr>
            <a:spLocks noGrp="1"/>
          </p:cNvSpPr>
          <p:nvPr>
            <p:ph type="subTitle" idx="1"/>
          </p:nvPr>
        </p:nvSpPr>
        <p:spPr>
          <a:xfrm>
            <a:off x="762000" y="1752600"/>
            <a:ext cx="7696200" cy="3886200"/>
          </a:xfrm>
          <a:ln w="38100">
            <a:solidFill>
              <a:schemeClr val="accent1"/>
            </a:solidFill>
          </a:ln>
        </p:spPr>
        <p:txBody>
          <a:bodyPr/>
          <a:lstStyle/>
          <a:p>
            <a:pPr algn="just"/>
            <a:r>
              <a:rPr lang="en-US" dirty="0" smtClean="0">
                <a:solidFill>
                  <a:schemeClr val="tx1"/>
                </a:solidFill>
              </a:rPr>
              <a:t>Average Cost (AC) , refers to the cost per unit of output assuming that production of each unit incurs the same cost.  It is statistical in nature and is not an actual cost.  It is obtained by dividing Total Cost(TC) by Total Output(Q)</a:t>
            </a:r>
          </a:p>
          <a:p>
            <a:pPr algn="just"/>
            <a:r>
              <a:rPr lang="en-US" dirty="0" smtClean="0">
                <a:solidFill>
                  <a:schemeClr val="tx1"/>
                </a:solidFill>
              </a:rPr>
              <a:t>AC= TC/Q</a:t>
            </a:r>
          </a:p>
          <a:p>
            <a:endParaRPr lang="en-US" dirty="0"/>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17</a:t>
            </a:fld>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772400" cy="914400"/>
          </a:xfrm>
          <a:solidFill>
            <a:schemeClr val="accent1"/>
          </a:solidFill>
          <a:ln w="38100">
            <a:solidFill>
              <a:schemeClr val="accent1"/>
            </a:solidFill>
          </a:ln>
        </p:spPr>
        <p:txBody>
          <a:bodyPr>
            <a:normAutofit/>
          </a:bodyPr>
          <a:lstStyle/>
          <a:p>
            <a:r>
              <a:rPr lang="en-US" b="1" u="sng" dirty="0" smtClean="0">
                <a:solidFill>
                  <a:schemeClr val="bg1"/>
                </a:solidFill>
              </a:rPr>
              <a:t>Marginal Cost</a:t>
            </a:r>
            <a:endParaRPr lang="en-US" u="sng" dirty="0">
              <a:solidFill>
                <a:schemeClr val="bg1"/>
              </a:solidFill>
            </a:endParaRPr>
          </a:p>
        </p:txBody>
      </p:sp>
      <p:sp>
        <p:nvSpPr>
          <p:cNvPr id="3" name="Subtitle 2"/>
          <p:cNvSpPr>
            <a:spLocks noGrp="1"/>
          </p:cNvSpPr>
          <p:nvPr>
            <p:ph type="subTitle" idx="1"/>
          </p:nvPr>
        </p:nvSpPr>
        <p:spPr>
          <a:xfrm>
            <a:off x="762000" y="1905000"/>
            <a:ext cx="7696200" cy="3733800"/>
          </a:xfrm>
          <a:ln w="38100">
            <a:solidFill>
              <a:schemeClr val="accent1"/>
            </a:solidFill>
          </a:ln>
        </p:spPr>
        <p:txBody>
          <a:bodyPr/>
          <a:lstStyle/>
          <a:p>
            <a:pPr algn="just"/>
            <a:r>
              <a:rPr lang="en-US" dirty="0" smtClean="0">
                <a:solidFill>
                  <a:schemeClr val="tx1"/>
                </a:solidFill>
              </a:rPr>
              <a:t>Marginal costs(MC), refers to the additional costs that are incurred when there is an addition to the existing output level of goods ans services. In other words, it is the addition to the Total Cost(TC) on account of producing additional units.</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18</a:t>
            </a:fld>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762000"/>
            <a:ext cx="7772400" cy="762000"/>
          </a:xfrm>
          <a:solidFill>
            <a:schemeClr val="accent1"/>
          </a:solidFill>
        </p:spPr>
        <p:txBody>
          <a:bodyPr/>
          <a:lstStyle/>
          <a:p>
            <a:r>
              <a:rPr lang="en-US" dirty="0" smtClean="0">
                <a:solidFill>
                  <a:schemeClr val="bg1"/>
                </a:solidFill>
              </a:rPr>
              <a:t>Cost Function</a:t>
            </a:r>
            <a:endParaRPr lang="en-US" dirty="0">
              <a:solidFill>
                <a:schemeClr val="bg1"/>
              </a:solidFill>
            </a:endParaRPr>
          </a:p>
        </p:txBody>
      </p:sp>
      <p:sp>
        <p:nvSpPr>
          <p:cNvPr id="5" name="Subtitle 4"/>
          <p:cNvSpPr>
            <a:spLocks noGrp="1"/>
          </p:cNvSpPr>
          <p:nvPr>
            <p:ph type="subTitle" idx="1"/>
          </p:nvPr>
        </p:nvSpPr>
        <p:spPr>
          <a:xfrm>
            <a:off x="685800" y="1752600"/>
            <a:ext cx="7848600" cy="4343400"/>
          </a:xfrm>
          <a:ln w="38100">
            <a:solidFill>
              <a:schemeClr val="accent1"/>
            </a:solidFill>
          </a:ln>
        </p:spPr>
        <p:txBody>
          <a:bodyPr>
            <a:normAutofit fontScale="85000" lnSpcReduction="20000"/>
          </a:bodyPr>
          <a:lstStyle/>
          <a:p>
            <a:pPr algn="just"/>
            <a:r>
              <a:rPr lang="en-US" dirty="0" smtClean="0">
                <a:solidFill>
                  <a:schemeClr val="tx1"/>
                </a:solidFill>
              </a:rPr>
              <a:t>The cost function refers to the Mathematical relation between Cost of a </a:t>
            </a:r>
            <a:r>
              <a:rPr lang="en-US" dirty="0">
                <a:solidFill>
                  <a:schemeClr val="tx1"/>
                </a:solidFill>
              </a:rPr>
              <a:t>P</a:t>
            </a:r>
            <a:r>
              <a:rPr lang="en-US" dirty="0" smtClean="0">
                <a:solidFill>
                  <a:schemeClr val="tx1"/>
                </a:solidFill>
              </a:rPr>
              <a:t>roduct and the various Determinance of cost. </a:t>
            </a:r>
          </a:p>
          <a:p>
            <a:r>
              <a:rPr lang="en-US" sz="4000" dirty="0" smtClean="0">
                <a:solidFill>
                  <a:schemeClr val="tx1"/>
                </a:solidFill>
              </a:rPr>
              <a:t>C=f(Q,T,P</a:t>
            </a:r>
            <a:r>
              <a:rPr lang="en-US" sz="1800" b="1" dirty="0" smtClean="0">
                <a:solidFill>
                  <a:schemeClr val="tx1"/>
                </a:solidFill>
              </a:rPr>
              <a:t>f</a:t>
            </a:r>
            <a:r>
              <a:rPr lang="en-US" sz="4000" dirty="0" smtClean="0">
                <a:solidFill>
                  <a:schemeClr val="tx1"/>
                </a:solidFill>
              </a:rPr>
              <a:t>,K)</a:t>
            </a:r>
          </a:p>
          <a:p>
            <a:pPr algn="l"/>
            <a:r>
              <a:rPr lang="en-US" dirty="0">
                <a:solidFill>
                  <a:schemeClr val="tx1"/>
                </a:solidFill>
              </a:rPr>
              <a:t>W</a:t>
            </a:r>
            <a:r>
              <a:rPr lang="en-US" dirty="0" smtClean="0">
                <a:solidFill>
                  <a:schemeClr val="tx1"/>
                </a:solidFill>
              </a:rPr>
              <a:t>here,                 </a:t>
            </a:r>
          </a:p>
          <a:p>
            <a:pPr algn="l"/>
            <a:r>
              <a:rPr lang="en-US" dirty="0">
                <a:solidFill>
                  <a:schemeClr val="tx1"/>
                </a:solidFill>
              </a:rPr>
              <a:t> </a:t>
            </a:r>
            <a:r>
              <a:rPr lang="en-US" dirty="0" smtClean="0">
                <a:solidFill>
                  <a:schemeClr val="tx1"/>
                </a:solidFill>
              </a:rPr>
              <a:t>                             C=Total Cost </a:t>
            </a:r>
          </a:p>
          <a:p>
            <a:pPr algn="just"/>
            <a:r>
              <a:rPr lang="en-US" dirty="0" smtClean="0">
                <a:solidFill>
                  <a:schemeClr val="tx1"/>
                </a:solidFill>
              </a:rPr>
              <a:t>                              Q=Output</a:t>
            </a:r>
          </a:p>
          <a:p>
            <a:pPr algn="just"/>
            <a:r>
              <a:rPr lang="en-US" dirty="0" smtClean="0">
                <a:solidFill>
                  <a:schemeClr val="tx1"/>
                </a:solidFill>
              </a:rPr>
              <a:t>                              T=Technology</a:t>
            </a:r>
          </a:p>
          <a:p>
            <a:pPr algn="just"/>
            <a:r>
              <a:rPr lang="en-US" dirty="0" smtClean="0">
                <a:solidFill>
                  <a:schemeClr val="tx1"/>
                </a:solidFill>
              </a:rPr>
              <a:t>                              P</a:t>
            </a:r>
            <a:r>
              <a:rPr lang="en-US" sz="2100" b="1" dirty="0" smtClean="0">
                <a:solidFill>
                  <a:schemeClr val="tx1"/>
                </a:solidFill>
              </a:rPr>
              <a:t>f</a:t>
            </a:r>
            <a:r>
              <a:rPr lang="en-US" dirty="0" smtClean="0">
                <a:solidFill>
                  <a:schemeClr val="tx1"/>
                </a:solidFill>
              </a:rPr>
              <a:t>=Factor Price</a:t>
            </a:r>
          </a:p>
          <a:p>
            <a:pPr algn="just"/>
            <a:r>
              <a:rPr lang="en-US" dirty="0" smtClean="0">
                <a:solidFill>
                  <a:schemeClr val="tx1"/>
                </a:solidFill>
              </a:rPr>
              <a:t>                              K=Capital</a:t>
            </a:r>
          </a:p>
          <a:p>
            <a:endParaRPr lang="en-US" sz="1600" dirty="0"/>
          </a:p>
        </p:txBody>
      </p:sp>
      <p:sp>
        <p:nvSpPr>
          <p:cNvPr id="7" name="Footer Placeholder 6"/>
          <p:cNvSpPr>
            <a:spLocks noGrp="1"/>
          </p:cNvSpPr>
          <p:nvPr>
            <p:ph type="ftr" sz="quarter" idx="11"/>
          </p:nvPr>
        </p:nvSpPr>
        <p:spPr/>
        <p:txBody>
          <a:bodyPr/>
          <a:lstStyle/>
          <a:p>
            <a:r>
              <a:rPr lang="en-US" smtClean="0"/>
              <a:t>Department of Commerce</a:t>
            </a:r>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838200"/>
          </a:xfrm>
          <a:solidFill>
            <a:schemeClr val="accent1"/>
          </a:solidFill>
          <a:ln w="38100">
            <a:solidFill>
              <a:schemeClr val="accent1"/>
            </a:solidFill>
          </a:ln>
        </p:spPr>
        <p:txBody>
          <a:bodyPr/>
          <a:lstStyle/>
          <a:p>
            <a:r>
              <a:rPr lang="en-US" u="sng" dirty="0" smtClean="0">
                <a:solidFill>
                  <a:schemeClr val="bg1"/>
                </a:solidFill>
              </a:rPr>
              <a:t>Cost Analysis</a:t>
            </a:r>
            <a:endParaRPr lang="en-US" u="sng" dirty="0">
              <a:solidFill>
                <a:schemeClr val="bg1"/>
              </a:solidFill>
            </a:endParaRPr>
          </a:p>
        </p:txBody>
      </p:sp>
      <p:sp>
        <p:nvSpPr>
          <p:cNvPr id="3" name="Subtitle 2"/>
          <p:cNvSpPr>
            <a:spLocks noGrp="1"/>
          </p:cNvSpPr>
          <p:nvPr>
            <p:ph idx="1"/>
          </p:nvPr>
        </p:nvSpPr>
        <p:spPr>
          <a:xfrm>
            <a:off x="457200" y="1981200"/>
            <a:ext cx="8229600" cy="4144963"/>
          </a:xfrm>
          <a:ln w="57150">
            <a:solidFill>
              <a:schemeClr val="accent1"/>
            </a:solidFill>
          </a:ln>
        </p:spPr>
        <p:txBody>
          <a:bodyPr/>
          <a:lstStyle/>
          <a:p>
            <a:pPr algn="just"/>
            <a:r>
              <a:rPr lang="en-US" dirty="0" smtClean="0">
                <a:solidFill>
                  <a:schemeClr val="tx1"/>
                </a:solidFill>
              </a:rPr>
              <a:t>Cost analysis refer to the study of Behaviour of cost in relation to one or more Production Criteria like size of output, scale of operation,price of factor of production. </a:t>
            </a:r>
          </a:p>
          <a:p>
            <a:pPr algn="just"/>
            <a:r>
              <a:rPr lang="en-US" dirty="0" smtClean="0">
                <a:solidFill>
                  <a:schemeClr val="tx1"/>
                </a:solidFill>
              </a:rPr>
              <a:t>In other word, Cost Analysis related to the Financial aspects of Production relationa against Physical aspect.</a:t>
            </a:r>
          </a:p>
          <a:p>
            <a:pPr algn="just"/>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62000"/>
          </a:xfrm>
          <a:solidFill>
            <a:schemeClr val="accent1"/>
          </a:solidFill>
        </p:spPr>
        <p:txBody>
          <a:bodyPr/>
          <a:lstStyle/>
          <a:p>
            <a:r>
              <a:rPr lang="en-US" dirty="0" smtClean="0">
                <a:solidFill>
                  <a:schemeClr val="bg1"/>
                </a:solidFill>
              </a:rPr>
              <a:t>Cost Function</a:t>
            </a:r>
            <a:endParaRPr lang="en-US" dirty="0">
              <a:solidFill>
                <a:schemeClr val="bg1"/>
              </a:solidFill>
            </a:endParaRPr>
          </a:p>
        </p:txBody>
      </p:sp>
      <p:sp>
        <p:nvSpPr>
          <p:cNvPr id="4" name="Rounded Rectangle 3"/>
          <p:cNvSpPr/>
          <p:nvPr/>
        </p:nvSpPr>
        <p:spPr>
          <a:xfrm>
            <a:off x="762000" y="1981200"/>
            <a:ext cx="3352800" cy="3581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Rounded Rectangle 4"/>
          <p:cNvSpPr/>
          <p:nvPr/>
        </p:nvSpPr>
        <p:spPr>
          <a:xfrm>
            <a:off x="4343400" y="1905000"/>
            <a:ext cx="4038600" cy="3657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762001" y="2133600"/>
            <a:ext cx="3276600" cy="3046988"/>
          </a:xfrm>
          <a:prstGeom prst="rect">
            <a:avLst/>
          </a:prstGeom>
          <a:noFill/>
        </p:spPr>
        <p:txBody>
          <a:bodyPr wrap="square" lIns="91440" tIns="45720" rIns="91440" bIns="45720">
            <a:spAutoFit/>
          </a:bodyPr>
          <a:lstStyle/>
          <a:p>
            <a:pPr algn="ctr"/>
            <a:r>
              <a:rPr lang="en-US" sz="4800" b="1" dirty="0" smtClean="0">
                <a:ln w="10541" cmpd="sng">
                  <a:solidFill>
                    <a:srgbClr val="7D7D7D">
                      <a:tint val="100000"/>
                      <a:shade val="100000"/>
                      <a:satMod val="110000"/>
                    </a:srgbClr>
                  </a:solidFill>
                  <a:prstDash val="solid"/>
                </a:ln>
                <a:solidFill>
                  <a:schemeClr val="bg1"/>
                </a:solidFill>
              </a:rPr>
              <a:t>Short run Cost Function C=f(Q)</a:t>
            </a:r>
            <a:endParaRPr lang="en-US" sz="4800" b="1" cap="none" spc="0" dirty="0">
              <a:ln w="10541" cmpd="sng">
                <a:solidFill>
                  <a:srgbClr val="7D7D7D">
                    <a:tint val="100000"/>
                    <a:shade val="100000"/>
                    <a:satMod val="110000"/>
                  </a:srgbClr>
                </a:solidFill>
                <a:prstDash val="solid"/>
              </a:ln>
              <a:solidFill>
                <a:schemeClr val="bg1"/>
              </a:solidFill>
              <a:effectLst/>
            </a:endParaRPr>
          </a:p>
        </p:txBody>
      </p:sp>
      <p:sp>
        <p:nvSpPr>
          <p:cNvPr id="11" name="Rectangle 10"/>
          <p:cNvSpPr/>
          <p:nvPr/>
        </p:nvSpPr>
        <p:spPr>
          <a:xfrm>
            <a:off x="4876800" y="2057400"/>
            <a:ext cx="3276600" cy="3139321"/>
          </a:xfrm>
          <a:prstGeom prst="rect">
            <a:avLst/>
          </a:prstGeom>
          <a:noFill/>
        </p:spPr>
        <p:txBody>
          <a:bodyPr wrap="square" lIns="91440" tIns="45720" rIns="91440" bIns="45720">
            <a:spAutoFit/>
          </a:bodyPr>
          <a:lstStyle/>
          <a:p>
            <a:pPr algn="ctr"/>
            <a:r>
              <a:rPr lang="en-US" sz="4800" b="1" dirty="0" smtClean="0">
                <a:ln w="10541" cmpd="sng">
                  <a:solidFill>
                    <a:srgbClr val="7D7D7D">
                      <a:tint val="100000"/>
                      <a:shade val="100000"/>
                      <a:satMod val="110000"/>
                    </a:srgbClr>
                  </a:solidFill>
                  <a:prstDash val="solid"/>
                </a:ln>
                <a:solidFill>
                  <a:schemeClr val="bg1"/>
                </a:solidFill>
              </a:rPr>
              <a:t>Long run Cost Function </a:t>
            </a:r>
            <a:r>
              <a:rPr lang="en-US" sz="4000" b="1" dirty="0" smtClean="0">
                <a:ln w="10541" cmpd="sng">
                  <a:solidFill>
                    <a:srgbClr val="7D7D7D">
                      <a:tint val="100000"/>
                      <a:shade val="100000"/>
                      <a:satMod val="110000"/>
                    </a:srgbClr>
                  </a:solidFill>
                  <a:prstDash val="solid"/>
                </a:ln>
                <a:solidFill>
                  <a:schemeClr val="bg1"/>
                </a:solidFill>
              </a:rPr>
              <a:t>C=f(Q,T,P</a:t>
            </a:r>
            <a:r>
              <a:rPr lang="en-US" sz="3200" b="1" dirty="0" smtClean="0">
                <a:ln w="10541" cmpd="sng">
                  <a:solidFill>
                    <a:srgbClr val="7D7D7D">
                      <a:tint val="100000"/>
                      <a:shade val="100000"/>
                      <a:satMod val="110000"/>
                    </a:srgbClr>
                  </a:solidFill>
                  <a:prstDash val="solid"/>
                </a:ln>
                <a:solidFill>
                  <a:schemeClr val="bg1"/>
                </a:solidFill>
              </a:rPr>
              <a:t>f</a:t>
            </a:r>
            <a:r>
              <a:rPr lang="en-US" sz="5400" b="1" dirty="0" smtClean="0">
                <a:ln w="10541" cmpd="sng">
                  <a:solidFill>
                    <a:srgbClr val="7D7D7D">
                      <a:tint val="100000"/>
                      <a:shade val="100000"/>
                      <a:satMod val="110000"/>
                    </a:srgbClr>
                  </a:solidFill>
                  <a:prstDash val="solid"/>
                </a:ln>
                <a:solidFill>
                  <a:schemeClr val="bg1"/>
                </a:solidFill>
              </a:rPr>
              <a:t>,</a:t>
            </a:r>
            <a:r>
              <a:rPr lang="en-US" sz="4000" b="1" dirty="0" smtClean="0">
                <a:ln w="10541" cmpd="sng">
                  <a:solidFill>
                    <a:srgbClr val="7D7D7D">
                      <a:tint val="100000"/>
                      <a:shade val="100000"/>
                      <a:satMod val="110000"/>
                    </a:srgbClr>
                  </a:solidFill>
                  <a:prstDash val="solid"/>
                </a:ln>
                <a:solidFill>
                  <a:schemeClr val="bg1"/>
                </a:solidFill>
              </a:rPr>
              <a:t>K)</a:t>
            </a:r>
            <a:endParaRPr lang="en-US" sz="4000" b="1" cap="none" spc="0" dirty="0">
              <a:ln w="10541" cmpd="sng">
                <a:solidFill>
                  <a:srgbClr val="7D7D7D">
                    <a:tint val="100000"/>
                    <a:shade val="100000"/>
                    <a:satMod val="110000"/>
                  </a:srgbClr>
                </a:solidFill>
                <a:prstDash val="solid"/>
              </a:ln>
              <a:solidFill>
                <a:schemeClr val="bg1"/>
              </a:solidFill>
              <a:effectLst/>
            </a:endParaRPr>
          </a:p>
        </p:txBody>
      </p:sp>
      <p:sp>
        <p:nvSpPr>
          <p:cNvPr id="8" name="Footer Placeholder 7"/>
          <p:cNvSpPr>
            <a:spLocks noGrp="1"/>
          </p:cNvSpPr>
          <p:nvPr>
            <p:ph type="ftr" sz="quarter" idx="11"/>
          </p:nvPr>
        </p:nvSpPr>
        <p:spPr/>
        <p:txBody>
          <a:bodyPr/>
          <a:lstStyle/>
          <a:p>
            <a:r>
              <a:rPr lang="en-US" smtClean="0"/>
              <a:t>Department of Commerce</a:t>
            </a:r>
            <a:endParaRPr lang="en-US" dirty="0"/>
          </a:p>
        </p:txBody>
      </p:sp>
      <p:sp>
        <p:nvSpPr>
          <p:cNvPr id="12" name="Slide Number Placeholder 11"/>
          <p:cNvSpPr>
            <a:spLocks noGrp="1"/>
          </p:cNvSpPr>
          <p:nvPr>
            <p:ph type="sldNum" sz="quarter" idx="12"/>
          </p:nvPr>
        </p:nvSpPr>
        <p:spPr/>
        <p:txBody>
          <a:bodyPr/>
          <a:lstStyle/>
          <a:p>
            <a:fld id="{B6F15528-21DE-4FAA-801E-634DDDAF4B2B}" type="slidenum">
              <a:rPr lang="en-US" smtClean="0"/>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85800"/>
          </a:xfrm>
          <a:solidFill>
            <a:schemeClr val="accent1"/>
          </a:solidFill>
        </p:spPr>
        <p:txBody>
          <a:bodyPr>
            <a:normAutofit fontScale="90000"/>
          </a:bodyPr>
          <a:lstStyle/>
          <a:p>
            <a:r>
              <a:rPr lang="en-US" dirty="0" smtClean="0">
                <a:solidFill>
                  <a:schemeClr val="bg1"/>
                </a:solidFill>
              </a:rPr>
              <a:t/>
            </a:r>
            <a:br>
              <a:rPr lang="en-US" dirty="0" smtClean="0">
                <a:solidFill>
                  <a:schemeClr val="bg1"/>
                </a:solidFill>
              </a:rPr>
            </a:br>
            <a:r>
              <a:rPr lang="en-US" dirty="0" smtClean="0">
                <a:solidFill>
                  <a:schemeClr val="bg1"/>
                </a:solidFill>
              </a:rPr>
              <a:t>Short Run Cost </a:t>
            </a:r>
            <a:r>
              <a:rPr lang="en-US" dirty="0" smtClean="0"/>
              <a:t/>
            </a:r>
            <a:br>
              <a:rPr lang="en-US" dirty="0" smtClean="0"/>
            </a:br>
            <a:endParaRPr lang="en-US" dirty="0"/>
          </a:p>
        </p:txBody>
      </p:sp>
      <p:sp>
        <p:nvSpPr>
          <p:cNvPr id="4" name="Oval 3"/>
          <p:cNvSpPr/>
          <p:nvPr/>
        </p:nvSpPr>
        <p:spPr>
          <a:xfrm>
            <a:off x="914400" y="2743200"/>
            <a:ext cx="2362200" cy="2362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Oval 4"/>
          <p:cNvSpPr/>
          <p:nvPr/>
        </p:nvSpPr>
        <p:spPr>
          <a:xfrm>
            <a:off x="3505200" y="2819400"/>
            <a:ext cx="2362200" cy="2362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6096000" y="2895600"/>
            <a:ext cx="2362200" cy="2362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rot="10800000" flipV="1">
            <a:off x="2514600" y="1447800"/>
            <a:ext cx="1295400" cy="1219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3847306" y="2095500"/>
            <a:ext cx="1296194"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105400" y="1447800"/>
            <a:ext cx="1524000" cy="1371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066800" y="3048000"/>
            <a:ext cx="2133600" cy="1600438"/>
          </a:xfrm>
          <a:prstGeom prst="rect">
            <a:avLst/>
          </a:prstGeom>
          <a:noFill/>
        </p:spPr>
        <p:txBody>
          <a:bodyPr wrap="square" lIns="91440" tIns="45720" rIns="91440" bIns="45720">
            <a:spAutoFit/>
          </a:bodyPr>
          <a:lstStyle/>
          <a:p>
            <a:pPr algn="ctr"/>
            <a:r>
              <a:rPr lang="en-US" sz="4400" b="1" cap="none" spc="0" dirty="0" smtClean="0">
                <a:ln w="10541" cmpd="sng">
                  <a:solidFill>
                    <a:srgbClr val="7D7D7D">
                      <a:tint val="100000"/>
                      <a:shade val="100000"/>
                      <a:satMod val="110000"/>
                    </a:srgbClr>
                  </a:solidFill>
                  <a:prstDash val="solid"/>
                </a:ln>
                <a:solidFill>
                  <a:schemeClr val="bg1"/>
                </a:solidFill>
                <a:effectLst/>
              </a:rPr>
              <a:t>Fixed Cost</a:t>
            </a:r>
            <a:r>
              <a:rPr lang="en-US" sz="5400" b="1" cap="none" spc="0" dirty="0" smtClean="0">
                <a:ln w="10541" cmpd="sng">
                  <a:solidFill>
                    <a:srgbClr val="7D7D7D">
                      <a:tint val="100000"/>
                      <a:shade val="100000"/>
                      <a:satMod val="110000"/>
                    </a:srgbClr>
                  </a:solidFill>
                  <a:prstDash val="solid"/>
                </a:ln>
                <a:solidFill>
                  <a:schemeClr val="bg1"/>
                </a:solidFill>
                <a:effectLst/>
              </a:rPr>
              <a:t> </a:t>
            </a:r>
            <a:endParaRPr lang="en-US" sz="5400" b="1" cap="none" spc="0" dirty="0">
              <a:ln w="10541" cmpd="sng">
                <a:solidFill>
                  <a:srgbClr val="7D7D7D">
                    <a:tint val="100000"/>
                    <a:shade val="100000"/>
                    <a:satMod val="110000"/>
                  </a:srgbClr>
                </a:solidFill>
                <a:prstDash val="solid"/>
              </a:ln>
              <a:solidFill>
                <a:schemeClr val="bg1"/>
              </a:solidFill>
              <a:effectLst/>
            </a:endParaRPr>
          </a:p>
        </p:txBody>
      </p:sp>
      <p:sp>
        <p:nvSpPr>
          <p:cNvPr id="15" name="Rectangle 14"/>
          <p:cNvSpPr/>
          <p:nvPr/>
        </p:nvSpPr>
        <p:spPr>
          <a:xfrm>
            <a:off x="3429000" y="3200400"/>
            <a:ext cx="2590800" cy="1323439"/>
          </a:xfrm>
          <a:prstGeom prst="rect">
            <a:avLst/>
          </a:prstGeom>
          <a:noFill/>
        </p:spPr>
        <p:txBody>
          <a:bodyPr wrap="square" lIns="91440" tIns="45720" rIns="91440" bIns="45720">
            <a:spAutoFit/>
          </a:bodyPr>
          <a:lstStyle/>
          <a:p>
            <a:pPr algn="ctr"/>
            <a:r>
              <a:rPr lang="en-US" sz="4000" b="1" dirty="0" smtClean="0">
                <a:ln w="10541" cmpd="sng">
                  <a:solidFill>
                    <a:srgbClr val="7D7D7D">
                      <a:tint val="100000"/>
                      <a:shade val="100000"/>
                      <a:satMod val="110000"/>
                    </a:srgbClr>
                  </a:solidFill>
                  <a:prstDash val="solid"/>
                </a:ln>
                <a:solidFill>
                  <a:schemeClr val="bg1"/>
                </a:solidFill>
              </a:rPr>
              <a:t>Variable Cost</a:t>
            </a:r>
            <a:endParaRPr lang="en-US" sz="4000" b="1" cap="none" spc="0" dirty="0">
              <a:ln w="10541" cmpd="sng">
                <a:solidFill>
                  <a:srgbClr val="7D7D7D">
                    <a:tint val="100000"/>
                    <a:shade val="100000"/>
                    <a:satMod val="110000"/>
                  </a:srgbClr>
                </a:solidFill>
                <a:prstDash val="solid"/>
              </a:ln>
              <a:solidFill>
                <a:schemeClr val="bg1"/>
              </a:solidFill>
              <a:effectLst/>
            </a:endParaRPr>
          </a:p>
        </p:txBody>
      </p:sp>
      <p:sp>
        <p:nvSpPr>
          <p:cNvPr id="16" name="Rectangle 15"/>
          <p:cNvSpPr/>
          <p:nvPr/>
        </p:nvSpPr>
        <p:spPr>
          <a:xfrm>
            <a:off x="6172200" y="3200400"/>
            <a:ext cx="2286000" cy="1446550"/>
          </a:xfrm>
          <a:prstGeom prst="rect">
            <a:avLst/>
          </a:prstGeom>
          <a:noFill/>
        </p:spPr>
        <p:txBody>
          <a:bodyPr wrap="square" lIns="91440" tIns="45720" rIns="91440" bIns="45720">
            <a:spAutoFit/>
          </a:bodyPr>
          <a:lstStyle/>
          <a:p>
            <a:pPr algn="ctr"/>
            <a:r>
              <a:rPr lang="en-US" sz="4400" b="1" cap="none" spc="0" dirty="0" smtClean="0">
                <a:ln w="10541" cmpd="sng">
                  <a:solidFill>
                    <a:srgbClr val="7D7D7D">
                      <a:tint val="100000"/>
                      <a:shade val="100000"/>
                      <a:satMod val="110000"/>
                    </a:srgbClr>
                  </a:solidFill>
                  <a:prstDash val="solid"/>
                </a:ln>
                <a:solidFill>
                  <a:schemeClr val="bg1"/>
                </a:solidFill>
                <a:effectLst/>
              </a:rPr>
              <a:t>Total Cost</a:t>
            </a:r>
            <a:endParaRPr lang="en-US" sz="4400" b="1" cap="none" spc="0" dirty="0">
              <a:ln w="10541" cmpd="sng">
                <a:solidFill>
                  <a:srgbClr val="7D7D7D">
                    <a:tint val="100000"/>
                    <a:shade val="100000"/>
                    <a:satMod val="110000"/>
                  </a:srgbClr>
                </a:solidFill>
                <a:prstDash val="solid"/>
              </a:ln>
              <a:solidFill>
                <a:schemeClr val="bg1"/>
              </a:solidFill>
              <a:effectLst/>
            </a:endParaRPr>
          </a:p>
        </p:txBody>
      </p:sp>
      <p:sp>
        <p:nvSpPr>
          <p:cNvPr id="19" name="Footer Placeholder 18"/>
          <p:cNvSpPr>
            <a:spLocks noGrp="1"/>
          </p:cNvSpPr>
          <p:nvPr>
            <p:ph type="ftr" sz="quarter" idx="11"/>
          </p:nvPr>
        </p:nvSpPr>
        <p:spPr/>
        <p:txBody>
          <a:bodyPr/>
          <a:lstStyle/>
          <a:p>
            <a:r>
              <a:rPr lang="en-US" smtClean="0"/>
              <a:t>Department of Commerce</a:t>
            </a:r>
            <a:endParaRPr lang="en-US" dirty="0"/>
          </a:p>
        </p:txBody>
      </p:sp>
      <p:sp>
        <p:nvSpPr>
          <p:cNvPr id="21" name="Slide Number Placeholder 20"/>
          <p:cNvSpPr>
            <a:spLocks noGrp="1"/>
          </p:cNvSpPr>
          <p:nvPr>
            <p:ph type="sldNum" sz="quarter" idx="12"/>
          </p:nvPr>
        </p:nvSpPr>
        <p:spPr/>
        <p:txBody>
          <a:bodyPr/>
          <a:lstStyle/>
          <a:p>
            <a:fld id="{B6F15528-21DE-4FAA-801E-634DDDAF4B2B}" type="slidenum">
              <a:rPr lang="en-US" smtClean="0"/>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1"/>
            <a:ext cx="7772400" cy="914399"/>
          </a:xfrm>
          <a:solidFill>
            <a:schemeClr val="accent1"/>
          </a:solidFill>
        </p:spPr>
        <p:txBody>
          <a:bodyPr/>
          <a:lstStyle/>
          <a:p>
            <a:r>
              <a:rPr lang="en-US" dirty="0" smtClean="0">
                <a:solidFill>
                  <a:schemeClr val="bg1"/>
                </a:solidFill>
              </a:rPr>
              <a:t>Short Run Fixed Cost(SFC) </a:t>
            </a:r>
            <a:endParaRPr lang="en-US" dirty="0">
              <a:solidFill>
                <a:schemeClr val="bg1"/>
              </a:solidFill>
            </a:endParaRPr>
          </a:p>
        </p:txBody>
      </p:sp>
      <p:sp>
        <p:nvSpPr>
          <p:cNvPr id="3" name="Subtitle 2"/>
          <p:cNvSpPr>
            <a:spLocks noGrp="1"/>
          </p:cNvSpPr>
          <p:nvPr>
            <p:ph type="subTitle" idx="1"/>
          </p:nvPr>
        </p:nvSpPr>
        <p:spPr>
          <a:xfrm>
            <a:off x="914400" y="2133600"/>
            <a:ext cx="7315200" cy="3657600"/>
          </a:xfrm>
          <a:ln w="38100">
            <a:solidFill>
              <a:schemeClr val="accent1"/>
            </a:solidFill>
          </a:ln>
        </p:spPr>
        <p:txBody>
          <a:bodyPr>
            <a:normAutofit fontScale="92500"/>
          </a:bodyPr>
          <a:lstStyle/>
          <a:p>
            <a:pPr algn="just">
              <a:buFont typeface="Arial" pitchFamily="34" charset="0"/>
              <a:buChar char="•"/>
            </a:pPr>
            <a:r>
              <a:rPr lang="en-US" dirty="0" smtClean="0">
                <a:solidFill>
                  <a:schemeClr val="tx1"/>
                </a:solidFill>
              </a:rPr>
              <a:t>Fixed Cost are hose cost which are independent of output i.e. they do not change with change of output.</a:t>
            </a:r>
          </a:p>
          <a:p>
            <a:pPr algn="just">
              <a:buFont typeface="Arial" pitchFamily="34" charset="0"/>
              <a:buChar char="•"/>
            </a:pPr>
            <a:r>
              <a:rPr lang="en-US" dirty="0" smtClean="0">
                <a:solidFill>
                  <a:schemeClr val="tx1"/>
                </a:solidFill>
              </a:rPr>
              <a:t>In case of Firm shut down  for some </a:t>
            </a:r>
            <a:r>
              <a:rPr lang="en-US" dirty="0" err="1" smtClean="0">
                <a:solidFill>
                  <a:schemeClr val="tx1"/>
                </a:solidFill>
              </a:rPr>
              <a:t>time,Fixed</a:t>
            </a:r>
            <a:r>
              <a:rPr lang="en-US" dirty="0" smtClean="0">
                <a:solidFill>
                  <a:schemeClr val="tx1"/>
                </a:solidFill>
              </a:rPr>
              <a:t> Cost are to be borne by the firm.</a:t>
            </a:r>
          </a:p>
          <a:p>
            <a:pPr algn="just">
              <a:buFont typeface="Arial" pitchFamily="34" charset="0"/>
              <a:buChar char="•"/>
            </a:pPr>
            <a:r>
              <a:rPr lang="en-US" dirty="0" smtClean="0">
                <a:solidFill>
                  <a:schemeClr val="tx1"/>
                </a:solidFill>
              </a:rPr>
              <a:t>Example, Factory </a:t>
            </a:r>
            <a:r>
              <a:rPr lang="en-US" dirty="0" err="1" smtClean="0">
                <a:solidFill>
                  <a:schemeClr val="tx1"/>
                </a:solidFill>
              </a:rPr>
              <a:t>Rent,Interest</a:t>
            </a:r>
            <a:r>
              <a:rPr lang="en-US" dirty="0" smtClean="0">
                <a:solidFill>
                  <a:schemeClr val="tx1"/>
                </a:solidFill>
              </a:rPr>
              <a:t> on Capital Employed etc.</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22</a:t>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0"/>
            <a:ext cx="7772400" cy="914400"/>
          </a:xfrm>
          <a:solidFill>
            <a:schemeClr val="accent1"/>
          </a:solidFill>
          <a:ln>
            <a:solidFill>
              <a:schemeClr val="accent2">
                <a:lumMod val="60000"/>
                <a:lumOff val="40000"/>
              </a:schemeClr>
            </a:solidFill>
          </a:ln>
        </p:spPr>
        <p:txBody>
          <a:bodyPr/>
          <a:lstStyle/>
          <a:p>
            <a:r>
              <a:rPr lang="en-US" dirty="0" smtClean="0">
                <a:solidFill>
                  <a:schemeClr val="bg1"/>
                </a:solidFill>
              </a:rPr>
              <a:t>Short Run Variable Cost(SVC)</a:t>
            </a:r>
            <a:endParaRPr lang="en-US" dirty="0">
              <a:solidFill>
                <a:schemeClr val="bg1"/>
              </a:solidFill>
            </a:endParaRPr>
          </a:p>
        </p:txBody>
      </p:sp>
      <p:sp>
        <p:nvSpPr>
          <p:cNvPr id="3" name="Subtitle 2"/>
          <p:cNvSpPr>
            <a:spLocks noGrp="1"/>
          </p:cNvSpPr>
          <p:nvPr>
            <p:ph type="subTitle" idx="1"/>
          </p:nvPr>
        </p:nvSpPr>
        <p:spPr>
          <a:xfrm>
            <a:off x="685800" y="2209800"/>
            <a:ext cx="7848600" cy="3429000"/>
          </a:xfrm>
          <a:ln w="38100">
            <a:solidFill>
              <a:schemeClr val="accent1"/>
            </a:solidFill>
          </a:ln>
        </p:spPr>
        <p:txBody>
          <a:bodyPr>
            <a:normAutofit lnSpcReduction="10000"/>
          </a:bodyPr>
          <a:lstStyle/>
          <a:p>
            <a:pPr algn="just">
              <a:buFont typeface="Arial" pitchFamily="34" charset="0"/>
              <a:buChar char="•"/>
            </a:pPr>
            <a:r>
              <a:rPr lang="en-US" dirty="0" smtClean="0">
                <a:solidFill>
                  <a:schemeClr val="tx1"/>
                </a:solidFill>
              </a:rPr>
              <a:t>Variable cost are those cost which  changes with changes in Output.</a:t>
            </a:r>
          </a:p>
          <a:p>
            <a:pPr algn="just">
              <a:buFont typeface="Arial" pitchFamily="34" charset="0"/>
              <a:buChar char="•"/>
            </a:pPr>
            <a:r>
              <a:rPr lang="en-US" dirty="0" smtClean="0">
                <a:solidFill>
                  <a:schemeClr val="tx1"/>
                </a:solidFill>
              </a:rPr>
              <a:t>In case of firm shut down for some time ,Variable Cost dose not occur and hence avoided by the Firm.</a:t>
            </a:r>
          </a:p>
          <a:p>
            <a:pPr algn="just">
              <a:buFont typeface="Arial" pitchFamily="34" charset="0"/>
              <a:buChar char="•"/>
            </a:pPr>
            <a:r>
              <a:rPr lang="en-US" dirty="0" smtClean="0">
                <a:solidFill>
                  <a:schemeClr val="tx1"/>
                </a:solidFill>
              </a:rPr>
              <a:t>Example, Payment of Wage , Price of Raw Materials etc.</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23</a:t>
            </a:fld>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199"/>
            <a:ext cx="7772400" cy="762001"/>
          </a:xfrm>
          <a:solidFill>
            <a:schemeClr val="accent1"/>
          </a:solidFill>
          <a:ln w="38100">
            <a:solidFill>
              <a:schemeClr val="accent1"/>
            </a:solidFill>
          </a:ln>
        </p:spPr>
        <p:txBody>
          <a:bodyPr>
            <a:normAutofit/>
          </a:bodyPr>
          <a:lstStyle/>
          <a:p>
            <a:r>
              <a:rPr lang="en-US" b="1" u="sng" dirty="0" smtClean="0">
                <a:solidFill>
                  <a:schemeClr val="bg1"/>
                </a:solidFill>
              </a:rPr>
              <a:t>Total Cost</a:t>
            </a:r>
            <a:endParaRPr lang="en-US" u="sng" dirty="0">
              <a:solidFill>
                <a:schemeClr val="bg1"/>
              </a:solidFill>
            </a:endParaRPr>
          </a:p>
        </p:txBody>
      </p:sp>
      <p:sp>
        <p:nvSpPr>
          <p:cNvPr id="3" name="Subtitle 2"/>
          <p:cNvSpPr>
            <a:spLocks noGrp="1"/>
          </p:cNvSpPr>
          <p:nvPr>
            <p:ph type="subTitle" idx="1"/>
          </p:nvPr>
        </p:nvSpPr>
        <p:spPr>
          <a:xfrm>
            <a:off x="685800" y="1752600"/>
            <a:ext cx="7772400" cy="3886200"/>
          </a:xfrm>
          <a:ln w="38100">
            <a:solidFill>
              <a:schemeClr val="accent1"/>
            </a:solidFill>
          </a:ln>
        </p:spPr>
        <p:txBody>
          <a:bodyPr>
            <a:normAutofit fontScale="92500"/>
          </a:bodyPr>
          <a:lstStyle/>
          <a:p>
            <a:pPr algn="just"/>
            <a:r>
              <a:rPr lang="en-US" dirty="0" smtClean="0">
                <a:solidFill>
                  <a:schemeClr val="tx1"/>
                </a:solidFill>
              </a:rPr>
              <a:t>Total cost (TC) refers to the money value of the total resources/inputs required for the production of goods and services by the firm.  In other words, it refers to the total outlays of money expenditure, both explicit and implicit, on the resources used to produce a given level output.  Total cost includes both fixed and variable costs and is given by TC = VC + FC</a:t>
            </a:r>
          </a:p>
          <a:p>
            <a:endParaRPr lang="en-US" dirty="0"/>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24</a:t>
            </a:fld>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8200"/>
            <a:ext cx="8229600" cy="914400"/>
          </a:xfrm>
          <a:solidFill>
            <a:schemeClr val="accent1"/>
          </a:solidFill>
        </p:spPr>
        <p:txBody>
          <a:bodyPr/>
          <a:lstStyle/>
          <a:p>
            <a:r>
              <a:rPr lang="en-US" dirty="0" smtClean="0">
                <a:solidFill>
                  <a:schemeClr val="bg1"/>
                </a:solidFill>
              </a:rPr>
              <a:t>Short Run Total Cost Curves</a:t>
            </a:r>
            <a:endParaRPr lang="en-US" dirty="0">
              <a:solidFill>
                <a:schemeClr val="bg1"/>
              </a:solidFill>
            </a:endParaRPr>
          </a:p>
        </p:txBody>
      </p:sp>
      <p:pic>
        <p:nvPicPr>
          <p:cNvPr id="5" name="Content Placeholder 4" descr="SHORT RUN TOTAL COST.bmp"/>
          <p:cNvPicPr>
            <a:picLocks noGrp="1" noChangeAspect="1"/>
          </p:cNvPicPr>
          <p:nvPr>
            <p:ph idx="1"/>
          </p:nvPr>
        </p:nvPicPr>
        <p:blipFill>
          <a:blip r:embed="rId3"/>
          <a:stretch>
            <a:fillRect/>
          </a:stretch>
        </p:blipFill>
        <p:spPr>
          <a:xfrm>
            <a:off x="1447800" y="1905000"/>
            <a:ext cx="6324600" cy="4114800"/>
          </a:xfrm>
          <a:prstGeom prst="rect">
            <a:avLst/>
          </a:prstGeom>
          <a:ln>
            <a:noFill/>
          </a:ln>
          <a:effectLst>
            <a:outerShdw blurRad="292100" dist="139700" dir="2700000" algn="tl" rotWithShape="0">
              <a:srgbClr val="333333">
                <a:alpha val="65000"/>
              </a:srgbClr>
            </a:outerShdw>
          </a:effectLst>
        </p:spPr>
      </p:pic>
      <p:sp>
        <p:nvSpPr>
          <p:cNvPr id="6" name="Footer Placeholder 5"/>
          <p:cNvSpPr>
            <a:spLocks noGrp="1"/>
          </p:cNvSpPr>
          <p:nvPr>
            <p:ph type="ftr" sz="quarter" idx="11"/>
          </p:nvPr>
        </p:nvSpPr>
        <p:spPr/>
        <p:txBody>
          <a:bodyPr/>
          <a:lstStyle/>
          <a:p>
            <a:r>
              <a:rPr lang="en-US" smtClean="0"/>
              <a:t>Department of Commerce</a:t>
            </a:r>
            <a:endParaRPr lang="en-US"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25</a:t>
            </a:fld>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0"/>
            <a:ext cx="8229600" cy="533400"/>
          </a:xfrm>
          <a:solidFill>
            <a:schemeClr val="accent1"/>
          </a:solidFill>
        </p:spPr>
        <p:txBody>
          <a:bodyPr>
            <a:normAutofit fontScale="90000"/>
          </a:bodyPr>
          <a:lstStyle/>
          <a:p>
            <a:r>
              <a:rPr lang="en-US" dirty="0" smtClean="0">
                <a:solidFill>
                  <a:schemeClr val="bg1"/>
                </a:solidFill>
              </a:rPr>
              <a:t>Short Run Average Cost </a:t>
            </a:r>
            <a:endParaRPr lang="en-US" dirty="0">
              <a:solidFill>
                <a:schemeClr val="bg1"/>
              </a:solidFill>
            </a:endParaRPr>
          </a:p>
        </p:txBody>
      </p:sp>
      <p:sp>
        <p:nvSpPr>
          <p:cNvPr id="5" name="Oval 4"/>
          <p:cNvSpPr/>
          <p:nvPr/>
        </p:nvSpPr>
        <p:spPr>
          <a:xfrm>
            <a:off x="228600" y="2209800"/>
            <a:ext cx="2971800" cy="3505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chemeClr val="bg1"/>
                </a:solidFill>
              </a:rPr>
              <a:t>Average fixed costs</a:t>
            </a:r>
            <a:endParaRPr lang="en-US" sz="4000" dirty="0">
              <a:solidFill>
                <a:schemeClr val="bg1"/>
              </a:solidFill>
            </a:endParaRPr>
          </a:p>
        </p:txBody>
      </p:sp>
      <p:sp>
        <p:nvSpPr>
          <p:cNvPr id="6" name="Oval 5"/>
          <p:cNvSpPr/>
          <p:nvPr/>
        </p:nvSpPr>
        <p:spPr>
          <a:xfrm>
            <a:off x="3200400" y="2209800"/>
            <a:ext cx="2895600" cy="3505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chemeClr val="bg1"/>
                </a:solidFill>
              </a:rPr>
              <a:t>Average variable cost</a:t>
            </a:r>
            <a:endParaRPr lang="en-US" sz="4000" b="1" dirty="0">
              <a:solidFill>
                <a:schemeClr val="bg1"/>
              </a:solidFill>
            </a:endParaRPr>
          </a:p>
        </p:txBody>
      </p:sp>
      <p:sp>
        <p:nvSpPr>
          <p:cNvPr id="7" name="Oval 6"/>
          <p:cNvSpPr/>
          <p:nvPr/>
        </p:nvSpPr>
        <p:spPr>
          <a:xfrm>
            <a:off x="6096000" y="2209800"/>
            <a:ext cx="2895600" cy="3505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chemeClr val="bg1"/>
                </a:solidFill>
              </a:rPr>
              <a:t>Average Total Cost</a:t>
            </a:r>
            <a:endParaRPr lang="en-US" sz="4000" dirty="0">
              <a:solidFill>
                <a:schemeClr val="bg1"/>
              </a:solidFill>
            </a:endParaRPr>
          </a:p>
        </p:txBody>
      </p:sp>
      <p:sp>
        <p:nvSpPr>
          <p:cNvPr id="9" name="Down Arrow 8"/>
          <p:cNvSpPr/>
          <p:nvPr/>
        </p:nvSpPr>
        <p:spPr>
          <a:xfrm>
            <a:off x="4419600" y="1371600"/>
            <a:ext cx="484632" cy="902208"/>
          </a:xfrm>
          <a:prstGeom prst="downArrow">
            <a:avLst>
              <a:gd name="adj1" fmla="val 61435"/>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4800600" y="1295400"/>
            <a:ext cx="2590800" cy="637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7315200" y="121920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 Arrow 11"/>
          <p:cNvSpPr/>
          <p:nvPr/>
        </p:nvSpPr>
        <p:spPr>
          <a:xfrm>
            <a:off x="1905000" y="1295400"/>
            <a:ext cx="2578608" cy="609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a:off x="1524000" y="121920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ooter Placeholder 14"/>
          <p:cNvSpPr>
            <a:spLocks noGrp="1"/>
          </p:cNvSpPr>
          <p:nvPr>
            <p:ph type="ftr" sz="quarter" idx="11"/>
          </p:nvPr>
        </p:nvSpPr>
        <p:spPr/>
        <p:txBody>
          <a:bodyPr/>
          <a:lstStyle/>
          <a:p>
            <a:r>
              <a:rPr lang="en-US" smtClean="0"/>
              <a:t>Department of Commerce</a:t>
            </a:r>
            <a:endParaRPr lang="en-US" dirty="0"/>
          </a:p>
        </p:txBody>
      </p:sp>
      <p:sp>
        <p:nvSpPr>
          <p:cNvPr id="17" name="Slide Number Placeholder 16"/>
          <p:cNvSpPr>
            <a:spLocks noGrp="1"/>
          </p:cNvSpPr>
          <p:nvPr>
            <p:ph type="sldNum" sz="quarter" idx="12"/>
          </p:nvPr>
        </p:nvSpPr>
        <p:spPr/>
        <p:txBody>
          <a:bodyPr/>
          <a:lstStyle/>
          <a:p>
            <a:fld id="{B6F15528-21DE-4FAA-801E-634DDDAF4B2B}" type="slidenum">
              <a:rPr lang="en-US" smtClean="0"/>
              <a:pPr/>
              <a:t>26</a:t>
            </a:fld>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7467600" cy="609600"/>
          </a:xfrm>
          <a:solidFill>
            <a:schemeClr val="accent1"/>
          </a:solidFill>
        </p:spPr>
        <p:txBody>
          <a:bodyPr>
            <a:normAutofit fontScale="90000"/>
          </a:bodyPr>
          <a:lstStyle/>
          <a:p>
            <a:pPr algn="ctr"/>
            <a:r>
              <a:rPr lang="en-US" sz="3600" dirty="0" smtClean="0">
                <a:solidFill>
                  <a:schemeClr val="bg1"/>
                </a:solidFill>
              </a:rPr>
              <a:t>Short Run Average Fixed cost</a:t>
            </a:r>
            <a:endParaRPr lang="en-US" sz="3600" dirty="0">
              <a:solidFill>
                <a:schemeClr val="bg1"/>
              </a:solidFill>
            </a:endParaRPr>
          </a:p>
        </p:txBody>
      </p:sp>
      <p:pic>
        <p:nvPicPr>
          <p:cNvPr id="5" name="Content Placeholder 4" descr="fc.gif"/>
          <p:cNvPicPr>
            <a:picLocks noGrp="1" noChangeAspect="1"/>
          </p:cNvPicPr>
          <p:nvPr>
            <p:ph idx="1"/>
          </p:nvPr>
        </p:nvPicPr>
        <p:blipFill>
          <a:blip r:embed="rId2"/>
          <a:stretch>
            <a:fillRect/>
          </a:stretch>
        </p:blipFill>
        <p:spPr>
          <a:xfrm>
            <a:off x="4648200" y="1447800"/>
            <a:ext cx="4114800" cy="4800599"/>
          </a:xfrm>
          <a:prstGeom prst="rect">
            <a:avLst/>
          </a:prstGeom>
          <a:ln>
            <a:noFill/>
          </a:ln>
          <a:effectLst>
            <a:outerShdw blurRad="292100" dist="139700" dir="2700000" algn="tl" rotWithShape="0">
              <a:srgbClr val="333333">
                <a:alpha val="65000"/>
              </a:srgbClr>
            </a:outerShdw>
          </a:effectLst>
        </p:spPr>
      </p:pic>
      <p:sp>
        <p:nvSpPr>
          <p:cNvPr id="4" name="Text Placeholder 3"/>
          <p:cNvSpPr>
            <a:spLocks noGrp="1"/>
          </p:cNvSpPr>
          <p:nvPr>
            <p:ph type="body" sz="half" idx="2"/>
          </p:nvPr>
        </p:nvSpPr>
        <p:spPr>
          <a:xfrm>
            <a:off x="457200" y="1435100"/>
            <a:ext cx="4038600" cy="4691063"/>
          </a:xfrm>
        </p:spPr>
        <p:txBody>
          <a:bodyPr>
            <a:normAutofit/>
          </a:bodyPr>
          <a:lstStyle/>
          <a:p>
            <a:pPr algn="just">
              <a:buFont typeface="Arial" pitchFamily="34" charset="0"/>
              <a:buChar char="•"/>
            </a:pPr>
            <a:r>
              <a:rPr lang="en-US" sz="2400" b="1" dirty="0" smtClean="0"/>
              <a:t>Average Fixed Cost (AFC) is Total Fixed Cost (TFC) is </a:t>
            </a:r>
            <a:r>
              <a:rPr lang="en-US" sz="2400" b="1" dirty="0" err="1" smtClean="0"/>
              <a:t>divied</a:t>
            </a:r>
            <a:r>
              <a:rPr lang="en-US" sz="2400" b="1" dirty="0" smtClean="0"/>
              <a:t> by the Number of Units of output Produced.</a:t>
            </a:r>
          </a:p>
          <a:p>
            <a:pPr algn="just">
              <a:buFont typeface="Arial" pitchFamily="34" charset="0"/>
              <a:buChar char="•"/>
            </a:pPr>
            <a:r>
              <a:rPr lang="en-US" sz="2400" b="1" dirty="0" smtClean="0"/>
              <a:t>It  referred by “Fixed Cost  per unit of Output”</a:t>
            </a:r>
          </a:p>
          <a:p>
            <a:pPr algn="just">
              <a:buFont typeface="Arial" pitchFamily="34" charset="0"/>
              <a:buChar char="•"/>
            </a:pPr>
            <a:r>
              <a:rPr lang="en-US" sz="2400" b="1" dirty="0" smtClean="0"/>
              <a:t>Average Fixed Cost (AFC) steadily  Falls as output increase meaning thereby,  it slop downwards but dose not  touch X-Axis  as  Average Fixed Cost (AFC).        0</a:t>
            </a:r>
            <a:endParaRPr lang="en-US" sz="2400" b="1" dirty="0"/>
          </a:p>
        </p:txBody>
      </p:sp>
      <p:sp>
        <p:nvSpPr>
          <p:cNvPr id="6" name="Not Equal 5"/>
          <p:cNvSpPr/>
          <p:nvPr/>
        </p:nvSpPr>
        <p:spPr>
          <a:xfrm>
            <a:off x="2514600" y="5715000"/>
            <a:ext cx="685800" cy="304800"/>
          </a:xfrm>
          <a:prstGeom prst="mathNot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ln w="57150">
                <a:solidFill>
                  <a:schemeClr val="tx1"/>
                </a:solidFill>
              </a:ln>
              <a:solidFill>
                <a:schemeClr val="tx1"/>
              </a:solidFill>
            </a:endParaRPr>
          </a:p>
        </p:txBody>
      </p:sp>
      <p:sp>
        <p:nvSpPr>
          <p:cNvPr id="8" name="Footer Placeholder 7"/>
          <p:cNvSpPr>
            <a:spLocks noGrp="1"/>
          </p:cNvSpPr>
          <p:nvPr>
            <p:ph type="ftr" sz="quarter" idx="11"/>
          </p:nvPr>
        </p:nvSpPr>
        <p:spPr/>
        <p:txBody>
          <a:bodyPr/>
          <a:lstStyle/>
          <a:p>
            <a:r>
              <a:rPr lang="en-US" smtClean="0"/>
              <a:t>Department of Commerce</a:t>
            </a:r>
            <a:endParaRPr lang="en-US"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27</a:t>
            </a:fld>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7543800" cy="533400"/>
          </a:xfrm>
          <a:solidFill>
            <a:schemeClr val="accent1"/>
          </a:solidFill>
        </p:spPr>
        <p:txBody>
          <a:bodyPr>
            <a:noAutofit/>
          </a:bodyPr>
          <a:lstStyle/>
          <a:p>
            <a:pPr algn="ctr"/>
            <a:r>
              <a:rPr lang="en-US" sz="3200" dirty="0" smtClean="0">
                <a:solidFill>
                  <a:schemeClr val="bg1"/>
                </a:solidFill>
              </a:rPr>
              <a:t>Short Run Average Variable Cost</a:t>
            </a:r>
            <a:endParaRPr lang="en-US" sz="3200" dirty="0">
              <a:solidFill>
                <a:schemeClr val="bg1"/>
              </a:solidFill>
            </a:endParaRPr>
          </a:p>
        </p:txBody>
      </p:sp>
      <p:pic>
        <p:nvPicPr>
          <p:cNvPr id="5" name="Content Placeholder 4" descr="vc.gif"/>
          <p:cNvPicPr>
            <a:picLocks noGrp="1" noChangeAspect="1"/>
          </p:cNvPicPr>
          <p:nvPr>
            <p:ph idx="1"/>
          </p:nvPr>
        </p:nvPicPr>
        <p:blipFill>
          <a:blip r:embed="rId2"/>
          <a:stretch>
            <a:fillRect/>
          </a:stretch>
        </p:blipFill>
        <p:spPr>
          <a:xfrm>
            <a:off x="4191000" y="1219200"/>
            <a:ext cx="4343399" cy="4800599"/>
          </a:xfrm>
          <a:prstGeom prst="rect">
            <a:avLst/>
          </a:prstGeom>
          <a:ln>
            <a:noFill/>
          </a:ln>
          <a:effectLst>
            <a:outerShdw blurRad="292100" dist="139700" dir="2700000" algn="tl" rotWithShape="0">
              <a:srgbClr val="333333">
                <a:alpha val="65000"/>
              </a:srgbClr>
            </a:outerShdw>
          </a:effectLst>
        </p:spPr>
      </p:pic>
      <p:sp>
        <p:nvSpPr>
          <p:cNvPr id="4" name="Text Placeholder 3"/>
          <p:cNvSpPr>
            <a:spLocks noGrp="1"/>
          </p:cNvSpPr>
          <p:nvPr>
            <p:ph type="body" sz="half" idx="2"/>
          </p:nvPr>
        </p:nvSpPr>
        <p:spPr>
          <a:xfrm>
            <a:off x="381000" y="1143000"/>
            <a:ext cx="3581400" cy="5105400"/>
          </a:xfrm>
        </p:spPr>
        <p:txBody>
          <a:bodyPr>
            <a:noAutofit/>
          </a:bodyPr>
          <a:lstStyle/>
          <a:p>
            <a:pPr algn="just">
              <a:buFont typeface="Arial" pitchFamily="34" charset="0"/>
              <a:buChar char="•"/>
            </a:pPr>
            <a:r>
              <a:rPr lang="en-US" sz="2000" b="1" dirty="0" smtClean="0"/>
              <a:t>Average Variable Cost (AVC)  is  Total Variable Cost (TVC) divided by the Number of Units of Output Produced.</a:t>
            </a:r>
          </a:p>
          <a:p>
            <a:pPr algn="just">
              <a:buFont typeface="Arial" pitchFamily="34" charset="0"/>
              <a:buChar char="•"/>
            </a:pPr>
            <a:r>
              <a:rPr lang="en-US" sz="2000" b="1" dirty="0" smtClean="0"/>
              <a:t>Referred    to “Variable Cost per units of Output</a:t>
            </a:r>
          </a:p>
          <a:p>
            <a:pPr algn="just">
              <a:buFont typeface="Arial" pitchFamily="34" charset="0"/>
              <a:buChar char="•"/>
            </a:pPr>
            <a:r>
              <a:rPr lang="en-US" sz="2000" b="1" dirty="0" smtClean="0"/>
              <a:t>Average Variable Cost fall s as Output  increases  from  O to Normal Capacity of Output  due to  occurrence of increases returns.</a:t>
            </a:r>
          </a:p>
          <a:p>
            <a:pPr algn="just">
              <a:buFont typeface="Arial" pitchFamily="34" charset="0"/>
              <a:buChar char="•"/>
            </a:pPr>
            <a:r>
              <a:rPr lang="en-US" sz="2000" b="1" dirty="0" smtClean="0"/>
              <a:t>Beyond Normal Capacity of Output ,AVC rises steeply as Diminishing returns occurs.</a:t>
            </a:r>
          </a:p>
          <a:p>
            <a:pPr algn="just">
              <a:buFont typeface="Arial" pitchFamily="34" charset="0"/>
              <a:buChar char="•"/>
            </a:pPr>
            <a:r>
              <a:rPr lang="en-US" sz="2000" b="1" dirty="0" smtClean="0"/>
              <a:t>AVC first Falls, reaches its minimum and  then rises again. </a:t>
            </a:r>
            <a:endParaRPr lang="en-US" sz="2000" b="1" dirty="0"/>
          </a:p>
        </p:txBody>
      </p:sp>
      <p:sp>
        <p:nvSpPr>
          <p:cNvPr id="7" name="Footer Placeholder 6"/>
          <p:cNvSpPr>
            <a:spLocks noGrp="1"/>
          </p:cNvSpPr>
          <p:nvPr>
            <p:ph type="ftr" sz="quarter" idx="11"/>
          </p:nvPr>
        </p:nvSpPr>
        <p:spPr/>
        <p:txBody>
          <a:bodyPr/>
          <a:lstStyle/>
          <a:p>
            <a:r>
              <a:rPr lang="en-US" smtClean="0"/>
              <a:t>Department of Commerce</a:t>
            </a:r>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28</a:t>
            </a:fld>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838200"/>
            <a:ext cx="7772400" cy="685800"/>
          </a:xfrm>
          <a:solidFill>
            <a:schemeClr val="accent1"/>
          </a:solidFill>
        </p:spPr>
        <p:txBody>
          <a:bodyPr>
            <a:normAutofit fontScale="90000"/>
          </a:bodyPr>
          <a:lstStyle/>
          <a:p>
            <a:r>
              <a:rPr lang="en-US" dirty="0" smtClean="0">
                <a:solidFill>
                  <a:schemeClr val="bg1"/>
                </a:solidFill>
              </a:rPr>
              <a:t>Short Run Average Total Cost</a:t>
            </a:r>
            <a:endParaRPr lang="en-US" dirty="0">
              <a:solidFill>
                <a:schemeClr val="bg1"/>
              </a:solidFill>
            </a:endParaRPr>
          </a:p>
        </p:txBody>
      </p:sp>
      <p:sp>
        <p:nvSpPr>
          <p:cNvPr id="6" name="Subtitle 5"/>
          <p:cNvSpPr>
            <a:spLocks noGrp="1"/>
          </p:cNvSpPr>
          <p:nvPr>
            <p:ph type="subTitle" idx="1"/>
          </p:nvPr>
        </p:nvSpPr>
        <p:spPr>
          <a:xfrm>
            <a:off x="609600" y="1676400"/>
            <a:ext cx="7924800" cy="3962400"/>
          </a:xfrm>
          <a:ln w="38100">
            <a:solidFill>
              <a:schemeClr val="accent1"/>
            </a:solidFill>
          </a:ln>
        </p:spPr>
        <p:txBody>
          <a:bodyPr/>
          <a:lstStyle/>
          <a:p>
            <a:pPr algn="just">
              <a:buFont typeface="Arial" pitchFamily="34" charset="0"/>
              <a:buChar char="•"/>
            </a:pPr>
            <a:r>
              <a:rPr lang="en-US" dirty="0" smtClean="0">
                <a:solidFill>
                  <a:schemeClr val="tx1"/>
                </a:solidFill>
              </a:rPr>
              <a:t>Average Total Cost is the sum of Average Variable Cost &amp; Average Fixed Cost.</a:t>
            </a:r>
          </a:p>
          <a:p>
            <a:r>
              <a:rPr lang="en-US" i="1" dirty="0" smtClean="0">
                <a:solidFill>
                  <a:schemeClr val="tx1"/>
                </a:solidFill>
              </a:rPr>
              <a:t>ATC=AVC+AFC</a:t>
            </a:r>
          </a:p>
          <a:p>
            <a:pPr algn="just">
              <a:buFont typeface="Arial" pitchFamily="34" charset="0"/>
              <a:buChar char="•"/>
            </a:pPr>
            <a:r>
              <a:rPr lang="en-US" dirty="0" smtClean="0">
                <a:solidFill>
                  <a:schemeClr val="tx1"/>
                </a:solidFill>
              </a:rPr>
              <a:t>It is refers to as “Total Cost per Units of Output”</a:t>
            </a:r>
          </a:p>
          <a:p>
            <a:pPr algn="just">
              <a:buFont typeface="Arial" pitchFamily="34" charset="0"/>
              <a:buChar char="•"/>
            </a:pPr>
            <a:r>
              <a:rPr lang="en-US" dirty="0" err="1" smtClean="0">
                <a:solidFill>
                  <a:schemeClr val="tx1"/>
                </a:solidFill>
              </a:rPr>
              <a:t>Behaviour</a:t>
            </a:r>
            <a:r>
              <a:rPr lang="en-US" dirty="0" smtClean="0">
                <a:solidFill>
                  <a:schemeClr val="tx1"/>
                </a:solidFill>
              </a:rPr>
              <a:t> of ATC is </a:t>
            </a:r>
            <a:r>
              <a:rPr lang="en-US" dirty="0" err="1" smtClean="0">
                <a:solidFill>
                  <a:schemeClr val="tx1"/>
                </a:solidFill>
              </a:rPr>
              <a:t>depand</a:t>
            </a:r>
            <a:r>
              <a:rPr lang="en-US" dirty="0" smtClean="0">
                <a:solidFill>
                  <a:schemeClr val="tx1"/>
                </a:solidFill>
              </a:rPr>
              <a:t> on </a:t>
            </a:r>
            <a:r>
              <a:rPr lang="en-US" dirty="0" err="1" smtClean="0">
                <a:solidFill>
                  <a:schemeClr val="tx1"/>
                </a:solidFill>
              </a:rPr>
              <a:t>Behaviour</a:t>
            </a:r>
            <a:r>
              <a:rPr lang="en-US" dirty="0" smtClean="0">
                <a:solidFill>
                  <a:schemeClr val="tx1"/>
                </a:solidFill>
              </a:rPr>
              <a:t> of AVC&amp;AFC.</a:t>
            </a:r>
            <a:endParaRPr lang="en-US" dirty="0">
              <a:solidFill>
                <a:schemeClr val="tx1"/>
              </a:solidFill>
            </a:endParaRPr>
          </a:p>
        </p:txBody>
      </p:sp>
      <p:sp>
        <p:nvSpPr>
          <p:cNvPr id="8" name="Footer Placeholder 7"/>
          <p:cNvSpPr>
            <a:spLocks noGrp="1"/>
          </p:cNvSpPr>
          <p:nvPr>
            <p:ph type="ftr" sz="quarter" idx="11"/>
          </p:nvPr>
        </p:nvSpPr>
        <p:spPr/>
        <p:txBody>
          <a:bodyPr/>
          <a:lstStyle/>
          <a:p>
            <a:r>
              <a:rPr lang="en-US" smtClean="0"/>
              <a:t>Department of Commerce</a:t>
            </a:r>
            <a:endParaRPr lang="en-US"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29</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772400" cy="838200"/>
          </a:xfrm>
          <a:solidFill>
            <a:schemeClr val="accent1"/>
          </a:solidFill>
          <a:ln w="38100">
            <a:solidFill>
              <a:schemeClr val="tx1"/>
            </a:solidFill>
          </a:ln>
        </p:spPr>
        <p:txBody>
          <a:bodyPr/>
          <a:lstStyle/>
          <a:p>
            <a:r>
              <a:rPr lang="en-US" b="1" dirty="0" smtClean="0">
                <a:solidFill>
                  <a:schemeClr val="bg1"/>
                </a:solidFill>
              </a:rPr>
              <a:t>Actual Cost</a:t>
            </a:r>
            <a:endParaRPr lang="en-US" dirty="0">
              <a:solidFill>
                <a:schemeClr val="bg1"/>
              </a:solidFill>
            </a:endParaRPr>
          </a:p>
        </p:txBody>
      </p:sp>
      <p:sp>
        <p:nvSpPr>
          <p:cNvPr id="3" name="Subtitle 2"/>
          <p:cNvSpPr>
            <a:spLocks noGrp="1"/>
          </p:cNvSpPr>
          <p:nvPr>
            <p:ph type="subTitle" idx="1"/>
          </p:nvPr>
        </p:nvSpPr>
        <p:spPr>
          <a:xfrm>
            <a:off x="762000" y="1981200"/>
            <a:ext cx="7543800" cy="3048000"/>
          </a:xfrm>
          <a:ln w="57150">
            <a:solidFill>
              <a:schemeClr val="accent1"/>
            </a:solidFill>
          </a:ln>
        </p:spPr>
        <p:txBody>
          <a:bodyPr>
            <a:normAutofit fontScale="92500" lnSpcReduction="20000"/>
          </a:bodyPr>
          <a:lstStyle/>
          <a:p>
            <a:pPr algn="just"/>
            <a:r>
              <a:rPr lang="en-US" dirty="0" smtClean="0">
                <a:solidFill>
                  <a:schemeClr val="tx1"/>
                </a:solidFill>
              </a:rPr>
              <a:t>Actual cost is defined as the cost or expenditure which a firm incurs for producing or acquiring a good or service.  The actual costs or expenditures are recorded in the books of accounts of a business unit.  Actual costs are also called as "Outlay Costs" or "Absolute Costs" or "Acquisition Costs".</a:t>
            </a:r>
            <a:br>
              <a:rPr lang="en-US" dirty="0" smtClean="0">
                <a:solidFill>
                  <a:schemeClr val="tx1"/>
                </a:solidFill>
              </a:rPr>
            </a:br>
            <a:r>
              <a:rPr lang="en-US" b="1" dirty="0" smtClean="0">
                <a:solidFill>
                  <a:schemeClr val="tx1"/>
                </a:solidFill>
              </a:rPr>
              <a:t>Examples:</a:t>
            </a:r>
            <a:r>
              <a:rPr lang="en-US" dirty="0" smtClean="0">
                <a:solidFill>
                  <a:schemeClr val="tx1"/>
                </a:solidFill>
              </a:rPr>
              <a:t> Cost of raw materials, Wage Bill etc.</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3</a:t>
            </a:fld>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533400"/>
          </a:xfrm>
          <a:solidFill>
            <a:schemeClr val="accent1"/>
          </a:solidFill>
        </p:spPr>
        <p:txBody>
          <a:bodyPr>
            <a:normAutofit fontScale="90000"/>
          </a:bodyPr>
          <a:lstStyle/>
          <a:p>
            <a:r>
              <a:rPr lang="en-US" dirty="0" smtClean="0">
                <a:solidFill>
                  <a:schemeClr val="bg1"/>
                </a:solidFill>
              </a:rPr>
              <a:t>Short Run Average Total Cost </a:t>
            </a:r>
            <a:endParaRPr lang="en-US" dirty="0">
              <a:solidFill>
                <a:schemeClr val="bg1"/>
              </a:solidFill>
            </a:endParaRPr>
          </a:p>
        </p:txBody>
      </p:sp>
      <p:sp>
        <p:nvSpPr>
          <p:cNvPr id="3" name="Subtitle 2"/>
          <p:cNvSpPr>
            <a:spLocks noGrp="1"/>
          </p:cNvSpPr>
          <p:nvPr>
            <p:ph type="subTitle" idx="1"/>
          </p:nvPr>
        </p:nvSpPr>
        <p:spPr>
          <a:xfrm>
            <a:off x="762000" y="1295400"/>
            <a:ext cx="7696200" cy="4343400"/>
          </a:xfrm>
          <a:ln w="38100">
            <a:solidFill>
              <a:schemeClr val="accent1"/>
            </a:solidFill>
          </a:ln>
        </p:spPr>
        <p:txBody>
          <a:bodyPr/>
          <a:lstStyle/>
          <a:p>
            <a:pPr algn="just">
              <a:buFont typeface="Arial" pitchFamily="34" charset="0"/>
              <a:buChar char="•"/>
            </a:pPr>
            <a:r>
              <a:rPr lang="en-US" dirty="0" smtClean="0">
                <a:solidFill>
                  <a:schemeClr val="tx1"/>
                </a:solidFill>
              </a:rPr>
              <a:t>Since in beginning , Both AVC &amp;AFC Falls, therefore , ATC also Falls.</a:t>
            </a:r>
          </a:p>
          <a:p>
            <a:pPr algn="just">
              <a:buFont typeface="Arial" pitchFamily="34" charset="0"/>
              <a:buChar char="•"/>
            </a:pPr>
            <a:r>
              <a:rPr lang="en-US" dirty="0" smtClean="0">
                <a:solidFill>
                  <a:schemeClr val="tx1"/>
                </a:solidFill>
              </a:rPr>
              <a:t>When AVC increase ,AFC </a:t>
            </a:r>
            <a:r>
              <a:rPr lang="en-US" dirty="0" err="1" smtClean="0">
                <a:solidFill>
                  <a:schemeClr val="tx1"/>
                </a:solidFill>
              </a:rPr>
              <a:t>decrease,ATC</a:t>
            </a:r>
            <a:r>
              <a:rPr lang="en-US" dirty="0" smtClean="0">
                <a:solidFill>
                  <a:schemeClr val="tx1"/>
                </a:solidFill>
              </a:rPr>
              <a:t> continues to Falls AFC &gt; AVC.</a:t>
            </a:r>
          </a:p>
          <a:p>
            <a:pPr algn="just">
              <a:buFont typeface="Arial" pitchFamily="34" charset="0"/>
              <a:buChar char="•"/>
            </a:pPr>
            <a:r>
              <a:rPr lang="en-US" dirty="0" smtClean="0">
                <a:solidFill>
                  <a:schemeClr val="tx1"/>
                </a:solidFill>
              </a:rPr>
              <a:t>As Output increase ,AVC increase and thus AVC&gt;AFC and hence ATC increase.</a:t>
            </a:r>
          </a:p>
          <a:p>
            <a:pPr algn="just">
              <a:buFont typeface="Arial" pitchFamily="34" charset="0"/>
              <a:buChar char="•"/>
            </a:pPr>
            <a:r>
              <a:rPr lang="en-US" dirty="0" smtClean="0">
                <a:solidFill>
                  <a:schemeClr val="tx1"/>
                </a:solidFill>
              </a:rPr>
              <a:t>ATC is “U” Shapes curve</a:t>
            </a:r>
            <a:endParaRPr lang="en-US" dirty="0">
              <a:solidFill>
                <a:schemeClr val="tx1"/>
              </a:solidFill>
            </a:endParaRPr>
          </a:p>
        </p:txBody>
      </p:sp>
      <p:sp>
        <p:nvSpPr>
          <p:cNvPr id="6" name="Footer Placeholder 5"/>
          <p:cNvSpPr>
            <a:spLocks noGrp="1"/>
          </p:cNvSpPr>
          <p:nvPr>
            <p:ph type="ftr" sz="quarter" idx="11"/>
          </p:nvPr>
        </p:nvSpPr>
        <p:spPr/>
        <p:txBody>
          <a:bodyPr/>
          <a:lstStyle/>
          <a:p>
            <a:r>
              <a:rPr lang="en-US" smtClean="0"/>
              <a:t>Department of Commerce</a:t>
            </a:r>
            <a:endParaRPr lang="en-US"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30</a:t>
            </a:fld>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7696200" cy="533400"/>
          </a:xfrm>
          <a:solidFill>
            <a:schemeClr val="accent1"/>
          </a:solidFill>
        </p:spPr>
        <p:txBody>
          <a:bodyPr>
            <a:normAutofit fontScale="90000"/>
          </a:bodyPr>
          <a:lstStyle/>
          <a:p>
            <a:pPr algn="ctr"/>
            <a:r>
              <a:rPr lang="en-US" sz="3200" dirty="0" smtClean="0">
                <a:solidFill>
                  <a:schemeClr val="bg1"/>
                </a:solidFill>
              </a:rPr>
              <a:t>Short Run Marginal Cost(SMC)</a:t>
            </a:r>
            <a:endParaRPr lang="en-US" sz="3200" dirty="0">
              <a:solidFill>
                <a:schemeClr val="bg1"/>
              </a:solidFill>
            </a:endParaRPr>
          </a:p>
        </p:txBody>
      </p:sp>
      <p:pic>
        <p:nvPicPr>
          <p:cNvPr id="6" name="Content Placeholder 5" descr="Cost52.gif"/>
          <p:cNvPicPr>
            <a:picLocks noGrp="1" noChangeAspect="1"/>
          </p:cNvPicPr>
          <p:nvPr>
            <p:ph idx="1"/>
          </p:nvPr>
        </p:nvPicPr>
        <p:blipFill>
          <a:blip r:embed="rId2"/>
          <a:stretch>
            <a:fillRect/>
          </a:stretch>
        </p:blipFill>
        <p:spPr>
          <a:xfrm>
            <a:off x="4648200" y="1219200"/>
            <a:ext cx="4038600" cy="4952999"/>
          </a:xfrm>
          <a:prstGeom prst="rect">
            <a:avLst/>
          </a:prstGeom>
          <a:ln>
            <a:noFill/>
          </a:ln>
          <a:effectLst>
            <a:outerShdw blurRad="292100" dist="139700" dir="2700000" algn="tl" rotWithShape="0">
              <a:srgbClr val="333333">
                <a:alpha val="65000"/>
              </a:srgbClr>
            </a:outerShdw>
          </a:effectLst>
        </p:spPr>
      </p:pic>
      <p:sp>
        <p:nvSpPr>
          <p:cNvPr id="5" name="Text Placeholder 4"/>
          <p:cNvSpPr>
            <a:spLocks noGrp="1"/>
          </p:cNvSpPr>
          <p:nvPr>
            <p:ph type="body" sz="half" idx="2"/>
          </p:nvPr>
        </p:nvSpPr>
        <p:spPr>
          <a:xfrm>
            <a:off x="457200" y="1143000"/>
            <a:ext cx="3962400" cy="4983163"/>
          </a:xfrm>
          <a:ln w="38100">
            <a:solidFill>
              <a:schemeClr val="accent1"/>
            </a:solidFill>
          </a:ln>
        </p:spPr>
        <p:txBody>
          <a:bodyPr>
            <a:normAutofit fontScale="70000" lnSpcReduction="20000"/>
          </a:bodyPr>
          <a:lstStyle/>
          <a:p>
            <a:pPr algn="just">
              <a:buFont typeface="Arial" pitchFamily="34" charset="0"/>
              <a:buChar char="•"/>
            </a:pPr>
            <a:r>
              <a:rPr lang="en-US" sz="4000" dirty="0" smtClean="0"/>
              <a:t>Marginal Cost  is the addition made to the  Total Cost by Production of a Additional Units of Output.</a:t>
            </a:r>
          </a:p>
          <a:p>
            <a:pPr algn="ctr"/>
            <a:r>
              <a:rPr lang="en-US" sz="4600" i="1" dirty="0" smtClean="0"/>
              <a:t>MC=TC</a:t>
            </a:r>
            <a:r>
              <a:rPr lang="en-US" sz="4000" b="1" i="1" dirty="0" smtClean="0"/>
              <a:t>n</a:t>
            </a:r>
            <a:r>
              <a:rPr lang="en-US" sz="4600" i="1" dirty="0" smtClean="0"/>
              <a:t>-TC</a:t>
            </a:r>
            <a:r>
              <a:rPr lang="en-US" sz="3400" b="1" i="1" dirty="0" smtClean="0"/>
              <a:t>n-1</a:t>
            </a:r>
            <a:endParaRPr lang="en-US" sz="4600" b="1" i="1" dirty="0" smtClean="0"/>
          </a:p>
          <a:p>
            <a:pPr algn="just">
              <a:buFont typeface="Arial" pitchFamily="34" charset="0"/>
              <a:buChar char="•"/>
            </a:pPr>
            <a:r>
              <a:rPr lang="en-US" sz="4000" dirty="0" smtClean="0"/>
              <a:t>Marginal Cost is the independent of Fixed Cost.</a:t>
            </a:r>
          </a:p>
          <a:p>
            <a:pPr algn="just">
              <a:buFont typeface="Arial" pitchFamily="34" charset="0"/>
              <a:buChar char="•"/>
            </a:pPr>
            <a:r>
              <a:rPr lang="en-US" sz="4000" dirty="0" err="1" smtClean="0"/>
              <a:t>Marninal</a:t>
            </a:r>
            <a:r>
              <a:rPr lang="en-US" sz="4000" dirty="0" smtClean="0"/>
              <a:t> Cost first  Decline , reaches minimum &amp; then rises.</a:t>
            </a:r>
          </a:p>
          <a:p>
            <a:endParaRPr lang="en-US" dirty="0"/>
          </a:p>
        </p:txBody>
      </p:sp>
      <p:sp>
        <p:nvSpPr>
          <p:cNvPr id="8" name="Footer Placeholder 7"/>
          <p:cNvSpPr>
            <a:spLocks noGrp="1"/>
          </p:cNvSpPr>
          <p:nvPr>
            <p:ph type="ftr" sz="quarter" idx="11"/>
          </p:nvPr>
        </p:nvSpPr>
        <p:spPr/>
        <p:txBody>
          <a:bodyPr/>
          <a:lstStyle/>
          <a:p>
            <a:r>
              <a:rPr lang="en-US" smtClean="0"/>
              <a:t>Department of Commerce</a:t>
            </a:r>
            <a:endParaRPr lang="en-US" dirty="0"/>
          </a:p>
        </p:txBody>
      </p:sp>
      <p:sp>
        <p:nvSpPr>
          <p:cNvPr id="10" name="Slide Number Placeholder 9"/>
          <p:cNvSpPr>
            <a:spLocks noGrp="1"/>
          </p:cNvSpPr>
          <p:nvPr>
            <p:ph type="sldNum" sz="quarter" idx="12"/>
          </p:nvPr>
        </p:nvSpPr>
        <p:spPr/>
        <p:txBody>
          <a:bodyPr/>
          <a:lstStyle/>
          <a:p>
            <a:fld id="{B6F15528-21DE-4FAA-801E-634DDDAF4B2B}" type="slidenum">
              <a:rPr lang="en-US" smtClean="0"/>
              <a:pPr/>
              <a:t>31</a:t>
            </a:fld>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a:solidFill>
            <a:schemeClr val="accent1"/>
          </a:solidFill>
        </p:spPr>
        <p:txBody>
          <a:bodyPr>
            <a:normAutofit/>
          </a:bodyPr>
          <a:lstStyle/>
          <a:p>
            <a:r>
              <a:rPr lang="en-US" sz="3600" dirty="0" smtClean="0">
                <a:solidFill>
                  <a:schemeClr val="bg1"/>
                </a:solidFill>
              </a:rPr>
              <a:t>Short Run Average &amp; Marginal Cost Curves</a:t>
            </a:r>
            <a:endParaRPr lang="en-US" sz="3600" dirty="0">
              <a:solidFill>
                <a:schemeClr val="bg1"/>
              </a:solidFill>
            </a:endParaRPr>
          </a:p>
        </p:txBody>
      </p:sp>
      <p:pic>
        <p:nvPicPr>
          <p:cNvPr id="4" name="Content Placeholder 3" descr="all_costs.gif"/>
          <p:cNvPicPr>
            <a:picLocks noGrp="1" noChangeAspect="1"/>
          </p:cNvPicPr>
          <p:nvPr>
            <p:ph idx="1"/>
          </p:nvPr>
        </p:nvPicPr>
        <p:blipFill>
          <a:blip r:embed="rId2"/>
          <a:stretch>
            <a:fillRect/>
          </a:stretch>
        </p:blipFill>
        <p:spPr>
          <a:xfrm>
            <a:off x="1371600" y="1752600"/>
            <a:ext cx="6324600" cy="4343400"/>
          </a:xfrm>
          <a:prstGeom prst="rect">
            <a:avLst/>
          </a:prstGeom>
          <a:ln>
            <a:noFill/>
          </a:ln>
          <a:effectLst>
            <a:outerShdw blurRad="292100" dist="139700" dir="2700000" algn="tl" rotWithShape="0">
              <a:srgbClr val="333333">
                <a:alpha val="65000"/>
              </a:srgbClr>
            </a:outerShdw>
          </a:effectLst>
        </p:spPr>
      </p:pic>
      <p:sp>
        <p:nvSpPr>
          <p:cNvPr id="6" name="Footer Placeholder 5"/>
          <p:cNvSpPr>
            <a:spLocks noGrp="1"/>
          </p:cNvSpPr>
          <p:nvPr>
            <p:ph type="ftr" sz="quarter" idx="11"/>
          </p:nvPr>
        </p:nvSpPr>
        <p:spPr/>
        <p:txBody>
          <a:bodyPr/>
          <a:lstStyle/>
          <a:p>
            <a:r>
              <a:rPr lang="en-US" smtClean="0"/>
              <a:t>Department of Commerce</a:t>
            </a:r>
            <a:endParaRPr lang="en-US"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32</a:t>
            </a:fld>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458200" cy="685800"/>
          </a:xfrm>
          <a:solidFill>
            <a:schemeClr val="accent1"/>
          </a:solidFill>
        </p:spPr>
        <p:txBody>
          <a:bodyPr>
            <a:normAutofit fontScale="90000"/>
          </a:bodyPr>
          <a:lstStyle/>
          <a:p>
            <a:r>
              <a:rPr lang="en-US" dirty="0" smtClean="0">
                <a:ln w="18415" cmpd="sng">
                  <a:solidFill>
                    <a:srgbClr val="FFFFFF"/>
                  </a:solidFill>
                  <a:prstDash val="solid"/>
                </a:ln>
                <a:solidFill>
                  <a:schemeClr val="bg1"/>
                </a:solidFill>
                <a:effectLst>
                  <a:outerShdw blurRad="63500" dir="3600000" algn="tl" rotWithShape="0">
                    <a:srgbClr val="000000">
                      <a:alpha val="70000"/>
                    </a:srgbClr>
                  </a:outerShdw>
                </a:effectLst>
              </a:rPr>
              <a:t>Cost Schedule</a:t>
            </a:r>
            <a:endParaRPr lang="en-US" dirty="0">
              <a:ln w="18415" cmpd="sng">
                <a:solidFill>
                  <a:srgbClr val="FFFFFF"/>
                </a:solidFill>
                <a:prstDash val="solid"/>
              </a:ln>
              <a:solidFill>
                <a:schemeClr val="bg1"/>
              </a:solidFill>
              <a:effectLst>
                <a:outerShdw blurRad="63500" dir="3600000" algn="tl" rotWithShape="0">
                  <a:srgbClr val="000000">
                    <a:alpha val="70000"/>
                  </a:srgbClr>
                </a:outerShdw>
              </a:effectLst>
            </a:endParaRPr>
          </a:p>
        </p:txBody>
      </p:sp>
      <p:graphicFrame>
        <p:nvGraphicFramePr>
          <p:cNvPr id="4" name="Content Placeholder 3"/>
          <p:cNvGraphicFramePr>
            <a:graphicFrameLocks noGrp="1"/>
          </p:cNvGraphicFramePr>
          <p:nvPr>
            <p:ph idx="1"/>
          </p:nvPr>
        </p:nvGraphicFramePr>
        <p:xfrm>
          <a:off x="457200" y="1447797"/>
          <a:ext cx="8458200" cy="4738340"/>
        </p:xfrm>
        <a:graphic>
          <a:graphicData uri="http://schemas.openxmlformats.org/drawingml/2006/table">
            <a:tbl>
              <a:tblPr firstRow="1" bandRow="1">
                <a:tableStyleId>{F5AB1C69-6EDB-4FF4-983F-18BD219EF322}</a:tableStyleId>
              </a:tblPr>
              <a:tblGrid>
                <a:gridCol w="1057275"/>
                <a:gridCol w="1057275"/>
                <a:gridCol w="1057275"/>
                <a:gridCol w="1057275"/>
                <a:gridCol w="1057275"/>
                <a:gridCol w="1057275"/>
                <a:gridCol w="1057275"/>
                <a:gridCol w="1057275"/>
              </a:tblGrid>
              <a:tr h="1355468">
                <a:tc>
                  <a:txBody>
                    <a:bodyPr/>
                    <a:lstStyle/>
                    <a:p>
                      <a:r>
                        <a:rPr lang="en-US" dirty="0" smtClean="0"/>
                        <a:t>Total Cost</a:t>
                      </a:r>
                      <a:endParaRPr lang="en-US" dirty="0"/>
                    </a:p>
                  </a:txBody>
                  <a:tcPr>
                    <a:solidFill>
                      <a:srgbClr val="002060"/>
                    </a:solidFill>
                  </a:tcPr>
                </a:tc>
                <a:tc>
                  <a:txBody>
                    <a:bodyPr/>
                    <a:lstStyle/>
                    <a:p>
                      <a:r>
                        <a:rPr lang="en-US" dirty="0" smtClean="0"/>
                        <a:t>Total</a:t>
                      </a:r>
                      <a:r>
                        <a:rPr lang="en-US" baseline="0" dirty="0" smtClean="0"/>
                        <a:t> Fixed Cost</a:t>
                      </a:r>
                      <a:endParaRPr lang="en-US" dirty="0"/>
                    </a:p>
                  </a:txBody>
                  <a:tcPr>
                    <a:solidFill>
                      <a:srgbClr val="002060"/>
                    </a:solidFill>
                  </a:tcPr>
                </a:tc>
                <a:tc>
                  <a:txBody>
                    <a:bodyPr/>
                    <a:lstStyle/>
                    <a:p>
                      <a:r>
                        <a:rPr lang="en-US" dirty="0" smtClean="0"/>
                        <a:t>Total Variable Cost</a:t>
                      </a:r>
                      <a:endParaRPr lang="en-US" dirty="0"/>
                    </a:p>
                  </a:txBody>
                  <a:tcPr>
                    <a:solidFill>
                      <a:srgbClr val="002060"/>
                    </a:solidFill>
                  </a:tcPr>
                </a:tc>
                <a:tc>
                  <a:txBody>
                    <a:bodyPr/>
                    <a:lstStyle/>
                    <a:p>
                      <a:r>
                        <a:rPr lang="en-US" dirty="0" smtClean="0"/>
                        <a:t>Total Cost (2+3)</a:t>
                      </a:r>
                      <a:endParaRPr lang="en-US" dirty="0"/>
                    </a:p>
                  </a:txBody>
                  <a:tcPr>
                    <a:solidFill>
                      <a:srgbClr val="002060"/>
                    </a:solidFill>
                  </a:tcPr>
                </a:tc>
                <a:tc>
                  <a:txBody>
                    <a:bodyPr/>
                    <a:lstStyle/>
                    <a:p>
                      <a:r>
                        <a:rPr lang="en-US" dirty="0" smtClean="0"/>
                        <a:t>Average Fixed Cost       (2/3)</a:t>
                      </a:r>
                      <a:endParaRPr lang="en-US" dirty="0"/>
                    </a:p>
                  </a:txBody>
                  <a:tcPr>
                    <a:solidFill>
                      <a:srgbClr val="002060"/>
                    </a:solidFill>
                  </a:tcPr>
                </a:tc>
                <a:tc>
                  <a:txBody>
                    <a:bodyPr/>
                    <a:lstStyle/>
                    <a:p>
                      <a:r>
                        <a:rPr lang="en-US" dirty="0" smtClean="0"/>
                        <a:t>Average</a:t>
                      </a:r>
                      <a:r>
                        <a:rPr lang="en-US" baseline="0" dirty="0" smtClean="0"/>
                        <a:t> Variable Cost (3/1)</a:t>
                      </a:r>
                      <a:endParaRPr lang="en-US" dirty="0"/>
                    </a:p>
                  </a:txBody>
                  <a:tcPr>
                    <a:solidFill>
                      <a:srgbClr val="002060"/>
                    </a:solidFill>
                  </a:tcPr>
                </a:tc>
                <a:tc>
                  <a:txBody>
                    <a:bodyPr/>
                    <a:lstStyle/>
                    <a:p>
                      <a:r>
                        <a:rPr lang="en-US" dirty="0" smtClean="0"/>
                        <a:t>Average Cost (5+6)</a:t>
                      </a:r>
                      <a:endParaRPr lang="en-US" dirty="0"/>
                    </a:p>
                  </a:txBody>
                  <a:tcPr>
                    <a:solidFill>
                      <a:srgbClr val="002060"/>
                    </a:solidFill>
                  </a:tcPr>
                </a:tc>
                <a:tc>
                  <a:txBody>
                    <a:bodyPr/>
                    <a:lstStyle/>
                    <a:p>
                      <a:r>
                        <a:rPr lang="en-US" dirty="0" smtClean="0"/>
                        <a:t>Marginal Cost</a:t>
                      </a:r>
                      <a:endParaRPr lang="en-US" dirty="0"/>
                    </a:p>
                  </a:txBody>
                  <a:tcPr>
                    <a:solidFill>
                      <a:srgbClr val="002060"/>
                    </a:solidFill>
                  </a:tcPr>
                </a:tc>
              </a:tr>
              <a:tr h="422859">
                <a:tc>
                  <a:txBody>
                    <a:bodyPr/>
                    <a:lstStyle/>
                    <a:p>
                      <a:pPr algn="ctr"/>
                      <a:r>
                        <a:rPr lang="en-US" dirty="0" smtClean="0"/>
                        <a:t>1</a:t>
                      </a:r>
                      <a:endParaRPr lang="en-US" dirty="0"/>
                    </a:p>
                  </a:txBody>
                  <a:tcPr>
                    <a:solidFill>
                      <a:schemeClr val="accent2"/>
                    </a:solidFill>
                  </a:tcPr>
                </a:tc>
                <a:tc>
                  <a:txBody>
                    <a:bodyPr/>
                    <a:lstStyle/>
                    <a:p>
                      <a:pPr algn="ctr"/>
                      <a:r>
                        <a:rPr lang="en-US" dirty="0" smtClean="0"/>
                        <a:t>2</a:t>
                      </a:r>
                      <a:endParaRPr lang="en-US" dirty="0"/>
                    </a:p>
                  </a:txBody>
                  <a:tcPr>
                    <a:solidFill>
                      <a:schemeClr val="accent2"/>
                    </a:solidFill>
                  </a:tcPr>
                </a:tc>
                <a:tc>
                  <a:txBody>
                    <a:bodyPr/>
                    <a:lstStyle/>
                    <a:p>
                      <a:pPr algn="ctr"/>
                      <a:r>
                        <a:rPr lang="en-US" dirty="0" smtClean="0"/>
                        <a:t>3</a:t>
                      </a:r>
                      <a:endParaRPr lang="en-US" dirty="0"/>
                    </a:p>
                  </a:txBody>
                  <a:tcPr>
                    <a:solidFill>
                      <a:schemeClr val="accent2"/>
                    </a:solidFill>
                  </a:tcPr>
                </a:tc>
                <a:tc>
                  <a:txBody>
                    <a:bodyPr/>
                    <a:lstStyle/>
                    <a:p>
                      <a:pPr algn="ctr"/>
                      <a:r>
                        <a:rPr lang="en-US" dirty="0" smtClean="0"/>
                        <a:t>4</a:t>
                      </a:r>
                      <a:endParaRPr lang="en-US" dirty="0"/>
                    </a:p>
                  </a:txBody>
                  <a:tcPr>
                    <a:solidFill>
                      <a:schemeClr val="accent2"/>
                    </a:solidFill>
                  </a:tcPr>
                </a:tc>
                <a:tc>
                  <a:txBody>
                    <a:bodyPr/>
                    <a:lstStyle/>
                    <a:p>
                      <a:pPr algn="ctr"/>
                      <a:r>
                        <a:rPr lang="en-US" dirty="0" smtClean="0"/>
                        <a:t>5</a:t>
                      </a:r>
                      <a:endParaRPr lang="en-US" dirty="0"/>
                    </a:p>
                  </a:txBody>
                  <a:tcPr>
                    <a:solidFill>
                      <a:schemeClr val="accent2"/>
                    </a:solidFill>
                  </a:tcPr>
                </a:tc>
                <a:tc>
                  <a:txBody>
                    <a:bodyPr/>
                    <a:lstStyle/>
                    <a:p>
                      <a:pPr algn="ctr"/>
                      <a:r>
                        <a:rPr lang="en-US" dirty="0" smtClean="0"/>
                        <a:t>6</a:t>
                      </a:r>
                      <a:endParaRPr lang="en-US" dirty="0"/>
                    </a:p>
                  </a:txBody>
                  <a:tcPr>
                    <a:solidFill>
                      <a:schemeClr val="accent2"/>
                    </a:solidFill>
                  </a:tcPr>
                </a:tc>
                <a:tc>
                  <a:txBody>
                    <a:bodyPr/>
                    <a:lstStyle/>
                    <a:p>
                      <a:pPr algn="ctr"/>
                      <a:r>
                        <a:rPr lang="en-US" dirty="0" smtClean="0"/>
                        <a:t>7</a:t>
                      </a:r>
                      <a:endParaRPr lang="en-US" dirty="0"/>
                    </a:p>
                  </a:txBody>
                  <a:tcPr>
                    <a:solidFill>
                      <a:schemeClr val="accent2"/>
                    </a:solidFill>
                  </a:tcPr>
                </a:tc>
                <a:tc>
                  <a:txBody>
                    <a:bodyPr/>
                    <a:lstStyle/>
                    <a:p>
                      <a:pPr algn="ctr"/>
                      <a:r>
                        <a:rPr lang="en-US" dirty="0" smtClean="0"/>
                        <a:t>8</a:t>
                      </a:r>
                      <a:endParaRPr lang="en-US" dirty="0"/>
                    </a:p>
                  </a:txBody>
                  <a:tcPr>
                    <a:solidFill>
                      <a:schemeClr val="accent2"/>
                    </a:solidFill>
                  </a:tcPr>
                </a:tc>
              </a:tr>
              <a:tr h="422859">
                <a:tc>
                  <a:txBody>
                    <a:bodyPr/>
                    <a:lstStyle/>
                    <a:p>
                      <a:r>
                        <a:rPr lang="en-US" dirty="0" smtClean="0"/>
                        <a:t>0</a:t>
                      </a:r>
                      <a:endParaRPr lang="en-US" dirty="0"/>
                    </a:p>
                  </a:txBody>
                  <a:tcPr/>
                </a:tc>
                <a:tc>
                  <a:txBody>
                    <a:bodyPr/>
                    <a:lstStyle/>
                    <a:p>
                      <a:r>
                        <a:rPr lang="en-US" dirty="0" smtClean="0"/>
                        <a:t>30</a:t>
                      </a:r>
                      <a:endParaRPr lang="en-US" dirty="0"/>
                    </a:p>
                  </a:txBody>
                  <a:tcPr/>
                </a:tc>
                <a:tc>
                  <a:txBody>
                    <a:bodyPr/>
                    <a:lstStyle/>
                    <a:p>
                      <a:r>
                        <a:rPr lang="en-US" dirty="0" smtClean="0"/>
                        <a:t>0</a:t>
                      </a:r>
                      <a:endParaRPr lang="en-US" dirty="0"/>
                    </a:p>
                  </a:txBody>
                  <a:tcPr/>
                </a:tc>
                <a:tc>
                  <a:txBody>
                    <a:bodyPr/>
                    <a:lstStyle/>
                    <a:p>
                      <a:r>
                        <a:rPr lang="en-US" dirty="0" smtClean="0"/>
                        <a:t>30</a:t>
                      </a:r>
                      <a:endParaRPr lang="en-US" dirty="0"/>
                    </a:p>
                  </a:txBody>
                  <a:tcPr/>
                </a:tc>
                <a:tc>
                  <a:txBody>
                    <a:bodyPr/>
                    <a:lstStyle/>
                    <a:p>
                      <a:r>
                        <a:rPr lang="en-US" dirty="0" smtClean="0"/>
                        <a:t>-</a:t>
                      </a:r>
                      <a:endParaRPr lang="en-US" dirty="0"/>
                    </a:p>
                  </a:txBody>
                  <a:tcPr/>
                </a:tc>
                <a:tc>
                  <a:txBody>
                    <a:bodyPr/>
                    <a:lstStyle/>
                    <a:p>
                      <a:r>
                        <a:rPr lang="en-US" dirty="0" smtClean="0"/>
                        <a:t>-</a:t>
                      </a:r>
                      <a:endParaRPr lang="en-US" dirty="0"/>
                    </a:p>
                  </a:txBody>
                  <a:tcPr/>
                </a:tc>
                <a:tc>
                  <a:txBody>
                    <a:bodyPr/>
                    <a:lstStyle/>
                    <a:p>
                      <a:r>
                        <a:rPr lang="en-US" dirty="0" smtClean="0"/>
                        <a:t>-</a:t>
                      </a:r>
                      <a:endParaRPr lang="en-US" dirty="0"/>
                    </a:p>
                  </a:txBody>
                  <a:tcPr/>
                </a:tc>
                <a:tc>
                  <a:txBody>
                    <a:bodyPr/>
                    <a:lstStyle/>
                    <a:p>
                      <a:r>
                        <a:rPr lang="en-US" dirty="0" smtClean="0"/>
                        <a:t>-</a:t>
                      </a:r>
                      <a:endParaRPr lang="en-US" dirty="0"/>
                    </a:p>
                  </a:txBody>
                  <a:tcPr/>
                </a:tc>
              </a:tr>
              <a:tr h="422859">
                <a:tc>
                  <a:txBody>
                    <a:bodyPr/>
                    <a:lstStyle/>
                    <a:p>
                      <a:r>
                        <a:rPr lang="en-US" dirty="0" smtClean="0"/>
                        <a:t>1</a:t>
                      </a:r>
                      <a:endParaRPr lang="en-US" dirty="0"/>
                    </a:p>
                  </a:txBody>
                  <a:tcPr/>
                </a:tc>
                <a:tc>
                  <a:txBody>
                    <a:bodyPr/>
                    <a:lstStyle/>
                    <a:p>
                      <a:r>
                        <a:rPr lang="en-US" dirty="0" smtClean="0"/>
                        <a:t>30</a:t>
                      </a:r>
                      <a:endParaRPr lang="en-US" dirty="0"/>
                    </a:p>
                  </a:txBody>
                  <a:tcPr/>
                </a:tc>
                <a:tc>
                  <a:txBody>
                    <a:bodyPr/>
                    <a:lstStyle/>
                    <a:p>
                      <a:r>
                        <a:rPr lang="en-US" dirty="0" smtClean="0"/>
                        <a:t>10</a:t>
                      </a:r>
                      <a:endParaRPr lang="en-US" dirty="0"/>
                    </a:p>
                  </a:txBody>
                  <a:tcPr/>
                </a:tc>
                <a:tc>
                  <a:txBody>
                    <a:bodyPr/>
                    <a:lstStyle/>
                    <a:p>
                      <a:r>
                        <a:rPr lang="en-US" dirty="0" smtClean="0"/>
                        <a:t>40</a:t>
                      </a:r>
                      <a:endParaRPr lang="en-US" dirty="0"/>
                    </a:p>
                  </a:txBody>
                  <a:tcPr/>
                </a:tc>
                <a:tc>
                  <a:txBody>
                    <a:bodyPr/>
                    <a:lstStyle/>
                    <a:p>
                      <a:r>
                        <a:rPr lang="en-US" dirty="0" smtClean="0"/>
                        <a:t>30</a:t>
                      </a:r>
                      <a:endParaRPr lang="en-US" dirty="0"/>
                    </a:p>
                  </a:txBody>
                  <a:tcPr/>
                </a:tc>
                <a:tc>
                  <a:txBody>
                    <a:bodyPr/>
                    <a:lstStyle/>
                    <a:p>
                      <a:r>
                        <a:rPr lang="en-US" dirty="0" smtClean="0"/>
                        <a:t>10</a:t>
                      </a:r>
                      <a:endParaRPr lang="en-US" dirty="0"/>
                    </a:p>
                  </a:txBody>
                  <a:tcPr/>
                </a:tc>
                <a:tc>
                  <a:txBody>
                    <a:bodyPr/>
                    <a:lstStyle/>
                    <a:p>
                      <a:r>
                        <a:rPr lang="en-US" dirty="0" smtClean="0"/>
                        <a:t>40</a:t>
                      </a:r>
                      <a:endParaRPr lang="en-US" dirty="0"/>
                    </a:p>
                  </a:txBody>
                  <a:tcPr/>
                </a:tc>
                <a:tc>
                  <a:txBody>
                    <a:bodyPr/>
                    <a:lstStyle/>
                    <a:p>
                      <a:r>
                        <a:rPr lang="en-US" dirty="0" smtClean="0"/>
                        <a:t>10</a:t>
                      </a:r>
                      <a:endParaRPr lang="en-US" dirty="0"/>
                    </a:p>
                  </a:txBody>
                  <a:tcPr/>
                </a:tc>
              </a:tr>
              <a:tr h="422859">
                <a:tc>
                  <a:txBody>
                    <a:bodyPr/>
                    <a:lstStyle/>
                    <a:p>
                      <a:r>
                        <a:rPr lang="en-US" dirty="0" smtClean="0"/>
                        <a:t>2</a:t>
                      </a:r>
                      <a:endParaRPr lang="en-US" dirty="0"/>
                    </a:p>
                  </a:txBody>
                  <a:tcPr/>
                </a:tc>
                <a:tc>
                  <a:txBody>
                    <a:bodyPr/>
                    <a:lstStyle/>
                    <a:p>
                      <a:r>
                        <a:rPr lang="en-US" dirty="0" smtClean="0"/>
                        <a:t>30</a:t>
                      </a:r>
                      <a:endParaRPr lang="en-US" dirty="0"/>
                    </a:p>
                  </a:txBody>
                  <a:tcPr/>
                </a:tc>
                <a:tc>
                  <a:txBody>
                    <a:bodyPr/>
                    <a:lstStyle/>
                    <a:p>
                      <a:r>
                        <a:rPr lang="en-US" dirty="0" smtClean="0"/>
                        <a:t>18</a:t>
                      </a:r>
                      <a:endParaRPr lang="en-US" dirty="0"/>
                    </a:p>
                  </a:txBody>
                  <a:tcPr/>
                </a:tc>
                <a:tc>
                  <a:txBody>
                    <a:bodyPr/>
                    <a:lstStyle/>
                    <a:p>
                      <a:r>
                        <a:rPr lang="en-US" dirty="0" smtClean="0"/>
                        <a:t>48</a:t>
                      </a:r>
                      <a:endParaRPr lang="en-US" dirty="0"/>
                    </a:p>
                  </a:txBody>
                  <a:tcPr/>
                </a:tc>
                <a:tc>
                  <a:txBody>
                    <a:bodyPr/>
                    <a:lstStyle/>
                    <a:p>
                      <a:r>
                        <a:rPr lang="en-US" dirty="0" smtClean="0"/>
                        <a:t>15</a:t>
                      </a:r>
                      <a:endParaRPr lang="en-US" dirty="0"/>
                    </a:p>
                  </a:txBody>
                  <a:tcPr/>
                </a:tc>
                <a:tc>
                  <a:txBody>
                    <a:bodyPr/>
                    <a:lstStyle/>
                    <a:p>
                      <a:r>
                        <a:rPr lang="en-US" dirty="0" smtClean="0"/>
                        <a:t>9</a:t>
                      </a:r>
                      <a:endParaRPr lang="en-US" dirty="0"/>
                    </a:p>
                  </a:txBody>
                  <a:tcPr/>
                </a:tc>
                <a:tc>
                  <a:txBody>
                    <a:bodyPr/>
                    <a:lstStyle/>
                    <a:p>
                      <a:r>
                        <a:rPr lang="en-US" dirty="0" smtClean="0"/>
                        <a:t>24</a:t>
                      </a:r>
                      <a:endParaRPr lang="en-US" dirty="0"/>
                    </a:p>
                  </a:txBody>
                  <a:tcPr/>
                </a:tc>
                <a:tc>
                  <a:txBody>
                    <a:bodyPr/>
                    <a:lstStyle/>
                    <a:p>
                      <a:r>
                        <a:rPr lang="en-US" dirty="0" smtClean="0"/>
                        <a:t>8</a:t>
                      </a:r>
                      <a:endParaRPr lang="en-US" dirty="0"/>
                    </a:p>
                  </a:txBody>
                  <a:tcPr/>
                </a:tc>
              </a:tr>
              <a:tr h="422859">
                <a:tc>
                  <a:txBody>
                    <a:bodyPr/>
                    <a:lstStyle/>
                    <a:p>
                      <a:r>
                        <a:rPr lang="en-US" dirty="0" smtClean="0"/>
                        <a:t>3</a:t>
                      </a:r>
                      <a:endParaRPr lang="en-US" dirty="0"/>
                    </a:p>
                  </a:txBody>
                  <a:tcPr/>
                </a:tc>
                <a:tc>
                  <a:txBody>
                    <a:bodyPr/>
                    <a:lstStyle/>
                    <a:p>
                      <a:r>
                        <a:rPr lang="en-US" smtClean="0"/>
                        <a:t>30</a:t>
                      </a:r>
                      <a:endParaRPr lang="en-US"/>
                    </a:p>
                  </a:txBody>
                  <a:tcPr/>
                </a:tc>
                <a:tc>
                  <a:txBody>
                    <a:bodyPr/>
                    <a:lstStyle/>
                    <a:p>
                      <a:r>
                        <a:rPr lang="en-US" dirty="0" smtClean="0"/>
                        <a:t>24</a:t>
                      </a:r>
                      <a:endParaRPr lang="en-US" dirty="0"/>
                    </a:p>
                  </a:txBody>
                  <a:tcPr/>
                </a:tc>
                <a:tc>
                  <a:txBody>
                    <a:bodyPr/>
                    <a:lstStyle/>
                    <a:p>
                      <a:r>
                        <a:rPr lang="en-US" dirty="0" smtClean="0"/>
                        <a:t>54</a:t>
                      </a:r>
                      <a:endParaRPr lang="en-US" dirty="0"/>
                    </a:p>
                  </a:txBody>
                  <a:tcPr/>
                </a:tc>
                <a:tc>
                  <a:txBody>
                    <a:bodyPr/>
                    <a:lstStyle/>
                    <a:p>
                      <a:r>
                        <a:rPr lang="en-US" dirty="0" smtClean="0"/>
                        <a:t>10</a:t>
                      </a:r>
                      <a:endParaRPr lang="en-US" dirty="0"/>
                    </a:p>
                  </a:txBody>
                  <a:tcPr/>
                </a:tc>
                <a:tc>
                  <a:txBody>
                    <a:bodyPr/>
                    <a:lstStyle/>
                    <a:p>
                      <a:r>
                        <a:rPr lang="en-US" dirty="0" smtClean="0"/>
                        <a:t>8</a:t>
                      </a:r>
                      <a:endParaRPr lang="en-US" dirty="0"/>
                    </a:p>
                  </a:txBody>
                  <a:tcPr/>
                </a:tc>
                <a:tc>
                  <a:txBody>
                    <a:bodyPr/>
                    <a:lstStyle/>
                    <a:p>
                      <a:r>
                        <a:rPr lang="en-US" dirty="0" smtClean="0"/>
                        <a:t>18</a:t>
                      </a:r>
                      <a:endParaRPr lang="en-US" dirty="0"/>
                    </a:p>
                  </a:txBody>
                  <a:tcPr/>
                </a:tc>
                <a:tc>
                  <a:txBody>
                    <a:bodyPr/>
                    <a:lstStyle/>
                    <a:p>
                      <a:r>
                        <a:rPr lang="en-US" dirty="0" smtClean="0"/>
                        <a:t>6</a:t>
                      </a:r>
                      <a:endParaRPr lang="en-US" dirty="0"/>
                    </a:p>
                  </a:txBody>
                  <a:tcPr/>
                </a:tc>
              </a:tr>
              <a:tr h="422859">
                <a:tc>
                  <a:txBody>
                    <a:bodyPr/>
                    <a:lstStyle/>
                    <a:p>
                      <a:r>
                        <a:rPr lang="en-US" dirty="0" smtClean="0"/>
                        <a:t>4</a:t>
                      </a:r>
                      <a:endParaRPr lang="en-US" dirty="0"/>
                    </a:p>
                  </a:txBody>
                  <a:tcPr/>
                </a:tc>
                <a:tc>
                  <a:txBody>
                    <a:bodyPr/>
                    <a:lstStyle/>
                    <a:p>
                      <a:r>
                        <a:rPr lang="en-US" smtClean="0"/>
                        <a:t>30</a:t>
                      </a:r>
                      <a:endParaRPr lang="en-US"/>
                    </a:p>
                  </a:txBody>
                  <a:tcPr/>
                </a:tc>
                <a:tc>
                  <a:txBody>
                    <a:bodyPr/>
                    <a:lstStyle/>
                    <a:p>
                      <a:r>
                        <a:rPr lang="en-US" dirty="0" smtClean="0"/>
                        <a:t>32</a:t>
                      </a:r>
                      <a:endParaRPr lang="en-US" dirty="0"/>
                    </a:p>
                  </a:txBody>
                  <a:tcPr/>
                </a:tc>
                <a:tc>
                  <a:txBody>
                    <a:bodyPr/>
                    <a:lstStyle/>
                    <a:p>
                      <a:r>
                        <a:rPr lang="en-US" dirty="0" smtClean="0"/>
                        <a:t>62</a:t>
                      </a:r>
                      <a:endParaRPr lang="en-US" dirty="0"/>
                    </a:p>
                  </a:txBody>
                  <a:tcPr/>
                </a:tc>
                <a:tc>
                  <a:txBody>
                    <a:bodyPr/>
                    <a:lstStyle/>
                    <a:p>
                      <a:r>
                        <a:rPr lang="en-US" dirty="0" smtClean="0"/>
                        <a:t>7.5</a:t>
                      </a:r>
                      <a:endParaRPr lang="en-US" dirty="0"/>
                    </a:p>
                  </a:txBody>
                  <a:tcPr/>
                </a:tc>
                <a:tc>
                  <a:txBody>
                    <a:bodyPr/>
                    <a:lstStyle/>
                    <a:p>
                      <a:r>
                        <a:rPr lang="en-US" dirty="0" smtClean="0"/>
                        <a:t>8</a:t>
                      </a:r>
                      <a:endParaRPr lang="en-US" dirty="0"/>
                    </a:p>
                  </a:txBody>
                  <a:tcPr/>
                </a:tc>
                <a:tc>
                  <a:txBody>
                    <a:bodyPr/>
                    <a:lstStyle/>
                    <a:p>
                      <a:r>
                        <a:rPr lang="en-US" dirty="0" smtClean="0"/>
                        <a:t>15.5</a:t>
                      </a:r>
                      <a:endParaRPr lang="en-US" dirty="0"/>
                    </a:p>
                  </a:txBody>
                  <a:tcPr/>
                </a:tc>
                <a:tc>
                  <a:txBody>
                    <a:bodyPr/>
                    <a:lstStyle/>
                    <a:p>
                      <a:r>
                        <a:rPr lang="en-US" dirty="0" smtClean="0"/>
                        <a:t>8</a:t>
                      </a:r>
                      <a:endParaRPr lang="en-US" dirty="0"/>
                    </a:p>
                  </a:txBody>
                  <a:tcPr/>
                </a:tc>
              </a:tr>
              <a:tr h="422859">
                <a:tc>
                  <a:txBody>
                    <a:bodyPr/>
                    <a:lstStyle/>
                    <a:p>
                      <a:r>
                        <a:rPr lang="en-US" dirty="0" smtClean="0"/>
                        <a:t>5</a:t>
                      </a:r>
                      <a:endParaRPr lang="en-US" dirty="0"/>
                    </a:p>
                  </a:txBody>
                  <a:tcPr/>
                </a:tc>
                <a:tc>
                  <a:txBody>
                    <a:bodyPr/>
                    <a:lstStyle/>
                    <a:p>
                      <a:r>
                        <a:rPr lang="en-US" dirty="0" smtClean="0"/>
                        <a:t>30</a:t>
                      </a:r>
                      <a:endParaRPr lang="en-US" dirty="0"/>
                    </a:p>
                  </a:txBody>
                  <a:tcPr/>
                </a:tc>
                <a:tc>
                  <a:txBody>
                    <a:bodyPr/>
                    <a:lstStyle/>
                    <a:p>
                      <a:r>
                        <a:rPr lang="en-US" dirty="0" smtClean="0"/>
                        <a:t>50</a:t>
                      </a:r>
                      <a:endParaRPr lang="en-US" dirty="0"/>
                    </a:p>
                  </a:txBody>
                  <a:tcPr/>
                </a:tc>
                <a:tc>
                  <a:txBody>
                    <a:bodyPr/>
                    <a:lstStyle/>
                    <a:p>
                      <a:r>
                        <a:rPr lang="en-US" dirty="0" smtClean="0"/>
                        <a:t>80</a:t>
                      </a:r>
                      <a:endParaRPr lang="en-US" dirty="0"/>
                    </a:p>
                  </a:txBody>
                  <a:tcPr/>
                </a:tc>
                <a:tc>
                  <a:txBody>
                    <a:bodyPr/>
                    <a:lstStyle/>
                    <a:p>
                      <a:r>
                        <a:rPr lang="en-US" dirty="0" smtClean="0"/>
                        <a:t>6</a:t>
                      </a:r>
                      <a:endParaRPr lang="en-US" dirty="0"/>
                    </a:p>
                  </a:txBody>
                  <a:tcPr/>
                </a:tc>
                <a:tc>
                  <a:txBody>
                    <a:bodyPr/>
                    <a:lstStyle/>
                    <a:p>
                      <a:r>
                        <a:rPr lang="en-US" dirty="0" smtClean="0"/>
                        <a:t>10</a:t>
                      </a:r>
                      <a:endParaRPr lang="en-US" dirty="0"/>
                    </a:p>
                  </a:txBody>
                  <a:tcPr/>
                </a:tc>
                <a:tc>
                  <a:txBody>
                    <a:bodyPr/>
                    <a:lstStyle/>
                    <a:p>
                      <a:r>
                        <a:rPr lang="en-US" dirty="0" smtClean="0"/>
                        <a:t>16</a:t>
                      </a:r>
                      <a:endParaRPr lang="en-US" dirty="0"/>
                    </a:p>
                  </a:txBody>
                  <a:tcPr/>
                </a:tc>
                <a:tc>
                  <a:txBody>
                    <a:bodyPr/>
                    <a:lstStyle/>
                    <a:p>
                      <a:r>
                        <a:rPr lang="en-US" dirty="0" smtClean="0"/>
                        <a:t>18</a:t>
                      </a:r>
                      <a:endParaRPr lang="en-US" dirty="0"/>
                    </a:p>
                  </a:txBody>
                  <a:tcPr/>
                </a:tc>
              </a:tr>
              <a:tr h="422859">
                <a:tc>
                  <a:txBody>
                    <a:bodyPr/>
                    <a:lstStyle/>
                    <a:p>
                      <a:r>
                        <a:rPr lang="en-US" dirty="0" smtClean="0"/>
                        <a:t>6</a:t>
                      </a:r>
                      <a:endParaRPr lang="en-US" dirty="0"/>
                    </a:p>
                  </a:txBody>
                  <a:tcPr/>
                </a:tc>
                <a:tc>
                  <a:txBody>
                    <a:bodyPr/>
                    <a:lstStyle/>
                    <a:p>
                      <a:r>
                        <a:rPr lang="en-US" dirty="0" smtClean="0"/>
                        <a:t>30</a:t>
                      </a:r>
                      <a:endParaRPr lang="en-US" dirty="0"/>
                    </a:p>
                  </a:txBody>
                  <a:tcPr/>
                </a:tc>
                <a:tc>
                  <a:txBody>
                    <a:bodyPr/>
                    <a:lstStyle/>
                    <a:p>
                      <a:r>
                        <a:rPr lang="en-US" dirty="0" smtClean="0"/>
                        <a:t>72</a:t>
                      </a:r>
                      <a:endParaRPr lang="en-US" dirty="0"/>
                    </a:p>
                  </a:txBody>
                  <a:tcPr/>
                </a:tc>
                <a:tc>
                  <a:txBody>
                    <a:bodyPr/>
                    <a:lstStyle/>
                    <a:p>
                      <a:r>
                        <a:rPr lang="en-US" dirty="0" smtClean="0"/>
                        <a:t>102</a:t>
                      </a:r>
                      <a:endParaRPr lang="en-US" dirty="0"/>
                    </a:p>
                  </a:txBody>
                  <a:tcPr/>
                </a:tc>
                <a:tc>
                  <a:txBody>
                    <a:bodyPr/>
                    <a:lstStyle/>
                    <a:p>
                      <a:r>
                        <a:rPr lang="en-US" dirty="0" smtClean="0"/>
                        <a:t>5</a:t>
                      </a:r>
                      <a:endParaRPr lang="en-US" dirty="0"/>
                    </a:p>
                  </a:txBody>
                  <a:tcPr/>
                </a:tc>
                <a:tc>
                  <a:txBody>
                    <a:bodyPr/>
                    <a:lstStyle/>
                    <a:p>
                      <a:r>
                        <a:rPr lang="en-US" dirty="0" smtClean="0"/>
                        <a:t>12</a:t>
                      </a:r>
                      <a:endParaRPr lang="en-US" dirty="0"/>
                    </a:p>
                  </a:txBody>
                  <a:tcPr/>
                </a:tc>
                <a:tc>
                  <a:txBody>
                    <a:bodyPr/>
                    <a:lstStyle/>
                    <a:p>
                      <a:r>
                        <a:rPr lang="en-US" dirty="0" smtClean="0"/>
                        <a:t>17</a:t>
                      </a:r>
                      <a:endParaRPr lang="en-US" dirty="0"/>
                    </a:p>
                  </a:txBody>
                  <a:tcPr/>
                </a:tc>
                <a:tc>
                  <a:txBody>
                    <a:bodyPr/>
                    <a:lstStyle/>
                    <a:p>
                      <a:r>
                        <a:rPr lang="en-US" dirty="0" smtClean="0"/>
                        <a:t>22</a:t>
                      </a:r>
                      <a:endParaRPr lang="en-US" dirty="0"/>
                    </a:p>
                  </a:txBody>
                  <a:tcPr/>
                </a:tc>
              </a:tr>
            </a:tbl>
          </a:graphicData>
        </a:graphic>
      </p:graphicFrame>
      <p:sp>
        <p:nvSpPr>
          <p:cNvPr id="6" name="Footer Placeholder 5"/>
          <p:cNvSpPr>
            <a:spLocks noGrp="1"/>
          </p:cNvSpPr>
          <p:nvPr>
            <p:ph type="ftr" sz="quarter" idx="11"/>
          </p:nvPr>
        </p:nvSpPr>
        <p:spPr/>
        <p:txBody>
          <a:bodyPr/>
          <a:lstStyle/>
          <a:p>
            <a:r>
              <a:rPr lang="en-US" smtClean="0"/>
              <a:t>Department of Commerce</a:t>
            </a:r>
            <a:endParaRPr lang="en-US" dirty="0"/>
          </a:p>
        </p:txBody>
      </p:sp>
      <p:sp>
        <p:nvSpPr>
          <p:cNvPr id="8" name="Slide Number Placeholder 7"/>
          <p:cNvSpPr>
            <a:spLocks noGrp="1"/>
          </p:cNvSpPr>
          <p:nvPr>
            <p:ph type="sldNum" sz="quarter" idx="12"/>
          </p:nvPr>
        </p:nvSpPr>
        <p:spPr/>
        <p:txBody>
          <a:bodyPr/>
          <a:lstStyle/>
          <a:p>
            <a:fld id="{B6F15528-21DE-4FAA-801E-634DDDAF4B2B}" type="slidenum">
              <a:rPr lang="en-US" smtClean="0"/>
              <a:pPr/>
              <a:t>33</a:t>
            </a:fld>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05800" cy="533400"/>
          </a:xfrm>
          <a:solidFill>
            <a:schemeClr val="accent1"/>
          </a:solidFill>
        </p:spPr>
        <p:txBody>
          <a:bodyPr>
            <a:noAutofit/>
          </a:bodyPr>
          <a:lstStyle/>
          <a:p>
            <a:r>
              <a:rPr lang="en-US" sz="2400" dirty="0" smtClean="0">
                <a:solidFill>
                  <a:schemeClr val="bg1"/>
                </a:solidFill>
              </a:rPr>
              <a:t>Relationship Between Average Cost(AC) And Marginal Cost(MC)</a:t>
            </a:r>
            <a:endParaRPr lang="en-US" sz="2400" dirty="0">
              <a:solidFill>
                <a:schemeClr val="bg1"/>
              </a:solidFill>
            </a:endParaRPr>
          </a:p>
        </p:txBody>
      </p:sp>
      <p:pic>
        <p:nvPicPr>
          <p:cNvPr id="5" name="Content Placeholder 4" descr="mc_ac.gif"/>
          <p:cNvPicPr>
            <a:picLocks noGrp="1" noChangeAspect="1"/>
          </p:cNvPicPr>
          <p:nvPr>
            <p:ph idx="1"/>
          </p:nvPr>
        </p:nvPicPr>
        <p:blipFill>
          <a:blip r:embed="rId2"/>
          <a:stretch>
            <a:fillRect/>
          </a:stretch>
        </p:blipFill>
        <p:spPr>
          <a:xfrm>
            <a:off x="3886200" y="1143001"/>
            <a:ext cx="4716462" cy="5029200"/>
          </a:xfrm>
          <a:prstGeom prst="rect">
            <a:avLst/>
          </a:prstGeom>
          <a:ln>
            <a:noFill/>
          </a:ln>
          <a:effectLst>
            <a:outerShdw blurRad="292100" dist="139700" dir="2700000" algn="tl" rotWithShape="0">
              <a:srgbClr val="333333">
                <a:alpha val="65000"/>
              </a:srgbClr>
            </a:outerShdw>
          </a:effectLst>
        </p:spPr>
      </p:pic>
      <p:sp>
        <p:nvSpPr>
          <p:cNvPr id="4" name="Text Placeholder 3"/>
          <p:cNvSpPr>
            <a:spLocks noGrp="1"/>
          </p:cNvSpPr>
          <p:nvPr>
            <p:ph type="body" sz="half" idx="2"/>
          </p:nvPr>
        </p:nvSpPr>
        <p:spPr>
          <a:xfrm>
            <a:off x="457200" y="1066800"/>
            <a:ext cx="3276600" cy="5181600"/>
          </a:xfrm>
        </p:spPr>
        <p:txBody>
          <a:bodyPr>
            <a:noAutofit/>
          </a:bodyPr>
          <a:lstStyle/>
          <a:p>
            <a:pPr algn="just">
              <a:buFont typeface="Arial" pitchFamily="34" charset="0"/>
              <a:buChar char="•"/>
            </a:pPr>
            <a:r>
              <a:rPr lang="en-US" sz="2400" dirty="0" smtClean="0"/>
              <a:t>When Marginal Cost is less then Average Cost ,Average Cost is Falling.</a:t>
            </a:r>
          </a:p>
          <a:p>
            <a:pPr algn="just">
              <a:buFont typeface="Arial" pitchFamily="34" charset="0"/>
              <a:buChar char="•"/>
            </a:pPr>
            <a:r>
              <a:rPr lang="en-US" sz="2400" dirty="0" smtClean="0"/>
              <a:t>When Marginal Cost is greater then Average </a:t>
            </a:r>
            <a:r>
              <a:rPr lang="en-US" sz="2400" dirty="0" err="1" smtClean="0"/>
              <a:t>Cost,Average</a:t>
            </a:r>
            <a:r>
              <a:rPr lang="en-US" sz="2400" dirty="0" smtClean="0"/>
              <a:t> Cost is Rising.</a:t>
            </a:r>
          </a:p>
          <a:p>
            <a:pPr algn="just">
              <a:buFont typeface="Arial" pitchFamily="34" charset="0"/>
              <a:buChar char="•"/>
            </a:pPr>
            <a:r>
              <a:rPr lang="en-US" sz="2400" dirty="0" smtClean="0"/>
              <a:t>The Marginal Cost Curve must cut the Average Curve at AC’s minimum point and from below.</a:t>
            </a:r>
            <a:endParaRPr lang="en-US" sz="2400" dirty="0"/>
          </a:p>
        </p:txBody>
      </p:sp>
      <p:sp>
        <p:nvSpPr>
          <p:cNvPr id="7" name="Footer Placeholder 6"/>
          <p:cNvSpPr>
            <a:spLocks noGrp="1"/>
          </p:cNvSpPr>
          <p:nvPr>
            <p:ph type="ftr" sz="quarter" idx="11"/>
          </p:nvPr>
        </p:nvSpPr>
        <p:spPr/>
        <p:txBody>
          <a:bodyPr/>
          <a:lstStyle/>
          <a:p>
            <a:r>
              <a:rPr lang="en-US" smtClean="0"/>
              <a:t>Department of Commerce</a:t>
            </a:r>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34</a:t>
            </a:fld>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685800"/>
            <a:ext cx="8305800" cy="762000"/>
          </a:xfrm>
          <a:solidFill>
            <a:schemeClr val="accent1"/>
          </a:solidFill>
        </p:spPr>
        <p:txBody>
          <a:bodyPr/>
          <a:lstStyle/>
          <a:p>
            <a:r>
              <a:rPr lang="en-US" dirty="0" smtClean="0">
                <a:solidFill>
                  <a:schemeClr val="bg1"/>
                </a:solidFill>
              </a:rPr>
              <a:t>Long Run Average Cost Curves</a:t>
            </a:r>
            <a:endParaRPr lang="en-US" dirty="0">
              <a:solidFill>
                <a:schemeClr val="bg1"/>
              </a:solidFill>
            </a:endParaRPr>
          </a:p>
        </p:txBody>
      </p:sp>
      <p:sp>
        <p:nvSpPr>
          <p:cNvPr id="3" name="Subtitle 2"/>
          <p:cNvSpPr>
            <a:spLocks noGrp="1"/>
          </p:cNvSpPr>
          <p:nvPr>
            <p:ph type="subTitle" idx="1"/>
          </p:nvPr>
        </p:nvSpPr>
        <p:spPr>
          <a:xfrm>
            <a:off x="457200" y="1600200"/>
            <a:ext cx="8229600" cy="4038600"/>
          </a:xfrm>
          <a:ln w="38100">
            <a:solidFill>
              <a:schemeClr val="accent1"/>
            </a:solidFill>
          </a:ln>
        </p:spPr>
        <p:txBody>
          <a:bodyPr>
            <a:normAutofit fontScale="92500" lnSpcReduction="20000"/>
          </a:bodyPr>
          <a:lstStyle/>
          <a:p>
            <a:pPr algn="just">
              <a:buFont typeface="Arial" pitchFamily="34" charset="0"/>
              <a:buChar char="•"/>
            </a:pPr>
            <a:r>
              <a:rPr lang="en-US" dirty="0" smtClean="0">
                <a:solidFill>
                  <a:schemeClr val="tx1"/>
                </a:solidFill>
              </a:rPr>
              <a:t>Long Run is a period of time during which the firm can vary all of its Outputs.</a:t>
            </a:r>
          </a:p>
          <a:p>
            <a:pPr algn="just">
              <a:buFont typeface="Arial" pitchFamily="34" charset="0"/>
              <a:buChar char="•"/>
            </a:pPr>
            <a:r>
              <a:rPr lang="en-US" dirty="0" smtClean="0">
                <a:solidFill>
                  <a:schemeClr val="tx1"/>
                </a:solidFill>
              </a:rPr>
              <a:t>The </a:t>
            </a:r>
            <a:r>
              <a:rPr lang="en-US" dirty="0" err="1" smtClean="0">
                <a:solidFill>
                  <a:schemeClr val="tx1"/>
                </a:solidFill>
              </a:rPr>
              <a:t>fims</a:t>
            </a:r>
            <a:r>
              <a:rPr lang="en-US" dirty="0" smtClean="0">
                <a:solidFill>
                  <a:schemeClr val="tx1"/>
                </a:solidFill>
              </a:rPr>
              <a:t> moves one plant to another in Long run. To increase the </a:t>
            </a:r>
            <a:r>
              <a:rPr lang="en-US" dirty="0" err="1" smtClean="0">
                <a:solidFill>
                  <a:schemeClr val="tx1"/>
                </a:solidFill>
              </a:rPr>
              <a:t>Output,Firm</a:t>
            </a:r>
            <a:r>
              <a:rPr lang="en-US" dirty="0" smtClean="0">
                <a:solidFill>
                  <a:schemeClr val="tx1"/>
                </a:solidFill>
              </a:rPr>
              <a:t> acquires Big plants .</a:t>
            </a:r>
          </a:p>
          <a:p>
            <a:pPr algn="just">
              <a:buFont typeface="Arial" pitchFamily="34" charset="0"/>
              <a:buChar char="•"/>
            </a:pPr>
            <a:r>
              <a:rPr lang="en-US" dirty="0" smtClean="0">
                <a:solidFill>
                  <a:schemeClr val="tx1"/>
                </a:solidFill>
              </a:rPr>
              <a:t>Long Run Cost of Production is the least possible Cost producing any given level of </a:t>
            </a:r>
            <a:r>
              <a:rPr lang="en-US" dirty="0" err="1" smtClean="0">
                <a:solidFill>
                  <a:schemeClr val="tx1"/>
                </a:solidFill>
              </a:rPr>
              <a:t>Outputwhen</a:t>
            </a:r>
            <a:r>
              <a:rPr lang="en-US" dirty="0" smtClean="0">
                <a:solidFill>
                  <a:schemeClr val="tx1"/>
                </a:solidFill>
              </a:rPr>
              <a:t> all individual factors are Variable.</a:t>
            </a:r>
          </a:p>
          <a:p>
            <a:pPr algn="just">
              <a:buFont typeface="Arial" pitchFamily="34" charset="0"/>
              <a:buChar char="•"/>
            </a:pPr>
            <a:r>
              <a:rPr lang="en-US" dirty="0" smtClean="0">
                <a:solidFill>
                  <a:schemeClr val="tx1"/>
                </a:solidFill>
              </a:rPr>
              <a:t>The minimum Point on LRAC Curve is the “Minimum Efficient Scale”.</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35</a:t>
            </a:fld>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a:solidFill>
            <a:schemeClr val="accent1"/>
          </a:solidFill>
        </p:spPr>
        <p:txBody>
          <a:bodyPr/>
          <a:lstStyle/>
          <a:p>
            <a:r>
              <a:rPr lang="en-US" u="sng" dirty="0" smtClean="0">
                <a:solidFill>
                  <a:schemeClr val="bg1"/>
                </a:solidFill>
              </a:rPr>
              <a:t>Long Run Average Cost Curves</a:t>
            </a:r>
            <a:endParaRPr lang="en-US" u="sng" dirty="0">
              <a:solidFill>
                <a:schemeClr val="bg1"/>
              </a:solidFill>
            </a:endParaRPr>
          </a:p>
        </p:txBody>
      </p:sp>
      <p:pic>
        <p:nvPicPr>
          <p:cNvPr id="8" name="Content Placeholder 7" descr="LRATC.gif"/>
          <p:cNvPicPr>
            <a:picLocks noGrp="1" noChangeAspect="1"/>
          </p:cNvPicPr>
          <p:nvPr>
            <p:ph idx="1"/>
          </p:nvPr>
        </p:nvPicPr>
        <p:blipFill>
          <a:blip r:embed="rId2"/>
          <a:stretch>
            <a:fillRect/>
          </a:stretch>
        </p:blipFill>
        <p:spPr>
          <a:xfrm>
            <a:off x="609600" y="1934369"/>
            <a:ext cx="7696200" cy="4237831"/>
          </a:xfrm>
          <a:prstGeom prst="rect">
            <a:avLst/>
          </a:prstGeom>
          <a:ln>
            <a:noFill/>
          </a:ln>
          <a:effectLst>
            <a:outerShdw blurRad="292100" dist="139700" dir="2700000" algn="tl" rotWithShape="0">
              <a:srgbClr val="333333">
                <a:alpha val="65000"/>
              </a:srgbClr>
            </a:outerShdw>
          </a:effectLst>
        </p:spPr>
      </p:pic>
      <p:sp>
        <p:nvSpPr>
          <p:cNvPr id="10" name="Footer Placeholder 9"/>
          <p:cNvSpPr>
            <a:spLocks noGrp="1"/>
          </p:cNvSpPr>
          <p:nvPr>
            <p:ph type="ftr" sz="quarter" idx="11"/>
          </p:nvPr>
        </p:nvSpPr>
        <p:spPr/>
        <p:txBody>
          <a:bodyPr/>
          <a:lstStyle/>
          <a:p>
            <a:r>
              <a:rPr lang="en-US" smtClean="0"/>
              <a:t>Department of Commerce</a:t>
            </a:r>
            <a:endParaRPr lang="en-US" dirty="0"/>
          </a:p>
        </p:txBody>
      </p:sp>
      <p:sp>
        <p:nvSpPr>
          <p:cNvPr id="12" name="Slide Number Placeholder 11"/>
          <p:cNvSpPr>
            <a:spLocks noGrp="1"/>
          </p:cNvSpPr>
          <p:nvPr>
            <p:ph type="sldNum" sz="quarter" idx="12"/>
          </p:nvPr>
        </p:nvSpPr>
        <p:spPr/>
        <p:txBody>
          <a:bodyPr/>
          <a:lstStyle/>
          <a:p>
            <a:fld id="{B6F15528-21DE-4FAA-801E-634DDDAF4B2B}" type="slidenum">
              <a:rPr lang="en-US" smtClean="0"/>
              <a:pPr/>
              <a:t>36</a:t>
            </a:fld>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685800"/>
          </a:xfrm>
          <a:solidFill>
            <a:schemeClr val="accent1"/>
          </a:solidFill>
        </p:spPr>
        <p:txBody>
          <a:bodyPr>
            <a:normAutofit fontScale="90000"/>
          </a:bodyPr>
          <a:lstStyle/>
          <a:p>
            <a:r>
              <a:rPr lang="en-US" dirty="0" smtClean="0">
                <a:solidFill>
                  <a:schemeClr val="bg1"/>
                </a:solidFill>
              </a:rPr>
              <a:t>Long Run Cost Curves</a:t>
            </a:r>
            <a:endParaRPr lang="en-US" dirty="0">
              <a:solidFill>
                <a:schemeClr val="bg1"/>
              </a:solidFill>
            </a:endParaRPr>
          </a:p>
        </p:txBody>
      </p:sp>
      <p:sp>
        <p:nvSpPr>
          <p:cNvPr id="3" name="Subtitle 2"/>
          <p:cNvSpPr>
            <a:spLocks noGrp="1"/>
          </p:cNvSpPr>
          <p:nvPr>
            <p:ph type="subTitle" idx="1"/>
          </p:nvPr>
        </p:nvSpPr>
        <p:spPr>
          <a:xfrm>
            <a:off x="762000" y="1524000"/>
            <a:ext cx="7696200" cy="4114800"/>
          </a:xfrm>
          <a:ln w="38100">
            <a:solidFill>
              <a:schemeClr val="accent1"/>
            </a:solidFill>
          </a:ln>
        </p:spPr>
        <p:txBody>
          <a:bodyPr>
            <a:normAutofit fontScale="85000" lnSpcReduction="10000"/>
          </a:bodyPr>
          <a:lstStyle/>
          <a:p>
            <a:pPr algn="just">
              <a:buFont typeface="Arial" pitchFamily="34" charset="0"/>
              <a:buChar char="•"/>
            </a:pPr>
            <a:r>
              <a:rPr lang="en-US" dirty="0" smtClean="0">
                <a:solidFill>
                  <a:schemeClr val="tx1"/>
                </a:solidFill>
              </a:rPr>
              <a:t>Long Run Cost Curve depicts the functional relationship between Output and Long run cost of Production.</a:t>
            </a:r>
          </a:p>
          <a:p>
            <a:pPr algn="just">
              <a:buFont typeface="Arial" pitchFamily="34" charset="0"/>
              <a:buChar char="•"/>
            </a:pPr>
            <a:r>
              <a:rPr lang="en-US" dirty="0" smtClean="0">
                <a:solidFill>
                  <a:schemeClr val="tx1"/>
                </a:solidFill>
              </a:rPr>
              <a:t>It envelopes the set of U-Shaped Short Run Average cost </a:t>
            </a:r>
            <a:r>
              <a:rPr lang="en-US" dirty="0" err="1" smtClean="0">
                <a:solidFill>
                  <a:schemeClr val="tx1"/>
                </a:solidFill>
              </a:rPr>
              <a:t>Cureve</a:t>
            </a:r>
            <a:r>
              <a:rPr lang="en-US" dirty="0" smtClean="0">
                <a:solidFill>
                  <a:schemeClr val="tx1"/>
                </a:solidFill>
              </a:rPr>
              <a:t> corresponding to different Plan size.</a:t>
            </a:r>
          </a:p>
          <a:p>
            <a:pPr algn="just">
              <a:buFont typeface="Arial" pitchFamily="34" charset="0"/>
              <a:buChar char="•"/>
            </a:pPr>
            <a:r>
              <a:rPr lang="en-US" dirty="0" smtClean="0">
                <a:solidFill>
                  <a:schemeClr val="tx1"/>
                </a:solidFill>
              </a:rPr>
              <a:t>Long Run Cost Curve is “U-Shaped” , reflecting economies of Scale (or increase rate of Scale) when Negatively Sloped and Diseconomies of Scale(or decrease rate of Scale) when Positively </a:t>
            </a:r>
            <a:r>
              <a:rPr lang="en-US" dirty="0" err="1" smtClean="0">
                <a:solidFill>
                  <a:schemeClr val="tx1"/>
                </a:solidFill>
              </a:rPr>
              <a:t>Slpoed</a:t>
            </a:r>
            <a:r>
              <a:rPr lang="en-US" dirty="0" smtClean="0">
                <a:solidFill>
                  <a:schemeClr val="tx1"/>
                </a:solidFill>
              </a:rPr>
              <a:t>.</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37</a:t>
            </a:fld>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685800"/>
          </a:xfrm>
          <a:solidFill>
            <a:schemeClr val="accent1"/>
          </a:solidFill>
        </p:spPr>
        <p:txBody>
          <a:bodyPr>
            <a:normAutofit fontScale="90000"/>
          </a:bodyPr>
          <a:lstStyle/>
          <a:p>
            <a:r>
              <a:rPr lang="en-US" dirty="0" smtClean="0">
                <a:solidFill>
                  <a:schemeClr val="bg1"/>
                </a:solidFill>
              </a:rPr>
              <a:t>Long Run Average Cost Curves</a:t>
            </a:r>
            <a:endParaRPr lang="en-US" dirty="0">
              <a:solidFill>
                <a:schemeClr val="bg1"/>
              </a:solidFill>
            </a:endParaRPr>
          </a:p>
        </p:txBody>
      </p:sp>
      <p:sp>
        <p:nvSpPr>
          <p:cNvPr id="3" name="Subtitle 2"/>
          <p:cNvSpPr>
            <a:spLocks noGrp="1"/>
          </p:cNvSpPr>
          <p:nvPr>
            <p:ph type="subTitle" idx="1"/>
          </p:nvPr>
        </p:nvSpPr>
        <p:spPr>
          <a:xfrm>
            <a:off x="762000" y="1600200"/>
            <a:ext cx="7696200" cy="4038600"/>
          </a:xfrm>
          <a:ln w="38100">
            <a:solidFill>
              <a:schemeClr val="accent1"/>
            </a:solidFill>
          </a:ln>
        </p:spPr>
        <p:txBody>
          <a:bodyPr>
            <a:normAutofit fontScale="92500" lnSpcReduction="10000"/>
          </a:bodyPr>
          <a:lstStyle/>
          <a:p>
            <a:pPr algn="just">
              <a:buFont typeface="Arial" pitchFamily="34" charset="0"/>
              <a:buChar char="•"/>
            </a:pPr>
            <a:r>
              <a:rPr lang="en-US" dirty="0" smtClean="0">
                <a:solidFill>
                  <a:schemeClr val="tx1"/>
                </a:solidFill>
              </a:rPr>
              <a:t>Every Point on the long run cost curve is a </a:t>
            </a:r>
            <a:r>
              <a:rPr lang="en-US" dirty="0" err="1" smtClean="0">
                <a:solidFill>
                  <a:schemeClr val="tx1"/>
                </a:solidFill>
              </a:rPr>
              <a:t>tengency</a:t>
            </a:r>
            <a:r>
              <a:rPr lang="en-US" dirty="0" smtClean="0">
                <a:solidFill>
                  <a:schemeClr val="tx1"/>
                </a:solidFill>
              </a:rPr>
              <a:t> point with some Short run Average Cost Curve.</a:t>
            </a:r>
          </a:p>
          <a:p>
            <a:pPr algn="just">
              <a:buFont typeface="Arial" pitchFamily="34" charset="0"/>
              <a:buChar char="•"/>
            </a:pPr>
            <a:r>
              <a:rPr lang="en-US" dirty="0" smtClean="0">
                <a:solidFill>
                  <a:schemeClr val="tx1"/>
                </a:solidFill>
              </a:rPr>
              <a:t>Long Run Cost Curve not </a:t>
            </a:r>
            <a:r>
              <a:rPr lang="en-US" dirty="0" err="1" smtClean="0">
                <a:solidFill>
                  <a:schemeClr val="tx1"/>
                </a:solidFill>
              </a:rPr>
              <a:t>tengent</a:t>
            </a:r>
            <a:r>
              <a:rPr lang="en-US" dirty="0" smtClean="0">
                <a:solidFill>
                  <a:schemeClr val="tx1"/>
                </a:solidFill>
              </a:rPr>
              <a:t> to the minimum </a:t>
            </a:r>
            <a:r>
              <a:rPr lang="en-US" dirty="0" err="1" smtClean="0">
                <a:solidFill>
                  <a:schemeClr val="tx1"/>
                </a:solidFill>
              </a:rPr>
              <a:t>poine</a:t>
            </a:r>
            <a:r>
              <a:rPr lang="en-US" dirty="0" smtClean="0">
                <a:solidFill>
                  <a:schemeClr val="tx1"/>
                </a:solidFill>
              </a:rPr>
              <a:t> of the Short Run Cost </a:t>
            </a:r>
            <a:r>
              <a:rPr lang="en-US" dirty="0" err="1" smtClean="0">
                <a:solidFill>
                  <a:schemeClr val="tx1"/>
                </a:solidFill>
              </a:rPr>
              <a:t>Corve</a:t>
            </a:r>
            <a:r>
              <a:rPr lang="en-US" dirty="0" smtClean="0">
                <a:solidFill>
                  <a:schemeClr val="tx1"/>
                </a:solidFill>
              </a:rPr>
              <a:t>.</a:t>
            </a:r>
          </a:p>
          <a:p>
            <a:pPr algn="just">
              <a:buFont typeface="Arial" pitchFamily="34" charset="0"/>
              <a:buChar char="•"/>
            </a:pPr>
            <a:r>
              <a:rPr lang="en-US" dirty="0" smtClean="0">
                <a:solidFill>
                  <a:schemeClr val="tx1"/>
                </a:solidFill>
              </a:rPr>
              <a:t>Long Run Cost called as “Planning Curve” as a Firm plan to produce any Output in the Long run by choosing a plant on the Long Run Average Cost  Curve corresponding to the given Output.</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38</a:t>
            </a:fld>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5257800"/>
          </a:xfrm>
          <a:solidFill>
            <a:schemeClr val="accent1"/>
          </a:solidFill>
        </p:spPr>
        <p:txBody>
          <a:bodyPr/>
          <a:lstStyle/>
          <a:p>
            <a:r>
              <a:rPr lang="en-US" u="sng" dirty="0" smtClean="0">
                <a:solidFill>
                  <a:schemeClr val="bg1"/>
                </a:solidFill>
              </a:rPr>
              <a:t>THANK YOU</a:t>
            </a:r>
            <a:endParaRPr lang="en-US" u="sng" dirty="0">
              <a:solidFill>
                <a:schemeClr val="bg1"/>
              </a:solidFill>
            </a:endParaRPr>
          </a:p>
        </p:txBody>
      </p:sp>
      <p:sp>
        <p:nvSpPr>
          <p:cNvPr id="4" name="Footer Placeholder 3"/>
          <p:cNvSpPr>
            <a:spLocks noGrp="1"/>
          </p:cNvSpPr>
          <p:nvPr>
            <p:ph type="ftr" sz="quarter" idx="11"/>
          </p:nvPr>
        </p:nvSpPr>
        <p:spPr/>
        <p:txBody>
          <a:bodyPr/>
          <a:lstStyle/>
          <a:p>
            <a:r>
              <a:rPr lang="en-US" smtClean="0"/>
              <a:t>Department of Commerce</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39</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0"/>
            <a:ext cx="7772400" cy="914400"/>
          </a:xfrm>
          <a:solidFill>
            <a:schemeClr val="accent1"/>
          </a:solidFill>
          <a:ln w="57150">
            <a:solidFill>
              <a:schemeClr val="accent1"/>
            </a:solidFill>
          </a:ln>
        </p:spPr>
        <p:txBody>
          <a:bodyPr/>
          <a:lstStyle/>
          <a:p>
            <a:r>
              <a:rPr lang="en-US" b="1" dirty="0" smtClean="0">
                <a:solidFill>
                  <a:schemeClr val="bg1"/>
                </a:solidFill>
              </a:rPr>
              <a:t>Sunk Cost</a:t>
            </a:r>
            <a:endParaRPr lang="en-US" dirty="0">
              <a:solidFill>
                <a:schemeClr val="bg1"/>
              </a:solidFill>
            </a:endParaRPr>
          </a:p>
        </p:txBody>
      </p:sp>
      <p:sp>
        <p:nvSpPr>
          <p:cNvPr id="3" name="Subtitle 2"/>
          <p:cNvSpPr>
            <a:spLocks noGrp="1"/>
          </p:cNvSpPr>
          <p:nvPr>
            <p:ph type="subTitle" idx="1"/>
          </p:nvPr>
        </p:nvSpPr>
        <p:spPr>
          <a:xfrm>
            <a:off x="762000" y="2209800"/>
            <a:ext cx="7696200" cy="3581400"/>
          </a:xfrm>
          <a:ln w="38100">
            <a:solidFill>
              <a:schemeClr val="accent1"/>
            </a:solidFill>
          </a:ln>
        </p:spPr>
        <p:txBody>
          <a:bodyPr>
            <a:normAutofit fontScale="85000" lnSpcReduction="20000"/>
          </a:bodyPr>
          <a:lstStyle/>
          <a:p>
            <a:pPr algn="just"/>
            <a:r>
              <a:rPr lang="en-US" dirty="0" smtClean="0">
                <a:solidFill>
                  <a:schemeClr val="tx1"/>
                </a:solidFill>
              </a:rPr>
              <a:t>Sunk costs are those do not alter by varying the nature or level of business activity.  Sunk costs are generally not taken into consideration in decision - making as they do not vary with the changes in the future.  Sunk costs are a part of the outlay/actual costs.  Sunk costs are also called as "Non-Avoidable costs" or "Inescapable costs".</a:t>
            </a:r>
            <a:br>
              <a:rPr lang="en-US" dirty="0" smtClean="0">
                <a:solidFill>
                  <a:schemeClr val="tx1"/>
                </a:solidFill>
              </a:rPr>
            </a:br>
            <a:r>
              <a:rPr lang="en-US" b="1" dirty="0" smtClean="0">
                <a:solidFill>
                  <a:schemeClr val="tx1"/>
                </a:solidFill>
              </a:rPr>
              <a:t>Examples: </a:t>
            </a:r>
            <a:r>
              <a:rPr lang="en-US" dirty="0" smtClean="0">
                <a:solidFill>
                  <a:schemeClr val="tx1"/>
                </a:solidFill>
              </a:rPr>
              <a:t>All the past costs are considered as sunk costs. The best example is amortization of past expenses, like depreciation.</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0"/>
            <a:ext cx="7772400" cy="1219200"/>
          </a:xfrm>
          <a:solidFill>
            <a:schemeClr val="accent1"/>
          </a:solidFill>
          <a:ln w="38100">
            <a:solidFill>
              <a:schemeClr val="accent1"/>
            </a:solidFill>
          </a:ln>
        </p:spPr>
        <p:txBody>
          <a:bodyPr/>
          <a:lstStyle/>
          <a:p>
            <a:r>
              <a:rPr lang="en-US" b="1" u="sng" dirty="0" smtClean="0">
                <a:solidFill>
                  <a:schemeClr val="bg1"/>
                </a:solidFill>
              </a:rPr>
              <a:t>Explicit Cost</a:t>
            </a:r>
            <a:endParaRPr lang="en-US" u="sng" dirty="0">
              <a:solidFill>
                <a:schemeClr val="bg1"/>
              </a:solidFill>
            </a:endParaRPr>
          </a:p>
        </p:txBody>
      </p:sp>
      <p:sp>
        <p:nvSpPr>
          <p:cNvPr id="3" name="Subtitle 2"/>
          <p:cNvSpPr>
            <a:spLocks noGrp="1"/>
          </p:cNvSpPr>
          <p:nvPr>
            <p:ph type="subTitle" idx="1"/>
          </p:nvPr>
        </p:nvSpPr>
        <p:spPr>
          <a:xfrm>
            <a:off x="762000" y="2438400"/>
            <a:ext cx="7696200" cy="3200400"/>
          </a:xfrm>
          <a:ln w="38100">
            <a:solidFill>
              <a:schemeClr val="accent1"/>
            </a:solidFill>
          </a:ln>
        </p:spPr>
        <p:txBody>
          <a:bodyPr>
            <a:normAutofit fontScale="85000" lnSpcReduction="10000"/>
          </a:bodyPr>
          <a:lstStyle/>
          <a:p>
            <a:pPr algn="just"/>
            <a:r>
              <a:rPr lang="en-US" dirty="0" smtClean="0">
                <a:solidFill>
                  <a:schemeClr val="tx1"/>
                </a:solidFill>
              </a:rPr>
              <a:t>Explicit costs are those expenses/expenditures that are actually paid by the firm.  These costs are recorded in the books of accounts.  Explicit costs are important for calculating the profit and loss accounts and guide in economic decision-making.  Explicit costs are also called as "Paid out costs"</a:t>
            </a:r>
            <a:br>
              <a:rPr lang="en-US" dirty="0" smtClean="0">
                <a:solidFill>
                  <a:schemeClr val="tx1"/>
                </a:solidFill>
              </a:rPr>
            </a:br>
            <a:r>
              <a:rPr lang="en-US" b="1" dirty="0" smtClean="0">
                <a:solidFill>
                  <a:schemeClr val="tx1"/>
                </a:solidFill>
              </a:rPr>
              <a:t>Example</a:t>
            </a:r>
            <a:r>
              <a:rPr lang="en-US" dirty="0" smtClean="0">
                <a:solidFill>
                  <a:schemeClr val="tx1"/>
                </a:solidFill>
              </a:rPr>
              <a:t>: Interest payment on borrowed funds, rent payment, wages, utility expenses etc.</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5</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838200"/>
          </a:xfrm>
          <a:solidFill>
            <a:schemeClr val="accent1"/>
          </a:solidFill>
          <a:ln w="38100">
            <a:solidFill>
              <a:schemeClr val="accent1"/>
            </a:solidFill>
          </a:ln>
        </p:spPr>
        <p:txBody>
          <a:bodyPr/>
          <a:lstStyle/>
          <a:p>
            <a:r>
              <a:rPr lang="en-US" b="1" u="sng" dirty="0" smtClean="0">
                <a:solidFill>
                  <a:schemeClr val="bg1"/>
                </a:solidFill>
              </a:rPr>
              <a:t>Implicit Cost</a:t>
            </a:r>
            <a:endParaRPr lang="en-US" u="sng" dirty="0">
              <a:solidFill>
                <a:schemeClr val="bg1"/>
              </a:solidFill>
            </a:endParaRPr>
          </a:p>
        </p:txBody>
      </p:sp>
      <p:sp>
        <p:nvSpPr>
          <p:cNvPr id="3" name="Subtitle 2"/>
          <p:cNvSpPr>
            <a:spLocks noGrp="1"/>
          </p:cNvSpPr>
          <p:nvPr>
            <p:ph type="subTitle" idx="1"/>
          </p:nvPr>
        </p:nvSpPr>
        <p:spPr>
          <a:xfrm>
            <a:off x="609600" y="2133600"/>
            <a:ext cx="7696200" cy="3505200"/>
          </a:xfrm>
          <a:ln w="38100">
            <a:solidFill>
              <a:schemeClr val="accent1"/>
            </a:solidFill>
          </a:ln>
        </p:spPr>
        <p:txBody>
          <a:bodyPr>
            <a:normAutofit fontScale="77500" lnSpcReduction="20000"/>
          </a:bodyPr>
          <a:lstStyle/>
          <a:p>
            <a:pPr algn="just"/>
            <a:r>
              <a:rPr lang="en-US" dirty="0" smtClean="0">
                <a:solidFill>
                  <a:schemeClr val="tx1"/>
                </a:solidFill>
              </a:rPr>
              <a:t>Implicit costs are a part of opportunity cost. They are the theoretical costs ie., they are not recognised by the accounting system and are not recorded in the books of accounts but are very important in certain decisions.  They are also called as the earnings of those employed resources which belong to the owner himself.  Implicit costs are also called as "Imputed costs".</a:t>
            </a:r>
            <a:br>
              <a:rPr lang="en-US" dirty="0" smtClean="0">
                <a:solidFill>
                  <a:schemeClr val="tx1"/>
                </a:solidFill>
              </a:rPr>
            </a:br>
            <a:r>
              <a:rPr lang="en-US" dirty="0" smtClean="0">
                <a:solidFill>
                  <a:schemeClr val="tx1"/>
                </a:solidFill>
              </a:rPr>
              <a:t>Examples: Rent on idle land, depreciation on dully depreciated property still in use, interest on equity capital etc.</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6</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066800"/>
          </a:xfrm>
          <a:solidFill>
            <a:schemeClr val="accent1"/>
          </a:solidFill>
          <a:ln w="38100">
            <a:solidFill>
              <a:schemeClr val="accent1"/>
            </a:solidFill>
          </a:ln>
        </p:spPr>
        <p:txBody>
          <a:bodyPr/>
          <a:lstStyle/>
          <a:p>
            <a:r>
              <a:rPr lang="en-US" b="1" u="sng" dirty="0" smtClean="0">
                <a:solidFill>
                  <a:schemeClr val="bg1"/>
                </a:solidFill>
              </a:rPr>
              <a:t>Accounting Costs</a:t>
            </a:r>
            <a:endParaRPr lang="en-US" u="sng" dirty="0">
              <a:solidFill>
                <a:schemeClr val="bg1"/>
              </a:solidFill>
            </a:endParaRPr>
          </a:p>
        </p:txBody>
      </p:sp>
      <p:sp>
        <p:nvSpPr>
          <p:cNvPr id="3" name="Subtitle 2"/>
          <p:cNvSpPr>
            <a:spLocks noGrp="1"/>
          </p:cNvSpPr>
          <p:nvPr>
            <p:ph type="subTitle" idx="1"/>
          </p:nvPr>
        </p:nvSpPr>
        <p:spPr>
          <a:xfrm>
            <a:off x="762000" y="2286000"/>
            <a:ext cx="7620000" cy="3429000"/>
          </a:xfrm>
          <a:ln w="38100">
            <a:solidFill>
              <a:schemeClr val="accent1"/>
            </a:solidFill>
          </a:ln>
        </p:spPr>
        <p:txBody>
          <a:bodyPr>
            <a:normAutofit fontScale="92500"/>
          </a:bodyPr>
          <a:lstStyle/>
          <a:p>
            <a:pPr algn="just"/>
            <a:r>
              <a:rPr lang="en-US" dirty="0" smtClean="0">
                <a:solidFill>
                  <a:schemeClr val="tx1"/>
                </a:solidFill>
              </a:rPr>
              <a:t>Accounting costs are the actual or outlay costs that point out the amount of expenditure that has already been incurred on a particular process or on production as such accounting costs facilitate for managing the taxation need and profitability of the firm.</a:t>
            </a:r>
            <a:br>
              <a:rPr lang="en-US" dirty="0" smtClean="0">
                <a:solidFill>
                  <a:schemeClr val="tx1"/>
                </a:solidFill>
              </a:rPr>
            </a:br>
            <a:r>
              <a:rPr lang="en-US" dirty="0" smtClean="0">
                <a:solidFill>
                  <a:schemeClr val="tx1"/>
                </a:solidFill>
              </a:rPr>
              <a:t>Examples: All Sunk costs are accounting costs</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066800"/>
          </a:xfrm>
          <a:solidFill>
            <a:schemeClr val="accent1"/>
          </a:solidFill>
          <a:ln w="38100">
            <a:solidFill>
              <a:schemeClr val="accent1"/>
            </a:solidFill>
          </a:ln>
        </p:spPr>
        <p:txBody>
          <a:bodyPr/>
          <a:lstStyle/>
          <a:p>
            <a:r>
              <a:rPr lang="en-US" b="1" u="sng" dirty="0" smtClean="0">
                <a:solidFill>
                  <a:schemeClr val="bg1"/>
                </a:solidFill>
              </a:rPr>
              <a:t>Economic Costs</a:t>
            </a:r>
            <a:endParaRPr lang="en-US" u="sng" dirty="0">
              <a:solidFill>
                <a:schemeClr val="bg1"/>
              </a:solidFill>
            </a:endParaRPr>
          </a:p>
        </p:txBody>
      </p:sp>
      <p:sp>
        <p:nvSpPr>
          <p:cNvPr id="3" name="Subtitle 2"/>
          <p:cNvSpPr>
            <a:spLocks noGrp="1"/>
          </p:cNvSpPr>
          <p:nvPr>
            <p:ph type="subTitle" idx="1"/>
          </p:nvPr>
        </p:nvSpPr>
        <p:spPr>
          <a:xfrm>
            <a:off x="762000" y="2362200"/>
            <a:ext cx="7696200" cy="3276600"/>
          </a:xfrm>
          <a:ln w="38100">
            <a:solidFill>
              <a:schemeClr val="accent1"/>
            </a:solidFill>
          </a:ln>
        </p:spPr>
        <p:txBody>
          <a:bodyPr>
            <a:normAutofit lnSpcReduction="10000"/>
          </a:bodyPr>
          <a:lstStyle/>
          <a:p>
            <a:pPr algn="just"/>
            <a:r>
              <a:rPr lang="en-US" dirty="0" smtClean="0">
                <a:solidFill>
                  <a:schemeClr val="tx1"/>
                </a:solidFill>
              </a:rPr>
              <a:t>Economic costs are related to future.  They play a vital role in business decisions as the costs considered in decision - making are usually future costs.  They have the nature similar to that of incremental, imputed explicit and opportunity costs.</a:t>
            </a:r>
            <a:br>
              <a:rPr lang="en-US" dirty="0" smtClean="0">
                <a:solidFill>
                  <a:schemeClr val="tx1"/>
                </a:solidFill>
              </a:rPr>
            </a:br>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066800"/>
          </a:xfrm>
          <a:solidFill>
            <a:schemeClr val="accent1"/>
          </a:solidFill>
          <a:ln w="38100">
            <a:solidFill>
              <a:schemeClr val="accent1"/>
            </a:solidFill>
          </a:ln>
        </p:spPr>
        <p:txBody>
          <a:bodyPr/>
          <a:lstStyle/>
          <a:p>
            <a:r>
              <a:rPr lang="en-US" b="1" u="sng" dirty="0" smtClean="0">
                <a:solidFill>
                  <a:schemeClr val="bg1"/>
                </a:solidFill>
              </a:rPr>
              <a:t>Direct Cost</a:t>
            </a:r>
            <a:endParaRPr lang="en-US" u="sng" dirty="0">
              <a:solidFill>
                <a:schemeClr val="bg1"/>
              </a:solidFill>
            </a:endParaRPr>
          </a:p>
        </p:txBody>
      </p:sp>
      <p:sp>
        <p:nvSpPr>
          <p:cNvPr id="3" name="Subtitle 2"/>
          <p:cNvSpPr>
            <a:spLocks noGrp="1"/>
          </p:cNvSpPr>
          <p:nvPr>
            <p:ph type="subTitle" idx="1"/>
          </p:nvPr>
        </p:nvSpPr>
        <p:spPr>
          <a:xfrm>
            <a:off x="762000" y="2362200"/>
            <a:ext cx="7696200" cy="3276600"/>
          </a:xfrm>
          <a:ln w="38100">
            <a:solidFill>
              <a:schemeClr val="accent1"/>
            </a:solidFill>
          </a:ln>
        </p:spPr>
        <p:txBody>
          <a:bodyPr>
            <a:normAutofit fontScale="77500" lnSpcReduction="20000"/>
          </a:bodyPr>
          <a:lstStyle/>
          <a:p>
            <a:pPr algn="just"/>
            <a:r>
              <a:rPr lang="en-US" dirty="0" smtClean="0">
                <a:solidFill>
                  <a:schemeClr val="tx1"/>
                </a:solidFill>
              </a:rPr>
              <a:t>Direct costs are those which have direct relationship with a unit of operation like manufacturing a product, organizing a process or an activity etc.  In other words, direct costs are those which are directly and definitely identifiable.  The nature of the direct costs are related with a particular product/process, they vary with variations in them.  Therefore all direct costs are variable in nature. It is also called as "Traceable Costs"</a:t>
            </a:r>
            <a:br>
              <a:rPr lang="en-US" dirty="0" smtClean="0">
                <a:solidFill>
                  <a:schemeClr val="tx1"/>
                </a:solidFill>
              </a:rPr>
            </a:br>
            <a:r>
              <a:rPr lang="en-US" dirty="0" smtClean="0">
                <a:solidFill>
                  <a:schemeClr val="tx1"/>
                </a:solidFill>
              </a:rPr>
              <a:t>Examples: In operating railway services, the costs of wagons, coaches and engines are direct costs.</a:t>
            </a:r>
            <a:endParaRPr lang="en-US" dirty="0">
              <a:solidFill>
                <a:schemeClr val="tx1"/>
              </a:solidFill>
            </a:endParaRPr>
          </a:p>
        </p:txBody>
      </p:sp>
      <p:sp>
        <p:nvSpPr>
          <p:cNvPr id="5" name="Footer Placeholder 4"/>
          <p:cNvSpPr>
            <a:spLocks noGrp="1"/>
          </p:cNvSpPr>
          <p:nvPr>
            <p:ph type="ftr" sz="quarter" idx="11"/>
          </p:nvPr>
        </p:nvSpPr>
        <p:spPr/>
        <p:txBody>
          <a:bodyPr/>
          <a:lstStyle/>
          <a:p>
            <a:r>
              <a:rPr lang="en-US" smtClean="0"/>
              <a:t>Department of Commerce</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9</a:t>
            </a:fld>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592</TotalTime>
  <Words>1572</Words>
  <Application>Microsoft Office PowerPoint</Application>
  <PresentationFormat>On-screen Show (4:3)</PresentationFormat>
  <Paragraphs>300</Paragraphs>
  <Slides>39</Slides>
  <Notes>7</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Theory of Cost</vt:lpstr>
      <vt:lpstr>Cost Analysis</vt:lpstr>
      <vt:lpstr>Actual Cost</vt:lpstr>
      <vt:lpstr>Sunk Cost</vt:lpstr>
      <vt:lpstr>Explicit Cost</vt:lpstr>
      <vt:lpstr>Implicit Cost</vt:lpstr>
      <vt:lpstr>Accounting Costs</vt:lpstr>
      <vt:lpstr>Economic Costs</vt:lpstr>
      <vt:lpstr>Direct Cost</vt:lpstr>
      <vt:lpstr>Indirect Costs</vt:lpstr>
      <vt:lpstr> Controllable Costs </vt:lpstr>
      <vt:lpstr>Non Controllable Costs</vt:lpstr>
      <vt:lpstr>Historical Costs and Replacement Costs</vt:lpstr>
      <vt:lpstr>Fixed Costs</vt:lpstr>
      <vt:lpstr>Variable Costs</vt:lpstr>
      <vt:lpstr>Opportunity Cost</vt:lpstr>
      <vt:lpstr>Average Cost</vt:lpstr>
      <vt:lpstr>Marginal Cost</vt:lpstr>
      <vt:lpstr>Cost Function</vt:lpstr>
      <vt:lpstr>Cost Function</vt:lpstr>
      <vt:lpstr> Short Run Cost  </vt:lpstr>
      <vt:lpstr>Short Run Fixed Cost(SFC) </vt:lpstr>
      <vt:lpstr>Short Run Variable Cost(SVC)</vt:lpstr>
      <vt:lpstr>Total Cost</vt:lpstr>
      <vt:lpstr>Short Run Total Cost Curves</vt:lpstr>
      <vt:lpstr>Short Run Average Cost </vt:lpstr>
      <vt:lpstr>Short Run Average Fixed cost</vt:lpstr>
      <vt:lpstr>Short Run Average Variable Cost</vt:lpstr>
      <vt:lpstr>Short Run Average Total Cost</vt:lpstr>
      <vt:lpstr>Short Run Average Total Cost </vt:lpstr>
      <vt:lpstr>Short Run Marginal Cost(SMC)</vt:lpstr>
      <vt:lpstr>Short Run Average &amp; Marginal Cost Curves</vt:lpstr>
      <vt:lpstr>Cost Schedule</vt:lpstr>
      <vt:lpstr>Relationship Between Average Cost(AC) And Marginal Cost(MC)</vt:lpstr>
      <vt:lpstr>Long Run Average Cost Curves</vt:lpstr>
      <vt:lpstr>Long Run Average Cost Curves</vt:lpstr>
      <vt:lpstr>Long Run Cost Curves</vt:lpstr>
      <vt:lpstr>Long Run Average Cost Curves</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Theory of Cost</dc:title>
  <dc:creator/>
  <cp:lastModifiedBy>LG</cp:lastModifiedBy>
  <cp:revision>59</cp:revision>
  <dcterms:created xsi:type="dcterms:W3CDTF">2006-08-16T00:00:00Z</dcterms:created>
  <dcterms:modified xsi:type="dcterms:W3CDTF">2011-04-03T19:31:01Z</dcterms:modified>
</cp:coreProperties>
</file>