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7" r:id="rId2"/>
    <p:sldId id="267" r:id="rId3"/>
    <p:sldId id="268" r:id="rId4"/>
    <p:sldId id="259" r:id="rId5"/>
    <p:sldId id="260" r:id="rId6"/>
    <p:sldId id="256" r:id="rId7"/>
    <p:sldId id="272" r:id="rId8"/>
    <p:sldId id="269" r:id="rId9"/>
    <p:sldId id="271" r:id="rId10"/>
    <p:sldId id="270" r:id="rId11"/>
    <p:sldId id="258" r:id="rId12"/>
    <p:sldId id="261" r:id="rId13"/>
    <p:sldId id="273" r:id="rId14"/>
    <p:sldId id="262" r:id="rId15"/>
    <p:sldId id="274" r:id="rId16"/>
    <p:sldId id="275" r:id="rId17"/>
    <p:sldId id="277" r:id="rId18"/>
    <p:sldId id="263" r:id="rId19"/>
    <p:sldId id="264" r:id="rId20"/>
    <p:sldId id="265" r:id="rId21"/>
    <p:sldId id="266" r:id="rId22"/>
    <p:sldId id="279" r:id="rId23"/>
    <p:sldId id="280" r:id="rId24"/>
    <p:sldId id="281" r:id="rId25"/>
    <p:sldId id="282" r:id="rId26"/>
    <p:sldId id="283" r:id="rId27"/>
    <p:sldId id="284" r:id="rId28"/>
    <p:sldId id="285" r:id="rId29"/>
    <p:sldId id="278" r:id="rId30"/>
    <p:sldId id="287" r:id="rId31"/>
  </p:sldIdLst>
  <p:sldSz cx="6858000" cy="9144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05" autoAdjust="0"/>
  </p:normalViewPr>
  <p:slideViewPr>
    <p:cSldViewPr>
      <p:cViewPr varScale="1">
        <p:scale>
          <a:sx n="48" d="100"/>
          <a:sy n="48" d="100"/>
        </p:scale>
        <p:origin x="-2142" y="-90"/>
      </p:cViewPr>
      <p:guideLst>
        <p:guide orient="horz" pos="2880"/>
        <p:guide pos="2160"/>
      </p:guideLst>
    </p:cSldViewPr>
  </p:slideViewPr>
  <p:outlineViewPr>
    <p:cViewPr>
      <p:scale>
        <a:sx n="33" d="100"/>
        <a:sy n="33" d="100"/>
      </p:scale>
      <p:origin x="0" y="86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FE4732-8C64-4134-A412-CCE21661FB9B}" type="datetimeFigureOut">
              <a:rPr lang="en-US" smtClean="0"/>
              <a:pPr/>
              <a:t>2/2/2012</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35B8AB-2193-4F0B-989F-6077112A5B8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25" y="685800"/>
            <a:ext cx="257175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35B8AB-2193-4F0B-989F-6077112A5B8C}"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0DEC9BB-34FA-4F03-8ED5-B686DD7760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514DEA-683C-4BCF-90AF-B6B08986437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6"/>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6"/>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1410C29-683F-43B0-B721-270C4D7E88C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F41928D-E29B-4313-88DC-E5BFB8942CF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644B840-6CA1-4637-8484-FC83668D054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E7933C-3116-4121-8747-38B05544C1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65EDA9E-B5E7-4205-A513-E2B72B8F4F5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B912A60-6895-4E58-8507-285337400B6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7598D83-B3E0-4951-8162-383FBD935DEE}"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218EA3-899D-4EB7-BAD6-1AF277C682ED}"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9E0020F-8027-40F4-97C1-14EDBF8F0C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42900" y="2133602"/>
            <a:ext cx="6172200" cy="60346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7022C19-1B30-4EBA-AF0F-000FAB1B0FC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203200"/>
            <a:ext cx="5829300" cy="2743200"/>
          </a:xfrm>
        </p:spPr>
        <p:txBody>
          <a:bodyPr/>
          <a:lstStyle/>
          <a:p>
            <a:r>
              <a:rPr lang="en-US" sz="6000" b="1" u="sng" dirty="0">
                <a:effectLst>
                  <a:outerShdw blurRad="38100" dist="38100" dir="2700000" algn="tl">
                    <a:srgbClr val="FFFFFF"/>
                  </a:outerShdw>
                </a:effectLst>
                <a:latin typeface="Bradley Hand ITC" pitchFamily="66" charset="0"/>
              </a:rPr>
              <a:t>E-Payment &amp; </a:t>
            </a:r>
            <a:r>
              <a:rPr lang="en-US" sz="6000" b="1" u="sng" dirty="0" smtClean="0">
                <a:effectLst>
                  <a:outerShdw blurRad="38100" dist="38100" dir="2700000" algn="tl">
                    <a:srgbClr val="FFFFFF"/>
                  </a:outerShdw>
                </a:effectLst>
                <a:latin typeface="Bradley Hand ITC" pitchFamily="66" charset="0"/>
              </a:rPr>
              <a:t>E-Filing</a:t>
            </a:r>
            <a:r>
              <a:rPr lang="en-US" sz="4000" dirty="0">
                <a:latin typeface="Bradley Hand ITC" pitchFamily="66" charset="0"/>
              </a:rPr>
              <a:t/>
            </a:r>
            <a:br>
              <a:rPr lang="en-US" sz="4000" dirty="0">
                <a:latin typeface="Bradley Hand ITC" pitchFamily="66" charset="0"/>
              </a:rPr>
            </a:br>
            <a:r>
              <a:rPr lang="en-US" sz="3600" b="1" dirty="0">
                <a:effectLst>
                  <a:outerShdw blurRad="38100" dist="38100" dir="2700000" algn="tl">
                    <a:srgbClr val="FFFFFF"/>
                  </a:outerShdw>
                </a:effectLst>
                <a:latin typeface="Bradley Hand ITC" pitchFamily="66" charset="0"/>
              </a:rPr>
              <a:t>Under The Income Tax </a:t>
            </a:r>
            <a:r>
              <a:rPr lang="en-US" sz="3600" b="1" dirty="0" smtClean="0">
                <a:effectLst>
                  <a:outerShdw blurRad="38100" dist="38100" dir="2700000" algn="tl">
                    <a:srgbClr val="FFFFFF"/>
                  </a:outerShdw>
                </a:effectLst>
                <a:latin typeface="Bradley Hand ITC" pitchFamily="66" charset="0"/>
              </a:rPr>
              <a:t>Act  1961</a:t>
            </a:r>
            <a:br>
              <a:rPr lang="en-US" sz="3600" b="1" dirty="0" smtClean="0">
                <a:effectLst>
                  <a:outerShdw blurRad="38100" dist="38100" dir="2700000" algn="tl">
                    <a:srgbClr val="FFFFFF"/>
                  </a:outerShdw>
                </a:effectLst>
                <a:latin typeface="Bradley Hand ITC" pitchFamily="66" charset="0"/>
              </a:rPr>
            </a:br>
            <a:r>
              <a:rPr lang="en-US" sz="3600" b="1" dirty="0" smtClean="0">
                <a:effectLst>
                  <a:outerShdw blurRad="38100" dist="38100" dir="2700000" algn="tl">
                    <a:srgbClr val="FFFFFF"/>
                  </a:outerShdw>
                </a:effectLst>
                <a:latin typeface="Bradley Hand ITC" pitchFamily="66" charset="0"/>
              </a:rPr>
              <a:t> </a:t>
            </a:r>
            <a:r>
              <a:rPr lang="en-US" sz="3600" b="1" dirty="0">
                <a:effectLst>
                  <a:outerShdw blurRad="38100" dist="38100" dir="2700000" algn="tl">
                    <a:srgbClr val="FFFFFF"/>
                  </a:outerShdw>
                </a:effectLst>
                <a:latin typeface="Bradley Hand ITC" pitchFamily="66" charset="0"/>
              </a:rPr>
              <a:t>1961</a:t>
            </a:r>
          </a:p>
        </p:txBody>
      </p:sp>
      <p:sp>
        <p:nvSpPr>
          <p:cNvPr id="3075" name="Rectangle 3"/>
          <p:cNvSpPr>
            <a:spLocks noGrp="1" noChangeArrowheads="1"/>
          </p:cNvSpPr>
          <p:nvPr>
            <p:ph type="subTitle" idx="1"/>
          </p:nvPr>
        </p:nvSpPr>
        <p:spPr>
          <a:xfrm>
            <a:off x="2000250" y="7315200"/>
            <a:ext cx="4857750" cy="1828800"/>
          </a:xfrm>
        </p:spPr>
        <p:txBody>
          <a:bodyPr/>
          <a:lstStyle/>
          <a:p>
            <a:r>
              <a:rPr lang="en-US" dirty="0">
                <a:latin typeface="Viner Hand ITC" pitchFamily="66" charset="0"/>
              </a:rPr>
              <a:t>Presented By:-</a:t>
            </a:r>
          </a:p>
          <a:p>
            <a:pPr algn="r"/>
            <a:r>
              <a:rPr lang="en-US" dirty="0">
                <a:latin typeface="Viner Hand ITC" pitchFamily="66" charset="0"/>
              </a:rPr>
              <a:t>Rahul Kyal</a:t>
            </a:r>
          </a:p>
          <a:p>
            <a:pPr algn="r"/>
            <a:endParaRPr lang="en-US" dirty="0">
              <a:latin typeface="Viner Hand ITC" pitchFamily="66" charset="0"/>
            </a:endParaRPr>
          </a:p>
          <a:p>
            <a:pPr algn="r"/>
            <a:endParaRPr lang="en-US" dirty="0">
              <a:solidFill>
                <a:schemeClr val="hlink"/>
              </a:solidFill>
            </a:endParaRPr>
          </a:p>
        </p:txBody>
      </p:sp>
      <p:pic>
        <p:nvPicPr>
          <p:cNvPr id="3076" name="Picture 4" descr="online income tax deposit"/>
          <p:cNvPicPr>
            <a:picLocks noChangeAspect="1" noChangeArrowheads="1"/>
          </p:cNvPicPr>
          <p:nvPr/>
        </p:nvPicPr>
        <p:blipFill>
          <a:blip r:embed="rId2"/>
          <a:srcRect/>
          <a:stretch>
            <a:fillRect/>
          </a:stretch>
        </p:blipFill>
        <p:spPr bwMode="auto">
          <a:xfrm>
            <a:off x="457200" y="2768600"/>
            <a:ext cx="5916706" cy="4470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edge">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075">
                                            <p:txEl>
                                              <p:pRg st="0" end="0"/>
                                            </p:txEl>
                                          </p:spTgt>
                                        </p:tgtEl>
                                        <p:attrNameLst>
                                          <p:attrName>style.visibility</p:attrName>
                                        </p:attrNameLst>
                                      </p:cBhvr>
                                      <p:to>
                                        <p:strVal val="visible"/>
                                      </p:to>
                                    </p:set>
                                    <p:animEffect transition="in" filter="box(in)">
                                      <p:cBhvr>
                                        <p:cTn id="17" dur="500"/>
                                        <p:tgtEl>
                                          <p:spTgt spid="30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075">
                                            <p:txEl>
                                              <p:pRg st="1" end="1"/>
                                            </p:txEl>
                                          </p:spTgt>
                                        </p:tgtEl>
                                        <p:attrNameLst>
                                          <p:attrName>style.visibility</p:attrName>
                                        </p:attrNameLst>
                                      </p:cBhvr>
                                      <p:to>
                                        <p:strVal val="visible"/>
                                      </p:to>
                                    </p:set>
                                    <p:animEffect transition="in" filter="box(in)">
                                      <p:cBhvr>
                                        <p:cTn id="22"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01600"/>
            <a:ext cx="6172200" cy="1524000"/>
          </a:xfrm>
        </p:spPr>
        <p:txBody>
          <a:bodyPr/>
          <a:lstStyle/>
          <a:p>
            <a:r>
              <a:rPr lang="en-US" sz="4800" b="1" u="sng" dirty="0" smtClean="0">
                <a:effectLst>
                  <a:outerShdw blurRad="38100" dist="38100" dir="2700000" algn="tl">
                    <a:srgbClr val="000000">
                      <a:alpha val="43137"/>
                    </a:srgbClr>
                  </a:outerShdw>
                </a:effectLst>
                <a:latin typeface="Bradley Hand ITC" pitchFamily="66" charset="0"/>
              </a:rPr>
              <a:t>Mandatory E-payment of Taxes</a:t>
            </a:r>
            <a:endParaRPr lang="en-US" sz="4800" b="1" u="sng" dirty="0">
              <a:effectLst>
                <a:outerShdw blurRad="38100" dist="38100" dir="2700000" algn="tl">
                  <a:srgbClr val="000000">
                    <a:alpha val="43137"/>
                  </a:srgbClr>
                </a:outerShdw>
              </a:effectLst>
              <a:latin typeface="Bradley Hand ITC" pitchFamily="66" charset="0"/>
            </a:endParaRPr>
          </a:p>
        </p:txBody>
      </p:sp>
      <p:sp>
        <p:nvSpPr>
          <p:cNvPr id="3" name="TextBox 2"/>
          <p:cNvSpPr txBox="1"/>
          <p:nvPr/>
        </p:nvSpPr>
        <p:spPr>
          <a:xfrm>
            <a:off x="228600" y="2235202"/>
            <a:ext cx="6343650" cy="6370975"/>
          </a:xfrm>
          <a:prstGeom prst="rect">
            <a:avLst/>
          </a:prstGeom>
          <a:noFill/>
        </p:spPr>
        <p:txBody>
          <a:bodyPr wrap="square" rtlCol="0">
            <a:spAutoFit/>
          </a:bodyPr>
          <a:lstStyle/>
          <a:p>
            <a:r>
              <a:rPr lang="en-US" sz="2400" i="1" dirty="0" smtClean="0">
                <a:latin typeface="Comic Sans MS" pitchFamily="66" charset="0"/>
              </a:rPr>
              <a:t>Vide </a:t>
            </a:r>
            <a:r>
              <a:rPr lang="en-US" sz="2400" i="1" dirty="0">
                <a:latin typeface="Comic Sans MS" pitchFamily="66" charset="0"/>
              </a:rPr>
              <a:t>notification S.O.No.493(E) dated 13.3.2008 </a:t>
            </a:r>
            <a:r>
              <a:rPr lang="en-US" sz="2400" i="1" dirty="0" smtClean="0">
                <a:latin typeface="Comic Sans MS" pitchFamily="66" charset="0"/>
              </a:rPr>
              <a:t>CBDT has notified that e-payment </a:t>
            </a:r>
            <a:r>
              <a:rPr lang="en-US" sz="2400" i="1" dirty="0">
                <a:latin typeface="Comic Sans MS" pitchFamily="66" charset="0"/>
              </a:rPr>
              <a:t>of taxes is mandatory for all corporate assessees and also for all assessees  covered under section 44 AB of the Income Tax Act </a:t>
            </a:r>
            <a:r>
              <a:rPr lang="en-US" sz="2400" i="1" dirty="0" smtClean="0">
                <a:latin typeface="Comic Sans MS" pitchFamily="66" charset="0"/>
              </a:rPr>
              <a:t>1961.</a:t>
            </a:r>
          </a:p>
          <a:p>
            <a:r>
              <a:rPr lang="en-US" sz="2400" i="1" dirty="0" smtClean="0">
                <a:latin typeface="Comic Sans MS" pitchFamily="66" charset="0"/>
              </a:rPr>
              <a:t>Under </a:t>
            </a:r>
            <a:r>
              <a:rPr lang="en-US" sz="2400" i="1" dirty="0">
                <a:latin typeface="Comic Sans MS" pitchFamily="66" charset="0"/>
              </a:rPr>
              <a:t>section 44AB of the Income Tax Act, assessees become liable to pay the direct tax </a:t>
            </a:r>
            <a:r>
              <a:rPr lang="en-US" sz="2400" i="1" dirty="0" smtClean="0">
                <a:latin typeface="Comic Sans MS" pitchFamily="66" charset="0"/>
              </a:rPr>
              <a:t>in electronic mode if </a:t>
            </a:r>
            <a:r>
              <a:rPr lang="en-US" sz="2400" i="1" dirty="0">
                <a:latin typeface="Comic Sans MS" pitchFamily="66" charset="0"/>
              </a:rPr>
              <a:t>they satisfy any of the following conditions:</a:t>
            </a:r>
            <a:endParaRPr lang="en-US" sz="2400" i="1" dirty="0" smtClean="0">
              <a:latin typeface="Comic Sans MS" pitchFamily="66" charset="0"/>
            </a:endParaRPr>
          </a:p>
          <a:p>
            <a:r>
              <a:rPr lang="en-US" sz="2400" i="1" dirty="0">
                <a:latin typeface="Comic Sans MS" pitchFamily="66" charset="0"/>
              </a:rPr>
              <a:t>1.                  If their sales turnover or gross receipts from business exceeds Rs 60 lakhs in a year.</a:t>
            </a:r>
            <a:endParaRPr lang="en-US" sz="2400" i="1" dirty="0" smtClean="0">
              <a:latin typeface="Comic Sans MS" pitchFamily="66" charset="0"/>
            </a:endParaRPr>
          </a:p>
          <a:p>
            <a:r>
              <a:rPr lang="en-US" sz="2400" i="1" dirty="0">
                <a:latin typeface="Comic Sans MS" pitchFamily="66" charset="0"/>
              </a:rPr>
              <a:t>Or</a:t>
            </a:r>
            <a:endParaRPr lang="en-US" sz="2400" i="1" dirty="0" smtClean="0">
              <a:latin typeface="Comic Sans MS" pitchFamily="66" charset="0"/>
            </a:endParaRPr>
          </a:p>
          <a:p>
            <a:r>
              <a:rPr lang="en-US" sz="2400" i="1" dirty="0">
                <a:latin typeface="Comic Sans MS" pitchFamily="66" charset="0"/>
              </a:rPr>
              <a:t>2.                  If their gross receipts from their professional income exceed Rs 15 lakhs in the year</a:t>
            </a:r>
            <a:r>
              <a:rPr lang="en-US" sz="2400" i="1" dirty="0" smtClean="0">
                <a:latin typeface="Comic Sans MS" pitchFamily="66" charset="0"/>
              </a:rPr>
              <a:t>.</a:t>
            </a:r>
          </a:p>
        </p:txBody>
      </p:sp>
      <p:sp>
        <p:nvSpPr>
          <p:cNvPr id="4" name="Slide Number Placeholder 3"/>
          <p:cNvSpPr>
            <a:spLocks noGrp="1"/>
          </p:cNvSpPr>
          <p:nvPr>
            <p:ph type="sldNum" sz="quarter" idx="12"/>
          </p:nvPr>
        </p:nvSpPr>
        <p:spPr/>
        <p:txBody>
          <a:bodyPr/>
          <a:lstStyle/>
          <a:p>
            <a:fld id="{EB912A60-6895-4E58-8507-285337400B67}" type="slidenum">
              <a:rPr lang="en-US" smtClean="0"/>
              <a:pPr/>
              <a:t>10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z="5400" b="1" u="sng" dirty="0">
                <a:latin typeface="Bradley Hand ITC" pitchFamily="66" charset="0"/>
              </a:rPr>
              <a:t>Types of returns</a:t>
            </a:r>
          </a:p>
        </p:txBody>
      </p:sp>
      <p:sp>
        <p:nvSpPr>
          <p:cNvPr id="4099" name="Text Box 3"/>
          <p:cNvSpPr txBox="1">
            <a:spLocks noChangeArrowheads="1"/>
          </p:cNvSpPr>
          <p:nvPr/>
        </p:nvSpPr>
        <p:spPr bwMode="auto">
          <a:xfrm>
            <a:off x="571500" y="2540001"/>
            <a:ext cx="5886450" cy="4801314"/>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en-US" sz="3600" dirty="0">
                <a:latin typeface="Comic Sans MS" pitchFamily="66" charset="0"/>
              </a:rPr>
              <a:t>Following returns can be filled electronically:</a:t>
            </a:r>
          </a:p>
          <a:p>
            <a:pPr>
              <a:spcBef>
                <a:spcPct val="50000"/>
              </a:spcBef>
              <a:buFont typeface="Wingdings" pitchFamily="2" charset="2"/>
              <a:buChar char="Ø"/>
            </a:pPr>
            <a:r>
              <a:rPr lang="en-US" sz="3600" dirty="0">
                <a:latin typeface="Comic Sans MS" pitchFamily="66" charset="0"/>
              </a:rPr>
              <a:t>Income Tax Return</a:t>
            </a:r>
          </a:p>
          <a:p>
            <a:pPr>
              <a:spcBef>
                <a:spcPct val="50000"/>
              </a:spcBef>
              <a:buFont typeface="Wingdings" pitchFamily="2" charset="2"/>
              <a:buChar char="Ø"/>
            </a:pPr>
            <a:r>
              <a:rPr lang="en-US" sz="3600" dirty="0">
                <a:latin typeface="Comic Sans MS" pitchFamily="66" charset="0"/>
              </a:rPr>
              <a:t>Tax Deducted at Source (TDS) Return</a:t>
            </a:r>
          </a:p>
          <a:p>
            <a:pPr>
              <a:spcBef>
                <a:spcPct val="50000"/>
              </a:spcBef>
              <a:buFont typeface="Wingdings" pitchFamily="2" charset="2"/>
              <a:buChar char="Ø"/>
            </a:pPr>
            <a:r>
              <a:rPr lang="en-US" sz="3600" dirty="0">
                <a:latin typeface="Comic Sans MS" pitchFamily="66" charset="0"/>
              </a:rPr>
              <a:t>Annul Information Return (AIR)</a:t>
            </a:r>
          </a:p>
        </p:txBody>
      </p:sp>
      <p:sp>
        <p:nvSpPr>
          <p:cNvPr id="6" name="Slide Number Placeholder 5"/>
          <p:cNvSpPr>
            <a:spLocks noGrp="1"/>
          </p:cNvSpPr>
          <p:nvPr>
            <p:ph type="sldNum" sz="quarter" idx="12"/>
          </p:nvPr>
        </p:nvSpPr>
        <p:spPr/>
        <p:txBody>
          <a:bodyPr/>
          <a:lstStyle/>
          <a:p>
            <a:fld id="{EB912A60-6895-4E58-8507-285337400B67}" type="slidenum">
              <a:rPr lang="en-US" smtClean="0"/>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fade">
                                      <p:cBhvr>
                                        <p:cTn id="12" dur="800" decel="100000"/>
                                        <p:tgtEl>
                                          <p:spTgt spid="4099"/>
                                        </p:tgtEl>
                                      </p:cBhvr>
                                    </p:animEffect>
                                    <p:anim calcmode="lin" valueType="num">
                                      <p:cBhvr>
                                        <p:cTn id="13" dur="800" decel="100000" fill="hold"/>
                                        <p:tgtEl>
                                          <p:spTgt spid="4099"/>
                                        </p:tgtEl>
                                        <p:attrNameLst>
                                          <p:attrName>style.rotation</p:attrName>
                                        </p:attrNameLst>
                                      </p:cBhvr>
                                      <p:tavLst>
                                        <p:tav tm="0">
                                          <p:val>
                                            <p:fltVal val="-90"/>
                                          </p:val>
                                        </p:tav>
                                        <p:tav tm="100000">
                                          <p:val>
                                            <p:fltVal val="0"/>
                                          </p:val>
                                        </p:tav>
                                      </p:tavLst>
                                    </p:anim>
                                    <p:anim calcmode="lin" valueType="num">
                                      <p:cBhvr>
                                        <p:cTn id="14" dur="800" decel="100000" fill="hold"/>
                                        <p:tgtEl>
                                          <p:spTgt spid="4099"/>
                                        </p:tgtEl>
                                        <p:attrNameLst>
                                          <p:attrName>ppt_x</p:attrName>
                                        </p:attrNameLst>
                                      </p:cBhvr>
                                      <p:tavLst>
                                        <p:tav tm="0">
                                          <p:val>
                                            <p:strVal val="#ppt_x+0.4"/>
                                          </p:val>
                                        </p:tav>
                                        <p:tav tm="100000">
                                          <p:val>
                                            <p:strVal val="#ppt_x-0.05"/>
                                          </p:val>
                                        </p:tav>
                                      </p:tavLst>
                                    </p:anim>
                                    <p:anim calcmode="lin" valueType="num">
                                      <p:cBhvr>
                                        <p:cTn id="15" dur="800" decel="100000" fill="hold"/>
                                        <p:tgtEl>
                                          <p:spTgt spid="4099"/>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099"/>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09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p:txBody>
          <a:bodyPr/>
          <a:lstStyle/>
          <a:p>
            <a:r>
              <a:rPr lang="en-US" sz="5400" b="1" u="sng" dirty="0">
                <a:effectLst>
                  <a:outerShdw blurRad="38100" dist="38100" dir="2700000" algn="tl">
                    <a:srgbClr val="FFFFFF"/>
                  </a:outerShdw>
                </a:effectLst>
                <a:latin typeface="Bradley Hand ITC" pitchFamily="66" charset="0"/>
              </a:rPr>
              <a:t>Types of payments</a:t>
            </a:r>
          </a:p>
        </p:txBody>
      </p:sp>
      <p:sp>
        <p:nvSpPr>
          <p:cNvPr id="12293" name="Text Box 5"/>
          <p:cNvSpPr txBox="1">
            <a:spLocks noChangeArrowheads="1"/>
          </p:cNvSpPr>
          <p:nvPr/>
        </p:nvSpPr>
        <p:spPr bwMode="auto">
          <a:xfrm>
            <a:off x="285750" y="2641601"/>
            <a:ext cx="6286500" cy="3785652"/>
          </a:xfrm>
          <a:prstGeom prst="rect">
            <a:avLst/>
          </a:prstGeom>
          <a:noFill/>
          <a:ln w="9525">
            <a:noFill/>
            <a:miter lim="800000"/>
            <a:headEnd/>
            <a:tailEnd/>
          </a:ln>
          <a:effectLst/>
        </p:spPr>
        <p:txBody>
          <a:bodyPr>
            <a:spAutoFit/>
          </a:bodyPr>
          <a:lstStyle/>
          <a:p>
            <a:pPr>
              <a:spcBef>
                <a:spcPct val="50000"/>
              </a:spcBef>
            </a:pPr>
            <a:r>
              <a:rPr lang="en-US" sz="3200" i="1" dirty="0">
                <a:latin typeface="Comic Sans MS" pitchFamily="66" charset="0"/>
              </a:rPr>
              <a:t>Following payments can be made in electronic form under the income tax act 1961:</a:t>
            </a:r>
          </a:p>
          <a:p>
            <a:pPr>
              <a:spcBef>
                <a:spcPct val="50000"/>
              </a:spcBef>
              <a:buFont typeface="Wingdings" pitchFamily="2" charset="2"/>
              <a:buChar char="Ø"/>
            </a:pPr>
            <a:r>
              <a:rPr lang="en-US" sz="3200" i="1" dirty="0">
                <a:latin typeface="Comic Sans MS" pitchFamily="66" charset="0"/>
              </a:rPr>
              <a:t>Self assessment Tax</a:t>
            </a:r>
          </a:p>
          <a:p>
            <a:pPr>
              <a:spcBef>
                <a:spcPct val="50000"/>
              </a:spcBef>
              <a:buFont typeface="Wingdings" pitchFamily="2" charset="2"/>
              <a:buChar char="Ø"/>
            </a:pPr>
            <a:r>
              <a:rPr lang="en-US" sz="3200" i="1" dirty="0">
                <a:latin typeface="Comic Sans MS" pitchFamily="66" charset="0"/>
              </a:rPr>
              <a:t>Tax Deduced at Source (TDS)</a:t>
            </a:r>
          </a:p>
          <a:p>
            <a:pPr>
              <a:spcBef>
                <a:spcPct val="50000"/>
              </a:spcBef>
              <a:buFont typeface="Wingdings" pitchFamily="2" charset="2"/>
              <a:buChar char="Ø"/>
            </a:pPr>
            <a:r>
              <a:rPr lang="en-US" sz="3200" i="1" dirty="0">
                <a:latin typeface="Comic Sans MS" pitchFamily="66" charset="0"/>
              </a:rPr>
              <a:t>Advance Tax</a:t>
            </a:r>
          </a:p>
        </p:txBody>
      </p:sp>
      <p:sp>
        <p:nvSpPr>
          <p:cNvPr id="6" name="Slide Number Placeholder 5"/>
          <p:cNvSpPr>
            <a:spLocks noGrp="1"/>
          </p:cNvSpPr>
          <p:nvPr>
            <p:ph type="sldNum" sz="quarter" idx="12"/>
          </p:nvPr>
        </p:nvSpPr>
        <p:spPr/>
        <p:txBody>
          <a:bodyPr/>
          <a:lstStyle/>
          <a:p>
            <a:fld id="{EB912A60-6895-4E58-8507-285337400B67}" type="slidenum">
              <a:rPr lang="en-US" smtClean="0"/>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blinds(horizontal)">
                                      <p:cBhvr>
                                        <p:cTn id="7" dur="500"/>
                                        <p:tgtEl>
                                          <p:spTgt spid="1229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checkerboard(across)">
                                      <p:cBhvr>
                                        <p:cTn id="12"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6172200" cy="1524000"/>
          </a:xfrm>
        </p:spPr>
        <p:txBody>
          <a:bodyPr/>
          <a:lstStyle/>
          <a:p>
            <a:pPr lvl="0"/>
            <a:r>
              <a:rPr lang="en-US" b="1" u="sng" dirty="0" smtClean="0">
                <a:effectLst>
                  <a:outerShdw blurRad="38100" dist="38100" dir="2700000" algn="tl">
                    <a:srgbClr val="000000">
                      <a:alpha val="43137"/>
                    </a:srgbClr>
                  </a:outerShdw>
                </a:effectLst>
                <a:latin typeface="Bradley Hand ITC" pitchFamily="66" charset="0"/>
              </a:rPr>
              <a:t/>
            </a:r>
            <a:br>
              <a:rPr lang="en-US" b="1" u="sng" dirty="0" smtClean="0">
                <a:effectLst>
                  <a:outerShdw blurRad="38100" dist="38100" dir="2700000" algn="tl">
                    <a:srgbClr val="000000">
                      <a:alpha val="43137"/>
                    </a:srgbClr>
                  </a:outerShdw>
                </a:effectLst>
                <a:latin typeface="Bradley Hand ITC" pitchFamily="66" charset="0"/>
              </a:rPr>
            </a:br>
            <a:r>
              <a:rPr lang="en-US" b="1" u="sng" dirty="0" smtClean="0">
                <a:effectLst>
                  <a:outerShdw blurRad="38100" dist="38100" dir="2700000" algn="tl">
                    <a:srgbClr val="000000">
                      <a:alpha val="43137"/>
                    </a:srgbClr>
                  </a:outerShdw>
                </a:effectLst>
                <a:latin typeface="Bradley Hand ITC" pitchFamily="66" charset="0"/>
              </a:rPr>
              <a:t>Requirements to start e-filing of tax-returns</a:t>
            </a:r>
            <a:br>
              <a:rPr lang="en-US" b="1" u="sng" dirty="0" smtClean="0">
                <a:effectLst>
                  <a:outerShdw blurRad="38100" dist="38100" dir="2700000" algn="tl">
                    <a:srgbClr val="000000">
                      <a:alpha val="43137"/>
                    </a:srgbClr>
                  </a:outerShdw>
                </a:effectLst>
                <a:latin typeface="Bradley Hand ITC" pitchFamily="66" charset="0"/>
              </a:rPr>
            </a:br>
            <a:endParaRPr lang="en-US" b="1" u="sng" dirty="0">
              <a:effectLst>
                <a:outerShdw blurRad="38100" dist="38100" dir="2700000" algn="tl">
                  <a:srgbClr val="000000">
                    <a:alpha val="43137"/>
                  </a:srgbClr>
                </a:outerShdw>
              </a:effectLst>
              <a:latin typeface="Bradley Hand ITC" pitchFamily="66" charset="0"/>
            </a:endParaRPr>
          </a:p>
        </p:txBody>
      </p:sp>
      <p:sp>
        <p:nvSpPr>
          <p:cNvPr id="3" name="Slide Number Placeholder 2"/>
          <p:cNvSpPr>
            <a:spLocks noGrp="1"/>
          </p:cNvSpPr>
          <p:nvPr>
            <p:ph type="sldNum" sz="quarter" idx="12"/>
          </p:nvPr>
        </p:nvSpPr>
        <p:spPr/>
        <p:txBody>
          <a:bodyPr/>
          <a:lstStyle/>
          <a:p>
            <a:fld id="{EB912A60-6895-4E58-8507-285337400B67}" type="slidenum">
              <a:rPr lang="en-US" smtClean="0"/>
              <a:pPr/>
              <a:t>13</a:t>
            </a:fld>
            <a:endParaRPr lang="en-US" dirty="0"/>
          </a:p>
        </p:txBody>
      </p:sp>
      <p:sp>
        <p:nvSpPr>
          <p:cNvPr id="4" name="Rectangle 3"/>
          <p:cNvSpPr/>
          <p:nvPr/>
        </p:nvSpPr>
        <p:spPr>
          <a:xfrm>
            <a:off x="342900" y="2150507"/>
            <a:ext cx="6115050" cy="5991384"/>
          </a:xfrm>
          <a:prstGeom prst="rect">
            <a:avLst/>
          </a:prstGeom>
        </p:spPr>
        <p:txBody>
          <a:bodyPr wrap="square">
            <a:spAutoFit/>
          </a:bodyPr>
          <a:lstStyle/>
          <a:p>
            <a:r>
              <a:rPr lang="en-US" sz="2200" dirty="0" smtClean="0">
                <a:latin typeface="Comic Sans MS" pitchFamily="66" charset="0"/>
              </a:rPr>
              <a:t>1) You need a banking account with net-banking facility.</a:t>
            </a:r>
            <a:br>
              <a:rPr lang="en-US" sz="2200" dirty="0" smtClean="0">
                <a:latin typeface="Comic Sans MS" pitchFamily="66" charset="0"/>
              </a:rPr>
            </a:br>
            <a:r>
              <a:rPr lang="en-US" sz="2200" dirty="0" smtClean="0">
                <a:latin typeface="Comic Sans MS" pitchFamily="66" charset="0"/>
              </a:rPr>
              <a:t>2) Register with this website </a:t>
            </a:r>
            <a:r>
              <a:rPr lang="en-US" sz="2200" u="sng" dirty="0" smtClean="0">
                <a:latin typeface="Comic Sans MS" pitchFamily="66" charset="0"/>
              </a:rPr>
              <a:t>www.incometaxindiaefiling.gov.in</a:t>
            </a:r>
            <a:r>
              <a:rPr lang="en-US" sz="2200" dirty="0" smtClean="0">
                <a:latin typeface="Comic Sans MS" pitchFamily="66" charset="0"/>
              </a:rPr>
              <a:t> and create a user name and password. You will be required to enter your PAN card number. Your address details will be picked from the IT department database based on your PAN number.</a:t>
            </a:r>
            <a:br>
              <a:rPr lang="en-US" sz="2200" dirty="0" smtClean="0">
                <a:latin typeface="Comic Sans MS" pitchFamily="66" charset="0"/>
              </a:rPr>
            </a:br>
            <a:r>
              <a:rPr lang="en-US" sz="2200" dirty="0" smtClean="0">
                <a:latin typeface="Comic Sans MS" pitchFamily="66" charset="0"/>
              </a:rPr>
              <a:t>3) Enter other personal details. The email address is important as all communication will be done through the email id. Be careful about entering the correct personal details.</a:t>
            </a:r>
            <a:br>
              <a:rPr lang="en-US" sz="2200" dirty="0" smtClean="0">
                <a:latin typeface="Comic Sans MS" pitchFamily="66" charset="0"/>
              </a:rPr>
            </a:br>
            <a:r>
              <a:rPr lang="en-US" sz="2200" dirty="0" smtClean="0">
                <a:latin typeface="Comic Sans MS" pitchFamily="66" charset="0"/>
              </a:rPr>
              <a:t>4) Once you register, an e-mail will be sent confirming registration and you have to activate your account. Once this is done, you are ready to file your income returns online. </a:t>
            </a:r>
            <a:endParaRPr lang="en-US" sz="22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5400" b="1" u="sng" dirty="0">
                <a:effectLst>
                  <a:outerShdw blurRad="38100" dist="38100" dir="2700000" algn="tl">
                    <a:srgbClr val="FFFFFF"/>
                  </a:outerShdw>
                </a:effectLst>
                <a:latin typeface="Bradley Hand ITC" pitchFamily="66" charset="0"/>
              </a:rPr>
              <a:t>Steps Of Filling Income Tax Return</a:t>
            </a:r>
          </a:p>
        </p:txBody>
      </p:sp>
      <p:sp>
        <p:nvSpPr>
          <p:cNvPr id="7" name="Slide Number Placeholder 6"/>
          <p:cNvSpPr>
            <a:spLocks noGrp="1"/>
          </p:cNvSpPr>
          <p:nvPr>
            <p:ph type="sldNum" sz="quarter" idx="12"/>
          </p:nvPr>
        </p:nvSpPr>
        <p:spPr/>
        <p:txBody>
          <a:bodyPr/>
          <a:lstStyle/>
          <a:p>
            <a:fld id="{8DE7933C-3116-4121-8747-38B05544C1BC}" type="slidenum">
              <a:rPr lang="en-US" smtClean="0"/>
              <a:pPr/>
              <a:t>14</a:t>
            </a:fld>
            <a:endParaRPr lang="en-US"/>
          </a:p>
        </p:txBody>
      </p:sp>
      <p:sp>
        <p:nvSpPr>
          <p:cNvPr id="9" name="Rectangle 8"/>
          <p:cNvSpPr/>
          <p:nvPr/>
        </p:nvSpPr>
        <p:spPr>
          <a:xfrm>
            <a:off x="285750" y="2142252"/>
            <a:ext cx="6286500" cy="6186309"/>
          </a:xfrm>
          <a:prstGeom prst="rect">
            <a:avLst/>
          </a:prstGeom>
        </p:spPr>
        <p:txBody>
          <a:bodyPr wrap="square">
            <a:spAutoFit/>
          </a:bodyPr>
          <a:lstStyle/>
          <a:p>
            <a:r>
              <a:rPr lang="en-US" sz="2200" dirty="0" smtClean="0">
                <a:latin typeface="Comic Sans MS" pitchFamily="66" charset="0"/>
              </a:rPr>
              <a:t>1) Logon to </a:t>
            </a:r>
            <a:r>
              <a:rPr lang="en-US" sz="2200" u="sng" dirty="0" smtClean="0">
                <a:latin typeface="Comic Sans MS" pitchFamily="66" charset="0"/>
              </a:rPr>
              <a:t>www.incometaxindiaefiling.gov.in</a:t>
            </a:r>
            <a:r>
              <a:rPr lang="en-US" sz="2200" dirty="0" smtClean="0">
                <a:latin typeface="Comic Sans MS" pitchFamily="66" charset="0"/>
              </a:rPr>
              <a:t> and enter your username and password. (see above requirements if you don’t have username/password)</a:t>
            </a:r>
            <a:br>
              <a:rPr lang="en-US" sz="2200" dirty="0" smtClean="0">
                <a:latin typeface="Comic Sans MS" pitchFamily="66" charset="0"/>
              </a:rPr>
            </a:br>
            <a:r>
              <a:rPr lang="en-US" sz="2200" dirty="0" smtClean="0">
                <a:latin typeface="Comic Sans MS" pitchFamily="66" charset="0"/>
              </a:rPr>
              <a:t>2) Select the relevant Income Tax Return applicable to you.</a:t>
            </a:r>
            <a:br>
              <a:rPr lang="en-US" sz="2200" dirty="0" smtClean="0">
                <a:latin typeface="Comic Sans MS" pitchFamily="66" charset="0"/>
              </a:rPr>
            </a:br>
            <a:r>
              <a:rPr lang="en-US" sz="2200" dirty="0" smtClean="0">
                <a:latin typeface="Comic Sans MS" pitchFamily="66" charset="0"/>
              </a:rPr>
              <a:t>3) Download the Return Preparation software and fill in the details of your ITR. The Income Tax India website also provides an instruction sheet on how to fill the ITR form.</a:t>
            </a:r>
            <a:br>
              <a:rPr lang="en-US" sz="2200" dirty="0" smtClean="0">
                <a:latin typeface="Comic Sans MS" pitchFamily="66" charset="0"/>
              </a:rPr>
            </a:br>
            <a:r>
              <a:rPr lang="en-US" sz="2200" dirty="0" smtClean="0">
                <a:latin typeface="Comic Sans MS" pitchFamily="66" charset="0"/>
              </a:rPr>
              <a:t>4) If there is any excess tax to be paid then make an online payment and generate the challan counterfoil along with the CIN. Now complete the Income Tax Return form with the details from the challan and CIN along with the payment details and the details of the bank through which the e-payment has been made</a:t>
            </a:r>
            <a:endParaRPr lang="en-US" sz="22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linds(horizontal)">
                                      <p:cBhvr>
                                        <p:cTn id="7" dur="500"/>
                                        <p:tgtEl>
                                          <p:spTgt spid="1434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edg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9" grpId="0"/>
      <p:bldP spid="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DE7933C-3116-4121-8747-38B05544C1BC}" type="slidenum">
              <a:rPr lang="en-US" smtClean="0"/>
              <a:pPr/>
              <a:t>15</a:t>
            </a:fld>
            <a:endParaRPr lang="en-US"/>
          </a:p>
        </p:txBody>
      </p:sp>
      <p:sp>
        <p:nvSpPr>
          <p:cNvPr id="6" name="Rectangle 5"/>
          <p:cNvSpPr/>
          <p:nvPr/>
        </p:nvSpPr>
        <p:spPr>
          <a:xfrm>
            <a:off x="571500" y="1117602"/>
            <a:ext cx="5772150" cy="7294305"/>
          </a:xfrm>
          <a:prstGeom prst="rect">
            <a:avLst/>
          </a:prstGeom>
        </p:spPr>
        <p:txBody>
          <a:bodyPr wrap="square">
            <a:spAutoFit/>
          </a:bodyPr>
          <a:lstStyle/>
          <a:p>
            <a:r>
              <a:rPr lang="en-US" sz="2600" dirty="0" smtClean="0">
                <a:latin typeface="Comic Sans MS" pitchFamily="66" charset="0"/>
              </a:rPr>
              <a:t>5) The tax filing software will then generate an XML file from the data filled by you. An XML file is a format which IT Department uses to enter the details into its database.</a:t>
            </a:r>
            <a:br>
              <a:rPr lang="en-US" sz="2600" dirty="0" smtClean="0">
                <a:latin typeface="Comic Sans MS" pitchFamily="66" charset="0"/>
              </a:rPr>
            </a:br>
            <a:r>
              <a:rPr lang="en-US" sz="2600" dirty="0" smtClean="0">
                <a:latin typeface="Comic Sans MS" pitchFamily="66" charset="0"/>
              </a:rPr>
              <a:t>6) Select the appropriate form on the left side of the page and click ‘Submit return’. Browse to select the XML file generated in step 5 and click ‘Upload’. On successful uploading, acknowledgement will be shown on the screen.</a:t>
            </a:r>
            <a:br>
              <a:rPr lang="en-US" sz="2600" dirty="0" smtClean="0">
                <a:latin typeface="Comic Sans MS" pitchFamily="66" charset="0"/>
              </a:rPr>
            </a:br>
            <a:r>
              <a:rPr lang="en-US" sz="2600" dirty="0" smtClean="0">
                <a:latin typeface="Comic Sans MS" pitchFamily="66" charset="0"/>
              </a:rPr>
              <a:t>7) Click on ‘Print’ to get a copy of the ITR-V form. You can also get this later as well using same username/ password.</a:t>
            </a:r>
            <a:br>
              <a:rPr lang="en-US" sz="2600" dirty="0" smtClean="0">
                <a:latin typeface="Comic Sans MS" pitchFamily="66" charset="0"/>
              </a:rPr>
            </a:br>
            <a:endParaRPr lang="en-US" sz="26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598D83-B3E0-4951-8162-383FBD935DEE}" type="slidenum">
              <a:rPr lang="en-US" smtClean="0"/>
              <a:pPr/>
              <a:t>16</a:t>
            </a:fld>
            <a:endParaRPr lang="en-US"/>
          </a:p>
        </p:txBody>
      </p:sp>
      <p:sp>
        <p:nvSpPr>
          <p:cNvPr id="3" name="Rectangle 2"/>
          <p:cNvSpPr/>
          <p:nvPr/>
        </p:nvSpPr>
        <p:spPr>
          <a:xfrm>
            <a:off x="400050" y="711200"/>
            <a:ext cx="6057900" cy="6863417"/>
          </a:xfrm>
          <a:prstGeom prst="rect">
            <a:avLst/>
          </a:prstGeom>
        </p:spPr>
        <p:txBody>
          <a:bodyPr wrap="square">
            <a:spAutoFit/>
          </a:bodyPr>
          <a:lstStyle/>
          <a:p>
            <a:r>
              <a:rPr lang="en-US" sz="2200" dirty="0" smtClean="0">
                <a:latin typeface="Comic Sans MS" pitchFamily="66" charset="0"/>
              </a:rPr>
              <a:t>8a) With Digital Signature – If the return has a digital signature then the filing process is complete after getting the acknowledgement and the print out is required only for personal reference.</a:t>
            </a:r>
            <a:br>
              <a:rPr lang="en-US" sz="2200" dirty="0" smtClean="0">
                <a:latin typeface="Comic Sans MS" pitchFamily="66" charset="0"/>
              </a:rPr>
            </a:br>
            <a:r>
              <a:rPr lang="en-US" sz="2200" dirty="0" smtClean="0">
                <a:latin typeface="Comic Sans MS" pitchFamily="66" charset="0"/>
              </a:rPr>
              <a:t>8b) Without Digital Signatures – If you don’t have digital signature then the ITR-V form needs to be printed out by you and signed. As mentioned earlier, this is an acknowledgment as well as a verification form and all the details need to be filled in and verified. The tax payer has to fill-up the verification part and verify the same. A duly verified ITR-V form should be mailed to</a:t>
            </a:r>
            <a:br>
              <a:rPr lang="en-US" sz="2200" dirty="0" smtClean="0">
                <a:latin typeface="Comic Sans MS" pitchFamily="66" charset="0"/>
              </a:rPr>
            </a:br>
            <a:r>
              <a:rPr lang="en-US" sz="2200" dirty="0" smtClean="0">
                <a:latin typeface="Comic Sans MS" pitchFamily="66" charset="0"/>
              </a:rPr>
              <a:t>“</a:t>
            </a:r>
            <a:r>
              <a:rPr lang="en-US" sz="2200" b="1" dirty="0" smtClean="0">
                <a:latin typeface="Comic Sans MS" pitchFamily="66" charset="0"/>
              </a:rPr>
              <a:t>Income Tax Department – CPC, Post Bag No – 1, Electronic City Post Office, Bangalore – 560100, Karnataka</a:t>
            </a:r>
            <a:r>
              <a:rPr lang="en-US" sz="2200" dirty="0" smtClean="0">
                <a:latin typeface="Comic Sans MS" pitchFamily="66" charset="0"/>
              </a:rPr>
              <a:t>” BY ORDINARY POST OR SPEEDPOST ONLY within 120 days after the date of transmitting the data electronically.</a:t>
            </a:r>
            <a:endParaRPr lang="en-US" sz="22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u="sng" dirty="0" smtClean="0">
                <a:latin typeface="Bradley Hand ITC" pitchFamily="66" charset="0"/>
              </a:rPr>
              <a:t>Last Date for Filling Returns</a:t>
            </a:r>
            <a:endParaRPr lang="en-US" sz="5400" b="1" u="sng" dirty="0">
              <a:latin typeface="Bradley Hand ITC" pitchFamily="66" charset="0"/>
            </a:endParaRPr>
          </a:p>
        </p:txBody>
      </p:sp>
      <p:sp>
        <p:nvSpPr>
          <p:cNvPr id="3" name="Slide Number Placeholder 2"/>
          <p:cNvSpPr>
            <a:spLocks noGrp="1"/>
          </p:cNvSpPr>
          <p:nvPr>
            <p:ph type="sldNum" sz="quarter" idx="12"/>
          </p:nvPr>
        </p:nvSpPr>
        <p:spPr/>
        <p:txBody>
          <a:bodyPr/>
          <a:lstStyle/>
          <a:p>
            <a:fld id="{EB912A60-6895-4E58-8507-285337400B67}" type="slidenum">
              <a:rPr lang="en-US" smtClean="0"/>
              <a:pPr/>
              <a:t>17</a:t>
            </a:fld>
            <a:endParaRPr lang="en-US"/>
          </a:p>
        </p:txBody>
      </p:sp>
      <p:sp>
        <p:nvSpPr>
          <p:cNvPr id="4" name="TextBox 3"/>
          <p:cNvSpPr txBox="1"/>
          <p:nvPr/>
        </p:nvSpPr>
        <p:spPr>
          <a:xfrm>
            <a:off x="285750" y="2799161"/>
            <a:ext cx="6229350" cy="4524315"/>
          </a:xfrm>
          <a:prstGeom prst="rect">
            <a:avLst/>
          </a:prstGeom>
          <a:noFill/>
        </p:spPr>
        <p:txBody>
          <a:bodyPr wrap="square" rtlCol="0">
            <a:spAutoFit/>
          </a:bodyPr>
          <a:lstStyle/>
          <a:p>
            <a:r>
              <a:rPr lang="en-US" sz="3200" dirty="0" smtClean="0">
                <a:latin typeface="Comic Sans MS" pitchFamily="66" charset="0"/>
              </a:rPr>
              <a:t>Following is the due date of filling Income Tax Return:</a:t>
            </a:r>
          </a:p>
          <a:p>
            <a:pPr>
              <a:buFont typeface="Arial" pitchFamily="34" charset="0"/>
              <a:buChar char="•"/>
            </a:pPr>
            <a:r>
              <a:rPr lang="en-US" sz="3200" dirty="0" smtClean="0">
                <a:latin typeface="Comic Sans MS" pitchFamily="66" charset="0"/>
              </a:rPr>
              <a:t>30</a:t>
            </a:r>
            <a:r>
              <a:rPr lang="en-US" sz="3200" baseline="30000" dirty="0" smtClean="0">
                <a:latin typeface="Comic Sans MS" pitchFamily="66" charset="0"/>
              </a:rPr>
              <a:t>th</a:t>
            </a:r>
            <a:r>
              <a:rPr lang="en-US" sz="3200" dirty="0" smtClean="0">
                <a:latin typeface="Comic Sans MS" pitchFamily="66" charset="0"/>
              </a:rPr>
              <a:t> September for </a:t>
            </a:r>
            <a:r>
              <a:rPr lang="en-US" sz="3200" i="1" dirty="0" smtClean="0">
                <a:latin typeface="Comic Sans MS" pitchFamily="66" charset="0"/>
              </a:rPr>
              <a:t>assessees covered under sec. 44AB &amp; assessees whose accounts  are to be audited under any other statute. </a:t>
            </a:r>
          </a:p>
          <a:p>
            <a:pPr>
              <a:buFont typeface="Arial" pitchFamily="34" charset="0"/>
              <a:buChar char="•"/>
            </a:pPr>
            <a:r>
              <a:rPr lang="en-US" sz="3200" i="1" dirty="0" smtClean="0">
                <a:latin typeface="Comic Sans MS" pitchFamily="66" charset="0"/>
              </a:rPr>
              <a:t>31</a:t>
            </a:r>
            <a:r>
              <a:rPr lang="en-US" sz="3200" i="1" baseline="30000" dirty="0" smtClean="0">
                <a:latin typeface="Comic Sans MS" pitchFamily="66" charset="0"/>
              </a:rPr>
              <a:t>st</a:t>
            </a:r>
            <a:r>
              <a:rPr lang="en-US" sz="3200" i="1" dirty="0" smtClean="0">
                <a:latin typeface="Comic Sans MS" pitchFamily="66" charset="0"/>
              </a:rPr>
              <a:t> July for all other assessees</a:t>
            </a:r>
            <a:r>
              <a:rPr lang="en-US" i="1" dirty="0" smtClean="0">
                <a:latin typeface="Comic Sans MS" pitchFamily="66" charset="0"/>
              </a:rPr>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171450" y="-40217"/>
            <a:ext cx="6515100" cy="1259417"/>
          </a:xfrm>
        </p:spPr>
        <p:txBody>
          <a:bodyPr/>
          <a:lstStyle/>
          <a:p>
            <a:r>
              <a:rPr lang="en-US" sz="4000" b="1" u="sng" dirty="0">
                <a:effectLst>
                  <a:outerShdw blurRad="38100" dist="38100" dir="2700000" algn="tl">
                    <a:srgbClr val="FFFFFF"/>
                  </a:outerShdw>
                </a:effectLst>
                <a:latin typeface="Bradley Hand ITC" pitchFamily="66" charset="0"/>
              </a:rPr>
              <a:t>List of Applicable Forms for Individuals &amp; HUF</a:t>
            </a:r>
          </a:p>
        </p:txBody>
      </p:sp>
      <p:sp>
        <p:nvSpPr>
          <p:cNvPr id="91" name="Slide Number Placeholder 90"/>
          <p:cNvSpPr>
            <a:spLocks noGrp="1"/>
          </p:cNvSpPr>
          <p:nvPr>
            <p:ph type="sldNum" sz="quarter" idx="12"/>
          </p:nvPr>
        </p:nvSpPr>
        <p:spPr/>
        <p:txBody>
          <a:bodyPr/>
          <a:lstStyle/>
          <a:p>
            <a:fld id="{EB912A60-6895-4E58-8507-285337400B67}" type="slidenum">
              <a:rPr lang="en-US" smtClean="0"/>
              <a:pPr/>
              <a:t>18</a:t>
            </a:fld>
            <a:endParaRPr lang="en-US"/>
          </a:p>
        </p:txBody>
      </p:sp>
      <p:graphicFrame>
        <p:nvGraphicFramePr>
          <p:cNvPr id="5" name="Group 740"/>
          <p:cNvGraphicFramePr>
            <a:graphicFrameLocks noGrp="1"/>
          </p:cNvGraphicFramePr>
          <p:nvPr/>
        </p:nvGraphicFramePr>
        <p:xfrm>
          <a:off x="228600" y="1224148"/>
          <a:ext cx="6553200" cy="7798515"/>
        </p:xfrm>
        <a:graphic>
          <a:graphicData uri="http://schemas.openxmlformats.org/drawingml/2006/table">
            <a:tbl>
              <a:tblPr/>
              <a:tblGrid>
                <a:gridCol w="453675"/>
                <a:gridCol w="2595491"/>
                <a:gridCol w="778408"/>
                <a:gridCol w="648277"/>
                <a:gridCol w="649471"/>
                <a:gridCol w="713939"/>
                <a:gridCol w="713939"/>
              </a:tblGrid>
              <a:tr h="67003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Comic Sans MS" pitchFamily="66"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S.No</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For Þ</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Individual</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Individual, HUF</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67003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Source of Income ß</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ITR-1</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ITR-2</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ITR-3</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ITR-4</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ITR-4S</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718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1</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Income from Salary/Pension</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264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2</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Income from Other Sources (only Interest Income or Family Pension)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70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3</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Income/Loss from Other Sources </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70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4</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Income/Loss from House Property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06639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5</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Capital Gains/Loss on sale of investments/property </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70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6</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Partner in a Partnership Firm</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86821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7</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Income from Proprietary Business/Profession</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70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8</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Income from presumptive Business</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mic Sans MS" pitchFamily="66" charset="0"/>
                          <a:cs typeface="Times New Roman" pitchFamily="18" charset="0"/>
                        </a:rPr>
                        <a:t> </a:t>
                      </a:r>
                      <a:endParaRPr kumimoji="0" lang="en-US" sz="1500" b="0" i="0"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Comic Sans MS" pitchFamily="66" charset="0"/>
                          <a:cs typeface="Times New Roman" pitchFamily="18" charset="0"/>
                        </a:rPr>
                        <a:t>•</a:t>
                      </a:r>
                      <a:endParaRPr kumimoji="0" lang="en-US" sz="1500" b="0" i="0"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blinds(horizontal)">
                                      <p:cBhvr>
                                        <p:cTn id="7" dur="500"/>
                                        <p:tgtEl>
                                          <p:spTgt spid="1741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800" decel="100000"/>
                                        <p:tgtEl>
                                          <p:spTgt spid="5"/>
                                        </p:tgtEl>
                                      </p:cBhvr>
                                    </p:animEffect>
                                    <p:anim calcmode="lin" valueType="num">
                                      <p:cBhvr>
                                        <p:cTn id="13" dur="800" decel="100000" fill="hold"/>
                                        <p:tgtEl>
                                          <p:spTgt spid="5"/>
                                        </p:tgtEl>
                                        <p:attrNameLst>
                                          <p:attrName>style.rotation</p:attrName>
                                        </p:attrNameLst>
                                      </p:cBhvr>
                                      <p:tavLst>
                                        <p:tav tm="0">
                                          <p:val>
                                            <p:fltVal val="-90"/>
                                          </p:val>
                                        </p:tav>
                                        <p:tav tm="100000">
                                          <p:val>
                                            <p:fltVal val="0"/>
                                          </p:val>
                                        </p:tav>
                                      </p:tavLst>
                                    </p:anim>
                                    <p:anim calcmode="lin" valueType="num">
                                      <p:cBhvr>
                                        <p:cTn id="14" dur="800" decel="100000" fill="hold"/>
                                        <p:tgtEl>
                                          <p:spTgt spid="5"/>
                                        </p:tgtEl>
                                        <p:attrNameLst>
                                          <p:attrName>ppt_x</p:attrName>
                                        </p:attrNameLst>
                                      </p:cBhvr>
                                      <p:tavLst>
                                        <p:tav tm="0">
                                          <p:val>
                                            <p:strVal val="#ppt_x+0.4"/>
                                          </p:val>
                                        </p:tav>
                                        <p:tav tm="100000">
                                          <p:val>
                                            <p:strVal val="#ppt_x-0.05"/>
                                          </p:val>
                                        </p:tav>
                                      </p:tavLst>
                                    </p:anim>
                                    <p:anim calcmode="lin" valueType="num">
                                      <p:cBhvr>
                                        <p:cTn id="15" dur="800" decel="100000" fill="hold"/>
                                        <p:tgtEl>
                                          <p:spTgt spid="5"/>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22" name="Group 66"/>
          <p:cNvGraphicFramePr>
            <a:graphicFrameLocks noGrp="1"/>
          </p:cNvGraphicFramePr>
          <p:nvPr/>
        </p:nvGraphicFramePr>
        <p:xfrm>
          <a:off x="0" y="1930400"/>
          <a:ext cx="6800850" cy="6756404"/>
        </p:xfrm>
        <a:graphic>
          <a:graphicData uri="http://schemas.openxmlformats.org/drawingml/2006/table">
            <a:tbl>
              <a:tblPr/>
              <a:tblGrid>
                <a:gridCol w="770225"/>
                <a:gridCol w="2286514"/>
                <a:gridCol w="1128715"/>
                <a:gridCol w="1010138"/>
                <a:gridCol w="1011257"/>
                <a:gridCol w="594001"/>
              </a:tblGrid>
              <a:tr h="1340927">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500" b="0" i="1" u="none" strike="noStrike" cap="none" normalizeH="0" baseline="0" dirty="0" smtClean="0">
                        <a:ln>
                          <a:noFill/>
                        </a:ln>
                        <a:solidFill>
                          <a:schemeClr val="tx1"/>
                        </a:solidFill>
                        <a:effectLst/>
                        <a:latin typeface="Comic Sans MS" pitchFamily="66"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0" i="1" u="none" strike="noStrike" cap="none" normalizeH="0" baseline="0" dirty="0" smtClean="0">
                          <a:ln>
                            <a:noFill/>
                          </a:ln>
                          <a:solidFill>
                            <a:schemeClr val="tx1"/>
                          </a:solidFill>
                          <a:effectLst/>
                          <a:latin typeface="Comic Sans MS" pitchFamily="66" charset="0"/>
                          <a:cs typeface="Times New Roman" pitchFamily="18" charset="0"/>
                        </a:rPr>
                        <a:t>S.No</a:t>
                      </a:r>
                      <a:endParaRPr kumimoji="0" lang="en-US" sz="1500" b="0" i="1"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For Þ</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dirty="0" smtClean="0">
                          <a:ln>
                            <a:noFill/>
                          </a:ln>
                          <a:solidFill>
                            <a:schemeClr val="tx1"/>
                          </a:solidFill>
                          <a:effectLst/>
                          <a:latin typeface="Comic Sans MS" pitchFamily="66" charset="0"/>
                          <a:cs typeface="Times New Roman" pitchFamily="18" charset="0"/>
                        </a:rPr>
                        <a:t>Firms,AOP,BOI, Local Authority</a:t>
                      </a:r>
                      <a:endParaRPr kumimoji="0" lang="en-US" sz="1500" b="0" i="1"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Companies</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Trusts</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Only FBT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0563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dirty="0" smtClean="0">
                          <a:ln>
                            <a:noFill/>
                          </a:ln>
                          <a:solidFill>
                            <a:schemeClr val="tx1"/>
                          </a:solidFill>
                          <a:effectLst/>
                          <a:latin typeface="Comic Sans MS" pitchFamily="66" charset="0"/>
                          <a:cs typeface="Times New Roman" pitchFamily="18" charset="0"/>
                        </a:rPr>
                        <a:t>Source of Income ß</a:t>
                      </a:r>
                      <a:endParaRPr kumimoji="0" lang="en-US" sz="1500" b="0" i="1"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ITR-5</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ITR-6</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ITR-7</a:t>
                      </a:r>
                      <a:br>
                        <a:rPr kumimoji="0" lang="en-US" sz="1500" b="0" i="1" u="none" strike="noStrike" cap="none" normalizeH="0" baseline="0" smtClean="0">
                          <a:ln>
                            <a:noFill/>
                          </a:ln>
                          <a:solidFill>
                            <a:schemeClr val="tx1"/>
                          </a:solidFill>
                          <a:effectLst/>
                          <a:latin typeface="Comic Sans MS" pitchFamily="66" charset="0"/>
                          <a:cs typeface="Times New Roman" pitchFamily="18" charset="0"/>
                        </a:rPr>
                      </a:b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#See Note</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ITR-8</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056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1</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Income / Loss from Other Sources</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056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2</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Income / Loss from House Property </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1734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3</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Capital Gains / Loss on sale of Investments / Property </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8873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4</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Income / Loss from Business </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377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5</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Fringe Benefit Tax</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dirty="0" smtClean="0">
                          <a:ln>
                            <a:noFill/>
                          </a:ln>
                          <a:solidFill>
                            <a:schemeClr val="tx1"/>
                          </a:solidFill>
                          <a:effectLst/>
                          <a:latin typeface="Comic Sans MS" pitchFamily="66" charset="0"/>
                          <a:cs typeface="Times New Roman" pitchFamily="18" charset="0"/>
                        </a:rPr>
                        <a:t>•</a:t>
                      </a:r>
                      <a:endParaRPr kumimoji="0" lang="en-US" sz="1500" b="0" i="1" u="none" strike="noStrike" cap="none" normalizeH="0" baseline="0" dirty="0" smtClean="0">
                        <a:ln>
                          <a:noFill/>
                        </a:ln>
                        <a:solidFill>
                          <a:schemeClr val="tx1"/>
                        </a:solidFill>
                        <a:effectLst/>
                        <a:latin typeface="Comic Sans MS" pitchFamily="66" charset="0"/>
                      </a:endParaRPr>
                    </a:p>
                  </a:txBody>
                  <a:tcPr marL="68580" marR="68580" marT="60960" marB="6096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518" name="Rectangle 62"/>
          <p:cNvSpPr>
            <a:spLocks noGrp="1" noChangeArrowheads="1"/>
          </p:cNvSpPr>
          <p:nvPr>
            <p:ph type="title"/>
          </p:nvPr>
        </p:nvSpPr>
        <p:spPr>
          <a:xfrm>
            <a:off x="0" y="381000"/>
            <a:ext cx="6858000" cy="1524000"/>
          </a:xfrm>
        </p:spPr>
        <p:txBody>
          <a:bodyPr/>
          <a:lstStyle/>
          <a:p>
            <a:r>
              <a:rPr lang="en-US" sz="2800" b="1" u="sng" dirty="0">
                <a:effectLst>
                  <a:outerShdw blurRad="38100" dist="38100" dir="2700000" algn="tl">
                    <a:srgbClr val="000000">
                      <a:alpha val="43137"/>
                    </a:srgbClr>
                  </a:outerShdw>
                </a:effectLst>
                <a:latin typeface="Bradley Hand ITC" pitchFamily="66" charset="0"/>
              </a:rPr>
              <a:t>List of forms </a:t>
            </a:r>
            <a:r>
              <a:rPr lang="en-US" sz="2800" b="1" u="sng" dirty="0">
                <a:solidFill>
                  <a:schemeClr val="tx1"/>
                </a:solidFill>
                <a:effectLst>
                  <a:outerShdw blurRad="38100" dist="38100" dir="2700000" algn="tl">
                    <a:srgbClr val="000000">
                      <a:alpha val="43137"/>
                    </a:srgbClr>
                  </a:outerShdw>
                </a:effectLst>
                <a:latin typeface="Bradley Hand ITC" pitchFamily="66" charset="0"/>
              </a:rPr>
              <a:t>For Firms, Associations of Persons (AOP), Body of Individuals (BOI), Local Authority, Companies, Trusts, Fringe Benefit Tax (FBT) Return</a:t>
            </a:r>
            <a:br>
              <a:rPr lang="en-US" sz="2800" b="1" u="sng" dirty="0">
                <a:solidFill>
                  <a:schemeClr val="tx1"/>
                </a:solidFill>
                <a:effectLst>
                  <a:outerShdw blurRad="38100" dist="38100" dir="2700000" algn="tl">
                    <a:srgbClr val="000000">
                      <a:alpha val="43137"/>
                    </a:srgbClr>
                  </a:outerShdw>
                </a:effectLst>
                <a:latin typeface="Bradley Hand ITC" pitchFamily="66" charset="0"/>
              </a:rPr>
            </a:br>
            <a:endParaRPr lang="en-US" sz="2800" b="1" u="sng" dirty="0">
              <a:solidFill>
                <a:schemeClr val="tx1"/>
              </a:solidFill>
              <a:effectLst>
                <a:outerShdw blurRad="38100" dist="38100" dir="2700000" algn="tl">
                  <a:srgbClr val="000000">
                    <a:alpha val="43137"/>
                  </a:srgbClr>
                </a:outerShdw>
              </a:effectLst>
              <a:latin typeface="Bradley Hand ITC" pitchFamily="66" charset="0"/>
            </a:endParaRPr>
          </a:p>
        </p:txBody>
      </p:sp>
      <p:sp>
        <p:nvSpPr>
          <p:cNvPr id="62" name="Slide Number Placeholder 61"/>
          <p:cNvSpPr>
            <a:spLocks noGrp="1"/>
          </p:cNvSpPr>
          <p:nvPr>
            <p:ph type="sldNum" sz="quarter" idx="12"/>
          </p:nvPr>
        </p:nvSpPr>
        <p:spPr/>
        <p:txBody>
          <a:bodyPr/>
          <a:lstStyle/>
          <a:p>
            <a:fld id="{EB912A60-6895-4E58-8507-285337400B67}" type="slidenum">
              <a:rPr lang="en-US" smtClean="0"/>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518"/>
                                        </p:tgtEl>
                                        <p:attrNameLst>
                                          <p:attrName>style.visibility</p:attrName>
                                        </p:attrNameLst>
                                      </p:cBhvr>
                                      <p:to>
                                        <p:strVal val="visible"/>
                                      </p:to>
                                    </p:set>
                                    <p:animEffect transition="in" filter="blinds(horizontal)">
                                      <p:cBhvr>
                                        <p:cTn id="7" dur="500"/>
                                        <p:tgtEl>
                                          <p:spTgt spid="19518"/>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9522"/>
                                        </p:tgtEl>
                                        <p:attrNameLst>
                                          <p:attrName>style.visibility</p:attrName>
                                        </p:attrNameLst>
                                      </p:cBhvr>
                                      <p:to>
                                        <p:strVal val="visible"/>
                                      </p:to>
                                    </p:set>
                                    <p:animEffect transition="in" filter="fade">
                                      <p:cBhvr>
                                        <p:cTn id="12" dur="800" decel="100000"/>
                                        <p:tgtEl>
                                          <p:spTgt spid="19522"/>
                                        </p:tgtEl>
                                      </p:cBhvr>
                                    </p:animEffect>
                                    <p:anim calcmode="lin" valueType="num">
                                      <p:cBhvr>
                                        <p:cTn id="13" dur="800" decel="100000" fill="hold"/>
                                        <p:tgtEl>
                                          <p:spTgt spid="19522"/>
                                        </p:tgtEl>
                                        <p:attrNameLst>
                                          <p:attrName>style.rotation</p:attrName>
                                        </p:attrNameLst>
                                      </p:cBhvr>
                                      <p:tavLst>
                                        <p:tav tm="0">
                                          <p:val>
                                            <p:fltVal val="-90"/>
                                          </p:val>
                                        </p:tav>
                                        <p:tav tm="100000">
                                          <p:val>
                                            <p:fltVal val="0"/>
                                          </p:val>
                                        </p:tav>
                                      </p:tavLst>
                                    </p:anim>
                                    <p:anim calcmode="lin" valueType="num">
                                      <p:cBhvr>
                                        <p:cTn id="14" dur="800" decel="100000" fill="hold"/>
                                        <p:tgtEl>
                                          <p:spTgt spid="19522"/>
                                        </p:tgtEl>
                                        <p:attrNameLst>
                                          <p:attrName>ppt_x</p:attrName>
                                        </p:attrNameLst>
                                      </p:cBhvr>
                                      <p:tavLst>
                                        <p:tav tm="0">
                                          <p:val>
                                            <p:strVal val="#ppt_x+0.4"/>
                                          </p:val>
                                        </p:tav>
                                        <p:tav tm="100000">
                                          <p:val>
                                            <p:strVal val="#ppt_x-0.05"/>
                                          </p:val>
                                        </p:tav>
                                      </p:tavLst>
                                    </p:anim>
                                    <p:anim calcmode="lin" valueType="num">
                                      <p:cBhvr>
                                        <p:cTn id="15" dur="800" decel="100000" fill="hold"/>
                                        <p:tgtEl>
                                          <p:spTgt spid="1952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952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952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6184"/>
            <a:ext cx="6858000" cy="1524000"/>
          </a:xfrm>
        </p:spPr>
        <p:txBody>
          <a:bodyPr/>
          <a:lstStyle/>
          <a:p>
            <a:r>
              <a:rPr lang="en-US" sz="6600" b="1" u="sng" dirty="0" smtClean="0">
                <a:effectLst>
                  <a:outerShdw blurRad="38100" dist="38100" dir="2700000" algn="tl">
                    <a:srgbClr val="000000">
                      <a:alpha val="43137"/>
                    </a:srgbClr>
                  </a:outerShdw>
                </a:effectLst>
                <a:latin typeface="Bradley Hand ITC" pitchFamily="66" charset="0"/>
              </a:rPr>
              <a:t>Student’s Details</a:t>
            </a:r>
            <a:endParaRPr lang="en-US" sz="6600" b="1" u="sng" dirty="0">
              <a:effectLst>
                <a:outerShdw blurRad="38100" dist="38100" dir="2700000" algn="tl">
                  <a:srgbClr val="000000">
                    <a:alpha val="43137"/>
                  </a:srgbClr>
                </a:outerShdw>
              </a:effectLst>
              <a:latin typeface="Bradley Hand ITC" pitchFamily="66" charset="0"/>
            </a:endParaRPr>
          </a:p>
        </p:txBody>
      </p:sp>
      <p:sp>
        <p:nvSpPr>
          <p:cNvPr id="4" name="TextBox 3"/>
          <p:cNvSpPr txBox="1"/>
          <p:nvPr/>
        </p:nvSpPr>
        <p:spPr>
          <a:xfrm>
            <a:off x="285750" y="2896136"/>
            <a:ext cx="6229350" cy="6247864"/>
          </a:xfrm>
          <a:prstGeom prst="rect">
            <a:avLst/>
          </a:prstGeom>
          <a:noFill/>
        </p:spPr>
        <p:txBody>
          <a:bodyPr wrap="square" rtlCol="0">
            <a:spAutoFit/>
          </a:bodyPr>
          <a:lstStyle/>
          <a:p>
            <a:pPr algn="ctr"/>
            <a:r>
              <a:rPr lang="en-US" sz="4000" i="1" dirty="0" smtClean="0">
                <a:latin typeface="Comic Sans MS" pitchFamily="66" charset="0"/>
              </a:rPr>
              <a:t>Name – Rahul Kyal</a:t>
            </a:r>
          </a:p>
          <a:p>
            <a:pPr algn="ctr"/>
            <a:endParaRPr lang="en-US" sz="4000" i="1" dirty="0" smtClean="0">
              <a:latin typeface="Comic Sans MS" pitchFamily="66" charset="0"/>
            </a:endParaRPr>
          </a:p>
          <a:p>
            <a:pPr algn="ctr"/>
            <a:r>
              <a:rPr lang="en-US" sz="4000" i="1" dirty="0" smtClean="0">
                <a:latin typeface="Comic Sans MS" pitchFamily="66" charset="0"/>
              </a:rPr>
              <a:t>Regn. No. – ERO0170703</a:t>
            </a:r>
          </a:p>
          <a:p>
            <a:pPr algn="ctr"/>
            <a:endParaRPr lang="en-US" sz="4000" i="1" dirty="0" smtClean="0">
              <a:latin typeface="Comic Sans MS" pitchFamily="66" charset="0"/>
            </a:endParaRPr>
          </a:p>
          <a:p>
            <a:pPr algn="ctr"/>
            <a:r>
              <a:rPr lang="en-US" sz="4000" i="1" dirty="0" smtClean="0">
                <a:latin typeface="Comic Sans MS" pitchFamily="66" charset="0"/>
              </a:rPr>
              <a:t>Roll No. – 594</a:t>
            </a:r>
          </a:p>
          <a:p>
            <a:pPr algn="ctr"/>
            <a:endParaRPr lang="en-US" sz="4000" i="1" dirty="0" smtClean="0">
              <a:latin typeface="Comic Sans MS" pitchFamily="66" charset="0"/>
            </a:endParaRPr>
          </a:p>
          <a:p>
            <a:pPr algn="ctr"/>
            <a:r>
              <a:rPr lang="en-US" sz="4000" i="1" dirty="0" smtClean="0">
                <a:latin typeface="Comic Sans MS" pitchFamily="66" charset="0"/>
              </a:rPr>
              <a:t>Batch No. - </a:t>
            </a:r>
            <a:r>
              <a:rPr lang="en-US" sz="4000" i="1" dirty="0" smtClean="0">
                <a:latin typeface="Comic Sans MS" pitchFamily="66" charset="0"/>
              </a:rPr>
              <a:t>01/12/0031</a:t>
            </a:r>
            <a:endParaRPr lang="en-US" sz="4000" i="1" dirty="0" smtClean="0">
              <a:latin typeface="Comic Sans MS" pitchFamily="66" charset="0"/>
            </a:endParaRPr>
          </a:p>
          <a:p>
            <a:pPr algn="ctr"/>
            <a:endParaRPr lang="en-US" sz="4000" i="1" dirty="0" smtClean="0">
              <a:latin typeface="Comic Sans MS" pitchFamily="66" charset="0"/>
            </a:endParaRPr>
          </a:p>
          <a:p>
            <a:pPr algn="ctr"/>
            <a:endParaRPr lang="en-US" sz="4000" i="1" dirty="0" smtClean="0">
              <a:latin typeface="Comic Sans MS" pitchFamily="66" charset="0"/>
            </a:endParaRPr>
          </a:p>
          <a:p>
            <a:pPr algn="ctr"/>
            <a:endParaRPr lang="en-US" sz="4000" i="1" dirty="0">
              <a:latin typeface="Comic Sans MS" pitchFamily="66" charset="0"/>
            </a:endParaRPr>
          </a:p>
        </p:txBody>
      </p:sp>
      <p:sp>
        <p:nvSpPr>
          <p:cNvPr id="5" name="Slide Number Placeholder 4"/>
          <p:cNvSpPr>
            <a:spLocks noGrp="1"/>
          </p:cNvSpPr>
          <p:nvPr>
            <p:ph type="sldNum" sz="quarter" idx="12"/>
          </p:nvPr>
        </p:nvSpPr>
        <p:spPr/>
        <p:txBody>
          <a:bodyPr/>
          <a:lstStyle/>
          <a:p>
            <a:fld id="{EB912A60-6895-4E58-8507-285337400B67}" type="slidenum">
              <a:rPr lang="en-US" smtClean="0"/>
              <a:pPr/>
              <a:t>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ChangeArrowheads="1"/>
          </p:cNvSpPr>
          <p:nvPr/>
        </p:nvSpPr>
        <p:spPr bwMode="auto">
          <a:xfrm>
            <a:off x="571501" y="3596219"/>
            <a:ext cx="184731" cy="369332"/>
          </a:xfrm>
          <a:prstGeom prst="rect">
            <a:avLst/>
          </a:prstGeom>
          <a:noFill/>
          <a:ln w="9525">
            <a:noFill/>
            <a:miter lim="800000"/>
            <a:headEnd/>
            <a:tailEnd/>
          </a:ln>
          <a:effectLst/>
        </p:spPr>
        <p:txBody>
          <a:bodyPr wrap="none" anchor="ctr">
            <a:spAutoFit/>
          </a:bodyPr>
          <a:lstStyle/>
          <a:p>
            <a:endParaRPr lang="en-US"/>
          </a:p>
        </p:txBody>
      </p:sp>
      <p:pic>
        <p:nvPicPr>
          <p:cNvPr id="20486" name="Picture 6"/>
          <p:cNvPicPr>
            <a:picLocks noChangeAspect="1" noChangeArrowheads="1"/>
          </p:cNvPicPr>
          <p:nvPr/>
        </p:nvPicPr>
        <p:blipFill>
          <a:blip r:embed="rId2"/>
          <a:srcRect/>
          <a:stretch>
            <a:fillRect/>
          </a:stretch>
        </p:blipFill>
        <p:spPr bwMode="auto">
          <a:xfrm>
            <a:off x="0" y="1320800"/>
            <a:ext cx="6858000" cy="7823200"/>
          </a:xfrm>
          <a:prstGeom prst="rect">
            <a:avLst/>
          </a:prstGeom>
          <a:noFill/>
          <a:ln w="9525">
            <a:noFill/>
            <a:miter lim="800000"/>
            <a:headEnd/>
            <a:tailEnd/>
          </a:ln>
        </p:spPr>
      </p:pic>
      <p:sp>
        <p:nvSpPr>
          <p:cNvPr id="20487" name="Rectangle 7"/>
          <p:cNvSpPr>
            <a:spLocks noGrp="1" noChangeArrowheads="1"/>
          </p:cNvSpPr>
          <p:nvPr>
            <p:ph type="title"/>
          </p:nvPr>
        </p:nvSpPr>
        <p:spPr>
          <a:xfrm>
            <a:off x="342900" y="101600"/>
            <a:ext cx="6172200" cy="1117600"/>
          </a:xfrm>
        </p:spPr>
        <p:txBody>
          <a:bodyPr/>
          <a:lstStyle/>
          <a:p>
            <a:r>
              <a:rPr lang="en-US" b="1" u="sng" dirty="0">
                <a:effectLst>
                  <a:outerShdw blurRad="38100" dist="38100" dir="2700000" algn="tl">
                    <a:srgbClr val="FFFFFF"/>
                  </a:outerShdw>
                </a:effectLst>
                <a:latin typeface="Bradley Hand ITC" pitchFamily="66" charset="0"/>
              </a:rPr>
              <a:t>Steps of E-payment of Tax</a:t>
            </a:r>
          </a:p>
        </p:txBody>
      </p:sp>
      <p:sp>
        <p:nvSpPr>
          <p:cNvPr id="7" name="Slide Number Placeholder 6"/>
          <p:cNvSpPr>
            <a:spLocks noGrp="1"/>
          </p:cNvSpPr>
          <p:nvPr>
            <p:ph type="sldNum" sz="quarter" idx="12"/>
          </p:nvPr>
        </p:nvSpPr>
        <p:spPr/>
        <p:txBody>
          <a:bodyPr/>
          <a:lstStyle/>
          <a:p>
            <a:fld id="{EB912A60-6895-4E58-8507-285337400B67}"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b="1" u="sng" dirty="0">
                <a:effectLst>
                  <a:outerShdw blurRad="38100" dist="38100" dir="2700000" algn="tl">
                    <a:srgbClr val="FFFFFF"/>
                  </a:outerShdw>
                </a:effectLst>
                <a:latin typeface="Bradley Hand ITC" pitchFamily="66" charset="0"/>
              </a:rPr>
              <a:t>Applicability of Challans</a:t>
            </a:r>
          </a:p>
        </p:txBody>
      </p:sp>
      <p:sp>
        <p:nvSpPr>
          <p:cNvPr id="23556" name="Rectangle 4"/>
          <p:cNvSpPr>
            <a:spLocks noChangeArrowheads="1"/>
          </p:cNvSpPr>
          <p:nvPr/>
        </p:nvSpPr>
        <p:spPr bwMode="auto">
          <a:xfrm>
            <a:off x="1" y="-12697884"/>
            <a:ext cx="184731" cy="369332"/>
          </a:xfrm>
          <a:prstGeom prst="rect">
            <a:avLst/>
          </a:prstGeom>
          <a:noFill/>
          <a:ln w="9525">
            <a:noFill/>
            <a:miter lim="800000"/>
            <a:headEnd/>
            <a:tailEnd/>
          </a:ln>
          <a:effectLst/>
        </p:spPr>
        <p:txBody>
          <a:bodyPr wrap="none" anchor="ctr">
            <a:spAutoFit/>
          </a:bodyPr>
          <a:lstStyle/>
          <a:p>
            <a:endParaRPr lang="en-US"/>
          </a:p>
        </p:txBody>
      </p:sp>
      <p:sp>
        <p:nvSpPr>
          <p:cNvPr id="23569" name="Text Box 17"/>
          <p:cNvSpPr txBox="1">
            <a:spLocks noChangeArrowheads="1"/>
          </p:cNvSpPr>
          <p:nvPr/>
        </p:nvSpPr>
        <p:spPr bwMode="auto">
          <a:xfrm>
            <a:off x="342900" y="2438402"/>
            <a:ext cx="6115050" cy="5816977"/>
          </a:xfrm>
          <a:prstGeom prst="rect">
            <a:avLst/>
          </a:prstGeom>
          <a:noFill/>
          <a:ln w="9525">
            <a:noFill/>
            <a:miter lim="800000"/>
            <a:headEnd/>
            <a:tailEnd/>
          </a:ln>
          <a:effectLst/>
        </p:spPr>
        <p:txBody>
          <a:bodyPr>
            <a:spAutoFit/>
          </a:bodyPr>
          <a:lstStyle/>
          <a:p>
            <a:pPr>
              <a:spcBef>
                <a:spcPct val="50000"/>
              </a:spcBef>
            </a:pPr>
            <a:r>
              <a:rPr lang="en-US" sz="2400" b="1" i="1" u="sng" dirty="0">
                <a:latin typeface="Comic Sans MS" pitchFamily="66" charset="0"/>
              </a:rPr>
              <a:t>CHALLAN NO./ITNS 281</a:t>
            </a:r>
            <a:r>
              <a:rPr lang="en-US" sz="2400" i="1" u="sng" dirty="0">
                <a:latin typeface="Comic Sans MS" pitchFamily="66" charset="0"/>
              </a:rPr>
              <a:t> </a:t>
            </a:r>
            <a:r>
              <a:rPr lang="en-US" sz="2400" i="1" dirty="0">
                <a:latin typeface="Comic Sans MS" pitchFamily="66" charset="0"/>
              </a:rPr>
              <a:t>(Tax Deducted at Source / Tax Collected at Source (TDS/TCS) from corporates or non-corporates)</a:t>
            </a:r>
          </a:p>
          <a:p>
            <a:pPr>
              <a:spcBef>
                <a:spcPct val="50000"/>
              </a:spcBef>
            </a:pPr>
            <a:r>
              <a:rPr lang="en-US" sz="2400" b="1" i="1" u="sng" dirty="0">
                <a:latin typeface="Comic Sans MS" pitchFamily="66" charset="0"/>
              </a:rPr>
              <a:t>CHALLAN NO./ITNS 280</a:t>
            </a:r>
            <a:r>
              <a:rPr lang="en-US" sz="2400" i="1" dirty="0">
                <a:latin typeface="Comic Sans MS" pitchFamily="66" charset="0"/>
              </a:rPr>
              <a:t>(payment of Income tax &amp; Corporation Tax)</a:t>
            </a:r>
          </a:p>
          <a:p>
            <a:pPr>
              <a:spcBef>
                <a:spcPct val="50000"/>
              </a:spcBef>
            </a:pPr>
            <a:r>
              <a:rPr lang="en-US" sz="2400" b="1" i="1" u="sng" dirty="0">
                <a:latin typeface="Comic Sans MS" pitchFamily="66" charset="0"/>
              </a:rPr>
              <a:t>CHALLAN NO./ITNS 282</a:t>
            </a:r>
            <a:r>
              <a:rPr lang="en-US" sz="2400" i="1" dirty="0">
                <a:latin typeface="Comic Sans MS" pitchFamily="66" charset="0"/>
              </a:rPr>
              <a:t>(payment of Security Transaction Tax, Hotel Receipts Tax, Estate Duty, Interest Tax, Wealth Tax, Expenditure Tax /Other direct taxes &amp; Gift tax)</a:t>
            </a:r>
          </a:p>
          <a:p>
            <a:pPr>
              <a:spcBef>
                <a:spcPct val="50000"/>
              </a:spcBef>
            </a:pPr>
            <a:r>
              <a:rPr lang="en-US" sz="2400" b="1" i="1" u="sng" dirty="0">
                <a:latin typeface="Comic Sans MS" pitchFamily="66" charset="0"/>
              </a:rPr>
              <a:t>CHALLAN NO./ITNS 283</a:t>
            </a:r>
            <a:r>
              <a:rPr lang="en-US" sz="2400" i="1" dirty="0">
                <a:latin typeface="Comic Sans MS" pitchFamily="66" charset="0"/>
              </a:rPr>
              <a:t>(payment of Banking Cash Transaction Tax and Fringe Benefits Tax)</a:t>
            </a:r>
          </a:p>
        </p:txBody>
      </p:sp>
      <p:sp>
        <p:nvSpPr>
          <p:cNvPr id="14" name="Slide Number Placeholder 13"/>
          <p:cNvSpPr>
            <a:spLocks noGrp="1"/>
          </p:cNvSpPr>
          <p:nvPr>
            <p:ph type="sldNum" sz="quarter" idx="12"/>
          </p:nvPr>
        </p:nvSpPr>
        <p:spPr/>
        <p:txBody>
          <a:bodyPr/>
          <a:lstStyle/>
          <a:p>
            <a:fld id="{2F41928D-E29B-4313-88DC-E5BFB8942CF8}" type="slidenum">
              <a:rPr lang="en-US" smtClean="0"/>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linds(horizontal)">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1" nodeType="clickEffect">
                                  <p:stCondLst>
                                    <p:cond delay="0"/>
                                  </p:stCondLst>
                                  <p:childTnLst>
                                    <p:set>
                                      <p:cBhvr>
                                        <p:cTn id="11" dur="1" fill="hold">
                                          <p:stCondLst>
                                            <p:cond delay="0"/>
                                          </p:stCondLst>
                                        </p:cTn>
                                        <p:tgtEl>
                                          <p:spTgt spid="23569"/>
                                        </p:tgtEl>
                                        <p:attrNameLst>
                                          <p:attrName>style.visibility</p:attrName>
                                        </p:attrNameLst>
                                      </p:cBhvr>
                                      <p:to>
                                        <p:strVal val="visible"/>
                                      </p:to>
                                    </p:set>
                                    <p:animEffect transition="in" filter="barn(inHorizontal)">
                                      <p:cBhvr>
                                        <p:cTn id="12" dur="500"/>
                                        <p:tgtEl>
                                          <p:spTgt spid="235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6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effectLst>
                  <a:outerShdw blurRad="38100" dist="38100" dir="2700000" algn="tl">
                    <a:srgbClr val="000000">
                      <a:alpha val="43137"/>
                    </a:srgbClr>
                  </a:outerShdw>
                </a:effectLst>
                <a:latin typeface="Bradley Hand ITC" pitchFamily="66" charset="0"/>
              </a:rPr>
              <a:t>Do’s &amp; Don’ts</a:t>
            </a:r>
            <a:endParaRPr lang="en-US" b="1" u="sng" dirty="0">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p:txBody>
          <a:bodyPr/>
          <a:lstStyle/>
          <a:p>
            <a:r>
              <a:rPr lang="en-US" sz="2000" i="1" dirty="0" smtClean="0">
                <a:latin typeface="Comic Sans MS" pitchFamily="66" charset="0"/>
              </a:rPr>
              <a:t>Once E filing is done (without digital signature), ITR V needs to be sent in time to CPC. In case ITR V acknowledgement is not received within reasonable time, the assessee may call up the CPC call centre to verify status Nearly 10% of assessees have failed to send the ITR V to CPC after E filing.</a:t>
            </a:r>
          </a:p>
          <a:p>
            <a:r>
              <a:rPr lang="en-US" sz="2000" i="1" dirty="0" smtClean="0">
                <a:latin typeface="Comic Sans MS" pitchFamily="66" charset="0"/>
              </a:rPr>
              <a:t>Assessee needs to fill his email address, mobile no correctly to ensure appropriate communication from the Income Tax Department. The use of the Tax.</a:t>
            </a:r>
          </a:p>
          <a:p>
            <a:r>
              <a:rPr lang="en-US" sz="2000" i="1" dirty="0" smtClean="0">
                <a:latin typeface="Comic Sans MS" pitchFamily="66" charset="0"/>
              </a:rPr>
              <a:t>The assessee should make sure the correct (latest) address, bank account, MICR no. is filled</a:t>
            </a:r>
          </a:p>
          <a:p>
            <a:r>
              <a:rPr lang="en-US" sz="2000" i="1" dirty="0" smtClean="0">
                <a:latin typeface="Comic Sans MS" pitchFamily="66" charset="0"/>
              </a:rPr>
              <a:t>The assessee should verify tax credits available in Form 26AS/NSDL websites. Mismatches are the single largest cause of incorrect tax computation. Non credits may be taken up with the TDS</a:t>
            </a:r>
          </a:p>
          <a:p>
            <a:endParaRPr lang="en-US" sz="2000" i="1" dirty="0">
              <a:latin typeface="Comic Sans MS" pitchFamily="66" charset="0"/>
            </a:endParaRPr>
          </a:p>
        </p:txBody>
      </p:sp>
      <p:sp>
        <p:nvSpPr>
          <p:cNvPr id="4" name="Slide Number Placeholder 3"/>
          <p:cNvSpPr>
            <a:spLocks noGrp="1"/>
          </p:cNvSpPr>
          <p:nvPr>
            <p:ph type="sldNum" sz="quarter" idx="12"/>
          </p:nvPr>
        </p:nvSpPr>
        <p:spPr/>
        <p:txBody>
          <a:bodyPr/>
          <a:lstStyle/>
          <a:p>
            <a:fld id="{2F41928D-E29B-4313-88DC-E5BFB8942CF8}" type="slidenum">
              <a:rPr lang="en-US" smtClean="0"/>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219201"/>
            <a:ext cx="6172200" cy="6949019"/>
          </a:xfrm>
        </p:spPr>
        <p:txBody>
          <a:bodyPr/>
          <a:lstStyle/>
          <a:p>
            <a:r>
              <a:rPr lang="en-US" sz="2000" i="1" dirty="0" smtClean="0">
                <a:latin typeface="Comic Sans MS" pitchFamily="66" charset="0"/>
              </a:rPr>
              <a:t>In STCG – many users confuse between STCG under section 111A and STCG others and enter against one another leading doubling to income from Capital Gains.</a:t>
            </a:r>
          </a:p>
          <a:p>
            <a:r>
              <a:rPr lang="en-US" sz="2000" i="1" dirty="0" smtClean="0">
                <a:latin typeface="Comic Sans MS" pitchFamily="66" charset="0"/>
              </a:rPr>
              <a:t>In electronic filing it has been noticed that most of the errors are due to data errors as filed by the assessees. This includes non filling of key schedules, wrong details etc resulting in rectification requests etc which delay closure of processing.</a:t>
            </a:r>
          </a:p>
          <a:p>
            <a:endParaRPr lang="en-US" sz="2000" i="1" dirty="0" smtClean="0">
              <a:latin typeface="Comic Sans MS" pitchFamily="66" charset="0"/>
            </a:endParaRPr>
          </a:p>
          <a:p>
            <a:r>
              <a:rPr lang="en-US" sz="2000" i="1" dirty="0" smtClean="0">
                <a:latin typeface="Comic Sans MS" pitchFamily="66" charset="0"/>
              </a:rPr>
              <a:t>E mail address needs to be filled correctly, is the basis of all communication from CPC. Mistake will result in non receipt of all intimations from CPC. Use of Auditor/Tax practitioner’s ID may be avoided.</a:t>
            </a:r>
          </a:p>
          <a:p>
            <a:r>
              <a:rPr lang="en-US" sz="2000" i="1" dirty="0" smtClean="0">
                <a:latin typeface="Comic Sans MS" pitchFamily="66" charset="0"/>
              </a:rPr>
              <a:t>Full Mobile No. without use of +91 needs to be entered. This is essential for all SMS based communication.</a:t>
            </a:r>
            <a:endParaRPr lang="en-US" sz="2000" i="1" dirty="0">
              <a:latin typeface="Comic Sans MS" pitchFamily="66" charset="0"/>
            </a:endParaRPr>
          </a:p>
        </p:txBody>
      </p:sp>
      <p:sp>
        <p:nvSpPr>
          <p:cNvPr id="4" name="Slide Number Placeholder 3"/>
          <p:cNvSpPr>
            <a:spLocks noGrp="1"/>
          </p:cNvSpPr>
          <p:nvPr>
            <p:ph type="sldNum" sz="quarter" idx="12"/>
          </p:nvPr>
        </p:nvSpPr>
        <p:spPr/>
        <p:txBody>
          <a:bodyPr/>
          <a:lstStyle/>
          <a:p>
            <a:fld id="{2F41928D-E29B-4313-88DC-E5BFB8942CF8}" type="slidenum">
              <a:rPr lang="en-US" smtClean="0"/>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01600"/>
            <a:ext cx="6515100" cy="8737600"/>
          </a:xfrm>
        </p:spPr>
        <p:txBody>
          <a:bodyPr/>
          <a:lstStyle/>
          <a:p>
            <a:r>
              <a:rPr lang="en-US" sz="2400" i="1" dirty="0" smtClean="0">
                <a:latin typeface="Comic Sans MS" pitchFamily="66" charset="0"/>
              </a:rPr>
              <a:t>The Bank account no. has to given correctly and entered even if no refund is due. This is to ensure that refund arising from recomputation of income by the ITD can be paid to the assessee. The A/c no and the name in the bank account has to tally.</a:t>
            </a:r>
          </a:p>
          <a:p>
            <a:r>
              <a:rPr lang="en-US" sz="2400" i="1" dirty="0" smtClean="0">
                <a:latin typeface="Comic Sans MS" pitchFamily="66" charset="0"/>
              </a:rPr>
              <a:t>The Salary value should tally with that entered in Schedule TDS.</a:t>
            </a:r>
          </a:p>
          <a:p>
            <a:r>
              <a:rPr lang="en-US" sz="2400" i="1" dirty="0" smtClean="0">
                <a:latin typeface="Comic Sans MS" pitchFamily="66" charset="0"/>
              </a:rPr>
              <a:t>In Schedule HP, the loss from house property has to be entered with all mandatory details of the property including details as to whether it is let out. Entering only the loss as summary makes it incomplete.</a:t>
            </a:r>
          </a:p>
          <a:p>
            <a:r>
              <a:rPr lang="en-US" sz="2400" i="1" dirty="0" smtClean="0">
                <a:latin typeface="Comic Sans MS" pitchFamily="66" charset="0"/>
              </a:rPr>
              <a:t>Co-owners of property should enter only the income pertaining to their share in the property. Entering the gross rental receipt and thereafter offering this share of income from such rental will increase total income.</a:t>
            </a:r>
          </a:p>
          <a:p>
            <a:endParaRPr lang="en-US" sz="2400" i="1" dirty="0">
              <a:latin typeface="Comic Sans MS" pitchFamily="66" charset="0"/>
            </a:endParaRPr>
          </a:p>
        </p:txBody>
      </p:sp>
      <p:sp>
        <p:nvSpPr>
          <p:cNvPr id="4" name="Slide Number Placeholder 3"/>
          <p:cNvSpPr>
            <a:spLocks noGrp="1"/>
          </p:cNvSpPr>
          <p:nvPr>
            <p:ph type="sldNum" sz="quarter" idx="12"/>
          </p:nvPr>
        </p:nvSpPr>
        <p:spPr/>
        <p:txBody>
          <a:bodyPr/>
          <a:lstStyle/>
          <a:p>
            <a:fld id="{2F41928D-E29B-4313-88DC-E5BFB8942CF8}" type="slidenum">
              <a:rPr lang="en-US" smtClean="0"/>
              <a:pPr/>
              <a:t>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467784"/>
            <a:ext cx="6172200" cy="8295216"/>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sz="2400" i="1" dirty="0" smtClean="0">
                <a:latin typeface="Comic Sans MS" pitchFamily="66" charset="0"/>
              </a:rPr>
              <a:t>In case of deductions where separate schedules is also required to be filled, the same should be FILLED WITHOUT FAIL. EG- 80G,80IA, 80IB, etc. Deductions will not be allowed If specific schedules are not filled.</a:t>
            </a:r>
          </a:p>
          <a:p>
            <a:r>
              <a:rPr lang="en-US" sz="2400" i="1" dirty="0" smtClean="0">
                <a:latin typeface="Comic Sans MS" pitchFamily="66" charset="0"/>
              </a:rPr>
              <a:t>Entering of only total deductions alone in Schedule VIA total will not be result in wrong computation of deductions. Section wise (amount claimed for 80C, 80IA, 80G etc) should be broken up and mentioned in as per the schedule.</a:t>
            </a:r>
          </a:p>
          <a:p>
            <a:r>
              <a:rPr lang="en-US" sz="2400" i="1" dirty="0" smtClean="0">
                <a:latin typeface="Comic Sans MS" pitchFamily="66" charset="0"/>
              </a:rPr>
              <a:t>Loss sought to be adjusted should be claimed against a specific income and also under the loss to be adjusted heading</a:t>
            </a:r>
          </a:p>
          <a:p>
            <a:r>
              <a:rPr lang="en-US" sz="2400" i="1" dirty="0" smtClean="0">
                <a:latin typeface="Comic Sans MS" pitchFamily="66" charset="0"/>
              </a:rPr>
              <a:t>The assessee has to verify the nature of special income and enter appropriate Section Code. Entering wrong section code can lead to consideration of the incorrectly offered income for taxation.</a:t>
            </a:r>
          </a:p>
        </p:txBody>
      </p:sp>
      <p:sp>
        <p:nvSpPr>
          <p:cNvPr id="4" name="Slide Number Placeholder 3"/>
          <p:cNvSpPr>
            <a:spLocks noGrp="1"/>
          </p:cNvSpPr>
          <p:nvPr>
            <p:ph type="sldNum" sz="quarter" idx="12"/>
          </p:nvPr>
        </p:nvSpPr>
        <p:spPr/>
        <p:txBody>
          <a:bodyPr/>
          <a:lstStyle/>
          <a:p>
            <a:fld id="{2F41928D-E29B-4313-88DC-E5BFB8942CF8}" type="slidenum">
              <a:rPr lang="en-US" smtClean="0"/>
              <a:pPr/>
              <a:t>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533400"/>
            <a:ext cx="6172200" cy="8077200"/>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sz="2400" i="1" dirty="0" smtClean="0">
                <a:latin typeface="Comic Sans MS" pitchFamily="66" charset="0"/>
              </a:rPr>
              <a:t>The assessee needs to bifurcate incomes taxable at special rate and normal rate and if there is no provision in respective schedules like CG or OS, he/she has to offer income chargeable at special rate- they need to be disclosed.</a:t>
            </a:r>
          </a:p>
          <a:p>
            <a:r>
              <a:rPr lang="en-US" sz="2400" i="1" dirty="0" smtClean="0">
                <a:latin typeface="Comic Sans MS" pitchFamily="66" charset="0"/>
              </a:rPr>
              <a:t>TDS on salary should be claimed ONLY in schedule TDS Salary (ITR1) or TDS1 (ITR 2-4).</a:t>
            </a:r>
          </a:p>
          <a:p>
            <a:r>
              <a:rPr lang="en-US" sz="2400" i="1" dirty="0" smtClean="0">
                <a:latin typeface="Comic Sans MS" pitchFamily="66" charset="0"/>
              </a:rPr>
              <a:t>TDS on Interest should be claimed ONLY in TDS on interest(ITR 1) or TDS2(2-4).</a:t>
            </a:r>
          </a:p>
          <a:p>
            <a:r>
              <a:rPr lang="en-US" sz="2400" i="1" dirty="0" smtClean="0">
                <a:latin typeface="Comic Sans MS" pitchFamily="66" charset="0"/>
              </a:rPr>
              <a:t>Claiming of TCS claims in TDS schedules and vice versa will lead to mismatch translating into excess demand or lower refund.</a:t>
            </a:r>
          </a:p>
          <a:p>
            <a:r>
              <a:rPr lang="en-US" sz="2400" i="1" dirty="0" smtClean="0">
                <a:latin typeface="Comic Sans MS" pitchFamily="66" charset="0"/>
              </a:rPr>
              <a:t>The claim of TDS amount should be made in TDS deducted as well as TDS Claimed for the year columns in schedule TDS2 and TCS.</a:t>
            </a:r>
          </a:p>
        </p:txBody>
      </p:sp>
      <p:sp>
        <p:nvSpPr>
          <p:cNvPr id="4" name="Slide Number Placeholder 3"/>
          <p:cNvSpPr>
            <a:spLocks noGrp="1"/>
          </p:cNvSpPr>
          <p:nvPr>
            <p:ph type="sldNum" sz="quarter" idx="12"/>
          </p:nvPr>
        </p:nvSpPr>
        <p:spPr/>
        <p:txBody>
          <a:bodyPr/>
          <a:lstStyle/>
          <a:p>
            <a:fld id="{2F41928D-E29B-4313-88DC-E5BFB8942CF8}"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442381"/>
            <a:ext cx="6172200" cy="8168219"/>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sz="2400" i="1" dirty="0" smtClean="0">
                <a:latin typeface="Comic Sans MS" pitchFamily="66" charset="0"/>
              </a:rPr>
              <a:t>Dates of deposits should be entered in DD/MM/YYYY format and not in any other format like MM/DD/YYYY format. This will lead to mismatches.</a:t>
            </a:r>
          </a:p>
          <a:p>
            <a:r>
              <a:rPr lang="en-US" sz="2400" i="1" dirty="0" smtClean="0">
                <a:latin typeface="Comic Sans MS" pitchFamily="66" charset="0"/>
              </a:rPr>
              <a:t>Exact amount paid in the challan should be claimed in return- rounding off to nearest 10 or 100 leads to mismatch.</a:t>
            </a:r>
          </a:p>
          <a:p>
            <a:r>
              <a:rPr lang="en-US" sz="2400" i="1" dirty="0" smtClean="0">
                <a:latin typeface="Comic Sans MS" pitchFamily="66" charset="0"/>
              </a:rPr>
              <a:t>Individual payments should be separately claimed. Clubbing of multiple Challans or entering consolidated payment will lead to mismatch.</a:t>
            </a:r>
          </a:p>
          <a:p>
            <a:r>
              <a:rPr lang="en-US" sz="2400" i="1" dirty="0" smtClean="0">
                <a:latin typeface="Comic Sans MS" pitchFamily="66" charset="0"/>
              </a:rPr>
              <a:t>For change of bank details for refund failure, there is no need to file rectification application. Only response sheet will suffice.</a:t>
            </a:r>
          </a:p>
          <a:p>
            <a:r>
              <a:rPr lang="en-US" sz="2400" i="1" dirty="0" smtClean="0">
                <a:latin typeface="Comic Sans MS" pitchFamily="66" charset="0"/>
              </a:rPr>
              <a:t>Many assessee file xml for rectification without ANY correction leading to non rectification of the case.</a:t>
            </a:r>
          </a:p>
          <a:p>
            <a:endParaRPr lang="en-US" sz="2400" i="1" dirty="0" smtClean="0">
              <a:latin typeface="Comic Sans MS" pitchFamily="66" charset="0"/>
            </a:endParaRPr>
          </a:p>
        </p:txBody>
      </p:sp>
      <p:sp>
        <p:nvSpPr>
          <p:cNvPr id="4" name="Slide Number Placeholder 3"/>
          <p:cNvSpPr>
            <a:spLocks noGrp="1"/>
          </p:cNvSpPr>
          <p:nvPr>
            <p:ph type="sldNum" sz="quarter" idx="12"/>
          </p:nvPr>
        </p:nvSpPr>
        <p:spPr/>
        <p:txBody>
          <a:bodyPr/>
          <a:lstStyle/>
          <a:p>
            <a:fld id="{2F41928D-E29B-4313-88DC-E5BFB8942CF8}" type="slidenum">
              <a:rPr lang="en-US" smtClean="0"/>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366181"/>
            <a:ext cx="6172200" cy="8168219"/>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i="1" dirty="0" smtClean="0">
                <a:latin typeface="Comic Sans MS" pitchFamily="66" charset="0"/>
              </a:rPr>
              <a:t>Rectification applications where TOTAL INCOME is changed will be rejected. In case of change in TOTAL INCOME a revised return NEEDS TO be filed.</a:t>
            </a:r>
          </a:p>
          <a:p>
            <a:r>
              <a:rPr lang="en-US" i="1" dirty="0" smtClean="0">
                <a:latin typeface="Comic Sans MS" pitchFamily="66" charset="0"/>
              </a:rPr>
              <a:t>Rectification requests will be auto-rejected when an earlier rectification request is under process. In such case no specific reason is given except stating that an earlier rejection request is already under consideration.</a:t>
            </a:r>
          </a:p>
        </p:txBody>
      </p:sp>
      <p:sp>
        <p:nvSpPr>
          <p:cNvPr id="4" name="Slide Number Placeholder 3"/>
          <p:cNvSpPr>
            <a:spLocks noGrp="1"/>
          </p:cNvSpPr>
          <p:nvPr>
            <p:ph type="sldNum" sz="quarter" idx="12"/>
          </p:nvPr>
        </p:nvSpPr>
        <p:spPr/>
        <p:txBody>
          <a:bodyPr/>
          <a:lstStyle/>
          <a:p>
            <a:fld id="{2F41928D-E29B-4313-88DC-E5BFB8942CF8}" type="slidenum">
              <a:rPr lang="en-US" smtClean="0"/>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5400" b="1" u="sng" dirty="0" smtClean="0">
                <a:effectLst>
                  <a:outerShdw blurRad="38100" dist="38100" dir="2700000" algn="tl">
                    <a:srgbClr val="000000">
                      <a:alpha val="43137"/>
                    </a:srgbClr>
                  </a:outerShdw>
                </a:effectLst>
                <a:latin typeface="Bradley Hand ITC" pitchFamily="66" charset="0"/>
              </a:rPr>
              <a:t>Bibliography</a:t>
            </a:r>
            <a:endParaRPr lang="en-US" sz="5400" b="1" u="sng" dirty="0">
              <a:effectLst>
                <a:outerShdw blurRad="38100" dist="38100" dir="2700000" algn="tl">
                  <a:srgbClr val="000000">
                    <a:alpha val="43137"/>
                  </a:srgbClr>
                </a:outerShdw>
              </a:effectLst>
              <a:latin typeface="Bradley Hand ITC" pitchFamily="66" charset="0"/>
            </a:endParaRPr>
          </a:p>
        </p:txBody>
      </p:sp>
      <p:sp>
        <p:nvSpPr>
          <p:cNvPr id="4" name="Slide Number Placeholder 3"/>
          <p:cNvSpPr>
            <a:spLocks noGrp="1"/>
          </p:cNvSpPr>
          <p:nvPr>
            <p:ph type="sldNum" sz="quarter" idx="12"/>
          </p:nvPr>
        </p:nvSpPr>
        <p:spPr/>
        <p:txBody>
          <a:bodyPr/>
          <a:lstStyle/>
          <a:p>
            <a:fld id="{2F41928D-E29B-4313-88DC-E5BFB8942CF8}" type="slidenum">
              <a:rPr lang="en-US" smtClean="0"/>
              <a:pPr/>
              <a:t>29</a:t>
            </a:fld>
            <a:endParaRPr lang="en-US"/>
          </a:p>
        </p:txBody>
      </p:sp>
      <p:sp>
        <p:nvSpPr>
          <p:cNvPr id="6" name="TextBox 5"/>
          <p:cNvSpPr txBox="1"/>
          <p:nvPr/>
        </p:nvSpPr>
        <p:spPr>
          <a:xfrm>
            <a:off x="457200" y="2438402"/>
            <a:ext cx="5943600" cy="4832092"/>
          </a:xfrm>
          <a:prstGeom prst="rect">
            <a:avLst/>
          </a:prstGeom>
          <a:noFill/>
        </p:spPr>
        <p:txBody>
          <a:bodyPr wrap="square" rtlCol="0">
            <a:spAutoFit/>
          </a:bodyPr>
          <a:lstStyle/>
          <a:p>
            <a:r>
              <a:rPr lang="en-US" sz="2800" i="1" dirty="0" smtClean="0">
                <a:latin typeface="Comic Sans MS" pitchFamily="66" charset="0"/>
              </a:rPr>
              <a:t>For completing I have taken help of following book &amp; websites:</a:t>
            </a:r>
          </a:p>
          <a:p>
            <a:pPr>
              <a:buFont typeface="Arial" pitchFamily="34" charset="0"/>
              <a:buChar char="•"/>
            </a:pPr>
            <a:r>
              <a:rPr lang="en-US" sz="2800" i="1" dirty="0" smtClean="0">
                <a:latin typeface="Comic Sans MS" pitchFamily="66" charset="0"/>
              </a:rPr>
              <a:t>BOOK-</a:t>
            </a:r>
          </a:p>
          <a:p>
            <a:r>
              <a:rPr lang="en-US" sz="2800" i="1" dirty="0" smtClean="0">
                <a:latin typeface="Comic Sans MS" pitchFamily="66" charset="0"/>
              </a:rPr>
              <a:t>Filling your Tax  Return by Income Tax Department.</a:t>
            </a:r>
          </a:p>
          <a:p>
            <a:pPr>
              <a:buFont typeface="Arial" pitchFamily="34" charset="0"/>
              <a:buChar char="•"/>
            </a:pPr>
            <a:r>
              <a:rPr lang="en-US" sz="2800" i="1" dirty="0" smtClean="0">
                <a:latin typeface="Comic Sans MS" pitchFamily="66" charset="0"/>
              </a:rPr>
              <a:t>WEBSITES-</a:t>
            </a:r>
          </a:p>
          <a:p>
            <a:r>
              <a:rPr lang="en-US" sz="2800" i="1" dirty="0" smtClean="0">
                <a:latin typeface="Comic Sans MS" pitchFamily="66" charset="0"/>
              </a:rPr>
              <a:t>https://incometaxindiaefiling.gov.in</a:t>
            </a:r>
          </a:p>
          <a:p>
            <a:r>
              <a:rPr lang="en-US" sz="2800" i="1" dirty="0" smtClean="0">
                <a:latin typeface="Comic Sans MS" pitchFamily="66" charset="0"/>
              </a:rPr>
              <a:t>http://tax-india.com</a:t>
            </a:r>
          </a:p>
          <a:p>
            <a:r>
              <a:rPr lang="en-US" sz="2800" i="1" dirty="0" smtClean="0">
                <a:latin typeface="Comic Sans MS" pitchFamily="66" charset="0"/>
              </a:rPr>
              <a:t>www.tin-nsdl.com</a:t>
            </a:r>
          </a:p>
          <a:p>
            <a:endParaRPr lang="en-US" sz="2800" i="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4)">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u="sng" dirty="0" smtClean="0">
                <a:effectLst>
                  <a:outerShdw blurRad="38100" dist="38100" dir="2700000" algn="tl">
                    <a:srgbClr val="000000">
                      <a:alpha val="43137"/>
                    </a:srgbClr>
                  </a:outerShdw>
                </a:effectLst>
                <a:latin typeface="Bradley Hand ITC" pitchFamily="66" charset="0"/>
              </a:rPr>
              <a:t>Teacher's Certificate</a:t>
            </a:r>
            <a:endParaRPr lang="en-US" sz="6600" b="1" u="sng" dirty="0">
              <a:effectLst>
                <a:outerShdw blurRad="38100" dist="38100" dir="2700000" algn="tl">
                  <a:srgbClr val="000000">
                    <a:alpha val="43137"/>
                  </a:srgbClr>
                </a:outerShdw>
              </a:effectLst>
              <a:latin typeface="Bradley Hand ITC" pitchFamily="66" charset="0"/>
            </a:endParaRPr>
          </a:p>
        </p:txBody>
      </p:sp>
      <p:sp>
        <p:nvSpPr>
          <p:cNvPr id="3" name="TextBox 2"/>
          <p:cNvSpPr txBox="1"/>
          <p:nvPr/>
        </p:nvSpPr>
        <p:spPr>
          <a:xfrm>
            <a:off x="285750" y="2743200"/>
            <a:ext cx="6229350" cy="3785652"/>
          </a:xfrm>
          <a:prstGeom prst="rect">
            <a:avLst/>
          </a:prstGeom>
          <a:noFill/>
        </p:spPr>
        <p:txBody>
          <a:bodyPr wrap="square" rtlCol="0">
            <a:spAutoFit/>
          </a:bodyPr>
          <a:lstStyle/>
          <a:p>
            <a:r>
              <a:rPr lang="en-US" sz="2400" i="1" dirty="0" smtClean="0">
                <a:latin typeface="Comic Sans MS" pitchFamily="66" charset="0"/>
                <a:cs typeface="Arial" charset="0"/>
              </a:rPr>
              <a:t>This is to certify that RAHUL KYAL of IPCC course registration no-: IPCC/ERO170703 of ICAI, has successfully undergone 100 hours IT training and completed his project work under my supervision. </a:t>
            </a:r>
            <a:r>
              <a:rPr lang="en-US" sz="2400" i="1" dirty="0" smtClean="0">
                <a:latin typeface="Comic Sans MS" pitchFamily="66" charset="0"/>
                <a:cs typeface="Arial" charset="0"/>
              </a:rPr>
              <a:t>He </a:t>
            </a:r>
            <a:r>
              <a:rPr lang="en-US" sz="2400" i="1" dirty="0" smtClean="0">
                <a:latin typeface="Comic Sans MS" pitchFamily="66" charset="0"/>
                <a:cs typeface="Arial" charset="0"/>
              </a:rPr>
              <a:t>has taken proper care and shown utmost sincerity in completion of this project. </a:t>
            </a:r>
            <a:r>
              <a:rPr lang="en-US" sz="2400" i="1" dirty="0">
                <a:latin typeface="Comic Sans MS" pitchFamily="66" charset="0"/>
                <a:cs typeface="Arial" charset="0"/>
              </a:rPr>
              <a:t>I</a:t>
            </a:r>
            <a:r>
              <a:rPr lang="en-US" sz="2400" i="1" dirty="0" smtClean="0">
                <a:latin typeface="Comic Sans MS" pitchFamily="66" charset="0"/>
                <a:cs typeface="Arial" charset="0"/>
              </a:rPr>
              <a:t> certify that this project is up to my expectation &amp; as per the guidelines issued by ICAI.</a:t>
            </a:r>
            <a:endParaRPr lang="en-US" sz="2400" dirty="0">
              <a:latin typeface="Comic Sans MS" pitchFamily="66" charset="0"/>
            </a:endParaRPr>
          </a:p>
        </p:txBody>
      </p:sp>
      <p:sp>
        <p:nvSpPr>
          <p:cNvPr id="4" name="Rectangle 3"/>
          <p:cNvSpPr>
            <a:spLocks noChangeArrowheads="1"/>
          </p:cNvSpPr>
          <p:nvPr/>
        </p:nvSpPr>
        <p:spPr bwMode="auto">
          <a:xfrm>
            <a:off x="285750" y="7518402"/>
            <a:ext cx="2571750" cy="1015663"/>
          </a:xfrm>
          <a:prstGeom prst="rect">
            <a:avLst/>
          </a:prstGeom>
          <a:noFill/>
          <a:ln w="9525">
            <a:noFill/>
            <a:miter lim="800000"/>
            <a:headEnd/>
            <a:tailEnd/>
          </a:ln>
        </p:spPr>
        <p:txBody>
          <a:bodyPr wrap="square">
            <a:spAutoFit/>
          </a:bodyPr>
          <a:lstStyle/>
          <a:p>
            <a:pPr>
              <a:spcBef>
                <a:spcPct val="50000"/>
              </a:spcBef>
              <a:defRPr/>
            </a:pPr>
            <a:r>
              <a:rPr lang="en-US" sz="2400" dirty="0">
                <a:solidFill>
                  <a:schemeClr val="bg1">
                    <a:lumMod val="95000"/>
                    <a:lumOff val="5000"/>
                  </a:schemeClr>
                </a:solidFill>
                <a:latin typeface="Arial" pitchFamily="34" charset="0"/>
                <a:cs typeface="Arial" pitchFamily="34" charset="0"/>
              </a:rPr>
              <a:t>______________</a:t>
            </a:r>
          </a:p>
          <a:p>
            <a:pPr>
              <a:spcBef>
                <a:spcPct val="50000"/>
              </a:spcBef>
              <a:defRPr/>
            </a:pPr>
            <a:r>
              <a:rPr lang="en-US" sz="2400" b="1" dirty="0" smtClean="0">
                <a:solidFill>
                  <a:schemeClr val="tx1">
                    <a:lumMod val="95000"/>
                    <a:lumOff val="5000"/>
                  </a:schemeClr>
                </a:solidFill>
                <a:latin typeface="Comic Sans MS" pitchFamily="66" charset="0"/>
                <a:cs typeface="Arial" pitchFamily="34" charset="0"/>
              </a:rPr>
              <a:t>Sign. </a:t>
            </a:r>
            <a:r>
              <a:rPr lang="en-US" sz="2400" b="1" dirty="0">
                <a:solidFill>
                  <a:schemeClr val="tx1">
                    <a:lumMod val="95000"/>
                    <a:lumOff val="5000"/>
                  </a:schemeClr>
                </a:solidFill>
                <a:latin typeface="Comic Sans MS" pitchFamily="66" charset="0"/>
                <a:cs typeface="Arial" pitchFamily="34" charset="0"/>
              </a:rPr>
              <a:t>of faculty</a:t>
            </a:r>
          </a:p>
        </p:txBody>
      </p:sp>
      <p:sp>
        <p:nvSpPr>
          <p:cNvPr id="5" name="Rectangle 4"/>
          <p:cNvSpPr>
            <a:spLocks noChangeArrowheads="1"/>
          </p:cNvSpPr>
          <p:nvPr/>
        </p:nvSpPr>
        <p:spPr bwMode="auto">
          <a:xfrm>
            <a:off x="3829050" y="7162800"/>
            <a:ext cx="2914650" cy="1754326"/>
          </a:xfrm>
          <a:prstGeom prst="rect">
            <a:avLst/>
          </a:prstGeom>
          <a:noFill/>
          <a:ln w="9525">
            <a:noFill/>
            <a:miter lim="800000"/>
            <a:headEnd/>
            <a:tailEnd/>
          </a:ln>
        </p:spPr>
        <p:txBody>
          <a:bodyPr wrap="square">
            <a:spAutoFit/>
          </a:bodyPr>
          <a:lstStyle/>
          <a:p>
            <a:pPr>
              <a:spcBef>
                <a:spcPct val="50000"/>
              </a:spcBef>
              <a:defRPr/>
            </a:pPr>
            <a:r>
              <a:rPr lang="en-US" sz="2400" b="1" dirty="0">
                <a:solidFill>
                  <a:srgbClr val="FFC000"/>
                </a:solidFill>
                <a:latin typeface="Comic Sans MS" pitchFamily="66" charset="0"/>
                <a:cs typeface="Arial" pitchFamily="34" charset="0"/>
              </a:rPr>
              <a:t>   </a:t>
            </a:r>
            <a:r>
              <a:rPr lang="en-US" sz="2400" b="1" dirty="0">
                <a:solidFill>
                  <a:schemeClr val="bg1">
                    <a:lumMod val="85000"/>
                    <a:lumOff val="15000"/>
                  </a:schemeClr>
                </a:solidFill>
                <a:latin typeface="Comic Sans MS" pitchFamily="66" charset="0"/>
                <a:cs typeface="Arial" pitchFamily="34" charset="0"/>
              </a:rPr>
              <a:t>______________                             </a:t>
            </a:r>
          </a:p>
          <a:p>
            <a:pPr>
              <a:spcBef>
                <a:spcPct val="50000"/>
              </a:spcBef>
              <a:defRPr/>
            </a:pPr>
            <a:r>
              <a:rPr lang="en-US" sz="2400" b="1" dirty="0">
                <a:solidFill>
                  <a:schemeClr val="bg1">
                    <a:lumMod val="85000"/>
                    <a:lumOff val="15000"/>
                  </a:schemeClr>
                </a:solidFill>
                <a:latin typeface="Comic Sans MS" pitchFamily="66" charset="0"/>
                <a:cs typeface="Arial" pitchFamily="34" charset="0"/>
              </a:rPr>
              <a:t>   </a:t>
            </a:r>
            <a:r>
              <a:rPr lang="en-US" sz="2400" b="1" dirty="0" smtClean="0">
                <a:latin typeface="Comic Sans MS" pitchFamily="66" charset="0"/>
                <a:cs typeface="Arial" pitchFamily="34" charset="0"/>
              </a:rPr>
              <a:t>Sign. </a:t>
            </a:r>
            <a:r>
              <a:rPr lang="en-US" sz="2400" b="1" dirty="0">
                <a:latin typeface="Comic Sans MS" pitchFamily="66" charset="0"/>
                <a:cs typeface="Arial" pitchFamily="34" charset="0"/>
              </a:rPr>
              <a:t>of student</a:t>
            </a:r>
          </a:p>
        </p:txBody>
      </p:sp>
      <p:sp>
        <p:nvSpPr>
          <p:cNvPr id="6" name="Slide Number Placeholder 5"/>
          <p:cNvSpPr>
            <a:spLocks noGrp="1"/>
          </p:cNvSpPr>
          <p:nvPr>
            <p:ph type="sldNum" sz="quarter" idx="12"/>
          </p:nvPr>
        </p:nvSpPr>
        <p:spPr/>
        <p:txBody>
          <a:bodyPr/>
          <a:lstStyle/>
          <a:p>
            <a:fld id="{EB912A60-6895-4E58-8507-285337400B67}" type="slidenum">
              <a:rPr lang="en-US" smtClean="0"/>
              <a:pPr/>
              <a:t>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2"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1"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3"/>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2"/>
      <p:bldP spid="5" grpId="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Documents and Settings\User\Desktop\Picture1.jpg"/>
          <p:cNvPicPr>
            <a:picLocks noChangeAspect="1" noChangeArrowheads="1"/>
          </p:cNvPicPr>
          <p:nvPr/>
        </p:nvPicPr>
        <p:blipFill>
          <a:blip r:embed="rId2"/>
          <a:srcRect/>
          <a:stretch>
            <a:fillRect/>
          </a:stretch>
        </p:blipFill>
        <p:spPr bwMode="auto">
          <a:xfrm>
            <a:off x="0" y="0"/>
            <a:ext cx="6870700" cy="9163050"/>
          </a:xfrm>
          <a:prstGeom prst="rect">
            <a:avLst/>
          </a:prstGeom>
          <a:noFill/>
        </p:spPr>
      </p:pic>
      <p:sp>
        <p:nvSpPr>
          <p:cNvPr id="2" name="Slide Number Placeholder 1"/>
          <p:cNvSpPr>
            <a:spLocks noGrp="1"/>
          </p:cNvSpPr>
          <p:nvPr>
            <p:ph type="sldNum" sz="quarter" idx="12"/>
          </p:nvPr>
        </p:nvSpPr>
        <p:spPr/>
        <p:txBody>
          <a:bodyPr/>
          <a:lstStyle/>
          <a:p>
            <a:fld id="{E7598D83-B3E0-4951-8162-383FBD935DEE}" type="slidenum">
              <a:rPr lang="en-US" smtClean="0"/>
              <a:pPr/>
              <a:t>30</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lstStyle/>
          <a:p>
            <a:r>
              <a:rPr lang="en-US" sz="4800" b="1" u="sng" dirty="0">
                <a:effectLst>
                  <a:outerShdw blurRad="38100" dist="38100" dir="2700000" algn="tl">
                    <a:srgbClr val="FFFFFF"/>
                  </a:outerShdw>
                </a:effectLst>
                <a:latin typeface="Bradley Hand ITC" pitchFamily="66" charset="0"/>
              </a:rPr>
              <a:t>Acknowledgements</a:t>
            </a:r>
          </a:p>
        </p:txBody>
      </p:sp>
      <p:sp>
        <p:nvSpPr>
          <p:cNvPr id="7173" name="Text Box 5"/>
          <p:cNvSpPr txBox="1">
            <a:spLocks noChangeArrowheads="1"/>
          </p:cNvSpPr>
          <p:nvPr/>
        </p:nvSpPr>
        <p:spPr bwMode="auto">
          <a:xfrm>
            <a:off x="342900" y="2641601"/>
            <a:ext cx="6057900" cy="5355312"/>
          </a:xfrm>
          <a:prstGeom prst="rect">
            <a:avLst/>
          </a:prstGeom>
          <a:noFill/>
          <a:ln w="9525">
            <a:noFill/>
            <a:miter lim="800000"/>
            <a:headEnd/>
            <a:tailEnd/>
          </a:ln>
          <a:effectLst/>
        </p:spPr>
        <p:txBody>
          <a:bodyPr>
            <a:spAutoFit/>
          </a:bodyPr>
          <a:lstStyle/>
          <a:p>
            <a:pPr>
              <a:spcBef>
                <a:spcPct val="50000"/>
              </a:spcBef>
            </a:pPr>
            <a:r>
              <a:rPr lang="en-US" sz="3600" i="1" dirty="0">
                <a:latin typeface="Comic Sans MS" pitchFamily="66" charset="0"/>
              </a:rPr>
              <a:t>This presentation is a output of joint efforts of Myself, My Friends, My Teachers &amp; My Family. I would like to thank all of them, without their help I would not have been able to complete it.</a:t>
            </a:r>
          </a:p>
          <a:p>
            <a:pPr algn="r">
              <a:spcBef>
                <a:spcPct val="50000"/>
              </a:spcBef>
            </a:pPr>
            <a:r>
              <a:rPr lang="en-US" sz="3600" i="1" u="sng" dirty="0">
                <a:latin typeface="Comic Sans MS" pitchFamily="66" charset="0"/>
              </a:rPr>
              <a:t>THANKS TO ALL OF YOU</a:t>
            </a:r>
          </a:p>
        </p:txBody>
      </p:sp>
      <p:sp>
        <p:nvSpPr>
          <p:cNvPr id="6" name="Slide Number Placeholder 5"/>
          <p:cNvSpPr>
            <a:spLocks noGrp="1"/>
          </p:cNvSpPr>
          <p:nvPr>
            <p:ph type="sldNum" sz="quarter" idx="12"/>
          </p:nvPr>
        </p:nvSpPr>
        <p:spPr/>
        <p:txBody>
          <a:bodyPr/>
          <a:lstStyle/>
          <a:p>
            <a:fld id="{EB912A60-6895-4E58-8507-285337400B67}" type="slidenum">
              <a:rPr lang="en-US" smtClean="0"/>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blinds(horizontal)">
                                      <p:cBhvr>
                                        <p:cTn id="7" dur="5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diamond(in)">
                                      <p:cBhvr>
                                        <p:cTn id="12"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71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285750" y="0"/>
            <a:ext cx="6172200" cy="914400"/>
          </a:xfrm>
        </p:spPr>
        <p:txBody>
          <a:bodyPr/>
          <a:lstStyle/>
          <a:p>
            <a:r>
              <a:rPr lang="en-US" sz="4800" b="1" u="sng" dirty="0">
                <a:effectLst>
                  <a:outerShdw blurRad="38100" dist="38100" dir="2700000" algn="tl">
                    <a:srgbClr val="FFFFFF"/>
                  </a:outerShdw>
                </a:effectLst>
                <a:latin typeface="Bradley Hand ITC" pitchFamily="66" charset="0"/>
              </a:rPr>
              <a:t>Contents</a:t>
            </a:r>
          </a:p>
        </p:txBody>
      </p:sp>
      <p:sp>
        <p:nvSpPr>
          <p:cNvPr id="9221" name="Rectangle 5"/>
          <p:cNvSpPr>
            <a:spLocks noGrp="1" noChangeArrowheads="1"/>
          </p:cNvSpPr>
          <p:nvPr>
            <p:ph type="body" sz="half" idx="1"/>
          </p:nvPr>
        </p:nvSpPr>
        <p:spPr>
          <a:xfrm>
            <a:off x="0" y="711200"/>
            <a:ext cx="3429000" cy="8432800"/>
          </a:xfrm>
          <a:noFill/>
          <a:ln w="9525">
            <a:noFill/>
            <a:miter lim="800000"/>
            <a:headEnd/>
            <a:tailEnd/>
          </a:ln>
          <a:effectLst/>
        </p:spPr>
        <p:txBody>
          <a:bodyPr vert="horz" wrap="square" lIns="91440" tIns="45720" rIns="91440" bIns="45720" numCol="1" anchor="t" anchorCtr="0" compatLnSpc="1">
            <a:prstTxWarp prst="textNoShape">
              <a:avLst/>
            </a:prstTxWarp>
          </a:bodyPr>
          <a:lstStyle/>
          <a:p>
            <a:pPr marL="533400" indent="-533400">
              <a:buFontTx/>
              <a:buAutoNum type="arabicPeriod"/>
            </a:pPr>
            <a:r>
              <a:rPr lang="en-US" sz="2400" i="1" dirty="0" smtClean="0">
                <a:latin typeface="Comic Sans MS" pitchFamily="66" charset="0"/>
              </a:rPr>
              <a:t>Introduction</a:t>
            </a:r>
          </a:p>
          <a:p>
            <a:pPr marL="533400" indent="-533400">
              <a:buFontTx/>
              <a:buAutoNum type="arabicPeriod"/>
            </a:pPr>
            <a:r>
              <a:rPr lang="en-US" sz="2400" i="1" dirty="0" smtClean="0">
                <a:latin typeface="Comic Sans MS" pitchFamily="66" charset="0"/>
              </a:rPr>
              <a:t>Benefits of E-filing &amp; E-payment of Taxes</a:t>
            </a:r>
          </a:p>
          <a:p>
            <a:pPr marL="533400" indent="-533400">
              <a:buFontTx/>
              <a:buAutoNum type="arabicPeriod"/>
            </a:pPr>
            <a:r>
              <a:rPr lang="en-US" sz="2400" i="1" dirty="0" smtClean="0">
                <a:latin typeface="Comic Sans MS" pitchFamily="66" charset="0"/>
              </a:rPr>
              <a:t>Disadvantage of E-filing &amp; E-payment of Taxes</a:t>
            </a:r>
          </a:p>
          <a:p>
            <a:pPr marL="533400" indent="-533400">
              <a:buFontTx/>
              <a:buAutoNum type="arabicPeriod"/>
            </a:pPr>
            <a:r>
              <a:rPr lang="en-US" sz="2400" i="1" dirty="0" smtClean="0">
                <a:latin typeface="Comic Sans MS" pitchFamily="66" charset="0"/>
              </a:rPr>
              <a:t>Mandatory E-payment of Taxes</a:t>
            </a:r>
          </a:p>
          <a:p>
            <a:pPr marL="533400" indent="-533400">
              <a:buFontTx/>
              <a:buAutoNum type="arabicPeriod"/>
            </a:pPr>
            <a:r>
              <a:rPr lang="en-US" sz="2400" i="1" dirty="0" smtClean="0">
                <a:latin typeface="Comic Sans MS" pitchFamily="66" charset="0"/>
              </a:rPr>
              <a:t>Types of returns</a:t>
            </a:r>
          </a:p>
          <a:p>
            <a:pPr marL="533400" indent="-533400">
              <a:buFontTx/>
              <a:buAutoNum type="arabicPeriod"/>
            </a:pPr>
            <a:r>
              <a:rPr lang="en-US" sz="2400" i="1" dirty="0" smtClean="0">
                <a:latin typeface="Comic Sans MS" pitchFamily="66" charset="0"/>
              </a:rPr>
              <a:t>Types of payments</a:t>
            </a:r>
          </a:p>
          <a:p>
            <a:pPr marL="533400" indent="-533400">
              <a:buFontTx/>
              <a:buAutoNum type="arabicPeriod"/>
            </a:pPr>
            <a:r>
              <a:rPr lang="en-US" sz="2400" i="1" dirty="0" smtClean="0">
                <a:latin typeface="Comic Sans MS" pitchFamily="66" charset="0"/>
              </a:rPr>
              <a:t>Requirements to start e-filing of tax-returns</a:t>
            </a:r>
            <a:endParaRPr lang="en-US" sz="2400" i="1" dirty="0">
              <a:latin typeface="Comic Sans MS" pitchFamily="66" charset="0"/>
            </a:endParaRPr>
          </a:p>
          <a:p>
            <a:pPr marL="533400" indent="-533400">
              <a:buFontTx/>
              <a:buAutoNum type="arabicPeriod"/>
            </a:pPr>
            <a:r>
              <a:rPr lang="en-US" sz="2400" i="1" dirty="0" smtClean="0">
                <a:latin typeface="Comic Sans MS" pitchFamily="66" charset="0"/>
              </a:rPr>
              <a:t>Steps Of Filing Income Tax Return</a:t>
            </a:r>
          </a:p>
          <a:p>
            <a:pPr marL="533400" indent="-533400">
              <a:buFontTx/>
              <a:buAutoNum type="arabicPeriod"/>
            </a:pPr>
            <a:r>
              <a:rPr lang="en-US" sz="2400" i="1" dirty="0" smtClean="0">
                <a:latin typeface="Comic Sans MS" pitchFamily="66" charset="0"/>
              </a:rPr>
              <a:t>Last Date for Filling Returns</a:t>
            </a:r>
            <a:endParaRPr lang="en-US" sz="2400" i="1" dirty="0">
              <a:latin typeface="Comic Sans MS" pitchFamily="66" charset="0"/>
            </a:endParaRPr>
          </a:p>
        </p:txBody>
      </p:sp>
      <p:sp>
        <p:nvSpPr>
          <p:cNvPr id="7" name="Slide Number Placeholder 6"/>
          <p:cNvSpPr>
            <a:spLocks noGrp="1"/>
          </p:cNvSpPr>
          <p:nvPr>
            <p:ph type="sldNum" sz="quarter" idx="12"/>
          </p:nvPr>
        </p:nvSpPr>
        <p:spPr/>
        <p:txBody>
          <a:bodyPr/>
          <a:lstStyle/>
          <a:p>
            <a:fld id="{8DE7933C-3116-4121-8747-38B05544C1BC}" type="slidenum">
              <a:rPr lang="en-US" smtClean="0"/>
              <a:pPr/>
              <a:t>5</a:t>
            </a:fld>
            <a:endParaRPr lang="en-US"/>
          </a:p>
        </p:txBody>
      </p:sp>
      <p:sp>
        <p:nvSpPr>
          <p:cNvPr id="10" name="TextBox 9"/>
          <p:cNvSpPr txBox="1"/>
          <p:nvPr/>
        </p:nvSpPr>
        <p:spPr>
          <a:xfrm>
            <a:off x="3352800" y="762000"/>
            <a:ext cx="3505200" cy="830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533400" indent="-533400">
              <a:spcBef>
                <a:spcPct val="20000"/>
              </a:spcBef>
              <a:buFont typeface="+mj-lt"/>
              <a:buAutoNum type="arabicPeriod" startAt="10"/>
            </a:pPr>
            <a:r>
              <a:rPr lang="en-US" sz="2400" dirty="0" smtClean="0">
                <a:latin typeface="Comic Sans MS" pitchFamily="66" charset="0"/>
              </a:rPr>
              <a:t>List of Applicable Forms for Individuals &amp; HUF</a:t>
            </a:r>
          </a:p>
          <a:p>
            <a:pPr marL="533400" indent="-533400">
              <a:spcBef>
                <a:spcPct val="20000"/>
              </a:spcBef>
              <a:buFont typeface="+mj-lt"/>
              <a:buAutoNum type="arabicPeriod" startAt="10"/>
            </a:pPr>
            <a:r>
              <a:rPr lang="en-US" sz="2400" dirty="0" smtClean="0">
                <a:latin typeface="Comic Sans MS" pitchFamily="66" charset="0"/>
              </a:rPr>
              <a:t>List of forms For Firms, Associations of Persons (AOP), Body of Individuals (BOI), Local Authority, Companies, Trusts, Fringe Benefit Tax (FBT) Return</a:t>
            </a:r>
          </a:p>
          <a:p>
            <a:pPr marL="533400" indent="-533400">
              <a:spcBef>
                <a:spcPct val="20000"/>
              </a:spcBef>
              <a:buFont typeface="+mj-lt"/>
              <a:buAutoNum type="arabicPeriod" startAt="10"/>
            </a:pPr>
            <a:r>
              <a:rPr lang="en-US" sz="2400" dirty="0" smtClean="0">
                <a:latin typeface="Comic Sans MS" pitchFamily="66" charset="0"/>
              </a:rPr>
              <a:t>Steps of E-payment of Tax</a:t>
            </a:r>
          </a:p>
          <a:p>
            <a:pPr marL="533400" indent="-533400">
              <a:spcBef>
                <a:spcPct val="20000"/>
              </a:spcBef>
              <a:buFont typeface="+mj-lt"/>
              <a:buAutoNum type="arabicPeriod" startAt="10"/>
            </a:pPr>
            <a:r>
              <a:rPr lang="en-US" sz="2400" dirty="0" smtClean="0">
                <a:latin typeface="Comic Sans MS" pitchFamily="66" charset="0"/>
              </a:rPr>
              <a:t>Applicability of Challans</a:t>
            </a:r>
          </a:p>
          <a:p>
            <a:pPr marL="533400" indent="-533400">
              <a:spcBef>
                <a:spcPct val="20000"/>
              </a:spcBef>
              <a:buFont typeface="+mj-lt"/>
              <a:buAutoNum type="arabicPeriod" startAt="10"/>
            </a:pPr>
            <a:r>
              <a:rPr lang="en-US" sz="2400" dirty="0" smtClean="0">
                <a:latin typeface="Comic Sans MS" pitchFamily="66" charset="0"/>
              </a:rPr>
              <a:t>Do’s &amp; Don’ts</a:t>
            </a:r>
          </a:p>
          <a:p>
            <a:pPr marL="533400" indent="-533400">
              <a:spcBef>
                <a:spcPct val="20000"/>
              </a:spcBef>
              <a:buFont typeface="+mj-lt"/>
              <a:buAutoNum type="arabicPeriod" startAt="10"/>
            </a:pPr>
            <a:r>
              <a:rPr lang="en-US" sz="2400" dirty="0" smtClean="0">
                <a:latin typeface="Comic Sans MS" pitchFamily="66" charset="0"/>
              </a:rPr>
              <a:t>Bibliography</a:t>
            </a:r>
            <a:br>
              <a:rPr lang="en-US" sz="2400" dirty="0" smtClean="0">
                <a:latin typeface="Comic Sans MS" pitchFamily="66" charset="0"/>
              </a:rPr>
            </a:br>
            <a:endParaRPr lang="en-US" sz="2200" i="1" dirty="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blinds(horizontal)">
                                      <p:cBhvr>
                                        <p:cTn id="7" dur="500"/>
                                        <p:tgtEl>
                                          <p:spTgt spid="922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Effect transition="in" filter="diamond(in)">
                                      <p:cBhvr>
                                        <p:cTn id="12" dur="2000"/>
                                        <p:tgtEl>
                                          <p:spTgt spid="922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342900" y="381000"/>
            <a:ext cx="6172200" cy="1524000"/>
          </a:xfrm>
        </p:spPr>
        <p:txBody>
          <a:bodyPr/>
          <a:lstStyle/>
          <a:p>
            <a:r>
              <a:rPr lang="en-US" sz="4800" b="1" u="sng" dirty="0">
                <a:effectLst>
                  <a:outerShdw blurRad="38100" dist="38100" dir="2700000" algn="tl">
                    <a:srgbClr val="FFFFFF"/>
                  </a:outerShdw>
                </a:effectLst>
                <a:latin typeface="Bradley Hand ITC" pitchFamily="66" charset="0"/>
              </a:rPr>
              <a:t>Introduction</a:t>
            </a:r>
          </a:p>
        </p:txBody>
      </p:sp>
      <p:sp>
        <p:nvSpPr>
          <p:cNvPr id="2053" name="Text Box 5"/>
          <p:cNvSpPr txBox="1">
            <a:spLocks noChangeArrowheads="1"/>
          </p:cNvSpPr>
          <p:nvPr/>
        </p:nvSpPr>
        <p:spPr bwMode="auto">
          <a:xfrm>
            <a:off x="381000" y="2374642"/>
            <a:ext cx="6248400" cy="5016758"/>
          </a:xfrm>
          <a:prstGeom prst="rect">
            <a:avLst/>
          </a:prstGeom>
          <a:noFill/>
          <a:ln w="9525">
            <a:noFill/>
            <a:miter lim="800000"/>
            <a:headEnd/>
            <a:tailEnd/>
          </a:ln>
          <a:effectLst/>
        </p:spPr>
        <p:txBody>
          <a:bodyPr wrap="square">
            <a:spAutoFit/>
          </a:bodyPr>
          <a:lstStyle/>
          <a:p>
            <a:pPr>
              <a:spcBef>
                <a:spcPct val="50000"/>
              </a:spcBef>
            </a:pPr>
            <a:r>
              <a:rPr lang="en-US" sz="3200" i="1" dirty="0" smtClean="0">
                <a:latin typeface="Comic Sans MS" pitchFamily="66" charset="0"/>
              </a:rPr>
              <a:t>E-filing </a:t>
            </a:r>
            <a:r>
              <a:rPr lang="en-US" sz="3200" i="1" dirty="0">
                <a:latin typeface="Comic Sans MS" pitchFamily="66" charset="0"/>
              </a:rPr>
              <a:t>of returns and E-payment of taxes under income tax Act 1961 is  green initiative from our government. It has reduced the mount of paperwork and time cycle of payment and </a:t>
            </a:r>
            <a:r>
              <a:rPr lang="en-US" sz="3200" i="1" dirty="0" smtClean="0">
                <a:latin typeface="Comic Sans MS" pitchFamily="66" charset="0"/>
              </a:rPr>
              <a:t>filing</a:t>
            </a:r>
            <a:r>
              <a:rPr lang="en-US" sz="3200" i="1" dirty="0">
                <a:latin typeface="Comic Sans MS" pitchFamily="66" charset="0"/>
              </a:rPr>
              <a:t>. Income tax department has made its own website to help the assesses regarding </a:t>
            </a:r>
            <a:r>
              <a:rPr lang="en-US" sz="3200" i="1" dirty="0" smtClean="0">
                <a:latin typeface="Comic Sans MS" pitchFamily="66" charset="0"/>
              </a:rPr>
              <a:t>e-filing </a:t>
            </a:r>
            <a:r>
              <a:rPr lang="en-US" sz="3200" i="1" dirty="0">
                <a:latin typeface="Comic Sans MS" pitchFamily="66" charset="0"/>
              </a:rPr>
              <a:t>&amp; e-payment.</a:t>
            </a:r>
          </a:p>
        </p:txBody>
      </p:sp>
      <p:sp>
        <p:nvSpPr>
          <p:cNvPr id="6" name="Slide Number Placeholder 5"/>
          <p:cNvSpPr>
            <a:spLocks noGrp="1"/>
          </p:cNvSpPr>
          <p:nvPr>
            <p:ph type="sldNum" sz="quarter" idx="12"/>
          </p:nvPr>
        </p:nvSpPr>
        <p:spPr/>
        <p:txBody>
          <a:bodyPr/>
          <a:lstStyle/>
          <a:p>
            <a:fld id="{EB912A60-6895-4E58-8507-285337400B67}" type="slidenum">
              <a:rPr lang="en-US" smtClean="0"/>
              <a:pPr/>
              <a:t>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blinds(horizontal)">
                                      <p:cBhvr>
                                        <p:cTn id="7" dur="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checkerboard(across)">
                                      <p:cBhvr>
                                        <p:cTn id="12"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B912A60-6895-4E58-8507-285337400B67}" type="slidenum">
              <a:rPr lang="en-US" smtClean="0"/>
              <a:pPr/>
              <a:t>7</a:t>
            </a:fld>
            <a:endParaRPr lang="en-US"/>
          </a:p>
        </p:txBody>
      </p:sp>
      <p:sp>
        <p:nvSpPr>
          <p:cNvPr id="4" name="Rectangle 3"/>
          <p:cNvSpPr/>
          <p:nvPr/>
        </p:nvSpPr>
        <p:spPr>
          <a:xfrm>
            <a:off x="400050" y="228601"/>
            <a:ext cx="5943600" cy="8586966"/>
          </a:xfrm>
          <a:prstGeom prst="rect">
            <a:avLst/>
          </a:prstGeom>
        </p:spPr>
        <p:txBody>
          <a:bodyPr wrap="square">
            <a:spAutoFit/>
          </a:bodyPr>
          <a:lstStyle/>
          <a:p>
            <a:r>
              <a:rPr lang="en-US" sz="2400" dirty="0" smtClean="0">
                <a:latin typeface="Comic Sans MS" pitchFamily="66" charset="0"/>
              </a:rPr>
              <a:t>With the introduction of e-filing or online filing of tax returns, the task has become much easier than it used to be earlier. E-filing of tax returns is a simpler options for the direct tax payers in India. There are three ways in which e-filing of tax returns can be done online:</a:t>
            </a:r>
          </a:p>
          <a:p>
            <a:pPr lvl="0">
              <a:buFont typeface="Arial" pitchFamily="34" charset="0"/>
              <a:buChar char="•"/>
            </a:pPr>
            <a:r>
              <a:rPr lang="en-US" sz="2400" dirty="0" smtClean="0">
                <a:latin typeface="Comic Sans MS" pitchFamily="66" charset="0"/>
              </a:rPr>
              <a:t> E-filing using a digital signatures. If you use this method then there is no need for a paper return to be submitted. If you don’t have a digital signature, don’t worry and read next 2 ways.</a:t>
            </a:r>
          </a:p>
          <a:p>
            <a:pPr lvl="0">
              <a:buFont typeface="Arial" pitchFamily="34" charset="0"/>
              <a:buChar char="•"/>
            </a:pPr>
            <a:r>
              <a:rPr lang="en-US" sz="2400" dirty="0" smtClean="0">
                <a:latin typeface="Comic Sans MS" pitchFamily="66" charset="0"/>
              </a:rPr>
              <a:t> E-filing without the digital signatures. By this option the ITR-V form has to be filled and signed. This form is a one-page receipt and act as a verification form.</a:t>
            </a:r>
          </a:p>
          <a:p>
            <a:pPr lvl="0">
              <a:buFont typeface="Arial" pitchFamily="34" charset="0"/>
              <a:buChar char="•"/>
            </a:pPr>
            <a:r>
              <a:rPr lang="en-US" sz="2400" dirty="0" smtClean="0">
                <a:latin typeface="Comic Sans MS" pitchFamily="66" charset="0"/>
              </a:rPr>
              <a:t> Take help from an E-filing intermediary who will do most of the task for you and makes your e-filling very easy.</a:t>
            </a:r>
            <a:endParaRPr lang="en-US"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u="sng" dirty="0" smtClean="0">
                <a:effectLst>
                  <a:outerShdw blurRad="38100" dist="38100" dir="2700000" algn="tl">
                    <a:srgbClr val="000000">
                      <a:alpha val="43137"/>
                    </a:srgbClr>
                  </a:outerShdw>
                </a:effectLst>
                <a:latin typeface="Bradley Hand ITC" pitchFamily="66" charset="0"/>
              </a:rPr>
              <a:t>Benefits of E-filing &amp; E-payment of Taxes</a:t>
            </a:r>
            <a:endParaRPr lang="en-US" sz="4800" b="1" u="sng" dirty="0">
              <a:effectLst>
                <a:outerShdw blurRad="38100" dist="38100" dir="2700000" algn="tl">
                  <a:srgbClr val="000000">
                    <a:alpha val="43137"/>
                  </a:srgbClr>
                </a:outerShdw>
              </a:effectLst>
              <a:latin typeface="Bradley Hand ITC" pitchFamily="66" charset="0"/>
            </a:endParaRPr>
          </a:p>
        </p:txBody>
      </p:sp>
      <p:sp>
        <p:nvSpPr>
          <p:cNvPr id="3" name="TextBox 2"/>
          <p:cNvSpPr txBox="1"/>
          <p:nvPr/>
        </p:nvSpPr>
        <p:spPr>
          <a:xfrm>
            <a:off x="228600" y="2286001"/>
            <a:ext cx="6400800" cy="6555641"/>
          </a:xfrm>
          <a:prstGeom prst="rect">
            <a:avLst/>
          </a:prstGeom>
          <a:noFill/>
        </p:spPr>
        <p:txBody>
          <a:bodyPr wrap="square" rtlCol="0">
            <a:spAutoFit/>
          </a:bodyPr>
          <a:lstStyle/>
          <a:p>
            <a:r>
              <a:rPr lang="en-US" sz="2000" dirty="0">
                <a:latin typeface="Comic Sans MS" pitchFamily="66" charset="0"/>
              </a:rPr>
              <a:t>There are various benefits in paying direct taxes online – for companies and busy professionals. Apart from being an easy and convenient method, it is also faster. Tax payers can verify the status of the challan in the ‘Challan Status Enquiry’ at the NSDL-TIN website after 5 to 7 days after e-payment of the challan. The element of risk associated with performing the transaction online has also been taken care of. The transfer of funds takes place on the NSDL-TIN website, on which the transaction details are encoded for security, using a technology called encryption over secure socket layer (SSL) authentication. Besides being a secure and convenient medium of tax payment, e-payment is an eco-friendly process compared to the traditional method, which involves the use of a lot of paper.</a:t>
            </a:r>
            <a:endParaRPr lang="en-US" sz="2000" dirty="0" smtClean="0">
              <a:latin typeface="Comic Sans MS" pitchFamily="66" charset="0"/>
            </a:endParaRPr>
          </a:p>
          <a:p>
            <a:r>
              <a:rPr lang="en-US" sz="2000" dirty="0">
                <a:latin typeface="Comic Sans MS" pitchFamily="66" charset="0"/>
              </a:rPr>
              <a:t>This facility is a great help and convenience to tax payers as they can deposit their tax dues with ease and in time, avoiding the penalties levied by the Income Tax Department for making late tax payments.</a:t>
            </a:r>
          </a:p>
        </p:txBody>
      </p:sp>
      <p:sp>
        <p:nvSpPr>
          <p:cNvPr id="4" name="Slide Number Placeholder 3"/>
          <p:cNvSpPr>
            <a:spLocks noGrp="1"/>
          </p:cNvSpPr>
          <p:nvPr>
            <p:ph type="sldNum" sz="quarter" idx="12"/>
          </p:nvPr>
        </p:nvSpPr>
        <p:spPr/>
        <p:txBody>
          <a:bodyPr/>
          <a:lstStyle/>
          <a:p>
            <a:fld id="{EB912A60-6895-4E58-8507-285337400B67}" type="slidenum">
              <a:rPr lang="en-US" smtClean="0"/>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6172200" cy="1524000"/>
          </a:xfrm>
        </p:spPr>
        <p:txBody>
          <a:bodyPr/>
          <a:lstStyle/>
          <a:p>
            <a:r>
              <a:rPr lang="en-US" b="1" u="sng" dirty="0" smtClean="0">
                <a:effectLst>
                  <a:outerShdw blurRad="38100" dist="38100" dir="2700000" algn="tl">
                    <a:srgbClr val="000000">
                      <a:alpha val="43137"/>
                    </a:srgbClr>
                  </a:outerShdw>
                </a:effectLst>
                <a:latin typeface="Bradley Hand ITC" pitchFamily="66" charset="0"/>
              </a:rPr>
              <a:t>Disadvantage of E-filing &amp; E-payment of Taxes</a:t>
            </a:r>
            <a:endParaRPr lang="en-US" b="1" u="sng" dirty="0">
              <a:effectLst>
                <a:outerShdw blurRad="38100" dist="38100" dir="2700000" algn="tl">
                  <a:srgbClr val="000000">
                    <a:alpha val="43137"/>
                  </a:srgbClr>
                </a:outerShdw>
              </a:effectLst>
              <a:latin typeface="Bradley Hand ITC" pitchFamily="66" charset="0"/>
            </a:endParaRPr>
          </a:p>
        </p:txBody>
      </p:sp>
      <p:sp>
        <p:nvSpPr>
          <p:cNvPr id="3" name="Slide Number Placeholder 2"/>
          <p:cNvSpPr>
            <a:spLocks noGrp="1"/>
          </p:cNvSpPr>
          <p:nvPr>
            <p:ph type="sldNum" sz="quarter" idx="12"/>
          </p:nvPr>
        </p:nvSpPr>
        <p:spPr/>
        <p:txBody>
          <a:bodyPr/>
          <a:lstStyle/>
          <a:p>
            <a:fld id="{EB912A60-6895-4E58-8507-285337400B67}" type="slidenum">
              <a:rPr lang="en-US" smtClean="0"/>
              <a:pPr/>
              <a:t>9</a:t>
            </a:fld>
            <a:endParaRPr lang="en-US"/>
          </a:p>
        </p:txBody>
      </p:sp>
      <p:sp>
        <p:nvSpPr>
          <p:cNvPr id="4" name="TextBox 3"/>
          <p:cNvSpPr txBox="1"/>
          <p:nvPr/>
        </p:nvSpPr>
        <p:spPr>
          <a:xfrm>
            <a:off x="228600" y="2235201"/>
            <a:ext cx="6343650" cy="6740307"/>
          </a:xfrm>
          <a:prstGeom prst="rect">
            <a:avLst/>
          </a:prstGeom>
          <a:noFill/>
        </p:spPr>
        <p:txBody>
          <a:bodyPr wrap="square" rtlCol="0">
            <a:spAutoFit/>
          </a:bodyPr>
          <a:lstStyle/>
          <a:p>
            <a:r>
              <a:rPr lang="en-US" sz="2400" i="1" dirty="0" smtClean="0">
                <a:latin typeface="Comic Sans MS" pitchFamily="66" charset="0"/>
              </a:rPr>
              <a:t>The most serious downside of e-filing for most taxpayers was the question of the security of their personal and tax data. When someone’s personal data is leaked it may  be dangerous for him. One disadvantage of e-filing tax returns is that with some tax software programs, you may be charged an additional fee for this service along with some other hidden fees. Taxpayers unaccustomed to conducting business online may feel overwhelmed by banners, pop-ups or other online advertising gimmicks employed by online companies offering help with filing taxes electronically. This may result in the process taking longer, or consumers accidentally signing up for additional services they don't need. </a:t>
            </a:r>
            <a:endParaRPr lang="en-US" sz="2400" i="1"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1739</TotalTime>
  <Words>2193</Words>
  <Application>Microsoft Office PowerPoint</Application>
  <PresentationFormat>On-screen Show (4:3)</PresentationFormat>
  <Paragraphs>255</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Default Design</vt:lpstr>
      <vt:lpstr>E-Payment &amp; E-Filing Under The Income Tax Act  1961  1961</vt:lpstr>
      <vt:lpstr>Student’s Details</vt:lpstr>
      <vt:lpstr>Teacher's Certificate</vt:lpstr>
      <vt:lpstr>Acknowledgements</vt:lpstr>
      <vt:lpstr>Contents</vt:lpstr>
      <vt:lpstr>Introduction</vt:lpstr>
      <vt:lpstr>Slide 7</vt:lpstr>
      <vt:lpstr>Benefits of E-filing &amp; E-payment of Taxes</vt:lpstr>
      <vt:lpstr>Disadvantage of E-filing &amp; E-payment of Taxes</vt:lpstr>
      <vt:lpstr>Mandatory E-payment of Taxes</vt:lpstr>
      <vt:lpstr>Types of returns</vt:lpstr>
      <vt:lpstr>Types of payments</vt:lpstr>
      <vt:lpstr> Requirements to start e-filing of tax-returns </vt:lpstr>
      <vt:lpstr>Steps Of Filling Income Tax Return</vt:lpstr>
      <vt:lpstr>Slide 15</vt:lpstr>
      <vt:lpstr>Slide 16</vt:lpstr>
      <vt:lpstr>Last Date for Filling Returns</vt:lpstr>
      <vt:lpstr>List of Applicable Forms for Individuals &amp; HUF</vt:lpstr>
      <vt:lpstr>List of forms For Firms, Associations of Persons (AOP), Body of Individuals (BOI), Local Authority, Companies, Trusts, Fringe Benefit Tax (FBT) Return </vt:lpstr>
      <vt:lpstr>Steps of E-payment of Tax</vt:lpstr>
      <vt:lpstr>Applicability of Challans</vt:lpstr>
      <vt:lpstr>Do’s &amp; Don’ts</vt:lpstr>
      <vt:lpstr>Slide 23</vt:lpstr>
      <vt:lpstr>Slide 24</vt:lpstr>
      <vt:lpstr>Slide 25</vt:lpstr>
      <vt:lpstr>Slide 26</vt:lpstr>
      <vt:lpstr>Slide 27</vt:lpstr>
      <vt:lpstr>Slide 28</vt:lpstr>
      <vt:lpstr>Bibliography</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E-Payment &amp; E-Filling Under The Income Tax Act 1961</dc:title>
  <dc:creator>User</dc:creator>
  <cp:lastModifiedBy>User</cp:lastModifiedBy>
  <cp:revision>56</cp:revision>
  <dcterms:created xsi:type="dcterms:W3CDTF">2012-01-25T16:49:58Z</dcterms:created>
  <dcterms:modified xsi:type="dcterms:W3CDTF">2012-02-02T12:52:32Z</dcterms:modified>
</cp:coreProperties>
</file>