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ardrop 2"/>
          <p:cNvSpPr/>
          <p:nvPr/>
        </p:nvSpPr>
        <p:spPr>
          <a:xfrm>
            <a:off x="2667000" y="609600"/>
            <a:ext cx="4724400" cy="5334000"/>
          </a:xfrm>
          <a:prstGeom prst="teardrop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352800" y="235327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HIGHLIGHTS OF  AMENDMENTS  IN THE FINANCE  BILL 2012 UNDER INCOME TAX ACT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95400" y="1676400"/>
            <a:ext cx="7010400" cy="2819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02076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600" dirty="0" smtClean="0"/>
              <a:t>CONCEPT OF WEIGHTED DEDUCTION IN 35AD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798637"/>
            <a:ext cx="8229600" cy="4525963"/>
          </a:xfrm>
        </p:spPr>
        <p:txBody>
          <a:bodyPr/>
          <a:lstStyle/>
          <a:p>
            <a:r>
              <a:rPr lang="en-US" dirty="0"/>
              <a:t>Specified businesses commencing</a:t>
            </a:r>
          </a:p>
          <a:p>
            <a:r>
              <a:rPr lang="en-US" dirty="0"/>
              <a:t>operations on or after 1st April 2012</a:t>
            </a:r>
          </a:p>
          <a:p>
            <a:r>
              <a:rPr lang="en-US" dirty="0"/>
              <a:t>shall be allowed a deduction of</a:t>
            </a:r>
          </a:p>
          <a:p>
            <a:r>
              <a:rPr lang="en-US" dirty="0"/>
              <a:t>150% of the capital expenditure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457200" y="1524000"/>
            <a:ext cx="8229600" cy="5181600"/>
          </a:xfrm>
          <a:prstGeom prst="flowChartDocumen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85800" y="533400"/>
            <a:ext cx="7848600" cy="838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specified </a:t>
            </a:r>
            <a:r>
              <a:rPr lang="en-US" sz="3600" dirty="0" smtClean="0"/>
              <a:t>business under 35AD for 150%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setting up and operating </a:t>
            </a:r>
            <a:r>
              <a:rPr lang="en-US" sz="2800" dirty="0" smtClean="0"/>
              <a:t>a </a:t>
            </a:r>
            <a:r>
              <a:rPr lang="en-US" sz="2800" i="1" dirty="0" smtClean="0"/>
              <a:t>cold </a:t>
            </a:r>
            <a:r>
              <a:rPr lang="en-US" sz="2800" i="1" dirty="0"/>
              <a:t>chain </a:t>
            </a:r>
            <a:r>
              <a:rPr lang="en-US" sz="2800" i="1" dirty="0" smtClean="0"/>
              <a:t>facility</a:t>
            </a:r>
          </a:p>
          <a:p>
            <a:r>
              <a:rPr lang="en-US" sz="2800" dirty="0"/>
              <a:t>setting up and operating </a:t>
            </a:r>
            <a:r>
              <a:rPr lang="en-US" sz="2800" dirty="0" smtClean="0"/>
              <a:t>a </a:t>
            </a:r>
            <a:r>
              <a:rPr lang="en-US" sz="2800" i="1" dirty="0" smtClean="0"/>
              <a:t>warehousing </a:t>
            </a:r>
            <a:r>
              <a:rPr lang="en-US" sz="2800" i="1" dirty="0"/>
              <a:t>facility</a:t>
            </a:r>
            <a:r>
              <a:rPr lang="en-US" sz="2800" dirty="0"/>
              <a:t> </a:t>
            </a:r>
            <a:r>
              <a:rPr lang="en-US" sz="2800" dirty="0" smtClean="0"/>
              <a:t>for storage </a:t>
            </a:r>
            <a:r>
              <a:rPr lang="en-US" sz="2800" dirty="0"/>
              <a:t>of </a:t>
            </a:r>
            <a:r>
              <a:rPr lang="en-US" sz="2800" i="1" dirty="0" smtClean="0"/>
              <a:t>agricultural produce</a:t>
            </a:r>
          </a:p>
          <a:p>
            <a:r>
              <a:rPr lang="en-US" sz="2800" dirty="0"/>
              <a:t> building and </a:t>
            </a:r>
            <a:r>
              <a:rPr lang="en-US" sz="2800" dirty="0" smtClean="0"/>
              <a:t>operating, anywhere </a:t>
            </a:r>
            <a:r>
              <a:rPr lang="en-US" sz="2800" dirty="0"/>
              <a:t>in India, a</a:t>
            </a:r>
            <a:r>
              <a:rPr lang="en-US" sz="2800" i="1" dirty="0"/>
              <a:t> </a:t>
            </a:r>
            <a:r>
              <a:rPr lang="en-US" sz="2800" i="1" dirty="0" smtClean="0"/>
              <a:t>hospital </a:t>
            </a:r>
            <a:r>
              <a:rPr lang="en-US" sz="2800" dirty="0" smtClean="0"/>
              <a:t>with </a:t>
            </a:r>
            <a:r>
              <a:rPr lang="en-US" sz="2800" dirty="0"/>
              <a:t>at least one </a:t>
            </a:r>
            <a:r>
              <a:rPr lang="en-US" sz="2800" dirty="0" smtClean="0"/>
              <a:t>hundred beds </a:t>
            </a:r>
            <a:r>
              <a:rPr lang="en-US" sz="2800" dirty="0"/>
              <a:t>for </a:t>
            </a:r>
            <a:r>
              <a:rPr lang="en-US" sz="2800" dirty="0" smtClean="0"/>
              <a:t>patients</a:t>
            </a:r>
          </a:p>
          <a:p>
            <a:r>
              <a:rPr lang="en-US" sz="2800" dirty="0"/>
              <a:t>developing and building </a:t>
            </a:r>
            <a:r>
              <a:rPr lang="en-US" sz="2800" dirty="0" smtClean="0"/>
              <a:t>a </a:t>
            </a:r>
            <a:r>
              <a:rPr lang="en-US" sz="2800" i="1" dirty="0" smtClean="0"/>
              <a:t>housing </a:t>
            </a:r>
            <a:r>
              <a:rPr lang="en-US" sz="2800" i="1" dirty="0"/>
              <a:t>project</a:t>
            </a:r>
            <a:r>
              <a:rPr lang="en-US" sz="2800" dirty="0"/>
              <a:t> under </a:t>
            </a:r>
            <a:r>
              <a:rPr lang="en-US" sz="2800" dirty="0" smtClean="0"/>
              <a:t>a scheme </a:t>
            </a:r>
            <a:r>
              <a:rPr lang="en-US" sz="2800" dirty="0"/>
              <a:t>for </a:t>
            </a:r>
            <a:r>
              <a:rPr lang="en-US" sz="2800" dirty="0" smtClean="0"/>
              <a:t>affordable</a:t>
            </a:r>
          </a:p>
          <a:p>
            <a:r>
              <a:rPr lang="en-US" sz="2800" dirty="0"/>
              <a:t>production of </a:t>
            </a:r>
            <a:r>
              <a:rPr lang="en-US" sz="2800" i="1" dirty="0"/>
              <a:t>fertilizer </a:t>
            </a:r>
            <a:r>
              <a:rPr lang="en-US" sz="2800" i="1" dirty="0" smtClean="0"/>
              <a:t>in India</a:t>
            </a:r>
            <a:endParaRPr lang="en-US" sz="28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/>
              <a:t>35CCC </a:t>
            </a:r>
            <a:r>
              <a:rPr lang="en-US" sz="2800" dirty="0"/>
              <a:t>Effective from 1st </a:t>
            </a:r>
            <a:r>
              <a:rPr lang="en-US" sz="2800" dirty="0" smtClean="0"/>
              <a:t>April 2013 </a:t>
            </a:r>
            <a:r>
              <a:rPr lang="en-US" sz="2800" dirty="0"/>
              <a:t>and </a:t>
            </a:r>
            <a:r>
              <a:rPr lang="en-US" sz="2800" dirty="0" smtClean="0"/>
              <a:t>subsequent years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620000" cy="32004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/>
              <a:t>Introduction of weighted deduction</a:t>
            </a:r>
          </a:p>
          <a:p>
            <a:r>
              <a:rPr lang="en-US" sz="2800" dirty="0"/>
              <a:t>of 150% of the expenditure incurred</a:t>
            </a:r>
          </a:p>
          <a:p>
            <a:r>
              <a:rPr lang="en-US" sz="2800" dirty="0"/>
              <a:t>on agricultural extension project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1524000"/>
            <a:ext cx="8153400" cy="33528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35CCD Effective from 1st April 2013 and subsequent years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 of weighted standard</a:t>
            </a:r>
          </a:p>
          <a:p>
            <a:r>
              <a:rPr lang="en-US" dirty="0"/>
              <a:t>deduction of 150% of </a:t>
            </a:r>
            <a:r>
              <a:rPr lang="en-US" dirty="0" smtClean="0"/>
              <a:t>the expenditure </a:t>
            </a:r>
            <a:r>
              <a:rPr lang="en-US" dirty="0"/>
              <a:t>(other than land </a:t>
            </a:r>
            <a:r>
              <a:rPr lang="en-US" dirty="0" smtClean="0"/>
              <a:t>or building</a:t>
            </a:r>
            <a:r>
              <a:rPr lang="en-US" dirty="0"/>
              <a:t>) incurred on </a:t>
            </a:r>
            <a:r>
              <a:rPr lang="en-US" dirty="0" smtClean="0"/>
              <a:t>skill</a:t>
            </a:r>
            <a:endParaRPr lang="en-US" dirty="0"/>
          </a:p>
          <a:p>
            <a:r>
              <a:rPr lang="en-US" dirty="0"/>
              <a:t>development in the ITIs in</a:t>
            </a:r>
          </a:p>
          <a:p>
            <a:r>
              <a:rPr lang="en-US" dirty="0"/>
              <a:t>manufacturing </a:t>
            </a:r>
            <a:r>
              <a:rPr lang="en-US" dirty="0" smtClean="0"/>
              <a:t>sector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1524000"/>
            <a:ext cx="8458200" cy="3505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057400" y="381000"/>
            <a:ext cx="44196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40(a)(</a:t>
            </a:r>
            <a:r>
              <a:rPr lang="en-US" dirty="0" err="1"/>
              <a:t>ia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an </a:t>
            </a:r>
            <a:r>
              <a:rPr lang="en-US" sz="2400" dirty="0" err="1" smtClean="0"/>
              <a:t>assessee</a:t>
            </a:r>
            <a:r>
              <a:rPr lang="en-US" sz="2400" dirty="0" smtClean="0"/>
              <a:t> makes </a:t>
            </a:r>
            <a:r>
              <a:rPr lang="en-US" sz="2400" dirty="0"/>
              <a:t>payment of the </a:t>
            </a:r>
            <a:r>
              <a:rPr lang="en-US" sz="2400" dirty="0" smtClean="0"/>
              <a:t>nature specified </a:t>
            </a:r>
            <a:r>
              <a:rPr lang="en-US" sz="2400" dirty="0"/>
              <a:t>in the said section to </a:t>
            </a:r>
            <a:r>
              <a:rPr lang="en-US" sz="2400" dirty="0" smtClean="0"/>
              <a:t>a </a:t>
            </a:r>
            <a:r>
              <a:rPr lang="en-US" sz="2400" b="1" i="1" dirty="0" smtClean="0"/>
              <a:t>resident </a:t>
            </a:r>
            <a:r>
              <a:rPr lang="en-US" sz="2400" b="1" i="1" dirty="0"/>
              <a:t>payee without deduction </a:t>
            </a:r>
            <a:r>
              <a:rPr lang="en-US" sz="2400" b="1" i="1" dirty="0" smtClean="0"/>
              <a:t>of tax</a:t>
            </a:r>
          </a:p>
          <a:p>
            <a:r>
              <a:rPr lang="en-US" sz="2400" dirty="0"/>
              <a:t>and is not deemed to be </a:t>
            </a:r>
            <a:r>
              <a:rPr lang="en-US" sz="2400" dirty="0" smtClean="0"/>
              <a:t>an </a:t>
            </a:r>
            <a:r>
              <a:rPr lang="en-US" sz="2400" dirty="0" err="1" smtClean="0"/>
              <a:t>assessee</a:t>
            </a:r>
            <a:r>
              <a:rPr lang="en-US" sz="2400" dirty="0" smtClean="0"/>
              <a:t> </a:t>
            </a:r>
            <a:r>
              <a:rPr lang="en-US" sz="2400" dirty="0"/>
              <a:t>in default under </a:t>
            </a:r>
            <a:r>
              <a:rPr lang="en-US" sz="2400" dirty="0" smtClean="0"/>
              <a:t>sec 201 </a:t>
            </a:r>
          </a:p>
          <a:p>
            <a:r>
              <a:rPr lang="en-US" sz="2400" b="1" i="1" u="sng" dirty="0"/>
              <a:t>then, for </a:t>
            </a:r>
            <a:r>
              <a:rPr lang="en-US" sz="2400" b="1" i="1" u="sng" dirty="0" smtClean="0"/>
              <a:t>the purpose </a:t>
            </a:r>
            <a:r>
              <a:rPr lang="en-US" sz="2400" b="1" i="1" u="sng" dirty="0"/>
              <a:t>of allowing deduction </a:t>
            </a:r>
            <a:r>
              <a:rPr lang="en-US" sz="2400" b="1" i="1" u="sng" dirty="0" smtClean="0"/>
              <a:t>of such </a:t>
            </a:r>
            <a:r>
              <a:rPr lang="en-US" sz="2400" b="1" i="1" u="sng" dirty="0"/>
              <a:t>sum</a:t>
            </a:r>
            <a:r>
              <a:rPr lang="en-US" sz="2400" b="1" i="1" u="sng" dirty="0" smtClean="0"/>
              <a:t>,</a:t>
            </a:r>
          </a:p>
          <a:p>
            <a:r>
              <a:rPr lang="en-US" sz="2400" b="1" dirty="0" smtClean="0"/>
              <a:t> </a:t>
            </a:r>
            <a:r>
              <a:rPr lang="en-US" sz="2400" b="1" dirty="0"/>
              <a:t>it shall be deemed </a:t>
            </a:r>
            <a:r>
              <a:rPr lang="en-US" sz="2400" b="1" dirty="0" smtClean="0"/>
              <a:t>that the </a:t>
            </a:r>
            <a:r>
              <a:rPr lang="en-US" sz="2400" b="1" dirty="0" err="1"/>
              <a:t>assessee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 smtClean="0"/>
              <a:t>has </a:t>
            </a:r>
            <a:r>
              <a:rPr lang="en-US" sz="2400" dirty="0"/>
              <a:t>deducted and </a:t>
            </a:r>
            <a:r>
              <a:rPr lang="en-US" sz="2400" dirty="0" smtClean="0"/>
              <a:t>paid the </a:t>
            </a:r>
            <a:r>
              <a:rPr lang="en-US" sz="2400" dirty="0"/>
              <a:t>tax on such sum on the date </a:t>
            </a:r>
            <a:r>
              <a:rPr lang="en-US" sz="2400" dirty="0" smtClean="0"/>
              <a:t>of furnishing </a:t>
            </a:r>
            <a:r>
              <a:rPr lang="en-US" sz="2400" dirty="0"/>
              <a:t>of return of income </a:t>
            </a:r>
            <a:r>
              <a:rPr lang="en-US" sz="2400" dirty="0" smtClean="0"/>
              <a:t>by the </a:t>
            </a:r>
            <a:r>
              <a:rPr lang="en-US" sz="2400" dirty="0"/>
              <a:t>resident </a:t>
            </a:r>
            <a:r>
              <a:rPr lang="en-US" sz="2400" dirty="0" smtClean="0"/>
              <a:t>payee</a:t>
            </a:r>
            <a:endParaRPr lang="en-US" dirty="0"/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/>
          <p:cNvSpPr/>
          <p:nvPr/>
        </p:nvSpPr>
        <p:spPr>
          <a:xfrm>
            <a:off x="457200" y="1524000"/>
            <a:ext cx="8229600" cy="4800600"/>
          </a:xfrm>
          <a:prstGeom prst="flowChartDocumen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When payer is not deemed to be an </a:t>
            </a:r>
            <a:r>
              <a:rPr lang="en-US" sz="3200" dirty="0" err="1" smtClean="0"/>
              <a:t>assessee</a:t>
            </a:r>
            <a:r>
              <a:rPr lang="en-US" sz="3200" dirty="0" smtClean="0"/>
              <a:t> in default under sec 201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has furnished his return </a:t>
            </a:r>
            <a:r>
              <a:rPr lang="en-US" sz="2800" dirty="0" smtClean="0"/>
              <a:t>of income </a:t>
            </a:r>
            <a:r>
              <a:rPr lang="en-US" sz="2800" dirty="0"/>
              <a:t>under section </a:t>
            </a:r>
            <a:r>
              <a:rPr lang="en-US" sz="2800" dirty="0" smtClean="0"/>
              <a:t>139</a:t>
            </a:r>
          </a:p>
          <a:p>
            <a:r>
              <a:rPr lang="en-US" sz="2800" dirty="0"/>
              <a:t>has taken into account </a:t>
            </a:r>
            <a:r>
              <a:rPr lang="en-US" sz="2800" dirty="0" smtClean="0"/>
              <a:t>such sum </a:t>
            </a:r>
            <a:r>
              <a:rPr lang="en-US" sz="2800" dirty="0"/>
              <a:t>for computing income </a:t>
            </a:r>
            <a:r>
              <a:rPr lang="en-US" sz="2800" dirty="0" smtClean="0"/>
              <a:t>in such </a:t>
            </a:r>
            <a:r>
              <a:rPr lang="en-US" sz="2800" dirty="0"/>
              <a:t>return of </a:t>
            </a:r>
            <a:r>
              <a:rPr lang="en-US" sz="2800" dirty="0" smtClean="0"/>
              <a:t>income</a:t>
            </a:r>
          </a:p>
          <a:p>
            <a:r>
              <a:rPr lang="en-US" sz="2800" dirty="0"/>
              <a:t>has paid the tax due on </a:t>
            </a:r>
            <a:r>
              <a:rPr lang="en-US" sz="2800" dirty="0" smtClean="0"/>
              <a:t>the income </a:t>
            </a:r>
            <a:r>
              <a:rPr lang="en-US" sz="2800" dirty="0"/>
              <a:t>declared by him </a:t>
            </a:r>
            <a:r>
              <a:rPr lang="en-US" sz="2800" dirty="0" smtClean="0"/>
              <a:t>in such </a:t>
            </a:r>
            <a:r>
              <a:rPr lang="en-US" sz="2800" dirty="0"/>
              <a:t>return of </a:t>
            </a:r>
            <a:r>
              <a:rPr lang="en-US" sz="2800" dirty="0" smtClean="0"/>
              <a:t>income</a:t>
            </a:r>
          </a:p>
          <a:p>
            <a:r>
              <a:rPr lang="en-US" sz="2800" dirty="0"/>
              <a:t>and the payer furnishes a </a:t>
            </a:r>
            <a:r>
              <a:rPr lang="en-US" sz="2800" dirty="0" smtClean="0"/>
              <a:t>certificate to </a:t>
            </a:r>
            <a:r>
              <a:rPr lang="en-US" sz="2800" dirty="0"/>
              <a:t>this effect from an accountant </a:t>
            </a:r>
            <a:r>
              <a:rPr lang="en-US" sz="2800" dirty="0" smtClean="0"/>
              <a:t>in such </a:t>
            </a:r>
            <a:r>
              <a:rPr lang="en-US" sz="2800" dirty="0"/>
              <a:t>form as may be prescribed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44AB TAX AUDIT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995542" cy="14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/>
                <a:gridCol w="2499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turnover or gross receipts 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case of business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Rs. 1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Crore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case of persons carrying on profession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Rs. 25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Lakhs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19200" y="533400"/>
            <a:ext cx="6934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Document 3"/>
          <p:cNvSpPr/>
          <p:nvPr/>
        </p:nvSpPr>
        <p:spPr>
          <a:xfrm>
            <a:off x="381000" y="1447800"/>
            <a:ext cx="8001000" cy="495300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NON APPLICABILITY OF SEC 44AD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person carrying </a:t>
            </a:r>
            <a:r>
              <a:rPr lang="en-US" dirty="0" smtClean="0"/>
              <a:t>on profession </a:t>
            </a:r>
            <a:r>
              <a:rPr lang="en-US" dirty="0"/>
              <a:t>as referred to in </a:t>
            </a:r>
            <a:r>
              <a:rPr lang="en-US" dirty="0" smtClean="0"/>
              <a:t>subsection(1</a:t>
            </a:r>
            <a:r>
              <a:rPr lang="en-US" dirty="0"/>
              <a:t>) of section </a:t>
            </a:r>
            <a:r>
              <a:rPr lang="en-US" dirty="0" smtClean="0"/>
              <a:t>44AA</a:t>
            </a:r>
          </a:p>
          <a:p>
            <a:r>
              <a:rPr lang="en-US" dirty="0"/>
              <a:t>persons earning income in </a:t>
            </a:r>
            <a:r>
              <a:rPr lang="en-US" dirty="0" smtClean="0"/>
              <a:t>the nature </a:t>
            </a:r>
            <a:r>
              <a:rPr lang="en-US" dirty="0"/>
              <a:t>of commission or </a:t>
            </a:r>
            <a:r>
              <a:rPr lang="en-US" dirty="0" smtClean="0"/>
              <a:t>brokerage income</a:t>
            </a:r>
          </a:p>
          <a:p>
            <a:r>
              <a:rPr lang="en-US" dirty="0"/>
              <a:t>a person carrying </a:t>
            </a:r>
            <a:r>
              <a:rPr lang="en-US" dirty="0" smtClean="0"/>
              <a:t>on any </a:t>
            </a:r>
            <a:r>
              <a:rPr lang="en-US" dirty="0"/>
              <a:t>agency business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 49(1) AND SEC 47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When the transfer of assets by sole proprietorship or a firm to a company</a:t>
            </a:r>
          </a:p>
          <a:p>
            <a:r>
              <a:rPr lang="en-US" dirty="0" smtClean="0"/>
              <a:t>on conversion is made is not regarded as transfer                                       </a:t>
            </a:r>
          </a:p>
          <a:p>
            <a:r>
              <a:rPr lang="en-US" dirty="0" smtClean="0"/>
              <a:t>and when subsequent sale is made by company there is no reference regarding the cost to be taken by the successor </a:t>
            </a:r>
          </a:p>
          <a:p>
            <a:r>
              <a:rPr lang="en-US" b="1" i="1" dirty="0" smtClean="0"/>
              <a:t>now as per the proposed amendment when such conversion</a:t>
            </a:r>
          </a:p>
          <a:p>
            <a:r>
              <a:rPr lang="en-US" dirty="0" smtClean="0"/>
              <a:t>takes place which is not regarded as transfer, the cost of acquisition in the hands of company would be the same</a:t>
            </a:r>
          </a:p>
          <a:p>
            <a:r>
              <a:rPr lang="en-US" dirty="0" smtClean="0"/>
              <a:t>as in the hands of sole proprietary concern or firm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533400" y="1524000"/>
            <a:ext cx="7391400" cy="3505200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362200" y="533400"/>
            <a:ext cx="4419600" cy="609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50D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of new section to provide</a:t>
            </a:r>
          </a:p>
          <a:p>
            <a:r>
              <a:rPr lang="en-US" dirty="0" smtClean="0"/>
              <a:t>that </a:t>
            </a:r>
            <a:r>
              <a:rPr lang="en-US" b="1" i="1" dirty="0" smtClean="0"/>
              <a:t>FMV</a:t>
            </a:r>
            <a:r>
              <a:rPr lang="en-US" dirty="0" smtClean="0"/>
              <a:t> of the asset shall</a:t>
            </a:r>
          </a:p>
          <a:p>
            <a:r>
              <a:rPr lang="en-US" dirty="0" smtClean="0"/>
              <a:t>be deemed to be the </a:t>
            </a:r>
            <a:r>
              <a:rPr lang="en-US" b="1" i="1" dirty="0" smtClean="0"/>
              <a:t>FVC</a:t>
            </a:r>
            <a:r>
              <a:rPr lang="en-US" dirty="0" smtClean="0"/>
              <a:t> if actual consideration is not attributable or determinable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0600" y="457200"/>
            <a:ext cx="6858000" cy="8382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Rates of Tax (for Individuals)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828800"/>
          <a:ext cx="822960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2946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</a:t>
                      </a:r>
                      <a:r>
                        <a:rPr lang="en-US" baseline="0" dirty="0" smtClean="0"/>
                        <a:t> INCOME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RATES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Upto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Rs. 200000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NIL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 200000- Rs 500000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 500000- Rs 1000000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Above 1000000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19400" y="457200"/>
            <a:ext cx="3581400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50B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THIS EXEMPTION IS APPLICABLE TO </a:t>
            </a:r>
            <a:r>
              <a:rPr lang="en-US" i="1" dirty="0" smtClean="0"/>
              <a:t>HUF</a:t>
            </a:r>
            <a:endParaRPr lang="en-US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381000" y="1447800"/>
            <a:ext cx="8382000" cy="4648200"/>
          </a:xfrm>
          <a:prstGeom prst="flowChartDocumen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505200" y="533400"/>
            <a:ext cx="2286000" cy="762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54GB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Re-investment of sale consideration</a:t>
            </a:r>
          </a:p>
          <a:p>
            <a:r>
              <a:rPr lang="en-US" dirty="0" smtClean="0"/>
              <a:t>in the equity of a new start-up SME company in the manufacturing sector which is utilized by the company for the purchase of new</a:t>
            </a:r>
          </a:p>
          <a:p>
            <a:r>
              <a:rPr lang="en-US" dirty="0" smtClean="0"/>
              <a:t>plant and machinery subject to the</a:t>
            </a:r>
          </a:p>
          <a:p>
            <a:r>
              <a:rPr lang="en-US" dirty="0" smtClean="0"/>
              <a:t>5 conditions given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381000" y="1447800"/>
            <a:ext cx="8382000" cy="4572000"/>
          </a:xfrm>
          <a:prstGeom prst="flowChartDocumen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352800" y="457200"/>
            <a:ext cx="2362200" cy="990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55A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section 55 where capital asset became the property of the </a:t>
            </a:r>
            <a:r>
              <a:rPr lang="en-US" sz="2400" dirty="0" err="1" smtClean="0"/>
              <a:t>assessee</a:t>
            </a:r>
            <a:r>
              <a:rPr lang="en-US" sz="2400" dirty="0" smtClean="0"/>
              <a:t> before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April, 1981 </a:t>
            </a:r>
            <a:r>
              <a:rPr lang="en-US" sz="2400" b="1" i="1" dirty="0" err="1" smtClean="0"/>
              <a:t>assessee</a:t>
            </a:r>
            <a:r>
              <a:rPr lang="en-US" sz="2400" b="1" i="1" dirty="0" smtClean="0"/>
              <a:t> has the option </a:t>
            </a:r>
            <a:r>
              <a:rPr lang="en-US" sz="2400" dirty="0" smtClean="0"/>
              <a:t>of substituting the FMV of asset on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April, 1981 as the cost of asset</a:t>
            </a:r>
          </a:p>
          <a:p>
            <a:r>
              <a:rPr lang="en-US" sz="2400" b="1" i="1" dirty="0" smtClean="0"/>
              <a:t>where AO is of the opinion </a:t>
            </a:r>
            <a:r>
              <a:rPr lang="en-US" sz="2400" dirty="0" smtClean="0"/>
              <a:t>that value taken by the </a:t>
            </a:r>
            <a:r>
              <a:rPr lang="en-US" sz="2400" dirty="0" err="1" smtClean="0"/>
              <a:t>assessee</a:t>
            </a:r>
            <a:r>
              <a:rPr lang="en-US" sz="2400" dirty="0" smtClean="0"/>
              <a:t> as on 01st April, 1981 is </a:t>
            </a:r>
            <a:r>
              <a:rPr lang="en-US" sz="2400" b="1" i="1" dirty="0" smtClean="0"/>
              <a:t>higher than its FMV </a:t>
            </a:r>
            <a:r>
              <a:rPr lang="en-US" sz="2400" dirty="0" smtClean="0"/>
              <a:t>of the asset on that date the Assessing Officer would be enabled to make a reference to the Valuation Officer for determining the fair market value of the property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33400" y="1524000"/>
            <a:ext cx="8229600" cy="26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590800" y="381000"/>
            <a:ext cx="35814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56(2)(vii)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sum or property received without consideration or inadequate consideration by HUF from its members</a:t>
            </a:r>
          </a:p>
          <a:p>
            <a:r>
              <a:rPr lang="en-US" dirty="0" smtClean="0"/>
              <a:t>would be excluded from taxation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514600" y="381000"/>
            <a:ext cx="3886200" cy="838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Document 3"/>
          <p:cNvSpPr/>
          <p:nvPr/>
        </p:nvSpPr>
        <p:spPr>
          <a:xfrm>
            <a:off x="457200" y="1371600"/>
            <a:ext cx="8382000" cy="40386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56(2)(</a:t>
            </a:r>
            <a:r>
              <a:rPr lang="en-US" dirty="0" err="1" smtClean="0"/>
              <a:t>viib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 premium in excess of fair market value to be treated as income from other sources   </a:t>
            </a:r>
          </a:p>
          <a:p>
            <a:r>
              <a:rPr lang="en-US" dirty="0" smtClean="0"/>
              <a:t>in case of closely held companies, ( venture capital companies excluded)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533400" y="1447800"/>
            <a:ext cx="7848600" cy="5105400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133600" y="381000"/>
            <a:ext cx="5486400" cy="9144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68 CASH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Income will be taxed provided such credits are not properly explained or justified</a:t>
            </a:r>
          </a:p>
          <a:p>
            <a:r>
              <a:rPr lang="en-US" sz="2800" dirty="0" smtClean="0"/>
              <a:t>The onus of such introduction of the capital by the shareholder will also have to be proved by the Company</a:t>
            </a:r>
          </a:p>
          <a:p>
            <a:r>
              <a:rPr lang="en-US" sz="2800" dirty="0" smtClean="0"/>
              <a:t>It is not applicable to listed company and to the share capital introduced through venture capital funds registered with SEBI</a:t>
            </a:r>
            <a:endParaRPr lang="en-US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ded Corner 6"/>
          <p:cNvSpPr/>
          <p:nvPr/>
        </p:nvSpPr>
        <p:spPr>
          <a:xfrm>
            <a:off x="381000" y="1600200"/>
            <a:ext cx="8610600" cy="3200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209800" y="152400"/>
            <a:ext cx="4191000" cy="1295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69,69A</a:t>
            </a:r>
            <a:br>
              <a:rPr lang="en-US" dirty="0" smtClean="0"/>
            </a:br>
            <a:r>
              <a:rPr lang="en-US" dirty="0" smtClean="0"/>
              <a:t>and 69B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Unexplained Credit to be taxed directly @ 30% plus EC and SHEC even if the </a:t>
            </a:r>
            <a:r>
              <a:rPr lang="en-US" dirty="0" err="1" smtClean="0"/>
              <a:t>assessee</a:t>
            </a:r>
            <a:r>
              <a:rPr lang="en-US" dirty="0" smtClean="0"/>
              <a:t> has income below taxable limit.                                         </a:t>
            </a:r>
          </a:p>
          <a:p>
            <a:r>
              <a:rPr lang="en-US" dirty="0" smtClean="0"/>
              <a:t>No deduction or allowance available in any Section of the Act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352800" y="228600"/>
            <a:ext cx="2362200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Document 3"/>
          <p:cNvSpPr/>
          <p:nvPr/>
        </p:nvSpPr>
        <p:spPr>
          <a:xfrm>
            <a:off x="533400" y="1600200"/>
            <a:ext cx="8229600" cy="3733800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80C AND</a:t>
            </a:r>
            <a:br>
              <a:rPr lang="en-US" dirty="0" smtClean="0"/>
            </a:br>
            <a:r>
              <a:rPr lang="en-US" dirty="0" smtClean="0"/>
              <a:t>10(10D)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Deduction for life insurance premium as regards insurance policies issued on or after 1st April 2012 shall be allowed for only so much of the premium payable </a:t>
            </a:r>
            <a:r>
              <a:rPr lang="en-US" sz="2800" b="1" i="1" dirty="0" smtClean="0"/>
              <a:t>as does not exceed 10% of the actual capital sum assured</a:t>
            </a:r>
            <a:endParaRPr lang="en-US" sz="2800" b="1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533400" y="1676400"/>
            <a:ext cx="7848600" cy="4191000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276600" y="533400"/>
            <a:ext cx="28956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Introduction of Payment made by </a:t>
            </a:r>
            <a:r>
              <a:rPr lang="en-US" sz="2800" b="1" i="1" dirty="0" smtClean="0"/>
              <a:t>an </a:t>
            </a:r>
            <a:r>
              <a:rPr lang="en-US" sz="2800" b="1" i="1" dirty="0" err="1" smtClean="0"/>
              <a:t>assessee</a:t>
            </a:r>
            <a:r>
              <a:rPr lang="en-US" sz="2800" b="1" i="1" dirty="0" smtClean="0"/>
              <a:t> on account of preventive health check-up </a:t>
            </a:r>
            <a:r>
              <a:rPr lang="en-US" sz="2800" dirty="0" smtClean="0"/>
              <a:t>of self, spouse, dependent children or parent(s) will be eligible for deduction within the</a:t>
            </a:r>
          </a:p>
          <a:p>
            <a:r>
              <a:rPr lang="en-US" sz="2800" dirty="0" smtClean="0"/>
              <a:t>overall limits prescribed in the section which shall not exceed in the </a:t>
            </a:r>
          </a:p>
          <a:p>
            <a:r>
              <a:rPr lang="en-US" sz="2800" b="1" dirty="0" smtClean="0"/>
              <a:t>aggregate of Rs. 5000 by any mode</a:t>
            </a:r>
          </a:p>
          <a:p>
            <a:r>
              <a:rPr lang="en-US" sz="2800" b="1" dirty="0" smtClean="0"/>
              <a:t>(i.e. cash or other than cash)</a:t>
            </a:r>
            <a:endParaRPr lang="en-US" sz="28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533400" y="1524000"/>
            <a:ext cx="8153400" cy="289560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209800" y="457200"/>
            <a:ext cx="4953000" cy="914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80D/80DDB/197A(1C)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Reduction of the eligible age for senior citizens for tax reliefs under these sections will be 60 years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143000" y="457200"/>
            <a:ext cx="6858000" cy="762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For Senior Citizens (from 60 years to 80 years)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 INCOME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RATE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Upto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Rs. 250000 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NIL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 250000- Rs 500000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 500000- Rs 1000000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Above 1000000 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7200" y="1600200"/>
            <a:ext cx="8382000" cy="2362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133600" y="457200"/>
            <a:ext cx="5105400" cy="9906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80G /80GGA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Amended that any payment exceeding sum of Rs.10,000 shall only be allowed as a deduction if such sum is paid by any mode other than cash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381000" y="1600200"/>
            <a:ext cx="8153400" cy="40386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819400" y="533400"/>
            <a:ext cx="3429000" cy="762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80TTA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deduction up to an extent of</a:t>
            </a:r>
          </a:p>
          <a:p>
            <a:r>
              <a:rPr lang="en-US" b="1" dirty="0" smtClean="0"/>
              <a:t>Rs.10000 in aggregate </a:t>
            </a:r>
            <a:r>
              <a:rPr lang="en-US" dirty="0" smtClean="0"/>
              <a:t>shall be allowed to an </a:t>
            </a:r>
            <a:r>
              <a:rPr lang="en-US" dirty="0" err="1" smtClean="0"/>
              <a:t>assessee</a:t>
            </a:r>
            <a:r>
              <a:rPr lang="en-US" dirty="0" smtClean="0"/>
              <a:t>, being an </a:t>
            </a:r>
            <a:r>
              <a:rPr lang="en-US" b="1" dirty="0" smtClean="0"/>
              <a:t>individual or a HUF</a:t>
            </a:r>
            <a:r>
              <a:rPr lang="en-US" dirty="0" smtClean="0"/>
              <a:t>, in respect of any income by way of interest on</a:t>
            </a:r>
          </a:p>
          <a:p>
            <a:r>
              <a:rPr lang="en-US" dirty="0" smtClean="0"/>
              <a:t>deposit (not being time deposit) in a</a:t>
            </a:r>
          </a:p>
          <a:p>
            <a:r>
              <a:rPr lang="en-US" b="1" dirty="0" smtClean="0"/>
              <a:t>savings account</a:t>
            </a:r>
            <a:endParaRPr lang="en-US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609600" y="1524000"/>
            <a:ext cx="8153400" cy="495300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133600" y="228600"/>
            <a:ext cx="44196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139(1)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Compulsory filing of Income Tax Return in relation to the </a:t>
            </a:r>
            <a:r>
              <a:rPr lang="en-US" b="1" i="1" dirty="0" smtClean="0"/>
              <a:t>assets located outside India</a:t>
            </a:r>
            <a:r>
              <a:rPr lang="en-US" dirty="0" smtClean="0"/>
              <a:t> by an Indian</a:t>
            </a:r>
          </a:p>
          <a:p>
            <a:r>
              <a:rPr lang="en-US" dirty="0" smtClean="0"/>
              <a:t>Time limit for filing Tax Audit Report u/s 44AB in case the </a:t>
            </a:r>
            <a:r>
              <a:rPr lang="en-US" dirty="0" err="1" smtClean="0"/>
              <a:t>assesee</a:t>
            </a:r>
            <a:r>
              <a:rPr lang="en-US" dirty="0" smtClean="0"/>
              <a:t> is required to file Report for International Transaction, the due date shall be </a:t>
            </a:r>
            <a:r>
              <a:rPr lang="en-US" b="1" i="1" dirty="0" smtClean="0"/>
              <a:t>30</a:t>
            </a:r>
            <a:r>
              <a:rPr lang="en-US" b="1" i="1" baseline="30000" dirty="0" smtClean="0"/>
              <a:t>th</a:t>
            </a:r>
            <a:r>
              <a:rPr lang="en-US" b="1" i="1" dirty="0" smtClean="0"/>
              <a:t> November of each year</a:t>
            </a:r>
            <a:endParaRPr lang="en-US" b="1" i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200400" y="381000"/>
            <a:ext cx="2743200" cy="1066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Limit of TDS deduction on Interest on Debentures increased from Rs.2500/- to Rs. 5000/- (now all debentures covered)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514600" y="381000"/>
            <a:ext cx="3810000" cy="1143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194LAA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TDS on Immovable Properties (other than agricultural land) Sale by a resident to other shall deduct tax</a:t>
            </a:r>
          </a:p>
          <a:p>
            <a:r>
              <a:rPr lang="en-US" sz="2400" dirty="0" smtClean="0"/>
              <a:t>@1% of the consideration provided</a:t>
            </a:r>
          </a:p>
          <a:p>
            <a:r>
              <a:rPr lang="en-US" sz="2400" dirty="0" smtClean="0"/>
              <a:t>such –</a:t>
            </a:r>
          </a:p>
          <a:p>
            <a:r>
              <a:rPr lang="en-US" sz="2400" b="1" dirty="0" smtClean="0"/>
              <a:t>Sale consideration exceeds Rs. 50 </a:t>
            </a:r>
            <a:r>
              <a:rPr lang="en-US" sz="2400" b="1" dirty="0" err="1" smtClean="0"/>
              <a:t>lacs</a:t>
            </a:r>
            <a:r>
              <a:rPr lang="en-US" sz="2400" b="1" dirty="0" smtClean="0"/>
              <a:t> in urban agglomeration;</a:t>
            </a:r>
          </a:p>
          <a:p>
            <a:r>
              <a:rPr lang="en-US" sz="2400" b="1" dirty="0" smtClean="0"/>
              <a:t>Sale consideration exceeds Rs. 20 </a:t>
            </a:r>
            <a:r>
              <a:rPr lang="en-US" sz="2400" b="1" dirty="0" err="1" smtClean="0"/>
              <a:t>lacs</a:t>
            </a:r>
            <a:r>
              <a:rPr lang="en-US" sz="2400" b="1" dirty="0" smtClean="0"/>
              <a:t> in other areas</a:t>
            </a:r>
            <a:r>
              <a:rPr lang="en-US" sz="2400" dirty="0" smtClean="0"/>
              <a:t>;</a:t>
            </a:r>
          </a:p>
          <a:p>
            <a:r>
              <a:rPr lang="en-US" sz="2400" dirty="0" smtClean="0"/>
              <a:t>TDS has to be deducted on the Market Value ascertained by the Registrar or Agreement value whichever is higher.</a:t>
            </a:r>
            <a:endParaRPr 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such cases, the tax payment will be made on PAN No. of both the seller and buyer. </a:t>
            </a:r>
          </a:p>
          <a:p>
            <a:r>
              <a:rPr lang="en-US" dirty="0" smtClean="0"/>
              <a:t>No requirement of obtaining TAN Number for this transaction. Simple one page </a:t>
            </a:r>
            <a:r>
              <a:rPr lang="en-US" dirty="0" err="1" smtClean="0"/>
              <a:t>Challan</a:t>
            </a:r>
            <a:r>
              <a:rPr lang="en-US" dirty="0" smtClean="0"/>
              <a:t> for payment of this TDS will be introduced.</a:t>
            </a:r>
          </a:p>
          <a:p>
            <a:r>
              <a:rPr lang="en-US" dirty="0" smtClean="0"/>
              <a:t>Registrar given powers for non registration of the property if the provisions are not complied.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194E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TDS @ 20% </a:t>
            </a:r>
            <a:r>
              <a:rPr lang="en-US" dirty="0" smtClean="0"/>
              <a:t>to be deducted from payments made to non resident</a:t>
            </a:r>
          </a:p>
          <a:p>
            <a:r>
              <a:rPr lang="en-US" dirty="0" smtClean="0"/>
              <a:t>sportsman or sports association or </a:t>
            </a:r>
            <a:r>
              <a:rPr lang="en-US" b="1" dirty="0" smtClean="0"/>
              <a:t>entertainer</a:t>
            </a:r>
            <a:endParaRPr lang="en-US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194J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TDS On Remuneration to Directors</a:t>
            </a:r>
          </a:p>
          <a:p>
            <a:r>
              <a:rPr lang="en-US" dirty="0" smtClean="0"/>
              <a:t>other than that as an employee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194LA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TDS will be deducted @10% on</a:t>
            </a:r>
          </a:p>
          <a:p>
            <a:r>
              <a:rPr lang="en-US" dirty="0" smtClean="0"/>
              <a:t>Rs.200,000, previously it was on Rs.100,000, on compensation or consideration for compulsory acquisition of immovable property (other than agricultural land)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Exemption for Senior Citizen from payment of Advance Tax not having any income chargeable under the</a:t>
            </a:r>
          </a:p>
          <a:p>
            <a:r>
              <a:rPr lang="en-US" dirty="0" smtClean="0"/>
              <a:t>head “Profits and gains of business or profession”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95400" y="457200"/>
            <a:ext cx="6553200" cy="838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Citizens Above 80 years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  INCOME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RATE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Upto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Rs. 500000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NILL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From Rs. 500000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Above Rs. 1000000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 marL="100770" marR="100770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ardrop 2"/>
          <p:cNvSpPr/>
          <p:nvPr/>
        </p:nvSpPr>
        <p:spPr>
          <a:xfrm>
            <a:off x="1828800" y="1219200"/>
            <a:ext cx="3429000" cy="4267200"/>
          </a:xfrm>
          <a:prstGeom prst="teardrop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2133600" y="1600200"/>
            <a:ext cx="2895600" cy="33528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19600" y="5715000"/>
            <a:ext cx="3962400" cy="6858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CA VINOD KUMAR MAVILLA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838200"/>
            <a:ext cx="7772400" cy="5181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22248"/>
            <a:ext cx="7467600" cy="4873752"/>
          </a:xfrm>
        </p:spPr>
        <p:txBody>
          <a:bodyPr/>
          <a:lstStyle/>
          <a:p>
            <a:r>
              <a:rPr lang="en-US" sz="2800" dirty="0" smtClean="0"/>
              <a:t>10(48)</a:t>
            </a:r>
          </a:p>
          <a:p>
            <a:r>
              <a:rPr lang="en-US" dirty="0" smtClean="0"/>
              <a:t>Exemption in respect of any income</a:t>
            </a:r>
          </a:p>
          <a:p>
            <a:r>
              <a:rPr lang="en-US" dirty="0" smtClean="0"/>
              <a:t>of a </a:t>
            </a:r>
            <a:r>
              <a:rPr lang="en-US" i="1" dirty="0" smtClean="0"/>
              <a:t>foreign company </a:t>
            </a:r>
            <a:r>
              <a:rPr lang="en-US" dirty="0" smtClean="0"/>
              <a:t>received India</a:t>
            </a:r>
          </a:p>
          <a:p>
            <a:r>
              <a:rPr lang="en-US" dirty="0" smtClean="0"/>
              <a:t>in </a:t>
            </a:r>
            <a:r>
              <a:rPr lang="en-US" i="1" dirty="0" smtClean="0"/>
              <a:t>Indian currency </a:t>
            </a:r>
            <a:r>
              <a:rPr lang="en-US" dirty="0" smtClean="0"/>
              <a:t>on account of sale</a:t>
            </a:r>
          </a:p>
          <a:p>
            <a:r>
              <a:rPr lang="en-US" dirty="0" smtClean="0"/>
              <a:t>of </a:t>
            </a:r>
            <a:r>
              <a:rPr lang="en-US" i="1" dirty="0" smtClean="0"/>
              <a:t>crude oil </a:t>
            </a:r>
            <a:r>
              <a:rPr lang="en-US" dirty="0" smtClean="0"/>
              <a:t>to any person in India</a:t>
            </a:r>
          </a:p>
          <a:p>
            <a:r>
              <a:rPr lang="en-US" dirty="0" smtClean="0"/>
              <a:t>arrangement or agreement is</a:t>
            </a:r>
          </a:p>
          <a:p>
            <a:r>
              <a:rPr lang="en-US" dirty="0" smtClean="0"/>
              <a:t>Notified                        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38200" y="381000"/>
            <a:ext cx="7162800" cy="4114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 10(23BBH)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INCOME FROM PRASARA BHARATI IS EXEMPTED FROM INCOME TAX.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457200"/>
            <a:ext cx="7696200" cy="304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7467600" cy="5257800"/>
          </a:xfrm>
        </p:spPr>
        <p:txBody>
          <a:bodyPr/>
          <a:lstStyle/>
          <a:p>
            <a:r>
              <a:rPr lang="en-US" sz="1800" b="1" i="1" normalizeH="1" dirty="0" smtClean="0"/>
              <a:t>NOW ADDITIONAL DEPRECIATION IS AVAILABLE  TO</a:t>
            </a:r>
          </a:p>
          <a:p>
            <a:r>
              <a:rPr lang="en-US" dirty="0" smtClean="0"/>
              <a:t>an </a:t>
            </a:r>
            <a:r>
              <a:rPr lang="en-US" dirty="0" err="1" smtClean="0"/>
              <a:t>assessee</a:t>
            </a:r>
            <a:r>
              <a:rPr lang="en-US" dirty="0" smtClean="0"/>
              <a:t> engaged in</a:t>
            </a:r>
          </a:p>
          <a:p>
            <a:r>
              <a:rPr lang="en-US" dirty="0" smtClean="0"/>
              <a:t>the business of generation or</a:t>
            </a:r>
          </a:p>
          <a:p>
            <a:r>
              <a:rPr lang="en-US" dirty="0" smtClean="0"/>
              <a:t>generation and development of power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57200" y="1524000"/>
            <a:ext cx="7315200" cy="3124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95400" y="304800"/>
            <a:ext cx="6553200" cy="10668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35(2AB) R&amp;D expenditure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extend weighted</a:t>
            </a:r>
          </a:p>
          <a:p>
            <a:r>
              <a:rPr lang="en-US" dirty="0" smtClean="0"/>
              <a:t>deduction of 200 per cent for R&amp;D</a:t>
            </a:r>
          </a:p>
          <a:p>
            <a:r>
              <a:rPr lang="en-US" dirty="0" smtClean="0"/>
              <a:t>expenditure in an in-house facility</a:t>
            </a:r>
          </a:p>
          <a:p>
            <a:r>
              <a:rPr lang="en-US" dirty="0" smtClean="0"/>
              <a:t>for a further period of five years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457200" y="1524000"/>
            <a:ext cx="8458200" cy="3657600"/>
          </a:xfrm>
          <a:prstGeom prst="foldedCorner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143000" y="457200"/>
            <a:ext cx="69342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35AD  EXTENTION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/>
              <a:t>inland container depot or a container freight station </a:t>
            </a:r>
            <a:r>
              <a:rPr lang="en-US" sz="2400" dirty="0" smtClean="0"/>
              <a:t>notified or approved under setting up and operating an the Customs Act, 1962</a:t>
            </a:r>
            <a:r>
              <a:rPr lang="en-US" dirty="0" smtClean="0"/>
              <a:t> </a:t>
            </a:r>
          </a:p>
          <a:p>
            <a:r>
              <a:rPr lang="en-US" sz="2400" dirty="0"/>
              <a:t>bee-keeping and </a:t>
            </a:r>
            <a:r>
              <a:rPr lang="en-US" sz="2400" dirty="0" smtClean="0"/>
              <a:t>production of </a:t>
            </a:r>
            <a:r>
              <a:rPr lang="en-US" sz="2400" dirty="0"/>
              <a:t>honey and beeswax</a:t>
            </a:r>
            <a:endParaRPr lang="en-US" sz="2400" dirty="0" smtClean="0"/>
          </a:p>
          <a:p>
            <a:r>
              <a:rPr lang="en-US" sz="2400" dirty="0"/>
              <a:t>setting up and operating </a:t>
            </a:r>
            <a:r>
              <a:rPr lang="en-US" sz="2400" dirty="0" smtClean="0"/>
              <a:t>a warehousing </a:t>
            </a:r>
            <a:r>
              <a:rPr lang="en-US" sz="2400" dirty="0"/>
              <a:t>facility </a:t>
            </a:r>
            <a:r>
              <a:rPr lang="en-US" sz="2400" dirty="0" smtClean="0"/>
              <a:t>for storage </a:t>
            </a:r>
            <a:r>
              <a:rPr lang="en-US" sz="2400" dirty="0"/>
              <a:t>of </a:t>
            </a:r>
            <a:r>
              <a:rPr lang="en-US" sz="2400" dirty="0" smtClean="0"/>
              <a:t>sugar</a:t>
            </a:r>
          </a:p>
          <a:p>
            <a:r>
              <a:rPr lang="en-US" sz="2400" dirty="0" smtClean="0"/>
              <a:t>Date of commencement of the new specified business shall be on or after 1st April 2012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</TotalTime>
  <Words>1521</Words>
  <Application>Microsoft Office PowerPoint</Application>
  <PresentationFormat>On-screen Show (4:3)</PresentationFormat>
  <Paragraphs>175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Rates of Tax (for Individuals)</vt:lpstr>
      <vt:lpstr>For Senior Citizens (from 60 years to 80 years)</vt:lpstr>
      <vt:lpstr>For Citizens Above 80 years</vt:lpstr>
      <vt:lpstr>Slide 5</vt:lpstr>
      <vt:lpstr>Sec 10(23BBH)</vt:lpstr>
      <vt:lpstr>Slide 7</vt:lpstr>
      <vt:lpstr>35(2AB) R&amp;D expenditure </vt:lpstr>
      <vt:lpstr>35AD  EXTENTION OF SCOPE</vt:lpstr>
      <vt:lpstr>CONCEPT OF WEIGHTED DEDUCTION IN 35AD</vt:lpstr>
      <vt:lpstr>specified business under 35AD for 150%</vt:lpstr>
      <vt:lpstr>35CCC Effective from 1st April 2013 and subsequent years</vt:lpstr>
      <vt:lpstr>35CCD Effective from 1st April 2013 and subsequent years</vt:lpstr>
      <vt:lpstr>40(a)(ia)</vt:lpstr>
      <vt:lpstr>When payer is not deemed to be an assessee in default under sec 201 </vt:lpstr>
      <vt:lpstr>44AB TAX AUDIT</vt:lpstr>
      <vt:lpstr>NON APPLICABILITY OF SEC 44AD</vt:lpstr>
      <vt:lpstr>SEC 49(1) AND SEC 47</vt:lpstr>
      <vt:lpstr>50D</vt:lpstr>
      <vt:lpstr>50B</vt:lpstr>
      <vt:lpstr>54GB</vt:lpstr>
      <vt:lpstr>55A</vt:lpstr>
      <vt:lpstr>56(2)(vii)</vt:lpstr>
      <vt:lpstr>56(2)(viib)</vt:lpstr>
      <vt:lpstr>68 CASH CREDIT</vt:lpstr>
      <vt:lpstr>69,69A and 69B</vt:lpstr>
      <vt:lpstr>80C AND 10(10D)</vt:lpstr>
      <vt:lpstr>80D</vt:lpstr>
      <vt:lpstr>80D/80DDB/197A(1C)</vt:lpstr>
      <vt:lpstr>80G /80GGA</vt:lpstr>
      <vt:lpstr>80TTA</vt:lpstr>
      <vt:lpstr>139(1)</vt:lpstr>
      <vt:lpstr>193</vt:lpstr>
      <vt:lpstr>194LAA</vt:lpstr>
      <vt:lpstr>Slide 35</vt:lpstr>
      <vt:lpstr>194E</vt:lpstr>
      <vt:lpstr>194J</vt:lpstr>
      <vt:lpstr>194LA</vt:lpstr>
      <vt:lpstr>208</vt:lpstr>
      <vt:lpstr>Slide 40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28</cp:revision>
  <dcterms:created xsi:type="dcterms:W3CDTF">2006-08-16T00:00:00Z</dcterms:created>
  <dcterms:modified xsi:type="dcterms:W3CDTF">2013-01-12T05:25:34Z</dcterms:modified>
</cp:coreProperties>
</file>