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sldIdLst>
    <p:sldId id="256" r:id="rId2"/>
    <p:sldId id="265" r:id="rId3"/>
    <p:sldId id="273" r:id="rId4"/>
    <p:sldId id="274" r:id="rId5"/>
    <p:sldId id="275" r:id="rId6"/>
    <p:sldId id="276" r:id="rId7"/>
    <p:sldId id="277" r:id="rId8"/>
    <p:sldId id="278" r:id="rId9"/>
    <p:sldId id="279" r:id="rId10"/>
    <p:sldId id="27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1" d="100"/>
          <a:sy n="71" d="100"/>
        </p:scale>
        <p:origin x="-396" y="-9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1648347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3829525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1420760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184985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1708429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4"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1239436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4"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1504715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2859588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3602938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192576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2203941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248159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292284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3"/>
          <p:cNvSpPr>
            <a:spLocks noGrp="1"/>
          </p:cNvSpPr>
          <p:nvPr>
            <p:ph type="ftr" sz="quarter" idx="11"/>
          </p:nvPr>
        </p:nvSpPr>
        <p:spPr/>
        <p:txBody>
          <a:bodyPr/>
          <a:lstStyle/>
          <a:p>
            <a:endParaRPr lang="en-IN" dirty="0"/>
          </a:p>
        </p:txBody>
      </p:sp>
      <p:sp>
        <p:nvSpPr>
          <p:cNvPr id="6" name="Slide Number Placeholder 4"/>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3054774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2"/>
          <p:cNvSpPr>
            <a:spLocks noGrp="1"/>
          </p:cNvSpPr>
          <p:nvPr>
            <p:ph type="ftr" sz="quarter" idx="11"/>
          </p:nvPr>
        </p:nvSpPr>
        <p:spPr/>
        <p:txBody>
          <a:bodyPr/>
          <a:lstStyle/>
          <a:p>
            <a:endParaRPr lang="en-IN" dirty="0"/>
          </a:p>
        </p:txBody>
      </p:sp>
      <p:sp>
        <p:nvSpPr>
          <p:cNvPr id="6" name="Slide Number Placeholder 3"/>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58568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5" name="Footer Placeholder 5"/>
          <p:cNvSpPr>
            <a:spLocks noGrp="1"/>
          </p:cNvSpPr>
          <p:nvPr>
            <p:ph type="ftr" sz="quarter" idx="11"/>
          </p:nvPr>
        </p:nvSpPr>
        <p:spPr/>
        <p:txBody>
          <a:bodyPr/>
          <a:lstStyle/>
          <a:p>
            <a:endParaRPr lang="en-IN" dirty="0"/>
          </a:p>
        </p:txBody>
      </p:sp>
      <p:sp>
        <p:nvSpPr>
          <p:cNvPr id="6" name="Slide Number Placeholder 6"/>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296699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C73BA1-E6FE-410C-8F78-3EA7877A8F98}" type="datetimeFigureOut">
              <a:rPr lang="en-IN" smtClean="0"/>
              <a:pPr/>
              <a:t>7/19/2016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2670650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EC73BA1-E6FE-410C-8F78-3EA7877A8F98}" type="datetimeFigureOut">
              <a:rPr lang="en-IN" smtClean="0"/>
              <a:pPr/>
              <a:t>7/19/2016</a:t>
            </a:fld>
            <a:endParaRPr lang="en-IN"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46F350F-666D-4527-BCE3-0D50E57890B3}" type="slidenum">
              <a:rPr lang="en-IN" smtClean="0"/>
              <a:pPr/>
              <a:t>‹#›</a:t>
            </a:fld>
            <a:endParaRPr lang="en-IN" dirty="0"/>
          </a:p>
        </p:txBody>
      </p:sp>
    </p:spTree>
    <p:extLst>
      <p:ext uri="{BB962C8B-B14F-4D97-AF65-F5344CB8AC3E}">
        <p14:creationId xmlns:p14="http://schemas.microsoft.com/office/powerpoint/2010/main" xmlns="" val="682805951"/>
      </p:ext>
    </p:extLst>
  </p:cSld>
  <p:clrMap bg1="dk1" tx1="lt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5920" y="1473559"/>
            <a:ext cx="8347572" cy="1543962"/>
          </a:xfrm>
        </p:spPr>
        <p:txBody>
          <a:bodyPr/>
          <a:lstStyle/>
          <a:p>
            <a:r>
              <a:rPr lang="en-IN" sz="4500" dirty="0" smtClean="0"/>
              <a:t>IND AS 7 – STATEMENT OF CASH FLOWS</a:t>
            </a:r>
            <a:endParaRPr lang="en-IN" sz="4500" dirty="0"/>
          </a:p>
        </p:txBody>
      </p:sp>
      <p:sp>
        <p:nvSpPr>
          <p:cNvPr id="3" name="Subtitle 2"/>
          <p:cNvSpPr>
            <a:spLocks noGrp="1"/>
          </p:cNvSpPr>
          <p:nvPr>
            <p:ph type="subTitle" idx="1"/>
          </p:nvPr>
        </p:nvSpPr>
        <p:spPr>
          <a:xfrm>
            <a:off x="6622869" y="3853543"/>
            <a:ext cx="4753343" cy="2036269"/>
          </a:xfrm>
        </p:spPr>
        <p:txBody>
          <a:bodyPr>
            <a:normAutofit/>
          </a:bodyPr>
          <a:lstStyle/>
          <a:p>
            <a:r>
              <a:rPr lang="en-IN" sz="2200" dirty="0" smtClean="0">
                <a:latin typeface="Verdana" pitchFamily="34" charset="0"/>
                <a:ea typeface="Verdana" pitchFamily="34" charset="0"/>
                <a:cs typeface="Verdana" pitchFamily="34" charset="0"/>
              </a:rPr>
              <a:t>By: ABHISHEK MITTAL</a:t>
            </a:r>
          </a:p>
          <a:p>
            <a:r>
              <a:rPr lang="en-IN" sz="2200" dirty="0" smtClean="0">
                <a:latin typeface="Verdana" pitchFamily="34" charset="0"/>
                <a:ea typeface="Verdana" pitchFamily="34" charset="0"/>
                <a:cs typeface="Verdana" pitchFamily="34" charset="0"/>
              </a:rPr>
              <a:t>By: sakshi mittal</a:t>
            </a:r>
          </a:p>
          <a:p>
            <a:r>
              <a:rPr lang="en-IN" sz="2200" dirty="0" smtClean="0">
                <a:latin typeface="Verdana" pitchFamily="34" charset="0"/>
                <a:ea typeface="Verdana" pitchFamily="34" charset="0"/>
                <a:cs typeface="Verdana" pitchFamily="34" charset="0"/>
              </a:rPr>
              <a:t>b. Com, </a:t>
            </a:r>
            <a:r>
              <a:rPr lang="en-IN" sz="2200" dirty="0" err="1" smtClean="0">
                <a:latin typeface="Verdana" pitchFamily="34" charset="0"/>
                <a:ea typeface="Verdana" pitchFamily="34" charset="0"/>
                <a:cs typeface="Verdana" pitchFamily="34" charset="0"/>
              </a:rPr>
              <a:t>aca</a:t>
            </a:r>
            <a:endParaRPr lang="en-IN" sz="2200" dirty="0" smtClean="0">
              <a:latin typeface="Verdana" pitchFamily="34" charset="0"/>
              <a:ea typeface="Verdana" pitchFamily="34" charset="0"/>
              <a:cs typeface="Verdana" pitchFamily="34" charset="0"/>
            </a:endParaRPr>
          </a:p>
          <a:p>
            <a:r>
              <a:rPr lang="en-IN" sz="2200" dirty="0" smtClean="0">
                <a:latin typeface="Verdana" pitchFamily="34" charset="0"/>
                <a:ea typeface="Verdana" pitchFamily="34" charset="0"/>
                <a:cs typeface="Verdana" pitchFamily="34" charset="0"/>
              </a:rPr>
              <a:t>M. No. - </a:t>
            </a:r>
            <a:r>
              <a:rPr lang="en-IN" sz="2200" dirty="0" smtClean="0">
                <a:latin typeface="Georgia" pitchFamily="18" charset="0"/>
                <a:ea typeface="Verdana" pitchFamily="34" charset="0"/>
                <a:cs typeface="Verdana" pitchFamily="34" charset="0"/>
              </a:rPr>
              <a:t>9555460040</a:t>
            </a:r>
            <a:endParaRPr lang="en-IN" sz="2200" dirty="0">
              <a:latin typeface="Georgia" pitchFamily="18" charset="0"/>
              <a:ea typeface="Verdana" pitchFamily="34" charset="0"/>
              <a:cs typeface="Verdana" pitchFamily="34" charset="0"/>
            </a:endParaRPr>
          </a:p>
        </p:txBody>
      </p:sp>
    </p:spTree>
    <p:extLst>
      <p:ext uri="{BB962C8B-B14F-4D97-AF65-F5344CB8AC3E}">
        <p14:creationId xmlns:p14="http://schemas.microsoft.com/office/powerpoint/2010/main" xmlns="" val="1064469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0A957D3-BEA1-4823-A858-9BD594CAE376}" type="slidenum">
              <a:rPr lang="en-IN" smtClean="0"/>
              <a:pPr/>
              <a:t>10</a:t>
            </a:fld>
            <a:endParaRPr lang="en-IN" dirty="0"/>
          </a:p>
        </p:txBody>
      </p:sp>
      <p:sp>
        <p:nvSpPr>
          <p:cNvPr id="7" name="TextBox 6"/>
          <p:cNvSpPr txBox="1"/>
          <p:nvPr/>
        </p:nvSpPr>
        <p:spPr>
          <a:xfrm>
            <a:off x="10920548" y="6211669"/>
            <a:ext cx="888275" cy="646331"/>
          </a:xfrm>
          <a:prstGeom prst="rect">
            <a:avLst/>
          </a:prstGeom>
          <a:noFill/>
        </p:spPr>
        <p:txBody>
          <a:bodyPr wrap="square" rtlCol="0">
            <a:spAutoFit/>
          </a:bodyPr>
          <a:lstStyle/>
          <a:p>
            <a:endParaRPr lang="en-US" dirty="0" smtClean="0"/>
          </a:p>
          <a:p>
            <a:endParaRPr lang="en-US" dirty="0"/>
          </a:p>
        </p:txBody>
      </p:sp>
      <p:sp>
        <p:nvSpPr>
          <p:cNvPr id="8" name="TextBox 7"/>
          <p:cNvSpPr txBox="1"/>
          <p:nvPr/>
        </p:nvSpPr>
        <p:spPr>
          <a:xfrm>
            <a:off x="1613647" y="2716302"/>
            <a:ext cx="8108577" cy="1323439"/>
          </a:xfrm>
          <a:prstGeom prst="rect">
            <a:avLst/>
          </a:prstGeom>
          <a:noFill/>
        </p:spPr>
        <p:txBody>
          <a:bodyPr wrap="square" rtlCol="0">
            <a:spAutoFit/>
          </a:bodyPr>
          <a:lstStyle/>
          <a:p>
            <a:pPr algn="ctr"/>
            <a:r>
              <a:rPr lang="en-US" sz="8000" dirty="0" smtClean="0">
                <a:latin typeface="Verdana" pitchFamily="34" charset="0"/>
                <a:ea typeface="Verdana" pitchFamily="34" charset="0"/>
                <a:cs typeface="Verdana" pitchFamily="34" charset="0"/>
              </a:rPr>
              <a:t>Thank You</a:t>
            </a:r>
            <a:endParaRPr lang="en-US" sz="8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Applicability, Scope &amp; Objective</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2</a:t>
            </a:fld>
            <a:endParaRPr lang="en-IN" dirty="0"/>
          </a:p>
        </p:txBody>
      </p:sp>
      <p:sp>
        <p:nvSpPr>
          <p:cNvPr id="8" name="TextBox 7"/>
          <p:cNvSpPr txBox="1"/>
          <p:nvPr/>
        </p:nvSpPr>
        <p:spPr>
          <a:xfrm>
            <a:off x="782404" y="1290781"/>
            <a:ext cx="10392101" cy="4708981"/>
          </a:xfrm>
          <a:prstGeom prst="rect">
            <a:avLst/>
          </a:prstGeom>
          <a:noFill/>
        </p:spPr>
        <p:txBody>
          <a:bodyPr wrap="square" rtlCol="0">
            <a:spAutoFit/>
          </a:bodyPr>
          <a:lstStyle/>
          <a:p>
            <a:pPr algn="just"/>
            <a:r>
              <a:rPr lang="en-US" sz="2000" b="1" i="1" u="sng" dirty="0" smtClean="0">
                <a:latin typeface="Verdana" pitchFamily="34" charset="0"/>
                <a:ea typeface="Verdana" pitchFamily="34" charset="0"/>
                <a:cs typeface="Verdana" pitchFamily="34" charset="0"/>
              </a:rPr>
              <a:t>Applicability -</a:t>
            </a:r>
            <a:endParaRPr lang="en-US" sz="2000" i="1" u="sng" dirty="0" smtClean="0">
              <a:latin typeface="Verdana" pitchFamily="34" charset="0"/>
              <a:ea typeface="Verdana" pitchFamily="34" charset="0"/>
              <a:cs typeface="Verdana" pitchFamily="34" charset="0"/>
            </a:endParaRPr>
          </a:p>
          <a:p>
            <a:pPr algn="just"/>
            <a:r>
              <a:rPr lang="en-US" sz="2000" dirty="0" smtClean="0">
                <a:latin typeface="Verdana" pitchFamily="34" charset="0"/>
                <a:ea typeface="Verdana" pitchFamily="34" charset="0"/>
                <a:cs typeface="Verdana" pitchFamily="34" charset="0"/>
              </a:rPr>
              <a:t>Cash flow statement is applicable to </a:t>
            </a:r>
            <a:r>
              <a:rPr lang="en-US" sz="2000" dirty="0" smtClean="0">
                <a:solidFill>
                  <a:srgbClr val="FFFF00"/>
                </a:solidFill>
                <a:latin typeface="Verdana" pitchFamily="34" charset="0"/>
                <a:ea typeface="Verdana" pitchFamily="34" charset="0"/>
                <a:cs typeface="Verdana" pitchFamily="34" charset="0"/>
              </a:rPr>
              <a:t>all</a:t>
            </a:r>
            <a:r>
              <a:rPr lang="en-US" sz="2000" dirty="0" smtClean="0">
                <a:latin typeface="Verdana" pitchFamily="34" charset="0"/>
                <a:ea typeface="Verdana" pitchFamily="34" charset="0"/>
                <a:cs typeface="Verdana" pitchFamily="34" charset="0"/>
              </a:rPr>
              <a:t> the companies and there is </a:t>
            </a:r>
            <a:r>
              <a:rPr lang="en-US" sz="2000" dirty="0" smtClean="0">
                <a:solidFill>
                  <a:srgbClr val="FFFF00"/>
                </a:solidFill>
                <a:latin typeface="Verdana" pitchFamily="34" charset="0"/>
                <a:ea typeface="Verdana" pitchFamily="34" charset="0"/>
                <a:cs typeface="Verdana" pitchFamily="34" charset="0"/>
              </a:rPr>
              <a:t>no exemption</a:t>
            </a:r>
            <a:r>
              <a:rPr lang="en-US" sz="2000" dirty="0" smtClean="0">
                <a:latin typeface="Verdana" pitchFamily="34" charset="0"/>
                <a:ea typeface="Verdana" pitchFamily="34" charset="0"/>
                <a:cs typeface="Verdana" pitchFamily="34" charset="0"/>
              </a:rPr>
              <a:t> available to any type of entity from preparation and presentation of the cash flow statement  but as per existing AS this statement is not mandatory for small and medium enterprises.</a:t>
            </a:r>
          </a:p>
          <a:p>
            <a:pPr algn="just"/>
            <a:endParaRPr lang="en-US" sz="1000" dirty="0" smtClean="0">
              <a:latin typeface="Verdana" pitchFamily="34" charset="0"/>
              <a:ea typeface="Verdana" pitchFamily="34" charset="0"/>
              <a:cs typeface="Verdana" pitchFamily="34" charset="0"/>
            </a:endParaRPr>
          </a:p>
          <a:p>
            <a:pPr algn="just"/>
            <a:r>
              <a:rPr lang="en-US" sz="2000" b="1" i="1" u="sng" dirty="0" smtClean="0">
                <a:latin typeface="Verdana" pitchFamily="34" charset="0"/>
                <a:ea typeface="Verdana" pitchFamily="34" charset="0"/>
                <a:cs typeface="Verdana" pitchFamily="34" charset="0"/>
              </a:rPr>
              <a:t>Scope -</a:t>
            </a:r>
            <a:endParaRPr lang="en-US" sz="2000" i="1" u="sng" dirty="0" smtClean="0">
              <a:latin typeface="Verdana" pitchFamily="34" charset="0"/>
              <a:ea typeface="Verdana" pitchFamily="34" charset="0"/>
              <a:cs typeface="Verdana" pitchFamily="34" charset="0"/>
            </a:endParaRPr>
          </a:p>
          <a:p>
            <a:pPr algn="just"/>
            <a:r>
              <a:rPr lang="en-US" sz="2000" dirty="0" smtClean="0">
                <a:latin typeface="Verdana" pitchFamily="34" charset="0"/>
                <a:ea typeface="Verdana" pitchFamily="34" charset="0"/>
                <a:cs typeface="Verdana" pitchFamily="34" charset="0"/>
              </a:rPr>
              <a:t>An entity shall prepare a statement of cash flows in accordance with the requirement of this standard and shall present it as an integral part of its financial statements for each period for which financial statements are prepared.</a:t>
            </a:r>
          </a:p>
          <a:p>
            <a:pPr algn="just"/>
            <a:endParaRPr lang="en-US" sz="1000" dirty="0" smtClean="0">
              <a:latin typeface="Verdana" pitchFamily="34" charset="0"/>
              <a:ea typeface="Verdana" pitchFamily="34" charset="0"/>
              <a:cs typeface="Verdana" pitchFamily="34" charset="0"/>
            </a:endParaRPr>
          </a:p>
          <a:p>
            <a:pPr algn="just"/>
            <a:r>
              <a:rPr lang="en-US" sz="2000" b="1" i="1" u="sng" dirty="0" err="1" smtClean="0">
                <a:latin typeface="Verdana" pitchFamily="34" charset="0"/>
                <a:ea typeface="Verdana" pitchFamily="34" charset="0"/>
                <a:cs typeface="Verdana" pitchFamily="34" charset="0"/>
              </a:rPr>
              <a:t>Obejective</a:t>
            </a:r>
            <a:r>
              <a:rPr lang="en-US" sz="2000" b="1" i="1" u="sng" dirty="0" smtClean="0">
                <a:latin typeface="Verdana" pitchFamily="34" charset="0"/>
                <a:ea typeface="Verdana" pitchFamily="34" charset="0"/>
                <a:cs typeface="Verdana" pitchFamily="34" charset="0"/>
              </a:rPr>
              <a:t> -</a:t>
            </a:r>
            <a:endParaRPr lang="en-US" sz="2000" i="1" u="sng" dirty="0" smtClean="0">
              <a:latin typeface="Verdana" pitchFamily="34" charset="0"/>
              <a:ea typeface="Verdana" pitchFamily="34" charset="0"/>
              <a:cs typeface="Verdana" pitchFamily="34" charset="0"/>
            </a:endParaRPr>
          </a:p>
          <a:p>
            <a:pPr algn="just"/>
            <a:r>
              <a:rPr lang="en-US" sz="2000" dirty="0" smtClean="0">
                <a:latin typeface="Verdana" pitchFamily="34" charset="0"/>
                <a:ea typeface="Verdana" pitchFamily="34" charset="0"/>
                <a:cs typeface="Verdana" pitchFamily="34" charset="0"/>
              </a:rPr>
              <a:t>Assessing the ability of the entity to generate cash and cash equivalents and enables users to develop models to assess and compare the present value of the future cash flows of different entities. It also enhances comparability.</a:t>
            </a: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Definitions</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3</a:t>
            </a:fld>
            <a:endParaRPr lang="en-IN" dirty="0"/>
          </a:p>
        </p:txBody>
      </p:sp>
      <p:sp>
        <p:nvSpPr>
          <p:cNvPr id="8" name="TextBox 7"/>
          <p:cNvSpPr txBox="1"/>
          <p:nvPr/>
        </p:nvSpPr>
        <p:spPr>
          <a:xfrm>
            <a:off x="782404" y="1277334"/>
            <a:ext cx="10392101" cy="5170646"/>
          </a:xfrm>
          <a:prstGeom prst="rect">
            <a:avLst/>
          </a:prstGeom>
          <a:noFill/>
        </p:spPr>
        <p:txBody>
          <a:bodyPr wrap="square" rtlCol="0">
            <a:spAutoFit/>
          </a:bodyPr>
          <a:lstStyle/>
          <a:p>
            <a:pPr algn="just"/>
            <a:r>
              <a:rPr lang="en-US" sz="2000" b="1" i="1" u="sng" dirty="0" smtClean="0">
                <a:latin typeface="Verdana" pitchFamily="34" charset="0"/>
                <a:ea typeface="Verdana" pitchFamily="34" charset="0"/>
                <a:cs typeface="Verdana" pitchFamily="34" charset="0"/>
              </a:rPr>
              <a:t>Cash –</a:t>
            </a:r>
            <a:r>
              <a:rPr lang="en-US" sz="2000" b="1" i="1" dirty="0" smtClean="0">
                <a:latin typeface="Verdana" pitchFamily="34" charset="0"/>
                <a:ea typeface="Verdana" pitchFamily="34" charset="0"/>
                <a:cs typeface="Verdana" pitchFamily="34" charset="0"/>
              </a:rPr>
              <a:t> </a:t>
            </a:r>
          </a:p>
          <a:p>
            <a:pPr algn="just"/>
            <a:r>
              <a:rPr lang="en-US" sz="2000" dirty="0" smtClean="0">
                <a:latin typeface="Verdana" pitchFamily="34" charset="0"/>
                <a:ea typeface="Verdana" pitchFamily="34" charset="0"/>
                <a:cs typeface="Verdana" pitchFamily="34" charset="0"/>
              </a:rPr>
              <a:t>Cash comprises cash on hand and demand deposits. </a:t>
            </a:r>
          </a:p>
          <a:p>
            <a:pPr algn="just"/>
            <a:endParaRPr lang="en-US" sz="1000" dirty="0" smtClean="0">
              <a:latin typeface="Verdana" pitchFamily="34" charset="0"/>
              <a:ea typeface="Verdana" pitchFamily="34" charset="0"/>
              <a:cs typeface="Verdana" pitchFamily="34" charset="0"/>
            </a:endParaRPr>
          </a:p>
          <a:p>
            <a:pPr algn="just"/>
            <a:r>
              <a:rPr lang="en-US" sz="2000" b="1" u="sng" dirty="0" smtClean="0">
                <a:latin typeface="Verdana" pitchFamily="34" charset="0"/>
                <a:ea typeface="Verdana" pitchFamily="34" charset="0"/>
                <a:cs typeface="Verdana" pitchFamily="34" charset="0"/>
              </a:rPr>
              <a:t>Cash equivalents –</a:t>
            </a:r>
            <a:r>
              <a:rPr lang="en-US" sz="2000" b="1" dirty="0" smtClean="0">
                <a:latin typeface="Verdana" pitchFamily="34" charset="0"/>
                <a:ea typeface="Verdana" pitchFamily="34" charset="0"/>
                <a:cs typeface="Verdana" pitchFamily="34" charset="0"/>
              </a:rPr>
              <a:t> </a:t>
            </a:r>
          </a:p>
          <a:p>
            <a:pPr algn="just"/>
            <a:r>
              <a:rPr lang="en-US" sz="2000" dirty="0" smtClean="0">
                <a:latin typeface="Verdana" pitchFamily="34" charset="0"/>
                <a:ea typeface="Verdana" pitchFamily="34" charset="0"/>
                <a:cs typeface="Verdana" pitchFamily="34" charset="0"/>
              </a:rPr>
              <a:t>Cash equivalents are short-term, highly liquid investments that are readily convertible to known amounts of cash and which are subject to insignificant risk of changes in value.</a:t>
            </a:r>
            <a:endParaRPr lang="en-US" sz="2000" b="1" u="sng" dirty="0" smtClean="0">
              <a:latin typeface="Verdana" pitchFamily="34" charset="0"/>
              <a:ea typeface="Verdana" pitchFamily="34" charset="0"/>
              <a:cs typeface="Verdana" pitchFamily="34" charset="0"/>
            </a:endParaRPr>
          </a:p>
          <a:p>
            <a:pPr algn="just"/>
            <a:endParaRPr lang="en-US" sz="1000" dirty="0" smtClean="0">
              <a:latin typeface="Verdana" pitchFamily="34" charset="0"/>
              <a:ea typeface="Verdana" pitchFamily="34" charset="0"/>
              <a:cs typeface="Verdana" pitchFamily="34" charset="0"/>
            </a:endParaRPr>
          </a:p>
          <a:p>
            <a:pPr algn="just"/>
            <a:r>
              <a:rPr lang="en-US" sz="2000" b="1" u="sng" dirty="0" smtClean="0">
                <a:latin typeface="Verdana" pitchFamily="34" charset="0"/>
                <a:ea typeface="Verdana" pitchFamily="34" charset="0"/>
                <a:cs typeface="Verdana" pitchFamily="34" charset="0"/>
              </a:rPr>
              <a:t>Cash flows –</a:t>
            </a:r>
            <a:r>
              <a:rPr lang="en-US" sz="2000" b="1" dirty="0" smtClean="0">
                <a:latin typeface="Verdana" pitchFamily="34" charset="0"/>
                <a:ea typeface="Verdana" pitchFamily="34" charset="0"/>
                <a:cs typeface="Verdana" pitchFamily="34" charset="0"/>
              </a:rPr>
              <a:t> </a:t>
            </a:r>
          </a:p>
          <a:p>
            <a:pPr algn="just"/>
            <a:r>
              <a:rPr lang="en-US" sz="2000" dirty="0" smtClean="0">
                <a:latin typeface="Verdana" pitchFamily="34" charset="0"/>
                <a:ea typeface="Verdana" pitchFamily="34" charset="0"/>
                <a:cs typeface="Verdana" pitchFamily="34" charset="0"/>
              </a:rPr>
              <a:t>Cash flows are inflows and outflows of cash and cash equivalents.</a:t>
            </a:r>
            <a:endParaRPr lang="en-US" sz="2000" b="1" u="sng" dirty="0" smtClean="0">
              <a:latin typeface="Verdana" pitchFamily="34" charset="0"/>
              <a:ea typeface="Verdana" pitchFamily="34" charset="0"/>
              <a:cs typeface="Verdana" pitchFamily="34" charset="0"/>
            </a:endParaRPr>
          </a:p>
          <a:p>
            <a:pPr algn="just"/>
            <a:endParaRPr lang="en-US" sz="1000" dirty="0" smtClean="0">
              <a:latin typeface="Verdana" pitchFamily="34" charset="0"/>
              <a:ea typeface="Verdana" pitchFamily="34" charset="0"/>
              <a:cs typeface="Verdana" pitchFamily="34" charset="0"/>
            </a:endParaRPr>
          </a:p>
          <a:p>
            <a:pPr algn="just"/>
            <a:r>
              <a:rPr lang="en-US" sz="2000" b="1" u="sng" dirty="0" smtClean="0">
                <a:latin typeface="Verdana" pitchFamily="34" charset="0"/>
                <a:ea typeface="Verdana" pitchFamily="34" charset="0"/>
                <a:cs typeface="Verdana" pitchFamily="34" charset="0"/>
              </a:rPr>
              <a:t>Notes –</a:t>
            </a:r>
          </a:p>
          <a:p>
            <a:pPr marL="457200" indent="-457200" algn="just">
              <a:buAutoNum type="arabicPeriod"/>
            </a:pPr>
            <a:r>
              <a:rPr lang="en-US" sz="2000" dirty="0" smtClean="0">
                <a:latin typeface="Verdana" pitchFamily="34" charset="0"/>
                <a:ea typeface="Verdana" pitchFamily="34" charset="0"/>
                <a:cs typeface="Verdana" pitchFamily="34" charset="0"/>
              </a:rPr>
              <a:t>Bank borrowings are generally considered to be financing activities. However, where bank overdrafts which are repayable on demand form an integral part of an entity's cash management, bank overdrafts are included as a component of cash and cash equivalents.</a:t>
            </a:r>
          </a:p>
          <a:p>
            <a:pPr marL="457200" indent="-457200" algn="just">
              <a:buAutoNum type="arabicPeriod"/>
            </a:pPr>
            <a:r>
              <a:rPr lang="en-US" sz="2000" dirty="0" smtClean="0">
                <a:latin typeface="Verdana" pitchFamily="34" charset="0"/>
                <a:ea typeface="Verdana" pitchFamily="34" charset="0"/>
                <a:cs typeface="Verdana" pitchFamily="34" charset="0"/>
              </a:rPr>
              <a:t>An investment normally qualifies as cash equivalent only when it has a short maturity, say 3 months or less from the date of acquisition.</a:t>
            </a:r>
            <a:endParaRPr lang="en-US" sz="2000" dirty="0" smtClean="0"/>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Definitions</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4</a:t>
            </a:fld>
            <a:endParaRPr lang="en-IN" dirty="0"/>
          </a:p>
        </p:txBody>
      </p:sp>
      <p:sp>
        <p:nvSpPr>
          <p:cNvPr id="8" name="TextBox 7"/>
          <p:cNvSpPr txBox="1"/>
          <p:nvPr/>
        </p:nvSpPr>
        <p:spPr>
          <a:xfrm>
            <a:off x="782404" y="1290781"/>
            <a:ext cx="10392101" cy="5016758"/>
          </a:xfrm>
          <a:prstGeom prst="rect">
            <a:avLst/>
          </a:prstGeom>
          <a:noFill/>
        </p:spPr>
        <p:txBody>
          <a:bodyPr wrap="square" rtlCol="0">
            <a:spAutoFit/>
          </a:bodyPr>
          <a:lstStyle/>
          <a:p>
            <a:pPr algn="just"/>
            <a:r>
              <a:rPr lang="en-US" sz="2000" b="1" u="sng" dirty="0" smtClean="0">
                <a:latin typeface="Verdana" pitchFamily="34" charset="0"/>
                <a:ea typeface="Verdana" pitchFamily="34" charset="0"/>
                <a:cs typeface="Verdana" pitchFamily="34" charset="0"/>
              </a:rPr>
              <a:t>Operating Activities –</a:t>
            </a:r>
            <a:r>
              <a:rPr lang="en-US" sz="2000" b="1" dirty="0" smtClean="0">
                <a:latin typeface="Verdana" pitchFamily="34" charset="0"/>
                <a:ea typeface="Verdana" pitchFamily="34" charset="0"/>
                <a:cs typeface="Verdana" pitchFamily="34" charset="0"/>
              </a:rPr>
              <a:t> </a:t>
            </a:r>
          </a:p>
          <a:p>
            <a:pPr algn="just"/>
            <a:r>
              <a:rPr lang="en-US" sz="2000" dirty="0" smtClean="0">
                <a:latin typeface="Verdana" pitchFamily="34" charset="0"/>
                <a:ea typeface="Verdana" pitchFamily="34" charset="0"/>
                <a:cs typeface="Verdana" pitchFamily="34" charset="0"/>
              </a:rPr>
              <a:t>are the principal revenue-producing activities of the entity and other activities that are not investing or financing activities.</a:t>
            </a:r>
          </a:p>
          <a:p>
            <a:pPr algn="just"/>
            <a:r>
              <a:rPr lang="en-US" sz="2000" dirty="0" smtClean="0">
                <a:latin typeface="Verdana" pitchFamily="34" charset="0"/>
                <a:ea typeface="Verdana" pitchFamily="34" charset="0"/>
                <a:cs typeface="Verdana" pitchFamily="34" charset="0"/>
              </a:rPr>
              <a:t>Examples – </a:t>
            </a:r>
            <a:endParaRPr lang="en-US" sz="2000" dirty="0" smtClean="0">
              <a:latin typeface="Verdana" pitchFamily="34" charset="0"/>
              <a:ea typeface="Verdana" pitchFamily="34" charset="0"/>
              <a:cs typeface="Verdana" pitchFamily="34" charset="0"/>
            </a:endParaRPr>
          </a:p>
          <a:p>
            <a:pPr marL="457200" indent="-457200" algn="just">
              <a:buAutoNum type="arabicPeriod"/>
            </a:pPr>
            <a:r>
              <a:rPr lang="en-US" sz="2000" dirty="0" smtClean="0">
                <a:latin typeface="Verdana" pitchFamily="34" charset="0"/>
                <a:ea typeface="Verdana" pitchFamily="34" charset="0"/>
                <a:cs typeface="Verdana" pitchFamily="34" charset="0"/>
              </a:rPr>
              <a:t>cash </a:t>
            </a:r>
            <a:r>
              <a:rPr lang="en-US" sz="2000" dirty="0" smtClean="0">
                <a:latin typeface="Verdana" pitchFamily="34" charset="0"/>
                <a:ea typeface="Verdana" pitchFamily="34" charset="0"/>
                <a:cs typeface="Verdana" pitchFamily="34" charset="0"/>
              </a:rPr>
              <a:t>receipts from sale of goods or rendering of </a:t>
            </a:r>
            <a:r>
              <a:rPr lang="en-US" sz="2000" dirty="0" smtClean="0">
                <a:latin typeface="Verdana" pitchFamily="34" charset="0"/>
                <a:ea typeface="Verdana" pitchFamily="34" charset="0"/>
                <a:cs typeface="Verdana" pitchFamily="34" charset="0"/>
              </a:rPr>
              <a:t>services;</a:t>
            </a:r>
          </a:p>
          <a:p>
            <a:pPr marL="457200" indent="-457200" algn="just">
              <a:buAutoNum type="arabicPeriod"/>
            </a:pPr>
            <a:r>
              <a:rPr lang="en-US" sz="2000" dirty="0" smtClean="0">
                <a:latin typeface="Verdana" pitchFamily="34" charset="0"/>
                <a:ea typeface="Verdana" pitchFamily="34" charset="0"/>
                <a:cs typeface="Verdana" pitchFamily="34" charset="0"/>
              </a:rPr>
              <a:t>Cash </a:t>
            </a:r>
            <a:r>
              <a:rPr lang="en-US" sz="2000" dirty="0" smtClean="0">
                <a:latin typeface="Verdana" pitchFamily="34" charset="0"/>
                <a:ea typeface="Verdana" pitchFamily="34" charset="0"/>
                <a:cs typeface="Verdana" pitchFamily="34" charset="0"/>
              </a:rPr>
              <a:t>receipts from royalties, fees, commissions and other revenue</a:t>
            </a:r>
            <a:r>
              <a:rPr lang="en-US" sz="2000" dirty="0" smtClean="0">
                <a:latin typeface="Verdana" pitchFamily="34" charset="0"/>
                <a:ea typeface="Verdana" pitchFamily="34" charset="0"/>
                <a:cs typeface="Verdana" pitchFamily="34" charset="0"/>
              </a:rPr>
              <a:t>;</a:t>
            </a:r>
          </a:p>
          <a:p>
            <a:pPr marL="457200" indent="-457200" algn="just">
              <a:buAutoNum type="arabicPeriod"/>
            </a:pPr>
            <a:r>
              <a:rPr lang="en-US" sz="2000" dirty="0" smtClean="0">
                <a:latin typeface="Verdana" pitchFamily="34" charset="0"/>
                <a:ea typeface="Verdana" pitchFamily="34" charset="0"/>
                <a:cs typeface="Verdana" pitchFamily="34" charset="0"/>
              </a:rPr>
              <a:t>Cash payments to suppliers for goods and </a:t>
            </a:r>
            <a:r>
              <a:rPr lang="en-US" sz="2000" dirty="0" smtClean="0">
                <a:latin typeface="Verdana" pitchFamily="34" charset="0"/>
                <a:ea typeface="Verdana" pitchFamily="34" charset="0"/>
                <a:cs typeface="Verdana" pitchFamily="34" charset="0"/>
              </a:rPr>
              <a:t>services</a:t>
            </a:r>
          </a:p>
          <a:p>
            <a:pPr marL="457200" indent="-457200" algn="just">
              <a:buAutoNum type="arabicPeriod"/>
            </a:pPr>
            <a:r>
              <a:rPr lang="en-US" sz="2000" dirty="0" smtClean="0">
                <a:latin typeface="Verdana" pitchFamily="34" charset="0"/>
                <a:ea typeface="Verdana" pitchFamily="34" charset="0"/>
                <a:cs typeface="Verdana" pitchFamily="34" charset="0"/>
              </a:rPr>
              <a:t>An entity may hold securities and loans for dealing or trading purposes, in which they are similar to inventory acquired specifically for resale. Therefore, cash flows arising from the purchase and sale of dealing or trading securities are classified as operating </a:t>
            </a:r>
            <a:r>
              <a:rPr lang="en-US" sz="2000" dirty="0" smtClean="0">
                <a:latin typeface="Verdana" pitchFamily="34" charset="0"/>
                <a:ea typeface="Verdana" pitchFamily="34" charset="0"/>
                <a:cs typeface="Verdana" pitchFamily="34" charset="0"/>
              </a:rPr>
              <a:t>activities.</a:t>
            </a:r>
            <a:endParaRPr lang="en-US" sz="2000" dirty="0" smtClean="0">
              <a:latin typeface="Verdana" pitchFamily="34" charset="0"/>
              <a:ea typeface="Verdana" pitchFamily="34" charset="0"/>
              <a:cs typeface="Verdana" pitchFamily="34" charset="0"/>
            </a:endParaRPr>
          </a:p>
          <a:p>
            <a:pPr marL="1546225" algn="just"/>
            <a:endParaRPr lang="en-US" sz="1000" dirty="0" smtClean="0">
              <a:latin typeface="Verdana" pitchFamily="34" charset="0"/>
              <a:ea typeface="Verdana" pitchFamily="34" charset="0"/>
              <a:cs typeface="Verdana" pitchFamily="34" charset="0"/>
            </a:endParaRPr>
          </a:p>
          <a:p>
            <a:pPr algn="just"/>
            <a:r>
              <a:rPr lang="en-US" sz="2000" b="1" u="sng" dirty="0" smtClean="0">
                <a:latin typeface="Verdana" pitchFamily="34" charset="0"/>
                <a:ea typeface="Verdana" pitchFamily="34" charset="0"/>
                <a:cs typeface="Verdana" pitchFamily="34" charset="0"/>
              </a:rPr>
              <a:t>Notes –</a:t>
            </a:r>
            <a:r>
              <a:rPr lang="en-US" sz="2000" b="1" dirty="0" smtClean="0">
                <a:latin typeface="Verdana" pitchFamily="34" charset="0"/>
                <a:ea typeface="Verdana" pitchFamily="34" charset="0"/>
                <a:cs typeface="Verdana" pitchFamily="34" charset="0"/>
              </a:rPr>
              <a:t> </a:t>
            </a:r>
            <a:r>
              <a:rPr lang="en-US" sz="2000" dirty="0" smtClean="0">
                <a:latin typeface="Verdana" pitchFamily="34" charset="0"/>
                <a:ea typeface="Verdana" pitchFamily="34" charset="0"/>
                <a:cs typeface="Verdana" pitchFamily="34" charset="0"/>
              </a:rPr>
              <a:t>Cash payment to manufacture or acquire assets held for rental to others and subsequently held for sale as described in </a:t>
            </a:r>
            <a:r>
              <a:rPr lang="en-US" sz="2000" dirty="0" err="1" smtClean="0">
                <a:latin typeface="Verdana" pitchFamily="34" charset="0"/>
                <a:ea typeface="Verdana" pitchFamily="34" charset="0"/>
                <a:cs typeface="Verdana" pitchFamily="34" charset="0"/>
              </a:rPr>
              <a:t>para</a:t>
            </a:r>
            <a:r>
              <a:rPr lang="en-US" sz="2000" dirty="0" smtClean="0">
                <a:latin typeface="Verdana" pitchFamily="34" charset="0"/>
                <a:ea typeface="Verdana" pitchFamily="34" charset="0"/>
                <a:cs typeface="Verdana" pitchFamily="34" charset="0"/>
              </a:rPr>
              <a:t> 68A of Ind AS 16, as cash flows from operating activities. The cash receipts from rents and subsequent sales of such assets are also cash flow from operating activities. </a:t>
            </a: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Definitions</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5</a:t>
            </a:fld>
            <a:endParaRPr lang="en-IN" dirty="0"/>
          </a:p>
        </p:txBody>
      </p:sp>
      <p:sp>
        <p:nvSpPr>
          <p:cNvPr id="8" name="TextBox 7"/>
          <p:cNvSpPr txBox="1"/>
          <p:nvPr/>
        </p:nvSpPr>
        <p:spPr>
          <a:xfrm>
            <a:off x="782404" y="1290781"/>
            <a:ext cx="10392101" cy="3477875"/>
          </a:xfrm>
          <a:prstGeom prst="rect">
            <a:avLst/>
          </a:prstGeom>
          <a:noFill/>
        </p:spPr>
        <p:txBody>
          <a:bodyPr wrap="square" rtlCol="0">
            <a:spAutoFit/>
          </a:bodyPr>
          <a:lstStyle/>
          <a:p>
            <a:pPr algn="just"/>
            <a:r>
              <a:rPr lang="en-US" sz="2000" b="1" u="sng" dirty="0" smtClean="0">
                <a:latin typeface="Verdana" pitchFamily="34" charset="0"/>
                <a:ea typeface="Verdana" pitchFamily="34" charset="0"/>
                <a:cs typeface="Verdana" pitchFamily="34" charset="0"/>
              </a:rPr>
              <a:t>Investing Activities –</a:t>
            </a:r>
            <a:r>
              <a:rPr lang="en-US" sz="2000" b="1" dirty="0" smtClean="0">
                <a:latin typeface="Verdana" pitchFamily="34" charset="0"/>
                <a:ea typeface="Verdana" pitchFamily="34" charset="0"/>
                <a:cs typeface="Verdana" pitchFamily="34" charset="0"/>
              </a:rPr>
              <a:t> </a:t>
            </a:r>
          </a:p>
          <a:p>
            <a:pPr algn="just"/>
            <a:r>
              <a:rPr lang="en-US" sz="2000" dirty="0" smtClean="0">
                <a:latin typeface="Verdana" pitchFamily="34" charset="0"/>
                <a:ea typeface="Verdana" pitchFamily="34" charset="0"/>
                <a:cs typeface="Verdana" pitchFamily="34" charset="0"/>
              </a:rPr>
              <a:t>are the acquisition and disposal of long-term assets and other investments not included in cash and cash equivalents</a:t>
            </a:r>
            <a:r>
              <a:rPr lang="en-US" sz="2000" dirty="0" smtClean="0">
                <a:latin typeface="Verdana" pitchFamily="34" charset="0"/>
                <a:ea typeface="Verdana" pitchFamily="34" charset="0"/>
                <a:cs typeface="Verdana" pitchFamily="34" charset="0"/>
              </a:rPr>
              <a:t>.</a:t>
            </a:r>
          </a:p>
          <a:p>
            <a:pPr algn="just"/>
            <a:endParaRPr lang="en-US" sz="1000" dirty="0" smtClean="0">
              <a:latin typeface="Verdana" pitchFamily="34" charset="0"/>
              <a:ea typeface="Verdana" pitchFamily="34" charset="0"/>
              <a:cs typeface="Verdana" pitchFamily="34" charset="0"/>
            </a:endParaRPr>
          </a:p>
          <a:p>
            <a:pPr algn="just"/>
            <a:r>
              <a:rPr lang="en-US" sz="2000" b="1" dirty="0" smtClean="0">
                <a:latin typeface="Verdana" pitchFamily="34" charset="0"/>
                <a:ea typeface="Verdana" pitchFamily="34" charset="0"/>
                <a:cs typeface="Verdana" pitchFamily="34" charset="0"/>
              </a:rPr>
              <a:t>Example – </a:t>
            </a:r>
          </a:p>
          <a:p>
            <a:pPr marL="457200" indent="-457200" algn="just">
              <a:buAutoNum type="arabicPeriod"/>
            </a:pPr>
            <a:r>
              <a:rPr lang="en-US" sz="2000" dirty="0" smtClean="0">
                <a:latin typeface="Verdana" pitchFamily="34" charset="0"/>
                <a:ea typeface="Verdana" pitchFamily="34" charset="0"/>
                <a:cs typeface="Verdana" pitchFamily="34" charset="0"/>
              </a:rPr>
              <a:t>Cash payment to acquire property, plant and equipment, intangibles and other long-term assets</a:t>
            </a:r>
          </a:p>
          <a:p>
            <a:pPr marL="457200" indent="-457200" algn="just">
              <a:buAutoNum type="arabicPeriod"/>
            </a:pPr>
            <a:r>
              <a:rPr lang="en-US" sz="2000" dirty="0" smtClean="0">
                <a:latin typeface="Verdana" pitchFamily="34" charset="0"/>
                <a:ea typeface="Verdana" pitchFamily="34" charset="0"/>
                <a:cs typeface="Verdana" pitchFamily="34" charset="0"/>
              </a:rPr>
              <a:t>Cash receipts from sale of property, plant and equipment, intangibles</a:t>
            </a:r>
          </a:p>
          <a:p>
            <a:pPr marL="457200" indent="-457200" algn="just">
              <a:buAutoNum type="arabicPeriod"/>
            </a:pPr>
            <a:r>
              <a:rPr lang="en-US" sz="2000" dirty="0" smtClean="0">
                <a:latin typeface="Verdana" pitchFamily="34" charset="0"/>
                <a:ea typeface="Verdana" pitchFamily="34" charset="0"/>
                <a:cs typeface="Verdana" pitchFamily="34" charset="0"/>
              </a:rPr>
              <a:t>Cash payment to acquire equity or debt instruments</a:t>
            </a:r>
          </a:p>
          <a:p>
            <a:pPr marL="457200" indent="-457200" algn="just">
              <a:buAutoNum type="arabicPeriod"/>
            </a:pPr>
            <a:r>
              <a:rPr lang="en-US" sz="2000" dirty="0" smtClean="0">
                <a:latin typeface="Verdana" pitchFamily="34" charset="0"/>
                <a:ea typeface="Verdana" pitchFamily="34" charset="0"/>
                <a:cs typeface="Verdana" pitchFamily="34" charset="0"/>
              </a:rPr>
              <a:t>Cash advances and loans made to other parties</a:t>
            </a:r>
          </a:p>
          <a:p>
            <a:pPr marL="457200" indent="-457200" algn="just">
              <a:buAutoNum type="arabicPeriod"/>
            </a:pPr>
            <a:r>
              <a:rPr lang="en-US" sz="2000" dirty="0" smtClean="0">
                <a:latin typeface="Verdana" pitchFamily="34" charset="0"/>
                <a:ea typeface="Verdana" pitchFamily="34" charset="0"/>
                <a:cs typeface="Verdana" pitchFamily="34" charset="0"/>
              </a:rPr>
              <a:t>Cash payment for future contracts, forward contracts, option contracts</a:t>
            </a:r>
            <a:endParaRPr lang="en-US" sz="2000" dirty="0" smtClean="0">
              <a:latin typeface="Verdana" pitchFamily="34" charset="0"/>
              <a:ea typeface="Verdana" pitchFamily="34" charset="0"/>
              <a:cs typeface="Verdana" pitchFamily="34" charset="0"/>
            </a:endParaRPr>
          </a:p>
          <a:p>
            <a:pPr algn="just"/>
            <a:endParaRPr lang="en-US" sz="1000" dirty="0" smtClean="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Definitions</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6</a:t>
            </a:fld>
            <a:endParaRPr lang="en-IN" dirty="0"/>
          </a:p>
        </p:txBody>
      </p:sp>
      <p:sp>
        <p:nvSpPr>
          <p:cNvPr id="8" name="TextBox 7"/>
          <p:cNvSpPr txBox="1"/>
          <p:nvPr/>
        </p:nvSpPr>
        <p:spPr>
          <a:xfrm>
            <a:off x="782404" y="1290781"/>
            <a:ext cx="10392101" cy="4247317"/>
          </a:xfrm>
          <a:prstGeom prst="rect">
            <a:avLst/>
          </a:prstGeom>
          <a:noFill/>
        </p:spPr>
        <p:txBody>
          <a:bodyPr wrap="square" rtlCol="0">
            <a:spAutoFit/>
          </a:bodyPr>
          <a:lstStyle/>
          <a:p>
            <a:pPr algn="just"/>
            <a:r>
              <a:rPr lang="en-US" sz="2000" b="1" u="sng" dirty="0" smtClean="0">
                <a:latin typeface="Verdana" pitchFamily="34" charset="0"/>
                <a:ea typeface="Verdana" pitchFamily="34" charset="0"/>
                <a:cs typeface="Verdana" pitchFamily="34" charset="0"/>
              </a:rPr>
              <a:t>Financing Activities –</a:t>
            </a:r>
            <a:r>
              <a:rPr lang="en-US" sz="2000" dirty="0" smtClean="0">
                <a:latin typeface="Verdana" pitchFamily="34" charset="0"/>
                <a:ea typeface="Verdana" pitchFamily="34" charset="0"/>
                <a:cs typeface="Verdana" pitchFamily="34" charset="0"/>
              </a:rPr>
              <a:t> </a:t>
            </a:r>
          </a:p>
          <a:p>
            <a:pPr algn="just"/>
            <a:r>
              <a:rPr lang="en-US" sz="2000" dirty="0" smtClean="0">
                <a:latin typeface="Verdana" pitchFamily="34" charset="0"/>
                <a:ea typeface="Verdana" pitchFamily="34" charset="0"/>
                <a:cs typeface="Verdana" pitchFamily="34" charset="0"/>
              </a:rPr>
              <a:t>are activities that result in changes in the size and composition of the contributed equity and borrowings of the entity.</a:t>
            </a:r>
            <a:endParaRPr lang="en-US" sz="2000" b="1" dirty="0" smtClean="0">
              <a:latin typeface="Verdana" pitchFamily="34" charset="0"/>
              <a:ea typeface="Verdana" pitchFamily="34" charset="0"/>
              <a:cs typeface="Verdana" pitchFamily="34" charset="0"/>
            </a:endParaRPr>
          </a:p>
          <a:p>
            <a:pPr algn="just"/>
            <a:endParaRPr lang="en-US" sz="1000" b="1" dirty="0" smtClean="0">
              <a:latin typeface="Verdana" pitchFamily="34" charset="0"/>
              <a:ea typeface="Verdana" pitchFamily="34" charset="0"/>
              <a:cs typeface="Verdana" pitchFamily="34" charset="0"/>
            </a:endParaRPr>
          </a:p>
          <a:p>
            <a:pPr algn="just"/>
            <a:r>
              <a:rPr lang="en-US" sz="2000" b="1" dirty="0" smtClean="0">
                <a:latin typeface="Verdana" pitchFamily="34" charset="0"/>
                <a:ea typeface="Verdana" pitchFamily="34" charset="0"/>
                <a:cs typeface="Verdana" pitchFamily="34" charset="0"/>
              </a:rPr>
              <a:t>Example – </a:t>
            </a:r>
          </a:p>
          <a:p>
            <a:pPr marL="457200" indent="-457200" algn="just">
              <a:buAutoNum type="arabicPeriod"/>
            </a:pPr>
            <a:r>
              <a:rPr lang="en-US" sz="2000" dirty="0" smtClean="0">
                <a:latin typeface="Verdana" pitchFamily="34" charset="0"/>
                <a:ea typeface="Verdana" pitchFamily="34" charset="0"/>
                <a:cs typeface="Verdana" pitchFamily="34" charset="0"/>
              </a:rPr>
              <a:t>Cash proceeds from issuing of share or other equity instruments</a:t>
            </a:r>
          </a:p>
          <a:p>
            <a:pPr marL="457200" indent="-457200" algn="just">
              <a:buAutoNum type="arabicPeriod"/>
            </a:pPr>
            <a:r>
              <a:rPr lang="en-US" sz="2000" dirty="0" smtClean="0">
                <a:latin typeface="Verdana" pitchFamily="34" charset="0"/>
                <a:ea typeface="Verdana" pitchFamily="34" charset="0"/>
                <a:cs typeface="Verdana" pitchFamily="34" charset="0"/>
              </a:rPr>
              <a:t>Cash payment to owners to acquire or redeem the equity’s shares</a:t>
            </a:r>
          </a:p>
          <a:p>
            <a:pPr marL="457200" indent="-457200" algn="just">
              <a:buAutoNum type="arabicPeriod"/>
            </a:pPr>
            <a:r>
              <a:rPr lang="en-US" sz="2000" dirty="0" smtClean="0">
                <a:latin typeface="Verdana" pitchFamily="34" charset="0"/>
                <a:ea typeface="Verdana" pitchFamily="34" charset="0"/>
                <a:cs typeface="Verdana" pitchFamily="34" charset="0"/>
              </a:rPr>
              <a:t>Cash proceeds from issuing debentures, loans, notes, bonds, mortgages</a:t>
            </a:r>
          </a:p>
          <a:p>
            <a:pPr marL="457200" indent="-457200" algn="just">
              <a:buAutoNum type="arabicPeriod"/>
            </a:pPr>
            <a:r>
              <a:rPr lang="en-US" sz="2000" dirty="0" smtClean="0">
                <a:latin typeface="Verdana" pitchFamily="34" charset="0"/>
                <a:ea typeface="Verdana" pitchFamily="34" charset="0"/>
                <a:cs typeface="Verdana" pitchFamily="34" charset="0"/>
              </a:rPr>
              <a:t>Cash repayments of amount borrowed and</a:t>
            </a:r>
          </a:p>
          <a:p>
            <a:pPr marL="457200" indent="-457200" algn="just">
              <a:buAutoNum type="arabicPeriod"/>
            </a:pPr>
            <a:r>
              <a:rPr lang="en-US" sz="2000" dirty="0" smtClean="0">
                <a:latin typeface="Verdana" pitchFamily="34" charset="0"/>
                <a:ea typeface="Verdana" pitchFamily="34" charset="0"/>
                <a:cs typeface="Verdana" pitchFamily="34" charset="0"/>
              </a:rPr>
              <a:t>Cash repayment by lessee for the reduction of the outstanding liability</a:t>
            </a:r>
          </a:p>
          <a:p>
            <a:pPr marL="457200" indent="-457200" algn="just"/>
            <a:endParaRPr lang="en-US" sz="1000" dirty="0" smtClean="0">
              <a:latin typeface="Verdana" pitchFamily="34" charset="0"/>
              <a:ea typeface="Verdana" pitchFamily="34" charset="0"/>
              <a:cs typeface="Verdana" pitchFamily="34" charset="0"/>
            </a:endParaRPr>
          </a:p>
          <a:p>
            <a:pPr algn="just"/>
            <a:r>
              <a:rPr lang="en-US" sz="2000" b="1" dirty="0" smtClean="0">
                <a:latin typeface="Verdana" pitchFamily="34" charset="0"/>
                <a:ea typeface="Verdana" pitchFamily="34" charset="0"/>
                <a:cs typeface="Verdana" pitchFamily="34" charset="0"/>
              </a:rPr>
              <a:t>Note – </a:t>
            </a:r>
          </a:p>
          <a:p>
            <a:pPr algn="just"/>
            <a:r>
              <a:rPr lang="en-US" sz="2000" b="1" dirty="0" smtClean="0">
                <a:latin typeface="Verdana" pitchFamily="34" charset="0"/>
                <a:ea typeface="Verdana" pitchFamily="34" charset="0"/>
                <a:cs typeface="Verdana" pitchFamily="34" charset="0"/>
              </a:rPr>
              <a:t>Cash flows arising from the operating, investing or financing activities may be reported on net basis.</a:t>
            </a: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Foreign Currency Cash Flows</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7</a:t>
            </a:fld>
            <a:endParaRPr lang="en-IN" dirty="0"/>
          </a:p>
        </p:txBody>
      </p:sp>
      <p:sp>
        <p:nvSpPr>
          <p:cNvPr id="8" name="TextBox 7"/>
          <p:cNvSpPr txBox="1"/>
          <p:nvPr/>
        </p:nvSpPr>
        <p:spPr>
          <a:xfrm>
            <a:off x="782404" y="1290781"/>
            <a:ext cx="10392101" cy="3785652"/>
          </a:xfrm>
          <a:prstGeom prst="rect">
            <a:avLst/>
          </a:prstGeom>
          <a:noFill/>
        </p:spPr>
        <p:txBody>
          <a:bodyPr wrap="square" rtlCol="0">
            <a:spAutoFit/>
          </a:bodyPr>
          <a:lstStyle/>
          <a:p>
            <a:pPr algn="just"/>
            <a:r>
              <a:rPr lang="en-US" sz="2000" b="1" u="sng" dirty="0" smtClean="0">
                <a:latin typeface="Verdana" pitchFamily="34" charset="0"/>
                <a:ea typeface="Verdana" pitchFamily="34" charset="0"/>
                <a:cs typeface="Verdana" pitchFamily="34" charset="0"/>
              </a:rPr>
              <a:t>Foreign currency cash flows </a:t>
            </a:r>
            <a:r>
              <a:rPr lang="en-US" sz="2000" b="1" u="sng" dirty="0" smtClean="0">
                <a:latin typeface="Verdana" pitchFamily="34" charset="0"/>
                <a:ea typeface="Verdana" pitchFamily="34" charset="0"/>
                <a:cs typeface="Verdana" pitchFamily="34" charset="0"/>
              </a:rPr>
              <a:t>–</a:t>
            </a:r>
            <a:r>
              <a:rPr lang="en-US" sz="2000" dirty="0" smtClean="0">
                <a:latin typeface="Verdana" pitchFamily="34" charset="0"/>
                <a:ea typeface="Verdana" pitchFamily="34" charset="0"/>
                <a:cs typeface="Verdana" pitchFamily="34" charset="0"/>
              </a:rPr>
              <a:t> </a:t>
            </a:r>
          </a:p>
          <a:p>
            <a:pPr algn="just"/>
            <a:r>
              <a:rPr lang="en-US" sz="2000" dirty="0" smtClean="0">
                <a:latin typeface="Verdana" pitchFamily="34" charset="0"/>
                <a:ea typeface="Verdana" pitchFamily="34" charset="0"/>
                <a:cs typeface="Verdana" pitchFamily="34" charset="0"/>
              </a:rPr>
              <a:t>Cash </a:t>
            </a:r>
            <a:r>
              <a:rPr lang="en-US" sz="2000" dirty="0" smtClean="0">
                <a:latin typeface="Verdana" pitchFamily="34" charset="0"/>
                <a:ea typeface="Verdana" pitchFamily="34" charset="0"/>
                <a:cs typeface="Verdana" pitchFamily="34" charset="0"/>
              </a:rPr>
              <a:t>flows arising from transactions in a foreign currency shall be recorded in an entity’s functional currency by applying to the foreign currency amount the exchange rate between the functional currency and the foreign currency at the date of the cash flow. 	</a:t>
            </a:r>
          </a:p>
          <a:p>
            <a:endParaRPr lang="en-US" sz="1000" dirty="0" smtClean="0"/>
          </a:p>
          <a:p>
            <a:pPr algn="just"/>
            <a:r>
              <a:rPr lang="en-US" sz="2000" dirty="0" smtClean="0">
                <a:latin typeface="Verdana" pitchFamily="34" charset="0"/>
                <a:ea typeface="Verdana" pitchFamily="34" charset="0"/>
                <a:cs typeface="Verdana" pitchFamily="34" charset="0"/>
              </a:rPr>
              <a:t>The cash flows of a foreign subsidiary shall be translated at the exchange rates between the functional currency and the foreign currency at the dates of the cash flows. 	</a:t>
            </a:r>
          </a:p>
          <a:p>
            <a:pPr algn="just"/>
            <a:endParaRPr lang="en-US" sz="1000" b="1" dirty="0" smtClean="0">
              <a:latin typeface="Verdana" pitchFamily="34" charset="0"/>
              <a:ea typeface="Verdana" pitchFamily="34" charset="0"/>
              <a:cs typeface="Verdana" pitchFamily="34" charset="0"/>
            </a:endParaRPr>
          </a:p>
          <a:p>
            <a:pPr algn="just"/>
            <a:r>
              <a:rPr lang="en-US" sz="2000" b="1" dirty="0" smtClean="0">
                <a:latin typeface="Verdana" pitchFamily="34" charset="0"/>
                <a:ea typeface="Verdana" pitchFamily="34" charset="0"/>
                <a:cs typeface="Verdana" pitchFamily="34" charset="0"/>
              </a:rPr>
              <a:t>Note –</a:t>
            </a:r>
          </a:p>
          <a:p>
            <a:pPr algn="just"/>
            <a:r>
              <a:rPr lang="en-US" sz="2000" b="1" dirty="0" smtClean="0">
                <a:latin typeface="Verdana" pitchFamily="34" charset="0"/>
                <a:ea typeface="Verdana" pitchFamily="34" charset="0"/>
                <a:cs typeface="Verdana" pitchFamily="34" charset="0"/>
              </a:rPr>
              <a:t>Unrealized gains and losses arising from changes in foreign currency exchange rates are not cash.</a:t>
            </a: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Others</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8</a:t>
            </a:fld>
            <a:endParaRPr lang="en-IN" dirty="0"/>
          </a:p>
        </p:txBody>
      </p:sp>
      <p:sp>
        <p:nvSpPr>
          <p:cNvPr id="8" name="TextBox 7"/>
          <p:cNvSpPr txBox="1"/>
          <p:nvPr/>
        </p:nvSpPr>
        <p:spPr>
          <a:xfrm>
            <a:off x="782404" y="1290781"/>
            <a:ext cx="10392101" cy="5324535"/>
          </a:xfrm>
          <a:prstGeom prst="rect">
            <a:avLst/>
          </a:prstGeom>
          <a:noFill/>
        </p:spPr>
        <p:txBody>
          <a:bodyPr wrap="square" rtlCol="0">
            <a:spAutoFit/>
          </a:bodyPr>
          <a:lstStyle/>
          <a:p>
            <a:pPr algn="just"/>
            <a:r>
              <a:rPr lang="en-US" sz="2000" b="1" u="sng" dirty="0" smtClean="0">
                <a:latin typeface="Verdana" pitchFamily="34" charset="0"/>
                <a:ea typeface="Verdana" pitchFamily="34" charset="0"/>
                <a:cs typeface="Verdana" pitchFamily="34" charset="0"/>
              </a:rPr>
              <a:t>Interest &amp; Dividend–</a:t>
            </a:r>
            <a:r>
              <a:rPr lang="en-US" sz="2000" dirty="0" smtClean="0">
                <a:latin typeface="Verdana" pitchFamily="34" charset="0"/>
                <a:ea typeface="Verdana" pitchFamily="34" charset="0"/>
                <a:cs typeface="Verdana" pitchFamily="34" charset="0"/>
              </a:rPr>
              <a:t> </a:t>
            </a:r>
            <a:endParaRPr lang="en-US" sz="2000" dirty="0" smtClean="0">
              <a:latin typeface="Verdana" pitchFamily="34" charset="0"/>
              <a:ea typeface="Verdana" pitchFamily="34" charset="0"/>
              <a:cs typeface="Verdana" pitchFamily="34" charset="0"/>
            </a:endParaRPr>
          </a:p>
          <a:p>
            <a:pPr algn="just"/>
            <a:r>
              <a:rPr lang="en-US" sz="2000" dirty="0" smtClean="0">
                <a:latin typeface="Verdana" pitchFamily="34" charset="0"/>
                <a:ea typeface="Verdana" pitchFamily="34" charset="0"/>
                <a:cs typeface="Verdana" pitchFamily="34" charset="0"/>
              </a:rPr>
              <a:t>Cash </a:t>
            </a:r>
            <a:r>
              <a:rPr lang="en-US" sz="2000" dirty="0" smtClean="0">
                <a:latin typeface="Verdana" pitchFamily="34" charset="0"/>
                <a:ea typeface="Verdana" pitchFamily="34" charset="0"/>
                <a:cs typeface="Verdana" pitchFamily="34" charset="0"/>
              </a:rPr>
              <a:t>flows </a:t>
            </a:r>
            <a:r>
              <a:rPr lang="en-US" sz="2000" dirty="0" smtClean="0">
                <a:latin typeface="Verdana" pitchFamily="34" charset="0"/>
                <a:ea typeface="Verdana" pitchFamily="34" charset="0"/>
                <a:cs typeface="Verdana" pitchFamily="34" charset="0"/>
              </a:rPr>
              <a:t>from interest and dividends received and paid shall each be disclosed separately.</a:t>
            </a:r>
          </a:p>
          <a:p>
            <a:pPr algn="just"/>
            <a:endParaRPr lang="en-US" sz="1000" b="1" dirty="0" smtClean="0">
              <a:latin typeface="Verdana" pitchFamily="34" charset="0"/>
              <a:ea typeface="Verdana" pitchFamily="34" charset="0"/>
              <a:cs typeface="Verdana" pitchFamily="34" charset="0"/>
            </a:endParaRPr>
          </a:p>
          <a:p>
            <a:pPr algn="just"/>
            <a:r>
              <a:rPr lang="en-US" sz="2000" dirty="0" smtClean="0">
                <a:latin typeface="Verdana" pitchFamily="34" charset="0"/>
                <a:ea typeface="Verdana" pitchFamily="34" charset="0"/>
                <a:cs typeface="Verdana" pitchFamily="34" charset="0"/>
              </a:rPr>
              <a:t>In case of financial institutions – cash flow arising from interest paid and interest and dividend received should be classified as cash flow arising from operating activities.</a:t>
            </a:r>
          </a:p>
          <a:p>
            <a:pPr algn="just"/>
            <a:endParaRPr lang="en-US" sz="1000" dirty="0" smtClean="0">
              <a:latin typeface="Verdana" pitchFamily="34" charset="0"/>
              <a:ea typeface="Verdana" pitchFamily="34" charset="0"/>
              <a:cs typeface="Verdana" pitchFamily="34" charset="0"/>
            </a:endParaRPr>
          </a:p>
          <a:p>
            <a:pPr algn="just"/>
            <a:r>
              <a:rPr lang="en-US" sz="2000" dirty="0" smtClean="0">
                <a:latin typeface="Verdana" pitchFamily="34" charset="0"/>
                <a:ea typeface="Verdana" pitchFamily="34" charset="0"/>
                <a:cs typeface="Verdana" pitchFamily="34" charset="0"/>
              </a:rPr>
              <a:t>In case of other entities – </a:t>
            </a:r>
          </a:p>
          <a:p>
            <a:pPr algn="just">
              <a:buFont typeface="Wingdings" pitchFamily="2" charset="2"/>
              <a:buChar char="q"/>
            </a:pPr>
            <a:r>
              <a:rPr lang="en-US" sz="2000" dirty="0" smtClean="0">
                <a:latin typeface="Verdana" pitchFamily="34" charset="0"/>
                <a:ea typeface="Verdana" pitchFamily="34" charset="0"/>
                <a:cs typeface="Verdana" pitchFamily="34" charset="0"/>
              </a:rPr>
              <a:t> Interest paid should be classified as part of financing activities.</a:t>
            </a:r>
          </a:p>
          <a:p>
            <a:pPr marL="282575" indent="-282575" algn="just">
              <a:buFont typeface="Wingdings" pitchFamily="2" charset="2"/>
              <a:buChar char="q"/>
            </a:pPr>
            <a:r>
              <a:rPr lang="en-US" sz="2000" dirty="0" smtClean="0">
                <a:latin typeface="Verdana" pitchFamily="34" charset="0"/>
                <a:ea typeface="Verdana" pitchFamily="34" charset="0"/>
                <a:cs typeface="Verdana" pitchFamily="34" charset="0"/>
              </a:rPr>
              <a:t>Interest and dividend </a:t>
            </a:r>
            <a:r>
              <a:rPr lang="en-US" sz="2000" dirty="0" smtClean="0">
                <a:latin typeface="Verdana" pitchFamily="34" charset="0"/>
                <a:ea typeface="Verdana" pitchFamily="34" charset="0"/>
                <a:cs typeface="Verdana" pitchFamily="34" charset="0"/>
              </a:rPr>
              <a:t>received should be classified as part of </a:t>
            </a:r>
            <a:r>
              <a:rPr lang="en-US" sz="2000" dirty="0" smtClean="0">
                <a:latin typeface="Verdana" pitchFamily="34" charset="0"/>
                <a:ea typeface="Verdana" pitchFamily="34" charset="0"/>
                <a:cs typeface="Verdana" pitchFamily="34" charset="0"/>
              </a:rPr>
              <a:t>investing activities.</a:t>
            </a:r>
          </a:p>
          <a:p>
            <a:pPr algn="just">
              <a:buFont typeface="Wingdings" pitchFamily="2" charset="2"/>
              <a:buChar char="q"/>
            </a:pPr>
            <a:r>
              <a:rPr lang="en-US" sz="2000" dirty="0" smtClean="0">
                <a:latin typeface="Verdana" pitchFamily="34" charset="0"/>
                <a:ea typeface="Verdana" pitchFamily="34" charset="0"/>
                <a:cs typeface="Verdana" pitchFamily="34" charset="0"/>
              </a:rPr>
              <a:t> Dividend </a:t>
            </a:r>
            <a:r>
              <a:rPr lang="en-US" sz="2000" dirty="0" smtClean="0">
                <a:latin typeface="Verdana" pitchFamily="34" charset="0"/>
                <a:ea typeface="Verdana" pitchFamily="34" charset="0"/>
                <a:cs typeface="Verdana" pitchFamily="34" charset="0"/>
              </a:rPr>
              <a:t>paid should be classified as part of financing activities</a:t>
            </a:r>
            <a:r>
              <a:rPr lang="en-US" sz="2000" dirty="0" smtClean="0">
                <a:latin typeface="Verdana" pitchFamily="34" charset="0"/>
                <a:ea typeface="Verdana" pitchFamily="34" charset="0"/>
                <a:cs typeface="Verdana" pitchFamily="34" charset="0"/>
              </a:rPr>
              <a:t>.</a:t>
            </a:r>
          </a:p>
          <a:p>
            <a:pPr algn="just"/>
            <a:endParaRPr lang="en-US" sz="2000" dirty="0" smtClean="0">
              <a:latin typeface="Verdana" pitchFamily="34" charset="0"/>
              <a:ea typeface="Verdana" pitchFamily="34" charset="0"/>
              <a:cs typeface="Verdana" pitchFamily="34" charset="0"/>
            </a:endParaRPr>
          </a:p>
          <a:p>
            <a:pPr algn="just"/>
            <a:r>
              <a:rPr lang="en-US" sz="2000" dirty="0" smtClean="0">
                <a:latin typeface="Verdana" pitchFamily="34" charset="0"/>
                <a:ea typeface="Verdana" pitchFamily="34" charset="0"/>
                <a:cs typeface="Verdana" pitchFamily="34" charset="0"/>
              </a:rPr>
              <a:t>Cash flows arising from taxes on income shall be separately disclosed and shall be classified as part of operating activities unless they can be separately identified with investing and financing activities.</a:t>
            </a:r>
            <a:endParaRPr lang="en-US" sz="2000" dirty="0" smtClean="0">
              <a:latin typeface="Verdana" pitchFamily="34" charset="0"/>
              <a:ea typeface="Verdana" pitchFamily="34" charset="0"/>
              <a:cs typeface="Verdana" pitchFamily="34" charset="0"/>
            </a:endParaRPr>
          </a:p>
          <a:p>
            <a:pPr algn="just"/>
            <a:endParaRPr lang="en-US" sz="2000" dirty="0" smtClean="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600501"/>
            <a:ext cx="10317708" cy="630942"/>
          </a:xfrm>
          <a:prstGeom prst="rect">
            <a:avLst/>
          </a:prstGeom>
          <a:noFill/>
        </p:spPr>
        <p:txBody>
          <a:bodyPr wrap="square" rtlCol="0">
            <a:spAutoFit/>
          </a:bodyPr>
          <a:lstStyle/>
          <a:p>
            <a:r>
              <a:rPr lang="en-IN" sz="3500" b="1" i="1" dirty="0" smtClean="0"/>
              <a:t>Others</a:t>
            </a:r>
            <a:endParaRPr lang="en-IN" sz="3500" b="1" i="1" dirty="0"/>
          </a:p>
        </p:txBody>
      </p:sp>
      <p:sp>
        <p:nvSpPr>
          <p:cNvPr id="5" name="Slide Number Placeholder 4"/>
          <p:cNvSpPr>
            <a:spLocks noGrp="1"/>
          </p:cNvSpPr>
          <p:nvPr>
            <p:ph type="sldNum" sz="quarter" idx="12"/>
          </p:nvPr>
        </p:nvSpPr>
        <p:spPr/>
        <p:txBody>
          <a:bodyPr/>
          <a:lstStyle/>
          <a:p>
            <a:fld id="{A0A957D3-BEA1-4823-A858-9BD594CAE376}" type="slidenum">
              <a:rPr lang="en-IN" smtClean="0"/>
              <a:pPr/>
              <a:t>9</a:t>
            </a:fld>
            <a:endParaRPr lang="en-IN" dirty="0"/>
          </a:p>
        </p:txBody>
      </p:sp>
      <p:sp>
        <p:nvSpPr>
          <p:cNvPr id="8" name="TextBox 7"/>
          <p:cNvSpPr txBox="1"/>
          <p:nvPr/>
        </p:nvSpPr>
        <p:spPr>
          <a:xfrm>
            <a:off x="782404" y="1290781"/>
            <a:ext cx="10392101" cy="2862322"/>
          </a:xfrm>
          <a:prstGeom prst="rect">
            <a:avLst/>
          </a:prstGeom>
          <a:noFill/>
        </p:spPr>
        <p:txBody>
          <a:bodyPr wrap="square" rtlCol="0">
            <a:spAutoFit/>
          </a:bodyPr>
          <a:lstStyle/>
          <a:p>
            <a:pPr algn="just"/>
            <a:r>
              <a:rPr lang="en-US" sz="2000" dirty="0" smtClean="0">
                <a:latin typeface="Verdana" pitchFamily="34" charset="0"/>
                <a:ea typeface="Verdana" pitchFamily="34" charset="0"/>
                <a:cs typeface="Verdana" pitchFamily="34" charset="0"/>
              </a:rPr>
              <a:t>Investing and financial transactions that do not require the use of cash or cash equivalents shall be excluded from a statement of cash flows.</a:t>
            </a:r>
          </a:p>
          <a:p>
            <a:pPr algn="just"/>
            <a:endParaRPr lang="en-US" sz="1000" dirty="0" smtClean="0">
              <a:latin typeface="Verdana" pitchFamily="34" charset="0"/>
              <a:ea typeface="Verdana" pitchFamily="34" charset="0"/>
              <a:cs typeface="Verdana" pitchFamily="34" charset="0"/>
            </a:endParaRPr>
          </a:p>
          <a:p>
            <a:pPr algn="just"/>
            <a:r>
              <a:rPr lang="en-US" sz="2000" b="1" dirty="0" smtClean="0">
                <a:latin typeface="Verdana" pitchFamily="34" charset="0"/>
                <a:ea typeface="Verdana" pitchFamily="34" charset="0"/>
                <a:cs typeface="Verdana" pitchFamily="34" charset="0"/>
              </a:rPr>
              <a:t>Example – </a:t>
            </a:r>
          </a:p>
          <a:p>
            <a:pPr marL="457200" indent="-457200" algn="just">
              <a:buAutoNum type="alphaLcPeriod"/>
            </a:pPr>
            <a:r>
              <a:rPr lang="en-US" sz="2000" dirty="0" smtClean="0">
                <a:latin typeface="Verdana" pitchFamily="34" charset="0"/>
                <a:ea typeface="Verdana" pitchFamily="34" charset="0"/>
                <a:cs typeface="Verdana" pitchFamily="34" charset="0"/>
              </a:rPr>
              <a:t>The acquisition of assets either by assuming directly liabilities or by means of a finance lease</a:t>
            </a:r>
          </a:p>
          <a:p>
            <a:pPr marL="457200" indent="-457200" algn="just">
              <a:buAutoNum type="alphaLcPeriod"/>
            </a:pPr>
            <a:r>
              <a:rPr lang="en-US" sz="2000" dirty="0" smtClean="0">
                <a:latin typeface="Verdana" pitchFamily="34" charset="0"/>
                <a:ea typeface="Verdana" pitchFamily="34" charset="0"/>
                <a:cs typeface="Verdana" pitchFamily="34" charset="0"/>
              </a:rPr>
              <a:t>The acquisition of an entity by means of an equity issue</a:t>
            </a:r>
          </a:p>
          <a:p>
            <a:pPr marL="457200" indent="-457200" algn="just">
              <a:buAutoNum type="alphaLcPeriod"/>
            </a:pPr>
            <a:r>
              <a:rPr lang="en-US" sz="2000" dirty="0" smtClean="0">
                <a:latin typeface="Verdana" pitchFamily="34" charset="0"/>
                <a:ea typeface="Verdana" pitchFamily="34" charset="0"/>
                <a:cs typeface="Verdana" pitchFamily="34" charset="0"/>
              </a:rPr>
              <a:t>The conversion of debt into equity</a:t>
            </a:r>
          </a:p>
          <a:p>
            <a:pPr marL="457200" indent="-457200" algn="just"/>
            <a:endParaRPr lang="en-US" sz="1000" dirty="0" smtClean="0">
              <a:latin typeface="Verdana" pitchFamily="34" charset="0"/>
              <a:ea typeface="Verdana" pitchFamily="34" charset="0"/>
              <a:cs typeface="Verdana" pitchFamily="34" charset="0"/>
            </a:endParaRPr>
          </a:p>
          <a:p>
            <a:pPr marL="457200" indent="-457200" algn="just"/>
            <a:r>
              <a:rPr lang="en-US" sz="2000" dirty="0" smtClean="0">
                <a:latin typeface="Verdana" pitchFamily="34" charset="0"/>
                <a:ea typeface="Verdana" pitchFamily="34" charset="0"/>
                <a:cs typeface="Verdana" pitchFamily="34" charset="0"/>
              </a:rPr>
              <a:t>(Jo Journal Voucher Me Record </a:t>
            </a:r>
            <a:r>
              <a:rPr lang="en-US" sz="2000" dirty="0" err="1" smtClean="0">
                <a:latin typeface="Verdana" pitchFamily="34" charset="0"/>
                <a:ea typeface="Verdana" pitchFamily="34" charset="0"/>
                <a:cs typeface="Verdana" pitchFamily="34" charset="0"/>
              </a:rPr>
              <a:t>Hoti</a:t>
            </a:r>
            <a:r>
              <a:rPr lang="en-US" sz="2000" dirty="0" smtClean="0">
                <a:latin typeface="Verdana" pitchFamily="34" charset="0"/>
                <a:ea typeface="Verdana" pitchFamily="34" charset="0"/>
                <a:cs typeface="Verdana" pitchFamily="34" charset="0"/>
              </a:rPr>
              <a:t> </a:t>
            </a:r>
            <a:r>
              <a:rPr lang="en-US" sz="2000" dirty="0" err="1" smtClean="0">
                <a:latin typeface="Verdana" pitchFamily="34" charset="0"/>
                <a:ea typeface="Verdana" pitchFamily="34" charset="0"/>
                <a:cs typeface="Verdana" pitchFamily="34" charset="0"/>
              </a:rPr>
              <a:t>Hai</a:t>
            </a:r>
            <a:r>
              <a:rPr lang="en-US" sz="2000" dirty="0" smtClean="0">
                <a:latin typeface="Verdana" pitchFamily="34" charset="0"/>
                <a:ea typeface="Verdana" pitchFamily="34" charset="0"/>
                <a:cs typeface="Verdana" pitchFamily="34" charset="0"/>
              </a:rPr>
              <a:t>) </a:t>
            </a:r>
            <a:endParaRPr lang="en-US" sz="2000" dirty="0" smtClean="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9568163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4F4F4"/>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1329</TotalTime>
  <Words>881</Words>
  <Application>Microsoft Office PowerPoint</Application>
  <PresentationFormat>Custom</PresentationFormat>
  <Paragraphs>99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Ion</vt:lpstr>
      <vt:lpstr>IND AS 7 – STATEMENT OF CASH FLOWS</vt:lpstr>
      <vt:lpstr>Slide 2</vt:lpstr>
      <vt:lpstr>Slide 3</vt:lpstr>
      <vt:lpstr>Slide 4</vt:lpstr>
      <vt:lpstr>Slide 5</vt:lpstr>
      <vt:lpstr>Slide 6</vt:lpstr>
      <vt:lpstr>Slide 7</vt:lpstr>
      <vt:lpstr>Slide 8</vt:lpstr>
      <vt:lpstr>Slide 9</vt:lpstr>
      <vt:lpstr>Slide 10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Equalisation Levy</dc:title>
  <dc:creator>Gaurav</dc:creator>
  <cp:lastModifiedBy>Owner</cp:lastModifiedBy>
  <cp:revision>106</cp:revision>
  <dcterms:created xsi:type="dcterms:W3CDTF">2016-05-31T05:44:06Z</dcterms:created>
  <dcterms:modified xsi:type="dcterms:W3CDTF">2016-07-19T17:30:25Z</dcterms:modified>
</cp:coreProperties>
</file>