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1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5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32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5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5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3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1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9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8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2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0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1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0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1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D6C20D-58FD-4CE4-8618-AB8BDD5EC282}" type="datetimeFigureOut">
              <a:rPr lang="en-IN" smtClean="0"/>
              <a:t>07-01-2015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7ACF1-B8A7-4595-92D6-02304E7ECC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5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GAAR	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Dileep</a:t>
            </a:r>
            <a:r>
              <a:rPr lang="en-US" dirty="0" smtClean="0"/>
              <a:t> Kumar </a:t>
            </a:r>
            <a:r>
              <a:rPr lang="en-US" dirty="0" err="1" smtClean="0"/>
              <a:t>Anumula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529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Definitions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4"/>
                </a:solidFill>
              </a:rPr>
              <a:t>Arrangement (Exhaustive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Any step in or a part (or) whole of, any transaction, operation, scheme, agreement or understanding, whether enforceable or not, and includes alienation of any property in such transaction, operation, scheme, agreement o understanding. (none of these are defined in the act)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50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Definitions </a:t>
            </a:r>
            <a:r>
              <a:rPr lang="en-US" dirty="0" err="1" smtClean="0"/>
              <a:t>contd</a:t>
            </a:r>
            <a:r>
              <a:rPr lang="en-US" dirty="0" smtClean="0"/>
              <a:t>…..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 of Arrangement: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Any step in any enforceable transaction, operation, scheme agreement or understanding etc.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Any step in any un-enforceable transaction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 part or whole of any enforceable/ Un-enforceable transaction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Alienation of any property in any such transaction.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74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Impermissible Avoidance Agreement (IAA)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There is an arrangement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main purpose is to obtain Tax benefit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arrangement satisfies any one of the following……..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50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IAA </a:t>
            </a:r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It creates rights/obligations  which are not ordinarily created b/w persons dealing at ALP.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It results directly or Indirectly, in the Misuse/abuse of provisions of the act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It lacks commercial substance in whole or in part.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It is deemed to lack commercial substance in whole or in part with in the meaning of S.97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It is entered in to by means or in a manner which are not ordinarily employed for </a:t>
            </a:r>
            <a:r>
              <a:rPr lang="en-US" dirty="0" err="1" smtClean="0"/>
              <a:t>bonafide</a:t>
            </a:r>
            <a:r>
              <a:rPr lang="en-US" dirty="0" smtClean="0"/>
              <a:t> purpose.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70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GAAR Retrospective?????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budget day of FA 2012, FM stated that “</a:t>
            </a:r>
            <a:r>
              <a:rPr lang="en-US" i="1" dirty="0" smtClean="0"/>
              <a:t>Investments made before Aug 30-2010, the date of introduction of DTC Bill 2010, will  be Grandfathered”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the commerce community hopes that CG will reconsider its decision and grandfather investments made prior to commencement of GAAR to 1-4-2016.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52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monetary Threshold limit…..?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r>
              <a:rPr lang="en-US" dirty="0" smtClean="0"/>
              <a:t>The final Report of Expert committee recommended that a monetary threshold limit of </a:t>
            </a:r>
            <a:r>
              <a:rPr lang="en-US" dirty="0" err="1" smtClean="0"/>
              <a:t>Rs</a:t>
            </a:r>
            <a:r>
              <a:rPr lang="en-US" dirty="0" smtClean="0"/>
              <a:t>. 3 cr. Of tax benefit, to a taxpayer in a year should be used for the applicability of GAAR provisions.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0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of GAAR in SAAR cases…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GAAR has no role of application where SAAR is available in the Act already.</a:t>
            </a:r>
          </a:p>
          <a:p>
            <a:r>
              <a:rPr lang="en-US" dirty="0" smtClean="0"/>
              <a:t>However </a:t>
            </a:r>
            <a:r>
              <a:rPr lang="en-US" dirty="0" err="1" smtClean="0"/>
              <a:t>Govt</a:t>
            </a:r>
            <a:r>
              <a:rPr lang="en-US" dirty="0" smtClean="0"/>
              <a:t> Press release </a:t>
            </a:r>
            <a:r>
              <a:rPr lang="en-US" dirty="0" err="1" smtClean="0"/>
              <a:t>dt.</a:t>
            </a:r>
            <a:r>
              <a:rPr lang="en-US" dirty="0" smtClean="0"/>
              <a:t> 14-1-2013 states that, “</a:t>
            </a:r>
            <a:r>
              <a:rPr lang="en-US" i="1" dirty="0" smtClean="0"/>
              <a:t>where GAAR &amp; SAAR are both in force, only one of them will apply to a given case, and guidelines will be made regarding the applicability of one or the other”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9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to FII’s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FII</a:t>
            </a:r>
            <a:endParaRPr lang="en-IN" b="1" dirty="0"/>
          </a:p>
        </p:txBody>
      </p:sp>
      <p:sp>
        <p:nvSpPr>
          <p:cNvPr id="8" name="Left-Up Arrow 7"/>
          <p:cNvSpPr/>
          <p:nvPr/>
        </p:nvSpPr>
        <p:spPr>
          <a:xfrm rot="16200000">
            <a:off x="6986075" y="2156494"/>
            <a:ext cx="484390" cy="156478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-Up Arrow 8"/>
          <p:cNvSpPr/>
          <p:nvPr/>
        </p:nvSpPr>
        <p:spPr>
          <a:xfrm rot="10800000">
            <a:off x="3863662" y="2696691"/>
            <a:ext cx="1790164" cy="48439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nip Diagonal Corner Rectangle 9"/>
          <p:cNvSpPr/>
          <p:nvPr/>
        </p:nvSpPr>
        <p:spPr>
          <a:xfrm>
            <a:off x="7534141" y="3271234"/>
            <a:ext cx="1931831" cy="4765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FII’S</a:t>
            </a:r>
            <a:endParaRPr lang="en-IN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2650902" y="3271234"/>
            <a:ext cx="1931831" cy="4765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FII’S</a:t>
            </a:r>
            <a:endParaRPr lang="en-IN" dirty="0"/>
          </a:p>
        </p:txBody>
      </p:sp>
      <p:sp>
        <p:nvSpPr>
          <p:cNvPr id="12" name="Left-Up Arrow 11"/>
          <p:cNvSpPr/>
          <p:nvPr/>
        </p:nvSpPr>
        <p:spPr>
          <a:xfrm rot="10800000">
            <a:off x="2047741" y="3412897"/>
            <a:ext cx="441636" cy="55379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Left-Up Arrow 12"/>
          <p:cNvSpPr/>
          <p:nvPr/>
        </p:nvSpPr>
        <p:spPr>
          <a:xfrm rot="16200000">
            <a:off x="4638334" y="3440599"/>
            <a:ext cx="605636" cy="44655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nip Diagonal Corner Rectangle 13"/>
          <p:cNvSpPr/>
          <p:nvPr/>
        </p:nvSpPr>
        <p:spPr>
          <a:xfrm>
            <a:off x="1587856" y="3998888"/>
            <a:ext cx="1803042" cy="75985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taken benefit u/s 90/90A</a:t>
            </a:r>
            <a:endParaRPr lang="en-IN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4439184" y="4062091"/>
            <a:ext cx="1803042" cy="75985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Non-resident investors in FII’s</a:t>
            </a:r>
            <a:endParaRPr lang="en-IN" dirty="0"/>
          </a:p>
        </p:txBody>
      </p:sp>
      <p:sp>
        <p:nvSpPr>
          <p:cNvPr id="16" name="Left-Right-Up Arrow 15"/>
          <p:cNvSpPr/>
          <p:nvPr/>
        </p:nvSpPr>
        <p:spPr>
          <a:xfrm rot="10800000">
            <a:off x="3651023" y="4327001"/>
            <a:ext cx="528035" cy="863479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ounded Rectangle 17"/>
          <p:cNvSpPr/>
          <p:nvPr/>
        </p:nvSpPr>
        <p:spPr>
          <a:xfrm>
            <a:off x="3043930" y="5256065"/>
            <a:ext cx="1867437" cy="901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Applies</a:t>
            </a:r>
            <a:endParaRPr lang="en-IN" dirty="0"/>
          </a:p>
        </p:txBody>
      </p:sp>
      <p:sp>
        <p:nvSpPr>
          <p:cNvPr id="21" name="Down Arrow 20"/>
          <p:cNvSpPr/>
          <p:nvPr/>
        </p:nvSpPr>
        <p:spPr>
          <a:xfrm>
            <a:off x="8590208" y="3966694"/>
            <a:ext cx="244699" cy="1223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ounded Rectangle 21"/>
          <p:cNvSpPr/>
          <p:nvPr/>
        </p:nvSpPr>
        <p:spPr>
          <a:xfrm>
            <a:off x="7778838" y="5244379"/>
            <a:ext cx="1867437" cy="901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8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GAAR Procedure…..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AO            Can’t issue order without CIT approval.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At Any stage of Assessment or Re-assessment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Having regard to evidence &amp; Material </a:t>
            </a:r>
            <a:r>
              <a:rPr lang="en-US" dirty="0" err="1" smtClean="0"/>
              <a:t>avbl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Makes ref. to CIT.        CIT on receipt of ref, if CH-XA is to be invoked,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28045" y="2781836"/>
            <a:ext cx="6697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6073" y="2975020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95470" y="3897408"/>
            <a:ext cx="12879" cy="431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71988" y="4706869"/>
            <a:ext cx="12879" cy="431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59238" y="5421291"/>
            <a:ext cx="427151" cy="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GAAR </a:t>
            </a:r>
            <a:r>
              <a:rPr lang="en-US" dirty="0"/>
              <a:t>Procedure</a:t>
            </a:r>
            <a:r>
              <a:rPr lang="en-US" dirty="0" smtClean="0"/>
              <a:t>…..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Issues notices setting out of reasons, basis of opinion after providing OBH, with in 60 days.</a:t>
            </a:r>
            <a:endParaRPr lang="en-IN" dirty="0"/>
          </a:p>
        </p:txBody>
      </p:sp>
      <p:sp>
        <p:nvSpPr>
          <p:cNvPr id="4" name="Bent Arrow 3"/>
          <p:cNvSpPr/>
          <p:nvPr/>
        </p:nvSpPr>
        <p:spPr>
          <a:xfrm rot="5400000">
            <a:off x="2460230" y="1829168"/>
            <a:ext cx="810637" cy="28204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Combating Impermissible tax avoidance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13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Assesse’s</a:t>
            </a:r>
            <a:r>
              <a:rPr lang="en-US" dirty="0" smtClean="0"/>
              <a:t> Reaction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Assesse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IN" b="1" dirty="0"/>
          </a:p>
        </p:txBody>
      </p:sp>
      <p:sp>
        <p:nvSpPr>
          <p:cNvPr id="4" name="Left-Up Arrow 3"/>
          <p:cNvSpPr/>
          <p:nvPr/>
        </p:nvSpPr>
        <p:spPr>
          <a:xfrm rot="10800000">
            <a:off x="3773510" y="2696691"/>
            <a:ext cx="1790164" cy="48439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eft-Up Arrow 4"/>
          <p:cNvSpPr/>
          <p:nvPr/>
        </p:nvSpPr>
        <p:spPr>
          <a:xfrm rot="16200000">
            <a:off x="7197499" y="2156494"/>
            <a:ext cx="484390" cy="156478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nip Diagonal Corner Rectangle 6"/>
          <p:cNvSpPr/>
          <p:nvPr/>
        </p:nvSpPr>
        <p:spPr>
          <a:xfrm>
            <a:off x="2650902" y="3271234"/>
            <a:ext cx="1931831" cy="4765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Objects</a:t>
            </a:r>
            <a:endParaRPr lang="en-IN" dirty="0"/>
          </a:p>
        </p:txBody>
      </p:sp>
      <p:sp>
        <p:nvSpPr>
          <p:cNvPr id="8" name="Left-Up Arrow 7"/>
          <p:cNvSpPr/>
          <p:nvPr/>
        </p:nvSpPr>
        <p:spPr>
          <a:xfrm rot="10800000">
            <a:off x="2047741" y="3412897"/>
            <a:ext cx="441636" cy="55379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-Up Arrow 8"/>
          <p:cNvSpPr/>
          <p:nvPr/>
        </p:nvSpPr>
        <p:spPr>
          <a:xfrm rot="16200000">
            <a:off x="4638334" y="3440599"/>
            <a:ext cx="605636" cy="44655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nip Diagonal Corner Rectangle 10"/>
          <p:cNvSpPr/>
          <p:nvPr/>
        </p:nvSpPr>
        <p:spPr>
          <a:xfrm>
            <a:off x="1295401" y="4062800"/>
            <a:ext cx="1931831" cy="4765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 Satisfies</a:t>
            </a:r>
            <a:endParaRPr lang="en-IN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3837905" y="4018685"/>
            <a:ext cx="1931831" cy="4765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 Not </a:t>
            </a:r>
            <a:r>
              <a:rPr lang="en-US" dirty="0"/>
              <a:t>Satisfies</a:t>
            </a:r>
            <a:endParaRPr lang="en-IN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7256171" y="3320841"/>
            <a:ext cx="1931831" cy="4765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Doesn’t Objects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222086" y="3851502"/>
            <a:ext cx="0" cy="33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56170" y="4301058"/>
            <a:ext cx="3162837" cy="157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 shall issue such directions as he deems fit in respect of declaration of arrangement to be an IAA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41112" y="4539318"/>
            <a:ext cx="0" cy="33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464971" y="5025256"/>
            <a:ext cx="1615760" cy="850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Shall not Invoke</a:t>
            </a:r>
            <a:endParaRPr lang="en-IN" dirty="0"/>
          </a:p>
        </p:txBody>
      </p:sp>
      <p:sp>
        <p:nvSpPr>
          <p:cNvPr id="19" name="Rounded Rectangle 18"/>
          <p:cNvSpPr/>
          <p:nvPr/>
        </p:nvSpPr>
        <p:spPr>
          <a:xfrm>
            <a:off x="4335346" y="5061559"/>
            <a:ext cx="1885149" cy="866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Shall Invoke by making ref. to Approving panel</a:t>
            </a:r>
            <a:endParaRPr lang="en-IN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0611" y="4495203"/>
            <a:ext cx="0" cy="33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riped Right Arrow 20"/>
          <p:cNvSpPr/>
          <p:nvPr/>
        </p:nvSpPr>
        <p:spPr>
          <a:xfrm>
            <a:off x="6323527" y="5318975"/>
            <a:ext cx="837127" cy="30909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8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have this concept already in Act???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Yes!</a:t>
            </a:r>
          </a:p>
          <a:p>
            <a:r>
              <a:rPr lang="en-US" dirty="0" smtClean="0"/>
              <a:t>Act already notified SAAR</a:t>
            </a:r>
          </a:p>
          <a:p>
            <a:pPr marL="0" indent="0">
              <a:buNone/>
            </a:pPr>
            <a:r>
              <a:rPr lang="en-US" dirty="0" smtClean="0"/>
              <a:t>Ex:</a:t>
            </a:r>
          </a:p>
          <a:p>
            <a:pPr marL="457200" indent="-457200">
              <a:buAutoNum type="arabicPeriod"/>
            </a:pPr>
            <a:r>
              <a:rPr lang="en-US" dirty="0" smtClean="0"/>
              <a:t>S. 40A(2) – Excessive/Un reasonable </a:t>
            </a:r>
            <a:r>
              <a:rPr lang="en-US" dirty="0" err="1" smtClean="0"/>
              <a:t>pymts</a:t>
            </a:r>
            <a:r>
              <a:rPr lang="en-US" dirty="0" smtClean="0"/>
              <a:t> to Related parties.</a:t>
            </a:r>
          </a:p>
          <a:p>
            <a:pPr marL="457200" indent="-457200">
              <a:buAutoNum type="arabicPeriod"/>
            </a:pPr>
            <a:r>
              <a:rPr lang="en-US" dirty="0" smtClean="0"/>
              <a:t>S. 80IA(8) – Transactions with Tax exempt entities</a:t>
            </a:r>
          </a:p>
          <a:p>
            <a:pPr marL="457200" indent="-457200">
              <a:buAutoNum type="arabicPeriod"/>
            </a:pPr>
            <a:r>
              <a:rPr lang="en-US" dirty="0" smtClean="0"/>
              <a:t>S. 92 to 92F – TP Provisions.</a:t>
            </a:r>
          </a:p>
          <a:p>
            <a:pPr marL="457200" indent="-457200">
              <a:buAutoNum type="arabicPeriod"/>
            </a:pPr>
            <a:r>
              <a:rPr lang="en-US" dirty="0" smtClean="0"/>
              <a:t>S. 2(22)(e) -Deemed Dividend.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1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GAAR Comes in to Picture???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name suggests it comes in to picture, when there is a reduction of Tax liability by way of acts which are forbidden by law.</a:t>
            </a:r>
          </a:p>
          <a:p>
            <a:r>
              <a:rPr lang="en-US" dirty="0" smtClean="0"/>
              <a:t>Reduction of Tax liability can be made by many ways. But the all the ways can be clubbed in to three major </a:t>
            </a:r>
            <a:r>
              <a:rPr lang="en-US" dirty="0" err="1" smtClean="0"/>
              <a:t>catagories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90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Categories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75222"/>
              </p:ext>
            </p:extLst>
          </p:nvPr>
        </p:nvGraphicFramePr>
        <p:xfrm>
          <a:off x="1295400" y="2557463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 Evasion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Avoidance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Planning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2562896" y="3052293"/>
            <a:ext cx="360608" cy="52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5473521" y="3052293"/>
            <a:ext cx="309093" cy="52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8641724" y="3052293"/>
            <a:ext cx="296214" cy="52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30994"/>
              </p:ext>
            </p:extLst>
          </p:nvPr>
        </p:nvGraphicFramePr>
        <p:xfrm>
          <a:off x="1838817" y="3913625"/>
          <a:ext cx="8127999" cy="9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954589">
                <a:tc>
                  <a:txBody>
                    <a:bodyPr/>
                    <a:lstStyle/>
                    <a:p>
                      <a:r>
                        <a:rPr lang="en-US" dirty="0" smtClean="0"/>
                        <a:t>Gen</a:t>
                      </a:r>
                      <a:r>
                        <a:rPr lang="en-US" baseline="0" dirty="0" smtClean="0"/>
                        <a:t> result of Illegality, </a:t>
                      </a:r>
                      <a:r>
                        <a:rPr lang="en-US" baseline="0" dirty="0" err="1" smtClean="0"/>
                        <a:t>Mis</a:t>
                      </a:r>
                      <a:r>
                        <a:rPr lang="en-US" baseline="0" dirty="0" smtClean="0"/>
                        <a:t> rep. or Fraud.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r>
                        <a:rPr lang="en-US" baseline="0" dirty="0" smtClean="0"/>
                        <a:t> of Actions none of which are forbidden by law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 of Tax incentives made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avbl</a:t>
                      </a:r>
                      <a:r>
                        <a:rPr lang="en-US" baseline="0" dirty="0" smtClean="0"/>
                        <a:t> by the Act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25744"/>
              </p:ext>
            </p:extLst>
          </p:nvPr>
        </p:nvGraphicFramePr>
        <p:xfrm>
          <a:off x="1770129" y="5214393"/>
          <a:ext cx="27245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Applies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67387"/>
              </p:ext>
            </p:extLst>
          </p:nvPr>
        </p:nvGraphicFramePr>
        <p:xfrm>
          <a:off x="4549820" y="5598612"/>
          <a:ext cx="27245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198878"/>
              </p:ext>
            </p:extLst>
          </p:nvPr>
        </p:nvGraphicFramePr>
        <p:xfrm>
          <a:off x="7279425" y="5197221"/>
          <a:ext cx="27245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Applies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Enforcement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Fin. Act, 2012 inserted new chapter, CH XA containing S. 95 to S. 102</a:t>
            </a:r>
          </a:p>
          <a:p>
            <a:r>
              <a:rPr lang="en-US" dirty="0" smtClean="0"/>
              <a:t>W.E.F AY 2014-15</a:t>
            </a:r>
          </a:p>
          <a:p>
            <a:r>
              <a:rPr lang="en-US" dirty="0" smtClean="0"/>
              <a:t>Later based on </a:t>
            </a:r>
            <a:r>
              <a:rPr lang="en-US" dirty="0" err="1" smtClean="0"/>
              <a:t>Shome</a:t>
            </a:r>
            <a:r>
              <a:rPr lang="en-US" dirty="0" smtClean="0"/>
              <a:t> Committee postponed to 2yrs</a:t>
            </a:r>
          </a:p>
          <a:p>
            <a:r>
              <a:rPr lang="en-US" dirty="0" smtClean="0"/>
              <a:t>Hence now GAAR comes in to force W.E.F 1/4/2016.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66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to Provisions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b="1" i="1" dirty="0" smtClean="0"/>
              <a:t>Notwithstanding any thing contained in any provisions of the act…..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i="1" dirty="0" smtClean="0"/>
              <a:t>There is an </a:t>
            </a:r>
            <a:r>
              <a:rPr lang="en-US" b="1" i="1" dirty="0" smtClean="0">
                <a:solidFill>
                  <a:srgbClr val="FF0000"/>
                </a:solidFill>
              </a:rPr>
              <a:t>arrangement </a:t>
            </a:r>
            <a:r>
              <a:rPr lang="en-US" b="1" i="1" dirty="0" smtClean="0">
                <a:solidFill>
                  <a:schemeClr val="tx1"/>
                </a:solidFill>
              </a:rPr>
              <a:t>as defined in s.96(1)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i="1" dirty="0" smtClean="0">
                <a:solidFill>
                  <a:schemeClr val="tx1"/>
                </a:solidFill>
              </a:rPr>
              <a:t>The arrangement is </a:t>
            </a:r>
            <a:r>
              <a:rPr lang="en-US" b="1" i="1" dirty="0" smtClean="0">
                <a:solidFill>
                  <a:srgbClr val="FF0000"/>
                </a:solidFill>
              </a:rPr>
              <a:t>entered </a:t>
            </a:r>
            <a:r>
              <a:rPr lang="en-US" b="1" i="1" dirty="0" smtClean="0">
                <a:solidFill>
                  <a:schemeClr val="tx1"/>
                </a:solidFill>
              </a:rPr>
              <a:t>in to by an </a:t>
            </a:r>
            <a:r>
              <a:rPr lang="en-US" b="1" i="1" dirty="0" err="1" smtClean="0">
                <a:solidFill>
                  <a:schemeClr val="tx1"/>
                </a:solidFill>
              </a:rPr>
              <a:t>a’see</a:t>
            </a:r>
            <a:r>
              <a:rPr lang="en-US" b="1" i="1" dirty="0" smtClean="0">
                <a:solidFill>
                  <a:schemeClr val="tx1"/>
                </a:solidFill>
              </a:rPr>
              <a:t> (s.95)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i="1" dirty="0" smtClean="0">
                <a:solidFill>
                  <a:schemeClr val="tx1"/>
                </a:solidFill>
              </a:rPr>
              <a:t>The arrangement is </a:t>
            </a:r>
            <a:r>
              <a:rPr lang="en-US" b="1" i="1" dirty="0" smtClean="0">
                <a:solidFill>
                  <a:srgbClr val="FF0000"/>
                </a:solidFill>
              </a:rPr>
              <a:t>IAA </a:t>
            </a:r>
            <a:r>
              <a:rPr lang="en-US" b="1" i="1" dirty="0" smtClean="0">
                <a:solidFill>
                  <a:schemeClr val="tx1"/>
                </a:solidFill>
              </a:rPr>
              <a:t>(s. 96(1))</a:t>
            </a:r>
          </a:p>
        </p:txBody>
      </p:sp>
    </p:spTree>
    <p:extLst>
      <p:ext uri="{BB962C8B-B14F-4D97-AF65-F5344CB8AC3E}">
        <p14:creationId xmlns:p14="http://schemas.microsoft.com/office/powerpoint/2010/main" val="816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If the above (a) to (d) are satisfied, then</a:t>
            </a:r>
            <a:r>
              <a:rPr lang="en-IN" dirty="0">
                <a:solidFill>
                  <a:schemeClr val="tx1"/>
                </a:solidFill>
              </a:rPr>
              <a:t/>
            </a:r>
            <a:br>
              <a:rPr lang="en-IN" dirty="0">
                <a:solidFill>
                  <a:schemeClr val="tx1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 arrangement may be declared to be an IAA, sub to the </a:t>
            </a:r>
            <a:r>
              <a:rPr lang="en-US" dirty="0" err="1" smtClean="0"/>
              <a:t>prov</a:t>
            </a:r>
            <a:r>
              <a:rPr lang="en-US" dirty="0" smtClean="0"/>
              <a:t> of the  CH XA.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 consequences in relation to tax arising there from may be determined based on S. 95 to S. 98</a:t>
            </a:r>
          </a:p>
        </p:txBody>
      </p:sp>
    </p:spTree>
    <p:extLst>
      <p:ext uri="{BB962C8B-B14F-4D97-AF65-F5344CB8AC3E}">
        <p14:creationId xmlns:p14="http://schemas.microsoft.com/office/powerpoint/2010/main" val="39791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of the above reading: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Provisions shall be: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Applicable in addition to (or) in lieu of, any other basis for determination of tax liability (s. 100)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Applied in </a:t>
            </a:r>
            <a:r>
              <a:rPr lang="en-US" dirty="0" err="1" smtClean="0"/>
              <a:t>acc</a:t>
            </a:r>
            <a:r>
              <a:rPr lang="en-US" dirty="0" smtClean="0"/>
              <a:t> with guidelines sub to such conditions &amp; the manner as may be prescribed in S.101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Applicable to all ( </a:t>
            </a:r>
            <a:r>
              <a:rPr lang="en-US" dirty="0" err="1" smtClean="0"/>
              <a:t>Ind</a:t>
            </a:r>
            <a:r>
              <a:rPr lang="en-US" dirty="0" smtClean="0"/>
              <a:t>/HUF/Firm/Coy)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Applicable irrespective of Res. Status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890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Organic</vt:lpstr>
      <vt:lpstr>GAAR </vt:lpstr>
      <vt:lpstr>Aim</vt:lpstr>
      <vt:lpstr>Do we have this concept already in Act???</vt:lpstr>
      <vt:lpstr>When GAAR Comes in to Picture???</vt:lpstr>
      <vt:lpstr>Three Categories</vt:lpstr>
      <vt:lpstr>Legal Enforcement</vt:lpstr>
      <vt:lpstr>Coming in to Provisions </vt:lpstr>
      <vt:lpstr>If the above (a) to (d) are satisfied, then </vt:lpstr>
      <vt:lpstr>Inference of the above reading:</vt:lpstr>
      <vt:lpstr>Prime Definitions</vt:lpstr>
      <vt:lpstr>Prime Definitions contd…..</vt:lpstr>
      <vt:lpstr>Impermissible Avoidance Agreement (IAA)</vt:lpstr>
      <vt:lpstr>IAA contd….</vt:lpstr>
      <vt:lpstr>Is GAAR Retrospective?????</vt:lpstr>
      <vt:lpstr>Any monetary Threshold limit…..?</vt:lpstr>
      <vt:lpstr>Applicability of GAAR in SAAR cases…</vt:lpstr>
      <vt:lpstr>Applicability to FII’s</vt:lpstr>
      <vt:lpstr>Applying GAAR Procedure…..</vt:lpstr>
      <vt:lpstr>GAAR Procedure….. Contd…</vt:lpstr>
      <vt:lpstr>Assesse’s Reaction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GAAR</dc:title>
  <dc:creator>nagaraj a.</dc:creator>
  <cp:lastModifiedBy>nagaraj a.</cp:lastModifiedBy>
  <cp:revision>23</cp:revision>
  <dcterms:created xsi:type="dcterms:W3CDTF">2015-01-03T01:46:40Z</dcterms:created>
  <dcterms:modified xsi:type="dcterms:W3CDTF">2015-01-07T09:48:56Z</dcterms:modified>
</cp:coreProperties>
</file>