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5"/>
  </p:notesMasterIdLst>
  <p:sldIdLst>
    <p:sldId id="256" r:id="rId2"/>
    <p:sldId id="257" r:id="rId3"/>
    <p:sldId id="259" r:id="rId4"/>
    <p:sldId id="258" r:id="rId5"/>
    <p:sldId id="260" r:id="rId6"/>
    <p:sldId id="276" r:id="rId7"/>
    <p:sldId id="261" r:id="rId8"/>
    <p:sldId id="274" r:id="rId9"/>
    <p:sldId id="263" r:id="rId10"/>
    <p:sldId id="262" r:id="rId11"/>
    <p:sldId id="264" r:id="rId12"/>
    <p:sldId id="265" r:id="rId13"/>
    <p:sldId id="275" r:id="rId14"/>
    <p:sldId id="266" r:id="rId15"/>
    <p:sldId id="267" r:id="rId16"/>
    <p:sldId id="278" r:id="rId17"/>
    <p:sldId id="268" r:id="rId18"/>
    <p:sldId id="269" r:id="rId19"/>
    <p:sldId id="277" r:id="rId20"/>
    <p:sldId id="270" r:id="rId21"/>
    <p:sldId id="271" r:id="rId22"/>
    <p:sldId id="272" r:id="rId23"/>
    <p:sldId id="273"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62" autoAdjust="0"/>
  </p:normalViewPr>
  <p:slideViewPr>
    <p:cSldViewPr>
      <p:cViewPr varScale="1">
        <p:scale>
          <a:sx n="70" d="100"/>
          <a:sy n="70" d="100"/>
        </p:scale>
        <p:origin x="-138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8D732F-EA8C-4E2F-8B7F-097D60390A3E}" type="doc">
      <dgm:prSet loTypeId="urn:microsoft.com/office/officeart/2005/8/layout/hierarchy1" loCatId="hierarchy" qsTypeId="urn:microsoft.com/office/officeart/2005/8/quickstyle/simple3" qsCatId="simple" csTypeId="urn:microsoft.com/office/officeart/2005/8/colors/colorful4" csCatId="colorful" phldr="1"/>
      <dgm:spPr/>
      <dgm:t>
        <a:bodyPr/>
        <a:lstStyle/>
        <a:p>
          <a:endParaRPr lang="en-IN"/>
        </a:p>
      </dgm:t>
    </dgm:pt>
    <dgm:pt modelId="{71A0F91C-AB2E-4712-BB0D-842D42D95AA6}">
      <dgm:prSet phldrT="[Text]" custT="1"/>
      <dgm:spPr/>
      <dgm:t>
        <a:bodyPr/>
        <a:lstStyle/>
        <a:p>
          <a:r>
            <a:rPr lang="en-IN" sz="2400" dirty="0" smtClean="0"/>
            <a:t>Preference Dividend deducted for the period is:</a:t>
          </a:r>
          <a:endParaRPr lang="en-IN" sz="2400" dirty="0"/>
        </a:p>
      </dgm:t>
    </dgm:pt>
    <dgm:pt modelId="{D929BE33-93A4-4153-B47E-0D402C15EFE4}" type="parTrans" cxnId="{6A8D9663-5E2E-4E96-8D44-FF2F0CD2EE5E}">
      <dgm:prSet/>
      <dgm:spPr/>
      <dgm:t>
        <a:bodyPr/>
        <a:lstStyle/>
        <a:p>
          <a:endParaRPr lang="en-IN"/>
        </a:p>
      </dgm:t>
    </dgm:pt>
    <dgm:pt modelId="{77561D9C-22B9-4EDD-BA33-8CB163C51719}" type="sibTrans" cxnId="{6A8D9663-5E2E-4E96-8D44-FF2F0CD2EE5E}">
      <dgm:prSet/>
      <dgm:spPr/>
      <dgm:t>
        <a:bodyPr/>
        <a:lstStyle/>
        <a:p>
          <a:endParaRPr lang="en-IN"/>
        </a:p>
      </dgm:t>
    </dgm:pt>
    <dgm:pt modelId="{90D55DDC-317B-4383-9E11-5545758A21AD}">
      <dgm:prSet phldrT="[Text]" custT="1"/>
      <dgm:spPr/>
      <dgm:t>
        <a:bodyPr/>
        <a:lstStyle/>
        <a:p>
          <a:r>
            <a:rPr lang="en-US" sz="2800" dirty="0" smtClean="0">
              <a:latin typeface="Times New Roman" pitchFamily="18" charset="0"/>
              <a:cs typeface="Times New Roman" pitchFamily="18" charset="0"/>
            </a:rPr>
            <a:t>Dividend </a:t>
          </a:r>
          <a:r>
            <a:rPr lang="en-US" sz="2800" b="0" u="none" dirty="0" smtClean="0">
              <a:latin typeface="Times New Roman" pitchFamily="18" charset="0"/>
              <a:cs typeface="Times New Roman" pitchFamily="18" charset="0"/>
            </a:rPr>
            <a:t>on</a:t>
          </a:r>
          <a:r>
            <a:rPr lang="en-US" sz="2800" b="1" u="sng" dirty="0" smtClean="0">
              <a:latin typeface="Times New Roman" pitchFamily="18" charset="0"/>
              <a:cs typeface="Times New Roman" pitchFamily="18" charset="0"/>
            </a:rPr>
            <a:t> non-cumulative preference share</a:t>
          </a:r>
          <a:r>
            <a:rPr lang="en-US" sz="2800" b="0" u="none" dirty="0" smtClean="0">
              <a:latin typeface="Times New Roman" pitchFamily="18" charset="0"/>
              <a:cs typeface="Times New Roman" pitchFamily="18" charset="0"/>
            </a:rPr>
            <a:t> provided for during the period.</a:t>
          </a:r>
          <a:endParaRPr lang="en-IN" sz="2800" b="0" u="none" dirty="0"/>
        </a:p>
      </dgm:t>
    </dgm:pt>
    <dgm:pt modelId="{2521E1B1-C58B-4ADE-A3CD-5B952590B8EE}" type="parTrans" cxnId="{427C1EE4-626E-4E65-A139-B77917B187B3}">
      <dgm:prSet/>
      <dgm:spPr/>
      <dgm:t>
        <a:bodyPr/>
        <a:lstStyle/>
        <a:p>
          <a:endParaRPr lang="en-IN"/>
        </a:p>
      </dgm:t>
    </dgm:pt>
    <dgm:pt modelId="{71CBA8C7-B187-4A79-890E-017725D9AAAD}" type="sibTrans" cxnId="{427C1EE4-626E-4E65-A139-B77917B187B3}">
      <dgm:prSet/>
      <dgm:spPr/>
      <dgm:t>
        <a:bodyPr/>
        <a:lstStyle/>
        <a:p>
          <a:endParaRPr lang="en-IN"/>
        </a:p>
      </dgm:t>
    </dgm:pt>
    <dgm:pt modelId="{C012483E-4BA2-4857-818F-756985770DB8}">
      <dgm:prSet phldrT="[Text]" custT="1"/>
      <dgm:spPr/>
      <dgm:t>
        <a:bodyPr/>
        <a:lstStyle/>
        <a:p>
          <a:r>
            <a:rPr lang="en-IN" sz="2800" b="0" u="none" dirty="0" smtClean="0">
              <a:latin typeface="Times New Roman" pitchFamily="18" charset="0"/>
              <a:cs typeface="Times New Roman" pitchFamily="18" charset="0"/>
            </a:rPr>
            <a:t>The full amount on </a:t>
          </a:r>
          <a:r>
            <a:rPr lang="en-IN" sz="2800" b="1" u="sng" dirty="0" smtClean="0">
              <a:latin typeface="Times New Roman" pitchFamily="18" charset="0"/>
              <a:cs typeface="Times New Roman" pitchFamily="18" charset="0"/>
            </a:rPr>
            <a:t>Cumulative PS </a:t>
          </a:r>
          <a:r>
            <a:rPr lang="en-IN" sz="2800" b="0" u="none" dirty="0" smtClean="0">
              <a:latin typeface="Times New Roman" pitchFamily="18" charset="0"/>
              <a:cs typeface="Times New Roman" pitchFamily="18" charset="0"/>
            </a:rPr>
            <a:t>for the period, whether provided for or not.</a:t>
          </a:r>
          <a:endParaRPr lang="en-IN" sz="2800" b="0" u="none" dirty="0">
            <a:latin typeface="Times New Roman" pitchFamily="18" charset="0"/>
            <a:cs typeface="Times New Roman" pitchFamily="18" charset="0"/>
          </a:endParaRPr>
        </a:p>
      </dgm:t>
    </dgm:pt>
    <dgm:pt modelId="{BC41B20A-0D34-44D9-A4AF-6F4A85D4BF86}" type="parTrans" cxnId="{D5C9BC3A-7214-49E3-9EFE-DA3FF97B1FAD}">
      <dgm:prSet/>
      <dgm:spPr/>
      <dgm:t>
        <a:bodyPr/>
        <a:lstStyle/>
        <a:p>
          <a:endParaRPr lang="en-IN"/>
        </a:p>
      </dgm:t>
    </dgm:pt>
    <dgm:pt modelId="{1097CDD8-8C17-42A5-9DD1-CC1F3F535BA6}" type="sibTrans" cxnId="{D5C9BC3A-7214-49E3-9EFE-DA3FF97B1FAD}">
      <dgm:prSet/>
      <dgm:spPr/>
      <dgm:t>
        <a:bodyPr/>
        <a:lstStyle/>
        <a:p>
          <a:endParaRPr lang="en-IN"/>
        </a:p>
      </dgm:t>
    </dgm:pt>
    <dgm:pt modelId="{9FBB0ACF-33B2-4D51-B808-52C6046EBB1B}">
      <dgm:prSet custT="1"/>
      <dgm:spPr/>
      <dgm:t>
        <a:bodyPr/>
        <a:lstStyle/>
        <a:p>
          <a:r>
            <a:rPr lang="en-IN" sz="2800" b="0" u="none" dirty="0" smtClean="0">
              <a:latin typeface="Times New Roman" pitchFamily="18" charset="0"/>
              <a:cs typeface="Times New Roman" pitchFamily="18" charset="0"/>
            </a:rPr>
            <a:t>It does not include amount on </a:t>
          </a:r>
          <a:r>
            <a:rPr lang="en-IN" sz="2800" b="1" u="sng" dirty="0" smtClean="0">
              <a:latin typeface="Times New Roman" pitchFamily="18" charset="0"/>
              <a:cs typeface="Times New Roman" pitchFamily="18" charset="0"/>
            </a:rPr>
            <a:t>Cumulative PS</a:t>
          </a:r>
          <a:r>
            <a:rPr lang="en-IN" sz="2800" b="0" u="none" dirty="0" smtClean="0">
              <a:latin typeface="Times New Roman" pitchFamily="18" charset="0"/>
              <a:cs typeface="Times New Roman" pitchFamily="18" charset="0"/>
            </a:rPr>
            <a:t> paid or declared during the current period in respect of previous periods.</a:t>
          </a:r>
          <a:endParaRPr lang="en-IN" sz="2800" dirty="0"/>
        </a:p>
      </dgm:t>
    </dgm:pt>
    <dgm:pt modelId="{59B027DD-3DBB-4521-83AA-267EC29D591F}" type="parTrans" cxnId="{0DC98995-7376-4F81-BFCD-16206DBE6FA0}">
      <dgm:prSet/>
      <dgm:spPr/>
      <dgm:t>
        <a:bodyPr/>
        <a:lstStyle/>
        <a:p>
          <a:endParaRPr lang="en-IN"/>
        </a:p>
      </dgm:t>
    </dgm:pt>
    <dgm:pt modelId="{E0CF03AA-7F65-4446-BC06-05EA9C11F38D}" type="sibTrans" cxnId="{0DC98995-7376-4F81-BFCD-16206DBE6FA0}">
      <dgm:prSet/>
      <dgm:spPr/>
      <dgm:t>
        <a:bodyPr/>
        <a:lstStyle/>
        <a:p>
          <a:endParaRPr lang="en-IN"/>
        </a:p>
      </dgm:t>
    </dgm:pt>
    <dgm:pt modelId="{CA1558B3-7FF4-4635-B383-1DCB9003ADED}" type="pres">
      <dgm:prSet presAssocID="{338D732F-EA8C-4E2F-8B7F-097D60390A3E}" presName="hierChild1" presStyleCnt="0">
        <dgm:presLayoutVars>
          <dgm:chPref val="1"/>
          <dgm:dir/>
          <dgm:animOne val="branch"/>
          <dgm:animLvl val="lvl"/>
          <dgm:resizeHandles/>
        </dgm:presLayoutVars>
      </dgm:prSet>
      <dgm:spPr/>
      <dgm:t>
        <a:bodyPr/>
        <a:lstStyle/>
        <a:p>
          <a:endParaRPr lang="en-IN"/>
        </a:p>
      </dgm:t>
    </dgm:pt>
    <dgm:pt modelId="{322F692E-8CDB-40A6-94B6-C89FFA3EACF4}" type="pres">
      <dgm:prSet presAssocID="{71A0F91C-AB2E-4712-BB0D-842D42D95AA6}" presName="hierRoot1" presStyleCnt="0"/>
      <dgm:spPr/>
    </dgm:pt>
    <dgm:pt modelId="{A2BC58DE-A04D-444B-91B2-4D0B729629BD}" type="pres">
      <dgm:prSet presAssocID="{71A0F91C-AB2E-4712-BB0D-842D42D95AA6}" presName="composite" presStyleCnt="0"/>
      <dgm:spPr/>
    </dgm:pt>
    <dgm:pt modelId="{EA9F334B-608C-4474-B344-6C21CE741F2E}" type="pres">
      <dgm:prSet presAssocID="{71A0F91C-AB2E-4712-BB0D-842D42D95AA6}" presName="background" presStyleLbl="node0" presStyleIdx="0" presStyleCnt="1"/>
      <dgm:spPr/>
    </dgm:pt>
    <dgm:pt modelId="{6AD999CE-F14C-44D7-A0C7-79052FEC3DEA}" type="pres">
      <dgm:prSet presAssocID="{71A0F91C-AB2E-4712-BB0D-842D42D95AA6}" presName="text" presStyleLbl="fgAcc0" presStyleIdx="0" presStyleCnt="1" custScaleX="355556" custScaleY="54819" custLinFactY="-1526" custLinFactNeighborX="-4736" custLinFactNeighborY="-100000">
        <dgm:presLayoutVars>
          <dgm:chPref val="3"/>
        </dgm:presLayoutVars>
      </dgm:prSet>
      <dgm:spPr/>
      <dgm:t>
        <a:bodyPr/>
        <a:lstStyle/>
        <a:p>
          <a:endParaRPr lang="en-IN"/>
        </a:p>
      </dgm:t>
    </dgm:pt>
    <dgm:pt modelId="{83FC81C9-CDC9-44EB-B9AE-64AA55AF53AB}" type="pres">
      <dgm:prSet presAssocID="{71A0F91C-AB2E-4712-BB0D-842D42D95AA6}" presName="hierChild2" presStyleCnt="0"/>
      <dgm:spPr/>
    </dgm:pt>
    <dgm:pt modelId="{E36B5B99-7E77-4C54-93A5-782CE715CFC9}" type="pres">
      <dgm:prSet presAssocID="{2521E1B1-C58B-4ADE-A3CD-5B952590B8EE}" presName="Name10" presStyleLbl="parChTrans1D2" presStyleIdx="0" presStyleCnt="3"/>
      <dgm:spPr/>
      <dgm:t>
        <a:bodyPr/>
        <a:lstStyle/>
        <a:p>
          <a:endParaRPr lang="en-IN"/>
        </a:p>
      </dgm:t>
    </dgm:pt>
    <dgm:pt modelId="{DF152ECE-05CD-4248-BE68-A939AFCB03E9}" type="pres">
      <dgm:prSet presAssocID="{90D55DDC-317B-4383-9E11-5545758A21AD}" presName="hierRoot2" presStyleCnt="0"/>
      <dgm:spPr/>
    </dgm:pt>
    <dgm:pt modelId="{217B20A9-DD98-49F2-A5B2-04A2249D19C6}" type="pres">
      <dgm:prSet presAssocID="{90D55DDC-317B-4383-9E11-5545758A21AD}" presName="composite2" presStyleCnt="0"/>
      <dgm:spPr/>
    </dgm:pt>
    <dgm:pt modelId="{690097AF-7511-43B4-B05B-A5812CD889F6}" type="pres">
      <dgm:prSet presAssocID="{90D55DDC-317B-4383-9E11-5545758A21AD}" presName="background2" presStyleLbl="node2" presStyleIdx="0" presStyleCnt="3"/>
      <dgm:spPr/>
    </dgm:pt>
    <dgm:pt modelId="{B3EE1437-F318-47E9-9D0B-C09B0245E4E0}" type="pres">
      <dgm:prSet presAssocID="{90D55DDC-317B-4383-9E11-5545758A21AD}" presName="text2" presStyleLbl="fgAcc2" presStyleIdx="0" presStyleCnt="3" custScaleX="111579" custScaleY="290346">
        <dgm:presLayoutVars>
          <dgm:chPref val="3"/>
        </dgm:presLayoutVars>
      </dgm:prSet>
      <dgm:spPr/>
      <dgm:t>
        <a:bodyPr/>
        <a:lstStyle/>
        <a:p>
          <a:endParaRPr lang="en-IN"/>
        </a:p>
      </dgm:t>
    </dgm:pt>
    <dgm:pt modelId="{2DB447E5-72BE-4179-A36B-C6F09A5EF690}" type="pres">
      <dgm:prSet presAssocID="{90D55DDC-317B-4383-9E11-5545758A21AD}" presName="hierChild3" presStyleCnt="0"/>
      <dgm:spPr/>
    </dgm:pt>
    <dgm:pt modelId="{F610262A-1AE3-4A99-A086-A3B18F0A60EC}" type="pres">
      <dgm:prSet presAssocID="{BC41B20A-0D34-44D9-A4AF-6F4A85D4BF86}" presName="Name10" presStyleLbl="parChTrans1D2" presStyleIdx="1" presStyleCnt="3"/>
      <dgm:spPr/>
      <dgm:t>
        <a:bodyPr/>
        <a:lstStyle/>
        <a:p>
          <a:endParaRPr lang="en-IN"/>
        </a:p>
      </dgm:t>
    </dgm:pt>
    <dgm:pt modelId="{C877775F-AA45-455D-82B5-D01A37893219}" type="pres">
      <dgm:prSet presAssocID="{C012483E-4BA2-4857-818F-756985770DB8}" presName="hierRoot2" presStyleCnt="0"/>
      <dgm:spPr/>
    </dgm:pt>
    <dgm:pt modelId="{13696A86-48B6-4363-8161-B50505401CC3}" type="pres">
      <dgm:prSet presAssocID="{C012483E-4BA2-4857-818F-756985770DB8}" presName="composite2" presStyleCnt="0"/>
      <dgm:spPr/>
    </dgm:pt>
    <dgm:pt modelId="{A98293F6-2741-4A58-8E46-A4EC5C08BF5E}" type="pres">
      <dgm:prSet presAssocID="{C012483E-4BA2-4857-818F-756985770DB8}" presName="background2" presStyleLbl="node2" presStyleIdx="1" presStyleCnt="3"/>
      <dgm:spPr/>
    </dgm:pt>
    <dgm:pt modelId="{61A53494-4860-4BD5-BBFD-CD84A389F36A}" type="pres">
      <dgm:prSet presAssocID="{C012483E-4BA2-4857-818F-756985770DB8}" presName="text2" presStyleLbl="fgAcc2" presStyleIdx="1" presStyleCnt="3" custScaleX="109256" custScaleY="290449">
        <dgm:presLayoutVars>
          <dgm:chPref val="3"/>
        </dgm:presLayoutVars>
      </dgm:prSet>
      <dgm:spPr/>
      <dgm:t>
        <a:bodyPr/>
        <a:lstStyle/>
        <a:p>
          <a:endParaRPr lang="en-IN"/>
        </a:p>
      </dgm:t>
    </dgm:pt>
    <dgm:pt modelId="{B9C45F6E-BE01-404A-9A49-BE6ADC421E57}" type="pres">
      <dgm:prSet presAssocID="{C012483E-4BA2-4857-818F-756985770DB8}" presName="hierChild3" presStyleCnt="0"/>
      <dgm:spPr/>
    </dgm:pt>
    <dgm:pt modelId="{2FEF4022-8B74-49F1-B983-0AF44288C7D6}" type="pres">
      <dgm:prSet presAssocID="{59B027DD-3DBB-4521-83AA-267EC29D591F}" presName="Name10" presStyleLbl="parChTrans1D2" presStyleIdx="2" presStyleCnt="3"/>
      <dgm:spPr/>
      <dgm:t>
        <a:bodyPr/>
        <a:lstStyle/>
        <a:p>
          <a:endParaRPr lang="en-IN"/>
        </a:p>
      </dgm:t>
    </dgm:pt>
    <dgm:pt modelId="{E29264E0-64FE-4426-ACE2-78680E48C464}" type="pres">
      <dgm:prSet presAssocID="{9FBB0ACF-33B2-4D51-B808-52C6046EBB1B}" presName="hierRoot2" presStyleCnt="0"/>
      <dgm:spPr/>
    </dgm:pt>
    <dgm:pt modelId="{68EAF74E-BA2B-40C0-A6AD-7E055A9EE9D3}" type="pres">
      <dgm:prSet presAssocID="{9FBB0ACF-33B2-4D51-B808-52C6046EBB1B}" presName="composite2" presStyleCnt="0"/>
      <dgm:spPr/>
    </dgm:pt>
    <dgm:pt modelId="{61DEFF8D-90A0-497F-9712-2EBB18F8DEC6}" type="pres">
      <dgm:prSet presAssocID="{9FBB0ACF-33B2-4D51-B808-52C6046EBB1B}" presName="background2" presStyleLbl="node2" presStyleIdx="2" presStyleCnt="3"/>
      <dgm:spPr/>
    </dgm:pt>
    <dgm:pt modelId="{2E6CAA9A-C66E-47A0-9B28-0A69ED30FCAA}" type="pres">
      <dgm:prSet presAssocID="{9FBB0ACF-33B2-4D51-B808-52C6046EBB1B}" presName="text2" presStyleLbl="fgAcc2" presStyleIdx="2" presStyleCnt="3" custScaleX="111617" custScaleY="289761">
        <dgm:presLayoutVars>
          <dgm:chPref val="3"/>
        </dgm:presLayoutVars>
      </dgm:prSet>
      <dgm:spPr/>
      <dgm:t>
        <a:bodyPr/>
        <a:lstStyle/>
        <a:p>
          <a:endParaRPr lang="en-IN"/>
        </a:p>
      </dgm:t>
    </dgm:pt>
    <dgm:pt modelId="{842D2844-C27C-47DE-A6ED-8FDCC68E0907}" type="pres">
      <dgm:prSet presAssocID="{9FBB0ACF-33B2-4D51-B808-52C6046EBB1B}" presName="hierChild3" presStyleCnt="0"/>
      <dgm:spPr/>
    </dgm:pt>
  </dgm:ptLst>
  <dgm:cxnLst>
    <dgm:cxn modelId="{48679622-212B-480A-8884-BC64A8FA1EB6}" type="presOf" srcId="{C012483E-4BA2-4857-818F-756985770DB8}" destId="{61A53494-4860-4BD5-BBFD-CD84A389F36A}" srcOrd="0" destOrd="0" presId="urn:microsoft.com/office/officeart/2005/8/layout/hierarchy1"/>
    <dgm:cxn modelId="{BE297D10-6AC1-483B-ACEC-4197A523B34F}" type="presOf" srcId="{90D55DDC-317B-4383-9E11-5545758A21AD}" destId="{B3EE1437-F318-47E9-9D0B-C09B0245E4E0}" srcOrd="0" destOrd="0" presId="urn:microsoft.com/office/officeart/2005/8/layout/hierarchy1"/>
    <dgm:cxn modelId="{049FBC7B-8226-4D74-9435-102CE2B58C44}" type="presOf" srcId="{338D732F-EA8C-4E2F-8B7F-097D60390A3E}" destId="{CA1558B3-7FF4-4635-B383-1DCB9003ADED}" srcOrd="0" destOrd="0" presId="urn:microsoft.com/office/officeart/2005/8/layout/hierarchy1"/>
    <dgm:cxn modelId="{4D60D60C-9A30-4518-866A-A770AFD92752}" type="presOf" srcId="{BC41B20A-0D34-44D9-A4AF-6F4A85D4BF86}" destId="{F610262A-1AE3-4A99-A086-A3B18F0A60EC}" srcOrd="0" destOrd="0" presId="urn:microsoft.com/office/officeart/2005/8/layout/hierarchy1"/>
    <dgm:cxn modelId="{BC738C4C-E229-450F-AB6B-5F57021840AF}" type="presOf" srcId="{9FBB0ACF-33B2-4D51-B808-52C6046EBB1B}" destId="{2E6CAA9A-C66E-47A0-9B28-0A69ED30FCAA}" srcOrd="0" destOrd="0" presId="urn:microsoft.com/office/officeart/2005/8/layout/hierarchy1"/>
    <dgm:cxn modelId="{D5C9BC3A-7214-49E3-9EFE-DA3FF97B1FAD}" srcId="{71A0F91C-AB2E-4712-BB0D-842D42D95AA6}" destId="{C012483E-4BA2-4857-818F-756985770DB8}" srcOrd="1" destOrd="0" parTransId="{BC41B20A-0D34-44D9-A4AF-6F4A85D4BF86}" sibTransId="{1097CDD8-8C17-42A5-9DD1-CC1F3F535BA6}"/>
    <dgm:cxn modelId="{F5E7312C-BB57-42CC-9D45-459BDF5388D0}" type="presOf" srcId="{71A0F91C-AB2E-4712-BB0D-842D42D95AA6}" destId="{6AD999CE-F14C-44D7-A0C7-79052FEC3DEA}" srcOrd="0" destOrd="0" presId="urn:microsoft.com/office/officeart/2005/8/layout/hierarchy1"/>
    <dgm:cxn modelId="{F1D0B864-9762-4FF4-960A-B8E74E59BF78}" type="presOf" srcId="{2521E1B1-C58B-4ADE-A3CD-5B952590B8EE}" destId="{E36B5B99-7E77-4C54-93A5-782CE715CFC9}" srcOrd="0" destOrd="0" presId="urn:microsoft.com/office/officeart/2005/8/layout/hierarchy1"/>
    <dgm:cxn modelId="{6A8D9663-5E2E-4E96-8D44-FF2F0CD2EE5E}" srcId="{338D732F-EA8C-4E2F-8B7F-097D60390A3E}" destId="{71A0F91C-AB2E-4712-BB0D-842D42D95AA6}" srcOrd="0" destOrd="0" parTransId="{D929BE33-93A4-4153-B47E-0D402C15EFE4}" sibTransId="{77561D9C-22B9-4EDD-BA33-8CB163C51719}"/>
    <dgm:cxn modelId="{427C1EE4-626E-4E65-A139-B77917B187B3}" srcId="{71A0F91C-AB2E-4712-BB0D-842D42D95AA6}" destId="{90D55DDC-317B-4383-9E11-5545758A21AD}" srcOrd="0" destOrd="0" parTransId="{2521E1B1-C58B-4ADE-A3CD-5B952590B8EE}" sibTransId="{71CBA8C7-B187-4A79-890E-017725D9AAAD}"/>
    <dgm:cxn modelId="{0DC98995-7376-4F81-BFCD-16206DBE6FA0}" srcId="{71A0F91C-AB2E-4712-BB0D-842D42D95AA6}" destId="{9FBB0ACF-33B2-4D51-B808-52C6046EBB1B}" srcOrd="2" destOrd="0" parTransId="{59B027DD-3DBB-4521-83AA-267EC29D591F}" sibTransId="{E0CF03AA-7F65-4446-BC06-05EA9C11F38D}"/>
    <dgm:cxn modelId="{2A518D2A-368C-4051-8E2F-0508C9BD7DD1}" type="presOf" srcId="{59B027DD-3DBB-4521-83AA-267EC29D591F}" destId="{2FEF4022-8B74-49F1-B983-0AF44288C7D6}" srcOrd="0" destOrd="0" presId="urn:microsoft.com/office/officeart/2005/8/layout/hierarchy1"/>
    <dgm:cxn modelId="{061279DB-C9A2-4084-B9A0-6744835FBF50}" type="presParOf" srcId="{CA1558B3-7FF4-4635-B383-1DCB9003ADED}" destId="{322F692E-8CDB-40A6-94B6-C89FFA3EACF4}" srcOrd="0" destOrd="0" presId="urn:microsoft.com/office/officeart/2005/8/layout/hierarchy1"/>
    <dgm:cxn modelId="{A4EBCDE1-2369-4EED-979D-9BA2AFC51AB7}" type="presParOf" srcId="{322F692E-8CDB-40A6-94B6-C89FFA3EACF4}" destId="{A2BC58DE-A04D-444B-91B2-4D0B729629BD}" srcOrd="0" destOrd="0" presId="urn:microsoft.com/office/officeart/2005/8/layout/hierarchy1"/>
    <dgm:cxn modelId="{4E49831B-2781-4B25-88A7-C00BD7714C72}" type="presParOf" srcId="{A2BC58DE-A04D-444B-91B2-4D0B729629BD}" destId="{EA9F334B-608C-4474-B344-6C21CE741F2E}" srcOrd="0" destOrd="0" presId="urn:microsoft.com/office/officeart/2005/8/layout/hierarchy1"/>
    <dgm:cxn modelId="{41F40DF4-528C-4436-8621-477DDB04C0F5}" type="presParOf" srcId="{A2BC58DE-A04D-444B-91B2-4D0B729629BD}" destId="{6AD999CE-F14C-44D7-A0C7-79052FEC3DEA}" srcOrd="1" destOrd="0" presId="urn:microsoft.com/office/officeart/2005/8/layout/hierarchy1"/>
    <dgm:cxn modelId="{6C38136A-F9CE-45FC-8C54-0CC77CE6895D}" type="presParOf" srcId="{322F692E-8CDB-40A6-94B6-C89FFA3EACF4}" destId="{83FC81C9-CDC9-44EB-B9AE-64AA55AF53AB}" srcOrd="1" destOrd="0" presId="urn:microsoft.com/office/officeart/2005/8/layout/hierarchy1"/>
    <dgm:cxn modelId="{F43C1A43-1E18-41CF-A35B-C4786EE95B94}" type="presParOf" srcId="{83FC81C9-CDC9-44EB-B9AE-64AA55AF53AB}" destId="{E36B5B99-7E77-4C54-93A5-782CE715CFC9}" srcOrd="0" destOrd="0" presId="urn:microsoft.com/office/officeart/2005/8/layout/hierarchy1"/>
    <dgm:cxn modelId="{59533614-68B1-42C3-9F85-3F9BEC5138C0}" type="presParOf" srcId="{83FC81C9-CDC9-44EB-B9AE-64AA55AF53AB}" destId="{DF152ECE-05CD-4248-BE68-A939AFCB03E9}" srcOrd="1" destOrd="0" presId="urn:microsoft.com/office/officeart/2005/8/layout/hierarchy1"/>
    <dgm:cxn modelId="{4359B15B-A8CF-41FD-A721-05C6283ED522}" type="presParOf" srcId="{DF152ECE-05CD-4248-BE68-A939AFCB03E9}" destId="{217B20A9-DD98-49F2-A5B2-04A2249D19C6}" srcOrd="0" destOrd="0" presId="urn:microsoft.com/office/officeart/2005/8/layout/hierarchy1"/>
    <dgm:cxn modelId="{17BDF153-2B4C-4982-B0D2-8FA186DA8F4B}" type="presParOf" srcId="{217B20A9-DD98-49F2-A5B2-04A2249D19C6}" destId="{690097AF-7511-43B4-B05B-A5812CD889F6}" srcOrd="0" destOrd="0" presId="urn:microsoft.com/office/officeart/2005/8/layout/hierarchy1"/>
    <dgm:cxn modelId="{011EBB37-A478-4143-AB43-7314B9014458}" type="presParOf" srcId="{217B20A9-DD98-49F2-A5B2-04A2249D19C6}" destId="{B3EE1437-F318-47E9-9D0B-C09B0245E4E0}" srcOrd="1" destOrd="0" presId="urn:microsoft.com/office/officeart/2005/8/layout/hierarchy1"/>
    <dgm:cxn modelId="{D4BE2311-2405-48A9-A072-27073E524A7B}" type="presParOf" srcId="{DF152ECE-05CD-4248-BE68-A939AFCB03E9}" destId="{2DB447E5-72BE-4179-A36B-C6F09A5EF690}" srcOrd="1" destOrd="0" presId="urn:microsoft.com/office/officeart/2005/8/layout/hierarchy1"/>
    <dgm:cxn modelId="{3C41594D-B5DE-40A2-B9B8-B35342C4360B}" type="presParOf" srcId="{83FC81C9-CDC9-44EB-B9AE-64AA55AF53AB}" destId="{F610262A-1AE3-4A99-A086-A3B18F0A60EC}" srcOrd="2" destOrd="0" presId="urn:microsoft.com/office/officeart/2005/8/layout/hierarchy1"/>
    <dgm:cxn modelId="{182FB640-9014-47AE-A8F8-8B1462753646}" type="presParOf" srcId="{83FC81C9-CDC9-44EB-B9AE-64AA55AF53AB}" destId="{C877775F-AA45-455D-82B5-D01A37893219}" srcOrd="3" destOrd="0" presId="urn:microsoft.com/office/officeart/2005/8/layout/hierarchy1"/>
    <dgm:cxn modelId="{D624CB5A-59BF-46EF-9A23-9D22BEC06950}" type="presParOf" srcId="{C877775F-AA45-455D-82B5-D01A37893219}" destId="{13696A86-48B6-4363-8161-B50505401CC3}" srcOrd="0" destOrd="0" presId="urn:microsoft.com/office/officeart/2005/8/layout/hierarchy1"/>
    <dgm:cxn modelId="{BA59CA68-DC99-4AB1-9A15-7CBE809C40D4}" type="presParOf" srcId="{13696A86-48B6-4363-8161-B50505401CC3}" destId="{A98293F6-2741-4A58-8E46-A4EC5C08BF5E}" srcOrd="0" destOrd="0" presId="urn:microsoft.com/office/officeart/2005/8/layout/hierarchy1"/>
    <dgm:cxn modelId="{4679941A-07A5-4135-A525-BBD511765FB2}" type="presParOf" srcId="{13696A86-48B6-4363-8161-B50505401CC3}" destId="{61A53494-4860-4BD5-BBFD-CD84A389F36A}" srcOrd="1" destOrd="0" presId="urn:microsoft.com/office/officeart/2005/8/layout/hierarchy1"/>
    <dgm:cxn modelId="{0C543A3B-D831-454C-B683-9955363E7E59}" type="presParOf" srcId="{C877775F-AA45-455D-82B5-D01A37893219}" destId="{B9C45F6E-BE01-404A-9A49-BE6ADC421E57}" srcOrd="1" destOrd="0" presId="urn:microsoft.com/office/officeart/2005/8/layout/hierarchy1"/>
    <dgm:cxn modelId="{EB24373D-D3CA-4058-81B7-17A55C35BD77}" type="presParOf" srcId="{83FC81C9-CDC9-44EB-B9AE-64AA55AF53AB}" destId="{2FEF4022-8B74-49F1-B983-0AF44288C7D6}" srcOrd="4" destOrd="0" presId="urn:microsoft.com/office/officeart/2005/8/layout/hierarchy1"/>
    <dgm:cxn modelId="{AB04C3FB-3D2D-4F39-929F-A60759965021}" type="presParOf" srcId="{83FC81C9-CDC9-44EB-B9AE-64AA55AF53AB}" destId="{E29264E0-64FE-4426-ACE2-78680E48C464}" srcOrd="5" destOrd="0" presId="urn:microsoft.com/office/officeart/2005/8/layout/hierarchy1"/>
    <dgm:cxn modelId="{672FFE8E-38E1-4D11-BFC6-6085060517F7}" type="presParOf" srcId="{E29264E0-64FE-4426-ACE2-78680E48C464}" destId="{68EAF74E-BA2B-40C0-A6AD-7E055A9EE9D3}" srcOrd="0" destOrd="0" presId="urn:microsoft.com/office/officeart/2005/8/layout/hierarchy1"/>
    <dgm:cxn modelId="{011A6003-D964-4334-A8C4-3973A7EF4A37}" type="presParOf" srcId="{68EAF74E-BA2B-40C0-A6AD-7E055A9EE9D3}" destId="{61DEFF8D-90A0-497F-9712-2EBB18F8DEC6}" srcOrd="0" destOrd="0" presId="urn:microsoft.com/office/officeart/2005/8/layout/hierarchy1"/>
    <dgm:cxn modelId="{E3DC25AB-2957-4112-A2A3-A51008B4F42B}" type="presParOf" srcId="{68EAF74E-BA2B-40C0-A6AD-7E055A9EE9D3}" destId="{2E6CAA9A-C66E-47A0-9B28-0A69ED30FCAA}" srcOrd="1" destOrd="0" presId="urn:microsoft.com/office/officeart/2005/8/layout/hierarchy1"/>
    <dgm:cxn modelId="{0C3C70A6-4305-49EA-B202-C3D081F1AD3E}" type="presParOf" srcId="{E29264E0-64FE-4426-ACE2-78680E48C464}" destId="{842D2844-C27C-47DE-A6ED-8FDCC68E090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EF4022-8B74-49F1-B983-0AF44288C7D6}">
      <dsp:nvSpPr>
        <dsp:cNvPr id="0" name=""/>
        <dsp:cNvSpPr/>
      </dsp:nvSpPr>
      <dsp:spPr>
        <a:xfrm>
          <a:off x="4329658" y="571135"/>
          <a:ext cx="3234866" cy="971452"/>
        </a:xfrm>
        <a:custGeom>
          <a:avLst/>
          <a:gdLst/>
          <a:ahLst/>
          <a:cxnLst/>
          <a:rect l="0" t="0" r="0" b="0"/>
          <a:pathLst>
            <a:path>
              <a:moveTo>
                <a:pt x="0" y="0"/>
              </a:moveTo>
              <a:lnTo>
                <a:pt x="0" y="753310"/>
              </a:lnTo>
              <a:lnTo>
                <a:pt x="3234866" y="753310"/>
              </a:lnTo>
              <a:lnTo>
                <a:pt x="3234866" y="971452"/>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10262A-1AE3-4A99-A086-A3B18F0A60EC}">
      <dsp:nvSpPr>
        <dsp:cNvPr id="0" name=""/>
        <dsp:cNvSpPr/>
      </dsp:nvSpPr>
      <dsp:spPr>
        <a:xfrm>
          <a:off x="4329658" y="571135"/>
          <a:ext cx="111073" cy="971452"/>
        </a:xfrm>
        <a:custGeom>
          <a:avLst/>
          <a:gdLst/>
          <a:ahLst/>
          <a:cxnLst/>
          <a:rect l="0" t="0" r="0" b="0"/>
          <a:pathLst>
            <a:path>
              <a:moveTo>
                <a:pt x="0" y="0"/>
              </a:moveTo>
              <a:lnTo>
                <a:pt x="0" y="753310"/>
              </a:lnTo>
              <a:lnTo>
                <a:pt x="111073" y="753310"/>
              </a:lnTo>
              <a:lnTo>
                <a:pt x="111073" y="971452"/>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6B5B99-7E77-4C54-93A5-782CE715CFC9}">
      <dsp:nvSpPr>
        <dsp:cNvPr id="0" name=""/>
        <dsp:cNvSpPr/>
      </dsp:nvSpPr>
      <dsp:spPr>
        <a:xfrm>
          <a:off x="1317387" y="571135"/>
          <a:ext cx="3012271" cy="971452"/>
        </a:xfrm>
        <a:custGeom>
          <a:avLst/>
          <a:gdLst/>
          <a:ahLst/>
          <a:cxnLst/>
          <a:rect l="0" t="0" r="0" b="0"/>
          <a:pathLst>
            <a:path>
              <a:moveTo>
                <a:pt x="3012271" y="0"/>
              </a:moveTo>
              <a:lnTo>
                <a:pt x="3012271" y="753310"/>
              </a:lnTo>
              <a:lnTo>
                <a:pt x="0" y="753310"/>
              </a:lnTo>
              <a:lnTo>
                <a:pt x="0" y="971452"/>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A9F334B-608C-4474-B344-6C21CE741F2E}">
      <dsp:nvSpPr>
        <dsp:cNvPr id="0" name=""/>
        <dsp:cNvSpPr/>
      </dsp:nvSpPr>
      <dsp:spPr>
        <a:xfrm>
          <a:off x="143415" y="-248557"/>
          <a:ext cx="8372485" cy="819692"/>
        </a:xfrm>
        <a:prstGeom prst="roundRect">
          <a:avLst>
            <a:gd name="adj" fmla="val 10000"/>
          </a:avLst>
        </a:prstGeom>
        <a:gradFill rotWithShape="0">
          <a:gsLst>
            <a:gs pos="28000">
              <a:schemeClr val="accent3">
                <a:hueOff val="0"/>
                <a:satOff val="0"/>
                <a:lumOff val="0"/>
                <a:alphaOff val="0"/>
                <a:tint val="18000"/>
                <a:satMod val="120000"/>
                <a:lumMod val="88000"/>
              </a:schemeClr>
            </a:gs>
            <a:gs pos="100000">
              <a:schemeClr val="accent3">
                <a:hueOff val="0"/>
                <a:satOff val="0"/>
                <a:lumOff val="0"/>
                <a:alphaOff val="0"/>
                <a:tint val="40000"/>
                <a:satMod val="100000"/>
                <a:lumMod val="78000"/>
              </a:schemeClr>
            </a:gs>
          </a:gsLst>
          <a:lin ang="5400000" scaled="0"/>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AD999CE-F14C-44D7-A0C7-79052FEC3DEA}">
      <dsp:nvSpPr>
        <dsp:cNvPr id="0" name=""/>
        <dsp:cNvSpPr/>
      </dsp:nvSpPr>
      <dsp:spPr>
        <a:xfrm>
          <a:off x="405055" y="0"/>
          <a:ext cx="8372485" cy="819692"/>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t>Preference Dividend deducted for the period is:</a:t>
          </a:r>
          <a:endParaRPr lang="en-IN" sz="2400" kern="1200" dirty="0"/>
        </a:p>
      </dsp:txBody>
      <dsp:txXfrm>
        <a:off x="429063" y="24008"/>
        <a:ext cx="8324469" cy="771676"/>
      </dsp:txXfrm>
    </dsp:sp>
    <dsp:sp modelId="{690097AF-7511-43B4-B05B-A5812CD889F6}">
      <dsp:nvSpPr>
        <dsp:cNvPr id="0" name=""/>
        <dsp:cNvSpPr/>
      </dsp:nvSpPr>
      <dsp:spPr>
        <a:xfrm>
          <a:off x="3679" y="1542587"/>
          <a:ext cx="2627416" cy="4341461"/>
        </a:xfrm>
        <a:prstGeom prst="roundRect">
          <a:avLst>
            <a:gd name="adj" fmla="val 10000"/>
          </a:avLst>
        </a:prstGeom>
        <a:gradFill rotWithShape="0">
          <a:gsLst>
            <a:gs pos="28000">
              <a:schemeClr val="accent5">
                <a:hueOff val="0"/>
                <a:satOff val="0"/>
                <a:lumOff val="0"/>
                <a:alphaOff val="0"/>
                <a:tint val="18000"/>
                <a:satMod val="120000"/>
                <a:lumMod val="88000"/>
              </a:schemeClr>
            </a:gs>
            <a:gs pos="100000">
              <a:schemeClr val="accent5">
                <a:hueOff val="0"/>
                <a:satOff val="0"/>
                <a:lumOff val="0"/>
                <a:alphaOff val="0"/>
                <a:tint val="40000"/>
                <a:satMod val="100000"/>
                <a:lumMod val="78000"/>
              </a:schemeClr>
            </a:gs>
          </a:gsLst>
          <a:lin ang="5400000" scaled="0"/>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B3EE1437-F318-47E9-9D0B-C09B0245E4E0}">
      <dsp:nvSpPr>
        <dsp:cNvPr id="0" name=""/>
        <dsp:cNvSpPr/>
      </dsp:nvSpPr>
      <dsp:spPr>
        <a:xfrm>
          <a:off x="265319" y="1791145"/>
          <a:ext cx="2627416" cy="4341461"/>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latin typeface="Times New Roman" pitchFamily="18" charset="0"/>
              <a:cs typeface="Times New Roman" pitchFamily="18" charset="0"/>
            </a:rPr>
            <a:t>Dividend </a:t>
          </a:r>
          <a:r>
            <a:rPr lang="en-US" sz="2800" b="0" u="none" kern="1200" dirty="0" smtClean="0">
              <a:latin typeface="Times New Roman" pitchFamily="18" charset="0"/>
              <a:cs typeface="Times New Roman" pitchFamily="18" charset="0"/>
            </a:rPr>
            <a:t>on</a:t>
          </a:r>
          <a:r>
            <a:rPr lang="en-US" sz="2800" b="1" u="sng" kern="1200" dirty="0" smtClean="0">
              <a:latin typeface="Times New Roman" pitchFamily="18" charset="0"/>
              <a:cs typeface="Times New Roman" pitchFamily="18" charset="0"/>
            </a:rPr>
            <a:t> non-cumulative preference share</a:t>
          </a:r>
          <a:r>
            <a:rPr lang="en-US" sz="2800" b="0" u="none" kern="1200" dirty="0" smtClean="0">
              <a:latin typeface="Times New Roman" pitchFamily="18" charset="0"/>
              <a:cs typeface="Times New Roman" pitchFamily="18" charset="0"/>
            </a:rPr>
            <a:t> provided for during the period.</a:t>
          </a:r>
          <a:endParaRPr lang="en-IN" sz="2800" b="0" u="none" kern="1200" dirty="0"/>
        </a:p>
      </dsp:txBody>
      <dsp:txXfrm>
        <a:off x="342273" y="1868099"/>
        <a:ext cx="2473508" cy="4187553"/>
      </dsp:txXfrm>
    </dsp:sp>
    <dsp:sp modelId="{A98293F6-2741-4A58-8E46-A4EC5C08BF5E}">
      <dsp:nvSpPr>
        <dsp:cNvPr id="0" name=""/>
        <dsp:cNvSpPr/>
      </dsp:nvSpPr>
      <dsp:spPr>
        <a:xfrm>
          <a:off x="3154375" y="1542587"/>
          <a:ext cx="2572715" cy="4343001"/>
        </a:xfrm>
        <a:prstGeom prst="roundRect">
          <a:avLst>
            <a:gd name="adj" fmla="val 10000"/>
          </a:avLst>
        </a:prstGeom>
        <a:gradFill rotWithShape="0">
          <a:gsLst>
            <a:gs pos="28000">
              <a:schemeClr val="accent5">
                <a:hueOff val="0"/>
                <a:satOff val="0"/>
                <a:lumOff val="0"/>
                <a:alphaOff val="0"/>
                <a:tint val="18000"/>
                <a:satMod val="120000"/>
                <a:lumMod val="88000"/>
              </a:schemeClr>
            </a:gs>
            <a:gs pos="100000">
              <a:schemeClr val="accent5">
                <a:hueOff val="0"/>
                <a:satOff val="0"/>
                <a:lumOff val="0"/>
                <a:alphaOff val="0"/>
                <a:tint val="40000"/>
                <a:satMod val="100000"/>
                <a:lumMod val="78000"/>
              </a:schemeClr>
            </a:gs>
          </a:gsLst>
          <a:lin ang="5400000" scaled="0"/>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1A53494-4860-4BD5-BBFD-CD84A389F36A}">
      <dsp:nvSpPr>
        <dsp:cNvPr id="0" name=""/>
        <dsp:cNvSpPr/>
      </dsp:nvSpPr>
      <dsp:spPr>
        <a:xfrm>
          <a:off x="3416014" y="1791145"/>
          <a:ext cx="2572715" cy="4343001"/>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IN" sz="2800" b="0" u="none" kern="1200" dirty="0" smtClean="0">
              <a:latin typeface="Times New Roman" pitchFamily="18" charset="0"/>
              <a:cs typeface="Times New Roman" pitchFamily="18" charset="0"/>
            </a:rPr>
            <a:t>The full amount on </a:t>
          </a:r>
          <a:r>
            <a:rPr lang="en-IN" sz="2800" b="1" u="sng" kern="1200" dirty="0" smtClean="0">
              <a:latin typeface="Times New Roman" pitchFamily="18" charset="0"/>
              <a:cs typeface="Times New Roman" pitchFamily="18" charset="0"/>
            </a:rPr>
            <a:t>Cumulative PS </a:t>
          </a:r>
          <a:r>
            <a:rPr lang="en-IN" sz="2800" b="0" u="none" kern="1200" dirty="0" smtClean="0">
              <a:latin typeface="Times New Roman" pitchFamily="18" charset="0"/>
              <a:cs typeface="Times New Roman" pitchFamily="18" charset="0"/>
            </a:rPr>
            <a:t>for the period, whether provided for or not.</a:t>
          </a:r>
          <a:endParaRPr lang="en-IN" sz="2800" b="0" u="none" kern="1200" dirty="0">
            <a:latin typeface="Times New Roman" pitchFamily="18" charset="0"/>
            <a:cs typeface="Times New Roman" pitchFamily="18" charset="0"/>
          </a:endParaRPr>
        </a:p>
      </dsp:txBody>
      <dsp:txXfrm>
        <a:off x="3491366" y="1866497"/>
        <a:ext cx="2422011" cy="4192297"/>
      </dsp:txXfrm>
    </dsp:sp>
    <dsp:sp modelId="{61DEFF8D-90A0-497F-9712-2EBB18F8DEC6}">
      <dsp:nvSpPr>
        <dsp:cNvPr id="0" name=""/>
        <dsp:cNvSpPr/>
      </dsp:nvSpPr>
      <dsp:spPr>
        <a:xfrm>
          <a:off x="6250369" y="1542587"/>
          <a:ext cx="2628310" cy="4332714"/>
        </a:xfrm>
        <a:prstGeom prst="roundRect">
          <a:avLst>
            <a:gd name="adj" fmla="val 10000"/>
          </a:avLst>
        </a:prstGeom>
        <a:gradFill rotWithShape="0">
          <a:gsLst>
            <a:gs pos="28000">
              <a:schemeClr val="accent5">
                <a:hueOff val="0"/>
                <a:satOff val="0"/>
                <a:lumOff val="0"/>
                <a:alphaOff val="0"/>
                <a:tint val="18000"/>
                <a:satMod val="120000"/>
                <a:lumMod val="88000"/>
              </a:schemeClr>
            </a:gs>
            <a:gs pos="100000">
              <a:schemeClr val="accent5">
                <a:hueOff val="0"/>
                <a:satOff val="0"/>
                <a:lumOff val="0"/>
                <a:alphaOff val="0"/>
                <a:tint val="40000"/>
                <a:satMod val="100000"/>
                <a:lumMod val="78000"/>
              </a:schemeClr>
            </a:gs>
          </a:gsLst>
          <a:lin ang="5400000" scaled="0"/>
        </a:gradFill>
        <a:ln>
          <a:noFill/>
        </a:ln>
        <a:effectLst>
          <a:outerShdw blurRad="63500" dist="50800" dir="5400000" sx="98000" sy="98000" rotWithShape="0">
            <a:srgbClr val="000000">
              <a:alpha val="2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2E6CAA9A-C66E-47A0-9B28-0A69ED30FCAA}">
      <dsp:nvSpPr>
        <dsp:cNvPr id="0" name=""/>
        <dsp:cNvSpPr/>
      </dsp:nvSpPr>
      <dsp:spPr>
        <a:xfrm>
          <a:off x="6512009" y="1791145"/>
          <a:ext cx="2628310" cy="4332714"/>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IN" sz="2800" b="0" u="none" kern="1200" dirty="0" smtClean="0">
              <a:latin typeface="Times New Roman" pitchFamily="18" charset="0"/>
              <a:cs typeface="Times New Roman" pitchFamily="18" charset="0"/>
            </a:rPr>
            <a:t>It does not include amount on </a:t>
          </a:r>
          <a:r>
            <a:rPr lang="en-IN" sz="2800" b="1" u="sng" kern="1200" dirty="0" smtClean="0">
              <a:latin typeface="Times New Roman" pitchFamily="18" charset="0"/>
              <a:cs typeface="Times New Roman" pitchFamily="18" charset="0"/>
            </a:rPr>
            <a:t>Cumulative PS</a:t>
          </a:r>
          <a:r>
            <a:rPr lang="en-IN" sz="2800" b="0" u="none" kern="1200" dirty="0" smtClean="0">
              <a:latin typeface="Times New Roman" pitchFamily="18" charset="0"/>
              <a:cs typeface="Times New Roman" pitchFamily="18" charset="0"/>
            </a:rPr>
            <a:t> paid or declared during the current period in respect of previous periods.</a:t>
          </a:r>
          <a:endParaRPr lang="en-IN" sz="2800" kern="1200" dirty="0"/>
        </a:p>
      </dsp:txBody>
      <dsp:txXfrm>
        <a:off x="6588990" y="1868126"/>
        <a:ext cx="2474348" cy="417875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B8A273-6135-4E4B-8A72-C044C1B325BD}" type="datetimeFigureOut">
              <a:rPr lang="en-IN" smtClean="0"/>
              <a:t>01-02-2014</a:t>
            </a:fld>
            <a:endParaRPr lang="en-IN"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F18751-9B34-4F3C-BBDA-01EE9D12D62B}" type="slidenum">
              <a:rPr lang="en-IN" smtClean="0"/>
              <a:t>‹#›</a:t>
            </a:fld>
            <a:endParaRPr lang="en-IN" dirty="0"/>
          </a:p>
        </p:txBody>
      </p:sp>
    </p:spTree>
    <p:extLst>
      <p:ext uri="{BB962C8B-B14F-4D97-AF65-F5344CB8AC3E}">
        <p14:creationId xmlns:p14="http://schemas.microsoft.com/office/powerpoint/2010/main" val="763334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smtClean="0"/>
          </a:p>
        </p:txBody>
      </p:sp>
      <p:sp>
        <p:nvSpPr>
          <p:cNvPr id="4" name="Slide Number Placeholder 3"/>
          <p:cNvSpPr>
            <a:spLocks noGrp="1"/>
          </p:cNvSpPr>
          <p:nvPr>
            <p:ph type="sldNum" sz="quarter" idx="10"/>
          </p:nvPr>
        </p:nvSpPr>
        <p:spPr/>
        <p:txBody>
          <a:bodyPr/>
          <a:lstStyle/>
          <a:p>
            <a:fld id="{0DF18751-9B34-4F3C-BBDA-01EE9D12D62B}" type="slidenum">
              <a:rPr lang="en-IN" smtClean="0"/>
              <a:t>9</a:t>
            </a:fld>
            <a:endParaRPr lang="en-IN" dirty="0"/>
          </a:p>
        </p:txBody>
      </p:sp>
    </p:spTree>
    <p:extLst>
      <p:ext uri="{BB962C8B-B14F-4D97-AF65-F5344CB8AC3E}">
        <p14:creationId xmlns:p14="http://schemas.microsoft.com/office/powerpoint/2010/main" val="1570744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0DF18751-9B34-4F3C-BBDA-01EE9D12D62B}" type="slidenum">
              <a:rPr lang="en-IN" smtClean="0"/>
              <a:t>17</a:t>
            </a:fld>
            <a:endParaRPr lang="en-IN" dirty="0"/>
          </a:p>
        </p:txBody>
      </p:sp>
    </p:spTree>
    <p:extLst>
      <p:ext uri="{BB962C8B-B14F-4D97-AF65-F5344CB8AC3E}">
        <p14:creationId xmlns:p14="http://schemas.microsoft.com/office/powerpoint/2010/main" val="2903763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D8BD707-D9CF-40AE-B4C6-C98DA3205C09}" type="datetimeFigureOut">
              <a:rPr lang="en-US" smtClean="0"/>
              <a:pPr/>
              <a:t>2/1/2014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2/1/2014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2/1/2014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2/1/2014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D8BD707-D9CF-40AE-B4C6-C98DA3205C09}" type="datetimeFigureOut">
              <a:rPr lang="en-US" smtClean="0"/>
              <a:pPr/>
              <a:t>2/1/2014</a:t>
            </a:fld>
            <a:endParaRPr lang="en-US" dirty="0"/>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81000" y="4876800"/>
            <a:ext cx="3505200" cy="1371600"/>
          </a:xfrm>
        </p:spPr>
        <p:txBody>
          <a:bodyPr>
            <a:normAutofit/>
          </a:bodyPr>
          <a:lstStyle/>
          <a:p>
            <a:r>
              <a:rPr lang="en-IN" sz="3200" dirty="0" smtClean="0">
                <a:solidFill>
                  <a:srgbClr val="002060"/>
                </a:solidFill>
                <a:latin typeface="AR JULIAN" pitchFamily="2" charset="0"/>
              </a:rPr>
              <a:t>By:-</a:t>
            </a:r>
          </a:p>
          <a:p>
            <a:r>
              <a:rPr lang="en-IN" sz="3200" dirty="0" smtClean="0">
                <a:solidFill>
                  <a:srgbClr val="002060"/>
                </a:solidFill>
                <a:latin typeface="AR JULIAN" pitchFamily="2" charset="0"/>
              </a:rPr>
              <a:t>SHREEGANESH.S</a:t>
            </a:r>
          </a:p>
        </p:txBody>
      </p:sp>
      <p:sp>
        <p:nvSpPr>
          <p:cNvPr id="2" name="Title 1"/>
          <p:cNvSpPr>
            <a:spLocks noGrp="1"/>
          </p:cNvSpPr>
          <p:nvPr>
            <p:ph type="ctrTitle"/>
          </p:nvPr>
        </p:nvSpPr>
        <p:spPr>
          <a:xfrm>
            <a:off x="457201" y="3132290"/>
            <a:ext cx="8295028" cy="1439709"/>
          </a:xfrm>
        </p:spPr>
        <p:txBody>
          <a:bodyPr/>
          <a:lstStyle/>
          <a:p>
            <a:pPr marL="182880" indent="0" algn="r">
              <a:buNone/>
            </a:pPr>
            <a:r>
              <a:rPr lang="en-IN" sz="6000" dirty="0" smtClean="0">
                <a:solidFill>
                  <a:srgbClr val="0070C0"/>
                </a:solidFill>
                <a:latin typeface="Algerian" pitchFamily="82" charset="0"/>
              </a:rPr>
              <a:t>Earnings per Share</a:t>
            </a:r>
            <a:br>
              <a:rPr lang="en-IN" sz="6000" dirty="0" smtClean="0">
                <a:solidFill>
                  <a:srgbClr val="0070C0"/>
                </a:solidFill>
                <a:latin typeface="Algerian" pitchFamily="82" charset="0"/>
              </a:rPr>
            </a:br>
            <a:r>
              <a:rPr lang="en-IN" sz="2800" dirty="0" smtClean="0">
                <a:solidFill>
                  <a:srgbClr val="0070C0"/>
                </a:solidFill>
                <a:latin typeface="Algerian" pitchFamily="82" charset="0"/>
              </a:rPr>
              <a:t>(2001)</a:t>
            </a:r>
            <a:endParaRPr lang="en-IN" sz="2800" dirty="0">
              <a:solidFill>
                <a:srgbClr val="0070C0"/>
              </a:solidFill>
              <a:latin typeface="Algerian" pitchFamily="82" charset="0"/>
            </a:endParaRPr>
          </a:p>
        </p:txBody>
      </p:sp>
      <p:sp>
        <p:nvSpPr>
          <p:cNvPr id="4" name="Rectangle 3"/>
          <p:cNvSpPr/>
          <p:nvPr/>
        </p:nvSpPr>
        <p:spPr>
          <a:xfrm>
            <a:off x="836182" y="1219200"/>
            <a:ext cx="7537063" cy="923330"/>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44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accounting standard </a:t>
            </a:r>
            <a:r>
              <a:rPr lang="en-US" sz="54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20</a:t>
            </a:r>
            <a:endParaRPr lang="en-US"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extLst>
      <p:ext uri="{BB962C8B-B14F-4D97-AF65-F5344CB8AC3E}">
        <p14:creationId xmlns:p14="http://schemas.microsoft.com/office/powerpoint/2010/main" val="33006794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3"/>
            <p:extLst>
              <p:ext uri="{D42A27DB-BD31-4B8C-83A1-F6EECF244321}">
                <p14:modId xmlns:p14="http://schemas.microsoft.com/office/powerpoint/2010/main" val="226351227"/>
              </p:ext>
            </p:extLst>
          </p:nvPr>
        </p:nvGraphicFramePr>
        <p:xfrm>
          <a:off x="609600" y="685800"/>
          <a:ext cx="7924800" cy="4876800"/>
        </p:xfrm>
        <a:graphic>
          <a:graphicData uri="http://schemas.openxmlformats.org/drawingml/2006/table">
            <a:tbl>
              <a:tblPr firstRow="1" bandRow="1">
                <a:tableStyleId>{775DCB02-9BB8-47FD-8907-85C794F793BA}</a:tableStyleId>
              </a:tblPr>
              <a:tblGrid>
                <a:gridCol w="3962400"/>
                <a:gridCol w="3962400"/>
              </a:tblGrid>
              <a:tr h="6096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200" b="1" i="0" u="none" strike="noStrike" cap="none" normalizeH="0" baseline="0" dirty="0" smtClean="0">
                          <a:ln>
                            <a:noFill/>
                          </a:ln>
                          <a:solidFill>
                            <a:schemeClr val="tx1"/>
                          </a:solidFill>
                          <a:effectLst/>
                          <a:latin typeface="Times New Roman" pitchFamily="18" charset="0"/>
                          <a:cs typeface="Times New Roman" pitchFamily="18" charset="0"/>
                        </a:rPr>
                        <a:t>List of shares issued</a:t>
                      </a:r>
                      <a:endParaRPr kumimoji="0" lang="en-US" sz="22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200" b="1" i="0" u="none" strike="noStrike" kern="1200" cap="none" normalizeH="0" baseline="0" dirty="0" smtClean="0">
                          <a:ln>
                            <a:noFill/>
                          </a:ln>
                          <a:solidFill>
                            <a:schemeClr val="tx1"/>
                          </a:solidFill>
                          <a:effectLst/>
                          <a:latin typeface="Times New Roman" pitchFamily="18" charset="0"/>
                          <a:ea typeface="+mn-ea"/>
                          <a:cs typeface="Times New Roman" pitchFamily="18" charset="0"/>
                        </a:rPr>
                        <a:t>Weight to be considered from </a:t>
                      </a:r>
                    </a:p>
                  </a:txBody>
                  <a:tcPr horzOverflow="overflow"/>
                </a:tc>
              </a:tr>
              <a:tr h="520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Equity shares issued in exchange of cash </a:t>
                      </a: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Date of cash receivable </a:t>
                      </a:r>
                    </a:p>
                  </a:txBody>
                  <a:tcPr horzOverflow="overflow"/>
                </a:tc>
              </a:tr>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As a result of conversion of debt instrument </a:t>
                      </a: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Date of conversion </a:t>
                      </a:r>
                    </a:p>
                  </a:txBody>
                  <a:tcPr horzOverflow="overflow"/>
                </a:tc>
              </a:tr>
              <a:tr h="685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In lieu of Interest or principal of any financial Instruments </a:t>
                      </a: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Interest ceases to accrue </a:t>
                      </a:r>
                    </a:p>
                  </a:txBody>
                  <a:tcPr horzOverflow="overflow"/>
                </a:tc>
              </a:tr>
              <a:tr h="448056">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For settlement of a liability </a:t>
                      </a: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Settlement becomes effective </a:t>
                      </a:r>
                    </a:p>
                  </a:txBody>
                  <a:tcPr horzOverflow="overflow"/>
                </a:tc>
              </a:tr>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Acquisition of assets </a:t>
                      </a: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Acquisition is recognized </a:t>
                      </a:r>
                    </a:p>
                  </a:txBody>
                  <a:tcPr horzOverflow="overflow"/>
                </a:tc>
              </a:tr>
              <a:tr h="448564">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Rendering of services</a:t>
                      </a:r>
                    </a:p>
                  </a:txBody>
                  <a:tcPr horzOverflow="overflow"/>
                </a:tc>
                <a:tc>
                  <a:txBody>
                    <a:bodyPr/>
                    <a:lstStyle/>
                    <a:p>
                      <a:r>
                        <a:rPr kumimoji="0" lang="en-IN" sz="20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When services are rendered</a:t>
                      </a:r>
                      <a:endParaRPr kumimoji="0" lang="en-IN" sz="2000" b="0" i="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a:tc>
              </a:tr>
              <a:tr h="81026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Amalgamation - Purchase</a:t>
                      </a:r>
                    </a:p>
                  </a:txBody>
                  <a:tcPr horzOverflow="overflow"/>
                </a:tc>
                <a:tc>
                  <a:txBody>
                    <a:bodyPr/>
                    <a:lstStyle/>
                    <a:p>
                      <a:pPr algn="ctr"/>
                      <a:r>
                        <a:rPr kumimoji="0" lang="en-IN" sz="20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a:t>
                      </a:r>
                      <a:endParaRPr kumimoji="0" lang="en-IN" sz="2000" b="0" i="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a:tc>
              </a:tr>
            </a:tbl>
          </a:graphicData>
        </a:graphic>
      </p:graphicFrame>
    </p:spTree>
    <p:extLst>
      <p:ext uri="{BB962C8B-B14F-4D97-AF65-F5344CB8AC3E}">
        <p14:creationId xmlns:p14="http://schemas.microsoft.com/office/powerpoint/2010/main" val="5027073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533400"/>
            <a:ext cx="6400800" cy="838200"/>
          </a:xfrm>
        </p:spPr>
        <p:txBody>
          <a:bodyPr/>
          <a:lstStyle/>
          <a:p>
            <a:pPr marL="0" indent="0" algn="l">
              <a:buNone/>
            </a:pPr>
            <a:r>
              <a:rPr lang="en-IN" sz="2400" dirty="0">
                <a:solidFill>
                  <a:schemeClr val="tx1">
                    <a:lumMod val="75000"/>
                    <a:lumOff val="25000"/>
                  </a:schemeClr>
                </a:solidFill>
                <a:latin typeface="Times New Roman" pitchFamily="18" charset="0"/>
                <a:ea typeface="+mn-ea"/>
                <a:cs typeface="Times New Roman" pitchFamily="18" charset="0"/>
              </a:rPr>
              <a:t>Compute weighted average number of equity shares.</a:t>
            </a:r>
          </a:p>
        </p:txBody>
      </p:sp>
      <p:graphicFrame>
        <p:nvGraphicFramePr>
          <p:cNvPr id="4" name="Content Placeholder 3"/>
          <p:cNvGraphicFramePr>
            <a:graphicFrameLocks noGrp="1"/>
          </p:cNvGraphicFramePr>
          <p:nvPr>
            <p:ph sz="quarter" idx="13"/>
            <p:extLst>
              <p:ext uri="{D42A27DB-BD31-4B8C-83A1-F6EECF244321}">
                <p14:modId xmlns:p14="http://schemas.microsoft.com/office/powerpoint/2010/main" val="2357991942"/>
              </p:ext>
            </p:extLst>
          </p:nvPr>
        </p:nvGraphicFramePr>
        <p:xfrm>
          <a:off x="959893" y="2057400"/>
          <a:ext cx="6400800" cy="1676400"/>
        </p:xfrm>
        <a:graphic>
          <a:graphicData uri="http://schemas.openxmlformats.org/drawingml/2006/table">
            <a:tbl>
              <a:tblPr firstRow="1" bandRow="1">
                <a:tableStyleId>{21E4AEA4-8DFA-4A89-87EB-49C32662AFE0}</a:tableStyleId>
              </a:tblPr>
              <a:tblGrid>
                <a:gridCol w="1600200"/>
                <a:gridCol w="3048000"/>
                <a:gridCol w="1752600"/>
              </a:tblGrid>
              <a:tr h="370840">
                <a:tc>
                  <a:txBody>
                    <a:bodyPr/>
                    <a:lstStyle/>
                    <a:p>
                      <a:endParaRPr lang="en-IN"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IN"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dirty="0" smtClean="0">
                          <a:latin typeface="Times New Roman" pitchFamily="18" charset="0"/>
                          <a:cs typeface="Times New Roman" pitchFamily="18" charset="0"/>
                        </a:rPr>
                        <a:t>No. of shares</a:t>
                      </a:r>
                      <a:endParaRPr lang="en-IN"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05560">
                <a:tc>
                  <a:txBody>
                    <a:bodyPr/>
                    <a:lstStyle/>
                    <a:p>
                      <a:r>
                        <a:rPr lang="en-IN" dirty="0" smtClean="0">
                          <a:latin typeface="Times New Roman" pitchFamily="18" charset="0"/>
                          <a:cs typeface="Times New Roman" pitchFamily="18" charset="0"/>
                        </a:rPr>
                        <a:t>1</a:t>
                      </a:r>
                      <a:r>
                        <a:rPr lang="en-IN" baseline="30000" dirty="0" smtClean="0">
                          <a:latin typeface="Times New Roman" pitchFamily="18" charset="0"/>
                          <a:cs typeface="Times New Roman" pitchFamily="18" charset="0"/>
                        </a:rPr>
                        <a:t>st</a:t>
                      </a:r>
                      <a:r>
                        <a:rPr lang="en-IN" dirty="0" smtClean="0">
                          <a:latin typeface="Times New Roman" pitchFamily="18" charset="0"/>
                          <a:cs typeface="Times New Roman" pitchFamily="18" charset="0"/>
                        </a:rPr>
                        <a:t> April</a:t>
                      </a:r>
                      <a:r>
                        <a:rPr lang="en-IN" baseline="0" dirty="0" smtClean="0">
                          <a:latin typeface="Times New Roman" pitchFamily="18" charset="0"/>
                          <a:cs typeface="Times New Roman" pitchFamily="18" charset="0"/>
                        </a:rPr>
                        <a:t> 2013</a:t>
                      </a:r>
                    </a:p>
                    <a:p>
                      <a:r>
                        <a:rPr lang="en-IN" baseline="0" dirty="0" smtClean="0">
                          <a:latin typeface="Times New Roman" pitchFamily="18" charset="0"/>
                          <a:cs typeface="Times New Roman" pitchFamily="18" charset="0"/>
                        </a:rPr>
                        <a:t>31</a:t>
                      </a:r>
                      <a:r>
                        <a:rPr lang="en-IN" baseline="30000" dirty="0" smtClean="0">
                          <a:latin typeface="Times New Roman" pitchFamily="18" charset="0"/>
                          <a:cs typeface="Times New Roman" pitchFamily="18" charset="0"/>
                        </a:rPr>
                        <a:t>st</a:t>
                      </a:r>
                      <a:r>
                        <a:rPr lang="en-IN" baseline="0" dirty="0" smtClean="0">
                          <a:latin typeface="Times New Roman" pitchFamily="18" charset="0"/>
                          <a:cs typeface="Times New Roman" pitchFamily="18" charset="0"/>
                        </a:rPr>
                        <a:t> Aug 2013</a:t>
                      </a:r>
                    </a:p>
                    <a:p>
                      <a:r>
                        <a:rPr lang="en-IN" baseline="0" dirty="0" smtClean="0">
                          <a:latin typeface="Times New Roman" pitchFamily="18" charset="0"/>
                          <a:cs typeface="Times New Roman" pitchFamily="18" charset="0"/>
                        </a:rPr>
                        <a:t>1</a:t>
                      </a:r>
                      <a:r>
                        <a:rPr lang="en-IN" baseline="30000" dirty="0" smtClean="0">
                          <a:latin typeface="Times New Roman" pitchFamily="18" charset="0"/>
                          <a:cs typeface="Times New Roman" pitchFamily="18" charset="0"/>
                        </a:rPr>
                        <a:t>st</a:t>
                      </a:r>
                      <a:r>
                        <a:rPr lang="en-IN" baseline="0" dirty="0" smtClean="0">
                          <a:latin typeface="Times New Roman" pitchFamily="18" charset="0"/>
                          <a:cs typeface="Times New Roman" pitchFamily="18" charset="0"/>
                        </a:rPr>
                        <a:t> Feb 2014</a:t>
                      </a:r>
                    </a:p>
                    <a:p>
                      <a:r>
                        <a:rPr lang="en-IN" baseline="0" dirty="0" smtClean="0">
                          <a:latin typeface="Times New Roman" pitchFamily="18" charset="0"/>
                          <a:cs typeface="Times New Roman" pitchFamily="18" charset="0"/>
                        </a:rPr>
                        <a:t>31</a:t>
                      </a:r>
                      <a:r>
                        <a:rPr lang="en-IN" baseline="30000" dirty="0" smtClean="0">
                          <a:latin typeface="Times New Roman" pitchFamily="18" charset="0"/>
                          <a:cs typeface="Times New Roman" pitchFamily="18" charset="0"/>
                        </a:rPr>
                        <a:t>st</a:t>
                      </a:r>
                      <a:r>
                        <a:rPr lang="en-IN" baseline="0" dirty="0" smtClean="0">
                          <a:latin typeface="Times New Roman" pitchFamily="18" charset="0"/>
                          <a:cs typeface="Times New Roman" pitchFamily="18" charset="0"/>
                        </a:rPr>
                        <a:t> Mar 2014</a:t>
                      </a:r>
                      <a:endParaRPr lang="en-IN"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dirty="0" smtClean="0">
                          <a:latin typeface="Times New Roman" pitchFamily="18" charset="0"/>
                          <a:cs typeface="Times New Roman" pitchFamily="18" charset="0"/>
                        </a:rPr>
                        <a:t>Balance of equity shares</a:t>
                      </a:r>
                    </a:p>
                    <a:p>
                      <a:r>
                        <a:rPr lang="en-IN" dirty="0" smtClean="0">
                          <a:latin typeface="Times New Roman" pitchFamily="18" charset="0"/>
                          <a:cs typeface="Times New Roman" pitchFamily="18" charset="0"/>
                        </a:rPr>
                        <a:t>ES issued for cash</a:t>
                      </a:r>
                    </a:p>
                    <a:p>
                      <a:r>
                        <a:rPr lang="en-IN" dirty="0" smtClean="0">
                          <a:latin typeface="Times New Roman" pitchFamily="18" charset="0"/>
                          <a:cs typeface="Times New Roman" pitchFamily="18" charset="0"/>
                        </a:rPr>
                        <a:t>ES bought back</a:t>
                      </a:r>
                    </a:p>
                    <a:p>
                      <a:r>
                        <a:rPr lang="en-IN" dirty="0" smtClean="0">
                          <a:latin typeface="Times New Roman" pitchFamily="18" charset="0"/>
                          <a:cs typeface="Times New Roman" pitchFamily="18" charset="0"/>
                        </a:rPr>
                        <a:t>Balance of ES</a:t>
                      </a:r>
                      <a:endParaRPr lang="en-IN"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dirty="0" smtClean="0">
                          <a:latin typeface="Times New Roman" pitchFamily="18" charset="0"/>
                          <a:cs typeface="Times New Roman" pitchFamily="18" charset="0"/>
                        </a:rPr>
                        <a:t>7200</a:t>
                      </a:r>
                    </a:p>
                    <a:p>
                      <a:r>
                        <a:rPr lang="en-IN" dirty="0" smtClean="0">
                          <a:latin typeface="Times New Roman" pitchFamily="18" charset="0"/>
                          <a:cs typeface="Times New Roman" pitchFamily="18" charset="0"/>
                        </a:rPr>
                        <a:t>2400</a:t>
                      </a:r>
                    </a:p>
                    <a:p>
                      <a:r>
                        <a:rPr lang="en-IN" dirty="0" smtClean="0">
                          <a:latin typeface="Times New Roman" pitchFamily="18" charset="0"/>
                          <a:cs typeface="Times New Roman" pitchFamily="18" charset="0"/>
                        </a:rPr>
                        <a:t>1200</a:t>
                      </a:r>
                    </a:p>
                    <a:p>
                      <a:r>
                        <a:rPr lang="en-IN" dirty="0" smtClean="0">
                          <a:latin typeface="Times New Roman" pitchFamily="18" charset="0"/>
                          <a:cs typeface="Times New Roman" pitchFamily="18" charset="0"/>
                        </a:rPr>
                        <a:t>8400</a:t>
                      </a:r>
                      <a:endParaRPr lang="en-IN"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7" name="TextBox 6"/>
          <p:cNvSpPr txBox="1"/>
          <p:nvPr/>
        </p:nvSpPr>
        <p:spPr>
          <a:xfrm>
            <a:off x="986051" y="4343400"/>
            <a:ext cx="6477000" cy="1569660"/>
          </a:xfrm>
          <a:prstGeom prst="rect">
            <a:avLst/>
          </a:prstGeom>
          <a:noFill/>
        </p:spPr>
        <p:txBody>
          <a:bodyPr wrap="square" rtlCol="0">
            <a:spAutoFit/>
          </a:bodyPr>
          <a:lstStyle/>
          <a:p>
            <a:r>
              <a:rPr lang="en-IN" sz="2400" dirty="0" smtClean="0">
                <a:latin typeface="Times New Roman" pitchFamily="18" charset="0"/>
                <a:cs typeface="Times New Roman" pitchFamily="18" charset="0"/>
              </a:rPr>
              <a:t>Solution:</a:t>
            </a:r>
          </a:p>
          <a:p>
            <a:endParaRPr lang="en-IN"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(7200 X 5/12) + (9600 X 5/12) + (8400 X 2/12) = </a:t>
            </a:r>
            <a:r>
              <a:rPr lang="en-IN" sz="2400" b="1" dirty="0" smtClean="0">
                <a:latin typeface="Times New Roman" pitchFamily="18" charset="0"/>
                <a:cs typeface="Times New Roman" pitchFamily="18" charset="0"/>
              </a:rPr>
              <a:t>8400 shares</a:t>
            </a:r>
            <a:endParaRPr lang="en-IN"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83796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anim calcmode="lin" valueType="num">
                                      <p:cBhvr additive="base">
                                        <p:cTn id="11"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457200"/>
            <a:ext cx="8153400" cy="4724400"/>
          </a:xfrm>
        </p:spPr>
        <p:txBody>
          <a:bodyPr/>
          <a:lstStyle/>
          <a:p>
            <a:pPr marL="45720" indent="0">
              <a:buNone/>
            </a:pPr>
            <a:r>
              <a:rPr lang="en-IN" b="1" dirty="0" smtClean="0">
                <a:latin typeface="Times New Roman" pitchFamily="18" charset="0"/>
                <a:cs typeface="Times New Roman" pitchFamily="18" charset="0"/>
              </a:rPr>
              <a:t>The weighted average no. of ES outstanding during the period and for all periods presented should be adjusted for events, other than conversion of potential equity shares, that have changed the number of equity shares outstanding, without a corresponding change in resources.</a:t>
            </a:r>
          </a:p>
          <a:p>
            <a:pPr marL="45720" indent="0">
              <a:buNone/>
            </a:pPr>
            <a:r>
              <a:rPr lang="en-IN" dirty="0" smtClean="0">
                <a:latin typeface="Times New Roman" pitchFamily="18" charset="0"/>
                <a:cs typeface="Times New Roman" pitchFamily="18" charset="0"/>
              </a:rPr>
              <a:t>For example :</a:t>
            </a:r>
          </a:p>
          <a:p>
            <a:pPr marL="45720" indent="0">
              <a:buNone/>
            </a:pPr>
            <a:endParaRPr lang="en-IN" dirty="0" smtClean="0">
              <a:latin typeface="Times New Roman" pitchFamily="18" charset="0"/>
              <a:cs typeface="Times New Roman"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957425615"/>
              </p:ext>
            </p:extLst>
          </p:nvPr>
        </p:nvGraphicFramePr>
        <p:xfrm>
          <a:off x="609600" y="2895600"/>
          <a:ext cx="7924800" cy="2621280"/>
        </p:xfrm>
        <a:graphic>
          <a:graphicData uri="http://schemas.openxmlformats.org/drawingml/2006/table">
            <a:tbl>
              <a:tblPr firstRow="1" bandRow="1">
                <a:tableStyleId>{21E4AEA4-8DFA-4A89-87EB-49C32662AFE0}</a:tableStyleId>
              </a:tblPr>
              <a:tblGrid>
                <a:gridCol w="2743200"/>
                <a:gridCol w="5181600"/>
              </a:tblGrid>
              <a:tr h="370840">
                <a:tc>
                  <a:txBody>
                    <a:bodyPr/>
                    <a:lstStyle/>
                    <a:p>
                      <a:pPr algn="ctr"/>
                      <a:r>
                        <a:rPr lang="en-IN" dirty="0" smtClean="0">
                          <a:solidFill>
                            <a:schemeClr val="tx1"/>
                          </a:solidFill>
                          <a:latin typeface="Times New Roman" pitchFamily="18" charset="0"/>
                          <a:cs typeface="Times New Roman" pitchFamily="18" charset="0"/>
                        </a:rPr>
                        <a:t>Matters</a:t>
                      </a:r>
                      <a:endParaRPr lang="en-IN"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dirty="0" smtClean="0">
                          <a:solidFill>
                            <a:schemeClr val="tx1"/>
                          </a:solidFill>
                          <a:latin typeface="Times New Roman" pitchFamily="18" charset="0"/>
                          <a:cs typeface="Times New Roman" pitchFamily="18" charset="0"/>
                        </a:rPr>
                        <a:t>How addressed</a:t>
                      </a:r>
                      <a:endParaRPr lang="en-IN"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IN" dirty="0" smtClean="0">
                          <a:solidFill>
                            <a:schemeClr val="tx1"/>
                          </a:solidFill>
                          <a:latin typeface="Times New Roman" pitchFamily="18" charset="0"/>
                          <a:cs typeface="Times New Roman" pitchFamily="18" charset="0"/>
                        </a:rPr>
                        <a:t>Bonus</a:t>
                      </a:r>
                      <a:r>
                        <a:rPr lang="en-IN" baseline="0" dirty="0" smtClean="0">
                          <a:solidFill>
                            <a:schemeClr val="tx1"/>
                          </a:solidFill>
                          <a:latin typeface="Times New Roman" pitchFamily="18" charset="0"/>
                          <a:cs typeface="Times New Roman" pitchFamily="18" charset="0"/>
                        </a:rPr>
                        <a:t> Issue or Share split</a:t>
                      </a:r>
                      <a:endParaRPr lang="en-IN"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800" b="0" i="0" kern="1200" dirty="0" smtClean="0">
                          <a:solidFill>
                            <a:schemeClr val="tx1"/>
                          </a:solidFill>
                          <a:effectLst/>
                          <a:latin typeface="Times New Roman" pitchFamily="18" charset="0"/>
                          <a:ea typeface="+mn-ea"/>
                          <a:cs typeface="Times New Roman" pitchFamily="18" charset="0"/>
                        </a:rPr>
                        <a:t>Adjust weighted average to earliest period reported, as if the event had occurred at the beginning of the earliest reported period</a:t>
                      </a:r>
                      <a:endParaRPr lang="en-IN"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95960">
                <a:tc>
                  <a:txBody>
                    <a:bodyPr/>
                    <a:lstStyle/>
                    <a:p>
                      <a:r>
                        <a:rPr lang="en-IN" sz="1800" kern="1200" baseline="0" dirty="0" smtClean="0">
                          <a:solidFill>
                            <a:schemeClr val="tx1"/>
                          </a:solidFill>
                          <a:latin typeface="Times New Roman" pitchFamily="18" charset="0"/>
                          <a:ea typeface="+mn-ea"/>
                          <a:cs typeface="Times New Roman" pitchFamily="18" charset="0"/>
                        </a:rPr>
                        <a:t>Conversion of potential equity shares</a:t>
                      </a:r>
                      <a:endParaRPr lang="en-IN" sz="1800" kern="1200" baseline="0" dirty="0">
                        <a:solidFill>
                          <a:schemeClr val="tx1"/>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800" kern="1200" baseline="0" dirty="0" smtClean="0">
                          <a:solidFill>
                            <a:schemeClr val="tx1"/>
                          </a:solidFill>
                          <a:latin typeface="Times New Roman" pitchFamily="18" charset="0"/>
                          <a:ea typeface="+mn-ea"/>
                          <a:cs typeface="Times New Roman" pitchFamily="18" charset="0"/>
                        </a:rPr>
                        <a:t>No bonus element, since shares would have been issued for full value.</a:t>
                      </a:r>
                      <a:endParaRPr lang="en-IN" sz="1800" kern="1200" baseline="0" dirty="0">
                        <a:solidFill>
                          <a:schemeClr val="tx1"/>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3400">
                <a:tc>
                  <a:txBody>
                    <a:bodyPr/>
                    <a:lstStyle/>
                    <a:p>
                      <a:r>
                        <a:rPr lang="en-IN" sz="1800" kern="1200" baseline="0" dirty="0" smtClean="0">
                          <a:solidFill>
                            <a:schemeClr val="tx1"/>
                          </a:solidFill>
                          <a:latin typeface="Times New Roman" pitchFamily="18" charset="0"/>
                          <a:ea typeface="+mn-ea"/>
                          <a:cs typeface="Times New Roman" pitchFamily="18" charset="0"/>
                        </a:rPr>
                        <a:t>Bonus element in Rights Issue</a:t>
                      </a:r>
                      <a:endParaRPr lang="en-IN" sz="1800" kern="1200" baseline="0" dirty="0">
                        <a:solidFill>
                          <a:schemeClr val="tx1"/>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800" kern="1200" baseline="0" dirty="0" smtClean="0">
                          <a:solidFill>
                            <a:schemeClr val="tx1"/>
                          </a:solidFill>
                          <a:latin typeface="Times New Roman" pitchFamily="18" charset="0"/>
                          <a:ea typeface="+mn-ea"/>
                          <a:cs typeface="Times New Roman" pitchFamily="18" charset="0"/>
                        </a:rPr>
                        <a:t>Calculate rights factor</a:t>
                      </a:r>
                      <a:endParaRPr lang="en-IN" sz="1800" kern="1200" baseline="0" dirty="0">
                        <a:solidFill>
                          <a:schemeClr val="tx1"/>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8641418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533400"/>
            <a:ext cx="8534400" cy="5791200"/>
          </a:xfrm>
        </p:spPr>
        <p:txBody>
          <a:bodyPr>
            <a:normAutofit/>
          </a:bodyPr>
          <a:lstStyle/>
          <a:p>
            <a:pPr marL="45720" indent="0">
              <a:buNone/>
            </a:pPr>
            <a:r>
              <a:rPr lang="en-IN" sz="2400" dirty="0" smtClean="0">
                <a:latin typeface="Times New Roman" pitchFamily="18" charset="0"/>
                <a:cs typeface="Times New Roman" pitchFamily="18" charset="0"/>
              </a:rPr>
              <a:t>Compute Basic and Adjusted EPS:</a:t>
            </a:r>
          </a:p>
          <a:p>
            <a:pPr marL="45720" indent="0">
              <a:buNone/>
            </a:pPr>
            <a:endParaRPr lang="en-IN" sz="2400" dirty="0" smtClean="0">
              <a:latin typeface="Times New Roman" pitchFamily="18" charset="0"/>
              <a:cs typeface="Times New Roman" pitchFamily="18" charset="0"/>
            </a:endParaRPr>
          </a:p>
          <a:p>
            <a:pPr marL="45720" indent="0">
              <a:buNone/>
            </a:pPr>
            <a:endParaRPr lang="en-IN" sz="2400" dirty="0">
              <a:latin typeface="Times New Roman" pitchFamily="18" charset="0"/>
              <a:cs typeface="Times New Roman" pitchFamily="18" charset="0"/>
            </a:endParaRPr>
          </a:p>
          <a:p>
            <a:pPr marL="45720" indent="0">
              <a:buNone/>
            </a:pPr>
            <a:endParaRPr lang="en-IN" sz="2400" dirty="0" smtClean="0">
              <a:latin typeface="Times New Roman" pitchFamily="18" charset="0"/>
              <a:cs typeface="Times New Roman" pitchFamily="18" charset="0"/>
            </a:endParaRPr>
          </a:p>
          <a:p>
            <a:pPr marL="45720" indent="0">
              <a:buNone/>
            </a:pPr>
            <a:r>
              <a:rPr lang="en-IN" sz="2000" dirty="0">
                <a:latin typeface="Times New Roman" pitchFamily="18" charset="0"/>
                <a:cs typeface="Times New Roman" pitchFamily="18" charset="0"/>
              </a:rPr>
              <a:t>Bonus issue on 1st Jan, </a:t>
            </a:r>
            <a:r>
              <a:rPr lang="en-IN" sz="2000" dirty="0" smtClean="0">
                <a:latin typeface="Times New Roman" pitchFamily="18" charset="0"/>
                <a:cs typeface="Times New Roman" pitchFamily="18" charset="0"/>
              </a:rPr>
              <a:t>2013 </a:t>
            </a:r>
            <a:r>
              <a:rPr lang="en-IN" sz="2000" dirty="0">
                <a:latin typeface="Times New Roman" pitchFamily="18" charset="0"/>
                <a:cs typeface="Times New Roman" pitchFamily="18" charset="0"/>
              </a:rPr>
              <a:t>– 1 equity share for each equity share O/S as at 31st Dec, </a:t>
            </a:r>
            <a:r>
              <a:rPr lang="en-IN" sz="2000" dirty="0" smtClean="0">
                <a:latin typeface="Times New Roman" pitchFamily="18" charset="0"/>
                <a:cs typeface="Times New Roman" pitchFamily="18" charset="0"/>
              </a:rPr>
              <a:t>2012.</a:t>
            </a:r>
          </a:p>
          <a:p>
            <a:pPr marL="45720" indent="0" algn="r">
              <a:buNone/>
            </a:pPr>
            <a:r>
              <a:rPr lang="en-IN" sz="2000" smtClean="0">
                <a:latin typeface="Times New Roman" pitchFamily="18" charset="0"/>
                <a:cs typeface="Times New Roman" pitchFamily="18" charset="0"/>
              </a:rPr>
              <a:t>(May 2012, IPCC)</a:t>
            </a:r>
            <a:endParaRPr lang="en-IN" sz="2000" dirty="0">
              <a:latin typeface="Times New Roman" pitchFamily="18" charset="0"/>
              <a:cs typeface="Times New Roman" pitchFamily="18" charset="0"/>
            </a:endParaRPr>
          </a:p>
          <a:p>
            <a:pPr marL="45720" indent="0">
              <a:buNone/>
            </a:pPr>
            <a:r>
              <a:rPr lang="en-IN" sz="2000" dirty="0" smtClean="0">
                <a:latin typeface="Times New Roman" pitchFamily="18" charset="0"/>
                <a:cs typeface="Times New Roman" pitchFamily="18" charset="0"/>
              </a:rPr>
              <a:t>Solution:</a:t>
            </a:r>
          </a:p>
          <a:p>
            <a:pPr marL="45720" indent="0">
              <a:buNone/>
            </a:pPr>
            <a:r>
              <a:rPr lang="en-IN" dirty="0" smtClean="0">
                <a:latin typeface="Times New Roman" pitchFamily="18" charset="0"/>
                <a:cs typeface="Times New Roman" pitchFamily="18" charset="0"/>
              </a:rPr>
              <a:t>Basic EPS 2011-12 = ₹11,40,000/5,00,000 shares = </a:t>
            </a:r>
            <a:r>
              <a:rPr lang="en-IN" b="1" dirty="0" smtClean="0">
                <a:latin typeface="Times New Roman" pitchFamily="18" charset="0"/>
                <a:cs typeface="Times New Roman" pitchFamily="18" charset="0"/>
              </a:rPr>
              <a:t>₹2.28</a:t>
            </a:r>
          </a:p>
          <a:p>
            <a:pPr marL="45720" indent="0">
              <a:buNone/>
            </a:pPr>
            <a:r>
              <a:rPr lang="en-IN" dirty="0">
                <a:latin typeface="Times New Roman" pitchFamily="18" charset="0"/>
                <a:cs typeface="Times New Roman" pitchFamily="18" charset="0"/>
              </a:rPr>
              <a:t>Basic EPS </a:t>
            </a:r>
            <a:r>
              <a:rPr lang="en-IN" dirty="0" smtClean="0">
                <a:latin typeface="Times New Roman" pitchFamily="18" charset="0"/>
                <a:cs typeface="Times New Roman" pitchFamily="18" charset="0"/>
              </a:rPr>
              <a:t>2012-13 </a:t>
            </a:r>
            <a:r>
              <a:rPr lang="en-IN" dirty="0">
                <a:latin typeface="Times New Roman" pitchFamily="18" charset="0"/>
                <a:cs typeface="Times New Roman" pitchFamily="18" charset="0"/>
              </a:rPr>
              <a:t>= </a:t>
            </a:r>
            <a:r>
              <a:rPr lang="en-IN" dirty="0" smtClean="0">
                <a:latin typeface="Times New Roman" pitchFamily="18" charset="0"/>
                <a:cs typeface="Times New Roman" pitchFamily="18" charset="0"/>
              </a:rPr>
              <a:t>₹22,50,000/10,00,000 </a:t>
            </a:r>
            <a:r>
              <a:rPr lang="en-IN" dirty="0">
                <a:latin typeface="Times New Roman" pitchFamily="18" charset="0"/>
                <a:cs typeface="Times New Roman" pitchFamily="18" charset="0"/>
              </a:rPr>
              <a:t>shares = </a:t>
            </a:r>
            <a:r>
              <a:rPr lang="en-IN" b="1" dirty="0">
                <a:latin typeface="Times New Roman" pitchFamily="18" charset="0"/>
                <a:cs typeface="Times New Roman" pitchFamily="18" charset="0"/>
              </a:rPr>
              <a:t>₹</a:t>
            </a:r>
            <a:r>
              <a:rPr lang="en-IN" b="1" dirty="0" smtClean="0">
                <a:latin typeface="Times New Roman" pitchFamily="18" charset="0"/>
                <a:cs typeface="Times New Roman" pitchFamily="18" charset="0"/>
              </a:rPr>
              <a:t>2.25</a:t>
            </a:r>
          </a:p>
          <a:p>
            <a:pPr marL="45720" indent="0">
              <a:buNone/>
            </a:pPr>
            <a:r>
              <a:rPr lang="en-IN" dirty="0" smtClean="0">
                <a:latin typeface="Times New Roman" pitchFamily="18" charset="0"/>
                <a:cs typeface="Times New Roman" pitchFamily="18" charset="0"/>
              </a:rPr>
              <a:t>Adjusted </a:t>
            </a:r>
            <a:r>
              <a:rPr lang="en-IN" dirty="0">
                <a:latin typeface="Times New Roman" pitchFamily="18" charset="0"/>
                <a:cs typeface="Times New Roman" pitchFamily="18" charset="0"/>
              </a:rPr>
              <a:t>EPS 2011-12 = ₹</a:t>
            </a:r>
            <a:r>
              <a:rPr lang="en-IN" dirty="0" smtClean="0">
                <a:latin typeface="Times New Roman" pitchFamily="18" charset="0"/>
                <a:cs typeface="Times New Roman" pitchFamily="18" charset="0"/>
              </a:rPr>
              <a:t>11,40,000/(5,00,000+5,00,000) </a:t>
            </a:r>
            <a:r>
              <a:rPr lang="en-IN" dirty="0">
                <a:latin typeface="Times New Roman" pitchFamily="18" charset="0"/>
                <a:cs typeface="Times New Roman" pitchFamily="18" charset="0"/>
              </a:rPr>
              <a:t>shares = </a:t>
            </a:r>
            <a:r>
              <a:rPr lang="en-IN" b="1" dirty="0" smtClean="0">
                <a:latin typeface="Times New Roman" pitchFamily="18" charset="0"/>
                <a:cs typeface="Times New Roman" pitchFamily="18" charset="0"/>
              </a:rPr>
              <a:t>₹1.14</a:t>
            </a:r>
          </a:p>
          <a:p>
            <a:pPr marL="45720" indent="0">
              <a:buNone/>
            </a:pPr>
            <a:r>
              <a:rPr lang="en-IN" sz="2000" dirty="0" smtClean="0">
                <a:latin typeface="Times New Roman" pitchFamily="18" charset="0"/>
                <a:cs typeface="Times New Roman" pitchFamily="18" charset="0"/>
              </a:rPr>
              <a:t>Since the bonus issue is an issue without consideration, the issue is treated as if it had occurred prior to the beginning of the year 2011-12, the earliest period reported.</a:t>
            </a:r>
            <a:endParaRPr lang="en-IN" sz="2000" dirty="0">
              <a:latin typeface="Times New Roman" pitchFamily="18" charset="0"/>
              <a:cs typeface="Times New Roman"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753402880"/>
              </p:ext>
            </p:extLst>
          </p:nvPr>
        </p:nvGraphicFramePr>
        <p:xfrm>
          <a:off x="1219200" y="1143000"/>
          <a:ext cx="6096000" cy="1112520"/>
        </p:xfrm>
        <a:graphic>
          <a:graphicData uri="http://schemas.openxmlformats.org/drawingml/2006/table">
            <a:tbl>
              <a:tblPr firstRow="1" bandRow="1">
                <a:tableStyleId>{2D5ABB26-0587-4C30-8999-92F81FD0307C}</a:tableStyleId>
              </a:tblPr>
              <a:tblGrid>
                <a:gridCol w="3810000"/>
                <a:gridCol w="2286000"/>
              </a:tblGrid>
              <a:tr h="370840">
                <a:tc>
                  <a:txBody>
                    <a:bodyPr/>
                    <a:lstStyle/>
                    <a:p>
                      <a:r>
                        <a:rPr lang="en-IN" sz="1800" kern="1200" dirty="0" smtClean="0">
                          <a:solidFill>
                            <a:schemeClr val="tx1">
                              <a:lumMod val="75000"/>
                              <a:lumOff val="25000"/>
                            </a:schemeClr>
                          </a:solidFill>
                          <a:latin typeface="Times New Roman" pitchFamily="18" charset="0"/>
                          <a:ea typeface="+mn-ea"/>
                          <a:cs typeface="Times New Roman" pitchFamily="18" charset="0"/>
                        </a:rPr>
                        <a:t>Net profit for 2011-12</a:t>
                      </a:r>
                      <a:endParaRPr lang="en-IN" sz="1800" kern="1200" dirty="0">
                        <a:solidFill>
                          <a:schemeClr val="tx1">
                            <a:lumMod val="75000"/>
                            <a:lumOff val="25000"/>
                          </a:schemeClr>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800" kern="1200" dirty="0" smtClean="0">
                          <a:solidFill>
                            <a:schemeClr val="tx1">
                              <a:lumMod val="75000"/>
                              <a:lumOff val="25000"/>
                            </a:schemeClr>
                          </a:solidFill>
                          <a:latin typeface="Times New Roman" pitchFamily="18" charset="0"/>
                          <a:ea typeface="+mn-ea"/>
                          <a:cs typeface="Times New Roman" pitchFamily="18" charset="0"/>
                        </a:rPr>
                        <a:t>₹ 11,40,000</a:t>
                      </a:r>
                      <a:endParaRPr lang="en-IN" sz="1800" kern="1200" dirty="0">
                        <a:solidFill>
                          <a:schemeClr val="tx1">
                            <a:lumMod val="75000"/>
                            <a:lumOff val="25000"/>
                          </a:schemeClr>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IN" sz="1800" kern="1200" dirty="0" smtClean="0">
                          <a:solidFill>
                            <a:schemeClr val="tx1">
                              <a:lumMod val="75000"/>
                              <a:lumOff val="25000"/>
                            </a:schemeClr>
                          </a:solidFill>
                          <a:latin typeface="Times New Roman" pitchFamily="18" charset="0"/>
                          <a:ea typeface="+mn-ea"/>
                          <a:cs typeface="Times New Roman" pitchFamily="18" charset="0"/>
                        </a:rPr>
                        <a:t>Net profit for 2012-13</a:t>
                      </a:r>
                      <a:endParaRPr lang="en-IN" sz="1800" kern="1200" dirty="0">
                        <a:solidFill>
                          <a:schemeClr val="tx1">
                            <a:lumMod val="75000"/>
                            <a:lumOff val="25000"/>
                          </a:schemeClr>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800" kern="1200" dirty="0" smtClean="0">
                          <a:solidFill>
                            <a:schemeClr val="tx1">
                              <a:lumMod val="75000"/>
                              <a:lumOff val="25000"/>
                            </a:schemeClr>
                          </a:solidFill>
                          <a:latin typeface="Times New Roman" pitchFamily="18" charset="0"/>
                          <a:ea typeface="+mn-ea"/>
                          <a:cs typeface="Times New Roman" pitchFamily="18" charset="0"/>
                        </a:rPr>
                        <a:t>₹ 22,50,000</a:t>
                      </a:r>
                      <a:endParaRPr lang="en-IN" sz="1800" kern="1200" dirty="0">
                        <a:solidFill>
                          <a:schemeClr val="tx1">
                            <a:lumMod val="75000"/>
                            <a:lumOff val="25000"/>
                          </a:schemeClr>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IN" sz="1800" kern="1200" dirty="0" smtClean="0">
                          <a:solidFill>
                            <a:schemeClr val="tx1">
                              <a:lumMod val="75000"/>
                              <a:lumOff val="25000"/>
                            </a:schemeClr>
                          </a:solidFill>
                          <a:latin typeface="Times New Roman" pitchFamily="18" charset="0"/>
                          <a:ea typeface="+mn-ea"/>
                          <a:cs typeface="Times New Roman" pitchFamily="18" charset="0"/>
                        </a:rPr>
                        <a:t>No. of ES outstanding (31/12/2012)</a:t>
                      </a:r>
                      <a:endParaRPr lang="en-IN" sz="1800" kern="1200" dirty="0">
                        <a:solidFill>
                          <a:schemeClr val="tx1">
                            <a:lumMod val="75000"/>
                            <a:lumOff val="25000"/>
                          </a:schemeClr>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800" kern="1200" dirty="0" smtClean="0">
                          <a:solidFill>
                            <a:schemeClr val="tx1">
                              <a:lumMod val="75000"/>
                              <a:lumOff val="25000"/>
                            </a:schemeClr>
                          </a:solidFill>
                          <a:latin typeface="Times New Roman" pitchFamily="18" charset="0"/>
                          <a:ea typeface="+mn-ea"/>
                          <a:cs typeface="Times New Roman" pitchFamily="18" charset="0"/>
                        </a:rPr>
                        <a:t>₹ 5,00,000</a:t>
                      </a:r>
                      <a:endParaRPr lang="en-IN" sz="1800" kern="1200" dirty="0">
                        <a:solidFill>
                          <a:schemeClr val="tx1">
                            <a:lumMod val="75000"/>
                            <a:lumOff val="25000"/>
                          </a:schemeClr>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043980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barn(inVertical)">
                                      <p:cBhvr>
                                        <p:cTn id="7" dur="500"/>
                                        <p:tgtEl>
                                          <p:spTgt spid="3">
                                            <p:txEl>
                                              <p:pRg st="6" end="6"/>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barn(inVertical)">
                                      <p:cBhvr>
                                        <p:cTn id="10" dur="500"/>
                                        <p:tgtEl>
                                          <p:spTgt spid="3">
                                            <p:txEl>
                                              <p:pRg st="7" end="7"/>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Effect transition="in" filter="barn(inVertical)">
                                      <p:cBhvr>
                                        <p:cTn id="13" dur="500"/>
                                        <p:tgtEl>
                                          <p:spTgt spid="3">
                                            <p:txEl>
                                              <p:pRg st="8" end="8"/>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9" end="9"/>
                                            </p:txEl>
                                          </p:spTgt>
                                        </p:tgtEl>
                                        <p:attrNameLst>
                                          <p:attrName>style.visibility</p:attrName>
                                        </p:attrNameLst>
                                      </p:cBhvr>
                                      <p:to>
                                        <p:strVal val="visible"/>
                                      </p:to>
                                    </p:set>
                                    <p:animEffect transition="in" filter="barn(inVertical)">
                                      <p:cBhvr>
                                        <p:cTn id="16" dur="500"/>
                                        <p:tgtEl>
                                          <p:spTgt spid="3">
                                            <p:txEl>
                                              <p:pRg st="9" end="9"/>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animEffect transition="in" filter="barn(inVertical)">
                                      <p:cBhvr>
                                        <p:cTn id="19"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6512511" cy="1143000"/>
          </a:xfrm>
        </p:spPr>
        <p:txBody>
          <a:bodyPr/>
          <a:lstStyle/>
          <a:p>
            <a:pPr marL="0" indent="0" algn="ctr">
              <a:buNone/>
            </a:pPr>
            <a:r>
              <a:rPr lang="en-IN" dirty="0" smtClean="0"/>
              <a:t>Rights Issue</a:t>
            </a:r>
            <a:endParaRPr lang="en-IN" dirty="0"/>
          </a:p>
        </p:txBody>
      </p:sp>
      <p:sp>
        <p:nvSpPr>
          <p:cNvPr id="3" name="Content Placeholder 2"/>
          <p:cNvSpPr>
            <a:spLocks noGrp="1"/>
          </p:cNvSpPr>
          <p:nvPr>
            <p:ph sz="quarter" idx="13"/>
          </p:nvPr>
        </p:nvSpPr>
        <p:spPr>
          <a:xfrm>
            <a:off x="419100" y="1219200"/>
            <a:ext cx="8382000" cy="4648200"/>
          </a:xfrm>
        </p:spPr>
        <p:txBody>
          <a:bodyPr>
            <a:normAutofit/>
          </a:bodyPr>
          <a:lstStyle/>
          <a:p>
            <a:pPr marL="45720" indent="0">
              <a:buNone/>
            </a:pPr>
            <a:r>
              <a:rPr lang="en-US" sz="2800" dirty="0">
                <a:latin typeface="Times New Roman" pitchFamily="18" charset="0"/>
                <a:cs typeface="Times New Roman" pitchFamily="18" charset="0"/>
              </a:rPr>
              <a:t>Theoretical ex-right fair value per </a:t>
            </a:r>
            <a:r>
              <a:rPr lang="en-US" sz="2800" dirty="0" smtClean="0">
                <a:latin typeface="Times New Roman" pitchFamily="18" charset="0"/>
                <a:cs typeface="Times New Roman" pitchFamily="18" charset="0"/>
              </a:rPr>
              <a:t>share:</a:t>
            </a:r>
          </a:p>
          <a:p>
            <a:pPr algn="ctr">
              <a:buFont typeface="Wingdings" pitchFamily="2" charset="2"/>
              <a:buNone/>
            </a:pPr>
            <a:endParaRPr lang="en-US" sz="2000" dirty="0" smtClean="0">
              <a:latin typeface="Times New Roman" pitchFamily="18" charset="0"/>
              <a:cs typeface="Times New Roman" pitchFamily="18" charset="0"/>
            </a:endParaRPr>
          </a:p>
          <a:p>
            <a:pPr algn="ctr">
              <a:buFont typeface="Wingdings" pitchFamily="2" charset="2"/>
              <a:buNone/>
            </a:pPr>
            <a:r>
              <a:rPr lang="en-US" sz="2000" dirty="0" smtClean="0">
                <a:latin typeface="Times New Roman" pitchFamily="18" charset="0"/>
                <a:cs typeface="Times New Roman" pitchFamily="18" charset="0"/>
              </a:rPr>
              <a:t>Aggregate </a:t>
            </a:r>
            <a:r>
              <a:rPr lang="en-US" sz="2000" dirty="0">
                <a:latin typeface="Times New Roman" pitchFamily="18" charset="0"/>
                <a:cs typeface="Times New Roman" pitchFamily="18" charset="0"/>
              </a:rPr>
              <a:t>fair value of share immediately prior to the exercise of the right  + Proceeds from exercise of the right </a:t>
            </a:r>
          </a:p>
          <a:p>
            <a:pPr>
              <a:buFont typeface="Wingdings" pitchFamily="2" charset="2"/>
              <a:buNone/>
            </a:pPr>
            <a:endParaRPr lang="en-US" sz="2000" dirty="0">
              <a:latin typeface="Times New Roman" pitchFamily="18" charset="0"/>
              <a:cs typeface="Times New Roman" pitchFamily="18" charset="0"/>
            </a:endParaRPr>
          </a:p>
          <a:p>
            <a:pPr algn="ctr">
              <a:buFont typeface="Wingdings" pitchFamily="2" charset="2"/>
              <a:buNone/>
            </a:pPr>
            <a:r>
              <a:rPr lang="en-US" sz="2000" dirty="0">
                <a:latin typeface="Times New Roman" pitchFamily="18" charset="0"/>
                <a:cs typeface="Times New Roman" pitchFamily="18" charset="0"/>
              </a:rPr>
              <a:t>Number of shares outstanding immediately after the </a:t>
            </a:r>
            <a:r>
              <a:rPr lang="en-US" sz="2000" dirty="0" smtClean="0">
                <a:latin typeface="Times New Roman" pitchFamily="18" charset="0"/>
                <a:cs typeface="Times New Roman" pitchFamily="18" charset="0"/>
              </a:rPr>
              <a:t>exercise of rights</a:t>
            </a:r>
            <a:endParaRPr lang="en-US" sz="2000" dirty="0">
              <a:latin typeface="Times New Roman" pitchFamily="18" charset="0"/>
              <a:cs typeface="Times New Roman" pitchFamily="18" charset="0"/>
            </a:endParaRPr>
          </a:p>
          <a:p>
            <a:pPr marL="45720" indent="0">
              <a:buNone/>
            </a:pPr>
            <a:r>
              <a:rPr lang="en-IN" sz="2800" dirty="0" smtClean="0">
                <a:latin typeface="Times New Roman" pitchFamily="18" charset="0"/>
                <a:cs typeface="Times New Roman" pitchFamily="18" charset="0"/>
              </a:rPr>
              <a:t>Adjustment Factor:</a:t>
            </a:r>
          </a:p>
          <a:p>
            <a:pPr algn="ctr">
              <a:buFont typeface="Wingdings" pitchFamily="2" charset="2"/>
              <a:buNone/>
            </a:pPr>
            <a:r>
              <a:rPr lang="en-US" sz="2800" dirty="0" smtClean="0">
                <a:latin typeface="Century" pitchFamily="18" charset="0"/>
              </a:rPr>
              <a:t>   </a:t>
            </a:r>
            <a:r>
              <a:rPr lang="en-US" sz="2000" dirty="0" smtClean="0">
                <a:latin typeface="Times New Roman" pitchFamily="18" charset="0"/>
                <a:cs typeface="Times New Roman" pitchFamily="18" charset="0"/>
              </a:rPr>
              <a:t>Fair </a:t>
            </a:r>
            <a:r>
              <a:rPr lang="en-US" sz="2000" dirty="0">
                <a:latin typeface="Times New Roman" pitchFamily="18" charset="0"/>
                <a:cs typeface="Times New Roman" pitchFamily="18" charset="0"/>
              </a:rPr>
              <a:t>Value per share </a:t>
            </a:r>
            <a:r>
              <a:rPr lang="en-US" sz="2000" dirty="0" smtClean="0">
                <a:latin typeface="Times New Roman" pitchFamily="18" charset="0"/>
                <a:cs typeface="Times New Roman" pitchFamily="18" charset="0"/>
              </a:rPr>
              <a:t>immediately prior </a:t>
            </a:r>
            <a:r>
              <a:rPr lang="en-US" sz="2000" dirty="0">
                <a:latin typeface="Times New Roman" pitchFamily="18" charset="0"/>
                <a:cs typeface="Times New Roman" pitchFamily="18" charset="0"/>
              </a:rPr>
              <a:t>to </a:t>
            </a:r>
            <a:r>
              <a:rPr lang="en-US" sz="2000" dirty="0" smtClean="0">
                <a:latin typeface="Times New Roman" pitchFamily="18" charset="0"/>
                <a:cs typeface="Times New Roman" pitchFamily="18" charset="0"/>
              </a:rPr>
              <a:t>exercise of rights</a:t>
            </a:r>
            <a:endParaRPr lang="en-US" sz="2000" dirty="0">
              <a:latin typeface="Times New Roman" pitchFamily="18" charset="0"/>
              <a:cs typeface="Times New Roman" pitchFamily="18" charset="0"/>
            </a:endParaRPr>
          </a:p>
          <a:p>
            <a:pPr algn="ctr">
              <a:buFont typeface="Wingdings" pitchFamily="2" charset="2"/>
              <a:buNone/>
            </a:pPr>
            <a:endParaRPr lang="en-US" sz="2000" dirty="0" smtClean="0">
              <a:latin typeface="Times New Roman" pitchFamily="18" charset="0"/>
              <a:cs typeface="Times New Roman" pitchFamily="18" charset="0"/>
            </a:endParaRPr>
          </a:p>
          <a:p>
            <a:pPr algn="ctr">
              <a:buFont typeface="Wingdings" pitchFamily="2" charset="2"/>
              <a:buNone/>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Theoretical ex – </a:t>
            </a:r>
            <a:r>
              <a:rPr lang="en-US" sz="2000" dirty="0" smtClean="0">
                <a:latin typeface="Times New Roman" pitchFamily="18" charset="0"/>
                <a:cs typeface="Times New Roman" pitchFamily="18" charset="0"/>
              </a:rPr>
              <a:t>rights </a:t>
            </a:r>
            <a:r>
              <a:rPr lang="en-US" sz="2000" dirty="0">
                <a:latin typeface="Times New Roman" pitchFamily="18" charset="0"/>
                <a:cs typeface="Times New Roman" pitchFamily="18" charset="0"/>
              </a:rPr>
              <a:t>fair value per share </a:t>
            </a:r>
            <a:endParaRPr lang="en-IN" sz="2000" dirty="0">
              <a:latin typeface="Times New Roman" pitchFamily="18" charset="0"/>
              <a:cs typeface="Times New Roman" pitchFamily="18" charset="0"/>
            </a:endParaRPr>
          </a:p>
        </p:txBody>
      </p:sp>
      <p:cxnSp>
        <p:nvCxnSpPr>
          <p:cNvPr id="5" name="Straight Connector 4"/>
          <p:cNvCxnSpPr/>
          <p:nvPr/>
        </p:nvCxnSpPr>
        <p:spPr>
          <a:xfrm>
            <a:off x="762000" y="2971800"/>
            <a:ext cx="7696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676400" y="4876800"/>
            <a:ext cx="6096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5222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anim calcmode="lin" valueType="num">
                                      <p:cBhvr>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1000"/>
                                        <p:tgtEl>
                                          <p:spTgt spid="3">
                                            <p:txEl>
                                              <p:pRg st="5" end="5"/>
                                            </p:txEl>
                                          </p:spTgt>
                                        </p:tgtEl>
                                      </p:cBhvr>
                                    </p:animEffect>
                                    <p:anim calcmode="lin" valueType="num">
                                      <p:cBhvr>
                                        <p:cTn id="2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1000"/>
                                        <p:tgtEl>
                                          <p:spTgt spid="3">
                                            <p:txEl>
                                              <p:pRg st="6" end="6"/>
                                            </p:txEl>
                                          </p:spTgt>
                                        </p:tgtEl>
                                      </p:cBhvr>
                                    </p:animEffect>
                                    <p:anim calcmode="lin" valueType="num">
                                      <p:cBhvr>
                                        <p:cTn id="3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fade">
                                      <p:cBhvr>
                                        <p:cTn id="34" dur="1000"/>
                                        <p:tgtEl>
                                          <p:spTgt spid="3">
                                            <p:txEl>
                                              <p:pRg st="8" end="8"/>
                                            </p:txEl>
                                          </p:spTgt>
                                        </p:tgtEl>
                                      </p:cBhvr>
                                    </p:animEffect>
                                    <p:anim calcmode="lin" valueType="num">
                                      <p:cBhvr>
                                        <p:cTn id="3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152400"/>
            <a:ext cx="8686800" cy="6248400"/>
          </a:xfrm>
        </p:spPr>
        <p:txBody>
          <a:bodyPr/>
          <a:lstStyle/>
          <a:p>
            <a:pPr marL="45720" indent="0">
              <a:buNone/>
            </a:pPr>
            <a:r>
              <a:rPr lang="en-IN" sz="2000" dirty="0" smtClean="0">
                <a:latin typeface="Times New Roman" pitchFamily="18" charset="0"/>
                <a:cs typeface="Times New Roman" pitchFamily="18" charset="0"/>
              </a:rPr>
              <a:t>Net profit for the year 2011 - </a:t>
            </a:r>
            <a:r>
              <a:rPr lang="en-IN" sz="2000" dirty="0" smtClean="0">
                <a:latin typeface="Times New Roman" pitchFamily="18" charset="0"/>
                <a:cs typeface="Times New Roman" pitchFamily="18" charset="0"/>
              </a:rPr>
              <a:t>₹ 11,00,000</a:t>
            </a:r>
          </a:p>
          <a:p>
            <a:pPr marL="45720" indent="0">
              <a:buNone/>
            </a:pPr>
            <a:r>
              <a:rPr lang="en-IN" sz="2000" dirty="0">
                <a:latin typeface="Times New Roman" pitchFamily="18" charset="0"/>
                <a:cs typeface="Times New Roman" pitchFamily="18" charset="0"/>
              </a:rPr>
              <a:t>Net profit for the year </a:t>
            </a:r>
            <a:r>
              <a:rPr lang="en-IN" sz="2000" dirty="0">
                <a:latin typeface="Times New Roman" pitchFamily="18" charset="0"/>
                <a:cs typeface="Times New Roman" pitchFamily="18" charset="0"/>
              </a:rPr>
              <a:t>2012 </a:t>
            </a:r>
            <a:r>
              <a:rPr lang="en-IN" sz="2000" dirty="0">
                <a:latin typeface="Times New Roman" pitchFamily="18" charset="0"/>
                <a:cs typeface="Times New Roman" pitchFamily="18" charset="0"/>
              </a:rPr>
              <a:t>- ₹ </a:t>
            </a:r>
            <a:r>
              <a:rPr lang="en-IN" sz="2000" dirty="0">
                <a:latin typeface="Times New Roman" pitchFamily="18" charset="0"/>
                <a:cs typeface="Times New Roman" pitchFamily="18" charset="0"/>
              </a:rPr>
              <a:t>15,00,000</a:t>
            </a:r>
            <a:endParaRPr lang="en-IN" sz="2000" dirty="0">
              <a:latin typeface="Times New Roman" pitchFamily="18" charset="0"/>
              <a:cs typeface="Times New Roman" pitchFamily="18" charset="0"/>
            </a:endParaRPr>
          </a:p>
          <a:p>
            <a:pPr marL="45720" indent="0">
              <a:buNone/>
            </a:pPr>
            <a:r>
              <a:rPr lang="en-IN" sz="2000" dirty="0">
                <a:latin typeface="Times New Roman" pitchFamily="18" charset="0"/>
                <a:cs typeface="Times New Roman" pitchFamily="18" charset="0"/>
              </a:rPr>
              <a:t>No. </a:t>
            </a:r>
            <a:r>
              <a:rPr lang="en-IN" sz="2000" dirty="0">
                <a:latin typeface="Times New Roman" pitchFamily="18" charset="0"/>
                <a:cs typeface="Times New Roman" pitchFamily="18" charset="0"/>
              </a:rPr>
              <a:t>of shares outstanding prior to rights issue – 5,00,000 </a:t>
            </a:r>
            <a:r>
              <a:rPr lang="en-IN" sz="2000" dirty="0" smtClean="0">
                <a:latin typeface="Times New Roman" pitchFamily="18" charset="0"/>
                <a:cs typeface="Times New Roman" pitchFamily="18" charset="0"/>
              </a:rPr>
              <a:t>shares</a:t>
            </a:r>
          </a:p>
          <a:p>
            <a:pPr marL="45720" indent="0">
              <a:buNone/>
            </a:pPr>
            <a:r>
              <a:rPr lang="en-IN" sz="2000" dirty="0" smtClean="0">
                <a:latin typeface="Times New Roman" pitchFamily="18" charset="0"/>
                <a:cs typeface="Times New Roman" pitchFamily="18" charset="0"/>
              </a:rPr>
              <a:t>Rights issue price - ₹ 15</a:t>
            </a:r>
          </a:p>
          <a:p>
            <a:pPr marL="45720" indent="0">
              <a:buNone/>
            </a:pPr>
            <a:r>
              <a:rPr lang="en-IN" sz="2000" dirty="0" smtClean="0">
                <a:latin typeface="Times New Roman" pitchFamily="18" charset="0"/>
                <a:cs typeface="Times New Roman" pitchFamily="18" charset="0"/>
              </a:rPr>
              <a:t>Last date to exercise rights – 1</a:t>
            </a:r>
            <a:r>
              <a:rPr lang="en-IN" sz="2000" baseline="30000" dirty="0" smtClean="0">
                <a:latin typeface="Times New Roman" pitchFamily="18" charset="0"/>
                <a:cs typeface="Times New Roman" pitchFamily="18" charset="0"/>
              </a:rPr>
              <a:t>st</a:t>
            </a:r>
            <a:r>
              <a:rPr lang="en-IN" sz="2000" dirty="0" smtClean="0">
                <a:latin typeface="Times New Roman" pitchFamily="18" charset="0"/>
                <a:cs typeface="Times New Roman" pitchFamily="18" charset="0"/>
              </a:rPr>
              <a:t> March, 2012</a:t>
            </a:r>
          </a:p>
          <a:p>
            <a:pPr marL="45720" indent="0">
              <a:buNone/>
            </a:pPr>
            <a:r>
              <a:rPr lang="en-IN" sz="2000" dirty="0">
                <a:latin typeface="Times New Roman" pitchFamily="18" charset="0"/>
                <a:cs typeface="Times New Roman" pitchFamily="18" charset="0"/>
              </a:rPr>
              <a:t>Rights issue is One new share for each </a:t>
            </a:r>
            <a:r>
              <a:rPr lang="en-IN" sz="2000" dirty="0" smtClean="0">
                <a:latin typeface="Times New Roman" pitchFamily="18" charset="0"/>
                <a:cs typeface="Times New Roman" pitchFamily="18" charset="0"/>
              </a:rPr>
              <a:t>five outstanding </a:t>
            </a:r>
            <a:r>
              <a:rPr lang="en-IN" sz="2000" dirty="0">
                <a:latin typeface="Times New Roman" pitchFamily="18" charset="0"/>
                <a:cs typeface="Times New Roman" pitchFamily="18" charset="0"/>
              </a:rPr>
              <a:t>(i.e. 1,00,000 new shares</a:t>
            </a:r>
            <a:r>
              <a:rPr lang="en-IN" sz="2000" dirty="0" smtClean="0">
                <a:latin typeface="Times New Roman" pitchFamily="18" charset="0"/>
                <a:cs typeface="Times New Roman" pitchFamily="18" charset="0"/>
              </a:rPr>
              <a:t>)</a:t>
            </a:r>
          </a:p>
          <a:p>
            <a:pPr marL="45720" indent="0">
              <a:buNone/>
            </a:pPr>
            <a:r>
              <a:rPr lang="en-IN" sz="2000" dirty="0">
                <a:latin typeface="Times New Roman" pitchFamily="18" charset="0"/>
                <a:cs typeface="Times New Roman" pitchFamily="18" charset="0"/>
              </a:rPr>
              <a:t>Fair value of one equity </a:t>
            </a:r>
            <a:r>
              <a:rPr lang="en-IN" sz="2000" dirty="0" smtClean="0">
                <a:latin typeface="Times New Roman" pitchFamily="18" charset="0"/>
                <a:cs typeface="Times New Roman" pitchFamily="18" charset="0"/>
              </a:rPr>
              <a:t>share immediately </a:t>
            </a:r>
            <a:r>
              <a:rPr lang="en-IN" sz="2000" dirty="0">
                <a:latin typeface="Times New Roman" pitchFamily="18" charset="0"/>
                <a:cs typeface="Times New Roman" pitchFamily="18" charset="0"/>
              </a:rPr>
              <a:t>prior to </a:t>
            </a:r>
            <a:r>
              <a:rPr lang="en-IN" sz="2000" dirty="0" smtClean="0">
                <a:latin typeface="Times New Roman" pitchFamily="18" charset="0"/>
                <a:cs typeface="Times New Roman" pitchFamily="18" charset="0"/>
              </a:rPr>
              <a:t>exercise of </a:t>
            </a:r>
            <a:r>
              <a:rPr lang="en-IN" sz="2000" dirty="0">
                <a:latin typeface="Times New Roman" pitchFamily="18" charset="0"/>
                <a:cs typeface="Times New Roman" pitchFamily="18" charset="0"/>
              </a:rPr>
              <a:t>rights on </a:t>
            </a:r>
            <a:r>
              <a:rPr lang="en-IN" sz="2000" dirty="0" smtClean="0">
                <a:latin typeface="Times New Roman" pitchFamily="18" charset="0"/>
                <a:cs typeface="Times New Roman" pitchFamily="18" charset="0"/>
              </a:rPr>
              <a:t>1st </a:t>
            </a:r>
            <a:r>
              <a:rPr lang="en-IN" sz="2000" dirty="0">
                <a:latin typeface="Times New Roman" pitchFamily="18" charset="0"/>
                <a:cs typeface="Times New Roman" pitchFamily="18" charset="0"/>
              </a:rPr>
              <a:t>March </a:t>
            </a:r>
            <a:r>
              <a:rPr lang="en-IN" sz="2000" dirty="0" smtClean="0">
                <a:latin typeface="Times New Roman" pitchFamily="18" charset="0"/>
                <a:cs typeface="Times New Roman" pitchFamily="18" charset="0"/>
              </a:rPr>
              <a:t>2012 was ₹ 21.</a:t>
            </a:r>
          </a:p>
          <a:p>
            <a:pPr marL="45720" indent="0">
              <a:buNone/>
            </a:pPr>
            <a:r>
              <a:rPr lang="en-IN" sz="2000" dirty="0" smtClean="0">
                <a:latin typeface="Times New Roman" pitchFamily="18" charset="0"/>
                <a:cs typeface="Times New Roman" pitchFamily="18" charset="0"/>
              </a:rPr>
              <a:t>Compute Basic EPS.</a:t>
            </a:r>
            <a:endParaRPr lang="en-IN" sz="2000" dirty="0">
              <a:latin typeface="Times New Roman" pitchFamily="18" charset="0"/>
              <a:cs typeface="Times New Roman" pitchFamily="18" charset="0"/>
            </a:endParaRPr>
          </a:p>
          <a:p>
            <a:pPr marL="45720" indent="0">
              <a:buNone/>
            </a:pPr>
            <a:endParaRPr lang="en-IN" sz="2000" dirty="0" smtClean="0">
              <a:latin typeface="Times New Roman" pitchFamily="18" charset="0"/>
              <a:cs typeface="Times New Roman" pitchFamily="18" charset="0"/>
            </a:endParaRPr>
          </a:p>
          <a:p>
            <a:pPr marL="45720" indent="0">
              <a:buNone/>
            </a:pPr>
            <a:r>
              <a:rPr lang="en-IN" sz="2000" dirty="0" smtClean="0">
                <a:latin typeface="Times New Roman" pitchFamily="18" charset="0"/>
                <a:cs typeface="Times New Roman" pitchFamily="18" charset="0"/>
              </a:rPr>
              <a:t>Solution:</a:t>
            </a:r>
          </a:p>
          <a:p>
            <a:pPr marL="45720" indent="0">
              <a:buNone/>
            </a:pPr>
            <a:r>
              <a:rPr lang="en-IN" sz="2000" dirty="0" smtClean="0">
                <a:latin typeface="Times New Roman" pitchFamily="18" charset="0"/>
                <a:cs typeface="Times New Roman" pitchFamily="18" charset="0"/>
              </a:rPr>
              <a:t>Theoretical ex-rights fair value per share :</a:t>
            </a:r>
          </a:p>
          <a:p>
            <a:pPr marL="45720" indent="0" algn="ctr">
              <a:buNone/>
            </a:pPr>
            <a:r>
              <a:rPr lang="en-IN" sz="2000" dirty="0" smtClean="0">
                <a:latin typeface="Times New Roman" pitchFamily="18" charset="0"/>
                <a:cs typeface="Times New Roman" pitchFamily="18" charset="0"/>
              </a:rPr>
              <a:t>(₹ 21 X 5,00,000 shares) + (₹ 15 X 1,00,000 shares)</a:t>
            </a:r>
          </a:p>
          <a:p>
            <a:pPr marL="45720" indent="0" algn="ctr">
              <a:buNone/>
            </a:pPr>
            <a:r>
              <a:rPr lang="en-IN" sz="2000" dirty="0" smtClean="0">
                <a:latin typeface="Times New Roman" pitchFamily="18" charset="0"/>
                <a:cs typeface="Times New Roman" pitchFamily="18" charset="0"/>
              </a:rPr>
              <a:t>5,00,000 + 1,00,000</a:t>
            </a:r>
          </a:p>
          <a:p>
            <a:pPr marL="45720" indent="0">
              <a:buNone/>
            </a:pPr>
            <a:r>
              <a:rPr lang="en-IN" sz="2000" dirty="0">
                <a:latin typeface="Times New Roman" pitchFamily="18" charset="0"/>
                <a:cs typeface="Times New Roman" pitchFamily="18" charset="0"/>
              </a:rPr>
              <a:t>	</a:t>
            </a:r>
            <a:r>
              <a:rPr lang="en-IN" sz="2000" dirty="0" smtClean="0">
                <a:latin typeface="Times New Roman" pitchFamily="18" charset="0"/>
                <a:cs typeface="Times New Roman" pitchFamily="18" charset="0"/>
              </a:rPr>
              <a:t>	= ₹ 20</a:t>
            </a:r>
          </a:p>
        </p:txBody>
      </p:sp>
      <p:cxnSp>
        <p:nvCxnSpPr>
          <p:cNvPr id="5" name="Straight Connector 4"/>
          <p:cNvCxnSpPr/>
          <p:nvPr/>
        </p:nvCxnSpPr>
        <p:spPr>
          <a:xfrm>
            <a:off x="1905000" y="5334000"/>
            <a:ext cx="52578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8686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Effect transition="in" filter="fade">
                                      <p:cBhvr>
                                        <p:cTn id="49" dur="1000"/>
                                        <p:tgtEl>
                                          <p:spTgt spid="3">
                                            <p:txEl>
                                              <p:pRg st="9" end="9"/>
                                            </p:txEl>
                                          </p:spTgt>
                                        </p:tgtEl>
                                      </p:cBhvr>
                                    </p:animEffect>
                                    <p:anim calcmode="lin" valueType="num">
                                      <p:cBhvr>
                                        <p:cTn id="50"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10" end="10"/>
                                            </p:txEl>
                                          </p:spTgt>
                                        </p:tgtEl>
                                        <p:attrNameLst>
                                          <p:attrName>style.visibility</p:attrName>
                                        </p:attrNameLst>
                                      </p:cBhvr>
                                      <p:to>
                                        <p:strVal val="visible"/>
                                      </p:to>
                                    </p:set>
                                    <p:animEffect transition="in" filter="fade">
                                      <p:cBhvr>
                                        <p:cTn id="54" dur="1000"/>
                                        <p:tgtEl>
                                          <p:spTgt spid="3">
                                            <p:txEl>
                                              <p:pRg st="10" end="10"/>
                                            </p:txEl>
                                          </p:spTgt>
                                        </p:tgtEl>
                                      </p:cBhvr>
                                    </p:animEffect>
                                    <p:anim calcmode="lin" valueType="num">
                                      <p:cBhvr>
                                        <p:cTn id="55"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1" end="11"/>
                                            </p:txEl>
                                          </p:spTgt>
                                        </p:tgtEl>
                                        <p:attrNameLst>
                                          <p:attrName>style.visibility</p:attrName>
                                        </p:attrNameLst>
                                      </p:cBhvr>
                                      <p:to>
                                        <p:strVal val="visible"/>
                                      </p:to>
                                    </p:set>
                                    <p:animEffect transition="in" filter="fade">
                                      <p:cBhvr>
                                        <p:cTn id="59" dur="1000"/>
                                        <p:tgtEl>
                                          <p:spTgt spid="3">
                                            <p:txEl>
                                              <p:pRg st="11" end="11"/>
                                            </p:txEl>
                                          </p:spTgt>
                                        </p:tgtEl>
                                      </p:cBhvr>
                                    </p:animEffect>
                                    <p:anim calcmode="lin" valueType="num">
                                      <p:cBhvr>
                                        <p:cTn id="60"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3">
                                            <p:txEl>
                                              <p:pRg st="12" end="12"/>
                                            </p:txEl>
                                          </p:spTgt>
                                        </p:tgtEl>
                                        <p:attrNameLst>
                                          <p:attrName>style.visibility</p:attrName>
                                        </p:attrNameLst>
                                      </p:cBhvr>
                                      <p:to>
                                        <p:strVal val="visible"/>
                                      </p:to>
                                    </p:set>
                                    <p:animEffect transition="in" filter="fade">
                                      <p:cBhvr>
                                        <p:cTn id="64" dur="1000"/>
                                        <p:tgtEl>
                                          <p:spTgt spid="3">
                                            <p:txEl>
                                              <p:pRg st="12" end="12"/>
                                            </p:txEl>
                                          </p:spTgt>
                                        </p:tgtEl>
                                      </p:cBhvr>
                                    </p:animEffect>
                                    <p:anim calcmode="lin" valueType="num">
                                      <p:cBhvr>
                                        <p:cTn id="65"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66" dur="1000" fill="hold"/>
                                        <p:tgtEl>
                                          <p:spTgt spid="3">
                                            <p:txEl>
                                              <p:pRg st="12" end="12"/>
                                            </p:txEl>
                                          </p:spTgt>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3">
                                            <p:txEl>
                                              <p:pRg st="13" end="13"/>
                                            </p:txEl>
                                          </p:spTgt>
                                        </p:tgtEl>
                                        <p:attrNameLst>
                                          <p:attrName>style.visibility</p:attrName>
                                        </p:attrNameLst>
                                      </p:cBhvr>
                                      <p:to>
                                        <p:strVal val="visible"/>
                                      </p:to>
                                    </p:set>
                                    <p:animEffect transition="in" filter="fade">
                                      <p:cBhvr>
                                        <p:cTn id="69" dur="1000"/>
                                        <p:tgtEl>
                                          <p:spTgt spid="3">
                                            <p:txEl>
                                              <p:pRg st="13" end="13"/>
                                            </p:txEl>
                                          </p:spTgt>
                                        </p:tgtEl>
                                      </p:cBhvr>
                                    </p:animEffect>
                                    <p:anim calcmode="lin" valueType="num">
                                      <p:cBhvr>
                                        <p:cTn id="70"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71"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533400"/>
            <a:ext cx="8686800" cy="5867400"/>
          </a:xfrm>
        </p:spPr>
        <p:txBody>
          <a:bodyPr>
            <a:noAutofit/>
          </a:bodyPr>
          <a:lstStyle/>
          <a:p>
            <a:pPr marL="45720" indent="0">
              <a:buNone/>
            </a:pPr>
            <a:r>
              <a:rPr lang="en-IN" sz="2400" dirty="0" smtClean="0">
                <a:latin typeface="Times New Roman" pitchFamily="18" charset="0"/>
                <a:cs typeface="Times New Roman" pitchFamily="18" charset="0"/>
              </a:rPr>
              <a:t>Computation of adjustment factor:</a:t>
            </a:r>
          </a:p>
          <a:p>
            <a:pPr algn="ctr">
              <a:buFont typeface="Wingdings" pitchFamily="2" charset="2"/>
              <a:buNone/>
            </a:pPr>
            <a:r>
              <a:rPr lang="en-US" sz="24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Fair Value per share immediately prior to exercise of rights</a:t>
            </a:r>
          </a:p>
          <a:p>
            <a:pPr>
              <a:buFont typeface="Wingdings" pitchFamily="2" charset="2"/>
              <a:buNone/>
            </a:pPr>
            <a:endParaRPr lang="en-US" sz="2000" dirty="0">
              <a:latin typeface="Times New Roman" pitchFamily="18" charset="0"/>
              <a:cs typeface="Times New Roman" pitchFamily="18" charset="0"/>
            </a:endParaRPr>
          </a:p>
          <a:p>
            <a:pPr algn="ctr">
              <a:buFont typeface="Wingdings" pitchFamily="2" charset="2"/>
              <a:buNone/>
            </a:pPr>
            <a:r>
              <a:rPr lang="en-US" sz="2000" dirty="0">
                <a:latin typeface="Times New Roman" pitchFamily="18" charset="0"/>
                <a:cs typeface="Times New Roman" pitchFamily="18" charset="0"/>
              </a:rPr>
              <a:t>  Theoretical ex – rights fair value per share </a:t>
            </a:r>
            <a:endParaRPr lang="en-US" sz="2000" dirty="0" smtClean="0">
              <a:latin typeface="Times New Roman" pitchFamily="18" charset="0"/>
              <a:cs typeface="Times New Roman" pitchFamily="18" charset="0"/>
            </a:endParaRPr>
          </a:p>
          <a:p>
            <a:pPr>
              <a:buFont typeface="Wingdings" pitchFamily="2" charset="2"/>
              <a:buNone/>
            </a:pPr>
            <a:r>
              <a:rPr lang="en-US" sz="2000" dirty="0" smtClean="0">
                <a:latin typeface="Times New Roman" pitchFamily="18" charset="0"/>
                <a:cs typeface="Times New Roman" pitchFamily="18" charset="0"/>
              </a:rPr>
              <a:t>			</a:t>
            </a:r>
            <a:r>
              <a:rPr lang="en-IN" sz="2000" dirty="0" smtClean="0">
                <a:latin typeface="Times New Roman" pitchFamily="18" charset="0"/>
                <a:cs typeface="Times New Roman" pitchFamily="18" charset="0"/>
              </a:rPr>
              <a:t> ₹ 21</a:t>
            </a:r>
          </a:p>
          <a:p>
            <a:pPr>
              <a:buFont typeface="Wingdings" pitchFamily="2" charset="2"/>
              <a:buNone/>
            </a:pPr>
            <a:r>
              <a:rPr lang="en-IN" sz="2000" dirty="0">
                <a:latin typeface="Times New Roman" pitchFamily="18" charset="0"/>
                <a:cs typeface="Times New Roman" pitchFamily="18" charset="0"/>
              </a:rPr>
              <a:t>	</a:t>
            </a:r>
            <a:r>
              <a:rPr lang="en-IN" sz="2000" dirty="0" smtClean="0">
                <a:latin typeface="Times New Roman" pitchFamily="18" charset="0"/>
                <a:cs typeface="Times New Roman" pitchFamily="18" charset="0"/>
              </a:rPr>
              <a:t>		 ₹ 20</a:t>
            </a:r>
          </a:p>
          <a:p>
            <a:pPr>
              <a:buFont typeface="Wingdings" pitchFamily="2" charset="2"/>
              <a:buNone/>
            </a:pPr>
            <a:r>
              <a:rPr lang="en-IN" sz="2000" dirty="0" smtClean="0">
                <a:latin typeface="Times New Roman" pitchFamily="18" charset="0"/>
                <a:cs typeface="Times New Roman" pitchFamily="18" charset="0"/>
              </a:rPr>
              <a:t>		 	 1.05</a:t>
            </a:r>
          </a:p>
          <a:p>
            <a:pPr>
              <a:buFont typeface="Wingdings" pitchFamily="2" charset="2"/>
              <a:buNone/>
            </a:pPr>
            <a:r>
              <a:rPr lang="en-IN" sz="2000" dirty="0" smtClean="0">
                <a:latin typeface="Times New Roman" pitchFamily="18" charset="0"/>
                <a:cs typeface="Times New Roman" pitchFamily="18" charset="0"/>
              </a:rPr>
              <a:t>Original EPS for 2011- ₹11,00,000/5,00,000 shares = ₹2.20</a:t>
            </a:r>
          </a:p>
          <a:p>
            <a:pPr>
              <a:buFont typeface="Wingdings" pitchFamily="2" charset="2"/>
              <a:buNone/>
            </a:pPr>
            <a:r>
              <a:rPr lang="en-IN" sz="2000" dirty="0" smtClean="0">
                <a:latin typeface="Times New Roman" pitchFamily="18" charset="0"/>
                <a:cs typeface="Times New Roman" pitchFamily="18" charset="0"/>
              </a:rPr>
              <a:t>Restated EPS for 2011 after rights issue = ₹11,00,000/(5,00,000shares X 1.05)</a:t>
            </a:r>
            <a:endParaRPr lang="en-IN" sz="2000" dirty="0">
              <a:latin typeface="Times New Roman" pitchFamily="18" charset="0"/>
              <a:cs typeface="Times New Roman" pitchFamily="18" charset="0"/>
            </a:endParaRPr>
          </a:p>
          <a:p>
            <a:pPr>
              <a:buFont typeface="Wingdings" pitchFamily="2" charset="2"/>
              <a:buNone/>
            </a:pPr>
            <a:r>
              <a:rPr lang="en-IN" sz="2000" dirty="0">
                <a:latin typeface="Times New Roman" pitchFamily="18" charset="0"/>
                <a:cs typeface="Times New Roman" pitchFamily="18" charset="0"/>
              </a:rPr>
              <a:t>	</a:t>
            </a:r>
            <a:r>
              <a:rPr lang="en-IN" sz="2000" dirty="0" smtClean="0">
                <a:latin typeface="Times New Roman" pitchFamily="18" charset="0"/>
                <a:cs typeface="Times New Roman" pitchFamily="18" charset="0"/>
              </a:rPr>
              <a:t>				       = ₹2.10</a:t>
            </a:r>
          </a:p>
          <a:p>
            <a:pPr>
              <a:buFont typeface="Wingdings" pitchFamily="2" charset="2"/>
              <a:buNone/>
            </a:pPr>
            <a:r>
              <a:rPr lang="en-IN" sz="2000" dirty="0" smtClean="0">
                <a:latin typeface="Times New Roman" pitchFamily="18" charset="0"/>
                <a:cs typeface="Times New Roman" pitchFamily="18" charset="0"/>
              </a:rPr>
              <a:t>EPS for 2012 after rights issue:</a:t>
            </a:r>
          </a:p>
          <a:p>
            <a:pPr>
              <a:buFont typeface="Wingdings" pitchFamily="2" charset="2"/>
              <a:buNone/>
            </a:pPr>
            <a:r>
              <a:rPr lang="en-IN" sz="2000" dirty="0" smtClean="0">
                <a:latin typeface="Times New Roman" pitchFamily="18" charset="0"/>
                <a:cs typeface="Times New Roman" pitchFamily="18" charset="0"/>
              </a:rPr>
              <a:t>(5,00,000 X 1.05 X 2/12) + (6,00,000 X 10/12) = 5,87,500 shares</a:t>
            </a:r>
          </a:p>
          <a:p>
            <a:pPr>
              <a:buFont typeface="Wingdings" pitchFamily="2" charset="2"/>
              <a:buNone/>
            </a:pPr>
            <a:r>
              <a:rPr lang="en-IN" sz="2000" dirty="0" smtClean="0">
                <a:latin typeface="Times New Roman" pitchFamily="18" charset="0"/>
                <a:cs typeface="Times New Roman" pitchFamily="18" charset="0"/>
              </a:rPr>
              <a:t>EPS =</a:t>
            </a:r>
            <a:r>
              <a:rPr lang="en-IN" sz="2000" dirty="0">
                <a:latin typeface="Times New Roman" pitchFamily="18" charset="0"/>
                <a:cs typeface="Times New Roman" pitchFamily="18" charset="0"/>
              </a:rPr>
              <a:t> </a:t>
            </a:r>
            <a:r>
              <a:rPr lang="en-IN" sz="2000" dirty="0" smtClean="0">
                <a:latin typeface="Times New Roman" pitchFamily="18" charset="0"/>
                <a:cs typeface="Times New Roman" pitchFamily="18" charset="0"/>
              </a:rPr>
              <a:t>₹15,00,000/5,87,500 = </a:t>
            </a:r>
            <a:r>
              <a:rPr lang="en-IN" sz="2000" b="1" dirty="0" smtClean="0">
                <a:latin typeface="Times New Roman" pitchFamily="18" charset="0"/>
                <a:cs typeface="Times New Roman" pitchFamily="18" charset="0"/>
              </a:rPr>
              <a:t>₹2.55</a:t>
            </a:r>
            <a:endParaRPr lang="en-IN" sz="2000" b="1" dirty="0">
              <a:latin typeface="Times New Roman" pitchFamily="18" charset="0"/>
              <a:cs typeface="Times New Roman" pitchFamily="18" charset="0"/>
            </a:endParaRPr>
          </a:p>
        </p:txBody>
      </p:sp>
      <p:cxnSp>
        <p:nvCxnSpPr>
          <p:cNvPr id="11" name="Straight Connector 10"/>
          <p:cNvCxnSpPr/>
          <p:nvPr/>
        </p:nvCxnSpPr>
        <p:spPr>
          <a:xfrm>
            <a:off x="1676400" y="1752600"/>
            <a:ext cx="5943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057400" y="2667000"/>
            <a:ext cx="762000"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Equal 16"/>
          <p:cNvSpPr/>
          <p:nvPr/>
        </p:nvSpPr>
        <p:spPr>
          <a:xfrm>
            <a:off x="456062" y="2667000"/>
            <a:ext cx="533400" cy="3048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18" name="Equal 17"/>
          <p:cNvSpPr/>
          <p:nvPr/>
        </p:nvSpPr>
        <p:spPr>
          <a:xfrm>
            <a:off x="456062" y="1600200"/>
            <a:ext cx="533400" cy="3048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19" name="Equal 18"/>
          <p:cNvSpPr/>
          <p:nvPr/>
        </p:nvSpPr>
        <p:spPr>
          <a:xfrm>
            <a:off x="456062" y="3124200"/>
            <a:ext cx="533400" cy="3048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Tree>
    <p:extLst>
      <p:ext uri="{BB962C8B-B14F-4D97-AF65-F5344CB8AC3E}">
        <p14:creationId xmlns:p14="http://schemas.microsoft.com/office/powerpoint/2010/main" val="24208469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6512511" cy="1143000"/>
          </a:xfrm>
        </p:spPr>
        <p:txBody>
          <a:bodyPr/>
          <a:lstStyle/>
          <a:p>
            <a:pPr marL="0" indent="0" algn="ctr">
              <a:buNone/>
            </a:pPr>
            <a:r>
              <a:rPr lang="en-IN" dirty="0" smtClean="0"/>
              <a:t>MEASUREMENT</a:t>
            </a:r>
            <a:endParaRPr lang="en-IN" dirty="0"/>
          </a:p>
        </p:txBody>
      </p:sp>
      <p:sp>
        <p:nvSpPr>
          <p:cNvPr id="3" name="Content Placeholder 2"/>
          <p:cNvSpPr>
            <a:spLocks noGrp="1"/>
          </p:cNvSpPr>
          <p:nvPr>
            <p:ph sz="quarter" idx="13"/>
          </p:nvPr>
        </p:nvSpPr>
        <p:spPr>
          <a:xfrm>
            <a:off x="457200" y="1752600"/>
            <a:ext cx="8153400" cy="4389120"/>
          </a:xfrm>
        </p:spPr>
        <p:txBody>
          <a:bodyPr/>
          <a:lstStyle/>
          <a:p>
            <a:pPr algn="ctr">
              <a:buFont typeface="Wingdings" pitchFamily="2" charset="2"/>
              <a:buNone/>
            </a:pPr>
            <a:r>
              <a:rPr lang="en-US" sz="2400" dirty="0" smtClean="0">
                <a:latin typeface="Times New Roman" pitchFamily="18" charset="0"/>
                <a:cs typeface="Times New Roman" pitchFamily="18" charset="0"/>
              </a:rPr>
              <a:t>			Diluted Net </a:t>
            </a:r>
            <a:r>
              <a:rPr lang="en-US" sz="2400" dirty="0">
                <a:latin typeface="Times New Roman" pitchFamily="18" charset="0"/>
                <a:cs typeface="Times New Roman" pitchFamily="18" charset="0"/>
              </a:rPr>
              <a:t>Profit/Loss for the Period </a:t>
            </a:r>
            <a:r>
              <a:rPr lang="en-US" sz="2400" dirty="0" smtClean="0">
                <a:latin typeface="Times New Roman" pitchFamily="18" charset="0"/>
                <a:cs typeface="Times New Roman" pitchFamily="18" charset="0"/>
              </a:rPr>
              <a:t>attributable 	to Equity </a:t>
            </a:r>
            <a:r>
              <a:rPr lang="en-US" sz="2400" dirty="0">
                <a:latin typeface="Times New Roman" pitchFamily="18" charset="0"/>
                <a:cs typeface="Times New Roman" pitchFamily="18" charset="0"/>
              </a:rPr>
              <a:t>Shareholders </a:t>
            </a:r>
            <a:r>
              <a:rPr lang="en-US" sz="2400" dirty="0" smtClean="0">
                <a:latin typeface="Times New Roman" pitchFamily="18" charset="0"/>
                <a:cs typeface="Times New Roman" pitchFamily="18" charset="0"/>
              </a:rPr>
              <a:t>(C)</a:t>
            </a:r>
            <a:endParaRPr lang="en-US" sz="2400" dirty="0">
              <a:latin typeface="Times New Roman" pitchFamily="18" charset="0"/>
              <a:cs typeface="Times New Roman" pitchFamily="18" charset="0"/>
            </a:endParaRPr>
          </a:p>
          <a:p>
            <a:pPr>
              <a:buFont typeface="Wingdings" pitchFamily="2" charset="2"/>
              <a:buNone/>
            </a:pPr>
            <a:r>
              <a:rPr lang="en-US" sz="2400" dirty="0" smtClean="0">
                <a:latin typeface="Times New Roman" pitchFamily="18" charset="0"/>
                <a:cs typeface="Times New Roman" pitchFamily="18" charset="0"/>
              </a:rPr>
              <a:t>Diluted </a:t>
            </a:r>
            <a:r>
              <a:rPr lang="en-US" sz="2400" dirty="0">
                <a:latin typeface="Times New Roman" pitchFamily="18" charset="0"/>
                <a:cs typeface="Times New Roman" pitchFamily="18" charset="0"/>
              </a:rPr>
              <a:t>EPS=</a:t>
            </a:r>
          </a:p>
          <a:p>
            <a:pPr algn="ctr">
              <a:buFont typeface="Wingdings" pitchFamily="2" charset="2"/>
              <a:buNone/>
            </a:pPr>
            <a:r>
              <a:rPr lang="en-US" sz="2400" dirty="0">
                <a:latin typeface="Times New Roman" pitchFamily="18" charset="0"/>
                <a:cs typeface="Times New Roman" pitchFamily="18" charset="0"/>
              </a:rPr>
              <a:t>    		Weighted average number of equity shares 			outstanding during the period (B</a:t>
            </a:r>
            <a:r>
              <a:rPr lang="en-US" sz="2400" dirty="0" smtClean="0">
                <a:latin typeface="Times New Roman" pitchFamily="18" charset="0"/>
                <a:cs typeface="Times New Roman" pitchFamily="18" charset="0"/>
              </a:rPr>
              <a:t>) + </a:t>
            </a:r>
          </a:p>
          <a:p>
            <a:pPr algn="ctr">
              <a:buFont typeface="Wingdings" pitchFamily="2" charset="2"/>
              <a:buNone/>
            </a:pPr>
            <a:r>
              <a:rPr lang="en-US" sz="2400" dirty="0" smtClean="0">
                <a:latin typeface="Times New Roman" pitchFamily="18" charset="0"/>
                <a:cs typeface="Times New Roman" pitchFamily="18" charset="0"/>
              </a:rPr>
              <a:t>			 Weighted average number of equity shares which 		would be issued on conversion of all the dilutive potential ES (D)</a:t>
            </a:r>
            <a:endParaRPr lang="en-US" sz="2400" dirty="0">
              <a:latin typeface="Times New Roman" pitchFamily="18" charset="0"/>
              <a:cs typeface="Times New Roman" pitchFamily="18" charset="0"/>
            </a:endParaRPr>
          </a:p>
          <a:p>
            <a:endParaRPr lang="en-IN" dirty="0"/>
          </a:p>
        </p:txBody>
      </p:sp>
      <p:cxnSp>
        <p:nvCxnSpPr>
          <p:cNvPr id="5" name="Straight Connector 4"/>
          <p:cNvCxnSpPr/>
          <p:nvPr/>
        </p:nvCxnSpPr>
        <p:spPr>
          <a:xfrm>
            <a:off x="2590800" y="2819400"/>
            <a:ext cx="5715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374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731520"/>
            <a:ext cx="8534400" cy="5288280"/>
          </a:xfrm>
        </p:spPr>
        <p:txBody>
          <a:bodyPr>
            <a:normAutofit/>
          </a:bodyPr>
          <a:lstStyle/>
          <a:p>
            <a:pPr marL="45720" indent="0">
              <a:buNone/>
            </a:pPr>
            <a:r>
              <a:rPr lang="en-US" dirty="0" smtClean="0">
                <a:latin typeface="Times New Roman" pitchFamily="18" charset="0"/>
                <a:cs typeface="Times New Roman" pitchFamily="18" charset="0"/>
              </a:rPr>
              <a:t>(C)  -   Net </a:t>
            </a:r>
            <a:r>
              <a:rPr lang="en-US" dirty="0">
                <a:latin typeface="Times New Roman" pitchFamily="18" charset="0"/>
                <a:cs typeface="Times New Roman" pitchFamily="18" charset="0"/>
              </a:rPr>
              <a:t>Profit/Loss for the Period attributable to Equity Shareholders </a:t>
            </a:r>
            <a:r>
              <a:rPr lang="en-US" dirty="0" smtClean="0">
                <a:latin typeface="Times New Roman" pitchFamily="18" charset="0"/>
                <a:cs typeface="Times New Roman" pitchFamily="18" charset="0"/>
              </a:rPr>
              <a:t>	is adjusted for the following </a:t>
            </a:r>
            <a:r>
              <a:rPr lang="en-US" sz="2000" dirty="0" smtClean="0">
                <a:latin typeface="Times New Roman" pitchFamily="18" charset="0"/>
                <a:cs typeface="Times New Roman" pitchFamily="18" charset="0"/>
              </a:rPr>
              <a:t>:</a:t>
            </a:r>
          </a:p>
          <a:p>
            <a:pPr marL="914400" lvl="1" indent="-457200">
              <a:lnSpc>
                <a:spcPct val="90000"/>
              </a:lnSpc>
              <a:buFont typeface="Wingdings" pitchFamily="2" charset="2"/>
              <a:buChar char=";"/>
            </a:pPr>
            <a:r>
              <a:rPr lang="en-US" sz="2200" dirty="0">
                <a:latin typeface="Times New Roman" pitchFamily="18" charset="0"/>
                <a:cs typeface="Times New Roman" pitchFamily="18" charset="0"/>
              </a:rPr>
              <a:t>any dividend on dilutive potential equity shares which has been deducted in arriving </a:t>
            </a:r>
            <a:r>
              <a:rPr lang="en-US" sz="2200" dirty="0" smtClean="0">
                <a:latin typeface="Times New Roman" pitchFamily="18" charset="0"/>
                <a:cs typeface="Times New Roman" pitchFamily="18" charset="0"/>
              </a:rPr>
              <a:t>at net profit/loss</a:t>
            </a:r>
            <a:r>
              <a:rPr lang="en-US" sz="2200" dirty="0">
                <a:latin typeface="Times New Roman" pitchFamily="18" charset="0"/>
                <a:cs typeface="Times New Roman" pitchFamily="18" charset="0"/>
              </a:rPr>
              <a:t>.</a:t>
            </a:r>
          </a:p>
          <a:p>
            <a:pPr marL="914400" lvl="1" indent="-457200">
              <a:lnSpc>
                <a:spcPct val="90000"/>
              </a:lnSpc>
              <a:buFont typeface="Wingdings" pitchFamily="2" charset="2"/>
              <a:buChar char=";"/>
            </a:pPr>
            <a:r>
              <a:rPr lang="en-US" sz="2200" dirty="0">
                <a:latin typeface="Times New Roman" pitchFamily="18" charset="0"/>
                <a:cs typeface="Times New Roman" pitchFamily="18" charset="0"/>
              </a:rPr>
              <a:t>any interest relating to dilutive potential equity shares</a:t>
            </a:r>
          </a:p>
          <a:p>
            <a:pPr marL="914400" lvl="1" indent="-457200">
              <a:lnSpc>
                <a:spcPct val="90000"/>
              </a:lnSpc>
              <a:buFont typeface="Wingdings" pitchFamily="2" charset="2"/>
              <a:buChar char=";"/>
            </a:pPr>
            <a:r>
              <a:rPr lang="en-US" sz="2200" dirty="0">
                <a:latin typeface="Times New Roman" pitchFamily="18" charset="0"/>
                <a:cs typeface="Times New Roman" pitchFamily="18" charset="0"/>
              </a:rPr>
              <a:t>any other </a:t>
            </a:r>
            <a:r>
              <a:rPr lang="en-US" sz="2200" dirty="0" smtClean="0">
                <a:latin typeface="Times New Roman" pitchFamily="18" charset="0"/>
                <a:cs typeface="Times New Roman" pitchFamily="18" charset="0"/>
              </a:rPr>
              <a:t>changes </a:t>
            </a:r>
            <a:r>
              <a:rPr lang="en-US" sz="2200" dirty="0">
                <a:latin typeface="Times New Roman" pitchFamily="18" charset="0"/>
                <a:cs typeface="Times New Roman" pitchFamily="18" charset="0"/>
              </a:rPr>
              <a:t>in expense or income that would result from the conversion of dilutive potential equity shares.</a:t>
            </a:r>
          </a:p>
          <a:p>
            <a:pPr marL="45720" indent="0">
              <a:buNone/>
            </a:pPr>
            <a:r>
              <a:rPr lang="en-IN" dirty="0" smtClean="0">
                <a:latin typeface="Times New Roman" pitchFamily="18" charset="0"/>
                <a:cs typeface="Times New Roman" pitchFamily="18" charset="0"/>
              </a:rPr>
              <a:t>(D)  - </a:t>
            </a:r>
            <a:r>
              <a:rPr lang="en-IN" dirty="0">
                <a:latin typeface="Times New Roman" pitchFamily="18" charset="0"/>
                <a:cs typeface="Times New Roman" pitchFamily="18" charset="0"/>
              </a:rPr>
              <a:t>	The number of contingently issuable shares included in this case </a:t>
            </a:r>
            <a:r>
              <a:rPr lang="en-IN" dirty="0" smtClean="0">
                <a:latin typeface="Times New Roman" pitchFamily="18" charset="0"/>
                <a:cs typeface="Times New Roman" pitchFamily="18" charset="0"/>
              </a:rPr>
              <a:t>	in computing </a:t>
            </a:r>
            <a:r>
              <a:rPr lang="en-IN" dirty="0">
                <a:latin typeface="Times New Roman" pitchFamily="18" charset="0"/>
                <a:cs typeface="Times New Roman" pitchFamily="18" charset="0"/>
              </a:rPr>
              <a:t>the diluted earnings per share is based on the </a:t>
            </a:r>
            <a:r>
              <a:rPr lang="en-IN" dirty="0" smtClean="0">
                <a:latin typeface="Times New Roman" pitchFamily="18" charset="0"/>
                <a:cs typeface="Times New Roman" pitchFamily="18" charset="0"/>
              </a:rPr>
              <a:t>	number of shares </a:t>
            </a:r>
            <a:r>
              <a:rPr lang="en-IN" dirty="0">
                <a:latin typeface="Times New Roman" pitchFamily="18" charset="0"/>
                <a:cs typeface="Times New Roman" pitchFamily="18" charset="0"/>
              </a:rPr>
              <a:t>that would be issuable if the end of the reporting </a:t>
            </a:r>
            <a:r>
              <a:rPr lang="en-IN" dirty="0" smtClean="0">
                <a:latin typeface="Times New Roman" pitchFamily="18" charset="0"/>
                <a:cs typeface="Times New Roman" pitchFamily="18" charset="0"/>
              </a:rPr>
              <a:t>	</a:t>
            </a:r>
            <a:r>
              <a:rPr lang="en-IN" dirty="0">
                <a:latin typeface="Times New Roman" pitchFamily="18" charset="0"/>
                <a:cs typeface="Times New Roman" pitchFamily="18" charset="0"/>
              </a:rPr>
              <a:t>period was the end of the contingency period.</a:t>
            </a:r>
          </a:p>
          <a:p>
            <a:pPr lvl="3">
              <a:lnSpc>
                <a:spcPct val="90000"/>
              </a:lnSpc>
            </a:pPr>
            <a:r>
              <a:rPr lang="en-US" sz="2200" dirty="0">
                <a:latin typeface="Times New Roman" pitchFamily="18" charset="0"/>
                <a:cs typeface="Times New Roman" pitchFamily="18" charset="0"/>
              </a:rPr>
              <a:t>Dilutive Potential Equity shares shall be treated as such only when their conversion to equity shares would decrease net profits per shares from continuing ordinary operations.</a:t>
            </a:r>
          </a:p>
        </p:txBody>
      </p:sp>
    </p:spTree>
    <p:extLst>
      <p:ext uri="{BB962C8B-B14F-4D97-AF65-F5344CB8AC3E}">
        <p14:creationId xmlns:p14="http://schemas.microsoft.com/office/powerpoint/2010/main" val="1520194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143000" y="1676400"/>
            <a:ext cx="6400800" cy="3474720"/>
          </a:xfrm>
        </p:spPr>
        <p:txBody>
          <a:bodyPr/>
          <a:lstStyle/>
          <a:p>
            <a:pPr>
              <a:buFont typeface="Wingdings" pitchFamily="2" charset="2"/>
              <a:buChar char="v"/>
            </a:pPr>
            <a:r>
              <a:rPr lang="en-IN" dirty="0">
                <a:latin typeface="Times New Roman" pitchFamily="18" charset="0"/>
                <a:cs typeface="Times New Roman" pitchFamily="18" charset="0"/>
              </a:rPr>
              <a:t>Fair value is the amount for which an asset could be </a:t>
            </a:r>
            <a:r>
              <a:rPr lang="en-IN" dirty="0" smtClean="0">
                <a:latin typeface="Times New Roman" pitchFamily="18" charset="0"/>
                <a:cs typeface="Times New Roman" pitchFamily="18" charset="0"/>
              </a:rPr>
              <a:t>exchanged, or </a:t>
            </a:r>
            <a:r>
              <a:rPr lang="en-IN" dirty="0">
                <a:latin typeface="Times New Roman" pitchFamily="18" charset="0"/>
                <a:cs typeface="Times New Roman" pitchFamily="18" charset="0"/>
              </a:rPr>
              <a:t>a liability settled, between knowledgeable, willing parties in an arm’s length transaction.</a:t>
            </a:r>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val="40663980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6512511" cy="1143000"/>
          </a:xfrm>
        </p:spPr>
        <p:txBody>
          <a:bodyPr/>
          <a:lstStyle/>
          <a:p>
            <a:pPr marL="0" indent="0" algn="ctr">
              <a:buNone/>
            </a:pPr>
            <a:r>
              <a:rPr lang="en-IN" dirty="0" smtClean="0"/>
              <a:t>OBJECTIVE</a:t>
            </a:r>
            <a:endParaRPr lang="en-IN" dirty="0"/>
          </a:p>
        </p:txBody>
      </p:sp>
      <p:sp>
        <p:nvSpPr>
          <p:cNvPr id="3" name="Content Placeholder 2"/>
          <p:cNvSpPr>
            <a:spLocks noGrp="1"/>
          </p:cNvSpPr>
          <p:nvPr>
            <p:ph sz="quarter" idx="13"/>
          </p:nvPr>
        </p:nvSpPr>
        <p:spPr>
          <a:xfrm>
            <a:off x="457200" y="1295400"/>
            <a:ext cx="8382000" cy="5029200"/>
          </a:xfrm>
        </p:spPr>
        <p:txBody>
          <a:bodyPr>
            <a:normAutofit/>
          </a:bodyPr>
          <a:lstStyle/>
          <a:p>
            <a:pPr>
              <a:buFont typeface="Wingdings" pitchFamily="2" charset="2"/>
              <a:buChar char="Ø"/>
            </a:pPr>
            <a:r>
              <a:rPr lang="en-US" sz="3600" dirty="0">
                <a:latin typeface="Times New Roman" pitchFamily="18" charset="0"/>
                <a:cs typeface="Times New Roman" pitchFamily="18" charset="0"/>
              </a:rPr>
              <a:t>To prescribe </a:t>
            </a:r>
            <a:r>
              <a:rPr lang="en-US" sz="3600" dirty="0" smtClean="0">
                <a:latin typeface="Times New Roman" pitchFamily="18" charset="0"/>
                <a:cs typeface="Times New Roman" pitchFamily="18" charset="0"/>
              </a:rPr>
              <a:t>principals </a:t>
            </a:r>
            <a:r>
              <a:rPr lang="en-US" sz="3600" dirty="0">
                <a:latin typeface="Times New Roman" pitchFamily="18" charset="0"/>
                <a:cs typeface="Times New Roman" pitchFamily="18" charset="0"/>
              </a:rPr>
              <a:t>for the </a:t>
            </a:r>
            <a:r>
              <a:rPr lang="en-US" sz="3600" dirty="0" smtClean="0">
                <a:latin typeface="Times New Roman" pitchFamily="18" charset="0"/>
                <a:cs typeface="Times New Roman" pitchFamily="18" charset="0"/>
              </a:rPr>
              <a:t>determination </a:t>
            </a:r>
            <a:r>
              <a:rPr lang="en-US" sz="3600" dirty="0">
                <a:latin typeface="Times New Roman" pitchFamily="18" charset="0"/>
                <a:cs typeface="Times New Roman" pitchFamily="18" charset="0"/>
              </a:rPr>
              <a:t>and presentation of EPS.</a:t>
            </a:r>
          </a:p>
          <a:p>
            <a:pPr>
              <a:buFont typeface="Wingdings" pitchFamily="2" charset="2"/>
              <a:buChar char="Ø"/>
            </a:pPr>
            <a:r>
              <a:rPr lang="en-US" sz="3600" dirty="0">
                <a:latin typeface="Times New Roman" pitchFamily="18" charset="0"/>
                <a:cs typeface="Times New Roman" pitchFamily="18" charset="0"/>
              </a:rPr>
              <a:t>To improve </a:t>
            </a:r>
            <a:r>
              <a:rPr lang="en-US" sz="3600" dirty="0" smtClean="0">
                <a:latin typeface="Times New Roman" pitchFamily="18" charset="0"/>
                <a:cs typeface="Times New Roman" pitchFamily="18" charset="0"/>
              </a:rPr>
              <a:t>comparability</a:t>
            </a:r>
          </a:p>
          <a:p>
            <a:pPr lvl="2">
              <a:buFont typeface="Arial" pitchFamily="34" charset="0"/>
              <a:buChar char="•"/>
            </a:pPr>
            <a:r>
              <a:rPr lang="en-US" sz="3200" dirty="0">
                <a:latin typeface="Times New Roman" pitchFamily="18" charset="0"/>
                <a:cs typeface="Times New Roman" pitchFamily="18" charset="0"/>
              </a:rPr>
              <a:t>	</a:t>
            </a:r>
            <a:r>
              <a:rPr lang="en-US" sz="3200" dirty="0" smtClean="0">
                <a:latin typeface="Times New Roman" pitchFamily="18" charset="0"/>
                <a:cs typeface="Times New Roman" pitchFamily="18" charset="0"/>
              </a:rPr>
              <a:t>among </a:t>
            </a:r>
            <a:r>
              <a:rPr lang="en-US" sz="3200" dirty="0" smtClean="0">
                <a:latin typeface="Times New Roman" pitchFamily="18" charset="0"/>
                <a:cs typeface="Times New Roman" pitchFamily="18" charset="0"/>
              </a:rPr>
              <a:t>different enterprises for the same accounting period</a:t>
            </a:r>
          </a:p>
          <a:p>
            <a:pPr lvl="2">
              <a:buFont typeface="Arial" pitchFamily="34" charset="0"/>
              <a:buChar char="•"/>
            </a:pPr>
            <a:r>
              <a:rPr lang="en-US" sz="3200" dirty="0" smtClean="0">
                <a:latin typeface="Times New Roman" pitchFamily="18" charset="0"/>
                <a:cs typeface="Times New Roman" pitchFamily="18" charset="0"/>
              </a:rPr>
              <a:t>among different </a:t>
            </a:r>
            <a:r>
              <a:rPr lang="en-US" sz="3200" dirty="0">
                <a:latin typeface="Times New Roman" pitchFamily="18" charset="0"/>
                <a:cs typeface="Times New Roman" pitchFamily="18" charset="0"/>
              </a:rPr>
              <a:t>accounting </a:t>
            </a:r>
            <a:r>
              <a:rPr lang="en-US" sz="3200" dirty="0" smtClean="0">
                <a:latin typeface="Times New Roman" pitchFamily="18" charset="0"/>
                <a:cs typeface="Times New Roman" pitchFamily="18" charset="0"/>
              </a:rPr>
              <a:t>periods for the same </a:t>
            </a:r>
            <a:r>
              <a:rPr lang="en-US" sz="3200" dirty="0" smtClean="0">
                <a:latin typeface="Times New Roman" pitchFamily="18" charset="0"/>
                <a:cs typeface="Times New Roman" pitchFamily="18" charset="0"/>
              </a:rPr>
              <a:t>enterprise.</a:t>
            </a:r>
            <a:endParaRPr lang="en-US" sz="3200" dirty="0" smtClean="0">
              <a:latin typeface="Times New Roman" pitchFamily="18" charset="0"/>
              <a:cs typeface="Times New Roman" pitchFamily="18" charset="0"/>
            </a:endParaRPr>
          </a:p>
          <a:p>
            <a:pPr>
              <a:buFont typeface="Wingdings" pitchFamily="2" charset="2"/>
              <a:buChar char="Ø"/>
            </a:pPr>
            <a:r>
              <a:rPr lang="en-US" sz="3600" dirty="0">
                <a:latin typeface="Times New Roman" pitchFamily="18" charset="0"/>
                <a:cs typeface="Times New Roman" pitchFamily="18" charset="0"/>
              </a:rPr>
              <a:t>Focus is on the Denominator.</a:t>
            </a:r>
          </a:p>
          <a:p>
            <a:pPr marL="45720" indent="0">
              <a:buNone/>
            </a:pPr>
            <a:endParaRPr lang="en-IN" dirty="0"/>
          </a:p>
        </p:txBody>
      </p:sp>
    </p:spTree>
    <p:extLst>
      <p:ext uri="{BB962C8B-B14F-4D97-AF65-F5344CB8AC3E}">
        <p14:creationId xmlns:p14="http://schemas.microsoft.com/office/powerpoint/2010/main" val="3843327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76200"/>
            <a:ext cx="8763000" cy="6629400"/>
          </a:xfrm>
        </p:spPr>
        <p:txBody>
          <a:bodyPr>
            <a:noAutofit/>
          </a:bodyPr>
          <a:lstStyle/>
          <a:p>
            <a:pPr marL="45720" indent="0">
              <a:buNone/>
            </a:pPr>
            <a:r>
              <a:rPr lang="en-IN" sz="1800" dirty="0">
                <a:solidFill>
                  <a:schemeClr val="dk1"/>
                </a:solidFill>
                <a:latin typeface="Times New Roman" pitchFamily="18" charset="0"/>
                <a:cs typeface="Times New Roman" pitchFamily="18" charset="0"/>
              </a:rPr>
              <a:t>Net profit for 2012 - ₹24,00,000</a:t>
            </a:r>
          </a:p>
          <a:p>
            <a:pPr marL="45720" indent="0">
              <a:buNone/>
            </a:pPr>
            <a:r>
              <a:rPr lang="en-IN" sz="1800" dirty="0">
                <a:solidFill>
                  <a:schemeClr val="dk1"/>
                </a:solidFill>
                <a:latin typeface="Times New Roman" pitchFamily="18" charset="0"/>
                <a:cs typeface="Times New Roman" pitchFamily="18" charset="0"/>
              </a:rPr>
              <a:t>Weighted Average number of ES Outstanding </a:t>
            </a:r>
            <a:r>
              <a:rPr lang="en-IN" sz="1800" dirty="0">
                <a:solidFill>
                  <a:schemeClr val="dk1"/>
                </a:solidFill>
                <a:latin typeface="Times New Roman" pitchFamily="18" charset="0"/>
                <a:cs typeface="Times New Roman" pitchFamily="18" charset="0"/>
              </a:rPr>
              <a:t>during the year </a:t>
            </a:r>
            <a:r>
              <a:rPr lang="en-IN" sz="1800" dirty="0">
                <a:solidFill>
                  <a:schemeClr val="dk1"/>
                </a:solidFill>
                <a:latin typeface="Times New Roman" pitchFamily="18" charset="0"/>
                <a:cs typeface="Times New Roman" pitchFamily="18" charset="0"/>
              </a:rPr>
              <a:t>2012 – </a:t>
            </a:r>
            <a:r>
              <a:rPr lang="en-IN" sz="1800" dirty="0">
                <a:solidFill>
                  <a:schemeClr val="dk1"/>
                </a:solidFill>
                <a:latin typeface="Times New Roman" pitchFamily="18" charset="0"/>
                <a:cs typeface="Times New Roman" pitchFamily="18" charset="0"/>
              </a:rPr>
              <a:t>10,00,000</a:t>
            </a:r>
          </a:p>
          <a:p>
            <a:pPr marL="45720" indent="0">
              <a:buNone/>
            </a:pPr>
            <a:r>
              <a:rPr lang="en-IN" sz="1800" dirty="0">
                <a:solidFill>
                  <a:schemeClr val="dk1"/>
                </a:solidFill>
                <a:latin typeface="Times New Roman" pitchFamily="18" charset="0"/>
                <a:cs typeface="Times New Roman" pitchFamily="18" charset="0"/>
              </a:rPr>
              <a:t>Average Fair Value of 1 ES during the year 2012 – ₹25</a:t>
            </a:r>
          </a:p>
          <a:p>
            <a:pPr marL="45720" indent="0">
              <a:buNone/>
            </a:pPr>
            <a:r>
              <a:rPr lang="en-IN" sz="1800" dirty="0">
                <a:solidFill>
                  <a:schemeClr val="dk1"/>
                </a:solidFill>
                <a:latin typeface="Times New Roman" pitchFamily="18" charset="0"/>
                <a:cs typeface="Times New Roman" pitchFamily="18" charset="0"/>
              </a:rPr>
              <a:t>Weighted Average number of shares under option during the </a:t>
            </a:r>
            <a:r>
              <a:rPr lang="en-IN" sz="1800" dirty="0" smtClean="0">
                <a:solidFill>
                  <a:schemeClr val="dk1"/>
                </a:solidFill>
                <a:latin typeface="Times New Roman" pitchFamily="18" charset="0"/>
                <a:cs typeface="Times New Roman" pitchFamily="18" charset="0"/>
              </a:rPr>
              <a:t>year </a:t>
            </a:r>
            <a:r>
              <a:rPr lang="en-IN" sz="1800" dirty="0">
                <a:solidFill>
                  <a:schemeClr val="dk1"/>
                </a:solidFill>
                <a:latin typeface="Times New Roman" pitchFamily="18" charset="0"/>
                <a:cs typeface="Times New Roman" pitchFamily="18" charset="0"/>
              </a:rPr>
              <a:t>2012 – 2,00,000</a:t>
            </a:r>
          </a:p>
          <a:p>
            <a:pPr marL="45720" indent="0">
              <a:buNone/>
            </a:pPr>
            <a:r>
              <a:rPr lang="en-IN" sz="1800" dirty="0">
                <a:solidFill>
                  <a:schemeClr val="dk1"/>
                </a:solidFill>
                <a:latin typeface="Times New Roman" pitchFamily="18" charset="0"/>
                <a:cs typeface="Times New Roman" pitchFamily="18" charset="0"/>
              </a:rPr>
              <a:t>Exercise price for shares under option - ₹20</a:t>
            </a:r>
          </a:p>
          <a:p>
            <a:pPr marL="45720" indent="0">
              <a:buNone/>
            </a:pPr>
            <a:r>
              <a:rPr lang="en-IN" sz="1800" dirty="0">
                <a:solidFill>
                  <a:schemeClr val="dk1"/>
                </a:solidFill>
                <a:latin typeface="Times New Roman" pitchFamily="18" charset="0"/>
                <a:cs typeface="Times New Roman" pitchFamily="18" charset="0"/>
              </a:rPr>
              <a:t>Compute Basic and Diluted EPS</a:t>
            </a:r>
            <a:r>
              <a:rPr lang="en-IN" sz="1800" dirty="0" smtClean="0">
                <a:solidFill>
                  <a:schemeClr val="dk1"/>
                </a:solidFill>
                <a:latin typeface="Times New Roman" pitchFamily="18" charset="0"/>
                <a:cs typeface="Times New Roman" pitchFamily="18" charset="0"/>
              </a:rPr>
              <a:t>.				(May 2013, IPCC)</a:t>
            </a:r>
            <a:endParaRPr lang="en-IN" sz="1800" dirty="0">
              <a:solidFill>
                <a:schemeClr val="dk1"/>
              </a:solidFill>
              <a:latin typeface="Times New Roman" pitchFamily="18" charset="0"/>
              <a:cs typeface="Times New Roman" pitchFamily="18" charset="0"/>
            </a:endParaRPr>
          </a:p>
          <a:p>
            <a:pPr marL="45720" indent="0">
              <a:buNone/>
            </a:pPr>
            <a:endParaRPr lang="en-IN" sz="1800" dirty="0" smtClean="0">
              <a:solidFill>
                <a:schemeClr val="dk1"/>
              </a:solidFill>
              <a:latin typeface="Times New Roman" pitchFamily="18" charset="0"/>
              <a:cs typeface="Times New Roman" pitchFamily="18" charset="0"/>
            </a:endParaRPr>
          </a:p>
          <a:p>
            <a:pPr marL="45720" indent="0">
              <a:buNone/>
            </a:pPr>
            <a:r>
              <a:rPr lang="en-IN" sz="1800" dirty="0" smtClean="0">
                <a:solidFill>
                  <a:schemeClr val="dk1"/>
                </a:solidFill>
                <a:latin typeface="Times New Roman" pitchFamily="18" charset="0"/>
                <a:cs typeface="Times New Roman" pitchFamily="18" charset="0"/>
              </a:rPr>
              <a:t>Solution</a:t>
            </a:r>
            <a:r>
              <a:rPr lang="en-IN" sz="1800" dirty="0" smtClean="0">
                <a:latin typeface="Times New Roman" pitchFamily="18" charset="0"/>
                <a:cs typeface="Times New Roman" pitchFamily="18" charset="0"/>
              </a:rPr>
              <a:t>:</a:t>
            </a:r>
          </a:p>
          <a:p>
            <a:pPr marL="45720" indent="0">
              <a:buNone/>
            </a:pPr>
            <a:endParaRPr lang="en-IN" sz="2000" dirty="0" smtClean="0">
              <a:latin typeface="Times New Roman" pitchFamily="18" charset="0"/>
              <a:cs typeface="Times New Roman" pitchFamily="18" charset="0"/>
            </a:endParaRPr>
          </a:p>
          <a:p>
            <a:pPr marL="45720" indent="0">
              <a:buNone/>
            </a:pPr>
            <a:endParaRPr lang="en-IN" sz="2000" dirty="0">
              <a:latin typeface="Times New Roman" pitchFamily="18" charset="0"/>
              <a:cs typeface="Times New Roman" pitchFamily="18" charset="0"/>
            </a:endParaRPr>
          </a:p>
          <a:p>
            <a:pPr marL="45720" indent="0">
              <a:buNone/>
            </a:pPr>
            <a:endParaRPr lang="en-IN" sz="2000" dirty="0" smtClean="0">
              <a:latin typeface="Times New Roman" pitchFamily="18" charset="0"/>
              <a:cs typeface="Times New Roman" pitchFamily="18" charset="0"/>
            </a:endParaRPr>
          </a:p>
          <a:p>
            <a:pPr marL="45720" indent="0">
              <a:buNone/>
            </a:pPr>
            <a:endParaRPr lang="en-IN" sz="2000" dirty="0">
              <a:latin typeface="Times New Roman" pitchFamily="18" charset="0"/>
              <a:cs typeface="Times New Roman" pitchFamily="18" charset="0"/>
            </a:endParaRPr>
          </a:p>
          <a:p>
            <a:pPr marL="45720" indent="0">
              <a:buNone/>
            </a:pPr>
            <a:endParaRPr lang="en-IN" sz="2000" dirty="0" smtClean="0">
              <a:latin typeface="Times New Roman" pitchFamily="18" charset="0"/>
              <a:cs typeface="Times New Roman" pitchFamily="18" charset="0"/>
            </a:endParaRPr>
          </a:p>
          <a:p>
            <a:pPr marL="45720" indent="0">
              <a:buNone/>
            </a:pPr>
            <a:endParaRPr lang="en-IN" sz="2000" dirty="0">
              <a:latin typeface="Times New Roman" pitchFamily="18" charset="0"/>
              <a:cs typeface="Times New Roman" pitchFamily="18" charset="0"/>
            </a:endParaRPr>
          </a:p>
          <a:p>
            <a:pPr marL="45720" indent="0">
              <a:buNone/>
            </a:pPr>
            <a:endParaRPr lang="en-IN" sz="2000" dirty="0" smtClean="0">
              <a:latin typeface="Times New Roman" pitchFamily="18" charset="0"/>
              <a:cs typeface="Times New Roman" pitchFamily="18" charset="0"/>
            </a:endParaRPr>
          </a:p>
          <a:p>
            <a:pPr marL="45720" indent="0">
              <a:buNone/>
            </a:pPr>
            <a:r>
              <a:rPr lang="en-IN" sz="1800" dirty="0">
                <a:solidFill>
                  <a:schemeClr val="dk1"/>
                </a:solidFill>
                <a:latin typeface="Times New Roman" pitchFamily="18" charset="0"/>
                <a:cs typeface="Times New Roman" pitchFamily="18" charset="0"/>
              </a:rPr>
              <a:t>The earnings have not been increased as the total no. of shares has been increased only by the number of shares (40,000) deemed for the purpose of computation to have been issued for no consideration.</a:t>
            </a:r>
            <a:endParaRPr lang="en-IN" sz="1800" dirty="0">
              <a:solidFill>
                <a:schemeClr val="dk1"/>
              </a:solidFill>
              <a:latin typeface="Times New Roman" pitchFamily="18" charset="0"/>
              <a:cs typeface="Times New Roman"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4231469522"/>
              </p:ext>
            </p:extLst>
          </p:nvPr>
        </p:nvGraphicFramePr>
        <p:xfrm>
          <a:off x="381001" y="2971800"/>
          <a:ext cx="8534399" cy="2743200"/>
        </p:xfrm>
        <a:graphic>
          <a:graphicData uri="http://schemas.openxmlformats.org/drawingml/2006/table">
            <a:tbl>
              <a:tblPr firstRow="1" bandRow="1">
                <a:tableStyleId>{00A15C55-8517-42AA-B614-E9B94910E393}</a:tableStyleId>
              </a:tblPr>
              <a:tblGrid>
                <a:gridCol w="4419600"/>
                <a:gridCol w="1371600"/>
                <a:gridCol w="1447800"/>
                <a:gridCol w="1295399"/>
              </a:tblGrid>
              <a:tr h="433137">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dirty="0" smtClean="0"/>
                        <a:t>Earnings</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dirty="0" smtClean="0"/>
                        <a:t>Shares</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dirty="0" smtClean="0"/>
                        <a:t>EPS</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310063">
                <a:tc>
                  <a:txBody>
                    <a:bodyPr/>
                    <a:lstStyle/>
                    <a:p>
                      <a:r>
                        <a:rPr lang="en-IN" sz="1800" kern="1200" dirty="0" smtClean="0">
                          <a:solidFill>
                            <a:schemeClr val="dk1"/>
                          </a:solidFill>
                          <a:latin typeface="Times New Roman" pitchFamily="18" charset="0"/>
                          <a:ea typeface="+mn-ea"/>
                          <a:cs typeface="Times New Roman" pitchFamily="18" charset="0"/>
                        </a:rPr>
                        <a:t>Net profit for 2012</a:t>
                      </a:r>
                    </a:p>
                    <a:p>
                      <a:r>
                        <a:rPr lang="en-IN" sz="1800" kern="1200" dirty="0" smtClean="0">
                          <a:solidFill>
                            <a:schemeClr val="dk1"/>
                          </a:solidFill>
                          <a:latin typeface="Times New Roman" pitchFamily="18" charset="0"/>
                          <a:ea typeface="+mn-ea"/>
                          <a:cs typeface="Times New Roman" pitchFamily="18" charset="0"/>
                        </a:rPr>
                        <a:t>Weighted average no. of shares outstanding during the year 2012</a:t>
                      </a:r>
                    </a:p>
                    <a:p>
                      <a:r>
                        <a:rPr lang="en-IN" sz="1800" kern="1200" dirty="0" smtClean="0">
                          <a:solidFill>
                            <a:schemeClr val="dk1"/>
                          </a:solidFill>
                          <a:latin typeface="Times New Roman" pitchFamily="18" charset="0"/>
                          <a:ea typeface="+mn-ea"/>
                          <a:cs typeface="Times New Roman" pitchFamily="18" charset="0"/>
                        </a:rPr>
                        <a:t>Basic EPS</a:t>
                      </a:r>
                    </a:p>
                    <a:p>
                      <a:r>
                        <a:rPr lang="en-IN" sz="1800" kern="1200" dirty="0" smtClean="0">
                          <a:solidFill>
                            <a:schemeClr val="dk1"/>
                          </a:solidFill>
                          <a:latin typeface="Times New Roman" pitchFamily="18" charset="0"/>
                          <a:ea typeface="+mn-ea"/>
                          <a:cs typeface="Times New Roman" pitchFamily="18" charset="0"/>
                        </a:rPr>
                        <a:t>Number of shares under option</a:t>
                      </a:r>
                    </a:p>
                    <a:p>
                      <a:r>
                        <a:rPr lang="en-IN" sz="1800" kern="1200" dirty="0" smtClean="0">
                          <a:solidFill>
                            <a:schemeClr val="dk1"/>
                          </a:solidFill>
                          <a:latin typeface="Times New Roman" pitchFamily="18" charset="0"/>
                          <a:ea typeface="+mn-ea"/>
                          <a:cs typeface="Times New Roman" pitchFamily="18" charset="0"/>
                        </a:rPr>
                        <a:t>Number of shares that would have been issued at fair value : (2,00,000</a:t>
                      </a:r>
                      <a:r>
                        <a:rPr lang="en-IN" sz="1800" kern="1200" baseline="0" dirty="0" smtClean="0">
                          <a:solidFill>
                            <a:schemeClr val="dk1"/>
                          </a:solidFill>
                          <a:latin typeface="Times New Roman" pitchFamily="18" charset="0"/>
                          <a:ea typeface="+mn-ea"/>
                          <a:cs typeface="Times New Roman" pitchFamily="18" charset="0"/>
                        </a:rPr>
                        <a:t> X 20)/25</a:t>
                      </a:r>
                      <a:endParaRPr lang="en-IN" sz="1800" kern="1200" dirty="0" smtClean="0">
                        <a:solidFill>
                          <a:schemeClr val="dk1"/>
                        </a:solidFill>
                        <a:latin typeface="Times New Roman" pitchFamily="18" charset="0"/>
                        <a:ea typeface="+mn-ea"/>
                        <a:cs typeface="Times New Roman" pitchFamily="18" charset="0"/>
                      </a:endParaRPr>
                    </a:p>
                    <a:p>
                      <a:r>
                        <a:rPr lang="en-IN" sz="1800" kern="1200" dirty="0" smtClean="0">
                          <a:solidFill>
                            <a:schemeClr val="dk1"/>
                          </a:solidFill>
                          <a:latin typeface="Times New Roman" pitchFamily="18" charset="0"/>
                          <a:ea typeface="+mn-ea"/>
                          <a:cs typeface="Times New Roman" pitchFamily="18" charset="0"/>
                        </a:rPr>
                        <a:t>Diluted EPS</a:t>
                      </a:r>
                      <a:endParaRPr lang="en-IN" sz="1800" kern="1200" dirty="0">
                        <a:solidFill>
                          <a:schemeClr val="dk1"/>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800" kern="1200" dirty="0" smtClean="0">
                          <a:solidFill>
                            <a:schemeClr val="dk1"/>
                          </a:solidFill>
                          <a:latin typeface="Times New Roman" pitchFamily="18" charset="0"/>
                          <a:ea typeface="+mn-ea"/>
                          <a:cs typeface="Times New Roman" pitchFamily="18" charset="0"/>
                        </a:rPr>
                        <a:t>₹24,00,000</a:t>
                      </a:r>
                    </a:p>
                    <a:p>
                      <a:pPr algn="ctr"/>
                      <a:endParaRPr lang="en-IN" sz="1800" kern="1200" dirty="0" smtClean="0">
                        <a:solidFill>
                          <a:schemeClr val="dk1"/>
                        </a:solidFill>
                        <a:latin typeface="Times New Roman" pitchFamily="18" charset="0"/>
                        <a:ea typeface="+mn-ea"/>
                        <a:cs typeface="Times New Roman" pitchFamily="18" charset="0"/>
                      </a:endParaRPr>
                    </a:p>
                    <a:p>
                      <a:pPr algn="ctr"/>
                      <a:endParaRPr lang="en-IN" sz="1800" kern="1200" dirty="0" smtClean="0">
                        <a:solidFill>
                          <a:schemeClr val="dk1"/>
                        </a:solidFill>
                        <a:latin typeface="Times New Roman" pitchFamily="18" charset="0"/>
                        <a:ea typeface="+mn-ea"/>
                        <a:cs typeface="Times New Roman" pitchFamily="18" charset="0"/>
                      </a:endParaRPr>
                    </a:p>
                    <a:p>
                      <a:pPr algn="ctr"/>
                      <a:endParaRPr lang="en-IN" sz="1800" kern="1200" dirty="0" smtClean="0">
                        <a:solidFill>
                          <a:schemeClr val="dk1"/>
                        </a:solidFill>
                        <a:latin typeface="Times New Roman" pitchFamily="18" charset="0"/>
                        <a:ea typeface="+mn-ea"/>
                        <a:cs typeface="Times New Roman" pitchFamily="18" charset="0"/>
                      </a:endParaRPr>
                    </a:p>
                    <a:p>
                      <a:pPr algn="ctr"/>
                      <a:endParaRPr lang="en-IN" sz="1800" kern="1200" dirty="0" smtClean="0">
                        <a:solidFill>
                          <a:schemeClr val="dk1"/>
                        </a:solidFill>
                        <a:latin typeface="Times New Roman" pitchFamily="18" charset="0"/>
                        <a:ea typeface="+mn-ea"/>
                        <a:cs typeface="Times New Roman" pitchFamily="18" charset="0"/>
                      </a:endParaRPr>
                    </a:p>
                    <a:p>
                      <a:pPr algn="ctr"/>
                      <a:endParaRPr lang="en-IN" sz="1800" kern="1200" dirty="0" smtClean="0">
                        <a:solidFill>
                          <a:schemeClr val="dk1"/>
                        </a:solidFill>
                        <a:latin typeface="Times New Roman" pitchFamily="18" charset="0"/>
                        <a:ea typeface="+mn-ea"/>
                        <a:cs typeface="Times New Roman" pitchFamily="18" charset="0"/>
                      </a:endParaRPr>
                    </a:p>
                    <a:p>
                      <a:pPr algn="ctr"/>
                      <a:endParaRPr lang="en-IN" sz="1800" kern="1200" dirty="0" smtClean="0">
                        <a:solidFill>
                          <a:schemeClr val="dk1"/>
                        </a:solidFill>
                        <a:latin typeface="Times New Roman" pitchFamily="18" charset="0"/>
                        <a:ea typeface="+mn-ea"/>
                        <a:cs typeface="Times New Roman" pitchFamily="18" charset="0"/>
                      </a:endParaRPr>
                    </a:p>
                    <a:p>
                      <a:pPr algn="ctr"/>
                      <a:r>
                        <a:rPr lang="en-IN" sz="1800" kern="1200" dirty="0" smtClean="0">
                          <a:solidFill>
                            <a:schemeClr val="dk1"/>
                          </a:solidFill>
                          <a:latin typeface="Times New Roman" pitchFamily="18" charset="0"/>
                          <a:ea typeface="+mn-ea"/>
                          <a:cs typeface="Times New Roman" pitchFamily="18" charset="0"/>
                        </a:rPr>
                        <a:t>₹24,00,000</a:t>
                      </a:r>
                      <a:endParaRPr lang="en-IN" sz="1800" kern="1200" dirty="0">
                        <a:solidFill>
                          <a:schemeClr val="dk1"/>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IN" sz="1800" kern="1200" dirty="0" smtClean="0">
                        <a:solidFill>
                          <a:schemeClr val="dk1"/>
                        </a:solidFill>
                        <a:latin typeface="Times New Roman" pitchFamily="18" charset="0"/>
                        <a:ea typeface="+mn-ea"/>
                        <a:cs typeface="Times New Roman" pitchFamily="18" charset="0"/>
                      </a:endParaRPr>
                    </a:p>
                    <a:p>
                      <a:pPr algn="ctr"/>
                      <a:r>
                        <a:rPr lang="en-IN" sz="1800" kern="1200" dirty="0" smtClean="0">
                          <a:solidFill>
                            <a:schemeClr val="dk1"/>
                          </a:solidFill>
                          <a:latin typeface="Times New Roman" pitchFamily="18" charset="0"/>
                          <a:ea typeface="+mn-ea"/>
                          <a:cs typeface="Times New Roman" pitchFamily="18" charset="0"/>
                        </a:rPr>
                        <a:t>10,00,000</a:t>
                      </a:r>
                    </a:p>
                    <a:p>
                      <a:pPr algn="ctr"/>
                      <a:endParaRPr lang="en-IN" sz="1800" kern="1200" dirty="0" smtClean="0">
                        <a:solidFill>
                          <a:schemeClr val="dk1"/>
                        </a:solidFill>
                        <a:latin typeface="Times New Roman" pitchFamily="18" charset="0"/>
                        <a:ea typeface="+mn-ea"/>
                        <a:cs typeface="Times New Roman" pitchFamily="18" charset="0"/>
                      </a:endParaRPr>
                    </a:p>
                    <a:p>
                      <a:pPr algn="ctr"/>
                      <a:endParaRPr lang="en-IN" sz="1800" kern="1200" dirty="0" smtClean="0">
                        <a:solidFill>
                          <a:schemeClr val="dk1"/>
                        </a:solidFill>
                        <a:latin typeface="Times New Roman" pitchFamily="18" charset="0"/>
                        <a:ea typeface="+mn-ea"/>
                        <a:cs typeface="Times New Roman" pitchFamily="18" charset="0"/>
                      </a:endParaRPr>
                    </a:p>
                    <a:p>
                      <a:pPr algn="ctr"/>
                      <a:r>
                        <a:rPr lang="en-IN" sz="1800" kern="1200" dirty="0" smtClean="0">
                          <a:solidFill>
                            <a:schemeClr val="dk1"/>
                          </a:solidFill>
                          <a:latin typeface="Times New Roman" pitchFamily="18" charset="0"/>
                          <a:ea typeface="+mn-ea"/>
                          <a:cs typeface="Times New Roman" pitchFamily="18" charset="0"/>
                        </a:rPr>
                        <a:t>2,00,000</a:t>
                      </a:r>
                    </a:p>
                    <a:p>
                      <a:pPr algn="ctr"/>
                      <a:r>
                        <a:rPr lang="en-IN" sz="1800" kern="1200" dirty="0" smtClean="0">
                          <a:solidFill>
                            <a:schemeClr val="dk1"/>
                          </a:solidFill>
                          <a:latin typeface="Times New Roman" pitchFamily="18" charset="0"/>
                          <a:ea typeface="+mn-ea"/>
                          <a:cs typeface="Times New Roman" pitchFamily="18" charset="0"/>
                        </a:rPr>
                        <a:t>(1,60,000)</a:t>
                      </a:r>
                    </a:p>
                    <a:p>
                      <a:pPr algn="ctr"/>
                      <a:endParaRPr lang="en-IN" sz="1800" kern="1200" dirty="0" smtClean="0">
                        <a:solidFill>
                          <a:schemeClr val="dk1"/>
                        </a:solidFill>
                        <a:latin typeface="Times New Roman" pitchFamily="18" charset="0"/>
                        <a:ea typeface="+mn-ea"/>
                        <a:cs typeface="Times New Roman" pitchFamily="18" charset="0"/>
                      </a:endParaRPr>
                    </a:p>
                    <a:p>
                      <a:pPr algn="ctr"/>
                      <a:r>
                        <a:rPr lang="en-IN" sz="1800" kern="1200" dirty="0" smtClean="0">
                          <a:solidFill>
                            <a:schemeClr val="dk1"/>
                          </a:solidFill>
                          <a:latin typeface="Times New Roman" pitchFamily="18" charset="0"/>
                          <a:ea typeface="+mn-ea"/>
                          <a:cs typeface="Times New Roman" pitchFamily="18" charset="0"/>
                        </a:rPr>
                        <a:t>10,40,000</a:t>
                      </a:r>
                      <a:endParaRPr lang="en-IN" sz="1800" kern="1200" dirty="0">
                        <a:solidFill>
                          <a:schemeClr val="dk1"/>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IN" sz="1800" kern="1200" dirty="0" smtClean="0">
                        <a:solidFill>
                          <a:schemeClr val="dk1"/>
                        </a:solidFill>
                        <a:latin typeface="Times New Roman" pitchFamily="18" charset="0"/>
                        <a:ea typeface="+mn-ea"/>
                        <a:cs typeface="Times New Roman" pitchFamily="18" charset="0"/>
                      </a:endParaRPr>
                    </a:p>
                    <a:p>
                      <a:endParaRPr lang="en-IN" sz="1800" kern="1200" dirty="0" smtClean="0">
                        <a:solidFill>
                          <a:schemeClr val="dk1"/>
                        </a:solidFill>
                        <a:latin typeface="Times New Roman" pitchFamily="18" charset="0"/>
                        <a:ea typeface="+mn-ea"/>
                        <a:cs typeface="Times New Roman" pitchFamily="18" charset="0"/>
                      </a:endParaRPr>
                    </a:p>
                    <a:p>
                      <a:endParaRPr lang="en-IN" sz="1800" kern="1200" dirty="0" smtClean="0">
                        <a:solidFill>
                          <a:schemeClr val="dk1"/>
                        </a:solidFill>
                        <a:latin typeface="Times New Roman" pitchFamily="18" charset="0"/>
                        <a:ea typeface="+mn-ea"/>
                        <a:cs typeface="Times New Roman" pitchFamily="18" charset="0"/>
                      </a:endParaRPr>
                    </a:p>
                    <a:p>
                      <a:pPr algn="ctr"/>
                      <a:r>
                        <a:rPr lang="en-IN" sz="1800" kern="1200" dirty="0" smtClean="0">
                          <a:solidFill>
                            <a:schemeClr val="dk1"/>
                          </a:solidFill>
                          <a:latin typeface="Times New Roman" pitchFamily="18" charset="0"/>
                          <a:ea typeface="+mn-ea"/>
                          <a:cs typeface="Times New Roman" pitchFamily="18" charset="0"/>
                        </a:rPr>
                        <a:t>₹ 2.4</a:t>
                      </a:r>
                    </a:p>
                    <a:p>
                      <a:pPr algn="ctr"/>
                      <a:endParaRPr lang="en-IN" sz="1800" kern="1200" dirty="0" smtClean="0">
                        <a:solidFill>
                          <a:schemeClr val="dk1"/>
                        </a:solidFill>
                        <a:latin typeface="Times New Roman" pitchFamily="18" charset="0"/>
                        <a:ea typeface="+mn-ea"/>
                        <a:cs typeface="Times New Roman" pitchFamily="18" charset="0"/>
                      </a:endParaRPr>
                    </a:p>
                    <a:p>
                      <a:pPr algn="ctr"/>
                      <a:endParaRPr lang="en-IN" sz="1800" kern="1200" dirty="0" smtClean="0">
                        <a:solidFill>
                          <a:schemeClr val="dk1"/>
                        </a:solidFill>
                        <a:latin typeface="Times New Roman" pitchFamily="18" charset="0"/>
                        <a:ea typeface="+mn-ea"/>
                        <a:cs typeface="Times New Roman" pitchFamily="18" charset="0"/>
                      </a:endParaRPr>
                    </a:p>
                    <a:p>
                      <a:pPr algn="ctr"/>
                      <a:endParaRPr lang="en-IN" sz="1800" kern="1200" dirty="0" smtClean="0">
                        <a:solidFill>
                          <a:schemeClr val="dk1"/>
                        </a:solidFill>
                        <a:latin typeface="Times New Roman" pitchFamily="18" charset="0"/>
                        <a:ea typeface="+mn-ea"/>
                        <a:cs typeface="Times New Roman" pitchFamily="18" charset="0"/>
                      </a:endParaRPr>
                    </a:p>
                    <a:p>
                      <a:pPr algn="ctr"/>
                      <a:r>
                        <a:rPr lang="en-IN" sz="1800" dirty="0" smtClean="0">
                          <a:latin typeface="Times New Roman" pitchFamily="18" charset="0"/>
                          <a:cs typeface="Times New Roman" pitchFamily="18" charset="0"/>
                        </a:rPr>
                        <a:t>₹2.31</a:t>
                      </a:r>
                      <a:endParaRPr lang="en-IN" sz="1800" kern="1200" dirty="0">
                        <a:solidFill>
                          <a:schemeClr val="dk1"/>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cxnSp>
        <p:nvCxnSpPr>
          <p:cNvPr id="5" name="Straight Connector 4"/>
          <p:cNvCxnSpPr/>
          <p:nvPr/>
        </p:nvCxnSpPr>
        <p:spPr>
          <a:xfrm>
            <a:off x="4800600" y="5410200"/>
            <a:ext cx="4114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211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1000"/>
                                        <p:tgtEl>
                                          <p:spTgt spid="3">
                                            <p:txEl>
                                              <p:pRg st="7" end="7"/>
                                            </p:txEl>
                                          </p:spTgt>
                                        </p:tgtEl>
                                      </p:cBhvr>
                                    </p:animEffect>
                                    <p:anim calcmode="lin" valueType="num">
                                      <p:cBhvr>
                                        <p:cTn id="4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3">
                                            <p:txEl>
                                              <p:pRg st="15" end="15"/>
                                            </p:txEl>
                                          </p:spTgt>
                                        </p:tgtEl>
                                        <p:attrNameLst>
                                          <p:attrName>style.visibility</p:attrName>
                                        </p:attrNameLst>
                                      </p:cBhvr>
                                      <p:to>
                                        <p:strVal val="visible"/>
                                      </p:to>
                                    </p:set>
                                    <p:anim calcmode="lin" valueType="num">
                                      <p:cBhvr additive="base">
                                        <p:cTn id="46"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wipe(down)">
                                      <p:cBhvr>
                                        <p:cTn id="5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6512511" cy="1143000"/>
          </a:xfrm>
        </p:spPr>
        <p:txBody>
          <a:bodyPr/>
          <a:lstStyle/>
          <a:p>
            <a:pPr marL="0" indent="0" algn="ctr">
              <a:buNone/>
            </a:pPr>
            <a:r>
              <a:rPr lang="en-IN" dirty="0" smtClean="0"/>
              <a:t>RESTATEMENT</a:t>
            </a:r>
            <a:endParaRPr lang="en-IN" dirty="0"/>
          </a:p>
        </p:txBody>
      </p:sp>
      <p:sp>
        <p:nvSpPr>
          <p:cNvPr id="3" name="Content Placeholder 2"/>
          <p:cNvSpPr>
            <a:spLocks noGrp="1"/>
          </p:cNvSpPr>
          <p:nvPr>
            <p:ph sz="quarter" idx="13"/>
          </p:nvPr>
        </p:nvSpPr>
        <p:spPr>
          <a:xfrm>
            <a:off x="762000" y="1752600"/>
            <a:ext cx="7772400" cy="4191000"/>
          </a:xfrm>
        </p:spPr>
        <p:txBody>
          <a:bodyPr>
            <a:normAutofit/>
          </a:bodyPr>
          <a:lstStyle/>
          <a:p>
            <a:pPr marL="609600" indent="-609600">
              <a:buFont typeface="Wingdings" pitchFamily="2" charset="2"/>
              <a:buNone/>
            </a:pPr>
            <a:r>
              <a:rPr lang="en-US" sz="2400" dirty="0">
                <a:latin typeface="Times New Roman" pitchFamily="18" charset="0"/>
                <a:cs typeface="Times New Roman" pitchFamily="18" charset="0"/>
              </a:rPr>
              <a:t>If there is a change in ES or PES outstanding </a:t>
            </a:r>
            <a:r>
              <a:rPr lang="en-US" sz="2400" dirty="0" smtClean="0">
                <a:latin typeface="Times New Roman" pitchFamily="18" charset="0"/>
                <a:cs typeface="Times New Roman" pitchFamily="18" charset="0"/>
              </a:rPr>
              <a:t>due </a:t>
            </a:r>
            <a:r>
              <a:rPr lang="en-US" sz="2400" dirty="0">
                <a:latin typeface="Times New Roman" pitchFamily="18" charset="0"/>
                <a:cs typeface="Times New Roman" pitchFamily="18" charset="0"/>
              </a:rPr>
              <a:t>to:</a:t>
            </a:r>
          </a:p>
          <a:p>
            <a:pPr marL="342900" indent="-342900" algn="just">
              <a:buFont typeface="Arial" pitchFamily="34" charset="0"/>
              <a:buChar char="•"/>
            </a:pPr>
            <a:r>
              <a:rPr lang="en-US" sz="2400" dirty="0">
                <a:latin typeface="Times New Roman" pitchFamily="18" charset="0"/>
                <a:cs typeface="Times New Roman" pitchFamily="18" charset="0"/>
              </a:rPr>
              <a:t>bonus issue</a:t>
            </a:r>
          </a:p>
          <a:p>
            <a:pPr marL="342900" indent="-342900" algn="just">
              <a:buFont typeface="Arial" pitchFamily="34" charset="0"/>
              <a:buChar char="•"/>
            </a:pPr>
            <a:r>
              <a:rPr lang="en-US" sz="2400" dirty="0">
                <a:latin typeface="Times New Roman" pitchFamily="18" charset="0"/>
                <a:cs typeface="Times New Roman" pitchFamily="18" charset="0"/>
              </a:rPr>
              <a:t>share split</a:t>
            </a:r>
          </a:p>
          <a:p>
            <a:pPr marL="342900" indent="-342900" algn="just">
              <a:buFont typeface="Arial" pitchFamily="34" charset="0"/>
              <a:buChar char="•"/>
            </a:pPr>
            <a:r>
              <a:rPr lang="en-US" sz="2400" dirty="0">
                <a:latin typeface="Times New Roman" pitchFamily="18" charset="0"/>
                <a:cs typeface="Times New Roman" pitchFamily="18" charset="0"/>
              </a:rPr>
              <a:t>consolidation</a:t>
            </a:r>
          </a:p>
          <a:p>
            <a:pPr marL="609600" indent="-609600" algn="just">
              <a:buFont typeface="Wingdings" pitchFamily="2" charset="2"/>
              <a:buNone/>
            </a:pPr>
            <a:r>
              <a:rPr lang="en-US" sz="2400" dirty="0">
                <a:latin typeface="Times New Roman" pitchFamily="18" charset="0"/>
                <a:cs typeface="Times New Roman" pitchFamily="18" charset="0"/>
              </a:rPr>
              <a:t>	These changes if occur after the Balance Sheet date but before the adoption of accounts by the BOD, the per share calculations for those and prior period should be based on the new number of shares.</a:t>
            </a:r>
          </a:p>
          <a:p>
            <a:pPr marL="594360" lvl="2" indent="0" algn="just">
              <a:buNone/>
            </a:pPr>
            <a:r>
              <a:rPr lang="en-US" sz="2400" dirty="0">
                <a:latin typeface="Times New Roman" pitchFamily="18" charset="0"/>
                <a:cs typeface="Times New Roman" pitchFamily="18" charset="0"/>
              </a:rPr>
              <a:t>This fact should be disclosed in the Notes.    </a:t>
            </a:r>
          </a:p>
          <a:p>
            <a:pPr marL="45720" indent="0">
              <a:buNone/>
            </a:pPr>
            <a:endParaRPr lang="en-IN" dirty="0"/>
          </a:p>
        </p:txBody>
      </p:sp>
    </p:spTree>
    <p:extLst>
      <p:ext uri="{BB962C8B-B14F-4D97-AF65-F5344CB8AC3E}">
        <p14:creationId xmlns:p14="http://schemas.microsoft.com/office/powerpoint/2010/main" val="35920463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6512511" cy="1143000"/>
          </a:xfrm>
        </p:spPr>
        <p:txBody>
          <a:bodyPr/>
          <a:lstStyle/>
          <a:p>
            <a:pPr marL="0" indent="0" algn="ctr">
              <a:buNone/>
            </a:pPr>
            <a:r>
              <a:rPr lang="en-IN" dirty="0" smtClean="0"/>
              <a:t>DISCLOSURE</a:t>
            </a:r>
            <a:endParaRPr lang="en-IN" dirty="0"/>
          </a:p>
        </p:txBody>
      </p:sp>
      <p:sp>
        <p:nvSpPr>
          <p:cNvPr id="3" name="Content Placeholder 2"/>
          <p:cNvSpPr>
            <a:spLocks noGrp="1"/>
          </p:cNvSpPr>
          <p:nvPr>
            <p:ph sz="quarter" idx="13"/>
          </p:nvPr>
        </p:nvSpPr>
        <p:spPr>
          <a:xfrm>
            <a:off x="228600" y="1600200"/>
            <a:ext cx="8610600" cy="4724400"/>
          </a:xfrm>
        </p:spPr>
        <p:txBody>
          <a:bodyPr>
            <a:normAutofit/>
          </a:bodyPr>
          <a:lstStyle/>
          <a:p>
            <a:pPr algn="just">
              <a:lnSpc>
                <a:spcPct val="90000"/>
              </a:lnSpc>
              <a:buFont typeface="Arial" pitchFamily="34" charset="0"/>
              <a:buChar char="•"/>
            </a:pPr>
            <a:r>
              <a:rPr lang="en-US" sz="2400" dirty="0">
                <a:latin typeface="Times New Roman" pitchFamily="18" charset="0"/>
                <a:cs typeface="Times New Roman" pitchFamily="18" charset="0"/>
              </a:rPr>
              <a:t>The amount used as numerators and If the same is not reported as a line item in the P&amp;L Account, a reconciliation should be </a:t>
            </a:r>
            <a:r>
              <a:rPr lang="en-US" sz="2400" dirty="0" smtClean="0">
                <a:latin typeface="Times New Roman" pitchFamily="18" charset="0"/>
                <a:cs typeface="Times New Roman" pitchFamily="18" charset="0"/>
              </a:rPr>
              <a:t>provided.</a:t>
            </a:r>
          </a:p>
          <a:p>
            <a:pPr algn="just">
              <a:lnSpc>
                <a:spcPct val="90000"/>
              </a:lnSpc>
              <a:buFont typeface="Arial" pitchFamily="34" charset="0"/>
              <a:buChar char="•"/>
            </a:pPr>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weighted average number of equity shares used as denominators for basic and diluted EPS and a reconciliation of those to each </a:t>
            </a:r>
            <a:r>
              <a:rPr lang="en-US" sz="2400" dirty="0" smtClean="0">
                <a:latin typeface="Times New Roman" pitchFamily="18" charset="0"/>
                <a:cs typeface="Times New Roman" pitchFamily="18" charset="0"/>
              </a:rPr>
              <a:t>other.</a:t>
            </a:r>
          </a:p>
          <a:p>
            <a:pPr algn="just">
              <a:lnSpc>
                <a:spcPct val="90000"/>
              </a:lnSpc>
              <a:buFont typeface="Arial" pitchFamily="34" charset="0"/>
              <a:buChar char="•"/>
            </a:pPr>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nominal value </a:t>
            </a:r>
            <a:r>
              <a:rPr lang="en-US" sz="2400" dirty="0" smtClean="0">
                <a:latin typeface="Times New Roman" pitchFamily="18" charset="0"/>
                <a:cs typeface="Times New Roman" pitchFamily="18" charset="0"/>
              </a:rPr>
              <a:t>along with </a:t>
            </a:r>
            <a:r>
              <a:rPr lang="en-US" sz="2400" dirty="0">
                <a:latin typeface="Times New Roman" pitchFamily="18" charset="0"/>
                <a:cs typeface="Times New Roman" pitchFamily="18" charset="0"/>
              </a:rPr>
              <a:t>EPS </a:t>
            </a:r>
            <a:r>
              <a:rPr lang="en-US" sz="2400" dirty="0" smtClean="0">
                <a:latin typeface="Times New Roman" pitchFamily="18" charset="0"/>
                <a:cs typeface="Times New Roman" pitchFamily="18" charset="0"/>
              </a:rPr>
              <a:t>figures.</a:t>
            </a:r>
          </a:p>
          <a:p>
            <a:pPr algn="just">
              <a:lnSpc>
                <a:spcPct val="90000"/>
              </a:lnSpc>
              <a:buFont typeface="Arial" pitchFamily="34" charset="0"/>
              <a:buChar char="•"/>
            </a:pPr>
            <a:r>
              <a:rPr lang="en-US" sz="2400" dirty="0" smtClean="0">
                <a:latin typeface="Times New Roman" pitchFamily="18" charset="0"/>
                <a:cs typeface="Times New Roman" pitchFamily="18" charset="0"/>
              </a:rPr>
              <a:t>Disclosure </a:t>
            </a:r>
            <a:r>
              <a:rPr lang="en-US" sz="2400" dirty="0">
                <a:latin typeface="Times New Roman" pitchFamily="18" charset="0"/>
                <a:cs typeface="Times New Roman" pitchFamily="18" charset="0"/>
              </a:rPr>
              <a:t>of basic and diluted EPS also to be made  on the basis of earnings excluding extraordinary items (net of tax expense</a:t>
            </a:r>
            <a:r>
              <a:rPr lang="en-US" sz="2400" dirty="0" smtClean="0">
                <a:latin typeface="Times New Roman" pitchFamily="18" charset="0"/>
                <a:cs typeface="Times New Roman" pitchFamily="18" charset="0"/>
              </a:rPr>
              <a:t>)</a:t>
            </a:r>
          </a:p>
          <a:p>
            <a:pPr algn="just">
              <a:lnSpc>
                <a:spcPct val="90000"/>
              </a:lnSpc>
              <a:buFont typeface="Arial" pitchFamily="34" charset="0"/>
              <a:buChar char="•"/>
            </a:pPr>
            <a:r>
              <a:rPr lang="en-US" sz="2400" dirty="0">
                <a:latin typeface="Times New Roman" pitchFamily="18" charset="0"/>
                <a:cs typeface="Times New Roman" pitchFamily="18" charset="0"/>
              </a:rPr>
              <a:t>If an enterprise wishes to disclose more information, </a:t>
            </a:r>
            <a:r>
              <a:rPr lang="en-US" sz="2400" dirty="0" smtClean="0">
                <a:latin typeface="Times New Roman" pitchFamily="18" charset="0"/>
                <a:cs typeface="Times New Roman" pitchFamily="18" charset="0"/>
              </a:rPr>
              <a:t>it must be as per Weighted average number of ES Outstanding.</a:t>
            </a:r>
          </a:p>
          <a:p>
            <a:pPr algn="just">
              <a:lnSpc>
                <a:spcPct val="90000"/>
              </a:lnSpc>
              <a:buFont typeface="Arial" pitchFamily="34" charset="0"/>
              <a:buChar char="•"/>
            </a:pPr>
            <a:r>
              <a:rPr lang="en-US" sz="2400" dirty="0">
                <a:latin typeface="Times New Roman" pitchFamily="18" charset="0"/>
                <a:cs typeface="Times New Roman" pitchFamily="18" charset="0"/>
              </a:rPr>
              <a:t>Both </a:t>
            </a:r>
            <a:r>
              <a:rPr lang="en-US" sz="2400" dirty="0" smtClean="0">
                <a:latin typeface="Times New Roman" pitchFamily="18" charset="0"/>
                <a:cs typeface="Times New Roman" pitchFamily="18" charset="0"/>
              </a:rPr>
              <a:t>EPS and Diluted EPS is </a:t>
            </a:r>
            <a:r>
              <a:rPr lang="en-US" sz="2400" dirty="0">
                <a:latin typeface="Times New Roman" pitchFamily="18" charset="0"/>
                <a:cs typeface="Times New Roman" pitchFamily="18" charset="0"/>
              </a:rPr>
              <a:t>to be disclosed with equal </a:t>
            </a:r>
            <a:r>
              <a:rPr lang="en-US" sz="2400" dirty="0" smtClean="0">
                <a:latin typeface="Times New Roman" pitchFamily="18" charset="0"/>
                <a:cs typeface="Times New Roman" pitchFamily="18" charset="0"/>
              </a:rPr>
              <a:t>prominence.</a:t>
            </a:r>
            <a:endParaRPr lang="en-IN" sz="2400" dirty="0">
              <a:latin typeface="Times New Roman" pitchFamily="18" charset="0"/>
              <a:cs typeface="Times New Roman" pitchFamily="18" charset="0"/>
            </a:endParaRPr>
          </a:p>
        </p:txBody>
      </p:sp>
    </p:spTree>
    <p:extLst>
      <p:ext uri="{BB962C8B-B14F-4D97-AF65-F5344CB8AC3E}">
        <p14:creationId xmlns:p14="http://schemas.microsoft.com/office/powerpoint/2010/main" val="3909157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143000" y="2209800"/>
            <a:ext cx="6400800" cy="3474720"/>
          </a:xfrm>
        </p:spPr>
        <p:txBody>
          <a:bodyPr>
            <a:normAutofit/>
          </a:bodyPr>
          <a:lstStyle/>
          <a:p>
            <a:pPr marL="45720" indent="0" algn="ctr">
              <a:buNone/>
            </a:pPr>
            <a:r>
              <a:rPr lang="en-IN" sz="7200" b="1" dirty="0" smtClean="0"/>
              <a:t>THANK</a:t>
            </a:r>
          </a:p>
          <a:p>
            <a:pPr marL="45720" indent="0" algn="ctr">
              <a:buNone/>
            </a:pPr>
            <a:r>
              <a:rPr lang="en-IN" sz="7200" b="1" dirty="0" smtClean="0"/>
              <a:t>YOU</a:t>
            </a:r>
            <a:endParaRPr lang="en-IN" sz="7200" b="1" dirty="0"/>
          </a:p>
        </p:txBody>
      </p:sp>
    </p:spTree>
    <p:extLst>
      <p:ext uri="{BB962C8B-B14F-4D97-AF65-F5344CB8AC3E}">
        <p14:creationId xmlns:p14="http://schemas.microsoft.com/office/powerpoint/2010/main" val="2859529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80">
                                          <p:stCondLst>
                                            <p:cond delay="0"/>
                                          </p:stCondLst>
                                        </p:cTn>
                                        <p:tgtEl>
                                          <p:spTgt spid="3">
                                            <p:txEl>
                                              <p:pRg st="1" end="1"/>
                                            </p:txEl>
                                          </p:spTgt>
                                        </p:tgtEl>
                                      </p:cBhvr>
                                    </p:animEffect>
                                    <p:anim calcmode="lin" valueType="num">
                                      <p:cBhvr>
                                        <p:cTn id="2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1" end="1"/>
                                            </p:txEl>
                                          </p:spTgt>
                                        </p:tgtEl>
                                      </p:cBhvr>
                                      <p:to x="100000" y="60000"/>
                                    </p:animScale>
                                    <p:animScale>
                                      <p:cBhvr>
                                        <p:cTn id="30" dur="166" decel="50000">
                                          <p:stCondLst>
                                            <p:cond delay="676"/>
                                          </p:stCondLst>
                                        </p:cTn>
                                        <p:tgtEl>
                                          <p:spTgt spid="3">
                                            <p:txEl>
                                              <p:pRg st="1" end="1"/>
                                            </p:txEl>
                                          </p:spTgt>
                                        </p:tgtEl>
                                      </p:cBhvr>
                                      <p:to x="100000" y="100000"/>
                                    </p:animScale>
                                    <p:animScale>
                                      <p:cBhvr>
                                        <p:cTn id="31" dur="26">
                                          <p:stCondLst>
                                            <p:cond delay="1312"/>
                                          </p:stCondLst>
                                        </p:cTn>
                                        <p:tgtEl>
                                          <p:spTgt spid="3">
                                            <p:txEl>
                                              <p:pRg st="1" end="1"/>
                                            </p:txEl>
                                          </p:spTgt>
                                        </p:tgtEl>
                                      </p:cBhvr>
                                      <p:to x="100000" y="80000"/>
                                    </p:animScale>
                                    <p:animScale>
                                      <p:cBhvr>
                                        <p:cTn id="32" dur="166" decel="50000">
                                          <p:stCondLst>
                                            <p:cond delay="1338"/>
                                          </p:stCondLst>
                                        </p:cTn>
                                        <p:tgtEl>
                                          <p:spTgt spid="3">
                                            <p:txEl>
                                              <p:pRg st="1" end="1"/>
                                            </p:txEl>
                                          </p:spTgt>
                                        </p:tgtEl>
                                      </p:cBhvr>
                                      <p:to x="100000" y="100000"/>
                                    </p:animScale>
                                    <p:animScale>
                                      <p:cBhvr>
                                        <p:cTn id="33" dur="26">
                                          <p:stCondLst>
                                            <p:cond delay="1642"/>
                                          </p:stCondLst>
                                        </p:cTn>
                                        <p:tgtEl>
                                          <p:spTgt spid="3">
                                            <p:txEl>
                                              <p:pRg st="1" end="1"/>
                                            </p:txEl>
                                          </p:spTgt>
                                        </p:tgtEl>
                                      </p:cBhvr>
                                      <p:to x="100000" y="90000"/>
                                    </p:animScale>
                                    <p:animScale>
                                      <p:cBhvr>
                                        <p:cTn id="34" dur="166" decel="50000">
                                          <p:stCondLst>
                                            <p:cond delay="1668"/>
                                          </p:stCondLst>
                                        </p:cTn>
                                        <p:tgtEl>
                                          <p:spTgt spid="3">
                                            <p:txEl>
                                              <p:pRg st="1" end="1"/>
                                            </p:txEl>
                                          </p:spTgt>
                                        </p:tgtEl>
                                      </p:cBhvr>
                                      <p:to x="100000" y="100000"/>
                                    </p:animScale>
                                    <p:animScale>
                                      <p:cBhvr>
                                        <p:cTn id="35" dur="26">
                                          <p:stCondLst>
                                            <p:cond delay="1808"/>
                                          </p:stCondLst>
                                        </p:cTn>
                                        <p:tgtEl>
                                          <p:spTgt spid="3">
                                            <p:txEl>
                                              <p:pRg st="1" end="1"/>
                                            </p:txEl>
                                          </p:spTgt>
                                        </p:tgtEl>
                                      </p:cBhvr>
                                      <p:to x="100000" y="95000"/>
                                    </p:animScale>
                                    <p:animScale>
                                      <p:cBhvr>
                                        <p:cTn id="36" dur="166" decel="50000">
                                          <p:stCondLst>
                                            <p:cond delay="1834"/>
                                          </p:stCondLst>
                                        </p:cTn>
                                        <p:tgtEl>
                                          <p:spTgt spid="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457200"/>
            <a:ext cx="6512511" cy="762000"/>
          </a:xfrm>
        </p:spPr>
        <p:txBody>
          <a:bodyPr/>
          <a:lstStyle/>
          <a:p>
            <a:pPr marL="0" indent="0" algn="ctr">
              <a:buNone/>
            </a:pPr>
            <a:r>
              <a:rPr lang="en-IN" sz="3000" dirty="0"/>
              <a:t>P</a:t>
            </a:r>
            <a:r>
              <a:rPr lang="en-IN" sz="3000" dirty="0" smtClean="0"/>
              <a:t>OTENTIAL EQUITY SHARES</a:t>
            </a:r>
            <a:endParaRPr lang="en-IN" sz="3000" dirty="0"/>
          </a:p>
        </p:txBody>
      </p:sp>
      <p:sp>
        <p:nvSpPr>
          <p:cNvPr id="3" name="Content Placeholder 2"/>
          <p:cNvSpPr>
            <a:spLocks noGrp="1"/>
          </p:cNvSpPr>
          <p:nvPr>
            <p:ph sz="quarter" idx="13"/>
          </p:nvPr>
        </p:nvSpPr>
        <p:spPr>
          <a:xfrm>
            <a:off x="1143000" y="1447800"/>
            <a:ext cx="6400800" cy="4648200"/>
          </a:xfrm>
        </p:spPr>
        <p:txBody>
          <a:bodyPr>
            <a:noAutofit/>
          </a:bodyPr>
          <a:lstStyle/>
          <a:p>
            <a:pPr marL="45720" indent="0">
              <a:buNone/>
            </a:pPr>
            <a:r>
              <a:rPr lang="en-IN" sz="2600" dirty="0">
                <a:latin typeface="Times New Roman" pitchFamily="18" charset="0"/>
                <a:cs typeface="Times New Roman" pitchFamily="18" charset="0"/>
              </a:rPr>
              <a:t>A </a:t>
            </a:r>
            <a:r>
              <a:rPr lang="en-IN" sz="2600" b="1" dirty="0" smtClean="0">
                <a:latin typeface="Times New Roman" pitchFamily="18" charset="0"/>
                <a:cs typeface="Times New Roman" pitchFamily="18" charset="0"/>
              </a:rPr>
              <a:t>Potential </a:t>
            </a:r>
            <a:r>
              <a:rPr lang="en-IN" sz="2600" b="1" dirty="0">
                <a:latin typeface="Times New Roman" pitchFamily="18" charset="0"/>
                <a:cs typeface="Times New Roman" pitchFamily="18" charset="0"/>
              </a:rPr>
              <a:t>Equity Share</a:t>
            </a:r>
            <a:r>
              <a:rPr lang="en-IN" sz="2600" dirty="0">
                <a:latin typeface="Times New Roman" pitchFamily="18" charset="0"/>
                <a:cs typeface="Times New Roman" pitchFamily="18" charset="0"/>
              </a:rPr>
              <a:t> is a financial instrument or other contract that entitles, or may entitle, its holder to equity shares</a:t>
            </a:r>
            <a:r>
              <a:rPr lang="en-IN" sz="2600" dirty="0" smtClean="0">
                <a:latin typeface="Times New Roman" pitchFamily="18" charset="0"/>
                <a:cs typeface="Times New Roman" pitchFamily="18" charset="0"/>
              </a:rPr>
              <a:t>.</a:t>
            </a:r>
          </a:p>
          <a:p>
            <a:pPr marL="45720" indent="0">
              <a:buNone/>
            </a:pPr>
            <a:r>
              <a:rPr lang="en-IN" sz="2600" dirty="0" smtClean="0">
                <a:latin typeface="Times New Roman" pitchFamily="18" charset="0"/>
                <a:cs typeface="Times New Roman" pitchFamily="18" charset="0"/>
              </a:rPr>
              <a:t>Examples:-</a:t>
            </a:r>
          </a:p>
          <a:p>
            <a:pPr lvl="1">
              <a:buFont typeface="Courier New" pitchFamily="49" charset="0"/>
              <a:buChar char="o"/>
            </a:pPr>
            <a:r>
              <a:rPr lang="en-US" sz="2600" dirty="0">
                <a:latin typeface="Times New Roman" pitchFamily="18" charset="0"/>
                <a:cs typeface="Times New Roman" pitchFamily="18" charset="0"/>
              </a:rPr>
              <a:t>Convertible debentures or preference shares </a:t>
            </a:r>
          </a:p>
          <a:p>
            <a:pPr lvl="1">
              <a:buFont typeface="Courier New" pitchFamily="49" charset="0"/>
              <a:buChar char="o"/>
            </a:pPr>
            <a:r>
              <a:rPr lang="en-US" sz="2600" dirty="0">
                <a:latin typeface="Times New Roman" pitchFamily="18" charset="0"/>
                <a:cs typeface="Times New Roman" pitchFamily="18" charset="0"/>
              </a:rPr>
              <a:t>Share </a:t>
            </a:r>
            <a:r>
              <a:rPr lang="en-US" sz="2600" dirty="0" smtClean="0">
                <a:latin typeface="Times New Roman" pitchFamily="18" charset="0"/>
                <a:cs typeface="Times New Roman" pitchFamily="18" charset="0"/>
              </a:rPr>
              <a:t>warrants </a:t>
            </a:r>
            <a:endParaRPr lang="en-US" sz="2600" dirty="0">
              <a:latin typeface="Times New Roman" pitchFamily="18" charset="0"/>
              <a:cs typeface="Times New Roman" pitchFamily="18" charset="0"/>
            </a:endParaRPr>
          </a:p>
          <a:p>
            <a:pPr lvl="1">
              <a:buFont typeface="Courier New" pitchFamily="49" charset="0"/>
              <a:buChar char="o"/>
            </a:pPr>
            <a:r>
              <a:rPr lang="en-US" sz="2600" dirty="0" smtClean="0">
                <a:latin typeface="Times New Roman" pitchFamily="18" charset="0"/>
                <a:cs typeface="Times New Roman" pitchFamily="18" charset="0"/>
              </a:rPr>
              <a:t>Options such as ESOP</a:t>
            </a:r>
            <a:endParaRPr lang="en-US" sz="2600" dirty="0">
              <a:latin typeface="Times New Roman" pitchFamily="18" charset="0"/>
              <a:cs typeface="Times New Roman" pitchFamily="18" charset="0"/>
            </a:endParaRPr>
          </a:p>
          <a:p>
            <a:pPr lvl="1">
              <a:buFont typeface="Courier New" pitchFamily="49" charset="0"/>
              <a:buChar char="o"/>
            </a:pPr>
            <a:r>
              <a:rPr lang="en-US" sz="2600" dirty="0">
                <a:latin typeface="Times New Roman" pitchFamily="18" charset="0"/>
                <a:cs typeface="Times New Roman" pitchFamily="18" charset="0"/>
              </a:rPr>
              <a:t>Shares issuable upon satisfaction of certain </a:t>
            </a:r>
            <a:r>
              <a:rPr lang="en-US" sz="2600" dirty="0" smtClean="0">
                <a:latin typeface="Times New Roman" pitchFamily="18" charset="0"/>
                <a:cs typeface="Times New Roman" pitchFamily="18" charset="0"/>
              </a:rPr>
              <a:t>conditions</a:t>
            </a:r>
            <a:endParaRPr lang="en-IN" sz="2600" dirty="0"/>
          </a:p>
        </p:txBody>
      </p:sp>
    </p:spTree>
    <p:extLst>
      <p:ext uri="{BB962C8B-B14F-4D97-AF65-F5344CB8AC3E}">
        <p14:creationId xmlns:p14="http://schemas.microsoft.com/office/powerpoint/2010/main" val="19325886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6512511" cy="1143000"/>
          </a:xfrm>
        </p:spPr>
        <p:txBody>
          <a:bodyPr/>
          <a:lstStyle/>
          <a:p>
            <a:pPr marL="0" indent="0" algn="ctr">
              <a:buNone/>
            </a:pPr>
            <a:r>
              <a:rPr lang="en-IN" dirty="0" smtClean="0"/>
              <a:t>APPLICABILITY</a:t>
            </a:r>
            <a:endParaRPr lang="en-IN" dirty="0"/>
          </a:p>
        </p:txBody>
      </p:sp>
      <p:sp>
        <p:nvSpPr>
          <p:cNvPr id="3" name="Content Placeholder 2"/>
          <p:cNvSpPr>
            <a:spLocks noGrp="1"/>
          </p:cNvSpPr>
          <p:nvPr>
            <p:ph sz="quarter" idx="13"/>
          </p:nvPr>
        </p:nvSpPr>
        <p:spPr>
          <a:xfrm>
            <a:off x="609600" y="1600200"/>
            <a:ext cx="7924800" cy="4800600"/>
          </a:xfrm>
        </p:spPr>
        <p:txBody>
          <a:bodyPr>
            <a:noAutofit/>
          </a:bodyPr>
          <a:lstStyle/>
          <a:p>
            <a:pPr marL="45720" indent="0">
              <a:buNone/>
            </a:pPr>
            <a:r>
              <a:rPr lang="en-US" sz="2800" dirty="0" smtClean="0">
                <a:latin typeface="Times New Roman" pitchFamily="18" charset="0"/>
                <a:cs typeface="Times New Roman" pitchFamily="18" charset="0"/>
              </a:rPr>
              <a:t>This </a:t>
            </a:r>
            <a:r>
              <a:rPr lang="en-US" sz="2800" dirty="0">
                <a:latin typeface="Times New Roman" pitchFamily="18" charset="0"/>
                <a:cs typeface="Times New Roman" pitchFamily="18" charset="0"/>
              </a:rPr>
              <a:t>statement </a:t>
            </a:r>
            <a:r>
              <a:rPr lang="en-US" sz="2800" dirty="0" smtClean="0">
                <a:latin typeface="Times New Roman" pitchFamily="18" charset="0"/>
                <a:cs typeface="Times New Roman" pitchFamily="18" charset="0"/>
              </a:rPr>
              <a:t>should be applied by enterprises whose :-</a:t>
            </a:r>
          </a:p>
          <a:p>
            <a:pPr>
              <a:buFont typeface="Arial" pitchFamily="34" charset="0"/>
              <a:buChar char="•"/>
            </a:pPr>
            <a:r>
              <a:rPr lang="en-US" sz="2800" dirty="0" smtClean="0">
                <a:latin typeface="Times New Roman" pitchFamily="18" charset="0"/>
                <a:cs typeface="Times New Roman" pitchFamily="18" charset="0"/>
              </a:rPr>
              <a:t>Equity </a:t>
            </a:r>
            <a:r>
              <a:rPr lang="en-US" sz="2800" dirty="0">
                <a:latin typeface="Times New Roman" pitchFamily="18" charset="0"/>
                <a:cs typeface="Times New Roman" pitchFamily="18" charset="0"/>
              </a:rPr>
              <a:t>shares or potential equity shares are listed on a recognized stock exchange in India</a:t>
            </a:r>
            <a:r>
              <a:rPr lang="en-US" sz="2800" dirty="0" smtClean="0">
                <a:latin typeface="Times New Roman" pitchFamily="18" charset="0"/>
                <a:cs typeface="Times New Roman" pitchFamily="18" charset="0"/>
              </a:rPr>
              <a:t>.</a:t>
            </a:r>
          </a:p>
          <a:p>
            <a:pPr>
              <a:buFont typeface="Arial" pitchFamily="34" charset="0"/>
              <a:buChar char="•"/>
            </a:pPr>
            <a:r>
              <a:rPr lang="en-IN" sz="2800" dirty="0" smtClean="0">
                <a:latin typeface="Times New Roman" pitchFamily="18" charset="0"/>
                <a:cs typeface="Times New Roman" pitchFamily="18" charset="0"/>
              </a:rPr>
              <a:t>An </a:t>
            </a:r>
            <a:r>
              <a:rPr lang="en-IN" sz="2800" dirty="0">
                <a:latin typeface="Times New Roman" pitchFamily="18" charset="0"/>
                <a:cs typeface="Times New Roman" pitchFamily="18" charset="0"/>
              </a:rPr>
              <a:t>enterprise whose equity shares or potential equity shares are not listed, but which discloses earnings per share.</a:t>
            </a:r>
          </a:p>
          <a:p>
            <a:pPr>
              <a:buFont typeface="Arial" pitchFamily="34" charset="0"/>
              <a:buChar char="•"/>
            </a:pPr>
            <a:r>
              <a:rPr lang="en-US" sz="2800" dirty="0">
                <a:latin typeface="Times New Roman" pitchFamily="18" charset="0"/>
                <a:cs typeface="Times New Roman" pitchFamily="18" charset="0"/>
              </a:rPr>
              <a:t>In the case of consolidated financial statements it should be determined &amp; presented based on consolidated information</a:t>
            </a:r>
          </a:p>
        </p:txBody>
      </p:sp>
    </p:spTree>
    <p:extLst>
      <p:ext uri="{BB962C8B-B14F-4D97-AF65-F5344CB8AC3E}">
        <p14:creationId xmlns:p14="http://schemas.microsoft.com/office/powerpoint/2010/main" val="30722489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533400"/>
            <a:ext cx="6512511" cy="1143000"/>
          </a:xfrm>
        </p:spPr>
        <p:txBody>
          <a:bodyPr/>
          <a:lstStyle/>
          <a:p>
            <a:pPr marL="0" indent="0" algn="ctr">
              <a:buNone/>
            </a:pPr>
            <a:r>
              <a:rPr lang="en-IN" dirty="0" smtClean="0"/>
              <a:t>PRESENTATION</a:t>
            </a:r>
            <a:endParaRPr lang="en-IN" dirty="0"/>
          </a:p>
        </p:txBody>
      </p:sp>
      <p:sp>
        <p:nvSpPr>
          <p:cNvPr id="3" name="Content Placeholder 2"/>
          <p:cNvSpPr>
            <a:spLocks noGrp="1"/>
          </p:cNvSpPr>
          <p:nvPr>
            <p:ph sz="quarter" idx="13"/>
          </p:nvPr>
        </p:nvSpPr>
        <p:spPr>
          <a:xfrm>
            <a:off x="609600" y="1676400"/>
            <a:ext cx="8077200" cy="4572000"/>
          </a:xfrm>
        </p:spPr>
        <p:txBody>
          <a:bodyPr>
            <a:normAutofit fontScale="92500"/>
          </a:bodyPr>
          <a:lstStyle/>
          <a:p>
            <a:pPr>
              <a:lnSpc>
                <a:spcPct val="90000"/>
              </a:lnSpc>
              <a:buFont typeface="Wingdings" pitchFamily="2" charset="2"/>
              <a:buNone/>
            </a:pPr>
            <a:r>
              <a:rPr lang="en-US" sz="2800" dirty="0">
                <a:latin typeface="Times New Roman" pitchFamily="18" charset="0"/>
                <a:cs typeface="Times New Roman" pitchFamily="18" charset="0"/>
              </a:rPr>
              <a:t>An enterprise should present </a:t>
            </a:r>
            <a:r>
              <a:rPr lang="en-US" sz="2800" b="1" u="sng" dirty="0">
                <a:latin typeface="Times New Roman" pitchFamily="18" charset="0"/>
                <a:cs typeface="Times New Roman" pitchFamily="18" charset="0"/>
              </a:rPr>
              <a:t>on </a:t>
            </a:r>
            <a:r>
              <a:rPr lang="en-US" sz="2800" b="1" u="sng" dirty="0" smtClean="0">
                <a:latin typeface="Times New Roman" pitchFamily="18" charset="0"/>
                <a:cs typeface="Times New Roman" pitchFamily="18" charset="0"/>
              </a:rPr>
              <a:t>the face of Statement of P&amp;L</a:t>
            </a:r>
            <a:r>
              <a:rPr lang="en-US" sz="2800" dirty="0" smtClean="0">
                <a:latin typeface="Times New Roman" pitchFamily="18" charset="0"/>
                <a:cs typeface="Times New Roman" pitchFamily="18" charset="0"/>
              </a:rPr>
              <a:t> for each class of equity shares :-</a:t>
            </a:r>
            <a:endParaRPr lang="en-US" sz="2800" dirty="0">
              <a:latin typeface="Times New Roman" pitchFamily="18" charset="0"/>
              <a:cs typeface="Times New Roman" pitchFamily="18" charset="0"/>
            </a:endParaRPr>
          </a:p>
          <a:p>
            <a:pPr lvl="1">
              <a:lnSpc>
                <a:spcPct val="90000"/>
              </a:lnSpc>
              <a:buClr>
                <a:srgbClr val="FF0000"/>
              </a:buClr>
              <a:buFont typeface="Wingdings" pitchFamily="2" charset="2"/>
              <a:buChar char="§"/>
            </a:pPr>
            <a:r>
              <a:rPr lang="en-US" sz="2800" b="1" dirty="0" smtClean="0">
                <a:latin typeface="Times New Roman" pitchFamily="18" charset="0"/>
                <a:cs typeface="Times New Roman" pitchFamily="18" charset="0"/>
              </a:rPr>
              <a:t> Basic EPS 	- </a:t>
            </a:r>
            <a:r>
              <a:rPr lang="en-US" sz="2800" b="1" dirty="0" err="1" smtClean="0">
                <a:latin typeface="Times New Roman" pitchFamily="18" charset="0"/>
                <a:cs typeface="Times New Roman" pitchFamily="18" charset="0"/>
              </a:rPr>
              <a:t>wrt</a:t>
            </a:r>
            <a:r>
              <a:rPr lang="en-US" sz="2800" b="1" dirty="0" smtClean="0">
                <a:latin typeface="Times New Roman" pitchFamily="18" charset="0"/>
                <a:cs typeface="Times New Roman" pitchFamily="18" charset="0"/>
              </a:rPr>
              <a:t> </a:t>
            </a:r>
            <a:r>
              <a:rPr lang="en-US" sz="2800" b="1" dirty="0">
                <a:latin typeface="Times New Roman" pitchFamily="18" charset="0"/>
                <a:cs typeface="Times New Roman" pitchFamily="18" charset="0"/>
              </a:rPr>
              <a:t>equity </a:t>
            </a:r>
            <a:r>
              <a:rPr lang="en-US" sz="2800" b="1" dirty="0" smtClean="0">
                <a:latin typeface="Times New Roman" pitchFamily="18" charset="0"/>
                <a:cs typeface="Times New Roman" pitchFamily="18" charset="0"/>
              </a:rPr>
              <a:t>shares</a:t>
            </a:r>
          </a:p>
          <a:p>
            <a:pPr lvl="1">
              <a:lnSpc>
                <a:spcPct val="90000"/>
              </a:lnSpc>
              <a:buClr>
                <a:srgbClr val="FF0000"/>
              </a:buClr>
              <a:buFont typeface="Wingdings" pitchFamily="2" charset="2"/>
              <a:buChar char="§"/>
            </a:pPr>
            <a:r>
              <a:rPr lang="en-US" sz="2800" b="1" dirty="0" smtClean="0">
                <a:latin typeface="Times New Roman" pitchFamily="18" charset="0"/>
                <a:cs typeface="Times New Roman" pitchFamily="18" charset="0"/>
              </a:rPr>
              <a:t> Diluted EPS	- </a:t>
            </a:r>
            <a:r>
              <a:rPr lang="en-US" sz="2800" b="1" dirty="0" err="1" smtClean="0">
                <a:latin typeface="Times New Roman" pitchFamily="18" charset="0"/>
                <a:cs typeface="Times New Roman" pitchFamily="18" charset="0"/>
              </a:rPr>
              <a:t>wrt</a:t>
            </a:r>
            <a:r>
              <a:rPr lang="en-US" sz="2800" b="1" dirty="0" smtClean="0">
                <a:latin typeface="Times New Roman" pitchFamily="18" charset="0"/>
                <a:cs typeface="Times New Roman" pitchFamily="18" charset="0"/>
              </a:rPr>
              <a:t> equity and potential equity 			   shares</a:t>
            </a:r>
          </a:p>
          <a:p>
            <a:pPr marL="365760" lvl="1" indent="0">
              <a:lnSpc>
                <a:spcPct val="90000"/>
              </a:lnSpc>
              <a:buClr>
                <a:srgbClr val="FF0000"/>
              </a:buClr>
              <a:buNone/>
            </a:pPr>
            <a:endParaRPr lang="en-US" sz="2800" b="1" dirty="0" smtClean="0">
              <a:latin typeface="Times New Roman" pitchFamily="18" charset="0"/>
              <a:cs typeface="Times New Roman" pitchFamily="18" charset="0"/>
            </a:endParaRPr>
          </a:p>
          <a:p>
            <a:pPr>
              <a:buFont typeface="Wingdings" pitchFamily="2" charset="2"/>
              <a:buChar char="Ø"/>
            </a:pPr>
            <a:r>
              <a:rPr lang="en-US" sz="2600" dirty="0" smtClean="0">
                <a:latin typeface="Times New Roman" pitchFamily="18" charset="0"/>
                <a:cs typeface="Times New Roman" pitchFamily="18" charset="0"/>
              </a:rPr>
              <a:t>Disclosure </a:t>
            </a:r>
            <a:r>
              <a:rPr lang="en-US" sz="2600" dirty="0">
                <a:latin typeface="Times New Roman" pitchFamily="18" charset="0"/>
                <a:cs typeface="Times New Roman" pitchFamily="18" charset="0"/>
              </a:rPr>
              <a:t>to be made for all periods presented</a:t>
            </a:r>
          </a:p>
          <a:p>
            <a:pPr>
              <a:buFont typeface="Wingdings" pitchFamily="2" charset="2"/>
              <a:buChar char="Ø"/>
            </a:pPr>
            <a:r>
              <a:rPr lang="en-US" sz="2600" dirty="0">
                <a:latin typeface="Times New Roman" pitchFamily="18" charset="0"/>
                <a:cs typeface="Times New Roman" pitchFamily="18" charset="0"/>
              </a:rPr>
              <a:t>Both the amounts to be disclosed with equal prominence.</a:t>
            </a:r>
          </a:p>
          <a:p>
            <a:pPr>
              <a:buFont typeface="Wingdings" pitchFamily="2" charset="2"/>
              <a:buChar char="Ø"/>
            </a:pPr>
            <a:r>
              <a:rPr lang="en-US" sz="2600" dirty="0">
                <a:latin typeface="Times New Roman" pitchFamily="18" charset="0"/>
                <a:cs typeface="Times New Roman" pitchFamily="18" charset="0"/>
              </a:rPr>
              <a:t>The information is to be presented even if the </a:t>
            </a:r>
            <a:r>
              <a:rPr lang="en-US" sz="2600" dirty="0" smtClean="0">
                <a:latin typeface="Times New Roman" pitchFamily="18" charset="0"/>
                <a:cs typeface="Times New Roman" pitchFamily="18" charset="0"/>
              </a:rPr>
              <a:t>amounts </a:t>
            </a:r>
            <a:r>
              <a:rPr lang="en-US" sz="2600" dirty="0">
                <a:latin typeface="Times New Roman" pitchFamily="18" charset="0"/>
                <a:cs typeface="Times New Roman" pitchFamily="18" charset="0"/>
              </a:rPr>
              <a:t>disclosed are negative (a loss per share)</a:t>
            </a:r>
            <a:endParaRPr lang="en-IN" sz="2600" dirty="0">
              <a:latin typeface="Times New Roman" pitchFamily="18" charset="0"/>
              <a:cs typeface="Times New Roman" pitchFamily="18" charset="0"/>
            </a:endParaRPr>
          </a:p>
        </p:txBody>
      </p:sp>
    </p:spTree>
    <p:extLst>
      <p:ext uri="{BB962C8B-B14F-4D97-AF65-F5344CB8AC3E}">
        <p14:creationId xmlns:p14="http://schemas.microsoft.com/office/powerpoint/2010/main" val="4055410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88" y="1189415"/>
            <a:ext cx="9220200" cy="456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09548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533400"/>
            <a:ext cx="6512511" cy="1143000"/>
          </a:xfrm>
        </p:spPr>
        <p:txBody>
          <a:bodyPr/>
          <a:lstStyle/>
          <a:p>
            <a:pPr marL="0" indent="0" algn="ctr">
              <a:buNone/>
            </a:pPr>
            <a:r>
              <a:rPr lang="en-IN" dirty="0" smtClean="0"/>
              <a:t>MEASUREMENT</a:t>
            </a:r>
            <a:endParaRPr lang="en-IN" dirty="0"/>
          </a:p>
        </p:txBody>
      </p:sp>
      <p:sp>
        <p:nvSpPr>
          <p:cNvPr id="3" name="Content Placeholder 2"/>
          <p:cNvSpPr>
            <a:spLocks noGrp="1"/>
          </p:cNvSpPr>
          <p:nvPr>
            <p:ph sz="quarter" idx="13"/>
          </p:nvPr>
        </p:nvSpPr>
        <p:spPr>
          <a:xfrm>
            <a:off x="609600" y="1752600"/>
            <a:ext cx="8077200" cy="4495800"/>
          </a:xfrm>
        </p:spPr>
        <p:txBody>
          <a:bodyPr>
            <a:normAutofit/>
          </a:bodyPr>
          <a:lstStyle/>
          <a:p>
            <a:pPr algn="ctr">
              <a:buFont typeface="Wingdings" pitchFamily="2" charset="2"/>
              <a:buNone/>
            </a:pPr>
            <a:r>
              <a:rPr lang="en-US" sz="2400" dirty="0"/>
              <a:t> </a:t>
            </a:r>
            <a:r>
              <a:rPr lang="en-US" sz="2400" dirty="0" smtClean="0"/>
              <a:t>			</a:t>
            </a:r>
            <a:r>
              <a:rPr lang="en-US" sz="2400" dirty="0" smtClean="0">
                <a:latin typeface="Times New Roman" pitchFamily="18" charset="0"/>
                <a:cs typeface="Times New Roman" pitchFamily="18" charset="0"/>
              </a:rPr>
              <a:t>Net </a:t>
            </a:r>
            <a:r>
              <a:rPr lang="en-US" sz="2400" dirty="0">
                <a:latin typeface="Times New Roman" pitchFamily="18" charset="0"/>
                <a:cs typeface="Times New Roman" pitchFamily="18" charset="0"/>
              </a:rPr>
              <a:t>Profit/Loss for the Period attributable </a:t>
            </a:r>
            <a:r>
              <a:rPr lang="en-US" sz="2400" dirty="0" smtClean="0">
                <a:latin typeface="Times New Roman" pitchFamily="18" charset="0"/>
                <a:cs typeface="Times New Roman" pitchFamily="18" charset="0"/>
              </a:rPr>
              <a:t>to 	Equity </a:t>
            </a:r>
            <a:r>
              <a:rPr lang="en-US" sz="2400" dirty="0">
                <a:latin typeface="Times New Roman" pitchFamily="18" charset="0"/>
                <a:cs typeface="Times New Roman" pitchFamily="18" charset="0"/>
              </a:rPr>
              <a:t>Shareholders </a:t>
            </a:r>
            <a:r>
              <a:rPr lang="en-US" sz="2400" dirty="0" smtClean="0">
                <a:latin typeface="Times New Roman" pitchFamily="18" charset="0"/>
                <a:cs typeface="Times New Roman" pitchFamily="18" charset="0"/>
              </a:rPr>
              <a:t>(A)</a:t>
            </a:r>
            <a:endParaRPr lang="en-US" sz="2400" dirty="0">
              <a:latin typeface="Times New Roman" pitchFamily="18" charset="0"/>
              <a:cs typeface="Times New Roman" pitchFamily="18" charset="0"/>
            </a:endParaRPr>
          </a:p>
          <a:p>
            <a:pPr>
              <a:buFont typeface="Wingdings" pitchFamily="2" charset="2"/>
              <a:buNone/>
            </a:pPr>
            <a:r>
              <a:rPr lang="en-US" sz="2400" dirty="0" smtClean="0">
                <a:latin typeface="Times New Roman" pitchFamily="18" charset="0"/>
                <a:cs typeface="Times New Roman" pitchFamily="18" charset="0"/>
              </a:rPr>
              <a:t>Basic EPS=</a:t>
            </a:r>
            <a:endParaRPr lang="en-US" sz="2400" dirty="0">
              <a:latin typeface="Times New Roman" pitchFamily="18" charset="0"/>
              <a:cs typeface="Times New Roman" pitchFamily="18" charset="0"/>
            </a:endParaRPr>
          </a:p>
          <a:p>
            <a:pPr algn="ctr">
              <a:buFont typeface="Wingdings" pitchFamily="2" charset="2"/>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Weighted </a:t>
            </a:r>
            <a:r>
              <a:rPr lang="en-US" sz="2400" dirty="0">
                <a:latin typeface="Times New Roman" pitchFamily="18" charset="0"/>
                <a:cs typeface="Times New Roman" pitchFamily="18" charset="0"/>
              </a:rPr>
              <a:t>average number of equity shares </a:t>
            </a:r>
            <a:r>
              <a:rPr lang="en-US" sz="2400" dirty="0" smtClean="0">
                <a:latin typeface="Times New Roman" pitchFamily="18" charset="0"/>
                <a:cs typeface="Times New Roman" pitchFamily="18" charset="0"/>
              </a:rPr>
              <a:t>			outstanding </a:t>
            </a:r>
            <a:r>
              <a:rPr lang="en-US" sz="2400" dirty="0">
                <a:latin typeface="Times New Roman" pitchFamily="18" charset="0"/>
                <a:cs typeface="Times New Roman" pitchFamily="18" charset="0"/>
              </a:rPr>
              <a:t>during the period </a:t>
            </a:r>
            <a:r>
              <a:rPr lang="en-US" sz="2400" dirty="0" smtClean="0">
                <a:latin typeface="Times New Roman" pitchFamily="18" charset="0"/>
                <a:cs typeface="Times New Roman" pitchFamily="18" charset="0"/>
              </a:rPr>
              <a:t>(B)</a:t>
            </a:r>
          </a:p>
          <a:p>
            <a:pPr>
              <a:buFont typeface="Wingdings" pitchFamily="2" charset="2"/>
              <a:buNone/>
            </a:pPr>
            <a:r>
              <a:rPr lang="en-US" sz="2400" dirty="0" smtClean="0">
                <a:latin typeface="Times New Roman" pitchFamily="18" charset="0"/>
                <a:cs typeface="Times New Roman" pitchFamily="18" charset="0"/>
              </a:rPr>
              <a:t>Where; 	A = Profit for the period – Preference Dividend 		       and any attributable tax thereto.</a:t>
            </a:r>
          </a:p>
          <a:p>
            <a:pPr>
              <a:buFont typeface="Wingdings" pitchFamily="2" charset="2"/>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B = Adjusted </a:t>
            </a:r>
            <a:r>
              <a:rPr lang="en-US" sz="2400" dirty="0">
                <a:latin typeface="Times New Roman" pitchFamily="18" charset="0"/>
                <a:cs typeface="Times New Roman" pitchFamily="18" charset="0"/>
              </a:rPr>
              <a:t>by the </a:t>
            </a:r>
            <a:r>
              <a:rPr lang="en-US" sz="2400" dirty="0" smtClean="0">
                <a:latin typeface="Times New Roman" pitchFamily="18" charset="0"/>
                <a:cs typeface="Times New Roman" pitchFamily="18" charset="0"/>
              </a:rPr>
              <a:t>shares </a:t>
            </a:r>
            <a:r>
              <a:rPr lang="en-US" sz="2400" dirty="0">
                <a:latin typeface="Times New Roman" pitchFamily="18" charset="0"/>
                <a:cs typeface="Times New Roman" pitchFamily="18" charset="0"/>
              </a:rPr>
              <a:t>bought back or issued </a:t>
            </a:r>
            <a:r>
              <a:rPr lang="en-US" sz="2400" dirty="0" smtClean="0">
                <a:latin typeface="Times New Roman" pitchFamily="18" charset="0"/>
                <a:cs typeface="Times New Roman" pitchFamily="18" charset="0"/>
              </a:rPr>
              <a:t>		       during </a:t>
            </a:r>
            <a:r>
              <a:rPr lang="en-US" sz="2400" dirty="0">
                <a:latin typeface="Times New Roman" pitchFamily="18" charset="0"/>
                <a:cs typeface="Times New Roman" pitchFamily="18" charset="0"/>
              </a:rPr>
              <a:t>the </a:t>
            </a:r>
            <a:r>
              <a:rPr lang="en-US" sz="2400" dirty="0" smtClean="0">
                <a:latin typeface="Times New Roman" pitchFamily="18" charset="0"/>
                <a:cs typeface="Times New Roman" pitchFamily="18" charset="0"/>
              </a:rPr>
              <a:t>period </a:t>
            </a:r>
            <a:r>
              <a:rPr lang="en-US" sz="2400" dirty="0">
                <a:latin typeface="Times New Roman" pitchFamily="18" charset="0"/>
                <a:cs typeface="Times New Roman" pitchFamily="18" charset="0"/>
              </a:rPr>
              <a:t>multiplied by the time </a:t>
            </a:r>
            <a:r>
              <a:rPr lang="en-US" sz="2400" dirty="0" smtClean="0">
                <a:latin typeface="Times New Roman" pitchFamily="18" charset="0"/>
                <a:cs typeface="Times New Roman" pitchFamily="18" charset="0"/>
              </a:rPr>
              <a:t>			       weighting factor</a:t>
            </a:r>
            <a:r>
              <a:rPr lang="en-US" sz="2400" dirty="0">
                <a:latin typeface="Times New Roman" pitchFamily="18" charset="0"/>
                <a:cs typeface="Times New Roman" pitchFamily="18" charset="0"/>
              </a:rPr>
              <a:t>.</a:t>
            </a:r>
            <a:endParaRPr lang="en-IN" sz="2400" dirty="0">
              <a:latin typeface="Times New Roman" pitchFamily="18" charset="0"/>
              <a:cs typeface="Times New Roman" pitchFamily="18" charset="0"/>
            </a:endParaRPr>
          </a:p>
        </p:txBody>
      </p:sp>
      <p:cxnSp>
        <p:nvCxnSpPr>
          <p:cNvPr id="5" name="Straight Connector 4"/>
          <p:cNvCxnSpPr/>
          <p:nvPr/>
        </p:nvCxnSpPr>
        <p:spPr>
          <a:xfrm>
            <a:off x="2590800" y="2819400"/>
            <a:ext cx="57912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1091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sz="quarter" idx="13"/>
            <p:extLst>
              <p:ext uri="{D42A27DB-BD31-4B8C-83A1-F6EECF244321}">
                <p14:modId xmlns:p14="http://schemas.microsoft.com/office/powerpoint/2010/main" val="1765925775"/>
              </p:ext>
            </p:extLst>
          </p:nvPr>
        </p:nvGraphicFramePr>
        <p:xfrm>
          <a:off x="0" y="228600"/>
          <a:ext cx="91440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86993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3"/>
          </p:nvPr>
        </p:nvSpPr>
        <p:spPr>
          <a:xfrm>
            <a:off x="1371600" y="1676400"/>
            <a:ext cx="6400800" cy="3352800"/>
          </a:xfrm>
        </p:spPr>
        <p:txBody>
          <a:bodyPr>
            <a:normAutofit/>
          </a:bodyPr>
          <a:lstStyle/>
          <a:p>
            <a:pPr>
              <a:lnSpc>
                <a:spcPct val="80000"/>
              </a:lnSpc>
              <a:buFont typeface="Arial" pitchFamily="34" charset="0"/>
              <a:buChar char="•"/>
            </a:pPr>
            <a:r>
              <a:rPr lang="en-US" sz="2400" dirty="0" smtClean="0">
                <a:latin typeface="Times New Roman" pitchFamily="18" charset="0"/>
                <a:cs typeface="Times New Roman" pitchFamily="18" charset="0"/>
              </a:rPr>
              <a:t>Time weighting factor is the number of days for which the specific shares are outstanding as a proportion to total number of days in the period.</a:t>
            </a:r>
          </a:p>
          <a:p>
            <a:pPr>
              <a:lnSpc>
                <a:spcPct val="80000"/>
              </a:lnSpc>
              <a:buFont typeface="Arial" pitchFamily="34" charset="0"/>
              <a:buChar char="•"/>
            </a:pPr>
            <a:r>
              <a:rPr lang="en-US" sz="2400" dirty="0" smtClean="0">
                <a:latin typeface="Times New Roman" pitchFamily="18" charset="0"/>
                <a:cs typeface="Times New Roman" pitchFamily="18" charset="0"/>
              </a:rPr>
              <a:t>If an enterprise has more than one class of equity shares, net profit or loss for the period is apportioned over the different classes of shares in accordance with their dividend rights.</a:t>
            </a:r>
          </a:p>
          <a:p>
            <a:pPr>
              <a:lnSpc>
                <a:spcPct val="80000"/>
              </a:lnSpc>
              <a:buFont typeface="Arial" pitchFamily="34" charset="0"/>
              <a:buChar char="•"/>
            </a:pPr>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val="1291875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1447</TotalTime>
  <Words>1102</Words>
  <Application>Microsoft Office PowerPoint</Application>
  <PresentationFormat>On-screen Show (4:3)</PresentationFormat>
  <Paragraphs>218</Paragraphs>
  <Slides>23</Slides>
  <Notes>2</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Slipstream</vt:lpstr>
      <vt:lpstr>Earnings per Share (2001)</vt:lpstr>
      <vt:lpstr>OBJECTIVE</vt:lpstr>
      <vt:lpstr>POTENTIAL EQUITY SHARES</vt:lpstr>
      <vt:lpstr>APPLICABILITY</vt:lpstr>
      <vt:lpstr>PRESENTATION</vt:lpstr>
      <vt:lpstr>PowerPoint Presentation</vt:lpstr>
      <vt:lpstr>MEASUREMENT</vt:lpstr>
      <vt:lpstr>PowerPoint Presentation</vt:lpstr>
      <vt:lpstr>PowerPoint Presentation</vt:lpstr>
      <vt:lpstr>PowerPoint Presentation</vt:lpstr>
      <vt:lpstr>Compute weighted average number of equity shares.</vt:lpstr>
      <vt:lpstr>PowerPoint Presentation</vt:lpstr>
      <vt:lpstr>PowerPoint Presentation</vt:lpstr>
      <vt:lpstr>Rights Issue</vt:lpstr>
      <vt:lpstr>PowerPoint Presentation</vt:lpstr>
      <vt:lpstr>PowerPoint Presentation</vt:lpstr>
      <vt:lpstr>MEASUREMENT</vt:lpstr>
      <vt:lpstr>PowerPoint Presentation</vt:lpstr>
      <vt:lpstr>PowerPoint Presentation</vt:lpstr>
      <vt:lpstr>PowerPoint Presentation</vt:lpstr>
      <vt:lpstr>RESTATEMENT</vt:lpstr>
      <vt:lpstr>DISCLOSURE</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Earnings per share</dc:title>
  <dc:creator>SIVASWAMY</dc:creator>
  <cp:lastModifiedBy>SIVASWAMY</cp:lastModifiedBy>
  <cp:revision>213</cp:revision>
  <dcterms:created xsi:type="dcterms:W3CDTF">2006-08-16T00:00:00Z</dcterms:created>
  <dcterms:modified xsi:type="dcterms:W3CDTF">2014-02-01T18:21:16Z</dcterms:modified>
</cp:coreProperties>
</file>