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44"/>
  </p:notesMasterIdLst>
  <p:handoutMasterIdLst>
    <p:handoutMasterId r:id="rId45"/>
  </p:handoutMasterIdLst>
  <p:sldIdLst>
    <p:sldId id="351" r:id="rId2"/>
    <p:sldId id="294" r:id="rId3"/>
    <p:sldId id="295" r:id="rId4"/>
    <p:sldId id="296" r:id="rId5"/>
    <p:sldId id="297" r:id="rId6"/>
    <p:sldId id="298" r:id="rId7"/>
    <p:sldId id="299" r:id="rId8"/>
    <p:sldId id="300" r:id="rId9"/>
    <p:sldId id="301" r:id="rId10"/>
    <p:sldId id="307" r:id="rId11"/>
    <p:sldId id="302" r:id="rId12"/>
    <p:sldId id="304" r:id="rId13"/>
    <p:sldId id="308" r:id="rId14"/>
    <p:sldId id="309" r:id="rId15"/>
    <p:sldId id="310" r:id="rId16"/>
    <p:sldId id="311" r:id="rId17"/>
    <p:sldId id="312" r:id="rId18"/>
    <p:sldId id="320" r:id="rId19"/>
    <p:sldId id="324" r:id="rId20"/>
    <p:sldId id="325" r:id="rId21"/>
    <p:sldId id="326" r:id="rId22"/>
    <p:sldId id="349" r:id="rId23"/>
    <p:sldId id="352" r:id="rId24"/>
    <p:sldId id="353" r:id="rId25"/>
    <p:sldId id="355" r:id="rId26"/>
    <p:sldId id="356" r:id="rId27"/>
    <p:sldId id="357" r:id="rId28"/>
    <p:sldId id="363" r:id="rId29"/>
    <p:sldId id="364" r:id="rId30"/>
    <p:sldId id="365" r:id="rId31"/>
    <p:sldId id="373" r:id="rId32"/>
    <p:sldId id="361" r:id="rId33"/>
    <p:sldId id="366" r:id="rId34"/>
    <p:sldId id="367" r:id="rId35"/>
    <p:sldId id="368" r:id="rId36"/>
    <p:sldId id="369" r:id="rId37"/>
    <p:sldId id="338" r:id="rId38"/>
    <p:sldId id="370" r:id="rId39"/>
    <p:sldId id="371" r:id="rId40"/>
    <p:sldId id="372" r:id="rId41"/>
    <p:sldId id="374" r:id="rId42"/>
    <p:sldId id="350" r:id="rId4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787" autoAdjust="0"/>
    <p:restoredTop sz="94660"/>
  </p:normalViewPr>
  <p:slideViewPr>
    <p:cSldViewPr>
      <p:cViewPr>
        <p:scale>
          <a:sx n="89" d="100"/>
          <a:sy n="89" d="100"/>
        </p:scale>
        <p:origin x="-918"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78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US"/>
              <a:t>Basics &amp; Overview of MVAT Audit                                                    29.11.2010</a:t>
            </a:r>
          </a:p>
        </p:txBody>
      </p:sp>
      <p:sp>
        <p:nvSpPr>
          <p:cNvPr id="1832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833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833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DEB4683-32EA-495A-AD98-B6F35442F30F}"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12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US"/>
              <a:t>Basics &amp; Overview of MVAT Audit                                                    29.11.2010</a:t>
            </a:r>
          </a:p>
        </p:txBody>
      </p:sp>
      <p:sp>
        <p:nvSpPr>
          <p:cNvPr id="1812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812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812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812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812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54C899F-B832-4842-8DD4-E90AB9B56331}" type="slidenum">
              <a:rPr lang="en-US"/>
              <a:pPr/>
              <a:t>‹#›</a:t>
            </a:fld>
            <a:endParaRPr lang="en-US"/>
          </a:p>
        </p:txBody>
      </p:sp>
    </p:spTree>
  </p:cSld>
  <p:clrMap bg1="lt1" tx1="dk1" bg2="lt2" tx2="dk2" accent1="accent1" accent2="accent2" accent3="accent3" accent4="accent4" accent5="accent5" accent6="accent6" hlink="hlink" folHlink="folHlink"/>
  <p:hf ftr="0" dt="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Basics &amp; Overview of MVAT Audit                                                    29.11.2010</a:t>
            </a:r>
          </a:p>
        </p:txBody>
      </p:sp>
      <p:sp>
        <p:nvSpPr>
          <p:cNvPr id="7" name="Rectangle 7"/>
          <p:cNvSpPr>
            <a:spLocks noGrp="1" noChangeArrowheads="1"/>
          </p:cNvSpPr>
          <p:nvPr>
            <p:ph type="sldNum" sz="quarter" idx="5"/>
          </p:nvPr>
        </p:nvSpPr>
        <p:spPr>
          <a:ln/>
        </p:spPr>
        <p:txBody>
          <a:bodyPr/>
          <a:lstStyle/>
          <a:p>
            <a:fld id="{59C6A573-603F-4AA6-A789-E692C78C8DFC}" type="slidenum">
              <a:rPr lang="en-US"/>
              <a:pPr/>
              <a:t>2</a:t>
            </a:fld>
            <a:endParaRPr lang="en-US"/>
          </a:p>
        </p:txBody>
      </p:sp>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smtClean="0"/>
              <a:t>Basics &amp; Overview of MVAT Audit                                                    29.11.2010</a:t>
            </a:r>
            <a:endParaRPr lang="en-US"/>
          </a:p>
        </p:txBody>
      </p:sp>
      <p:sp>
        <p:nvSpPr>
          <p:cNvPr id="5" name="Slide Number Placeholder 4"/>
          <p:cNvSpPr>
            <a:spLocks noGrp="1"/>
          </p:cNvSpPr>
          <p:nvPr>
            <p:ph type="sldNum" sz="quarter" idx="11"/>
          </p:nvPr>
        </p:nvSpPr>
        <p:spPr/>
        <p:txBody>
          <a:bodyPr/>
          <a:lstStyle/>
          <a:p>
            <a:fld id="{854C899F-B832-4842-8DD4-E90AB9B56331}" type="slidenum">
              <a:rPr lang="en-US" smtClean="0"/>
              <a:pPr/>
              <a:t>31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2818" name="Rectangle 2"/>
          <p:cNvSpPr>
            <a:spLocks noGrp="1" noChangeArrowheads="1"/>
          </p:cNvSpPr>
          <p:nvPr>
            <p:ph type="ctrTitle"/>
          </p:nvPr>
        </p:nvSpPr>
        <p:spPr>
          <a:xfrm>
            <a:off x="685800" y="1219200"/>
            <a:ext cx="7772400" cy="1143000"/>
          </a:xfrm>
        </p:spPr>
        <p:txBody>
          <a:bodyPr anchorCtr="1"/>
          <a:lstStyle>
            <a:lvl1pPr>
              <a:defRPr sz="4000">
                <a:solidFill>
                  <a:schemeClr val="tx1"/>
                </a:solidFill>
              </a:defRPr>
            </a:lvl1pPr>
          </a:lstStyle>
          <a:p>
            <a:r>
              <a:rPr lang="en-US"/>
              <a:t>Click to edit Master title style</a:t>
            </a:r>
          </a:p>
        </p:txBody>
      </p:sp>
      <p:sp>
        <p:nvSpPr>
          <p:cNvPr id="162819" name="Rectangle 3"/>
          <p:cNvSpPr>
            <a:spLocks noGrp="1" noChangeArrowheads="1"/>
          </p:cNvSpPr>
          <p:nvPr>
            <p:ph type="subTitle" idx="1"/>
          </p:nvPr>
        </p:nvSpPr>
        <p:spPr>
          <a:xfrm>
            <a:off x="1371600" y="2667000"/>
            <a:ext cx="6400800" cy="1752600"/>
          </a:xfrm>
        </p:spPr>
        <p:txBody>
          <a:bodyPr/>
          <a:lstStyle>
            <a:lvl1pPr marL="0" indent="0" algn="ctr">
              <a:buFontTx/>
              <a:buNone/>
              <a:defRPr sz="2800"/>
            </a:lvl1pPr>
          </a:lstStyle>
          <a:p>
            <a:r>
              <a:rPr lang="en-US"/>
              <a:t>Click to edit Master subtitle style</a:t>
            </a:r>
          </a:p>
        </p:txBody>
      </p:sp>
      <p:grpSp>
        <p:nvGrpSpPr>
          <p:cNvPr id="162820" name="Group 4"/>
          <p:cNvGrpSpPr>
            <a:grpSpLocks/>
          </p:cNvGrpSpPr>
          <p:nvPr/>
        </p:nvGrpSpPr>
        <p:grpSpPr bwMode="auto">
          <a:xfrm>
            <a:off x="177800" y="230188"/>
            <a:ext cx="203200" cy="6503987"/>
            <a:chOff x="112" y="145"/>
            <a:chExt cx="128" cy="4097"/>
          </a:xfrm>
        </p:grpSpPr>
        <p:sp>
          <p:nvSpPr>
            <p:cNvPr id="162821" name="Rectangle 5"/>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w="9525">
              <a:noFill/>
              <a:miter lim="800000"/>
              <a:headEnd/>
              <a:tailEnd/>
            </a:ln>
            <a:effectLst/>
          </p:spPr>
          <p:txBody>
            <a:bodyPr wrap="none" anchor="ctr"/>
            <a:lstStyle/>
            <a:p>
              <a:endParaRPr lang="en-US"/>
            </a:p>
          </p:txBody>
        </p:sp>
        <p:sp>
          <p:nvSpPr>
            <p:cNvPr id="162822" name="Rectangle 6"/>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w="9525">
              <a:noFill/>
              <a:miter lim="800000"/>
              <a:headEnd/>
              <a:tailEnd/>
            </a:ln>
            <a:effectLst/>
          </p:spPr>
          <p:txBody>
            <a:bodyPr wrap="none" anchor="ctr"/>
            <a:lstStyle/>
            <a:p>
              <a:pPr algn="ctr"/>
              <a:endParaRPr lang="en-US">
                <a:latin typeface="Times New Roman" pitchFamily="18" charset="0"/>
              </a:endParaRPr>
            </a:p>
          </p:txBody>
        </p:sp>
      </p:grpSp>
      <p:grpSp>
        <p:nvGrpSpPr>
          <p:cNvPr id="162823" name="Group 7"/>
          <p:cNvGrpSpPr>
            <a:grpSpLocks/>
          </p:cNvGrpSpPr>
          <p:nvPr/>
        </p:nvGrpSpPr>
        <p:grpSpPr bwMode="auto">
          <a:xfrm>
            <a:off x="8793163" y="220663"/>
            <a:ext cx="198437" cy="6408737"/>
            <a:chOff x="5539" y="139"/>
            <a:chExt cx="125" cy="4037"/>
          </a:xfrm>
        </p:grpSpPr>
        <p:sp>
          <p:nvSpPr>
            <p:cNvPr id="162824" name="Rectangle 8"/>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w="9525">
              <a:noFill/>
              <a:miter lim="800000"/>
              <a:headEnd/>
              <a:tailEnd/>
            </a:ln>
            <a:effectLst/>
          </p:spPr>
          <p:txBody>
            <a:bodyPr wrap="none" anchor="ctr"/>
            <a:lstStyle/>
            <a:p>
              <a:endParaRPr lang="en-US"/>
            </a:p>
          </p:txBody>
        </p:sp>
        <p:sp>
          <p:nvSpPr>
            <p:cNvPr id="162825" name="Rectangle 9"/>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w="9525">
              <a:noFill/>
              <a:miter lim="800000"/>
              <a:headEnd/>
              <a:tailEnd/>
            </a:ln>
            <a:effectLst/>
          </p:spPr>
          <p:txBody>
            <a:bodyPr wrap="none" anchor="ctr"/>
            <a:lstStyle/>
            <a:p>
              <a:endParaRPr lang="en-US"/>
            </a:p>
          </p:txBody>
        </p:sp>
      </p:grpSp>
      <p:grpSp>
        <p:nvGrpSpPr>
          <p:cNvPr id="162826" name="Group 10"/>
          <p:cNvGrpSpPr>
            <a:grpSpLocks/>
          </p:cNvGrpSpPr>
          <p:nvPr/>
        </p:nvGrpSpPr>
        <p:grpSpPr bwMode="auto">
          <a:xfrm>
            <a:off x="412750" y="6477000"/>
            <a:ext cx="8686800" cy="228600"/>
            <a:chOff x="260" y="4080"/>
            <a:chExt cx="5472" cy="144"/>
          </a:xfrm>
        </p:grpSpPr>
        <p:sp>
          <p:nvSpPr>
            <p:cNvPr id="162827" name="Rectangle 11"/>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w="9525">
              <a:noFill/>
              <a:miter lim="800000"/>
              <a:headEnd/>
              <a:tailEnd/>
            </a:ln>
            <a:effectLst/>
          </p:spPr>
          <p:txBody>
            <a:bodyPr wrap="none" anchor="ctr"/>
            <a:lstStyle/>
            <a:p>
              <a:endParaRPr lang="en-US"/>
            </a:p>
          </p:txBody>
        </p:sp>
        <p:sp>
          <p:nvSpPr>
            <p:cNvPr id="162828" name="Rectangle 12"/>
            <p:cNvSpPr>
              <a:spLocks noChangeArrowheads="1"/>
            </p:cNvSpPr>
            <p:nvPr/>
          </p:nvSpPr>
          <p:spPr bwMode="auto">
            <a:xfrm rot="5400000" flipV="1">
              <a:off x="2914" y="1522"/>
              <a:ext cx="48" cy="5355"/>
            </a:xfrm>
            <a:prstGeom prst="rect">
              <a:avLst/>
            </a:prstGeom>
            <a:gradFill rotWithShape="0">
              <a:gsLst>
                <a:gs pos="0">
                  <a:schemeClr val="bg1"/>
                </a:gs>
                <a:gs pos="100000">
                  <a:schemeClr val="hlink"/>
                </a:gs>
              </a:gsLst>
              <a:lin ang="0" scaled="1"/>
            </a:gradFill>
            <a:ln w="9525">
              <a:noFill/>
              <a:miter lim="800000"/>
              <a:headEnd/>
              <a:tailEnd/>
            </a:ln>
            <a:effectLst/>
          </p:spPr>
          <p:txBody>
            <a:bodyPr wrap="none" anchor="ctr"/>
            <a:lstStyle/>
            <a:p>
              <a:endParaRPr lang="en-US"/>
            </a:p>
          </p:txBody>
        </p:sp>
      </p:grpSp>
      <p:grpSp>
        <p:nvGrpSpPr>
          <p:cNvPr id="162829" name="Group 13"/>
          <p:cNvGrpSpPr>
            <a:grpSpLocks/>
          </p:cNvGrpSpPr>
          <p:nvPr/>
        </p:nvGrpSpPr>
        <p:grpSpPr bwMode="auto">
          <a:xfrm>
            <a:off x="76200" y="176213"/>
            <a:ext cx="8745538" cy="161925"/>
            <a:chOff x="48" y="111"/>
            <a:chExt cx="5509" cy="102"/>
          </a:xfrm>
        </p:grpSpPr>
        <p:sp>
          <p:nvSpPr>
            <p:cNvPr id="162830" name="Rectangle 14"/>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w="9525">
              <a:noFill/>
              <a:miter lim="800000"/>
              <a:headEnd/>
              <a:tailEnd/>
            </a:ln>
            <a:effectLst/>
          </p:spPr>
          <p:txBody>
            <a:bodyPr wrap="none" anchor="ctr"/>
            <a:lstStyle/>
            <a:p>
              <a:endParaRPr lang="en-US"/>
            </a:p>
          </p:txBody>
        </p:sp>
        <p:sp>
          <p:nvSpPr>
            <p:cNvPr id="162831" name="Rectangle 15"/>
            <p:cNvSpPr>
              <a:spLocks noChangeArrowheads="1"/>
            </p:cNvSpPr>
            <p:nvPr/>
          </p:nvSpPr>
          <p:spPr bwMode="auto">
            <a:xfrm rot="5400000" flipV="1">
              <a:off x="2784" y="-2625"/>
              <a:ext cx="38" cy="5509"/>
            </a:xfrm>
            <a:prstGeom prst="rect">
              <a:avLst/>
            </a:prstGeom>
            <a:gradFill rotWithShape="0">
              <a:gsLst>
                <a:gs pos="0">
                  <a:schemeClr val="accent1"/>
                </a:gs>
                <a:gs pos="100000">
                  <a:schemeClr val="bg1"/>
                </a:gs>
              </a:gsLst>
              <a:lin ang="0" scaled="1"/>
            </a:gradFill>
            <a:ln w="9525">
              <a:noFill/>
              <a:miter lim="800000"/>
              <a:headEnd/>
              <a:tailEnd/>
            </a:ln>
            <a:effectLst/>
          </p:spPr>
          <p:txBody>
            <a:bodyPr wrap="none" anchor="ctr"/>
            <a:lstStyle/>
            <a:p>
              <a:endParaRPr lang="en-US"/>
            </a:p>
          </p:txBody>
        </p:sp>
      </p:grpSp>
      <p:sp>
        <p:nvSpPr>
          <p:cNvPr id="162832" name="Rectangle 16"/>
          <p:cNvSpPr>
            <a:spLocks noGrp="1" noChangeArrowheads="1"/>
          </p:cNvSpPr>
          <p:nvPr>
            <p:ph type="dt" sz="half" idx="2"/>
          </p:nvPr>
        </p:nvSpPr>
        <p:spPr/>
        <p:txBody>
          <a:bodyPr/>
          <a:lstStyle>
            <a:lvl1pPr>
              <a:defRPr/>
            </a:lvl1pPr>
          </a:lstStyle>
          <a:p>
            <a:endParaRPr lang="en-US"/>
          </a:p>
        </p:txBody>
      </p:sp>
      <p:sp>
        <p:nvSpPr>
          <p:cNvPr id="162833" name="Rectangle 17"/>
          <p:cNvSpPr>
            <a:spLocks noGrp="1" noChangeArrowheads="1"/>
          </p:cNvSpPr>
          <p:nvPr>
            <p:ph type="ftr" sz="quarter" idx="3"/>
          </p:nvPr>
        </p:nvSpPr>
        <p:spPr/>
        <p:txBody>
          <a:bodyPr/>
          <a:lstStyle>
            <a:lvl1pPr>
              <a:defRPr/>
            </a:lvl1pPr>
          </a:lstStyle>
          <a:p>
            <a:r>
              <a:rPr lang="en-US" smtClean="0"/>
              <a:t>CA M B Abhyankar</a:t>
            </a:r>
            <a:endParaRPr lang="en-US"/>
          </a:p>
        </p:txBody>
      </p:sp>
      <p:sp>
        <p:nvSpPr>
          <p:cNvPr id="162834" name="Rectangle 18"/>
          <p:cNvSpPr>
            <a:spLocks noGrp="1" noChangeArrowheads="1"/>
          </p:cNvSpPr>
          <p:nvPr>
            <p:ph type="sldNum" sz="quarter" idx="4"/>
          </p:nvPr>
        </p:nvSpPr>
        <p:spPr/>
        <p:txBody>
          <a:bodyPr/>
          <a:lstStyle>
            <a:lvl1pPr>
              <a:defRPr/>
            </a:lvl1pPr>
          </a:lstStyle>
          <a:p>
            <a:fld id="{BFD03CCB-B372-49E6-9B89-AB55F16EAE6A}" type="slidenum">
              <a:rPr lang="en-US"/>
              <a:pPr/>
              <a:t>‹#›</a:t>
            </a:fld>
            <a:endParaRPr lang="en-US"/>
          </a:p>
        </p:txBody>
      </p:sp>
    </p:spTree>
  </p:cSld>
  <p:clrMapOvr>
    <a:masterClrMapping/>
  </p:clrMapOvr>
  <p:timing>
    <p:tnLst>
      <p:par>
        <p:cTn id="1" dur="indefinite" restart="never" nodeType="tmRoot">
          <p:childTnLst>
            <p:seq concurrent="1" nextAc="seek">
              <p:cTn id="2" dur="indefinite">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62820"/>
                                        </p:tgtEl>
                                        <p:attrNameLst>
                                          <p:attrName>style.visibility</p:attrName>
                                        </p:attrNameLst>
                                      </p:cBhvr>
                                      <p:to>
                                        <p:strVal val="visible"/>
                                      </p:to>
                                    </p:set>
                                    <p:anim calcmode="lin" valueType="num">
                                      <p:cBhvr additive="base">
                                        <p:cTn id="7" dur="500" fill="hold">
                                          <p:stCondLst>
                                            <p:cond delay="0"/>
                                          </p:stCondLst>
                                        </p:cTn>
                                        <p:tgtEl>
                                          <p:spTgt spid="162820"/>
                                        </p:tgtEl>
                                        <p:attrNameLst>
                                          <p:attrName>ppt_x</p:attrName>
                                        </p:attrNameLst>
                                      </p:cBhvr>
                                      <p:tavLst>
                                        <p:tav tm="0">
                                          <p:val>
                                            <p:strVal val="#ppt_x"/>
                                          </p:val>
                                        </p:tav>
                                        <p:tav tm="100000">
                                          <p:val>
                                            <p:strVal val="#ppt_x"/>
                                          </p:val>
                                        </p:tav>
                                      </p:tavLst>
                                    </p:anim>
                                    <p:anim calcmode="lin" valueType="num">
                                      <p:cBhvr additive="base">
                                        <p:cTn id="8" dur="500" fill="hold">
                                          <p:stCondLst>
                                            <p:cond delay="0"/>
                                          </p:stCondLst>
                                        </p:cTn>
                                        <p:tgtEl>
                                          <p:spTgt spid="16282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62826"/>
                                        </p:tgtEl>
                                        <p:attrNameLst>
                                          <p:attrName>style.visibility</p:attrName>
                                        </p:attrNameLst>
                                      </p:cBhvr>
                                      <p:to>
                                        <p:strVal val="visible"/>
                                      </p:to>
                                    </p:set>
                                    <p:anim calcmode="lin" valueType="num">
                                      <p:cBhvr additive="base">
                                        <p:cTn id="12" dur="500" fill="hold">
                                          <p:stCondLst>
                                            <p:cond delay="0"/>
                                          </p:stCondLst>
                                        </p:cTn>
                                        <p:tgtEl>
                                          <p:spTgt spid="162826"/>
                                        </p:tgtEl>
                                        <p:attrNameLst>
                                          <p:attrName>ppt_x</p:attrName>
                                        </p:attrNameLst>
                                      </p:cBhvr>
                                      <p:tavLst>
                                        <p:tav tm="0">
                                          <p:val>
                                            <p:strVal val="0-#ppt_w/2"/>
                                          </p:val>
                                        </p:tav>
                                        <p:tav tm="100000">
                                          <p:val>
                                            <p:strVal val="#ppt_x"/>
                                          </p:val>
                                        </p:tav>
                                      </p:tavLst>
                                    </p:anim>
                                    <p:anim calcmode="lin" valueType="num">
                                      <p:cBhvr additive="base">
                                        <p:cTn id="13" dur="500" fill="hold">
                                          <p:stCondLst>
                                            <p:cond delay="0"/>
                                          </p:stCondLst>
                                        </p:cTn>
                                        <p:tgtEl>
                                          <p:spTgt spid="16282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62823"/>
                                        </p:tgtEl>
                                        <p:attrNameLst>
                                          <p:attrName>style.visibility</p:attrName>
                                        </p:attrNameLst>
                                      </p:cBhvr>
                                      <p:to>
                                        <p:strVal val="visible"/>
                                      </p:to>
                                    </p:set>
                                    <p:anim calcmode="lin" valueType="num">
                                      <p:cBhvr additive="base">
                                        <p:cTn id="17" dur="500" fill="hold">
                                          <p:stCondLst>
                                            <p:cond delay="0"/>
                                          </p:stCondLst>
                                        </p:cTn>
                                        <p:tgtEl>
                                          <p:spTgt spid="162823"/>
                                        </p:tgtEl>
                                        <p:attrNameLst>
                                          <p:attrName>ppt_x</p:attrName>
                                        </p:attrNameLst>
                                      </p:cBhvr>
                                      <p:tavLst>
                                        <p:tav tm="0">
                                          <p:val>
                                            <p:strVal val="#ppt_x"/>
                                          </p:val>
                                        </p:tav>
                                        <p:tav tm="100000">
                                          <p:val>
                                            <p:strVal val="#ppt_x"/>
                                          </p:val>
                                        </p:tav>
                                      </p:tavLst>
                                    </p:anim>
                                    <p:anim calcmode="lin" valueType="num">
                                      <p:cBhvr additive="base">
                                        <p:cTn id="18" dur="500" fill="hold">
                                          <p:stCondLst>
                                            <p:cond delay="0"/>
                                          </p:stCondLst>
                                        </p:cTn>
                                        <p:tgtEl>
                                          <p:spTgt spid="16282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162829"/>
                                        </p:tgtEl>
                                        <p:attrNameLst>
                                          <p:attrName>style.visibility</p:attrName>
                                        </p:attrNameLst>
                                      </p:cBhvr>
                                      <p:to>
                                        <p:strVal val="visible"/>
                                      </p:to>
                                    </p:set>
                                    <p:anim calcmode="lin" valueType="num">
                                      <p:cBhvr additive="base">
                                        <p:cTn id="22" dur="500" fill="hold">
                                          <p:stCondLst>
                                            <p:cond delay="0"/>
                                          </p:stCondLst>
                                        </p:cTn>
                                        <p:tgtEl>
                                          <p:spTgt spid="162829"/>
                                        </p:tgtEl>
                                        <p:attrNameLst>
                                          <p:attrName>ppt_x</p:attrName>
                                        </p:attrNameLst>
                                      </p:cBhvr>
                                      <p:tavLst>
                                        <p:tav tm="0">
                                          <p:val>
                                            <p:strVal val="1+#ppt_w/2"/>
                                          </p:val>
                                        </p:tav>
                                        <p:tav tm="100000">
                                          <p:val>
                                            <p:strVal val="#ppt_x"/>
                                          </p:val>
                                        </p:tav>
                                      </p:tavLst>
                                    </p:anim>
                                    <p:anim calcmode="lin" valueType="num">
                                      <p:cBhvr additive="base">
                                        <p:cTn id="23" dur="500" fill="hold">
                                          <p:stCondLst>
                                            <p:cond delay="0"/>
                                          </p:stCondLst>
                                        </p:cTn>
                                        <p:tgtEl>
                                          <p:spTgt spid="162829"/>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62818">
                                            <p:bg/>
                                          </p:spTgt>
                                        </p:tgtEl>
                                        <p:attrNameLst>
                                          <p:attrName>style.visibility</p:attrName>
                                        </p:attrNameLst>
                                      </p:cBhvr>
                                      <p:to>
                                        <p:strVal val="visible"/>
                                      </p:to>
                                    </p:set>
                                    <p:animEffect transition="in" filter="dissolve">
                                      <p:cBhvr>
                                        <p:cTn id="28" dur="500">
                                          <p:stCondLst>
                                            <p:cond delay="0"/>
                                          </p:stCondLst>
                                        </p:cTn>
                                        <p:tgtEl>
                                          <p:spTgt spid="162818">
                                            <p:bg/>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62818">
                                            <p:txEl>
                                              <p:pRg st="0" end="0"/>
                                            </p:txEl>
                                          </p:spTgt>
                                        </p:tgtEl>
                                        <p:attrNameLst>
                                          <p:attrName>style.visibility</p:attrName>
                                        </p:attrNameLst>
                                      </p:cBhvr>
                                      <p:to>
                                        <p:strVal val="visible"/>
                                      </p:to>
                                    </p:set>
                                    <p:animEffect transition="in" filter="dissolve">
                                      <p:cBhvr>
                                        <p:cTn id="31" dur="500">
                                          <p:stCondLst>
                                            <p:cond delay="0"/>
                                          </p:stCondLst>
                                        </p:cTn>
                                        <p:tgtEl>
                                          <p:spTgt spid="162818">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62819">
                                            <p:txEl>
                                              <p:pRg st="0" end="0"/>
                                            </p:txEl>
                                          </p:spTgt>
                                        </p:tgtEl>
                                        <p:attrNameLst>
                                          <p:attrName>style.visibility</p:attrName>
                                        </p:attrNameLst>
                                      </p:cBhvr>
                                      <p:to>
                                        <p:strVal val="visible"/>
                                      </p:to>
                                    </p:set>
                                    <p:animEffect transition="in" filter="dissolve">
                                      <p:cBhvr>
                                        <p:cTn id="36" dur="500">
                                          <p:stCondLst>
                                            <p:cond delay="0"/>
                                          </p:stCondLst>
                                        </p:cTn>
                                        <p:tgtEl>
                                          <p:spTgt spid="1628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8" grpId="0" build="allAtOnce" animBg="1"/>
      <p:bldP spid="162819" grpId="0" build="p">
        <p:tmplLst>
          <p:tmpl lvl="1">
            <p:tnLst>
              <p:par>
                <p:cTn presetID="9" presetClass="entr" presetSubtype="0" fill="hold" nodeType="clickEffect">
                  <p:stCondLst>
                    <p:cond delay="0"/>
                  </p:stCondLst>
                  <p:childTnLst>
                    <p:set>
                      <p:cBhvr>
                        <p:cTn dur="1" fill="hold">
                          <p:stCondLst>
                            <p:cond delay="0"/>
                          </p:stCondLst>
                        </p:cTn>
                        <p:tgtEl>
                          <p:spTgt spid="162819"/>
                        </p:tgtEl>
                        <p:attrNameLst>
                          <p:attrName>style.visibility</p:attrName>
                        </p:attrNameLst>
                      </p:cBhvr>
                      <p:to>
                        <p:strVal val="visible"/>
                      </p:to>
                    </p:set>
                    <p:animEffect transition="in" filter="dissolve">
                      <p:cBhvr>
                        <p:cTn dur="500">
                          <p:stCondLst>
                            <p:cond delay="0"/>
                          </p:stCondLst>
                        </p:cTn>
                        <p:tgtEl>
                          <p:spTgt spid="162819"/>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smtClean="0"/>
              <a:t>CA M B Abhyankar</a:t>
            </a:r>
            <a:endParaRPr lang="en-US"/>
          </a:p>
        </p:txBody>
      </p:sp>
      <p:sp>
        <p:nvSpPr>
          <p:cNvPr id="6" name="Slide Number Placeholder 5"/>
          <p:cNvSpPr>
            <a:spLocks noGrp="1"/>
          </p:cNvSpPr>
          <p:nvPr>
            <p:ph type="sldNum" sz="quarter" idx="12"/>
          </p:nvPr>
        </p:nvSpPr>
        <p:spPr/>
        <p:txBody>
          <a:bodyPr/>
          <a:lstStyle>
            <a:lvl1pPr>
              <a:defRPr/>
            </a:lvl1pPr>
          </a:lstStyle>
          <a:p>
            <a:fld id="{3546CC56-4001-4A28-B57C-BE311B12AD83}"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38900" y="381000"/>
            <a:ext cx="2019300"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590550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smtClean="0"/>
              <a:t>CA M B Abhyankar</a:t>
            </a:r>
            <a:endParaRPr lang="en-US"/>
          </a:p>
        </p:txBody>
      </p:sp>
      <p:sp>
        <p:nvSpPr>
          <p:cNvPr id="6" name="Slide Number Placeholder 5"/>
          <p:cNvSpPr>
            <a:spLocks noGrp="1"/>
          </p:cNvSpPr>
          <p:nvPr>
            <p:ph type="sldNum" sz="quarter" idx="12"/>
          </p:nvPr>
        </p:nvSpPr>
        <p:spPr/>
        <p:txBody>
          <a:bodyPr/>
          <a:lstStyle>
            <a:lvl1pPr>
              <a:defRPr/>
            </a:lvl1pPr>
          </a:lstStyle>
          <a:p>
            <a:fld id="{CBE6F6D7-1FCF-45E9-8397-C7C06FED526F}"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001000" cy="838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954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381000" y="60150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015038"/>
            <a:ext cx="2895600" cy="457200"/>
          </a:xfrm>
        </p:spPr>
        <p:txBody>
          <a:bodyPr/>
          <a:lstStyle>
            <a:lvl1pPr>
              <a:defRPr/>
            </a:lvl1pPr>
          </a:lstStyle>
          <a:p>
            <a:r>
              <a:rPr lang="en-US" smtClean="0"/>
              <a:t>CA M B Abhyankar</a:t>
            </a:r>
            <a:endParaRPr lang="en-US"/>
          </a:p>
        </p:txBody>
      </p:sp>
      <p:sp>
        <p:nvSpPr>
          <p:cNvPr id="7" name="Slide Number Placeholder 6"/>
          <p:cNvSpPr>
            <a:spLocks noGrp="1"/>
          </p:cNvSpPr>
          <p:nvPr>
            <p:ph type="sldNum" sz="quarter" idx="12"/>
          </p:nvPr>
        </p:nvSpPr>
        <p:spPr>
          <a:xfrm>
            <a:off x="6858000" y="6015038"/>
            <a:ext cx="1905000" cy="457200"/>
          </a:xfrm>
        </p:spPr>
        <p:txBody>
          <a:bodyPr/>
          <a:lstStyle>
            <a:lvl1pPr>
              <a:defRPr/>
            </a:lvl1pPr>
          </a:lstStyle>
          <a:p>
            <a:fld id="{DE4B1703-9710-4CE1-A585-1ED64416AC74}"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001000" cy="8382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295400"/>
            <a:ext cx="7772400" cy="4648200"/>
          </a:xfrm>
        </p:spPr>
        <p:txBody>
          <a:bodyPr/>
          <a:lstStyle/>
          <a:p>
            <a:endParaRPr lang="en-US"/>
          </a:p>
        </p:txBody>
      </p:sp>
      <p:sp>
        <p:nvSpPr>
          <p:cNvPr id="4" name="Date Placeholder 3"/>
          <p:cNvSpPr>
            <a:spLocks noGrp="1"/>
          </p:cNvSpPr>
          <p:nvPr>
            <p:ph type="dt" sz="half" idx="10"/>
          </p:nvPr>
        </p:nvSpPr>
        <p:spPr>
          <a:xfrm>
            <a:off x="381000" y="6015038"/>
            <a:ext cx="1905000" cy="457200"/>
          </a:xfrm>
        </p:spPr>
        <p:txBody>
          <a:bodyPr/>
          <a:lstStyle>
            <a:lvl1pPr>
              <a:defRPr/>
            </a:lvl1pPr>
          </a:lstStyle>
          <a:p>
            <a:endParaRPr lang="en-US"/>
          </a:p>
        </p:txBody>
      </p:sp>
      <p:sp>
        <p:nvSpPr>
          <p:cNvPr id="5" name="Footer Placeholder 4"/>
          <p:cNvSpPr>
            <a:spLocks noGrp="1"/>
          </p:cNvSpPr>
          <p:nvPr>
            <p:ph type="ftr" sz="quarter" idx="11"/>
          </p:nvPr>
        </p:nvSpPr>
        <p:spPr>
          <a:xfrm>
            <a:off x="3124200" y="6015038"/>
            <a:ext cx="2895600" cy="457200"/>
          </a:xfrm>
        </p:spPr>
        <p:txBody>
          <a:bodyPr/>
          <a:lstStyle>
            <a:lvl1pPr>
              <a:defRPr/>
            </a:lvl1pPr>
          </a:lstStyle>
          <a:p>
            <a:r>
              <a:rPr lang="en-US" smtClean="0"/>
              <a:t>CA M B Abhyankar</a:t>
            </a:r>
            <a:endParaRPr lang="en-US"/>
          </a:p>
        </p:txBody>
      </p:sp>
      <p:sp>
        <p:nvSpPr>
          <p:cNvPr id="6" name="Slide Number Placeholder 5"/>
          <p:cNvSpPr>
            <a:spLocks noGrp="1"/>
          </p:cNvSpPr>
          <p:nvPr>
            <p:ph type="sldNum" sz="quarter" idx="12"/>
          </p:nvPr>
        </p:nvSpPr>
        <p:spPr>
          <a:xfrm>
            <a:off x="6858000" y="6015038"/>
            <a:ext cx="1905000" cy="457200"/>
          </a:xfrm>
        </p:spPr>
        <p:txBody>
          <a:bodyPr/>
          <a:lstStyle>
            <a:lvl1pPr>
              <a:defRPr/>
            </a:lvl1pPr>
          </a:lstStyle>
          <a:p>
            <a:fld id="{2722BCB9-0F90-429E-A1F4-6A4989CE2D0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smtClean="0"/>
              <a:t>CA M B Abhyankar</a:t>
            </a:r>
            <a:endParaRPr lang="en-US"/>
          </a:p>
        </p:txBody>
      </p:sp>
      <p:sp>
        <p:nvSpPr>
          <p:cNvPr id="6" name="Slide Number Placeholder 5"/>
          <p:cNvSpPr>
            <a:spLocks noGrp="1"/>
          </p:cNvSpPr>
          <p:nvPr>
            <p:ph type="sldNum" sz="quarter" idx="12"/>
          </p:nvPr>
        </p:nvSpPr>
        <p:spPr/>
        <p:txBody>
          <a:bodyPr/>
          <a:lstStyle>
            <a:lvl1pPr>
              <a:defRPr/>
            </a:lvl1pPr>
          </a:lstStyle>
          <a:p>
            <a:fld id="{19E4526F-E120-41BA-AC0A-69848D84F82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smtClean="0"/>
              <a:t>CA M B Abhyankar</a:t>
            </a:r>
            <a:endParaRPr lang="en-US"/>
          </a:p>
        </p:txBody>
      </p:sp>
      <p:sp>
        <p:nvSpPr>
          <p:cNvPr id="6" name="Slide Number Placeholder 5"/>
          <p:cNvSpPr>
            <a:spLocks noGrp="1"/>
          </p:cNvSpPr>
          <p:nvPr>
            <p:ph type="sldNum" sz="quarter" idx="12"/>
          </p:nvPr>
        </p:nvSpPr>
        <p:spPr/>
        <p:txBody>
          <a:bodyPr/>
          <a:lstStyle>
            <a:lvl1pPr>
              <a:defRPr/>
            </a:lvl1pPr>
          </a:lstStyle>
          <a:p>
            <a:fld id="{F1786D88-1097-4FED-906D-139C7DE1D91F}"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954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smtClean="0"/>
              <a:t>CA M B Abhyankar</a:t>
            </a:r>
            <a:endParaRPr lang="en-US"/>
          </a:p>
        </p:txBody>
      </p:sp>
      <p:sp>
        <p:nvSpPr>
          <p:cNvPr id="7" name="Slide Number Placeholder 6"/>
          <p:cNvSpPr>
            <a:spLocks noGrp="1"/>
          </p:cNvSpPr>
          <p:nvPr>
            <p:ph type="sldNum" sz="quarter" idx="12"/>
          </p:nvPr>
        </p:nvSpPr>
        <p:spPr/>
        <p:txBody>
          <a:bodyPr/>
          <a:lstStyle>
            <a:lvl1pPr>
              <a:defRPr/>
            </a:lvl1pPr>
          </a:lstStyle>
          <a:p>
            <a:fld id="{EF063AFB-1C94-4DFA-BCF7-43707EB4638E}"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r>
              <a:rPr lang="en-US" smtClean="0"/>
              <a:t>CA M B Abhyankar</a:t>
            </a:r>
            <a:endParaRPr lang="en-US"/>
          </a:p>
        </p:txBody>
      </p:sp>
      <p:sp>
        <p:nvSpPr>
          <p:cNvPr id="9" name="Slide Number Placeholder 8"/>
          <p:cNvSpPr>
            <a:spLocks noGrp="1"/>
          </p:cNvSpPr>
          <p:nvPr>
            <p:ph type="sldNum" sz="quarter" idx="12"/>
          </p:nvPr>
        </p:nvSpPr>
        <p:spPr/>
        <p:txBody>
          <a:bodyPr/>
          <a:lstStyle>
            <a:lvl1pPr>
              <a:defRPr/>
            </a:lvl1pPr>
          </a:lstStyle>
          <a:p>
            <a:fld id="{B7058980-4BFE-4C09-A7CF-95C9EBED29FB}"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r>
              <a:rPr lang="en-US" smtClean="0"/>
              <a:t>CA M B Abhyankar</a:t>
            </a:r>
            <a:endParaRPr lang="en-US"/>
          </a:p>
        </p:txBody>
      </p:sp>
      <p:sp>
        <p:nvSpPr>
          <p:cNvPr id="5" name="Slide Number Placeholder 4"/>
          <p:cNvSpPr>
            <a:spLocks noGrp="1"/>
          </p:cNvSpPr>
          <p:nvPr>
            <p:ph type="sldNum" sz="quarter" idx="12"/>
          </p:nvPr>
        </p:nvSpPr>
        <p:spPr/>
        <p:txBody>
          <a:bodyPr/>
          <a:lstStyle>
            <a:lvl1pPr>
              <a:defRPr/>
            </a:lvl1pPr>
          </a:lstStyle>
          <a:p>
            <a:fld id="{1F03B15A-DA92-4EE8-9F3A-177EC4F39CAD}"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r>
              <a:rPr lang="en-US" smtClean="0"/>
              <a:t>CA M B Abhyankar</a:t>
            </a:r>
            <a:endParaRPr lang="en-US"/>
          </a:p>
        </p:txBody>
      </p:sp>
      <p:sp>
        <p:nvSpPr>
          <p:cNvPr id="4" name="Slide Number Placeholder 3"/>
          <p:cNvSpPr>
            <a:spLocks noGrp="1"/>
          </p:cNvSpPr>
          <p:nvPr>
            <p:ph type="sldNum" sz="quarter" idx="12"/>
          </p:nvPr>
        </p:nvSpPr>
        <p:spPr/>
        <p:txBody>
          <a:bodyPr/>
          <a:lstStyle>
            <a:lvl1pPr>
              <a:defRPr/>
            </a:lvl1pPr>
          </a:lstStyle>
          <a:p>
            <a:fld id="{71B15A5E-1AEB-4FD3-AA31-AD7F580FA6D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smtClean="0"/>
              <a:t>CA M B Abhyankar</a:t>
            </a:r>
            <a:endParaRPr lang="en-US"/>
          </a:p>
        </p:txBody>
      </p:sp>
      <p:sp>
        <p:nvSpPr>
          <p:cNvPr id="7" name="Slide Number Placeholder 6"/>
          <p:cNvSpPr>
            <a:spLocks noGrp="1"/>
          </p:cNvSpPr>
          <p:nvPr>
            <p:ph type="sldNum" sz="quarter" idx="12"/>
          </p:nvPr>
        </p:nvSpPr>
        <p:spPr/>
        <p:txBody>
          <a:bodyPr/>
          <a:lstStyle>
            <a:lvl1pPr>
              <a:defRPr/>
            </a:lvl1pPr>
          </a:lstStyle>
          <a:p>
            <a:fld id="{51062354-6F20-4B83-B6FA-A31056286063}"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smtClean="0"/>
              <a:t>CA M B Abhyankar</a:t>
            </a:r>
            <a:endParaRPr lang="en-US"/>
          </a:p>
        </p:txBody>
      </p:sp>
      <p:sp>
        <p:nvSpPr>
          <p:cNvPr id="7" name="Slide Number Placeholder 6"/>
          <p:cNvSpPr>
            <a:spLocks noGrp="1"/>
          </p:cNvSpPr>
          <p:nvPr>
            <p:ph type="sldNum" sz="quarter" idx="12"/>
          </p:nvPr>
        </p:nvSpPr>
        <p:spPr/>
        <p:txBody>
          <a:bodyPr/>
          <a:lstStyle>
            <a:lvl1pPr>
              <a:defRPr/>
            </a:lvl1pPr>
          </a:lstStyle>
          <a:p>
            <a:fld id="{45CD1AEA-36F4-4C59-B386-053FC0DC106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bwMode="auto">
          <a:xfrm>
            <a:off x="381000" y="381000"/>
            <a:ext cx="8001000" cy="838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61795" name="Rectangle 3"/>
          <p:cNvSpPr>
            <a:spLocks noGrp="1" noChangeArrowheads="1"/>
          </p:cNvSpPr>
          <p:nvPr>
            <p:ph type="body" idx="1"/>
          </p:nvPr>
        </p:nvSpPr>
        <p:spPr bwMode="auto">
          <a:xfrm>
            <a:off x="685800" y="1295400"/>
            <a:ext cx="7772400" cy="4648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1796" name="Rectangle 4"/>
          <p:cNvSpPr>
            <a:spLocks noGrp="1" noChangeArrowheads="1"/>
          </p:cNvSpPr>
          <p:nvPr>
            <p:ph type="dt" sz="half" idx="2"/>
          </p:nvPr>
        </p:nvSpPr>
        <p:spPr bwMode="auto">
          <a:xfrm>
            <a:off x="381000" y="60150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bg2"/>
                </a:solidFill>
                <a:latin typeface="+mn-lt"/>
              </a:defRPr>
            </a:lvl1pPr>
          </a:lstStyle>
          <a:p>
            <a:endParaRPr lang="en-US"/>
          </a:p>
        </p:txBody>
      </p:sp>
      <p:sp>
        <p:nvSpPr>
          <p:cNvPr id="161797" name="Rectangle 5"/>
          <p:cNvSpPr>
            <a:spLocks noGrp="1" noChangeArrowheads="1"/>
          </p:cNvSpPr>
          <p:nvPr>
            <p:ph type="ftr" sz="quarter" idx="3"/>
          </p:nvPr>
        </p:nvSpPr>
        <p:spPr bwMode="auto">
          <a:xfrm>
            <a:off x="3124200" y="60150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chemeClr val="bg2"/>
                </a:solidFill>
                <a:latin typeface="+mn-lt"/>
              </a:defRPr>
            </a:lvl1pPr>
          </a:lstStyle>
          <a:p>
            <a:r>
              <a:rPr lang="en-US" smtClean="0"/>
              <a:t>CA M B Abhyankar</a:t>
            </a:r>
            <a:endParaRPr lang="en-US"/>
          </a:p>
        </p:txBody>
      </p:sp>
      <p:sp>
        <p:nvSpPr>
          <p:cNvPr id="161798" name="Rectangle 6"/>
          <p:cNvSpPr>
            <a:spLocks noGrp="1" noChangeArrowheads="1"/>
          </p:cNvSpPr>
          <p:nvPr>
            <p:ph type="sldNum" sz="quarter" idx="4"/>
          </p:nvPr>
        </p:nvSpPr>
        <p:spPr bwMode="auto">
          <a:xfrm>
            <a:off x="6858000" y="60150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2"/>
                </a:solidFill>
                <a:latin typeface="+mn-lt"/>
              </a:defRPr>
            </a:lvl1pPr>
          </a:lstStyle>
          <a:p>
            <a:fld id="{595C172C-579A-4E89-90EC-4599D8A7C14C}" type="slidenum">
              <a:rPr lang="en-US"/>
              <a:pPr/>
              <a:t>‹#›</a:t>
            </a:fld>
            <a:endParaRPr lang="en-US"/>
          </a:p>
        </p:txBody>
      </p:sp>
      <p:grpSp>
        <p:nvGrpSpPr>
          <p:cNvPr id="161799" name="Group 7"/>
          <p:cNvGrpSpPr>
            <a:grpSpLocks/>
          </p:cNvGrpSpPr>
          <p:nvPr/>
        </p:nvGrpSpPr>
        <p:grpSpPr bwMode="auto">
          <a:xfrm>
            <a:off x="177800" y="230188"/>
            <a:ext cx="203200" cy="6503987"/>
            <a:chOff x="112" y="145"/>
            <a:chExt cx="128" cy="4097"/>
          </a:xfrm>
        </p:grpSpPr>
        <p:sp>
          <p:nvSpPr>
            <p:cNvPr id="161800" name="Rectangle 8"/>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w="9525">
              <a:noFill/>
              <a:miter lim="800000"/>
              <a:headEnd/>
              <a:tailEnd/>
            </a:ln>
            <a:effectLst/>
          </p:spPr>
          <p:txBody>
            <a:bodyPr wrap="none" anchor="ctr"/>
            <a:lstStyle/>
            <a:p>
              <a:endParaRPr lang="en-US"/>
            </a:p>
          </p:txBody>
        </p:sp>
        <p:sp>
          <p:nvSpPr>
            <p:cNvPr id="161801" name="Rectangle 9"/>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w="9525">
              <a:noFill/>
              <a:miter lim="800000"/>
              <a:headEnd/>
              <a:tailEnd/>
            </a:ln>
            <a:effectLst/>
          </p:spPr>
          <p:txBody>
            <a:bodyPr wrap="none" anchor="ctr"/>
            <a:lstStyle/>
            <a:p>
              <a:pPr algn="ctr"/>
              <a:endParaRPr lang="en-US">
                <a:latin typeface="Times New Roman" pitchFamily="18" charset="0"/>
              </a:endParaRPr>
            </a:p>
          </p:txBody>
        </p:sp>
      </p:grpSp>
      <p:grpSp>
        <p:nvGrpSpPr>
          <p:cNvPr id="161802" name="Group 10"/>
          <p:cNvGrpSpPr>
            <a:grpSpLocks/>
          </p:cNvGrpSpPr>
          <p:nvPr/>
        </p:nvGrpSpPr>
        <p:grpSpPr bwMode="auto">
          <a:xfrm>
            <a:off x="8793163" y="220663"/>
            <a:ext cx="198437" cy="6408737"/>
            <a:chOff x="5539" y="139"/>
            <a:chExt cx="125" cy="4037"/>
          </a:xfrm>
        </p:grpSpPr>
        <p:sp>
          <p:nvSpPr>
            <p:cNvPr id="161803" name="Rectangle 11"/>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w="9525">
              <a:noFill/>
              <a:miter lim="800000"/>
              <a:headEnd/>
              <a:tailEnd/>
            </a:ln>
            <a:effectLst/>
          </p:spPr>
          <p:txBody>
            <a:bodyPr wrap="none" anchor="ctr"/>
            <a:lstStyle/>
            <a:p>
              <a:endParaRPr lang="en-US"/>
            </a:p>
          </p:txBody>
        </p:sp>
        <p:sp>
          <p:nvSpPr>
            <p:cNvPr id="161804" name="Rectangle 12"/>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w="9525">
              <a:noFill/>
              <a:miter lim="800000"/>
              <a:headEnd/>
              <a:tailEnd/>
            </a:ln>
            <a:effectLst/>
          </p:spPr>
          <p:txBody>
            <a:bodyPr wrap="none" anchor="ctr"/>
            <a:lstStyle/>
            <a:p>
              <a:endParaRPr lang="en-US"/>
            </a:p>
          </p:txBody>
        </p:sp>
      </p:grpSp>
      <p:grpSp>
        <p:nvGrpSpPr>
          <p:cNvPr id="161805" name="Group 13"/>
          <p:cNvGrpSpPr>
            <a:grpSpLocks/>
          </p:cNvGrpSpPr>
          <p:nvPr/>
        </p:nvGrpSpPr>
        <p:grpSpPr bwMode="auto">
          <a:xfrm>
            <a:off x="412750" y="6477000"/>
            <a:ext cx="8686800" cy="228600"/>
            <a:chOff x="260" y="4080"/>
            <a:chExt cx="5472" cy="144"/>
          </a:xfrm>
        </p:grpSpPr>
        <p:sp>
          <p:nvSpPr>
            <p:cNvPr id="161806" name="Rectangle 14"/>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w="9525">
              <a:noFill/>
              <a:miter lim="800000"/>
              <a:headEnd/>
              <a:tailEnd/>
            </a:ln>
            <a:effectLst/>
          </p:spPr>
          <p:txBody>
            <a:bodyPr wrap="none" anchor="ctr"/>
            <a:lstStyle/>
            <a:p>
              <a:endParaRPr lang="en-US"/>
            </a:p>
          </p:txBody>
        </p:sp>
        <p:sp>
          <p:nvSpPr>
            <p:cNvPr id="161807" name="Rectangle 15"/>
            <p:cNvSpPr>
              <a:spLocks noChangeArrowheads="1"/>
            </p:cNvSpPr>
            <p:nvPr/>
          </p:nvSpPr>
          <p:spPr bwMode="auto">
            <a:xfrm rot="5400000" flipV="1">
              <a:off x="2914" y="1522"/>
              <a:ext cx="48" cy="5355"/>
            </a:xfrm>
            <a:prstGeom prst="rect">
              <a:avLst/>
            </a:prstGeom>
            <a:gradFill rotWithShape="0">
              <a:gsLst>
                <a:gs pos="0">
                  <a:schemeClr val="bg1"/>
                </a:gs>
                <a:gs pos="100000">
                  <a:schemeClr val="hlink"/>
                </a:gs>
              </a:gsLst>
              <a:lin ang="0" scaled="1"/>
            </a:gradFill>
            <a:ln w="9525">
              <a:noFill/>
              <a:miter lim="800000"/>
              <a:headEnd/>
              <a:tailEnd/>
            </a:ln>
            <a:effectLst/>
          </p:spPr>
          <p:txBody>
            <a:bodyPr wrap="none" anchor="ctr"/>
            <a:lstStyle/>
            <a:p>
              <a:endParaRPr lang="en-US"/>
            </a:p>
          </p:txBody>
        </p:sp>
      </p:grpSp>
      <p:grpSp>
        <p:nvGrpSpPr>
          <p:cNvPr id="161808" name="Group 16"/>
          <p:cNvGrpSpPr>
            <a:grpSpLocks/>
          </p:cNvGrpSpPr>
          <p:nvPr/>
        </p:nvGrpSpPr>
        <p:grpSpPr bwMode="auto">
          <a:xfrm>
            <a:off x="76200" y="176213"/>
            <a:ext cx="8745538" cy="161925"/>
            <a:chOff x="48" y="111"/>
            <a:chExt cx="5509" cy="102"/>
          </a:xfrm>
        </p:grpSpPr>
        <p:sp>
          <p:nvSpPr>
            <p:cNvPr id="161809" name="Rectangle 17"/>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w="9525">
              <a:noFill/>
              <a:miter lim="800000"/>
              <a:headEnd/>
              <a:tailEnd/>
            </a:ln>
            <a:effectLst/>
          </p:spPr>
          <p:txBody>
            <a:bodyPr wrap="none" anchor="ctr"/>
            <a:lstStyle/>
            <a:p>
              <a:endParaRPr lang="en-US"/>
            </a:p>
          </p:txBody>
        </p:sp>
        <p:sp>
          <p:nvSpPr>
            <p:cNvPr id="161810" name="Rectangle 18"/>
            <p:cNvSpPr>
              <a:spLocks noChangeArrowheads="1"/>
            </p:cNvSpPr>
            <p:nvPr/>
          </p:nvSpPr>
          <p:spPr bwMode="auto">
            <a:xfrm rot="5400000" flipV="1">
              <a:off x="2784" y="-2625"/>
              <a:ext cx="38" cy="5509"/>
            </a:xfrm>
            <a:prstGeom prst="rect">
              <a:avLst/>
            </a:prstGeom>
            <a:gradFill rotWithShape="0">
              <a:gsLst>
                <a:gs pos="0">
                  <a:schemeClr val="accent1"/>
                </a:gs>
                <a:gs pos="100000">
                  <a:schemeClr val="bg1"/>
                </a:gs>
              </a:gsLst>
              <a:lin ang="0" scaled="1"/>
            </a:gradFill>
            <a:ln w="9525">
              <a:noFill/>
              <a:miter lim="800000"/>
              <a:headEnd/>
              <a:tailEnd/>
            </a:ln>
            <a:effectLst/>
          </p:spPr>
          <p:txBody>
            <a:bodyPr wrap="none" anchor="ctr"/>
            <a:lstStyle/>
            <a:p>
              <a:endParaRPr lang="en-US"/>
            </a:p>
          </p:txBody>
        </p:sp>
      </p:grpSp>
      <p:grpSp>
        <p:nvGrpSpPr>
          <p:cNvPr id="161811" name="Group 19"/>
          <p:cNvGrpSpPr>
            <a:grpSpLocks/>
          </p:cNvGrpSpPr>
          <p:nvPr/>
        </p:nvGrpSpPr>
        <p:grpSpPr bwMode="auto">
          <a:xfrm>
            <a:off x="71438" y="176213"/>
            <a:ext cx="8745537" cy="161925"/>
            <a:chOff x="48" y="111"/>
            <a:chExt cx="5509" cy="102"/>
          </a:xfrm>
        </p:grpSpPr>
        <p:sp>
          <p:nvSpPr>
            <p:cNvPr id="161812" name="Rectangle 20"/>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w="9525">
              <a:noFill/>
              <a:miter lim="800000"/>
              <a:headEnd/>
              <a:tailEnd/>
            </a:ln>
            <a:effectLst/>
          </p:spPr>
          <p:txBody>
            <a:bodyPr wrap="none" anchor="ctr"/>
            <a:lstStyle/>
            <a:p>
              <a:endParaRPr lang="en-US"/>
            </a:p>
          </p:txBody>
        </p:sp>
        <p:sp>
          <p:nvSpPr>
            <p:cNvPr id="161813" name="Rectangle 21"/>
            <p:cNvSpPr>
              <a:spLocks noChangeArrowheads="1"/>
            </p:cNvSpPr>
            <p:nvPr/>
          </p:nvSpPr>
          <p:spPr bwMode="auto">
            <a:xfrm rot="5400000" flipV="1">
              <a:off x="2784" y="-2625"/>
              <a:ext cx="38" cy="5509"/>
            </a:xfrm>
            <a:prstGeom prst="rect">
              <a:avLst/>
            </a:prstGeom>
            <a:gradFill rotWithShape="0">
              <a:gsLst>
                <a:gs pos="0">
                  <a:schemeClr val="accent1"/>
                </a:gs>
                <a:gs pos="100000">
                  <a:schemeClr val="bg1"/>
                </a:gs>
              </a:gsLst>
              <a:lin ang="0" scaled="1"/>
            </a:gradFill>
            <a:ln w="9525">
              <a:noFill/>
              <a:miter lim="800000"/>
              <a:headEnd/>
              <a:tailEnd/>
            </a:ln>
            <a:effec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Lst>
  <p:timing>
    <p:tnLst>
      <p:par>
        <p:cTn id="1" dur="indefinite" restart="never" nodeType="tmRoot">
          <p:childTnLst>
            <p:seq concurrent="1" nextAc="seek">
              <p:cTn id="2" dur="indefinite">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61811"/>
                                        </p:tgtEl>
                                        <p:attrNameLst>
                                          <p:attrName>style.visibility</p:attrName>
                                        </p:attrNameLst>
                                      </p:cBhvr>
                                      <p:to>
                                        <p:strVal val="visible"/>
                                      </p:to>
                                    </p:set>
                                    <p:anim calcmode="lin" valueType="num">
                                      <p:cBhvr additive="base">
                                        <p:cTn id="7" dur="500" fill="hold">
                                          <p:stCondLst>
                                            <p:cond delay="0"/>
                                          </p:stCondLst>
                                        </p:cTn>
                                        <p:tgtEl>
                                          <p:spTgt spid="161811"/>
                                        </p:tgtEl>
                                        <p:attrNameLst>
                                          <p:attrName>ppt_x</p:attrName>
                                        </p:attrNameLst>
                                      </p:cBhvr>
                                      <p:tavLst>
                                        <p:tav tm="0">
                                          <p:val>
                                            <p:strVal val="1+#ppt_w/2"/>
                                          </p:val>
                                        </p:tav>
                                        <p:tav tm="100000">
                                          <p:val>
                                            <p:strVal val="#ppt_x"/>
                                          </p:val>
                                        </p:tav>
                                      </p:tavLst>
                                    </p:anim>
                                    <p:anim calcmode="lin" valueType="num">
                                      <p:cBhvr additive="base">
                                        <p:cTn id="8" dur="500" fill="hold">
                                          <p:stCondLst>
                                            <p:cond delay="0"/>
                                          </p:stCondLst>
                                        </p:cTn>
                                        <p:tgtEl>
                                          <p:spTgt spid="1618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Tahoma" pitchFamily="34" charset="0"/>
        </a:defRPr>
      </a:lvl2pPr>
      <a:lvl3pPr algn="l" rtl="0" fontAlgn="base">
        <a:spcBef>
          <a:spcPct val="0"/>
        </a:spcBef>
        <a:spcAft>
          <a:spcPct val="0"/>
        </a:spcAft>
        <a:defRPr sz="3600">
          <a:solidFill>
            <a:schemeClr val="tx2"/>
          </a:solidFill>
          <a:latin typeface="Tahoma" pitchFamily="34" charset="0"/>
        </a:defRPr>
      </a:lvl3pPr>
      <a:lvl4pPr algn="l" rtl="0" fontAlgn="base">
        <a:spcBef>
          <a:spcPct val="0"/>
        </a:spcBef>
        <a:spcAft>
          <a:spcPct val="0"/>
        </a:spcAft>
        <a:defRPr sz="3600">
          <a:solidFill>
            <a:schemeClr val="tx2"/>
          </a:solidFill>
          <a:latin typeface="Tahoma" pitchFamily="34" charset="0"/>
        </a:defRPr>
      </a:lvl4pPr>
      <a:lvl5pPr algn="l" rtl="0" fontAlgn="base">
        <a:spcBef>
          <a:spcPct val="0"/>
        </a:spcBef>
        <a:spcAft>
          <a:spcPct val="0"/>
        </a:spcAft>
        <a:defRPr sz="3600">
          <a:solidFill>
            <a:schemeClr val="tx2"/>
          </a:solidFill>
          <a:latin typeface="Tahoma" pitchFamily="34" charset="0"/>
        </a:defRPr>
      </a:lvl5pPr>
      <a:lvl6pPr marL="457200" algn="l" rtl="0" fontAlgn="base">
        <a:spcBef>
          <a:spcPct val="0"/>
        </a:spcBef>
        <a:spcAft>
          <a:spcPct val="0"/>
        </a:spcAft>
        <a:defRPr sz="3600">
          <a:solidFill>
            <a:schemeClr val="tx2"/>
          </a:solidFill>
          <a:latin typeface="Tahoma" pitchFamily="34" charset="0"/>
        </a:defRPr>
      </a:lvl6pPr>
      <a:lvl7pPr marL="914400" algn="l" rtl="0" fontAlgn="base">
        <a:spcBef>
          <a:spcPct val="0"/>
        </a:spcBef>
        <a:spcAft>
          <a:spcPct val="0"/>
        </a:spcAft>
        <a:defRPr sz="3600">
          <a:solidFill>
            <a:schemeClr val="tx2"/>
          </a:solidFill>
          <a:latin typeface="Tahoma" pitchFamily="34" charset="0"/>
        </a:defRPr>
      </a:lvl7pPr>
      <a:lvl8pPr marL="1371600" algn="l" rtl="0" fontAlgn="base">
        <a:spcBef>
          <a:spcPct val="0"/>
        </a:spcBef>
        <a:spcAft>
          <a:spcPct val="0"/>
        </a:spcAft>
        <a:defRPr sz="3600">
          <a:solidFill>
            <a:schemeClr val="tx2"/>
          </a:solidFill>
          <a:latin typeface="Tahoma" pitchFamily="34" charset="0"/>
        </a:defRPr>
      </a:lvl8pPr>
      <a:lvl9pPr marL="1828800" algn="l" rtl="0" fontAlgn="base">
        <a:spcBef>
          <a:spcPct val="0"/>
        </a:spcBef>
        <a:spcAft>
          <a:spcPct val="0"/>
        </a:spcAft>
        <a:defRPr sz="3600">
          <a:solidFill>
            <a:schemeClr val="tx2"/>
          </a:solidFill>
          <a:latin typeface="Tahoma" pitchFamily="34" charset="0"/>
        </a:defRPr>
      </a:lvl9pPr>
    </p:titleStyle>
    <p:bodyStyle>
      <a:lvl1pPr marL="342900" indent="-342900" algn="l" rtl="0" fontAlgn="base">
        <a:spcBef>
          <a:spcPct val="20000"/>
        </a:spcBef>
        <a:spcAft>
          <a:spcPct val="0"/>
        </a:spcAft>
        <a:buClr>
          <a:schemeClr val="accent1"/>
        </a:buClr>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Char char="–"/>
        <a:defRPr sz="2800">
          <a:solidFill>
            <a:schemeClr val="tx1"/>
          </a:solidFill>
          <a:latin typeface="+mn-lt"/>
        </a:defRPr>
      </a:lvl2pPr>
      <a:lvl3pPr marL="1143000" indent="-228600" algn="l" rtl="0" fontAlgn="base">
        <a:spcBef>
          <a:spcPct val="20000"/>
        </a:spcBef>
        <a:spcAft>
          <a:spcPct val="0"/>
        </a:spcAft>
        <a:buClr>
          <a:schemeClr val="accent1"/>
        </a:buClr>
        <a:buChar char="•"/>
        <a:defRPr sz="2400">
          <a:solidFill>
            <a:schemeClr val="tx1"/>
          </a:solidFill>
          <a:latin typeface="+mn-lt"/>
        </a:defRPr>
      </a:lvl3pPr>
      <a:lvl4pPr marL="1600200" indent="-228600" algn="l" rtl="0" fontAlgn="base">
        <a:spcBef>
          <a:spcPct val="20000"/>
        </a:spcBef>
        <a:spcAft>
          <a:spcPct val="0"/>
        </a:spcAft>
        <a:buClr>
          <a:schemeClr val="folHlink"/>
        </a:buClr>
        <a:buChar char="–"/>
        <a:defRPr sz="2000">
          <a:solidFill>
            <a:schemeClr val="tx1"/>
          </a:solidFill>
          <a:latin typeface="+mn-lt"/>
        </a:defRPr>
      </a:lvl4pPr>
      <a:lvl5pPr marL="2057400" indent="-228600" algn="l" rtl="0" fontAlgn="base">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Microsoft_Office_Word_97_-_2003_Document2.doc"/><Relationship Id="rId2" Type="http://schemas.openxmlformats.org/officeDocument/2006/relationships/slideLayout" Target="../slideLayouts/slideLayout12.xml"/><Relationship Id="rId1" Type="http://schemas.openxmlformats.org/officeDocument/2006/relationships/vmlDrawing" Target="../drawings/vmlDrawing2.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Microsoft_Office_Word_97_-_2003_Document3.doc"/><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Microsoft_Office_Word_97_-_2003_Document1.doc"/><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a:xfrm>
            <a:off x="381000" y="381000"/>
            <a:ext cx="8001000" cy="1066800"/>
          </a:xfrm>
        </p:spPr>
        <p:txBody>
          <a:bodyPr/>
          <a:lstStyle/>
          <a:p>
            <a:pPr algn="ctr"/>
            <a:r>
              <a:rPr lang="en-US" sz="2800" b="1" u="sng" dirty="0" smtClean="0"/>
              <a:t>MVAT </a:t>
            </a:r>
            <a:r>
              <a:rPr lang="en-US" sz="2800" b="1" u="sng" dirty="0" smtClean="0"/>
              <a:t>AUDIT 2013</a:t>
            </a:r>
            <a:r>
              <a:rPr lang="en-US" sz="2800" b="1" u="sng" dirty="0"/>
              <a:t/>
            </a:r>
            <a:br>
              <a:rPr lang="en-US" sz="2800" b="1" u="sng" dirty="0"/>
            </a:br>
            <a:r>
              <a:rPr lang="en-US" sz="2800" b="1" u="sng" dirty="0" smtClean="0"/>
              <a:t>Approach </a:t>
            </a:r>
            <a:r>
              <a:rPr lang="en-US" sz="2800" b="1" u="sng" smtClean="0"/>
              <a:t>&amp; Important </a:t>
            </a:r>
            <a:r>
              <a:rPr lang="en-US" sz="2800" b="1" u="sng" dirty="0" smtClean="0"/>
              <a:t>Issues</a:t>
            </a:r>
            <a:r>
              <a:rPr lang="en-US" sz="2800" b="1" u="sng" dirty="0"/>
              <a:t/>
            </a:r>
            <a:br>
              <a:rPr lang="en-US" sz="2800" b="1" u="sng" dirty="0"/>
            </a:br>
            <a:r>
              <a:rPr lang="en-US" sz="2800" b="1" u="sng" dirty="0"/>
              <a:t/>
            </a:r>
            <a:br>
              <a:rPr lang="en-US" sz="2800" b="1" u="sng" dirty="0"/>
            </a:br>
            <a:r>
              <a:rPr lang="en-US" sz="2800" b="1" u="sng" dirty="0" smtClean="0"/>
              <a:t>25</a:t>
            </a:r>
            <a:r>
              <a:rPr lang="en-US" sz="2000" b="1" u="sng" baseline="30000" dirty="0" smtClean="0"/>
              <a:t>TH</a:t>
            </a:r>
            <a:r>
              <a:rPr lang="en-US" sz="2000" b="1" u="sng" dirty="0" smtClean="0"/>
              <a:t> November, 2013</a:t>
            </a:r>
            <a:r>
              <a:rPr lang="en-US" sz="2000" b="1" u="sng" dirty="0"/>
              <a:t/>
            </a:r>
            <a:br>
              <a:rPr lang="en-US" sz="2000" b="1" u="sng" dirty="0"/>
            </a:br>
            <a:r>
              <a:rPr lang="en-US" sz="3200" dirty="0"/>
              <a:t/>
            </a:r>
            <a:br>
              <a:rPr lang="en-US" sz="3200" dirty="0"/>
            </a:br>
            <a:r>
              <a:rPr lang="en-US" sz="3200" dirty="0"/>
              <a:t/>
            </a:r>
            <a:br>
              <a:rPr lang="en-US" sz="3200" dirty="0"/>
            </a:br>
            <a:r>
              <a:rPr lang="en-US" sz="3200" dirty="0"/>
              <a:t/>
            </a:r>
            <a:br>
              <a:rPr lang="en-US" sz="3200" dirty="0"/>
            </a:br>
            <a:r>
              <a:rPr lang="en-US" sz="3200" dirty="0"/>
              <a:t/>
            </a:r>
            <a:br>
              <a:rPr lang="en-US" sz="3200" dirty="0"/>
            </a:br>
            <a:r>
              <a:rPr lang="en-US" sz="3200" dirty="0"/>
              <a:t>By</a:t>
            </a:r>
            <a:br>
              <a:rPr lang="en-US" sz="3200" dirty="0"/>
            </a:br>
            <a:r>
              <a:rPr lang="en-US" sz="3200" dirty="0"/>
              <a:t/>
            </a:r>
            <a:br>
              <a:rPr lang="en-US" sz="3200" dirty="0"/>
            </a:br>
            <a:r>
              <a:rPr lang="en-US" sz="3200" dirty="0"/>
              <a:t>CA M B Abhyankar</a:t>
            </a:r>
            <a:r>
              <a:rPr lang="en-US" sz="2000" b="1" dirty="0">
                <a:latin typeface="Arial" charset="0"/>
              </a:rPr>
              <a:t/>
            </a:r>
            <a:br>
              <a:rPr lang="en-US" sz="2000" b="1" dirty="0">
                <a:latin typeface="Arial" charset="0"/>
              </a:rPr>
            </a:br>
            <a:r>
              <a:rPr lang="en-US" sz="1600" b="1" dirty="0">
                <a:latin typeface="Arial" charset="0"/>
              </a:rPr>
              <a:t> </a:t>
            </a:r>
          </a:p>
        </p:txBody>
      </p:sp>
      <p:sp>
        <p:nvSpPr>
          <p:cNvPr id="3" name="Slide Number Placeholder 2"/>
          <p:cNvSpPr>
            <a:spLocks noGrp="1"/>
          </p:cNvSpPr>
          <p:nvPr>
            <p:ph type="sldNum" sz="quarter" idx="12"/>
          </p:nvPr>
        </p:nvSpPr>
        <p:spPr/>
        <p:txBody>
          <a:bodyPr/>
          <a:lstStyle/>
          <a:p>
            <a:fld id="{19E4526F-E120-41BA-AC0A-69848D84F824}" type="slidenum">
              <a:rPr lang="en-US" smtClean="0"/>
              <a:pPr/>
              <a:t>1</a:t>
            </a:fld>
            <a:endParaRPr lang="en-US"/>
          </a:p>
        </p:txBody>
      </p:sp>
      <p:sp>
        <p:nvSpPr>
          <p:cNvPr id="4" name="Footer Placeholder 3"/>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5" name="Rectangle 3"/>
          <p:cNvSpPr>
            <a:spLocks noGrp="1" noChangeArrowheads="1"/>
          </p:cNvSpPr>
          <p:nvPr>
            <p:ph type="body" idx="1"/>
          </p:nvPr>
        </p:nvSpPr>
        <p:spPr>
          <a:xfrm>
            <a:off x="609600" y="2209800"/>
            <a:ext cx="7772400" cy="4648200"/>
          </a:xfrm>
        </p:spPr>
        <p:txBody>
          <a:bodyPr/>
          <a:lstStyle/>
          <a:p>
            <a:pPr algn="ctr">
              <a:buFontTx/>
              <a:buNone/>
            </a:pPr>
            <a:r>
              <a:rPr lang="en-GB" sz="5400" b="1" u="sng"/>
              <a:t>Getting Started</a:t>
            </a:r>
            <a:endParaRPr lang="en-US" sz="5400" b="1" u="sng"/>
          </a:p>
        </p:txBody>
      </p:sp>
      <p:sp>
        <p:nvSpPr>
          <p:cNvPr id="3" name="Slide Number Placeholder 2"/>
          <p:cNvSpPr>
            <a:spLocks noGrp="1"/>
          </p:cNvSpPr>
          <p:nvPr>
            <p:ph type="sldNum" sz="quarter" idx="12"/>
          </p:nvPr>
        </p:nvSpPr>
        <p:spPr/>
        <p:txBody>
          <a:bodyPr/>
          <a:lstStyle/>
          <a:p>
            <a:fld id="{19E4526F-E120-41BA-AC0A-69848D84F824}" type="slidenum">
              <a:rPr lang="en-US" smtClean="0"/>
              <a:pPr/>
              <a:t>10</a:t>
            </a:fld>
            <a:endParaRPr lang="en-US"/>
          </a:p>
        </p:txBody>
      </p:sp>
      <p:sp>
        <p:nvSpPr>
          <p:cNvPr id="4" name="Footer Placeholder 3"/>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r>
              <a:rPr lang="en-GB" sz="2400" b="1"/>
              <a:t>1) Understanding the Business</a:t>
            </a:r>
            <a:endParaRPr lang="en-US" sz="2400" b="1"/>
          </a:p>
        </p:txBody>
      </p:sp>
      <p:sp>
        <p:nvSpPr>
          <p:cNvPr id="172035" name="Rectangle 3"/>
          <p:cNvSpPr>
            <a:spLocks noGrp="1" noChangeArrowheads="1"/>
          </p:cNvSpPr>
          <p:nvPr>
            <p:ph type="body" idx="1"/>
          </p:nvPr>
        </p:nvSpPr>
        <p:spPr/>
        <p:txBody>
          <a:bodyPr/>
          <a:lstStyle/>
          <a:p>
            <a:pPr>
              <a:lnSpc>
                <a:spcPct val="80000"/>
              </a:lnSpc>
            </a:pPr>
            <a:endParaRPr lang="en-GB" sz="1800"/>
          </a:p>
          <a:p>
            <a:pPr>
              <a:lnSpc>
                <a:spcPct val="80000"/>
              </a:lnSpc>
              <a:buFontTx/>
              <a:buNone/>
            </a:pPr>
            <a:r>
              <a:rPr lang="en-GB" sz="1800">
                <a:latin typeface="Arial" charset="0"/>
              </a:rPr>
              <a:t>Auditor should acquire full knowledge of the client’s business and policies </a:t>
            </a:r>
          </a:p>
          <a:p>
            <a:pPr>
              <a:lnSpc>
                <a:spcPct val="80000"/>
              </a:lnSpc>
              <a:buFontTx/>
              <a:buNone/>
            </a:pPr>
            <a:r>
              <a:rPr lang="en-GB" sz="1800">
                <a:latin typeface="Arial" charset="0"/>
              </a:rPr>
              <a:t>This involves understanding /knowing:</a:t>
            </a:r>
          </a:p>
          <a:p>
            <a:pPr>
              <a:lnSpc>
                <a:spcPct val="80000"/>
              </a:lnSpc>
              <a:buFontTx/>
              <a:buNone/>
            </a:pPr>
            <a:endParaRPr lang="en-GB" sz="1800">
              <a:latin typeface="Arial" charset="0"/>
            </a:endParaRPr>
          </a:p>
          <a:p>
            <a:pPr>
              <a:lnSpc>
                <a:spcPct val="80000"/>
              </a:lnSpc>
              <a:buFontTx/>
              <a:buNone/>
            </a:pPr>
            <a:r>
              <a:rPr lang="en-GB" sz="1800">
                <a:latin typeface="Arial" charset="0"/>
              </a:rPr>
              <a:t>a)  the nature of business</a:t>
            </a:r>
          </a:p>
          <a:p>
            <a:pPr>
              <a:lnSpc>
                <a:spcPct val="80000"/>
              </a:lnSpc>
              <a:buFontTx/>
              <a:buNone/>
            </a:pPr>
            <a:r>
              <a:rPr lang="en-GB" sz="1800">
                <a:latin typeface="Arial" charset="0"/>
              </a:rPr>
              <a:t>b)  the nature of its products </a:t>
            </a:r>
          </a:p>
          <a:p>
            <a:pPr>
              <a:lnSpc>
                <a:spcPct val="80000"/>
              </a:lnSpc>
              <a:buFontTx/>
              <a:buNone/>
            </a:pPr>
            <a:r>
              <a:rPr lang="en-GB" sz="1800">
                <a:latin typeface="Arial" charset="0"/>
              </a:rPr>
              <a:t>c)  the processes involved in manufacture, production and ascertaining whether any part of the work is to be sent out of the entity for further processing</a:t>
            </a:r>
          </a:p>
          <a:p>
            <a:pPr>
              <a:lnSpc>
                <a:spcPct val="80000"/>
              </a:lnSpc>
              <a:buFontTx/>
              <a:buNone/>
            </a:pPr>
            <a:r>
              <a:rPr lang="en-GB" sz="1800">
                <a:latin typeface="Arial" charset="0"/>
              </a:rPr>
              <a:t>d)  key personnel involved </a:t>
            </a:r>
          </a:p>
          <a:p>
            <a:pPr>
              <a:lnSpc>
                <a:spcPct val="80000"/>
              </a:lnSpc>
              <a:buFontTx/>
              <a:buNone/>
            </a:pPr>
            <a:r>
              <a:rPr lang="en-GB" sz="1800">
                <a:latin typeface="Arial" charset="0"/>
              </a:rPr>
              <a:t>e)  Events and risks that may have an impact on the audit report</a:t>
            </a:r>
          </a:p>
          <a:p>
            <a:pPr>
              <a:lnSpc>
                <a:spcPct val="80000"/>
              </a:lnSpc>
              <a:buFontTx/>
              <a:buNone/>
            </a:pPr>
            <a:r>
              <a:rPr lang="en-GB" sz="1800">
                <a:latin typeface="Arial" charset="0"/>
              </a:rPr>
              <a:t>	transactions of related parties that are material to the financial statements. The auditor should obtain sufficient audit evidence in this regard accounting and internal control system of the dealer</a:t>
            </a:r>
          </a:p>
          <a:p>
            <a:pPr>
              <a:lnSpc>
                <a:spcPct val="80000"/>
              </a:lnSpc>
              <a:buFontTx/>
              <a:buNone/>
            </a:pPr>
            <a:r>
              <a:rPr lang="en-GB" sz="1800">
                <a:latin typeface="Arial" charset="0"/>
              </a:rPr>
              <a:t>f)   Effect of a CIS environment on the audit. The auditor should have sufficient knowledge of the CIS to proceed with the audit.</a:t>
            </a:r>
            <a:endParaRPr lang="en-US" sz="1800">
              <a:latin typeface="Arial" charset="0"/>
            </a:endParaRPr>
          </a:p>
        </p:txBody>
      </p:sp>
      <p:sp>
        <p:nvSpPr>
          <p:cNvPr id="4" name="Slide Number Placeholder 3"/>
          <p:cNvSpPr>
            <a:spLocks noGrp="1"/>
          </p:cNvSpPr>
          <p:nvPr>
            <p:ph type="sldNum" sz="quarter" idx="12"/>
          </p:nvPr>
        </p:nvSpPr>
        <p:spPr/>
        <p:txBody>
          <a:bodyPr/>
          <a:lstStyle/>
          <a:p>
            <a:fld id="{19E4526F-E120-41BA-AC0A-69848D84F824}"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381000" y="457200"/>
            <a:ext cx="8001000" cy="838200"/>
          </a:xfrm>
        </p:spPr>
        <p:txBody>
          <a:bodyPr/>
          <a:lstStyle/>
          <a:p>
            <a:r>
              <a:rPr lang="en-GB" sz="2400" b="1" dirty="0" smtClean="0"/>
              <a:t>2)      </a:t>
            </a:r>
            <a:r>
              <a:rPr lang="en-GB" sz="2400" b="1" dirty="0"/>
              <a:t>System based Sales Tax Record</a:t>
            </a:r>
            <a:endParaRPr lang="en-US" sz="2400" b="1" dirty="0"/>
          </a:p>
        </p:txBody>
      </p:sp>
      <p:sp>
        <p:nvSpPr>
          <p:cNvPr id="174083" name="Rectangle 3"/>
          <p:cNvSpPr>
            <a:spLocks noGrp="1" noChangeArrowheads="1"/>
          </p:cNvSpPr>
          <p:nvPr>
            <p:ph type="body" idx="1"/>
          </p:nvPr>
        </p:nvSpPr>
        <p:spPr>
          <a:xfrm>
            <a:off x="609600" y="1600200"/>
            <a:ext cx="7772400" cy="4648200"/>
          </a:xfrm>
        </p:spPr>
        <p:txBody>
          <a:bodyPr/>
          <a:lstStyle/>
          <a:p>
            <a:pPr>
              <a:lnSpc>
                <a:spcPct val="80000"/>
              </a:lnSpc>
            </a:pPr>
            <a:r>
              <a:rPr lang="en-GB" sz="2000">
                <a:latin typeface="Arial" charset="0"/>
              </a:rPr>
              <a:t>Sales tax primarily relates to sale and purchase of goods. </a:t>
            </a:r>
          </a:p>
          <a:p>
            <a:pPr>
              <a:lnSpc>
                <a:spcPct val="80000"/>
              </a:lnSpc>
            </a:pPr>
            <a:endParaRPr lang="en-GB" sz="2000">
              <a:latin typeface="Arial" charset="0"/>
            </a:endParaRPr>
          </a:p>
          <a:p>
            <a:pPr>
              <a:lnSpc>
                <a:spcPct val="80000"/>
              </a:lnSpc>
              <a:buFontTx/>
              <a:buNone/>
            </a:pPr>
            <a:r>
              <a:rPr lang="en-GB" sz="2000">
                <a:latin typeface="Arial" charset="0"/>
              </a:rPr>
              <a:t>     Auditor should therefore advise the dealer that system for data captured in the financial accounts should be so designed that it identifies each and every transaction of sale and purchase of goods recorded in the books of accounts according to their respective meanings under sales tax law. </a:t>
            </a:r>
          </a:p>
          <a:p>
            <a:pPr>
              <a:lnSpc>
                <a:spcPct val="80000"/>
              </a:lnSpc>
              <a:buFontTx/>
              <a:buNone/>
            </a:pPr>
            <a:r>
              <a:rPr lang="en-GB" sz="2000">
                <a:latin typeface="Arial" charset="0"/>
              </a:rPr>
              <a:t>    </a:t>
            </a:r>
          </a:p>
          <a:p>
            <a:pPr>
              <a:lnSpc>
                <a:spcPct val="80000"/>
              </a:lnSpc>
              <a:buFontTx/>
              <a:buNone/>
            </a:pPr>
            <a:r>
              <a:rPr lang="en-GB" sz="2000">
                <a:latin typeface="Arial" charset="0"/>
              </a:rPr>
              <a:t>    This will ensure linkage between accounting data and returns to be filed under sales tax and will make the sales tax compliance easier for the tax payer. </a:t>
            </a:r>
          </a:p>
          <a:p>
            <a:pPr>
              <a:lnSpc>
                <a:spcPct val="80000"/>
              </a:lnSpc>
              <a:buFontTx/>
              <a:buNone/>
            </a:pPr>
            <a:r>
              <a:rPr lang="en-GB" sz="2000">
                <a:latin typeface="Arial" charset="0"/>
              </a:rPr>
              <a:t>      </a:t>
            </a:r>
          </a:p>
          <a:p>
            <a:pPr>
              <a:lnSpc>
                <a:spcPct val="80000"/>
              </a:lnSpc>
              <a:buFontTx/>
              <a:buNone/>
            </a:pPr>
            <a:r>
              <a:rPr lang="en-GB" sz="2000">
                <a:latin typeface="Arial" charset="0"/>
              </a:rPr>
              <a:t>     From sales tax point of view sale and purchase turnover for MVAT/CST includes most of the charges relating to goods up to delivery except insurance and installation. </a:t>
            </a:r>
            <a:endParaRPr lang="en-US" sz="2000">
              <a:latin typeface="Arial" charset="0"/>
            </a:endParaRPr>
          </a:p>
        </p:txBody>
      </p:sp>
      <p:sp>
        <p:nvSpPr>
          <p:cNvPr id="4" name="Slide Number Placeholder 3"/>
          <p:cNvSpPr>
            <a:spLocks noGrp="1"/>
          </p:cNvSpPr>
          <p:nvPr>
            <p:ph type="sldNum" sz="quarter" idx="12"/>
          </p:nvPr>
        </p:nvSpPr>
        <p:spPr/>
        <p:txBody>
          <a:bodyPr/>
          <a:lstStyle/>
          <a:p>
            <a:fld id="{19E4526F-E120-41BA-AC0A-69848D84F824}"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r>
              <a:rPr lang="en-GB" sz="2400" b="1" u="sng">
                <a:latin typeface="Arial" charset="0"/>
              </a:rPr>
              <a:t>Following Statements need to be compiled for the purpose of Form 704</a:t>
            </a:r>
            <a:endParaRPr lang="en-US" sz="2400" b="1" u="sng">
              <a:latin typeface="Arial" charset="0"/>
            </a:endParaRPr>
          </a:p>
        </p:txBody>
      </p:sp>
      <p:sp>
        <p:nvSpPr>
          <p:cNvPr id="188419" name="Rectangle 3"/>
          <p:cNvSpPr>
            <a:spLocks noGrp="1" noChangeArrowheads="1"/>
          </p:cNvSpPr>
          <p:nvPr>
            <p:ph type="body" idx="1"/>
          </p:nvPr>
        </p:nvSpPr>
        <p:spPr>
          <a:xfrm>
            <a:off x="381000" y="1600200"/>
            <a:ext cx="7772400" cy="4648200"/>
          </a:xfrm>
        </p:spPr>
        <p:txBody>
          <a:bodyPr/>
          <a:lstStyle/>
          <a:p>
            <a:pPr marL="533400" indent="-533400">
              <a:lnSpc>
                <a:spcPct val="90000"/>
              </a:lnSpc>
              <a:buFontTx/>
              <a:buNone/>
            </a:pPr>
            <a:r>
              <a:rPr lang="en-GB" sz="2000">
                <a:latin typeface="Arial" charset="0"/>
              </a:rPr>
              <a:t>a) Consolidation of Monthly Returns, along with details of </a:t>
            </a:r>
          </a:p>
          <a:p>
            <a:pPr marL="533400" indent="-533400">
              <a:lnSpc>
                <a:spcPct val="90000"/>
              </a:lnSpc>
              <a:buFontTx/>
              <a:buNone/>
            </a:pPr>
            <a:r>
              <a:rPr lang="en-GB" sz="2000">
                <a:latin typeface="Arial" charset="0"/>
              </a:rPr>
              <a:t>taxes paid.</a:t>
            </a:r>
          </a:p>
          <a:p>
            <a:pPr marL="533400" indent="-533400">
              <a:lnSpc>
                <a:spcPct val="90000"/>
              </a:lnSpc>
              <a:buFontTx/>
              <a:buNone/>
            </a:pPr>
            <a:endParaRPr lang="en-GB" sz="2000">
              <a:latin typeface="Arial" charset="0"/>
            </a:endParaRPr>
          </a:p>
          <a:p>
            <a:pPr marL="533400" indent="-533400">
              <a:lnSpc>
                <a:spcPct val="90000"/>
              </a:lnSpc>
              <a:buFontTx/>
              <a:buNone/>
            </a:pPr>
            <a:r>
              <a:rPr lang="en-GB" sz="2000">
                <a:latin typeface="Arial" charset="0"/>
              </a:rPr>
              <a:t>b) Sales and Purchase Summaries as per respective Registers.</a:t>
            </a:r>
          </a:p>
          <a:p>
            <a:pPr marL="533400" indent="-533400">
              <a:lnSpc>
                <a:spcPct val="90000"/>
              </a:lnSpc>
            </a:pPr>
            <a:endParaRPr lang="en-GB" sz="2000">
              <a:latin typeface="Arial" charset="0"/>
            </a:endParaRPr>
          </a:p>
          <a:p>
            <a:pPr marL="533400" indent="-533400">
              <a:lnSpc>
                <a:spcPct val="90000"/>
              </a:lnSpc>
              <a:buFontTx/>
              <a:buNone/>
            </a:pPr>
            <a:r>
              <a:rPr lang="en-GB" sz="2000">
                <a:latin typeface="Arial" charset="0"/>
              </a:rPr>
              <a:t>c) Soft copies of above registers in Excel Format (if possible)</a:t>
            </a:r>
          </a:p>
          <a:p>
            <a:pPr marL="533400" indent="-533400">
              <a:lnSpc>
                <a:spcPct val="90000"/>
              </a:lnSpc>
              <a:buFontTx/>
              <a:buNone/>
            </a:pPr>
            <a:endParaRPr lang="en-GB" sz="2000">
              <a:latin typeface="Arial" charset="0"/>
            </a:endParaRPr>
          </a:p>
          <a:p>
            <a:pPr marL="533400" indent="-533400">
              <a:lnSpc>
                <a:spcPct val="90000"/>
              </a:lnSpc>
              <a:buFontTx/>
              <a:buNone/>
            </a:pPr>
            <a:r>
              <a:rPr lang="en-GB" sz="2000">
                <a:latin typeface="Arial" charset="0"/>
              </a:rPr>
              <a:t>d) Files of Sale and Purchase Bills organized in the order of </a:t>
            </a:r>
          </a:p>
          <a:p>
            <a:pPr marL="533400" indent="-533400">
              <a:lnSpc>
                <a:spcPct val="90000"/>
              </a:lnSpc>
              <a:buFontTx/>
              <a:buNone/>
            </a:pPr>
            <a:r>
              <a:rPr lang="en-GB" sz="2000">
                <a:latin typeface="Arial" charset="0"/>
              </a:rPr>
              <a:t>    entries made in the Sale and purchase Registers, so that</a:t>
            </a:r>
          </a:p>
          <a:p>
            <a:pPr marL="533400" indent="-533400">
              <a:lnSpc>
                <a:spcPct val="90000"/>
              </a:lnSpc>
              <a:buFontTx/>
              <a:buNone/>
            </a:pPr>
            <a:r>
              <a:rPr lang="en-GB" sz="2000">
                <a:latin typeface="Arial" charset="0"/>
              </a:rPr>
              <a:t>    some of these can be easily verified at random during </a:t>
            </a:r>
          </a:p>
          <a:p>
            <a:pPr marL="533400" indent="-533400">
              <a:lnSpc>
                <a:spcPct val="90000"/>
              </a:lnSpc>
              <a:buFontTx/>
              <a:buNone/>
            </a:pPr>
            <a:r>
              <a:rPr lang="en-GB" sz="2000">
                <a:latin typeface="Arial" charset="0"/>
              </a:rPr>
              <a:t>    MVAT Audit.		</a:t>
            </a:r>
            <a:r>
              <a:rPr lang="en-GB" sz="2000"/>
              <a:t>						 					Continued ……</a:t>
            </a:r>
            <a:endParaRPr lang="en-US" sz="2000"/>
          </a:p>
        </p:txBody>
      </p:sp>
      <p:sp>
        <p:nvSpPr>
          <p:cNvPr id="4" name="Slide Number Placeholder 3"/>
          <p:cNvSpPr>
            <a:spLocks noGrp="1"/>
          </p:cNvSpPr>
          <p:nvPr>
            <p:ph type="sldNum" sz="quarter" idx="12"/>
          </p:nvPr>
        </p:nvSpPr>
        <p:spPr/>
        <p:txBody>
          <a:bodyPr/>
          <a:lstStyle/>
          <a:p>
            <a:fld id="{19E4526F-E120-41BA-AC0A-69848D84F824}"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533400" y="6019800"/>
            <a:ext cx="8001000" cy="838200"/>
          </a:xfrm>
        </p:spPr>
        <p:txBody>
          <a:bodyPr/>
          <a:lstStyle/>
          <a:p>
            <a:r>
              <a:rPr lang="en-GB" sz="2600"/>
              <a:t>						</a:t>
            </a:r>
            <a:r>
              <a:rPr lang="en-GB" sz="2000"/>
              <a:t>Continued ……</a:t>
            </a:r>
            <a:r>
              <a:rPr lang="en-US" sz="2000"/>
              <a:t/>
            </a:r>
            <a:br>
              <a:rPr lang="en-US" sz="2000"/>
            </a:br>
            <a:endParaRPr lang="en-US" sz="2000"/>
          </a:p>
        </p:txBody>
      </p:sp>
      <p:sp>
        <p:nvSpPr>
          <p:cNvPr id="189443" name="Rectangle 3"/>
          <p:cNvSpPr>
            <a:spLocks noGrp="1" noChangeArrowheads="1"/>
          </p:cNvSpPr>
          <p:nvPr>
            <p:ph type="body" idx="1"/>
          </p:nvPr>
        </p:nvSpPr>
        <p:spPr>
          <a:xfrm>
            <a:off x="381000" y="457200"/>
            <a:ext cx="8763000" cy="6019800"/>
          </a:xfrm>
        </p:spPr>
        <p:txBody>
          <a:bodyPr/>
          <a:lstStyle/>
          <a:p>
            <a:pPr marL="457200" indent="-457200">
              <a:lnSpc>
                <a:spcPct val="80000"/>
              </a:lnSpc>
              <a:buFontTx/>
              <a:buNone/>
            </a:pPr>
            <a:r>
              <a:rPr lang="en-GB" sz="2000"/>
              <a:t>e)   Statement of Debit and Credit Notes raised after close of the year.</a:t>
            </a:r>
          </a:p>
          <a:p>
            <a:pPr marL="457200" indent="-457200">
              <a:lnSpc>
                <a:spcPct val="80000"/>
              </a:lnSpc>
            </a:pPr>
            <a:endParaRPr lang="en-GB" sz="2000"/>
          </a:p>
          <a:p>
            <a:pPr marL="457200" indent="-457200">
              <a:lnSpc>
                <a:spcPct val="80000"/>
              </a:lnSpc>
              <a:buFontTx/>
              <a:buNone/>
            </a:pPr>
            <a:r>
              <a:rPr lang="en-GB" sz="2000"/>
              <a:t>f)    Statement of Addition and Deletion in respect of Fixed Assets, </a:t>
            </a:r>
          </a:p>
          <a:p>
            <a:pPr marL="457200" indent="-457200">
              <a:lnSpc>
                <a:spcPct val="80000"/>
              </a:lnSpc>
              <a:buFontTx/>
              <a:buNone/>
            </a:pPr>
            <a:r>
              <a:rPr lang="en-GB" sz="2000"/>
              <a:t>      &amp; a note on whether and how these transactions are covered by       Sale and Purchase Registers.</a:t>
            </a:r>
          </a:p>
          <a:p>
            <a:pPr marL="457200" indent="-457200">
              <a:lnSpc>
                <a:spcPct val="80000"/>
              </a:lnSpc>
              <a:buFontTx/>
              <a:buAutoNum type="alphaLcPeriod" startAt="6"/>
            </a:pPr>
            <a:endParaRPr lang="en-GB" sz="2000"/>
          </a:p>
          <a:p>
            <a:pPr marL="457200" indent="-457200">
              <a:lnSpc>
                <a:spcPct val="80000"/>
              </a:lnSpc>
              <a:buFontTx/>
              <a:buNone/>
            </a:pPr>
            <a:r>
              <a:rPr lang="en-GB" sz="2000"/>
              <a:t>g)  Computation of Revised GTO of Sales and Purchases as per Register, Credit Notes and Statement of Movements in Fixed Assets </a:t>
            </a:r>
          </a:p>
          <a:p>
            <a:pPr marL="457200" indent="-457200">
              <a:lnSpc>
                <a:spcPct val="80000"/>
              </a:lnSpc>
              <a:buFontTx/>
              <a:buNone/>
            </a:pPr>
            <a:endParaRPr lang="en-GB" sz="2000"/>
          </a:p>
          <a:p>
            <a:pPr marL="457200" indent="-457200">
              <a:lnSpc>
                <a:spcPct val="80000"/>
              </a:lnSpc>
              <a:buFontTx/>
              <a:buNone/>
            </a:pPr>
            <a:r>
              <a:rPr lang="en-GB" sz="2000"/>
              <a:t>h)   Reconciliation of Sales and Purchases with Profit and Loss Account.</a:t>
            </a:r>
          </a:p>
          <a:p>
            <a:pPr marL="457200" indent="-457200">
              <a:lnSpc>
                <a:spcPct val="80000"/>
              </a:lnSpc>
            </a:pPr>
            <a:endParaRPr lang="en-GB" sz="2000"/>
          </a:p>
          <a:p>
            <a:pPr marL="457200" indent="-457200">
              <a:lnSpc>
                <a:spcPct val="80000"/>
              </a:lnSpc>
              <a:buFontTx/>
              <a:buNone/>
            </a:pPr>
            <a:r>
              <a:rPr lang="en-GB" sz="2000"/>
              <a:t>i)    Details of Other Income to prove that all income from sale of goods     is covered by Revised GTO of Sales.</a:t>
            </a:r>
          </a:p>
          <a:p>
            <a:pPr marL="457200" indent="-457200">
              <a:lnSpc>
                <a:spcPct val="80000"/>
              </a:lnSpc>
            </a:pPr>
            <a:endParaRPr lang="en-GB" sz="2000"/>
          </a:p>
          <a:p>
            <a:pPr marL="457200" indent="-457200">
              <a:lnSpc>
                <a:spcPct val="80000"/>
              </a:lnSpc>
              <a:buFontTx/>
              <a:buNone/>
            </a:pPr>
            <a:r>
              <a:rPr lang="en-GB" sz="2000"/>
              <a:t>j)    Details of Expenses (Other than Purchase of Materials) such as  </a:t>
            </a:r>
          </a:p>
          <a:p>
            <a:pPr marL="457200" indent="-457200">
              <a:lnSpc>
                <a:spcPct val="80000"/>
              </a:lnSpc>
              <a:buFontTx/>
              <a:buNone/>
            </a:pPr>
            <a:r>
              <a:rPr lang="en-GB" sz="2000"/>
              <a:t>      Printing   and Stationery, Repairs and maintenance, Misc.  Exps.          etc to prove that all purchases of goods ate covered by Revised            GTO of Purchases.</a:t>
            </a:r>
            <a:endParaRPr lang="en-US" sz="2000"/>
          </a:p>
        </p:txBody>
      </p:sp>
      <p:sp>
        <p:nvSpPr>
          <p:cNvPr id="4" name="Slide Number Placeholder 3"/>
          <p:cNvSpPr>
            <a:spLocks noGrp="1"/>
          </p:cNvSpPr>
          <p:nvPr>
            <p:ph type="sldNum" sz="quarter" idx="12"/>
          </p:nvPr>
        </p:nvSpPr>
        <p:spPr/>
        <p:txBody>
          <a:bodyPr/>
          <a:lstStyle/>
          <a:p>
            <a:fld id="{19E4526F-E120-41BA-AC0A-69848D84F824}"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7" name="Rectangle 3"/>
          <p:cNvSpPr>
            <a:spLocks noGrp="1" noChangeArrowheads="1"/>
          </p:cNvSpPr>
          <p:nvPr>
            <p:ph type="body" idx="1"/>
          </p:nvPr>
        </p:nvSpPr>
        <p:spPr>
          <a:xfrm>
            <a:off x="685800" y="609600"/>
            <a:ext cx="7848600" cy="5334000"/>
          </a:xfrm>
        </p:spPr>
        <p:txBody>
          <a:bodyPr/>
          <a:lstStyle/>
          <a:p>
            <a:pPr marL="457200" indent="-457200">
              <a:lnSpc>
                <a:spcPct val="80000"/>
              </a:lnSpc>
              <a:buFontTx/>
              <a:buNone/>
            </a:pPr>
            <a:r>
              <a:rPr lang="en-GB" sz="2200">
                <a:latin typeface="Arial" charset="0"/>
              </a:rPr>
              <a:t>k)   Statement of Invoices in respect of inter state sales made against concessional forms such as C, E1/E2, F, H,I etc. ,along with details of Forms received from customers for such invoices.</a:t>
            </a:r>
          </a:p>
          <a:p>
            <a:pPr marL="457200" indent="-457200">
              <a:lnSpc>
                <a:spcPct val="80000"/>
              </a:lnSpc>
            </a:pPr>
            <a:endParaRPr lang="en-GB" sz="2200">
              <a:latin typeface="Arial" charset="0"/>
            </a:endParaRPr>
          </a:p>
          <a:p>
            <a:pPr marL="457200" indent="-457200">
              <a:lnSpc>
                <a:spcPct val="80000"/>
              </a:lnSpc>
              <a:buFontTx/>
              <a:buNone/>
            </a:pPr>
            <a:r>
              <a:rPr lang="en-GB" sz="2200">
                <a:latin typeface="Arial" charset="0"/>
              </a:rPr>
              <a:t>l)    Statement of Export Sales showing Bill of Lading &amp; Shipping Bill details</a:t>
            </a:r>
          </a:p>
          <a:p>
            <a:pPr marL="457200" indent="-457200">
              <a:lnSpc>
                <a:spcPct val="80000"/>
              </a:lnSpc>
            </a:pPr>
            <a:endParaRPr lang="en-GB" sz="2200">
              <a:latin typeface="Arial" charset="0"/>
            </a:endParaRPr>
          </a:p>
          <a:p>
            <a:pPr marL="457200" indent="-457200">
              <a:lnSpc>
                <a:spcPct val="80000"/>
              </a:lnSpc>
              <a:buFontTx/>
              <a:buNone/>
            </a:pPr>
            <a:r>
              <a:rPr lang="en-GB" sz="2200">
                <a:latin typeface="Arial" charset="0"/>
              </a:rPr>
              <a:t>m)  Statement showing Set Off Available based on Revised GTO or purchases</a:t>
            </a:r>
          </a:p>
          <a:p>
            <a:pPr marL="457200" indent="-457200">
              <a:lnSpc>
                <a:spcPct val="80000"/>
              </a:lnSpc>
              <a:buFontTx/>
              <a:buNone/>
            </a:pPr>
            <a:endParaRPr lang="en-GB" sz="2200">
              <a:latin typeface="Arial" charset="0"/>
            </a:endParaRPr>
          </a:p>
          <a:p>
            <a:pPr marL="457200" indent="-457200">
              <a:lnSpc>
                <a:spcPct val="80000"/>
              </a:lnSpc>
              <a:buFontTx/>
              <a:buNone/>
            </a:pPr>
            <a:r>
              <a:rPr lang="en-GB" sz="2200">
                <a:latin typeface="Arial" charset="0"/>
              </a:rPr>
              <a:t>n)   Statement showing Reconciliation of Net Tax Due as per Statement of Consolidation of Returns and as per  Revised GTO of Sales and Purchases.</a:t>
            </a:r>
            <a:endParaRPr lang="en-US" sz="2200">
              <a:latin typeface="Arial" charset="0"/>
            </a:endParaRPr>
          </a:p>
        </p:txBody>
      </p:sp>
      <p:sp>
        <p:nvSpPr>
          <p:cNvPr id="3" name="Slide Number Placeholder 2"/>
          <p:cNvSpPr>
            <a:spLocks noGrp="1"/>
          </p:cNvSpPr>
          <p:nvPr>
            <p:ph type="sldNum" sz="quarter" idx="12"/>
          </p:nvPr>
        </p:nvSpPr>
        <p:spPr/>
        <p:txBody>
          <a:bodyPr/>
          <a:lstStyle/>
          <a:p>
            <a:fld id="{19E4526F-E120-41BA-AC0A-69848D84F824}" type="slidenum">
              <a:rPr lang="en-US" smtClean="0"/>
              <a:pPr/>
              <a:t>15</a:t>
            </a:fld>
            <a:endParaRPr lang="en-US"/>
          </a:p>
        </p:txBody>
      </p:sp>
      <p:sp>
        <p:nvSpPr>
          <p:cNvPr id="4" name="Footer Placeholder 3"/>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lstStyle/>
          <a:p>
            <a:r>
              <a:rPr lang="en-US" sz="3200" dirty="0"/>
              <a:t>Form 704</a:t>
            </a:r>
            <a:br>
              <a:rPr lang="en-US" sz="3200" dirty="0"/>
            </a:br>
            <a:r>
              <a:rPr lang="en-GB" sz="2000" b="1" dirty="0" smtClean="0"/>
              <a:t> </a:t>
            </a:r>
            <a:r>
              <a:rPr lang="en-GB" sz="2000" b="1" dirty="0"/>
              <a:t/>
            </a:r>
            <a:br>
              <a:rPr lang="en-GB" sz="2000" b="1" dirty="0"/>
            </a:br>
            <a:r>
              <a:rPr lang="en-GB" sz="2000" b="1" dirty="0"/>
              <a:t/>
            </a:r>
            <a:br>
              <a:rPr lang="en-GB" sz="2000" b="1" dirty="0"/>
            </a:br>
            <a:r>
              <a:rPr lang="en-GB" sz="2200" b="1" u="sng" dirty="0">
                <a:latin typeface="Arial" charset="0"/>
              </a:rPr>
              <a:t>A] Letter of Submission of Audit Report in Form 704 :-</a:t>
            </a:r>
            <a:br>
              <a:rPr lang="en-GB" sz="2200" b="1" u="sng" dirty="0">
                <a:latin typeface="Arial" charset="0"/>
              </a:rPr>
            </a:br>
            <a:r>
              <a:rPr lang="en-GB" sz="3200" b="1" dirty="0"/>
              <a:t/>
            </a:r>
            <a:br>
              <a:rPr lang="en-GB" sz="3200" b="1" dirty="0"/>
            </a:br>
            <a:endParaRPr lang="en-US" sz="3200" b="1" dirty="0"/>
          </a:p>
        </p:txBody>
      </p:sp>
      <p:sp>
        <p:nvSpPr>
          <p:cNvPr id="191491" name="Rectangle 3"/>
          <p:cNvSpPr>
            <a:spLocks noGrp="1" noChangeArrowheads="1"/>
          </p:cNvSpPr>
          <p:nvPr>
            <p:ph type="body" idx="1"/>
          </p:nvPr>
        </p:nvSpPr>
        <p:spPr>
          <a:xfrm>
            <a:off x="457200" y="1371600"/>
            <a:ext cx="8001000" cy="4572000"/>
          </a:xfrm>
        </p:spPr>
        <p:txBody>
          <a:bodyPr/>
          <a:lstStyle/>
          <a:p>
            <a:endParaRPr lang="en-GB" sz="2200" b="1" u="sng" dirty="0">
              <a:latin typeface="Arial" charset="0"/>
            </a:endParaRPr>
          </a:p>
          <a:p>
            <a:pPr>
              <a:buFontTx/>
              <a:buNone/>
            </a:pPr>
            <a:r>
              <a:rPr lang="en-GB" sz="2200" dirty="0">
                <a:latin typeface="Arial" charset="0"/>
              </a:rPr>
              <a:t>	</a:t>
            </a:r>
          </a:p>
          <a:p>
            <a:pPr>
              <a:buFontTx/>
              <a:buNone/>
            </a:pPr>
            <a:r>
              <a:rPr lang="en-GB" sz="2200" dirty="0">
                <a:latin typeface="Arial" charset="0"/>
              </a:rPr>
              <a:t>    This is a </a:t>
            </a:r>
            <a:r>
              <a:rPr lang="en-GB" sz="2200" dirty="0" smtClean="0">
                <a:latin typeface="Arial" charset="0"/>
              </a:rPr>
              <a:t> statement </a:t>
            </a:r>
            <a:r>
              <a:rPr lang="en-GB" sz="2200" dirty="0">
                <a:latin typeface="Arial" charset="0"/>
              </a:rPr>
              <a:t>of tax liability under the MVAT &amp; CST Acts as per the auditor and the dealers acceptance of the amounts given by the auditor thereon</a:t>
            </a:r>
            <a:r>
              <a:rPr lang="en-GB" sz="2200" dirty="0" smtClean="0">
                <a:latin typeface="Arial" charset="0"/>
              </a:rPr>
              <a:t>.</a:t>
            </a:r>
          </a:p>
          <a:p>
            <a:pPr>
              <a:buFontTx/>
              <a:buNone/>
            </a:pPr>
            <a:endParaRPr lang="en-GB" sz="2200" dirty="0" smtClean="0">
              <a:latin typeface="Arial" charset="0"/>
            </a:endParaRPr>
          </a:p>
          <a:p>
            <a:pPr>
              <a:buFontTx/>
              <a:buNone/>
            </a:pPr>
            <a:r>
              <a:rPr lang="en-GB" sz="2200" dirty="0" smtClean="0">
                <a:latin typeface="Arial" charset="0"/>
              </a:rPr>
              <a:t>    In addition under changed format, details of </a:t>
            </a:r>
            <a:r>
              <a:rPr lang="en-GB" sz="2200" dirty="0" err="1" smtClean="0">
                <a:latin typeface="Arial" charset="0"/>
              </a:rPr>
              <a:t>Challans</a:t>
            </a:r>
            <a:r>
              <a:rPr lang="en-GB" sz="2200" dirty="0" smtClean="0">
                <a:latin typeface="Arial" charset="0"/>
              </a:rPr>
              <a:t> through which liability accepted by the dealer is paid is also to be given as a part of Letter of Submission</a:t>
            </a:r>
            <a:endParaRPr lang="en-US" sz="2200" dirty="0">
              <a:latin typeface="Arial" charset="0"/>
            </a:endParaRPr>
          </a:p>
        </p:txBody>
      </p:sp>
      <p:sp>
        <p:nvSpPr>
          <p:cNvPr id="4" name="Slide Number Placeholder 3"/>
          <p:cNvSpPr>
            <a:spLocks noGrp="1"/>
          </p:cNvSpPr>
          <p:nvPr>
            <p:ph type="sldNum" sz="quarter" idx="12"/>
          </p:nvPr>
        </p:nvSpPr>
        <p:spPr/>
        <p:txBody>
          <a:bodyPr/>
          <a:lstStyle/>
          <a:p>
            <a:fld id="{19E4526F-E120-41BA-AC0A-69848D84F824}"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381000" y="381000"/>
            <a:ext cx="9067800" cy="838200"/>
          </a:xfrm>
        </p:spPr>
        <p:txBody>
          <a:bodyPr/>
          <a:lstStyle/>
          <a:p>
            <a:r>
              <a:rPr lang="en-GB" sz="2200" b="1" u="sng">
                <a:latin typeface="Arial" charset="0"/>
              </a:rPr>
              <a:t>B] Part I:- </a:t>
            </a:r>
            <a:br>
              <a:rPr lang="en-GB" sz="2200" b="1" u="sng">
                <a:latin typeface="Arial" charset="0"/>
              </a:rPr>
            </a:br>
            <a:r>
              <a:rPr lang="en-GB" sz="2200" b="1" u="sng">
                <a:latin typeface="Arial" charset="0"/>
              </a:rPr>
              <a:t/>
            </a:r>
            <a:br>
              <a:rPr lang="en-GB" sz="2200" b="1" u="sng">
                <a:latin typeface="Arial" charset="0"/>
              </a:rPr>
            </a:br>
            <a:r>
              <a:rPr lang="en-GB" sz="2200" b="1" u="sng">
                <a:latin typeface="Arial" charset="0"/>
              </a:rPr>
              <a:t>It is related to Audit Report, verification and certification, computation of tax liability and recommendations to the </a:t>
            </a:r>
            <a:br>
              <a:rPr lang="en-GB" sz="2200" b="1" u="sng">
                <a:latin typeface="Arial" charset="0"/>
              </a:rPr>
            </a:br>
            <a:r>
              <a:rPr lang="en-GB" sz="2200" b="1" u="sng">
                <a:latin typeface="Arial" charset="0"/>
              </a:rPr>
              <a:t>dealer:- </a:t>
            </a:r>
            <a:r>
              <a:rPr lang="en-US" sz="2200" u="sng">
                <a:latin typeface="Arial" charset="0"/>
              </a:rPr>
              <a:t/>
            </a:r>
            <a:br>
              <a:rPr lang="en-US" sz="2200" u="sng">
                <a:latin typeface="Arial" charset="0"/>
              </a:rPr>
            </a:br>
            <a:endParaRPr lang="en-US" sz="2200" u="sng">
              <a:latin typeface="Arial" charset="0"/>
            </a:endParaRPr>
          </a:p>
        </p:txBody>
      </p:sp>
      <p:sp>
        <p:nvSpPr>
          <p:cNvPr id="192515" name="Rectangle 3"/>
          <p:cNvSpPr>
            <a:spLocks noGrp="1" noChangeArrowheads="1"/>
          </p:cNvSpPr>
          <p:nvPr>
            <p:ph type="body" idx="1"/>
          </p:nvPr>
        </p:nvSpPr>
        <p:spPr>
          <a:xfrm>
            <a:off x="457200" y="2209800"/>
            <a:ext cx="7772400" cy="4419600"/>
          </a:xfrm>
        </p:spPr>
        <p:txBody>
          <a:bodyPr/>
          <a:lstStyle/>
          <a:p>
            <a:pPr>
              <a:lnSpc>
                <a:spcPct val="80000"/>
              </a:lnSpc>
              <a:buFontTx/>
              <a:buNone/>
            </a:pPr>
            <a:r>
              <a:rPr lang="en-GB" sz="2200">
                <a:latin typeface="Arial" charset="0"/>
              </a:rPr>
              <a:t>1.  Part 1 of Form 704 is a Certificate given by Auditor on certain</a:t>
            </a:r>
            <a:endParaRPr lang="en-US" sz="2200">
              <a:latin typeface="Arial" charset="0"/>
            </a:endParaRPr>
          </a:p>
          <a:p>
            <a:pPr>
              <a:lnSpc>
                <a:spcPct val="80000"/>
              </a:lnSpc>
              <a:buFontTx/>
              <a:buNone/>
            </a:pPr>
            <a:r>
              <a:rPr lang="en-GB" sz="2200">
                <a:latin typeface="Arial" charset="0"/>
              </a:rPr>
              <a:t>    points affecting compliance and calculation of correct tax liability of the Dealer.</a:t>
            </a:r>
          </a:p>
          <a:p>
            <a:pPr>
              <a:lnSpc>
                <a:spcPct val="80000"/>
              </a:lnSpc>
              <a:buFontTx/>
              <a:buNone/>
            </a:pPr>
            <a:r>
              <a:rPr lang="en-GB" sz="2200">
                <a:latin typeface="Arial" charset="0"/>
              </a:rPr>
              <a:t>  </a:t>
            </a:r>
            <a:endParaRPr lang="en-US" sz="2200">
              <a:latin typeface="Arial" charset="0"/>
            </a:endParaRPr>
          </a:p>
          <a:p>
            <a:pPr>
              <a:lnSpc>
                <a:spcPct val="80000"/>
              </a:lnSpc>
              <a:buFontTx/>
              <a:buNone/>
            </a:pPr>
            <a:r>
              <a:rPr lang="en-GB" sz="2200">
                <a:latin typeface="Arial" charset="0"/>
              </a:rPr>
              <a:t>2.  Reporting under Part 1 is for entire business of the dealer and specific observations for aspects of compliance and calculation of tax liability are covered under Part 3.</a:t>
            </a:r>
            <a:endParaRPr lang="en-US" sz="2200">
              <a:latin typeface="Arial" charset="0"/>
            </a:endParaRPr>
          </a:p>
          <a:p>
            <a:pPr>
              <a:lnSpc>
                <a:spcPct val="80000"/>
              </a:lnSpc>
              <a:buFontTx/>
              <a:buNone/>
            </a:pPr>
            <a:r>
              <a:rPr lang="en-GB" sz="2200">
                <a:latin typeface="Arial" charset="0"/>
              </a:rPr>
              <a:t>   </a:t>
            </a:r>
            <a:endParaRPr lang="en-US" sz="2200">
              <a:latin typeface="Arial" charset="0"/>
            </a:endParaRPr>
          </a:p>
          <a:p>
            <a:pPr>
              <a:lnSpc>
                <a:spcPct val="80000"/>
              </a:lnSpc>
              <a:buFontTx/>
              <a:buNone/>
            </a:pPr>
            <a:r>
              <a:rPr lang="en-GB" sz="2200">
                <a:latin typeface="Arial" charset="0"/>
              </a:rPr>
              <a:t>3.  Conclusions reported under this Part are based on workings given under Part 3, and hence a link between these two Parts must be closely monitored while preparing the Report.  Any mismatch between information provided under these 2 Parts can create problems for the Auditor</a:t>
            </a:r>
            <a:r>
              <a:rPr lang="en-GB" sz="2000"/>
              <a:t>.</a:t>
            </a:r>
            <a:endParaRPr lang="en-US" sz="2000"/>
          </a:p>
          <a:p>
            <a:pPr>
              <a:lnSpc>
                <a:spcPct val="80000"/>
              </a:lnSpc>
            </a:pPr>
            <a:endParaRPr lang="en-US" sz="2000"/>
          </a:p>
        </p:txBody>
      </p:sp>
      <p:sp>
        <p:nvSpPr>
          <p:cNvPr id="4" name="Slide Number Placeholder 3"/>
          <p:cNvSpPr>
            <a:spLocks noGrp="1"/>
          </p:cNvSpPr>
          <p:nvPr>
            <p:ph type="sldNum" sz="quarter" idx="12"/>
          </p:nvPr>
        </p:nvSpPr>
        <p:spPr/>
        <p:txBody>
          <a:bodyPr/>
          <a:lstStyle/>
          <a:p>
            <a:fld id="{19E4526F-E120-41BA-AC0A-69848D84F824}"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7" name="Rectangle 3"/>
          <p:cNvSpPr>
            <a:spLocks noGrp="1" noChangeArrowheads="1"/>
          </p:cNvSpPr>
          <p:nvPr>
            <p:ph type="body" sz="half" idx="1"/>
          </p:nvPr>
        </p:nvSpPr>
        <p:spPr>
          <a:xfrm>
            <a:off x="609600" y="0"/>
            <a:ext cx="7696200" cy="2743200"/>
          </a:xfrm>
        </p:spPr>
        <p:txBody>
          <a:bodyPr/>
          <a:lstStyle/>
          <a:p>
            <a:endParaRPr lang="en-GB" sz="1800" b="1"/>
          </a:p>
          <a:p>
            <a:pPr>
              <a:buFontTx/>
              <a:buNone/>
            </a:pPr>
            <a:r>
              <a:rPr lang="en-GB" sz="1800" b="1">
                <a:latin typeface="Arial" charset="0"/>
              </a:rPr>
              <a:t>i)    </a:t>
            </a:r>
            <a:r>
              <a:rPr lang="en-GB" sz="1800">
                <a:latin typeface="Arial" charset="0"/>
              </a:rPr>
              <a:t>In Para 5, auditor has to give qualifications or remarks having impact on the tax liability based on additional dues as per Para 4 – Table 5. </a:t>
            </a:r>
          </a:p>
          <a:p>
            <a:endParaRPr lang="en-GB" sz="1800" b="1">
              <a:latin typeface="Arial" charset="0"/>
            </a:endParaRPr>
          </a:p>
          <a:p>
            <a:pPr>
              <a:buFontTx/>
              <a:buNone/>
            </a:pPr>
            <a:r>
              <a:rPr lang="en-GB" sz="1800" b="1">
                <a:latin typeface="Arial" charset="0"/>
              </a:rPr>
              <a:t>j)   </a:t>
            </a:r>
            <a:r>
              <a:rPr lang="en-GB" sz="1800">
                <a:latin typeface="Arial" charset="0"/>
              </a:rPr>
              <a:t>In Para 6, auditor has to give any of the following recommendations to the dealer based on the audit findings:-</a:t>
            </a:r>
            <a:r>
              <a:rPr lang="en-GB" sz="2200"/>
              <a:t> </a:t>
            </a:r>
          </a:p>
          <a:p>
            <a:endParaRPr lang="en-US" sz="2200"/>
          </a:p>
        </p:txBody>
      </p:sp>
      <p:graphicFrame>
        <p:nvGraphicFramePr>
          <p:cNvPr id="200708" name="Object 4"/>
          <p:cNvGraphicFramePr>
            <a:graphicFrameLocks noChangeAspect="1"/>
          </p:cNvGraphicFramePr>
          <p:nvPr>
            <p:ph sz="half" idx="2"/>
          </p:nvPr>
        </p:nvGraphicFramePr>
        <p:xfrm>
          <a:off x="1066800" y="2057400"/>
          <a:ext cx="7315200" cy="2819400"/>
        </p:xfrm>
        <a:graphic>
          <a:graphicData uri="http://schemas.openxmlformats.org/presentationml/2006/ole">
            <p:oleObj spid="_x0000_s200708" name="Document" r:id="rId3" imgW="5628022" imgH="2188417" progId="Word.Document.8">
              <p:embed/>
            </p:oleObj>
          </a:graphicData>
        </a:graphic>
      </p:graphicFrame>
      <p:sp>
        <p:nvSpPr>
          <p:cNvPr id="200711" name="Rectangle 7"/>
          <p:cNvSpPr>
            <a:spLocks noGrp="1" noChangeArrowheads="1"/>
          </p:cNvSpPr>
          <p:nvPr>
            <p:ph type="title"/>
          </p:nvPr>
        </p:nvSpPr>
        <p:spPr>
          <a:xfrm>
            <a:off x="533400" y="5105400"/>
            <a:ext cx="9220200" cy="609600"/>
          </a:xfrm>
          <a:noFill/>
          <a:ln/>
        </p:spPr>
        <p:txBody>
          <a:bodyPr/>
          <a:lstStyle/>
          <a:p>
            <a:r>
              <a:rPr lang="en-GB" sz="1800" b="1">
                <a:solidFill>
                  <a:schemeClr val="tx1"/>
                </a:solidFill>
                <a:latin typeface="Arial" charset="0"/>
              </a:rPr>
              <a:t>k)</a:t>
            </a:r>
            <a:r>
              <a:rPr lang="en-GB" sz="1800">
                <a:solidFill>
                  <a:schemeClr val="tx1"/>
                </a:solidFill>
                <a:latin typeface="Arial" charset="0"/>
              </a:rPr>
              <a:t> In Part – I, After Para 6 – Now, there is a specific column for Auditor’s </a:t>
            </a:r>
            <a:br>
              <a:rPr lang="en-GB" sz="1800">
                <a:solidFill>
                  <a:schemeClr val="tx1"/>
                </a:solidFill>
                <a:latin typeface="Arial" charset="0"/>
              </a:rPr>
            </a:br>
            <a:r>
              <a:rPr lang="en-GB" sz="1800">
                <a:solidFill>
                  <a:schemeClr val="tx1"/>
                </a:solidFill>
                <a:latin typeface="Arial" charset="0"/>
              </a:rPr>
              <a:t>    Signature, Name of the Firm and Firm Registration Number. Besides Mobile, </a:t>
            </a:r>
            <a:br>
              <a:rPr lang="en-GB" sz="1800">
                <a:solidFill>
                  <a:schemeClr val="tx1"/>
                </a:solidFill>
                <a:latin typeface="Arial" charset="0"/>
              </a:rPr>
            </a:br>
            <a:r>
              <a:rPr lang="en-GB" sz="1800">
                <a:solidFill>
                  <a:schemeClr val="tx1"/>
                </a:solidFill>
                <a:latin typeface="Arial" charset="0"/>
              </a:rPr>
              <a:t>    now Landline number of the Auditor is also required to be mentioned in the </a:t>
            </a:r>
            <a:br>
              <a:rPr lang="en-GB" sz="1800">
                <a:solidFill>
                  <a:schemeClr val="tx1"/>
                </a:solidFill>
                <a:latin typeface="Arial" charset="0"/>
              </a:rPr>
            </a:br>
            <a:r>
              <a:rPr lang="en-GB" sz="1800">
                <a:solidFill>
                  <a:schemeClr val="tx1"/>
                </a:solidFill>
                <a:latin typeface="Arial" charset="0"/>
              </a:rPr>
              <a:t>    New 704.</a:t>
            </a:r>
            <a:endParaRPr lang="en-US" sz="1800">
              <a:solidFill>
                <a:schemeClr val="tx1"/>
              </a:solidFill>
              <a:latin typeface="Arial" charset="0"/>
            </a:endParaRPr>
          </a:p>
        </p:txBody>
      </p:sp>
      <p:sp>
        <p:nvSpPr>
          <p:cNvPr id="5" name="Slide Number Placeholder 4"/>
          <p:cNvSpPr>
            <a:spLocks noGrp="1"/>
          </p:cNvSpPr>
          <p:nvPr>
            <p:ph type="sldNum" sz="quarter" idx="12"/>
          </p:nvPr>
        </p:nvSpPr>
        <p:spPr/>
        <p:txBody>
          <a:bodyPr/>
          <a:lstStyle/>
          <a:p>
            <a:fld id="{DE4B1703-9710-4CE1-A585-1ED64416AC74}" type="slidenum">
              <a:rPr lang="en-US" smtClean="0"/>
              <a:pPr/>
              <a:t>18</a:t>
            </a:fld>
            <a:endParaRPr lang="en-US"/>
          </a:p>
        </p:txBody>
      </p:sp>
      <p:sp>
        <p:nvSpPr>
          <p:cNvPr id="6" name="Footer Placeholder 5"/>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a:xfrm>
            <a:off x="228600" y="381000"/>
            <a:ext cx="9067800" cy="838200"/>
          </a:xfrm>
        </p:spPr>
        <p:txBody>
          <a:bodyPr/>
          <a:lstStyle/>
          <a:p>
            <a:r>
              <a:rPr lang="en-GB" sz="2200" b="1">
                <a:latin typeface="Arial" charset="0"/>
              </a:rPr>
              <a:t>The audited figures of turnover of sales, purchases and set-off calculation to be given under the above applicable schedules</a:t>
            </a:r>
            <a:br>
              <a:rPr lang="en-GB" sz="2200" b="1">
                <a:latin typeface="Arial" charset="0"/>
              </a:rPr>
            </a:br>
            <a:r>
              <a:rPr lang="en-GB" sz="2200" b="1">
                <a:latin typeface="Arial" charset="0"/>
              </a:rPr>
              <a:t>shall be based on the following points of consideration :-</a:t>
            </a:r>
            <a:r>
              <a:rPr lang="en-GB" sz="3200"/>
              <a:t> </a:t>
            </a:r>
            <a:endParaRPr lang="en-US" sz="3200"/>
          </a:p>
        </p:txBody>
      </p:sp>
      <p:sp>
        <p:nvSpPr>
          <p:cNvPr id="221187" name="Rectangle 3"/>
          <p:cNvSpPr>
            <a:spLocks noGrp="1" noChangeArrowheads="1"/>
          </p:cNvSpPr>
          <p:nvPr>
            <p:ph type="body" idx="1"/>
          </p:nvPr>
        </p:nvSpPr>
        <p:spPr>
          <a:xfrm>
            <a:off x="685800" y="1676400"/>
            <a:ext cx="7772400" cy="4267200"/>
          </a:xfrm>
        </p:spPr>
        <p:txBody>
          <a:bodyPr/>
          <a:lstStyle/>
          <a:p>
            <a:pPr>
              <a:lnSpc>
                <a:spcPct val="80000"/>
              </a:lnSpc>
              <a:buFontTx/>
              <a:buNone/>
            </a:pPr>
            <a:r>
              <a:rPr lang="en-GB" sz="2200" b="1" u="sng">
                <a:latin typeface="Arial" charset="0"/>
              </a:rPr>
              <a:t>A) Verification of Sales under MVAT Act, 2002</a:t>
            </a:r>
          </a:p>
          <a:p>
            <a:pPr>
              <a:lnSpc>
                <a:spcPct val="80000"/>
              </a:lnSpc>
            </a:pPr>
            <a:endParaRPr lang="en-GB" sz="2200" b="1" u="sng">
              <a:latin typeface="Arial" charset="0"/>
            </a:endParaRPr>
          </a:p>
          <a:p>
            <a:pPr>
              <a:lnSpc>
                <a:spcPct val="80000"/>
              </a:lnSpc>
              <a:buFontTx/>
              <a:buNone/>
            </a:pPr>
            <a:r>
              <a:rPr lang="en-GB" sz="800" b="1">
                <a:latin typeface="Arial" charset="0"/>
              </a:rPr>
              <a:t>	</a:t>
            </a:r>
            <a:r>
              <a:rPr lang="en-GB" sz="1800">
                <a:latin typeface="Arial" charset="0"/>
              </a:rPr>
              <a:t>Sales Tax is a tax on sale of goods and hence gross tax liability for any dealer emerges out of sales.</a:t>
            </a:r>
          </a:p>
          <a:p>
            <a:pPr>
              <a:lnSpc>
                <a:spcPct val="80000"/>
              </a:lnSpc>
              <a:buFontTx/>
              <a:buNone/>
            </a:pPr>
            <a:r>
              <a:rPr lang="en-GB" sz="1800">
                <a:latin typeface="Arial" charset="0"/>
              </a:rPr>
              <a:t> </a:t>
            </a:r>
          </a:p>
          <a:p>
            <a:pPr>
              <a:lnSpc>
                <a:spcPct val="80000"/>
              </a:lnSpc>
              <a:buFontTx/>
              <a:buNone/>
            </a:pPr>
            <a:r>
              <a:rPr lang="en-GB" sz="1800" b="1">
                <a:latin typeface="Arial" charset="0"/>
              </a:rPr>
              <a:t>	Gross Turnover of Sales as per Sales Tax Includes:-</a:t>
            </a:r>
          </a:p>
          <a:p>
            <a:pPr>
              <a:lnSpc>
                <a:spcPct val="80000"/>
              </a:lnSpc>
              <a:buFontTx/>
              <a:buAutoNum type="alphaLcParenR"/>
            </a:pPr>
            <a:r>
              <a:rPr lang="en-GB" sz="1600">
                <a:latin typeface="Arial" charset="0"/>
              </a:rPr>
              <a:t>Freight, packing forwarding and insurance (subject to different provisions under MVAT &amp; CST Acts for sale price)</a:t>
            </a:r>
          </a:p>
          <a:p>
            <a:pPr>
              <a:lnSpc>
                <a:spcPct val="80000"/>
              </a:lnSpc>
              <a:buFontTx/>
              <a:buAutoNum type="alphaLcParenR"/>
            </a:pPr>
            <a:r>
              <a:rPr lang="en-GB" sz="1600">
                <a:latin typeface="Arial" charset="0"/>
              </a:rPr>
              <a:t>Works Contracts and Leases</a:t>
            </a:r>
          </a:p>
          <a:p>
            <a:pPr>
              <a:lnSpc>
                <a:spcPct val="80000"/>
              </a:lnSpc>
              <a:buFontTx/>
              <a:buAutoNum type="alphaLcParenR"/>
            </a:pPr>
            <a:r>
              <a:rPr lang="en-GB" sz="1600">
                <a:latin typeface="Arial" charset="0"/>
              </a:rPr>
              <a:t>Local, Inter-State and Export sales</a:t>
            </a:r>
          </a:p>
          <a:p>
            <a:pPr>
              <a:lnSpc>
                <a:spcPct val="80000"/>
              </a:lnSpc>
              <a:buFontTx/>
              <a:buAutoNum type="alphaLcParenR"/>
            </a:pPr>
            <a:r>
              <a:rPr lang="en-GB" sz="1600">
                <a:latin typeface="Arial" charset="0"/>
              </a:rPr>
              <a:t>Branch Transfers outside the State of Maharashtra</a:t>
            </a:r>
          </a:p>
          <a:p>
            <a:pPr>
              <a:lnSpc>
                <a:spcPct val="80000"/>
              </a:lnSpc>
              <a:buFontTx/>
              <a:buAutoNum type="alphaLcParenR"/>
            </a:pPr>
            <a:r>
              <a:rPr lang="en-GB" sz="1600">
                <a:latin typeface="Arial" charset="0"/>
              </a:rPr>
              <a:t>Transit Sales u/s. 6(2) of CST Act </a:t>
            </a:r>
          </a:p>
          <a:p>
            <a:pPr>
              <a:lnSpc>
                <a:spcPct val="80000"/>
              </a:lnSpc>
              <a:buFontTx/>
              <a:buAutoNum type="alphaLcParenR"/>
            </a:pPr>
            <a:r>
              <a:rPr lang="en-GB" sz="1600">
                <a:latin typeface="Arial" charset="0"/>
              </a:rPr>
              <a:t>Sales tax or VAT whether charged separately or not</a:t>
            </a:r>
          </a:p>
          <a:p>
            <a:pPr>
              <a:lnSpc>
                <a:spcPct val="80000"/>
              </a:lnSpc>
              <a:buFontTx/>
              <a:buAutoNum type="alphaLcParenR"/>
            </a:pPr>
            <a:r>
              <a:rPr lang="en-GB" sz="1600">
                <a:latin typeface="Arial" charset="0"/>
              </a:rPr>
              <a:t>TDS deducted by customer</a:t>
            </a:r>
          </a:p>
          <a:p>
            <a:pPr>
              <a:lnSpc>
                <a:spcPct val="80000"/>
              </a:lnSpc>
              <a:buFontTx/>
              <a:buAutoNum type="alphaLcParenR"/>
            </a:pPr>
            <a:r>
              <a:rPr lang="en-GB" sz="1600">
                <a:latin typeface="Arial" charset="0"/>
              </a:rPr>
              <a:t>Sales of Capital Assets</a:t>
            </a:r>
          </a:p>
          <a:p>
            <a:pPr>
              <a:lnSpc>
                <a:spcPct val="80000"/>
              </a:lnSpc>
              <a:buFontTx/>
              <a:buAutoNum type="alphaLcParenR"/>
            </a:pPr>
            <a:r>
              <a:rPr lang="en-GB" sz="1600">
                <a:latin typeface="Arial" charset="0"/>
              </a:rPr>
              <a:t>Miscellaneous disposals of goods</a:t>
            </a:r>
          </a:p>
          <a:p>
            <a:pPr>
              <a:lnSpc>
                <a:spcPct val="80000"/>
              </a:lnSpc>
              <a:buFontTx/>
              <a:buAutoNum type="alphaLcParenR"/>
            </a:pPr>
            <a:r>
              <a:rPr lang="en-GB" sz="1600">
                <a:latin typeface="Arial" charset="0"/>
              </a:rPr>
              <a:t>Debit  Notes for reasons other than Goods Returns</a:t>
            </a:r>
            <a:endParaRPr lang="en-US" sz="1600">
              <a:latin typeface="Arial" charset="0"/>
            </a:endParaRPr>
          </a:p>
        </p:txBody>
      </p:sp>
      <p:sp>
        <p:nvSpPr>
          <p:cNvPr id="4" name="Slide Number Placeholder 3"/>
          <p:cNvSpPr>
            <a:spLocks noGrp="1"/>
          </p:cNvSpPr>
          <p:nvPr>
            <p:ph type="sldNum" sz="quarter" idx="12"/>
          </p:nvPr>
        </p:nvSpPr>
        <p:spPr/>
        <p:txBody>
          <a:bodyPr/>
          <a:lstStyle/>
          <a:p>
            <a:fld id="{19E4526F-E120-41BA-AC0A-69848D84F824}"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r>
              <a:rPr lang="en-GB" sz="2400" b="1" u="sng"/>
              <a:t>Applicability of audit under MVAT Act, 2002 </a:t>
            </a:r>
            <a:r>
              <a:rPr lang="en-US" sz="2400"/>
              <a:t/>
            </a:r>
            <a:br>
              <a:rPr lang="en-US" sz="2400"/>
            </a:br>
            <a:endParaRPr lang="en-US" sz="2400"/>
          </a:p>
        </p:txBody>
      </p:sp>
      <p:sp>
        <p:nvSpPr>
          <p:cNvPr id="163843" name="Rectangle 3"/>
          <p:cNvSpPr>
            <a:spLocks noGrp="1" noChangeArrowheads="1"/>
          </p:cNvSpPr>
          <p:nvPr>
            <p:ph type="body" idx="1"/>
          </p:nvPr>
        </p:nvSpPr>
        <p:spPr>
          <a:xfrm>
            <a:off x="381000" y="990600"/>
            <a:ext cx="8153400" cy="5410200"/>
          </a:xfrm>
        </p:spPr>
        <p:txBody>
          <a:bodyPr/>
          <a:lstStyle/>
          <a:p>
            <a:pPr marL="660400" indent="-660400">
              <a:lnSpc>
                <a:spcPct val="80000"/>
              </a:lnSpc>
            </a:pPr>
            <a:r>
              <a:rPr lang="en-GB" sz="1600" b="1" dirty="0">
                <a:latin typeface="Arial" charset="0"/>
              </a:rPr>
              <a:t>To whom audit is applicable? </a:t>
            </a:r>
            <a:endParaRPr lang="en-US" sz="1600" dirty="0">
              <a:latin typeface="Arial" charset="0"/>
            </a:endParaRPr>
          </a:p>
          <a:p>
            <a:pPr marL="660400" indent="-660400">
              <a:lnSpc>
                <a:spcPct val="80000"/>
              </a:lnSpc>
              <a:buFontTx/>
              <a:buNone/>
            </a:pPr>
            <a:r>
              <a:rPr lang="en-GB" sz="1600" dirty="0">
                <a:latin typeface="Arial" charset="0"/>
              </a:rPr>
              <a:t>	As per Section 61(1) of the MVAT Act, 2002, audit is applicable to </a:t>
            </a:r>
            <a:endParaRPr lang="en-GB" sz="1600" b="1" u="sng" dirty="0">
              <a:latin typeface="Arial" charset="0"/>
            </a:endParaRPr>
          </a:p>
          <a:p>
            <a:pPr marL="1409700" lvl="2" indent="-495300">
              <a:lnSpc>
                <a:spcPct val="80000"/>
              </a:lnSpc>
            </a:pPr>
            <a:r>
              <a:rPr lang="en-GB" sz="1600" b="1" u="sng" dirty="0">
                <a:latin typeface="Arial" charset="0"/>
              </a:rPr>
              <a:t>A  dealer  who is liable to pay tax</a:t>
            </a:r>
            <a:r>
              <a:rPr lang="en-GB" sz="1600" dirty="0">
                <a:latin typeface="Arial" charset="0"/>
              </a:rPr>
              <a:t> and his turnover, either of sales or purchases, exceeds Rs. </a:t>
            </a:r>
            <a:r>
              <a:rPr lang="en-GB" sz="1600" dirty="0" smtClean="0">
                <a:latin typeface="Arial" charset="0"/>
              </a:rPr>
              <a:t>60 </a:t>
            </a:r>
            <a:r>
              <a:rPr lang="en-GB" sz="1600" dirty="0" err="1">
                <a:latin typeface="Arial" charset="0"/>
              </a:rPr>
              <a:t>Lakhs</a:t>
            </a:r>
            <a:r>
              <a:rPr lang="en-GB" sz="1600" dirty="0">
                <a:latin typeface="Arial" charset="0"/>
              </a:rPr>
              <a:t> during the Financial Year                   </a:t>
            </a:r>
            <a:r>
              <a:rPr lang="en-GB" sz="1600" b="1" dirty="0" smtClean="0">
                <a:latin typeface="Arial" charset="0"/>
              </a:rPr>
              <a:t> </a:t>
            </a:r>
            <a:endParaRPr lang="en-GB" sz="1600" dirty="0">
              <a:latin typeface="Arial" charset="0"/>
            </a:endParaRPr>
          </a:p>
          <a:p>
            <a:pPr marL="1409700" lvl="2" indent="-495300">
              <a:lnSpc>
                <a:spcPct val="80000"/>
              </a:lnSpc>
            </a:pPr>
            <a:r>
              <a:rPr lang="en-GB" sz="1600" dirty="0">
                <a:latin typeface="Arial" charset="0"/>
              </a:rPr>
              <a:t>A dealer who holds a Liquor license in Form PLL, BRL, E, FL or CL.</a:t>
            </a:r>
          </a:p>
          <a:p>
            <a:pPr marL="1409700" lvl="2" indent="-495300">
              <a:lnSpc>
                <a:spcPct val="80000"/>
              </a:lnSpc>
              <a:buFontTx/>
              <a:buNone/>
            </a:pPr>
            <a:endParaRPr lang="en-US" sz="1600" dirty="0">
              <a:latin typeface="Arial" charset="0"/>
            </a:endParaRPr>
          </a:p>
          <a:p>
            <a:pPr marL="660400" indent="-660400">
              <a:lnSpc>
                <a:spcPct val="80000"/>
              </a:lnSpc>
            </a:pPr>
            <a:r>
              <a:rPr lang="en-GB" sz="1600" b="1" dirty="0">
                <a:latin typeface="Arial" charset="0"/>
              </a:rPr>
              <a:t>Who is a Dealer?</a:t>
            </a:r>
            <a:endParaRPr lang="en-US" sz="1600" dirty="0">
              <a:latin typeface="Arial" charset="0"/>
            </a:endParaRPr>
          </a:p>
          <a:p>
            <a:pPr marL="660400" indent="-660400">
              <a:lnSpc>
                <a:spcPct val="80000"/>
              </a:lnSpc>
              <a:buFontTx/>
              <a:buNone/>
            </a:pPr>
            <a:r>
              <a:rPr lang="en-GB" sz="1600" dirty="0">
                <a:latin typeface="Arial" charset="0"/>
              </a:rPr>
              <a:t>	Sub section 8 of Section 2 defines a dealer as a person who buys or sells goods in the State of Maharashtra for commission, remuneration or otherwise in relation to his business </a:t>
            </a:r>
          </a:p>
          <a:p>
            <a:pPr marL="660400" indent="-660400">
              <a:lnSpc>
                <a:spcPct val="80000"/>
              </a:lnSpc>
            </a:pPr>
            <a:endParaRPr lang="en-US" sz="1600" dirty="0">
              <a:latin typeface="Arial" charset="0"/>
            </a:endParaRPr>
          </a:p>
          <a:p>
            <a:pPr marL="660400" indent="-660400">
              <a:lnSpc>
                <a:spcPct val="80000"/>
              </a:lnSpc>
            </a:pPr>
            <a:r>
              <a:rPr lang="en-GB" sz="1600" b="1" dirty="0">
                <a:latin typeface="Arial" charset="0"/>
              </a:rPr>
              <a:t>When a Dealer is liable to pay tax? </a:t>
            </a:r>
            <a:endParaRPr lang="en-US" sz="1600" dirty="0">
              <a:latin typeface="Arial" charset="0"/>
            </a:endParaRPr>
          </a:p>
          <a:p>
            <a:pPr marL="660400" indent="-660400">
              <a:lnSpc>
                <a:spcPct val="80000"/>
              </a:lnSpc>
              <a:buFontTx/>
              <a:buNone/>
            </a:pPr>
            <a:r>
              <a:rPr lang="en-GB" sz="1600" dirty="0">
                <a:latin typeface="Arial" charset="0"/>
              </a:rPr>
              <a:t>	Any dealer becomes liable to get registered and to pay tax if his turnover of taxable goods sold or purchased during FY exceeds Rs. 10000 and turnover of all sales  exceeds </a:t>
            </a:r>
          </a:p>
          <a:p>
            <a:pPr marL="1409700" lvl="2" indent="-495300">
              <a:lnSpc>
                <a:spcPct val="80000"/>
              </a:lnSpc>
            </a:pPr>
            <a:r>
              <a:rPr lang="en-GB" sz="1600" dirty="0">
                <a:latin typeface="Arial" charset="0"/>
              </a:rPr>
              <a:t>Rs. One </a:t>
            </a:r>
            <a:r>
              <a:rPr lang="en-GB" sz="1600" dirty="0" err="1">
                <a:latin typeface="Arial" charset="0"/>
              </a:rPr>
              <a:t>Lakh</a:t>
            </a:r>
            <a:r>
              <a:rPr lang="en-GB" sz="1600" dirty="0">
                <a:latin typeface="Arial" charset="0"/>
              </a:rPr>
              <a:t>, if he is an importer</a:t>
            </a:r>
          </a:p>
          <a:p>
            <a:pPr marL="1409700" lvl="2" indent="-495300">
              <a:lnSpc>
                <a:spcPct val="80000"/>
              </a:lnSpc>
            </a:pPr>
            <a:r>
              <a:rPr lang="en-GB" sz="1600" dirty="0">
                <a:latin typeface="Arial" charset="0"/>
              </a:rPr>
              <a:t>Rs.  Five </a:t>
            </a:r>
            <a:r>
              <a:rPr lang="en-GB" sz="1600" dirty="0" err="1">
                <a:latin typeface="Arial" charset="0"/>
              </a:rPr>
              <a:t>Lakhs</a:t>
            </a:r>
            <a:r>
              <a:rPr lang="en-GB" sz="1600" dirty="0">
                <a:latin typeface="Arial" charset="0"/>
              </a:rPr>
              <a:t> if he is not an importer</a:t>
            </a:r>
          </a:p>
          <a:p>
            <a:pPr marL="660400" indent="-660400">
              <a:lnSpc>
                <a:spcPct val="80000"/>
              </a:lnSpc>
            </a:pPr>
            <a:r>
              <a:rPr lang="en-GB" sz="1600" dirty="0">
                <a:latin typeface="Arial" charset="0"/>
              </a:rPr>
              <a:t>Besides any person who has voluntarily registered under this Act is also a dealer liable to pay tax. </a:t>
            </a:r>
          </a:p>
          <a:p>
            <a:pPr marL="660400" indent="-660400">
              <a:lnSpc>
                <a:spcPct val="80000"/>
              </a:lnSpc>
            </a:pPr>
            <a:endParaRPr lang="en-GB" sz="1600" dirty="0">
              <a:latin typeface="Arial" charset="0"/>
            </a:endParaRPr>
          </a:p>
          <a:p>
            <a:pPr marL="660400" indent="-660400">
              <a:lnSpc>
                <a:spcPct val="80000"/>
              </a:lnSpc>
            </a:pPr>
            <a:r>
              <a:rPr lang="en-GB" sz="1600" dirty="0">
                <a:latin typeface="Arial" charset="0"/>
              </a:rPr>
              <a:t>Any dealer who becomes liable to pay tax, continues to be so liable till his registration is duly cancelled.</a:t>
            </a:r>
            <a:endParaRPr lang="en-US" sz="1600" dirty="0">
              <a:latin typeface="Arial" charset="0"/>
            </a:endParaRPr>
          </a:p>
        </p:txBody>
      </p:sp>
      <p:sp>
        <p:nvSpPr>
          <p:cNvPr id="4" name="Slide Number Placeholder 3"/>
          <p:cNvSpPr>
            <a:spLocks noGrp="1"/>
          </p:cNvSpPr>
          <p:nvPr>
            <p:ph type="sldNum" sz="quarter" idx="12"/>
          </p:nvPr>
        </p:nvSpPr>
        <p:spPr/>
        <p:txBody>
          <a:bodyPr/>
          <a:lstStyle/>
          <a:p>
            <a:fld id="{19E4526F-E120-41BA-AC0A-69848D84F824}"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1" name="Rectangle 3"/>
          <p:cNvSpPr>
            <a:spLocks noGrp="1" noChangeArrowheads="1"/>
          </p:cNvSpPr>
          <p:nvPr>
            <p:ph type="body" idx="1"/>
          </p:nvPr>
        </p:nvSpPr>
        <p:spPr>
          <a:xfrm>
            <a:off x="533400" y="685800"/>
            <a:ext cx="7772400" cy="5562600"/>
          </a:xfrm>
        </p:spPr>
        <p:txBody>
          <a:bodyPr/>
          <a:lstStyle/>
          <a:p>
            <a:pPr>
              <a:lnSpc>
                <a:spcPct val="90000"/>
              </a:lnSpc>
              <a:buFontTx/>
              <a:buNone/>
            </a:pPr>
            <a:r>
              <a:rPr lang="en-GB" sz="4800" b="1">
                <a:latin typeface="Arial" charset="0"/>
              </a:rPr>
              <a:t>	</a:t>
            </a:r>
            <a:r>
              <a:rPr lang="en-GB" sz="1600" b="1">
                <a:latin typeface="Arial" charset="0"/>
              </a:rPr>
              <a:t>Excludes:-</a:t>
            </a:r>
          </a:p>
          <a:p>
            <a:pPr>
              <a:lnSpc>
                <a:spcPct val="90000"/>
              </a:lnSpc>
              <a:buFontTx/>
              <a:buAutoNum type="alphaLcParenR"/>
            </a:pPr>
            <a:r>
              <a:rPr lang="en-GB" sz="1600">
                <a:latin typeface="Arial" charset="0"/>
              </a:rPr>
              <a:t>Recoveries of APMC, Service tax</a:t>
            </a:r>
          </a:p>
          <a:p>
            <a:pPr>
              <a:lnSpc>
                <a:spcPct val="90000"/>
              </a:lnSpc>
              <a:buFontTx/>
              <a:buAutoNum type="alphaLcParenR"/>
            </a:pPr>
            <a:r>
              <a:rPr lang="en-GB" sz="1600">
                <a:latin typeface="Arial" charset="0"/>
              </a:rPr>
              <a:t>Cost of labour and services for Works Contracts</a:t>
            </a:r>
          </a:p>
          <a:p>
            <a:pPr>
              <a:lnSpc>
                <a:spcPct val="90000"/>
              </a:lnSpc>
              <a:buFontTx/>
              <a:buAutoNum type="alphaLcParenR"/>
            </a:pPr>
            <a:r>
              <a:rPr lang="en-GB" sz="1600">
                <a:latin typeface="Arial" charset="0"/>
              </a:rPr>
              <a:t>Payments to sub-contractors in certain cases</a:t>
            </a:r>
          </a:p>
          <a:p>
            <a:pPr>
              <a:lnSpc>
                <a:spcPct val="90000"/>
              </a:lnSpc>
              <a:buFontTx/>
              <a:buAutoNum type="alphaLcParenR"/>
            </a:pPr>
            <a:r>
              <a:rPr lang="en-GB" sz="1600">
                <a:latin typeface="Arial" charset="0"/>
              </a:rPr>
              <a:t>Interest on HP transactions</a:t>
            </a:r>
          </a:p>
          <a:p>
            <a:pPr>
              <a:lnSpc>
                <a:spcPct val="90000"/>
              </a:lnSpc>
              <a:buFontTx/>
              <a:buAutoNum type="alphaLcParenR"/>
            </a:pPr>
            <a:r>
              <a:rPr lang="en-GB" sz="1600">
                <a:latin typeface="Arial" charset="0"/>
              </a:rPr>
              <a:t>Goods returns within 6 months from date of sale</a:t>
            </a:r>
          </a:p>
          <a:p>
            <a:pPr>
              <a:lnSpc>
                <a:spcPct val="90000"/>
              </a:lnSpc>
              <a:buFontTx/>
              <a:buAutoNum type="alphaLcParenR"/>
            </a:pPr>
            <a:r>
              <a:rPr lang="en-GB" sz="1600">
                <a:latin typeface="Arial" charset="0"/>
              </a:rPr>
              <a:t>Credit Notes for reasons other than Goods Returns</a:t>
            </a:r>
          </a:p>
          <a:p>
            <a:pPr>
              <a:lnSpc>
                <a:spcPct val="90000"/>
              </a:lnSpc>
              <a:buFontTx/>
              <a:buNone/>
            </a:pPr>
            <a:r>
              <a:rPr lang="en-GB" sz="1600" b="1">
                <a:latin typeface="Arial" charset="0"/>
              </a:rPr>
              <a:t> </a:t>
            </a:r>
          </a:p>
          <a:p>
            <a:pPr>
              <a:lnSpc>
                <a:spcPct val="90000"/>
              </a:lnSpc>
              <a:buFontTx/>
              <a:buNone/>
            </a:pPr>
            <a:r>
              <a:rPr lang="en-GB" sz="1600" b="1">
                <a:latin typeface="Arial" charset="0"/>
              </a:rPr>
              <a:t>	Key legal provisions affecting determination of Sales Turnover</a:t>
            </a:r>
          </a:p>
          <a:p>
            <a:pPr>
              <a:lnSpc>
                <a:spcPct val="90000"/>
              </a:lnSpc>
              <a:buFontTx/>
              <a:buNone/>
            </a:pPr>
            <a:r>
              <a:rPr lang="en-GB" sz="1600" b="1">
                <a:latin typeface="Arial" charset="0"/>
              </a:rPr>
              <a:t>	</a:t>
            </a:r>
            <a:r>
              <a:rPr lang="en-GB" sz="1600">
                <a:latin typeface="Arial" charset="0"/>
              </a:rPr>
              <a:t>Sale means a sale of goods made within the State for cash or deferred payment or other valuable consideration but does not include a mortgage, hypothecation, charge or pledge; and the words “sell”, “buy” and “purchase”, with all their grammatical variations and cognate expressions, shall be construed accordingly.  </a:t>
            </a:r>
          </a:p>
          <a:p>
            <a:pPr>
              <a:lnSpc>
                <a:spcPct val="90000"/>
              </a:lnSpc>
              <a:buFontTx/>
              <a:buNone/>
            </a:pPr>
            <a:r>
              <a:rPr lang="en-GB" sz="1600">
                <a:latin typeface="Arial" charset="0"/>
              </a:rPr>
              <a:t>	</a:t>
            </a:r>
          </a:p>
          <a:p>
            <a:pPr>
              <a:lnSpc>
                <a:spcPct val="90000"/>
              </a:lnSpc>
              <a:buFontTx/>
              <a:buNone/>
            </a:pPr>
            <a:r>
              <a:rPr lang="en-GB" sz="1600" b="1">
                <a:latin typeface="Arial" charset="0"/>
              </a:rPr>
              <a:t>	</a:t>
            </a:r>
            <a:r>
              <a:rPr lang="en-GB" sz="1600">
                <a:latin typeface="Arial" charset="0"/>
              </a:rPr>
              <a:t>The term ‘Goods’ includes all movable property </a:t>
            </a:r>
          </a:p>
          <a:p>
            <a:pPr>
              <a:lnSpc>
                <a:spcPct val="90000"/>
              </a:lnSpc>
              <a:buFontTx/>
              <a:buNone/>
            </a:pPr>
            <a:endParaRPr lang="en-GB" sz="1600">
              <a:latin typeface="Arial" charset="0"/>
            </a:endParaRPr>
          </a:p>
          <a:p>
            <a:pPr>
              <a:lnSpc>
                <a:spcPct val="90000"/>
              </a:lnSpc>
              <a:buFontTx/>
              <a:buNone/>
            </a:pPr>
            <a:r>
              <a:rPr lang="en-GB" sz="3600" b="1">
                <a:latin typeface="Arial" charset="0"/>
              </a:rPr>
              <a:t> 	</a:t>
            </a:r>
            <a:endParaRPr lang="en-US" sz="3600"/>
          </a:p>
        </p:txBody>
      </p:sp>
      <p:sp>
        <p:nvSpPr>
          <p:cNvPr id="3" name="Slide Number Placeholder 2"/>
          <p:cNvSpPr>
            <a:spLocks noGrp="1"/>
          </p:cNvSpPr>
          <p:nvPr>
            <p:ph type="sldNum" sz="quarter" idx="12"/>
          </p:nvPr>
        </p:nvSpPr>
        <p:spPr/>
        <p:txBody>
          <a:bodyPr/>
          <a:lstStyle/>
          <a:p>
            <a:fld id="{19E4526F-E120-41BA-AC0A-69848D84F824}" type="slidenum">
              <a:rPr lang="en-US" smtClean="0"/>
              <a:pPr/>
              <a:t>20</a:t>
            </a:fld>
            <a:endParaRPr lang="en-US"/>
          </a:p>
        </p:txBody>
      </p:sp>
      <p:sp>
        <p:nvSpPr>
          <p:cNvPr id="4" name="Footer Placeholder 3"/>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p:cNvSpPr>
            <a:spLocks noGrp="1" noChangeArrowheads="1"/>
          </p:cNvSpPr>
          <p:nvPr>
            <p:ph type="body" idx="1"/>
          </p:nvPr>
        </p:nvSpPr>
        <p:spPr>
          <a:xfrm>
            <a:off x="304800" y="457200"/>
            <a:ext cx="8534400" cy="6629400"/>
          </a:xfrm>
        </p:spPr>
        <p:txBody>
          <a:bodyPr/>
          <a:lstStyle/>
          <a:p>
            <a:pPr>
              <a:lnSpc>
                <a:spcPct val="80000"/>
              </a:lnSpc>
              <a:buFontTx/>
              <a:buNone/>
            </a:pPr>
            <a:r>
              <a:rPr lang="en-GB" sz="1600" b="1">
                <a:latin typeface="Arial" charset="0"/>
              </a:rPr>
              <a:t>	</a:t>
            </a:r>
            <a:r>
              <a:rPr lang="en-GB" sz="1600" b="1" u="sng">
                <a:latin typeface="Arial" charset="0"/>
              </a:rPr>
              <a:t>Importance of correct classification</a:t>
            </a:r>
          </a:p>
          <a:p>
            <a:pPr>
              <a:lnSpc>
                <a:spcPct val="80000"/>
              </a:lnSpc>
              <a:buFontTx/>
              <a:buNone/>
            </a:pPr>
            <a:r>
              <a:rPr lang="en-GB" sz="1600" b="1">
                <a:latin typeface="Arial" charset="0"/>
              </a:rPr>
              <a:t>	</a:t>
            </a:r>
          </a:p>
          <a:p>
            <a:pPr>
              <a:lnSpc>
                <a:spcPct val="80000"/>
              </a:lnSpc>
              <a:buFontTx/>
              <a:buNone/>
            </a:pPr>
            <a:r>
              <a:rPr lang="en-GB" sz="1600">
                <a:latin typeface="Arial" charset="0"/>
              </a:rPr>
              <a:t>	Calculation of tax liability requires correct rates of tax to be considered appropriate to the goods sold. The rates of tax are laid down in Schedule A to Schedule E of the Act.</a:t>
            </a:r>
            <a:r>
              <a:rPr lang="en-GB" sz="1600"/>
              <a:t> </a:t>
            </a:r>
            <a:endParaRPr lang="en-US" sz="1600"/>
          </a:p>
          <a:p>
            <a:pPr>
              <a:lnSpc>
                <a:spcPct val="80000"/>
              </a:lnSpc>
            </a:pPr>
            <a:endParaRPr lang="en-GB" sz="1600"/>
          </a:p>
          <a:p>
            <a:pPr>
              <a:lnSpc>
                <a:spcPct val="80000"/>
              </a:lnSpc>
              <a:buFontTx/>
              <a:buNone/>
            </a:pPr>
            <a:r>
              <a:rPr lang="en-GB" sz="1600"/>
              <a:t>	Schedule A is for exempt goods and Schedule C is for goods attracting concessional rate of 4%/5%. Schedule E is for residual goods which attract 12.5% rate of tax.</a:t>
            </a:r>
          </a:p>
          <a:p>
            <a:pPr>
              <a:lnSpc>
                <a:spcPct val="80000"/>
              </a:lnSpc>
              <a:buFontTx/>
              <a:buNone/>
            </a:pPr>
            <a:r>
              <a:rPr lang="en-GB" sz="1600"/>
              <a:t> </a:t>
            </a:r>
          </a:p>
          <a:p>
            <a:pPr>
              <a:lnSpc>
                <a:spcPct val="80000"/>
              </a:lnSpc>
              <a:buFontTx/>
              <a:buNone/>
            </a:pPr>
            <a:r>
              <a:rPr lang="en-GB" sz="1600"/>
              <a:t>	Section 7 states that the packing material of any goods sold shall be taxable at the same rate that is levied on the goods so packed.</a:t>
            </a:r>
          </a:p>
          <a:p>
            <a:pPr>
              <a:lnSpc>
                <a:spcPct val="80000"/>
              </a:lnSpc>
              <a:buFontTx/>
              <a:buNone/>
            </a:pPr>
            <a:r>
              <a:rPr lang="en-GB" sz="1600"/>
              <a:t> </a:t>
            </a:r>
          </a:p>
          <a:p>
            <a:pPr>
              <a:lnSpc>
                <a:spcPct val="80000"/>
              </a:lnSpc>
              <a:buFontTx/>
              <a:buNone/>
            </a:pPr>
            <a:r>
              <a:rPr lang="en-GB" sz="1600"/>
              <a:t>	Valuation of OMS Branch transfers forming part of GTO is very critical because it has an impact on calculation of Set off. </a:t>
            </a:r>
            <a:endParaRPr lang="en-US" sz="1600"/>
          </a:p>
        </p:txBody>
      </p:sp>
      <p:sp>
        <p:nvSpPr>
          <p:cNvPr id="3" name="Slide Number Placeholder 2"/>
          <p:cNvSpPr>
            <a:spLocks noGrp="1"/>
          </p:cNvSpPr>
          <p:nvPr>
            <p:ph type="sldNum" sz="quarter" idx="12"/>
          </p:nvPr>
        </p:nvSpPr>
        <p:spPr/>
        <p:txBody>
          <a:bodyPr/>
          <a:lstStyle/>
          <a:p>
            <a:fld id="{19E4526F-E120-41BA-AC0A-69848D84F824}" type="slidenum">
              <a:rPr lang="en-US" smtClean="0"/>
              <a:pPr/>
              <a:t>21</a:t>
            </a:fld>
            <a:endParaRPr lang="en-US"/>
          </a:p>
        </p:txBody>
      </p:sp>
      <p:sp>
        <p:nvSpPr>
          <p:cNvPr id="4" name="Footer Placeholder 3"/>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7" name="Rectangle 3"/>
          <p:cNvSpPr>
            <a:spLocks noGrp="1" noChangeArrowheads="1"/>
          </p:cNvSpPr>
          <p:nvPr>
            <p:ph type="body" idx="1"/>
          </p:nvPr>
        </p:nvSpPr>
        <p:spPr>
          <a:xfrm>
            <a:off x="685800" y="457200"/>
            <a:ext cx="7772400" cy="5791200"/>
          </a:xfrm>
        </p:spPr>
        <p:txBody>
          <a:bodyPr/>
          <a:lstStyle/>
          <a:p>
            <a:pPr marL="412750" indent="-412750">
              <a:lnSpc>
                <a:spcPct val="80000"/>
              </a:lnSpc>
              <a:buFontTx/>
              <a:buNone/>
            </a:pPr>
            <a:r>
              <a:rPr lang="en-GB" sz="1600" dirty="0">
                <a:latin typeface="Arial" charset="0"/>
              </a:rPr>
              <a:t>	</a:t>
            </a:r>
            <a:r>
              <a:rPr lang="en-GB" sz="1600" b="1" dirty="0">
                <a:latin typeface="Arial" charset="0"/>
              </a:rPr>
              <a:t>Points to be considered while vouching of sale bills are summarised as follows:-  </a:t>
            </a:r>
          </a:p>
          <a:p>
            <a:pPr marL="412750" indent="-412750">
              <a:lnSpc>
                <a:spcPct val="80000"/>
              </a:lnSpc>
              <a:buFontTx/>
              <a:buNone/>
            </a:pPr>
            <a:endParaRPr lang="en-GB" sz="1600" b="1" dirty="0">
              <a:latin typeface="Arial" charset="0"/>
            </a:endParaRPr>
          </a:p>
          <a:p>
            <a:pPr marL="412750" indent="-412750">
              <a:lnSpc>
                <a:spcPct val="80000"/>
              </a:lnSpc>
              <a:buFontTx/>
              <a:buNone/>
            </a:pPr>
            <a:r>
              <a:rPr lang="en-GB" sz="1600" dirty="0">
                <a:latin typeface="Arial" charset="0"/>
              </a:rPr>
              <a:t>	</a:t>
            </a:r>
            <a:r>
              <a:rPr lang="en-GB" sz="1600" u="sng" dirty="0">
                <a:latin typeface="Arial" charset="0"/>
              </a:rPr>
              <a:t>a) If movement of goods is Inter-state, Check whether </a:t>
            </a:r>
          </a:p>
          <a:p>
            <a:pPr marL="412750" indent="-412750">
              <a:lnSpc>
                <a:spcPct val="80000"/>
              </a:lnSpc>
              <a:buFontTx/>
              <a:buAutoNum type="romanLcPeriod"/>
            </a:pPr>
            <a:r>
              <a:rPr lang="en-GB" sz="1600" dirty="0">
                <a:latin typeface="Arial" charset="0"/>
              </a:rPr>
              <a:t>Movement of goods from one state to another normally attracts CST rate of </a:t>
            </a:r>
            <a:r>
              <a:rPr lang="en-GB" sz="1600" b="1" dirty="0">
                <a:latin typeface="Arial" charset="0"/>
              </a:rPr>
              <a:t>2%</a:t>
            </a:r>
            <a:r>
              <a:rPr lang="en-GB" sz="1600" dirty="0">
                <a:latin typeface="Arial" charset="0"/>
              </a:rPr>
              <a:t> (C form) or Schedule Rate in the absence of C Form. </a:t>
            </a:r>
          </a:p>
          <a:p>
            <a:pPr marL="412750" indent="-412750">
              <a:lnSpc>
                <a:spcPct val="80000"/>
              </a:lnSpc>
              <a:buFontTx/>
              <a:buAutoNum type="romanLcPeriod"/>
            </a:pPr>
            <a:r>
              <a:rPr lang="en-GB" sz="1600" dirty="0">
                <a:latin typeface="Arial" charset="0"/>
              </a:rPr>
              <a:t>Movement of goods from one state to another (Deemed export) - CST 0% (H form)</a:t>
            </a:r>
          </a:p>
          <a:p>
            <a:pPr marL="412750" indent="-412750">
              <a:lnSpc>
                <a:spcPct val="80000"/>
              </a:lnSpc>
              <a:buFontTx/>
              <a:buAutoNum type="romanLcPeriod"/>
            </a:pPr>
            <a:r>
              <a:rPr lang="en-GB" sz="1600" dirty="0">
                <a:latin typeface="Arial" charset="0"/>
              </a:rPr>
              <a:t>Movement of goods from one state to another – Stock Transfer (F-form)</a:t>
            </a:r>
          </a:p>
          <a:p>
            <a:pPr marL="412750" indent="-412750">
              <a:lnSpc>
                <a:spcPct val="80000"/>
              </a:lnSpc>
              <a:buFontTx/>
              <a:buAutoNum type="romanLcPeriod"/>
            </a:pPr>
            <a:r>
              <a:rPr lang="en-GB" sz="1600" dirty="0">
                <a:latin typeface="Arial" charset="0"/>
              </a:rPr>
              <a:t>Movement of goods from outside the country (Physical Exports) – NIL tax. (Verify shipping bill &amp; bill of lading)</a:t>
            </a:r>
          </a:p>
          <a:p>
            <a:pPr marL="412750" indent="-412750">
              <a:lnSpc>
                <a:spcPct val="80000"/>
              </a:lnSpc>
              <a:buFontTx/>
              <a:buAutoNum type="romanLcPeriod"/>
            </a:pPr>
            <a:r>
              <a:rPr lang="en-GB" sz="1600" dirty="0">
                <a:latin typeface="Arial" charset="0"/>
              </a:rPr>
              <a:t>Sale to SEZ – Nil tax (Form I).</a:t>
            </a:r>
          </a:p>
          <a:p>
            <a:pPr marL="412750" indent="-412750">
              <a:lnSpc>
                <a:spcPct val="80000"/>
              </a:lnSpc>
              <a:buFontTx/>
              <a:buAutoNum type="romanLcPeriod"/>
            </a:pPr>
            <a:r>
              <a:rPr lang="en-GB" sz="1600" dirty="0">
                <a:latin typeface="Arial" charset="0"/>
              </a:rPr>
              <a:t>High Seas Sale – Sale in the course of import – Verify Bill of lading duly endorsed in the name of the Customer and High Seas Sale Agreement mentioning P.O. No. of the Customer.  </a:t>
            </a:r>
          </a:p>
          <a:p>
            <a:pPr marL="412750" indent="-412750">
              <a:lnSpc>
                <a:spcPct val="80000"/>
              </a:lnSpc>
            </a:pPr>
            <a:endParaRPr lang="en-GB" sz="1600" dirty="0">
              <a:latin typeface="Arial" charset="0"/>
            </a:endParaRPr>
          </a:p>
          <a:p>
            <a:pPr marL="412750" indent="-412750">
              <a:lnSpc>
                <a:spcPct val="80000"/>
              </a:lnSpc>
              <a:buFontTx/>
              <a:buNone/>
            </a:pPr>
            <a:r>
              <a:rPr lang="en-GB" sz="1600" dirty="0">
                <a:latin typeface="Arial" charset="0"/>
              </a:rPr>
              <a:t>	</a:t>
            </a:r>
            <a:r>
              <a:rPr lang="en-GB" sz="1600" u="sng" dirty="0">
                <a:latin typeface="Arial" charset="0"/>
              </a:rPr>
              <a:t>b) If movement of goods is Intra-state (within the state)</a:t>
            </a:r>
          </a:p>
          <a:p>
            <a:pPr marL="412750" indent="-412750">
              <a:lnSpc>
                <a:spcPct val="80000"/>
              </a:lnSpc>
              <a:buFontTx/>
              <a:buAutoNum type="romanLcPeriod"/>
            </a:pPr>
            <a:r>
              <a:rPr lang="en-GB" sz="1600" dirty="0">
                <a:latin typeface="Arial" charset="0"/>
              </a:rPr>
              <a:t>Check whether MVAT is Charged as per Schedule Rate or not . This is because there are no concessional form sales under VAT regime.</a:t>
            </a:r>
          </a:p>
          <a:p>
            <a:pPr marL="412750" indent="-412750">
              <a:lnSpc>
                <a:spcPct val="80000"/>
              </a:lnSpc>
              <a:buFontTx/>
              <a:buAutoNum type="romanLcPeriod"/>
            </a:pPr>
            <a:r>
              <a:rPr lang="en-GB" sz="1600" dirty="0">
                <a:latin typeface="Arial" charset="0"/>
              </a:rPr>
              <a:t>If goods are sold in the course of export (deemed export within the state) MVAT 0% (Verify Purchase Order of Customer) and proof of exports from Customer.</a:t>
            </a:r>
          </a:p>
          <a:p>
            <a:pPr marL="412750" indent="-412750">
              <a:lnSpc>
                <a:spcPct val="80000"/>
              </a:lnSpc>
              <a:buFontTx/>
              <a:buNone/>
            </a:pPr>
            <a:r>
              <a:rPr lang="en-GB" sz="1600" dirty="0">
                <a:latin typeface="Arial" charset="0"/>
              </a:rPr>
              <a:t> </a:t>
            </a:r>
          </a:p>
          <a:p>
            <a:pPr marL="412750" indent="-412750">
              <a:lnSpc>
                <a:spcPct val="80000"/>
              </a:lnSpc>
              <a:buFontTx/>
              <a:buNone/>
            </a:pPr>
            <a:endParaRPr lang="en-GB" sz="1600" dirty="0">
              <a:latin typeface="Arial" charset="0"/>
            </a:endParaRPr>
          </a:p>
          <a:p>
            <a:pPr marL="412750" indent="-412750">
              <a:lnSpc>
                <a:spcPct val="80000"/>
              </a:lnSpc>
            </a:pPr>
            <a:endParaRPr lang="en-US" sz="1600" dirty="0">
              <a:latin typeface="Arial" charset="0"/>
            </a:endParaRPr>
          </a:p>
        </p:txBody>
      </p:sp>
      <p:sp>
        <p:nvSpPr>
          <p:cNvPr id="3" name="Slide Number Placeholder 2"/>
          <p:cNvSpPr>
            <a:spLocks noGrp="1"/>
          </p:cNvSpPr>
          <p:nvPr>
            <p:ph type="sldNum" sz="quarter" idx="12"/>
          </p:nvPr>
        </p:nvSpPr>
        <p:spPr/>
        <p:txBody>
          <a:bodyPr/>
          <a:lstStyle/>
          <a:p>
            <a:fld id="{19E4526F-E120-41BA-AC0A-69848D84F824}" type="slidenum">
              <a:rPr lang="en-US" smtClean="0"/>
              <a:pPr/>
              <a:t>22</a:t>
            </a:fld>
            <a:endParaRPr lang="en-US"/>
          </a:p>
        </p:txBody>
      </p:sp>
      <p:sp>
        <p:nvSpPr>
          <p:cNvPr id="4" name="Footer Placeholder 3"/>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Contentious Issues</a:t>
            </a:r>
            <a:endParaRPr lang="en-US" dirty="0"/>
          </a:p>
        </p:txBody>
      </p:sp>
      <p:sp>
        <p:nvSpPr>
          <p:cNvPr id="3" name="Content Placeholder 2"/>
          <p:cNvSpPr>
            <a:spLocks noGrp="1"/>
          </p:cNvSpPr>
          <p:nvPr>
            <p:ph idx="1"/>
          </p:nvPr>
        </p:nvSpPr>
        <p:spPr/>
        <p:txBody>
          <a:bodyPr/>
          <a:lstStyle/>
          <a:p>
            <a:r>
              <a:rPr lang="en-US" dirty="0" smtClean="0"/>
              <a:t>Denial of Exemption for In Transit Sales and Branch Transfers</a:t>
            </a:r>
          </a:p>
          <a:p>
            <a:r>
              <a:rPr lang="en-US" sz="1600" dirty="0" smtClean="0"/>
              <a:t>Certain sections of Department have drawn adverse inferences from the recent SC Judgment  in  A&amp;G Projects &amp; Technologies Ltd Vs State of Karnataka [(2008) VIL 40 SC] Case, in the matter of exemption of In Transit Sales, where </a:t>
            </a:r>
            <a:r>
              <a:rPr lang="en-US" sz="1600" dirty="0" err="1" smtClean="0"/>
              <a:t>despatch</a:t>
            </a:r>
            <a:r>
              <a:rPr lang="en-US" sz="1600" dirty="0" smtClean="0"/>
              <a:t> of goods has been done from Maharashtra</a:t>
            </a:r>
          </a:p>
          <a:p>
            <a:endParaRPr lang="en-US" sz="1600" dirty="0" smtClean="0"/>
          </a:p>
          <a:p>
            <a:r>
              <a:rPr lang="en-US" sz="1600" dirty="0" smtClean="0"/>
              <a:t>As for facts of SC case, the appellants were engaged in the execution of divisible works contract  in Karnataka and were registered under the Karnataka sales tax laws.</a:t>
            </a:r>
          </a:p>
          <a:p>
            <a:endParaRPr lang="en-US" sz="1600" dirty="0" smtClean="0"/>
          </a:p>
          <a:p>
            <a:r>
              <a:rPr lang="en-US" sz="1600" dirty="0" smtClean="0"/>
              <a:t>There were three contracts relating to the procurement and supply of equipment. These were the contract for supply of equipment between the appellants and the ultimate customer, the contract between the appellants and the sub contractor located outside Karnataka and, finally, the contract between the sub contractor and the manufacturer of the equipment. These three contracts were before the Supreme Court.</a:t>
            </a:r>
          </a:p>
          <a:p>
            <a:endParaRPr lang="en-US" sz="1600" dirty="0" smtClean="0"/>
          </a:p>
          <a:p>
            <a:endParaRPr lang="en-US" sz="1600" dirty="0" smtClean="0"/>
          </a:p>
        </p:txBody>
      </p:sp>
      <p:sp>
        <p:nvSpPr>
          <p:cNvPr id="4" name="Slide Number Placeholder 3"/>
          <p:cNvSpPr>
            <a:spLocks noGrp="1"/>
          </p:cNvSpPr>
          <p:nvPr>
            <p:ph type="sldNum" sz="quarter" idx="12"/>
          </p:nvPr>
        </p:nvSpPr>
        <p:spPr/>
        <p:txBody>
          <a:bodyPr/>
          <a:lstStyle/>
          <a:p>
            <a:fld id="{19E4526F-E120-41BA-AC0A-69848D84F824}"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Appellants argued before the assessing authorities that there were three different sales transactions. The first one was the sale of equipment by the manufacturer of the equipment to the sub contractor and the second and third sales were sales of the equipment by the sub contractor to the appellant and thereafter by the appellants to the ultimate customer. First sale was an inter-State sale and the subsequent two sales were interstate sales and were also eligible for exemption from tax for subsequent or in transit sales under the relevant Section 6(2) of the CST Act. </a:t>
            </a:r>
          </a:p>
          <a:p>
            <a:endParaRPr lang="en-US" sz="1600" dirty="0" smtClean="0"/>
          </a:p>
          <a:p>
            <a:r>
              <a:rPr lang="en-US" sz="1600" dirty="0" smtClean="0"/>
              <a:t>The assessing authorities in Karnataka rejected this claim for exemption for the subsequent sales under the Act and held that all three sales were sales under Section 3(a) of the Act, and not under Section 3(b) of the Act, because all 3 sales contracts were made before inter state movement of goods and hence the exemption from tax for in transit sales under Section 6(2) was not applicable</a:t>
            </a:r>
            <a:endParaRPr lang="en-US" sz="1600" dirty="0"/>
          </a:p>
        </p:txBody>
      </p:sp>
      <p:sp>
        <p:nvSpPr>
          <p:cNvPr id="4" name="Slide Number Placeholder 3"/>
          <p:cNvSpPr>
            <a:spLocks noGrp="1"/>
          </p:cNvSpPr>
          <p:nvPr>
            <p:ph type="sldNum" sz="quarter" idx="12"/>
          </p:nvPr>
        </p:nvSpPr>
        <p:spPr/>
        <p:txBody>
          <a:bodyPr/>
          <a:lstStyle/>
          <a:p>
            <a:fld id="{71B15A5E-1AEB-4FD3-AA31-AD7F580FA6D9}" type="slidenum">
              <a:rPr lang="en-US" smtClean="0"/>
              <a:pPr/>
              <a:t>24</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Besides rejecting the exemption from central sales tax on the aforesaid basis, the assessing authorities also invoked the provisions of Section 9 and the proviso thereto, regarding levy and collection of the central sales tax, to hold that such second and third sales would be taxable in Karnataka State and not in the State from which the goods originated as per the first sale, Tamil Nadu in this instance.</a:t>
            </a:r>
          </a:p>
          <a:p>
            <a:endParaRPr lang="en-US" sz="1600" dirty="0" smtClean="0"/>
          </a:p>
          <a:p>
            <a:r>
              <a:rPr lang="en-US" sz="1600" dirty="0" smtClean="0"/>
              <a:t>The matter was thereafter litigated in stages in appeal and finally went to SC for decision.</a:t>
            </a:r>
          </a:p>
          <a:p>
            <a:endParaRPr lang="en-US" sz="1600" dirty="0" smtClean="0"/>
          </a:p>
          <a:p>
            <a:r>
              <a:rPr lang="en-US" sz="1600" dirty="0" smtClean="0"/>
              <a:t>Supreme Court held that the dividing line between sales under Section 3(a) and those under Section 3(b) was that in the former case the inter State movement of goods happened because of the contract of sale whereas the sales under Section 3(b) were those where the contracts came into existence after the commencement of movement of goods.</a:t>
            </a:r>
          </a:p>
          <a:p>
            <a:r>
              <a:rPr lang="en-US" sz="1600" dirty="0" smtClean="0"/>
              <a:t> </a:t>
            </a:r>
          </a:p>
          <a:p>
            <a:endParaRPr lang="en-US" sz="1600" dirty="0"/>
          </a:p>
        </p:txBody>
      </p:sp>
      <p:sp>
        <p:nvSpPr>
          <p:cNvPr id="4" name="Slide Number Placeholder 3"/>
          <p:cNvSpPr>
            <a:spLocks noGrp="1"/>
          </p:cNvSpPr>
          <p:nvPr>
            <p:ph type="sldNum" sz="quarter" idx="12"/>
          </p:nvPr>
        </p:nvSpPr>
        <p:spPr/>
        <p:txBody>
          <a:bodyPr/>
          <a:lstStyle/>
          <a:p>
            <a:fld id="{71B15A5E-1AEB-4FD3-AA31-AD7F580FA6D9}"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 The apex Court held that Section 6(2) relating to exemption from tax for in transit sales was only applicable to those sales which qualified under Section 3(b), as sales effected by a transfer of documents of title.</a:t>
            </a:r>
          </a:p>
          <a:p>
            <a:endParaRPr lang="en-US" sz="1600" dirty="0" smtClean="0"/>
          </a:p>
          <a:p>
            <a:r>
              <a:rPr lang="en-US" sz="1600" dirty="0" smtClean="0"/>
              <a:t>Since, in the instant case, the subsequent sales were also sales under Section 3(a) in that they also occasioned the movement of goods from one State to another, the benefit of exemption from tax was not available at all under Section 6(2). The Court then proceeded to hold that the appropriate State that could consequently charge such subsequent inter-State sales to tax was the State from where the goods originated during their movement from one State to another, as per the first sale. The Supreme Court held that since all three sales in question were Section 3(a) sales, the proviso to Section 9 would not apply in order to enable Karnataka State to tax these subsequent sales. Accordingly, the Supreme Court held that Tamil Nadu alone could tax all three sale transactions.</a:t>
            </a:r>
          </a:p>
          <a:p>
            <a:endParaRPr lang="en-US" sz="1600" dirty="0"/>
          </a:p>
        </p:txBody>
      </p:sp>
      <p:sp>
        <p:nvSpPr>
          <p:cNvPr id="4" name="Slide Number Placeholder 3"/>
          <p:cNvSpPr>
            <a:spLocks noGrp="1"/>
          </p:cNvSpPr>
          <p:nvPr>
            <p:ph type="sldNum" sz="quarter" idx="12"/>
          </p:nvPr>
        </p:nvSpPr>
        <p:spPr/>
        <p:txBody>
          <a:bodyPr/>
          <a:lstStyle/>
          <a:p>
            <a:fld id="{71B15A5E-1AEB-4FD3-AA31-AD7F580FA6D9}"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Judgment therefore establishes a principle that if subsequent sales contracts were in place prior to the commencement of the inter-State movement of goods, such subsequent sales could not be Section 3(b) sales at all and accordingly they would not qualify for the exemption for in transit sales, as envisaged in Section 6(2) of the Act.</a:t>
            </a:r>
          </a:p>
          <a:p>
            <a:endParaRPr lang="en-US" sz="1600" dirty="0" smtClean="0"/>
          </a:p>
          <a:p>
            <a:r>
              <a:rPr lang="en-US" sz="1600" dirty="0" smtClean="0"/>
              <a:t>A subsequent inter state sale can get covered under either Section 3 (a) or 3 (b)</a:t>
            </a:r>
          </a:p>
          <a:p>
            <a:endParaRPr lang="en-US" sz="1600" dirty="0" smtClean="0"/>
          </a:p>
          <a:p>
            <a:r>
              <a:rPr lang="en-US" sz="1600" dirty="0" smtClean="0"/>
              <a:t>Only if a subsequent inter state sale is covered under Section 3 (b), it is entitled for exemption under Section 6(2), subject to certain conditions.</a:t>
            </a:r>
          </a:p>
          <a:p>
            <a:endParaRPr lang="en-US" sz="1600" dirty="0" smtClean="0"/>
          </a:p>
          <a:p>
            <a:r>
              <a:rPr lang="en-US" sz="1600" dirty="0" smtClean="0"/>
              <a:t>For a subsequent sale not entitled for exemption under Sec 6(2), Appropriate State for the payment of tax will be, 	State from which movement of goods has commenced if the subsequent sale is covered by definition given under Sec 3(a) or a State from where such subsequent seller, if  registered under the CST Act, could have obtained C Form declaration, if a sale is covered under Sec 3(b). </a:t>
            </a:r>
          </a:p>
          <a:p>
            <a:endParaRPr lang="en-US" sz="1600" dirty="0" smtClean="0"/>
          </a:p>
          <a:p>
            <a:endParaRPr lang="en-US" sz="1600" dirty="0" smtClean="0"/>
          </a:p>
        </p:txBody>
      </p:sp>
      <p:sp>
        <p:nvSpPr>
          <p:cNvPr id="4" name="Slide Number Placeholder 3"/>
          <p:cNvSpPr>
            <a:spLocks noGrp="1"/>
          </p:cNvSpPr>
          <p:nvPr>
            <p:ph type="sldNum" sz="quarter" idx="12"/>
          </p:nvPr>
        </p:nvSpPr>
        <p:spPr/>
        <p:txBody>
          <a:bodyPr/>
          <a:lstStyle/>
          <a:p>
            <a:fld id="{71B15A5E-1AEB-4FD3-AA31-AD7F580FA6D9}"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Though judgment in  the A&amp;G Projects case appears to lay down different principle in respect of subsequent sale, actually it reiterates  the principle of  mutual exclusivity for application of Sections 3(a) and 3(b), as laid down under Tata Steel Case. In the Tata Steel case, the court was required to examine the very applicability of 3(a) or 3(b) to answer the question raised before it. </a:t>
            </a:r>
          </a:p>
          <a:p>
            <a:endParaRPr lang="en-US" sz="1600" dirty="0" smtClean="0"/>
          </a:p>
          <a:p>
            <a:r>
              <a:rPr lang="en-US" sz="1600" dirty="0" smtClean="0"/>
              <a:t>The court in that case observed that the literal construction of the two clauses would often overlap (that is, both the situations can coexist), which was not the intention of the legislature and hence one has to narrow down the construction of these two clauses so as to make them mutually exclusive.  The court then propounded a ‘carving out’ theory to establish mutual exclusivity by laying down the principle that ‘where a transaction of sale is covered by both the clauses, it has to be held to fall under clause (b)’ i.e., ‘in overlapping situations, clause (b) prevails over clause (a)’. </a:t>
            </a:r>
          </a:p>
          <a:p>
            <a:endParaRPr lang="en-US" sz="1600" dirty="0" smtClean="0"/>
          </a:p>
          <a:p>
            <a:pPr>
              <a:buNone/>
            </a:pPr>
            <a:endParaRPr lang="en-US" sz="1600" dirty="0"/>
          </a:p>
        </p:txBody>
      </p:sp>
      <p:sp>
        <p:nvSpPr>
          <p:cNvPr id="4" name="Slide Number Placeholder 3"/>
          <p:cNvSpPr>
            <a:spLocks noGrp="1"/>
          </p:cNvSpPr>
          <p:nvPr>
            <p:ph type="sldNum" sz="quarter" idx="12"/>
          </p:nvPr>
        </p:nvSpPr>
        <p:spPr/>
        <p:txBody>
          <a:bodyPr/>
          <a:lstStyle/>
          <a:p>
            <a:fld id="{71B15A5E-1AEB-4FD3-AA31-AD7F580FA6D9}"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Hence,   this principle laid down by the Supreme Court in 1960 gave birth to the common practice we observe today in trade and industry, of structuring the subsequent inter-State sale transaction as in-transit sale so to fall under clause (b) even though it was otherwise covered by clause 3(a).</a:t>
            </a:r>
          </a:p>
          <a:p>
            <a:endParaRPr lang="en-US" sz="1600" dirty="0" smtClean="0"/>
          </a:p>
          <a:p>
            <a:r>
              <a:rPr lang="en-US" sz="1600" dirty="0" smtClean="0"/>
              <a:t>A pre existing order cannot  thus be equated with the contract of sale. The sale takes place only when the transport documents are transferred or stood transferred by implication like constructive transfer. </a:t>
            </a:r>
          </a:p>
          <a:p>
            <a:endParaRPr lang="en-US" sz="1600" dirty="0" smtClean="0"/>
          </a:p>
          <a:p>
            <a:r>
              <a:rPr lang="en-US" sz="1600" dirty="0" smtClean="0"/>
              <a:t>A reference to the  contract coming into existence after movement commences, made by the Court in A &amp; G Case should be construed to mean reference to Contract of Sale and not an Agreement to Sale. A  pre existing order is at the most an agreement to sale but the actual transfer of documents is a contract of sale and if such transfer happens after  the movement has commenced, such sale can still be covered under Sec 3 (b) and is eligible for exemption.   </a:t>
            </a:r>
          </a:p>
          <a:p>
            <a:endParaRPr lang="en-US" sz="1600" dirty="0"/>
          </a:p>
        </p:txBody>
      </p:sp>
      <p:sp>
        <p:nvSpPr>
          <p:cNvPr id="4" name="Slide Number Placeholder 3"/>
          <p:cNvSpPr>
            <a:spLocks noGrp="1"/>
          </p:cNvSpPr>
          <p:nvPr>
            <p:ph type="sldNum" sz="quarter" idx="12"/>
          </p:nvPr>
        </p:nvSpPr>
        <p:spPr/>
        <p:txBody>
          <a:bodyPr/>
          <a:lstStyle/>
          <a:p>
            <a:fld id="{71B15A5E-1AEB-4FD3-AA31-AD7F580FA6D9}"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algn="ctr"/>
            <a:r>
              <a:rPr lang="en-GB" sz="2400" b="1" u="sng"/>
              <a:t>Basic Provisions</a:t>
            </a:r>
            <a:endParaRPr lang="en-US" sz="2400" b="1" u="sng"/>
          </a:p>
        </p:txBody>
      </p:sp>
      <p:sp>
        <p:nvSpPr>
          <p:cNvPr id="164867" name="Rectangle 3"/>
          <p:cNvSpPr>
            <a:spLocks noGrp="1" noChangeArrowheads="1"/>
          </p:cNvSpPr>
          <p:nvPr>
            <p:ph type="body" idx="1"/>
          </p:nvPr>
        </p:nvSpPr>
        <p:spPr/>
        <p:txBody>
          <a:bodyPr/>
          <a:lstStyle/>
          <a:p>
            <a:pPr marL="609600" indent="-609600">
              <a:buFontTx/>
              <a:buNone/>
            </a:pPr>
            <a:endParaRPr lang="en-GB" sz="2400" b="1" dirty="0"/>
          </a:p>
          <a:p>
            <a:pPr marL="609600" indent="-609600"/>
            <a:r>
              <a:rPr lang="en-GB" sz="1800" b="1" dirty="0"/>
              <a:t>Who can conduct Audit?</a:t>
            </a:r>
            <a:endParaRPr lang="en-US" sz="1800" dirty="0"/>
          </a:p>
          <a:p>
            <a:pPr marL="609600" indent="-609600">
              <a:buFontTx/>
              <a:buNone/>
            </a:pPr>
            <a:r>
              <a:rPr lang="en-GB" sz="1800" dirty="0"/>
              <a:t>        Practising CA/ICWA alone can be appointed as Auditor for audit under MVAT</a:t>
            </a:r>
          </a:p>
          <a:p>
            <a:pPr marL="609600" indent="-609600">
              <a:buFontTx/>
              <a:buNone/>
            </a:pPr>
            <a:endParaRPr lang="en-GB" sz="1800" dirty="0"/>
          </a:p>
          <a:p>
            <a:pPr marL="609600" indent="-609600"/>
            <a:r>
              <a:rPr lang="en-GB" sz="1800" b="1" dirty="0"/>
              <a:t>Form &amp; Time Limit for submission of Audit Report</a:t>
            </a:r>
            <a:endParaRPr lang="en-US" sz="1800" dirty="0"/>
          </a:p>
          <a:p>
            <a:pPr marL="609600" indent="-609600">
              <a:buFontTx/>
              <a:buNone/>
            </a:pPr>
            <a:r>
              <a:rPr lang="en-GB" sz="1800" dirty="0"/>
              <a:t>        Audit report has to be submitted by the Dealer in Form No. 704 within </a:t>
            </a:r>
            <a:r>
              <a:rPr lang="en-GB" sz="1800" dirty="0" smtClean="0"/>
              <a:t>nine months and fifteen days </a:t>
            </a:r>
            <a:r>
              <a:rPr lang="en-GB" sz="1800" dirty="0"/>
              <a:t>from the end of the year to which the report relates – Rule 65 &amp; </a:t>
            </a:r>
            <a:r>
              <a:rPr lang="en-GB" sz="1800" dirty="0" smtClean="0"/>
              <a:t>66</a:t>
            </a:r>
          </a:p>
          <a:p>
            <a:pPr marL="1009650" lvl="1" indent="-609600">
              <a:buFontTx/>
              <a:buNone/>
            </a:pPr>
            <a:r>
              <a:rPr lang="en-GB" sz="2000" dirty="0" smtClean="0"/>
              <a:t>   Due Date for FY 2012-13 is 15.1.2014</a:t>
            </a:r>
            <a:endParaRPr lang="en-GB" sz="2000" dirty="0"/>
          </a:p>
          <a:p>
            <a:pPr marL="609600" indent="-609600">
              <a:buFontTx/>
              <a:buNone/>
            </a:pPr>
            <a:endParaRPr lang="en-GB" sz="1800" dirty="0"/>
          </a:p>
          <a:p>
            <a:pPr marL="609600" indent="-609600">
              <a:buFontTx/>
              <a:buNone/>
            </a:pPr>
            <a:endParaRPr lang="en-US" sz="2400" dirty="0"/>
          </a:p>
        </p:txBody>
      </p:sp>
      <p:sp>
        <p:nvSpPr>
          <p:cNvPr id="4" name="Slide Number Placeholder 3"/>
          <p:cNvSpPr>
            <a:spLocks noGrp="1"/>
          </p:cNvSpPr>
          <p:nvPr>
            <p:ph type="sldNum" sz="quarter" idx="12"/>
          </p:nvPr>
        </p:nvSpPr>
        <p:spPr/>
        <p:txBody>
          <a:bodyPr/>
          <a:lstStyle/>
          <a:p>
            <a:fld id="{19E4526F-E120-41BA-AC0A-69848D84F824}"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While conducting In transit Sales, it should therefore be always considered that crux of the exemption under Sec 6(2) is Sale made by way of transfer of documents of Title to the goods during their inter state movement.  </a:t>
            </a:r>
          </a:p>
          <a:p>
            <a:endParaRPr lang="en-US" sz="1600" dirty="0" smtClean="0"/>
          </a:p>
          <a:p>
            <a:r>
              <a:rPr lang="en-US" sz="1600" dirty="0" smtClean="0"/>
              <a:t>Those responsible for such sales must ensure that the sales contracts relating to the second and subsequent sales are made effective only after and not before the commencement of the inter-State movement of goods, as per the first sale.</a:t>
            </a:r>
          </a:p>
          <a:p>
            <a:endParaRPr lang="en-US" sz="1600" dirty="0" smtClean="0"/>
          </a:p>
          <a:p>
            <a:r>
              <a:rPr lang="en-US" sz="1600" dirty="0" smtClean="0"/>
              <a:t>At Departmental Level also , a better sense appears to have gained acceptance.  West Bengal VAT authorities, vide Trade Circular NO. 11/2010 dated 4-10-2010) has set out the departmental position that contract of sale and sale itself are altogether different in case of inter state sale, and a pre-existing order or pre-determined parties will not negate any 3(b) sale if other requirements are found fulfilled i.e. physical or constructive transfer of documents of title to the goods is made.  Maharashtra Govt. as usual is yet to follow suit and to relieve dealers from un necessary anxiety and litigation. </a:t>
            </a:r>
          </a:p>
          <a:p>
            <a:endParaRPr lang="en-US" sz="1600" dirty="0" smtClean="0"/>
          </a:p>
          <a:p>
            <a:endParaRPr lang="en-US" sz="1600" dirty="0"/>
          </a:p>
        </p:txBody>
      </p:sp>
      <p:sp>
        <p:nvSpPr>
          <p:cNvPr id="4" name="Slide Number Placeholder 3"/>
          <p:cNvSpPr>
            <a:spLocks noGrp="1"/>
          </p:cNvSpPr>
          <p:nvPr>
            <p:ph type="sldNum" sz="quarter" idx="12"/>
          </p:nvPr>
        </p:nvSpPr>
        <p:spPr/>
        <p:txBody>
          <a:bodyPr/>
          <a:lstStyle/>
          <a:p>
            <a:fld id="{71B15A5E-1AEB-4FD3-AA31-AD7F580FA6D9}"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Contentious Issues</a:t>
            </a:r>
            <a:br>
              <a:rPr lang="en-US" dirty="0" smtClean="0"/>
            </a:br>
            <a:endParaRPr lang="en-US" dirty="0"/>
          </a:p>
        </p:txBody>
      </p:sp>
      <p:sp>
        <p:nvSpPr>
          <p:cNvPr id="5" name="Subtitle 4"/>
          <p:cNvSpPr>
            <a:spLocks noGrp="1"/>
          </p:cNvSpPr>
          <p:nvPr>
            <p:ph type="subTitle" idx="1"/>
          </p:nvPr>
        </p:nvSpPr>
        <p:spPr/>
        <p:txBody>
          <a:bodyPr/>
          <a:lstStyle/>
          <a:p>
            <a:r>
              <a:rPr lang="en-US" dirty="0" smtClean="0"/>
              <a:t>Exemption for Branch Transfer under CST is also liable to be rejected if  the dispatches can be correlated with specific requirements of customers to whom goods are later sold by the Branch</a:t>
            </a:r>
            <a:endParaRPr lang="en-US" dirty="0"/>
          </a:p>
        </p:txBody>
      </p:sp>
      <p:sp>
        <p:nvSpPr>
          <p:cNvPr id="2" name="Footer Placeholder 1"/>
          <p:cNvSpPr>
            <a:spLocks noGrp="1"/>
          </p:cNvSpPr>
          <p:nvPr>
            <p:ph type="ftr" sz="quarter" idx="3"/>
          </p:nvPr>
        </p:nvSpPr>
        <p:spPr/>
        <p:txBody>
          <a:bodyPr/>
          <a:lstStyle/>
          <a:p>
            <a:r>
              <a:rPr lang="en-US" smtClean="0"/>
              <a:t>CA M B Abhyankar</a:t>
            </a:r>
            <a:endParaRPr lang="en-US"/>
          </a:p>
        </p:txBody>
      </p:sp>
      <p:sp>
        <p:nvSpPr>
          <p:cNvPr id="3" name="Slide Number Placeholder 2"/>
          <p:cNvSpPr>
            <a:spLocks noGrp="1"/>
          </p:cNvSpPr>
          <p:nvPr>
            <p:ph type="sldNum" sz="quarter" idx="4"/>
          </p:nvPr>
        </p:nvSpPr>
        <p:spPr/>
        <p:txBody>
          <a:bodyPr/>
          <a:lstStyle/>
          <a:p>
            <a:fld id="{71B15A5E-1AEB-4FD3-AA31-AD7F580FA6D9}"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Contentious Issues</a:t>
            </a:r>
            <a:endParaRPr lang="en-US" dirty="0"/>
          </a:p>
        </p:txBody>
      </p:sp>
      <p:sp>
        <p:nvSpPr>
          <p:cNvPr id="3" name="Content Placeholder 2"/>
          <p:cNvSpPr>
            <a:spLocks noGrp="1"/>
          </p:cNvSpPr>
          <p:nvPr>
            <p:ph idx="1"/>
          </p:nvPr>
        </p:nvSpPr>
        <p:spPr/>
        <p:txBody>
          <a:bodyPr/>
          <a:lstStyle/>
          <a:p>
            <a:r>
              <a:rPr lang="en-US" sz="1600" dirty="0" smtClean="0"/>
              <a:t> Inter State Works Contracts</a:t>
            </a:r>
          </a:p>
          <a:p>
            <a:endParaRPr lang="en-US" sz="1600" dirty="0" smtClean="0"/>
          </a:p>
          <a:p>
            <a:r>
              <a:rPr lang="en-US" sz="1600" dirty="0" smtClean="0"/>
              <a:t>After amendment to the constitution by inserting Article 366(29A) providing definition of the term “taxes on sale or purchase of goods” to include deemed sales, States were empowered to levy tax on sale or purchase of goods involved in execution of works contracts, if such sales were intra state sales.</a:t>
            </a:r>
          </a:p>
          <a:p>
            <a:endParaRPr lang="en-US" sz="1600" dirty="0" smtClean="0"/>
          </a:p>
          <a:p>
            <a:r>
              <a:rPr lang="en-US" sz="1600" dirty="0" smtClean="0"/>
              <a:t>Even after amendment, no tax was payable under the CST Act on deemed sale of goods effected in the course of inter-State trade as the definition of sale provided in the Act did not include such deemed sales.</a:t>
            </a:r>
          </a:p>
          <a:p>
            <a:endParaRPr lang="en-US" sz="1600" dirty="0" smtClean="0"/>
          </a:p>
          <a:p>
            <a:r>
              <a:rPr lang="en-US" sz="1600" dirty="0" smtClean="0"/>
              <a:t>The Finance Act, 2002 amended CST Act, 1956, from 11-5-2002 by substituting section 2 (g), the scope of definition of the term ‘sale’ is widened, to include therein Deemed Sales.</a:t>
            </a:r>
            <a:endParaRPr lang="en-US" sz="1600" dirty="0"/>
          </a:p>
        </p:txBody>
      </p:sp>
      <p:sp>
        <p:nvSpPr>
          <p:cNvPr id="4" name="Slide Number Placeholder 3"/>
          <p:cNvSpPr>
            <a:spLocks noGrp="1"/>
          </p:cNvSpPr>
          <p:nvPr>
            <p:ph type="sldNum" sz="quarter" idx="12"/>
          </p:nvPr>
        </p:nvSpPr>
        <p:spPr/>
        <p:txBody>
          <a:bodyPr/>
          <a:lstStyle/>
          <a:p>
            <a:fld id="{19E4526F-E120-41BA-AC0A-69848D84F824}" type="slidenum">
              <a:rPr lang="en-US" smtClean="0"/>
              <a:pPr/>
              <a:t>32</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The definition of the term “sale price” of the CST Act was amended by the Finance Act, 2005 from 13-5-2005, whereby a proviso was inserted in section 2(h) of the Act. Accordingly, for works contract sales, the Central Government is given power to prescribe by way of rule to determine the sale price of goods in a prescribed manner by making such deduction from the total consideration for the works contract as may be prescribed. </a:t>
            </a:r>
            <a:r>
              <a:rPr lang="en-US" sz="1600" b="1" u="sng" dirty="0" smtClean="0"/>
              <a:t>Till date no such rules are prescribed</a:t>
            </a:r>
            <a:r>
              <a:rPr lang="en-US" sz="1600" dirty="0" smtClean="0"/>
              <a:t>. The SC in case of M/s. </a:t>
            </a:r>
            <a:r>
              <a:rPr lang="en-US" sz="1600" dirty="0" err="1" smtClean="0"/>
              <a:t>Mahim</a:t>
            </a:r>
            <a:r>
              <a:rPr lang="en-US" sz="1600" dirty="0" smtClean="0"/>
              <a:t> </a:t>
            </a:r>
            <a:r>
              <a:rPr lang="en-US" sz="1600" dirty="0" err="1" smtClean="0"/>
              <a:t>Patram</a:t>
            </a:r>
            <a:r>
              <a:rPr lang="en-US" sz="1600" dirty="0" smtClean="0"/>
              <a:t> 6 VST 248 (SC) held that till Rules are prescribed by government to determine sale price of works contract sales, State rules shall be applicable to determine sale price of the goods for levy of tax under the CST Act. Therefore, in Maharashtra, provision of rule 58 shall apply for determination of sale price for levy of CST.</a:t>
            </a:r>
          </a:p>
          <a:p>
            <a:endParaRPr lang="en-US" sz="1600" dirty="0" smtClean="0"/>
          </a:p>
          <a:p>
            <a:r>
              <a:rPr lang="en-US" sz="1600" dirty="0" smtClean="0"/>
              <a:t>Similarly, sub-clause (</a:t>
            </a:r>
            <a:r>
              <a:rPr lang="en-US" sz="1600" dirty="0" err="1" smtClean="0"/>
              <a:t>ja</a:t>
            </a:r>
            <a:r>
              <a:rPr lang="en-US" sz="1600" dirty="0" smtClean="0"/>
              <a:t>) is inserted in section 2 of the CST Act by Finance Act, 2005 defining the term “works contract” as a contract for carrying out any work which includes assembling, construction, building, altering, manufacturing,</a:t>
            </a:r>
          </a:p>
          <a:p>
            <a:r>
              <a:rPr lang="en-US" sz="1600" dirty="0" smtClean="0"/>
              <a:t>processing, fabricating, erection, installation, fitting out, improvement,</a:t>
            </a:r>
          </a:p>
          <a:p>
            <a:r>
              <a:rPr lang="en-US" sz="1600" dirty="0" smtClean="0"/>
              <a:t>repair or commissioning of any movable or immovable property</a:t>
            </a:r>
          </a:p>
          <a:p>
            <a:endParaRPr lang="en-US" sz="1600" dirty="0" smtClean="0"/>
          </a:p>
          <a:p>
            <a:r>
              <a:rPr lang="en-US" sz="1600" dirty="0" smtClean="0"/>
              <a:t> </a:t>
            </a:r>
          </a:p>
          <a:p>
            <a:r>
              <a:rPr lang="en-US" sz="1600" dirty="0" smtClean="0"/>
              <a:t> </a:t>
            </a:r>
          </a:p>
          <a:p>
            <a:endParaRPr lang="en-US" sz="1600" dirty="0"/>
          </a:p>
        </p:txBody>
      </p:sp>
      <p:sp>
        <p:nvSpPr>
          <p:cNvPr id="4" name="Slide Number Placeholder 3"/>
          <p:cNvSpPr>
            <a:spLocks noGrp="1"/>
          </p:cNvSpPr>
          <p:nvPr>
            <p:ph type="sldNum" sz="quarter" idx="12"/>
          </p:nvPr>
        </p:nvSpPr>
        <p:spPr/>
        <p:txBody>
          <a:bodyPr/>
          <a:lstStyle/>
          <a:p>
            <a:fld id="{71B15A5E-1AEB-4FD3-AA31-AD7F580FA6D9}"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Section 3 of the CST Act, provides for principals to determine when a sale or purchase of goods takes place in the course of inter-State trade or commerce. These principles have been applied by the courts in case of deemed sales like works contract and lease transactions. After the amendment to CST Act, 1956, by Finance Act, 2002, the position is very clear for application of provisions of section 3 to the deemed sales.</a:t>
            </a:r>
          </a:p>
          <a:p>
            <a:endParaRPr lang="en-US" sz="1600" dirty="0" smtClean="0"/>
          </a:p>
          <a:p>
            <a:r>
              <a:rPr lang="en-US" sz="1600" dirty="0" smtClean="0"/>
              <a:t>In case of works contract sales, inter-State movement of goods takes place of goods with which works contract is executed as well as processed goods. In both cases, a sale is deemed to have effected in the course of inter-State trade and liable to pay tax under the CST Act.</a:t>
            </a:r>
          </a:p>
          <a:p>
            <a:endParaRPr lang="en-US" sz="1600" dirty="0" smtClean="0"/>
          </a:p>
          <a:p>
            <a:r>
              <a:rPr lang="en-US" sz="1600" dirty="0" smtClean="0"/>
              <a:t>In case of works contract, the property in goods generally passes as and when goods are used in works contract and not on delivery of goods. Section 3 (b) of the Act provides for passing of property in goods in a particular manner; i.e., by transfer of document of title to the goods. Unless, the property in goods passes by transfer of document of title to the goods, while it is in transit from one State to another the provisions of section 3(b) and section 6(2) are not applicable.</a:t>
            </a:r>
            <a:endParaRPr lang="en-US" sz="1600" dirty="0"/>
          </a:p>
        </p:txBody>
      </p:sp>
      <p:sp>
        <p:nvSpPr>
          <p:cNvPr id="4" name="Slide Number Placeholder 3"/>
          <p:cNvSpPr>
            <a:spLocks noGrp="1"/>
          </p:cNvSpPr>
          <p:nvPr>
            <p:ph type="sldNum" sz="quarter" idx="12"/>
          </p:nvPr>
        </p:nvSpPr>
        <p:spPr/>
        <p:txBody>
          <a:bodyPr/>
          <a:lstStyle/>
          <a:p>
            <a:fld id="{71B15A5E-1AEB-4FD3-AA31-AD7F580FA6D9}" type="slidenum">
              <a:rPr lang="en-US" smtClean="0"/>
              <a:pPr/>
              <a:t>34</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However in such cases, it is possible to contend that contract is not an indivisible works contract but divisible contract involving sale of goods by transfer of document of title to the goods as such exempt from payment of tax under section 6(2) of the CST Act, subject to production of required form C and E-I.</a:t>
            </a:r>
          </a:p>
          <a:p>
            <a:r>
              <a:rPr lang="en-US" sz="1600" dirty="0" smtClean="0"/>
              <a:t> </a:t>
            </a:r>
          </a:p>
          <a:p>
            <a:r>
              <a:rPr lang="en-US" sz="1600" dirty="0" smtClean="0"/>
              <a:t>Sale in the course of import or export – Section 5 </a:t>
            </a:r>
          </a:p>
          <a:p>
            <a:endParaRPr lang="en-US" sz="1600" dirty="0" smtClean="0"/>
          </a:p>
          <a:p>
            <a:r>
              <a:rPr lang="en-US" sz="1600" dirty="0" smtClean="0"/>
              <a:t>Under section 5 of the CST Act, no tax is payable on any sale or purchase of goods which occasions import of goods into India or export of goods outside India. Further any sale of goods effected by transfer of document of title to the goods before it crosses the custom frontier of India, popularly known as High seas sale, is also exempt from payment of tax under section 5(2) of the Act. Under section 5(3) of the CST Act, any sale of goods to the exports to comply terms of any pre existing export order is also exempt from payment of tax, subject to production of form H.</a:t>
            </a:r>
          </a:p>
          <a:p>
            <a:r>
              <a:rPr lang="en-US" sz="1600" dirty="0" smtClean="0"/>
              <a:t> </a:t>
            </a:r>
          </a:p>
        </p:txBody>
      </p:sp>
      <p:sp>
        <p:nvSpPr>
          <p:cNvPr id="4" name="Slide Number Placeholder 3"/>
          <p:cNvSpPr>
            <a:spLocks noGrp="1"/>
          </p:cNvSpPr>
          <p:nvPr>
            <p:ph type="sldNum" sz="quarter" idx="12"/>
          </p:nvPr>
        </p:nvSpPr>
        <p:spPr/>
        <p:txBody>
          <a:bodyPr/>
          <a:lstStyle/>
          <a:p>
            <a:fld id="{71B15A5E-1AEB-4FD3-AA31-AD7F580FA6D9}" type="slidenum">
              <a:rPr lang="en-US" smtClean="0"/>
              <a:pPr/>
              <a:t>35</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95400"/>
            <a:ext cx="7772400" cy="4648200"/>
          </a:xfrm>
        </p:spPr>
        <p:txBody>
          <a:bodyPr/>
          <a:lstStyle/>
          <a:p>
            <a:r>
              <a:rPr lang="en-US" sz="1600" dirty="0" smtClean="0"/>
              <a:t>The provisions of section 5 apply to works contract sales also, even prior to amendment to section 2(g) of the Act from 11-5-2002. </a:t>
            </a:r>
          </a:p>
          <a:p>
            <a:endParaRPr lang="en-US" sz="1600" dirty="0" smtClean="0"/>
          </a:p>
          <a:p>
            <a:r>
              <a:rPr lang="en-US" sz="1600" dirty="0" smtClean="0"/>
              <a:t>The Commissioner of Sales Tax in case of </a:t>
            </a:r>
            <a:r>
              <a:rPr lang="en-US" sz="1600" dirty="0" err="1" smtClean="0"/>
              <a:t>Mazgaon</a:t>
            </a:r>
            <a:r>
              <a:rPr lang="en-US" sz="1600" dirty="0" smtClean="0"/>
              <a:t> Dockyard (DDQ </a:t>
            </a:r>
            <a:r>
              <a:rPr lang="en-US" sz="1600" dirty="0" err="1" smtClean="0"/>
              <a:t>dt</a:t>
            </a:r>
            <a:r>
              <a:rPr lang="en-US" sz="1600" dirty="0" smtClean="0"/>
              <a:t>. 31-10-1995) allowed the claim of the dealer for exemption under section 5(2) of the Act and held that when under the contract, the good are imported by the contractor under the specific terms of the contract and used in works contract then it has occasioned movement of goods from outside India and exempt under section 5(2) of the CST Act.</a:t>
            </a:r>
          </a:p>
          <a:p>
            <a:endParaRPr lang="en-US" sz="1600" dirty="0" smtClean="0"/>
          </a:p>
          <a:p>
            <a:r>
              <a:rPr lang="en-US" sz="1600" dirty="0" smtClean="0"/>
              <a:t>As a result of amendment by Finance Act, 2002, the dealer can issue Form C for purchase of goods in the course of inter-State trade for the purpose of works contract sales.  </a:t>
            </a:r>
          </a:p>
          <a:p>
            <a:endParaRPr lang="en-US" sz="1600" dirty="0" smtClean="0"/>
          </a:p>
          <a:p>
            <a:r>
              <a:rPr lang="en-US" sz="1600" dirty="0" smtClean="0"/>
              <a:t>Under section 8 of the Act, sales to the SEZ or developer of SEZ, is exempt from payment of tax against Form I. This provision is applicable to Works contracts.</a:t>
            </a:r>
            <a:endParaRPr lang="en-US" sz="1600" dirty="0"/>
          </a:p>
        </p:txBody>
      </p:sp>
      <p:sp>
        <p:nvSpPr>
          <p:cNvPr id="4" name="Slide Number Placeholder 3"/>
          <p:cNvSpPr>
            <a:spLocks noGrp="1"/>
          </p:cNvSpPr>
          <p:nvPr>
            <p:ph type="sldNum" sz="quarter" idx="12"/>
          </p:nvPr>
        </p:nvSpPr>
        <p:spPr/>
        <p:txBody>
          <a:bodyPr/>
          <a:lstStyle/>
          <a:p>
            <a:fld id="{71B15A5E-1AEB-4FD3-AA31-AD7F580FA6D9}" type="slidenum">
              <a:rPr lang="en-US" smtClean="0"/>
              <a:pPr/>
              <a:t>36</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r>
              <a:rPr lang="en-US" sz="3200" b="1"/>
              <a:t>Sequential steps of data compilation in e-704 Form:-</a:t>
            </a:r>
            <a:r>
              <a:rPr lang="en-US" sz="3200"/>
              <a:t> </a:t>
            </a:r>
          </a:p>
        </p:txBody>
      </p:sp>
      <p:graphicFrame>
        <p:nvGraphicFramePr>
          <p:cNvPr id="235523" name="Object 3"/>
          <p:cNvGraphicFramePr>
            <a:graphicFrameLocks noChangeAspect="1"/>
          </p:cNvGraphicFramePr>
          <p:nvPr>
            <p:ph idx="1"/>
          </p:nvPr>
        </p:nvGraphicFramePr>
        <p:xfrm>
          <a:off x="457200" y="1981200"/>
          <a:ext cx="7918450" cy="1993900"/>
        </p:xfrm>
        <a:graphic>
          <a:graphicData uri="http://schemas.openxmlformats.org/presentationml/2006/ole">
            <p:oleObj spid="_x0000_s235523" name="Document" r:id="rId3" imgW="5628022" imgH="1270369" progId="Word.Document.8">
              <p:embed/>
            </p:oleObj>
          </a:graphicData>
        </a:graphic>
      </p:graphicFrame>
      <p:sp>
        <p:nvSpPr>
          <p:cNvPr id="4" name="Slide Number Placeholder 3"/>
          <p:cNvSpPr>
            <a:spLocks noGrp="1"/>
          </p:cNvSpPr>
          <p:nvPr>
            <p:ph type="sldNum" sz="quarter" idx="12"/>
          </p:nvPr>
        </p:nvSpPr>
        <p:spPr/>
        <p:txBody>
          <a:bodyPr/>
          <a:lstStyle/>
          <a:p>
            <a:fld id="{19E4526F-E120-41BA-AC0A-69848D84F824}" type="slidenum">
              <a:rPr lang="en-US" smtClean="0"/>
              <a:pPr/>
              <a:t>37</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Important Current Issues </a:t>
            </a:r>
            <a:br>
              <a:rPr lang="en-US" sz="2400" dirty="0" smtClean="0"/>
            </a:br>
            <a:r>
              <a:rPr lang="en-US" sz="2400" dirty="0" smtClean="0"/>
              <a:t>1 – Denial of Set off</a:t>
            </a:r>
            <a:endParaRPr lang="en-US" sz="2400" dirty="0"/>
          </a:p>
        </p:txBody>
      </p:sp>
      <p:sp>
        <p:nvSpPr>
          <p:cNvPr id="3" name="Content Placeholder 2"/>
          <p:cNvSpPr>
            <a:spLocks noGrp="1"/>
          </p:cNvSpPr>
          <p:nvPr>
            <p:ph idx="1"/>
          </p:nvPr>
        </p:nvSpPr>
        <p:spPr/>
        <p:txBody>
          <a:bodyPr/>
          <a:lstStyle/>
          <a:p>
            <a:r>
              <a:rPr lang="en-US" sz="1800" b="1" dirty="0" err="1" smtClean="0"/>
              <a:t>Mahalaxmi</a:t>
            </a:r>
            <a:r>
              <a:rPr lang="en-US" sz="1800" b="1" dirty="0" smtClean="0"/>
              <a:t> Cotton. Vs St. of </a:t>
            </a:r>
            <a:r>
              <a:rPr lang="en-US" sz="1800" b="1" dirty="0" err="1" smtClean="0"/>
              <a:t>Mah</a:t>
            </a:r>
            <a:r>
              <a:rPr lang="en-US" sz="1800" b="1" dirty="0" smtClean="0"/>
              <a:t>. (11 May 2012) 51 VST 1 (</a:t>
            </a:r>
            <a:r>
              <a:rPr lang="en-US" sz="1800" b="1" dirty="0" err="1" smtClean="0"/>
              <a:t>Bom</a:t>
            </a:r>
            <a:r>
              <a:rPr lang="en-US" sz="1800" b="1" dirty="0" smtClean="0"/>
              <a:t>) &amp; SLP # 10081 of 2013 </a:t>
            </a:r>
            <a:r>
              <a:rPr lang="en-US" sz="1800" b="1" dirty="0" err="1" smtClean="0"/>
              <a:t>dt</a:t>
            </a:r>
            <a:r>
              <a:rPr lang="en-US" sz="1800" b="1" dirty="0" smtClean="0"/>
              <a:t> 25 Feb 2013 (SC dismissed the SLP).....</a:t>
            </a:r>
          </a:p>
          <a:p>
            <a:r>
              <a:rPr lang="en-US" sz="1400" b="1" dirty="0" err="1" smtClean="0"/>
              <a:t>Mah</a:t>
            </a:r>
            <a:r>
              <a:rPr lang="en-US" sz="1400" b="1" dirty="0" smtClean="0"/>
              <a:t>. State </a:t>
            </a:r>
            <a:r>
              <a:rPr lang="en-US" sz="1400" b="1" dirty="0" err="1" smtClean="0"/>
              <a:t>Govt</a:t>
            </a:r>
            <a:r>
              <a:rPr lang="en-US" sz="1400" b="1" dirty="0" smtClean="0"/>
              <a:t> filed affidavit &amp; confirmed :</a:t>
            </a:r>
          </a:p>
          <a:p>
            <a:r>
              <a:rPr lang="en-US" sz="1400" dirty="0" smtClean="0"/>
              <a:t>1. To chase sellers who are defaulters for Returns &amp;</a:t>
            </a:r>
          </a:p>
          <a:p>
            <a:r>
              <a:rPr lang="en-US" sz="1400" dirty="0" smtClean="0"/>
              <a:t>recovery of taxes, invoking full machinery under the Act</a:t>
            </a:r>
          </a:p>
          <a:p>
            <a:r>
              <a:rPr lang="en-US" sz="1400" dirty="0" smtClean="0"/>
              <a:t>2. To prosecute </a:t>
            </a:r>
            <a:r>
              <a:rPr lang="en-US" sz="1400" dirty="0" err="1" smtClean="0"/>
              <a:t>hawala</a:t>
            </a:r>
            <a:r>
              <a:rPr lang="en-US" sz="1400" dirty="0" smtClean="0"/>
              <a:t> / suspicious dealers, recovery</a:t>
            </a:r>
          </a:p>
          <a:p>
            <a:r>
              <a:rPr lang="en-US" sz="1400" dirty="0" smtClean="0"/>
              <a:t>proceedings &amp; cancellation of their registration </a:t>
            </a:r>
            <a:r>
              <a:rPr lang="en-US" sz="1400" b="1" dirty="0" smtClean="0"/>
              <a:t>(2059</a:t>
            </a:r>
          </a:p>
          <a:p>
            <a:r>
              <a:rPr lang="en-US" sz="1400" b="1" dirty="0" smtClean="0"/>
              <a:t>Suspicious / </a:t>
            </a:r>
            <a:r>
              <a:rPr lang="en-US" sz="1400" b="1" dirty="0" err="1" smtClean="0"/>
              <a:t>hawala</a:t>
            </a:r>
            <a:r>
              <a:rPr lang="en-US" sz="1400" b="1" dirty="0" smtClean="0"/>
              <a:t> dealers list put up on website)</a:t>
            </a:r>
          </a:p>
          <a:p>
            <a:r>
              <a:rPr lang="en-US" sz="1400" dirty="0" smtClean="0"/>
              <a:t>3. To take action against dealers who have defaulted in filing</a:t>
            </a:r>
          </a:p>
          <a:p>
            <a:r>
              <a:rPr lang="en-US" sz="1400" dirty="0" smtClean="0"/>
              <a:t>vat audit reports</a:t>
            </a:r>
          </a:p>
          <a:p>
            <a:r>
              <a:rPr lang="en-US" sz="1400" dirty="0" smtClean="0"/>
              <a:t>4. The e-system is capable of providing transparent &amp;</a:t>
            </a:r>
          </a:p>
          <a:p>
            <a:r>
              <a:rPr lang="en-US" sz="1400" dirty="0" smtClean="0"/>
              <a:t>accountable governance for tax payer</a:t>
            </a:r>
          </a:p>
          <a:p>
            <a:r>
              <a:rPr lang="en-US" sz="1400" dirty="0" smtClean="0"/>
              <a:t>5. In case of short filers, buyers will be granted</a:t>
            </a:r>
          </a:p>
          <a:p>
            <a:r>
              <a:rPr lang="en-US" sz="1400" dirty="0" smtClean="0"/>
              <a:t>proportionate setoff</a:t>
            </a:r>
          </a:p>
          <a:p>
            <a:r>
              <a:rPr lang="en-US" sz="1400" dirty="0" smtClean="0"/>
              <a:t>6. </a:t>
            </a:r>
            <a:r>
              <a:rPr lang="en-US" sz="1400" b="1" dirty="0" smtClean="0"/>
              <a:t>Defaulters list will be uploaded on website &amp; setoff</a:t>
            </a:r>
          </a:p>
          <a:p>
            <a:r>
              <a:rPr lang="en-US" sz="1400" b="1" dirty="0" smtClean="0"/>
              <a:t>will be denied</a:t>
            </a:r>
            <a:endParaRPr lang="en-US" sz="1400" dirty="0"/>
          </a:p>
        </p:txBody>
      </p:sp>
      <p:sp>
        <p:nvSpPr>
          <p:cNvPr id="4" name="Footer Placeholder 3"/>
          <p:cNvSpPr>
            <a:spLocks noGrp="1"/>
          </p:cNvSpPr>
          <p:nvPr>
            <p:ph type="ftr" sz="quarter" idx="11"/>
          </p:nvPr>
        </p:nvSpPr>
        <p:spPr/>
        <p:txBody>
          <a:bodyPr/>
          <a:lstStyle/>
          <a:p>
            <a:r>
              <a:rPr lang="en-US" smtClean="0"/>
              <a:t>CA M B Abhyankar</a:t>
            </a:r>
            <a:endParaRPr lang="en-US"/>
          </a:p>
        </p:txBody>
      </p:sp>
      <p:sp>
        <p:nvSpPr>
          <p:cNvPr id="5" name="Slide Number Placeholder 4"/>
          <p:cNvSpPr>
            <a:spLocks noGrp="1"/>
          </p:cNvSpPr>
          <p:nvPr>
            <p:ph type="sldNum" sz="quarter" idx="12"/>
          </p:nvPr>
        </p:nvSpPr>
        <p:spPr/>
        <p:txBody>
          <a:bodyPr/>
          <a:lstStyle/>
          <a:p>
            <a:fld id="{19E4526F-E120-41BA-AC0A-69848D84F824}"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Important Current Issues </a:t>
            </a:r>
            <a:br>
              <a:rPr lang="en-US" sz="2400" dirty="0" smtClean="0"/>
            </a:br>
            <a:r>
              <a:rPr lang="en-US" sz="2400" dirty="0" smtClean="0"/>
              <a:t>1 – Denial of Set off</a:t>
            </a:r>
            <a:endParaRPr lang="en-US" sz="2400" dirty="0"/>
          </a:p>
        </p:txBody>
      </p:sp>
      <p:sp>
        <p:nvSpPr>
          <p:cNvPr id="3" name="Content Placeholder 2"/>
          <p:cNvSpPr>
            <a:spLocks noGrp="1"/>
          </p:cNvSpPr>
          <p:nvPr>
            <p:ph idx="1"/>
          </p:nvPr>
        </p:nvSpPr>
        <p:spPr>
          <a:xfrm>
            <a:off x="685800" y="1371600"/>
            <a:ext cx="7772400" cy="4572000"/>
          </a:xfrm>
        </p:spPr>
        <p:txBody>
          <a:bodyPr/>
          <a:lstStyle/>
          <a:p>
            <a:pPr>
              <a:buNone/>
            </a:pPr>
            <a:r>
              <a:rPr lang="en-US" sz="1800" dirty="0" smtClean="0"/>
              <a:t> </a:t>
            </a:r>
            <a:r>
              <a:rPr lang="en-US" sz="1800" b="1" dirty="0" smtClean="0"/>
              <a:t>Mismatch of Seller’s J1 &amp; Buyer’s J2</a:t>
            </a:r>
          </a:p>
          <a:p>
            <a:r>
              <a:rPr lang="en-US" sz="1800" dirty="0" smtClean="0"/>
              <a:t>Reasons</a:t>
            </a:r>
          </a:p>
          <a:p>
            <a:r>
              <a:rPr lang="en-US" sz="1800" dirty="0" smtClean="0"/>
              <a:t>Error in TIN (name), Net amt, VAT </a:t>
            </a:r>
            <a:r>
              <a:rPr lang="da-DK" sz="1800" dirty="0" smtClean="0"/>
              <a:t>amt, DN, CN, Year end </a:t>
            </a:r>
            <a:r>
              <a:rPr lang="en-US" sz="1800" dirty="0" smtClean="0"/>
              <a:t>transactions, etc, Dealer has not given any data in J1 or J2; Seller declared as</a:t>
            </a:r>
          </a:p>
          <a:p>
            <a:r>
              <a:rPr lang="en-US" sz="1800" b="1" dirty="0" smtClean="0"/>
              <a:t>‘defaulter’ as Non-filer or Short-filer on </a:t>
            </a:r>
            <a:r>
              <a:rPr lang="en-US" sz="1800" dirty="0" smtClean="0"/>
              <a:t>Dept. website under “Dealers Services” menu, Seller declared as </a:t>
            </a:r>
            <a:r>
              <a:rPr lang="en-US" sz="1800" b="1" dirty="0" smtClean="0"/>
              <a:t>‘</a:t>
            </a:r>
            <a:r>
              <a:rPr lang="en-US" sz="1800" b="1" dirty="0" err="1" smtClean="0"/>
              <a:t>Hawala</a:t>
            </a:r>
            <a:r>
              <a:rPr lang="en-US" sz="1800" b="1" dirty="0" smtClean="0"/>
              <a:t> dealer’ on</a:t>
            </a:r>
          </a:p>
          <a:p>
            <a:r>
              <a:rPr lang="en-US" sz="1800" dirty="0" smtClean="0"/>
              <a:t>Dept. website under </a:t>
            </a:r>
            <a:r>
              <a:rPr lang="en-US" sz="1800" b="1" dirty="0" smtClean="0"/>
              <a:t>“List of Suspicious Dealers” </a:t>
            </a:r>
            <a:r>
              <a:rPr lang="en-US" sz="1800" dirty="0" smtClean="0"/>
              <a:t>in pop-up menu of</a:t>
            </a:r>
          </a:p>
          <a:p>
            <a:r>
              <a:rPr lang="en-US" sz="1800" dirty="0" smtClean="0"/>
              <a:t>“</a:t>
            </a:r>
            <a:r>
              <a:rPr lang="en-US" sz="1800" dirty="0" err="1" smtClean="0"/>
              <a:t>whats</a:t>
            </a:r>
            <a:r>
              <a:rPr lang="en-US" sz="1800" dirty="0" smtClean="0"/>
              <a:t> new” </a:t>
            </a:r>
          </a:p>
          <a:p>
            <a:r>
              <a:rPr lang="en-US" sz="1800" b="1" dirty="0" smtClean="0"/>
              <a:t>Implications for Seller: </a:t>
            </a:r>
          </a:p>
          <a:p>
            <a:r>
              <a:rPr lang="en-US" sz="1800" dirty="0" smtClean="0"/>
              <a:t>Error in data or Suppression of sales; Liability to pay VAT</a:t>
            </a:r>
          </a:p>
          <a:p>
            <a:r>
              <a:rPr lang="en-US" sz="1800" dirty="0" smtClean="0"/>
              <a:t>sales tax. Remedy – Revised Return/Annexure, Ledger Extract</a:t>
            </a:r>
          </a:p>
          <a:p>
            <a:r>
              <a:rPr lang="en-US" sz="1800" b="1" dirty="0" smtClean="0"/>
              <a:t>Implications for Buyer: </a:t>
            </a:r>
          </a:p>
          <a:p>
            <a:r>
              <a:rPr lang="en-US" sz="1800" dirty="0" smtClean="0"/>
              <a:t>Denial of claim of higher setoff Remedy – Revised Return/Annexure, Ledger Extract</a:t>
            </a:r>
          </a:p>
          <a:p>
            <a:r>
              <a:rPr lang="en-US" sz="1800" b="1" dirty="0" smtClean="0"/>
              <a:t> </a:t>
            </a:r>
            <a:endParaRPr lang="en-US" sz="1800" dirty="0"/>
          </a:p>
        </p:txBody>
      </p:sp>
      <p:sp>
        <p:nvSpPr>
          <p:cNvPr id="4" name="Footer Placeholder 3"/>
          <p:cNvSpPr>
            <a:spLocks noGrp="1"/>
          </p:cNvSpPr>
          <p:nvPr>
            <p:ph type="ftr" sz="quarter" idx="11"/>
          </p:nvPr>
        </p:nvSpPr>
        <p:spPr/>
        <p:txBody>
          <a:bodyPr/>
          <a:lstStyle/>
          <a:p>
            <a:r>
              <a:rPr lang="en-US" smtClean="0"/>
              <a:t>CA M B Abhyankar</a:t>
            </a:r>
            <a:endParaRPr lang="en-US"/>
          </a:p>
        </p:txBody>
      </p:sp>
      <p:sp>
        <p:nvSpPr>
          <p:cNvPr id="5" name="Slide Number Placeholder 4"/>
          <p:cNvSpPr>
            <a:spLocks noGrp="1"/>
          </p:cNvSpPr>
          <p:nvPr>
            <p:ph type="sldNum" sz="quarter" idx="12"/>
          </p:nvPr>
        </p:nvSpPr>
        <p:spPr/>
        <p:txBody>
          <a:bodyPr/>
          <a:lstStyle/>
          <a:p>
            <a:fld id="{19E4526F-E120-41BA-AC0A-69848D84F824}"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pPr algn="ctr"/>
            <a:r>
              <a:rPr lang="en-GB" sz="2400" b="1" u="sng"/>
              <a:t>Basic Provisions</a:t>
            </a:r>
            <a:endParaRPr lang="en-US" sz="2400" b="1" u="sng"/>
          </a:p>
        </p:txBody>
      </p:sp>
      <p:sp>
        <p:nvSpPr>
          <p:cNvPr id="165891" name="Rectangle 3"/>
          <p:cNvSpPr>
            <a:spLocks noGrp="1" noChangeArrowheads="1"/>
          </p:cNvSpPr>
          <p:nvPr>
            <p:ph type="body" idx="1"/>
          </p:nvPr>
        </p:nvSpPr>
        <p:spPr>
          <a:xfrm>
            <a:off x="685800" y="1295400"/>
            <a:ext cx="8001000" cy="5029200"/>
          </a:xfrm>
        </p:spPr>
        <p:txBody>
          <a:bodyPr/>
          <a:lstStyle/>
          <a:p>
            <a:pPr marL="609600" indent="-609600">
              <a:lnSpc>
                <a:spcPct val="80000"/>
              </a:lnSpc>
            </a:pPr>
            <a:r>
              <a:rPr lang="en-GB" sz="2400" b="1" u="sng" dirty="0"/>
              <a:t>Penalty for Non-filing of Audit Report </a:t>
            </a:r>
          </a:p>
          <a:p>
            <a:pPr marL="609600" indent="-609600">
              <a:lnSpc>
                <a:spcPct val="80000"/>
              </a:lnSpc>
              <a:buFontTx/>
              <a:buNone/>
            </a:pPr>
            <a:endParaRPr lang="en-US" sz="2400" u="sng" dirty="0"/>
          </a:p>
          <a:p>
            <a:pPr marL="609600" indent="-609600">
              <a:lnSpc>
                <a:spcPct val="80000"/>
              </a:lnSpc>
            </a:pPr>
            <a:r>
              <a:rPr lang="en-GB" sz="2000" dirty="0"/>
              <a:t>The responsibility of submitting the audit report to the Sales Tax Department is of the dealer and not of the Chartered Accountant.</a:t>
            </a:r>
          </a:p>
          <a:p>
            <a:pPr marL="609600" indent="-609600">
              <a:lnSpc>
                <a:spcPct val="80000"/>
              </a:lnSpc>
            </a:pPr>
            <a:r>
              <a:rPr lang="en-GB" sz="2000" dirty="0"/>
              <a:t>For non </a:t>
            </a:r>
            <a:r>
              <a:rPr lang="en-GB" sz="2000" dirty="0" smtClean="0"/>
              <a:t>compliance (including submitting an Incomplete Audit Report), </a:t>
            </a:r>
            <a:r>
              <a:rPr lang="en-GB" sz="2000" dirty="0"/>
              <a:t>Dealer can be charged penalty equal to 0.1% of Turnover of Sales or </a:t>
            </a:r>
            <a:r>
              <a:rPr lang="en-GB" sz="2000" dirty="0" smtClean="0"/>
              <a:t>Purchases and can be prosecuted for imprisonment for 6 months</a:t>
            </a:r>
            <a:endParaRPr lang="en-GB" sz="2000" dirty="0"/>
          </a:p>
          <a:p>
            <a:pPr marL="609600" indent="-609600">
              <a:lnSpc>
                <a:spcPct val="80000"/>
              </a:lnSpc>
            </a:pPr>
            <a:r>
              <a:rPr lang="en-GB" sz="2000" dirty="0" smtClean="0"/>
              <a:t>However </a:t>
            </a:r>
            <a:r>
              <a:rPr lang="en-GB" sz="2000" dirty="0"/>
              <a:t>, in view of proviso to section 61(2), no penalty under this sub-section shall be imposed, if the dealer files the audit report within one month after the aforesaid prescribed due date and proves to the Commissioner of Sales Tax that the delay was on account of factors beyond his control.</a:t>
            </a:r>
            <a:endParaRPr lang="en-US" sz="2000" dirty="0"/>
          </a:p>
        </p:txBody>
      </p:sp>
      <p:sp>
        <p:nvSpPr>
          <p:cNvPr id="4" name="Slide Number Placeholder 3"/>
          <p:cNvSpPr>
            <a:spLocks noGrp="1"/>
          </p:cNvSpPr>
          <p:nvPr>
            <p:ph type="sldNum" sz="quarter" idx="12"/>
          </p:nvPr>
        </p:nvSpPr>
        <p:spPr/>
        <p:txBody>
          <a:bodyPr/>
          <a:lstStyle/>
          <a:p>
            <a:fld id="{19E4526F-E120-41BA-AC0A-69848D84F824}"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Important Current Issues </a:t>
            </a:r>
            <a:br>
              <a:rPr lang="en-US" sz="2400" dirty="0" smtClean="0"/>
            </a:br>
            <a:r>
              <a:rPr lang="en-US" sz="2400" dirty="0" smtClean="0"/>
              <a:t>2 – Changes in Form 704</a:t>
            </a:r>
            <a:endParaRPr lang="en-US" sz="2400" dirty="0"/>
          </a:p>
        </p:txBody>
      </p:sp>
      <p:sp>
        <p:nvSpPr>
          <p:cNvPr id="3" name="Content Placeholder 2"/>
          <p:cNvSpPr>
            <a:spLocks noGrp="1"/>
          </p:cNvSpPr>
          <p:nvPr>
            <p:ph idx="1"/>
          </p:nvPr>
        </p:nvSpPr>
        <p:spPr/>
        <p:txBody>
          <a:bodyPr/>
          <a:lstStyle/>
          <a:p>
            <a:r>
              <a:rPr lang="en-US" sz="1400" dirty="0" smtClean="0"/>
              <a:t>(</a:t>
            </a:r>
            <a:r>
              <a:rPr lang="en-US" sz="1400" b="1" dirty="0" smtClean="0"/>
              <a:t>Notification # VAT/AMD-2013/1B/Adm-8 </a:t>
            </a:r>
            <a:r>
              <a:rPr lang="en-US" sz="1400" b="1" dirty="0" err="1" smtClean="0"/>
              <a:t>dt</a:t>
            </a:r>
            <a:r>
              <a:rPr lang="en-US" sz="1400" b="1" dirty="0" smtClean="0"/>
              <a:t> 23 Aug 2013  </a:t>
            </a:r>
            <a:r>
              <a:rPr lang="en-US" sz="1400" dirty="0" smtClean="0"/>
              <a:t>)</a:t>
            </a:r>
          </a:p>
          <a:p>
            <a:r>
              <a:rPr lang="en-US" sz="1400" b="1" dirty="0" smtClean="0"/>
              <a:t>New Table 6 &amp; Certification Point</a:t>
            </a:r>
          </a:p>
          <a:p>
            <a:r>
              <a:rPr lang="en-US" sz="1200" b="1" dirty="0" smtClean="0"/>
              <a:t>Report any similar issue involved in </a:t>
            </a:r>
            <a:r>
              <a:rPr lang="en-US" sz="1200" b="1" dirty="0" err="1" smtClean="0"/>
              <a:t>Auditee’s</a:t>
            </a:r>
            <a:r>
              <a:rPr lang="en-US" sz="1200" b="1" dirty="0" smtClean="0"/>
              <a:t> case where a</a:t>
            </a:r>
          </a:p>
          <a:p>
            <a:r>
              <a:rPr lang="en-US" sz="1200" b="1" dirty="0" smtClean="0"/>
              <a:t>decision against the State </a:t>
            </a:r>
            <a:r>
              <a:rPr lang="en-US" sz="1200" b="1" dirty="0" err="1" smtClean="0"/>
              <a:t>Govt</a:t>
            </a:r>
            <a:r>
              <a:rPr lang="en-US" sz="1200" b="1" dirty="0" smtClean="0"/>
              <a:t> or </a:t>
            </a:r>
            <a:r>
              <a:rPr lang="en-US" sz="1200" b="1" dirty="0" err="1" smtClean="0"/>
              <a:t>Commr</a:t>
            </a:r>
            <a:r>
              <a:rPr lang="en-US" sz="1200" b="1" dirty="0" smtClean="0"/>
              <a:t> was given by the</a:t>
            </a:r>
          </a:p>
          <a:p>
            <a:r>
              <a:rPr lang="en-US" sz="1200" b="1" dirty="0" smtClean="0"/>
              <a:t>Tribunal and the Reference / Appeal is pending before</a:t>
            </a:r>
          </a:p>
          <a:p>
            <a:r>
              <a:rPr lang="en-US" sz="1200" b="1" dirty="0" smtClean="0"/>
              <a:t>appropriate forum in the following dealer’s case which is/are</a:t>
            </a:r>
          </a:p>
          <a:p>
            <a:r>
              <a:rPr lang="en-US" sz="1200" b="1" dirty="0" smtClean="0"/>
              <a:t>appearing in the list of pending references/appeals kept on website</a:t>
            </a:r>
          </a:p>
          <a:p>
            <a:r>
              <a:rPr lang="en-US" sz="1200" b="1" dirty="0" smtClean="0"/>
              <a:t>of the Dept.: Important issue pending from </a:t>
            </a:r>
            <a:r>
              <a:rPr lang="en-US" sz="1200" b="1" dirty="0" err="1" smtClean="0"/>
              <a:t>Deptt</a:t>
            </a:r>
            <a:r>
              <a:rPr lang="en-US" sz="1200" b="1" dirty="0" smtClean="0"/>
              <a:t> side High Seas Sale in respect of Airway Bill</a:t>
            </a:r>
          </a:p>
          <a:p>
            <a:r>
              <a:rPr lang="en-US" sz="1200" b="1" dirty="0" smtClean="0"/>
              <a:t>In view of various such cases and ongoing updating on Website, reporting on this point will be an onerous task for Auditor and may require to incorporate disclaimer in the Report</a:t>
            </a:r>
          </a:p>
          <a:p>
            <a:r>
              <a:rPr lang="en-US" sz="1400" b="1" dirty="0" smtClean="0"/>
              <a:t>Report PAN of URD works contractor for VAT TDS data in Annex ‘D’</a:t>
            </a:r>
          </a:p>
          <a:p>
            <a:r>
              <a:rPr lang="en-US" sz="1400" b="1" dirty="0" smtClean="0"/>
              <a:t> Annex G / I / J1 / J2 : Number of Rows increased from 1000 to 5000</a:t>
            </a:r>
          </a:p>
          <a:p>
            <a:r>
              <a:rPr lang="en-US" sz="1400" b="1" dirty="0" smtClean="0"/>
              <a:t>Payment details added in Statement of Submission if liability pointed out by Auditor is accepted by the Dealer</a:t>
            </a:r>
          </a:p>
          <a:p>
            <a:r>
              <a:rPr lang="en-US" sz="1400" b="1" dirty="0" err="1" smtClean="0"/>
              <a:t>Annexures</a:t>
            </a:r>
            <a:r>
              <a:rPr lang="en-US" sz="1400" b="1" dirty="0" smtClean="0"/>
              <a:t> J3 &amp; J4 relating to </a:t>
            </a:r>
            <a:r>
              <a:rPr lang="en-US" sz="1400" b="1" smtClean="0"/>
              <a:t>DN/CN  merged with J1 &amp; J2</a:t>
            </a:r>
            <a:endParaRPr lang="en-US" sz="1400" b="1" dirty="0"/>
          </a:p>
        </p:txBody>
      </p:sp>
      <p:sp>
        <p:nvSpPr>
          <p:cNvPr id="4" name="Footer Placeholder 3"/>
          <p:cNvSpPr>
            <a:spLocks noGrp="1"/>
          </p:cNvSpPr>
          <p:nvPr>
            <p:ph type="ftr" sz="quarter" idx="11"/>
          </p:nvPr>
        </p:nvSpPr>
        <p:spPr/>
        <p:txBody>
          <a:bodyPr/>
          <a:lstStyle/>
          <a:p>
            <a:r>
              <a:rPr lang="en-US" smtClean="0"/>
              <a:t>CA M B Abhyankar</a:t>
            </a:r>
            <a:endParaRPr lang="en-US"/>
          </a:p>
        </p:txBody>
      </p:sp>
      <p:sp>
        <p:nvSpPr>
          <p:cNvPr id="5" name="Slide Number Placeholder 4"/>
          <p:cNvSpPr>
            <a:spLocks noGrp="1"/>
          </p:cNvSpPr>
          <p:nvPr>
            <p:ph type="sldNum" sz="quarter" idx="12"/>
          </p:nvPr>
        </p:nvSpPr>
        <p:spPr/>
        <p:txBody>
          <a:bodyPr/>
          <a:lstStyle/>
          <a:p>
            <a:fld id="{19E4526F-E120-41BA-AC0A-69848D84F824}"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Issues</a:t>
            </a:r>
            <a:endParaRPr lang="en-US" dirty="0"/>
          </a:p>
        </p:txBody>
      </p:sp>
      <p:sp>
        <p:nvSpPr>
          <p:cNvPr id="3" name="Content Placeholder 2"/>
          <p:cNvSpPr>
            <a:spLocks noGrp="1"/>
          </p:cNvSpPr>
          <p:nvPr>
            <p:ph idx="1"/>
          </p:nvPr>
        </p:nvSpPr>
        <p:spPr/>
        <p:txBody>
          <a:bodyPr/>
          <a:lstStyle/>
          <a:p>
            <a:r>
              <a:rPr lang="en-US" dirty="0" smtClean="0"/>
              <a:t>Important amendments applicable to FY 2012-13</a:t>
            </a:r>
          </a:p>
          <a:p>
            <a:r>
              <a:rPr lang="en-US" sz="2400" dirty="0" smtClean="0"/>
              <a:t>One revised return allowed for complete FY to incorporate changes made in VAT audit</a:t>
            </a:r>
          </a:p>
          <a:p>
            <a:r>
              <a:rPr lang="en-US" sz="2400" dirty="0" smtClean="0"/>
              <a:t>With Amendment to sec 32 A, direct demand notice can be issued to dealer for payment dues in 704 accepted by dealer, but not paid with </a:t>
            </a:r>
            <a:r>
              <a:rPr lang="en-US" sz="2400" dirty="0" err="1" smtClean="0"/>
              <a:t>int</a:t>
            </a:r>
            <a:endParaRPr lang="en-US" sz="2400" dirty="0" smtClean="0"/>
          </a:p>
          <a:p>
            <a:r>
              <a:rPr lang="en-US" sz="2400" dirty="0" smtClean="0"/>
              <a:t>Carry forward of refund to next  </a:t>
            </a:r>
            <a:r>
              <a:rPr lang="en-US" sz="2400" dirty="0" err="1" smtClean="0"/>
              <a:t>fy</a:t>
            </a:r>
            <a:r>
              <a:rPr lang="en-US" sz="2400" dirty="0" smtClean="0"/>
              <a:t> limit </a:t>
            </a:r>
            <a:r>
              <a:rPr lang="en-US" sz="2400" dirty="0" err="1" smtClean="0"/>
              <a:t>incr</a:t>
            </a:r>
            <a:r>
              <a:rPr lang="en-US" sz="2400" dirty="0" smtClean="0"/>
              <a:t> to 5 l from 1 l from FY 2012-13 onwards</a:t>
            </a:r>
          </a:p>
          <a:p>
            <a:endParaRPr lang="en-US" dirty="0"/>
          </a:p>
        </p:txBody>
      </p:sp>
      <p:sp>
        <p:nvSpPr>
          <p:cNvPr id="4" name="Footer Placeholder 3"/>
          <p:cNvSpPr>
            <a:spLocks noGrp="1"/>
          </p:cNvSpPr>
          <p:nvPr>
            <p:ph type="ftr" sz="quarter" idx="11"/>
          </p:nvPr>
        </p:nvSpPr>
        <p:spPr/>
        <p:txBody>
          <a:bodyPr/>
          <a:lstStyle/>
          <a:p>
            <a:r>
              <a:rPr lang="en-US" smtClean="0"/>
              <a:t>CA M B Abhyankar</a:t>
            </a:r>
            <a:endParaRPr lang="en-US"/>
          </a:p>
        </p:txBody>
      </p:sp>
      <p:sp>
        <p:nvSpPr>
          <p:cNvPr id="5" name="Slide Number Placeholder 4"/>
          <p:cNvSpPr>
            <a:spLocks noGrp="1"/>
          </p:cNvSpPr>
          <p:nvPr>
            <p:ph type="sldNum" sz="quarter" idx="12"/>
          </p:nvPr>
        </p:nvSpPr>
        <p:spPr/>
        <p:txBody>
          <a:bodyPr/>
          <a:lstStyle/>
          <a:p>
            <a:fld id="{19E4526F-E120-41BA-AC0A-69848D84F824}"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pPr algn="ctr"/>
            <a:r>
              <a:rPr lang="en-US"/>
              <a:t>THANK YOU</a:t>
            </a:r>
          </a:p>
        </p:txBody>
      </p:sp>
      <p:sp>
        <p:nvSpPr>
          <p:cNvPr id="258051" name="Rectangle 3"/>
          <p:cNvSpPr>
            <a:spLocks noGrp="1" noChangeArrowheads="1"/>
          </p:cNvSpPr>
          <p:nvPr>
            <p:ph type="body" idx="1"/>
          </p:nvPr>
        </p:nvSpPr>
        <p:spPr/>
        <p:txBody>
          <a:bodyPr/>
          <a:lstStyle/>
          <a:p>
            <a:pPr algn="ctr">
              <a:buFontTx/>
              <a:buNone/>
            </a:pPr>
            <a:r>
              <a:rPr lang="en-US" dirty="0"/>
              <a:t>From </a:t>
            </a:r>
          </a:p>
          <a:p>
            <a:pPr algn="ctr">
              <a:buFontTx/>
              <a:buNone/>
            </a:pPr>
            <a:r>
              <a:rPr lang="en-US" dirty="0"/>
              <a:t>CA M.B. ABHYANKAR</a:t>
            </a:r>
          </a:p>
          <a:p>
            <a:pPr algn="ctr">
              <a:buFontTx/>
              <a:buNone/>
            </a:pPr>
            <a:r>
              <a:rPr lang="en-US" dirty="0"/>
              <a:t> </a:t>
            </a:r>
            <a:endParaRPr lang="en-US" sz="2000" dirty="0"/>
          </a:p>
          <a:p>
            <a:pPr algn="ctr">
              <a:buFontTx/>
              <a:buNone/>
            </a:pPr>
            <a:r>
              <a:rPr lang="en-US" sz="2000" dirty="0"/>
              <a:t>E-mail:- mbabhyankar@gmail.com</a:t>
            </a:r>
          </a:p>
        </p:txBody>
      </p:sp>
      <p:sp>
        <p:nvSpPr>
          <p:cNvPr id="4" name="Slide Number Placeholder 3"/>
          <p:cNvSpPr>
            <a:spLocks noGrp="1"/>
          </p:cNvSpPr>
          <p:nvPr>
            <p:ph type="sldNum" sz="quarter" idx="12"/>
          </p:nvPr>
        </p:nvSpPr>
        <p:spPr/>
        <p:txBody>
          <a:bodyPr/>
          <a:lstStyle/>
          <a:p>
            <a:fld id="{19E4526F-E120-41BA-AC0A-69848D84F824}" type="slidenum">
              <a:rPr lang="en-US" smtClean="0"/>
              <a:pPr/>
              <a:t>42</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Rectangle 3"/>
          <p:cNvSpPr>
            <a:spLocks noGrp="1" noChangeArrowheads="1"/>
          </p:cNvSpPr>
          <p:nvPr>
            <p:ph type="body" idx="1"/>
          </p:nvPr>
        </p:nvSpPr>
        <p:spPr>
          <a:xfrm>
            <a:off x="457200" y="304800"/>
            <a:ext cx="8077200" cy="6324600"/>
          </a:xfrm>
        </p:spPr>
        <p:txBody>
          <a:bodyPr/>
          <a:lstStyle/>
          <a:p>
            <a:pPr marL="381000" indent="-381000">
              <a:lnSpc>
                <a:spcPct val="80000"/>
              </a:lnSpc>
              <a:buFontTx/>
              <a:buAutoNum type="arabicPeriod"/>
            </a:pPr>
            <a:endParaRPr lang="en-GB" sz="2400" b="1"/>
          </a:p>
          <a:p>
            <a:pPr marL="381000" indent="-381000" algn="ctr">
              <a:lnSpc>
                <a:spcPct val="80000"/>
              </a:lnSpc>
              <a:buFontTx/>
              <a:buNone/>
            </a:pPr>
            <a:r>
              <a:rPr lang="en-GB" sz="2400" b="1" u="sng">
                <a:solidFill>
                  <a:schemeClr val="tx2"/>
                </a:solidFill>
              </a:rPr>
              <a:t>Audit Appointment and Engagement</a:t>
            </a:r>
            <a:r>
              <a:rPr lang="en-GB" sz="2400" b="1"/>
              <a:t> </a:t>
            </a:r>
            <a:endParaRPr lang="en-US" sz="2400"/>
          </a:p>
          <a:p>
            <a:pPr marL="381000" indent="-381000">
              <a:lnSpc>
                <a:spcPct val="80000"/>
              </a:lnSpc>
            </a:pPr>
            <a:endParaRPr lang="en-GB" sz="2400"/>
          </a:p>
          <a:p>
            <a:pPr marL="381000" indent="-381000">
              <a:lnSpc>
                <a:spcPct val="80000"/>
              </a:lnSpc>
            </a:pPr>
            <a:r>
              <a:rPr lang="en-GB" sz="1800"/>
              <a:t>No procedure is laid down for appointment of VAT Auditor under the MVAT Act.</a:t>
            </a:r>
          </a:p>
          <a:p>
            <a:pPr marL="381000" indent="-381000">
              <a:lnSpc>
                <a:spcPct val="80000"/>
              </a:lnSpc>
            </a:pPr>
            <a:endParaRPr lang="en-GB" sz="1800"/>
          </a:p>
          <a:p>
            <a:pPr marL="381000" indent="-381000">
              <a:lnSpc>
                <a:spcPct val="80000"/>
              </a:lnSpc>
            </a:pPr>
            <a:r>
              <a:rPr lang="en-GB" sz="1800"/>
              <a:t>A CA/ICWA working as Tax Consultant for the Dealer or Statutory Auditor of the dealer can also conduct MVAT Audit u/s 61. But an internal auditor of the dealer cannot conduct VAT Audit as VAT Audit is an audit under Statute.</a:t>
            </a:r>
          </a:p>
          <a:p>
            <a:pPr marL="381000" indent="-381000">
              <a:lnSpc>
                <a:spcPct val="80000"/>
              </a:lnSpc>
            </a:pPr>
            <a:endParaRPr lang="en-GB" sz="1800"/>
          </a:p>
          <a:p>
            <a:pPr marL="381000" indent="-381000">
              <a:lnSpc>
                <a:spcPct val="80000"/>
              </a:lnSpc>
            </a:pPr>
            <a:r>
              <a:rPr lang="en-GB" sz="1800"/>
              <a:t>There is no ceiling on number of MVAT Audits</a:t>
            </a:r>
          </a:p>
          <a:p>
            <a:pPr marL="381000" indent="-381000">
              <a:lnSpc>
                <a:spcPct val="80000"/>
              </a:lnSpc>
            </a:pPr>
            <a:endParaRPr lang="en-GB" sz="1800"/>
          </a:p>
          <a:p>
            <a:pPr marL="381000" indent="-381000">
              <a:lnSpc>
                <a:spcPct val="80000"/>
              </a:lnSpc>
            </a:pPr>
            <a:r>
              <a:rPr lang="en-GB" sz="1800"/>
              <a:t>The VAT Auditor should obtain from the dealer a letter of appointment for conducting the VAT audit. The letter of appointment should also specify the remuneration of the VAT auditor. </a:t>
            </a:r>
          </a:p>
          <a:p>
            <a:pPr marL="381000" indent="-381000">
              <a:lnSpc>
                <a:spcPct val="80000"/>
              </a:lnSpc>
            </a:pPr>
            <a:endParaRPr lang="en-GB" sz="1800"/>
          </a:p>
          <a:p>
            <a:pPr marL="381000" indent="-381000">
              <a:lnSpc>
                <a:spcPct val="80000"/>
              </a:lnSpc>
            </a:pPr>
            <a:r>
              <a:rPr lang="en-GB" sz="1800"/>
              <a:t>If there is change of Auditor, new Auditor should first communicate with the previous auditor, before accepting the appointment.</a:t>
            </a:r>
          </a:p>
          <a:p>
            <a:pPr marL="381000" indent="-381000">
              <a:lnSpc>
                <a:spcPct val="80000"/>
              </a:lnSpc>
            </a:pPr>
            <a:endParaRPr lang="en-GB" sz="1800"/>
          </a:p>
          <a:p>
            <a:pPr marL="381000" indent="-381000">
              <a:lnSpc>
                <a:spcPct val="80000"/>
              </a:lnSpc>
            </a:pPr>
            <a:r>
              <a:rPr lang="en-GB" sz="1800"/>
              <a:t>A dealer can appoint two or more chartered accountants as joint auditors for carrying out the VAT Audit.</a:t>
            </a:r>
            <a:endParaRPr lang="en-US" sz="1800"/>
          </a:p>
        </p:txBody>
      </p:sp>
      <p:sp>
        <p:nvSpPr>
          <p:cNvPr id="3" name="Slide Number Placeholder 2"/>
          <p:cNvSpPr>
            <a:spLocks noGrp="1"/>
          </p:cNvSpPr>
          <p:nvPr>
            <p:ph type="sldNum" sz="quarter" idx="12"/>
          </p:nvPr>
        </p:nvSpPr>
        <p:spPr/>
        <p:txBody>
          <a:bodyPr/>
          <a:lstStyle/>
          <a:p>
            <a:fld id="{19E4526F-E120-41BA-AC0A-69848D84F824}" type="slidenum">
              <a:rPr lang="en-US" smtClean="0"/>
              <a:pPr/>
              <a:t>5</a:t>
            </a:fld>
            <a:endParaRPr lang="en-US"/>
          </a:p>
        </p:txBody>
      </p:sp>
      <p:sp>
        <p:nvSpPr>
          <p:cNvPr id="4" name="Footer Placeholder 3"/>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pPr algn="ctr"/>
            <a:r>
              <a:rPr lang="en-GB" sz="2400" b="1" u="sng"/>
              <a:t>Approach to VAT Audit</a:t>
            </a:r>
            <a:r>
              <a:rPr lang="en-GB"/>
              <a:t> </a:t>
            </a:r>
            <a:endParaRPr lang="en-US"/>
          </a:p>
        </p:txBody>
      </p:sp>
      <p:sp>
        <p:nvSpPr>
          <p:cNvPr id="167939" name="Rectangle 3"/>
          <p:cNvSpPr>
            <a:spLocks noGrp="1" noChangeArrowheads="1"/>
          </p:cNvSpPr>
          <p:nvPr>
            <p:ph type="body" idx="1"/>
          </p:nvPr>
        </p:nvSpPr>
        <p:spPr/>
        <p:txBody>
          <a:bodyPr/>
          <a:lstStyle/>
          <a:p>
            <a:pPr>
              <a:lnSpc>
                <a:spcPct val="80000"/>
              </a:lnSpc>
            </a:pPr>
            <a:r>
              <a:rPr lang="en-GB" sz="2000" dirty="0"/>
              <a:t>Entire system of VAT is based on self-assessment by a Dealer.</a:t>
            </a:r>
          </a:p>
          <a:p>
            <a:pPr>
              <a:lnSpc>
                <a:spcPct val="80000"/>
              </a:lnSpc>
              <a:buFontTx/>
              <a:buNone/>
            </a:pPr>
            <a:endParaRPr lang="en-GB" sz="2000" dirty="0"/>
          </a:p>
          <a:p>
            <a:pPr>
              <a:lnSpc>
                <a:spcPct val="80000"/>
              </a:lnSpc>
            </a:pPr>
            <a:r>
              <a:rPr lang="en-GB" sz="2000" dirty="0"/>
              <a:t>Tax liability is calculated and paid by the tax payers through their periodical returns. </a:t>
            </a:r>
          </a:p>
          <a:p>
            <a:pPr>
              <a:lnSpc>
                <a:spcPct val="80000"/>
              </a:lnSpc>
            </a:pPr>
            <a:endParaRPr lang="en-GB" sz="2000" dirty="0"/>
          </a:p>
          <a:p>
            <a:pPr>
              <a:lnSpc>
                <a:spcPct val="80000"/>
              </a:lnSpc>
            </a:pPr>
            <a:r>
              <a:rPr lang="en-GB" sz="2000" dirty="0"/>
              <a:t>As an essential cross check however, statutory provision has been made for  verification of returns by an independent auditor in minute details by going through the books of accounts  and also by analysing and interpreting the provisions of the State VAT Laws. </a:t>
            </a:r>
          </a:p>
          <a:p>
            <a:pPr>
              <a:lnSpc>
                <a:spcPct val="80000"/>
              </a:lnSpc>
              <a:buFontTx/>
              <a:buNone/>
            </a:pPr>
            <a:endParaRPr lang="en-GB" sz="2000" dirty="0"/>
          </a:p>
          <a:p>
            <a:pPr>
              <a:lnSpc>
                <a:spcPct val="80000"/>
              </a:lnSpc>
            </a:pPr>
            <a:r>
              <a:rPr lang="en-GB" sz="2000" b="1" u="sng" dirty="0"/>
              <a:t>A </a:t>
            </a:r>
            <a:r>
              <a:rPr lang="en-GB" sz="2000" b="1" u="sng" dirty="0" smtClean="0"/>
              <a:t>certification </a:t>
            </a:r>
            <a:r>
              <a:rPr lang="en-GB" sz="2000" b="1" u="sng" dirty="0"/>
              <a:t>at the end of audit, as to whether there was any under-assessment made by the dealer requiring additional payment or whether there was any excess payment of tax warranting refund to the tax payer, is therefore an important element of VAT administration. </a:t>
            </a:r>
            <a:endParaRPr lang="en-US" sz="2000" b="1" u="sng" dirty="0"/>
          </a:p>
        </p:txBody>
      </p:sp>
      <p:sp>
        <p:nvSpPr>
          <p:cNvPr id="4" name="Slide Number Placeholder 3"/>
          <p:cNvSpPr>
            <a:spLocks noGrp="1"/>
          </p:cNvSpPr>
          <p:nvPr>
            <p:ph type="sldNum" sz="quarter" idx="12"/>
          </p:nvPr>
        </p:nvSpPr>
        <p:spPr/>
        <p:txBody>
          <a:bodyPr/>
          <a:lstStyle/>
          <a:p>
            <a:fld id="{19E4526F-E120-41BA-AC0A-69848D84F824}"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algn="ctr"/>
            <a:r>
              <a:rPr lang="en-GB" sz="2400" b="1" u="sng"/>
              <a:t>Approach to VAT Audit</a:t>
            </a:r>
            <a:endParaRPr lang="en-US" sz="2400" b="1" u="sng"/>
          </a:p>
        </p:txBody>
      </p:sp>
      <p:sp>
        <p:nvSpPr>
          <p:cNvPr id="168963" name="Rectangle 3"/>
          <p:cNvSpPr>
            <a:spLocks noGrp="1" noChangeArrowheads="1"/>
          </p:cNvSpPr>
          <p:nvPr>
            <p:ph type="body" idx="1"/>
          </p:nvPr>
        </p:nvSpPr>
        <p:spPr/>
        <p:txBody>
          <a:bodyPr/>
          <a:lstStyle/>
          <a:p>
            <a:pPr>
              <a:lnSpc>
                <a:spcPct val="80000"/>
              </a:lnSpc>
              <a:buFontTx/>
              <a:buNone/>
            </a:pPr>
            <a:r>
              <a:rPr lang="en-GB" sz="2000">
                <a:latin typeface="Arial" charset="0"/>
              </a:rPr>
              <a:t>	Format of Audit Report gives an impression that Audit is like a Virtual Assessment, </a:t>
            </a:r>
          </a:p>
          <a:p>
            <a:pPr>
              <a:lnSpc>
                <a:spcPct val="80000"/>
              </a:lnSpc>
            </a:pPr>
            <a:endParaRPr lang="en-GB" sz="2000">
              <a:latin typeface="Arial" charset="0"/>
            </a:endParaRPr>
          </a:p>
          <a:p>
            <a:pPr lvl="1">
              <a:lnSpc>
                <a:spcPct val="80000"/>
              </a:lnSpc>
              <a:buFontTx/>
              <a:buNone/>
            </a:pPr>
            <a:r>
              <a:rPr lang="en-GB" sz="2000" u="sng">
                <a:latin typeface="Arial" charset="0"/>
              </a:rPr>
              <a:t>Consisting mainly of  </a:t>
            </a:r>
          </a:p>
          <a:p>
            <a:pPr>
              <a:lnSpc>
                <a:spcPct val="80000"/>
              </a:lnSpc>
            </a:pPr>
            <a:r>
              <a:rPr lang="en-GB" sz="2000">
                <a:latin typeface="Arial" charset="0"/>
              </a:rPr>
              <a:t>Verification of correctness of returns filed</a:t>
            </a:r>
          </a:p>
          <a:p>
            <a:pPr>
              <a:lnSpc>
                <a:spcPct val="80000"/>
              </a:lnSpc>
            </a:pPr>
            <a:r>
              <a:rPr lang="en-GB" sz="2000">
                <a:latin typeface="Arial" charset="0"/>
              </a:rPr>
              <a:t>Verification of sales and tax liability &amp; potential liability </a:t>
            </a:r>
          </a:p>
          <a:p>
            <a:pPr>
              <a:lnSpc>
                <a:spcPct val="80000"/>
              </a:lnSpc>
              <a:buFontTx/>
              <a:buNone/>
            </a:pPr>
            <a:r>
              <a:rPr lang="en-GB" sz="2000">
                <a:latin typeface="Arial" charset="0"/>
              </a:rPr>
              <a:t>    on account pending CST declaration forms</a:t>
            </a:r>
          </a:p>
          <a:p>
            <a:pPr>
              <a:lnSpc>
                <a:spcPct val="80000"/>
              </a:lnSpc>
            </a:pPr>
            <a:r>
              <a:rPr lang="en-GB" sz="2000">
                <a:latin typeface="Arial" charset="0"/>
              </a:rPr>
              <a:t>Verification of purchases</a:t>
            </a:r>
          </a:p>
          <a:p>
            <a:pPr>
              <a:lnSpc>
                <a:spcPct val="80000"/>
              </a:lnSpc>
            </a:pPr>
            <a:r>
              <a:rPr lang="en-GB" sz="2000">
                <a:latin typeface="Arial" charset="0"/>
              </a:rPr>
              <a:t>Computation of set-off / input tax credit</a:t>
            </a:r>
          </a:p>
          <a:p>
            <a:pPr>
              <a:lnSpc>
                <a:spcPct val="80000"/>
              </a:lnSpc>
            </a:pPr>
            <a:r>
              <a:rPr lang="en-GB" sz="2000">
                <a:latin typeface="Arial" charset="0"/>
              </a:rPr>
              <a:t>Verification of branch transfers and F forms</a:t>
            </a:r>
          </a:p>
          <a:p>
            <a:pPr>
              <a:lnSpc>
                <a:spcPct val="80000"/>
              </a:lnSpc>
            </a:pPr>
            <a:r>
              <a:rPr lang="en-GB" sz="2000">
                <a:latin typeface="Arial" charset="0"/>
              </a:rPr>
              <a:t>Verification of compliance, viz filing of returns</a:t>
            </a:r>
          </a:p>
          <a:p>
            <a:pPr>
              <a:lnSpc>
                <a:spcPct val="80000"/>
              </a:lnSpc>
            </a:pPr>
            <a:r>
              <a:rPr lang="en-GB" sz="2000">
                <a:latin typeface="Arial" charset="0"/>
              </a:rPr>
              <a:t>TDS on works contracts</a:t>
            </a:r>
          </a:p>
          <a:p>
            <a:pPr>
              <a:lnSpc>
                <a:spcPct val="80000"/>
              </a:lnSpc>
            </a:pPr>
            <a:r>
              <a:rPr lang="en-GB" sz="2000">
                <a:latin typeface="Arial" charset="0"/>
              </a:rPr>
              <a:t>Finally leading to Determination by the Auditor, of differential liability or refund for a Dealer.</a:t>
            </a:r>
            <a:endParaRPr lang="en-US" sz="2000">
              <a:latin typeface="Arial" charset="0"/>
            </a:endParaRPr>
          </a:p>
        </p:txBody>
      </p:sp>
      <p:sp>
        <p:nvSpPr>
          <p:cNvPr id="4" name="Slide Number Placeholder 3"/>
          <p:cNvSpPr>
            <a:spLocks noGrp="1"/>
          </p:cNvSpPr>
          <p:nvPr>
            <p:ph type="sldNum" sz="quarter" idx="12"/>
          </p:nvPr>
        </p:nvSpPr>
        <p:spPr/>
        <p:txBody>
          <a:bodyPr/>
          <a:lstStyle/>
          <a:p>
            <a:fld id="{19E4526F-E120-41BA-AC0A-69848D84F824}"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r>
              <a:rPr lang="en-GB" sz="2400" b="1" u="sng"/>
              <a:t>Approach to VAT Audit</a:t>
            </a:r>
            <a:r>
              <a:rPr lang="en-GB"/>
              <a:t> </a:t>
            </a:r>
            <a:endParaRPr lang="en-US"/>
          </a:p>
        </p:txBody>
      </p:sp>
      <p:sp>
        <p:nvSpPr>
          <p:cNvPr id="169987" name="Rectangle 3"/>
          <p:cNvSpPr>
            <a:spLocks noGrp="1" noChangeArrowheads="1"/>
          </p:cNvSpPr>
          <p:nvPr>
            <p:ph type="body" sz="half" idx="1"/>
          </p:nvPr>
        </p:nvSpPr>
        <p:spPr>
          <a:xfrm>
            <a:off x="685800" y="1295400"/>
            <a:ext cx="7848600" cy="1066800"/>
          </a:xfrm>
        </p:spPr>
        <p:txBody>
          <a:bodyPr/>
          <a:lstStyle/>
          <a:p>
            <a:r>
              <a:rPr lang="en-GB" sz="2800"/>
              <a:t>Audit Report in Form 704 is divided into Three Parts namely</a:t>
            </a:r>
            <a:endParaRPr lang="en-US" sz="2800"/>
          </a:p>
        </p:txBody>
      </p:sp>
      <p:graphicFrame>
        <p:nvGraphicFramePr>
          <p:cNvPr id="169990" name="Object 6"/>
          <p:cNvGraphicFramePr>
            <a:graphicFrameLocks noChangeAspect="1"/>
          </p:cNvGraphicFramePr>
          <p:nvPr>
            <p:ph sz="half" idx="2"/>
          </p:nvPr>
        </p:nvGraphicFramePr>
        <p:xfrm>
          <a:off x="990600" y="2819400"/>
          <a:ext cx="7620000" cy="2320925"/>
        </p:xfrm>
        <a:graphic>
          <a:graphicData uri="http://schemas.openxmlformats.org/presentationml/2006/ole">
            <p:oleObj spid="_x0000_s169990" name="Document" r:id="rId3" imgW="5618671" imgH="1710860" progId="Word.Document.8">
              <p:embed/>
            </p:oleObj>
          </a:graphicData>
        </a:graphic>
      </p:graphicFrame>
      <p:sp>
        <p:nvSpPr>
          <p:cNvPr id="5" name="Slide Number Placeholder 4"/>
          <p:cNvSpPr>
            <a:spLocks noGrp="1"/>
          </p:cNvSpPr>
          <p:nvPr>
            <p:ph type="sldNum" sz="quarter" idx="12"/>
          </p:nvPr>
        </p:nvSpPr>
        <p:spPr/>
        <p:txBody>
          <a:bodyPr/>
          <a:lstStyle/>
          <a:p>
            <a:fld id="{DE4B1703-9710-4CE1-A585-1ED64416AC74}" type="slidenum">
              <a:rPr lang="en-US" smtClean="0"/>
              <a:pPr/>
              <a:t>8</a:t>
            </a:fld>
            <a:endParaRPr lang="en-US"/>
          </a:p>
        </p:txBody>
      </p:sp>
      <p:sp>
        <p:nvSpPr>
          <p:cNvPr id="6" name="Footer Placeholder 5"/>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pPr algn="ctr"/>
            <a:r>
              <a:rPr lang="en-GB" sz="2400" b="1"/>
              <a:t>Considerations for the preparation of Report</a:t>
            </a:r>
            <a:endParaRPr lang="en-US" sz="2400" b="1"/>
          </a:p>
        </p:txBody>
      </p:sp>
      <p:sp>
        <p:nvSpPr>
          <p:cNvPr id="171011" name="Rectangle 3"/>
          <p:cNvSpPr>
            <a:spLocks noGrp="1" noChangeArrowheads="1"/>
          </p:cNvSpPr>
          <p:nvPr>
            <p:ph type="body" idx="1"/>
          </p:nvPr>
        </p:nvSpPr>
        <p:spPr>
          <a:xfrm>
            <a:off x="609600" y="1600200"/>
            <a:ext cx="7772400" cy="4648200"/>
          </a:xfrm>
        </p:spPr>
        <p:txBody>
          <a:bodyPr/>
          <a:lstStyle/>
          <a:p>
            <a:r>
              <a:rPr lang="en-GB" sz="2000">
                <a:latin typeface="Arial" charset="0"/>
              </a:rPr>
              <a:t>Where the returns are correct and compete and there are no material defects in the turnovers reported and liability determined, Unqualified Report can be given by the Auditor.</a:t>
            </a:r>
          </a:p>
          <a:p>
            <a:endParaRPr lang="en-GB" sz="2000">
              <a:latin typeface="Arial" charset="0"/>
            </a:endParaRPr>
          </a:p>
          <a:p>
            <a:r>
              <a:rPr lang="en-GB" sz="2000">
                <a:latin typeface="Arial" charset="0"/>
              </a:rPr>
              <a:t>In other cases a Modified Report can be given by an Auditor . Relevant Para Numbers from Part I need to be used for giving applicable qualifications and remarks of the Auditor.</a:t>
            </a:r>
          </a:p>
          <a:p>
            <a:pPr algn="just">
              <a:buFontTx/>
              <a:buNone/>
            </a:pPr>
            <a:endParaRPr lang="en-US" sz="2000">
              <a:latin typeface="Arial" charset="0"/>
            </a:endParaRPr>
          </a:p>
        </p:txBody>
      </p:sp>
      <p:sp>
        <p:nvSpPr>
          <p:cNvPr id="4" name="Slide Number Placeholder 3"/>
          <p:cNvSpPr>
            <a:spLocks noGrp="1"/>
          </p:cNvSpPr>
          <p:nvPr>
            <p:ph type="sldNum" sz="quarter" idx="12"/>
          </p:nvPr>
        </p:nvSpPr>
        <p:spPr/>
        <p:txBody>
          <a:bodyPr/>
          <a:lstStyle/>
          <a:p>
            <a:fld id="{19E4526F-E120-41BA-AC0A-69848D84F824}"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CA M B Abhyankar</a:t>
            </a:r>
            <a:endParaRPr lang="en-US"/>
          </a:p>
        </p:txBody>
      </p:sp>
    </p:spTree>
  </p:cSld>
  <p:clrMapOvr>
    <a:masterClrMapping/>
  </p:clrMapOvr>
</p:sld>
</file>

<file path=ppt/theme/theme1.xml><?xml version="1.0" encoding="utf-8"?>
<a:theme xmlns:a="http://schemas.openxmlformats.org/drawingml/2006/main" name="Selling a Product or">
  <a:themeElements>
    <a:clrScheme name="Selling a Product or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fontScheme name="Selling a Product o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Selling a Product or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Selling a Product or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Selling a Product or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Selling a Product or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Selling a Product or Service</Template>
  <TotalTime>554</TotalTime>
  <Words>4494</Words>
  <Application>Microsoft Office PowerPoint</Application>
  <PresentationFormat>On-screen Show (4:3)</PresentationFormat>
  <Paragraphs>414</Paragraphs>
  <Slides>42</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4" baseType="lpstr">
      <vt:lpstr>Selling a Product or</vt:lpstr>
      <vt:lpstr>Document</vt:lpstr>
      <vt:lpstr>MVAT AUDIT 2013 Approach &amp; Important Issues  25TH November, 2013     By  CA M B Abhyankar  </vt:lpstr>
      <vt:lpstr>Applicability of audit under MVAT Act, 2002  </vt:lpstr>
      <vt:lpstr>Basic Provisions</vt:lpstr>
      <vt:lpstr>Basic Provisions</vt:lpstr>
      <vt:lpstr>Slide 5</vt:lpstr>
      <vt:lpstr>Approach to VAT Audit </vt:lpstr>
      <vt:lpstr>Approach to VAT Audit</vt:lpstr>
      <vt:lpstr>Approach to VAT Audit </vt:lpstr>
      <vt:lpstr>Considerations for the preparation of Report</vt:lpstr>
      <vt:lpstr>Slide 10</vt:lpstr>
      <vt:lpstr>1) Understanding the Business</vt:lpstr>
      <vt:lpstr>2)      System based Sales Tax Record</vt:lpstr>
      <vt:lpstr>Following Statements need to be compiled for the purpose of Form 704</vt:lpstr>
      <vt:lpstr>      Continued …… </vt:lpstr>
      <vt:lpstr>Slide 15</vt:lpstr>
      <vt:lpstr>Form 704    A] Letter of Submission of Audit Report in Form 704 :-  </vt:lpstr>
      <vt:lpstr>B] Part I:-   It is related to Audit Report, verification and certification, computation of tax liability and recommendations to the  dealer:-  </vt:lpstr>
      <vt:lpstr>k) In Part – I, After Para 6 – Now, there is a specific column for Auditor’s      Signature, Name of the Firm and Firm Registration Number. Besides Mobile,      now Landline number of the Auditor is also required to be mentioned in the      New 704.</vt:lpstr>
      <vt:lpstr>The audited figures of turnover of sales, purchases and set-off calculation to be given under the above applicable schedules shall be based on the following points of consideration :- </vt:lpstr>
      <vt:lpstr>Slide 20</vt:lpstr>
      <vt:lpstr>Slide 21</vt:lpstr>
      <vt:lpstr>Slide 22</vt:lpstr>
      <vt:lpstr>Contentious Issues</vt:lpstr>
      <vt:lpstr>Slide 24</vt:lpstr>
      <vt:lpstr>Slide 25</vt:lpstr>
      <vt:lpstr>Slide 26</vt:lpstr>
      <vt:lpstr>Slide 27</vt:lpstr>
      <vt:lpstr>Slide 28</vt:lpstr>
      <vt:lpstr>Slide 29</vt:lpstr>
      <vt:lpstr>Slide 30</vt:lpstr>
      <vt:lpstr>Contentious Issues </vt:lpstr>
      <vt:lpstr>Contentious Issues</vt:lpstr>
      <vt:lpstr>Slide 33</vt:lpstr>
      <vt:lpstr>Slide 34</vt:lpstr>
      <vt:lpstr>Slide 35</vt:lpstr>
      <vt:lpstr>Slide 36</vt:lpstr>
      <vt:lpstr>Sequential steps of data compilation in e-704 Form:- </vt:lpstr>
      <vt:lpstr>Important Current Issues  1 – Denial of Set off</vt:lpstr>
      <vt:lpstr>Important Current Issues  1 – Denial of Set off</vt:lpstr>
      <vt:lpstr>Important Current Issues  2 – Changes in Form 704</vt:lpstr>
      <vt:lpstr>Current Issues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comp2</dc:creator>
  <cp:lastModifiedBy>Abhyikar</cp:lastModifiedBy>
  <cp:revision>72</cp:revision>
  <dcterms:created xsi:type="dcterms:W3CDTF">2010-11-27T10:40:48Z</dcterms:created>
  <dcterms:modified xsi:type="dcterms:W3CDTF">2013-11-26T08:24:49Z</dcterms:modified>
</cp:coreProperties>
</file>