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84" r:id="rId1"/>
  </p:sldMasterIdLst>
  <p:notesMasterIdLst>
    <p:notesMasterId r:id="rId17"/>
  </p:notesMasterIdLst>
  <p:sldIdLst>
    <p:sldId id="256" r:id="rId2"/>
    <p:sldId id="257" r:id="rId3"/>
    <p:sldId id="263" r:id="rId4"/>
    <p:sldId id="259" r:id="rId5"/>
    <p:sldId id="261" r:id="rId6"/>
    <p:sldId id="260" r:id="rId7"/>
    <p:sldId id="269" r:id="rId8"/>
    <p:sldId id="262" r:id="rId9"/>
    <p:sldId id="264" r:id="rId10"/>
    <p:sldId id="265" r:id="rId11"/>
    <p:sldId id="266" r:id="rId12"/>
    <p:sldId id="267" r:id="rId13"/>
    <p:sldId id="268"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128747-754B-4140-8EC1-438F6D4D245B}" type="datetimeFigureOut">
              <a:rPr lang="en-IN" smtClean="0"/>
              <a:t>11-May-2018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053330-A4B5-4C71-81A0-122A2AB212E9}" type="slidenum">
              <a:rPr lang="en-IN" smtClean="0"/>
              <a:t>‹#›</a:t>
            </a:fld>
            <a:endParaRPr lang="en-IN"/>
          </a:p>
        </p:txBody>
      </p:sp>
    </p:spTree>
    <p:extLst>
      <p:ext uri="{BB962C8B-B14F-4D97-AF65-F5344CB8AC3E}">
        <p14:creationId xmlns:p14="http://schemas.microsoft.com/office/powerpoint/2010/main" val="3002312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AB50241-169E-42E3-85AE-8F4B6111F68F}" type="datetimeFigureOut">
              <a:rPr lang="en-IN" smtClean="0"/>
              <a:t>11-May-2018</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2F0EE37F-FA4D-4ABD-A46A-FC3B639CBF13}"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AB50241-169E-42E3-85AE-8F4B6111F68F}" type="datetimeFigureOut">
              <a:rPr lang="en-IN" smtClean="0"/>
              <a:t>11-May-2018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AB50241-169E-42E3-85AE-8F4B6111F68F}" type="datetimeFigureOut">
              <a:rPr lang="en-IN" smtClean="0"/>
              <a:t>11-May-2018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AB50241-169E-42E3-85AE-8F4B6111F68F}" type="datetimeFigureOut">
              <a:rPr lang="en-IN" smtClean="0"/>
              <a:t>11-May-2018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AB50241-169E-42E3-85AE-8F4B6111F68F}" type="datetimeFigureOut">
              <a:rPr lang="en-IN" smtClean="0"/>
              <a:t>11-May-2018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0EE37F-FA4D-4ABD-A46A-FC3B639CBF13}"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AB50241-169E-42E3-85AE-8F4B6111F68F}" type="datetimeFigureOut">
              <a:rPr lang="en-IN" smtClean="0"/>
              <a:t>11-May-2018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AB50241-169E-42E3-85AE-8F4B6111F68F}" type="datetimeFigureOut">
              <a:rPr lang="en-IN" smtClean="0"/>
              <a:t>11-May-2018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AB50241-169E-42E3-85AE-8F4B6111F68F}" type="datetimeFigureOut">
              <a:rPr lang="en-IN" smtClean="0"/>
              <a:t>11-May-2018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B50241-169E-42E3-85AE-8F4B6111F68F}" type="datetimeFigureOut">
              <a:rPr lang="en-IN" smtClean="0"/>
              <a:t>11-May-2018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AB50241-169E-42E3-85AE-8F4B6111F68F}" type="datetimeFigureOut">
              <a:rPr lang="en-IN" smtClean="0"/>
              <a:t>11-May-2018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0EE37F-FA4D-4ABD-A46A-FC3B639CBF13}"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AB50241-169E-42E3-85AE-8F4B6111F68F}" type="datetimeFigureOut">
              <a:rPr lang="en-IN" smtClean="0"/>
              <a:t>11-May-2018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2F0EE37F-FA4D-4ABD-A46A-FC3B639CBF13}" type="slidenum">
              <a:rPr lang="en-IN" smtClean="0"/>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AB50241-169E-42E3-85AE-8F4B6111F68F}" type="datetimeFigureOut">
              <a:rPr lang="en-IN" smtClean="0"/>
              <a:t>11-May-2018</a:t>
            </a:fld>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F0EE37F-FA4D-4ABD-A46A-FC3B639CBF13}" type="slidenum">
              <a:rPr lang="en-IN" smtClean="0"/>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585" r:id="rId1"/>
    <p:sldLayoutId id="2147484586" r:id="rId2"/>
    <p:sldLayoutId id="2147484587" r:id="rId3"/>
    <p:sldLayoutId id="2147484588" r:id="rId4"/>
    <p:sldLayoutId id="2147484589" r:id="rId5"/>
    <p:sldLayoutId id="2147484590" r:id="rId6"/>
    <p:sldLayoutId id="2147484591" r:id="rId7"/>
    <p:sldLayoutId id="2147484592" r:id="rId8"/>
    <p:sldLayoutId id="2147484593" r:id="rId9"/>
    <p:sldLayoutId id="2147484594" r:id="rId10"/>
    <p:sldLayoutId id="21474845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13992"/>
            <a:ext cx="8305800" cy="1143000"/>
          </a:xfrm>
        </p:spPr>
        <p:txBody>
          <a:bodyPr>
            <a:noAutofit/>
          </a:bodyPr>
          <a:lstStyle/>
          <a:p>
            <a:pPr algn="ctr"/>
            <a:r>
              <a:rPr lang="en-IN" sz="8800" dirty="0" smtClean="0">
                <a:solidFill>
                  <a:schemeClr val="accent1">
                    <a:lumMod val="75000"/>
                  </a:schemeClr>
                </a:solidFill>
                <a:latin typeface="AR JULIAN" pitchFamily="2" charset="0"/>
              </a:rPr>
              <a:t>GST AUDIT</a:t>
            </a:r>
            <a:endParaRPr lang="en-IN" sz="8800" dirty="0">
              <a:solidFill>
                <a:schemeClr val="accent1">
                  <a:lumMod val="75000"/>
                </a:schemeClr>
              </a:solidFill>
              <a:latin typeface="AR JULIAN" pitchFamily="2" charset="0"/>
            </a:endParaRPr>
          </a:p>
        </p:txBody>
      </p:sp>
    </p:spTree>
    <p:extLst>
      <p:ext uri="{BB962C8B-B14F-4D97-AF65-F5344CB8AC3E}">
        <p14:creationId xmlns:p14="http://schemas.microsoft.com/office/powerpoint/2010/main" val="3951847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5400" dirty="0">
                <a:solidFill>
                  <a:schemeClr val="accent1">
                    <a:lumMod val="75000"/>
                  </a:schemeClr>
                </a:solidFill>
                <a:latin typeface="AR JULIAN" pitchFamily="2" charset="0"/>
              </a:rPr>
              <a:t>GST AUDIT PROGRAM</a:t>
            </a:r>
            <a:endParaRPr lang="en-IN" dirty="0"/>
          </a:p>
        </p:txBody>
      </p:sp>
      <p:sp>
        <p:nvSpPr>
          <p:cNvPr id="4" name="Subtitle 4"/>
          <p:cNvSpPr>
            <a:spLocks noGrp="1"/>
          </p:cNvSpPr>
          <p:nvPr>
            <p:ph idx="1"/>
          </p:nvPr>
        </p:nvSpPr>
        <p:spPr>
          <a:xfrm>
            <a:off x="518864" y="1992208"/>
            <a:ext cx="8229600" cy="4389120"/>
          </a:xfrm>
        </p:spPr>
        <p:txBody>
          <a:bodyPr>
            <a:noAutofit/>
          </a:bodyPr>
          <a:lstStyle/>
          <a:p>
            <a:pPr marL="0" indent="0" algn="just">
              <a:buNone/>
            </a:pPr>
            <a:endParaRPr lang="en-IN" sz="2000" dirty="0" smtClean="0">
              <a:solidFill>
                <a:schemeClr val="tx2"/>
              </a:solidFill>
            </a:endParaRPr>
          </a:p>
          <a:p>
            <a:pPr marL="285750" indent="-285750" algn="just">
              <a:buFont typeface="Wingdings" pitchFamily="2" charset="2"/>
              <a:buChar char="q"/>
            </a:pPr>
            <a:r>
              <a:rPr lang="en-IN" sz="2000" dirty="0" smtClean="0">
                <a:solidFill>
                  <a:schemeClr val="tx2"/>
                </a:solidFill>
              </a:rPr>
              <a:t>Whether </a:t>
            </a:r>
            <a:r>
              <a:rPr lang="en-IN" sz="2000" dirty="0">
                <a:solidFill>
                  <a:schemeClr val="tx2"/>
                </a:solidFill>
              </a:rPr>
              <a:t>the inclusions and exclusions to / from the value of supply are in accordance with the provisions of the law</a:t>
            </a:r>
            <a:r>
              <a:rPr lang="en-IN" sz="2000" dirty="0" smtClean="0">
                <a:solidFill>
                  <a:schemeClr val="tx2"/>
                </a:solidFill>
              </a:rPr>
              <a:t>;</a:t>
            </a:r>
            <a:endParaRPr lang="en-IN" sz="2000" dirty="0" smtClean="0">
              <a:solidFill>
                <a:schemeClr val="tx2"/>
              </a:solidFill>
              <a:latin typeface="+mn-lt"/>
              <a:ea typeface="+mj-ea"/>
              <a:cs typeface="+mj-cs"/>
            </a:endParaRPr>
          </a:p>
          <a:p>
            <a:pPr marL="285750" indent="-285750" algn="just">
              <a:buFont typeface="Wingdings" pitchFamily="2" charset="2"/>
              <a:buChar char="q"/>
            </a:pPr>
            <a:r>
              <a:rPr lang="en-IN" sz="2000" dirty="0" smtClean="0">
                <a:solidFill>
                  <a:schemeClr val="tx2"/>
                </a:solidFill>
                <a:latin typeface="+mn-lt"/>
                <a:ea typeface="+mj-ea"/>
                <a:cs typeface="+mj-cs"/>
              </a:rPr>
              <a:t>Whether </a:t>
            </a:r>
            <a:r>
              <a:rPr lang="en-IN" sz="2000" dirty="0">
                <a:solidFill>
                  <a:schemeClr val="tx2"/>
                </a:solidFill>
                <a:latin typeface="+mn-lt"/>
                <a:ea typeface="+mj-ea"/>
                <a:cs typeface="+mj-cs"/>
              </a:rPr>
              <a:t>the exemptions claimed in the annual return are in conformity </a:t>
            </a:r>
            <a:r>
              <a:rPr lang="en-IN" sz="2000" dirty="0" smtClean="0">
                <a:solidFill>
                  <a:schemeClr val="tx2"/>
                </a:solidFill>
                <a:latin typeface="+mn-lt"/>
                <a:ea typeface="+mj-ea"/>
                <a:cs typeface="+mj-cs"/>
              </a:rPr>
              <a:t>with the </a:t>
            </a:r>
            <a:r>
              <a:rPr lang="en-IN" sz="2000" dirty="0">
                <a:solidFill>
                  <a:schemeClr val="tx2"/>
                </a:solidFill>
                <a:latin typeface="+mn-lt"/>
                <a:ea typeface="+mj-ea"/>
                <a:cs typeface="+mj-cs"/>
              </a:rPr>
              <a:t>provisions of the law;</a:t>
            </a:r>
          </a:p>
          <a:p>
            <a:pPr marL="285750" indent="-285750" algn="just">
              <a:buFont typeface="Wingdings" pitchFamily="2" charset="2"/>
              <a:buChar char="q"/>
            </a:pPr>
            <a:r>
              <a:rPr lang="en-IN" sz="2000" dirty="0" smtClean="0">
                <a:solidFill>
                  <a:schemeClr val="tx2"/>
                </a:solidFill>
                <a:latin typeface="+mn-lt"/>
                <a:ea typeface="+mj-ea"/>
                <a:cs typeface="+mj-cs"/>
              </a:rPr>
              <a:t>Whether </a:t>
            </a:r>
            <a:r>
              <a:rPr lang="en-IN" sz="2000" dirty="0">
                <a:solidFill>
                  <a:schemeClr val="tx2"/>
                </a:solidFill>
                <a:latin typeface="+mn-lt"/>
                <a:ea typeface="+mj-ea"/>
                <a:cs typeface="+mj-cs"/>
              </a:rPr>
              <a:t>the amount of ITC determined as eligible and ineligible have </a:t>
            </a:r>
            <a:r>
              <a:rPr lang="en-IN" sz="2000" dirty="0" smtClean="0">
                <a:solidFill>
                  <a:schemeClr val="tx2"/>
                </a:solidFill>
                <a:latin typeface="+mn-lt"/>
                <a:ea typeface="+mj-ea"/>
                <a:cs typeface="+mj-cs"/>
              </a:rPr>
              <a:t>been determined </a:t>
            </a:r>
            <a:r>
              <a:rPr lang="en-IN" sz="2000" dirty="0">
                <a:solidFill>
                  <a:schemeClr val="tx2"/>
                </a:solidFill>
                <a:latin typeface="+mn-lt"/>
                <a:ea typeface="+mj-ea"/>
                <a:cs typeface="+mj-cs"/>
              </a:rPr>
              <a:t>in accordance with the provisions of the law;</a:t>
            </a:r>
          </a:p>
          <a:p>
            <a:pPr marL="285750" indent="-285750" algn="just">
              <a:buFont typeface="Wingdings" pitchFamily="2" charset="2"/>
              <a:buChar char="q"/>
            </a:pPr>
            <a:r>
              <a:rPr lang="en-IN" sz="2000" dirty="0" smtClean="0">
                <a:solidFill>
                  <a:schemeClr val="tx2"/>
                </a:solidFill>
                <a:latin typeface="+mn-lt"/>
                <a:ea typeface="+mj-ea"/>
                <a:cs typeface="+mj-cs"/>
              </a:rPr>
              <a:t>Whether </a:t>
            </a:r>
            <a:r>
              <a:rPr lang="en-IN" sz="2000" dirty="0">
                <a:solidFill>
                  <a:schemeClr val="tx2"/>
                </a:solidFill>
                <a:latin typeface="+mn-lt"/>
                <a:ea typeface="+mj-ea"/>
                <a:cs typeface="+mj-cs"/>
              </a:rPr>
              <a:t>the classification of outward supplies, rate and amount of </a:t>
            </a:r>
            <a:r>
              <a:rPr lang="en-IN" sz="2000" dirty="0" smtClean="0">
                <a:solidFill>
                  <a:schemeClr val="tx2"/>
                </a:solidFill>
                <a:latin typeface="+mn-lt"/>
                <a:ea typeface="+mj-ea"/>
                <a:cs typeface="+mj-cs"/>
              </a:rPr>
              <a:t>tax thereon</a:t>
            </a:r>
            <a:r>
              <a:rPr lang="en-IN" sz="2000" dirty="0">
                <a:solidFill>
                  <a:schemeClr val="tx2"/>
                </a:solidFill>
                <a:latin typeface="+mn-lt"/>
                <a:ea typeface="+mj-ea"/>
                <a:cs typeface="+mj-cs"/>
              </a:rPr>
              <a:t>, and nature of tax, is correct;</a:t>
            </a:r>
          </a:p>
          <a:p>
            <a:pPr marL="285750" indent="-285750" algn="just">
              <a:buFont typeface="Wingdings" pitchFamily="2" charset="2"/>
              <a:buChar char="q"/>
            </a:pPr>
            <a:r>
              <a:rPr lang="en-IN" sz="2000" dirty="0" smtClean="0">
                <a:solidFill>
                  <a:schemeClr val="tx2"/>
                </a:solidFill>
                <a:latin typeface="+mn-lt"/>
                <a:ea typeface="+mj-ea"/>
                <a:cs typeface="+mj-cs"/>
              </a:rPr>
              <a:t>Whether </a:t>
            </a:r>
            <a:r>
              <a:rPr lang="en-IN" sz="2000" dirty="0">
                <a:solidFill>
                  <a:schemeClr val="tx2"/>
                </a:solidFill>
                <a:latin typeface="+mn-lt"/>
                <a:ea typeface="+mj-ea"/>
                <a:cs typeface="+mj-cs"/>
              </a:rPr>
              <a:t>the other information given in the return is correct and complete</a:t>
            </a:r>
            <a:r>
              <a:rPr lang="en-IN" sz="2000" dirty="0" smtClean="0">
                <a:solidFill>
                  <a:schemeClr val="tx2"/>
                </a:solidFill>
                <a:latin typeface="+mn-lt"/>
                <a:ea typeface="+mj-ea"/>
                <a:cs typeface="+mj-cs"/>
              </a:rPr>
              <a:t>.</a:t>
            </a:r>
          </a:p>
          <a:p>
            <a:pPr marL="0" indent="0" algn="r">
              <a:buNone/>
            </a:pPr>
            <a:endParaRPr lang="en-IN" sz="2000" dirty="0" smtClean="0">
              <a:solidFill>
                <a:schemeClr val="tx2"/>
              </a:solidFill>
              <a:latin typeface="+mn-lt"/>
              <a:ea typeface="+mj-ea"/>
              <a:cs typeface="+mj-cs"/>
            </a:endParaRPr>
          </a:p>
        </p:txBody>
      </p:sp>
    </p:spTree>
    <p:extLst>
      <p:ext uri="{BB962C8B-B14F-4D97-AF65-F5344CB8AC3E}">
        <p14:creationId xmlns:p14="http://schemas.microsoft.com/office/powerpoint/2010/main" val="1941474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sz="5400" dirty="0" smtClean="0">
                <a:solidFill>
                  <a:schemeClr val="accent1">
                    <a:lumMod val="75000"/>
                  </a:schemeClr>
                </a:solidFill>
                <a:latin typeface="AR JULIAN" pitchFamily="2" charset="0"/>
              </a:rPr>
              <a:t>OTHER RELEVANT ASPECTS</a:t>
            </a:r>
            <a:endParaRPr lang="en-IN" dirty="0"/>
          </a:p>
        </p:txBody>
      </p:sp>
      <p:sp>
        <p:nvSpPr>
          <p:cNvPr id="4" name="Subtitle 4"/>
          <p:cNvSpPr>
            <a:spLocks noGrp="1"/>
          </p:cNvSpPr>
          <p:nvPr>
            <p:ph idx="1"/>
          </p:nvPr>
        </p:nvSpPr>
        <p:spPr>
          <a:xfrm>
            <a:off x="518864" y="1992208"/>
            <a:ext cx="8229600" cy="4389120"/>
          </a:xfrm>
        </p:spPr>
        <p:txBody>
          <a:bodyPr>
            <a:noAutofit/>
          </a:bodyPr>
          <a:lstStyle/>
          <a:p>
            <a:pPr marL="0" indent="0" algn="just">
              <a:buNone/>
            </a:pPr>
            <a:r>
              <a:rPr lang="en-IN" sz="2000" dirty="0">
                <a:solidFill>
                  <a:schemeClr val="tx2"/>
                </a:solidFill>
                <a:ea typeface="+mj-ea"/>
                <a:cs typeface="+mj-cs"/>
              </a:rPr>
              <a:t>Further, other relevant information which the audit program should cover </a:t>
            </a:r>
            <a:r>
              <a:rPr lang="en-IN" sz="2000" dirty="0" smtClean="0">
                <a:solidFill>
                  <a:schemeClr val="tx2"/>
                </a:solidFill>
                <a:ea typeface="+mj-ea"/>
                <a:cs typeface="+mj-cs"/>
              </a:rPr>
              <a:t>are listed </a:t>
            </a:r>
            <a:r>
              <a:rPr lang="en-IN" sz="2000" dirty="0">
                <a:solidFill>
                  <a:schemeClr val="tx2"/>
                </a:solidFill>
                <a:ea typeface="+mj-ea"/>
                <a:cs typeface="+mj-cs"/>
              </a:rPr>
              <a:t>as follows:</a:t>
            </a:r>
          </a:p>
          <a:p>
            <a:pPr algn="just">
              <a:buFont typeface="Wingdings" pitchFamily="2" charset="2"/>
              <a:buChar char="q"/>
            </a:pPr>
            <a:r>
              <a:rPr lang="en-IN" sz="2000" dirty="0" smtClean="0">
                <a:solidFill>
                  <a:schemeClr val="tx2"/>
                </a:solidFill>
                <a:ea typeface="+mj-ea"/>
                <a:cs typeface="+mj-cs"/>
              </a:rPr>
              <a:t>General </a:t>
            </a:r>
            <a:r>
              <a:rPr lang="en-IN" sz="2000" dirty="0">
                <a:solidFill>
                  <a:schemeClr val="tx2"/>
                </a:solidFill>
                <a:ea typeface="+mj-ea"/>
                <a:cs typeface="+mj-cs"/>
              </a:rPr>
              <a:t>profile and brief nature of the industry/ business of </a:t>
            </a:r>
            <a:r>
              <a:rPr lang="en-IN" sz="2000" dirty="0" smtClean="0">
                <a:solidFill>
                  <a:schemeClr val="tx2"/>
                </a:solidFill>
                <a:ea typeface="+mj-ea"/>
                <a:cs typeface="+mj-cs"/>
              </a:rPr>
              <a:t>the </a:t>
            </a:r>
            <a:r>
              <a:rPr lang="en-IN" sz="2000" dirty="0" err="1" smtClean="0">
                <a:solidFill>
                  <a:schemeClr val="tx2"/>
                </a:solidFill>
                <a:ea typeface="+mj-ea"/>
                <a:cs typeface="+mj-cs"/>
              </a:rPr>
              <a:t>assessee</a:t>
            </a:r>
            <a:r>
              <a:rPr lang="en-IN" sz="2000" dirty="0">
                <a:solidFill>
                  <a:schemeClr val="tx2"/>
                </a:solidFill>
                <a:ea typeface="+mj-ea"/>
                <a:cs typeface="+mj-cs"/>
              </a:rPr>
              <a:t>;</a:t>
            </a:r>
          </a:p>
          <a:p>
            <a:pPr algn="just">
              <a:buFont typeface="Wingdings" pitchFamily="2" charset="2"/>
              <a:buChar char="q"/>
            </a:pPr>
            <a:r>
              <a:rPr lang="en-IN" sz="2000" dirty="0" smtClean="0">
                <a:solidFill>
                  <a:schemeClr val="tx2"/>
                </a:solidFill>
                <a:ea typeface="+mj-ea"/>
                <a:cs typeface="+mj-cs"/>
              </a:rPr>
              <a:t>Registration </a:t>
            </a:r>
            <a:r>
              <a:rPr lang="en-IN" sz="2000" dirty="0">
                <a:solidFill>
                  <a:schemeClr val="tx2"/>
                </a:solidFill>
                <a:ea typeface="+mj-ea"/>
                <a:cs typeface="+mj-cs"/>
              </a:rPr>
              <a:t>details, additional places of business, registrations in </a:t>
            </a:r>
            <a:r>
              <a:rPr lang="en-IN" sz="2000" dirty="0" smtClean="0">
                <a:solidFill>
                  <a:schemeClr val="tx2"/>
                </a:solidFill>
                <a:ea typeface="+mj-ea"/>
                <a:cs typeface="+mj-cs"/>
              </a:rPr>
              <a:t>other States</a:t>
            </a:r>
            <a:r>
              <a:rPr lang="en-IN" sz="2000" dirty="0">
                <a:solidFill>
                  <a:schemeClr val="tx2"/>
                </a:solidFill>
                <a:ea typeface="+mj-ea"/>
                <a:cs typeface="+mj-cs"/>
              </a:rPr>
              <a:t>, details of authorized signatories / persons in charge;</a:t>
            </a:r>
          </a:p>
          <a:p>
            <a:pPr algn="just">
              <a:buFont typeface="Wingdings" pitchFamily="2" charset="2"/>
              <a:buChar char="q"/>
            </a:pPr>
            <a:r>
              <a:rPr lang="en-IN" sz="2000" dirty="0" smtClean="0">
                <a:solidFill>
                  <a:schemeClr val="tx2"/>
                </a:solidFill>
                <a:ea typeface="+mj-ea"/>
                <a:cs typeface="+mj-cs"/>
              </a:rPr>
              <a:t>List </a:t>
            </a:r>
            <a:r>
              <a:rPr lang="en-IN" sz="2000" dirty="0">
                <a:solidFill>
                  <a:schemeClr val="tx2"/>
                </a:solidFill>
                <a:ea typeface="+mj-ea"/>
                <a:cs typeface="+mj-cs"/>
              </a:rPr>
              <a:t>of accounts and records maintained, and information on </a:t>
            </a:r>
            <a:r>
              <a:rPr lang="en-IN" sz="2000" dirty="0" smtClean="0">
                <a:solidFill>
                  <a:schemeClr val="tx2"/>
                </a:solidFill>
                <a:ea typeface="+mj-ea"/>
                <a:cs typeface="+mj-cs"/>
              </a:rPr>
              <a:t>software used</a:t>
            </a:r>
            <a:r>
              <a:rPr lang="en-IN" sz="2000" dirty="0">
                <a:solidFill>
                  <a:schemeClr val="tx2"/>
                </a:solidFill>
                <a:ea typeface="+mj-ea"/>
                <a:cs typeface="+mj-cs"/>
              </a:rPr>
              <a:t>;</a:t>
            </a:r>
          </a:p>
          <a:p>
            <a:pPr algn="just">
              <a:buFont typeface="Wingdings" pitchFamily="2" charset="2"/>
              <a:buChar char="q"/>
            </a:pPr>
            <a:r>
              <a:rPr lang="en-IN" sz="2000" dirty="0" smtClean="0">
                <a:solidFill>
                  <a:schemeClr val="tx2"/>
                </a:solidFill>
                <a:ea typeface="+mj-ea"/>
                <a:cs typeface="+mj-cs"/>
              </a:rPr>
              <a:t>Details </a:t>
            </a:r>
            <a:r>
              <a:rPr lang="en-IN" sz="2000" dirty="0">
                <a:solidFill>
                  <a:schemeClr val="tx2"/>
                </a:solidFill>
                <a:ea typeface="+mj-ea"/>
                <a:cs typeface="+mj-cs"/>
              </a:rPr>
              <a:t>of outward supplies, exports, supply to SEZ, tax paid under </a:t>
            </a:r>
            <a:r>
              <a:rPr lang="en-IN" sz="2000" dirty="0" smtClean="0">
                <a:solidFill>
                  <a:schemeClr val="tx2"/>
                </a:solidFill>
                <a:ea typeface="+mj-ea"/>
                <a:cs typeface="+mj-cs"/>
              </a:rPr>
              <a:t>RCM, supplies </a:t>
            </a:r>
            <a:r>
              <a:rPr lang="en-IN" sz="2000" dirty="0">
                <a:solidFill>
                  <a:schemeClr val="tx2"/>
                </a:solidFill>
                <a:ea typeface="+mj-ea"/>
                <a:cs typeface="+mj-cs"/>
              </a:rPr>
              <a:t>without consideration, etc</a:t>
            </a:r>
            <a:r>
              <a:rPr lang="en-IN" sz="2000" dirty="0" smtClean="0">
                <a:solidFill>
                  <a:schemeClr val="tx2"/>
                </a:solidFill>
                <a:ea typeface="+mj-ea"/>
                <a:cs typeface="+mj-cs"/>
              </a:rPr>
              <a:t>.</a:t>
            </a:r>
          </a:p>
          <a:p>
            <a:pPr algn="r">
              <a:buFont typeface="Wingdings" pitchFamily="2" charset="2"/>
              <a:buChar char="q"/>
            </a:pPr>
            <a:endParaRPr lang="en-IN" sz="2000" dirty="0">
              <a:solidFill>
                <a:schemeClr val="tx2"/>
              </a:solidFill>
              <a:latin typeface="+mn-lt"/>
              <a:ea typeface="+mj-ea"/>
              <a:cs typeface="+mj-cs"/>
            </a:endParaRPr>
          </a:p>
          <a:p>
            <a:pPr marL="0" indent="0" algn="r">
              <a:buNone/>
            </a:pPr>
            <a:r>
              <a:rPr lang="en-IN" sz="2000" dirty="0" smtClean="0">
                <a:solidFill>
                  <a:schemeClr val="tx2"/>
                </a:solidFill>
                <a:ea typeface="+mj-ea"/>
                <a:cs typeface="+mj-cs"/>
              </a:rPr>
              <a:t>CONTD…..</a:t>
            </a:r>
            <a:endParaRPr lang="en-IN" sz="2000" dirty="0" smtClean="0">
              <a:solidFill>
                <a:schemeClr val="tx2"/>
              </a:solidFill>
              <a:latin typeface="+mn-lt"/>
              <a:ea typeface="+mj-ea"/>
              <a:cs typeface="+mj-cs"/>
            </a:endParaRPr>
          </a:p>
        </p:txBody>
      </p:sp>
    </p:spTree>
    <p:extLst>
      <p:ext uri="{BB962C8B-B14F-4D97-AF65-F5344CB8AC3E}">
        <p14:creationId xmlns:p14="http://schemas.microsoft.com/office/powerpoint/2010/main" val="50111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sz="5400" dirty="0" smtClean="0">
                <a:solidFill>
                  <a:schemeClr val="accent1">
                    <a:lumMod val="75000"/>
                  </a:schemeClr>
                </a:solidFill>
                <a:latin typeface="AR JULIAN" pitchFamily="2" charset="0"/>
              </a:rPr>
              <a:t>OTHER RELEVANT ASPECTS</a:t>
            </a:r>
            <a:endParaRPr lang="en-IN" dirty="0"/>
          </a:p>
        </p:txBody>
      </p:sp>
      <p:sp>
        <p:nvSpPr>
          <p:cNvPr id="4" name="Subtitle 4"/>
          <p:cNvSpPr>
            <a:spLocks noGrp="1"/>
          </p:cNvSpPr>
          <p:nvPr>
            <p:ph idx="1"/>
          </p:nvPr>
        </p:nvSpPr>
        <p:spPr>
          <a:xfrm>
            <a:off x="518864" y="2064216"/>
            <a:ext cx="8229600" cy="4389120"/>
          </a:xfrm>
        </p:spPr>
        <p:txBody>
          <a:bodyPr>
            <a:noAutofit/>
          </a:bodyPr>
          <a:lstStyle/>
          <a:p>
            <a:pPr algn="just">
              <a:buFont typeface="Wingdings" pitchFamily="2" charset="2"/>
              <a:buChar char="q"/>
            </a:pPr>
            <a:r>
              <a:rPr lang="en-IN" sz="2000" dirty="0">
                <a:solidFill>
                  <a:schemeClr val="tx2"/>
                </a:solidFill>
                <a:ea typeface="+mj-ea"/>
                <a:cs typeface="+mj-cs"/>
              </a:rPr>
              <a:t>Details of outward supplies involving works contracts, composite </a:t>
            </a:r>
            <a:r>
              <a:rPr lang="en-IN" sz="2000" dirty="0" smtClean="0">
                <a:solidFill>
                  <a:schemeClr val="tx2"/>
                </a:solidFill>
                <a:ea typeface="+mj-ea"/>
                <a:cs typeface="+mj-cs"/>
              </a:rPr>
              <a:t>supplies, mixed </a:t>
            </a:r>
            <a:r>
              <a:rPr lang="en-IN" sz="2000" dirty="0">
                <a:solidFill>
                  <a:schemeClr val="tx2"/>
                </a:solidFill>
                <a:ea typeface="+mj-ea"/>
                <a:cs typeface="+mj-cs"/>
              </a:rPr>
              <a:t>supplies and continuous supplies;</a:t>
            </a:r>
          </a:p>
          <a:p>
            <a:pPr algn="just">
              <a:buFont typeface="Wingdings" pitchFamily="2" charset="2"/>
              <a:buChar char="q"/>
            </a:pPr>
            <a:r>
              <a:rPr lang="en-IN" sz="2000" dirty="0" smtClean="0">
                <a:solidFill>
                  <a:schemeClr val="tx2"/>
                </a:solidFill>
                <a:ea typeface="+mj-ea"/>
                <a:cs typeface="+mj-cs"/>
              </a:rPr>
              <a:t>Provisions </a:t>
            </a:r>
            <a:r>
              <a:rPr lang="en-IN" sz="2000" dirty="0">
                <a:solidFill>
                  <a:schemeClr val="tx2"/>
                </a:solidFill>
                <a:ea typeface="+mj-ea"/>
                <a:cs typeface="+mj-cs"/>
              </a:rPr>
              <a:t>of time and place of supply of all outward supplies of </a:t>
            </a:r>
            <a:r>
              <a:rPr lang="en-IN" sz="2000" dirty="0" smtClean="0">
                <a:solidFill>
                  <a:schemeClr val="tx2"/>
                </a:solidFill>
                <a:ea typeface="+mj-ea"/>
                <a:cs typeface="+mj-cs"/>
              </a:rPr>
              <a:t>the </a:t>
            </a:r>
            <a:r>
              <a:rPr lang="en-IN" sz="2000" dirty="0" err="1" smtClean="0">
                <a:solidFill>
                  <a:schemeClr val="tx2"/>
                </a:solidFill>
                <a:ea typeface="+mj-ea"/>
                <a:cs typeface="+mj-cs"/>
              </a:rPr>
              <a:t>auditee</a:t>
            </a:r>
            <a:r>
              <a:rPr lang="en-IN" sz="2000" dirty="0">
                <a:solidFill>
                  <a:schemeClr val="tx2"/>
                </a:solidFill>
                <a:ea typeface="+mj-ea"/>
                <a:cs typeface="+mj-cs"/>
              </a:rPr>
              <a:t>;</a:t>
            </a:r>
          </a:p>
          <a:p>
            <a:pPr algn="just">
              <a:buFont typeface="Wingdings" pitchFamily="2" charset="2"/>
              <a:buChar char="q"/>
            </a:pPr>
            <a:r>
              <a:rPr lang="en-IN" sz="2000" dirty="0" smtClean="0">
                <a:solidFill>
                  <a:schemeClr val="tx2"/>
                </a:solidFill>
                <a:ea typeface="+mj-ea"/>
                <a:cs typeface="+mj-cs"/>
              </a:rPr>
              <a:t>Determination </a:t>
            </a:r>
            <a:r>
              <a:rPr lang="en-IN" sz="2000" dirty="0">
                <a:solidFill>
                  <a:schemeClr val="tx2"/>
                </a:solidFill>
                <a:ea typeface="+mj-ea"/>
                <a:cs typeface="+mj-cs"/>
              </a:rPr>
              <a:t>of transaction value and value of supply in accordance </a:t>
            </a:r>
            <a:r>
              <a:rPr lang="en-IN" sz="2000" dirty="0" smtClean="0">
                <a:solidFill>
                  <a:schemeClr val="tx2"/>
                </a:solidFill>
                <a:ea typeface="+mj-ea"/>
                <a:cs typeface="+mj-cs"/>
              </a:rPr>
              <a:t>with the </a:t>
            </a:r>
            <a:r>
              <a:rPr lang="en-IN" sz="2000" dirty="0">
                <a:solidFill>
                  <a:schemeClr val="tx2"/>
                </a:solidFill>
                <a:ea typeface="+mj-ea"/>
                <a:cs typeface="+mj-cs"/>
              </a:rPr>
              <a:t>Valuation Rules; </a:t>
            </a:r>
          </a:p>
          <a:p>
            <a:pPr algn="just">
              <a:buFont typeface="Wingdings" pitchFamily="2" charset="2"/>
              <a:buChar char="q"/>
            </a:pPr>
            <a:r>
              <a:rPr lang="en-IN" sz="2000" dirty="0">
                <a:solidFill>
                  <a:schemeClr val="tx2"/>
                </a:solidFill>
                <a:ea typeface="+mj-ea"/>
                <a:cs typeface="+mj-cs"/>
              </a:rPr>
              <a:t>Compliance with the conditions for </a:t>
            </a:r>
            <a:r>
              <a:rPr lang="en-IN" sz="2000" dirty="0" err="1">
                <a:solidFill>
                  <a:schemeClr val="tx2"/>
                </a:solidFill>
                <a:ea typeface="+mj-ea"/>
                <a:cs typeface="+mj-cs"/>
              </a:rPr>
              <a:t>availment</a:t>
            </a:r>
            <a:r>
              <a:rPr lang="en-IN" sz="2000" dirty="0">
                <a:solidFill>
                  <a:schemeClr val="tx2"/>
                </a:solidFill>
                <a:ea typeface="+mj-ea"/>
                <a:cs typeface="+mj-cs"/>
              </a:rPr>
              <a:t> of credits, </a:t>
            </a:r>
            <a:r>
              <a:rPr lang="en-IN" sz="2000" dirty="0" smtClean="0">
                <a:solidFill>
                  <a:schemeClr val="tx2"/>
                </a:solidFill>
                <a:ea typeface="+mj-ea"/>
                <a:cs typeface="+mj-cs"/>
              </a:rPr>
              <a:t>proportionate credit </a:t>
            </a:r>
            <a:r>
              <a:rPr lang="en-IN" sz="2000" dirty="0">
                <a:solidFill>
                  <a:schemeClr val="tx2"/>
                </a:solidFill>
                <a:ea typeface="+mj-ea"/>
                <a:cs typeface="+mj-cs"/>
              </a:rPr>
              <a:t>availed, ineligible credit reversal, payment to suppliers, etc.</a:t>
            </a:r>
          </a:p>
          <a:p>
            <a:pPr algn="just">
              <a:buFont typeface="Wingdings" pitchFamily="2" charset="2"/>
              <a:buChar char="q"/>
            </a:pPr>
            <a:r>
              <a:rPr lang="en-IN" sz="2000" dirty="0" smtClean="0">
                <a:solidFill>
                  <a:schemeClr val="tx2"/>
                </a:solidFill>
                <a:ea typeface="+mj-ea"/>
                <a:cs typeface="+mj-cs"/>
              </a:rPr>
              <a:t>Details </a:t>
            </a:r>
            <a:r>
              <a:rPr lang="en-IN" sz="2000" dirty="0">
                <a:solidFill>
                  <a:schemeClr val="tx2"/>
                </a:solidFill>
                <a:ea typeface="+mj-ea"/>
                <a:cs typeface="+mj-cs"/>
              </a:rPr>
              <a:t>of goods sent for job work and receipt of the same along with </a:t>
            </a:r>
            <a:r>
              <a:rPr lang="en-IN" sz="2000" dirty="0" smtClean="0">
                <a:solidFill>
                  <a:schemeClr val="tx2"/>
                </a:solidFill>
                <a:ea typeface="+mj-ea"/>
                <a:cs typeface="+mj-cs"/>
              </a:rPr>
              <a:t>details of </a:t>
            </a:r>
            <a:r>
              <a:rPr lang="en-IN" sz="2000" dirty="0">
                <a:solidFill>
                  <a:schemeClr val="tx2"/>
                </a:solidFill>
                <a:ea typeface="+mj-ea"/>
                <a:cs typeface="+mj-cs"/>
              </a:rPr>
              <a:t>the process / treatment carried out during the job work</a:t>
            </a:r>
            <a:r>
              <a:rPr lang="en-IN" sz="2000" dirty="0" smtClean="0">
                <a:solidFill>
                  <a:schemeClr val="tx2"/>
                </a:solidFill>
                <a:ea typeface="+mj-ea"/>
                <a:cs typeface="+mj-cs"/>
              </a:rPr>
              <a:t>;</a:t>
            </a:r>
          </a:p>
          <a:p>
            <a:pPr marL="0" indent="0" algn="r">
              <a:buNone/>
            </a:pPr>
            <a:endParaRPr lang="en-IN" sz="2000" dirty="0">
              <a:solidFill>
                <a:schemeClr val="tx2"/>
              </a:solidFill>
              <a:ea typeface="+mj-ea"/>
              <a:cs typeface="+mj-cs"/>
            </a:endParaRPr>
          </a:p>
          <a:p>
            <a:pPr marL="0" indent="0" algn="r">
              <a:buNone/>
            </a:pPr>
            <a:r>
              <a:rPr lang="en-IN" sz="2000" dirty="0" smtClean="0">
                <a:solidFill>
                  <a:schemeClr val="tx2"/>
                </a:solidFill>
                <a:ea typeface="+mj-ea"/>
                <a:cs typeface="+mj-cs"/>
              </a:rPr>
              <a:t>CONTD…..</a:t>
            </a:r>
            <a:endParaRPr lang="en-IN" sz="2000" dirty="0" smtClean="0">
              <a:solidFill>
                <a:schemeClr val="tx2"/>
              </a:solidFill>
              <a:latin typeface="+mn-lt"/>
              <a:ea typeface="+mj-ea"/>
              <a:cs typeface="+mj-cs"/>
            </a:endParaRPr>
          </a:p>
        </p:txBody>
      </p:sp>
    </p:spTree>
    <p:extLst>
      <p:ext uri="{BB962C8B-B14F-4D97-AF65-F5344CB8AC3E}">
        <p14:creationId xmlns:p14="http://schemas.microsoft.com/office/powerpoint/2010/main" val="1373091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sz="5400" dirty="0" smtClean="0">
                <a:solidFill>
                  <a:schemeClr val="accent1">
                    <a:lumMod val="75000"/>
                  </a:schemeClr>
                </a:solidFill>
                <a:latin typeface="AR JULIAN" pitchFamily="2" charset="0"/>
              </a:rPr>
              <a:t>OTHER RELEVANT ASPECTS</a:t>
            </a:r>
            <a:endParaRPr lang="en-IN" dirty="0"/>
          </a:p>
        </p:txBody>
      </p:sp>
      <p:sp>
        <p:nvSpPr>
          <p:cNvPr id="4" name="Subtitle 4"/>
          <p:cNvSpPr>
            <a:spLocks noGrp="1"/>
          </p:cNvSpPr>
          <p:nvPr>
            <p:ph idx="1"/>
          </p:nvPr>
        </p:nvSpPr>
        <p:spPr>
          <a:xfrm>
            <a:off x="518864" y="2064216"/>
            <a:ext cx="8229600" cy="4389120"/>
          </a:xfrm>
        </p:spPr>
        <p:txBody>
          <a:bodyPr>
            <a:noAutofit/>
          </a:bodyPr>
          <a:lstStyle/>
          <a:p>
            <a:pPr algn="just">
              <a:buFont typeface="Wingdings" pitchFamily="2" charset="2"/>
              <a:buChar char="q"/>
            </a:pPr>
            <a:endParaRPr lang="en-IN" sz="2000" dirty="0" smtClean="0">
              <a:solidFill>
                <a:schemeClr val="tx2"/>
              </a:solidFill>
              <a:ea typeface="+mj-ea"/>
              <a:cs typeface="+mj-cs"/>
            </a:endParaRPr>
          </a:p>
          <a:p>
            <a:pPr algn="just">
              <a:buFont typeface="Wingdings" pitchFamily="2" charset="2"/>
              <a:buChar char="q"/>
            </a:pPr>
            <a:r>
              <a:rPr lang="en-IN" sz="2000" dirty="0" smtClean="0">
                <a:solidFill>
                  <a:schemeClr val="tx2"/>
                </a:solidFill>
                <a:ea typeface="+mj-ea"/>
                <a:cs typeface="+mj-cs"/>
              </a:rPr>
              <a:t>ISD </a:t>
            </a:r>
          </a:p>
          <a:p>
            <a:pPr algn="just">
              <a:buFont typeface="Wingdings" pitchFamily="2" charset="2"/>
              <a:buChar char="q"/>
            </a:pPr>
            <a:r>
              <a:rPr lang="en-IN" sz="2000" dirty="0" smtClean="0">
                <a:solidFill>
                  <a:schemeClr val="tx2"/>
                </a:solidFill>
                <a:ea typeface="+mj-ea"/>
                <a:cs typeface="+mj-cs"/>
              </a:rPr>
              <a:t>Details </a:t>
            </a:r>
            <a:r>
              <a:rPr lang="en-IN" sz="2000" dirty="0">
                <a:solidFill>
                  <a:schemeClr val="tx2"/>
                </a:solidFill>
                <a:ea typeface="+mj-ea"/>
                <a:cs typeface="+mj-cs"/>
              </a:rPr>
              <a:t>of exemptions claimed and compliance of the </a:t>
            </a:r>
            <a:r>
              <a:rPr lang="en-IN" sz="2000" dirty="0" smtClean="0">
                <a:solidFill>
                  <a:schemeClr val="tx2"/>
                </a:solidFill>
                <a:ea typeface="+mj-ea"/>
                <a:cs typeface="+mj-cs"/>
              </a:rPr>
              <a:t>conditions therein</a:t>
            </a:r>
            <a:r>
              <a:rPr lang="en-IN" sz="2000" dirty="0">
                <a:solidFill>
                  <a:schemeClr val="tx2"/>
                </a:solidFill>
                <a:ea typeface="+mj-ea"/>
                <a:cs typeface="+mj-cs"/>
              </a:rPr>
              <a:t>;</a:t>
            </a:r>
          </a:p>
          <a:p>
            <a:pPr algn="just">
              <a:buFont typeface="Wingdings" pitchFamily="2" charset="2"/>
              <a:buChar char="q"/>
            </a:pPr>
            <a:r>
              <a:rPr lang="en-IN" sz="2000" dirty="0" smtClean="0">
                <a:solidFill>
                  <a:schemeClr val="tx2"/>
                </a:solidFill>
                <a:ea typeface="+mj-ea"/>
                <a:cs typeface="+mj-cs"/>
              </a:rPr>
              <a:t>Payment </a:t>
            </a:r>
            <a:r>
              <a:rPr lang="en-IN" sz="2000" dirty="0">
                <a:solidFill>
                  <a:schemeClr val="tx2"/>
                </a:solidFill>
                <a:ea typeface="+mj-ea"/>
                <a:cs typeface="+mj-cs"/>
              </a:rPr>
              <a:t>of taxes and refunds claimed, compliance with </a:t>
            </a:r>
            <a:r>
              <a:rPr lang="en-IN" sz="2000" dirty="0" smtClean="0">
                <a:solidFill>
                  <a:schemeClr val="tx2"/>
                </a:solidFill>
                <a:ea typeface="+mj-ea"/>
                <a:cs typeface="+mj-cs"/>
              </a:rPr>
              <a:t>related conditions</a:t>
            </a:r>
            <a:r>
              <a:rPr lang="en-IN" sz="2000" dirty="0">
                <a:solidFill>
                  <a:schemeClr val="tx2"/>
                </a:solidFill>
                <a:ea typeface="+mj-ea"/>
                <a:cs typeface="+mj-cs"/>
              </a:rPr>
              <a:t>;</a:t>
            </a:r>
          </a:p>
          <a:p>
            <a:pPr algn="just">
              <a:buFont typeface="Wingdings" pitchFamily="2" charset="2"/>
              <a:buChar char="q"/>
            </a:pPr>
            <a:r>
              <a:rPr lang="en-IN" sz="2000" dirty="0" smtClean="0">
                <a:solidFill>
                  <a:schemeClr val="tx2"/>
                </a:solidFill>
                <a:ea typeface="+mj-ea"/>
                <a:cs typeface="+mj-cs"/>
              </a:rPr>
              <a:t>Departmental </a:t>
            </a:r>
            <a:r>
              <a:rPr lang="en-IN" sz="2000" dirty="0">
                <a:solidFill>
                  <a:schemeClr val="tx2"/>
                </a:solidFill>
                <a:ea typeface="+mj-ea"/>
                <a:cs typeface="+mj-cs"/>
              </a:rPr>
              <a:t>correspondences, notices and related compliances</a:t>
            </a:r>
            <a:r>
              <a:rPr lang="en-IN" sz="2000" dirty="0" smtClean="0">
                <a:solidFill>
                  <a:schemeClr val="tx2"/>
                </a:solidFill>
                <a:ea typeface="+mj-ea"/>
                <a:cs typeface="+mj-cs"/>
              </a:rPr>
              <a:t>; and</a:t>
            </a:r>
            <a:endParaRPr lang="en-IN" sz="2000" dirty="0">
              <a:solidFill>
                <a:schemeClr val="tx2"/>
              </a:solidFill>
              <a:ea typeface="+mj-ea"/>
              <a:cs typeface="+mj-cs"/>
            </a:endParaRPr>
          </a:p>
          <a:p>
            <a:pPr algn="just">
              <a:buFont typeface="Wingdings" pitchFamily="2" charset="2"/>
              <a:buChar char="q"/>
            </a:pPr>
            <a:r>
              <a:rPr lang="en-IN" sz="2000" dirty="0" smtClean="0">
                <a:solidFill>
                  <a:schemeClr val="tx2"/>
                </a:solidFill>
                <a:ea typeface="+mj-ea"/>
                <a:cs typeface="+mj-cs"/>
              </a:rPr>
              <a:t>Relevant </a:t>
            </a:r>
            <a:r>
              <a:rPr lang="en-IN" sz="2000" dirty="0">
                <a:solidFill>
                  <a:schemeClr val="tx2"/>
                </a:solidFill>
                <a:ea typeface="+mj-ea"/>
                <a:cs typeface="+mj-cs"/>
              </a:rPr>
              <a:t>applicable </a:t>
            </a:r>
            <a:r>
              <a:rPr lang="en-IN" sz="2000" dirty="0" smtClean="0">
                <a:solidFill>
                  <a:schemeClr val="tx2"/>
                </a:solidFill>
                <a:ea typeface="+mj-ea"/>
                <a:cs typeface="+mj-cs"/>
              </a:rPr>
              <a:t>Rules/notifications as available</a:t>
            </a:r>
          </a:p>
          <a:p>
            <a:pPr marL="0" indent="0" algn="r">
              <a:buNone/>
            </a:pPr>
            <a:r>
              <a:rPr lang="en-IN" sz="2000" dirty="0" smtClean="0">
                <a:solidFill>
                  <a:schemeClr val="tx2"/>
                </a:solidFill>
                <a:ea typeface="+mj-ea"/>
                <a:cs typeface="+mj-cs"/>
              </a:rPr>
              <a:t>CONTD…..</a:t>
            </a:r>
            <a:endParaRPr lang="en-IN" sz="2000" dirty="0" smtClean="0">
              <a:solidFill>
                <a:schemeClr val="tx2"/>
              </a:solidFill>
              <a:latin typeface="+mn-lt"/>
              <a:ea typeface="+mj-ea"/>
              <a:cs typeface="+mj-cs"/>
            </a:endParaRPr>
          </a:p>
        </p:txBody>
      </p:sp>
    </p:spTree>
    <p:extLst>
      <p:ext uri="{BB962C8B-B14F-4D97-AF65-F5344CB8AC3E}">
        <p14:creationId xmlns:p14="http://schemas.microsoft.com/office/powerpoint/2010/main" val="57569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4400" dirty="0" smtClean="0">
                <a:solidFill>
                  <a:schemeClr val="accent1">
                    <a:lumMod val="75000"/>
                  </a:schemeClr>
                </a:solidFill>
                <a:latin typeface="AR JULIAN" pitchFamily="2" charset="0"/>
              </a:rPr>
              <a:t>advantage </a:t>
            </a:r>
            <a:r>
              <a:rPr lang="en-IN" sz="4000" dirty="0" smtClean="0">
                <a:solidFill>
                  <a:schemeClr val="accent1">
                    <a:lumMod val="75000"/>
                  </a:schemeClr>
                </a:solidFill>
                <a:latin typeface="AR JULIAN" pitchFamily="2" charset="0"/>
              </a:rPr>
              <a:t>OF</a:t>
            </a:r>
            <a:r>
              <a:rPr lang="en-IN" sz="4400" dirty="0" smtClean="0">
                <a:solidFill>
                  <a:schemeClr val="accent1">
                    <a:lumMod val="75000"/>
                  </a:schemeClr>
                </a:solidFill>
                <a:latin typeface="AR JULIAN" pitchFamily="2" charset="0"/>
              </a:rPr>
              <a:t> </a:t>
            </a:r>
            <a:r>
              <a:rPr lang="en-IN" sz="4000" dirty="0" smtClean="0">
                <a:solidFill>
                  <a:schemeClr val="accent1">
                    <a:lumMod val="75000"/>
                  </a:schemeClr>
                </a:solidFill>
                <a:latin typeface="AR JULIAN" pitchFamily="2" charset="0"/>
              </a:rPr>
              <a:t>GST AUDIT TO AN ASSESSEE</a:t>
            </a:r>
            <a:endParaRPr lang="en-IN" sz="4000" dirty="0"/>
          </a:p>
        </p:txBody>
      </p:sp>
      <p:sp>
        <p:nvSpPr>
          <p:cNvPr id="4" name="Subtitle 4"/>
          <p:cNvSpPr>
            <a:spLocks noGrp="1"/>
          </p:cNvSpPr>
          <p:nvPr>
            <p:ph idx="1"/>
          </p:nvPr>
        </p:nvSpPr>
        <p:spPr>
          <a:xfrm>
            <a:off x="539552" y="2064216"/>
            <a:ext cx="8229600" cy="4389120"/>
          </a:xfrm>
        </p:spPr>
        <p:txBody>
          <a:bodyPr>
            <a:noAutofit/>
          </a:bodyPr>
          <a:lstStyle/>
          <a:p>
            <a:pPr algn="just">
              <a:buFont typeface="Wingdings" pitchFamily="2" charset="2"/>
              <a:buChar char="q"/>
            </a:pPr>
            <a:r>
              <a:rPr lang="en-IN" sz="2000" dirty="0">
                <a:solidFill>
                  <a:schemeClr val="tx2"/>
                </a:solidFill>
                <a:ea typeface="+mj-ea"/>
                <a:cs typeface="+mj-cs"/>
              </a:rPr>
              <a:t>Normally, the tax department conducts an audit </a:t>
            </a:r>
            <a:r>
              <a:rPr lang="en-IN" sz="2000" dirty="0" smtClean="0">
                <a:solidFill>
                  <a:schemeClr val="tx2"/>
                </a:solidFill>
                <a:ea typeface="+mj-ea"/>
                <a:cs typeface="+mj-cs"/>
              </a:rPr>
              <a:t>or assessment </a:t>
            </a:r>
            <a:r>
              <a:rPr lang="en-IN" sz="2000" dirty="0">
                <a:solidFill>
                  <a:schemeClr val="tx2"/>
                </a:solidFill>
                <a:ea typeface="+mj-ea"/>
                <a:cs typeface="+mj-cs"/>
              </a:rPr>
              <a:t>after the close of a financial year. It is customary to expect that </a:t>
            </a:r>
            <a:r>
              <a:rPr lang="en-IN" sz="2000" dirty="0" smtClean="0">
                <a:solidFill>
                  <a:schemeClr val="tx2"/>
                </a:solidFill>
                <a:ea typeface="+mj-ea"/>
                <a:cs typeface="+mj-cs"/>
              </a:rPr>
              <a:t>the departmental </a:t>
            </a:r>
            <a:r>
              <a:rPr lang="en-IN" sz="2000" dirty="0">
                <a:solidFill>
                  <a:schemeClr val="tx2"/>
                </a:solidFill>
                <a:ea typeface="+mj-ea"/>
                <a:cs typeface="+mj-cs"/>
              </a:rPr>
              <a:t>audit / assessment is conducted after the close of the </a:t>
            </a:r>
            <a:r>
              <a:rPr lang="en-IN" sz="2000" dirty="0" smtClean="0">
                <a:solidFill>
                  <a:schemeClr val="tx2"/>
                </a:solidFill>
                <a:ea typeface="+mj-ea"/>
                <a:cs typeface="+mj-cs"/>
              </a:rPr>
              <a:t>financial year </a:t>
            </a:r>
            <a:r>
              <a:rPr lang="en-IN" sz="2000" dirty="0">
                <a:solidFill>
                  <a:schemeClr val="tx2"/>
                </a:solidFill>
                <a:ea typeface="+mj-ea"/>
                <a:cs typeface="+mj-cs"/>
              </a:rPr>
              <a:t>except in cases where investigations, inspections or special audits </a:t>
            </a:r>
            <a:r>
              <a:rPr lang="en-IN" sz="2000" dirty="0" smtClean="0">
                <a:solidFill>
                  <a:schemeClr val="tx2"/>
                </a:solidFill>
                <a:ea typeface="+mj-ea"/>
                <a:cs typeface="+mj-cs"/>
              </a:rPr>
              <a:t>are taken </a:t>
            </a:r>
            <a:r>
              <a:rPr lang="en-IN" sz="2000" dirty="0">
                <a:solidFill>
                  <a:schemeClr val="tx2"/>
                </a:solidFill>
                <a:ea typeface="+mj-ea"/>
                <a:cs typeface="+mj-cs"/>
              </a:rPr>
              <a:t>up. Naturally, any levy of additional taxes either due to </a:t>
            </a:r>
            <a:r>
              <a:rPr lang="en-IN" sz="2000" dirty="0" smtClean="0">
                <a:solidFill>
                  <a:schemeClr val="tx2"/>
                </a:solidFill>
                <a:ea typeface="+mj-ea"/>
                <a:cs typeface="+mj-cs"/>
              </a:rPr>
              <a:t>non-compliance or </a:t>
            </a:r>
            <a:r>
              <a:rPr lang="en-IN" sz="2000" dirty="0">
                <a:solidFill>
                  <a:schemeClr val="tx2"/>
                </a:solidFill>
                <a:ea typeface="+mj-ea"/>
                <a:cs typeface="+mj-cs"/>
              </a:rPr>
              <a:t>incorrect comprehension of the complex tax laws would result in taxes </a:t>
            </a:r>
            <a:r>
              <a:rPr lang="en-IN" sz="2000" dirty="0" smtClean="0">
                <a:solidFill>
                  <a:schemeClr val="tx2"/>
                </a:solidFill>
                <a:ea typeface="+mj-ea"/>
                <a:cs typeface="+mj-cs"/>
              </a:rPr>
              <a:t>plus consequential </a:t>
            </a:r>
            <a:r>
              <a:rPr lang="en-IN" sz="2000" dirty="0">
                <a:solidFill>
                  <a:schemeClr val="tx2"/>
                </a:solidFill>
                <a:ea typeface="+mj-ea"/>
                <a:cs typeface="+mj-cs"/>
              </a:rPr>
              <a:t>interest and </a:t>
            </a:r>
            <a:r>
              <a:rPr lang="en-IN" sz="2000" dirty="0" smtClean="0">
                <a:solidFill>
                  <a:schemeClr val="tx2"/>
                </a:solidFill>
                <a:ea typeface="+mj-ea"/>
                <a:cs typeface="+mj-cs"/>
              </a:rPr>
              <a:t>penalty.</a:t>
            </a:r>
          </a:p>
          <a:p>
            <a:pPr algn="just">
              <a:buFont typeface="Wingdings" pitchFamily="2" charset="2"/>
              <a:buChar char="q"/>
            </a:pPr>
            <a:r>
              <a:rPr lang="en-IN" sz="2000" dirty="0">
                <a:solidFill>
                  <a:schemeClr val="tx2"/>
                </a:solidFill>
                <a:ea typeface="+mj-ea"/>
                <a:cs typeface="+mj-cs"/>
              </a:rPr>
              <a:t>Given the time lag between the date of committing an error and the date </a:t>
            </a:r>
            <a:r>
              <a:rPr lang="en-IN" sz="2000" dirty="0" smtClean="0">
                <a:solidFill>
                  <a:schemeClr val="tx2"/>
                </a:solidFill>
                <a:ea typeface="+mj-ea"/>
                <a:cs typeface="+mj-cs"/>
              </a:rPr>
              <a:t>of ascertaining </a:t>
            </a:r>
            <a:r>
              <a:rPr lang="en-IN" sz="2000" dirty="0">
                <a:solidFill>
                  <a:schemeClr val="tx2"/>
                </a:solidFill>
                <a:ea typeface="+mj-ea"/>
                <a:cs typeface="+mj-cs"/>
              </a:rPr>
              <a:t>/ rectifying such error, the consequence in such situations can </a:t>
            </a:r>
            <a:r>
              <a:rPr lang="en-IN" sz="2000" dirty="0" smtClean="0">
                <a:solidFill>
                  <a:schemeClr val="tx2"/>
                </a:solidFill>
                <a:ea typeface="+mj-ea"/>
                <a:cs typeface="+mj-cs"/>
              </a:rPr>
              <a:t>be quite alarming</a:t>
            </a:r>
          </a:p>
          <a:p>
            <a:pPr algn="just">
              <a:buFont typeface="Wingdings" pitchFamily="2" charset="2"/>
              <a:buChar char="q"/>
            </a:pPr>
            <a:endParaRPr lang="en-IN" sz="2000" dirty="0">
              <a:solidFill>
                <a:schemeClr val="tx2"/>
              </a:solidFill>
              <a:ea typeface="+mj-ea"/>
              <a:cs typeface="+mj-cs"/>
            </a:endParaRPr>
          </a:p>
          <a:p>
            <a:pPr marL="0" indent="0" algn="r">
              <a:buNone/>
            </a:pPr>
            <a:r>
              <a:rPr lang="en-IN" sz="2000" dirty="0" smtClean="0">
                <a:solidFill>
                  <a:schemeClr val="tx2"/>
                </a:solidFill>
                <a:ea typeface="+mj-ea"/>
                <a:cs typeface="+mj-cs"/>
              </a:rPr>
              <a:t>CONTD…</a:t>
            </a:r>
          </a:p>
        </p:txBody>
      </p:sp>
    </p:spTree>
    <p:extLst>
      <p:ext uri="{BB962C8B-B14F-4D97-AF65-F5344CB8AC3E}">
        <p14:creationId xmlns:p14="http://schemas.microsoft.com/office/powerpoint/2010/main" val="1229616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4000" dirty="0">
                <a:solidFill>
                  <a:schemeClr val="accent1">
                    <a:lumMod val="75000"/>
                  </a:schemeClr>
                </a:solidFill>
                <a:latin typeface="AR JULIAN" pitchFamily="2" charset="0"/>
              </a:rPr>
              <a:t>advantage OF GST AUDIT TO AN ASSESSEE</a:t>
            </a:r>
            <a:endParaRPr lang="en-IN" sz="3600" dirty="0"/>
          </a:p>
        </p:txBody>
      </p:sp>
      <p:sp>
        <p:nvSpPr>
          <p:cNvPr id="4" name="Subtitle 4"/>
          <p:cNvSpPr>
            <a:spLocks noGrp="1"/>
          </p:cNvSpPr>
          <p:nvPr>
            <p:ph idx="1"/>
          </p:nvPr>
        </p:nvSpPr>
        <p:spPr>
          <a:xfrm>
            <a:off x="518864" y="2064216"/>
            <a:ext cx="8229600" cy="4389120"/>
          </a:xfrm>
        </p:spPr>
        <p:txBody>
          <a:bodyPr>
            <a:noAutofit/>
          </a:bodyPr>
          <a:lstStyle/>
          <a:p>
            <a:pPr algn="just">
              <a:buFont typeface="Wingdings" pitchFamily="2" charset="2"/>
              <a:buChar char="q"/>
            </a:pPr>
            <a:r>
              <a:rPr lang="en-IN" sz="2000" dirty="0" smtClean="0">
                <a:solidFill>
                  <a:schemeClr val="tx2"/>
                </a:solidFill>
                <a:ea typeface="+mj-ea"/>
                <a:cs typeface="+mj-cs"/>
              </a:rPr>
              <a:t>It </a:t>
            </a:r>
            <a:r>
              <a:rPr lang="en-IN" sz="2000" dirty="0">
                <a:solidFill>
                  <a:schemeClr val="tx2"/>
                </a:solidFill>
                <a:ea typeface="+mj-ea"/>
                <a:cs typeface="+mj-cs"/>
              </a:rPr>
              <a:t>is a basic fact, that no </a:t>
            </a:r>
            <a:r>
              <a:rPr lang="en-IN" sz="2000" dirty="0" err="1">
                <a:solidFill>
                  <a:schemeClr val="tx2"/>
                </a:solidFill>
                <a:ea typeface="+mj-ea"/>
                <a:cs typeface="+mj-cs"/>
              </a:rPr>
              <a:t>assessee</a:t>
            </a:r>
            <a:r>
              <a:rPr lang="en-IN" sz="2000" dirty="0">
                <a:solidFill>
                  <a:schemeClr val="tx2"/>
                </a:solidFill>
                <a:ea typeface="+mj-ea"/>
                <a:cs typeface="+mj-cs"/>
              </a:rPr>
              <a:t> would be in a position to collect </a:t>
            </a:r>
            <a:r>
              <a:rPr lang="en-IN" sz="2000" dirty="0" smtClean="0">
                <a:solidFill>
                  <a:schemeClr val="tx2"/>
                </a:solidFill>
                <a:ea typeface="+mj-ea"/>
                <a:cs typeface="+mj-cs"/>
              </a:rPr>
              <a:t>such additional </a:t>
            </a:r>
            <a:r>
              <a:rPr lang="en-IN" sz="2000" dirty="0">
                <a:solidFill>
                  <a:schemeClr val="tx2"/>
                </a:solidFill>
                <a:ea typeface="+mj-ea"/>
                <a:cs typeface="+mj-cs"/>
              </a:rPr>
              <a:t>tax levies from customers long after the transaction </a:t>
            </a:r>
            <a:r>
              <a:rPr lang="en-IN" sz="2000" dirty="0" smtClean="0">
                <a:solidFill>
                  <a:schemeClr val="tx2"/>
                </a:solidFill>
                <a:ea typeface="+mj-ea"/>
                <a:cs typeface="+mj-cs"/>
              </a:rPr>
              <a:t>stands closed. On </a:t>
            </a:r>
            <a:r>
              <a:rPr lang="en-IN" sz="2000" dirty="0">
                <a:solidFill>
                  <a:schemeClr val="tx2"/>
                </a:solidFill>
                <a:ea typeface="+mj-ea"/>
                <a:cs typeface="+mj-cs"/>
              </a:rPr>
              <a:t>the other hand, there may also be cases where eligible credit may not </a:t>
            </a:r>
            <a:r>
              <a:rPr lang="en-IN" sz="2000" dirty="0" smtClean="0">
                <a:solidFill>
                  <a:schemeClr val="tx2"/>
                </a:solidFill>
                <a:ea typeface="+mj-ea"/>
                <a:cs typeface="+mj-cs"/>
              </a:rPr>
              <a:t>have been </a:t>
            </a:r>
            <a:r>
              <a:rPr lang="en-IN" sz="2000" dirty="0">
                <a:solidFill>
                  <a:schemeClr val="tx2"/>
                </a:solidFill>
                <a:ea typeface="+mj-ea"/>
                <a:cs typeface="+mj-cs"/>
              </a:rPr>
              <a:t>availed, and it cannot be claimed at a later date since it is either </a:t>
            </a:r>
            <a:r>
              <a:rPr lang="en-IN" sz="2000" dirty="0" smtClean="0">
                <a:solidFill>
                  <a:schemeClr val="tx2"/>
                </a:solidFill>
                <a:ea typeface="+mj-ea"/>
                <a:cs typeface="+mj-cs"/>
              </a:rPr>
              <a:t>time barred </a:t>
            </a:r>
            <a:r>
              <a:rPr lang="en-IN" sz="2000" dirty="0">
                <a:solidFill>
                  <a:schemeClr val="tx2"/>
                </a:solidFill>
                <a:ea typeface="+mj-ea"/>
                <a:cs typeface="+mj-cs"/>
              </a:rPr>
              <a:t>or claims have not been preferred through the returns</a:t>
            </a:r>
            <a:r>
              <a:rPr lang="en-IN" sz="2000" dirty="0" smtClean="0">
                <a:solidFill>
                  <a:schemeClr val="tx2"/>
                </a:solidFill>
                <a:ea typeface="+mj-ea"/>
                <a:cs typeface="+mj-cs"/>
              </a:rPr>
              <a:t>.</a:t>
            </a:r>
          </a:p>
          <a:p>
            <a:pPr marL="0" indent="0" algn="just">
              <a:buNone/>
            </a:pPr>
            <a:endParaRPr lang="en-IN" sz="2000" dirty="0" smtClean="0">
              <a:solidFill>
                <a:schemeClr val="tx2"/>
              </a:solidFill>
              <a:ea typeface="+mj-ea"/>
              <a:cs typeface="+mj-cs"/>
            </a:endParaRPr>
          </a:p>
          <a:p>
            <a:pPr algn="just">
              <a:buFont typeface="Wingdings" pitchFamily="2" charset="2"/>
              <a:buChar char="q"/>
            </a:pPr>
            <a:r>
              <a:rPr lang="en-IN" sz="2000" dirty="0" smtClean="0">
                <a:solidFill>
                  <a:schemeClr val="tx2"/>
                </a:solidFill>
                <a:ea typeface="+mj-ea"/>
                <a:cs typeface="+mj-cs"/>
              </a:rPr>
              <a:t>Therefore</a:t>
            </a:r>
            <a:r>
              <a:rPr lang="en-IN" sz="2000" dirty="0">
                <a:solidFill>
                  <a:schemeClr val="tx2"/>
                </a:solidFill>
                <a:ea typeface="+mj-ea"/>
                <a:cs typeface="+mj-cs"/>
              </a:rPr>
              <a:t>, where a review is undertaken periodically, the discrepancies will </a:t>
            </a:r>
            <a:r>
              <a:rPr lang="en-IN" sz="2000" dirty="0" smtClean="0">
                <a:solidFill>
                  <a:schemeClr val="tx2"/>
                </a:solidFill>
                <a:ea typeface="+mj-ea"/>
                <a:cs typeface="+mj-cs"/>
              </a:rPr>
              <a:t>be noticed </a:t>
            </a:r>
            <a:r>
              <a:rPr lang="en-IN" sz="2000" dirty="0">
                <a:solidFill>
                  <a:schemeClr val="tx2"/>
                </a:solidFill>
                <a:ea typeface="+mj-ea"/>
                <a:cs typeface="+mj-cs"/>
              </a:rPr>
              <a:t>at the time of omission / commission and corrective measures can </a:t>
            </a:r>
            <a:r>
              <a:rPr lang="en-IN" sz="2000" dirty="0" smtClean="0">
                <a:solidFill>
                  <a:schemeClr val="tx2"/>
                </a:solidFill>
                <a:ea typeface="+mj-ea"/>
                <a:cs typeface="+mj-cs"/>
              </a:rPr>
              <a:t>be taken </a:t>
            </a:r>
            <a:r>
              <a:rPr lang="en-IN" sz="2000" dirty="0">
                <a:solidFill>
                  <a:schemeClr val="tx2"/>
                </a:solidFill>
                <a:ea typeface="+mj-ea"/>
                <a:cs typeface="+mj-cs"/>
              </a:rPr>
              <a:t>in a timely manner. Thus, it would lead to maximization of </a:t>
            </a:r>
            <a:r>
              <a:rPr lang="en-IN" sz="2000" dirty="0" smtClean="0">
                <a:solidFill>
                  <a:schemeClr val="tx2"/>
                </a:solidFill>
                <a:ea typeface="+mj-ea"/>
                <a:cs typeface="+mj-cs"/>
              </a:rPr>
              <a:t>credit </a:t>
            </a:r>
            <a:r>
              <a:rPr lang="en-IN" sz="2000" dirty="0" err="1" smtClean="0">
                <a:solidFill>
                  <a:schemeClr val="tx2"/>
                </a:solidFill>
                <a:ea typeface="+mj-ea"/>
                <a:cs typeface="+mj-cs"/>
              </a:rPr>
              <a:t>availment</a:t>
            </a:r>
            <a:r>
              <a:rPr lang="en-IN" sz="2000" dirty="0" smtClean="0">
                <a:solidFill>
                  <a:schemeClr val="tx2"/>
                </a:solidFill>
                <a:ea typeface="+mj-ea"/>
                <a:cs typeface="+mj-cs"/>
              </a:rPr>
              <a:t> </a:t>
            </a:r>
            <a:r>
              <a:rPr lang="en-IN" sz="2000" dirty="0">
                <a:solidFill>
                  <a:schemeClr val="tx2"/>
                </a:solidFill>
                <a:ea typeface="+mj-ea"/>
                <a:cs typeface="+mj-cs"/>
              </a:rPr>
              <a:t>and minimization of tax / other outgoes owing to proper </a:t>
            </a:r>
            <a:r>
              <a:rPr lang="en-IN" sz="2000" dirty="0" smtClean="0">
                <a:solidFill>
                  <a:schemeClr val="tx2"/>
                </a:solidFill>
                <a:ea typeface="+mj-ea"/>
                <a:cs typeface="+mj-cs"/>
              </a:rPr>
              <a:t>planning and </a:t>
            </a:r>
            <a:r>
              <a:rPr lang="en-IN" sz="2000" dirty="0">
                <a:solidFill>
                  <a:schemeClr val="tx2"/>
                </a:solidFill>
                <a:ea typeface="+mj-ea"/>
                <a:cs typeface="+mj-cs"/>
              </a:rPr>
              <a:t>timely compliances.</a:t>
            </a:r>
          </a:p>
          <a:p>
            <a:pPr algn="just">
              <a:buFont typeface="Wingdings" pitchFamily="2" charset="2"/>
              <a:buChar char="q"/>
            </a:pPr>
            <a:endParaRPr lang="en-IN" sz="2000" dirty="0" smtClean="0">
              <a:solidFill>
                <a:schemeClr val="tx2"/>
              </a:solidFill>
              <a:ea typeface="+mj-ea"/>
              <a:cs typeface="+mj-cs"/>
            </a:endParaRPr>
          </a:p>
          <a:p>
            <a:pPr algn="just">
              <a:buFont typeface="Wingdings" pitchFamily="2" charset="2"/>
              <a:buChar char="q"/>
            </a:pPr>
            <a:endParaRPr lang="en-IN" sz="2000" dirty="0" smtClean="0">
              <a:solidFill>
                <a:schemeClr val="tx2"/>
              </a:solidFill>
              <a:ea typeface="+mj-ea"/>
              <a:cs typeface="+mj-cs"/>
            </a:endParaRPr>
          </a:p>
        </p:txBody>
      </p:sp>
    </p:spTree>
    <p:extLst>
      <p:ext uri="{BB962C8B-B14F-4D97-AF65-F5344CB8AC3E}">
        <p14:creationId xmlns:p14="http://schemas.microsoft.com/office/powerpoint/2010/main" val="3671730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988840"/>
            <a:ext cx="8229600" cy="4389120"/>
          </a:xfrm>
        </p:spPr>
        <p:txBody>
          <a:bodyPr/>
          <a:lstStyle/>
          <a:p>
            <a:pPr marL="0" indent="0" algn="just">
              <a:buNone/>
            </a:pPr>
            <a:r>
              <a:rPr lang="en-IN" sz="2400" dirty="0">
                <a:solidFill>
                  <a:schemeClr val="tx2"/>
                </a:solidFill>
              </a:rPr>
              <a:t>“audit” means the examination of records, returns and other </a:t>
            </a:r>
            <a:r>
              <a:rPr lang="en-IN" sz="2400" dirty="0" smtClean="0">
                <a:solidFill>
                  <a:schemeClr val="tx2"/>
                </a:solidFill>
              </a:rPr>
              <a:t>documents maintained </a:t>
            </a:r>
            <a:r>
              <a:rPr lang="en-IN" sz="2400" dirty="0">
                <a:solidFill>
                  <a:schemeClr val="tx2"/>
                </a:solidFill>
              </a:rPr>
              <a:t>or furnished by the registered person under this Act or the rules </a:t>
            </a:r>
            <a:r>
              <a:rPr lang="en-IN" sz="2400" dirty="0" smtClean="0">
                <a:solidFill>
                  <a:schemeClr val="tx2"/>
                </a:solidFill>
              </a:rPr>
              <a:t>made thereunder </a:t>
            </a:r>
            <a:r>
              <a:rPr lang="en-IN" sz="2400" dirty="0">
                <a:solidFill>
                  <a:schemeClr val="tx2"/>
                </a:solidFill>
              </a:rPr>
              <a:t>or under </a:t>
            </a:r>
            <a:r>
              <a:rPr lang="en-IN" sz="2400" dirty="0" smtClean="0">
                <a:solidFill>
                  <a:schemeClr val="tx2"/>
                </a:solidFill>
              </a:rPr>
              <a:t>any other </a:t>
            </a:r>
            <a:r>
              <a:rPr lang="en-IN" sz="2400" dirty="0">
                <a:solidFill>
                  <a:schemeClr val="tx2"/>
                </a:solidFill>
              </a:rPr>
              <a:t>law for the time being in force to verify the </a:t>
            </a:r>
            <a:r>
              <a:rPr lang="en-IN" sz="2400" dirty="0" smtClean="0">
                <a:solidFill>
                  <a:schemeClr val="tx2"/>
                </a:solidFill>
              </a:rPr>
              <a:t>correctness of </a:t>
            </a:r>
            <a:r>
              <a:rPr lang="en-IN" sz="2400" dirty="0">
                <a:solidFill>
                  <a:schemeClr val="tx2"/>
                </a:solidFill>
              </a:rPr>
              <a:t>turnover declared, taxes paid, refund claimed and </a:t>
            </a:r>
            <a:r>
              <a:rPr lang="en-IN" sz="2400" dirty="0" smtClean="0">
                <a:solidFill>
                  <a:schemeClr val="tx2"/>
                </a:solidFill>
              </a:rPr>
              <a:t>input tax </a:t>
            </a:r>
            <a:r>
              <a:rPr lang="en-IN" sz="2400" dirty="0">
                <a:solidFill>
                  <a:schemeClr val="tx2"/>
                </a:solidFill>
              </a:rPr>
              <a:t>credit availed, and </a:t>
            </a:r>
            <a:r>
              <a:rPr lang="en-IN" sz="2400" dirty="0" smtClean="0">
                <a:solidFill>
                  <a:schemeClr val="tx2"/>
                </a:solidFill>
              </a:rPr>
              <a:t>to assess </a:t>
            </a:r>
            <a:r>
              <a:rPr lang="en-IN" sz="2400" dirty="0">
                <a:solidFill>
                  <a:schemeClr val="tx2"/>
                </a:solidFill>
              </a:rPr>
              <a:t>his compliance with </a:t>
            </a:r>
            <a:r>
              <a:rPr lang="en-IN" sz="2400" dirty="0" smtClean="0">
                <a:solidFill>
                  <a:schemeClr val="tx2"/>
                </a:solidFill>
              </a:rPr>
              <a:t>the provisions </a:t>
            </a:r>
            <a:r>
              <a:rPr lang="en-IN" sz="2400" dirty="0">
                <a:solidFill>
                  <a:schemeClr val="tx2"/>
                </a:solidFill>
              </a:rPr>
              <a:t>of this Act or the rules made thereunder;</a:t>
            </a:r>
            <a:endParaRPr lang="en-IN" dirty="0">
              <a:solidFill>
                <a:schemeClr val="tx2"/>
              </a:solidFill>
            </a:endParaRPr>
          </a:p>
        </p:txBody>
      </p:sp>
      <p:sp>
        <p:nvSpPr>
          <p:cNvPr id="3" name="Title 3"/>
          <p:cNvSpPr txBox="1">
            <a:spLocks/>
          </p:cNvSpPr>
          <p:nvPr/>
        </p:nvSpPr>
        <p:spPr>
          <a:xfrm>
            <a:off x="467544" y="518815"/>
            <a:ext cx="7772400" cy="103797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sz="4800" dirty="0" smtClean="0">
                <a:solidFill>
                  <a:schemeClr val="accent1">
                    <a:lumMod val="75000"/>
                  </a:schemeClr>
                </a:solidFill>
                <a:latin typeface="AR JULIAN" pitchFamily="2" charset="0"/>
              </a:rPr>
              <a:t>Sec-2(13</a:t>
            </a:r>
            <a:r>
              <a:rPr lang="en-IN" dirty="0" smtClean="0">
                <a:solidFill>
                  <a:schemeClr val="accent1">
                    <a:lumMod val="75000"/>
                  </a:schemeClr>
                </a:solidFill>
                <a:latin typeface="AR JULIAN" pitchFamily="2" charset="0"/>
              </a:rPr>
              <a:t>) Audit</a:t>
            </a:r>
            <a:endParaRPr lang="en-IN" dirty="0">
              <a:solidFill>
                <a:schemeClr val="accent1">
                  <a:lumMod val="75000"/>
                </a:schemeClr>
              </a:solidFill>
              <a:latin typeface="AR JULIAN" pitchFamily="2" charset="0"/>
            </a:endParaRPr>
          </a:p>
        </p:txBody>
      </p:sp>
    </p:spTree>
    <p:extLst>
      <p:ext uri="{BB962C8B-B14F-4D97-AF65-F5344CB8AC3E}">
        <p14:creationId xmlns:p14="http://schemas.microsoft.com/office/powerpoint/2010/main" val="348611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48680"/>
            <a:ext cx="8229600" cy="1143000"/>
          </a:xfrm>
        </p:spPr>
        <p:txBody>
          <a:bodyPr>
            <a:noAutofit/>
          </a:bodyPr>
          <a:lstStyle/>
          <a:p>
            <a:pPr algn="ctr"/>
            <a:r>
              <a:rPr lang="en-IN" sz="4400" dirty="0" smtClean="0">
                <a:solidFill>
                  <a:schemeClr val="accent1">
                    <a:lumMod val="75000"/>
                  </a:schemeClr>
                </a:solidFill>
                <a:latin typeface="AR JULIAN" pitchFamily="2" charset="0"/>
              </a:rPr>
              <a:t>Types of audit</a:t>
            </a:r>
            <a:endParaRPr lang="en-IN" sz="4400" dirty="0">
              <a:solidFill>
                <a:schemeClr val="accent1">
                  <a:lumMod val="75000"/>
                </a:schemeClr>
              </a:solidFill>
              <a:latin typeface="AR JULIAN" pitchFamily="2" charset="0"/>
            </a:endParaRPr>
          </a:p>
        </p:txBody>
      </p:sp>
      <p:sp>
        <p:nvSpPr>
          <p:cNvPr id="5" name="Subtitle 4"/>
          <p:cNvSpPr>
            <a:spLocks noGrp="1"/>
          </p:cNvSpPr>
          <p:nvPr>
            <p:ph idx="1"/>
          </p:nvPr>
        </p:nvSpPr>
        <p:spPr>
          <a:xfrm>
            <a:off x="457200" y="1916832"/>
            <a:ext cx="8229600" cy="4389120"/>
          </a:xfrm>
        </p:spPr>
        <p:txBody>
          <a:bodyPr>
            <a:noAutofit/>
          </a:bodyPr>
          <a:lstStyle/>
          <a:p>
            <a:pPr marL="0" indent="0" algn="just">
              <a:buNone/>
            </a:pPr>
            <a:r>
              <a:rPr lang="en-IN" sz="2200" dirty="0">
                <a:solidFill>
                  <a:schemeClr val="tx2"/>
                </a:solidFill>
                <a:latin typeface="+mn-lt"/>
                <a:ea typeface="+mj-ea"/>
                <a:cs typeface="+mj-cs"/>
              </a:rPr>
              <a:t>The following three types of audits are envisaged under the GST laws</a:t>
            </a:r>
            <a:r>
              <a:rPr lang="en-IN" sz="2200" dirty="0" smtClean="0">
                <a:solidFill>
                  <a:schemeClr val="tx2"/>
                </a:solidFill>
                <a:latin typeface="+mn-lt"/>
                <a:ea typeface="+mj-ea"/>
                <a:cs typeface="+mj-cs"/>
              </a:rPr>
              <a:t>:</a:t>
            </a:r>
            <a:endParaRPr lang="en-IN" sz="2200" dirty="0">
              <a:solidFill>
                <a:schemeClr val="tx2"/>
              </a:solidFill>
              <a:latin typeface="+mn-lt"/>
              <a:ea typeface="+mj-ea"/>
              <a:cs typeface="+mj-cs"/>
            </a:endParaRPr>
          </a:p>
          <a:p>
            <a:pPr marL="457200" indent="-457200" algn="just">
              <a:buClr>
                <a:schemeClr val="accent1"/>
              </a:buClr>
              <a:buFont typeface="Wingdings" pitchFamily="2" charset="2"/>
              <a:buChar char="q"/>
            </a:pPr>
            <a:r>
              <a:rPr lang="en-IN" sz="2200" dirty="0">
                <a:solidFill>
                  <a:schemeClr val="tx2"/>
                </a:solidFill>
                <a:latin typeface="+mn-lt"/>
                <a:ea typeface="+mj-ea"/>
                <a:cs typeface="+mj-cs"/>
              </a:rPr>
              <a:t>The first type of audit is to be done by a chartered accountant or a </a:t>
            </a:r>
            <a:r>
              <a:rPr lang="en-IN" sz="2200" dirty="0" smtClean="0">
                <a:solidFill>
                  <a:schemeClr val="tx2"/>
                </a:solidFill>
                <a:latin typeface="+mn-lt"/>
                <a:ea typeface="+mj-ea"/>
                <a:cs typeface="+mj-cs"/>
              </a:rPr>
              <a:t>cost accountant;[Sec-35(5)]</a:t>
            </a:r>
          </a:p>
          <a:p>
            <a:pPr marL="457200" indent="-457200" algn="just">
              <a:buClr>
                <a:schemeClr val="accent1"/>
              </a:buClr>
              <a:buFont typeface="Wingdings" pitchFamily="2" charset="2"/>
              <a:buChar char="q"/>
            </a:pPr>
            <a:r>
              <a:rPr lang="en-IN" sz="2200" dirty="0">
                <a:solidFill>
                  <a:schemeClr val="tx2"/>
                </a:solidFill>
                <a:latin typeface="+mn-lt"/>
                <a:ea typeface="+mj-ea"/>
                <a:cs typeface="+mj-cs"/>
              </a:rPr>
              <a:t>Second type of audit is </a:t>
            </a:r>
            <a:r>
              <a:rPr lang="en-IN" sz="2200" dirty="0" smtClean="0">
                <a:solidFill>
                  <a:schemeClr val="tx2"/>
                </a:solidFill>
                <a:latin typeface="+mn-lt"/>
                <a:ea typeface="+mj-ea"/>
                <a:cs typeface="+mj-cs"/>
              </a:rPr>
              <a:t>to </a:t>
            </a:r>
            <a:r>
              <a:rPr lang="en-IN" sz="2200" dirty="0">
                <a:solidFill>
                  <a:schemeClr val="tx2"/>
                </a:solidFill>
                <a:latin typeface="+mn-lt"/>
                <a:ea typeface="+mj-ea"/>
                <a:cs typeface="+mj-cs"/>
              </a:rPr>
              <a:t>be done by the commissioner or any </a:t>
            </a:r>
            <a:r>
              <a:rPr lang="en-IN" sz="2200" dirty="0" smtClean="0">
                <a:solidFill>
                  <a:schemeClr val="tx2"/>
                </a:solidFill>
                <a:latin typeface="+mn-lt"/>
                <a:ea typeface="+mj-ea"/>
                <a:cs typeface="+mj-cs"/>
              </a:rPr>
              <a:t>officer authorised </a:t>
            </a:r>
            <a:r>
              <a:rPr lang="en-IN" sz="2200" dirty="0">
                <a:solidFill>
                  <a:schemeClr val="tx2"/>
                </a:solidFill>
                <a:latin typeface="+mn-lt"/>
                <a:ea typeface="+mj-ea"/>
                <a:cs typeface="+mj-cs"/>
              </a:rPr>
              <a:t>by him in terms of Section 65 and 66 of the CGST Act, </a:t>
            </a:r>
            <a:r>
              <a:rPr lang="en-IN" sz="2200" dirty="0" smtClean="0">
                <a:solidFill>
                  <a:schemeClr val="tx2"/>
                </a:solidFill>
                <a:latin typeface="+mn-lt"/>
                <a:ea typeface="+mj-ea"/>
                <a:cs typeface="+mj-cs"/>
              </a:rPr>
              <a:t>2017 read </a:t>
            </a:r>
            <a:r>
              <a:rPr lang="en-IN" sz="2200" dirty="0">
                <a:solidFill>
                  <a:schemeClr val="tx2"/>
                </a:solidFill>
                <a:latin typeface="+mn-lt"/>
                <a:ea typeface="+mj-ea"/>
                <a:cs typeface="+mj-cs"/>
              </a:rPr>
              <a:t>with Section 20 of the IGST Act, 2017 and Section 2 of UTGST </a:t>
            </a:r>
            <a:r>
              <a:rPr lang="en-IN" sz="2200" dirty="0" smtClean="0">
                <a:solidFill>
                  <a:schemeClr val="tx2"/>
                </a:solidFill>
                <a:latin typeface="+mn-lt"/>
                <a:ea typeface="+mj-ea"/>
                <a:cs typeface="+mj-cs"/>
              </a:rPr>
              <a:t>Act, 2017.</a:t>
            </a:r>
          </a:p>
          <a:p>
            <a:pPr marL="457200" indent="-457200" algn="just">
              <a:buClr>
                <a:schemeClr val="accent1"/>
              </a:buClr>
              <a:buFont typeface="Wingdings" pitchFamily="2" charset="2"/>
              <a:buChar char="q"/>
            </a:pPr>
            <a:r>
              <a:rPr lang="en-IN" sz="2200" dirty="0">
                <a:solidFill>
                  <a:schemeClr val="tx2"/>
                </a:solidFill>
                <a:latin typeface="+mn-lt"/>
                <a:ea typeface="+mj-ea"/>
                <a:cs typeface="+mj-cs"/>
              </a:rPr>
              <a:t>The third type of audit is called the Special Audit and is to be </a:t>
            </a:r>
            <a:r>
              <a:rPr lang="en-IN" sz="2200" dirty="0" smtClean="0">
                <a:solidFill>
                  <a:schemeClr val="tx2"/>
                </a:solidFill>
                <a:latin typeface="+mn-lt"/>
                <a:ea typeface="+mj-ea"/>
                <a:cs typeface="+mj-cs"/>
              </a:rPr>
              <a:t>conducted under </a:t>
            </a:r>
            <a:r>
              <a:rPr lang="en-IN" sz="2200" dirty="0">
                <a:solidFill>
                  <a:schemeClr val="tx2"/>
                </a:solidFill>
                <a:latin typeface="+mn-lt"/>
                <a:ea typeface="+mj-ea"/>
                <a:cs typeface="+mj-cs"/>
              </a:rPr>
              <a:t>the mandate of Section 66 of CGST Act, 2017 read with Rule 102 </a:t>
            </a:r>
            <a:r>
              <a:rPr lang="en-IN" sz="2200" dirty="0" smtClean="0">
                <a:solidFill>
                  <a:schemeClr val="tx2"/>
                </a:solidFill>
                <a:latin typeface="+mn-lt"/>
                <a:ea typeface="+mj-ea"/>
                <a:cs typeface="+mj-cs"/>
              </a:rPr>
              <a:t>of CGST </a:t>
            </a:r>
            <a:r>
              <a:rPr lang="en-IN" sz="2200" dirty="0">
                <a:solidFill>
                  <a:schemeClr val="tx2"/>
                </a:solidFill>
                <a:latin typeface="+mn-lt"/>
                <a:ea typeface="+mj-ea"/>
                <a:cs typeface="+mj-cs"/>
              </a:rPr>
              <a:t>Rules, 2017. </a:t>
            </a:r>
            <a:endParaRPr lang="en-IN" sz="2200" dirty="0">
              <a:solidFill>
                <a:schemeClr val="tx2"/>
              </a:solidFill>
              <a:latin typeface="+mn-lt"/>
              <a:ea typeface="+mj-ea"/>
              <a:cs typeface="+mj-cs"/>
            </a:endParaRPr>
          </a:p>
        </p:txBody>
      </p:sp>
      <p:sp>
        <p:nvSpPr>
          <p:cNvPr id="2" name="Footer Placeholder 1"/>
          <p:cNvSpPr>
            <a:spLocks noGrp="1"/>
          </p:cNvSpPr>
          <p:nvPr>
            <p:ph type="ftr" sz="quarter" idx="11"/>
          </p:nvPr>
        </p:nvSpPr>
        <p:spPr>
          <a:xfrm>
            <a:off x="2667000" y="6356350"/>
            <a:ext cx="4209256" cy="365125"/>
          </a:xfrm>
        </p:spPr>
        <p:txBody>
          <a:bodyPr/>
          <a:lstStyle/>
          <a:p>
            <a:r>
              <a:rPr lang="en-IN" sz="1800" dirty="0" smtClean="0"/>
              <a:t>WE SHALL DISCUSS FIRST TYPE  HERE</a:t>
            </a:r>
            <a:endParaRPr lang="en-IN" sz="1800" dirty="0"/>
          </a:p>
        </p:txBody>
      </p:sp>
    </p:spTree>
    <p:extLst>
      <p:ext uri="{BB962C8B-B14F-4D97-AF65-F5344CB8AC3E}">
        <p14:creationId xmlns:p14="http://schemas.microsoft.com/office/powerpoint/2010/main" val="634292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48680"/>
            <a:ext cx="8229600" cy="1143000"/>
          </a:xfrm>
        </p:spPr>
        <p:txBody>
          <a:bodyPr>
            <a:noAutofit/>
          </a:bodyPr>
          <a:lstStyle/>
          <a:p>
            <a:pPr algn="ctr"/>
            <a:r>
              <a:rPr lang="en-IN" sz="4400" dirty="0" smtClean="0">
                <a:solidFill>
                  <a:schemeClr val="accent1">
                    <a:lumMod val="75000"/>
                  </a:schemeClr>
                </a:solidFill>
                <a:latin typeface="AR JULIAN" pitchFamily="2" charset="0"/>
              </a:rPr>
              <a:t>Sec-35(5) Accounts &amp; Records</a:t>
            </a:r>
            <a:endParaRPr lang="en-IN" sz="4400" dirty="0">
              <a:solidFill>
                <a:schemeClr val="accent1">
                  <a:lumMod val="75000"/>
                </a:schemeClr>
              </a:solidFill>
              <a:latin typeface="AR JULIAN" pitchFamily="2" charset="0"/>
            </a:endParaRPr>
          </a:p>
        </p:txBody>
      </p:sp>
      <p:sp>
        <p:nvSpPr>
          <p:cNvPr id="5" name="Subtitle 4"/>
          <p:cNvSpPr>
            <a:spLocks noGrp="1"/>
          </p:cNvSpPr>
          <p:nvPr>
            <p:ph idx="1"/>
          </p:nvPr>
        </p:nvSpPr>
        <p:spPr>
          <a:xfrm>
            <a:off x="457200" y="1992208"/>
            <a:ext cx="8229600" cy="4389120"/>
          </a:xfrm>
        </p:spPr>
        <p:txBody>
          <a:bodyPr>
            <a:noAutofit/>
          </a:bodyPr>
          <a:lstStyle/>
          <a:p>
            <a:pPr marL="0" indent="0" algn="just">
              <a:buNone/>
            </a:pPr>
            <a:r>
              <a:rPr lang="en-IN" sz="2800" dirty="0">
                <a:solidFill>
                  <a:schemeClr val="tx2"/>
                </a:solidFill>
                <a:latin typeface="+mn-lt"/>
                <a:ea typeface="+mj-ea"/>
                <a:cs typeface="+mj-cs"/>
              </a:rPr>
              <a:t>Every registered person whose turnover during a financial year exceeds the prescribed limit shall get his accounts audited by a chartered accountant or a cost accountant and shall submit a copy of the audited annual accounts, the reconciliation statement under sub-section (2) of section 44 and such other documents in such form and manner as may be prescribed.</a:t>
            </a:r>
          </a:p>
        </p:txBody>
      </p:sp>
    </p:spTree>
    <p:extLst>
      <p:ext uri="{BB962C8B-B14F-4D97-AF65-F5344CB8AC3E}">
        <p14:creationId xmlns:p14="http://schemas.microsoft.com/office/powerpoint/2010/main" val="538586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0688"/>
            <a:ext cx="8229600" cy="1143000"/>
          </a:xfrm>
        </p:spPr>
        <p:txBody>
          <a:bodyPr>
            <a:noAutofit/>
          </a:bodyPr>
          <a:lstStyle/>
          <a:p>
            <a:r>
              <a:rPr lang="en-IN" sz="4000" dirty="0" smtClean="0">
                <a:solidFill>
                  <a:schemeClr val="accent1">
                    <a:lumMod val="75000"/>
                  </a:schemeClr>
                </a:solidFill>
                <a:latin typeface="AR JULIAN" pitchFamily="2" charset="0"/>
              </a:rPr>
              <a:t>Rule-80(3) Threshold for audit</a:t>
            </a:r>
            <a:endParaRPr lang="en-IN" sz="4000" dirty="0">
              <a:solidFill>
                <a:schemeClr val="accent1">
                  <a:lumMod val="75000"/>
                </a:schemeClr>
              </a:solidFill>
              <a:latin typeface="AR JULIAN" pitchFamily="2" charset="0"/>
            </a:endParaRPr>
          </a:p>
        </p:txBody>
      </p:sp>
      <p:sp>
        <p:nvSpPr>
          <p:cNvPr id="5" name="Subtitle 4"/>
          <p:cNvSpPr>
            <a:spLocks noGrp="1"/>
          </p:cNvSpPr>
          <p:nvPr>
            <p:ph idx="1"/>
          </p:nvPr>
        </p:nvSpPr>
        <p:spPr/>
        <p:txBody>
          <a:bodyPr>
            <a:noAutofit/>
          </a:bodyPr>
          <a:lstStyle/>
          <a:p>
            <a:pPr algn="just"/>
            <a:r>
              <a:rPr lang="en-IN" sz="2200" dirty="0">
                <a:solidFill>
                  <a:schemeClr val="tx2"/>
                </a:solidFill>
                <a:latin typeface="+mn-lt"/>
                <a:ea typeface="+mj-ea"/>
                <a:cs typeface="+mj-cs"/>
              </a:rPr>
              <a:t>Every registered taxable person whose turnover during a financial year exceeds </a:t>
            </a:r>
            <a:r>
              <a:rPr lang="en-IN" sz="2200" b="1" dirty="0">
                <a:solidFill>
                  <a:schemeClr val="tx2"/>
                </a:solidFill>
                <a:latin typeface="+mn-lt"/>
                <a:ea typeface="+mj-ea"/>
                <a:cs typeface="+mj-cs"/>
              </a:rPr>
              <a:t>2 </a:t>
            </a:r>
            <a:r>
              <a:rPr lang="en-IN" sz="2200" b="1" dirty="0" err="1">
                <a:solidFill>
                  <a:schemeClr val="tx2"/>
                </a:solidFill>
                <a:latin typeface="+mn-lt"/>
                <a:ea typeface="+mj-ea"/>
                <a:cs typeface="+mj-cs"/>
              </a:rPr>
              <a:t>crore</a:t>
            </a:r>
            <a:r>
              <a:rPr lang="en-IN" sz="2200" dirty="0">
                <a:solidFill>
                  <a:schemeClr val="tx2"/>
                </a:solidFill>
                <a:latin typeface="+mn-lt"/>
                <a:ea typeface="+mj-ea"/>
                <a:cs typeface="+mj-cs"/>
              </a:rPr>
              <a:t> rupees shall get his accounts audited by a chartered accountant or a cost accountant. He shall electronically file:</a:t>
            </a:r>
          </a:p>
          <a:p>
            <a:pPr marL="457200" indent="-457200" algn="just">
              <a:buClr>
                <a:schemeClr val="accent1"/>
              </a:buClr>
              <a:buFont typeface="Wingdings" pitchFamily="2" charset="2"/>
              <a:buChar char="q"/>
            </a:pPr>
            <a:r>
              <a:rPr lang="en-IN" sz="2200" dirty="0">
                <a:solidFill>
                  <a:schemeClr val="tx2"/>
                </a:solidFill>
                <a:latin typeface="+mn-lt"/>
                <a:ea typeface="+mj-ea"/>
                <a:cs typeface="+mj-cs"/>
              </a:rPr>
              <a:t>an annual return using the </a:t>
            </a:r>
            <a:r>
              <a:rPr lang="en-IN" sz="2200" b="1" dirty="0">
                <a:solidFill>
                  <a:schemeClr val="tx2"/>
                </a:solidFill>
                <a:latin typeface="+mn-lt"/>
                <a:ea typeface="+mj-ea"/>
                <a:cs typeface="+mj-cs"/>
              </a:rPr>
              <a:t>Form GSTR 9B</a:t>
            </a:r>
            <a:r>
              <a:rPr lang="en-IN" sz="2200" dirty="0">
                <a:solidFill>
                  <a:schemeClr val="tx2"/>
                </a:solidFill>
                <a:latin typeface="+mn-lt"/>
                <a:ea typeface="+mj-ea"/>
                <a:cs typeface="+mj-cs"/>
              </a:rPr>
              <a:t> along with the reconciliation statement by </a:t>
            </a:r>
            <a:r>
              <a:rPr lang="en-IN" sz="2200" b="1" dirty="0">
                <a:solidFill>
                  <a:schemeClr val="tx2"/>
                </a:solidFill>
                <a:latin typeface="+mn-lt"/>
                <a:ea typeface="+mj-ea"/>
                <a:cs typeface="+mj-cs"/>
              </a:rPr>
              <a:t>31st December</a:t>
            </a:r>
            <a:r>
              <a:rPr lang="en-IN" sz="2200" dirty="0">
                <a:solidFill>
                  <a:schemeClr val="tx2"/>
                </a:solidFill>
                <a:latin typeface="+mn-lt"/>
                <a:ea typeface="+mj-ea"/>
                <a:cs typeface="+mj-cs"/>
              </a:rPr>
              <a:t> of the next Financial Year,</a:t>
            </a:r>
          </a:p>
          <a:p>
            <a:pPr marL="457200" indent="-457200" algn="just">
              <a:buClr>
                <a:schemeClr val="accent1"/>
              </a:buClr>
              <a:buFont typeface="Wingdings" pitchFamily="2" charset="2"/>
              <a:buChar char="q"/>
            </a:pPr>
            <a:r>
              <a:rPr lang="en-IN" sz="2200" dirty="0">
                <a:solidFill>
                  <a:schemeClr val="tx2"/>
                </a:solidFill>
                <a:latin typeface="+mn-lt"/>
                <a:ea typeface="+mj-ea"/>
                <a:cs typeface="+mj-cs"/>
              </a:rPr>
              <a:t>the audited copy of the annual accounts,</a:t>
            </a:r>
          </a:p>
          <a:p>
            <a:pPr marL="457200" indent="-457200" algn="just">
              <a:buClr>
                <a:schemeClr val="accent1"/>
              </a:buClr>
              <a:buFont typeface="Wingdings" pitchFamily="2" charset="2"/>
              <a:buChar char="q"/>
            </a:pPr>
            <a:r>
              <a:rPr lang="en-IN" sz="2200" dirty="0">
                <a:solidFill>
                  <a:schemeClr val="tx2"/>
                </a:solidFill>
                <a:latin typeface="+mn-lt"/>
                <a:ea typeface="+mj-ea"/>
                <a:cs typeface="+mj-cs"/>
              </a:rPr>
              <a:t>a reconciliation statement, reconciling the value of supplies declared in the return with the audited annual financial statement duly certified in </a:t>
            </a:r>
            <a:r>
              <a:rPr lang="en-IN" sz="2200" b="1" dirty="0">
                <a:solidFill>
                  <a:schemeClr val="tx2"/>
                </a:solidFill>
                <a:latin typeface="+mn-lt"/>
                <a:ea typeface="+mj-ea"/>
                <a:cs typeface="+mj-cs"/>
              </a:rPr>
              <a:t>Form GSTR-9C</a:t>
            </a:r>
          </a:p>
          <a:p>
            <a:pPr marL="457200" indent="-457200" algn="just">
              <a:buClr>
                <a:schemeClr val="accent1"/>
              </a:buClr>
              <a:buFont typeface="Wingdings" pitchFamily="2" charset="2"/>
              <a:buChar char="q"/>
            </a:pPr>
            <a:r>
              <a:rPr lang="en-IN" sz="2200" dirty="0">
                <a:solidFill>
                  <a:schemeClr val="tx2"/>
                </a:solidFill>
                <a:latin typeface="+mn-lt"/>
                <a:ea typeface="+mj-ea"/>
                <a:cs typeface="+mj-cs"/>
              </a:rPr>
              <a:t>and other particulars as prescribed.</a:t>
            </a:r>
          </a:p>
        </p:txBody>
      </p:sp>
    </p:spTree>
    <p:extLst>
      <p:ext uri="{BB962C8B-B14F-4D97-AF65-F5344CB8AC3E}">
        <p14:creationId xmlns:p14="http://schemas.microsoft.com/office/powerpoint/2010/main" val="2594967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IN" sz="4800" dirty="0" smtClean="0">
                <a:solidFill>
                  <a:schemeClr val="accent1">
                    <a:lumMod val="75000"/>
                  </a:schemeClr>
                </a:solidFill>
                <a:latin typeface="AR JULIAN" pitchFamily="2" charset="0"/>
              </a:rPr>
              <a:t>Sec-44(2) Annual Return</a:t>
            </a:r>
            <a:endParaRPr lang="en-IN" sz="4800" dirty="0">
              <a:solidFill>
                <a:schemeClr val="accent1">
                  <a:lumMod val="75000"/>
                </a:schemeClr>
              </a:solidFill>
              <a:latin typeface="AR JULIAN" pitchFamily="2" charset="0"/>
            </a:endParaRPr>
          </a:p>
        </p:txBody>
      </p:sp>
      <p:sp>
        <p:nvSpPr>
          <p:cNvPr id="5" name="Subtitle 4"/>
          <p:cNvSpPr>
            <a:spLocks noGrp="1"/>
          </p:cNvSpPr>
          <p:nvPr>
            <p:ph idx="1"/>
          </p:nvPr>
        </p:nvSpPr>
        <p:spPr/>
        <p:txBody>
          <a:bodyPr>
            <a:normAutofit/>
          </a:bodyPr>
          <a:lstStyle/>
          <a:p>
            <a:pPr marL="0" indent="0" algn="just">
              <a:buNone/>
            </a:pPr>
            <a:r>
              <a:rPr lang="en-IN" sz="2800" dirty="0">
                <a:solidFill>
                  <a:schemeClr val="tx2"/>
                </a:solidFill>
                <a:latin typeface="+mn-lt"/>
                <a:ea typeface="+mj-ea"/>
                <a:cs typeface="+mj-cs"/>
              </a:rPr>
              <a:t>Every registered person who is required to get his accounts audited in accordance with the provisions of sub-section (5) of section 35 shall furnish, electronically, the annual return under sub-section (1) along with a copy of the audited annual accounts and a reconciliation statement, reconciling the value of supplies declared in the return furnished for the financial year with the audited annual financial statement, and such other particulars as may be prescribed</a:t>
            </a:r>
            <a:r>
              <a:rPr lang="en-IN" dirty="0" smtClean="0">
                <a:solidFill>
                  <a:schemeClr val="tx1"/>
                </a:solidFill>
              </a:rPr>
              <a:t>.</a:t>
            </a:r>
          </a:p>
        </p:txBody>
      </p:sp>
    </p:spTree>
    <p:extLst>
      <p:ext uri="{BB962C8B-B14F-4D97-AF65-F5344CB8AC3E}">
        <p14:creationId xmlns:p14="http://schemas.microsoft.com/office/powerpoint/2010/main" val="1673002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IN" sz="3200" dirty="0">
                <a:solidFill>
                  <a:schemeClr val="accent1">
                    <a:lumMod val="75000"/>
                  </a:schemeClr>
                </a:solidFill>
                <a:latin typeface="AR JULIAN" pitchFamily="2" charset="0"/>
              </a:rPr>
              <a:t>FAILURE TO SUBMIT</a:t>
            </a:r>
            <a:r>
              <a:rPr lang="en-IN" sz="3600" dirty="0">
                <a:solidFill>
                  <a:schemeClr val="accent1">
                    <a:lumMod val="75000"/>
                  </a:schemeClr>
                </a:solidFill>
                <a:latin typeface="AR JULIAN" pitchFamily="2" charset="0"/>
              </a:rPr>
              <a:t> </a:t>
            </a:r>
            <a:r>
              <a:rPr lang="en-IN" sz="3600" dirty="0" smtClean="0">
                <a:solidFill>
                  <a:schemeClr val="accent1">
                    <a:lumMod val="75000"/>
                  </a:schemeClr>
                </a:solidFill>
                <a:latin typeface="AR JULIAN" pitchFamily="2" charset="0"/>
              </a:rPr>
              <a:t>Annual Return/ Audit Report</a:t>
            </a:r>
            <a:endParaRPr lang="en-IN" sz="3600" dirty="0">
              <a:solidFill>
                <a:schemeClr val="accent1">
                  <a:lumMod val="75000"/>
                </a:schemeClr>
              </a:solidFill>
              <a:latin typeface="AR JULIAN" pitchFamily="2" charset="0"/>
            </a:endParaRPr>
          </a:p>
        </p:txBody>
      </p:sp>
      <p:sp>
        <p:nvSpPr>
          <p:cNvPr id="5" name="Subtitle 4"/>
          <p:cNvSpPr>
            <a:spLocks noGrp="1"/>
          </p:cNvSpPr>
          <p:nvPr>
            <p:ph idx="1"/>
          </p:nvPr>
        </p:nvSpPr>
        <p:spPr>
          <a:xfrm>
            <a:off x="457200" y="1992208"/>
            <a:ext cx="8229600" cy="4389120"/>
          </a:xfrm>
        </p:spPr>
        <p:txBody>
          <a:bodyPr>
            <a:normAutofit fontScale="92500" lnSpcReduction="10000"/>
          </a:bodyPr>
          <a:lstStyle/>
          <a:p>
            <a:pPr algn="just">
              <a:buFont typeface="Wingdings" pitchFamily="2" charset="2"/>
              <a:buChar char="q"/>
            </a:pPr>
            <a:r>
              <a:rPr lang="en-IN" sz="2800" dirty="0">
                <a:solidFill>
                  <a:schemeClr val="tx2"/>
                </a:solidFill>
                <a:ea typeface="+mj-ea"/>
                <a:cs typeface="+mj-cs"/>
              </a:rPr>
              <a:t>Section 47(2) </a:t>
            </a:r>
            <a:r>
              <a:rPr lang="en-IN" sz="2800" dirty="0" smtClean="0">
                <a:solidFill>
                  <a:schemeClr val="tx2"/>
                </a:solidFill>
                <a:ea typeface="+mj-ea"/>
                <a:cs typeface="+mj-cs"/>
              </a:rPr>
              <a:t>provides that </a:t>
            </a:r>
            <a:r>
              <a:rPr lang="en-IN" sz="2800" dirty="0">
                <a:solidFill>
                  <a:schemeClr val="tx2"/>
                </a:solidFill>
                <a:ea typeface="+mj-ea"/>
                <a:cs typeface="+mj-cs"/>
              </a:rPr>
              <a:t>in case of failure to submit the annual return within the specified </a:t>
            </a:r>
            <a:r>
              <a:rPr lang="en-IN" sz="2800" dirty="0" smtClean="0">
                <a:solidFill>
                  <a:schemeClr val="tx2"/>
                </a:solidFill>
                <a:ea typeface="+mj-ea"/>
                <a:cs typeface="+mj-cs"/>
              </a:rPr>
              <a:t>time shall be liable to pay late </a:t>
            </a:r>
            <a:r>
              <a:rPr lang="en-IN" sz="2800" dirty="0">
                <a:solidFill>
                  <a:schemeClr val="tx2"/>
                </a:solidFill>
                <a:ea typeface="+mj-ea"/>
                <a:cs typeface="+mj-cs"/>
              </a:rPr>
              <a:t>fee </a:t>
            </a:r>
            <a:r>
              <a:rPr lang="en-IN" sz="2800" dirty="0" smtClean="0">
                <a:solidFill>
                  <a:schemeClr val="tx2"/>
                </a:solidFill>
                <a:ea typeface="+mj-ea"/>
                <a:cs typeface="+mj-cs"/>
              </a:rPr>
              <a:t>of </a:t>
            </a:r>
            <a:r>
              <a:rPr lang="en-IN" sz="2800" dirty="0" err="1" smtClean="0">
                <a:solidFill>
                  <a:schemeClr val="tx2"/>
                </a:solidFill>
                <a:ea typeface="+mj-ea"/>
                <a:cs typeface="+mj-cs"/>
              </a:rPr>
              <a:t>Rs</a:t>
            </a:r>
            <a:r>
              <a:rPr lang="en-IN" sz="2800" dirty="0">
                <a:solidFill>
                  <a:schemeClr val="tx2"/>
                </a:solidFill>
                <a:ea typeface="+mj-ea"/>
                <a:cs typeface="+mj-cs"/>
              </a:rPr>
              <a:t>. 100 per day </a:t>
            </a:r>
            <a:r>
              <a:rPr lang="en-IN" sz="2800" dirty="0" smtClean="0">
                <a:solidFill>
                  <a:schemeClr val="tx2"/>
                </a:solidFill>
                <a:ea typeface="+mj-ea"/>
                <a:cs typeface="+mj-cs"/>
              </a:rPr>
              <a:t>for every day during </a:t>
            </a:r>
            <a:r>
              <a:rPr lang="en-IN" sz="2800" dirty="0">
                <a:solidFill>
                  <a:schemeClr val="tx2"/>
                </a:solidFill>
                <a:ea typeface="+mj-ea"/>
                <a:cs typeface="+mj-cs"/>
              </a:rPr>
              <a:t>which </a:t>
            </a:r>
            <a:r>
              <a:rPr lang="en-IN" sz="2800" dirty="0" smtClean="0">
                <a:solidFill>
                  <a:schemeClr val="tx2"/>
                </a:solidFill>
                <a:ea typeface="+mj-ea"/>
                <a:cs typeface="+mj-cs"/>
              </a:rPr>
              <a:t>such failure </a:t>
            </a:r>
            <a:r>
              <a:rPr lang="en-IN" sz="2800" dirty="0">
                <a:solidFill>
                  <a:schemeClr val="tx2"/>
                </a:solidFill>
                <a:ea typeface="+mj-ea"/>
                <a:cs typeface="+mj-cs"/>
              </a:rPr>
              <a:t>continues subject to a maximum of a quarter </a:t>
            </a:r>
            <a:r>
              <a:rPr lang="en-IN" sz="2800" dirty="0" smtClean="0">
                <a:solidFill>
                  <a:schemeClr val="tx2"/>
                </a:solidFill>
                <a:ea typeface="+mj-ea"/>
                <a:cs typeface="+mj-cs"/>
              </a:rPr>
              <a:t>per cent </a:t>
            </a:r>
            <a:r>
              <a:rPr lang="en-IN" sz="2800" dirty="0">
                <a:solidFill>
                  <a:schemeClr val="tx2"/>
                </a:solidFill>
                <a:ea typeface="+mj-ea"/>
                <a:cs typeface="+mj-cs"/>
              </a:rPr>
              <a:t>of the turnover </a:t>
            </a:r>
            <a:r>
              <a:rPr lang="en-IN" sz="2800" dirty="0" smtClean="0">
                <a:solidFill>
                  <a:schemeClr val="tx2"/>
                </a:solidFill>
                <a:ea typeface="+mj-ea"/>
                <a:cs typeface="+mj-cs"/>
              </a:rPr>
              <a:t>in the </a:t>
            </a:r>
            <a:r>
              <a:rPr lang="en-IN" sz="2800" dirty="0">
                <a:solidFill>
                  <a:schemeClr val="tx2"/>
                </a:solidFill>
                <a:ea typeface="+mj-ea"/>
                <a:cs typeface="+mj-cs"/>
              </a:rPr>
              <a:t>State/UT. </a:t>
            </a:r>
            <a:endParaRPr lang="en-IN" sz="2800" dirty="0" smtClean="0">
              <a:solidFill>
                <a:schemeClr val="tx2"/>
              </a:solidFill>
              <a:ea typeface="+mj-ea"/>
              <a:cs typeface="+mj-cs"/>
            </a:endParaRPr>
          </a:p>
          <a:p>
            <a:pPr algn="just">
              <a:buFont typeface="Wingdings" pitchFamily="2" charset="2"/>
              <a:buChar char="q"/>
            </a:pPr>
            <a:r>
              <a:rPr lang="en-IN" sz="2800" dirty="0">
                <a:solidFill>
                  <a:schemeClr val="tx2"/>
                </a:solidFill>
                <a:ea typeface="+mj-ea"/>
                <a:cs typeface="+mj-cs"/>
              </a:rPr>
              <a:t>There is no specific penalty prescribed in the GST Law for not getting </a:t>
            </a:r>
            <a:r>
              <a:rPr lang="en-IN" sz="2800" dirty="0" smtClean="0">
                <a:solidFill>
                  <a:schemeClr val="tx2"/>
                </a:solidFill>
                <a:ea typeface="+mj-ea"/>
                <a:cs typeface="+mj-cs"/>
              </a:rPr>
              <a:t>the accounts </a:t>
            </a:r>
            <a:r>
              <a:rPr lang="en-IN" sz="2800" dirty="0">
                <a:solidFill>
                  <a:schemeClr val="tx2"/>
                </a:solidFill>
                <a:ea typeface="+mj-ea"/>
                <a:cs typeface="+mj-cs"/>
              </a:rPr>
              <a:t>audited by a Chartered Accountant or a Cost Accountant. </a:t>
            </a:r>
            <a:r>
              <a:rPr lang="en-IN" sz="2800" dirty="0" smtClean="0">
                <a:solidFill>
                  <a:schemeClr val="tx2"/>
                </a:solidFill>
                <a:ea typeface="+mj-ea"/>
                <a:cs typeface="+mj-cs"/>
              </a:rPr>
              <a:t>Therefore, in </a:t>
            </a:r>
            <a:r>
              <a:rPr lang="en-IN" sz="2800" dirty="0">
                <a:solidFill>
                  <a:schemeClr val="tx2"/>
                </a:solidFill>
                <a:ea typeface="+mj-ea"/>
                <a:cs typeface="+mj-cs"/>
              </a:rPr>
              <a:t>terms of Section 125 of CGST Act, 2017 he shall be subjected to penalty </a:t>
            </a:r>
            <a:r>
              <a:rPr lang="en-IN" sz="2800" dirty="0" smtClean="0">
                <a:solidFill>
                  <a:schemeClr val="tx2"/>
                </a:solidFill>
                <a:ea typeface="+mj-ea"/>
                <a:cs typeface="+mj-cs"/>
              </a:rPr>
              <a:t>up to 25,000</a:t>
            </a:r>
            <a:r>
              <a:rPr lang="en-IN" sz="2800" dirty="0">
                <a:solidFill>
                  <a:schemeClr val="tx2"/>
                </a:solidFill>
                <a:ea typeface="+mj-ea"/>
                <a:cs typeface="+mj-cs"/>
              </a:rPr>
              <a:t>/-</a:t>
            </a:r>
            <a:endParaRPr lang="en-IN" sz="2800" dirty="0">
              <a:solidFill>
                <a:schemeClr val="tx2"/>
              </a:solidFill>
              <a:ea typeface="+mj-ea"/>
              <a:cs typeface="+mj-cs"/>
            </a:endParaRPr>
          </a:p>
        </p:txBody>
      </p:sp>
    </p:spTree>
    <p:extLst>
      <p:ext uri="{BB962C8B-B14F-4D97-AF65-F5344CB8AC3E}">
        <p14:creationId xmlns:p14="http://schemas.microsoft.com/office/powerpoint/2010/main" val="904392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IN" sz="3600" dirty="0" smtClean="0">
                <a:solidFill>
                  <a:schemeClr val="accent1">
                    <a:lumMod val="75000"/>
                  </a:schemeClr>
                </a:solidFill>
                <a:latin typeface="AR JULIAN" pitchFamily="2" charset="0"/>
              </a:rPr>
              <a:t>Sec-39(9): Rectifications after Return Based on Results of Audit under GST</a:t>
            </a:r>
            <a:endParaRPr lang="en-IN" sz="3600" dirty="0">
              <a:solidFill>
                <a:schemeClr val="accent1">
                  <a:lumMod val="75000"/>
                </a:schemeClr>
              </a:solidFill>
              <a:latin typeface="AR JULIAN" pitchFamily="2" charset="0"/>
            </a:endParaRPr>
          </a:p>
        </p:txBody>
      </p:sp>
      <p:sp>
        <p:nvSpPr>
          <p:cNvPr id="5" name="Subtitle 4"/>
          <p:cNvSpPr>
            <a:spLocks noGrp="1"/>
          </p:cNvSpPr>
          <p:nvPr>
            <p:ph idx="1"/>
          </p:nvPr>
        </p:nvSpPr>
        <p:spPr/>
        <p:txBody>
          <a:bodyPr>
            <a:noAutofit/>
          </a:bodyPr>
          <a:lstStyle/>
          <a:p>
            <a:pPr algn="just">
              <a:buFont typeface="Wingdings" pitchFamily="2" charset="2"/>
              <a:buChar char="q"/>
            </a:pPr>
            <a:r>
              <a:rPr lang="en-IN" dirty="0">
                <a:solidFill>
                  <a:schemeClr val="tx2"/>
                </a:solidFill>
                <a:latin typeface="+mn-lt"/>
                <a:ea typeface="+mj-ea"/>
                <a:cs typeface="+mj-cs"/>
              </a:rPr>
              <a:t>If any taxable person, after furnishing a return discovers any omission/incorrect details (from results of audit), he can rectify such errors in the return to be furnished for such month in which errors are noticed.</a:t>
            </a:r>
          </a:p>
          <a:p>
            <a:pPr algn="just">
              <a:buFont typeface="Wingdings" pitchFamily="2" charset="2"/>
              <a:buChar char="q"/>
            </a:pPr>
            <a:r>
              <a:rPr lang="en-IN" dirty="0">
                <a:solidFill>
                  <a:schemeClr val="tx2"/>
                </a:solidFill>
                <a:latin typeface="+mn-lt"/>
                <a:ea typeface="+mj-ea"/>
                <a:cs typeface="+mj-cs"/>
              </a:rPr>
              <a:t>However, no rectification will be allowed after the due date for filing of return for the month of September or second quarter following the end of the financial year, or the actual date of filing </a:t>
            </a:r>
            <a:r>
              <a:rPr lang="en-IN" dirty="0" smtClean="0">
                <a:solidFill>
                  <a:schemeClr val="tx2"/>
                </a:solidFill>
                <a:latin typeface="+mn-lt"/>
                <a:ea typeface="+mj-ea"/>
                <a:cs typeface="+mj-cs"/>
              </a:rPr>
              <a:t>of </a:t>
            </a:r>
            <a:r>
              <a:rPr lang="en-IN" dirty="0">
                <a:solidFill>
                  <a:schemeClr val="tx2"/>
                </a:solidFill>
                <a:latin typeface="+mn-lt"/>
                <a:ea typeface="+mj-ea"/>
                <a:cs typeface="+mj-cs"/>
              </a:rPr>
              <a:t>the relevant annual return, whichever is earlier</a:t>
            </a:r>
            <a:r>
              <a:rPr lang="en-IN" sz="2000" dirty="0" smtClean="0">
                <a:solidFill>
                  <a:schemeClr val="tx1"/>
                </a:solidFill>
              </a:rPr>
              <a:t>.</a:t>
            </a:r>
          </a:p>
        </p:txBody>
      </p:sp>
    </p:spTree>
    <p:extLst>
      <p:ext uri="{BB962C8B-B14F-4D97-AF65-F5344CB8AC3E}">
        <p14:creationId xmlns:p14="http://schemas.microsoft.com/office/powerpoint/2010/main" val="504507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5400" dirty="0">
                <a:solidFill>
                  <a:schemeClr val="accent1">
                    <a:lumMod val="75000"/>
                  </a:schemeClr>
                </a:solidFill>
                <a:latin typeface="AR JULIAN" pitchFamily="2" charset="0"/>
              </a:rPr>
              <a:t>GST AUDIT PROGRAM</a:t>
            </a:r>
            <a:endParaRPr lang="en-IN" dirty="0"/>
          </a:p>
        </p:txBody>
      </p:sp>
      <p:sp>
        <p:nvSpPr>
          <p:cNvPr id="4" name="Subtitle 4"/>
          <p:cNvSpPr>
            <a:spLocks noGrp="1"/>
          </p:cNvSpPr>
          <p:nvPr>
            <p:ph idx="1"/>
          </p:nvPr>
        </p:nvSpPr>
        <p:spPr/>
        <p:txBody>
          <a:bodyPr>
            <a:noAutofit/>
          </a:bodyPr>
          <a:lstStyle/>
          <a:p>
            <a:pPr marL="0" indent="0" algn="just">
              <a:buNone/>
            </a:pPr>
            <a:r>
              <a:rPr lang="en-IN" sz="2000" dirty="0" smtClean="0">
                <a:solidFill>
                  <a:schemeClr val="tx2"/>
                </a:solidFill>
                <a:latin typeface="+mn-lt"/>
                <a:ea typeface="+mj-ea"/>
                <a:cs typeface="+mj-cs"/>
              </a:rPr>
              <a:t>The </a:t>
            </a:r>
            <a:r>
              <a:rPr lang="en-IN" sz="2000" dirty="0">
                <a:solidFill>
                  <a:schemeClr val="tx2"/>
                </a:solidFill>
                <a:latin typeface="+mn-lt"/>
                <a:ea typeface="+mj-ea"/>
                <a:cs typeface="+mj-cs"/>
              </a:rPr>
              <a:t>audit program may be prepared considering the various aspects to </a:t>
            </a:r>
            <a:r>
              <a:rPr lang="en-IN" sz="2000" dirty="0" smtClean="0">
                <a:solidFill>
                  <a:schemeClr val="tx2"/>
                </a:solidFill>
                <a:latin typeface="+mn-lt"/>
                <a:ea typeface="+mj-ea"/>
                <a:cs typeface="+mj-cs"/>
              </a:rPr>
              <a:t>be covered </a:t>
            </a:r>
            <a:r>
              <a:rPr lang="en-IN" sz="2000" dirty="0">
                <a:solidFill>
                  <a:schemeClr val="tx2"/>
                </a:solidFill>
                <a:latin typeface="+mn-lt"/>
                <a:ea typeface="+mj-ea"/>
                <a:cs typeface="+mj-cs"/>
              </a:rPr>
              <a:t>in the report, i.e., checks to be performed to verify the following:</a:t>
            </a:r>
          </a:p>
          <a:p>
            <a:pPr marL="285750" indent="-285750" algn="just">
              <a:buFont typeface="Wingdings" pitchFamily="2" charset="2"/>
              <a:buChar char="q"/>
            </a:pPr>
            <a:r>
              <a:rPr lang="en-IN" sz="2000" dirty="0" smtClean="0">
                <a:solidFill>
                  <a:schemeClr val="tx2"/>
                </a:solidFill>
                <a:latin typeface="+mn-lt"/>
                <a:ea typeface="+mj-ea"/>
                <a:cs typeface="+mj-cs"/>
              </a:rPr>
              <a:t>Whether </a:t>
            </a:r>
            <a:r>
              <a:rPr lang="en-IN" sz="2000" dirty="0">
                <a:solidFill>
                  <a:schemeClr val="tx2"/>
                </a:solidFill>
                <a:latin typeface="+mn-lt"/>
                <a:ea typeface="+mj-ea"/>
                <a:cs typeface="+mj-cs"/>
              </a:rPr>
              <a:t>the books of account and related records maintained are </a:t>
            </a:r>
            <a:r>
              <a:rPr lang="en-IN" sz="2000" dirty="0" smtClean="0">
                <a:solidFill>
                  <a:schemeClr val="tx2"/>
                </a:solidFill>
                <a:latin typeface="+mn-lt"/>
                <a:ea typeface="+mj-ea"/>
                <a:cs typeface="+mj-cs"/>
              </a:rPr>
              <a:t>sufficient for </a:t>
            </a:r>
            <a:r>
              <a:rPr lang="en-IN" sz="2000" dirty="0">
                <a:solidFill>
                  <a:schemeClr val="tx2"/>
                </a:solidFill>
                <a:latin typeface="+mn-lt"/>
                <a:ea typeface="+mj-ea"/>
                <a:cs typeface="+mj-cs"/>
              </a:rPr>
              <a:t>verification of the correctness, completeness and accuracy of the returns;</a:t>
            </a:r>
          </a:p>
          <a:p>
            <a:pPr marL="285750" indent="-285750" algn="just">
              <a:buFont typeface="Wingdings" pitchFamily="2" charset="2"/>
              <a:buChar char="q"/>
            </a:pPr>
            <a:r>
              <a:rPr lang="en-IN" sz="2000" dirty="0" smtClean="0">
                <a:solidFill>
                  <a:schemeClr val="tx2"/>
                </a:solidFill>
                <a:latin typeface="+mn-lt"/>
                <a:ea typeface="+mj-ea"/>
                <a:cs typeface="+mj-cs"/>
              </a:rPr>
              <a:t>Whether </a:t>
            </a:r>
            <a:r>
              <a:rPr lang="en-IN" sz="2000" dirty="0">
                <a:solidFill>
                  <a:schemeClr val="tx2"/>
                </a:solidFill>
                <a:latin typeface="+mn-lt"/>
                <a:ea typeface="+mj-ea"/>
                <a:cs typeface="+mj-cs"/>
              </a:rPr>
              <a:t>the annual return filed reflects the correct figures and includes </a:t>
            </a:r>
            <a:r>
              <a:rPr lang="en-IN" sz="2000" dirty="0" smtClean="0">
                <a:solidFill>
                  <a:schemeClr val="tx2"/>
                </a:solidFill>
                <a:latin typeface="+mn-lt"/>
                <a:ea typeface="+mj-ea"/>
                <a:cs typeface="+mj-cs"/>
              </a:rPr>
              <a:t>all the </a:t>
            </a:r>
            <a:r>
              <a:rPr lang="en-IN" sz="2000" dirty="0">
                <a:solidFill>
                  <a:schemeClr val="tx2"/>
                </a:solidFill>
                <a:latin typeface="+mn-lt"/>
                <a:ea typeface="+mj-ea"/>
                <a:cs typeface="+mj-cs"/>
              </a:rPr>
              <a:t>transactions effected during the year that require disclosure;</a:t>
            </a:r>
          </a:p>
          <a:p>
            <a:pPr marL="285750" indent="-285750" algn="just">
              <a:buFont typeface="Wingdings" pitchFamily="2" charset="2"/>
              <a:buChar char="q"/>
            </a:pPr>
            <a:r>
              <a:rPr lang="en-IN" sz="2000" dirty="0" smtClean="0">
                <a:solidFill>
                  <a:schemeClr val="tx2"/>
                </a:solidFill>
                <a:latin typeface="+mn-lt"/>
                <a:ea typeface="+mj-ea"/>
                <a:cs typeface="+mj-cs"/>
              </a:rPr>
              <a:t>Whether </a:t>
            </a:r>
            <a:r>
              <a:rPr lang="en-IN" sz="2000" dirty="0">
                <a:solidFill>
                  <a:schemeClr val="tx2"/>
                </a:solidFill>
                <a:latin typeface="+mn-lt"/>
                <a:ea typeface="+mj-ea"/>
                <a:cs typeface="+mj-cs"/>
              </a:rPr>
              <a:t>the value of outward supplies, and inward supplies declared in </a:t>
            </a:r>
            <a:r>
              <a:rPr lang="en-IN" sz="2000" dirty="0" smtClean="0">
                <a:solidFill>
                  <a:schemeClr val="tx2"/>
                </a:solidFill>
                <a:latin typeface="+mn-lt"/>
                <a:ea typeface="+mj-ea"/>
                <a:cs typeface="+mj-cs"/>
              </a:rPr>
              <a:t>the annual </a:t>
            </a:r>
            <a:r>
              <a:rPr lang="en-IN" sz="2000" dirty="0">
                <a:solidFill>
                  <a:schemeClr val="tx2"/>
                </a:solidFill>
                <a:latin typeface="+mn-lt"/>
                <a:ea typeface="+mj-ea"/>
                <a:cs typeface="+mj-cs"/>
              </a:rPr>
              <a:t>return includes all the outward supplies and inward </a:t>
            </a:r>
            <a:r>
              <a:rPr lang="en-IN" sz="2000" dirty="0" smtClean="0">
                <a:solidFill>
                  <a:schemeClr val="tx2"/>
                </a:solidFill>
                <a:latin typeface="+mn-lt"/>
                <a:ea typeface="+mj-ea"/>
                <a:cs typeface="+mj-cs"/>
              </a:rPr>
              <a:t>supplies, respectively</a:t>
            </a:r>
            <a:r>
              <a:rPr lang="en-IN" sz="2000" dirty="0">
                <a:solidFill>
                  <a:schemeClr val="tx2"/>
                </a:solidFill>
                <a:latin typeface="+mn-lt"/>
                <a:ea typeface="+mj-ea"/>
                <a:cs typeface="+mj-cs"/>
              </a:rPr>
              <a:t>, effected during the year</a:t>
            </a:r>
            <a:r>
              <a:rPr lang="en-IN" sz="2000" dirty="0" smtClean="0">
                <a:solidFill>
                  <a:schemeClr val="tx2"/>
                </a:solidFill>
                <a:latin typeface="+mn-lt"/>
                <a:ea typeface="+mj-ea"/>
                <a:cs typeface="+mj-cs"/>
              </a:rPr>
              <a:t>;</a:t>
            </a:r>
          </a:p>
          <a:p>
            <a:pPr marL="0" indent="0" algn="r">
              <a:buNone/>
            </a:pPr>
            <a:endParaRPr lang="en-IN" sz="2000" dirty="0">
              <a:solidFill>
                <a:schemeClr val="tx2"/>
              </a:solidFill>
              <a:ea typeface="+mj-ea"/>
              <a:cs typeface="+mj-cs"/>
            </a:endParaRPr>
          </a:p>
          <a:p>
            <a:pPr marL="0" indent="0" algn="r">
              <a:buNone/>
            </a:pPr>
            <a:r>
              <a:rPr lang="en-IN" sz="2000" dirty="0">
                <a:solidFill>
                  <a:schemeClr val="tx2"/>
                </a:solidFill>
              </a:rPr>
              <a:t>Contd.… </a:t>
            </a:r>
          </a:p>
          <a:p>
            <a:pPr marL="0" indent="0" algn="r">
              <a:buNone/>
            </a:pPr>
            <a:endParaRPr lang="en-IN" sz="2000" dirty="0" smtClean="0">
              <a:solidFill>
                <a:schemeClr val="tx2"/>
              </a:solidFill>
              <a:latin typeface="+mn-lt"/>
              <a:ea typeface="+mj-ea"/>
              <a:cs typeface="+mj-cs"/>
            </a:endParaRPr>
          </a:p>
        </p:txBody>
      </p:sp>
    </p:spTree>
    <p:extLst>
      <p:ext uri="{BB962C8B-B14F-4D97-AF65-F5344CB8AC3E}">
        <p14:creationId xmlns:p14="http://schemas.microsoft.com/office/powerpoint/2010/main" val="13588883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619</TotalTime>
  <Words>1369</Words>
  <Application>Microsoft Office PowerPoint</Application>
  <PresentationFormat>On-screen Show (4:3)</PresentationFormat>
  <Paragraphs>72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GST AUDIT</vt:lpstr>
      <vt:lpstr>PowerPoint Presentation</vt:lpstr>
      <vt:lpstr>Types of audit</vt:lpstr>
      <vt:lpstr>Sec-35(5) Accounts &amp; Records</vt:lpstr>
      <vt:lpstr>Rule-80(3) Threshold for audit</vt:lpstr>
      <vt:lpstr>Sec-44(2) Annual Return</vt:lpstr>
      <vt:lpstr>FAILURE TO SUBMIT Annual Return/ Audit Report</vt:lpstr>
      <vt:lpstr>Sec-39(9): Rectifications after Return Based on Results of Audit under GST</vt:lpstr>
      <vt:lpstr>GST AUDIT PROGRAM</vt:lpstr>
      <vt:lpstr>GST AUDIT PROGRAM</vt:lpstr>
      <vt:lpstr>OTHER RELEVANT ASPECTS</vt:lpstr>
      <vt:lpstr>OTHER RELEVANT ASPECTS</vt:lpstr>
      <vt:lpstr>OTHER RELEVANT ASPECTS</vt:lpstr>
      <vt:lpstr>advantage OF GST AUDIT TO AN ASSESSEE</vt:lpstr>
      <vt:lpstr>advantage OF GST AUDIT TO AN ASSESSEE</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Audit</dc:title>
  <dc:creator>user</dc:creator>
  <cp:lastModifiedBy>user</cp:lastModifiedBy>
  <cp:revision>26</cp:revision>
  <dcterms:created xsi:type="dcterms:W3CDTF">2018-05-07T07:01:43Z</dcterms:created>
  <dcterms:modified xsi:type="dcterms:W3CDTF">2018-05-11T12:54:13Z</dcterms:modified>
</cp:coreProperties>
</file>