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sldIdLst>
    <p:sldId id="256" r:id="rId2"/>
    <p:sldId id="257" r:id="rId3"/>
    <p:sldId id="258" r:id="rId4"/>
    <p:sldId id="259" r:id="rId5"/>
    <p:sldId id="260" r:id="rId6"/>
    <p:sldId id="261" r:id="rId7"/>
    <p:sldId id="269" r:id="rId8"/>
    <p:sldId id="263" r:id="rId9"/>
    <p:sldId id="264" r:id="rId10"/>
    <p:sldId id="265" r:id="rId11"/>
    <p:sldId id="266" r:id="rId12"/>
    <p:sldId id="267" r:id="rId13"/>
    <p:sldId id="268" r:id="rId14"/>
    <p:sldId id="270" r:id="rId15"/>
    <p:sldId id="271" r:id="rId16"/>
    <p:sldId id="274" r:id="rId17"/>
    <p:sldId id="275" r:id="rId18"/>
    <p:sldId id="276" r:id="rId19"/>
    <p:sldId id="277" r:id="rId20"/>
    <p:sldId id="285" r:id="rId21"/>
    <p:sldId id="278" r:id="rId22"/>
    <p:sldId id="286" r:id="rId23"/>
    <p:sldId id="279" r:id="rId24"/>
    <p:sldId id="280" r:id="rId25"/>
    <p:sldId id="281" r:id="rId26"/>
    <p:sldId id="282" r:id="rId27"/>
    <p:sldId id="283" r:id="rId28"/>
    <p:sldId id="284" r:id="rId29"/>
    <p:sldId id="287"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3F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6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7ECDC5-C268-49EF-B8C8-4A5B436AE5A9}" type="doc">
      <dgm:prSet loTypeId="urn:microsoft.com/office/officeart/2005/8/layout/hierarchy1" loCatId="hierarchy" qsTypeId="urn:microsoft.com/office/officeart/2005/8/quickstyle/simple3" qsCatId="simple" csTypeId="urn:microsoft.com/office/officeart/2005/8/colors/accent1_2" csCatId="accent1" phldr="1"/>
      <dgm:spPr/>
      <dgm:t>
        <a:bodyPr/>
        <a:lstStyle/>
        <a:p>
          <a:endParaRPr lang="en-US"/>
        </a:p>
      </dgm:t>
    </dgm:pt>
    <dgm:pt modelId="{58775947-629F-498E-8759-DFFD9D1E4E5E}">
      <dgm:prSet phldrT="[Text]"/>
      <dgm:spPr>
        <a:ln>
          <a:solidFill>
            <a:schemeClr val="accent6">
              <a:lumMod val="60000"/>
              <a:lumOff val="40000"/>
            </a:schemeClr>
          </a:solidFill>
        </a:ln>
      </dgm:spPr>
      <dgm:t>
        <a:bodyPr/>
        <a:lstStyle/>
        <a:p>
          <a:r>
            <a:rPr lang="en-US" dirty="0" smtClean="0"/>
            <a:t>Export Documents</a:t>
          </a:r>
          <a:endParaRPr lang="en-US" dirty="0"/>
        </a:p>
      </dgm:t>
    </dgm:pt>
    <dgm:pt modelId="{34984428-728E-4133-A124-97353FC92234}" type="parTrans" cxnId="{1A8C4715-609C-402D-AD79-22114D25B1EF}">
      <dgm:prSet/>
      <dgm:spPr/>
      <dgm:t>
        <a:bodyPr/>
        <a:lstStyle/>
        <a:p>
          <a:endParaRPr lang="en-US"/>
        </a:p>
      </dgm:t>
    </dgm:pt>
    <dgm:pt modelId="{962C5DCF-218F-462E-BCBF-DB5DDCA38737}" type="sibTrans" cxnId="{1A8C4715-609C-402D-AD79-22114D25B1EF}">
      <dgm:prSet/>
      <dgm:spPr/>
      <dgm:t>
        <a:bodyPr/>
        <a:lstStyle/>
        <a:p>
          <a:endParaRPr lang="en-US"/>
        </a:p>
      </dgm:t>
    </dgm:pt>
    <dgm:pt modelId="{B68F89CD-BC36-44EB-B782-E074BBF0A897}">
      <dgm:prSet phldrT="[Text]"/>
      <dgm:spPr>
        <a:ln>
          <a:solidFill>
            <a:schemeClr val="accent6">
              <a:lumMod val="60000"/>
              <a:lumOff val="40000"/>
            </a:schemeClr>
          </a:solidFill>
        </a:ln>
      </dgm:spPr>
      <dgm:t>
        <a:bodyPr/>
        <a:lstStyle/>
        <a:p>
          <a:r>
            <a:rPr lang="en-US" dirty="0" smtClean="0"/>
            <a:t>Pre-shipment Documents</a:t>
          </a:r>
          <a:endParaRPr lang="en-US" dirty="0"/>
        </a:p>
      </dgm:t>
    </dgm:pt>
    <dgm:pt modelId="{B61B68C0-D816-476E-950D-E95D3751FB91}" type="parTrans" cxnId="{98989CCC-FEC1-4E3F-B230-057CD5BC7259}">
      <dgm:prSet/>
      <dgm:spPr>
        <a:ln>
          <a:solidFill>
            <a:schemeClr val="accent6">
              <a:lumMod val="60000"/>
              <a:lumOff val="40000"/>
            </a:schemeClr>
          </a:solidFill>
        </a:ln>
      </dgm:spPr>
      <dgm:t>
        <a:bodyPr/>
        <a:lstStyle/>
        <a:p>
          <a:endParaRPr lang="en-US"/>
        </a:p>
      </dgm:t>
    </dgm:pt>
    <dgm:pt modelId="{FC2A4789-3317-4292-93D1-7E3940CB47BB}" type="sibTrans" cxnId="{98989CCC-FEC1-4E3F-B230-057CD5BC7259}">
      <dgm:prSet/>
      <dgm:spPr/>
      <dgm:t>
        <a:bodyPr/>
        <a:lstStyle/>
        <a:p>
          <a:endParaRPr lang="en-US"/>
        </a:p>
      </dgm:t>
    </dgm:pt>
    <dgm:pt modelId="{E4DDABBE-7790-48D9-A4BD-6B4C97366C55}">
      <dgm:prSet phldrT="[Text]"/>
      <dgm:spPr>
        <a:ln>
          <a:solidFill>
            <a:schemeClr val="accent6">
              <a:lumMod val="60000"/>
              <a:lumOff val="40000"/>
            </a:schemeClr>
          </a:solidFill>
        </a:ln>
      </dgm:spPr>
      <dgm:t>
        <a:bodyPr/>
        <a:lstStyle/>
        <a:p>
          <a:r>
            <a:rPr lang="en-US" dirty="0" smtClean="0"/>
            <a:t>Post – Shipment Documents</a:t>
          </a:r>
          <a:endParaRPr lang="en-US" dirty="0"/>
        </a:p>
      </dgm:t>
    </dgm:pt>
    <dgm:pt modelId="{C7EC7A17-19C8-4797-A3D9-E1AC90D088CF}" type="parTrans" cxnId="{06FB2CDC-8CF2-4ED1-B24C-57427E02A876}">
      <dgm:prSet/>
      <dgm:spPr>
        <a:ln>
          <a:solidFill>
            <a:schemeClr val="accent6">
              <a:lumMod val="60000"/>
              <a:lumOff val="40000"/>
            </a:schemeClr>
          </a:solidFill>
        </a:ln>
      </dgm:spPr>
      <dgm:t>
        <a:bodyPr/>
        <a:lstStyle/>
        <a:p>
          <a:endParaRPr lang="en-US"/>
        </a:p>
      </dgm:t>
    </dgm:pt>
    <dgm:pt modelId="{1C990EB1-B55E-446B-88B1-C464D07F4A45}" type="sibTrans" cxnId="{06FB2CDC-8CF2-4ED1-B24C-57427E02A876}">
      <dgm:prSet/>
      <dgm:spPr/>
      <dgm:t>
        <a:bodyPr/>
        <a:lstStyle/>
        <a:p>
          <a:endParaRPr lang="en-US"/>
        </a:p>
      </dgm:t>
    </dgm:pt>
    <dgm:pt modelId="{DE3BFFB0-6008-4A6B-AAC9-984E37C97131}" type="pres">
      <dgm:prSet presAssocID="{6E7ECDC5-C268-49EF-B8C8-4A5B436AE5A9}" presName="hierChild1" presStyleCnt="0">
        <dgm:presLayoutVars>
          <dgm:chPref val="1"/>
          <dgm:dir/>
          <dgm:animOne val="branch"/>
          <dgm:animLvl val="lvl"/>
          <dgm:resizeHandles/>
        </dgm:presLayoutVars>
      </dgm:prSet>
      <dgm:spPr/>
      <dgm:t>
        <a:bodyPr/>
        <a:lstStyle/>
        <a:p>
          <a:endParaRPr lang="en-US"/>
        </a:p>
      </dgm:t>
    </dgm:pt>
    <dgm:pt modelId="{7F8DC34D-A7F4-4042-80AD-6B329657A65F}" type="pres">
      <dgm:prSet presAssocID="{58775947-629F-498E-8759-DFFD9D1E4E5E}" presName="hierRoot1" presStyleCnt="0"/>
      <dgm:spPr/>
    </dgm:pt>
    <dgm:pt modelId="{C28E03C9-72E2-446F-BA40-8DF4E62B0B6E}" type="pres">
      <dgm:prSet presAssocID="{58775947-629F-498E-8759-DFFD9D1E4E5E}" presName="composite" presStyleCnt="0"/>
      <dgm:spPr/>
    </dgm:pt>
    <dgm:pt modelId="{2CF91F6C-11E7-4C76-8CC5-D5D2618D3FB9}" type="pres">
      <dgm:prSet presAssocID="{58775947-629F-498E-8759-DFFD9D1E4E5E}" presName="background" presStyleLbl="node0" presStyleIdx="0" presStyleCnt="1"/>
      <dgm:spPr>
        <a:solidFill>
          <a:schemeClr val="bg2">
            <a:lumMod val="40000"/>
            <a:lumOff val="60000"/>
          </a:schemeClr>
        </a:solidFill>
        <a:ln>
          <a:solidFill>
            <a:schemeClr val="accent6">
              <a:lumMod val="60000"/>
              <a:lumOff val="40000"/>
            </a:schemeClr>
          </a:solidFill>
        </a:ln>
      </dgm:spPr>
    </dgm:pt>
    <dgm:pt modelId="{E33B5C20-1539-4C34-B76D-65AA5CE7BE0E}" type="pres">
      <dgm:prSet presAssocID="{58775947-629F-498E-8759-DFFD9D1E4E5E}" presName="text" presStyleLbl="fgAcc0" presStyleIdx="0" presStyleCnt="1">
        <dgm:presLayoutVars>
          <dgm:chPref val="3"/>
        </dgm:presLayoutVars>
      </dgm:prSet>
      <dgm:spPr/>
      <dgm:t>
        <a:bodyPr/>
        <a:lstStyle/>
        <a:p>
          <a:endParaRPr lang="en-US"/>
        </a:p>
      </dgm:t>
    </dgm:pt>
    <dgm:pt modelId="{6CDC071D-4B17-44E8-A64B-C43B5DFEC8BD}" type="pres">
      <dgm:prSet presAssocID="{58775947-629F-498E-8759-DFFD9D1E4E5E}" presName="hierChild2" presStyleCnt="0"/>
      <dgm:spPr/>
    </dgm:pt>
    <dgm:pt modelId="{0DD575C9-27E7-4449-9538-EFC85A98F1CE}" type="pres">
      <dgm:prSet presAssocID="{B61B68C0-D816-476E-950D-E95D3751FB91}" presName="Name10" presStyleLbl="parChTrans1D2" presStyleIdx="0" presStyleCnt="2"/>
      <dgm:spPr/>
      <dgm:t>
        <a:bodyPr/>
        <a:lstStyle/>
        <a:p>
          <a:endParaRPr lang="en-US"/>
        </a:p>
      </dgm:t>
    </dgm:pt>
    <dgm:pt modelId="{1F78ADCD-8590-4106-B556-C9C598FC0732}" type="pres">
      <dgm:prSet presAssocID="{B68F89CD-BC36-44EB-B782-E074BBF0A897}" presName="hierRoot2" presStyleCnt="0"/>
      <dgm:spPr/>
    </dgm:pt>
    <dgm:pt modelId="{5EC6BD4E-36F8-4EDE-A1FA-1BDEB6D0D477}" type="pres">
      <dgm:prSet presAssocID="{B68F89CD-BC36-44EB-B782-E074BBF0A897}" presName="composite2" presStyleCnt="0"/>
      <dgm:spPr/>
    </dgm:pt>
    <dgm:pt modelId="{E76E458F-EE12-41E5-A4EA-638B327CB8F7}" type="pres">
      <dgm:prSet presAssocID="{B68F89CD-BC36-44EB-B782-E074BBF0A897}" presName="background2" presStyleLbl="node2" presStyleIdx="0" presStyleCnt="2"/>
      <dgm:spPr>
        <a:solidFill>
          <a:schemeClr val="bg2">
            <a:lumMod val="40000"/>
            <a:lumOff val="60000"/>
          </a:schemeClr>
        </a:solidFill>
        <a:ln>
          <a:solidFill>
            <a:schemeClr val="accent6">
              <a:lumMod val="60000"/>
              <a:lumOff val="40000"/>
            </a:schemeClr>
          </a:solidFill>
        </a:ln>
      </dgm:spPr>
    </dgm:pt>
    <dgm:pt modelId="{7FAFD723-FE27-4265-A8BD-310761BEDD8E}" type="pres">
      <dgm:prSet presAssocID="{B68F89CD-BC36-44EB-B782-E074BBF0A897}" presName="text2" presStyleLbl="fgAcc2" presStyleIdx="0" presStyleCnt="2" custScaleY="96443" custLinFactNeighborX="-6650" custLinFactNeighborY="-8786">
        <dgm:presLayoutVars>
          <dgm:chPref val="3"/>
        </dgm:presLayoutVars>
      </dgm:prSet>
      <dgm:spPr/>
      <dgm:t>
        <a:bodyPr/>
        <a:lstStyle/>
        <a:p>
          <a:endParaRPr lang="en-US"/>
        </a:p>
      </dgm:t>
    </dgm:pt>
    <dgm:pt modelId="{2EE81B6B-AC30-443D-AF58-528BB6152E07}" type="pres">
      <dgm:prSet presAssocID="{B68F89CD-BC36-44EB-B782-E074BBF0A897}" presName="hierChild3" presStyleCnt="0"/>
      <dgm:spPr/>
    </dgm:pt>
    <dgm:pt modelId="{9F626B0B-30FE-44A7-99B0-9A761B9C36C2}" type="pres">
      <dgm:prSet presAssocID="{C7EC7A17-19C8-4797-A3D9-E1AC90D088CF}" presName="Name10" presStyleLbl="parChTrans1D2" presStyleIdx="1" presStyleCnt="2"/>
      <dgm:spPr/>
      <dgm:t>
        <a:bodyPr/>
        <a:lstStyle/>
        <a:p>
          <a:endParaRPr lang="en-US"/>
        </a:p>
      </dgm:t>
    </dgm:pt>
    <dgm:pt modelId="{9DEB2911-4737-4065-8904-590826B2678E}" type="pres">
      <dgm:prSet presAssocID="{E4DDABBE-7790-48D9-A4BD-6B4C97366C55}" presName="hierRoot2" presStyleCnt="0"/>
      <dgm:spPr/>
    </dgm:pt>
    <dgm:pt modelId="{38576F0C-7B5C-464C-BB4A-479B4283AA0E}" type="pres">
      <dgm:prSet presAssocID="{E4DDABBE-7790-48D9-A4BD-6B4C97366C55}" presName="composite2" presStyleCnt="0"/>
      <dgm:spPr/>
    </dgm:pt>
    <dgm:pt modelId="{2967C8D2-27D3-4A9B-86AC-A20C6047F370}" type="pres">
      <dgm:prSet presAssocID="{E4DDABBE-7790-48D9-A4BD-6B4C97366C55}" presName="background2" presStyleLbl="node2" presStyleIdx="1" presStyleCnt="2"/>
      <dgm:spPr>
        <a:solidFill>
          <a:schemeClr val="bg2">
            <a:lumMod val="40000"/>
            <a:lumOff val="60000"/>
          </a:schemeClr>
        </a:solidFill>
        <a:ln>
          <a:solidFill>
            <a:schemeClr val="accent6">
              <a:lumMod val="60000"/>
              <a:lumOff val="40000"/>
            </a:schemeClr>
          </a:solidFill>
        </a:ln>
      </dgm:spPr>
    </dgm:pt>
    <dgm:pt modelId="{56CEA3CF-6EDD-4CD8-9D1A-F8F41EDB6663}" type="pres">
      <dgm:prSet presAssocID="{E4DDABBE-7790-48D9-A4BD-6B4C97366C55}" presName="text2" presStyleLbl="fgAcc2" presStyleIdx="1" presStyleCnt="2" custScaleY="93223" custLinFactNeighborX="-392" custLinFactNeighborY="-8786">
        <dgm:presLayoutVars>
          <dgm:chPref val="3"/>
        </dgm:presLayoutVars>
      </dgm:prSet>
      <dgm:spPr/>
      <dgm:t>
        <a:bodyPr/>
        <a:lstStyle/>
        <a:p>
          <a:endParaRPr lang="en-US"/>
        </a:p>
      </dgm:t>
    </dgm:pt>
    <dgm:pt modelId="{4C231FB7-70CA-4491-97AA-B57D4F5BF6CC}" type="pres">
      <dgm:prSet presAssocID="{E4DDABBE-7790-48D9-A4BD-6B4C97366C55}" presName="hierChild3" presStyleCnt="0"/>
      <dgm:spPr/>
    </dgm:pt>
  </dgm:ptLst>
  <dgm:cxnLst>
    <dgm:cxn modelId="{0490A95F-E66B-4A6C-A610-97F50A488F7E}" type="presOf" srcId="{6E7ECDC5-C268-49EF-B8C8-4A5B436AE5A9}" destId="{DE3BFFB0-6008-4A6B-AAC9-984E37C97131}" srcOrd="0" destOrd="0" presId="urn:microsoft.com/office/officeart/2005/8/layout/hierarchy1"/>
    <dgm:cxn modelId="{06FB2CDC-8CF2-4ED1-B24C-57427E02A876}" srcId="{58775947-629F-498E-8759-DFFD9D1E4E5E}" destId="{E4DDABBE-7790-48D9-A4BD-6B4C97366C55}" srcOrd="1" destOrd="0" parTransId="{C7EC7A17-19C8-4797-A3D9-E1AC90D088CF}" sibTransId="{1C990EB1-B55E-446B-88B1-C464D07F4A45}"/>
    <dgm:cxn modelId="{A371FA21-C744-4E2B-B04E-7E7AB87A1C40}" type="presOf" srcId="{B68F89CD-BC36-44EB-B782-E074BBF0A897}" destId="{7FAFD723-FE27-4265-A8BD-310761BEDD8E}" srcOrd="0" destOrd="0" presId="urn:microsoft.com/office/officeart/2005/8/layout/hierarchy1"/>
    <dgm:cxn modelId="{98989CCC-FEC1-4E3F-B230-057CD5BC7259}" srcId="{58775947-629F-498E-8759-DFFD9D1E4E5E}" destId="{B68F89CD-BC36-44EB-B782-E074BBF0A897}" srcOrd="0" destOrd="0" parTransId="{B61B68C0-D816-476E-950D-E95D3751FB91}" sibTransId="{FC2A4789-3317-4292-93D1-7E3940CB47BB}"/>
    <dgm:cxn modelId="{16B43EC5-9E6B-4475-AF4D-CE9447820CBD}" type="presOf" srcId="{58775947-629F-498E-8759-DFFD9D1E4E5E}" destId="{E33B5C20-1539-4C34-B76D-65AA5CE7BE0E}" srcOrd="0" destOrd="0" presId="urn:microsoft.com/office/officeart/2005/8/layout/hierarchy1"/>
    <dgm:cxn modelId="{1A8C4715-609C-402D-AD79-22114D25B1EF}" srcId="{6E7ECDC5-C268-49EF-B8C8-4A5B436AE5A9}" destId="{58775947-629F-498E-8759-DFFD9D1E4E5E}" srcOrd="0" destOrd="0" parTransId="{34984428-728E-4133-A124-97353FC92234}" sibTransId="{962C5DCF-218F-462E-BCBF-DB5DDCA38737}"/>
    <dgm:cxn modelId="{45867848-ECBB-401D-8873-E413F8FE17E7}" type="presOf" srcId="{C7EC7A17-19C8-4797-A3D9-E1AC90D088CF}" destId="{9F626B0B-30FE-44A7-99B0-9A761B9C36C2}" srcOrd="0" destOrd="0" presId="urn:microsoft.com/office/officeart/2005/8/layout/hierarchy1"/>
    <dgm:cxn modelId="{2BEB1279-872B-40EE-BD0F-E8A3593385E2}" type="presOf" srcId="{B61B68C0-D816-476E-950D-E95D3751FB91}" destId="{0DD575C9-27E7-4449-9538-EFC85A98F1CE}" srcOrd="0" destOrd="0" presId="urn:microsoft.com/office/officeart/2005/8/layout/hierarchy1"/>
    <dgm:cxn modelId="{2580ED2A-2FE9-4E8E-9205-F3E32EA4C07E}" type="presOf" srcId="{E4DDABBE-7790-48D9-A4BD-6B4C97366C55}" destId="{56CEA3CF-6EDD-4CD8-9D1A-F8F41EDB6663}" srcOrd="0" destOrd="0" presId="urn:microsoft.com/office/officeart/2005/8/layout/hierarchy1"/>
    <dgm:cxn modelId="{240FD616-EA64-4E2A-9E12-D06F70C00B15}" type="presParOf" srcId="{DE3BFFB0-6008-4A6B-AAC9-984E37C97131}" destId="{7F8DC34D-A7F4-4042-80AD-6B329657A65F}" srcOrd="0" destOrd="0" presId="urn:microsoft.com/office/officeart/2005/8/layout/hierarchy1"/>
    <dgm:cxn modelId="{40536F16-EAEA-41B5-BE5B-60CD96DD92DD}" type="presParOf" srcId="{7F8DC34D-A7F4-4042-80AD-6B329657A65F}" destId="{C28E03C9-72E2-446F-BA40-8DF4E62B0B6E}" srcOrd="0" destOrd="0" presId="urn:microsoft.com/office/officeart/2005/8/layout/hierarchy1"/>
    <dgm:cxn modelId="{1ABBE8C2-E6F8-4CB7-961B-2709EABF093F}" type="presParOf" srcId="{C28E03C9-72E2-446F-BA40-8DF4E62B0B6E}" destId="{2CF91F6C-11E7-4C76-8CC5-D5D2618D3FB9}" srcOrd="0" destOrd="0" presId="urn:microsoft.com/office/officeart/2005/8/layout/hierarchy1"/>
    <dgm:cxn modelId="{C3F82899-9618-4687-AA12-9533E783D02A}" type="presParOf" srcId="{C28E03C9-72E2-446F-BA40-8DF4E62B0B6E}" destId="{E33B5C20-1539-4C34-B76D-65AA5CE7BE0E}" srcOrd="1" destOrd="0" presId="urn:microsoft.com/office/officeart/2005/8/layout/hierarchy1"/>
    <dgm:cxn modelId="{AB4752C9-BBDF-46E6-83FB-885A30A4EF6B}" type="presParOf" srcId="{7F8DC34D-A7F4-4042-80AD-6B329657A65F}" destId="{6CDC071D-4B17-44E8-A64B-C43B5DFEC8BD}" srcOrd="1" destOrd="0" presId="urn:microsoft.com/office/officeart/2005/8/layout/hierarchy1"/>
    <dgm:cxn modelId="{AD3DB863-E782-4AA7-A237-4695BAF49844}" type="presParOf" srcId="{6CDC071D-4B17-44E8-A64B-C43B5DFEC8BD}" destId="{0DD575C9-27E7-4449-9538-EFC85A98F1CE}" srcOrd="0" destOrd="0" presId="urn:microsoft.com/office/officeart/2005/8/layout/hierarchy1"/>
    <dgm:cxn modelId="{35EAEF9A-E6E4-4679-8FB8-4799A677FD69}" type="presParOf" srcId="{6CDC071D-4B17-44E8-A64B-C43B5DFEC8BD}" destId="{1F78ADCD-8590-4106-B556-C9C598FC0732}" srcOrd="1" destOrd="0" presId="urn:microsoft.com/office/officeart/2005/8/layout/hierarchy1"/>
    <dgm:cxn modelId="{9C3D5AC9-D5EF-4853-B0FB-3934253AF16A}" type="presParOf" srcId="{1F78ADCD-8590-4106-B556-C9C598FC0732}" destId="{5EC6BD4E-36F8-4EDE-A1FA-1BDEB6D0D477}" srcOrd="0" destOrd="0" presId="urn:microsoft.com/office/officeart/2005/8/layout/hierarchy1"/>
    <dgm:cxn modelId="{EAB966EE-4105-43FA-8265-6659D215B23C}" type="presParOf" srcId="{5EC6BD4E-36F8-4EDE-A1FA-1BDEB6D0D477}" destId="{E76E458F-EE12-41E5-A4EA-638B327CB8F7}" srcOrd="0" destOrd="0" presId="urn:microsoft.com/office/officeart/2005/8/layout/hierarchy1"/>
    <dgm:cxn modelId="{E9FE1042-30A7-4060-900D-F6CB4B85D256}" type="presParOf" srcId="{5EC6BD4E-36F8-4EDE-A1FA-1BDEB6D0D477}" destId="{7FAFD723-FE27-4265-A8BD-310761BEDD8E}" srcOrd="1" destOrd="0" presId="urn:microsoft.com/office/officeart/2005/8/layout/hierarchy1"/>
    <dgm:cxn modelId="{E5F6F8B6-69DF-49B0-A86D-1FE9A3D806E7}" type="presParOf" srcId="{1F78ADCD-8590-4106-B556-C9C598FC0732}" destId="{2EE81B6B-AC30-443D-AF58-528BB6152E07}" srcOrd="1" destOrd="0" presId="urn:microsoft.com/office/officeart/2005/8/layout/hierarchy1"/>
    <dgm:cxn modelId="{B538A520-7FD3-48A9-B1B6-A900A41B286A}" type="presParOf" srcId="{6CDC071D-4B17-44E8-A64B-C43B5DFEC8BD}" destId="{9F626B0B-30FE-44A7-99B0-9A761B9C36C2}" srcOrd="2" destOrd="0" presId="urn:microsoft.com/office/officeart/2005/8/layout/hierarchy1"/>
    <dgm:cxn modelId="{668A06BE-AA44-48A1-B03A-477638A4999C}" type="presParOf" srcId="{6CDC071D-4B17-44E8-A64B-C43B5DFEC8BD}" destId="{9DEB2911-4737-4065-8904-590826B2678E}" srcOrd="3" destOrd="0" presId="urn:microsoft.com/office/officeart/2005/8/layout/hierarchy1"/>
    <dgm:cxn modelId="{F8AE71E5-0699-4E92-BEE7-F7694C62ABDE}" type="presParOf" srcId="{9DEB2911-4737-4065-8904-590826B2678E}" destId="{38576F0C-7B5C-464C-BB4A-479B4283AA0E}" srcOrd="0" destOrd="0" presId="urn:microsoft.com/office/officeart/2005/8/layout/hierarchy1"/>
    <dgm:cxn modelId="{818E17A6-8425-4BEF-BFFB-C3C0CA2BDA4A}" type="presParOf" srcId="{38576F0C-7B5C-464C-BB4A-479B4283AA0E}" destId="{2967C8D2-27D3-4A9B-86AC-A20C6047F370}" srcOrd="0" destOrd="0" presId="urn:microsoft.com/office/officeart/2005/8/layout/hierarchy1"/>
    <dgm:cxn modelId="{44331312-1608-4A92-91B5-C749063AC195}" type="presParOf" srcId="{38576F0C-7B5C-464C-BB4A-479B4283AA0E}" destId="{56CEA3CF-6EDD-4CD8-9D1A-F8F41EDB6663}" srcOrd="1" destOrd="0" presId="urn:microsoft.com/office/officeart/2005/8/layout/hierarchy1"/>
    <dgm:cxn modelId="{FC3132F9-37F9-4638-A8C4-A928714D3C1D}" type="presParOf" srcId="{9DEB2911-4737-4065-8904-590826B2678E}" destId="{4C231FB7-70CA-4491-97AA-B57D4F5BF6C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FAC372-9401-4571-A490-90C2C105043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5924B5D7-DF74-4E17-92A5-EEFFDBA58752}">
      <dgm:prSet phldrT="[Text]"/>
      <dgm:spPr>
        <a:solidFill>
          <a:srgbClr val="00B050"/>
        </a:solidFill>
        <a:ln>
          <a:solidFill>
            <a:schemeClr val="bg2"/>
          </a:solidFill>
        </a:ln>
      </dgm:spPr>
      <dgm:t>
        <a:bodyPr/>
        <a:lstStyle/>
        <a:p>
          <a:r>
            <a:rPr lang="en-US" dirty="0" smtClean="0">
              <a:ln>
                <a:solidFill>
                  <a:sysClr val="windowText" lastClr="000000"/>
                </a:solidFill>
              </a:ln>
            </a:rPr>
            <a:t>Shipping Bill for export of goods under claim for duty drawback</a:t>
          </a:r>
        </a:p>
        <a:p>
          <a:r>
            <a:rPr lang="en-US" dirty="0" smtClean="0">
              <a:ln>
                <a:solidFill>
                  <a:sysClr val="windowText" lastClr="000000"/>
                </a:solidFill>
              </a:ln>
            </a:rPr>
            <a:t>- it should be in Green </a:t>
          </a:r>
          <a:r>
            <a:rPr lang="en-US" dirty="0" err="1" smtClean="0">
              <a:ln>
                <a:solidFill>
                  <a:sysClr val="windowText" lastClr="000000"/>
                </a:solidFill>
              </a:ln>
            </a:rPr>
            <a:t>colour</a:t>
          </a:r>
          <a:endParaRPr lang="en-US" dirty="0">
            <a:ln>
              <a:solidFill>
                <a:sysClr val="windowText" lastClr="000000"/>
              </a:solidFill>
            </a:ln>
          </a:endParaRPr>
        </a:p>
      </dgm:t>
    </dgm:pt>
    <dgm:pt modelId="{30C4B5B0-698C-45EE-A3D0-A260A8432EFA}" type="parTrans" cxnId="{4C306204-A420-4D3B-B024-EF7BA9ED7F53}">
      <dgm:prSet/>
      <dgm:spPr/>
      <dgm:t>
        <a:bodyPr/>
        <a:lstStyle/>
        <a:p>
          <a:endParaRPr lang="en-US"/>
        </a:p>
      </dgm:t>
    </dgm:pt>
    <dgm:pt modelId="{291F1F6C-2C6A-4AF1-BA78-4AF0F2B26DA7}" type="sibTrans" cxnId="{4C306204-A420-4D3B-B024-EF7BA9ED7F53}">
      <dgm:prSet/>
      <dgm:spPr>
        <a:ln>
          <a:solidFill>
            <a:schemeClr val="bg2"/>
          </a:solidFill>
        </a:ln>
      </dgm:spPr>
      <dgm:t>
        <a:bodyPr/>
        <a:lstStyle/>
        <a:p>
          <a:endParaRPr lang="en-US"/>
        </a:p>
      </dgm:t>
    </dgm:pt>
    <dgm:pt modelId="{07BE6CF6-17EB-4837-AA77-AE95D05D9A8D}">
      <dgm:prSet phldrT="[Text]"/>
      <dgm:spPr>
        <a:solidFill>
          <a:srgbClr val="FFFF00"/>
        </a:solidFill>
        <a:ln>
          <a:solidFill>
            <a:schemeClr val="bg2"/>
          </a:solidFill>
        </a:ln>
      </dgm:spPr>
      <dgm:t>
        <a:bodyPr/>
        <a:lstStyle/>
        <a:p>
          <a:r>
            <a:rPr lang="en-US" dirty="0" smtClean="0">
              <a:ln>
                <a:solidFill>
                  <a:sysClr val="windowText" lastClr="000000"/>
                </a:solidFill>
              </a:ln>
              <a:solidFill>
                <a:sysClr val="windowText" lastClr="000000"/>
              </a:solidFill>
            </a:rPr>
            <a:t>Shipping Bill for export of dutiable goods - it should be in yellow </a:t>
          </a:r>
          <a:r>
            <a:rPr lang="en-US" dirty="0" err="1" smtClean="0">
              <a:ln>
                <a:solidFill>
                  <a:sysClr val="windowText" lastClr="000000"/>
                </a:solidFill>
              </a:ln>
              <a:solidFill>
                <a:sysClr val="windowText" lastClr="000000"/>
              </a:solidFill>
            </a:rPr>
            <a:t>colour</a:t>
          </a:r>
          <a:r>
            <a:rPr lang="en-US" dirty="0" smtClean="0">
              <a:ln>
                <a:solidFill>
                  <a:sysClr val="windowText" lastClr="000000"/>
                </a:solidFill>
              </a:ln>
              <a:solidFill>
                <a:sysClr val="windowText" lastClr="000000"/>
              </a:solidFill>
            </a:rPr>
            <a:t>.</a:t>
          </a:r>
          <a:endParaRPr lang="en-US" dirty="0">
            <a:ln>
              <a:solidFill>
                <a:sysClr val="windowText" lastClr="000000"/>
              </a:solidFill>
            </a:ln>
            <a:solidFill>
              <a:sysClr val="windowText" lastClr="000000"/>
            </a:solidFill>
          </a:endParaRPr>
        </a:p>
      </dgm:t>
    </dgm:pt>
    <dgm:pt modelId="{CF3B992F-8D85-468B-91DE-86AB4BF26DE7}" type="parTrans" cxnId="{24D435DA-4682-42EA-94B0-424FADCB6B6E}">
      <dgm:prSet/>
      <dgm:spPr/>
      <dgm:t>
        <a:bodyPr/>
        <a:lstStyle/>
        <a:p>
          <a:endParaRPr lang="en-US"/>
        </a:p>
      </dgm:t>
    </dgm:pt>
    <dgm:pt modelId="{BCE89517-BFFC-4CCB-B3AD-F0B863238CCE}" type="sibTrans" cxnId="{24D435DA-4682-42EA-94B0-424FADCB6B6E}">
      <dgm:prSet/>
      <dgm:spPr/>
      <dgm:t>
        <a:bodyPr/>
        <a:lstStyle/>
        <a:p>
          <a:endParaRPr lang="en-US"/>
        </a:p>
      </dgm:t>
    </dgm:pt>
    <dgm:pt modelId="{4883F555-8F98-44B4-9423-AB3CD2B31AF3}">
      <dgm:prSet phldrT="[Text]"/>
      <dgm:spPr>
        <a:solidFill>
          <a:schemeClr val="bg1"/>
        </a:solidFill>
        <a:ln>
          <a:solidFill>
            <a:schemeClr val="bg2"/>
          </a:solidFill>
        </a:ln>
      </dgm:spPr>
      <dgm:t>
        <a:bodyPr/>
        <a:lstStyle/>
        <a:p>
          <a:r>
            <a:rPr lang="en-US" dirty="0" smtClean="0">
              <a:ln>
                <a:solidFill>
                  <a:sysClr val="windowText" lastClr="000000"/>
                </a:solidFill>
              </a:ln>
            </a:rPr>
            <a:t>Shipping bill for export of duty free goods - it should be white </a:t>
          </a:r>
          <a:r>
            <a:rPr lang="en-US" dirty="0" err="1" smtClean="0">
              <a:ln>
                <a:solidFill>
                  <a:sysClr val="windowText" lastClr="000000"/>
                </a:solidFill>
              </a:ln>
            </a:rPr>
            <a:t>colour</a:t>
          </a:r>
          <a:endParaRPr lang="en-US" dirty="0">
            <a:ln>
              <a:solidFill>
                <a:sysClr val="windowText" lastClr="000000"/>
              </a:solidFill>
            </a:ln>
          </a:endParaRPr>
        </a:p>
      </dgm:t>
    </dgm:pt>
    <dgm:pt modelId="{120AF4E8-38B7-44E2-B770-140F43C8F0B4}" type="parTrans" cxnId="{A8171A8A-7A7E-4DCB-A1A0-610A9161C436}">
      <dgm:prSet/>
      <dgm:spPr/>
      <dgm:t>
        <a:bodyPr/>
        <a:lstStyle/>
        <a:p>
          <a:endParaRPr lang="en-US"/>
        </a:p>
      </dgm:t>
    </dgm:pt>
    <dgm:pt modelId="{FEF6A376-3A23-4BD0-9DE9-73CA97376685}" type="sibTrans" cxnId="{A8171A8A-7A7E-4DCB-A1A0-610A9161C436}">
      <dgm:prSet/>
      <dgm:spPr/>
      <dgm:t>
        <a:bodyPr/>
        <a:lstStyle/>
        <a:p>
          <a:endParaRPr lang="en-US"/>
        </a:p>
      </dgm:t>
    </dgm:pt>
    <dgm:pt modelId="{78295344-B848-44CE-A0CA-BCF89F30D4C7}">
      <dgm:prSet/>
      <dgm:spPr>
        <a:solidFill>
          <a:srgbClr val="F53FD2"/>
        </a:solidFill>
      </dgm:spPr>
      <dgm:t>
        <a:bodyPr/>
        <a:lstStyle/>
        <a:p>
          <a:r>
            <a:rPr lang="en-US" dirty="0" smtClean="0">
              <a:ln>
                <a:solidFill>
                  <a:sysClr val="windowText" lastClr="000000"/>
                </a:solidFill>
              </a:ln>
              <a:solidFill>
                <a:sysClr val="windowText" lastClr="000000"/>
              </a:solidFill>
            </a:rPr>
            <a:t>shipping bill for export of duty free goods ex-bond - i.e. from bonded store room - it should be in pink </a:t>
          </a:r>
          <a:r>
            <a:rPr lang="en-US" dirty="0" err="1" smtClean="0">
              <a:ln>
                <a:solidFill>
                  <a:sysClr val="windowText" lastClr="000000"/>
                </a:solidFill>
              </a:ln>
              <a:solidFill>
                <a:sysClr val="windowText" lastClr="000000"/>
              </a:solidFill>
            </a:rPr>
            <a:t>colour</a:t>
          </a:r>
          <a:endParaRPr lang="en-US" dirty="0">
            <a:ln>
              <a:solidFill>
                <a:sysClr val="windowText" lastClr="000000"/>
              </a:solidFill>
            </a:ln>
            <a:solidFill>
              <a:sysClr val="windowText" lastClr="000000"/>
            </a:solidFill>
          </a:endParaRPr>
        </a:p>
      </dgm:t>
    </dgm:pt>
    <dgm:pt modelId="{6A899338-E0EB-462B-80DB-E760E01E144E}" type="parTrans" cxnId="{6927ABC1-0D03-48CA-B8AF-F3CBF6CEAA6D}">
      <dgm:prSet/>
      <dgm:spPr/>
      <dgm:t>
        <a:bodyPr/>
        <a:lstStyle/>
        <a:p>
          <a:endParaRPr lang="en-US"/>
        </a:p>
      </dgm:t>
    </dgm:pt>
    <dgm:pt modelId="{607D1E29-4266-44FE-8F77-C35736AFE897}" type="sibTrans" cxnId="{6927ABC1-0D03-48CA-B8AF-F3CBF6CEAA6D}">
      <dgm:prSet/>
      <dgm:spPr/>
      <dgm:t>
        <a:bodyPr/>
        <a:lstStyle/>
        <a:p>
          <a:endParaRPr lang="en-US"/>
        </a:p>
      </dgm:t>
    </dgm:pt>
    <dgm:pt modelId="{64137DF3-B725-4F33-8381-500693083A5A}">
      <dgm:prSet/>
      <dgm:spPr>
        <a:solidFill>
          <a:srgbClr val="00B0F0"/>
        </a:solidFill>
      </dgm:spPr>
      <dgm:t>
        <a:bodyPr/>
        <a:lstStyle/>
        <a:p>
          <a:r>
            <a:rPr lang="en-US" dirty="0" smtClean="0">
              <a:ln>
                <a:solidFill>
                  <a:sysClr val="windowText" lastClr="000000"/>
                </a:solidFill>
              </a:ln>
              <a:solidFill>
                <a:sysClr val="windowText" lastClr="000000"/>
              </a:solidFill>
            </a:rPr>
            <a:t>Shipping Bill for export under DEPB scheme - Blue </a:t>
          </a:r>
          <a:r>
            <a:rPr lang="en-US" dirty="0" err="1" smtClean="0">
              <a:ln>
                <a:solidFill>
                  <a:sysClr val="windowText" lastClr="000000"/>
                </a:solidFill>
              </a:ln>
              <a:solidFill>
                <a:sysClr val="windowText" lastClr="000000"/>
              </a:solidFill>
            </a:rPr>
            <a:t>colour</a:t>
          </a:r>
          <a:r>
            <a:rPr lang="en-US" dirty="0" smtClean="0">
              <a:ln>
                <a:solidFill>
                  <a:sysClr val="windowText" lastClr="000000"/>
                </a:solidFill>
              </a:ln>
              <a:solidFill>
                <a:sysClr val="windowText" lastClr="000000"/>
              </a:solidFill>
            </a:rPr>
            <a:t>.</a:t>
          </a:r>
          <a:endParaRPr lang="en-US" dirty="0">
            <a:ln>
              <a:solidFill>
                <a:sysClr val="windowText" lastClr="000000"/>
              </a:solidFill>
            </a:ln>
            <a:solidFill>
              <a:sysClr val="windowText" lastClr="000000"/>
            </a:solidFill>
          </a:endParaRPr>
        </a:p>
      </dgm:t>
    </dgm:pt>
    <dgm:pt modelId="{9230FEEA-290E-4A83-A3C8-547ED385F1CF}" type="parTrans" cxnId="{141B60B0-B4DA-482F-9922-3FA8C061FDC2}">
      <dgm:prSet/>
      <dgm:spPr/>
      <dgm:t>
        <a:bodyPr/>
        <a:lstStyle/>
        <a:p>
          <a:endParaRPr lang="en-US"/>
        </a:p>
      </dgm:t>
    </dgm:pt>
    <dgm:pt modelId="{194B31B0-04FD-4E64-A6FC-BED5AF016D86}" type="sibTrans" cxnId="{141B60B0-B4DA-482F-9922-3FA8C061FDC2}">
      <dgm:prSet/>
      <dgm:spPr/>
      <dgm:t>
        <a:bodyPr/>
        <a:lstStyle/>
        <a:p>
          <a:endParaRPr lang="en-US"/>
        </a:p>
      </dgm:t>
    </dgm:pt>
    <dgm:pt modelId="{E6C44A28-FFFA-4DB7-ADD0-8DC0BB1AB2A4}" type="pres">
      <dgm:prSet presAssocID="{A4FAC372-9401-4571-A490-90C2C1050438}" presName="Name0" presStyleCnt="0">
        <dgm:presLayoutVars>
          <dgm:chMax val="7"/>
          <dgm:chPref val="7"/>
          <dgm:dir/>
        </dgm:presLayoutVars>
      </dgm:prSet>
      <dgm:spPr/>
      <dgm:t>
        <a:bodyPr/>
        <a:lstStyle/>
        <a:p>
          <a:endParaRPr lang="en-US"/>
        </a:p>
      </dgm:t>
    </dgm:pt>
    <dgm:pt modelId="{F29815C7-F96D-4376-9645-CA70CA6A8D97}" type="pres">
      <dgm:prSet presAssocID="{A4FAC372-9401-4571-A490-90C2C1050438}" presName="Name1" presStyleCnt="0"/>
      <dgm:spPr/>
    </dgm:pt>
    <dgm:pt modelId="{F86A4723-F8F4-4FC4-9BF9-47557CEA2E6C}" type="pres">
      <dgm:prSet presAssocID="{A4FAC372-9401-4571-A490-90C2C1050438}" presName="cycle" presStyleCnt="0"/>
      <dgm:spPr/>
    </dgm:pt>
    <dgm:pt modelId="{C7FD29BC-65A0-4972-9AA3-828D1C7082A2}" type="pres">
      <dgm:prSet presAssocID="{A4FAC372-9401-4571-A490-90C2C1050438}" presName="srcNode" presStyleLbl="node1" presStyleIdx="0" presStyleCnt="5"/>
      <dgm:spPr/>
    </dgm:pt>
    <dgm:pt modelId="{1DE94437-F8D0-49FD-B5C3-B1E2BE45F1DC}" type="pres">
      <dgm:prSet presAssocID="{A4FAC372-9401-4571-A490-90C2C1050438}" presName="conn" presStyleLbl="parChTrans1D2" presStyleIdx="0" presStyleCnt="1"/>
      <dgm:spPr/>
      <dgm:t>
        <a:bodyPr/>
        <a:lstStyle/>
        <a:p>
          <a:endParaRPr lang="en-US"/>
        </a:p>
      </dgm:t>
    </dgm:pt>
    <dgm:pt modelId="{4190F352-C07A-47ED-A08E-5BFCB734A13A}" type="pres">
      <dgm:prSet presAssocID="{A4FAC372-9401-4571-A490-90C2C1050438}" presName="extraNode" presStyleLbl="node1" presStyleIdx="0" presStyleCnt="5"/>
      <dgm:spPr/>
    </dgm:pt>
    <dgm:pt modelId="{00948F65-85B1-4206-BA8A-6C4C9B5DBFF5}" type="pres">
      <dgm:prSet presAssocID="{A4FAC372-9401-4571-A490-90C2C1050438}" presName="dstNode" presStyleLbl="node1" presStyleIdx="0" presStyleCnt="5"/>
      <dgm:spPr/>
    </dgm:pt>
    <dgm:pt modelId="{5479EC7E-FBAD-4F12-88CA-C66459A61A9A}" type="pres">
      <dgm:prSet presAssocID="{5924B5D7-DF74-4E17-92A5-EEFFDBA58752}" presName="text_1" presStyleLbl="node1" presStyleIdx="0" presStyleCnt="5">
        <dgm:presLayoutVars>
          <dgm:bulletEnabled val="1"/>
        </dgm:presLayoutVars>
      </dgm:prSet>
      <dgm:spPr/>
      <dgm:t>
        <a:bodyPr/>
        <a:lstStyle/>
        <a:p>
          <a:endParaRPr lang="en-US"/>
        </a:p>
      </dgm:t>
    </dgm:pt>
    <dgm:pt modelId="{A3BD81E8-9519-45A8-8BC2-AA02E6E724BD}" type="pres">
      <dgm:prSet presAssocID="{5924B5D7-DF74-4E17-92A5-EEFFDBA58752}" presName="accent_1" presStyleCnt="0"/>
      <dgm:spPr/>
    </dgm:pt>
    <dgm:pt modelId="{545AA5C9-F1AC-4AFA-8935-628627406AB6}" type="pres">
      <dgm:prSet presAssocID="{5924B5D7-DF74-4E17-92A5-EEFFDBA58752}" presName="accentRepeatNode" presStyleLbl="solidFgAcc1" presStyleIdx="0" presStyleCnt="5"/>
      <dgm:spPr>
        <a:solidFill>
          <a:srgbClr val="00B050"/>
        </a:solidFill>
        <a:ln>
          <a:solidFill>
            <a:schemeClr val="bg2"/>
          </a:solidFill>
        </a:ln>
      </dgm:spPr>
    </dgm:pt>
    <dgm:pt modelId="{63C26B52-2609-422E-B32C-EB20D4F79397}" type="pres">
      <dgm:prSet presAssocID="{07BE6CF6-17EB-4837-AA77-AE95D05D9A8D}" presName="text_2" presStyleLbl="node1" presStyleIdx="1" presStyleCnt="5">
        <dgm:presLayoutVars>
          <dgm:bulletEnabled val="1"/>
        </dgm:presLayoutVars>
      </dgm:prSet>
      <dgm:spPr/>
      <dgm:t>
        <a:bodyPr/>
        <a:lstStyle/>
        <a:p>
          <a:endParaRPr lang="en-US"/>
        </a:p>
      </dgm:t>
    </dgm:pt>
    <dgm:pt modelId="{D47859A1-9BDB-48F4-A1EE-9899732E0B7C}" type="pres">
      <dgm:prSet presAssocID="{07BE6CF6-17EB-4837-AA77-AE95D05D9A8D}" presName="accent_2" presStyleCnt="0"/>
      <dgm:spPr/>
    </dgm:pt>
    <dgm:pt modelId="{6B512EBC-317F-4AC4-9322-0BE43E7E1011}" type="pres">
      <dgm:prSet presAssocID="{07BE6CF6-17EB-4837-AA77-AE95D05D9A8D}" presName="accentRepeatNode" presStyleLbl="solidFgAcc1" presStyleIdx="1" presStyleCnt="5"/>
      <dgm:spPr>
        <a:solidFill>
          <a:srgbClr val="FFFF00"/>
        </a:solidFill>
        <a:ln>
          <a:solidFill>
            <a:schemeClr val="bg2"/>
          </a:solidFill>
        </a:ln>
      </dgm:spPr>
    </dgm:pt>
    <dgm:pt modelId="{1FFF9A9E-FBD4-403F-B877-ABE60DABDF21}" type="pres">
      <dgm:prSet presAssocID="{4883F555-8F98-44B4-9423-AB3CD2B31AF3}" presName="text_3" presStyleLbl="node1" presStyleIdx="2" presStyleCnt="5">
        <dgm:presLayoutVars>
          <dgm:bulletEnabled val="1"/>
        </dgm:presLayoutVars>
      </dgm:prSet>
      <dgm:spPr/>
      <dgm:t>
        <a:bodyPr/>
        <a:lstStyle/>
        <a:p>
          <a:endParaRPr lang="en-US"/>
        </a:p>
      </dgm:t>
    </dgm:pt>
    <dgm:pt modelId="{FBFEE895-BA42-4121-9368-0C26331844ED}" type="pres">
      <dgm:prSet presAssocID="{4883F555-8F98-44B4-9423-AB3CD2B31AF3}" presName="accent_3" presStyleCnt="0"/>
      <dgm:spPr/>
    </dgm:pt>
    <dgm:pt modelId="{3F0825E6-D679-40AB-9DD1-0799357E886F}" type="pres">
      <dgm:prSet presAssocID="{4883F555-8F98-44B4-9423-AB3CD2B31AF3}" presName="accentRepeatNode" presStyleLbl="solidFgAcc1" presStyleIdx="2" presStyleCnt="5"/>
      <dgm:spPr>
        <a:solidFill>
          <a:schemeClr val="bg1"/>
        </a:solidFill>
        <a:ln>
          <a:solidFill>
            <a:schemeClr val="bg2"/>
          </a:solidFill>
        </a:ln>
      </dgm:spPr>
    </dgm:pt>
    <dgm:pt modelId="{80E904A3-FE8A-4302-81AD-5C63BA0EFFB4}" type="pres">
      <dgm:prSet presAssocID="{78295344-B848-44CE-A0CA-BCF89F30D4C7}" presName="text_4" presStyleLbl="node1" presStyleIdx="3" presStyleCnt="5">
        <dgm:presLayoutVars>
          <dgm:bulletEnabled val="1"/>
        </dgm:presLayoutVars>
      </dgm:prSet>
      <dgm:spPr/>
      <dgm:t>
        <a:bodyPr/>
        <a:lstStyle/>
        <a:p>
          <a:endParaRPr lang="en-US"/>
        </a:p>
      </dgm:t>
    </dgm:pt>
    <dgm:pt modelId="{C05D04AD-6051-42FB-85C8-3DF77DCD8058}" type="pres">
      <dgm:prSet presAssocID="{78295344-B848-44CE-A0CA-BCF89F30D4C7}" presName="accent_4" presStyleCnt="0"/>
      <dgm:spPr/>
    </dgm:pt>
    <dgm:pt modelId="{DB6E0D3C-CE15-437B-BB12-6C4196D807BC}" type="pres">
      <dgm:prSet presAssocID="{78295344-B848-44CE-A0CA-BCF89F30D4C7}" presName="accentRepeatNode" presStyleLbl="solidFgAcc1" presStyleIdx="3" presStyleCnt="5"/>
      <dgm:spPr>
        <a:solidFill>
          <a:srgbClr val="F53FD2"/>
        </a:solidFill>
      </dgm:spPr>
    </dgm:pt>
    <dgm:pt modelId="{F2D7D11C-A967-4B35-9776-7CE00B98B787}" type="pres">
      <dgm:prSet presAssocID="{64137DF3-B725-4F33-8381-500693083A5A}" presName="text_5" presStyleLbl="node1" presStyleIdx="4" presStyleCnt="5">
        <dgm:presLayoutVars>
          <dgm:bulletEnabled val="1"/>
        </dgm:presLayoutVars>
      </dgm:prSet>
      <dgm:spPr/>
      <dgm:t>
        <a:bodyPr/>
        <a:lstStyle/>
        <a:p>
          <a:endParaRPr lang="en-US"/>
        </a:p>
      </dgm:t>
    </dgm:pt>
    <dgm:pt modelId="{33998139-0411-4E4C-A1FE-9566F90B3B5D}" type="pres">
      <dgm:prSet presAssocID="{64137DF3-B725-4F33-8381-500693083A5A}" presName="accent_5" presStyleCnt="0"/>
      <dgm:spPr/>
    </dgm:pt>
    <dgm:pt modelId="{D956CD93-E2CF-41CF-BED9-5AECCF339760}" type="pres">
      <dgm:prSet presAssocID="{64137DF3-B725-4F33-8381-500693083A5A}" presName="accentRepeatNode" presStyleLbl="solidFgAcc1" presStyleIdx="4" presStyleCnt="5"/>
      <dgm:spPr>
        <a:solidFill>
          <a:srgbClr val="00B0F0"/>
        </a:solidFill>
      </dgm:spPr>
    </dgm:pt>
  </dgm:ptLst>
  <dgm:cxnLst>
    <dgm:cxn modelId="{A3837B05-DA89-4636-8440-8190E68FA42A}" type="presOf" srcId="{78295344-B848-44CE-A0CA-BCF89F30D4C7}" destId="{80E904A3-FE8A-4302-81AD-5C63BA0EFFB4}" srcOrd="0" destOrd="0" presId="urn:microsoft.com/office/officeart/2008/layout/VerticalCurvedList"/>
    <dgm:cxn modelId="{F0F7C504-E80C-4189-8045-57E7727E3265}" type="presOf" srcId="{291F1F6C-2C6A-4AF1-BA78-4AF0F2B26DA7}" destId="{1DE94437-F8D0-49FD-B5C3-B1E2BE45F1DC}" srcOrd="0" destOrd="0" presId="urn:microsoft.com/office/officeart/2008/layout/VerticalCurvedList"/>
    <dgm:cxn modelId="{7FAD666E-CBEE-4A79-9FFA-C3EEC32C4D3E}" type="presOf" srcId="{4883F555-8F98-44B4-9423-AB3CD2B31AF3}" destId="{1FFF9A9E-FBD4-403F-B877-ABE60DABDF21}" srcOrd="0" destOrd="0" presId="urn:microsoft.com/office/officeart/2008/layout/VerticalCurvedList"/>
    <dgm:cxn modelId="{141B60B0-B4DA-482F-9922-3FA8C061FDC2}" srcId="{A4FAC372-9401-4571-A490-90C2C1050438}" destId="{64137DF3-B725-4F33-8381-500693083A5A}" srcOrd="4" destOrd="0" parTransId="{9230FEEA-290E-4A83-A3C8-547ED385F1CF}" sibTransId="{194B31B0-04FD-4E64-A6FC-BED5AF016D86}"/>
    <dgm:cxn modelId="{8DC0340F-8D2C-480D-AFFB-FEE941929DBB}" type="presOf" srcId="{07BE6CF6-17EB-4837-AA77-AE95D05D9A8D}" destId="{63C26B52-2609-422E-B32C-EB20D4F79397}" srcOrd="0" destOrd="0" presId="urn:microsoft.com/office/officeart/2008/layout/VerticalCurvedList"/>
    <dgm:cxn modelId="{CC106FB4-FEB3-4E0C-ACF9-3C64BFFF1E79}" type="presOf" srcId="{A4FAC372-9401-4571-A490-90C2C1050438}" destId="{E6C44A28-FFFA-4DB7-ADD0-8DC0BB1AB2A4}" srcOrd="0" destOrd="0" presId="urn:microsoft.com/office/officeart/2008/layout/VerticalCurvedList"/>
    <dgm:cxn modelId="{6927ABC1-0D03-48CA-B8AF-F3CBF6CEAA6D}" srcId="{A4FAC372-9401-4571-A490-90C2C1050438}" destId="{78295344-B848-44CE-A0CA-BCF89F30D4C7}" srcOrd="3" destOrd="0" parTransId="{6A899338-E0EB-462B-80DB-E760E01E144E}" sibTransId="{607D1E29-4266-44FE-8F77-C35736AFE897}"/>
    <dgm:cxn modelId="{24D435DA-4682-42EA-94B0-424FADCB6B6E}" srcId="{A4FAC372-9401-4571-A490-90C2C1050438}" destId="{07BE6CF6-17EB-4837-AA77-AE95D05D9A8D}" srcOrd="1" destOrd="0" parTransId="{CF3B992F-8D85-468B-91DE-86AB4BF26DE7}" sibTransId="{BCE89517-BFFC-4CCB-B3AD-F0B863238CCE}"/>
    <dgm:cxn modelId="{2C1E6986-BF8E-4D0B-A7A1-F1627D29BD39}" type="presOf" srcId="{64137DF3-B725-4F33-8381-500693083A5A}" destId="{F2D7D11C-A967-4B35-9776-7CE00B98B787}" srcOrd="0" destOrd="0" presId="urn:microsoft.com/office/officeart/2008/layout/VerticalCurvedList"/>
    <dgm:cxn modelId="{4C306204-A420-4D3B-B024-EF7BA9ED7F53}" srcId="{A4FAC372-9401-4571-A490-90C2C1050438}" destId="{5924B5D7-DF74-4E17-92A5-EEFFDBA58752}" srcOrd="0" destOrd="0" parTransId="{30C4B5B0-698C-45EE-A3D0-A260A8432EFA}" sibTransId="{291F1F6C-2C6A-4AF1-BA78-4AF0F2B26DA7}"/>
    <dgm:cxn modelId="{472DE518-398F-48CB-8177-318BFA00C0EB}" type="presOf" srcId="{5924B5D7-DF74-4E17-92A5-EEFFDBA58752}" destId="{5479EC7E-FBAD-4F12-88CA-C66459A61A9A}" srcOrd="0" destOrd="0" presId="urn:microsoft.com/office/officeart/2008/layout/VerticalCurvedList"/>
    <dgm:cxn modelId="{A8171A8A-7A7E-4DCB-A1A0-610A9161C436}" srcId="{A4FAC372-9401-4571-A490-90C2C1050438}" destId="{4883F555-8F98-44B4-9423-AB3CD2B31AF3}" srcOrd="2" destOrd="0" parTransId="{120AF4E8-38B7-44E2-B770-140F43C8F0B4}" sibTransId="{FEF6A376-3A23-4BD0-9DE9-73CA97376685}"/>
    <dgm:cxn modelId="{A4A65EF3-3CBD-4D66-A3B6-A04437C1A42C}" type="presParOf" srcId="{E6C44A28-FFFA-4DB7-ADD0-8DC0BB1AB2A4}" destId="{F29815C7-F96D-4376-9645-CA70CA6A8D97}" srcOrd="0" destOrd="0" presId="urn:microsoft.com/office/officeart/2008/layout/VerticalCurvedList"/>
    <dgm:cxn modelId="{B67F21E6-E1F9-4CEF-BEFA-4725226F6C23}" type="presParOf" srcId="{F29815C7-F96D-4376-9645-CA70CA6A8D97}" destId="{F86A4723-F8F4-4FC4-9BF9-47557CEA2E6C}" srcOrd="0" destOrd="0" presId="urn:microsoft.com/office/officeart/2008/layout/VerticalCurvedList"/>
    <dgm:cxn modelId="{2BFF7A15-9093-4CBA-A11F-2B4EFA690A59}" type="presParOf" srcId="{F86A4723-F8F4-4FC4-9BF9-47557CEA2E6C}" destId="{C7FD29BC-65A0-4972-9AA3-828D1C7082A2}" srcOrd="0" destOrd="0" presId="urn:microsoft.com/office/officeart/2008/layout/VerticalCurvedList"/>
    <dgm:cxn modelId="{B6AD32BE-FEEC-4404-AA33-D2C38DD271B6}" type="presParOf" srcId="{F86A4723-F8F4-4FC4-9BF9-47557CEA2E6C}" destId="{1DE94437-F8D0-49FD-B5C3-B1E2BE45F1DC}" srcOrd="1" destOrd="0" presId="urn:microsoft.com/office/officeart/2008/layout/VerticalCurvedList"/>
    <dgm:cxn modelId="{EF6B5688-5194-43F2-BDAF-D4D81843C0EE}" type="presParOf" srcId="{F86A4723-F8F4-4FC4-9BF9-47557CEA2E6C}" destId="{4190F352-C07A-47ED-A08E-5BFCB734A13A}" srcOrd="2" destOrd="0" presId="urn:microsoft.com/office/officeart/2008/layout/VerticalCurvedList"/>
    <dgm:cxn modelId="{3B2EB124-B38B-40B9-B26A-44E77D3FC89A}" type="presParOf" srcId="{F86A4723-F8F4-4FC4-9BF9-47557CEA2E6C}" destId="{00948F65-85B1-4206-BA8A-6C4C9B5DBFF5}" srcOrd="3" destOrd="0" presId="urn:microsoft.com/office/officeart/2008/layout/VerticalCurvedList"/>
    <dgm:cxn modelId="{53348BA6-9F5F-4C88-A73A-BBD9B40E280E}" type="presParOf" srcId="{F29815C7-F96D-4376-9645-CA70CA6A8D97}" destId="{5479EC7E-FBAD-4F12-88CA-C66459A61A9A}" srcOrd="1" destOrd="0" presId="urn:microsoft.com/office/officeart/2008/layout/VerticalCurvedList"/>
    <dgm:cxn modelId="{51B57B28-C7FD-4B16-8817-BFB942A814E0}" type="presParOf" srcId="{F29815C7-F96D-4376-9645-CA70CA6A8D97}" destId="{A3BD81E8-9519-45A8-8BC2-AA02E6E724BD}" srcOrd="2" destOrd="0" presId="urn:microsoft.com/office/officeart/2008/layout/VerticalCurvedList"/>
    <dgm:cxn modelId="{F54CF534-FA25-42BE-8ECD-411982FB1F84}" type="presParOf" srcId="{A3BD81E8-9519-45A8-8BC2-AA02E6E724BD}" destId="{545AA5C9-F1AC-4AFA-8935-628627406AB6}" srcOrd="0" destOrd="0" presId="urn:microsoft.com/office/officeart/2008/layout/VerticalCurvedList"/>
    <dgm:cxn modelId="{5E04D832-00C4-47BE-AD92-0D01B8A5052D}" type="presParOf" srcId="{F29815C7-F96D-4376-9645-CA70CA6A8D97}" destId="{63C26B52-2609-422E-B32C-EB20D4F79397}" srcOrd="3" destOrd="0" presId="urn:microsoft.com/office/officeart/2008/layout/VerticalCurvedList"/>
    <dgm:cxn modelId="{2FE95093-1214-4AED-B0E6-3DF2FF19117D}" type="presParOf" srcId="{F29815C7-F96D-4376-9645-CA70CA6A8D97}" destId="{D47859A1-9BDB-48F4-A1EE-9899732E0B7C}" srcOrd="4" destOrd="0" presId="urn:microsoft.com/office/officeart/2008/layout/VerticalCurvedList"/>
    <dgm:cxn modelId="{C6BC2013-C6DE-4D8E-9148-AAE74608595A}" type="presParOf" srcId="{D47859A1-9BDB-48F4-A1EE-9899732E0B7C}" destId="{6B512EBC-317F-4AC4-9322-0BE43E7E1011}" srcOrd="0" destOrd="0" presId="urn:microsoft.com/office/officeart/2008/layout/VerticalCurvedList"/>
    <dgm:cxn modelId="{D7D5C1F9-14F9-413B-AB1C-51D82C877C47}" type="presParOf" srcId="{F29815C7-F96D-4376-9645-CA70CA6A8D97}" destId="{1FFF9A9E-FBD4-403F-B877-ABE60DABDF21}" srcOrd="5" destOrd="0" presId="urn:microsoft.com/office/officeart/2008/layout/VerticalCurvedList"/>
    <dgm:cxn modelId="{A9156F6F-2A4A-4445-8E40-40B1E53761F8}" type="presParOf" srcId="{F29815C7-F96D-4376-9645-CA70CA6A8D97}" destId="{FBFEE895-BA42-4121-9368-0C26331844ED}" srcOrd="6" destOrd="0" presId="urn:microsoft.com/office/officeart/2008/layout/VerticalCurvedList"/>
    <dgm:cxn modelId="{845729C9-8738-488A-9886-B22459B5C23C}" type="presParOf" srcId="{FBFEE895-BA42-4121-9368-0C26331844ED}" destId="{3F0825E6-D679-40AB-9DD1-0799357E886F}" srcOrd="0" destOrd="0" presId="urn:microsoft.com/office/officeart/2008/layout/VerticalCurvedList"/>
    <dgm:cxn modelId="{9CF997A4-898E-48F9-B9E6-E6CE79FAE06B}" type="presParOf" srcId="{F29815C7-F96D-4376-9645-CA70CA6A8D97}" destId="{80E904A3-FE8A-4302-81AD-5C63BA0EFFB4}" srcOrd="7" destOrd="0" presId="urn:microsoft.com/office/officeart/2008/layout/VerticalCurvedList"/>
    <dgm:cxn modelId="{56396F79-9D74-4DF4-BF44-69562F0FA04A}" type="presParOf" srcId="{F29815C7-F96D-4376-9645-CA70CA6A8D97}" destId="{C05D04AD-6051-42FB-85C8-3DF77DCD8058}" srcOrd="8" destOrd="0" presId="urn:microsoft.com/office/officeart/2008/layout/VerticalCurvedList"/>
    <dgm:cxn modelId="{A0C923FC-027A-4AC5-8DBD-8E567C303F71}" type="presParOf" srcId="{C05D04AD-6051-42FB-85C8-3DF77DCD8058}" destId="{DB6E0D3C-CE15-437B-BB12-6C4196D807BC}" srcOrd="0" destOrd="0" presId="urn:microsoft.com/office/officeart/2008/layout/VerticalCurvedList"/>
    <dgm:cxn modelId="{180CFC78-763C-4BF6-B49F-C2AFC06BDA9E}" type="presParOf" srcId="{F29815C7-F96D-4376-9645-CA70CA6A8D97}" destId="{F2D7D11C-A967-4B35-9776-7CE00B98B787}" srcOrd="9" destOrd="0" presId="urn:microsoft.com/office/officeart/2008/layout/VerticalCurvedList"/>
    <dgm:cxn modelId="{316303BC-B238-43E8-82D4-41AC82DA9FD5}" type="presParOf" srcId="{F29815C7-F96D-4376-9645-CA70CA6A8D97}" destId="{33998139-0411-4E4C-A1FE-9566F90B3B5D}" srcOrd="10" destOrd="0" presId="urn:microsoft.com/office/officeart/2008/layout/VerticalCurvedList"/>
    <dgm:cxn modelId="{438C453E-A686-428C-BD6E-3F7689F39213}" type="presParOf" srcId="{33998139-0411-4E4C-A1FE-9566F90B3B5D}" destId="{D956CD93-E2CF-41CF-BED9-5AECCF33976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D25D281-CB31-4229-A05C-9982F5253677}"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5AB41C46-51C1-443E-97E0-667B7137CEEA}">
      <dgm:prSet phldrT="[Text]"/>
      <dgm:spPr>
        <a:solidFill>
          <a:schemeClr val="accent6">
            <a:lumMod val="75000"/>
          </a:schemeClr>
        </a:solidFill>
      </dgm:spPr>
      <dgm:t>
        <a:bodyPr/>
        <a:lstStyle/>
        <a:p>
          <a:r>
            <a:rPr lang="en-US" dirty="0" smtClean="0"/>
            <a:t>GRF</a:t>
          </a:r>
          <a:endParaRPr lang="en-US" dirty="0"/>
        </a:p>
      </dgm:t>
    </dgm:pt>
    <dgm:pt modelId="{3BC5C0B5-95A4-41B5-B2B8-9C46B0EB274D}" type="parTrans" cxnId="{68DABCB2-75CD-43FC-B8E4-D37432F03DCC}">
      <dgm:prSet/>
      <dgm:spPr/>
      <dgm:t>
        <a:bodyPr/>
        <a:lstStyle/>
        <a:p>
          <a:endParaRPr lang="en-US"/>
        </a:p>
      </dgm:t>
    </dgm:pt>
    <dgm:pt modelId="{EEAA92A8-932E-43C0-8054-15B34A58D0AC}" type="sibTrans" cxnId="{68DABCB2-75CD-43FC-B8E4-D37432F03DCC}">
      <dgm:prSet/>
      <dgm:spPr/>
      <dgm:t>
        <a:bodyPr/>
        <a:lstStyle/>
        <a:p>
          <a:endParaRPr lang="en-US"/>
        </a:p>
      </dgm:t>
    </dgm:pt>
    <dgm:pt modelId="{ED2AE0AB-32DB-4AF9-AF79-E3F9E70670EB}">
      <dgm:prSet phldrT="[Text]"/>
      <dgm:spPr>
        <a:solidFill>
          <a:schemeClr val="accent6">
            <a:lumMod val="60000"/>
            <a:lumOff val="40000"/>
            <a:alpha val="90000"/>
          </a:schemeClr>
        </a:solidFill>
        <a:ln>
          <a:solidFill>
            <a:schemeClr val="accent6">
              <a:lumMod val="75000"/>
            </a:schemeClr>
          </a:solidFill>
        </a:ln>
      </dgm:spPr>
      <dgm:t>
        <a:bodyPr/>
        <a:lstStyle/>
        <a:p>
          <a:r>
            <a:rPr lang="en-US" dirty="0" smtClean="0"/>
            <a:t>Guaranteed Receipt Form</a:t>
          </a:r>
          <a:endParaRPr lang="en-US" dirty="0"/>
        </a:p>
      </dgm:t>
    </dgm:pt>
    <dgm:pt modelId="{FDBC82B6-DAD9-4F67-98C4-8E6E8BA54EDD}" type="parTrans" cxnId="{A8345A22-2967-43A0-B0AD-AD74AD7B4204}">
      <dgm:prSet/>
      <dgm:spPr>
        <a:ln>
          <a:solidFill>
            <a:schemeClr val="accent6">
              <a:lumMod val="75000"/>
            </a:schemeClr>
          </a:solidFill>
        </a:ln>
      </dgm:spPr>
      <dgm:t>
        <a:bodyPr/>
        <a:lstStyle/>
        <a:p>
          <a:endParaRPr lang="en-US"/>
        </a:p>
      </dgm:t>
    </dgm:pt>
    <dgm:pt modelId="{BCD945B2-366C-4F37-8E12-FC39639B0940}" type="sibTrans" cxnId="{A8345A22-2967-43A0-B0AD-AD74AD7B4204}">
      <dgm:prSet/>
      <dgm:spPr/>
      <dgm:t>
        <a:bodyPr/>
        <a:lstStyle/>
        <a:p>
          <a:endParaRPr lang="en-US"/>
        </a:p>
      </dgm:t>
    </dgm:pt>
    <dgm:pt modelId="{71229B4D-137C-4A57-88A8-5867DDC7FBD5}">
      <dgm:prSet phldrT="[Text]"/>
      <dgm:spPr>
        <a:solidFill>
          <a:schemeClr val="accent6">
            <a:lumMod val="60000"/>
            <a:lumOff val="40000"/>
            <a:alpha val="90000"/>
          </a:schemeClr>
        </a:solidFill>
        <a:ln>
          <a:solidFill>
            <a:schemeClr val="accent6">
              <a:lumMod val="75000"/>
            </a:schemeClr>
          </a:solidFill>
        </a:ln>
      </dgm:spPr>
      <dgm:t>
        <a:bodyPr/>
        <a:lstStyle/>
        <a:p>
          <a:r>
            <a:rPr lang="en-US" dirty="0" smtClean="0"/>
            <a:t>Used when</a:t>
          </a:r>
        </a:p>
        <a:p>
          <a:r>
            <a:rPr lang="en-US" dirty="0" smtClean="0"/>
            <a:t>shipping bills are processed manually</a:t>
          </a:r>
          <a:endParaRPr lang="en-US" dirty="0"/>
        </a:p>
      </dgm:t>
    </dgm:pt>
    <dgm:pt modelId="{FD6BD33B-5E4C-4281-BCFC-4CD0F283F4F5}" type="parTrans" cxnId="{E368752F-CDA6-4FE2-97DE-F573A7E7005B}">
      <dgm:prSet/>
      <dgm:spPr>
        <a:ln>
          <a:solidFill>
            <a:schemeClr val="accent6">
              <a:lumMod val="75000"/>
            </a:schemeClr>
          </a:solidFill>
        </a:ln>
      </dgm:spPr>
      <dgm:t>
        <a:bodyPr/>
        <a:lstStyle/>
        <a:p>
          <a:endParaRPr lang="en-US"/>
        </a:p>
      </dgm:t>
    </dgm:pt>
    <dgm:pt modelId="{6682704D-A1F7-4CF8-AFAB-036BB1004EE8}" type="sibTrans" cxnId="{E368752F-CDA6-4FE2-97DE-F573A7E7005B}">
      <dgm:prSet/>
      <dgm:spPr/>
      <dgm:t>
        <a:bodyPr/>
        <a:lstStyle/>
        <a:p>
          <a:endParaRPr lang="en-US"/>
        </a:p>
      </dgm:t>
    </dgm:pt>
    <dgm:pt modelId="{9630912B-F33A-4151-BE9D-CF5A603F68D0}">
      <dgm:prSet phldrT="[Text]"/>
      <dgm:spPr>
        <a:solidFill>
          <a:schemeClr val="accent6">
            <a:lumMod val="75000"/>
          </a:schemeClr>
        </a:solidFill>
        <a:ln>
          <a:solidFill>
            <a:schemeClr val="bg2"/>
          </a:solidFill>
        </a:ln>
      </dgm:spPr>
      <dgm:t>
        <a:bodyPr/>
        <a:lstStyle/>
        <a:p>
          <a:r>
            <a:rPr lang="en-US" dirty="0" smtClean="0"/>
            <a:t>SDF</a:t>
          </a:r>
          <a:endParaRPr lang="en-US" dirty="0"/>
        </a:p>
      </dgm:t>
    </dgm:pt>
    <dgm:pt modelId="{3FDAB8E1-BA04-41A1-AF98-1DBBABF2512F}" type="parTrans" cxnId="{B7A952BF-7223-472B-8EF5-16F71AC8BA07}">
      <dgm:prSet/>
      <dgm:spPr/>
      <dgm:t>
        <a:bodyPr/>
        <a:lstStyle/>
        <a:p>
          <a:endParaRPr lang="en-US"/>
        </a:p>
      </dgm:t>
    </dgm:pt>
    <dgm:pt modelId="{867D68A2-595D-4625-BA1B-D20C795773BF}" type="sibTrans" cxnId="{B7A952BF-7223-472B-8EF5-16F71AC8BA07}">
      <dgm:prSet/>
      <dgm:spPr/>
      <dgm:t>
        <a:bodyPr/>
        <a:lstStyle/>
        <a:p>
          <a:endParaRPr lang="en-US"/>
        </a:p>
      </dgm:t>
    </dgm:pt>
    <dgm:pt modelId="{DF23EDE4-0299-4ADD-ABAD-1F181B0B1C7F}">
      <dgm:prSet phldrT="[Text]"/>
      <dgm:spPr>
        <a:solidFill>
          <a:schemeClr val="accent6">
            <a:lumMod val="60000"/>
            <a:lumOff val="40000"/>
            <a:alpha val="90000"/>
          </a:schemeClr>
        </a:solidFill>
        <a:ln>
          <a:solidFill>
            <a:schemeClr val="accent6">
              <a:lumMod val="75000"/>
            </a:schemeClr>
          </a:solidFill>
        </a:ln>
      </dgm:spPr>
      <dgm:t>
        <a:bodyPr/>
        <a:lstStyle/>
        <a:p>
          <a:r>
            <a:rPr lang="en-US" dirty="0" smtClean="0"/>
            <a:t>Statutory Declaration Form</a:t>
          </a:r>
          <a:endParaRPr lang="en-US" dirty="0"/>
        </a:p>
      </dgm:t>
    </dgm:pt>
    <dgm:pt modelId="{F9AD913A-6FE3-43EE-BEE8-C010A0AAA011}" type="parTrans" cxnId="{BE21A948-CC12-4E1E-B6E5-F9C942AB3302}">
      <dgm:prSet/>
      <dgm:spPr>
        <a:ln>
          <a:solidFill>
            <a:schemeClr val="accent6">
              <a:lumMod val="75000"/>
            </a:schemeClr>
          </a:solidFill>
        </a:ln>
      </dgm:spPr>
      <dgm:t>
        <a:bodyPr/>
        <a:lstStyle/>
        <a:p>
          <a:endParaRPr lang="en-US"/>
        </a:p>
      </dgm:t>
    </dgm:pt>
    <dgm:pt modelId="{77750632-7040-4973-B3CD-CDE551DC0238}" type="sibTrans" cxnId="{BE21A948-CC12-4E1E-B6E5-F9C942AB3302}">
      <dgm:prSet/>
      <dgm:spPr/>
      <dgm:t>
        <a:bodyPr/>
        <a:lstStyle/>
        <a:p>
          <a:endParaRPr lang="en-US"/>
        </a:p>
      </dgm:t>
    </dgm:pt>
    <dgm:pt modelId="{D3539B3D-50A4-4AE3-BCCA-08A6E982BF38}">
      <dgm:prSet/>
      <dgm:spPr>
        <a:solidFill>
          <a:schemeClr val="accent6">
            <a:lumMod val="60000"/>
            <a:lumOff val="40000"/>
            <a:alpha val="90000"/>
          </a:schemeClr>
        </a:solidFill>
        <a:ln>
          <a:solidFill>
            <a:schemeClr val="accent6">
              <a:lumMod val="75000"/>
            </a:schemeClr>
          </a:solidFill>
        </a:ln>
      </dgm:spPr>
      <dgm:t>
        <a:bodyPr/>
        <a:lstStyle/>
        <a:p>
          <a:r>
            <a:rPr lang="en-US" dirty="0" smtClean="0"/>
            <a:t>Used when shipping bills are processed electronically</a:t>
          </a:r>
          <a:endParaRPr lang="en-US" dirty="0"/>
        </a:p>
      </dgm:t>
    </dgm:pt>
    <dgm:pt modelId="{BA0EB043-9BCA-4081-9113-5971C1836FA4}" type="parTrans" cxnId="{23F2796D-6318-4912-A08E-D086B2DF393A}">
      <dgm:prSet/>
      <dgm:spPr>
        <a:ln>
          <a:solidFill>
            <a:schemeClr val="accent6">
              <a:lumMod val="75000"/>
            </a:schemeClr>
          </a:solidFill>
        </a:ln>
      </dgm:spPr>
      <dgm:t>
        <a:bodyPr/>
        <a:lstStyle/>
        <a:p>
          <a:endParaRPr lang="en-US"/>
        </a:p>
      </dgm:t>
    </dgm:pt>
    <dgm:pt modelId="{D075E1AA-8C28-49D0-8EEE-D087B314D8C6}" type="sibTrans" cxnId="{23F2796D-6318-4912-A08E-D086B2DF393A}">
      <dgm:prSet/>
      <dgm:spPr/>
      <dgm:t>
        <a:bodyPr/>
        <a:lstStyle/>
        <a:p>
          <a:endParaRPr lang="en-US"/>
        </a:p>
      </dgm:t>
    </dgm:pt>
    <dgm:pt modelId="{54A7C6B0-0042-485F-87B3-F7FA0519D908}" type="pres">
      <dgm:prSet presAssocID="{1D25D281-CB31-4229-A05C-9982F5253677}" presName="diagram" presStyleCnt="0">
        <dgm:presLayoutVars>
          <dgm:chPref val="1"/>
          <dgm:dir/>
          <dgm:animOne val="branch"/>
          <dgm:animLvl val="lvl"/>
          <dgm:resizeHandles/>
        </dgm:presLayoutVars>
      </dgm:prSet>
      <dgm:spPr/>
      <dgm:t>
        <a:bodyPr/>
        <a:lstStyle/>
        <a:p>
          <a:endParaRPr lang="en-US"/>
        </a:p>
      </dgm:t>
    </dgm:pt>
    <dgm:pt modelId="{BA9B93E2-A98E-4249-A8EC-E1A01FBE8D31}" type="pres">
      <dgm:prSet presAssocID="{5AB41C46-51C1-443E-97E0-667B7137CEEA}" presName="root" presStyleCnt="0"/>
      <dgm:spPr/>
    </dgm:pt>
    <dgm:pt modelId="{4DB67EA5-43DC-410E-9608-3DD5DE85EFE1}" type="pres">
      <dgm:prSet presAssocID="{5AB41C46-51C1-443E-97E0-667B7137CEEA}" presName="rootComposite" presStyleCnt="0"/>
      <dgm:spPr/>
    </dgm:pt>
    <dgm:pt modelId="{B618113C-EB53-4D22-BCB4-38E80DB85416}" type="pres">
      <dgm:prSet presAssocID="{5AB41C46-51C1-443E-97E0-667B7137CEEA}" presName="rootText" presStyleLbl="node1" presStyleIdx="0" presStyleCnt="2"/>
      <dgm:spPr/>
      <dgm:t>
        <a:bodyPr/>
        <a:lstStyle/>
        <a:p>
          <a:endParaRPr lang="en-US"/>
        </a:p>
      </dgm:t>
    </dgm:pt>
    <dgm:pt modelId="{C8C9534F-1030-4C8D-8396-EF48522215AB}" type="pres">
      <dgm:prSet presAssocID="{5AB41C46-51C1-443E-97E0-667B7137CEEA}" presName="rootConnector" presStyleLbl="node1" presStyleIdx="0" presStyleCnt="2"/>
      <dgm:spPr/>
      <dgm:t>
        <a:bodyPr/>
        <a:lstStyle/>
        <a:p>
          <a:endParaRPr lang="en-US"/>
        </a:p>
      </dgm:t>
    </dgm:pt>
    <dgm:pt modelId="{058ECFF9-7A08-43E6-A74E-4F761169681F}" type="pres">
      <dgm:prSet presAssocID="{5AB41C46-51C1-443E-97E0-667B7137CEEA}" presName="childShape" presStyleCnt="0"/>
      <dgm:spPr/>
    </dgm:pt>
    <dgm:pt modelId="{C074B908-DC02-42DA-8607-CD31B65881C5}" type="pres">
      <dgm:prSet presAssocID="{FDBC82B6-DAD9-4F67-98C4-8E6E8BA54EDD}" presName="Name13" presStyleLbl="parChTrans1D2" presStyleIdx="0" presStyleCnt="4"/>
      <dgm:spPr/>
      <dgm:t>
        <a:bodyPr/>
        <a:lstStyle/>
        <a:p>
          <a:endParaRPr lang="en-US"/>
        </a:p>
      </dgm:t>
    </dgm:pt>
    <dgm:pt modelId="{46368914-2E09-4036-9B0F-03E4A6399A03}" type="pres">
      <dgm:prSet presAssocID="{ED2AE0AB-32DB-4AF9-AF79-E3F9E70670EB}" presName="childText" presStyleLbl="bgAcc1" presStyleIdx="0" presStyleCnt="4">
        <dgm:presLayoutVars>
          <dgm:bulletEnabled val="1"/>
        </dgm:presLayoutVars>
      </dgm:prSet>
      <dgm:spPr/>
      <dgm:t>
        <a:bodyPr/>
        <a:lstStyle/>
        <a:p>
          <a:endParaRPr lang="en-US"/>
        </a:p>
      </dgm:t>
    </dgm:pt>
    <dgm:pt modelId="{E8FC2E50-F3A0-4A43-A17C-D72764A72EBC}" type="pres">
      <dgm:prSet presAssocID="{FD6BD33B-5E4C-4281-BCFC-4CD0F283F4F5}" presName="Name13" presStyleLbl="parChTrans1D2" presStyleIdx="1" presStyleCnt="4"/>
      <dgm:spPr/>
      <dgm:t>
        <a:bodyPr/>
        <a:lstStyle/>
        <a:p>
          <a:endParaRPr lang="en-US"/>
        </a:p>
      </dgm:t>
    </dgm:pt>
    <dgm:pt modelId="{61773138-0529-448D-9625-65019D9F03A4}" type="pres">
      <dgm:prSet presAssocID="{71229B4D-137C-4A57-88A8-5867DDC7FBD5}" presName="childText" presStyleLbl="bgAcc1" presStyleIdx="1" presStyleCnt="4">
        <dgm:presLayoutVars>
          <dgm:bulletEnabled val="1"/>
        </dgm:presLayoutVars>
      </dgm:prSet>
      <dgm:spPr/>
      <dgm:t>
        <a:bodyPr/>
        <a:lstStyle/>
        <a:p>
          <a:endParaRPr lang="en-US"/>
        </a:p>
      </dgm:t>
    </dgm:pt>
    <dgm:pt modelId="{B267DA46-8622-4D9F-98E5-76878BB094B4}" type="pres">
      <dgm:prSet presAssocID="{9630912B-F33A-4151-BE9D-CF5A603F68D0}" presName="root" presStyleCnt="0"/>
      <dgm:spPr/>
    </dgm:pt>
    <dgm:pt modelId="{BCA65AB3-F972-4213-9C1E-D4FDE6DB9050}" type="pres">
      <dgm:prSet presAssocID="{9630912B-F33A-4151-BE9D-CF5A603F68D0}" presName="rootComposite" presStyleCnt="0"/>
      <dgm:spPr/>
    </dgm:pt>
    <dgm:pt modelId="{5503F0E9-0F0C-4C3D-97CD-0E6AB13733AF}" type="pres">
      <dgm:prSet presAssocID="{9630912B-F33A-4151-BE9D-CF5A603F68D0}" presName="rootText" presStyleLbl="node1" presStyleIdx="1" presStyleCnt="2"/>
      <dgm:spPr/>
      <dgm:t>
        <a:bodyPr/>
        <a:lstStyle/>
        <a:p>
          <a:endParaRPr lang="en-US"/>
        </a:p>
      </dgm:t>
    </dgm:pt>
    <dgm:pt modelId="{B88404C5-CA35-470F-90A6-50BC75BF484D}" type="pres">
      <dgm:prSet presAssocID="{9630912B-F33A-4151-BE9D-CF5A603F68D0}" presName="rootConnector" presStyleLbl="node1" presStyleIdx="1" presStyleCnt="2"/>
      <dgm:spPr/>
      <dgm:t>
        <a:bodyPr/>
        <a:lstStyle/>
        <a:p>
          <a:endParaRPr lang="en-US"/>
        </a:p>
      </dgm:t>
    </dgm:pt>
    <dgm:pt modelId="{FCBD9743-736F-406C-B3DF-6E27CED9B3DD}" type="pres">
      <dgm:prSet presAssocID="{9630912B-F33A-4151-BE9D-CF5A603F68D0}" presName="childShape" presStyleCnt="0"/>
      <dgm:spPr/>
    </dgm:pt>
    <dgm:pt modelId="{0029979F-1CD2-42DD-AEBB-321172318F44}" type="pres">
      <dgm:prSet presAssocID="{F9AD913A-6FE3-43EE-BEE8-C010A0AAA011}" presName="Name13" presStyleLbl="parChTrans1D2" presStyleIdx="2" presStyleCnt="4"/>
      <dgm:spPr/>
      <dgm:t>
        <a:bodyPr/>
        <a:lstStyle/>
        <a:p>
          <a:endParaRPr lang="en-US"/>
        </a:p>
      </dgm:t>
    </dgm:pt>
    <dgm:pt modelId="{A7038A41-B877-4ECC-9A73-4FC101D9EE4A}" type="pres">
      <dgm:prSet presAssocID="{DF23EDE4-0299-4ADD-ABAD-1F181B0B1C7F}" presName="childText" presStyleLbl="bgAcc1" presStyleIdx="2" presStyleCnt="4">
        <dgm:presLayoutVars>
          <dgm:bulletEnabled val="1"/>
        </dgm:presLayoutVars>
      </dgm:prSet>
      <dgm:spPr/>
      <dgm:t>
        <a:bodyPr/>
        <a:lstStyle/>
        <a:p>
          <a:endParaRPr lang="en-US"/>
        </a:p>
      </dgm:t>
    </dgm:pt>
    <dgm:pt modelId="{6B182018-15B0-45FB-A386-5763F7A830FE}" type="pres">
      <dgm:prSet presAssocID="{BA0EB043-9BCA-4081-9113-5971C1836FA4}" presName="Name13" presStyleLbl="parChTrans1D2" presStyleIdx="3" presStyleCnt="4"/>
      <dgm:spPr/>
      <dgm:t>
        <a:bodyPr/>
        <a:lstStyle/>
        <a:p>
          <a:endParaRPr lang="en-US"/>
        </a:p>
      </dgm:t>
    </dgm:pt>
    <dgm:pt modelId="{53E28405-0BA0-4427-9560-10BBAF6B9E06}" type="pres">
      <dgm:prSet presAssocID="{D3539B3D-50A4-4AE3-BCCA-08A6E982BF38}" presName="childText" presStyleLbl="bgAcc1" presStyleIdx="3" presStyleCnt="4">
        <dgm:presLayoutVars>
          <dgm:bulletEnabled val="1"/>
        </dgm:presLayoutVars>
      </dgm:prSet>
      <dgm:spPr/>
      <dgm:t>
        <a:bodyPr/>
        <a:lstStyle/>
        <a:p>
          <a:endParaRPr lang="en-US"/>
        </a:p>
      </dgm:t>
    </dgm:pt>
  </dgm:ptLst>
  <dgm:cxnLst>
    <dgm:cxn modelId="{E7BF8F7C-9B89-4144-BFE1-3ECA52A95973}" type="presOf" srcId="{FD6BD33B-5E4C-4281-BCFC-4CD0F283F4F5}" destId="{E8FC2E50-F3A0-4A43-A17C-D72764A72EBC}" srcOrd="0" destOrd="0" presId="urn:microsoft.com/office/officeart/2005/8/layout/hierarchy3"/>
    <dgm:cxn modelId="{E368752F-CDA6-4FE2-97DE-F573A7E7005B}" srcId="{5AB41C46-51C1-443E-97E0-667B7137CEEA}" destId="{71229B4D-137C-4A57-88A8-5867DDC7FBD5}" srcOrd="1" destOrd="0" parTransId="{FD6BD33B-5E4C-4281-BCFC-4CD0F283F4F5}" sibTransId="{6682704D-A1F7-4CF8-AFAB-036BB1004EE8}"/>
    <dgm:cxn modelId="{A8345A22-2967-43A0-B0AD-AD74AD7B4204}" srcId="{5AB41C46-51C1-443E-97E0-667B7137CEEA}" destId="{ED2AE0AB-32DB-4AF9-AF79-E3F9E70670EB}" srcOrd="0" destOrd="0" parTransId="{FDBC82B6-DAD9-4F67-98C4-8E6E8BA54EDD}" sibTransId="{BCD945B2-366C-4F37-8E12-FC39639B0940}"/>
    <dgm:cxn modelId="{6BBDCC2C-7263-49EB-8229-78C6B3DEDBB1}" type="presOf" srcId="{71229B4D-137C-4A57-88A8-5867DDC7FBD5}" destId="{61773138-0529-448D-9625-65019D9F03A4}" srcOrd="0" destOrd="0" presId="urn:microsoft.com/office/officeart/2005/8/layout/hierarchy3"/>
    <dgm:cxn modelId="{BE5EBDC6-4D03-43D8-A63B-4C30604E9B57}" type="presOf" srcId="{F9AD913A-6FE3-43EE-BEE8-C010A0AAA011}" destId="{0029979F-1CD2-42DD-AEBB-321172318F44}" srcOrd="0" destOrd="0" presId="urn:microsoft.com/office/officeart/2005/8/layout/hierarchy3"/>
    <dgm:cxn modelId="{25133901-F744-43A4-B86A-5312BAF52004}" type="presOf" srcId="{9630912B-F33A-4151-BE9D-CF5A603F68D0}" destId="{5503F0E9-0F0C-4C3D-97CD-0E6AB13733AF}" srcOrd="0" destOrd="0" presId="urn:microsoft.com/office/officeart/2005/8/layout/hierarchy3"/>
    <dgm:cxn modelId="{8F2AE79F-B48E-4C67-B540-B954E5CE6BDB}" type="presOf" srcId="{ED2AE0AB-32DB-4AF9-AF79-E3F9E70670EB}" destId="{46368914-2E09-4036-9B0F-03E4A6399A03}" srcOrd="0" destOrd="0" presId="urn:microsoft.com/office/officeart/2005/8/layout/hierarchy3"/>
    <dgm:cxn modelId="{B7A952BF-7223-472B-8EF5-16F71AC8BA07}" srcId="{1D25D281-CB31-4229-A05C-9982F5253677}" destId="{9630912B-F33A-4151-BE9D-CF5A603F68D0}" srcOrd="1" destOrd="0" parTransId="{3FDAB8E1-BA04-41A1-AF98-1DBBABF2512F}" sibTransId="{867D68A2-595D-4625-BA1B-D20C795773BF}"/>
    <dgm:cxn modelId="{68DABCB2-75CD-43FC-B8E4-D37432F03DCC}" srcId="{1D25D281-CB31-4229-A05C-9982F5253677}" destId="{5AB41C46-51C1-443E-97E0-667B7137CEEA}" srcOrd="0" destOrd="0" parTransId="{3BC5C0B5-95A4-41B5-B2B8-9C46B0EB274D}" sibTransId="{EEAA92A8-932E-43C0-8054-15B34A58D0AC}"/>
    <dgm:cxn modelId="{B66BD2D9-45AC-419F-9F61-6DCA7C971D53}" type="presOf" srcId="{9630912B-F33A-4151-BE9D-CF5A603F68D0}" destId="{B88404C5-CA35-470F-90A6-50BC75BF484D}" srcOrd="1" destOrd="0" presId="urn:microsoft.com/office/officeart/2005/8/layout/hierarchy3"/>
    <dgm:cxn modelId="{E6B0E89E-C2D9-42B5-8C32-EE177C87AB6F}" type="presOf" srcId="{5AB41C46-51C1-443E-97E0-667B7137CEEA}" destId="{C8C9534F-1030-4C8D-8396-EF48522215AB}" srcOrd="1" destOrd="0" presId="urn:microsoft.com/office/officeart/2005/8/layout/hierarchy3"/>
    <dgm:cxn modelId="{BE21A948-CC12-4E1E-B6E5-F9C942AB3302}" srcId="{9630912B-F33A-4151-BE9D-CF5A603F68D0}" destId="{DF23EDE4-0299-4ADD-ABAD-1F181B0B1C7F}" srcOrd="0" destOrd="0" parTransId="{F9AD913A-6FE3-43EE-BEE8-C010A0AAA011}" sibTransId="{77750632-7040-4973-B3CD-CDE551DC0238}"/>
    <dgm:cxn modelId="{687EEC09-08B7-46C5-9957-CD1236D42623}" type="presOf" srcId="{FDBC82B6-DAD9-4F67-98C4-8E6E8BA54EDD}" destId="{C074B908-DC02-42DA-8607-CD31B65881C5}" srcOrd="0" destOrd="0" presId="urn:microsoft.com/office/officeart/2005/8/layout/hierarchy3"/>
    <dgm:cxn modelId="{F9324139-DC1C-431D-AEAE-D598335EB88D}" type="presOf" srcId="{DF23EDE4-0299-4ADD-ABAD-1F181B0B1C7F}" destId="{A7038A41-B877-4ECC-9A73-4FC101D9EE4A}" srcOrd="0" destOrd="0" presId="urn:microsoft.com/office/officeart/2005/8/layout/hierarchy3"/>
    <dgm:cxn modelId="{2C992EF7-76F5-46E5-BA70-F11B68355BC8}" type="presOf" srcId="{BA0EB043-9BCA-4081-9113-5971C1836FA4}" destId="{6B182018-15B0-45FB-A386-5763F7A830FE}" srcOrd="0" destOrd="0" presId="urn:microsoft.com/office/officeart/2005/8/layout/hierarchy3"/>
    <dgm:cxn modelId="{6834B59B-BE01-47BF-9B62-F66371E6EBC4}" type="presOf" srcId="{D3539B3D-50A4-4AE3-BCCA-08A6E982BF38}" destId="{53E28405-0BA0-4427-9560-10BBAF6B9E06}" srcOrd="0" destOrd="0" presId="urn:microsoft.com/office/officeart/2005/8/layout/hierarchy3"/>
    <dgm:cxn modelId="{1F352B99-B3DF-4CF0-A58F-277E334C5C84}" type="presOf" srcId="{1D25D281-CB31-4229-A05C-9982F5253677}" destId="{54A7C6B0-0042-485F-87B3-F7FA0519D908}" srcOrd="0" destOrd="0" presId="urn:microsoft.com/office/officeart/2005/8/layout/hierarchy3"/>
    <dgm:cxn modelId="{6FD3197F-FF6F-4302-AFD3-6E5F0AD68AE2}" type="presOf" srcId="{5AB41C46-51C1-443E-97E0-667B7137CEEA}" destId="{B618113C-EB53-4D22-BCB4-38E80DB85416}" srcOrd="0" destOrd="0" presId="urn:microsoft.com/office/officeart/2005/8/layout/hierarchy3"/>
    <dgm:cxn modelId="{23F2796D-6318-4912-A08E-D086B2DF393A}" srcId="{9630912B-F33A-4151-BE9D-CF5A603F68D0}" destId="{D3539B3D-50A4-4AE3-BCCA-08A6E982BF38}" srcOrd="1" destOrd="0" parTransId="{BA0EB043-9BCA-4081-9113-5971C1836FA4}" sibTransId="{D075E1AA-8C28-49D0-8EEE-D087B314D8C6}"/>
    <dgm:cxn modelId="{AFA3A008-04E7-4DE7-929A-ABB715839236}" type="presParOf" srcId="{54A7C6B0-0042-485F-87B3-F7FA0519D908}" destId="{BA9B93E2-A98E-4249-A8EC-E1A01FBE8D31}" srcOrd="0" destOrd="0" presId="urn:microsoft.com/office/officeart/2005/8/layout/hierarchy3"/>
    <dgm:cxn modelId="{0FC78B89-0D63-488F-9F4D-46E9D28A1479}" type="presParOf" srcId="{BA9B93E2-A98E-4249-A8EC-E1A01FBE8D31}" destId="{4DB67EA5-43DC-410E-9608-3DD5DE85EFE1}" srcOrd="0" destOrd="0" presId="urn:microsoft.com/office/officeart/2005/8/layout/hierarchy3"/>
    <dgm:cxn modelId="{39C9DF40-45F0-4C0D-9E1A-B21CB30854E5}" type="presParOf" srcId="{4DB67EA5-43DC-410E-9608-3DD5DE85EFE1}" destId="{B618113C-EB53-4D22-BCB4-38E80DB85416}" srcOrd="0" destOrd="0" presId="urn:microsoft.com/office/officeart/2005/8/layout/hierarchy3"/>
    <dgm:cxn modelId="{686B75D9-9ACC-4F40-ABE8-333173D57B0B}" type="presParOf" srcId="{4DB67EA5-43DC-410E-9608-3DD5DE85EFE1}" destId="{C8C9534F-1030-4C8D-8396-EF48522215AB}" srcOrd="1" destOrd="0" presId="urn:microsoft.com/office/officeart/2005/8/layout/hierarchy3"/>
    <dgm:cxn modelId="{FDD61E66-9880-4BFA-A7AC-7042107B2249}" type="presParOf" srcId="{BA9B93E2-A98E-4249-A8EC-E1A01FBE8D31}" destId="{058ECFF9-7A08-43E6-A74E-4F761169681F}" srcOrd="1" destOrd="0" presId="urn:microsoft.com/office/officeart/2005/8/layout/hierarchy3"/>
    <dgm:cxn modelId="{113DA55B-78FE-4986-A14F-C543E9902EB2}" type="presParOf" srcId="{058ECFF9-7A08-43E6-A74E-4F761169681F}" destId="{C074B908-DC02-42DA-8607-CD31B65881C5}" srcOrd="0" destOrd="0" presId="urn:microsoft.com/office/officeart/2005/8/layout/hierarchy3"/>
    <dgm:cxn modelId="{4052BD2B-FA96-4906-B253-1450593802A7}" type="presParOf" srcId="{058ECFF9-7A08-43E6-A74E-4F761169681F}" destId="{46368914-2E09-4036-9B0F-03E4A6399A03}" srcOrd="1" destOrd="0" presId="urn:microsoft.com/office/officeart/2005/8/layout/hierarchy3"/>
    <dgm:cxn modelId="{9172F895-195D-49AE-9BD3-ECD4E9E4D62D}" type="presParOf" srcId="{058ECFF9-7A08-43E6-A74E-4F761169681F}" destId="{E8FC2E50-F3A0-4A43-A17C-D72764A72EBC}" srcOrd="2" destOrd="0" presId="urn:microsoft.com/office/officeart/2005/8/layout/hierarchy3"/>
    <dgm:cxn modelId="{0565D744-3394-4783-815F-D8EA39C68A59}" type="presParOf" srcId="{058ECFF9-7A08-43E6-A74E-4F761169681F}" destId="{61773138-0529-448D-9625-65019D9F03A4}" srcOrd="3" destOrd="0" presId="urn:microsoft.com/office/officeart/2005/8/layout/hierarchy3"/>
    <dgm:cxn modelId="{DFDA10A4-BEBB-4BE0-8000-271CA9257B3E}" type="presParOf" srcId="{54A7C6B0-0042-485F-87B3-F7FA0519D908}" destId="{B267DA46-8622-4D9F-98E5-76878BB094B4}" srcOrd="1" destOrd="0" presId="urn:microsoft.com/office/officeart/2005/8/layout/hierarchy3"/>
    <dgm:cxn modelId="{DF90B69E-CA20-4802-9649-AFC12F357164}" type="presParOf" srcId="{B267DA46-8622-4D9F-98E5-76878BB094B4}" destId="{BCA65AB3-F972-4213-9C1E-D4FDE6DB9050}" srcOrd="0" destOrd="0" presId="urn:microsoft.com/office/officeart/2005/8/layout/hierarchy3"/>
    <dgm:cxn modelId="{5DFC52AD-9FD7-449D-9AE3-A4E2EEB8CAE7}" type="presParOf" srcId="{BCA65AB3-F972-4213-9C1E-D4FDE6DB9050}" destId="{5503F0E9-0F0C-4C3D-97CD-0E6AB13733AF}" srcOrd="0" destOrd="0" presId="urn:microsoft.com/office/officeart/2005/8/layout/hierarchy3"/>
    <dgm:cxn modelId="{C8DB74BC-AB7E-4748-A03E-4A9BA9416F50}" type="presParOf" srcId="{BCA65AB3-F972-4213-9C1E-D4FDE6DB9050}" destId="{B88404C5-CA35-470F-90A6-50BC75BF484D}" srcOrd="1" destOrd="0" presId="urn:microsoft.com/office/officeart/2005/8/layout/hierarchy3"/>
    <dgm:cxn modelId="{89B3B6B6-2608-4EE6-A62D-D8A247F0E7CD}" type="presParOf" srcId="{B267DA46-8622-4D9F-98E5-76878BB094B4}" destId="{FCBD9743-736F-406C-B3DF-6E27CED9B3DD}" srcOrd="1" destOrd="0" presId="urn:microsoft.com/office/officeart/2005/8/layout/hierarchy3"/>
    <dgm:cxn modelId="{8905BD6A-BA47-41A5-9E55-6BCACB04EA51}" type="presParOf" srcId="{FCBD9743-736F-406C-B3DF-6E27CED9B3DD}" destId="{0029979F-1CD2-42DD-AEBB-321172318F44}" srcOrd="0" destOrd="0" presId="urn:microsoft.com/office/officeart/2005/8/layout/hierarchy3"/>
    <dgm:cxn modelId="{B8E52B8A-965A-4874-AD06-21670403929D}" type="presParOf" srcId="{FCBD9743-736F-406C-B3DF-6E27CED9B3DD}" destId="{A7038A41-B877-4ECC-9A73-4FC101D9EE4A}" srcOrd="1" destOrd="0" presId="urn:microsoft.com/office/officeart/2005/8/layout/hierarchy3"/>
    <dgm:cxn modelId="{AD3ABB93-B381-4880-AAAD-468C895A6885}" type="presParOf" srcId="{FCBD9743-736F-406C-B3DF-6E27CED9B3DD}" destId="{6B182018-15B0-45FB-A386-5763F7A830FE}" srcOrd="2" destOrd="0" presId="urn:microsoft.com/office/officeart/2005/8/layout/hierarchy3"/>
    <dgm:cxn modelId="{20AB3256-B06B-4EEB-8ECC-4EE95C360297}" type="presParOf" srcId="{FCBD9743-736F-406C-B3DF-6E27CED9B3DD}" destId="{53E28405-0BA0-4427-9560-10BBAF6B9E06}"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06/02/2013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06/02/2013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06/02/2013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8BD707-D9CF-40AE-B4C6-C98DA3205C09}" type="datetimeFigureOut">
              <a:rPr lang="en-US" smtClean="0"/>
              <a:pPr/>
              <a:t>06/02/2013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06/02/2013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06/02/2013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06/02/2013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06/02/2013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06/02/2013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06/02/2013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06/02/2013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D8BD707-D9CF-40AE-B4C6-C98DA3205C09}" type="datetimeFigureOut">
              <a:rPr lang="en-US" smtClean="0"/>
              <a:pPr/>
              <a:t>06/02/2013</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google.co.in/imgres?imgurl=http://www.nonprofit-day.org/images/printables/thank-you.jpg&amp;imgrefurl=http://www.nonprofit-day.org/&amp;h=565&amp;w=850&amp;sz=306&amp;tbnid=aupNHb8vsc4oFM:&amp;tbnh=96&amp;tbnw=145&amp;prev=/images?q=pictures+of+thank+you&amp;zoom=1&amp;q=pictures+of+thank+you&amp;hl=en&amp;usg=__qxAEkwPYPJoGQbay4RnO_McN9Ro=&amp;sa=X&amp;ei=S6qYTJ2BPNCPcfv0zfwO&amp;ved=0CBwQ9QEwAA"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52600" y="4343400"/>
            <a:ext cx="5637010" cy="882119"/>
          </a:xfrm>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1000"/>
            <a:ext cx="8534400"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a:xfrm>
            <a:off x="685800" y="1066800"/>
            <a:ext cx="7772400" cy="2667000"/>
          </a:xfrm>
        </p:spPr>
        <p:txBody>
          <a:bodyPr/>
          <a:lstStyle/>
          <a:p>
            <a:pPr algn="ctr"/>
            <a:r>
              <a:rPr lang="en-US" dirty="0">
                <a:solidFill>
                  <a:srgbClr val="00B050"/>
                </a:solidFill>
                <a:effectLst/>
              </a:rPr>
              <a:t>EXPORT </a:t>
            </a:r>
            <a:r>
              <a:rPr lang="en-US" dirty="0" smtClean="0">
                <a:solidFill>
                  <a:srgbClr val="00B050"/>
                </a:solidFill>
                <a:effectLst/>
              </a:rPr>
              <a:t>PROCEDURES </a:t>
            </a:r>
            <a:r>
              <a:rPr lang="en-US" dirty="0">
                <a:solidFill>
                  <a:srgbClr val="00B050"/>
                </a:solidFill>
                <a:effectLst/>
              </a:rPr>
              <a:t>AND </a:t>
            </a:r>
            <a:r>
              <a:rPr lang="en-US" dirty="0" smtClean="0">
                <a:solidFill>
                  <a:srgbClr val="00B050"/>
                </a:solidFill>
                <a:effectLst/>
              </a:rPr>
              <a:t>DOCUMENTATION</a:t>
            </a:r>
            <a:endParaRPr lang="en-US" dirty="0">
              <a:solidFill>
                <a:srgbClr val="00B050"/>
              </a:solidFill>
            </a:endParaRPr>
          </a:p>
        </p:txBody>
      </p:sp>
    </p:spTree>
    <p:extLst>
      <p:ext uri="{BB962C8B-B14F-4D97-AF65-F5344CB8AC3E}">
        <p14:creationId xmlns:p14="http://schemas.microsoft.com/office/powerpoint/2010/main" val="1149598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52400"/>
            <a:ext cx="3195024" cy="769441"/>
          </a:xfrm>
          <a:prstGeom prst="rect">
            <a:avLst/>
          </a:prstGeom>
        </p:spPr>
        <p:txBody>
          <a:bodyPr wrap="square">
            <a:spAutoFit/>
          </a:bodyPr>
          <a:lstStyle/>
          <a:p>
            <a:pPr algn="ctr"/>
            <a:r>
              <a:rPr lang="en-US" sz="4400" b="1" u="sng" dirty="0">
                <a:solidFill>
                  <a:schemeClr val="tx2"/>
                </a:solidFill>
                <a:latin typeface="Calibri" pitchFamily="34" charset="0"/>
                <a:cs typeface="Calibri" pitchFamily="34" charset="0"/>
              </a:rPr>
              <a:t>Registration</a:t>
            </a:r>
          </a:p>
        </p:txBody>
      </p:sp>
      <p:sp>
        <p:nvSpPr>
          <p:cNvPr id="3" name="TextBox 2"/>
          <p:cNvSpPr txBox="1"/>
          <p:nvPr/>
        </p:nvSpPr>
        <p:spPr>
          <a:xfrm>
            <a:off x="457200" y="1074855"/>
            <a:ext cx="8382000" cy="5432256"/>
          </a:xfrm>
          <a:prstGeom prst="rect">
            <a:avLst/>
          </a:prstGeom>
          <a:noFill/>
        </p:spPr>
        <p:txBody>
          <a:bodyPr wrap="square" rtlCol="0">
            <a:spAutoFit/>
          </a:bodyPr>
          <a:lstStyle/>
          <a:p>
            <a:r>
              <a:rPr lang="en-US" dirty="0">
                <a:latin typeface="Calibri" pitchFamily="34" charset="0"/>
                <a:cs typeface="Calibri" pitchFamily="34" charset="0"/>
              </a:rPr>
              <a:t>2. </a:t>
            </a:r>
            <a:r>
              <a:rPr lang="en-US" sz="2400" b="1" dirty="0">
                <a:latin typeface="Calibri" pitchFamily="34" charset="0"/>
                <a:cs typeface="Calibri" pitchFamily="34" charset="0"/>
              </a:rPr>
              <a:t>Registration with Export Promotion Council</a:t>
            </a:r>
            <a:r>
              <a:rPr lang="en-US" sz="2400" b="1" dirty="0" smtClean="0">
                <a:latin typeface="Calibri" pitchFamily="34" charset="0"/>
                <a:cs typeface="Calibri" pitchFamily="34" charset="0"/>
              </a:rPr>
              <a:t>:</a:t>
            </a:r>
          </a:p>
          <a:p>
            <a:endParaRPr lang="en-US" sz="2400" b="1" dirty="0">
              <a:latin typeface="Calibri" pitchFamily="34" charset="0"/>
              <a:cs typeface="Calibri" pitchFamily="34" charset="0"/>
            </a:endParaRPr>
          </a:p>
          <a:p>
            <a:pPr marL="342900" indent="-342900" algn="just">
              <a:buFont typeface="Wingdings" pitchFamily="2" charset="2"/>
              <a:buChar char="v"/>
            </a:pPr>
            <a:r>
              <a:rPr lang="en-US" sz="2300" dirty="0">
                <a:latin typeface="Calibri" pitchFamily="34" charset="0"/>
                <a:cs typeface="Calibri" pitchFamily="34" charset="0"/>
              </a:rPr>
              <a:t>In order to enable you to obtain benefits/concession under the export-import policy, you are required to register yourself with an appropriate export promotion agency by obtaining registration-cum- membership certificate</a:t>
            </a:r>
            <a:r>
              <a:rPr lang="en-US" sz="2300" dirty="0" smtClean="0">
                <a:latin typeface="Calibri" pitchFamily="34" charset="0"/>
                <a:cs typeface="Calibri" pitchFamily="34" charset="0"/>
              </a:rPr>
              <a:t>.</a:t>
            </a:r>
          </a:p>
          <a:p>
            <a:pPr algn="just"/>
            <a:endParaRPr lang="en-US" sz="2300" dirty="0">
              <a:latin typeface="Calibri" pitchFamily="34" charset="0"/>
              <a:cs typeface="Calibri" pitchFamily="34" charset="0"/>
            </a:endParaRPr>
          </a:p>
          <a:p>
            <a:pPr marL="342900" indent="-342900" algn="just">
              <a:buFont typeface="Wingdings" pitchFamily="2" charset="2"/>
              <a:buChar char="v"/>
            </a:pPr>
            <a:r>
              <a:rPr lang="en-US" sz="2300" dirty="0">
                <a:latin typeface="Calibri" pitchFamily="34" charset="0"/>
                <a:cs typeface="Calibri" pitchFamily="34" charset="0"/>
              </a:rPr>
              <a:t>An application for registration should be accompanied by a self certified copy of the IEC number. Membership fee should be paid in the form of cheque or draft after ascertaining the amount from the concerned </a:t>
            </a:r>
            <a:r>
              <a:rPr lang="en-US" sz="2300" dirty="0" smtClean="0">
                <a:latin typeface="Calibri" pitchFamily="34" charset="0"/>
                <a:cs typeface="Calibri" pitchFamily="34" charset="0"/>
              </a:rPr>
              <a:t>EPC.</a:t>
            </a:r>
          </a:p>
          <a:p>
            <a:pPr algn="just"/>
            <a:endParaRPr lang="en-US" sz="2300" dirty="0" smtClean="0">
              <a:latin typeface="Calibri" pitchFamily="34" charset="0"/>
              <a:cs typeface="Calibri" pitchFamily="34" charset="0"/>
            </a:endParaRPr>
          </a:p>
          <a:p>
            <a:pPr marL="342900" indent="-342900" algn="just">
              <a:buFont typeface="Wingdings" pitchFamily="2" charset="2"/>
              <a:buChar char="v"/>
            </a:pPr>
            <a:r>
              <a:rPr lang="en-US" sz="2300" dirty="0" smtClean="0">
                <a:latin typeface="Calibri" pitchFamily="34" charset="0"/>
                <a:cs typeface="Calibri" pitchFamily="34" charset="0"/>
              </a:rPr>
              <a:t>The </a:t>
            </a:r>
            <a:r>
              <a:rPr lang="en-US" sz="2300" dirty="0">
                <a:latin typeface="Calibri" pitchFamily="34" charset="0"/>
                <a:cs typeface="Calibri" pitchFamily="34" charset="0"/>
              </a:rPr>
              <a:t>RCMC certificate is valid from 1st April of the licensing year in which it was issued and shall be valid for five years ending 31st March of the licensing year, unless otherwise specified</a:t>
            </a:r>
            <a:r>
              <a:rPr lang="en-US" sz="2300" dirty="0" smtClean="0">
                <a:latin typeface="Calibri" pitchFamily="34" charset="0"/>
                <a:cs typeface="Calibri" pitchFamily="34" charset="0"/>
              </a:rPr>
              <a:t>.</a:t>
            </a:r>
            <a:endParaRPr lang="en-US" sz="2300" dirty="0">
              <a:latin typeface="Calibri" pitchFamily="34" charset="0"/>
              <a:cs typeface="Calibri" pitchFamily="34" charset="0"/>
            </a:endParaRPr>
          </a:p>
        </p:txBody>
      </p:sp>
    </p:spTree>
    <p:extLst>
      <p:ext uri="{BB962C8B-B14F-4D97-AF65-F5344CB8AC3E}">
        <p14:creationId xmlns:p14="http://schemas.microsoft.com/office/powerpoint/2010/main" val="4113071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1639" y="1143000"/>
            <a:ext cx="8153400" cy="5355312"/>
          </a:xfrm>
          <a:prstGeom prst="rect">
            <a:avLst/>
          </a:prstGeom>
          <a:noFill/>
        </p:spPr>
        <p:txBody>
          <a:bodyPr wrap="square" rtlCol="0">
            <a:spAutoFit/>
          </a:bodyPr>
          <a:lstStyle/>
          <a:p>
            <a:r>
              <a:rPr lang="en-US" sz="2400" b="1" dirty="0">
                <a:latin typeface="Calibri" pitchFamily="34" charset="0"/>
                <a:cs typeface="Calibri" pitchFamily="34" charset="0"/>
              </a:rPr>
              <a:t>3. Registration with Income Tax </a:t>
            </a:r>
            <a:r>
              <a:rPr lang="en-US" sz="2400" b="1" dirty="0" smtClean="0">
                <a:latin typeface="Calibri" pitchFamily="34" charset="0"/>
                <a:cs typeface="Calibri" pitchFamily="34" charset="0"/>
              </a:rPr>
              <a:t>Authorities:</a:t>
            </a:r>
          </a:p>
          <a:p>
            <a:endParaRPr lang="en-US" sz="2400" b="1" dirty="0">
              <a:latin typeface="Calibri" pitchFamily="34" charset="0"/>
              <a:cs typeface="Calibri" pitchFamily="34" charset="0"/>
            </a:endParaRPr>
          </a:p>
          <a:p>
            <a:pPr algn="just"/>
            <a:r>
              <a:rPr lang="en-US" sz="2200" dirty="0">
                <a:latin typeface="Calibri" pitchFamily="34" charset="0"/>
                <a:cs typeface="Calibri" pitchFamily="34" charset="0"/>
              </a:rPr>
              <a:t>Goods exported out of the country are eligible for exemption from both Value Added Tax and Central Sales Tax. So, to get the benefit of tax exemption it is important for an exporter to get registered with the Tax Authorities</a:t>
            </a:r>
            <a:r>
              <a:rPr lang="en-US" sz="2200" dirty="0" smtClean="0">
                <a:latin typeface="Calibri" pitchFamily="34" charset="0"/>
                <a:cs typeface="Calibri" pitchFamily="34" charset="0"/>
              </a:rPr>
              <a:t>.</a:t>
            </a:r>
          </a:p>
          <a:p>
            <a:endParaRPr lang="en-US" sz="2400" dirty="0" smtClean="0">
              <a:latin typeface="Calibri" pitchFamily="34" charset="0"/>
              <a:cs typeface="Calibri" pitchFamily="34" charset="0"/>
            </a:endParaRPr>
          </a:p>
          <a:p>
            <a:r>
              <a:rPr lang="en-US" sz="2400" dirty="0" smtClean="0">
                <a:latin typeface="Calibri" pitchFamily="34" charset="0"/>
                <a:cs typeface="Calibri" pitchFamily="34" charset="0"/>
              </a:rPr>
              <a:t>4. </a:t>
            </a:r>
            <a:r>
              <a:rPr lang="en-US" sz="2400" b="1" dirty="0">
                <a:latin typeface="Calibri" pitchFamily="34" charset="0"/>
                <a:cs typeface="Calibri" pitchFamily="34" charset="0"/>
              </a:rPr>
              <a:t>Registration with Commodity Boards</a:t>
            </a:r>
            <a:r>
              <a:rPr lang="en-US" sz="2400" b="1" dirty="0" smtClean="0">
                <a:latin typeface="Calibri" pitchFamily="34" charset="0"/>
                <a:cs typeface="Calibri" pitchFamily="34" charset="0"/>
              </a:rPr>
              <a:t>:</a:t>
            </a:r>
          </a:p>
          <a:p>
            <a:endParaRPr lang="en-US" sz="2400" b="1" dirty="0">
              <a:latin typeface="Calibri" pitchFamily="34" charset="0"/>
              <a:cs typeface="Calibri" pitchFamily="34" charset="0"/>
            </a:endParaRPr>
          </a:p>
          <a:p>
            <a:pPr algn="just"/>
            <a:r>
              <a:rPr lang="en-US" sz="2200" dirty="0" smtClean="0">
                <a:latin typeface="Calibri" pitchFamily="34" charset="0"/>
                <a:cs typeface="Calibri" pitchFamily="34" charset="0"/>
              </a:rPr>
              <a:t>Commodity </a:t>
            </a:r>
            <a:r>
              <a:rPr lang="en-US" sz="2200" dirty="0">
                <a:latin typeface="Calibri" pitchFamily="34" charset="0"/>
                <a:cs typeface="Calibri" pitchFamily="34" charset="0"/>
              </a:rPr>
              <a:t>Board is registered agency designated by the Ministry of Commerce, Government of India for purposes of export-promotion and has offices in India and abroad. At present, there are five statutory Commodity Boards under the Department of Commerce. These Boards are responsible for production, development and export of tea, coffee, rubber, spices and tobacco</a:t>
            </a:r>
            <a:r>
              <a:rPr lang="en-US" sz="2400" dirty="0">
                <a:latin typeface="Calibri" pitchFamily="34" charset="0"/>
                <a:cs typeface="Calibri" pitchFamily="34" charset="0"/>
              </a:rPr>
              <a:t>.</a:t>
            </a:r>
          </a:p>
        </p:txBody>
      </p:sp>
      <p:sp>
        <p:nvSpPr>
          <p:cNvPr id="3" name="Rectangle 2"/>
          <p:cNvSpPr/>
          <p:nvPr/>
        </p:nvSpPr>
        <p:spPr>
          <a:xfrm>
            <a:off x="2819400" y="152400"/>
            <a:ext cx="3195024" cy="769441"/>
          </a:xfrm>
          <a:prstGeom prst="rect">
            <a:avLst/>
          </a:prstGeom>
        </p:spPr>
        <p:txBody>
          <a:bodyPr wrap="square">
            <a:spAutoFit/>
          </a:bodyPr>
          <a:lstStyle/>
          <a:p>
            <a:pPr algn="ctr"/>
            <a:r>
              <a:rPr lang="en-US" sz="4400" b="1" u="sng" dirty="0">
                <a:solidFill>
                  <a:schemeClr val="tx2"/>
                </a:solidFill>
                <a:latin typeface="Calibri" pitchFamily="34" charset="0"/>
                <a:cs typeface="Calibri" pitchFamily="34" charset="0"/>
              </a:rPr>
              <a:t>Registration</a:t>
            </a:r>
          </a:p>
        </p:txBody>
      </p:sp>
    </p:spTree>
    <p:extLst>
      <p:ext uri="{BB962C8B-B14F-4D97-AF65-F5344CB8AC3E}">
        <p14:creationId xmlns:p14="http://schemas.microsoft.com/office/powerpoint/2010/main" val="3301443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5315" y="152400"/>
            <a:ext cx="7696200" cy="769441"/>
          </a:xfrm>
          <a:prstGeom prst="rect">
            <a:avLst/>
          </a:prstGeom>
          <a:noFill/>
        </p:spPr>
        <p:txBody>
          <a:bodyPr wrap="square" rtlCol="0">
            <a:spAutoFit/>
          </a:bodyPr>
          <a:lstStyle/>
          <a:p>
            <a:pPr algn="ctr"/>
            <a:r>
              <a:rPr lang="en-US" sz="4400" b="1" u="sng" dirty="0">
                <a:solidFill>
                  <a:schemeClr val="tx2"/>
                </a:solidFill>
                <a:latin typeface="Calibri" pitchFamily="34" charset="0"/>
                <a:cs typeface="Calibri" pitchFamily="34" charset="0"/>
              </a:rPr>
              <a:t>EXPORT LICENSE</a:t>
            </a:r>
            <a:r>
              <a:rPr lang="en-US" sz="4400" b="1" dirty="0">
                <a:solidFill>
                  <a:schemeClr val="tx2"/>
                </a:solidFill>
                <a:latin typeface="Calibri" pitchFamily="34" charset="0"/>
                <a:cs typeface="Calibri" pitchFamily="34" charset="0"/>
              </a:rPr>
              <a:t>:</a:t>
            </a:r>
          </a:p>
        </p:txBody>
      </p:sp>
      <p:sp>
        <p:nvSpPr>
          <p:cNvPr id="4" name="Rectangle 3"/>
          <p:cNvSpPr/>
          <p:nvPr/>
        </p:nvSpPr>
        <p:spPr>
          <a:xfrm>
            <a:off x="594815" y="1198208"/>
            <a:ext cx="8077200" cy="5262979"/>
          </a:xfrm>
          <a:prstGeom prst="rect">
            <a:avLst/>
          </a:prstGeom>
        </p:spPr>
        <p:txBody>
          <a:bodyPr wrap="square">
            <a:spAutoFit/>
          </a:bodyPr>
          <a:lstStyle/>
          <a:p>
            <a:pPr algn="just"/>
            <a:r>
              <a:rPr lang="en-US" sz="2200" dirty="0">
                <a:latin typeface="Calibri" pitchFamily="34" charset="0"/>
                <a:cs typeface="Calibri" pitchFamily="34" charset="0"/>
              </a:rPr>
              <a:t>An export license is a document issued by the appropriate licensing agency after which an exporter is allowed to transport his product in a foreign market</a:t>
            </a:r>
            <a:r>
              <a:rPr lang="en-US" sz="2200" dirty="0" smtClean="0">
                <a:latin typeface="Calibri" pitchFamily="34" charset="0"/>
                <a:cs typeface="Calibri" pitchFamily="34" charset="0"/>
              </a:rPr>
              <a:t>. </a:t>
            </a:r>
            <a:r>
              <a:rPr lang="en-US" sz="2200" dirty="0">
                <a:latin typeface="Calibri" pitchFamily="34" charset="0"/>
                <a:cs typeface="Calibri" pitchFamily="34" charset="0"/>
              </a:rPr>
              <a:t>Export license depends on the nature of goods to be transported as well as the destination port. So, </a:t>
            </a:r>
            <a:r>
              <a:rPr lang="en-US" sz="2200" dirty="0" smtClean="0">
                <a:latin typeface="Calibri" pitchFamily="34" charset="0"/>
                <a:cs typeface="Calibri" pitchFamily="34" charset="0"/>
              </a:rPr>
              <a:t>while </a:t>
            </a:r>
            <a:r>
              <a:rPr lang="en-US" sz="2200" dirty="0">
                <a:latin typeface="Calibri" pitchFamily="34" charset="0"/>
                <a:cs typeface="Calibri" pitchFamily="34" charset="0"/>
              </a:rPr>
              <a:t>making the determination one must consider the following necessary points</a:t>
            </a:r>
            <a:r>
              <a:rPr lang="en-US" sz="2200" dirty="0" smtClean="0">
                <a:latin typeface="Calibri" pitchFamily="34" charset="0"/>
                <a:cs typeface="Calibri" pitchFamily="34" charset="0"/>
              </a:rPr>
              <a:t>:</a:t>
            </a:r>
          </a:p>
          <a:p>
            <a:pPr marL="1257300" lvl="2" indent="-342900" algn="just">
              <a:buFont typeface="Wingdings" pitchFamily="2" charset="2"/>
              <a:buChar char="Ø"/>
            </a:pPr>
            <a:r>
              <a:rPr lang="en-US" sz="2200" dirty="0" smtClean="0">
                <a:latin typeface="Calibri" pitchFamily="34" charset="0"/>
                <a:cs typeface="Calibri" pitchFamily="34" charset="0"/>
              </a:rPr>
              <a:t>What is being exported?</a:t>
            </a:r>
          </a:p>
          <a:p>
            <a:pPr marL="1257300" lvl="2" indent="-342900" algn="just">
              <a:buFont typeface="Wingdings" pitchFamily="2" charset="2"/>
              <a:buChar char="Ø"/>
            </a:pPr>
            <a:r>
              <a:rPr lang="en-US" sz="2200" dirty="0" smtClean="0">
                <a:latin typeface="Calibri" pitchFamily="34" charset="0"/>
                <a:cs typeface="Calibri" pitchFamily="34" charset="0"/>
              </a:rPr>
              <a:t>Where it is being exported?</a:t>
            </a:r>
          </a:p>
          <a:p>
            <a:pPr marL="1257300" lvl="2" indent="-342900" algn="just">
              <a:buFont typeface="Wingdings" pitchFamily="2" charset="2"/>
              <a:buChar char="Ø"/>
            </a:pPr>
            <a:r>
              <a:rPr lang="en-US" sz="2200" dirty="0" smtClean="0">
                <a:latin typeface="Calibri" pitchFamily="34" charset="0"/>
                <a:cs typeface="Calibri" pitchFamily="34" charset="0"/>
              </a:rPr>
              <a:t>Who will receive the items?</a:t>
            </a:r>
          </a:p>
          <a:p>
            <a:pPr marL="1257300" lvl="2" indent="-342900" algn="just">
              <a:buFont typeface="Wingdings" pitchFamily="2" charset="2"/>
              <a:buChar char="Ø"/>
            </a:pPr>
            <a:r>
              <a:rPr lang="en-US" sz="2200" dirty="0" smtClean="0">
                <a:latin typeface="Calibri" pitchFamily="34" charset="0"/>
                <a:cs typeface="Calibri" pitchFamily="34" charset="0"/>
              </a:rPr>
              <a:t>What will be the use of the items?</a:t>
            </a:r>
          </a:p>
          <a:p>
            <a:endParaRPr lang="en-US" sz="2400" b="1" dirty="0" smtClean="0">
              <a:latin typeface="Calibri" pitchFamily="34" charset="0"/>
              <a:cs typeface="Calibri" pitchFamily="34" charset="0"/>
            </a:endParaRPr>
          </a:p>
          <a:p>
            <a:r>
              <a:rPr lang="en-US" sz="2400" b="1" dirty="0" smtClean="0">
                <a:latin typeface="Calibri" pitchFamily="34" charset="0"/>
                <a:cs typeface="Calibri" pitchFamily="34" charset="0"/>
              </a:rPr>
              <a:t>Canalisation</a:t>
            </a:r>
            <a:r>
              <a:rPr lang="en-US" sz="2400" b="1" dirty="0">
                <a:latin typeface="Calibri" pitchFamily="34" charset="0"/>
                <a:cs typeface="Calibri" pitchFamily="34" charset="0"/>
              </a:rPr>
              <a:t>:</a:t>
            </a:r>
          </a:p>
          <a:p>
            <a:pPr algn="just"/>
            <a:r>
              <a:rPr lang="en-US" sz="2200" dirty="0" smtClean="0">
                <a:latin typeface="Calibri" pitchFamily="34" charset="0"/>
                <a:cs typeface="Calibri" pitchFamily="34" charset="0"/>
              </a:rPr>
              <a:t>Canalisation </a:t>
            </a:r>
            <a:r>
              <a:rPr lang="en-US" sz="2200" dirty="0">
                <a:latin typeface="Calibri" pitchFamily="34" charset="0"/>
                <a:cs typeface="Calibri" pitchFamily="34" charset="0"/>
              </a:rPr>
              <a:t>is an important feature of Export License under which certain goods can be imported only by designated agencies. For an example, an item like gold, in bulk, can be imported only by specified banks like SBI and some foreign banks or designated agencies</a:t>
            </a:r>
            <a:r>
              <a:rPr lang="en-US" sz="2400" dirty="0" smtClean="0">
                <a:latin typeface="Calibri" pitchFamily="34" charset="0"/>
                <a:cs typeface="Calibri" pitchFamily="34" charset="0"/>
              </a:rPr>
              <a:t>.</a:t>
            </a:r>
            <a:endParaRPr lang="en-US" sz="2200" dirty="0">
              <a:latin typeface="Calibri" pitchFamily="34" charset="0"/>
              <a:cs typeface="Calibri" pitchFamily="34" charset="0"/>
            </a:endParaRPr>
          </a:p>
        </p:txBody>
      </p:sp>
    </p:spTree>
    <p:extLst>
      <p:ext uri="{BB962C8B-B14F-4D97-AF65-F5344CB8AC3E}">
        <p14:creationId xmlns:p14="http://schemas.microsoft.com/office/powerpoint/2010/main" val="8585576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08379" y="1371600"/>
            <a:ext cx="8254621" cy="5232202"/>
          </a:xfrm>
          <a:prstGeom prst="rect">
            <a:avLst/>
          </a:prstGeom>
          <a:noFill/>
        </p:spPr>
        <p:txBody>
          <a:bodyPr wrap="square" rtlCol="0">
            <a:spAutoFit/>
          </a:bodyPr>
          <a:lstStyle/>
          <a:p>
            <a:pPr algn="just"/>
            <a:r>
              <a:rPr lang="en-US" sz="2400" b="1" dirty="0" smtClean="0">
                <a:latin typeface="Calibri" pitchFamily="34" charset="0"/>
                <a:cs typeface="Calibri" pitchFamily="34" charset="0"/>
              </a:rPr>
              <a:t>Application </a:t>
            </a:r>
            <a:r>
              <a:rPr lang="en-US" sz="2400" b="1" dirty="0">
                <a:latin typeface="Calibri" pitchFamily="34" charset="0"/>
                <a:cs typeface="Calibri" pitchFamily="34" charset="0"/>
              </a:rPr>
              <a:t>for an Export </a:t>
            </a:r>
            <a:r>
              <a:rPr lang="en-US" sz="2400" b="1" dirty="0" smtClean="0">
                <a:latin typeface="Calibri" pitchFamily="34" charset="0"/>
                <a:cs typeface="Calibri" pitchFamily="34" charset="0"/>
              </a:rPr>
              <a:t>License:</a:t>
            </a:r>
          </a:p>
          <a:p>
            <a:pPr algn="just"/>
            <a:r>
              <a:rPr lang="en-US" sz="2200" dirty="0" smtClean="0">
                <a:latin typeface="Calibri" pitchFamily="34" charset="0"/>
                <a:cs typeface="Calibri" pitchFamily="34" charset="0"/>
              </a:rPr>
              <a:t>Export </a:t>
            </a:r>
            <a:r>
              <a:rPr lang="en-US" sz="2200" dirty="0">
                <a:latin typeface="Calibri" pitchFamily="34" charset="0"/>
                <a:cs typeface="Calibri" pitchFamily="34" charset="0"/>
              </a:rPr>
              <a:t>license are </a:t>
            </a:r>
            <a:r>
              <a:rPr lang="en-US" sz="2200" dirty="0" smtClean="0">
                <a:latin typeface="Calibri" pitchFamily="34" charset="0"/>
                <a:cs typeface="Calibri" pitchFamily="34" charset="0"/>
              </a:rPr>
              <a:t>issued only for </a:t>
            </a:r>
            <a:r>
              <a:rPr lang="en-US" sz="2200" dirty="0">
                <a:latin typeface="Calibri" pitchFamily="34" charset="0"/>
                <a:cs typeface="Calibri" pitchFamily="34" charset="0"/>
              </a:rPr>
              <a:t>the goods mentioned in the Schedule 2 of ITC (HS) Classifications of Export and Import items. A proper application can be submitted to the Director General of Foreign Trade (DGFT). </a:t>
            </a:r>
            <a:endParaRPr lang="en-US" sz="2200" dirty="0" smtClean="0">
              <a:latin typeface="Calibri" pitchFamily="34" charset="0"/>
              <a:cs typeface="Calibri" pitchFamily="34" charset="0"/>
            </a:endParaRPr>
          </a:p>
          <a:p>
            <a:pPr algn="just"/>
            <a:endParaRPr lang="en-US" sz="2200" dirty="0">
              <a:latin typeface="Calibri" pitchFamily="34" charset="0"/>
              <a:cs typeface="Calibri" pitchFamily="34" charset="0"/>
            </a:endParaRPr>
          </a:p>
          <a:p>
            <a:r>
              <a:rPr lang="en-US" sz="2400" b="1" dirty="0">
                <a:latin typeface="Calibri" pitchFamily="34" charset="0"/>
                <a:cs typeface="Calibri" pitchFamily="34" charset="0"/>
              </a:rPr>
              <a:t>Exports Free unless </a:t>
            </a:r>
            <a:r>
              <a:rPr lang="en-US" sz="2400" b="1" dirty="0" smtClean="0">
                <a:latin typeface="Calibri" pitchFamily="34" charset="0"/>
                <a:cs typeface="Calibri" pitchFamily="34" charset="0"/>
              </a:rPr>
              <a:t>regulated:</a:t>
            </a:r>
          </a:p>
          <a:p>
            <a:pPr algn="just"/>
            <a:r>
              <a:rPr lang="en-US" sz="2200" dirty="0" smtClean="0">
                <a:latin typeface="Calibri" pitchFamily="34" charset="0"/>
                <a:cs typeface="Calibri" pitchFamily="34" charset="0"/>
              </a:rPr>
              <a:t>The </a:t>
            </a:r>
            <a:r>
              <a:rPr lang="en-US" sz="2200" dirty="0">
                <a:latin typeface="Calibri" pitchFamily="34" charset="0"/>
                <a:cs typeface="Calibri" pitchFamily="34" charset="0"/>
              </a:rPr>
              <a:t>Director General of Foreign Trade (DGFT) from time to time specifies through a public notice according to which any goods, not included in the ITC (HS) Classifications of Export and Import items may be exported without a license. Such terms and conditions may include Minimum Export Price (MEP), registration with specified authorities, quantitative ceilings and compliance with other laws, rules, regulations.</a:t>
            </a:r>
          </a:p>
          <a:p>
            <a:pPr algn="just"/>
            <a:endParaRPr lang="en-US" sz="2200" dirty="0">
              <a:latin typeface="Calibri" pitchFamily="34" charset="0"/>
              <a:cs typeface="Calibri" pitchFamily="34" charset="0"/>
            </a:endParaRPr>
          </a:p>
        </p:txBody>
      </p:sp>
      <p:sp>
        <p:nvSpPr>
          <p:cNvPr id="7" name="TextBox 6"/>
          <p:cNvSpPr txBox="1"/>
          <p:nvPr/>
        </p:nvSpPr>
        <p:spPr>
          <a:xfrm>
            <a:off x="823415" y="381000"/>
            <a:ext cx="7696200" cy="769441"/>
          </a:xfrm>
          <a:prstGeom prst="rect">
            <a:avLst/>
          </a:prstGeom>
          <a:noFill/>
        </p:spPr>
        <p:txBody>
          <a:bodyPr wrap="square" rtlCol="0">
            <a:spAutoFit/>
          </a:bodyPr>
          <a:lstStyle/>
          <a:p>
            <a:pPr algn="ctr"/>
            <a:r>
              <a:rPr lang="en-US" sz="4400" b="1" u="sng" dirty="0">
                <a:solidFill>
                  <a:schemeClr val="tx2"/>
                </a:solidFill>
                <a:latin typeface="Calibri" pitchFamily="34" charset="0"/>
                <a:cs typeface="Calibri" pitchFamily="34" charset="0"/>
              </a:rPr>
              <a:t>EXPORT LICENSE</a:t>
            </a:r>
            <a:r>
              <a:rPr lang="en-US" sz="4400" b="1" dirty="0">
                <a:solidFill>
                  <a:schemeClr val="tx2"/>
                </a:solidFill>
                <a:latin typeface="Calibri" pitchFamily="34" charset="0"/>
                <a:cs typeface="Calibri" pitchFamily="34" charset="0"/>
              </a:rPr>
              <a:t>:</a:t>
            </a:r>
          </a:p>
        </p:txBody>
      </p:sp>
    </p:spTree>
    <p:extLst>
      <p:ext uri="{BB962C8B-B14F-4D97-AF65-F5344CB8AC3E}">
        <p14:creationId xmlns:p14="http://schemas.microsoft.com/office/powerpoint/2010/main" val="1906286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06606" y="457200"/>
            <a:ext cx="6705600" cy="646331"/>
          </a:xfrm>
          <a:prstGeom prst="rect">
            <a:avLst/>
          </a:prstGeom>
          <a:noFill/>
        </p:spPr>
        <p:txBody>
          <a:bodyPr wrap="square" rtlCol="0">
            <a:spAutoFit/>
          </a:bodyPr>
          <a:lstStyle/>
          <a:p>
            <a:pPr algn="ctr"/>
            <a:r>
              <a:rPr lang="en-US" sz="3600" b="1" u="sng" dirty="0" smtClean="0">
                <a:solidFill>
                  <a:schemeClr val="tx2"/>
                </a:solidFill>
                <a:latin typeface="Calibri" pitchFamily="34" charset="0"/>
                <a:cs typeface="Calibri" pitchFamily="34" charset="0"/>
              </a:rPr>
              <a:t>Documents</a:t>
            </a:r>
            <a:endParaRPr lang="en-US" sz="3600" b="1" u="sng" dirty="0">
              <a:solidFill>
                <a:schemeClr val="tx2"/>
              </a:solidFill>
              <a:latin typeface="Calibri" pitchFamily="34" charset="0"/>
              <a:cs typeface="Calibri" pitchFamily="34" charset="0"/>
            </a:endParaRPr>
          </a:p>
        </p:txBody>
      </p:sp>
      <p:sp>
        <p:nvSpPr>
          <p:cNvPr id="3" name="TextBox 2"/>
          <p:cNvSpPr txBox="1"/>
          <p:nvPr/>
        </p:nvSpPr>
        <p:spPr>
          <a:xfrm>
            <a:off x="609600" y="1103531"/>
            <a:ext cx="7924800" cy="2123658"/>
          </a:xfrm>
          <a:prstGeom prst="rect">
            <a:avLst/>
          </a:prstGeom>
          <a:noFill/>
        </p:spPr>
        <p:txBody>
          <a:bodyPr wrap="square" rtlCol="0">
            <a:spAutoFit/>
          </a:bodyPr>
          <a:lstStyle/>
          <a:p>
            <a:pPr algn="just"/>
            <a:r>
              <a:rPr lang="en-US" sz="2200" dirty="0">
                <a:latin typeface="Calibri" pitchFamily="34" charset="0"/>
                <a:cs typeface="Calibri" pitchFamily="34" charset="0"/>
              </a:rPr>
              <a:t>It is said that “International Trade is a sale of documents”. It </a:t>
            </a:r>
            <a:r>
              <a:rPr lang="en-US" sz="2200" dirty="0" smtClean="0">
                <a:latin typeface="Calibri" pitchFamily="34" charset="0"/>
                <a:cs typeface="Calibri" pitchFamily="34" charset="0"/>
              </a:rPr>
              <a:t>is very important </a:t>
            </a:r>
            <a:r>
              <a:rPr lang="en-US" sz="2200" dirty="0">
                <a:latin typeface="Calibri" pitchFamily="34" charset="0"/>
                <a:cs typeface="Calibri" pitchFamily="34" charset="0"/>
              </a:rPr>
              <a:t>to clearly understand the </a:t>
            </a:r>
            <a:r>
              <a:rPr lang="en-US" sz="2200" dirty="0" smtClean="0">
                <a:latin typeface="Calibri" pitchFamily="34" charset="0"/>
                <a:cs typeface="Calibri" pitchFamily="34" charset="0"/>
              </a:rPr>
              <a:t>documents involved </a:t>
            </a:r>
            <a:r>
              <a:rPr lang="en-US" sz="2200" dirty="0">
                <a:latin typeface="Calibri" pitchFamily="34" charset="0"/>
                <a:cs typeface="Calibri" pitchFamily="34" charset="0"/>
              </a:rPr>
              <a:t>in the transaction to avoid the risk factors </a:t>
            </a:r>
            <a:r>
              <a:rPr lang="en-US" sz="2200" dirty="0" smtClean="0">
                <a:latin typeface="Calibri" pitchFamily="34" charset="0"/>
                <a:cs typeface="Calibri" pitchFamily="34" charset="0"/>
              </a:rPr>
              <a:t>and adhere </a:t>
            </a:r>
            <a:r>
              <a:rPr lang="en-US" sz="2200" dirty="0">
                <a:latin typeface="Calibri" pitchFamily="34" charset="0"/>
                <a:cs typeface="Calibri" pitchFamily="34" charset="0"/>
              </a:rPr>
              <a:t>to the legal obligations. </a:t>
            </a:r>
          </a:p>
          <a:p>
            <a:pPr algn="just"/>
            <a:r>
              <a:rPr lang="en-US" sz="2200" dirty="0">
                <a:latin typeface="Calibri" pitchFamily="34" charset="0"/>
                <a:cs typeface="Calibri" pitchFamily="34" charset="0"/>
              </a:rPr>
              <a:t>The entire documentation in export  trade  can  be  basically </a:t>
            </a:r>
          </a:p>
          <a:p>
            <a:pPr algn="just"/>
            <a:r>
              <a:rPr lang="en-US" sz="2200" dirty="0">
                <a:latin typeface="Calibri" pitchFamily="34" charset="0"/>
                <a:cs typeface="Calibri" pitchFamily="34" charset="0"/>
              </a:rPr>
              <a:t>divided into two categories:  </a:t>
            </a:r>
          </a:p>
        </p:txBody>
      </p:sp>
      <p:graphicFrame>
        <p:nvGraphicFramePr>
          <p:cNvPr id="5" name="Diagram 4"/>
          <p:cNvGraphicFramePr/>
          <p:nvPr>
            <p:extLst>
              <p:ext uri="{D42A27DB-BD31-4B8C-83A1-F6EECF244321}">
                <p14:modId xmlns:p14="http://schemas.microsoft.com/office/powerpoint/2010/main" val="1150744491"/>
              </p:ext>
            </p:extLst>
          </p:nvPr>
        </p:nvGraphicFramePr>
        <p:xfrm>
          <a:off x="2133600" y="3429000"/>
          <a:ext cx="5334000" cy="312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5551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9937" y="185803"/>
            <a:ext cx="5410200" cy="646331"/>
          </a:xfrm>
          <a:prstGeom prst="rect">
            <a:avLst/>
          </a:prstGeom>
          <a:noFill/>
        </p:spPr>
        <p:txBody>
          <a:bodyPr wrap="square" rtlCol="0">
            <a:spAutoFit/>
          </a:bodyPr>
          <a:lstStyle/>
          <a:p>
            <a:pPr lvl="0" algn="ctr"/>
            <a:r>
              <a:rPr lang="en-US" sz="3600" b="1" u="sng" dirty="0">
                <a:solidFill>
                  <a:schemeClr val="tx2"/>
                </a:solidFill>
                <a:latin typeface="Calibri" pitchFamily="34" charset="0"/>
                <a:cs typeface="Calibri" pitchFamily="34" charset="0"/>
              </a:rPr>
              <a:t>Pre-shipment Documents</a:t>
            </a:r>
          </a:p>
        </p:txBody>
      </p:sp>
      <p:sp>
        <p:nvSpPr>
          <p:cNvPr id="3" name="TextBox 2"/>
          <p:cNvSpPr txBox="1"/>
          <p:nvPr/>
        </p:nvSpPr>
        <p:spPr>
          <a:xfrm>
            <a:off x="531125" y="838200"/>
            <a:ext cx="8229600" cy="5909310"/>
          </a:xfrm>
          <a:prstGeom prst="rect">
            <a:avLst/>
          </a:prstGeom>
          <a:noFill/>
        </p:spPr>
        <p:txBody>
          <a:bodyPr wrap="square" rtlCol="0">
            <a:spAutoFit/>
          </a:bodyPr>
          <a:lstStyle/>
          <a:p>
            <a:pPr algn="just"/>
            <a:r>
              <a:rPr lang="en-US" sz="2100" dirty="0">
                <a:latin typeface="Calibri" pitchFamily="34" charset="0"/>
                <a:cs typeface="Calibri" pitchFamily="34" charset="0"/>
              </a:rPr>
              <a:t>Pre-shipment documents are those that an exporter has to generate, authenticate and submit to the concerned authorities and departments to get the necessary clearances, prior to the actual shipment of the cargo, so </a:t>
            </a:r>
            <a:r>
              <a:rPr lang="en-US" sz="2100" dirty="0" smtClean="0">
                <a:latin typeface="Calibri" pitchFamily="34" charset="0"/>
                <a:cs typeface="Calibri" pitchFamily="34" charset="0"/>
              </a:rPr>
              <a:t>that  </a:t>
            </a:r>
            <a:r>
              <a:rPr lang="en-US" sz="2100" dirty="0">
                <a:latin typeface="Calibri" pitchFamily="34" charset="0"/>
                <a:cs typeface="Calibri" pitchFamily="34" charset="0"/>
              </a:rPr>
              <a:t>the  cargo  can be shipped out with valid documents. The </a:t>
            </a:r>
            <a:r>
              <a:rPr lang="en-US" sz="2100" dirty="0" smtClean="0">
                <a:latin typeface="Calibri" pitchFamily="34" charset="0"/>
                <a:cs typeface="Calibri" pitchFamily="34" charset="0"/>
              </a:rPr>
              <a:t>pre-shipment </a:t>
            </a:r>
            <a:r>
              <a:rPr lang="en-US" sz="2100" dirty="0">
                <a:latin typeface="Calibri" pitchFamily="34" charset="0"/>
                <a:cs typeface="Calibri" pitchFamily="34" charset="0"/>
              </a:rPr>
              <a:t>documents are generally prepared when the product is ready for export and prior to shipment. The standard pre-shipment documents include: </a:t>
            </a:r>
            <a:endParaRPr lang="en-US" sz="2100" dirty="0" smtClean="0">
              <a:latin typeface="Calibri" pitchFamily="34" charset="0"/>
              <a:cs typeface="Calibri" pitchFamily="34" charset="0"/>
            </a:endParaRPr>
          </a:p>
          <a:p>
            <a:pPr marL="1257300" lvl="2" indent="-342900" algn="just">
              <a:buFont typeface="Wingdings" pitchFamily="2" charset="2"/>
              <a:buChar char="Ø"/>
            </a:pPr>
            <a:r>
              <a:rPr lang="en-US" sz="2100" dirty="0">
                <a:latin typeface="Calibri" pitchFamily="34" charset="0"/>
                <a:cs typeface="Calibri" pitchFamily="34" charset="0"/>
              </a:rPr>
              <a:t>Customs </a:t>
            </a:r>
            <a:r>
              <a:rPr lang="en-US" sz="2100" dirty="0" smtClean="0">
                <a:latin typeface="Calibri" pitchFamily="34" charset="0"/>
                <a:cs typeface="Calibri" pitchFamily="34" charset="0"/>
              </a:rPr>
              <a:t>Invoice</a:t>
            </a:r>
          </a:p>
          <a:p>
            <a:pPr marL="1257300" lvl="2" indent="-342900" algn="just">
              <a:buFont typeface="Wingdings" pitchFamily="2" charset="2"/>
              <a:buChar char="Ø"/>
            </a:pPr>
            <a:r>
              <a:rPr lang="en-US" sz="2100" dirty="0">
                <a:latin typeface="Calibri" pitchFamily="34" charset="0"/>
                <a:cs typeface="Calibri" pitchFamily="34" charset="0"/>
              </a:rPr>
              <a:t>Packing </a:t>
            </a:r>
            <a:r>
              <a:rPr lang="en-US" sz="2100" dirty="0" smtClean="0">
                <a:latin typeface="Calibri" pitchFamily="34" charset="0"/>
                <a:cs typeface="Calibri" pitchFamily="34" charset="0"/>
              </a:rPr>
              <a:t>List</a:t>
            </a:r>
          </a:p>
          <a:p>
            <a:pPr marL="1257300" lvl="2" indent="-342900" algn="just">
              <a:buFont typeface="Wingdings" pitchFamily="2" charset="2"/>
              <a:buChar char="Ø"/>
            </a:pPr>
            <a:r>
              <a:rPr lang="en-US" sz="2100" dirty="0">
                <a:latin typeface="Calibri" pitchFamily="34" charset="0"/>
                <a:cs typeface="Calibri" pitchFamily="34" charset="0"/>
              </a:rPr>
              <a:t>G R Form (original and duplicate) </a:t>
            </a:r>
            <a:endParaRPr lang="en-US" sz="2100" dirty="0" smtClean="0">
              <a:latin typeface="Calibri" pitchFamily="34" charset="0"/>
              <a:cs typeface="Calibri" pitchFamily="34" charset="0"/>
            </a:endParaRPr>
          </a:p>
          <a:p>
            <a:pPr marL="1257300" lvl="2" indent="-342900" algn="just">
              <a:buFont typeface="Wingdings" pitchFamily="2" charset="2"/>
              <a:buChar char="Ø"/>
            </a:pPr>
            <a:r>
              <a:rPr lang="en-US" sz="2100" dirty="0">
                <a:latin typeface="Calibri" pitchFamily="34" charset="0"/>
                <a:cs typeface="Calibri" pitchFamily="34" charset="0"/>
              </a:rPr>
              <a:t>ARE-1 Form (original and duplicate</a:t>
            </a:r>
            <a:r>
              <a:rPr lang="en-US" sz="2100" dirty="0" smtClean="0">
                <a:latin typeface="Calibri" pitchFamily="34" charset="0"/>
                <a:cs typeface="Calibri" pitchFamily="34" charset="0"/>
              </a:rPr>
              <a:t>)</a:t>
            </a:r>
          </a:p>
          <a:p>
            <a:pPr marL="1257300" lvl="2" indent="-342900" algn="just">
              <a:buFont typeface="Wingdings" pitchFamily="2" charset="2"/>
              <a:buChar char="Ø"/>
            </a:pPr>
            <a:r>
              <a:rPr lang="en-US" sz="2100" dirty="0">
                <a:latin typeface="Calibri" pitchFamily="34" charset="0"/>
                <a:cs typeface="Calibri" pitchFamily="34" charset="0"/>
              </a:rPr>
              <a:t>Copy Of Export </a:t>
            </a:r>
            <a:r>
              <a:rPr lang="en-US" sz="2100" dirty="0" smtClean="0">
                <a:latin typeface="Calibri" pitchFamily="34" charset="0"/>
                <a:cs typeface="Calibri" pitchFamily="34" charset="0"/>
              </a:rPr>
              <a:t>order</a:t>
            </a:r>
          </a:p>
          <a:p>
            <a:pPr marL="1257300" lvl="2" indent="-342900" algn="just">
              <a:buFont typeface="Wingdings" pitchFamily="2" charset="2"/>
              <a:buChar char="Ø"/>
            </a:pPr>
            <a:r>
              <a:rPr lang="en-US" sz="2100" dirty="0">
                <a:latin typeface="Calibri" pitchFamily="34" charset="0"/>
                <a:cs typeface="Calibri" pitchFamily="34" charset="0"/>
              </a:rPr>
              <a:t>Letter Of </a:t>
            </a:r>
            <a:r>
              <a:rPr lang="en-US" sz="2100" dirty="0" smtClean="0">
                <a:latin typeface="Calibri" pitchFamily="34" charset="0"/>
                <a:cs typeface="Calibri" pitchFamily="34" charset="0"/>
              </a:rPr>
              <a:t>Credit</a:t>
            </a:r>
          </a:p>
          <a:p>
            <a:pPr marL="1257300" lvl="2" indent="-342900" algn="just">
              <a:buFont typeface="Wingdings" pitchFamily="2" charset="2"/>
              <a:buChar char="Ø"/>
            </a:pPr>
            <a:r>
              <a:rPr lang="en-US" sz="2100" dirty="0">
                <a:latin typeface="Calibri" pitchFamily="34" charset="0"/>
                <a:cs typeface="Calibri" pitchFamily="34" charset="0"/>
              </a:rPr>
              <a:t>Shipping Bill (entire set) </a:t>
            </a:r>
            <a:endParaRPr lang="en-US" sz="2100" dirty="0" smtClean="0">
              <a:latin typeface="Calibri" pitchFamily="34" charset="0"/>
              <a:cs typeface="Calibri" pitchFamily="34" charset="0"/>
            </a:endParaRPr>
          </a:p>
          <a:p>
            <a:pPr marL="1257300" lvl="2" indent="-342900" algn="just">
              <a:buFont typeface="Wingdings" pitchFamily="2" charset="2"/>
              <a:buChar char="Ø"/>
            </a:pPr>
            <a:r>
              <a:rPr lang="en-US" sz="2100" dirty="0">
                <a:latin typeface="Calibri" pitchFamily="34" charset="0"/>
                <a:cs typeface="Calibri" pitchFamily="34" charset="0"/>
              </a:rPr>
              <a:t>Export </a:t>
            </a:r>
            <a:r>
              <a:rPr lang="en-US" sz="2100" dirty="0" err="1">
                <a:latin typeface="Calibri" pitchFamily="34" charset="0"/>
                <a:cs typeface="Calibri" pitchFamily="34" charset="0"/>
              </a:rPr>
              <a:t>Licence</a:t>
            </a:r>
            <a:r>
              <a:rPr lang="en-US" sz="2100" dirty="0">
                <a:latin typeface="Calibri" pitchFamily="34" charset="0"/>
                <a:cs typeface="Calibri" pitchFamily="34" charset="0"/>
              </a:rPr>
              <a:t>(for notified items) </a:t>
            </a:r>
            <a:endParaRPr lang="en-US" sz="2100" dirty="0" smtClean="0">
              <a:latin typeface="Calibri" pitchFamily="34" charset="0"/>
              <a:cs typeface="Calibri" pitchFamily="34" charset="0"/>
            </a:endParaRPr>
          </a:p>
          <a:p>
            <a:pPr marL="1257300" lvl="2" indent="-342900" algn="just">
              <a:buFont typeface="Wingdings" pitchFamily="2" charset="2"/>
              <a:buChar char="Ø"/>
            </a:pPr>
            <a:r>
              <a:rPr lang="en-US" sz="2100" dirty="0">
                <a:latin typeface="Calibri" pitchFamily="34" charset="0"/>
                <a:cs typeface="Calibri" pitchFamily="34" charset="0"/>
              </a:rPr>
              <a:t>Certificate Of Origin </a:t>
            </a:r>
          </a:p>
          <a:p>
            <a:pPr marL="1257300" lvl="2" indent="-342900" algn="just">
              <a:buFont typeface="Wingdings" pitchFamily="2" charset="2"/>
              <a:buChar char="Ø"/>
            </a:pPr>
            <a:r>
              <a:rPr lang="en-US" sz="2100" dirty="0" smtClean="0">
                <a:latin typeface="Calibri" pitchFamily="34" charset="0"/>
                <a:cs typeface="Calibri" pitchFamily="34" charset="0"/>
              </a:rPr>
              <a:t>Certificate </a:t>
            </a:r>
            <a:r>
              <a:rPr lang="en-US" sz="2100" dirty="0">
                <a:latin typeface="Calibri" pitchFamily="34" charset="0"/>
                <a:cs typeface="Calibri" pitchFamily="34" charset="0"/>
              </a:rPr>
              <a:t>Of </a:t>
            </a:r>
            <a:r>
              <a:rPr lang="en-US" sz="2100" dirty="0" smtClean="0">
                <a:latin typeface="Calibri" pitchFamily="34" charset="0"/>
                <a:cs typeface="Calibri" pitchFamily="34" charset="0"/>
              </a:rPr>
              <a:t>Inspection</a:t>
            </a:r>
          </a:p>
          <a:p>
            <a:pPr marL="1257300" lvl="2" indent="-342900" algn="just">
              <a:buFont typeface="Wingdings" pitchFamily="2" charset="2"/>
              <a:buChar char="Ø"/>
            </a:pPr>
            <a:r>
              <a:rPr lang="en-US" sz="2100" dirty="0">
                <a:latin typeface="Calibri" pitchFamily="34" charset="0"/>
                <a:cs typeface="Calibri" pitchFamily="34" charset="0"/>
              </a:rPr>
              <a:t>Any Other Documents (as required in L/C or by Customs) </a:t>
            </a:r>
          </a:p>
        </p:txBody>
      </p:sp>
    </p:spTree>
    <p:extLst>
      <p:ext uri="{BB962C8B-B14F-4D97-AF65-F5344CB8AC3E}">
        <p14:creationId xmlns:p14="http://schemas.microsoft.com/office/powerpoint/2010/main" val="2182179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34486" y="163860"/>
            <a:ext cx="5410200" cy="646331"/>
          </a:xfrm>
          <a:prstGeom prst="rect">
            <a:avLst/>
          </a:prstGeom>
          <a:noFill/>
        </p:spPr>
        <p:txBody>
          <a:bodyPr wrap="square" rtlCol="0">
            <a:spAutoFit/>
          </a:bodyPr>
          <a:lstStyle/>
          <a:p>
            <a:pPr lvl="0" algn="ctr"/>
            <a:r>
              <a:rPr lang="en-US" sz="3600" b="1" u="sng" dirty="0" smtClean="0">
                <a:solidFill>
                  <a:schemeClr val="tx2"/>
                </a:solidFill>
                <a:latin typeface="Calibri" pitchFamily="34" charset="0"/>
                <a:cs typeface="Calibri" pitchFamily="34" charset="0"/>
              </a:rPr>
              <a:t>Post-shipment </a:t>
            </a:r>
            <a:r>
              <a:rPr lang="en-US" sz="3600" b="1" u="sng" dirty="0">
                <a:solidFill>
                  <a:schemeClr val="tx2"/>
                </a:solidFill>
                <a:latin typeface="Calibri" pitchFamily="34" charset="0"/>
                <a:cs typeface="Calibri" pitchFamily="34" charset="0"/>
              </a:rPr>
              <a:t>Documents</a:t>
            </a:r>
          </a:p>
        </p:txBody>
      </p:sp>
      <p:sp>
        <p:nvSpPr>
          <p:cNvPr id="3" name="TextBox 2"/>
          <p:cNvSpPr txBox="1"/>
          <p:nvPr/>
        </p:nvSpPr>
        <p:spPr>
          <a:xfrm>
            <a:off x="456063" y="810191"/>
            <a:ext cx="8325134" cy="6047809"/>
          </a:xfrm>
          <a:prstGeom prst="rect">
            <a:avLst/>
          </a:prstGeom>
          <a:noFill/>
        </p:spPr>
        <p:txBody>
          <a:bodyPr wrap="square" rtlCol="0">
            <a:spAutoFit/>
          </a:bodyPr>
          <a:lstStyle/>
          <a:p>
            <a:pPr algn="just"/>
            <a:r>
              <a:rPr lang="en-US" sz="2100" dirty="0">
                <a:latin typeface="Calibri" pitchFamily="34" charset="0"/>
                <a:cs typeface="Calibri" pitchFamily="34" charset="0"/>
              </a:rPr>
              <a:t>The post-shipment documents comprise the certified copies of some of the main pre-shipment documents and certain additional documents to be generated and compiled by the exporter  so  that  the proof of shipments can be properly presented to the negotiating bank  for  collecting  the payments through L/C or for  presentation  to  the  foreign </a:t>
            </a:r>
            <a:r>
              <a:rPr lang="en-US" sz="2100" dirty="0" smtClean="0">
                <a:latin typeface="Calibri" pitchFamily="34" charset="0"/>
                <a:cs typeface="Calibri" pitchFamily="34" charset="0"/>
              </a:rPr>
              <a:t>buyer </a:t>
            </a:r>
            <a:r>
              <a:rPr lang="en-US" sz="2100" dirty="0">
                <a:latin typeface="Calibri" pitchFamily="34" charset="0"/>
                <a:cs typeface="Calibri" pitchFamily="34" charset="0"/>
              </a:rPr>
              <a:t>for collection of payment through the nominated bank. </a:t>
            </a:r>
          </a:p>
          <a:p>
            <a:pPr algn="just"/>
            <a:r>
              <a:rPr lang="en-US" sz="2100" dirty="0">
                <a:latin typeface="Calibri" pitchFamily="34" charset="0"/>
                <a:cs typeface="Calibri" pitchFamily="34" charset="0"/>
              </a:rPr>
              <a:t>The standard pre-shipment documents </a:t>
            </a:r>
            <a:r>
              <a:rPr lang="en-US" sz="2100" dirty="0" smtClean="0">
                <a:latin typeface="Calibri" pitchFamily="34" charset="0"/>
                <a:cs typeface="Calibri" pitchFamily="34" charset="0"/>
              </a:rPr>
              <a:t>include:</a:t>
            </a:r>
          </a:p>
          <a:p>
            <a:pPr marL="1257300" lvl="2" indent="-342900" algn="just">
              <a:buFont typeface="Wingdings" pitchFamily="2" charset="2"/>
              <a:buChar char="Ø"/>
            </a:pPr>
            <a:r>
              <a:rPr lang="en-US" sz="2100" dirty="0">
                <a:latin typeface="Calibri" pitchFamily="34" charset="0"/>
                <a:cs typeface="Calibri" pitchFamily="34" charset="0"/>
              </a:rPr>
              <a:t>Custom attested invoice </a:t>
            </a:r>
          </a:p>
          <a:p>
            <a:pPr marL="1257300" lvl="2" indent="-342900" algn="just">
              <a:buFont typeface="Wingdings" pitchFamily="2" charset="2"/>
              <a:buChar char="Ø"/>
            </a:pPr>
            <a:r>
              <a:rPr lang="en-US" sz="2100" dirty="0" smtClean="0">
                <a:latin typeface="Calibri" pitchFamily="34" charset="0"/>
                <a:cs typeface="Calibri" pitchFamily="34" charset="0"/>
              </a:rPr>
              <a:t>Custom </a:t>
            </a:r>
            <a:r>
              <a:rPr lang="en-US" sz="2100" dirty="0">
                <a:latin typeface="Calibri" pitchFamily="34" charset="0"/>
                <a:cs typeface="Calibri" pitchFamily="34" charset="0"/>
              </a:rPr>
              <a:t>attested packing list </a:t>
            </a:r>
          </a:p>
          <a:p>
            <a:pPr marL="1257300" lvl="2" indent="-342900" algn="just">
              <a:buFont typeface="Wingdings" pitchFamily="2" charset="2"/>
              <a:buChar char="Ø"/>
            </a:pPr>
            <a:r>
              <a:rPr lang="en-US" sz="2100" dirty="0" smtClean="0">
                <a:latin typeface="Calibri" pitchFamily="34" charset="0"/>
                <a:cs typeface="Calibri" pitchFamily="34" charset="0"/>
              </a:rPr>
              <a:t>Copy </a:t>
            </a:r>
            <a:r>
              <a:rPr lang="en-US" sz="2100" dirty="0">
                <a:latin typeface="Calibri" pitchFamily="34" charset="0"/>
                <a:cs typeface="Calibri" pitchFamily="34" charset="0"/>
              </a:rPr>
              <a:t>of Export Order / Copy Of LC </a:t>
            </a:r>
            <a:endParaRPr lang="en-US" sz="2100" dirty="0" smtClean="0">
              <a:latin typeface="Calibri" pitchFamily="34" charset="0"/>
              <a:cs typeface="Calibri" pitchFamily="34" charset="0"/>
            </a:endParaRPr>
          </a:p>
          <a:p>
            <a:pPr marL="1257300" lvl="2" indent="-342900" algn="just">
              <a:buFont typeface="Wingdings" pitchFamily="2" charset="2"/>
              <a:buChar char="Ø"/>
            </a:pPr>
            <a:r>
              <a:rPr lang="en-US" sz="2100" dirty="0" smtClean="0">
                <a:latin typeface="Calibri" pitchFamily="34" charset="0"/>
                <a:cs typeface="Calibri" pitchFamily="34" charset="0"/>
              </a:rPr>
              <a:t>Commercial Invoice </a:t>
            </a:r>
          </a:p>
          <a:p>
            <a:pPr marL="1257300" lvl="2" indent="-342900" algn="just">
              <a:buFont typeface="Wingdings" pitchFamily="2" charset="2"/>
              <a:buChar char="Ø"/>
            </a:pPr>
            <a:r>
              <a:rPr lang="en-US" sz="2100" dirty="0" smtClean="0">
                <a:latin typeface="Calibri" pitchFamily="34" charset="0"/>
                <a:cs typeface="Calibri" pitchFamily="34" charset="0"/>
              </a:rPr>
              <a:t>Consular </a:t>
            </a:r>
            <a:r>
              <a:rPr lang="en-US" sz="2100" dirty="0">
                <a:latin typeface="Calibri" pitchFamily="34" charset="0"/>
                <a:cs typeface="Calibri" pitchFamily="34" charset="0"/>
              </a:rPr>
              <a:t>Invoice (If Specified) </a:t>
            </a:r>
          </a:p>
          <a:p>
            <a:pPr marL="1257300" lvl="2" indent="-342900" algn="just">
              <a:buFont typeface="Wingdings" pitchFamily="2" charset="2"/>
              <a:buChar char="Ø"/>
            </a:pPr>
            <a:r>
              <a:rPr lang="en-US" sz="2100" dirty="0" smtClean="0">
                <a:latin typeface="Calibri" pitchFamily="34" charset="0"/>
                <a:cs typeface="Calibri" pitchFamily="34" charset="0"/>
              </a:rPr>
              <a:t>Bill </a:t>
            </a:r>
            <a:r>
              <a:rPr lang="en-US" sz="2100" dirty="0">
                <a:latin typeface="Calibri" pitchFamily="34" charset="0"/>
                <a:cs typeface="Calibri" pitchFamily="34" charset="0"/>
              </a:rPr>
              <a:t>of Lading / Air Way Bill </a:t>
            </a:r>
          </a:p>
          <a:p>
            <a:pPr marL="1257300" lvl="2" indent="-342900" algn="just">
              <a:buFont typeface="Wingdings" pitchFamily="2" charset="2"/>
              <a:buChar char="Ø"/>
            </a:pPr>
            <a:r>
              <a:rPr lang="en-US" sz="2100" dirty="0" smtClean="0">
                <a:latin typeface="Calibri" pitchFamily="34" charset="0"/>
                <a:cs typeface="Calibri" pitchFamily="34" charset="0"/>
              </a:rPr>
              <a:t>Certificate </a:t>
            </a:r>
            <a:r>
              <a:rPr lang="en-US" sz="2100" dirty="0">
                <a:latin typeface="Calibri" pitchFamily="34" charset="0"/>
                <a:cs typeface="Calibri" pitchFamily="34" charset="0"/>
              </a:rPr>
              <a:t>of Origin </a:t>
            </a:r>
          </a:p>
          <a:p>
            <a:pPr marL="1257300" lvl="2" indent="-342900" algn="just">
              <a:buFont typeface="Wingdings" pitchFamily="2" charset="2"/>
              <a:buChar char="Ø"/>
            </a:pPr>
            <a:r>
              <a:rPr lang="en-US" sz="2100" dirty="0" smtClean="0">
                <a:latin typeface="Calibri" pitchFamily="34" charset="0"/>
                <a:cs typeface="Calibri" pitchFamily="34" charset="0"/>
              </a:rPr>
              <a:t>Certificate </a:t>
            </a:r>
            <a:r>
              <a:rPr lang="en-US" sz="2100" dirty="0">
                <a:latin typeface="Calibri" pitchFamily="34" charset="0"/>
                <a:cs typeface="Calibri" pitchFamily="34" charset="0"/>
              </a:rPr>
              <a:t>of Inspection (If Specified) </a:t>
            </a:r>
          </a:p>
          <a:p>
            <a:pPr marL="1257300" lvl="2" indent="-342900" algn="just">
              <a:buFont typeface="Wingdings" pitchFamily="2" charset="2"/>
              <a:buChar char="Ø"/>
            </a:pPr>
            <a:r>
              <a:rPr lang="en-US" sz="2100" dirty="0" smtClean="0">
                <a:latin typeface="Calibri" pitchFamily="34" charset="0"/>
                <a:cs typeface="Calibri" pitchFamily="34" charset="0"/>
              </a:rPr>
              <a:t>Bill </a:t>
            </a:r>
            <a:r>
              <a:rPr lang="en-US" sz="2100" dirty="0">
                <a:latin typeface="Calibri" pitchFamily="34" charset="0"/>
                <a:cs typeface="Calibri" pitchFamily="34" charset="0"/>
              </a:rPr>
              <a:t>of Exchange (Draft) </a:t>
            </a:r>
          </a:p>
          <a:p>
            <a:pPr marL="1257300" lvl="2" indent="-342900" algn="just">
              <a:buFont typeface="Wingdings" pitchFamily="2" charset="2"/>
              <a:buChar char="Ø"/>
            </a:pPr>
            <a:r>
              <a:rPr lang="en-US" sz="2100" dirty="0" smtClean="0">
                <a:latin typeface="Calibri" pitchFamily="34" charset="0"/>
                <a:cs typeface="Calibri" pitchFamily="34" charset="0"/>
              </a:rPr>
              <a:t>G </a:t>
            </a:r>
            <a:r>
              <a:rPr lang="en-US" sz="2100" dirty="0">
                <a:latin typeface="Calibri" pitchFamily="34" charset="0"/>
                <a:cs typeface="Calibri" pitchFamily="34" charset="0"/>
              </a:rPr>
              <a:t>R Form (Duplicate) </a:t>
            </a:r>
          </a:p>
          <a:p>
            <a:pPr marL="1257300" lvl="2" indent="-342900" algn="just">
              <a:buFont typeface="Wingdings" pitchFamily="2" charset="2"/>
              <a:buChar char="Ø"/>
            </a:pPr>
            <a:r>
              <a:rPr lang="en-US" sz="2100" dirty="0" smtClean="0">
                <a:latin typeface="Calibri" pitchFamily="34" charset="0"/>
                <a:cs typeface="Calibri" pitchFamily="34" charset="0"/>
              </a:rPr>
              <a:t>Any </a:t>
            </a:r>
            <a:r>
              <a:rPr lang="en-US" sz="2100" dirty="0">
                <a:latin typeface="Calibri" pitchFamily="34" charset="0"/>
                <a:cs typeface="Calibri" pitchFamily="34" charset="0"/>
              </a:rPr>
              <a:t>other document specified in Export Order / LC </a:t>
            </a:r>
          </a:p>
        </p:txBody>
      </p:sp>
    </p:spTree>
    <p:extLst>
      <p:ext uri="{BB962C8B-B14F-4D97-AF65-F5344CB8AC3E}">
        <p14:creationId xmlns:p14="http://schemas.microsoft.com/office/powerpoint/2010/main" val="1222757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281885"/>
            <a:ext cx="8153400" cy="646331"/>
          </a:xfrm>
          <a:prstGeom prst="rect">
            <a:avLst/>
          </a:prstGeom>
          <a:noFill/>
        </p:spPr>
        <p:txBody>
          <a:bodyPr wrap="square" rtlCol="0">
            <a:spAutoFit/>
          </a:bodyPr>
          <a:lstStyle/>
          <a:p>
            <a:r>
              <a:rPr lang="en-US" sz="3600" b="1" u="sng" dirty="0">
                <a:solidFill>
                  <a:schemeClr val="tx2"/>
                </a:solidFill>
                <a:latin typeface="Calibri" pitchFamily="34" charset="0"/>
                <a:cs typeface="Calibri" pitchFamily="34" charset="0"/>
              </a:rPr>
              <a:t>Shipping Bill to be submitted by Exporter</a:t>
            </a:r>
          </a:p>
        </p:txBody>
      </p:sp>
      <p:sp>
        <p:nvSpPr>
          <p:cNvPr id="3" name="TextBox 2"/>
          <p:cNvSpPr txBox="1"/>
          <p:nvPr/>
        </p:nvSpPr>
        <p:spPr>
          <a:xfrm>
            <a:off x="652818" y="1143000"/>
            <a:ext cx="8001000" cy="1107996"/>
          </a:xfrm>
          <a:prstGeom prst="rect">
            <a:avLst/>
          </a:prstGeom>
          <a:noFill/>
        </p:spPr>
        <p:txBody>
          <a:bodyPr wrap="square" rtlCol="0">
            <a:spAutoFit/>
          </a:bodyPr>
          <a:lstStyle/>
          <a:p>
            <a:pPr algn="just"/>
            <a:r>
              <a:rPr lang="en-US" sz="2100" dirty="0">
                <a:latin typeface="Calibri" pitchFamily="34" charset="0"/>
                <a:cs typeface="Calibri" pitchFamily="34" charset="0"/>
              </a:rPr>
              <a:t>Shipping Bill and Bill of Export Regulations prescribe form of shipping bills. It should be submitted in quadruplicate. If drawback claim is to be made, one additional copy should be </a:t>
            </a:r>
            <a:r>
              <a:rPr lang="en-US" sz="2100" dirty="0" smtClean="0">
                <a:latin typeface="Calibri" pitchFamily="34" charset="0"/>
                <a:cs typeface="Calibri" pitchFamily="34" charset="0"/>
              </a:rPr>
              <a:t>submitted.</a:t>
            </a:r>
            <a:r>
              <a:rPr lang="en-US" sz="2400" dirty="0" smtClean="0"/>
              <a:t> </a:t>
            </a:r>
            <a:r>
              <a:rPr lang="en-US" sz="2100" dirty="0">
                <a:latin typeface="Calibri" pitchFamily="34" charset="0"/>
                <a:cs typeface="Calibri" pitchFamily="34" charset="0"/>
              </a:rPr>
              <a:t>There are five forms :</a:t>
            </a:r>
          </a:p>
        </p:txBody>
      </p:sp>
      <p:graphicFrame>
        <p:nvGraphicFramePr>
          <p:cNvPr id="4" name="Diagram 3"/>
          <p:cNvGraphicFramePr/>
          <p:nvPr>
            <p:extLst>
              <p:ext uri="{D42A27DB-BD31-4B8C-83A1-F6EECF244321}">
                <p14:modId xmlns:p14="http://schemas.microsoft.com/office/powerpoint/2010/main" val="177935287"/>
              </p:ext>
            </p:extLst>
          </p:nvPr>
        </p:nvGraphicFramePr>
        <p:xfrm>
          <a:off x="1338618" y="2438400"/>
          <a:ext cx="66294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2513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42666" y="1600200"/>
            <a:ext cx="7848600" cy="4339650"/>
          </a:xfrm>
          <a:prstGeom prst="rect">
            <a:avLst/>
          </a:prstGeom>
          <a:noFill/>
        </p:spPr>
        <p:txBody>
          <a:bodyPr wrap="square" rtlCol="0">
            <a:spAutoFit/>
          </a:bodyPr>
          <a:lstStyle/>
          <a:p>
            <a:pPr algn="just"/>
            <a:r>
              <a:rPr lang="en-US" sz="2300" dirty="0">
                <a:latin typeface="Calibri" pitchFamily="34" charset="0"/>
                <a:cs typeface="Calibri" pitchFamily="34" charset="0"/>
              </a:rPr>
              <a:t>The shipping bill form requires details </a:t>
            </a:r>
            <a:r>
              <a:rPr lang="en-US" sz="2300" dirty="0" smtClean="0">
                <a:latin typeface="Calibri" pitchFamily="34" charset="0"/>
                <a:cs typeface="Calibri" pitchFamily="34" charset="0"/>
              </a:rPr>
              <a:t>like:</a:t>
            </a:r>
          </a:p>
          <a:p>
            <a:pPr marL="342900" indent="-342900" algn="just">
              <a:buFont typeface="Arial" pitchFamily="34" charset="0"/>
              <a:buChar char="•"/>
            </a:pPr>
            <a:r>
              <a:rPr lang="en-US" sz="2300" dirty="0" smtClean="0">
                <a:latin typeface="Calibri" pitchFamily="34" charset="0"/>
                <a:cs typeface="Calibri" pitchFamily="34" charset="0"/>
              </a:rPr>
              <a:t>Name </a:t>
            </a:r>
            <a:r>
              <a:rPr lang="en-US" sz="2300" dirty="0">
                <a:latin typeface="Calibri" pitchFamily="34" charset="0"/>
                <a:cs typeface="Calibri" pitchFamily="34" charset="0"/>
              </a:rPr>
              <a:t>of </a:t>
            </a:r>
            <a:r>
              <a:rPr lang="en-US" sz="2300" dirty="0" smtClean="0">
                <a:latin typeface="Calibri" pitchFamily="34" charset="0"/>
                <a:cs typeface="Calibri" pitchFamily="34" charset="0"/>
              </a:rPr>
              <a:t>Exporter</a:t>
            </a:r>
          </a:p>
          <a:p>
            <a:pPr marL="342900" indent="-342900" algn="just">
              <a:buFont typeface="Arial" pitchFamily="34" charset="0"/>
              <a:buChar char="•"/>
            </a:pPr>
            <a:r>
              <a:rPr lang="en-US" sz="2300" dirty="0" smtClean="0">
                <a:latin typeface="Calibri" pitchFamily="34" charset="0"/>
                <a:cs typeface="Calibri" pitchFamily="34" charset="0"/>
              </a:rPr>
              <a:t>Name of Consignee</a:t>
            </a:r>
            <a:endParaRPr lang="en-US" sz="2300" dirty="0">
              <a:latin typeface="Calibri" pitchFamily="34" charset="0"/>
              <a:cs typeface="Calibri" pitchFamily="34" charset="0"/>
            </a:endParaRPr>
          </a:p>
          <a:p>
            <a:pPr marL="342900" indent="-342900" algn="just">
              <a:buFont typeface="Arial" pitchFamily="34" charset="0"/>
              <a:buChar char="•"/>
            </a:pPr>
            <a:r>
              <a:rPr lang="en-US" sz="2300" dirty="0" smtClean="0">
                <a:latin typeface="Calibri" pitchFamily="34" charset="0"/>
                <a:cs typeface="Calibri" pitchFamily="34" charset="0"/>
              </a:rPr>
              <a:t>Invoice Number</a:t>
            </a:r>
          </a:p>
          <a:p>
            <a:pPr marL="342900" indent="-342900" algn="just">
              <a:buFont typeface="Arial" pitchFamily="34" charset="0"/>
              <a:buChar char="•"/>
            </a:pPr>
            <a:r>
              <a:rPr lang="en-US" sz="2300" dirty="0" smtClean="0">
                <a:latin typeface="Calibri" pitchFamily="34" charset="0"/>
                <a:cs typeface="Calibri" pitchFamily="34" charset="0"/>
              </a:rPr>
              <a:t>Details </a:t>
            </a:r>
            <a:r>
              <a:rPr lang="en-US" sz="2300" dirty="0">
                <a:latin typeface="Calibri" pitchFamily="34" charset="0"/>
                <a:cs typeface="Calibri" pitchFamily="34" charset="0"/>
              </a:rPr>
              <a:t>of </a:t>
            </a:r>
            <a:r>
              <a:rPr lang="en-US" sz="2300" dirty="0" smtClean="0">
                <a:latin typeface="Calibri" pitchFamily="34" charset="0"/>
                <a:cs typeface="Calibri" pitchFamily="34" charset="0"/>
              </a:rPr>
              <a:t>packing</a:t>
            </a:r>
          </a:p>
          <a:p>
            <a:pPr marL="342900" indent="-342900" algn="just">
              <a:buFont typeface="Arial" pitchFamily="34" charset="0"/>
              <a:buChar char="•"/>
            </a:pPr>
            <a:r>
              <a:rPr lang="en-US" sz="2300" dirty="0" smtClean="0">
                <a:latin typeface="Calibri" pitchFamily="34" charset="0"/>
                <a:cs typeface="Calibri" pitchFamily="34" charset="0"/>
              </a:rPr>
              <a:t>Description </a:t>
            </a:r>
            <a:r>
              <a:rPr lang="en-US" sz="2300" dirty="0">
                <a:latin typeface="Calibri" pitchFamily="34" charset="0"/>
                <a:cs typeface="Calibri" pitchFamily="34" charset="0"/>
              </a:rPr>
              <a:t>of </a:t>
            </a:r>
            <a:r>
              <a:rPr lang="en-US" sz="2300" dirty="0" smtClean="0">
                <a:latin typeface="Calibri" pitchFamily="34" charset="0"/>
                <a:cs typeface="Calibri" pitchFamily="34" charset="0"/>
              </a:rPr>
              <a:t>goods</a:t>
            </a:r>
          </a:p>
          <a:p>
            <a:pPr marL="342900" indent="-342900" algn="just">
              <a:buFont typeface="Arial" pitchFamily="34" charset="0"/>
              <a:buChar char="•"/>
            </a:pPr>
            <a:r>
              <a:rPr lang="en-US" sz="2300" dirty="0" smtClean="0">
                <a:latin typeface="Calibri" pitchFamily="34" charset="0"/>
                <a:cs typeface="Calibri" pitchFamily="34" charset="0"/>
              </a:rPr>
              <a:t>Quantity</a:t>
            </a:r>
          </a:p>
          <a:p>
            <a:pPr marL="342900" indent="-342900" algn="just">
              <a:buFont typeface="Arial" pitchFamily="34" charset="0"/>
              <a:buChar char="•"/>
            </a:pPr>
            <a:r>
              <a:rPr lang="en-US" sz="2300" dirty="0" smtClean="0">
                <a:latin typeface="Calibri" pitchFamily="34" charset="0"/>
                <a:cs typeface="Calibri" pitchFamily="34" charset="0"/>
              </a:rPr>
              <a:t>FOB </a:t>
            </a:r>
            <a:r>
              <a:rPr lang="en-US" sz="2300" dirty="0">
                <a:latin typeface="Calibri" pitchFamily="34" charset="0"/>
                <a:cs typeface="Calibri" pitchFamily="34" charset="0"/>
              </a:rPr>
              <a:t>Value etc. </a:t>
            </a:r>
            <a:endParaRPr lang="en-US" sz="2300" dirty="0" smtClean="0">
              <a:latin typeface="Calibri" pitchFamily="34" charset="0"/>
              <a:cs typeface="Calibri" pitchFamily="34" charset="0"/>
            </a:endParaRPr>
          </a:p>
          <a:p>
            <a:pPr algn="just"/>
            <a:r>
              <a:rPr lang="en-US" sz="2300" dirty="0" smtClean="0">
                <a:latin typeface="Calibri" pitchFamily="34" charset="0"/>
                <a:cs typeface="Calibri" pitchFamily="34" charset="0"/>
              </a:rPr>
              <a:t>Appropriate </a:t>
            </a:r>
            <a:r>
              <a:rPr lang="en-US" sz="2300" dirty="0">
                <a:latin typeface="Calibri" pitchFamily="34" charset="0"/>
                <a:cs typeface="Calibri" pitchFamily="34" charset="0"/>
              </a:rPr>
              <a:t>form of shipping bill should be used</a:t>
            </a:r>
            <a:r>
              <a:rPr lang="en-US" sz="2300" dirty="0" smtClean="0">
                <a:latin typeface="Calibri" pitchFamily="34" charset="0"/>
                <a:cs typeface="Calibri" pitchFamily="34" charset="0"/>
              </a:rPr>
              <a:t>.</a:t>
            </a:r>
          </a:p>
          <a:p>
            <a:pPr algn="just"/>
            <a:endParaRPr lang="en-US" sz="2300" dirty="0">
              <a:latin typeface="Calibri" pitchFamily="34" charset="0"/>
              <a:cs typeface="Calibri" pitchFamily="34" charset="0"/>
            </a:endParaRPr>
          </a:p>
          <a:p>
            <a:pPr algn="just"/>
            <a:r>
              <a:rPr lang="en-US" sz="2300" dirty="0" smtClean="0">
                <a:latin typeface="Calibri" pitchFamily="34" charset="0"/>
                <a:cs typeface="Calibri" pitchFamily="34" charset="0"/>
              </a:rPr>
              <a:t>Customs </a:t>
            </a:r>
            <a:r>
              <a:rPr lang="en-US" sz="2300" dirty="0">
                <a:latin typeface="Calibri" pitchFamily="34" charset="0"/>
                <a:cs typeface="Calibri" pitchFamily="34" charset="0"/>
              </a:rPr>
              <a:t>authorities give serial number (called '</a:t>
            </a:r>
            <a:r>
              <a:rPr lang="en-US" sz="2300" dirty="0" err="1">
                <a:latin typeface="Calibri" pitchFamily="34" charset="0"/>
                <a:cs typeface="Calibri" pitchFamily="34" charset="0"/>
              </a:rPr>
              <a:t>Thoka</a:t>
            </a:r>
            <a:r>
              <a:rPr lang="en-US" sz="2300" dirty="0">
                <a:latin typeface="Calibri" pitchFamily="34" charset="0"/>
                <a:cs typeface="Calibri" pitchFamily="34" charset="0"/>
              </a:rPr>
              <a:t> Number') to shipping bill, when it is presented.</a:t>
            </a:r>
          </a:p>
        </p:txBody>
      </p:sp>
      <p:sp>
        <p:nvSpPr>
          <p:cNvPr id="4" name="TextBox 3"/>
          <p:cNvSpPr txBox="1"/>
          <p:nvPr/>
        </p:nvSpPr>
        <p:spPr>
          <a:xfrm>
            <a:off x="590266" y="573036"/>
            <a:ext cx="8153400" cy="646331"/>
          </a:xfrm>
          <a:prstGeom prst="rect">
            <a:avLst/>
          </a:prstGeom>
          <a:noFill/>
        </p:spPr>
        <p:txBody>
          <a:bodyPr wrap="square" rtlCol="0">
            <a:spAutoFit/>
          </a:bodyPr>
          <a:lstStyle/>
          <a:p>
            <a:r>
              <a:rPr lang="en-US" sz="3600" b="1" u="sng" dirty="0">
                <a:solidFill>
                  <a:schemeClr val="tx2"/>
                </a:solidFill>
                <a:latin typeface="Calibri" pitchFamily="34" charset="0"/>
                <a:cs typeface="Calibri" pitchFamily="34" charset="0"/>
              </a:rPr>
              <a:t>Shipping Bill to be submitted by Exporter</a:t>
            </a:r>
          </a:p>
        </p:txBody>
      </p:sp>
    </p:spTree>
    <p:extLst>
      <p:ext uri="{BB962C8B-B14F-4D97-AF65-F5344CB8AC3E}">
        <p14:creationId xmlns:p14="http://schemas.microsoft.com/office/powerpoint/2010/main" val="3392596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76785" y="336476"/>
            <a:ext cx="7848600" cy="646331"/>
          </a:xfrm>
          <a:prstGeom prst="rect">
            <a:avLst/>
          </a:prstGeom>
          <a:noFill/>
        </p:spPr>
        <p:txBody>
          <a:bodyPr wrap="square" rtlCol="0">
            <a:spAutoFit/>
          </a:bodyPr>
          <a:lstStyle/>
          <a:p>
            <a:r>
              <a:rPr lang="en-US" sz="3600" b="1" u="sng" dirty="0">
                <a:solidFill>
                  <a:schemeClr val="tx2"/>
                </a:solidFill>
                <a:latin typeface="Calibri" pitchFamily="34" charset="0"/>
                <a:cs typeface="Calibri" pitchFamily="34" charset="0"/>
              </a:rPr>
              <a:t>Excise formalities at the time of Export</a:t>
            </a:r>
          </a:p>
        </p:txBody>
      </p:sp>
      <p:sp>
        <p:nvSpPr>
          <p:cNvPr id="3" name="TextBox 2"/>
          <p:cNvSpPr txBox="1"/>
          <p:nvPr/>
        </p:nvSpPr>
        <p:spPr>
          <a:xfrm>
            <a:off x="776785" y="1371600"/>
            <a:ext cx="7772400" cy="5055230"/>
          </a:xfrm>
          <a:prstGeom prst="rect">
            <a:avLst/>
          </a:prstGeom>
          <a:noFill/>
        </p:spPr>
        <p:txBody>
          <a:bodyPr wrap="square" rtlCol="0">
            <a:spAutoFit/>
          </a:bodyPr>
          <a:lstStyle/>
          <a:p>
            <a:pPr marL="285750" indent="-285750" algn="just">
              <a:buFont typeface="Wingdings" pitchFamily="2" charset="2"/>
              <a:buChar char="q"/>
            </a:pPr>
            <a:r>
              <a:rPr lang="en-US" dirty="0" smtClean="0"/>
              <a:t> </a:t>
            </a:r>
            <a:r>
              <a:rPr lang="en-US" sz="2150" dirty="0">
                <a:latin typeface="Calibri" pitchFamily="34" charset="0"/>
                <a:cs typeface="Calibri" pitchFamily="34" charset="0"/>
              </a:rPr>
              <a:t>If the goods are cleared by manufacturer for export, the goods are accompanied by ARE-1 (earlier AR-4</a:t>
            </a:r>
            <a:r>
              <a:rPr lang="en-US" sz="2150" dirty="0" smtClean="0">
                <a:latin typeface="Calibri" pitchFamily="34" charset="0"/>
                <a:cs typeface="Calibri" pitchFamily="34" charset="0"/>
              </a:rPr>
              <a:t>).</a:t>
            </a:r>
          </a:p>
          <a:p>
            <a:pPr algn="just"/>
            <a:endParaRPr lang="en-US" sz="2150" dirty="0" smtClean="0">
              <a:latin typeface="Calibri" pitchFamily="34" charset="0"/>
              <a:cs typeface="Calibri" pitchFamily="34" charset="0"/>
            </a:endParaRPr>
          </a:p>
          <a:p>
            <a:pPr marL="285750" indent="-285750" algn="just">
              <a:buFont typeface="Wingdings" pitchFamily="2" charset="2"/>
              <a:buChar char="q"/>
            </a:pPr>
            <a:r>
              <a:rPr lang="en-US" sz="2150" dirty="0" smtClean="0">
                <a:latin typeface="Calibri" pitchFamily="34" charset="0"/>
                <a:cs typeface="Calibri" pitchFamily="34" charset="0"/>
              </a:rPr>
              <a:t>This </a:t>
            </a:r>
            <a:r>
              <a:rPr lang="en-US" sz="2150" dirty="0">
                <a:latin typeface="Calibri" pitchFamily="34" charset="0"/>
                <a:cs typeface="Calibri" pitchFamily="34" charset="0"/>
              </a:rPr>
              <a:t>form should be submitted to customs </a:t>
            </a:r>
            <a:r>
              <a:rPr lang="en-US" sz="2150" dirty="0" smtClean="0">
                <a:latin typeface="Calibri" pitchFamily="34" charset="0"/>
                <a:cs typeface="Calibri" pitchFamily="34" charset="0"/>
              </a:rPr>
              <a:t>authorities</a:t>
            </a:r>
            <a:r>
              <a:rPr lang="en-US" sz="2150" dirty="0" smtClean="0"/>
              <a:t>.</a:t>
            </a:r>
          </a:p>
          <a:p>
            <a:pPr algn="just"/>
            <a:endParaRPr lang="en-US" sz="2150" dirty="0" smtClean="0"/>
          </a:p>
          <a:p>
            <a:pPr marL="285750" indent="-285750" algn="just">
              <a:buFont typeface="Wingdings" pitchFamily="2" charset="2"/>
              <a:buChar char="q"/>
            </a:pPr>
            <a:r>
              <a:rPr lang="en-US" sz="2150" dirty="0" smtClean="0">
                <a:latin typeface="Calibri" pitchFamily="34" charset="0"/>
                <a:cs typeface="Calibri" pitchFamily="34" charset="0"/>
              </a:rPr>
              <a:t>The Customs Officer </a:t>
            </a:r>
            <a:r>
              <a:rPr lang="en-US" sz="2150" dirty="0">
                <a:latin typeface="Calibri" pitchFamily="34" charset="0"/>
                <a:cs typeface="Calibri" pitchFamily="34" charset="0"/>
              </a:rPr>
              <a:t>certifies that the goods under this form have </a:t>
            </a:r>
            <a:r>
              <a:rPr lang="en-US" sz="2150" dirty="0" smtClean="0">
                <a:latin typeface="Calibri" pitchFamily="34" charset="0"/>
                <a:cs typeface="Calibri" pitchFamily="34" charset="0"/>
              </a:rPr>
              <a:t>indeed </a:t>
            </a:r>
            <a:r>
              <a:rPr lang="en-US" sz="2150" dirty="0">
                <a:latin typeface="Calibri" pitchFamily="34" charset="0"/>
                <a:cs typeface="Calibri" pitchFamily="34" charset="0"/>
              </a:rPr>
              <a:t>been </a:t>
            </a:r>
            <a:r>
              <a:rPr lang="en-US" sz="2150" dirty="0" smtClean="0">
                <a:latin typeface="Calibri" pitchFamily="34" charset="0"/>
                <a:cs typeface="Calibri" pitchFamily="34" charset="0"/>
              </a:rPr>
              <a:t>exported.</a:t>
            </a:r>
          </a:p>
          <a:p>
            <a:pPr algn="just"/>
            <a:endParaRPr lang="en-US" sz="2150" dirty="0" smtClean="0">
              <a:latin typeface="Calibri" pitchFamily="34" charset="0"/>
              <a:cs typeface="Calibri" pitchFamily="34" charset="0"/>
            </a:endParaRPr>
          </a:p>
          <a:p>
            <a:pPr marL="285750" indent="-285750" algn="just">
              <a:buFont typeface="Wingdings" pitchFamily="2" charset="2"/>
              <a:buChar char="q"/>
            </a:pPr>
            <a:r>
              <a:rPr lang="en-US" sz="2150" dirty="0" smtClean="0">
                <a:latin typeface="Calibri" pitchFamily="34" charset="0"/>
                <a:cs typeface="Calibri" pitchFamily="34" charset="0"/>
              </a:rPr>
              <a:t>This form has then to be submitted to Maritime Commissioner for obtaining ‘proof of export’.</a:t>
            </a:r>
          </a:p>
          <a:p>
            <a:pPr algn="just"/>
            <a:endParaRPr lang="en-US" sz="2150" dirty="0" smtClean="0">
              <a:latin typeface="Calibri" pitchFamily="34" charset="0"/>
              <a:cs typeface="Calibri" pitchFamily="34" charset="0"/>
            </a:endParaRPr>
          </a:p>
          <a:p>
            <a:pPr marL="285750" indent="-285750" algn="just">
              <a:buFont typeface="Wingdings" pitchFamily="2" charset="2"/>
              <a:buChar char="q"/>
            </a:pPr>
            <a:r>
              <a:rPr lang="en-US" sz="2150" dirty="0" smtClean="0">
                <a:latin typeface="Calibri" pitchFamily="34" charset="0"/>
                <a:cs typeface="Calibri" pitchFamily="34" charset="0"/>
              </a:rPr>
              <a:t>The </a:t>
            </a:r>
            <a:r>
              <a:rPr lang="en-US" sz="2150" dirty="0">
                <a:latin typeface="Calibri" pitchFamily="34" charset="0"/>
                <a:cs typeface="Calibri" pitchFamily="34" charset="0"/>
              </a:rPr>
              <a:t>bond executed by Manufacturer-exporter with excise authorities is released only when ‘proof of  export’ is accepted by Maritime Commissioner or Assistant Commissioner, where bond was executed.</a:t>
            </a:r>
          </a:p>
        </p:txBody>
      </p:sp>
    </p:spTree>
    <p:extLst>
      <p:ext uri="{BB962C8B-B14F-4D97-AF65-F5344CB8AC3E}">
        <p14:creationId xmlns:p14="http://schemas.microsoft.com/office/powerpoint/2010/main" val="1294882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04800"/>
            <a:ext cx="8763000"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143000" y="838200"/>
            <a:ext cx="6512511" cy="1143000"/>
          </a:xfrm>
        </p:spPr>
        <p:txBody>
          <a:bodyPr/>
          <a:lstStyle/>
          <a:p>
            <a:pPr algn="l"/>
            <a:r>
              <a:rPr lang="en-US" dirty="0" smtClean="0">
                <a:solidFill>
                  <a:schemeClr val="bg1"/>
                </a:solidFill>
              </a:rPr>
              <a:t>Contents:</a:t>
            </a:r>
            <a:endParaRPr lang="en-US" dirty="0">
              <a:solidFill>
                <a:schemeClr val="bg1"/>
              </a:solidFill>
            </a:endParaRPr>
          </a:p>
        </p:txBody>
      </p:sp>
      <p:sp>
        <p:nvSpPr>
          <p:cNvPr id="3" name="Content Placeholder 2"/>
          <p:cNvSpPr>
            <a:spLocks noGrp="1"/>
          </p:cNvSpPr>
          <p:nvPr>
            <p:ph sz="quarter" idx="13"/>
          </p:nvPr>
        </p:nvSpPr>
        <p:spPr>
          <a:xfrm>
            <a:off x="1323264" y="1905000"/>
            <a:ext cx="6400800" cy="3474720"/>
          </a:xfrm>
        </p:spPr>
        <p:txBody>
          <a:bodyPr/>
          <a:lstStyle/>
          <a:p>
            <a:r>
              <a:rPr lang="en-US" sz="2800" b="1" dirty="0" smtClean="0">
                <a:solidFill>
                  <a:schemeClr val="bg1"/>
                </a:solidFill>
              </a:rPr>
              <a:t>Meaning of Export</a:t>
            </a:r>
          </a:p>
          <a:p>
            <a:r>
              <a:rPr lang="en-US" sz="2800" b="1" dirty="0" smtClean="0">
                <a:solidFill>
                  <a:schemeClr val="bg1"/>
                </a:solidFill>
              </a:rPr>
              <a:t>Why Export?</a:t>
            </a:r>
          </a:p>
          <a:p>
            <a:r>
              <a:rPr lang="en-US" sz="2800" b="1" dirty="0" smtClean="0">
                <a:solidFill>
                  <a:schemeClr val="bg1"/>
                </a:solidFill>
              </a:rPr>
              <a:t>Export Procedure &amp; Documents </a:t>
            </a:r>
            <a:r>
              <a:rPr lang="en-US" sz="2800" b="1" dirty="0">
                <a:solidFill>
                  <a:schemeClr val="bg1"/>
                </a:solidFill>
              </a:rPr>
              <a:t>Required </a:t>
            </a:r>
          </a:p>
          <a:p>
            <a:endParaRPr lang="en-US" sz="2800" b="1" dirty="0" smtClean="0">
              <a:solidFill>
                <a:schemeClr val="bg1"/>
              </a:solidFill>
            </a:endParaRPr>
          </a:p>
          <a:p>
            <a:endParaRPr lang="en-US" dirty="0"/>
          </a:p>
        </p:txBody>
      </p:sp>
    </p:spTree>
    <p:extLst>
      <p:ext uri="{BB962C8B-B14F-4D97-AF65-F5344CB8AC3E}">
        <p14:creationId xmlns:p14="http://schemas.microsoft.com/office/powerpoint/2010/main" val="3491718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2600" y="856565"/>
            <a:ext cx="5715000" cy="646331"/>
          </a:xfrm>
          <a:prstGeom prst="rect">
            <a:avLst/>
          </a:prstGeom>
          <a:noFill/>
        </p:spPr>
        <p:txBody>
          <a:bodyPr wrap="square" rtlCol="0">
            <a:spAutoFit/>
          </a:bodyPr>
          <a:lstStyle/>
          <a:p>
            <a:r>
              <a:rPr lang="en-US" sz="3600" b="1" u="sng" dirty="0">
                <a:solidFill>
                  <a:schemeClr val="tx2"/>
                </a:solidFill>
                <a:latin typeface="Calibri" pitchFamily="34" charset="0"/>
                <a:cs typeface="Calibri" pitchFamily="34" charset="0"/>
              </a:rPr>
              <a:t>Duty drawback formalities</a:t>
            </a:r>
          </a:p>
        </p:txBody>
      </p:sp>
      <p:sp>
        <p:nvSpPr>
          <p:cNvPr id="3" name="TextBox 2"/>
          <p:cNvSpPr txBox="1"/>
          <p:nvPr/>
        </p:nvSpPr>
        <p:spPr>
          <a:xfrm>
            <a:off x="685800" y="1981200"/>
            <a:ext cx="7848600" cy="3539430"/>
          </a:xfrm>
          <a:prstGeom prst="rect">
            <a:avLst/>
          </a:prstGeom>
          <a:noFill/>
        </p:spPr>
        <p:txBody>
          <a:bodyPr wrap="square" rtlCol="0">
            <a:spAutoFit/>
          </a:bodyPr>
          <a:lstStyle/>
          <a:p>
            <a:pPr algn="just"/>
            <a:r>
              <a:rPr lang="en-US" sz="2800" dirty="0">
                <a:latin typeface="Calibri" pitchFamily="34" charset="0"/>
                <a:cs typeface="Calibri" pitchFamily="34" charset="0"/>
              </a:rPr>
              <a:t>If the exporter intends to claim duty drawback on his exports, he has to follow prescribed procedures and submit necessary papers. The procedures are discussed in the chapter on ‘</a:t>
            </a:r>
            <a:r>
              <a:rPr lang="en-US" sz="2800" dirty="0" smtClean="0">
                <a:latin typeface="Calibri" pitchFamily="34" charset="0"/>
                <a:cs typeface="Calibri" pitchFamily="34" charset="0"/>
              </a:rPr>
              <a:t>Export Incentives</a:t>
            </a:r>
            <a:r>
              <a:rPr lang="en-US" sz="2800" dirty="0">
                <a:latin typeface="Calibri" pitchFamily="34" charset="0"/>
                <a:cs typeface="Calibri" pitchFamily="34" charset="0"/>
              </a:rPr>
              <a:t>'. He has to make endorsement of shipping bill that claim for duty drawback is being made. If he </a:t>
            </a:r>
            <a:r>
              <a:rPr lang="en-US" sz="2800" dirty="0" smtClean="0">
                <a:latin typeface="Calibri" pitchFamily="34" charset="0"/>
                <a:cs typeface="Calibri" pitchFamily="34" charset="0"/>
              </a:rPr>
              <a:t>fails to </a:t>
            </a:r>
            <a:r>
              <a:rPr lang="en-US" sz="2800" dirty="0">
                <a:latin typeface="Calibri" pitchFamily="34" charset="0"/>
                <a:cs typeface="Calibri" pitchFamily="34" charset="0"/>
              </a:rPr>
              <a:t>do so due to genuine reasons, Commissioner of Customs can grant exemption from this provision.</a:t>
            </a:r>
          </a:p>
        </p:txBody>
      </p:sp>
    </p:spTree>
    <p:extLst>
      <p:ext uri="{BB962C8B-B14F-4D97-AF65-F5344CB8AC3E}">
        <p14:creationId xmlns:p14="http://schemas.microsoft.com/office/powerpoint/2010/main" val="1661729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2152" y="533399"/>
            <a:ext cx="7696200" cy="646331"/>
          </a:xfrm>
          <a:prstGeom prst="rect">
            <a:avLst/>
          </a:prstGeom>
          <a:noFill/>
        </p:spPr>
        <p:txBody>
          <a:bodyPr wrap="square" rtlCol="0">
            <a:spAutoFit/>
          </a:bodyPr>
          <a:lstStyle/>
          <a:p>
            <a:pPr algn="ctr"/>
            <a:r>
              <a:rPr lang="en-US" sz="3600" b="1" u="sng" dirty="0">
                <a:solidFill>
                  <a:schemeClr val="tx2"/>
                </a:solidFill>
                <a:latin typeface="Calibri" pitchFamily="34" charset="0"/>
                <a:cs typeface="Calibri" pitchFamily="34" charset="0"/>
              </a:rPr>
              <a:t>G R / SDF / SOFTEX Form under FEMA</a:t>
            </a:r>
          </a:p>
        </p:txBody>
      </p:sp>
      <p:sp>
        <p:nvSpPr>
          <p:cNvPr id="3" name="TextBox 2"/>
          <p:cNvSpPr txBox="1"/>
          <p:nvPr/>
        </p:nvSpPr>
        <p:spPr>
          <a:xfrm>
            <a:off x="914400" y="1600200"/>
            <a:ext cx="7543800" cy="415498"/>
          </a:xfrm>
          <a:prstGeom prst="rect">
            <a:avLst/>
          </a:prstGeom>
          <a:noFill/>
        </p:spPr>
        <p:txBody>
          <a:bodyPr wrap="square" rtlCol="0">
            <a:spAutoFit/>
          </a:bodyPr>
          <a:lstStyle/>
          <a:p>
            <a:r>
              <a:rPr lang="en-US" sz="2100" dirty="0">
                <a:latin typeface="Calibri" pitchFamily="34" charset="0"/>
                <a:cs typeface="Calibri" pitchFamily="34" charset="0"/>
              </a:rPr>
              <a:t>Reserve Bank of India has prescribed GR / SDF form under FEMA.</a:t>
            </a:r>
          </a:p>
        </p:txBody>
      </p:sp>
      <p:graphicFrame>
        <p:nvGraphicFramePr>
          <p:cNvPr id="4" name="Diagram 3"/>
          <p:cNvGraphicFramePr/>
          <p:nvPr>
            <p:extLst>
              <p:ext uri="{D42A27DB-BD31-4B8C-83A1-F6EECF244321}">
                <p14:modId xmlns:p14="http://schemas.microsoft.com/office/powerpoint/2010/main" val="2214142002"/>
              </p:ext>
            </p:extLst>
          </p:nvPr>
        </p:nvGraphicFramePr>
        <p:xfrm>
          <a:off x="1581150" y="2514600"/>
          <a:ext cx="5905500" cy="353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39099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515034"/>
            <a:ext cx="7924800" cy="646331"/>
          </a:xfrm>
          <a:prstGeom prst="rect">
            <a:avLst/>
          </a:prstGeom>
          <a:noFill/>
        </p:spPr>
        <p:txBody>
          <a:bodyPr wrap="square" rtlCol="0">
            <a:spAutoFit/>
          </a:bodyPr>
          <a:lstStyle/>
          <a:p>
            <a:pPr algn="ctr"/>
            <a:r>
              <a:rPr lang="en-US" sz="3600" b="1" u="sng" dirty="0">
                <a:solidFill>
                  <a:schemeClr val="tx2"/>
                </a:solidFill>
                <a:latin typeface="Calibri" pitchFamily="34" charset="0"/>
                <a:cs typeface="Calibri" pitchFamily="34" charset="0"/>
              </a:rPr>
              <a:t>Other documents required for export</a:t>
            </a:r>
          </a:p>
        </p:txBody>
      </p:sp>
      <p:sp>
        <p:nvSpPr>
          <p:cNvPr id="3" name="TextBox 2"/>
          <p:cNvSpPr txBox="1"/>
          <p:nvPr/>
        </p:nvSpPr>
        <p:spPr>
          <a:xfrm>
            <a:off x="672152" y="1447800"/>
            <a:ext cx="7620000" cy="5247590"/>
          </a:xfrm>
          <a:prstGeom prst="rect">
            <a:avLst/>
          </a:prstGeom>
          <a:noFill/>
        </p:spPr>
        <p:txBody>
          <a:bodyPr wrap="square" rtlCol="0">
            <a:spAutoFit/>
          </a:bodyPr>
          <a:lstStyle/>
          <a:p>
            <a:pPr algn="just"/>
            <a:r>
              <a:rPr lang="en-US" sz="2100" b="1" dirty="0">
                <a:latin typeface="Calibri" pitchFamily="34" charset="0"/>
                <a:cs typeface="Calibri" pitchFamily="34" charset="0"/>
              </a:rPr>
              <a:t>The following are the export documents required </a:t>
            </a:r>
            <a:r>
              <a:rPr lang="en-US" sz="2100" b="1" dirty="0" smtClean="0">
                <a:latin typeface="Calibri" pitchFamily="34" charset="0"/>
                <a:cs typeface="Calibri" pitchFamily="34" charset="0"/>
              </a:rPr>
              <a:t>to be prepared by the exporter:</a:t>
            </a:r>
          </a:p>
          <a:p>
            <a:pPr algn="just"/>
            <a:endParaRPr lang="en-US" sz="2100" b="1" dirty="0">
              <a:latin typeface="Calibri" pitchFamily="34" charset="0"/>
              <a:cs typeface="Calibri" pitchFamily="34" charset="0"/>
            </a:endParaRPr>
          </a:p>
          <a:p>
            <a:pPr marL="342900" indent="-342900" algn="just">
              <a:buFont typeface="Arial" pitchFamily="34" charset="0"/>
              <a:buChar char="•"/>
            </a:pPr>
            <a:r>
              <a:rPr lang="en-US" sz="2100" dirty="0">
                <a:latin typeface="Calibri" pitchFamily="34" charset="0"/>
                <a:cs typeface="Calibri" pitchFamily="34" charset="0"/>
              </a:rPr>
              <a:t>GR forms (in duplicate) for shipment to all the countries.</a:t>
            </a:r>
          </a:p>
          <a:p>
            <a:pPr marL="342900" indent="-342900" algn="just">
              <a:buFont typeface="Arial" pitchFamily="34" charset="0"/>
              <a:buChar char="•"/>
            </a:pPr>
            <a:r>
              <a:rPr lang="en-US" sz="2100" dirty="0">
                <a:latin typeface="Calibri" pitchFamily="34" charset="0"/>
                <a:cs typeface="Calibri" pitchFamily="34" charset="0"/>
              </a:rPr>
              <a:t>4 copies of the packing list mentioning the contents, quantity, gross and net weight of each package.</a:t>
            </a:r>
          </a:p>
          <a:p>
            <a:pPr marL="342900" indent="-342900" algn="just">
              <a:buFont typeface="Arial" pitchFamily="34" charset="0"/>
              <a:buChar char="•"/>
            </a:pPr>
            <a:r>
              <a:rPr lang="en-US" sz="2100" dirty="0">
                <a:latin typeface="Calibri" pitchFamily="34" charset="0"/>
                <a:cs typeface="Calibri" pitchFamily="34" charset="0"/>
              </a:rPr>
              <a:t>4 copies of invoices which contains all relevant particulars like number of packages, quantity, unit rate, total f.o.b./ c.i.f. value, correct &amp; full description of goods etc.</a:t>
            </a:r>
          </a:p>
          <a:p>
            <a:pPr marL="342900" indent="-342900" algn="just">
              <a:buFont typeface="Arial" pitchFamily="34" charset="0"/>
              <a:buChar char="•"/>
            </a:pPr>
            <a:r>
              <a:rPr lang="en-US" sz="2100" dirty="0">
                <a:latin typeface="Calibri" pitchFamily="34" charset="0"/>
                <a:cs typeface="Calibri" pitchFamily="34" charset="0"/>
              </a:rPr>
              <a:t>Contract, L/ C, Purchase Order of the overseas buyer.</a:t>
            </a:r>
          </a:p>
          <a:p>
            <a:pPr marL="342900" indent="-342900" algn="just">
              <a:buFont typeface="Arial" pitchFamily="34" charset="0"/>
              <a:buChar char="•"/>
            </a:pPr>
            <a:r>
              <a:rPr lang="en-US" sz="2100" dirty="0" smtClean="0">
                <a:latin typeface="Calibri" pitchFamily="34" charset="0"/>
                <a:cs typeface="Calibri" pitchFamily="34" charset="0"/>
              </a:rPr>
              <a:t>ARE-1 </a:t>
            </a:r>
            <a:r>
              <a:rPr lang="en-US" sz="2100" dirty="0">
                <a:latin typeface="Calibri" pitchFamily="34" charset="0"/>
                <a:cs typeface="Calibri" pitchFamily="34" charset="0"/>
              </a:rPr>
              <a:t>(both original and duplicate) and invoice.</a:t>
            </a:r>
          </a:p>
          <a:p>
            <a:pPr marL="342900" indent="-342900" algn="just">
              <a:buFont typeface="Arial" pitchFamily="34" charset="0"/>
              <a:buChar char="•"/>
            </a:pPr>
            <a:r>
              <a:rPr lang="en-US" sz="2100" dirty="0">
                <a:latin typeface="Calibri" pitchFamily="34" charset="0"/>
                <a:cs typeface="Calibri" pitchFamily="34" charset="0"/>
              </a:rPr>
              <a:t>Inspection/ Examination Certificate.</a:t>
            </a:r>
          </a:p>
          <a:p>
            <a:pPr algn="just"/>
            <a:endParaRPr lang="en-US" sz="2000" b="1" dirty="0" smtClean="0">
              <a:latin typeface="Calibri" pitchFamily="34" charset="0"/>
              <a:cs typeface="Calibri" pitchFamily="34" charset="0"/>
            </a:endParaRPr>
          </a:p>
          <a:p>
            <a:pPr algn="just"/>
            <a:r>
              <a:rPr lang="en-US" sz="2100" dirty="0" smtClean="0">
                <a:latin typeface="Calibri" pitchFamily="34" charset="0"/>
                <a:cs typeface="Calibri" pitchFamily="34" charset="0"/>
              </a:rPr>
              <a:t>In </a:t>
            </a:r>
            <a:r>
              <a:rPr lang="en-US" sz="2100" dirty="0">
                <a:latin typeface="Calibri" pitchFamily="34" charset="0"/>
                <a:cs typeface="Calibri" pitchFamily="34" charset="0"/>
              </a:rPr>
              <a:t>case of excisable goods, from ARE-1 prepared at the time of clearance from factory should also </a:t>
            </a:r>
            <a:r>
              <a:rPr lang="en-US" sz="2100" dirty="0" smtClean="0">
                <a:latin typeface="Calibri" pitchFamily="34" charset="0"/>
                <a:cs typeface="Calibri" pitchFamily="34" charset="0"/>
              </a:rPr>
              <a:t>be submitted</a:t>
            </a:r>
            <a:r>
              <a:rPr lang="en-US" sz="2100" dirty="0">
                <a:latin typeface="Calibri" pitchFamily="34" charset="0"/>
                <a:cs typeface="Calibri" pitchFamily="34" charset="0"/>
              </a:rPr>
              <a:t>.</a:t>
            </a:r>
          </a:p>
          <a:p>
            <a:pPr algn="just"/>
            <a:endParaRPr lang="en-US" sz="2100" dirty="0" smtClean="0">
              <a:latin typeface="Calibri" pitchFamily="34" charset="0"/>
              <a:cs typeface="Calibri" pitchFamily="34" charset="0"/>
            </a:endParaRPr>
          </a:p>
        </p:txBody>
      </p:sp>
    </p:spTree>
    <p:extLst>
      <p:ext uri="{BB962C8B-B14F-4D97-AF65-F5344CB8AC3E}">
        <p14:creationId xmlns:p14="http://schemas.microsoft.com/office/powerpoint/2010/main" val="27867129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8400" y="322997"/>
            <a:ext cx="3810000" cy="646331"/>
          </a:xfrm>
          <a:prstGeom prst="rect">
            <a:avLst/>
          </a:prstGeom>
          <a:noFill/>
        </p:spPr>
        <p:txBody>
          <a:bodyPr wrap="square" rtlCol="0">
            <a:spAutoFit/>
          </a:bodyPr>
          <a:lstStyle/>
          <a:p>
            <a:r>
              <a:rPr lang="en-US" sz="3600" b="1" u="sng" dirty="0">
                <a:solidFill>
                  <a:schemeClr val="tx2"/>
                </a:solidFill>
                <a:latin typeface="Calibri" pitchFamily="34" charset="0"/>
                <a:cs typeface="Calibri" pitchFamily="34" charset="0"/>
              </a:rPr>
              <a:t>Check in customs</a:t>
            </a:r>
          </a:p>
        </p:txBody>
      </p:sp>
      <p:sp>
        <p:nvSpPr>
          <p:cNvPr id="3" name="TextBox 2"/>
          <p:cNvSpPr txBox="1"/>
          <p:nvPr/>
        </p:nvSpPr>
        <p:spPr>
          <a:xfrm>
            <a:off x="533400" y="1219200"/>
            <a:ext cx="8382000" cy="5455340"/>
          </a:xfrm>
          <a:prstGeom prst="rect">
            <a:avLst/>
          </a:prstGeom>
          <a:noFill/>
        </p:spPr>
        <p:txBody>
          <a:bodyPr wrap="square" rtlCol="0">
            <a:spAutoFit/>
          </a:bodyPr>
          <a:lstStyle/>
          <a:p>
            <a:r>
              <a:rPr lang="en-US" sz="2400" dirty="0">
                <a:latin typeface="Calibri" pitchFamily="34" charset="0"/>
                <a:cs typeface="Calibri" pitchFamily="34" charset="0"/>
              </a:rPr>
              <a:t>Document submitted is processed by customs authorities, and following are </a:t>
            </a:r>
            <a:r>
              <a:rPr lang="en-US" sz="2400" dirty="0" smtClean="0">
                <a:latin typeface="Calibri" pitchFamily="34" charset="0"/>
                <a:cs typeface="Calibri" pitchFamily="34" charset="0"/>
              </a:rPr>
              <a:t>checked:</a:t>
            </a:r>
          </a:p>
          <a:p>
            <a:endParaRPr lang="en-US" sz="2100" dirty="0">
              <a:latin typeface="Calibri" pitchFamily="34" charset="0"/>
              <a:cs typeface="Calibri" pitchFamily="34" charset="0"/>
            </a:endParaRPr>
          </a:p>
          <a:p>
            <a:pPr marL="342900" indent="-342900" algn="just">
              <a:buFont typeface="Wingdings" pitchFamily="2" charset="2"/>
              <a:buChar char="Ø"/>
            </a:pPr>
            <a:r>
              <a:rPr lang="en-US" sz="2150" dirty="0">
                <a:latin typeface="Calibri" pitchFamily="34" charset="0"/>
                <a:cs typeface="Calibri" pitchFamily="34" charset="0"/>
              </a:rPr>
              <a:t>Value and classification of goods under drawback schedule in case of drawback shipping </a:t>
            </a:r>
            <a:r>
              <a:rPr lang="en-US" sz="2150" dirty="0" smtClean="0">
                <a:latin typeface="Calibri" pitchFamily="34" charset="0"/>
                <a:cs typeface="Calibri" pitchFamily="34" charset="0"/>
              </a:rPr>
              <a:t>bills.</a:t>
            </a:r>
          </a:p>
          <a:p>
            <a:pPr marL="342900" indent="-342900" algn="just">
              <a:buFont typeface="Wingdings" pitchFamily="2" charset="2"/>
              <a:buChar char="Ø"/>
            </a:pPr>
            <a:r>
              <a:rPr lang="en-US" sz="2150" dirty="0">
                <a:latin typeface="Calibri" pitchFamily="34" charset="0"/>
                <a:cs typeface="Calibri" pitchFamily="34" charset="0"/>
              </a:rPr>
              <a:t>Export duty / cess if </a:t>
            </a:r>
            <a:r>
              <a:rPr lang="en-US" sz="2150" dirty="0" smtClean="0">
                <a:latin typeface="Calibri" pitchFamily="34" charset="0"/>
                <a:cs typeface="Calibri" pitchFamily="34" charset="0"/>
              </a:rPr>
              <a:t>applicable.</a:t>
            </a:r>
            <a:endParaRPr lang="en-US" sz="2150" dirty="0">
              <a:latin typeface="Calibri" pitchFamily="34" charset="0"/>
              <a:cs typeface="Calibri" pitchFamily="34" charset="0"/>
            </a:endParaRPr>
          </a:p>
          <a:p>
            <a:pPr marL="342900" indent="-342900" algn="just">
              <a:buFont typeface="Wingdings" pitchFamily="2" charset="2"/>
              <a:buChar char="Ø"/>
            </a:pPr>
            <a:r>
              <a:rPr lang="en-US" sz="2150" dirty="0">
                <a:latin typeface="Calibri" pitchFamily="34" charset="0"/>
                <a:cs typeface="Calibri" pitchFamily="34" charset="0"/>
              </a:rPr>
              <a:t>Advance License shipping bills are checked to ensure that description in invoice and final product </a:t>
            </a:r>
            <a:r>
              <a:rPr lang="en-US" sz="2150" dirty="0" smtClean="0">
                <a:latin typeface="Calibri" pitchFamily="34" charset="0"/>
                <a:cs typeface="Calibri" pitchFamily="34" charset="0"/>
              </a:rPr>
              <a:t>specified in </a:t>
            </a:r>
            <a:r>
              <a:rPr lang="en-US" sz="2150" dirty="0">
                <a:latin typeface="Calibri" pitchFamily="34" charset="0"/>
                <a:cs typeface="Calibri" pitchFamily="34" charset="0"/>
              </a:rPr>
              <a:t>Advance License matches. If necessary, samples may be drawn and assessment may be done after visual inspection or </a:t>
            </a:r>
            <a:r>
              <a:rPr lang="en-US" sz="2150" dirty="0" smtClean="0">
                <a:latin typeface="Calibri" pitchFamily="34" charset="0"/>
                <a:cs typeface="Calibri" pitchFamily="34" charset="0"/>
              </a:rPr>
              <a:t>testing.</a:t>
            </a:r>
          </a:p>
          <a:p>
            <a:pPr marL="342900" indent="-342900" algn="just">
              <a:buFont typeface="Wingdings" pitchFamily="2" charset="2"/>
              <a:buChar char="Ø"/>
            </a:pPr>
            <a:r>
              <a:rPr lang="en-US" sz="2150" dirty="0" smtClean="0">
                <a:latin typeface="Calibri" pitchFamily="34" charset="0"/>
                <a:cs typeface="Calibri" pitchFamily="34" charset="0"/>
              </a:rPr>
              <a:t>Exportability </a:t>
            </a:r>
            <a:r>
              <a:rPr lang="en-US" sz="2150" dirty="0">
                <a:latin typeface="Calibri" pitchFamily="34" charset="0"/>
                <a:cs typeface="Calibri" pitchFamily="34" charset="0"/>
              </a:rPr>
              <a:t>of goods under EXIM policy and other laws - Some exports are totally prohibited under </a:t>
            </a:r>
            <a:r>
              <a:rPr lang="en-US" sz="2150" dirty="0" smtClean="0">
                <a:latin typeface="Calibri" pitchFamily="34" charset="0"/>
                <a:cs typeface="Calibri" pitchFamily="34" charset="0"/>
              </a:rPr>
              <a:t>various Acts </a:t>
            </a:r>
            <a:r>
              <a:rPr lang="en-US" sz="2150" dirty="0">
                <a:latin typeface="Calibri" pitchFamily="34" charset="0"/>
                <a:cs typeface="Calibri" pitchFamily="34" charset="0"/>
              </a:rPr>
              <a:t>e.g. items restricted or prohibited under Foreign Trade (Regulation) Act; antiques; art treasures; </a:t>
            </a:r>
            <a:r>
              <a:rPr lang="en-US" sz="2150" dirty="0" smtClean="0">
                <a:latin typeface="Calibri" pitchFamily="34" charset="0"/>
                <a:cs typeface="Calibri" pitchFamily="34" charset="0"/>
              </a:rPr>
              <a:t>Arms; narcotics </a:t>
            </a:r>
            <a:r>
              <a:rPr lang="en-US" sz="2150" dirty="0">
                <a:latin typeface="Calibri" pitchFamily="34" charset="0"/>
                <a:cs typeface="Calibri" pitchFamily="34" charset="0"/>
              </a:rPr>
              <a:t>etc. Some items like tea, coffee and coir products can be exported only against </a:t>
            </a:r>
            <a:r>
              <a:rPr lang="en-US" sz="2150" dirty="0" smtClean="0">
                <a:latin typeface="Calibri" pitchFamily="34" charset="0"/>
                <a:cs typeface="Calibri" pitchFamily="34" charset="0"/>
              </a:rPr>
              <a:t>authorization/ license under </a:t>
            </a:r>
            <a:r>
              <a:rPr lang="en-US" sz="2150" dirty="0">
                <a:latin typeface="Calibri" pitchFamily="34" charset="0"/>
                <a:cs typeface="Calibri" pitchFamily="34" charset="0"/>
              </a:rPr>
              <a:t>respective Acts.</a:t>
            </a:r>
          </a:p>
        </p:txBody>
      </p:sp>
    </p:spTree>
    <p:extLst>
      <p:ext uri="{BB962C8B-B14F-4D97-AF65-F5344CB8AC3E}">
        <p14:creationId xmlns:p14="http://schemas.microsoft.com/office/powerpoint/2010/main" val="31097894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4134" y="418699"/>
            <a:ext cx="8458200" cy="646331"/>
          </a:xfrm>
          <a:prstGeom prst="rect">
            <a:avLst/>
          </a:prstGeom>
          <a:noFill/>
        </p:spPr>
        <p:txBody>
          <a:bodyPr wrap="square" rtlCol="0">
            <a:spAutoFit/>
          </a:bodyPr>
          <a:lstStyle/>
          <a:p>
            <a:pPr algn="ctr"/>
            <a:r>
              <a:rPr lang="en-US" sz="3600" b="1" u="sng" dirty="0">
                <a:solidFill>
                  <a:schemeClr val="tx2"/>
                </a:solidFill>
                <a:latin typeface="Calibri" pitchFamily="34" charset="0"/>
                <a:cs typeface="Calibri" pitchFamily="34" charset="0"/>
              </a:rPr>
              <a:t>Examination of goods before export</a:t>
            </a:r>
          </a:p>
        </p:txBody>
      </p:sp>
      <p:sp>
        <p:nvSpPr>
          <p:cNvPr id="3" name="TextBox 2"/>
          <p:cNvSpPr txBox="1"/>
          <p:nvPr/>
        </p:nvSpPr>
        <p:spPr>
          <a:xfrm>
            <a:off x="769961" y="1828800"/>
            <a:ext cx="7848600" cy="3985706"/>
          </a:xfrm>
          <a:prstGeom prst="rect">
            <a:avLst/>
          </a:prstGeom>
          <a:noFill/>
        </p:spPr>
        <p:txBody>
          <a:bodyPr wrap="square" rtlCol="0">
            <a:spAutoFit/>
          </a:bodyPr>
          <a:lstStyle/>
          <a:p>
            <a:pPr marL="285750" indent="-285750">
              <a:buFont typeface="Arial" pitchFamily="34" charset="0"/>
              <a:buChar char="•"/>
            </a:pPr>
            <a:r>
              <a:rPr lang="en-US" sz="2300" dirty="0">
                <a:latin typeface="Calibri" pitchFamily="34" charset="0"/>
                <a:cs typeface="Calibri" pitchFamily="34" charset="0"/>
              </a:rPr>
              <a:t>After shipping bill is passed by export department, the goods are presented to shed appraiser (exports) in dock for examination</a:t>
            </a:r>
            <a:r>
              <a:rPr lang="en-US" sz="2300" dirty="0" smtClean="0">
                <a:latin typeface="Calibri" pitchFamily="34" charset="0"/>
                <a:cs typeface="Calibri" pitchFamily="34" charset="0"/>
              </a:rPr>
              <a:t>.</a:t>
            </a:r>
          </a:p>
          <a:p>
            <a:pPr marL="285750" indent="-285750">
              <a:buFont typeface="Arial" pitchFamily="34" charset="0"/>
              <a:buChar char="•"/>
            </a:pPr>
            <a:r>
              <a:rPr lang="en-US" sz="2300" dirty="0">
                <a:latin typeface="Calibri" pitchFamily="34" charset="0"/>
                <a:cs typeface="Calibri" pitchFamily="34" charset="0"/>
              </a:rPr>
              <a:t>Goods will be examined by examiner.</a:t>
            </a:r>
          </a:p>
          <a:p>
            <a:pPr marL="285750" indent="-285750">
              <a:buFont typeface="Arial" pitchFamily="34" charset="0"/>
              <a:buChar char="•"/>
            </a:pPr>
            <a:r>
              <a:rPr lang="en-US" sz="2300" dirty="0">
                <a:latin typeface="Calibri" pitchFamily="34" charset="0"/>
                <a:cs typeface="Calibri" pitchFamily="34" charset="0"/>
              </a:rPr>
              <a:t>This inspection is necessary</a:t>
            </a:r>
            <a:r>
              <a:rPr lang="en-US" sz="2300" dirty="0" smtClean="0">
                <a:latin typeface="Calibri" pitchFamily="34" charset="0"/>
                <a:cs typeface="Calibri" pitchFamily="34" charset="0"/>
              </a:rPr>
              <a:t>: </a:t>
            </a:r>
          </a:p>
          <a:p>
            <a:endParaRPr lang="en-US" sz="2300" dirty="0">
              <a:latin typeface="Calibri" pitchFamily="34" charset="0"/>
              <a:cs typeface="Calibri" pitchFamily="34" charset="0"/>
            </a:endParaRPr>
          </a:p>
          <a:p>
            <a:pPr marL="1257300" lvl="2" indent="-342900">
              <a:buFont typeface="Wingdings" pitchFamily="2" charset="2"/>
              <a:buChar char="Ø"/>
            </a:pPr>
            <a:r>
              <a:rPr lang="en-US" sz="2300" dirty="0">
                <a:latin typeface="Calibri" pitchFamily="34" charset="0"/>
                <a:cs typeface="Calibri" pitchFamily="34" charset="0"/>
              </a:rPr>
              <a:t>to ensure that prohibited goods are not </a:t>
            </a:r>
            <a:r>
              <a:rPr lang="en-US" sz="2300" dirty="0" smtClean="0">
                <a:latin typeface="Calibri" pitchFamily="34" charset="0"/>
                <a:cs typeface="Calibri" pitchFamily="34" charset="0"/>
              </a:rPr>
              <a:t>exported.</a:t>
            </a:r>
            <a:endParaRPr lang="en-US" sz="2300" dirty="0">
              <a:latin typeface="Calibri" pitchFamily="34" charset="0"/>
              <a:cs typeface="Calibri" pitchFamily="34" charset="0"/>
            </a:endParaRPr>
          </a:p>
          <a:p>
            <a:pPr marL="1257300" lvl="2" indent="-342900">
              <a:buFont typeface="Wingdings" pitchFamily="2" charset="2"/>
              <a:buChar char="Ø"/>
            </a:pPr>
            <a:r>
              <a:rPr lang="en-US" sz="2300" dirty="0">
                <a:latin typeface="Calibri" pitchFamily="34" charset="0"/>
                <a:cs typeface="Calibri" pitchFamily="34" charset="0"/>
              </a:rPr>
              <a:t>goods tally with description and invoice.</a:t>
            </a:r>
          </a:p>
          <a:p>
            <a:pPr marL="1257300" lvl="2" indent="-342900">
              <a:buFont typeface="Wingdings" pitchFamily="2" charset="2"/>
              <a:buChar char="Ø"/>
            </a:pPr>
            <a:r>
              <a:rPr lang="en-US" sz="2300" dirty="0">
                <a:latin typeface="Calibri" pitchFamily="34" charset="0"/>
                <a:cs typeface="Calibri" pitchFamily="34" charset="0"/>
              </a:rPr>
              <a:t>duty drawback, where applicable, is correctly </a:t>
            </a:r>
            <a:r>
              <a:rPr lang="en-US" sz="2300" dirty="0" smtClean="0">
                <a:latin typeface="Calibri" pitchFamily="34" charset="0"/>
                <a:cs typeface="Calibri" pitchFamily="34" charset="0"/>
              </a:rPr>
              <a:t>claimed.</a:t>
            </a:r>
          </a:p>
          <a:p>
            <a:pPr lvl="2"/>
            <a:endParaRPr lang="en-US" sz="2300" dirty="0">
              <a:latin typeface="Calibri" pitchFamily="34" charset="0"/>
              <a:cs typeface="Calibri" pitchFamily="34" charset="0"/>
            </a:endParaRPr>
          </a:p>
        </p:txBody>
      </p:sp>
    </p:spTree>
    <p:extLst>
      <p:ext uri="{BB962C8B-B14F-4D97-AF65-F5344CB8AC3E}">
        <p14:creationId xmlns:p14="http://schemas.microsoft.com/office/powerpoint/2010/main" val="17838884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544771"/>
            <a:ext cx="8458200" cy="646331"/>
          </a:xfrm>
          <a:prstGeom prst="rect">
            <a:avLst/>
          </a:prstGeom>
          <a:noFill/>
        </p:spPr>
        <p:txBody>
          <a:bodyPr wrap="square" rtlCol="0">
            <a:spAutoFit/>
          </a:bodyPr>
          <a:lstStyle/>
          <a:p>
            <a:pPr algn="ctr"/>
            <a:r>
              <a:rPr lang="en-US" sz="3600" b="1" dirty="0" smtClean="0">
                <a:solidFill>
                  <a:schemeClr val="tx2"/>
                </a:solidFill>
                <a:latin typeface="Calibri" pitchFamily="34" charset="0"/>
                <a:cs typeface="Calibri" pitchFamily="34" charset="0"/>
              </a:rPr>
              <a:t>“</a:t>
            </a:r>
            <a:r>
              <a:rPr lang="en-US" sz="3600" b="1" u="sng" dirty="0" smtClean="0">
                <a:solidFill>
                  <a:schemeClr val="tx2"/>
                </a:solidFill>
                <a:latin typeface="Calibri" pitchFamily="34" charset="0"/>
                <a:cs typeface="Calibri" pitchFamily="34" charset="0"/>
              </a:rPr>
              <a:t>Let Export” Order </a:t>
            </a:r>
            <a:r>
              <a:rPr lang="en-US" sz="3600" b="1" u="sng" dirty="0">
                <a:solidFill>
                  <a:schemeClr val="tx2"/>
                </a:solidFill>
                <a:latin typeface="Calibri" pitchFamily="34" charset="0"/>
                <a:cs typeface="Calibri" pitchFamily="34" charset="0"/>
              </a:rPr>
              <a:t>by Customs Authorities</a:t>
            </a:r>
          </a:p>
        </p:txBody>
      </p:sp>
      <p:sp>
        <p:nvSpPr>
          <p:cNvPr id="4" name="TextBox 3"/>
          <p:cNvSpPr txBox="1"/>
          <p:nvPr/>
        </p:nvSpPr>
        <p:spPr>
          <a:xfrm>
            <a:off x="838200" y="2057400"/>
            <a:ext cx="7772400" cy="3277820"/>
          </a:xfrm>
          <a:prstGeom prst="rect">
            <a:avLst/>
          </a:prstGeom>
          <a:noFill/>
        </p:spPr>
        <p:txBody>
          <a:bodyPr wrap="square" rtlCol="0">
            <a:spAutoFit/>
          </a:bodyPr>
          <a:lstStyle/>
          <a:p>
            <a:pPr algn="just"/>
            <a:r>
              <a:rPr lang="en-US" sz="2300" dirty="0">
                <a:latin typeface="Calibri" pitchFamily="34" charset="0"/>
                <a:cs typeface="Calibri" pitchFamily="34" charset="0"/>
              </a:rPr>
              <a:t>Customs Officer will verify the contents and after he is satisfied that goods are not prohibited for exports and that export duty, if applicable is paid, will permit </a:t>
            </a:r>
            <a:r>
              <a:rPr lang="en-US" sz="2300" dirty="0" smtClean="0">
                <a:latin typeface="Calibri" pitchFamily="34" charset="0"/>
                <a:cs typeface="Calibri" pitchFamily="34" charset="0"/>
              </a:rPr>
              <a:t>clearance by </a:t>
            </a:r>
            <a:r>
              <a:rPr lang="en-US" sz="2300" dirty="0">
                <a:latin typeface="Calibri" pitchFamily="34" charset="0"/>
                <a:cs typeface="Calibri" pitchFamily="34" charset="0"/>
              </a:rPr>
              <a:t>giving ‘</a:t>
            </a:r>
            <a:r>
              <a:rPr lang="en-US" sz="2300" b="1" u="sng" dirty="0">
                <a:latin typeface="Calibri" pitchFamily="34" charset="0"/>
                <a:cs typeface="Calibri" pitchFamily="34" charset="0"/>
              </a:rPr>
              <a:t>let ship</a:t>
            </a:r>
            <a:r>
              <a:rPr lang="en-US" sz="2300" dirty="0">
                <a:latin typeface="Calibri" pitchFamily="34" charset="0"/>
                <a:cs typeface="Calibri" pitchFamily="34" charset="0"/>
              </a:rPr>
              <a:t>’ or ‘</a:t>
            </a:r>
            <a:r>
              <a:rPr lang="en-US" sz="2300" b="1" u="sng" dirty="0">
                <a:latin typeface="Calibri" pitchFamily="34" charset="0"/>
                <a:cs typeface="Calibri" pitchFamily="34" charset="0"/>
              </a:rPr>
              <a:t>let export</a:t>
            </a:r>
            <a:r>
              <a:rPr lang="en-US" sz="2300" dirty="0">
                <a:latin typeface="Calibri" pitchFamily="34" charset="0"/>
                <a:cs typeface="Calibri" pitchFamily="34" charset="0"/>
              </a:rPr>
              <a:t>’ order</a:t>
            </a:r>
            <a:r>
              <a:rPr lang="en-US" sz="2300" dirty="0" smtClean="0">
                <a:latin typeface="Calibri" pitchFamily="34" charset="0"/>
                <a:cs typeface="Calibri" pitchFamily="34" charset="0"/>
              </a:rPr>
              <a:t>.</a:t>
            </a:r>
          </a:p>
          <a:p>
            <a:pPr algn="just"/>
            <a:endParaRPr lang="en-US" sz="2300" dirty="0" smtClean="0">
              <a:latin typeface="Calibri" pitchFamily="34" charset="0"/>
              <a:cs typeface="Calibri" pitchFamily="34" charset="0"/>
            </a:endParaRPr>
          </a:p>
          <a:p>
            <a:pPr algn="just"/>
            <a:endParaRPr lang="en-US" sz="2300" dirty="0">
              <a:latin typeface="Calibri" pitchFamily="34" charset="0"/>
              <a:cs typeface="Calibri" pitchFamily="34" charset="0"/>
            </a:endParaRPr>
          </a:p>
          <a:p>
            <a:pPr algn="just"/>
            <a:r>
              <a:rPr lang="en-US" sz="2300" dirty="0">
                <a:latin typeface="Calibri" pitchFamily="34" charset="0"/>
                <a:cs typeface="Calibri" pitchFamily="34" charset="0"/>
              </a:rPr>
              <a:t>GR-1, ARE-1, </a:t>
            </a:r>
            <a:r>
              <a:rPr lang="en-US" sz="2300" dirty="0" err="1">
                <a:latin typeface="Calibri" pitchFamily="34" charset="0"/>
                <a:cs typeface="Calibri" pitchFamily="34" charset="0"/>
              </a:rPr>
              <a:t>octroi</a:t>
            </a:r>
            <a:r>
              <a:rPr lang="en-US" sz="2300" dirty="0">
                <a:latin typeface="Calibri" pitchFamily="34" charset="0"/>
                <a:cs typeface="Calibri" pitchFamily="34" charset="0"/>
              </a:rPr>
              <a:t> papers, quota certification for export etc. are also signed. Exporter’s copy of shipping </a:t>
            </a:r>
            <a:r>
              <a:rPr lang="en-US" sz="2300" dirty="0" smtClean="0">
                <a:latin typeface="Calibri" pitchFamily="34" charset="0"/>
                <a:cs typeface="Calibri" pitchFamily="34" charset="0"/>
              </a:rPr>
              <a:t>Bill, GR-1</a:t>
            </a:r>
            <a:r>
              <a:rPr lang="en-US" sz="2300" dirty="0">
                <a:latin typeface="Calibri" pitchFamily="34" charset="0"/>
                <a:cs typeface="Calibri" pitchFamily="34" charset="0"/>
              </a:rPr>
              <a:t>, ARE-1 etc. </a:t>
            </a:r>
            <a:r>
              <a:rPr lang="en-US" sz="2300" dirty="0" smtClean="0">
                <a:latin typeface="Calibri" pitchFamily="34" charset="0"/>
                <a:cs typeface="Calibri" pitchFamily="34" charset="0"/>
              </a:rPr>
              <a:t>duly </a:t>
            </a:r>
            <a:r>
              <a:rPr lang="en-US" sz="2300" dirty="0">
                <a:latin typeface="Calibri" pitchFamily="34" charset="0"/>
                <a:cs typeface="Calibri" pitchFamily="34" charset="0"/>
              </a:rPr>
              <a:t>certified are handed over to exporter or CHA</a:t>
            </a:r>
          </a:p>
        </p:txBody>
      </p:sp>
    </p:spTree>
    <p:extLst>
      <p:ext uri="{BB962C8B-B14F-4D97-AF65-F5344CB8AC3E}">
        <p14:creationId xmlns:p14="http://schemas.microsoft.com/office/powerpoint/2010/main" val="26805332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533400"/>
            <a:ext cx="7391400" cy="646331"/>
          </a:xfrm>
          <a:prstGeom prst="rect">
            <a:avLst/>
          </a:prstGeom>
          <a:noFill/>
        </p:spPr>
        <p:txBody>
          <a:bodyPr wrap="square" rtlCol="0">
            <a:spAutoFit/>
          </a:bodyPr>
          <a:lstStyle/>
          <a:p>
            <a:pPr algn="ctr"/>
            <a:r>
              <a:rPr lang="en-US" sz="3600" b="1" u="sng" dirty="0">
                <a:solidFill>
                  <a:schemeClr val="tx2"/>
                </a:solidFill>
                <a:latin typeface="Calibri" pitchFamily="34" charset="0"/>
                <a:cs typeface="Calibri" pitchFamily="34" charset="0"/>
              </a:rPr>
              <a:t>Processing under EDI </a:t>
            </a:r>
            <a:r>
              <a:rPr lang="en-US" sz="3600" b="1" u="sng" dirty="0" smtClean="0">
                <a:solidFill>
                  <a:schemeClr val="tx2"/>
                </a:solidFill>
                <a:latin typeface="Calibri" pitchFamily="34" charset="0"/>
                <a:cs typeface="Calibri" pitchFamily="34" charset="0"/>
              </a:rPr>
              <a:t>system</a:t>
            </a:r>
            <a:endParaRPr lang="en-US" dirty="0"/>
          </a:p>
        </p:txBody>
      </p:sp>
      <p:sp>
        <p:nvSpPr>
          <p:cNvPr id="3" name="TextBox 2"/>
          <p:cNvSpPr txBox="1"/>
          <p:nvPr/>
        </p:nvSpPr>
        <p:spPr>
          <a:xfrm>
            <a:off x="533400" y="1600200"/>
            <a:ext cx="8001000" cy="4431983"/>
          </a:xfrm>
          <a:prstGeom prst="rect">
            <a:avLst/>
          </a:prstGeom>
          <a:noFill/>
        </p:spPr>
        <p:txBody>
          <a:bodyPr wrap="square" rtlCol="0">
            <a:spAutoFit/>
          </a:bodyPr>
          <a:lstStyle/>
          <a:p>
            <a:pPr marL="342900" indent="-342900" algn="just">
              <a:buFont typeface="Arial" pitchFamily="34" charset="0"/>
              <a:buChar char="•"/>
            </a:pPr>
            <a:r>
              <a:rPr lang="en-US" sz="2200" dirty="0">
                <a:latin typeface="Calibri" pitchFamily="34" charset="0"/>
                <a:cs typeface="Calibri" pitchFamily="34" charset="0"/>
              </a:rPr>
              <a:t>Under EDI system, declarations in prescribed form are to be filed </a:t>
            </a:r>
            <a:r>
              <a:rPr lang="en-US" sz="2200" dirty="0" smtClean="0">
                <a:latin typeface="Calibri" pitchFamily="34" charset="0"/>
                <a:cs typeface="Calibri" pitchFamily="34" charset="0"/>
              </a:rPr>
              <a:t>through ‘Service </a:t>
            </a:r>
            <a:r>
              <a:rPr lang="en-US" sz="2200" dirty="0">
                <a:latin typeface="Calibri" pitchFamily="34" charset="0"/>
                <a:cs typeface="Calibri" pitchFamily="34" charset="0"/>
              </a:rPr>
              <a:t>Centre’ of customs.</a:t>
            </a:r>
          </a:p>
          <a:p>
            <a:pPr marL="342900" indent="-342900" algn="just">
              <a:buFont typeface="Arial" pitchFamily="34" charset="0"/>
              <a:buChar char="•"/>
            </a:pPr>
            <a:r>
              <a:rPr lang="en-US" sz="2200" dirty="0">
                <a:latin typeface="Calibri" pitchFamily="34" charset="0"/>
                <a:cs typeface="Calibri" pitchFamily="34" charset="0"/>
              </a:rPr>
              <a:t>After verification, shipping bill number is generated by the system, which </a:t>
            </a:r>
            <a:r>
              <a:rPr lang="en-US" sz="2200" dirty="0" smtClean="0">
                <a:latin typeface="Calibri" pitchFamily="34" charset="0"/>
                <a:cs typeface="Calibri" pitchFamily="34" charset="0"/>
              </a:rPr>
              <a:t>is endorsed </a:t>
            </a:r>
            <a:r>
              <a:rPr lang="en-US" sz="2200" dirty="0">
                <a:latin typeface="Calibri" pitchFamily="34" charset="0"/>
                <a:cs typeface="Calibri" pitchFamily="34" charset="0"/>
              </a:rPr>
              <a:t>on printed checklist generated for verification of data. </a:t>
            </a:r>
            <a:endParaRPr lang="en-US" sz="2200" dirty="0" smtClean="0">
              <a:latin typeface="Calibri" pitchFamily="34" charset="0"/>
              <a:cs typeface="Calibri" pitchFamily="34" charset="0"/>
            </a:endParaRPr>
          </a:p>
          <a:p>
            <a:pPr marL="342900" indent="-342900" algn="just">
              <a:buFont typeface="Arial" pitchFamily="34" charset="0"/>
              <a:buChar char="•"/>
            </a:pPr>
            <a:r>
              <a:rPr lang="en-US" sz="2200" dirty="0" smtClean="0">
                <a:latin typeface="Calibri" pitchFamily="34" charset="0"/>
                <a:cs typeface="Calibri" pitchFamily="34" charset="0"/>
              </a:rPr>
              <a:t>Goods </a:t>
            </a:r>
            <a:r>
              <a:rPr lang="en-US" sz="2200" dirty="0">
                <a:latin typeface="Calibri" pitchFamily="34" charset="0"/>
                <a:cs typeface="Calibri" pitchFamily="34" charset="0"/>
              </a:rPr>
              <a:t>are inspected at docks on the basis of printed check list. </a:t>
            </a:r>
          </a:p>
          <a:p>
            <a:pPr marL="342900" indent="-342900" algn="just">
              <a:buFont typeface="Arial" pitchFamily="34" charset="0"/>
              <a:buChar char="•"/>
            </a:pPr>
            <a:r>
              <a:rPr lang="en-US" sz="2200" dirty="0">
                <a:latin typeface="Calibri" pitchFamily="34" charset="0"/>
                <a:cs typeface="Calibri" pitchFamily="34" charset="0"/>
              </a:rPr>
              <a:t>All documents are submitted to Customs Officer along with checklist.</a:t>
            </a:r>
          </a:p>
          <a:p>
            <a:pPr marL="342900" indent="-342900" algn="just">
              <a:buFont typeface="Arial" pitchFamily="34" charset="0"/>
              <a:buChar char="•"/>
            </a:pPr>
            <a:r>
              <a:rPr lang="en-US" sz="2200" dirty="0">
                <a:latin typeface="Calibri" pitchFamily="34" charset="0"/>
                <a:cs typeface="Calibri" pitchFamily="34" charset="0"/>
              </a:rPr>
              <a:t>If goods and documents are found in order, ‘let export’ order is issued. Then two copies of Shipping Bill are generated:</a:t>
            </a:r>
          </a:p>
          <a:p>
            <a:pPr marL="1714500" lvl="3" indent="-342900" algn="just">
              <a:buFont typeface="Wingdings" pitchFamily="2" charset="2"/>
              <a:buChar char="Ø"/>
            </a:pPr>
            <a:r>
              <a:rPr lang="en-US" sz="2200" dirty="0" smtClean="0">
                <a:latin typeface="Calibri" pitchFamily="34" charset="0"/>
                <a:cs typeface="Calibri" pitchFamily="34" charset="0"/>
              </a:rPr>
              <a:t>Customs Exporter’s copy</a:t>
            </a:r>
          </a:p>
          <a:p>
            <a:pPr marL="1714500" lvl="3" indent="-342900" algn="just">
              <a:buFont typeface="Wingdings" pitchFamily="2" charset="2"/>
              <a:buChar char="Ø"/>
            </a:pPr>
            <a:r>
              <a:rPr lang="en-US" sz="2200" dirty="0">
                <a:latin typeface="Calibri" pitchFamily="34" charset="0"/>
                <a:cs typeface="Calibri" pitchFamily="34" charset="0"/>
              </a:rPr>
              <a:t>Exporter’s copy</a:t>
            </a:r>
          </a:p>
          <a:p>
            <a:endParaRPr lang="en-US" dirty="0"/>
          </a:p>
        </p:txBody>
      </p:sp>
    </p:spTree>
    <p:extLst>
      <p:ext uri="{BB962C8B-B14F-4D97-AF65-F5344CB8AC3E}">
        <p14:creationId xmlns:p14="http://schemas.microsoft.com/office/powerpoint/2010/main" val="30827412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533400"/>
            <a:ext cx="7391400" cy="646331"/>
          </a:xfrm>
          <a:prstGeom prst="rect">
            <a:avLst/>
          </a:prstGeom>
          <a:noFill/>
        </p:spPr>
        <p:txBody>
          <a:bodyPr wrap="square" rtlCol="0">
            <a:spAutoFit/>
          </a:bodyPr>
          <a:lstStyle/>
          <a:p>
            <a:pPr algn="ctr"/>
            <a:r>
              <a:rPr lang="en-US" sz="3600" b="1" u="sng" dirty="0">
                <a:solidFill>
                  <a:schemeClr val="tx2"/>
                </a:solidFill>
                <a:latin typeface="Calibri" pitchFamily="34" charset="0"/>
                <a:cs typeface="Calibri" pitchFamily="34" charset="0"/>
              </a:rPr>
              <a:t>Processing under EDI </a:t>
            </a:r>
            <a:r>
              <a:rPr lang="en-US" sz="3600" b="1" u="sng" dirty="0" smtClean="0">
                <a:solidFill>
                  <a:schemeClr val="tx2"/>
                </a:solidFill>
                <a:latin typeface="Calibri" pitchFamily="34" charset="0"/>
                <a:cs typeface="Calibri" pitchFamily="34" charset="0"/>
              </a:rPr>
              <a:t>system</a:t>
            </a:r>
            <a:endParaRPr lang="en-US" dirty="0"/>
          </a:p>
        </p:txBody>
      </p:sp>
      <p:sp>
        <p:nvSpPr>
          <p:cNvPr id="3" name="TextBox 2"/>
          <p:cNvSpPr txBox="1"/>
          <p:nvPr/>
        </p:nvSpPr>
        <p:spPr>
          <a:xfrm>
            <a:off x="609600" y="1828800"/>
            <a:ext cx="8181833" cy="4178067"/>
          </a:xfrm>
          <a:prstGeom prst="rect">
            <a:avLst/>
          </a:prstGeom>
          <a:noFill/>
        </p:spPr>
        <p:txBody>
          <a:bodyPr wrap="square" rtlCol="0">
            <a:spAutoFit/>
          </a:bodyPr>
          <a:lstStyle/>
          <a:p>
            <a:pPr marL="457200" indent="-457200" algn="just">
              <a:buFont typeface="Arial" pitchFamily="34" charset="0"/>
              <a:buChar char="•"/>
            </a:pPr>
            <a:r>
              <a:rPr lang="en-US" sz="2250" dirty="0" smtClean="0">
                <a:latin typeface="Calibri" pitchFamily="34" charset="0"/>
                <a:cs typeface="Calibri" pitchFamily="34" charset="0"/>
              </a:rPr>
              <a:t>Exporter’s </a:t>
            </a:r>
            <a:r>
              <a:rPr lang="en-US" sz="2250" dirty="0">
                <a:latin typeface="Calibri" pitchFamily="34" charset="0"/>
                <a:cs typeface="Calibri" pitchFamily="34" charset="0"/>
              </a:rPr>
              <a:t>copy is generated only after EGM (Export General Manifest) is submitted by shipping </a:t>
            </a:r>
            <a:r>
              <a:rPr lang="en-US" sz="2250" dirty="0" smtClean="0">
                <a:latin typeface="Calibri" pitchFamily="34" charset="0"/>
                <a:cs typeface="Calibri" pitchFamily="34" charset="0"/>
              </a:rPr>
              <a:t>agent.</a:t>
            </a:r>
          </a:p>
          <a:p>
            <a:pPr algn="just"/>
            <a:endParaRPr lang="en-US" sz="2250" dirty="0" smtClean="0">
              <a:latin typeface="Calibri" pitchFamily="34" charset="0"/>
              <a:cs typeface="Calibri" pitchFamily="34" charset="0"/>
            </a:endParaRPr>
          </a:p>
          <a:p>
            <a:pPr marL="800100" lvl="1" indent="-342900" algn="just">
              <a:buFont typeface="Wingdings" pitchFamily="2" charset="2"/>
              <a:buChar char="v"/>
            </a:pPr>
            <a:r>
              <a:rPr lang="en-US" sz="2250" dirty="0">
                <a:latin typeface="Calibri" pitchFamily="34" charset="0"/>
                <a:cs typeface="Calibri" pitchFamily="34" charset="0"/>
              </a:rPr>
              <a:t> </a:t>
            </a:r>
            <a:r>
              <a:rPr lang="en-US" sz="2250" dirty="0" smtClean="0">
                <a:latin typeface="Calibri" pitchFamily="34" charset="0"/>
                <a:cs typeface="Calibri" pitchFamily="34" charset="0"/>
              </a:rPr>
              <a:t>	These </a:t>
            </a:r>
            <a:r>
              <a:rPr lang="en-US" sz="2250" dirty="0">
                <a:latin typeface="Calibri" pitchFamily="34" charset="0"/>
                <a:cs typeface="Calibri" pitchFamily="34" charset="0"/>
              </a:rPr>
              <a:t>are signed by CHA and customs officer and </a:t>
            </a:r>
            <a:r>
              <a:rPr lang="en-US" sz="2250" dirty="0" smtClean="0">
                <a:latin typeface="Calibri" pitchFamily="34" charset="0"/>
                <a:cs typeface="Calibri" pitchFamily="34" charset="0"/>
              </a:rPr>
              <a:t> </a:t>
            </a:r>
          </a:p>
          <a:p>
            <a:pPr algn="just"/>
            <a:r>
              <a:rPr lang="en-US" sz="2250" dirty="0">
                <a:latin typeface="Calibri" pitchFamily="34" charset="0"/>
                <a:cs typeface="Calibri" pitchFamily="34" charset="0"/>
              </a:rPr>
              <a:t> </a:t>
            </a:r>
            <a:r>
              <a:rPr lang="en-US" sz="2250" dirty="0" smtClean="0">
                <a:latin typeface="Calibri" pitchFamily="34" charset="0"/>
                <a:cs typeface="Calibri" pitchFamily="34" charset="0"/>
              </a:rPr>
              <a:t>              then </a:t>
            </a:r>
            <a:r>
              <a:rPr lang="en-US" sz="2250" dirty="0">
                <a:latin typeface="Calibri" pitchFamily="34" charset="0"/>
                <a:cs typeface="Calibri" pitchFamily="34" charset="0"/>
              </a:rPr>
              <a:t>by </a:t>
            </a:r>
            <a:r>
              <a:rPr lang="en-US" sz="2250" dirty="0" smtClean="0">
                <a:latin typeface="Calibri" pitchFamily="34" charset="0"/>
                <a:cs typeface="Calibri" pitchFamily="34" charset="0"/>
              </a:rPr>
              <a:t>Appraiser.</a:t>
            </a:r>
          </a:p>
          <a:p>
            <a:pPr algn="just"/>
            <a:endParaRPr lang="en-US" sz="2250" dirty="0" smtClean="0">
              <a:latin typeface="Calibri" pitchFamily="34" charset="0"/>
              <a:cs typeface="Calibri" pitchFamily="34" charset="0"/>
            </a:endParaRPr>
          </a:p>
          <a:p>
            <a:pPr marL="457200" indent="-457200" algn="just">
              <a:buFont typeface="Arial" pitchFamily="34" charset="0"/>
              <a:buChar char="•"/>
            </a:pPr>
            <a:r>
              <a:rPr lang="en-US" sz="2250" dirty="0" smtClean="0">
                <a:latin typeface="Calibri" pitchFamily="34" charset="0"/>
                <a:cs typeface="Calibri" pitchFamily="34" charset="0"/>
              </a:rPr>
              <a:t>Exporter’s copy of Shipping Bill, SDF, ARE-1 etc. duly signed are handed over to exporter or CHA.</a:t>
            </a:r>
          </a:p>
          <a:p>
            <a:pPr algn="just"/>
            <a:endParaRPr lang="en-US" sz="2250" dirty="0" smtClean="0"/>
          </a:p>
          <a:p>
            <a:pPr marL="342900" indent="-342900" algn="just">
              <a:buFont typeface="Wingdings" pitchFamily="2" charset="2"/>
              <a:buChar char="v"/>
            </a:pPr>
            <a:r>
              <a:rPr lang="en-US" sz="2250" dirty="0" smtClean="0">
                <a:latin typeface="Calibri" pitchFamily="34" charset="0"/>
                <a:cs typeface="Calibri" pitchFamily="34" charset="0"/>
              </a:rPr>
              <a:t>  SDF</a:t>
            </a:r>
            <a:r>
              <a:rPr lang="en-US" sz="2250" dirty="0">
                <a:latin typeface="Calibri" pitchFamily="34" charset="0"/>
                <a:cs typeface="Calibri" pitchFamily="34" charset="0"/>
              </a:rPr>
              <a:t>, ARE-1, </a:t>
            </a:r>
            <a:r>
              <a:rPr lang="en-US" sz="2250" dirty="0" err="1">
                <a:latin typeface="Calibri" pitchFamily="34" charset="0"/>
                <a:cs typeface="Calibri" pitchFamily="34" charset="0"/>
              </a:rPr>
              <a:t>octroi</a:t>
            </a:r>
            <a:r>
              <a:rPr lang="en-US" sz="2250" dirty="0">
                <a:latin typeface="Calibri" pitchFamily="34" charset="0"/>
                <a:cs typeface="Calibri" pitchFamily="34" charset="0"/>
              </a:rPr>
              <a:t> papers, quota certification for export </a:t>
            </a:r>
            <a:r>
              <a:rPr lang="en-US" sz="2250" dirty="0" smtClean="0">
                <a:latin typeface="Calibri" pitchFamily="34" charset="0"/>
                <a:cs typeface="Calibri" pitchFamily="34" charset="0"/>
              </a:rPr>
              <a:t>etc. </a:t>
            </a:r>
          </a:p>
          <a:p>
            <a:pPr algn="just"/>
            <a:r>
              <a:rPr lang="en-US" sz="2250" dirty="0">
                <a:latin typeface="Calibri" pitchFamily="34" charset="0"/>
                <a:cs typeface="Calibri" pitchFamily="34" charset="0"/>
              </a:rPr>
              <a:t> </a:t>
            </a:r>
            <a:r>
              <a:rPr lang="en-US" sz="2250" dirty="0" smtClean="0">
                <a:latin typeface="Calibri" pitchFamily="34" charset="0"/>
                <a:cs typeface="Calibri" pitchFamily="34" charset="0"/>
              </a:rPr>
              <a:t>      are </a:t>
            </a:r>
            <a:r>
              <a:rPr lang="en-US" sz="2250" dirty="0">
                <a:latin typeface="Calibri" pitchFamily="34" charset="0"/>
                <a:cs typeface="Calibri" pitchFamily="34" charset="0"/>
              </a:rPr>
              <a:t>also signed.</a:t>
            </a:r>
          </a:p>
          <a:p>
            <a:pPr algn="just"/>
            <a:endParaRPr lang="en-US" dirty="0"/>
          </a:p>
        </p:txBody>
      </p:sp>
    </p:spTree>
    <p:extLst>
      <p:ext uri="{BB962C8B-B14F-4D97-AF65-F5344CB8AC3E}">
        <p14:creationId xmlns:p14="http://schemas.microsoft.com/office/powerpoint/2010/main" val="10250947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336474"/>
            <a:ext cx="7239000" cy="1200329"/>
          </a:xfrm>
          <a:prstGeom prst="rect">
            <a:avLst/>
          </a:prstGeom>
          <a:noFill/>
        </p:spPr>
        <p:txBody>
          <a:bodyPr wrap="square" rtlCol="0">
            <a:spAutoFit/>
          </a:bodyPr>
          <a:lstStyle/>
          <a:p>
            <a:pPr algn="ctr"/>
            <a:r>
              <a:rPr lang="en-US" sz="3600" b="1" u="sng" dirty="0">
                <a:solidFill>
                  <a:schemeClr val="tx2"/>
                </a:solidFill>
                <a:latin typeface="Calibri" pitchFamily="34" charset="0"/>
                <a:cs typeface="Calibri" pitchFamily="34" charset="0"/>
              </a:rPr>
              <a:t>Conveyance to leave on written order</a:t>
            </a:r>
          </a:p>
        </p:txBody>
      </p:sp>
      <p:sp>
        <p:nvSpPr>
          <p:cNvPr id="3" name="TextBox 2"/>
          <p:cNvSpPr txBox="1"/>
          <p:nvPr/>
        </p:nvSpPr>
        <p:spPr>
          <a:xfrm>
            <a:off x="685800" y="1557275"/>
            <a:ext cx="7848600" cy="4724370"/>
          </a:xfrm>
          <a:prstGeom prst="rect">
            <a:avLst/>
          </a:prstGeom>
          <a:noFill/>
        </p:spPr>
        <p:txBody>
          <a:bodyPr wrap="square" rtlCol="0">
            <a:spAutoFit/>
          </a:bodyPr>
          <a:lstStyle/>
          <a:p>
            <a:pPr marL="342900" indent="-342900" algn="just">
              <a:buFont typeface="Arial" pitchFamily="34" charset="0"/>
              <a:buChar char="•"/>
            </a:pPr>
            <a:r>
              <a:rPr lang="en-US" sz="2150" dirty="0">
                <a:latin typeface="Calibri" pitchFamily="34" charset="0"/>
                <a:cs typeface="Calibri" pitchFamily="34" charset="0"/>
              </a:rPr>
              <a:t>The vessel or aircraft which </a:t>
            </a:r>
            <a:r>
              <a:rPr lang="en-US" sz="2150" dirty="0" smtClean="0">
                <a:latin typeface="Calibri" pitchFamily="34" charset="0"/>
                <a:cs typeface="Calibri" pitchFamily="34" charset="0"/>
              </a:rPr>
              <a:t>carry </a:t>
            </a:r>
            <a:r>
              <a:rPr lang="en-US" sz="2150" dirty="0">
                <a:latin typeface="Calibri" pitchFamily="34" charset="0"/>
                <a:cs typeface="Calibri" pitchFamily="34" charset="0"/>
              </a:rPr>
              <a:t>export goods cannot leave </a:t>
            </a:r>
            <a:r>
              <a:rPr lang="en-US" sz="2150" dirty="0" smtClean="0">
                <a:latin typeface="Calibri" pitchFamily="34" charset="0"/>
                <a:cs typeface="Calibri" pitchFamily="34" charset="0"/>
              </a:rPr>
              <a:t>the </a:t>
            </a:r>
            <a:r>
              <a:rPr lang="en-US" sz="2150" dirty="0">
                <a:latin typeface="Calibri" pitchFamily="34" charset="0"/>
                <a:cs typeface="Calibri" pitchFamily="34" charset="0"/>
              </a:rPr>
              <a:t>customs station unless a written order is given by </a:t>
            </a:r>
            <a:r>
              <a:rPr lang="en-US" sz="2150" dirty="0" smtClean="0">
                <a:latin typeface="Calibri" pitchFamily="34" charset="0"/>
                <a:cs typeface="Calibri" pitchFamily="34" charset="0"/>
              </a:rPr>
              <a:t>Custom </a:t>
            </a:r>
            <a:r>
              <a:rPr lang="en-US" sz="2150" dirty="0">
                <a:latin typeface="Calibri" pitchFamily="34" charset="0"/>
                <a:cs typeface="Calibri" pitchFamily="34" charset="0"/>
              </a:rPr>
              <a:t>Officer.</a:t>
            </a:r>
          </a:p>
          <a:p>
            <a:pPr algn="just"/>
            <a:endParaRPr lang="en-US" sz="2150" dirty="0">
              <a:latin typeface="Calibri" pitchFamily="34" charset="0"/>
              <a:cs typeface="Calibri" pitchFamily="34" charset="0"/>
            </a:endParaRPr>
          </a:p>
          <a:p>
            <a:pPr marL="342900" indent="-342900" algn="just">
              <a:buFont typeface="Arial" pitchFamily="34" charset="0"/>
              <a:buChar char="•"/>
            </a:pPr>
            <a:r>
              <a:rPr lang="en-US" sz="2150" dirty="0">
                <a:latin typeface="Calibri" pitchFamily="34" charset="0"/>
                <a:cs typeface="Calibri" pitchFamily="34" charset="0"/>
              </a:rPr>
              <a:t>Such order is given only after</a:t>
            </a:r>
            <a:r>
              <a:rPr lang="en-US" sz="2150" dirty="0" smtClean="0">
                <a:latin typeface="Calibri" pitchFamily="34" charset="0"/>
                <a:cs typeface="Calibri" pitchFamily="34" charset="0"/>
              </a:rPr>
              <a:t>:</a:t>
            </a:r>
            <a:endParaRPr lang="en-US" sz="2150" dirty="0">
              <a:latin typeface="Calibri" pitchFamily="34" charset="0"/>
              <a:cs typeface="Calibri" pitchFamily="34" charset="0"/>
            </a:endParaRPr>
          </a:p>
          <a:p>
            <a:pPr marL="1371600" lvl="2" indent="-457200" algn="just">
              <a:buAutoNum type="alphaLcParenBoth"/>
            </a:pPr>
            <a:r>
              <a:rPr lang="en-US" sz="2150" dirty="0">
                <a:latin typeface="Calibri" pitchFamily="34" charset="0"/>
                <a:cs typeface="Calibri" pitchFamily="34" charset="0"/>
              </a:rPr>
              <a:t>export manifest is </a:t>
            </a:r>
            <a:r>
              <a:rPr lang="en-US" sz="2150" dirty="0" smtClean="0">
                <a:latin typeface="Calibri" pitchFamily="34" charset="0"/>
                <a:cs typeface="Calibri" pitchFamily="34" charset="0"/>
              </a:rPr>
              <a:t>submitted, </a:t>
            </a:r>
            <a:endParaRPr lang="en-US" sz="2150" dirty="0">
              <a:latin typeface="Calibri" pitchFamily="34" charset="0"/>
              <a:cs typeface="Calibri" pitchFamily="34" charset="0"/>
            </a:endParaRPr>
          </a:p>
          <a:p>
            <a:pPr marL="1371600" lvl="2" indent="-457200" algn="just">
              <a:buAutoNum type="alphaLcParenBoth"/>
            </a:pPr>
            <a:r>
              <a:rPr lang="en-US" sz="2150" dirty="0">
                <a:latin typeface="Calibri" pitchFamily="34" charset="0"/>
                <a:cs typeface="Calibri" pitchFamily="34" charset="0"/>
              </a:rPr>
              <a:t>shipping bills or bills of export, bills of transshipment etc. are </a:t>
            </a:r>
            <a:r>
              <a:rPr lang="en-US" sz="2150" dirty="0" smtClean="0">
                <a:latin typeface="Calibri" pitchFamily="34" charset="0"/>
                <a:cs typeface="Calibri" pitchFamily="34" charset="0"/>
              </a:rPr>
              <a:t>submitted,</a:t>
            </a:r>
            <a:endParaRPr lang="en-US" sz="2150" dirty="0">
              <a:latin typeface="Calibri" pitchFamily="34" charset="0"/>
              <a:cs typeface="Calibri" pitchFamily="34" charset="0"/>
            </a:endParaRPr>
          </a:p>
          <a:p>
            <a:pPr marL="1371600" lvl="2" indent="-457200" algn="just">
              <a:buAutoNum type="alphaLcParenBoth"/>
            </a:pPr>
            <a:r>
              <a:rPr lang="en-US" sz="2150" dirty="0">
                <a:latin typeface="Calibri" pitchFamily="34" charset="0"/>
                <a:cs typeface="Calibri" pitchFamily="34" charset="0"/>
              </a:rPr>
              <a:t>duties on stores consumed are paid or payment of the same is </a:t>
            </a:r>
            <a:r>
              <a:rPr lang="en-US" sz="2150" dirty="0" smtClean="0">
                <a:latin typeface="Calibri" pitchFamily="34" charset="0"/>
                <a:cs typeface="Calibri" pitchFamily="34" charset="0"/>
              </a:rPr>
              <a:t>secured, </a:t>
            </a:r>
            <a:endParaRPr lang="en-US" sz="2150" dirty="0">
              <a:latin typeface="Calibri" pitchFamily="34" charset="0"/>
              <a:cs typeface="Calibri" pitchFamily="34" charset="0"/>
            </a:endParaRPr>
          </a:p>
          <a:p>
            <a:pPr marL="1371600" lvl="2" indent="-457200" algn="just">
              <a:buAutoNum type="alphaLcParenBoth"/>
            </a:pPr>
            <a:r>
              <a:rPr lang="en-US" sz="2150" dirty="0">
                <a:latin typeface="Calibri" pitchFamily="34" charset="0"/>
                <a:cs typeface="Calibri" pitchFamily="34" charset="0"/>
              </a:rPr>
              <a:t>no penalty is </a:t>
            </a:r>
            <a:r>
              <a:rPr lang="en-US" sz="2150" dirty="0" err="1" smtClean="0">
                <a:latin typeface="Calibri" pitchFamily="34" charset="0"/>
                <a:cs typeface="Calibri" pitchFamily="34" charset="0"/>
              </a:rPr>
              <a:t>leviable</a:t>
            </a:r>
            <a:r>
              <a:rPr lang="en-US" sz="2150" dirty="0" smtClean="0">
                <a:latin typeface="Calibri" pitchFamily="34" charset="0"/>
                <a:cs typeface="Calibri" pitchFamily="34" charset="0"/>
              </a:rPr>
              <a:t>,</a:t>
            </a:r>
          </a:p>
          <a:p>
            <a:pPr marL="1371600" lvl="2" indent="-457200" algn="just">
              <a:buAutoNum type="alphaLcParenBoth"/>
            </a:pPr>
            <a:r>
              <a:rPr lang="en-US" sz="2150" dirty="0" smtClean="0">
                <a:latin typeface="Calibri" pitchFamily="34" charset="0"/>
                <a:cs typeface="Calibri" pitchFamily="34" charset="0"/>
              </a:rPr>
              <a:t>export </a:t>
            </a:r>
            <a:r>
              <a:rPr lang="en-US" sz="2150" dirty="0">
                <a:latin typeface="Calibri" pitchFamily="34" charset="0"/>
                <a:cs typeface="Calibri" pitchFamily="34" charset="0"/>
              </a:rPr>
              <a:t>duty, if applicable, is </a:t>
            </a:r>
            <a:r>
              <a:rPr lang="en-US" sz="2150" dirty="0" smtClean="0">
                <a:latin typeface="Calibri" pitchFamily="34" charset="0"/>
                <a:cs typeface="Calibri" pitchFamily="34" charset="0"/>
              </a:rPr>
              <a:t>paid.</a:t>
            </a:r>
          </a:p>
          <a:p>
            <a:pPr algn="just"/>
            <a:endParaRPr lang="en-US" sz="2150" dirty="0">
              <a:latin typeface="Calibri" pitchFamily="34" charset="0"/>
              <a:cs typeface="Calibri" pitchFamily="34" charset="0"/>
            </a:endParaRPr>
          </a:p>
          <a:p>
            <a:pPr algn="just"/>
            <a:r>
              <a:rPr lang="en-US" sz="2150" dirty="0" smtClean="0">
                <a:latin typeface="Calibri" pitchFamily="34" charset="0"/>
                <a:cs typeface="Calibri" pitchFamily="34" charset="0"/>
              </a:rPr>
              <a:t>Such </a:t>
            </a:r>
            <a:r>
              <a:rPr lang="en-US" sz="2150" dirty="0">
                <a:latin typeface="Calibri" pitchFamily="34" charset="0"/>
                <a:cs typeface="Calibri" pitchFamily="34" charset="0"/>
              </a:rPr>
              <a:t>permission is not required if the conveyance is carrying only</a:t>
            </a:r>
          </a:p>
          <a:p>
            <a:pPr algn="just"/>
            <a:r>
              <a:rPr lang="en-US" sz="2150" dirty="0">
                <a:latin typeface="Calibri" pitchFamily="34" charset="0"/>
                <a:cs typeface="Calibri" pitchFamily="34" charset="0"/>
              </a:rPr>
              <a:t>luggage of occupants.</a:t>
            </a:r>
          </a:p>
        </p:txBody>
      </p:sp>
    </p:spTree>
    <p:extLst>
      <p:ext uri="{BB962C8B-B14F-4D97-AF65-F5344CB8AC3E}">
        <p14:creationId xmlns:p14="http://schemas.microsoft.com/office/powerpoint/2010/main" val="8264490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thank-you">
            <a:hlinkClick r:id="rId2"/>
          </p:cNvPr>
          <p:cNvPicPr>
            <a:picLocks noChangeAspect="1" noChangeArrowheads="1"/>
          </p:cNvPicPr>
          <p:nvPr/>
        </p:nvPicPr>
        <p:blipFill>
          <a:blip r:embed="rId3"/>
          <a:srcRect/>
          <a:stretch>
            <a:fillRect/>
          </a:stretch>
        </p:blipFill>
        <p:spPr bwMode="auto">
          <a:xfrm>
            <a:off x="2514600" y="914400"/>
            <a:ext cx="4267200" cy="2971800"/>
          </a:xfrm>
          <a:prstGeom prst="rect">
            <a:avLst/>
          </a:prstGeom>
          <a:noFill/>
          <a:ln w="9525">
            <a:noFill/>
            <a:miter lim="800000"/>
            <a:headEnd/>
            <a:tailEnd/>
          </a:ln>
        </p:spPr>
      </p:pic>
      <p:sp>
        <p:nvSpPr>
          <p:cNvPr id="3" name="TextBox 2"/>
          <p:cNvSpPr txBox="1"/>
          <p:nvPr/>
        </p:nvSpPr>
        <p:spPr>
          <a:xfrm>
            <a:off x="1676400" y="4343400"/>
            <a:ext cx="5943600" cy="1015663"/>
          </a:xfrm>
          <a:prstGeom prst="rect">
            <a:avLst/>
          </a:prstGeom>
          <a:noFill/>
        </p:spPr>
        <p:txBody>
          <a:bodyPr wrap="square" rtlCol="0">
            <a:spAutoFit/>
          </a:bodyPr>
          <a:lstStyle/>
          <a:p>
            <a:pPr algn="ctr"/>
            <a:r>
              <a:rPr lang="en-US" sz="6000" b="1" u="sng" dirty="0">
                <a:solidFill>
                  <a:schemeClr val="tx2"/>
                </a:solidFill>
                <a:latin typeface="Calibri" pitchFamily="34" charset="0"/>
                <a:cs typeface="Calibri" pitchFamily="34" charset="0"/>
              </a:rPr>
              <a:t>THANK YOU</a:t>
            </a:r>
            <a:endParaRPr lang="en-US" sz="6000" b="1" u="sng" dirty="0">
              <a:solidFill>
                <a:schemeClr val="tx2"/>
              </a:solidFill>
              <a:latin typeface="Calibri" pitchFamily="34" charset="0"/>
              <a:cs typeface="Calibri" pitchFamily="34" charset="0"/>
            </a:endParaRPr>
          </a:p>
        </p:txBody>
      </p:sp>
    </p:spTree>
    <p:extLst>
      <p:ext uri="{BB962C8B-B14F-4D97-AF65-F5344CB8AC3E}">
        <p14:creationId xmlns:p14="http://schemas.microsoft.com/office/powerpoint/2010/main" val="3281222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81000"/>
            <a:ext cx="8153400" cy="612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133600" y="2438400"/>
            <a:ext cx="5257800" cy="3139321"/>
          </a:xfrm>
          <a:prstGeom prst="rect">
            <a:avLst/>
          </a:prstGeom>
          <a:noFill/>
        </p:spPr>
        <p:txBody>
          <a:bodyPr wrap="square" rtlCol="0">
            <a:spAutoFit/>
          </a:bodyPr>
          <a:lstStyle/>
          <a:p>
            <a:pPr algn="ctr"/>
            <a:r>
              <a:rPr lang="en-US" sz="6600" b="1" spc="50" dirty="0" smtClean="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rPr>
              <a:t>MEANING</a:t>
            </a:r>
          </a:p>
          <a:p>
            <a:pPr algn="ctr"/>
            <a:r>
              <a:rPr lang="en-US" sz="6600" b="1" spc="50" dirty="0" smtClean="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rPr>
              <a:t> OF</a:t>
            </a:r>
          </a:p>
          <a:p>
            <a:pPr algn="ctr"/>
            <a:r>
              <a:rPr lang="en-US" sz="6600" b="1" spc="50" dirty="0" smtClean="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rPr>
              <a:t> EXPORT</a:t>
            </a:r>
            <a:endParaRPr lang="en-US" sz="6600" b="1" spc="50" dirty="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endParaRPr>
          </a:p>
        </p:txBody>
      </p:sp>
    </p:spTree>
    <p:extLst>
      <p:ext uri="{BB962C8B-B14F-4D97-AF65-F5344CB8AC3E}">
        <p14:creationId xmlns:p14="http://schemas.microsoft.com/office/powerpoint/2010/main" val="6701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676828"/>
            <a:ext cx="7772400" cy="5693866"/>
          </a:xfrm>
          <a:prstGeom prst="rect">
            <a:avLst/>
          </a:prstGeom>
          <a:noFill/>
        </p:spPr>
        <p:txBody>
          <a:bodyPr wrap="square" rtlCol="0">
            <a:spAutoFit/>
          </a:bodyPr>
          <a:lstStyle/>
          <a:p>
            <a:pPr algn="just"/>
            <a:r>
              <a:rPr lang="en-US" sz="2800" i="1" dirty="0" smtClean="0">
                <a:latin typeface="Calibri" pitchFamily="34" charset="0"/>
                <a:cs typeface="Calibri" pitchFamily="34" charset="0"/>
              </a:rPr>
              <a:t>To send goods or services across national frontiers for the purpose of selling and realizing foreign exchange.</a:t>
            </a:r>
          </a:p>
          <a:p>
            <a:pPr algn="just"/>
            <a:r>
              <a:rPr lang="en-US" sz="2800" i="1" dirty="0" smtClean="0">
                <a:latin typeface="Calibri" pitchFamily="34" charset="0"/>
                <a:cs typeface="Calibri" pitchFamily="34" charset="0"/>
              </a:rPr>
              <a:t/>
            </a:r>
            <a:br>
              <a:rPr lang="en-US" sz="2800" i="1" dirty="0" smtClean="0">
                <a:latin typeface="Calibri" pitchFamily="34" charset="0"/>
                <a:cs typeface="Calibri" pitchFamily="34" charset="0"/>
              </a:rPr>
            </a:br>
            <a:r>
              <a:rPr lang="en-US" sz="2800" dirty="0" smtClean="0"/>
              <a:t>A </a:t>
            </a:r>
            <a:r>
              <a:rPr lang="en-US" sz="2800" dirty="0" smtClean="0">
                <a:latin typeface="Calibri" pitchFamily="34" charset="0"/>
                <a:cs typeface="Calibri" pitchFamily="34" charset="0"/>
              </a:rPr>
              <a:t>function </a:t>
            </a:r>
            <a:r>
              <a:rPr lang="en-US" sz="2800" dirty="0">
                <a:latin typeface="Calibri" pitchFamily="34" charset="0"/>
                <a:cs typeface="Calibri" pitchFamily="34" charset="0"/>
              </a:rPr>
              <a:t>of international trade whereby goods produced in one country are shipped to another country for future sale or trade. The sale of such goods adds to the producing nation's gross output. If used for trade, exports are exchanged for other products or services. Exports are one of the oldest forms of economic transfer, and occur on a large scale between nations that have fewer restrictions on trade, such as tariffs or </a:t>
            </a:r>
            <a:r>
              <a:rPr lang="en-US" sz="2800" dirty="0" smtClean="0">
                <a:latin typeface="Calibri" pitchFamily="34" charset="0"/>
                <a:cs typeface="Calibri" pitchFamily="34" charset="0"/>
              </a:rPr>
              <a:t>subsidies.</a:t>
            </a:r>
            <a:endParaRPr lang="en-US" sz="2800" dirty="0">
              <a:latin typeface="Calibri" pitchFamily="34" charset="0"/>
              <a:cs typeface="Calibri" pitchFamily="34" charset="0"/>
            </a:endParaRPr>
          </a:p>
        </p:txBody>
      </p:sp>
      <p:sp>
        <p:nvSpPr>
          <p:cNvPr id="5" name="TextBox 4"/>
          <p:cNvSpPr txBox="1"/>
          <p:nvPr/>
        </p:nvSpPr>
        <p:spPr>
          <a:xfrm>
            <a:off x="838200" y="457200"/>
            <a:ext cx="7315200"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1515155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6512511" cy="1143000"/>
          </a:xfrm>
        </p:spPr>
        <p:txBody>
          <a:bodyPr/>
          <a:lstStyle/>
          <a:p>
            <a:pPr marL="0" indent="0" algn="l">
              <a:buNone/>
            </a:pPr>
            <a:r>
              <a:rPr lang="en-US" dirty="0" smtClean="0"/>
              <a:t> Why Export?</a:t>
            </a:r>
            <a:endParaRPr lang="en-US" dirty="0"/>
          </a:p>
        </p:txBody>
      </p:sp>
      <p:sp>
        <p:nvSpPr>
          <p:cNvPr id="3" name="Content Placeholder 2"/>
          <p:cNvSpPr>
            <a:spLocks noGrp="1"/>
          </p:cNvSpPr>
          <p:nvPr>
            <p:ph sz="quarter" idx="13"/>
          </p:nvPr>
        </p:nvSpPr>
        <p:spPr>
          <a:xfrm>
            <a:off x="762000" y="1353403"/>
            <a:ext cx="7696200" cy="5352197"/>
          </a:xfrm>
        </p:spPr>
        <p:txBody>
          <a:bodyPr>
            <a:normAutofit fontScale="92500" lnSpcReduction="20000"/>
          </a:bodyPr>
          <a:lstStyle/>
          <a:p>
            <a:pPr algn="just"/>
            <a:r>
              <a:rPr lang="en-US" sz="2600" b="1" dirty="0" smtClean="0">
                <a:latin typeface="Calibri" pitchFamily="34" charset="0"/>
                <a:cs typeface="Calibri" pitchFamily="34" charset="0"/>
              </a:rPr>
              <a:t>Access:</a:t>
            </a:r>
            <a:r>
              <a:rPr lang="en-US" b="1" dirty="0" smtClean="0"/>
              <a:t> </a:t>
            </a:r>
            <a:r>
              <a:rPr lang="en-US" sz="2400" dirty="0">
                <a:latin typeface="Calibri" pitchFamily="34" charset="0"/>
                <a:cs typeface="Calibri" pitchFamily="34" charset="0"/>
              </a:rPr>
              <a:t>Today, improvements in trade finance, the Internet, and trade agreements have dramatically increased access to markets worldwide</a:t>
            </a:r>
            <a:r>
              <a:rPr lang="en-US" sz="2400" dirty="0" smtClean="0">
                <a:latin typeface="Calibri" pitchFamily="34" charset="0"/>
                <a:cs typeface="Calibri" pitchFamily="34" charset="0"/>
              </a:rPr>
              <a:t>.</a:t>
            </a:r>
          </a:p>
          <a:p>
            <a:endParaRPr lang="en-US" sz="2000" b="1" dirty="0">
              <a:latin typeface="Calibri" pitchFamily="34" charset="0"/>
              <a:cs typeface="Calibri" pitchFamily="34" charset="0"/>
            </a:endParaRPr>
          </a:p>
          <a:p>
            <a:pPr algn="just"/>
            <a:r>
              <a:rPr lang="en-US" sz="2600" b="1" dirty="0">
                <a:latin typeface="Calibri" pitchFamily="34" charset="0"/>
                <a:cs typeface="Calibri" pitchFamily="34" charset="0"/>
              </a:rPr>
              <a:t>Profitability:</a:t>
            </a:r>
            <a:r>
              <a:rPr lang="en-US" sz="2000" b="1" dirty="0" smtClean="0"/>
              <a:t> </a:t>
            </a:r>
            <a:r>
              <a:rPr lang="en-US" sz="2400" dirty="0">
                <a:latin typeface="Calibri" pitchFamily="34" charset="0"/>
                <a:cs typeface="Calibri" pitchFamily="34" charset="0"/>
              </a:rPr>
              <a:t>Exporting can be profitable for businesses of all sizes. On average, sales grow faster, more jobs are created, and employees earn more than in non-exporting firms.</a:t>
            </a:r>
          </a:p>
          <a:p>
            <a:pPr algn="just"/>
            <a:endParaRPr lang="en-US" sz="2000" dirty="0">
              <a:latin typeface="Calibri" pitchFamily="34" charset="0"/>
              <a:cs typeface="Calibri" pitchFamily="34" charset="0"/>
            </a:endParaRPr>
          </a:p>
          <a:p>
            <a:pPr algn="just"/>
            <a:r>
              <a:rPr lang="en-US" sz="2600" b="1" dirty="0">
                <a:latin typeface="Calibri" pitchFamily="34" charset="0"/>
                <a:cs typeface="Calibri" pitchFamily="34" charset="0"/>
              </a:rPr>
              <a:t>Faster growth: </a:t>
            </a:r>
            <a:r>
              <a:rPr lang="en-US" sz="2400" dirty="0">
                <a:latin typeface="Calibri" pitchFamily="34" charset="0"/>
                <a:cs typeface="Calibri" pitchFamily="34" charset="0"/>
              </a:rPr>
              <a:t>Selling in an overseas markets can help your business grow at a faster rate than if you were confined to New Zealand markets.</a:t>
            </a:r>
          </a:p>
          <a:p>
            <a:pPr marL="45720" indent="0">
              <a:buNone/>
            </a:pPr>
            <a:endParaRPr lang="en-US" sz="2000" dirty="0"/>
          </a:p>
          <a:p>
            <a:pPr algn="just"/>
            <a:r>
              <a:rPr lang="en-US" sz="2600" b="1" dirty="0">
                <a:latin typeface="Calibri" pitchFamily="34" charset="0"/>
                <a:cs typeface="Calibri" pitchFamily="34" charset="0"/>
              </a:rPr>
              <a:t>Reduced local market dependence: </a:t>
            </a:r>
            <a:r>
              <a:rPr lang="en-US" sz="2400" dirty="0">
                <a:latin typeface="Calibri" pitchFamily="34" charset="0"/>
                <a:cs typeface="Calibri" pitchFamily="34" charset="0"/>
              </a:rPr>
              <a:t>Selling in different countries diversifies risks such as exposure to </a:t>
            </a:r>
            <a:r>
              <a:rPr lang="en-US" sz="2400" dirty="0" smtClean="0">
                <a:latin typeface="Calibri" pitchFamily="34" charset="0"/>
                <a:cs typeface="Calibri" pitchFamily="34" charset="0"/>
              </a:rPr>
              <a:t>economic </a:t>
            </a:r>
            <a:r>
              <a:rPr lang="en-US" sz="2400" dirty="0">
                <a:latin typeface="Calibri" pitchFamily="34" charset="0"/>
                <a:cs typeface="Calibri" pitchFamily="34" charset="0"/>
              </a:rPr>
              <a:t>conditions or seasonal factors. During a local economic downturn your overseas customers may be unaffected.</a:t>
            </a:r>
          </a:p>
          <a:p>
            <a:pPr algn="just"/>
            <a:endParaRPr lang="en-US" sz="2000" dirty="0">
              <a:latin typeface="Calibri" pitchFamily="34" charset="0"/>
              <a:cs typeface="Calibri" pitchFamily="34" charset="0"/>
            </a:endParaRPr>
          </a:p>
          <a:p>
            <a:pPr algn="just"/>
            <a:endParaRPr lang="en-US" sz="2000" dirty="0">
              <a:latin typeface="Calibri" pitchFamily="34" charset="0"/>
              <a:cs typeface="Calibri" pitchFamily="34" charset="0"/>
            </a:endParaRPr>
          </a:p>
          <a:p>
            <a:pPr algn="just"/>
            <a:endParaRPr lang="en-US" sz="2000" dirty="0">
              <a:latin typeface="Calibri" pitchFamily="34" charset="0"/>
              <a:cs typeface="Calibri" pitchFamily="34" charset="0"/>
            </a:endParaRPr>
          </a:p>
          <a:p>
            <a:endParaRPr lang="en-US" sz="2000" b="1" dirty="0" smtClean="0">
              <a:latin typeface="Calibri" pitchFamily="34" charset="0"/>
              <a:cs typeface="Calibri" pitchFamily="34" charset="0"/>
            </a:endParaRPr>
          </a:p>
        </p:txBody>
      </p:sp>
    </p:spTree>
    <p:extLst>
      <p:ext uri="{BB962C8B-B14F-4D97-AF65-F5344CB8AC3E}">
        <p14:creationId xmlns:p14="http://schemas.microsoft.com/office/powerpoint/2010/main" val="2108904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09600" y="1524000"/>
            <a:ext cx="8077200" cy="4572000"/>
          </a:xfrm>
        </p:spPr>
        <p:txBody>
          <a:bodyPr>
            <a:normAutofit lnSpcReduction="10000"/>
          </a:bodyPr>
          <a:lstStyle/>
          <a:p>
            <a:pPr algn="just"/>
            <a:r>
              <a:rPr lang="en-US" sz="2400" b="1" dirty="0">
                <a:latin typeface="Calibri" pitchFamily="34" charset="0"/>
                <a:cs typeface="Calibri" pitchFamily="34" charset="0"/>
              </a:rPr>
              <a:t>Improved innovation: </a:t>
            </a:r>
            <a:r>
              <a:rPr lang="en-US" dirty="0">
                <a:latin typeface="Calibri" pitchFamily="34" charset="0"/>
                <a:cs typeface="Calibri" pitchFamily="34" charset="0"/>
              </a:rPr>
              <a:t>Exposure to new ideas,  technology and processes can help you company develop innovative products and services.</a:t>
            </a:r>
          </a:p>
          <a:p>
            <a:endParaRPr lang="en-US" dirty="0"/>
          </a:p>
          <a:p>
            <a:pPr algn="just"/>
            <a:r>
              <a:rPr lang="en-US" sz="2400" b="1" dirty="0">
                <a:latin typeface="Calibri" pitchFamily="34" charset="0"/>
                <a:cs typeface="Calibri" pitchFamily="34" charset="0"/>
              </a:rPr>
              <a:t>Greater competitiveness: </a:t>
            </a:r>
            <a:r>
              <a:rPr lang="en-US" dirty="0">
                <a:latin typeface="Calibri" pitchFamily="34" charset="0"/>
                <a:cs typeface="Calibri" pitchFamily="34" charset="0"/>
              </a:rPr>
              <a:t>Trading in the global marketplace increases your exposure to international best practice, ideas and alternative ways of doing business – improving your chances of competing at home and overseas</a:t>
            </a:r>
            <a:r>
              <a:rPr lang="en-US" dirty="0" smtClean="0">
                <a:latin typeface="Calibri" pitchFamily="34" charset="0"/>
                <a:cs typeface="Calibri" pitchFamily="34" charset="0"/>
              </a:rPr>
              <a:t>.</a:t>
            </a:r>
          </a:p>
          <a:p>
            <a:pPr algn="just"/>
            <a:endParaRPr lang="en-US" dirty="0">
              <a:latin typeface="Calibri" pitchFamily="34" charset="0"/>
              <a:cs typeface="Calibri" pitchFamily="34" charset="0"/>
            </a:endParaRPr>
          </a:p>
          <a:p>
            <a:pPr algn="just"/>
            <a:r>
              <a:rPr lang="en-US" sz="2400" b="1" dirty="0">
                <a:latin typeface="Calibri" pitchFamily="34" charset="0"/>
                <a:cs typeface="Calibri" pitchFamily="34" charset="0"/>
              </a:rPr>
              <a:t>Expand Sales: </a:t>
            </a:r>
            <a:r>
              <a:rPr lang="en-US" dirty="0">
                <a:latin typeface="Calibri" pitchFamily="34" charset="0"/>
                <a:cs typeface="Calibri" pitchFamily="34" charset="0"/>
              </a:rPr>
              <a:t>Exporting can help increase sales by extending your market base to overseas countries where you can find new customers and niche markets.</a:t>
            </a:r>
          </a:p>
          <a:p>
            <a:endParaRPr lang="en-US" dirty="0"/>
          </a:p>
          <a:p>
            <a:endParaRPr lang="en-US" dirty="0"/>
          </a:p>
        </p:txBody>
      </p:sp>
      <p:sp>
        <p:nvSpPr>
          <p:cNvPr id="6" name="Title 1"/>
          <p:cNvSpPr>
            <a:spLocks noGrp="1"/>
          </p:cNvSpPr>
          <p:nvPr>
            <p:ph type="title"/>
          </p:nvPr>
        </p:nvSpPr>
        <p:spPr>
          <a:xfrm>
            <a:off x="533400" y="304800"/>
            <a:ext cx="6512511" cy="914400"/>
          </a:xfrm>
        </p:spPr>
        <p:txBody>
          <a:bodyPr/>
          <a:lstStyle/>
          <a:p>
            <a:pPr marL="0" indent="0" algn="l">
              <a:buNone/>
            </a:pPr>
            <a:r>
              <a:rPr lang="en-US" dirty="0" smtClean="0"/>
              <a:t> Why Export?</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609600"/>
            <a:ext cx="2048387"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2921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6512511" cy="1143000"/>
          </a:xfrm>
        </p:spPr>
        <p:txBody>
          <a:bodyPr/>
          <a:lstStyle/>
          <a:p>
            <a:pPr algn="l"/>
            <a:r>
              <a:rPr lang="en-US" sz="4800" dirty="0">
                <a:latin typeface="Calibri" pitchFamily="34" charset="0"/>
                <a:cs typeface="Calibri" pitchFamily="34" charset="0"/>
              </a:rPr>
              <a:t>EXPORT PROCEDURE</a:t>
            </a:r>
            <a:endParaRPr lang="en-US" dirty="0"/>
          </a:p>
        </p:txBody>
      </p:sp>
      <p:sp>
        <p:nvSpPr>
          <p:cNvPr id="3" name="Content Placeholder 2"/>
          <p:cNvSpPr>
            <a:spLocks noGrp="1"/>
          </p:cNvSpPr>
          <p:nvPr>
            <p:ph sz="quarter" idx="13"/>
          </p:nvPr>
        </p:nvSpPr>
        <p:spPr>
          <a:xfrm>
            <a:off x="762000" y="1600200"/>
            <a:ext cx="7696200" cy="4572000"/>
          </a:xfrm>
        </p:spPr>
        <p:txBody>
          <a:bodyPr>
            <a:normAutofit fontScale="55000" lnSpcReduction="20000"/>
          </a:bodyPr>
          <a:lstStyle/>
          <a:p>
            <a:endParaRPr lang="en-US" sz="3400" dirty="0" smtClean="0"/>
          </a:p>
          <a:p>
            <a:r>
              <a:rPr lang="en-US" sz="3400" dirty="0" smtClean="0"/>
              <a:t>Registration</a:t>
            </a:r>
          </a:p>
          <a:p>
            <a:r>
              <a:rPr lang="en-US" sz="3400" dirty="0" smtClean="0"/>
              <a:t>Obtain Export License</a:t>
            </a:r>
          </a:p>
          <a:p>
            <a:r>
              <a:rPr lang="en-US" sz="3400" dirty="0" smtClean="0"/>
              <a:t>Shipping Bill to be submitted</a:t>
            </a:r>
          </a:p>
          <a:p>
            <a:r>
              <a:rPr lang="en-US" sz="3400" dirty="0"/>
              <a:t>Excise </a:t>
            </a:r>
            <a:r>
              <a:rPr lang="en-US" sz="3400" dirty="0" smtClean="0"/>
              <a:t>Formalities </a:t>
            </a:r>
            <a:r>
              <a:rPr lang="en-US" sz="3400" dirty="0"/>
              <a:t>at the </a:t>
            </a:r>
            <a:r>
              <a:rPr lang="en-US" sz="3400" dirty="0" smtClean="0"/>
              <a:t>Time </a:t>
            </a:r>
            <a:r>
              <a:rPr lang="en-US" sz="3400" dirty="0"/>
              <a:t>of </a:t>
            </a:r>
            <a:r>
              <a:rPr lang="en-US" sz="3400" dirty="0" smtClean="0"/>
              <a:t>Export</a:t>
            </a:r>
          </a:p>
          <a:p>
            <a:r>
              <a:rPr lang="en-US" sz="3400" dirty="0"/>
              <a:t>Duty drawback </a:t>
            </a:r>
            <a:r>
              <a:rPr lang="en-US" sz="3400" dirty="0" smtClean="0"/>
              <a:t>Formalities</a:t>
            </a:r>
          </a:p>
          <a:p>
            <a:r>
              <a:rPr lang="en-US" sz="3200" dirty="0"/>
              <a:t>G R / SDF / SOFTEX Form under </a:t>
            </a:r>
            <a:r>
              <a:rPr lang="en-US" sz="3200" dirty="0" smtClean="0"/>
              <a:t>FEMA</a:t>
            </a:r>
          </a:p>
          <a:p>
            <a:r>
              <a:rPr lang="en-US" sz="3200" dirty="0" smtClean="0"/>
              <a:t>Other Documents Required</a:t>
            </a:r>
          </a:p>
          <a:p>
            <a:r>
              <a:rPr lang="en-US" sz="3200" dirty="0" smtClean="0"/>
              <a:t>Check in Customs</a:t>
            </a:r>
          </a:p>
          <a:p>
            <a:r>
              <a:rPr lang="en-US" sz="3300" dirty="0"/>
              <a:t>Examination of goods before export</a:t>
            </a:r>
          </a:p>
          <a:p>
            <a:r>
              <a:rPr lang="en-US" sz="3300" dirty="0"/>
              <a:t>“Let Export” Order by Customs Authorities</a:t>
            </a:r>
          </a:p>
          <a:p>
            <a:r>
              <a:rPr lang="en-US" sz="3300" dirty="0"/>
              <a:t>Processing under EDI system</a:t>
            </a:r>
          </a:p>
          <a:p>
            <a:r>
              <a:rPr lang="en-US" sz="3300" dirty="0"/>
              <a:t>Conveyance to leave on written order</a:t>
            </a:r>
          </a:p>
          <a:p>
            <a:r>
              <a:rPr lang="en-US" sz="3300" dirty="0" smtClean="0"/>
              <a:t>Other </a:t>
            </a:r>
            <a:r>
              <a:rPr lang="en-US" sz="3300" dirty="0"/>
              <a:t>Customs Procedures </a:t>
            </a:r>
          </a:p>
          <a:p>
            <a:endParaRPr lang="en-US" dirty="0"/>
          </a:p>
        </p:txBody>
      </p:sp>
    </p:spTree>
    <p:extLst>
      <p:ext uri="{BB962C8B-B14F-4D97-AF65-F5344CB8AC3E}">
        <p14:creationId xmlns:p14="http://schemas.microsoft.com/office/powerpoint/2010/main" val="2718613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762000" y="381001"/>
            <a:ext cx="7772400" cy="685800"/>
          </a:xfrm>
        </p:spPr>
        <p:txBody>
          <a:bodyPr>
            <a:noAutofit/>
          </a:bodyPr>
          <a:lstStyle/>
          <a:p>
            <a:pPr algn="ctr"/>
            <a:r>
              <a:rPr lang="en-US" sz="4400" b="1" u="sng" dirty="0">
                <a:latin typeface="Calibri" pitchFamily="34" charset="0"/>
                <a:cs typeface="Calibri" pitchFamily="34" charset="0"/>
              </a:rPr>
              <a:t>Registration</a:t>
            </a:r>
            <a:endParaRPr lang="en-US" sz="4400" u="sng" dirty="0">
              <a:latin typeface="Calibri" pitchFamily="34" charset="0"/>
              <a:cs typeface="Calibri" pitchFamily="34" charset="0"/>
            </a:endParaRPr>
          </a:p>
        </p:txBody>
      </p:sp>
      <p:sp>
        <p:nvSpPr>
          <p:cNvPr id="5" name="TextBox 4"/>
          <p:cNvSpPr txBox="1"/>
          <p:nvPr/>
        </p:nvSpPr>
        <p:spPr>
          <a:xfrm>
            <a:off x="381000" y="1223748"/>
            <a:ext cx="8305800" cy="4893647"/>
          </a:xfrm>
          <a:prstGeom prst="rect">
            <a:avLst/>
          </a:prstGeom>
          <a:noFill/>
        </p:spPr>
        <p:txBody>
          <a:bodyPr wrap="square" rtlCol="0">
            <a:spAutoFit/>
          </a:bodyPr>
          <a:lstStyle/>
          <a:p>
            <a:r>
              <a:rPr lang="en-US" sz="2400" b="1" dirty="0" smtClean="0">
                <a:latin typeface="Calibri" pitchFamily="34" charset="0"/>
                <a:cs typeface="Calibri" pitchFamily="34" charset="0"/>
              </a:rPr>
              <a:t>1. Registration </a:t>
            </a:r>
            <a:r>
              <a:rPr lang="en-US" sz="2400" b="1" dirty="0">
                <a:latin typeface="Calibri" pitchFamily="34" charset="0"/>
                <a:cs typeface="Calibri" pitchFamily="34" charset="0"/>
              </a:rPr>
              <a:t>with Director General of Foreign Trade (DGFT</a:t>
            </a:r>
            <a:r>
              <a:rPr lang="en-US" sz="2400" b="1" dirty="0" smtClean="0">
                <a:latin typeface="Calibri" pitchFamily="34" charset="0"/>
                <a:cs typeface="Calibri" pitchFamily="34" charset="0"/>
              </a:rPr>
              <a:t>):</a:t>
            </a:r>
          </a:p>
          <a:p>
            <a:pPr marL="342900" indent="-342900">
              <a:buFont typeface="Wingdings" pitchFamily="2" charset="2"/>
              <a:buChar char="v"/>
            </a:pPr>
            <a:endParaRPr lang="en-US" sz="2400" b="1" dirty="0" smtClean="0">
              <a:latin typeface="Calibri" pitchFamily="34" charset="0"/>
              <a:cs typeface="Calibri" pitchFamily="34" charset="0"/>
            </a:endParaRPr>
          </a:p>
          <a:p>
            <a:pPr marL="342900" indent="-342900" algn="just">
              <a:buFont typeface="Wingdings" pitchFamily="2" charset="2"/>
              <a:buChar char="v"/>
            </a:pPr>
            <a:r>
              <a:rPr lang="en-US" sz="2400" dirty="0" smtClean="0">
                <a:latin typeface="Calibri" pitchFamily="34" charset="0"/>
                <a:cs typeface="Calibri" pitchFamily="34" charset="0"/>
              </a:rPr>
              <a:t>It is necessary to get registered with DGFT, Ministry of Commerce, Government of India.</a:t>
            </a:r>
          </a:p>
          <a:p>
            <a:pPr algn="just"/>
            <a:endParaRPr lang="en-US" sz="2400" dirty="0" smtClean="0">
              <a:latin typeface="Calibri" pitchFamily="34" charset="0"/>
              <a:cs typeface="Calibri" pitchFamily="34" charset="0"/>
            </a:endParaRPr>
          </a:p>
          <a:p>
            <a:pPr marL="342900" indent="-342900" algn="just">
              <a:buFont typeface="Wingdings" pitchFamily="2" charset="2"/>
              <a:buChar char="v"/>
            </a:pPr>
            <a:r>
              <a:rPr lang="en-US" sz="2400" dirty="0" smtClean="0">
                <a:latin typeface="Calibri" pitchFamily="34" charset="0"/>
                <a:cs typeface="Calibri" pitchFamily="34" charset="0"/>
              </a:rPr>
              <a:t>DGFT provides exporter a 10 digits IEC code without which no exporter is allowed to export aboard.</a:t>
            </a:r>
          </a:p>
          <a:p>
            <a:pPr algn="just"/>
            <a:endParaRPr lang="en-US" sz="2400" dirty="0" smtClean="0">
              <a:latin typeface="Calibri" pitchFamily="34" charset="0"/>
              <a:cs typeface="Calibri" pitchFamily="34" charset="0"/>
            </a:endParaRPr>
          </a:p>
          <a:p>
            <a:pPr marL="342900" indent="-342900" algn="just">
              <a:buFont typeface="Wingdings" pitchFamily="2" charset="2"/>
              <a:buChar char="v"/>
            </a:pPr>
            <a:r>
              <a:rPr lang="en-US" sz="2400" dirty="0">
                <a:latin typeface="Calibri" pitchFamily="34" charset="0"/>
                <a:cs typeface="Calibri" pitchFamily="34" charset="0"/>
              </a:rPr>
              <a:t>However, if the goods are exported to Nepal, or to Myanmar through Indo-Myanmar boarder or to China through </a:t>
            </a:r>
            <a:r>
              <a:rPr lang="en-US" sz="2400" dirty="0" err="1">
                <a:latin typeface="Calibri" pitchFamily="34" charset="0"/>
                <a:cs typeface="Calibri" pitchFamily="34" charset="0"/>
              </a:rPr>
              <a:t>Gunji</a:t>
            </a:r>
            <a:r>
              <a:rPr lang="en-US" sz="2400" dirty="0">
                <a:latin typeface="Calibri" pitchFamily="34" charset="0"/>
                <a:cs typeface="Calibri" pitchFamily="34" charset="0"/>
              </a:rPr>
              <a:t>, </a:t>
            </a:r>
            <a:r>
              <a:rPr lang="en-US" sz="2400" dirty="0" err="1">
                <a:latin typeface="Calibri" pitchFamily="34" charset="0"/>
                <a:cs typeface="Calibri" pitchFamily="34" charset="0"/>
              </a:rPr>
              <a:t>Namgaya</a:t>
            </a:r>
            <a:r>
              <a:rPr lang="en-US" sz="2400" dirty="0">
                <a:latin typeface="Calibri" pitchFamily="34" charset="0"/>
                <a:cs typeface="Calibri" pitchFamily="34" charset="0"/>
              </a:rPr>
              <a:t>, </a:t>
            </a:r>
            <a:r>
              <a:rPr lang="en-US" sz="2400" dirty="0" err="1">
                <a:latin typeface="Calibri" pitchFamily="34" charset="0"/>
                <a:cs typeface="Calibri" pitchFamily="34" charset="0"/>
              </a:rPr>
              <a:t>Shipkila</a:t>
            </a:r>
            <a:r>
              <a:rPr lang="en-US" sz="2400" dirty="0">
                <a:latin typeface="Calibri" pitchFamily="34" charset="0"/>
                <a:cs typeface="Calibri" pitchFamily="34" charset="0"/>
              </a:rPr>
              <a:t> or </a:t>
            </a:r>
            <a:r>
              <a:rPr lang="en-US" sz="2400" dirty="0" err="1">
                <a:latin typeface="Calibri" pitchFamily="34" charset="0"/>
                <a:cs typeface="Calibri" pitchFamily="34" charset="0"/>
              </a:rPr>
              <a:t>Nathula</a:t>
            </a:r>
            <a:r>
              <a:rPr lang="en-US" sz="2400" dirty="0">
                <a:latin typeface="Calibri" pitchFamily="34" charset="0"/>
                <a:cs typeface="Calibri" pitchFamily="34" charset="0"/>
              </a:rPr>
              <a:t> ports then it is not necessary to obtain IEC number provided the CIF value of a single consignment does not exceed Indian amount of Rs. 25, 000 </a:t>
            </a:r>
            <a:r>
              <a:rPr lang="en-US" sz="2400" dirty="0" smtClean="0">
                <a:latin typeface="Calibri" pitchFamily="34" charset="0"/>
                <a:cs typeface="Calibri" pitchFamily="34" charset="0"/>
              </a:rPr>
              <a:t>/-.</a:t>
            </a:r>
            <a:endParaRPr lang="en-US" sz="2400" dirty="0">
              <a:latin typeface="Calibri" pitchFamily="34" charset="0"/>
              <a:cs typeface="Calibri" pitchFamily="34" charset="0"/>
            </a:endParaRPr>
          </a:p>
        </p:txBody>
      </p:sp>
    </p:spTree>
    <p:extLst>
      <p:ext uri="{BB962C8B-B14F-4D97-AF65-F5344CB8AC3E}">
        <p14:creationId xmlns:p14="http://schemas.microsoft.com/office/powerpoint/2010/main" val="1440504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4967" y="1905000"/>
            <a:ext cx="8229600" cy="4124206"/>
          </a:xfrm>
          <a:prstGeom prst="rect">
            <a:avLst/>
          </a:prstGeom>
          <a:noFill/>
        </p:spPr>
        <p:txBody>
          <a:bodyPr wrap="square" rtlCol="0">
            <a:spAutoFit/>
          </a:bodyPr>
          <a:lstStyle/>
          <a:p>
            <a:pPr marL="285750" indent="-285750">
              <a:buFont typeface="Wingdings" pitchFamily="2" charset="2"/>
              <a:buChar char="v"/>
            </a:pPr>
            <a:r>
              <a:rPr lang="en-US" sz="2800" dirty="0" smtClean="0">
                <a:latin typeface="Calibri" pitchFamily="34" charset="0"/>
                <a:cs typeface="Calibri" pitchFamily="34" charset="0"/>
              </a:rPr>
              <a:t>While </a:t>
            </a:r>
            <a:r>
              <a:rPr lang="en-US" sz="2800" dirty="0">
                <a:latin typeface="Calibri" pitchFamily="34" charset="0"/>
                <a:cs typeface="Calibri" pitchFamily="34" charset="0"/>
              </a:rPr>
              <a:t>submitting an application form for IEC number, an applicant is required to submit the following:</a:t>
            </a:r>
          </a:p>
          <a:p>
            <a:endParaRPr lang="en-US" sz="2800" dirty="0">
              <a:latin typeface="Calibri" pitchFamily="34" charset="0"/>
              <a:cs typeface="Calibri" pitchFamily="34" charset="0"/>
            </a:endParaRPr>
          </a:p>
          <a:p>
            <a:pPr marL="1200150" lvl="2" indent="-285750">
              <a:buFont typeface="Wingdings" pitchFamily="2" charset="2"/>
              <a:buChar char="Ø"/>
            </a:pPr>
            <a:r>
              <a:rPr lang="en-US" sz="2600" dirty="0">
                <a:latin typeface="Calibri" pitchFamily="34" charset="0"/>
                <a:cs typeface="Calibri" pitchFamily="34" charset="0"/>
              </a:rPr>
              <a:t>PAN number, as only one IEC is issued against one PAN.</a:t>
            </a:r>
          </a:p>
          <a:p>
            <a:pPr marL="1200150" lvl="2" indent="-285750">
              <a:buFont typeface="Wingdings" pitchFamily="2" charset="2"/>
              <a:buChar char="Ø"/>
            </a:pPr>
            <a:r>
              <a:rPr lang="en-US" sz="2600" dirty="0">
                <a:latin typeface="Calibri" pitchFamily="34" charset="0"/>
                <a:cs typeface="Calibri" pitchFamily="34" charset="0"/>
              </a:rPr>
              <a:t>Current Bank A/c number and Banker’s Certificate.</a:t>
            </a:r>
          </a:p>
          <a:p>
            <a:pPr marL="1200150" lvl="2" indent="-285750">
              <a:buFont typeface="Wingdings" pitchFamily="2" charset="2"/>
              <a:buChar char="Ø"/>
            </a:pPr>
            <a:r>
              <a:rPr lang="en-US" sz="2600" dirty="0">
                <a:latin typeface="Calibri" pitchFamily="34" charset="0"/>
                <a:cs typeface="Calibri" pitchFamily="34" charset="0"/>
              </a:rPr>
              <a:t>Bank Receipt (in duplicates)/Demand Draft for payment of the fee of Rs. 1,000</a:t>
            </a:r>
            <a:r>
              <a:rPr lang="en-US" sz="2600" dirty="0" smtClean="0">
                <a:latin typeface="Calibri" pitchFamily="34" charset="0"/>
                <a:cs typeface="Calibri" pitchFamily="34" charset="0"/>
              </a:rPr>
              <a:t>/-.</a:t>
            </a:r>
          </a:p>
          <a:p>
            <a:pPr marL="1200150" lvl="2" indent="-285750">
              <a:buFont typeface="Wingdings" pitchFamily="2" charset="2"/>
              <a:buChar char="Ø"/>
            </a:pPr>
            <a:endParaRPr lang="en-US" sz="2400" dirty="0" smtClean="0">
              <a:latin typeface="Calibri" pitchFamily="34" charset="0"/>
              <a:cs typeface="Calibri" pitchFamily="34" charset="0"/>
            </a:endParaRPr>
          </a:p>
          <a:p>
            <a:endParaRPr lang="en-US" sz="2400" b="1" dirty="0">
              <a:latin typeface="Calibri" pitchFamily="34" charset="0"/>
              <a:cs typeface="Calibri" pitchFamily="34" charset="0"/>
            </a:endParaRPr>
          </a:p>
        </p:txBody>
      </p:sp>
      <p:sp>
        <p:nvSpPr>
          <p:cNvPr id="3" name="Subtitle 1"/>
          <p:cNvSpPr txBox="1">
            <a:spLocks/>
          </p:cNvSpPr>
          <p:nvPr/>
        </p:nvSpPr>
        <p:spPr>
          <a:xfrm>
            <a:off x="762000" y="381001"/>
            <a:ext cx="7772400" cy="685800"/>
          </a:xfrm>
          <a:prstGeom prst="rect">
            <a:avLst/>
          </a:prstGeom>
        </p:spPr>
        <p:txBody>
          <a:bodyPr>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None/>
            </a:pPr>
            <a:r>
              <a:rPr lang="en-US" sz="4400" b="1" u="sng" dirty="0">
                <a:solidFill>
                  <a:schemeClr val="tx2"/>
                </a:solidFill>
                <a:latin typeface="Calibri" pitchFamily="34" charset="0"/>
                <a:cs typeface="Calibri" pitchFamily="34" charset="0"/>
              </a:rPr>
              <a:t>Registration</a:t>
            </a:r>
          </a:p>
        </p:txBody>
      </p:sp>
    </p:spTree>
    <p:extLst>
      <p:ext uri="{BB962C8B-B14F-4D97-AF65-F5344CB8AC3E}">
        <p14:creationId xmlns:p14="http://schemas.microsoft.com/office/powerpoint/2010/main" val="1696763531"/>
      </p:ext>
    </p:extLst>
  </p:cSld>
  <p:clrMapOvr>
    <a:masterClrMapping/>
  </p:clrMapOvr>
</p:sld>
</file>

<file path=ppt/theme/theme1.xml><?xml version="1.0" encoding="utf-8"?>
<a:theme xmlns:a="http://schemas.openxmlformats.org/drawingml/2006/main" name="Slipstream">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597</TotalTime>
  <Words>2289</Words>
  <Application>Microsoft Office PowerPoint</Application>
  <PresentationFormat>On-screen Show (4:3)</PresentationFormat>
  <Paragraphs>223</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Slipstream</vt:lpstr>
      <vt:lpstr>EXPORT PROCEDURES AND DOCUMENTATION</vt:lpstr>
      <vt:lpstr>Contents:</vt:lpstr>
      <vt:lpstr>PowerPoint Presentation</vt:lpstr>
      <vt:lpstr>PowerPoint Presentation</vt:lpstr>
      <vt:lpstr> Why Export?</vt:lpstr>
      <vt:lpstr> Why Export?</vt:lpstr>
      <vt:lpstr>EXPORT PROCEDURE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EXPORT PROCEDURES AND DOCUMENTATION</dc:title>
  <dc:creator/>
  <cp:lastModifiedBy>a</cp:lastModifiedBy>
  <cp:revision>74</cp:revision>
  <dcterms:created xsi:type="dcterms:W3CDTF">2006-08-16T00:00:00Z</dcterms:created>
  <dcterms:modified xsi:type="dcterms:W3CDTF">2013-02-06T11:51:30Z</dcterms:modified>
</cp:coreProperties>
</file>