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2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15VaglVmIOw7RrDKLNNprQ==" hashData="1hNMj7m63Yv0lYGTa4L2UnJZWys=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taxguru.in/corporate-law/msmed-act-2006-overview.ht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taxguru.in/company-law/extension-date-filing-initial-return-msme-form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676400"/>
            <a:ext cx="7772400" cy="2457451"/>
          </a:xfrm>
        </p:spPr>
        <p:txBody>
          <a:bodyPr>
            <a:normAutofit fontScale="90000"/>
          </a:bodyPr>
          <a:lstStyle/>
          <a:p>
            <a:r>
              <a:rPr lang="en-IN" dirty="0">
                <a:latin typeface="+mn-lt"/>
              </a:rPr>
              <a:t>Specified Companies (Furnishing of Information about payment to M</a:t>
            </a:r>
            <a:r>
              <a:rPr lang="en-IN" dirty="0" smtClean="0">
                <a:latin typeface="+mn-lt"/>
              </a:rPr>
              <a:t>icro </a:t>
            </a:r>
            <a:r>
              <a:rPr lang="en-IN" dirty="0">
                <a:latin typeface="+mn-lt"/>
              </a:rPr>
              <a:t>and S</a:t>
            </a:r>
            <a:r>
              <a:rPr lang="en-IN" dirty="0" smtClean="0">
                <a:latin typeface="+mn-lt"/>
              </a:rPr>
              <a:t>mall Enterprise suppliers) Order</a:t>
            </a:r>
            <a:r>
              <a:rPr lang="en-IN" dirty="0">
                <a:latin typeface="+mn-lt"/>
              </a:rPr>
              <a:t>, </a:t>
            </a:r>
            <a:r>
              <a:rPr lang="en-IN" dirty="0" smtClean="0">
                <a:latin typeface="+mn-lt"/>
              </a:rPr>
              <a:t>2019</a:t>
            </a:r>
            <a:endParaRPr lang="en-IN" dirty="0"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01581" y="6105832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 PUNEET JETHLIYA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4027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2067" y="2438400"/>
            <a:ext cx="7408333" cy="3687763"/>
          </a:xfrm>
        </p:spPr>
        <p:txBody>
          <a:bodyPr>
            <a:normAutofit fontScale="70000" lnSpcReduction="20000"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n-IN" dirty="0" smtClean="0"/>
              <a:t>PAN </a:t>
            </a:r>
            <a:r>
              <a:rPr lang="en-IN" dirty="0"/>
              <a:t>of the Company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IN" dirty="0" smtClean="0"/>
              <a:t>Email </a:t>
            </a:r>
            <a:r>
              <a:rPr lang="en-IN" dirty="0"/>
              <a:t>Id of the Company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IN" dirty="0" smtClean="0"/>
              <a:t>Total </a:t>
            </a:r>
            <a:r>
              <a:rPr lang="en-IN" dirty="0"/>
              <a:t>outstanding amount due as on </a:t>
            </a:r>
            <a:r>
              <a:rPr lang="en-IN" dirty="0" smtClean="0"/>
              <a:t>22 Jan 2019  i.e. notified date of order</a:t>
            </a:r>
            <a:endParaRPr lang="en-IN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en-IN" dirty="0" smtClean="0"/>
              <a:t>Detail of suppliers viz.</a:t>
            </a:r>
          </a:p>
          <a:p>
            <a:pPr marL="722313" indent="-368300" algn="just">
              <a:buFont typeface="+mj-lt"/>
              <a:buAutoNum type="alphaLcPeriod"/>
            </a:pPr>
            <a:r>
              <a:rPr lang="en-IN" dirty="0" smtClean="0"/>
              <a:t>FY </a:t>
            </a:r>
            <a:r>
              <a:rPr lang="en-IN" dirty="0"/>
              <a:t>from</a:t>
            </a:r>
          </a:p>
          <a:p>
            <a:pPr marL="722313" indent="-368300" algn="just">
              <a:buFont typeface="+mj-lt"/>
              <a:buAutoNum type="alphaLcPeriod"/>
            </a:pPr>
            <a:r>
              <a:rPr lang="en-IN" dirty="0" smtClean="0"/>
              <a:t>FY </a:t>
            </a:r>
            <a:r>
              <a:rPr lang="en-IN" dirty="0"/>
              <a:t>to</a:t>
            </a:r>
          </a:p>
          <a:p>
            <a:pPr marL="722313" indent="-368300" algn="just">
              <a:buFont typeface="+mj-lt"/>
              <a:buAutoNum type="alphaLcPeriod"/>
            </a:pPr>
            <a:r>
              <a:rPr lang="en-IN" dirty="0" smtClean="0"/>
              <a:t>Name </a:t>
            </a:r>
            <a:r>
              <a:rPr lang="en-IN" dirty="0"/>
              <a:t>of the Supplier</a:t>
            </a:r>
          </a:p>
          <a:p>
            <a:pPr marL="722313" indent="-368300" algn="just">
              <a:buFont typeface="+mj-lt"/>
              <a:buAutoNum type="alphaLcPeriod"/>
            </a:pPr>
            <a:r>
              <a:rPr lang="en-IN" dirty="0" smtClean="0"/>
              <a:t>PAN </a:t>
            </a:r>
            <a:r>
              <a:rPr lang="en-IN" dirty="0"/>
              <a:t>of the Supplier</a:t>
            </a:r>
          </a:p>
          <a:p>
            <a:pPr marL="722313" indent="-368300" algn="just">
              <a:buFont typeface="+mj-lt"/>
              <a:buAutoNum type="alphaLcPeriod"/>
            </a:pPr>
            <a:r>
              <a:rPr lang="en-IN" dirty="0" smtClean="0"/>
              <a:t>Amount </a:t>
            </a:r>
            <a:r>
              <a:rPr lang="en-IN" dirty="0"/>
              <a:t>due</a:t>
            </a:r>
          </a:p>
          <a:p>
            <a:pPr marL="722313" indent="-368300" algn="just">
              <a:buFont typeface="+mj-lt"/>
              <a:buAutoNum type="alphaLcPeriod"/>
            </a:pPr>
            <a:r>
              <a:rPr lang="en-IN" dirty="0" smtClean="0"/>
              <a:t>Specify </a:t>
            </a:r>
            <a:r>
              <a:rPr lang="en-IN" dirty="0"/>
              <a:t>the date from which amount </a:t>
            </a:r>
            <a:r>
              <a:rPr lang="en-IN" dirty="0" smtClean="0"/>
              <a:t>due</a:t>
            </a:r>
          </a:p>
          <a:p>
            <a:pPr marL="354013" indent="0" algn="just">
              <a:buNone/>
            </a:pPr>
            <a:endParaRPr lang="en-IN" dirty="0" smtClean="0"/>
          </a:p>
          <a:p>
            <a:pPr algn="just">
              <a:buFont typeface="Arial" panose="020B0604020202020204" pitchFamily="34" charset="0"/>
              <a:buChar char="•"/>
            </a:pPr>
            <a:r>
              <a:rPr lang="en-IN" dirty="0"/>
              <a:t>Reasons for Delay in amount of payments </a:t>
            </a:r>
            <a:r>
              <a:rPr lang="en-IN" dirty="0" smtClean="0"/>
              <a:t>due</a:t>
            </a:r>
          </a:p>
          <a:p>
            <a:pPr marL="0" indent="0" algn="just">
              <a:buNone/>
            </a:pPr>
            <a:r>
              <a:rPr lang="en-IN" dirty="0" smtClean="0"/>
              <a:t>      </a:t>
            </a:r>
          </a:p>
          <a:p>
            <a:pPr marL="0" indent="0" algn="just">
              <a:buNone/>
            </a:pPr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Additional Details to be furnished</a:t>
            </a:r>
            <a:endParaRPr lang="en-IN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183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IN" dirty="0"/>
              <a:t>The e-form MSME FORM I to be digitally signed by the following authorised persons of the company</a:t>
            </a:r>
          </a:p>
          <a:p>
            <a:pPr algn="just"/>
            <a:r>
              <a:rPr lang="en-IN" dirty="0"/>
              <a:t>(</a:t>
            </a:r>
            <a:r>
              <a:rPr lang="en-IN" dirty="0" err="1"/>
              <a:t>i</a:t>
            </a:r>
            <a:r>
              <a:rPr lang="en-IN" dirty="0"/>
              <a:t>) Director or</a:t>
            </a:r>
          </a:p>
          <a:p>
            <a:pPr algn="just"/>
            <a:r>
              <a:rPr lang="en-IN" dirty="0"/>
              <a:t>(ii) Manager or</a:t>
            </a:r>
          </a:p>
          <a:p>
            <a:pPr algn="just"/>
            <a:r>
              <a:rPr lang="en-IN" dirty="0"/>
              <a:t>(iii) Company Secretary or</a:t>
            </a:r>
          </a:p>
          <a:p>
            <a:pPr algn="just"/>
            <a:r>
              <a:rPr lang="en-IN" dirty="0"/>
              <a:t>(iv) CEO or</a:t>
            </a:r>
          </a:p>
          <a:p>
            <a:pPr algn="just"/>
            <a:r>
              <a:rPr lang="en-IN" dirty="0"/>
              <a:t>(v) CFO</a:t>
            </a:r>
          </a:p>
          <a:p>
            <a:pPr algn="just"/>
            <a:r>
              <a:rPr lang="en-IN" dirty="0"/>
              <a:t>For director, DIN details to be given. For Manager, Company Secretary, CEO or CFO PAN details to be given</a:t>
            </a:r>
            <a:r>
              <a:rPr lang="en-IN" dirty="0" smtClean="0"/>
              <a:t>.</a:t>
            </a:r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+mn-lt"/>
              </a:rPr>
              <a:t>Responsibility to Sign the e-form</a:t>
            </a:r>
            <a:endParaRPr lang="en-IN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919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IN" dirty="0" smtClean="0"/>
              <a:t>If </a:t>
            </a:r>
            <a:r>
              <a:rPr lang="en-IN" dirty="0"/>
              <a:t>any company fails to comply with an order made under sub-section (1) or subsection (3), or knowingly furnishes any information or statistics which is incorrect or incomplete in any material </a:t>
            </a:r>
            <a:r>
              <a:rPr lang="en-IN" dirty="0" smtClean="0"/>
              <a:t>respect:</a:t>
            </a:r>
          </a:p>
          <a:p>
            <a:pPr marL="0" indent="0">
              <a:buNone/>
            </a:pPr>
            <a:endParaRPr lang="en-IN" b="1" dirty="0"/>
          </a:p>
          <a:p>
            <a:pPr marL="0" indent="0">
              <a:buNone/>
            </a:pPr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>
                <a:latin typeface="+mn-lt"/>
              </a:rPr>
              <a:t>Penal Prosecutions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3265404"/>
              </p:ext>
            </p:extLst>
          </p:nvPr>
        </p:nvGraphicFramePr>
        <p:xfrm>
          <a:off x="990600" y="4191000"/>
          <a:ext cx="7772400" cy="22666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86200"/>
                <a:gridCol w="3886200"/>
              </a:tblGrid>
              <a:tr h="3083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Particulars</a:t>
                      </a:r>
                      <a:endParaRPr lang="en-IN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Penalty</a:t>
                      </a:r>
                      <a:endParaRPr lang="en-IN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083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On defaulting company</a:t>
                      </a:r>
                      <a:endParaRPr lang="en-IN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6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Extended Up to  Rs. 25,000/-</a:t>
                      </a:r>
                      <a:endParaRPr lang="en-IN" sz="160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883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Every Officer who is in default</a:t>
                      </a:r>
                      <a:endParaRPr lang="en-IN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Minimum Fine </a:t>
                      </a:r>
                      <a:r>
                        <a:rPr lang="en-IN" sz="16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Rs</a:t>
                      </a:r>
                      <a:r>
                        <a:rPr lang="en-IN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 25,000/- which may extended to </a:t>
                      </a:r>
                      <a:r>
                        <a:rPr lang="en-IN" sz="16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Rs</a:t>
                      </a:r>
                      <a:r>
                        <a:rPr lang="en-IN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 3,00,000</a:t>
                      </a:r>
                      <a:r>
                        <a:rPr lang="en-IN" sz="16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/-</a:t>
                      </a:r>
                      <a:r>
                        <a:rPr lang="en-IN" sz="16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or</a:t>
                      </a:r>
                      <a:endParaRPr lang="en-IN" sz="16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Imprisonment which may extended to 6 Months or Both</a:t>
                      </a:r>
                      <a:endParaRPr lang="en-IN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5953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Payment of </a:t>
            </a:r>
            <a:r>
              <a:rPr lang="en-US" dirty="0" smtClean="0"/>
              <a:t>compounded </a:t>
            </a:r>
            <a:r>
              <a:rPr lang="en-US" b="1" dirty="0" smtClean="0"/>
              <a:t>interest</a:t>
            </a:r>
            <a:r>
              <a:rPr lang="en-US" dirty="0"/>
              <a:t> on delayed payment from appointed day/ agreed day at three times of the bank rate notified by the RBI (Sec16</a:t>
            </a:r>
            <a:r>
              <a:rPr lang="en-US" dirty="0" smtClean="0"/>
              <a:t>)</a:t>
            </a:r>
          </a:p>
          <a:p>
            <a:pPr algn="just"/>
            <a:r>
              <a:rPr lang="en-US" dirty="0"/>
              <a:t>Interest not to be allowed as deduction from income under IT Act, 1961</a:t>
            </a:r>
          </a:p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Interest on delayed payment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14033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 w="28575"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Applicable: MSEs Amendment Order</a:t>
            </a:r>
            <a:r>
              <a:rPr lang="en-US" dirty="0"/>
              <a:t>, </a:t>
            </a:r>
            <a:r>
              <a:rPr lang="en-US" dirty="0" smtClean="0"/>
              <a:t>2018</a:t>
            </a:r>
          </a:p>
          <a:p>
            <a:pPr marL="0" lvl="0" indent="0">
              <a:buNone/>
            </a:pPr>
            <a:r>
              <a:rPr lang="en-US" sz="2400" dirty="0" smtClean="0">
                <a:solidFill>
                  <a:prstClr val="black"/>
                </a:solidFill>
              </a:rPr>
              <a:t>                      ( </a:t>
            </a:r>
            <a:r>
              <a:rPr lang="en-US" sz="2400" dirty="0">
                <a:solidFill>
                  <a:prstClr val="black"/>
                </a:solidFill>
              </a:rPr>
              <a:t>Micro and Small Enterprises (MSEs) Order, 2012) </a:t>
            </a:r>
            <a:endParaRPr lang="en-US" sz="2400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en-US" sz="2400" dirty="0">
              <a:solidFill>
                <a:prstClr val="black"/>
              </a:solidFill>
            </a:endParaRPr>
          </a:p>
          <a:p>
            <a:pPr algn="just"/>
            <a:r>
              <a:rPr lang="en-US" dirty="0" smtClean="0"/>
              <a:t>Every </a:t>
            </a:r>
            <a:r>
              <a:rPr lang="en-US" dirty="0"/>
              <a:t>Central Ministry /Department / PSUs shall set an annual target for </a:t>
            </a:r>
            <a:r>
              <a:rPr lang="en-US" dirty="0" smtClean="0"/>
              <a:t>25%  (earlier 20%) procurement </a:t>
            </a:r>
            <a:r>
              <a:rPr lang="en-US" dirty="0"/>
              <a:t>from MSE Sector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              </a:t>
            </a:r>
            <a:endParaRPr lang="en-US" sz="2400" dirty="0"/>
          </a:p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Public Procurement Policy for MSEs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7787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33067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dirty="0" smtClean="0"/>
              <a:t>A new </a:t>
            </a:r>
            <a:r>
              <a:rPr lang="en-US" b="1" dirty="0" err="1" smtClean="0"/>
              <a:t>para</a:t>
            </a:r>
            <a:r>
              <a:rPr lang="en-US" b="1" dirty="0" smtClean="0"/>
              <a:t> 4A </a:t>
            </a:r>
            <a:r>
              <a:rPr lang="en-US" b="1" dirty="0"/>
              <a:t>inserted in MSEs Amendment Order, 2018</a:t>
            </a:r>
          </a:p>
          <a:p>
            <a:pPr marL="0" indent="0" algn="just">
              <a:buNone/>
            </a:pPr>
            <a:endParaRPr lang="en-US" dirty="0" smtClean="0"/>
          </a:p>
          <a:p>
            <a:pPr marL="400050" lvl="1" indent="0" algn="just">
              <a:buNone/>
            </a:pPr>
            <a:r>
              <a:rPr lang="en-US" dirty="0" smtClean="0"/>
              <a:t>“Out </a:t>
            </a:r>
            <a:r>
              <a:rPr lang="en-US" dirty="0"/>
              <a:t>of the total annual procurement from Micro and Small Enterprises, 3 per cent from within the 25 per cent target shall be earmarked for procurement from Micro and Small Enterprises owned by women</a:t>
            </a:r>
            <a:r>
              <a:rPr lang="en-US" dirty="0" smtClean="0"/>
              <a:t>.”</a:t>
            </a:r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MSEs Owned by Women</a:t>
            </a:r>
            <a:endParaRPr lang="en-IN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3003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smtClean="0"/>
              <a:t>Date of Enforcement: 22 Jan 2019</a:t>
            </a:r>
          </a:p>
          <a:p>
            <a:pPr algn="just"/>
            <a:r>
              <a:rPr lang="en-US" dirty="0" smtClean="0"/>
              <a:t>Applicable to Specified Companies as defined in the Order</a:t>
            </a:r>
          </a:p>
          <a:p>
            <a:pPr algn="just"/>
            <a:r>
              <a:rPr lang="en-US" dirty="0" smtClean="0"/>
              <a:t>Requirement of filing of half-yearly return</a:t>
            </a:r>
          </a:p>
          <a:p>
            <a:pPr algn="just"/>
            <a:r>
              <a:rPr lang="en-US" dirty="0" smtClean="0"/>
              <a:t>Initial Return: Details in Form I of all outstanding dues to Micro and Small Enterprises (MSEs) by 30 May 2019.</a:t>
            </a:r>
          </a:p>
          <a:p>
            <a:endParaRPr lang="en-US" dirty="0" smtClean="0"/>
          </a:p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  <a:cs typeface="Calibri" panose="020F0502020204030204" pitchFamily="34" charset="0"/>
              </a:rPr>
              <a:t>Provisions of the Order</a:t>
            </a:r>
            <a:endParaRPr lang="en-IN" dirty="0">
              <a:latin typeface="+mn-lt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70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IN" dirty="0"/>
              <a:t>all companies, who get supplies of goods or services from micro and small enterprises </a:t>
            </a:r>
            <a:endParaRPr lang="en-IN" dirty="0" smtClean="0"/>
          </a:p>
          <a:p>
            <a:pPr marL="0" indent="0" algn="just">
              <a:buNone/>
            </a:pPr>
            <a:r>
              <a:rPr lang="en-IN" b="1" dirty="0"/>
              <a:t> </a:t>
            </a:r>
            <a:r>
              <a:rPr lang="en-IN" b="1" dirty="0" smtClean="0"/>
              <a:t>                                                      And</a:t>
            </a:r>
            <a:endParaRPr lang="en-IN" dirty="0"/>
          </a:p>
          <a:p>
            <a:pPr algn="just"/>
            <a:r>
              <a:rPr lang="en-IN" dirty="0"/>
              <a:t>whose payments to micro and small enterprise suppliers exceed </a:t>
            </a:r>
            <a:r>
              <a:rPr lang="en-IN" dirty="0" smtClean="0"/>
              <a:t>45 </a:t>
            </a:r>
            <a:r>
              <a:rPr lang="en-IN" dirty="0"/>
              <a:t>days from the date of acceptance or the date of deemed acceptance of the goods or services as per the provisions of section 9 of the </a:t>
            </a:r>
            <a:r>
              <a:rPr lang="en-IN" b="1" u="sng" dirty="0">
                <a:hlinkClick r:id="rId2"/>
              </a:rPr>
              <a:t>Micro, Small and Medium Enterprises Development Act, 2006</a:t>
            </a:r>
            <a:r>
              <a:rPr lang="en-IN" u="sng" dirty="0">
                <a:hlinkClick r:id="rId2"/>
              </a:rPr>
              <a:t> </a:t>
            </a:r>
            <a:r>
              <a:rPr lang="en-IN" dirty="0"/>
              <a:t>(27 of 2006) </a:t>
            </a:r>
            <a:endParaRPr lang="en-IN" dirty="0" smtClean="0"/>
          </a:p>
          <a:p>
            <a:pPr marL="0" indent="0" algn="just">
              <a:buNone/>
            </a:pPr>
            <a:r>
              <a:rPr lang="en-US" b="1" dirty="0" smtClean="0"/>
              <a:t> </a:t>
            </a:r>
            <a:r>
              <a:rPr lang="en-US" sz="2600" b="1" dirty="0" smtClean="0"/>
              <a:t>Hereafter the above Companies termed as SPECIFIED Company</a:t>
            </a:r>
            <a:endParaRPr lang="en-US" sz="2600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Applicability</a:t>
            </a:r>
            <a:endParaRPr lang="en-IN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35403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IN" dirty="0" smtClean="0"/>
              <a:t>Which entities are under scope of this Order?</a:t>
            </a:r>
            <a:endParaRPr lang="en-IN" dirty="0"/>
          </a:p>
          <a:p>
            <a:pPr algn="just">
              <a:buFont typeface="Wingdings" panose="05000000000000000000" pitchFamily="2" charset="2"/>
              <a:buChar char="q"/>
            </a:pPr>
            <a:r>
              <a:rPr lang="en-IN" dirty="0" smtClean="0"/>
              <a:t>How to establish the ‘Date </a:t>
            </a:r>
            <a:r>
              <a:rPr lang="en-IN" dirty="0"/>
              <a:t>of </a:t>
            </a:r>
            <a:r>
              <a:rPr lang="en-IN" dirty="0" smtClean="0"/>
              <a:t>acceptance’ ?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IN" dirty="0" smtClean="0"/>
              <a:t>When the clause of ‘Date </a:t>
            </a:r>
            <a:r>
              <a:rPr lang="en-IN" dirty="0"/>
              <a:t>of deemed </a:t>
            </a:r>
            <a:r>
              <a:rPr lang="en-IN" dirty="0" smtClean="0"/>
              <a:t>acceptance’ applied?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dirty="0" smtClean="0"/>
              <a:t>About e-from (Return)</a:t>
            </a:r>
            <a:endParaRPr lang="en-IN" dirty="0" smtClean="0"/>
          </a:p>
          <a:p>
            <a:pPr marL="722313" indent="-368300" algn="just">
              <a:buFont typeface="Wingdings" panose="05000000000000000000" pitchFamily="2" charset="2"/>
              <a:buChar char="§"/>
            </a:pPr>
            <a:r>
              <a:rPr lang="en-IN" dirty="0" smtClean="0"/>
              <a:t>Due </a:t>
            </a:r>
            <a:r>
              <a:rPr lang="en-IN" dirty="0"/>
              <a:t>date for filing </a:t>
            </a:r>
            <a:r>
              <a:rPr lang="en-IN" dirty="0" smtClean="0"/>
              <a:t>e-form </a:t>
            </a:r>
          </a:p>
          <a:p>
            <a:pPr marL="722313" indent="-368300" algn="just">
              <a:buFont typeface="Wingdings" panose="05000000000000000000" pitchFamily="2" charset="2"/>
              <a:buChar char="§"/>
            </a:pPr>
            <a:r>
              <a:rPr lang="en-IN" dirty="0" smtClean="0"/>
              <a:t>Details </a:t>
            </a:r>
            <a:r>
              <a:rPr lang="en-IN" dirty="0"/>
              <a:t>to be furnished in </a:t>
            </a:r>
            <a:r>
              <a:rPr lang="en-IN" dirty="0" smtClean="0"/>
              <a:t>e-form</a:t>
            </a:r>
            <a:endParaRPr lang="en-IN" dirty="0"/>
          </a:p>
          <a:p>
            <a:pPr marL="354013" indent="-354013" algn="just">
              <a:buFont typeface="Wingdings" panose="05000000000000000000" pitchFamily="2" charset="2"/>
              <a:buChar char="q"/>
            </a:pPr>
            <a:r>
              <a:rPr lang="en-IN" dirty="0"/>
              <a:t>Penal Prosecutions</a:t>
            </a:r>
          </a:p>
          <a:p>
            <a:pPr marL="354013" indent="0" algn="just">
              <a:buNone/>
            </a:pPr>
            <a:endParaRPr lang="en-IN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What to know more……</a:t>
            </a:r>
            <a:endParaRPr lang="en-IN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8050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3916363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 smtClean="0"/>
              <a:t>Based on below investment limit an entity will be classified either as Micro/Small/Medium:</a:t>
            </a:r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109472"/>
          </a:xfrm>
        </p:spPr>
        <p:txBody>
          <a:bodyPr>
            <a:normAutofit/>
          </a:bodyPr>
          <a:lstStyle/>
          <a:p>
            <a:r>
              <a:rPr lang="en-IN" sz="3200" dirty="0" smtClean="0">
                <a:latin typeface="+mn-lt"/>
              </a:rPr>
              <a:t>Micro &amp; Small Medium Enterprises (MSMEs)</a:t>
            </a:r>
            <a:endParaRPr lang="en-IN" sz="32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1346096"/>
              </p:ext>
            </p:extLst>
          </p:nvPr>
        </p:nvGraphicFramePr>
        <p:xfrm>
          <a:off x="685800" y="3048000"/>
          <a:ext cx="7848604" cy="35028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62151"/>
                <a:gridCol w="1962151"/>
                <a:gridCol w="1962151"/>
                <a:gridCol w="1962151"/>
              </a:tblGrid>
              <a:tr h="5334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Micro</a:t>
                      </a:r>
                      <a:endParaRPr lang="en-IN" sz="18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Small</a:t>
                      </a:r>
                      <a:endParaRPr lang="en-IN" sz="18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Medium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13710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Manufacturing </a:t>
                      </a:r>
                      <a:r>
                        <a:rPr lang="en-IN" sz="1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Enterprises (</a:t>
                      </a:r>
                      <a:r>
                        <a:rPr lang="en-IN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Investment in P&amp;M)</a:t>
                      </a:r>
                      <a:endParaRPr lang="en-IN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Up to </a:t>
                      </a:r>
                      <a:r>
                        <a:rPr lang="en-IN" sz="18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Rs</a:t>
                      </a: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 25 </a:t>
                      </a:r>
                      <a:r>
                        <a:rPr lang="en-IN" sz="18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lacs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More than </a:t>
                      </a:r>
                      <a:r>
                        <a:rPr lang="en-IN" sz="18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Rs</a:t>
                      </a: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 25 </a:t>
                      </a:r>
                      <a:r>
                        <a:rPr lang="en-IN" sz="18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lacs</a:t>
                      </a: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but up to </a:t>
                      </a:r>
                      <a:r>
                        <a:rPr lang="en-IN" sz="18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Rs</a:t>
                      </a: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 5 </a:t>
                      </a:r>
                      <a:r>
                        <a:rPr lang="en-IN" sz="18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crores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More than </a:t>
                      </a:r>
                      <a:r>
                        <a:rPr lang="en-IN" sz="18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Rs</a:t>
                      </a: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 5 </a:t>
                      </a:r>
                      <a:r>
                        <a:rPr lang="en-IN" sz="18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crores</a:t>
                      </a: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but </a:t>
                      </a:r>
                      <a:r>
                        <a:rPr lang="en-IN" sz="18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upto</a:t>
                      </a: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IN" sz="18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Rs</a:t>
                      </a: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 10 </a:t>
                      </a:r>
                      <a:r>
                        <a:rPr lang="en-IN" sz="18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crores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5551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Service </a:t>
                      </a:r>
                      <a:r>
                        <a:rPr lang="en-IN" sz="1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Enterprises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(Investment</a:t>
                      </a:r>
                      <a:r>
                        <a:rPr lang="en-US" sz="18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in Equipment)</a:t>
                      </a:r>
                      <a:endParaRPr lang="en-IN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Up to </a:t>
                      </a:r>
                      <a:r>
                        <a:rPr lang="en-IN" sz="18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Rs</a:t>
                      </a: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 10 </a:t>
                      </a:r>
                      <a:r>
                        <a:rPr lang="en-IN" sz="18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lacs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More than </a:t>
                      </a:r>
                      <a:r>
                        <a:rPr lang="en-IN" sz="18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Rs</a:t>
                      </a: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 10 </a:t>
                      </a:r>
                      <a:r>
                        <a:rPr lang="en-IN" sz="18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lacs</a:t>
                      </a: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but up to </a:t>
                      </a:r>
                      <a:r>
                        <a:rPr lang="en-IN" sz="18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Rs</a:t>
                      </a: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 2 </a:t>
                      </a:r>
                      <a:r>
                        <a:rPr lang="en-IN" sz="18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crores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More than </a:t>
                      </a:r>
                      <a:r>
                        <a:rPr lang="en-IN" sz="18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Rs</a:t>
                      </a: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 2 </a:t>
                      </a:r>
                      <a:r>
                        <a:rPr lang="en-IN" sz="18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crores</a:t>
                      </a: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but up to </a:t>
                      </a:r>
                      <a:r>
                        <a:rPr lang="en-IN" sz="18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Rs</a:t>
                      </a: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 5 </a:t>
                      </a:r>
                      <a:r>
                        <a:rPr lang="en-IN" sz="18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crores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394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IN" dirty="0"/>
              <a:t>Specified Companies Order, 2019 is applicable to only “Micro and Small enterprise suppliers</a:t>
            </a:r>
            <a:r>
              <a:rPr lang="en-IN" dirty="0" smtClean="0"/>
              <a:t>”</a:t>
            </a:r>
            <a:endParaRPr lang="en-IN" dirty="0"/>
          </a:p>
          <a:p>
            <a:pPr marL="0" indent="0" algn="just">
              <a:buNone/>
            </a:pPr>
            <a:r>
              <a:rPr lang="en-US" i="1" dirty="0" smtClean="0"/>
              <a:t>Therefore this order is not applicable to </a:t>
            </a:r>
            <a:r>
              <a:rPr lang="en-IN" i="1" u="sng" dirty="0"/>
              <a:t>Medium Enterprise suppliers </a:t>
            </a:r>
            <a:r>
              <a:rPr lang="en-IN" i="1" u="sng" dirty="0" smtClean="0"/>
              <a:t>as </a:t>
            </a:r>
            <a:r>
              <a:rPr lang="en-IN" i="1" u="sng" dirty="0"/>
              <a:t>per the notification</a:t>
            </a:r>
            <a:r>
              <a:rPr lang="en-IN" i="1" dirty="0" smtClean="0"/>
              <a:t>.</a:t>
            </a:r>
          </a:p>
          <a:p>
            <a:pPr marL="0" indent="0" algn="just">
              <a:buNone/>
            </a:pPr>
            <a:endParaRPr lang="en-IN" i="1" dirty="0" smtClean="0"/>
          </a:p>
          <a:p>
            <a:pPr algn="just"/>
            <a:r>
              <a:rPr lang="en-IN" u="sng" dirty="0"/>
              <a:t>Trading enterprises</a:t>
            </a:r>
            <a:r>
              <a:rPr lang="en-IN" dirty="0"/>
              <a:t> are </a:t>
            </a:r>
            <a:r>
              <a:rPr lang="en-IN" dirty="0" smtClean="0"/>
              <a:t>excluded from the scope of MSME as per the MSME Development Act, 2006.</a:t>
            </a:r>
            <a:endParaRPr lang="en-IN" dirty="0"/>
          </a:p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+mn-lt"/>
              </a:rPr>
              <a:t>Exclusion of M from MS</a:t>
            </a:r>
            <a:r>
              <a:rPr lang="en-US" dirty="0" smtClean="0">
                <a:solidFill>
                  <a:srgbClr val="FF0000"/>
                </a:solidFill>
                <a:latin typeface="+mn-lt"/>
              </a:rPr>
              <a:t>M</a:t>
            </a:r>
            <a:r>
              <a:rPr lang="en-US" dirty="0" smtClean="0">
                <a:latin typeface="+mn-lt"/>
              </a:rPr>
              <a:t>Es</a:t>
            </a:r>
            <a:endParaRPr lang="en-IN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58070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en-IN" dirty="0"/>
              <a:t>the day of the actual delivery of goods or the rendering of services; or</a:t>
            </a:r>
          </a:p>
          <a:p>
            <a:pPr lvl="0" algn="just"/>
            <a:r>
              <a:rPr lang="en-IN" dirty="0"/>
              <a:t>where any </a:t>
            </a:r>
            <a:r>
              <a:rPr lang="en-IN" u="sng" dirty="0"/>
              <a:t>objection is made in writing </a:t>
            </a:r>
            <a:r>
              <a:rPr lang="en-IN" dirty="0"/>
              <a:t>by the buyer regarding acceptance of goods or services </a:t>
            </a:r>
            <a:r>
              <a:rPr lang="en-IN" u="sng" dirty="0"/>
              <a:t>within </a:t>
            </a:r>
            <a:r>
              <a:rPr lang="en-IN" u="sng" dirty="0" smtClean="0"/>
              <a:t>15 days</a:t>
            </a:r>
            <a:r>
              <a:rPr lang="en-IN" dirty="0" smtClean="0"/>
              <a:t> </a:t>
            </a:r>
            <a:r>
              <a:rPr lang="en-IN" dirty="0"/>
              <a:t>from the day of the delivery of goods or the rendering of services, the day on which such objection is removed by the supplier.</a:t>
            </a:r>
          </a:p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>
                <a:latin typeface="+mn-lt"/>
              </a:rPr>
              <a:t>Date of Acceptance</a:t>
            </a:r>
            <a:endParaRPr lang="en-IN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96919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IN" dirty="0" smtClean="0"/>
              <a:t>the </a:t>
            </a:r>
            <a:r>
              <a:rPr lang="en-IN" dirty="0"/>
              <a:t>day of the actual delivery of goods or the rendering of </a:t>
            </a:r>
            <a:r>
              <a:rPr lang="en-IN" dirty="0" smtClean="0"/>
              <a:t>services</a:t>
            </a:r>
            <a:r>
              <a:rPr lang="en-IN" dirty="0"/>
              <a:t> </a:t>
            </a:r>
            <a:r>
              <a:rPr lang="en-IN" dirty="0" smtClean="0"/>
              <a:t>if - </a:t>
            </a:r>
            <a:endParaRPr lang="en-IN" dirty="0"/>
          </a:p>
          <a:p>
            <a:pPr marL="0" indent="0" algn="just">
              <a:buNone/>
            </a:pPr>
            <a:endParaRPr lang="en-IN" dirty="0" smtClean="0"/>
          </a:p>
          <a:p>
            <a:pPr marL="354013" indent="0" algn="just">
              <a:buNone/>
              <a:tabLst>
                <a:tab pos="6991350" algn="l"/>
                <a:tab pos="7181850" algn="l"/>
              </a:tabLst>
            </a:pPr>
            <a:r>
              <a:rPr lang="en-IN" dirty="0" smtClean="0"/>
              <a:t>“</a:t>
            </a:r>
            <a:r>
              <a:rPr lang="en-IN" u="sng" dirty="0" smtClean="0"/>
              <a:t>no objection </a:t>
            </a:r>
            <a:r>
              <a:rPr lang="en-IN" u="sng" dirty="0"/>
              <a:t>is made in writing</a:t>
            </a:r>
            <a:r>
              <a:rPr lang="en-IN" dirty="0"/>
              <a:t> by the buyer regarding acceptance of goods or services within 15 days from the day of the delivery of goods or the </a:t>
            </a:r>
            <a:r>
              <a:rPr lang="en-IN" dirty="0" smtClean="0"/>
              <a:t>rendering </a:t>
            </a:r>
            <a:r>
              <a:rPr lang="en-IN" dirty="0"/>
              <a:t>of </a:t>
            </a:r>
            <a:r>
              <a:rPr lang="en-IN" dirty="0" smtClean="0"/>
              <a:t>services.”</a:t>
            </a:r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>
                <a:latin typeface="+mn-lt"/>
              </a:rPr>
              <a:t>Date </a:t>
            </a:r>
            <a:r>
              <a:rPr lang="en-IN" dirty="0">
                <a:latin typeface="+mn-lt"/>
              </a:rPr>
              <a:t>of </a:t>
            </a:r>
            <a:r>
              <a:rPr lang="en-IN" dirty="0" smtClean="0">
                <a:latin typeface="+mn-lt"/>
              </a:rPr>
              <a:t>Deemed </a:t>
            </a:r>
            <a:r>
              <a:rPr lang="en-IN" dirty="0">
                <a:latin typeface="+mn-lt"/>
              </a:rPr>
              <a:t>A</a:t>
            </a:r>
            <a:r>
              <a:rPr lang="en-IN" dirty="0" smtClean="0">
                <a:latin typeface="+mn-lt"/>
              </a:rPr>
              <a:t>cceptance</a:t>
            </a:r>
            <a:endParaRPr lang="en-IN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11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2067" y="2286000"/>
            <a:ext cx="7408333" cy="3840163"/>
          </a:xfrm>
        </p:spPr>
        <p:txBody>
          <a:bodyPr/>
          <a:lstStyle/>
          <a:p>
            <a:pPr marL="0" indent="0">
              <a:buNone/>
            </a:pPr>
            <a:r>
              <a:rPr lang="en-IN" b="1" dirty="0"/>
              <a:t>a. Initial </a:t>
            </a:r>
            <a:r>
              <a:rPr lang="en-IN" b="1" dirty="0" smtClean="0"/>
              <a:t>return</a:t>
            </a:r>
          </a:p>
          <a:p>
            <a:pPr marL="0" indent="0" algn="just">
              <a:buNone/>
            </a:pPr>
            <a:r>
              <a:rPr lang="en-US" b="1" dirty="0" smtClean="0"/>
              <a:t>(</a:t>
            </a:r>
            <a:r>
              <a:rPr lang="en-IN" dirty="0"/>
              <a:t>As per MCA General </a:t>
            </a:r>
            <a:r>
              <a:rPr lang="en-IN" b="1" u="sng" dirty="0">
                <a:hlinkClick r:id="rId2"/>
              </a:rPr>
              <a:t>Circular No.01/2019 dated 21.02.2019 the</a:t>
            </a:r>
            <a:r>
              <a:rPr lang="en-IN" dirty="0"/>
              <a:t> due date extended for filing of initial </a:t>
            </a:r>
            <a:r>
              <a:rPr lang="en-IN" dirty="0" smtClean="0"/>
              <a:t>return i.e. by 30 May 2019)</a:t>
            </a:r>
            <a:endParaRPr lang="en-IN" dirty="0"/>
          </a:p>
          <a:p>
            <a:pPr marL="0" indent="0">
              <a:buNone/>
            </a:pPr>
            <a:r>
              <a:rPr lang="en-IN" b="1" dirty="0" smtClean="0"/>
              <a:t>b</a:t>
            </a:r>
            <a:r>
              <a:rPr lang="en-IN" b="1" dirty="0"/>
              <a:t>. Regular half yearly </a:t>
            </a:r>
            <a:r>
              <a:rPr lang="en-IN" b="1" dirty="0" smtClean="0"/>
              <a:t>return</a:t>
            </a:r>
          </a:p>
          <a:p>
            <a:endParaRPr lang="en-IN" dirty="0"/>
          </a:p>
          <a:p>
            <a:pPr marL="0" indent="0">
              <a:buNone/>
            </a:pPr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Type of Returns</a:t>
            </a:r>
            <a:endParaRPr lang="en-IN" dirty="0">
              <a:latin typeface="+mn-lt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5234386"/>
              </p:ext>
            </p:extLst>
          </p:nvPr>
        </p:nvGraphicFramePr>
        <p:xfrm>
          <a:off x="1066800" y="4419600"/>
          <a:ext cx="6212205" cy="16112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33800"/>
                <a:gridCol w="2478405"/>
              </a:tblGrid>
              <a:tr h="5370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Filing Period</a:t>
                      </a:r>
                      <a:endParaRPr lang="en-IN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Due date of Filing</a:t>
                      </a:r>
                      <a:endParaRPr lang="en-IN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70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From April to September</a:t>
                      </a:r>
                      <a:endParaRPr lang="en-IN" sz="2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31</a:t>
                      </a:r>
                      <a:r>
                        <a:rPr lang="en-IN" sz="2000" b="0" baseline="30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</a:t>
                      </a:r>
                      <a:r>
                        <a:rPr lang="en-IN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October</a:t>
                      </a:r>
                      <a:endParaRPr lang="en-IN" sz="2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70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20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From October to March</a:t>
                      </a:r>
                      <a:endParaRPr lang="en-IN" sz="2000" b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30</a:t>
                      </a:r>
                      <a:r>
                        <a:rPr lang="en-IN" sz="2000" b="0" baseline="30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th</a:t>
                      </a:r>
                      <a:r>
                        <a:rPr lang="en-IN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April</a:t>
                      </a:r>
                      <a:endParaRPr lang="en-IN" sz="2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3887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260</TotalTime>
  <Words>760</Words>
  <Application>Microsoft Office PowerPoint</Application>
  <PresentationFormat>On-screen Show (4:3)</PresentationFormat>
  <Paragraphs>102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Waveform</vt:lpstr>
      <vt:lpstr>Specified Companies (Furnishing of Information about payment to Micro and Small Enterprise suppliers) Order, 2019</vt:lpstr>
      <vt:lpstr>Provisions of the Order</vt:lpstr>
      <vt:lpstr>Applicability</vt:lpstr>
      <vt:lpstr>What to know more……</vt:lpstr>
      <vt:lpstr>Micro &amp; Small Medium Enterprises (MSMEs)</vt:lpstr>
      <vt:lpstr>Exclusion of M from MSMEs</vt:lpstr>
      <vt:lpstr>Date of Acceptance</vt:lpstr>
      <vt:lpstr>Date of Deemed Acceptance</vt:lpstr>
      <vt:lpstr>Type of Returns</vt:lpstr>
      <vt:lpstr>Additional Details to be furnished</vt:lpstr>
      <vt:lpstr>Responsibility to Sign the e-form</vt:lpstr>
      <vt:lpstr>Penal Prosecutions</vt:lpstr>
      <vt:lpstr>Interest on delayed payment</vt:lpstr>
      <vt:lpstr>Public Procurement Policy for MSEs</vt:lpstr>
      <vt:lpstr>MSEs Owned by Women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Specified Companies (Furnishing of Information about payment to micro and small enterprise suppliers) Order, 2019”</dc:title>
  <dc:creator>puneet jethliya</dc:creator>
  <cp:lastModifiedBy>puneet jethliya</cp:lastModifiedBy>
  <cp:revision>35</cp:revision>
  <dcterms:created xsi:type="dcterms:W3CDTF">2006-08-16T00:00:00Z</dcterms:created>
  <dcterms:modified xsi:type="dcterms:W3CDTF">2019-05-08T11:10:56Z</dcterms:modified>
</cp:coreProperties>
</file>