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4" r:id="rId4"/>
    <p:sldId id="258" r:id="rId5"/>
    <p:sldId id="259" r:id="rId6"/>
    <p:sldId id="260" r:id="rId7"/>
    <p:sldId id="293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4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3A9DD6FE-5D6F-4A54-BE07-1EF77FBED89A}" type="datetimeFigureOut">
              <a:rPr lang="en-IN" smtClean="0"/>
              <a:t>4/26/2011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8020-A433-4D45-B3EF-7EA345DFE5A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DD6FE-5D6F-4A54-BE07-1EF77FBED89A}" type="datetimeFigureOut">
              <a:rPr lang="en-IN" smtClean="0"/>
              <a:t>4/26/2011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8020-A433-4D45-B3EF-7EA345DFE5A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DD6FE-5D6F-4A54-BE07-1EF77FBED89A}" type="datetimeFigureOut">
              <a:rPr lang="en-IN" smtClean="0"/>
              <a:t>4/26/2011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8020-A433-4D45-B3EF-7EA345DFE5A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DD6FE-5D6F-4A54-BE07-1EF77FBED89A}" type="datetimeFigureOut">
              <a:rPr lang="en-IN" smtClean="0"/>
              <a:t>4/26/2011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8020-A433-4D45-B3EF-7EA345DFE5A9}" type="slidenum">
              <a:rPr lang="en-IN" smtClean="0"/>
              <a:t>‹#›</a:t>
            </a:fld>
            <a:endParaRPr lang="en-IN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DD6FE-5D6F-4A54-BE07-1EF77FBED89A}" type="datetimeFigureOut">
              <a:rPr lang="en-IN" smtClean="0"/>
              <a:t>4/26/2011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8020-A433-4D45-B3EF-7EA345DFE5A9}" type="slidenum">
              <a:rPr lang="en-IN" smtClean="0"/>
              <a:t>‹#›</a:t>
            </a:fld>
            <a:endParaRPr lang="en-IN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DD6FE-5D6F-4A54-BE07-1EF77FBED89A}" type="datetimeFigureOut">
              <a:rPr lang="en-IN" smtClean="0"/>
              <a:t>4/26/2011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8020-A433-4D45-B3EF-7EA345DFE5A9}" type="slidenum">
              <a:rPr lang="en-IN" smtClean="0"/>
              <a:t>‹#›</a:t>
            </a:fld>
            <a:endParaRPr lang="en-IN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DD6FE-5D6F-4A54-BE07-1EF77FBED89A}" type="datetimeFigureOut">
              <a:rPr lang="en-IN" smtClean="0"/>
              <a:t>4/26/2011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8020-A433-4D45-B3EF-7EA345DFE5A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DD6FE-5D6F-4A54-BE07-1EF77FBED89A}" type="datetimeFigureOut">
              <a:rPr lang="en-IN" smtClean="0"/>
              <a:t>4/26/2011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8020-A433-4D45-B3EF-7EA345DFE5A9}" type="slidenum">
              <a:rPr lang="en-IN" smtClean="0"/>
              <a:t>‹#›</a:t>
            </a:fld>
            <a:endParaRPr lang="en-IN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DD6FE-5D6F-4A54-BE07-1EF77FBED89A}" type="datetimeFigureOut">
              <a:rPr lang="en-IN" smtClean="0"/>
              <a:t>4/26/2011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8020-A433-4D45-B3EF-7EA345DFE5A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DD6FE-5D6F-4A54-BE07-1EF77FBED89A}" type="datetimeFigureOut">
              <a:rPr lang="en-IN" smtClean="0"/>
              <a:t>4/26/2011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8020-A433-4D45-B3EF-7EA345DFE5A9}" type="slidenum">
              <a:rPr lang="en-IN" smtClean="0"/>
              <a:t>‹#›</a:t>
            </a:fld>
            <a:endParaRPr lang="en-I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DD6FE-5D6F-4A54-BE07-1EF77FBED89A}" type="datetimeFigureOut">
              <a:rPr lang="en-IN" smtClean="0"/>
              <a:t>4/26/2011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08020-A433-4D45-B3EF-7EA345DFE5A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3A9DD6FE-5D6F-4A54-BE07-1EF77FBED89A}" type="datetimeFigureOut">
              <a:rPr lang="en-IN" smtClean="0"/>
              <a:t>4/26/2011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7C108020-A433-4D45-B3EF-7EA345DFE5A9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5400" dirty="0" smtClean="0">
                <a:solidFill>
                  <a:srgbClr val="00B0F0"/>
                </a:solidFill>
                <a:latin typeface="Imprint MT Shadow" pitchFamily="82" charset="0"/>
              </a:rPr>
              <a:t>AMALGAMATION</a:t>
            </a:r>
            <a:endParaRPr lang="en-IN" sz="5400" dirty="0">
              <a:solidFill>
                <a:srgbClr val="00B0F0"/>
              </a:solidFill>
              <a:latin typeface="Imprint MT Shadow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632" y="3861048"/>
            <a:ext cx="6400800" cy="1752600"/>
          </a:xfrm>
        </p:spPr>
        <p:txBody>
          <a:bodyPr>
            <a:normAutofit fontScale="92500" lnSpcReduction="20000"/>
          </a:bodyPr>
          <a:lstStyle/>
          <a:p>
            <a:r>
              <a:rPr lang="en-US" sz="4000" dirty="0" smtClean="0">
                <a:solidFill>
                  <a:srgbClr val="00B0F0"/>
                </a:solidFill>
                <a:latin typeface="Imprint MT Shadow" pitchFamily="82" charset="0"/>
              </a:rPr>
              <a:t>Presented by</a:t>
            </a:r>
          </a:p>
          <a:p>
            <a:r>
              <a:rPr lang="en-US" sz="4000" dirty="0" err="1" smtClean="0">
                <a:solidFill>
                  <a:srgbClr val="00B0F0"/>
                </a:solidFill>
                <a:latin typeface="Imprint MT Shadow" pitchFamily="82" charset="0"/>
              </a:rPr>
              <a:t>Cheranjit</a:t>
            </a:r>
            <a:r>
              <a:rPr lang="en-US" sz="4000" dirty="0" smtClean="0">
                <a:solidFill>
                  <a:srgbClr val="00B0F0"/>
                </a:solidFill>
                <a:latin typeface="Imprint MT Shadow" pitchFamily="82" charset="0"/>
              </a:rPr>
              <a:t> Das</a:t>
            </a:r>
            <a:endParaRPr lang="en-IN" sz="4000" dirty="0">
              <a:solidFill>
                <a:srgbClr val="00B0F0"/>
              </a:solidFill>
              <a:latin typeface="Imprint MT Shadow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930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 smtClean="0">
              <a:solidFill>
                <a:srgbClr val="7030A0"/>
              </a:solidFill>
            </a:endParaRPr>
          </a:p>
          <a:p>
            <a:r>
              <a:rPr lang="en-US" b="1" dirty="0" smtClean="0">
                <a:solidFill>
                  <a:srgbClr val="7030A0"/>
                </a:solidFill>
              </a:rPr>
              <a:t>All reserves</a:t>
            </a:r>
            <a:r>
              <a:rPr lang="en-US" dirty="0" smtClean="0"/>
              <a:t> of transferor company will be </a:t>
            </a:r>
            <a:r>
              <a:rPr lang="en-US" b="1" dirty="0" smtClean="0">
                <a:solidFill>
                  <a:srgbClr val="7030A0"/>
                </a:solidFill>
              </a:rPr>
              <a:t>shown</a:t>
            </a:r>
            <a:r>
              <a:rPr lang="en-US" dirty="0" smtClean="0"/>
              <a:t> in the books of transferee company.</a:t>
            </a:r>
          </a:p>
          <a:p>
            <a:r>
              <a:rPr lang="en-US" dirty="0" smtClean="0"/>
              <a:t>This method is followed in case of </a:t>
            </a:r>
            <a:r>
              <a:rPr lang="en-US" b="1" dirty="0" smtClean="0">
                <a:solidFill>
                  <a:srgbClr val="7030A0"/>
                </a:solidFill>
              </a:rPr>
              <a:t>amalgamation in the nature of merger.</a:t>
            </a:r>
            <a:endParaRPr lang="en-IN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64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>
                <a:solidFill>
                  <a:srgbClr val="7030A0"/>
                </a:solidFill>
              </a:rPr>
              <a:t>Purchase method</a:t>
            </a:r>
            <a:endParaRPr lang="en-IN" sz="28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Assets and liabilities are taken over at fair value. Book value shall be considered when fair value/market value/</a:t>
            </a:r>
            <a:r>
              <a:rPr lang="en-US" dirty="0" err="1" smtClean="0"/>
              <a:t>realisable</a:t>
            </a:r>
            <a:r>
              <a:rPr lang="en-US" dirty="0" smtClean="0"/>
              <a:t> amount/amount to be paid not stated. </a:t>
            </a:r>
          </a:p>
          <a:p>
            <a:r>
              <a:rPr lang="en-US" dirty="0" smtClean="0"/>
              <a:t>No reserve except statutory reserve will be shown in the books of transferee company. Entry</a:t>
            </a:r>
            <a:endParaRPr lang="en-US" dirty="0"/>
          </a:p>
          <a:p>
            <a:pPr indent="0">
              <a:buNone/>
            </a:pPr>
            <a:r>
              <a:rPr lang="en-US" dirty="0"/>
              <a:t>Amalgamation Adjustment A/C…..Dr.</a:t>
            </a:r>
          </a:p>
          <a:p>
            <a:pPr indent="0">
              <a:buNone/>
            </a:pPr>
            <a:r>
              <a:rPr lang="en-US" dirty="0"/>
              <a:t>	To Statutory Reserve </a:t>
            </a:r>
            <a:r>
              <a:rPr lang="en-US" dirty="0" smtClean="0"/>
              <a:t>A/C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3059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Difference in net assets taken over and purchase consideration is dealt as followed:</a:t>
            </a:r>
          </a:p>
          <a:p>
            <a:pPr lvl="1"/>
            <a:r>
              <a:rPr lang="en-US" dirty="0" smtClean="0"/>
              <a:t>Purchase consideration &gt; Net assets,  difference being GOODWILL</a:t>
            </a:r>
          </a:p>
          <a:p>
            <a:pPr lvl="1"/>
            <a:r>
              <a:rPr lang="en-US" dirty="0" smtClean="0"/>
              <a:t>Purchase consideration&lt; Net Assets, difference being CAPITAL RESERVE</a:t>
            </a:r>
          </a:p>
          <a:p>
            <a:r>
              <a:rPr lang="en-US" dirty="0"/>
              <a:t>This method is followed in case of </a:t>
            </a:r>
            <a:r>
              <a:rPr lang="en-US" b="1" dirty="0">
                <a:solidFill>
                  <a:srgbClr val="7030A0"/>
                </a:solidFill>
              </a:rPr>
              <a:t>merger in the nature of purchase.</a:t>
            </a:r>
          </a:p>
          <a:p>
            <a:pPr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22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Statutory reserves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IN" sz="3100" dirty="0"/>
              <a:t> </a:t>
            </a:r>
            <a:r>
              <a:rPr lang="en-IN" sz="3100" dirty="0" smtClean="0"/>
              <a:t>Reserve which is created / retained due to applicability of laws/acts, is called statutory reserve.</a:t>
            </a:r>
          </a:p>
          <a:p>
            <a:r>
              <a:rPr lang="en-US" sz="3100" dirty="0" smtClean="0"/>
              <a:t>Example : </a:t>
            </a:r>
            <a:r>
              <a:rPr lang="en-IN" sz="3100" dirty="0"/>
              <a:t>Development Rebate </a:t>
            </a:r>
            <a:r>
              <a:rPr lang="en-IN" sz="3100" dirty="0" smtClean="0"/>
              <a:t>Reserve, Investment </a:t>
            </a:r>
            <a:r>
              <a:rPr lang="en-IN" sz="3100" dirty="0"/>
              <a:t>Allowance </a:t>
            </a:r>
            <a:r>
              <a:rPr lang="en-IN" sz="3100" dirty="0" smtClean="0"/>
              <a:t>Reserve, Export </a:t>
            </a:r>
            <a:r>
              <a:rPr lang="en-IN" sz="3100" dirty="0"/>
              <a:t>Profit </a:t>
            </a:r>
            <a:r>
              <a:rPr lang="en-IN" sz="3100" dirty="0" smtClean="0"/>
              <a:t>Reserve, Workmen’s Compensation Reserve Etc.</a:t>
            </a:r>
            <a:endParaRPr lang="en-IN" sz="3100" dirty="0"/>
          </a:p>
          <a:p>
            <a:pPr indent="0">
              <a:buNone/>
            </a:pPr>
            <a:r>
              <a:rPr lang="en-IN" dirty="0"/>
              <a:t/>
            </a:r>
            <a:br>
              <a:rPr lang="en-IN" dirty="0"/>
            </a:b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1788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Journal entries</a:t>
            </a:r>
            <a:endParaRPr lang="en-IN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u="sng" dirty="0" smtClean="0">
                <a:solidFill>
                  <a:srgbClr val="0070C0"/>
                </a:solidFill>
              </a:rPr>
              <a:t>In the books of vendor/transferor company:</a:t>
            </a:r>
          </a:p>
          <a:p>
            <a:pPr marL="342900" indent="-342900">
              <a:buAutoNum type="arabicPeriod"/>
            </a:pPr>
            <a:r>
              <a:rPr lang="en-US" dirty="0" smtClean="0"/>
              <a:t>Open </a:t>
            </a:r>
            <a:r>
              <a:rPr lang="en-US" dirty="0" err="1" smtClean="0"/>
              <a:t>realisation</a:t>
            </a:r>
            <a:r>
              <a:rPr lang="en-US" dirty="0" smtClean="0"/>
              <a:t> account an transfer all assets at book value:</a:t>
            </a:r>
          </a:p>
          <a:p>
            <a:pPr indent="0">
              <a:buNone/>
            </a:pPr>
            <a:r>
              <a:rPr lang="en-US" dirty="0" err="1" smtClean="0"/>
              <a:t>Realisation</a:t>
            </a:r>
            <a:r>
              <a:rPr lang="en-US" dirty="0" smtClean="0"/>
              <a:t> A/C ………………………………Dr.</a:t>
            </a:r>
          </a:p>
          <a:p>
            <a:pPr indent="0">
              <a:buNone/>
            </a:pPr>
            <a:r>
              <a:rPr lang="en-US" dirty="0" smtClean="0"/>
              <a:t>	To Sundry Assets A/C ( Except Cash, when not stated otherwise)</a:t>
            </a:r>
          </a:p>
          <a:p>
            <a:pPr indent="0">
              <a:buNone/>
            </a:pPr>
            <a:r>
              <a:rPr lang="en-US" dirty="0" smtClean="0"/>
              <a:t>(Being transfer of assets to </a:t>
            </a:r>
            <a:r>
              <a:rPr lang="en-US" dirty="0" err="1" smtClean="0"/>
              <a:t>Realisation</a:t>
            </a:r>
            <a:r>
              <a:rPr lang="en-US" dirty="0" smtClean="0"/>
              <a:t> A/c for the purpose of sale of business to ……ltd.)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6286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b="1" u="sng" dirty="0" smtClean="0"/>
              <a:t>2. Transfer liabilities and statutory reserves to </a:t>
            </a:r>
            <a:r>
              <a:rPr lang="en-US" b="1" u="sng" dirty="0" err="1" smtClean="0"/>
              <a:t>Realisation</a:t>
            </a:r>
            <a:r>
              <a:rPr lang="en-US" b="1" u="sng" dirty="0" smtClean="0"/>
              <a:t> A/C:</a:t>
            </a:r>
            <a:endParaRPr lang="en-IN" dirty="0" smtClean="0"/>
          </a:p>
          <a:p>
            <a:pPr indent="0">
              <a:buNone/>
            </a:pPr>
            <a:r>
              <a:rPr lang="en-US" dirty="0" smtClean="0"/>
              <a:t>Sundry </a:t>
            </a:r>
            <a:r>
              <a:rPr lang="en-US" dirty="0" err="1" smtClean="0"/>
              <a:t>liabities</a:t>
            </a:r>
            <a:r>
              <a:rPr lang="en-US" dirty="0" smtClean="0"/>
              <a:t> A/C…………………Dr.</a:t>
            </a:r>
          </a:p>
          <a:p>
            <a:pPr indent="0">
              <a:buNone/>
            </a:pPr>
            <a:r>
              <a:rPr lang="en-US" dirty="0" smtClean="0"/>
              <a:t>Statutory Reserve A/C ………………Dr.</a:t>
            </a:r>
          </a:p>
          <a:p>
            <a:pPr indent="0">
              <a:buNone/>
            </a:pPr>
            <a:r>
              <a:rPr lang="en-US" dirty="0" smtClean="0"/>
              <a:t>(Transfer all reserves in pooling of interest method)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</a:t>
            </a:r>
            <a:r>
              <a:rPr lang="en-US" dirty="0" err="1" smtClean="0"/>
              <a:t>Realisation</a:t>
            </a:r>
            <a:r>
              <a:rPr lang="en-US" dirty="0" smtClean="0"/>
              <a:t> A/C</a:t>
            </a:r>
          </a:p>
          <a:p>
            <a:pPr indent="0">
              <a:buNone/>
            </a:pPr>
            <a:r>
              <a:rPr lang="en-US" dirty="0" smtClean="0"/>
              <a:t>(Being transfer of liabilities taken over by…..ltd. To </a:t>
            </a:r>
            <a:r>
              <a:rPr lang="en-US" dirty="0" err="1" smtClean="0"/>
              <a:t>Realisation</a:t>
            </a:r>
            <a:r>
              <a:rPr lang="en-US" dirty="0" smtClean="0"/>
              <a:t> A/c)</a:t>
            </a:r>
          </a:p>
        </p:txBody>
      </p:sp>
    </p:spTree>
    <p:extLst>
      <p:ext uri="{BB962C8B-B14F-4D97-AF65-F5344CB8AC3E}">
        <p14:creationId xmlns:p14="http://schemas.microsoft.com/office/powerpoint/2010/main" val="59146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endParaRPr lang="en-US" b="1" u="sng" dirty="0" smtClean="0"/>
          </a:p>
          <a:p>
            <a:pPr indent="0">
              <a:buNone/>
            </a:pPr>
            <a:r>
              <a:rPr lang="en-US" b="1" u="sng" dirty="0" smtClean="0"/>
              <a:t>3. Purchase Consideration Due:</a:t>
            </a:r>
          </a:p>
          <a:p>
            <a:pPr indent="0">
              <a:buNone/>
            </a:pPr>
            <a:r>
              <a:rPr lang="en-US" dirty="0" smtClean="0"/>
              <a:t>Transferee/Purchasing Company A/C ………Dr.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</a:t>
            </a:r>
            <a:r>
              <a:rPr lang="en-US" dirty="0" err="1" smtClean="0"/>
              <a:t>Realisation</a:t>
            </a:r>
            <a:r>
              <a:rPr lang="en-US" dirty="0" smtClean="0"/>
              <a:t>  A/C</a:t>
            </a:r>
            <a:endParaRPr lang="en-US" dirty="0"/>
          </a:p>
          <a:p>
            <a:pPr indent="0">
              <a:buNone/>
            </a:pPr>
            <a:r>
              <a:rPr lang="en-US" dirty="0" smtClean="0"/>
              <a:t>(Being amount receivable from ….ltd. For sale of business)</a:t>
            </a:r>
          </a:p>
        </p:txBody>
      </p:sp>
    </p:spTree>
    <p:extLst>
      <p:ext uri="{BB962C8B-B14F-4D97-AF65-F5344CB8AC3E}">
        <p14:creationId xmlns:p14="http://schemas.microsoft.com/office/powerpoint/2010/main" val="199081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b="1" u="sng" dirty="0" smtClean="0"/>
              <a:t>4. Purchase Consideration Received:</a:t>
            </a:r>
          </a:p>
          <a:p>
            <a:pPr indent="0">
              <a:buNone/>
            </a:pPr>
            <a:r>
              <a:rPr lang="en-US" dirty="0" smtClean="0"/>
              <a:t>Bank A/C ……………………….Dr.</a:t>
            </a:r>
          </a:p>
          <a:p>
            <a:pPr indent="0">
              <a:buNone/>
            </a:pPr>
            <a:r>
              <a:rPr lang="en-US" dirty="0" smtClean="0"/>
              <a:t>Pref. Shares in …ltd. A/C………...Dr. </a:t>
            </a:r>
          </a:p>
          <a:p>
            <a:pPr indent="0">
              <a:buNone/>
            </a:pPr>
            <a:r>
              <a:rPr lang="en-US" dirty="0" smtClean="0"/>
              <a:t>Eq. Shares in …ltd. A/C…………Dr. </a:t>
            </a:r>
            <a:endParaRPr lang="en-US" dirty="0"/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</a:t>
            </a:r>
            <a:r>
              <a:rPr lang="en-US" dirty="0" err="1" smtClean="0"/>
              <a:t>Transfee</a:t>
            </a:r>
            <a:r>
              <a:rPr lang="en-US" dirty="0" smtClean="0"/>
              <a:t>/Purchasing Company A/C</a:t>
            </a:r>
          </a:p>
          <a:p>
            <a:pPr indent="0">
              <a:buNone/>
            </a:pPr>
            <a:r>
              <a:rPr lang="en-US" dirty="0" smtClean="0"/>
              <a:t>(Being receipt of </a:t>
            </a:r>
            <a:r>
              <a:rPr lang="en-US" dirty="0" err="1" smtClean="0"/>
              <a:t>puchase</a:t>
            </a:r>
            <a:r>
              <a:rPr lang="en-US" dirty="0" smtClean="0"/>
              <a:t> consideration from sale of company)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0000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b="1" u="sng" dirty="0" smtClean="0"/>
              <a:t>5. Expenses of liquidation :</a:t>
            </a:r>
          </a:p>
          <a:p>
            <a:pPr marL="342900" indent="-342900">
              <a:buAutoNum type="alphaLcPeriod"/>
            </a:pPr>
            <a:r>
              <a:rPr lang="en-US" dirty="0" smtClean="0"/>
              <a:t>Borne by vendor company:</a:t>
            </a:r>
          </a:p>
          <a:p>
            <a:pPr indent="0">
              <a:buNone/>
            </a:pPr>
            <a:r>
              <a:rPr lang="en-US" dirty="0" err="1" smtClean="0"/>
              <a:t>Realisation</a:t>
            </a:r>
            <a:r>
              <a:rPr lang="en-US" dirty="0" smtClean="0"/>
              <a:t> A/C………………….Dr.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Bank/Cash A/C</a:t>
            </a:r>
          </a:p>
          <a:p>
            <a:pPr indent="0">
              <a:buNone/>
            </a:pPr>
            <a:r>
              <a:rPr lang="en-US" dirty="0" smtClean="0"/>
              <a:t>(Being amount paid as liquidation/ </a:t>
            </a:r>
            <a:r>
              <a:rPr lang="en-US" dirty="0" err="1" smtClean="0"/>
              <a:t>realisation</a:t>
            </a:r>
            <a:r>
              <a:rPr lang="en-US" dirty="0" smtClean="0"/>
              <a:t> expenses)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3234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1295400"/>
            <a:ext cx="6400800" cy="685800"/>
          </a:xfrm>
        </p:spPr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2438400"/>
            <a:ext cx="6400800" cy="3048001"/>
          </a:xfrm>
        </p:spPr>
        <p:txBody>
          <a:bodyPr/>
          <a:lstStyle/>
          <a:p>
            <a:pPr indent="0">
              <a:buNone/>
            </a:pPr>
            <a:r>
              <a:rPr lang="en-US" dirty="0" smtClean="0"/>
              <a:t>b. Borne by transferee/ purchasing company: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            </a:t>
            </a:r>
            <a:r>
              <a:rPr lang="en-US" sz="3200" b="1" dirty="0" smtClean="0"/>
              <a:t>NO ENTRY </a:t>
            </a:r>
            <a:r>
              <a:rPr lang="en-US" dirty="0" smtClean="0"/>
              <a:t>required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55567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Definition</a:t>
            </a:r>
            <a:endParaRPr lang="en-IN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two or more companies are combined into one by way of merger or taking over by the other, it is called amalgamation.</a:t>
            </a:r>
          </a:p>
          <a:p>
            <a:r>
              <a:rPr lang="en-US" dirty="0" smtClean="0"/>
              <a:t>Amalgamation may be of two types</a:t>
            </a:r>
          </a:p>
          <a:p>
            <a:pPr lvl="1"/>
            <a:r>
              <a:rPr lang="en-US" dirty="0" smtClean="0"/>
              <a:t>Amalgamation in the nature of merger, and</a:t>
            </a:r>
          </a:p>
          <a:p>
            <a:pPr lvl="1"/>
            <a:r>
              <a:rPr lang="en-US" dirty="0" smtClean="0"/>
              <a:t>Amalgamation in the nature of purchase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5422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 smtClean="0"/>
              <a:t>c. 1</a:t>
            </a:r>
            <a:r>
              <a:rPr lang="en-US" baseline="30000" dirty="0" smtClean="0"/>
              <a:t>st</a:t>
            </a:r>
            <a:r>
              <a:rPr lang="en-US" dirty="0" smtClean="0"/>
              <a:t>  Borne by vendor company, then reimbursed by transferee company :</a:t>
            </a:r>
          </a:p>
          <a:p>
            <a:pPr indent="0">
              <a:buNone/>
            </a:pPr>
            <a:r>
              <a:rPr lang="en-US" dirty="0" smtClean="0"/>
              <a:t>i. Transferee/Purchasing Company A/C……………..Dr.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Cash/Bank A/C</a:t>
            </a:r>
          </a:p>
          <a:p>
            <a:pPr indent="0">
              <a:buNone/>
            </a:pPr>
            <a:r>
              <a:rPr lang="en-US" dirty="0" smtClean="0"/>
              <a:t>ii. Cash/ Bank A/C……………………………….…Dr.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Transferee/ Purchasing Company A/C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1563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2438400"/>
            <a:ext cx="7056784" cy="3048001"/>
          </a:xfrm>
        </p:spPr>
        <p:txBody>
          <a:bodyPr/>
          <a:lstStyle/>
          <a:p>
            <a:pPr indent="0">
              <a:buNone/>
            </a:pPr>
            <a:r>
              <a:rPr lang="en-US" b="1" dirty="0" smtClean="0"/>
              <a:t>6. Treatment of long term liabilities (</a:t>
            </a:r>
            <a:r>
              <a:rPr lang="en-US" b="1" dirty="0"/>
              <a:t>Long term loan, Debenture </a:t>
            </a:r>
            <a:r>
              <a:rPr lang="en-US" b="1" dirty="0" smtClean="0"/>
              <a:t>etc.):</a:t>
            </a:r>
          </a:p>
          <a:p>
            <a:pPr marL="342900" indent="-342900">
              <a:buAutoNum type="arabicPeriod"/>
            </a:pPr>
            <a:r>
              <a:rPr lang="en-US" dirty="0" smtClean="0"/>
              <a:t>Taken over by transferee company</a:t>
            </a:r>
          </a:p>
          <a:p>
            <a:pPr indent="0">
              <a:buNone/>
            </a:pPr>
            <a:r>
              <a:rPr lang="en-US" dirty="0" smtClean="0"/>
              <a:t>Liability A/C ……………………..Dr.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</a:t>
            </a:r>
            <a:r>
              <a:rPr lang="en-US" dirty="0" err="1" smtClean="0"/>
              <a:t>Realisation</a:t>
            </a:r>
            <a:r>
              <a:rPr lang="en-US" dirty="0" smtClean="0"/>
              <a:t> A/C</a:t>
            </a:r>
          </a:p>
          <a:p>
            <a:pPr indent="0">
              <a:buNone/>
            </a:pPr>
            <a:r>
              <a:rPr lang="en-US" dirty="0" smtClean="0"/>
              <a:t>(Being liability taken over by ….ltd. Transfer to </a:t>
            </a:r>
            <a:r>
              <a:rPr lang="en-US" dirty="0" err="1"/>
              <a:t>R</a:t>
            </a:r>
            <a:r>
              <a:rPr lang="en-US" dirty="0" err="1" smtClean="0"/>
              <a:t>ealisation</a:t>
            </a:r>
            <a:r>
              <a:rPr lang="en-US" dirty="0" smtClean="0"/>
              <a:t> A/C)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956379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204864"/>
            <a:ext cx="6728792" cy="3281537"/>
          </a:xfrm>
        </p:spPr>
        <p:txBody>
          <a:bodyPr>
            <a:normAutofit fontScale="92500"/>
          </a:bodyPr>
          <a:lstStyle/>
          <a:p>
            <a:pPr indent="0">
              <a:buNone/>
            </a:pPr>
            <a:r>
              <a:rPr lang="en-US" dirty="0" smtClean="0"/>
              <a:t>2. Not taken over  by transferee company ( in this case liability will be discharged by payment of cash):</a:t>
            </a:r>
          </a:p>
          <a:p>
            <a:pPr marL="342900" indent="-342900">
              <a:buAutoNum type="alphaLcPeriod"/>
            </a:pPr>
            <a:r>
              <a:rPr lang="en-US" dirty="0" smtClean="0"/>
              <a:t>For </a:t>
            </a:r>
            <a:r>
              <a:rPr lang="en-US" dirty="0" err="1" smtClean="0"/>
              <a:t>debeture</a:t>
            </a:r>
            <a:r>
              <a:rPr lang="en-US" dirty="0" smtClean="0"/>
              <a:t>:</a:t>
            </a:r>
          </a:p>
          <a:p>
            <a:pPr indent="0">
              <a:buNone/>
            </a:pPr>
            <a:r>
              <a:rPr lang="en-US" dirty="0" smtClean="0"/>
              <a:t>Debenture A/C………………….………..Dr.</a:t>
            </a:r>
          </a:p>
          <a:p>
            <a:pPr indent="0">
              <a:buNone/>
            </a:pPr>
            <a:r>
              <a:rPr lang="en-US" dirty="0" smtClean="0"/>
              <a:t>Outstanding interest on Debenture A/C ….Dr.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</a:t>
            </a:r>
            <a:r>
              <a:rPr lang="en-US" dirty="0" err="1" smtClean="0"/>
              <a:t>Debentureholders</a:t>
            </a:r>
            <a:r>
              <a:rPr lang="en-US" dirty="0" smtClean="0"/>
              <a:t> A/C/</a:t>
            </a:r>
          </a:p>
          <a:p>
            <a:pPr indent="0">
              <a:buNone/>
            </a:pPr>
            <a:r>
              <a:rPr lang="en-US" dirty="0" smtClean="0"/>
              <a:t>( Being amount due to </a:t>
            </a:r>
            <a:r>
              <a:rPr lang="en-US" dirty="0" err="1" smtClean="0"/>
              <a:t>debentureholders</a:t>
            </a:r>
            <a:r>
              <a:rPr lang="en-US" dirty="0" smtClean="0"/>
              <a:t> transfer to </a:t>
            </a:r>
            <a:r>
              <a:rPr lang="en-US" dirty="0" err="1" smtClean="0"/>
              <a:t>DebentureholdersA</a:t>
            </a:r>
            <a:r>
              <a:rPr lang="en-US" dirty="0" smtClean="0"/>
              <a:t>/C)</a:t>
            </a:r>
          </a:p>
          <a:p>
            <a:pPr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17430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dirty="0" err="1" smtClean="0"/>
              <a:t>Debentureholders</a:t>
            </a:r>
            <a:r>
              <a:rPr lang="en-US" dirty="0" smtClean="0"/>
              <a:t> A/C…………………………Dr.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Bank/Cash A/C</a:t>
            </a:r>
          </a:p>
          <a:p>
            <a:pPr indent="0">
              <a:buNone/>
            </a:pPr>
            <a:r>
              <a:rPr lang="en-US" dirty="0" smtClean="0"/>
              <a:t>(Being </a:t>
            </a:r>
            <a:r>
              <a:rPr lang="en-US" dirty="0" err="1" smtClean="0"/>
              <a:t>debentureholders</a:t>
            </a:r>
            <a:r>
              <a:rPr lang="en-US" dirty="0" smtClean="0"/>
              <a:t> paid off)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13243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 smtClean="0"/>
              <a:t>b. For Long term loan:</a:t>
            </a:r>
          </a:p>
          <a:p>
            <a:pPr indent="0">
              <a:buNone/>
            </a:pPr>
            <a:r>
              <a:rPr lang="en-US" dirty="0" smtClean="0"/>
              <a:t>Loan A/C…………………………………Dr.</a:t>
            </a:r>
          </a:p>
          <a:p>
            <a:pPr indent="0">
              <a:buNone/>
            </a:pPr>
            <a:r>
              <a:rPr lang="en-US" dirty="0" smtClean="0"/>
              <a:t>Outstanding Interest on Loan A/C………...Dr.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Bank/Cash A/C</a:t>
            </a:r>
          </a:p>
          <a:p>
            <a:pPr indent="0">
              <a:buNone/>
            </a:pPr>
            <a:r>
              <a:rPr lang="en-US" dirty="0" smtClean="0"/>
              <a:t>(Being Long term loan/loan paid off along with interest due on loan)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15240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b="1" u="sng" dirty="0" smtClean="0"/>
              <a:t>7. Payment to Pref. Shareholder:</a:t>
            </a:r>
          </a:p>
          <a:p>
            <a:pPr indent="0">
              <a:buNone/>
            </a:pPr>
            <a:r>
              <a:rPr lang="en-US" dirty="0" smtClean="0"/>
              <a:t>Pref. Share Capital A/C ………………………..Dr.</a:t>
            </a:r>
          </a:p>
          <a:p>
            <a:pPr indent="0">
              <a:buNone/>
            </a:pPr>
            <a:r>
              <a:rPr lang="en-US" dirty="0" err="1" smtClean="0"/>
              <a:t>Realisation</a:t>
            </a:r>
            <a:r>
              <a:rPr lang="en-US" dirty="0" smtClean="0"/>
              <a:t> A/C (premium if any)…………….....Dr.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Pref. Shareholders A/C</a:t>
            </a:r>
          </a:p>
          <a:p>
            <a:pPr indent="0">
              <a:buNone/>
            </a:pPr>
            <a:r>
              <a:rPr lang="en-US" dirty="0" smtClean="0"/>
              <a:t>(Being Pref. Share Capital and premium thereon transfer to Pref. Shareholders A/C)</a:t>
            </a:r>
          </a:p>
          <a:p>
            <a:pPr indent="0">
              <a:buNone/>
            </a:pP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29238863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 smtClean="0"/>
              <a:t>Pref. Shareholders A/C…………………………Dr.</a:t>
            </a:r>
          </a:p>
          <a:p>
            <a:pPr indent="0">
              <a:buNone/>
            </a:pPr>
            <a:r>
              <a:rPr lang="en-US" dirty="0" smtClean="0"/>
              <a:t>	To Bank/Cash A/C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Pref. Shares in ….ltd. A/C </a:t>
            </a:r>
          </a:p>
          <a:p>
            <a:pPr indent="0">
              <a:buNone/>
            </a:pPr>
            <a:r>
              <a:rPr lang="en-US" dirty="0" smtClean="0"/>
              <a:t>(Being final payment made to Pref. Shareholders)</a:t>
            </a:r>
          </a:p>
        </p:txBody>
      </p:sp>
    </p:spTree>
    <p:extLst>
      <p:ext uri="{BB962C8B-B14F-4D97-AF65-F5344CB8AC3E}">
        <p14:creationId xmlns:p14="http://schemas.microsoft.com/office/powerpoint/2010/main" val="32831607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indent="0">
              <a:buNone/>
            </a:pPr>
            <a:r>
              <a:rPr lang="en-US" b="1" u="sng" dirty="0" smtClean="0"/>
              <a:t>8. Payment to Eq. Shareholders:</a:t>
            </a:r>
          </a:p>
          <a:p>
            <a:pPr marL="342900" indent="-342900">
              <a:buAutoNum type="alphaUcPeriod"/>
            </a:pPr>
            <a:r>
              <a:rPr lang="en-US" dirty="0" smtClean="0"/>
              <a:t>At Pooling of Interest method:</a:t>
            </a:r>
          </a:p>
          <a:p>
            <a:pPr indent="0">
              <a:buNone/>
            </a:pPr>
            <a:r>
              <a:rPr lang="en-US" dirty="0" smtClean="0"/>
              <a:t>Eq. Share Capital A/C ………………………………..Dr.</a:t>
            </a:r>
          </a:p>
          <a:p>
            <a:pPr indent="0">
              <a:buNone/>
            </a:pPr>
            <a:r>
              <a:rPr lang="en-US" dirty="0" err="1" smtClean="0"/>
              <a:t>Realisation</a:t>
            </a:r>
            <a:r>
              <a:rPr lang="en-US" dirty="0" smtClean="0"/>
              <a:t> A/C..(credit </a:t>
            </a:r>
            <a:r>
              <a:rPr lang="en-US" dirty="0" err="1"/>
              <a:t>R</a:t>
            </a:r>
            <a:r>
              <a:rPr lang="en-US" dirty="0" err="1" smtClean="0"/>
              <a:t>ealiasation</a:t>
            </a:r>
            <a:r>
              <a:rPr lang="en-US" dirty="0" smtClean="0"/>
              <a:t> A/C if loss)……. Dr.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Eq. Shareholders A/C</a:t>
            </a:r>
          </a:p>
          <a:p>
            <a:pPr indent="0">
              <a:buNone/>
            </a:pPr>
            <a:r>
              <a:rPr lang="en-US" dirty="0" smtClean="0"/>
              <a:t>(Being Eq. Share Capital and profit on </a:t>
            </a:r>
            <a:r>
              <a:rPr lang="en-US" dirty="0" err="1" smtClean="0"/>
              <a:t>realisation</a:t>
            </a:r>
            <a:r>
              <a:rPr lang="en-US" dirty="0" smtClean="0"/>
              <a:t> transfer to Eq. </a:t>
            </a:r>
            <a:r>
              <a:rPr lang="en-US" dirty="0" err="1" smtClean="0"/>
              <a:t>Shareholdera</a:t>
            </a:r>
            <a:r>
              <a:rPr lang="en-US" dirty="0" smtClean="0"/>
              <a:t> A/C)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622607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 smtClean="0"/>
              <a:t>Eq. Shareholders A/C …………………………Dr.</a:t>
            </a:r>
          </a:p>
          <a:p>
            <a:pPr indent="0">
              <a:buNone/>
            </a:pPr>
            <a:r>
              <a:rPr lang="en-US" dirty="0" smtClean="0"/>
              <a:t>	To </a:t>
            </a:r>
            <a:r>
              <a:rPr lang="en-US" dirty="0"/>
              <a:t>Preliminary Expenses </a:t>
            </a:r>
            <a:r>
              <a:rPr lang="en-US" dirty="0" smtClean="0"/>
              <a:t>A/C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Profit &amp; Loss A/C ( Dr. Balance)</a:t>
            </a:r>
          </a:p>
          <a:p>
            <a:pPr indent="0">
              <a:buNone/>
            </a:pPr>
            <a:r>
              <a:rPr lang="en-US" dirty="0"/>
              <a:t>	To Other Miscellaneous Expenditure </a:t>
            </a:r>
            <a:r>
              <a:rPr lang="en-US" dirty="0" smtClean="0"/>
              <a:t>A/C</a:t>
            </a:r>
          </a:p>
          <a:p>
            <a:pPr indent="0">
              <a:buNone/>
            </a:pPr>
            <a:r>
              <a:rPr lang="en-US" dirty="0" smtClean="0"/>
              <a:t>( Being ……..transfer to Eq. Shareholders A/C)</a:t>
            </a:r>
            <a:endParaRPr lang="en-US" dirty="0"/>
          </a:p>
          <a:p>
            <a:pPr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24388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 smtClean="0"/>
              <a:t>Eq. Shareholders A/C…………………</a:t>
            </a:r>
            <a:r>
              <a:rPr lang="en-US" dirty="0" err="1" smtClean="0"/>
              <a:t>Dr</a:t>
            </a:r>
            <a:endParaRPr lang="en-US" dirty="0" smtClean="0"/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Cash/ Bank A/C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Eq. Shares in ….ltd. A/C</a:t>
            </a:r>
          </a:p>
          <a:p>
            <a:pPr indent="0">
              <a:buNone/>
            </a:pPr>
            <a:r>
              <a:rPr lang="en-US" dirty="0" smtClean="0"/>
              <a:t>(Being final payment made to Eq. Shareholders)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30012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Transferor/Vendor Company : The company which is merged to or taken over or absorbed by another company. It is the company which sells its business.</a:t>
            </a:r>
          </a:p>
          <a:p>
            <a:r>
              <a:rPr lang="en-US" dirty="0" smtClean="0"/>
              <a:t>Transferee/Vendee Company : The company which takes over or absorbs another company. It is the company which purchases business of another company.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0113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indent="0">
              <a:buNone/>
            </a:pPr>
            <a:r>
              <a:rPr lang="en-US" dirty="0"/>
              <a:t>B</a:t>
            </a:r>
            <a:r>
              <a:rPr lang="en-US" dirty="0" smtClean="0"/>
              <a:t>. Purchase Method:</a:t>
            </a:r>
          </a:p>
          <a:p>
            <a:pPr indent="0">
              <a:buNone/>
            </a:pPr>
            <a:r>
              <a:rPr lang="en-US" dirty="0"/>
              <a:t>Eq. Share Capital A/C ………………………………..Dr.</a:t>
            </a:r>
          </a:p>
          <a:p>
            <a:pPr indent="0">
              <a:buNone/>
            </a:pPr>
            <a:r>
              <a:rPr lang="en-US" dirty="0" err="1"/>
              <a:t>Realisation</a:t>
            </a:r>
            <a:r>
              <a:rPr lang="en-US" dirty="0"/>
              <a:t> A/C..(credit </a:t>
            </a:r>
            <a:r>
              <a:rPr lang="en-US" dirty="0" err="1"/>
              <a:t>Realiasation</a:t>
            </a:r>
            <a:r>
              <a:rPr lang="en-US" dirty="0"/>
              <a:t> A/C if loss)……. Dr.</a:t>
            </a:r>
          </a:p>
          <a:p>
            <a:pPr indent="0">
              <a:buNone/>
            </a:pPr>
            <a:r>
              <a:rPr lang="en-US" dirty="0"/>
              <a:t>	To Eq. Shareholders </a:t>
            </a:r>
            <a:r>
              <a:rPr lang="en-US" dirty="0" smtClean="0"/>
              <a:t>A/C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Reserves A/C (Other than statutory reserves)</a:t>
            </a:r>
            <a:endParaRPr lang="en-US" dirty="0"/>
          </a:p>
          <a:p>
            <a:pPr indent="0">
              <a:buNone/>
            </a:pPr>
            <a:r>
              <a:rPr lang="en-US" dirty="0"/>
              <a:t>(Being Eq. Share Capital </a:t>
            </a:r>
            <a:r>
              <a:rPr lang="en-US" dirty="0" smtClean="0"/>
              <a:t>, </a:t>
            </a:r>
            <a:r>
              <a:rPr lang="en-US" dirty="0"/>
              <a:t>profit on </a:t>
            </a:r>
            <a:r>
              <a:rPr lang="en-US" dirty="0" err="1" smtClean="0"/>
              <a:t>realisation</a:t>
            </a:r>
            <a:r>
              <a:rPr lang="en-US" dirty="0" smtClean="0"/>
              <a:t> and sundry reserves </a:t>
            </a:r>
            <a:r>
              <a:rPr lang="en-US" dirty="0"/>
              <a:t>transfer to Eq. </a:t>
            </a:r>
            <a:r>
              <a:rPr lang="en-US" dirty="0" err="1" smtClean="0"/>
              <a:t>Shareholdera</a:t>
            </a:r>
            <a:r>
              <a:rPr lang="en-US" dirty="0" smtClean="0"/>
              <a:t> A/C</a:t>
            </a:r>
            <a:r>
              <a:rPr lang="en-US" dirty="0"/>
              <a:t>) </a:t>
            </a:r>
            <a:endParaRPr lang="en-IN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55224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/>
              <a:t>Eq. Shareholders A/C …………………………Dr.</a:t>
            </a:r>
          </a:p>
          <a:p>
            <a:pPr indent="0">
              <a:buNone/>
            </a:pPr>
            <a:r>
              <a:rPr lang="en-US" dirty="0"/>
              <a:t>	To Preliminary Expenses A/C</a:t>
            </a:r>
          </a:p>
          <a:p>
            <a:pPr indent="0">
              <a:buNone/>
            </a:pPr>
            <a:r>
              <a:rPr lang="en-US" dirty="0"/>
              <a:t>	To Profit &amp; Loss A/C ( Dr. Balance)</a:t>
            </a:r>
          </a:p>
          <a:p>
            <a:pPr indent="0">
              <a:buNone/>
            </a:pPr>
            <a:r>
              <a:rPr lang="en-US" dirty="0"/>
              <a:t>	To Other Miscellaneous Expenditure A/C</a:t>
            </a:r>
          </a:p>
          <a:p>
            <a:pPr indent="0">
              <a:buNone/>
            </a:pPr>
            <a:r>
              <a:rPr lang="en-US" dirty="0"/>
              <a:t>( Being ……..transfer to Eq. Shareholders A/C)</a:t>
            </a:r>
          </a:p>
          <a:p>
            <a:pPr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6120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/>
              <a:t>Eq. Shareholders A/C…………………</a:t>
            </a:r>
            <a:r>
              <a:rPr lang="en-US" dirty="0" err="1"/>
              <a:t>Dr</a:t>
            </a:r>
            <a:endParaRPr lang="en-US" dirty="0"/>
          </a:p>
          <a:p>
            <a:pPr indent="0">
              <a:buNone/>
            </a:pPr>
            <a:r>
              <a:rPr lang="en-US" dirty="0"/>
              <a:t>	To Cash/ Bank A/C</a:t>
            </a:r>
          </a:p>
          <a:p>
            <a:pPr indent="0">
              <a:buNone/>
            </a:pPr>
            <a:r>
              <a:rPr lang="en-US" dirty="0"/>
              <a:t>	To Eq. Shares in ….ltd. A/C</a:t>
            </a:r>
          </a:p>
          <a:p>
            <a:pPr indent="0">
              <a:buNone/>
            </a:pPr>
            <a:r>
              <a:rPr lang="en-US" dirty="0"/>
              <a:t>(Being final payment made to Eq. Shareholders)</a:t>
            </a:r>
            <a:endParaRPr lang="en-IN" dirty="0"/>
          </a:p>
          <a:p>
            <a:pPr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6255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en-IN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/>
            <a:r>
              <a:rPr lang="en-US" b="1" u="sng" dirty="0" smtClean="0">
                <a:solidFill>
                  <a:srgbClr val="0070C0"/>
                </a:solidFill>
              </a:rPr>
              <a:t>In the books of transferee or vendee company :</a:t>
            </a:r>
          </a:p>
          <a:p>
            <a:pPr marL="342900" indent="-342900">
              <a:buAutoNum type="arabicPeriod"/>
            </a:pPr>
            <a:r>
              <a:rPr lang="en-US" b="1" u="sng" dirty="0" smtClean="0"/>
              <a:t>Purchase Consideration Due:</a:t>
            </a:r>
          </a:p>
          <a:p>
            <a:pPr indent="0">
              <a:buNone/>
            </a:pPr>
            <a:r>
              <a:rPr lang="en-US" dirty="0" smtClean="0"/>
              <a:t>Business Purchase A/C……………….Dr.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Liquidators of ….ltd. A/C</a:t>
            </a:r>
          </a:p>
          <a:p>
            <a:pPr indent="0">
              <a:buNone/>
            </a:pPr>
            <a:r>
              <a:rPr lang="en-US" dirty="0" smtClean="0"/>
              <a:t>(Amount payable to …..ltd. as per agreement for business purchase)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016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204864"/>
            <a:ext cx="6512768" cy="3600400"/>
          </a:xfrm>
        </p:spPr>
        <p:txBody>
          <a:bodyPr>
            <a:normAutofit fontScale="85000" lnSpcReduction="10000"/>
          </a:bodyPr>
          <a:lstStyle/>
          <a:p>
            <a:pPr indent="0">
              <a:buNone/>
            </a:pPr>
            <a:r>
              <a:rPr lang="en-US" b="1" u="sng" dirty="0" smtClean="0"/>
              <a:t>2. Transfer of assets and liabilities:</a:t>
            </a:r>
          </a:p>
          <a:p>
            <a:pPr indent="0">
              <a:buNone/>
            </a:pPr>
            <a:r>
              <a:rPr lang="en-US" dirty="0" smtClean="0"/>
              <a:t>Sundry Assets A/C ( Revalued Fig.)…………………………Dr.</a:t>
            </a:r>
          </a:p>
          <a:p>
            <a:pPr indent="0">
              <a:buNone/>
            </a:pPr>
            <a:r>
              <a:rPr lang="en-US" dirty="0" smtClean="0"/>
              <a:t>Goodwill A/C ( For extra payment in purchase method)…….Dr.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Sundry Liabilities A/C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Reserves ( Pooling of Interest Method)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Capital Reserve A/C (payment less than net assets purchase method)</a:t>
            </a:r>
          </a:p>
          <a:p>
            <a:pPr indent="0">
              <a:buNone/>
            </a:pPr>
            <a:r>
              <a:rPr lang="en-US" dirty="0" smtClean="0"/>
              <a:t>	To General Reserve A/C (</a:t>
            </a:r>
            <a:r>
              <a:rPr lang="en-US" dirty="0"/>
              <a:t>payment less than net </a:t>
            </a:r>
            <a:r>
              <a:rPr lang="en-US" dirty="0" smtClean="0"/>
              <a:t>assets POI Method)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Business Purchase A/C</a:t>
            </a:r>
          </a:p>
          <a:p>
            <a:pPr indent="0">
              <a:buNone/>
            </a:pPr>
            <a:r>
              <a:rPr lang="en-US" dirty="0" smtClean="0"/>
              <a:t>(Being assets and liabilities taken over )</a:t>
            </a:r>
          </a:p>
          <a:p>
            <a:pPr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2299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b="1" u="sng" dirty="0" smtClean="0"/>
              <a:t>3. Liabilities Paid off:</a:t>
            </a:r>
          </a:p>
          <a:p>
            <a:pPr indent="0">
              <a:buNone/>
            </a:pPr>
            <a:r>
              <a:rPr lang="en-US" dirty="0" smtClean="0"/>
              <a:t>Debenture in …ltd. A/C………….Dr.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Debenture A/C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Premium on Debenture A/C</a:t>
            </a:r>
          </a:p>
          <a:p>
            <a:pPr indent="0">
              <a:buNone/>
            </a:pPr>
            <a:r>
              <a:rPr lang="en-US" dirty="0" smtClean="0"/>
              <a:t>(Being issue of……..to ……of ……ltd. With a premium of </a:t>
            </a:r>
            <a:r>
              <a:rPr lang="en-US" dirty="0" err="1" smtClean="0"/>
              <a:t>Rs</a:t>
            </a:r>
            <a:r>
              <a:rPr lang="en-US" dirty="0" smtClean="0"/>
              <a:t>……..)</a:t>
            </a:r>
          </a:p>
          <a:p>
            <a:pPr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9364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b="1" u="sng" dirty="0" smtClean="0"/>
              <a:t>4. </a:t>
            </a:r>
            <a:r>
              <a:rPr lang="en-US" b="1" u="sng" dirty="0" err="1" smtClean="0"/>
              <a:t>Realisation</a:t>
            </a:r>
            <a:r>
              <a:rPr lang="en-US" b="1" u="sng" dirty="0" smtClean="0"/>
              <a:t> Expenses paid off:</a:t>
            </a:r>
          </a:p>
          <a:p>
            <a:pPr indent="0">
              <a:buNone/>
            </a:pPr>
            <a:r>
              <a:rPr lang="en-US" dirty="0" smtClean="0"/>
              <a:t>Goodwill A/C…………………Dr.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Cash/Bank A/C</a:t>
            </a:r>
          </a:p>
          <a:p>
            <a:pPr indent="0">
              <a:buNone/>
            </a:pPr>
            <a:r>
              <a:rPr lang="en-US" dirty="0" smtClean="0"/>
              <a:t>(Being </a:t>
            </a:r>
            <a:r>
              <a:rPr lang="en-US" dirty="0" err="1" smtClean="0"/>
              <a:t>realisation</a:t>
            </a:r>
            <a:r>
              <a:rPr lang="en-US" dirty="0" smtClean="0"/>
              <a:t> expenses paid/reimbursed)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6509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276872"/>
            <a:ext cx="6400800" cy="3209529"/>
          </a:xfrm>
        </p:spPr>
        <p:txBody>
          <a:bodyPr>
            <a:normAutofit lnSpcReduction="10000"/>
          </a:bodyPr>
          <a:lstStyle/>
          <a:p>
            <a:pPr indent="0">
              <a:buNone/>
            </a:pPr>
            <a:r>
              <a:rPr lang="en-US" b="1" u="sng" dirty="0" smtClean="0"/>
              <a:t>5. Final Payment:</a:t>
            </a:r>
          </a:p>
          <a:p>
            <a:pPr indent="0">
              <a:buNone/>
            </a:pPr>
            <a:r>
              <a:rPr lang="en-US" dirty="0" smtClean="0"/>
              <a:t>Liquidators of …ltd. A/C…………………..Dr.</a:t>
            </a:r>
          </a:p>
          <a:p>
            <a:pPr indent="0">
              <a:buNone/>
            </a:pPr>
            <a:r>
              <a:rPr lang="en-US" dirty="0" smtClean="0"/>
              <a:t>	To Cash/Bank A/C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Eq. Share Capital A/C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Pref. Share Capital A/C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Securities Premium A/C</a:t>
            </a:r>
          </a:p>
          <a:p>
            <a:pPr indent="0">
              <a:buNone/>
            </a:pPr>
            <a:r>
              <a:rPr lang="en-US" dirty="0" smtClean="0"/>
              <a:t>(Being final payment made to …….ltd. as per agreement)</a:t>
            </a:r>
          </a:p>
          <a:p>
            <a:pPr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28212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2348880"/>
            <a:ext cx="6984776" cy="3048001"/>
          </a:xfrm>
        </p:spPr>
        <p:txBody>
          <a:bodyPr/>
          <a:lstStyle/>
          <a:p>
            <a:pPr indent="0">
              <a:buNone/>
            </a:pPr>
            <a:r>
              <a:rPr lang="en-US" b="1" u="sng" dirty="0" smtClean="0"/>
              <a:t>6. Mutual </a:t>
            </a:r>
            <a:r>
              <a:rPr lang="en-US" b="1" u="sng" dirty="0" err="1" smtClean="0"/>
              <a:t>indebtness</a:t>
            </a:r>
            <a:r>
              <a:rPr lang="en-US" b="1" u="sng" dirty="0" smtClean="0"/>
              <a:t> (one company is debtor or creditor to another):</a:t>
            </a:r>
          </a:p>
          <a:p>
            <a:pPr indent="0">
              <a:buNone/>
            </a:pPr>
            <a:r>
              <a:rPr lang="en-US" dirty="0" smtClean="0"/>
              <a:t>Sundry Creditors A/C……………………………………Dr.</a:t>
            </a:r>
          </a:p>
          <a:p>
            <a:pPr indent="0">
              <a:buNone/>
            </a:pPr>
            <a:r>
              <a:rPr lang="en-US" dirty="0"/>
              <a:t>	</a:t>
            </a:r>
            <a:r>
              <a:rPr lang="en-US" dirty="0" smtClean="0"/>
              <a:t>To Sundry Debtors A/C</a:t>
            </a:r>
          </a:p>
          <a:p>
            <a:pPr indent="0">
              <a:buNone/>
            </a:pPr>
            <a:r>
              <a:rPr lang="en-US" dirty="0" smtClean="0"/>
              <a:t>(Being adjustment for mutual </a:t>
            </a:r>
            <a:r>
              <a:rPr lang="en-US" dirty="0" err="1" smtClean="0"/>
              <a:t>indebtness</a:t>
            </a:r>
            <a:r>
              <a:rPr lang="en-US" dirty="0" smtClean="0"/>
              <a:t>)</a:t>
            </a:r>
          </a:p>
          <a:p>
            <a:pPr indent="0">
              <a:buNone/>
            </a:pPr>
            <a:endParaRPr lang="en-IN" b="1" u="sng" dirty="0"/>
          </a:p>
        </p:txBody>
      </p:sp>
    </p:spTree>
    <p:extLst>
      <p:ext uri="{BB962C8B-B14F-4D97-AF65-F5344CB8AC3E}">
        <p14:creationId xmlns:p14="http://schemas.microsoft.com/office/powerpoint/2010/main" val="4106255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1412776"/>
            <a:ext cx="5976664" cy="549424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rgbClr val="7030A0"/>
                </a:solidFill>
              </a:rPr>
              <a:t>Amalgamation in the nature of merger</a:t>
            </a:r>
            <a:endParaRPr lang="en-IN" sz="28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indent="0">
              <a:buNone/>
            </a:pPr>
            <a:r>
              <a:rPr lang="en-US" dirty="0" smtClean="0"/>
              <a:t>Following conditions must be satisfied:</a:t>
            </a:r>
          </a:p>
          <a:p>
            <a:pPr marL="342900" indent="-342900">
              <a:buAutoNum type="arabicPeriod"/>
            </a:pPr>
            <a:r>
              <a:rPr lang="en-US" dirty="0" smtClean="0"/>
              <a:t>All assets and liabilities of transferor company become assets and liabilities of transferee company</a:t>
            </a:r>
          </a:p>
          <a:p>
            <a:pPr marL="342900" indent="-342900">
              <a:buAutoNum type="arabicPeriod"/>
            </a:pPr>
            <a:r>
              <a:rPr lang="en-US" dirty="0" smtClean="0"/>
              <a:t>Shareholders of not less 90% of the shares in transferor company get Eq. shares in the transferee company. Cash may be paid for fractional shares.</a:t>
            </a:r>
          </a:p>
          <a:p>
            <a:pPr marL="342900" indent="-342900">
              <a:buAutoNum type="arabicPeriod"/>
            </a:pPr>
            <a:r>
              <a:rPr lang="en-US" dirty="0" smtClean="0"/>
              <a:t>Business of transferor company carried on by transferee company.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10925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dirty="0" smtClean="0"/>
              <a:t>4. No adjustment for value of assets and liabilities of transferor company made in the books of transferee company unless it is required to maintain uniformity in accounting policy.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8733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7030A0"/>
                </a:solidFill>
              </a:rPr>
              <a:t>Amalgamation in the nature of purchase</a:t>
            </a:r>
            <a:endParaRPr lang="en-IN" sz="24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When any one or more of the condition for amalgamation in the nature of merger is followed, it is called amalgamation in the nature of purchase.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2746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b="1" dirty="0" smtClean="0"/>
              <a:t>AMALGAMATION IN THE NATURE OF MERGER:</a:t>
            </a:r>
          </a:p>
          <a:p>
            <a:pPr indent="0">
              <a:buNone/>
            </a:pPr>
            <a:r>
              <a:rPr lang="en-US" dirty="0" smtClean="0"/>
              <a:t>COMPANY A + COMPANY B=COMPANY C (NEW COMPANY)</a:t>
            </a:r>
          </a:p>
          <a:p>
            <a:pPr indent="0">
              <a:buNone/>
            </a:pPr>
            <a:r>
              <a:rPr lang="en-US" b="1" dirty="0"/>
              <a:t>AMALGAMATION IN THE </a:t>
            </a:r>
            <a:r>
              <a:rPr lang="en-US" b="1" dirty="0" smtClean="0"/>
              <a:t>NATURE OF PURCHASE:</a:t>
            </a:r>
          </a:p>
          <a:p>
            <a:pPr marL="342900" indent="-342900">
              <a:buAutoNum type="arabicPeriod"/>
            </a:pPr>
            <a:r>
              <a:rPr lang="en-US" dirty="0" smtClean="0"/>
              <a:t>COMPANY A ABSORBED BY COMPANY B</a:t>
            </a:r>
          </a:p>
          <a:p>
            <a:pPr marL="342900" indent="-342900">
              <a:buAutoNum type="arabicPeriod"/>
            </a:pPr>
            <a:r>
              <a:rPr lang="en-US" dirty="0" smtClean="0"/>
              <a:t>COMPANY A &amp; B ABSORBED BY COMPANY C ETC.</a:t>
            </a:r>
          </a:p>
          <a:p>
            <a:pPr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4743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7030A0"/>
                </a:solidFill>
              </a:rPr>
              <a:t>Methods of accounting</a:t>
            </a:r>
            <a:endParaRPr lang="en-IN" sz="28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dirty="0" smtClean="0"/>
              <a:t>There are two main methods of accounting for amalgamation:</a:t>
            </a:r>
          </a:p>
          <a:p>
            <a:pPr marL="342900" indent="-342900">
              <a:buAutoNum type="arabicPeriod"/>
            </a:pPr>
            <a:r>
              <a:rPr lang="en-US" dirty="0" smtClean="0"/>
              <a:t>Pooling of interest method, and</a:t>
            </a:r>
          </a:p>
          <a:p>
            <a:pPr marL="342900" indent="-342900">
              <a:buAutoNum type="arabicPeriod"/>
            </a:pPr>
            <a:r>
              <a:rPr lang="en-US" dirty="0" smtClean="0"/>
              <a:t>Business purchase method.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6133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7030A0"/>
                </a:solidFill>
              </a:rPr>
              <a:t>Pooling of interest method</a:t>
            </a:r>
            <a:endParaRPr lang="en-IN" sz="24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Assets and liabilities</a:t>
            </a:r>
            <a:r>
              <a:rPr lang="en-US" dirty="0" smtClean="0"/>
              <a:t> of transferor company </a:t>
            </a:r>
            <a:r>
              <a:rPr lang="en-US" b="1" dirty="0" smtClean="0">
                <a:solidFill>
                  <a:srgbClr val="7030A0"/>
                </a:solidFill>
              </a:rPr>
              <a:t>taken over</a:t>
            </a:r>
            <a:r>
              <a:rPr lang="en-US" dirty="0" smtClean="0"/>
              <a:t> by transferee company </a:t>
            </a:r>
            <a:r>
              <a:rPr lang="en-US" b="1" dirty="0" smtClean="0">
                <a:solidFill>
                  <a:srgbClr val="7030A0"/>
                </a:solidFill>
              </a:rPr>
              <a:t>at book value</a:t>
            </a:r>
            <a:r>
              <a:rPr lang="en-US" dirty="0" smtClean="0"/>
              <a:t>, unless valuation required for uniformity in accounting policy.</a:t>
            </a:r>
          </a:p>
          <a:p>
            <a:r>
              <a:rPr lang="en-US" dirty="0" smtClean="0"/>
              <a:t>Difference in purchase consideration and net assets taken over if any adjusted with reserves.</a:t>
            </a:r>
          </a:p>
          <a:p>
            <a:r>
              <a:rPr lang="en-US" dirty="0" smtClean="0"/>
              <a:t>All reserves of transferor company shown in the books of transferee company.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1154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uture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Black 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146</TotalTime>
  <Words>940</Words>
  <Application>Microsoft Office PowerPoint</Application>
  <PresentationFormat>On-screen Show (4:3)</PresentationFormat>
  <Paragraphs>178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Couture</vt:lpstr>
      <vt:lpstr>AMALGAMATION</vt:lpstr>
      <vt:lpstr>Definition</vt:lpstr>
      <vt:lpstr>PowerPoint Presentation</vt:lpstr>
      <vt:lpstr>Amalgamation in the nature of merger</vt:lpstr>
      <vt:lpstr>PowerPoint Presentation</vt:lpstr>
      <vt:lpstr>Amalgamation in the nature of purchase</vt:lpstr>
      <vt:lpstr>PowerPoint Presentation</vt:lpstr>
      <vt:lpstr>Methods of accounting</vt:lpstr>
      <vt:lpstr>Pooling of interest method</vt:lpstr>
      <vt:lpstr>PowerPoint Presentation</vt:lpstr>
      <vt:lpstr>Purchase method</vt:lpstr>
      <vt:lpstr>PowerPoint Presentation</vt:lpstr>
      <vt:lpstr>Statutory reserves</vt:lpstr>
      <vt:lpstr>Journal entries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AMALGAMATION</dc:title>
  <dc:creator>Papai</dc:creator>
  <cp:lastModifiedBy>Papai</cp:lastModifiedBy>
  <cp:revision>17</cp:revision>
  <dcterms:created xsi:type="dcterms:W3CDTF">2011-04-26T05:09:16Z</dcterms:created>
  <dcterms:modified xsi:type="dcterms:W3CDTF">2011-04-26T16:48:46Z</dcterms:modified>
</cp:coreProperties>
</file>