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22"/>
  </p:notesMasterIdLst>
  <p:handoutMasterIdLst>
    <p:handoutMasterId r:id="rId23"/>
  </p:handoutMasterIdLst>
  <p:sldIdLst>
    <p:sldId id="279"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notesViewPr>
    <p:cSldViewPr>
      <p:cViewPr varScale="1">
        <p:scale>
          <a:sx n="83" d="100"/>
          <a:sy n="83" d="100"/>
        </p:scale>
        <p:origin x="-2040"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6B19965-8DFD-418F-B773-38A947752C21}" type="datetimeFigureOut">
              <a:rPr lang="en-US" smtClean="0"/>
              <a:pPr/>
              <a:t>10/19/2010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PAVAN SOMANI  </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600B37B-41D7-43E3-AB75-84FDEBDF5F75}"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AEAE13-52A2-4358-A662-31C22C269F77}" type="datetimeFigureOut">
              <a:rPr lang="en-US" smtClean="0"/>
              <a:pPr/>
              <a:t>10/19/2010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PAVAN SOMANI  </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70E239-FE0A-4490-9A5D-868F30184A00}"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endParaRPr lang="en-US"/>
          </a:p>
        </p:txBody>
      </p:sp>
      <p:sp>
        <p:nvSpPr>
          <p:cNvPr id="2" name="Footer Placeholder 1"/>
          <p:cNvSpPr>
            <a:spLocks noGrp="1"/>
          </p:cNvSpPr>
          <p:nvPr>
            <p:ph type="ftr" sz="quarter" idx="11"/>
          </p:nvPr>
        </p:nvSpPr>
        <p:spPr/>
        <p:txBody>
          <a:bodyPr/>
          <a:lstStyle/>
          <a:p>
            <a:r>
              <a:rPr lang="en-US" smtClean="0"/>
              <a:t>PAVAN SOMANI                                              B.Com, ACA, &amp; Grad. CWA                                              HINGOLI</a:t>
            </a:r>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PAVAN SOMANI                                              B.Com, ACA, &amp; Grad. CWA                                              HINGOLI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PAVAN SOMANI                                              B.Com, ACA, &amp; Grad. CWA                                              HINGOLI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r>
              <a:rPr lang="en-US" smtClean="0"/>
              <a:t>PAVAN SOMANI                                              B.Com, ACA, &amp; Grad. CWA                                              HINGOLI</a:t>
            </a:r>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r>
              <a:rPr lang="en-US" smtClean="0"/>
              <a:t>PAVAN SOMANI                                              B.Com, ACA, &amp; Grad. CWA                                              HINGOLI</a:t>
            </a:r>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PAVAN SOMANI                                              B.Com, ACA, &amp; Grad. CWA                                              HINGOLI</a:t>
            </a:r>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endParaRPr lang="en-US"/>
          </a:p>
        </p:txBody>
      </p:sp>
      <p:sp>
        <p:nvSpPr>
          <p:cNvPr id="21" name="Footer Placeholder 20"/>
          <p:cNvSpPr>
            <a:spLocks noGrp="1"/>
          </p:cNvSpPr>
          <p:nvPr>
            <p:ph type="ftr" sz="quarter" idx="11"/>
          </p:nvPr>
        </p:nvSpPr>
        <p:spPr/>
        <p:txBody>
          <a:bodyPr/>
          <a:lstStyle/>
          <a:p>
            <a:r>
              <a:rPr lang="en-US" smtClean="0"/>
              <a:t>PAVAN SOMANI                                              B.Com, ACA, &amp; Grad. CWA                                              HINGOLI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24" name="Footer Placeholder 23"/>
          <p:cNvSpPr>
            <a:spLocks noGrp="1"/>
          </p:cNvSpPr>
          <p:nvPr>
            <p:ph type="ftr" sz="quarter" idx="11"/>
          </p:nvPr>
        </p:nvSpPr>
        <p:spPr/>
        <p:txBody>
          <a:bodyPr/>
          <a:lstStyle/>
          <a:p>
            <a:r>
              <a:rPr lang="en-US" smtClean="0"/>
              <a:t>PAVAN SOMANI                                              B.Com, ACA, &amp; Grad. CWA                                              HINGOLI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endParaRPr lang="en-US"/>
          </a:p>
        </p:txBody>
      </p:sp>
      <p:sp>
        <p:nvSpPr>
          <p:cNvPr id="29" name="Footer Placeholder 28"/>
          <p:cNvSpPr>
            <a:spLocks noGrp="1"/>
          </p:cNvSpPr>
          <p:nvPr>
            <p:ph type="ftr" sz="quarter" idx="11"/>
          </p:nvPr>
        </p:nvSpPr>
        <p:spPr/>
        <p:txBody>
          <a:bodyPr/>
          <a:lstStyle/>
          <a:p>
            <a:r>
              <a:rPr lang="en-US" smtClean="0"/>
              <a:t>PAVAN SOMANI                                              B.Com, ACA, &amp; Grad. CWA                                              HINGOLI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PAVAN SOMANI                                              B.Com, ACA, &amp; Grad. CWA                                              HINGOLI</a:t>
            </a:r>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r>
              <a:rPr lang="en-US" smtClean="0"/>
              <a:t>PAVAN SOMANI                                              B.Com, ACA, &amp; Grad. CWA                                              HINGOLI</a:t>
            </a: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52600" y="2133600"/>
            <a:ext cx="6477000" cy="1295400"/>
          </a:xfrm>
        </p:spPr>
        <p:txBody>
          <a:bodyPr>
            <a:noAutofit/>
          </a:bodyPr>
          <a:lstStyle/>
          <a:p>
            <a:pPr>
              <a:defRPr/>
            </a:pPr>
            <a:r>
              <a:rPr lang="en-US" sz="3400" dirty="0" smtClean="0"/>
              <a:t>Concept of Transfer Pricing </a:t>
            </a:r>
            <a:br>
              <a:rPr lang="en-US" sz="3400" dirty="0" smtClean="0"/>
            </a:br>
            <a:r>
              <a:rPr lang="en-US" sz="3400" dirty="0" smtClean="0"/>
              <a:t>Regulations</a:t>
            </a:r>
            <a:r>
              <a:rPr lang="en-US" sz="3200" dirty="0" smtClean="0"/>
              <a:t/>
            </a:r>
            <a:br>
              <a:rPr lang="en-US" sz="3200" dirty="0" smtClean="0"/>
            </a:br>
            <a:endParaRPr lang="en-US" sz="3200" dirty="0"/>
          </a:p>
        </p:txBody>
      </p:sp>
      <p:sp>
        <p:nvSpPr>
          <p:cNvPr id="5" name="Content Placeholder 4"/>
          <p:cNvSpPr>
            <a:spLocks noGrp="1"/>
          </p:cNvSpPr>
          <p:nvPr>
            <p:ph idx="1"/>
          </p:nvPr>
        </p:nvSpPr>
        <p:spPr>
          <a:xfrm>
            <a:off x="1752600" y="3810000"/>
            <a:ext cx="5486400" cy="1600200"/>
          </a:xfrm>
        </p:spPr>
        <p:txBody>
          <a:bodyPr>
            <a:normAutofit fontScale="85000" lnSpcReduction="20000"/>
          </a:bodyPr>
          <a:lstStyle/>
          <a:p>
            <a:pPr>
              <a:buNone/>
            </a:pPr>
            <a:r>
              <a:rPr lang="en-US" sz="4000" b="1" dirty="0" smtClean="0"/>
              <a:t>PAVAN R. SOMANI  </a:t>
            </a:r>
            <a:endParaRPr lang="en-US" sz="4000" dirty="0" smtClean="0"/>
          </a:p>
          <a:p>
            <a:pPr>
              <a:buNone/>
            </a:pPr>
            <a:r>
              <a:rPr lang="en-US" sz="4000" b="1" dirty="0" err="1" smtClean="0"/>
              <a:t>B.Com</a:t>
            </a:r>
            <a:r>
              <a:rPr lang="en-US" sz="4000" b="1" dirty="0" smtClean="0"/>
              <a:t>, ACA, &amp; Grad. CWA</a:t>
            </a:r>
            <a:endParaRPr lang="en-US" sz="4000" dirty="0" smtClean="0"/>
          </a:p>
          <a:p>
            <a:pPr>
              <a:buNone/>
            </a:pPr>
            <a:r>
              <a:rPr lang="en-US" sz="4000" b="1" dirty="0" err="1" smtClean="0"/>
              <a:t>Hingoli</a:t>
            </a:r>
            <a:endParaRPr lang="en-US" sz="4000" dirty="0" smtClean="0"/>
          </a:p>
          <a:p>
            <a:pPr algn="ctr">
              <a:spcBef>
                <a:spcPct val="0"/>
              </a:spcBef>
              <a:buNone/>
              <a:defRPr/>
            </a:pPr>
            <a:endParaRPr lang="en-US" sz="4000"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a:t>
            </a:fld>
            <a:endParaRPr lang="en-US"/>
          </a:p>
        </p:txBody>
      </p:sp>
      <p:sp>
        <p:nvSpPr>
          <p:cNvPr id="10" name="Footer Placeholder 9"/>
          <p:cNvSpPr>
            <a:spLocks noGrp="1"/>
          </p:cNvSpPr>
          <p:nvPr>
            <p:ph type="ftr" sz="quarter" idx="4294967295"/>
          </p:nvPr>
        </p:nvSpPr>
        <p:spPr>
          <a:xfrm>
            <a:off x="3581400" y="6019800"/>
            <a:ext cx="2895600" cy="6096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Resale price method (RPM)</a:t>
            </a:r>
            <a:endParaRPr lang="en-US" sz="3200" dirty="0"/>
          </a:p>
        </p:txBody>
      </p:sp>
      <p:sp>
        <p:nvSpPr>
          <p:cNvPr id="5" name="Content Placeholder 4"/>
          <p:cNvSpPr>
            <a:spLocks noGrp="1"/>
          </p:cNvSpPr>
          <p:nvPr>
            <p:ph idx="1"/>
          </p:nvPr>
        </p:nvSpPr>
        <p:spPr/>
        <p:txBody>
          <a:bodyPr>
            <a:normAutofit/>
          </a:bodyPr>
          <a:lstStyle/>
          <a:p>
            <a:r>
              <a:rPr lang="en-US" sz="2200" dirty="0" smtClean="0"/>
              <a:t>The resale price method begins with the price at which a product is resold to an independent enterprise (IE)by an associate enterprise.</a:t>
            </a:r>
          </a:p>
          <a:p>
            <a:endParaRPr lang="en-US" sz="2200" dirty="0" smtClean="0"/>
          </a:p>
          <a:p>
            <a:pPr lvl="1"/>
            <a:r>
              <a:rPr lang="en-US" sz="2200" dirty="0" smtClean="0"/>
              <a:t>X sold to AE at Rs. 1000 (profit: 300)</a:t>
            </a:r>
          </a:p>
          <a:p>
            <a:pPr lvl="1"/>
            <a:endParaRPr lang="en-US" sz="2200" dirty="0" smtClean="0"/>
          </a:p>
          <a:p>
            <a:pPr lvl="1"/>
            <a:r>
              <a:rPr lang="en-US" sz="2200" dirty="0" smtClean="0"/>
              <a:t>AE sold to an IE at Rs. 2000 </a:t>
            </a:r>
          </a:p>
          <a:p>
            <a:pPr lvl="2"/>
            <a:r>
              <a:rPr lang="en-US" sz="2200" dirty="0" smtClean="0"/>
              <a:t>(profit of Rs. 500 for relevant IE) </a:t>
            </a:r>
          </a:p>
          <a:p>
            <a:pPr lvl="2"/>
            <a:endParaRPr lang="en-US" sz="2200" dirty="0" smtClean="0"/>
          </a:p>
          <a:p>
            <a:pPr lvl="1"/>
            <a:r>
              <a:rPr lang="en-US" sz="2200" dirty="0" smtClean="0"/>
              <a:t>Arms length price = 2000 - 500 = 1500</a:t>
            </a:r>
          </a:p>
          <a:p>
            <a:endParaRPr lang="en-US" sz="2200" dirty="0" smtClean="0"/>
          </a:p>
          <a:p>
            <a:endParaRPr lang="en-US" sz="2200"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10</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Profit Split Method (PSM)</a:t>
            </a:r>
            <a:endParaRPr lang="en-US" sz="3200" dirty="0"/>
          </a:p>
        </p:txBody>
      </p:sp>
      <p:sp>
        <p:nvSpPr>
          <p:cNvPr id="5" name="Content Placeholder 4"/>
          <p:cNvSpPr>
            <a:spLocks noGrp="1"/>
          </p:cNvSpPr>
          <p:nvPr>
            <p:ph idx="1"/>
          </p:nvPr>
        </p:nvSpPr>
        <p:spPr>
          <a:xfrm>
            <a:off x="304800" y="1554163"/>
            <a:ext cx="8686800" cy="3932238"/>
          </a:xfrm>
        </p:spPr>
        <p:txBody>
          <a:bodyPr/>
          <a:lstStyle/>
          <a:p>
            <a:r>
              <a:rPr lang="en-US" sz="2200" dirty="0" smtClean="0"/>
              <a:t>PSM is used when transactions are inter-related and is not possible to evaluate separately.</a:t>
            </a:r>
          </a:p>
          <a:p>
            <a:endParaRPr lang="en-US" sz="2200" dirty="0" smtClean="0"/>
          </a:p>
          <a:p>
            <a:r>
              <a:rPr lang="en-US" sz="2200" dirty="0" smtClean="0"/>
              <a:t>PSM first identifies the profit to be split for the AE. The profit so determined is split between the AE on the basis of the functions performed/assets/CE</a:t>
            </a:r>
          </a:p>
          <a:p>
            <a:endParaRPr lang="en-US" dirty="0" smtClean="0"/>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11</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Cost Plus Method (CP)</a:t>
            </a:r>
            <a:endParaRPr lang="en-US" sz="3200" dirty="0"/>
          </a:p>
        </p:txBody>
      </p:sp>
      <p:sp>
        <p:nvSpPr>
          <p:cNvPr id="5" name="Content Placeholder 4"/>
          <p:cNvSpPr>
            <a:spLocks noGrp="1"/>
          </p:cNvSpPr>
          <p:nvPr>
            <p:ph idx="1"/>
          </p:nvPr>
        </p:nvSpPr>
        <p:spPr/>
        <p:txBody>
          <a:bodyPr/>
          <a:lstStyle/>
          <a:p>
            <a:r>
              <a:rPr lang="en-US" sz="2200" dirty="0" smtClean="0"/>
              <a:t>In CP method, first the cost incurred is determined. An appropriate cost plus mark-up is then added to the cost to arrive at an appropriate profit. The resultant figure is the arm’s length price.</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12</a:t>
            </a:fld>
            <a:endParaRPr lang="en-US"/>
          </a:p>
        </p:txBody>
      </p:sp>
      <p:sp>
        <p:nvSpPr>
          <p:cNvPr id="10" name="Footer Placeholder 9"/>
          <p:cNvSpPr>
            <a:spLocks noGrp="1"/>
          </p:cNvSpPr>
          <p:nvPr>
            <p:ph type="ftr" sz="quarter" idx="4294967295"/>
          </p:nvPr>
        </p:nvSpPr>
        <p:spPr>
          <a:xfrm>
            <a:off x="3581400" y="6096000"/>
            <a:ext cx="2895600" cy="5334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Transaction Net  Margin Method (TNM)</a:t>
            </a:r>
            <a:endParaRPr lang="en-US" dirty="0"/>
          </a:p>
        </p:txBody>
      </p:sp>
      <p:sp>
        <p:nvSpPr>
          <p:cNvPr id="5" name="Content Placeholder 4"/>
          <p:cNvSpPr>
            <a:spLocks noGrp="1"/>
          </p:cNvSpPr>
          <p:nvPr>
            <p:ph idx="1"/>
          </p:nvPr>
        </p:nvSpPr>
        <p:spPr/>
        <p:txBody>
          <a:bodyPr>
            <a:normAutofit fontScale="92500" lnSpcReduction="10000"/>
          </a:bodyPr>
          <a:lstStyle/>
          <a:p>
            <a:r>
              <a:rPr lang="en-US" sz="2600" dirty="0" smtClean="0"/>
              <a:t>The Net Profit Margin realized is computed in relation to Costs incurred or sales effected or assets utilized.</a:t>
            </a:r>
            <a:br>
              <a:rPr lang="en-US" sz="2600" dirty="0" smtClean="0"/>
            </a:br>
            <a:r>
              <a:rPr lang="en-US" sz="2600" dirty="0" smtClean="0"/>
              <a:t>  </a:t>
            </a:r>
          </a:p>
          <a:p>
            <a:r>
              <a:rPr lang="en-US" sz="2600" dirty="0" smtClean="0"/>
              <a:t>The Net Profit Margin realized by an Unrelated Enterprise from a comparable Uncontrolled transaction or group of transactions is computed.</a:t>
            </a:r>
            <a:br>
              <a:rPr lang="en-US" sz="2600" dirty="0" smtClean="0"/>
            </a:br>
            <a:r>
              <a:rPr lang="en-US" sz="2600" dirty="0" smtClean="0"/>
              <a:t>  </a:t>
            </a:r>
          </a:p>
          <a:p>
            <a:r>
              <a:rPr lang="en-US" sz="2600" dirty="0" smtClean="0"/>
              <a:t>From this the Net Profit Margin is comparable uncontrolled transaction is adjusted to take into account the differences, if any, between the transactions being compared, which could materially affect the amount of Net Profit Margin in the open market.</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13</a:t>
            </a:fld>
            <a:endParaRPr lang="en-US"/>
          </a:p>
        </p:txBody>
      </p:sp>
      <p:sp>
        <p:nvSpPr>
          <p:cNvPr id="10" name="Footer Placeholder 9"/>
          <p:cNvSpPr>
            <a:spLocks noGrp="1"/>
          </p:cNvSpPr>
          <p:nvPr>
            <p:ph type="ftr" sz="quarter" idx="4294967295"/>
          </p:nvPr>
        </p:nvSpPr>
        <p:spPr>
          <a:xfrm>
            <a:off x="3581400" y="6096000"/>
            <a:ext cx="2895600" cy="5334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Transfer Pricing Methods</a:t>
            </a:r>
            <a:endParaRPr lang="en-US" sz="3200" dirty="0"/>
          </a:p>
        </p:txBody>
      </p:sp>
      <p:graphicFrame>
        <p:nvGraphicFramePr>
          <p:cNvPr id="6" name="Content Placeholder 5"/>
          <p:cNvGraphicFramePr>
            <a:graphicFrameLocks noGrp="1"/>
          </p:cNvGraphicFramePr>
          <p:nvPr>
            <p:ph idx="1"/>
          </p:nvPr>
        </p:nvGraphicFramePr>
        <p:xfrm>
          <a:off x="304800" y="1554161"/>
          <a:ext cx="8153400" cy="4330700"/>
        </p:xfrm>
        <a:graphic>
          <a:graphicData uri="http://schemas.openxmlformats.org/drawingml/2006/table">
            <a:tbl>
              <a:tblPr firstRow="1" bandRow="1">
                <a:tableStyleId>{5C22544A-7EE6-4342-B048-85BDC9FD1C3A}</a:tableStyleId>
              </a:tblPr>
              <a:tblGrid>
                <a:gridCol w="4076700"/>
                <a:gridCol w="4076700"/>
              </a:tblGrid>
              <a:tr h="753269">
                <a:tc>
                  <a:txBody>
                    <a:bodyPr/>
                    <a:lstStyle/>
                    <a:p>
                      <a:r>
                        <a:rPr kumimoji="0" lang="en-US" sz="2200" b="1" kern="1200" dirty="0" smtClean="0">
                          <a:solidFill>
                            <a:schemeClr val="lt1"/>
                          </a:solidFill>
                          <a:latin typeface="+mn-lt"/>
                          <a:ea typeface="+mn-ea"/>
                          <a:cs typeface="+mn-cs"/>
                        </a:rPr>
                        <a:t>Manufacturing of goods </a:t>
                      </a:r>
                      <a:endParaRPr lang="en-US" sz="2200" dirty="0"/>
                    </a:p>
                  </a:txBody>
                  <a:tcPr/>
                </a:tc>
                <a:tc>
                  <a:txBody>
                    <a:bodyPr/>
                    <a:lstStyle/>
                    <a:p>
                      <a:r>
                        <a:rPr kumimoji="0" lang="en-US" sz="2200" b="1" kern="1200" dirty="0" smtClean="0">
                          <a:solidFill>
                            <a:schemeClr val="lt1"/>
                          </a:solidFill>
                          <a:latin typeface="+mn-lt"/>
                          <a:ea typeface="+mn-ea"/>
                          <a:cs typeface="+mn-cs"/>
                        </a:rPr>
                        <a:t>CUP, C+, Profit split </a:t>
                      </a:r>
                      <a:endParaRPr lang="en-US" sz="2200" dirty="0"/>
                    </a:p>
                  </a:txBody>
                  <a:tcPr/>
                </a:tc>
              </a:tr>
              <a:tr h="753269">
                <a:tc>
                  <a:txBody>
                    <a:bodyPr/>
                    <a:lstStyle/>
                    <a:p>
                      <a:r>
                        <a:rPr kumimoji="0" lang="en-US" sz="2200" kern="1200" dirty="0" smtClean="0">
                          <a:solidFill>
                            <a:schemeClr val="dk1"/>
                          </a:solidFill>
                          <a:latin typeface="+mn-lt"/>
                          <a:ea typeface="+mn-ea"/>
                          <a:cs typeface="+mn-cs"/>
                        </a:rPr>
                        <a:t>Sale of goods </a:t>
                      </a:r>
                      <a:endParaRPr lang="en-US" sz="2200" dirty="0"/>
                    </a:p>
                  </a:txBody>
                  <a:tcPr/>
                </a:tc>
                <a:tc>
                  <a:txBody>
                    <a:bodyPr/>
                    <a:lstStyle/>
                    <a:p>
                      <a:r>
                        <a:rPr kumimoji="0" lang="en-US" sz="2200" kern="1200" dirty="0" smtClean="0">
                          <a:solidFill>
                            <a:schemeClr val="dk1"/>
                          </a:solidFill>
                          <a:latin typeface="+mn-lt"/>
                          <a:ea typeface="+mn-ea"/>
                          <a:cs typeface="+mn-cs"/>
                        </a:rPr>
                        <a:t>CUP, Resale price, Profit split, TNM </a:t>
                      </a:r>
                      <a:endParaRPr lang="en-US" sz="2200" dirty="0"/>
                    </a:p>
                  </a:txBody>
                  <a:tcPr/>
                </a:tc>
              </a:tr>
              <a:tr h="753269">
                <a:tc>
                  <a:txBody>
                    <a:bodyPr/>
                    <a:lstStyle/>
                    <a:p>
                      <a:r>
                        <a:rPr kumimoji="0" lang="en-US" sz="2200" kern="1200" dirty="0" smtClean="0">
                          <a:solidFill>
                            <a:schemeClr val="dk1"/>
                          </a:solidFill>
                          <a:latin typeface="+mn-lt"/>
                          <a:ea typeface="+mn-ea"/>
                          <a:cs typeface="+mn-cs"/>
                        </a:rPr>
                        <a:t>Provision of services </a:t>
                      </a:r>
                      <a:endParaRPr lang="en-US" sz="2200" dirty="0"/>
                    </a:p>
                  </a:txBody>
                  <a:tcPr/>
                </a:tc>
                <a:tc>
                  <a:txBody>
                    <a:bodyPr/>
                    <a:lstStyle/>
                    <a:p>
                      <a:r>
                        <a:rPr kumimoji="0" lang="en-US" sz="2200" kern="1200" dirty="0" smtClean="0">
                          <a:solidFill>
                            <a:schemeClr val="dk1"/>
                          </a:solidFill>
                          <a:latin typeface="+mn-lt"/>
                          <a:ea typeface="+mn-ea"/>
                          <a:cs typeface="+mn-cs"/>
                        </a:rPr>
                        <a:t>CUP, C+, TNM </a:t>
                      </a:r>
                      <a:endParaRPr lang="en-US" sz="2200" dirty="0"/>
                    </a:p>
                  </a:txBody>
                  <a:tcPr/>
                </a:tc>
              </a:tr>
              <a:tr h="753269">
                <a:tc>
                  <a:txBody>
                    <a:bodyPr/>
                    <a:lstStyle/>
                    <a:p>
                      <a:r>
                        <a:rPr kumimoji="0" lang="en-US" sz="2200" kern="1200" dirty="0" smtClean="0">
                          <a:solidFill>
                            <a:schemeClr val="dk1"/>
                          </a:solidFill>
                          <a:latin typeface="+mn-lt"/>
                          <a:ea typeface="+mn-ea"/>
                          <a:cs typeface="+mn-cs"/>
                        </a:rPr>
                        <a:t>Financing (loans, deposits, guarantees) </a:t>
                      </a:r>
                      <a:endParaRPr lang="en-US" sz="2200" dirty="0"/>
                    </a:p>
                  </a:txBody>
                  <a:tcPr/>
                </a:tc>
                <a:tc>
                  <a:txBody>
                    <a:bodyPr/>
                    <a:lstStyle/>
                    <a:p>
                      <a:r>
                        <a:rPr kumimoji="0" lang="en-US" sz="2200" kern="1200" dirty="0" smtClean="0">
                          <a:solidFill>
                            <a:schemeClr val="dk1"/>
                          </a:solidFill>
                          <a:latin typeface="+mn-lt"/>
                          <a:ea typeface="+mn-ea"/>
                          <a:cs typeface="+mn-cs"/>
                        </a:rPr>
                        <a:t>CUP, Profit split, TNM </a:t>
                      </a:r>
                      <a:endParaRPr lang="en-US" sz="2200" dirty="0"/>
                    </a:p>
                  </a:txBody>
                  <a:tcPr/>
                </a:tc>
              </a:tr>
              <a:tr h="1300162">
                <a:tc>
                  <a:txBody>
                    <a:bodyPr/>
                    <a:lstStyle/>
                    <a:p>
                      <a:r>
                        <a:rPr kumimoji="0" lang="en-US" sz="2200" kern="1200" dirty="0" smtClean="0">
                          <a:solidFill>
                            <a:schemeClr val="dk1"/>
                          </a:solidFill>
                          <a:latin typeface="+mn-lt"/>
                          <a:ea typeface="+mn-ea"/>
                          <a:cs typeface="+mn-cs"/>
                        </a:rPr>
                        <a:t>Transfer of intangibles (technology, brand, know –how) </a:t>
                      </a:r>
                      <a:endParaRPr lang="en-US" sz="2200" dirty="0"/>
                    </a:p>
                  </a:txBody>
                  <a:tcPr/>
                </a:tc>
                <a:tc>
                  <a:txBody>
                    <a:bodyPr/>
                    <a:lstStyle/>
                    <a:p>
                      <a:r>
                        <a:rPr kumimoji="0" lang="en-US" sz="2200" kern="1200" dirty="0" smtClean="0">
                          <a:solidFill>
                            <a:schemeClr val="dk1"/>
                          </a:solidFill>
                          <a:latin typeface="+mn-lt"/>
                          <a:ea typeface="+mn-ea"/>
                          <a:cs typeface="+mn-cs"/>
                        </a:rPr>
                        <a:t>CUP, C+ </a:t>
                      </a:r>
                      <a:endParaRPr lang="en-US" sz="2200" dirty="0"/>
                    </a:p>
                  </a:txBody>
                  <a:tcPr/>
                </a:tc>
              </a:tr>
            </a:tbl>
          </a:graphicData>
        </a:graphic>
      </p:graphicFrame>
      <p:sp>
        <p:nvSpPr>
          <p:cNvPr id="7" name="Slide Number Placeholder 6"/>
          <p:cNvSpPr>
            <a:spLocks noGrp="1"/>
          </p:cNvSpPr>
          <p:nvPr>
            <p:ph type="sldNum" sz="quarter" idx="4294967295"/>
          </p:nvPr>
        </p:nvSpPr>
        <p:spPr>
          <a:xfrm>
            <a:off x="8229600" y="6473952"/>
            <a:ext cx="758952" cy="246888"/>
          </a:xfrm>
        </p:spPr>
        <p:txBody>
          <a:bodyPr/>
          <a:lstStyle/>
          <a:p>
            <a:fld id="{B6F15528-21DE-4FAA-801E-634DDDAF4B2B}" type="slidenum">
              <a:rPr lang="en-US" smtClean="0"/>
              <a:pPr/>
              <a:t>14</a:t>
            </a:fld>
            <a:endParaRPr lang="en-US"/>
          </a:p>
        </p:txBody>
      </p:sp>
      <p:sp>
        <p:nvSpPr>
          <p:cNvPr id="11" name="Footer Placeholder 10"/>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Some Transactions subject to ALP</a:t>
            </a:r>
            <a:endParaRPr lang="en-US" sz="3200" dirty="0"/>
          </a:p>
        </p:txBody>
      </p:sp>
      <p:sp>
        <p:nvSpPr>
          <p:cNvPr id="5" name="Content Placeholder 4"/>
          <p:cNvSpPr>
            <a:spLocks noGrp="1"/>
          </p:cNvSpPr>
          <p:nvPr>
            <p:ph idx="1"/>
          </p:nvPr>
        </p:nvSpPr>
        <p:spPr>
          <a:xfrm>
            <a:off x="304800" y="1554162"/>
            <a:ext cx="3962400" cy="4770438"/>
          </a:xfrm>
        </p:spPr>
        <p:txBody>
          <a:bodyPr>
            <a:noAutofit/>
          </a:bodyPr>
          <a:lstStyle/>
          <a:p>
            <a:pPr>
              <a:defRPr/>
            </a:pPr>
            <a:r>
              <a:rPr lang="en-US" sz="2200" dirty="0" smtClean="0"/>
              <a:t>Purchase at little or no cost.</a:t>
            </a:r>
          </a:p>
          <a:p>
            <a:pPr>
              <a:defRPr/>
            </a:pPr>
            <a:endParaRPr lang="en-US" sz="2200" dirty="0" smtClean="0"/>
          </a:p>
          <a:p>
            <a:pPr>
              <a:defRPr/>
            </a:pPr>
            <a:r>
              <a:rPr lang="en-US" sz="2200" dirty="0" smtClean="0"/>
              <a:t>Payment for services never rendered.</a:t>
            </a:r>
          </a:p>
          <a:p>
            <a:pPr>
              <a:defRPr/>
            </a:pPr>
            <a:endParaRPr lang="en-US" sz="2200" dirty="0" smtClean="0"/>
          </a:p>
          <a:p>
            <a:pPr>
              <a:defRPr/>
            </a:pPr>
            <a:r>
              <a:rPr lang="en-US" sz="2200" dirty="0" smtClean="0"/>
              <a:t>Sales below MP/ Purchase above MP</a:t>
            </a:r>
          </a:p>
          <a:p>
            <a:pPr>
              <a:defRPr/>
            </a:pPr>
            <a:endParaRPr lang="en-US" sz="2200" dirty="0" smtClean="0"/>
          </a:p>
          <a:p>
            <a:pPr>
              <a:defRPr/>
            </a:pPr>
            <a:r>
              <a:rPr lang="en-US" sz="2200" dirty="0" smtClean="0"/>
              <a:t>Interest free borrowings</a:t>
            </a:r>
          </a:p>
          <a:p>
            <a:pPr>
              <a:defRPr/>
            </a:pPr>
            <a:endParaRPr lang="en-US" sz="2700" dirty="0" smtClean="0"/>
          </a:p>
        </p:txBody>
      </p:sp>
      <p:sp>
        <p:nvSpPr>
          <p:cNvPr id="8" name="Rectangle 7"/>
          <p:cNvSpPr/>
          <p:nvPr/>
        </p:nvSpPr>
        <p:spPr>
          <a:xfrm>
            <a:off x="4267200" y="1524000"/>
            <a:ext cx="4343400" cy="3071610"/>
          </a:xfrm>
          <a:prstGeom prst="rect">
            <a:avLst/>
          </a:prstGeom>
        </p:spPr>
        <p:txBody>
          <a:bodyPr wrap="square">
            <a:spAutoFit/>
          </a:bodyPr>
          <a:lstStyle/>
          <a:p>
            <a:pPr marL="342900" indent="-342900">
              <a:spcBef>
                <a:spcPct val="20000"/>
              </a:spcBef>
              <a:buClr>
                <a:schemeClr val="accent1"/>
              </a:buClr>
              <a:buSzPct val="70000"/>
              <a:buFont typeface="Wingdings 2"/>
              <a:buChar char=""/>
              <a:defRPr/>
            </a:pPr>
            <a:r>
              <a:rPr lang="en-US" sz="2200" dirty="0" smtClean="0">
                <a:solidFill>
                  <a:schemeClr val="tx2"/>
                </a:solidFill>
              </a:rPr>
              <a:t>Exchanging property</a:t>
            </a:r>
          </a:p>
          <a:p>
            <a:pPr marL="342900" indent="-342900">
              <a:spcBef>
                <a:spcPct val="20000"/>
              </a:spcBef>
              <a:buClr>
                <a:schemeClr val="accent1"/>
              </a:buClr>
              <a:buSzPct val="70000"/>
              <a:buFont typeface="Wingdings 2"/>
              <a:buChar char=""/>
              <a:defRPr/>
            </a:pPr>
            <a:endParaRPr lang="en-US" sz="2200" dirty="0" smtClean="0">
              <a:solidFill>
                <a:schemeClr val="tx2"/>
              </a:solidFill>
            </a:endParaRPr>
          </a:p>
          <a:p>
            <a:pPr marL="342900" indent="-342900">
              <a:spcBef>
                <a:spcPct val="20000"/>
              </a:spcBef>
              <a:buClr>
                <a:schemeClr val="accent1"/>
              </a:buClr>
              <a:buSzPct val="70000"/>
              <a:buFont typeface="Wingdings 2"/>
              <a:buChar char=""/>
              <a:defRPr/>
            </a:pPr>
            <a:r>
              <a:rPr lang="en-US" sz="2200" dirty="0" smtClean="0">
                <a:solidFill>
                  <a:schemeClr val="tx2"/>
                </a:solidFill>
              </a:rPr>
              <a:t>Selling of real estate at a price different from MP</a:t>
            </a:r>
          </a:p>
          <a:p>
            <a:pPr marL="342900" indent="-342900">
              <a:spcBef>
                <a:spcPct val="20000"/>
              </a:spcBef>
              <a:buClr>
                <a:schemeClr val="accent1"/>
              </a:buClr>
              <a:buSzPct val="70000"/>
              <a:buFont typeface="Wingdings 2"/>
              <a:buChar char=""/>
              <a:defRPr/>
            </a:pPr>
            <a:endParaRPr lang="en-US" sz="2200" dirty="0" smtClean="0">
              <a:solidFill>
                <a:schemeClr val="tx2"/>
              </a:solidFill>
            </a:endParaRPr>
          </a:p>
          <a:p>
            <a:pPr marL="342900" indent="-342900">
              <a:spcBef>
                <a:spcPct val="20000"/>
              </a:spcBef>
              <a:buClr>
                <a:schemeClr val="accent1"/>
              </a:buClr>
              <a:buSzPct val="70000"/>
              <a:buFont typeface="Wingdings 2"/>
              <a:buChar char=""/>
              <a:defRPr/>
            </a:pPr>
            <a:r>
              <a:rPr lang="en-US" sz="2200" dirty="0" smtClean="0">
                <a:solidFill>
                  <a:schemeClr val="tx2"/>
                </a:solidFill>
              </a:rPr>
              <a:t>Use of trade names or patents at exorbitant rates even after their expiry</a:t>
            </a:r>
            <a:r>
              <a:rPr lang="en-US" sz="2200" dirty="0" smtClean="0"/>
              <a:t>.</a:t>
            </a:r>
          </a:p>
        </p:txBody>
      </p:sp>
      <p:sp>
        <p:nvSpPr>
          <p:cNvPr id="9" name="Slide Number Placeholder 8"/>
          <p:cNvSpPr>
            <a:spLocks noGrp="1"/>
          </p:cNvSpPr>
          <p:nvPr>
            <p:ph type="sldNum" sz="quarter" idx="4294967295"/>
          </p:nvPr>
        </p:nvSpPr>
        <p:spPr>
          <a:xfrm>
            <a:off x="8229600" y="6473952"/>
            <a:ext cx="758952" cy="246888"/>
          </a:xfrm>
        </p:spPr>
        <p:txBody>
          <a:bodyPr/>
          <a:lstStyle/>
          <a:p>
            <a:fld id="{B6F15528-21DE-4FAA-801E-634DDDAF4B2B}" type="slidenum">
              <a:rPr lang="en-US" smtClean="0"/>
              <a:pPr/>
              <a:t>15</a:t>
            </a:fld>
            <a:endParaRPr lang="en-US"/>
          </a:p>
        </p:txBody>
      </p:sp>
      <p:sp>
        <p:nvSpPr>
          <p:cNvPr id="13" name="Footer Placeholder 12"/>
          <p:cNvSpPr>
            <a:spLocks noGrp="1"/>
          </p:cNvSpPr>
          <p:nvPr>
            <p:ph type="ftr" sz="quarter" idx="4294967295"/>
          </p:nvPr>
        </p:nvSpPr>
        <p:spPr>
          <a:xfrm>
            <a:off x="3581400" y="6096000"/>
            <a:ext cx="2895600" cy="5334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Accountant's Report </a:t>
            </a:r>
            <a:endParaRPr lang="en-US" sz="3200" dirty="0"/>
          </a:p>
        </p:txBody>
      </p:sp>
      <p:sp>
        <p:nvSpPr>
          <p:cNvPr id="5" name="Content Placeholder 4"/>
          <p:cNvSpPr>
            <a:spLocks noGrp="1"/>
          </p:cNvSpPr>
          <p:nvPr>
            <p:ph idx="1"/>
          </p:nvPr>
        </p:nvSpPr>
        <p:spPr/>
        <p:txBody>
          <a:bodyPr>
            <a:normAutofit/>
          </a:bodyPr>
          <a:lstStyle/>
          <a:p>
            <a:r>
              <a:rPr lang="en-US" sz="2200" dirty="0" smtClean="0"/>
              <a:t>Persons who enter into an international transaction during the previous year shall obtain report from an 'Accountant' </a:t>
            </a:r>
            <a:br>
              <a:rPr lang="en-US" sz="2200" dirty="0" smtClean="0"/>
            </a:br>
            <a:r>
              <a:rPr lang="en-US" sz="2200" dirty="0" smtClean="0"/>
              <a:t>  </a:t>
            </a:r>
          </a:p>
          <a:p>
            <a:r>
              <a:rPr lang="en-US" sz="2200" dirty="0" smtClean="0"/>
              <a:t>The report should be submitted on or before September 30th of the relevant assessment year in case of company and on or before 31st July in case of other Assessee.</a:t>
            </a:r>
            <a:br>
              <a:rPr lang="en-US" sz="2200" dirty="0" smtClean="0"/>
            </a:br>
            <a:r>
              <a:rPr lang="en-US" sz="2200" dirty="0" smtClean="0"/>
              <a:t>  </a:t>
            </a:r>
          </a:p>
          <a:p>
            <a:r>
              <a:rPr lang="en-US" sz="2200" dirty="0" smtClean="0"/>
              <a:t>The report should be in the format as prescribed by the Central Board of Direct Taxes.</a:t>
            </a:r>
            <a:br>
              <a:rPr lang="en-US" sz="2200" dirty="0" smtClean="0"/>
            </a:br>
            <a:endParaRPr lang="en-US" sz="2200" dirty="0" smtClean="0"/>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16</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Penalties :</a:t>
            </a:r>
            <a:endParaRPr lang="en-US" sz="3200" dirty="0"/>
          </a:p>
        </p:txBody>
      </p:sp>
      <p:graphicFrame>
        <p:nvGraphicFramePr>
          <p:cNvPr id="1026" name="Object 2"/>
          <p:cNvGraphicFramePr>
            <a:graphicFrameLocks noChangeAspect="1"/>
          </p:cNvGraphicFramePr>
          <p:nvPr>
            <p:ph idx="1"/>
          </p:nvPr>
        </p:nvGraphicFramePr>
        <p:xfrm>
          <a:off x="457200" y="1676400"/>
          <a:ext cx="8305800" cy="3597275"/>
        </p:xfrm>
        <a:graphic>
          <a:graphicData uri="http://schemas.openxmlformats.org/presentationml/2006/ole">
            <p:oleObj spid="_x0000_s1026" name="Document" r:id="rId3" imgW="5572125" imgH="2107311" progId="Word.Document.12">
              <p:embed/>
            </p:oleObj>
          </a:graphicData>
        </a:graphic>
      </p:graphicFrame>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17</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Alternate Dispute Resolution Mechanism </a:t>
            </a:r>
            <a:endParaRPr lang="en-US" sz="3200" dirty="0"/>
          </a:p>
        </p:txBody>
      </p:sp>
      <p:sp>
        <p:nvSpPr>
          <p:cNvPr id="5" name="Content Placeholder 4"/>
          <p:cNvSpPr>
            <a:spLocks noGrp="1"/>
          </p:cNvSpPr>
          <p:nvPr>
            <p:ph idx="1"/>
          </p:nvPr>
        </p:nvSpPr>
        <p:spPr/>
        <p:txBody>
          <a:bodyPr>
            <a:normAutofit fontScale="77500" lnSpcReduction="20000"/>
          </a:bodyPr>
          <a:lstStyle/>
          <a:p>
            <a:r>
              <a:rPr lang="en-US" sz="2900" dirty="0" smtClean="0"/>
              <a:t>As the TP law marches ahead, the Government is concerned about the rising TP disputes, arising due to increasing cases of adjustments to ALP.  </a:t>
            </a:r>
            <a:r>
              <a:rPr lang="en-US" sz="2900" b="1" dirty="0" smtClean="0"/>
              <a:t>The Finance (No.2) Act, 2009</a:t>
            </a:r>
            <a:r>
              <a:rPr lang="en-US" sz="2900" dirty="0" smtClean="0"/>
              <a:t>, has thus put in the following amendments :-</a:t>
            </a:r>
          </a:p>
          <a:p>
            <a:pPr>
              <a:buFontTx/>
              <a:buNone/>
            </a:pPr>
            <a:r>
              <a:rPr lang="en-US" sz="2900" dirty="0" smtClean="0"/>
              <a:t>	</a:t>
            </a:r>
          </a:p>
          <a:p>
            <a:r>
              <a:rPr lang="en-US" sz="2900" b="1" dirty="0" smtClean="0"/>
              <a:t>Safe </a:t>
            </a:r>
            <a:r>
              <a:rPr lang="en-US" sz="2900" b="1" dirty="0" err="1" smtClean="0"/>
              <a:t>Harbour</a:t>
            </a:r>
            <a:r>
              <a:rPr lang="en-US" sz="2900" b="1" dirty="0" smtClean="0"/>
              <a:t> rules (Section 92CB)</a:t>
            </a:r>
            <a:r>
              <a:rPr lang="en-US" sz="2900" dirty="0" smtClean="0"/>
              <a:t> for determining the ALP. The rules would provide the circumstance under which the income tax authorities would automatically accept the TP declared by the </a:t>
            </a:r>
            <a:r>
              <a:rPr lang="en-US" sz="2900" dirty="0" err="1" smtClean="0"/>
              <a:t>assessees</a:t>
            </a:r>
            <a:r>
              <a:rPr lang="en-US" sz="2900" dirty="0" smtClean="0"/>
              <a:t>.</a:t>
            </a:r>
          </a:p>
          <a:p>
            <a:endParaRPr lang="en-US" sz="2900" b="1" dirty="0" smtClean="0"/>
          </a:p>
          <a:p>
            <a:r>
              <a:rPr lang="en-US" sz="2900" b="1" dirty="0" smtClean="0"/>
              <a:t>A Dispute Resolution Panel (DRP), (Section 144C)</a:t>
            </a:r>
            <a:r>
              <a:rPr lang="en-US" sz="2900" dirty="0" smtClean="0"/>
              <a:t>     consisting of a collegiums of 3 commissioners of income tax for dealing with complex matters relating to TP or the tax disputes of foreign companies.</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18</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Some Cases</a:t>
            </a:r>
            <a:endParaRPr lang="en-US" sz="3200" dirty="0"/>
          </a:p>
        </p:txBody>
      </p:sp>
      <p:sp>
        <p:nvSpPr>
          <p:cNvPr id="5" name="Content Placeholder 4"/>
          <p:cNvSpPr>
            <a:spLocks noGrp="1"/>
          </p:cNvSpPr>
          <p:nvPr>
            <p:ph idx="1"/>
          </p:nvPr>
        </p:nvSpPr>
        <p:spPr>
          <a:xfrm>
            <a:off x="304800" y="1219200"/>
            <a:ext cx="8686800" cy="4860925"/>
          </a:xfrm>
        </p:spPr>
        <p:txBody>
          <a:bodyPr>
            <a:noAutofit/>
          </a:bodyPr>
          <a:lstStyle/>
          <a:p>
            <a:r>
              <a:rPr lang="en-US" sz="2200" dirty="0" smtClean="0"/>
              <a:t> </a:t>
            </a:r>
            <a:r>
              <a:rPr lang="en-US" sz="2200" b="1" dirty="0" smtClean="0"/>
              <a:t>MARUTI SUZUKI INDIA LTD ( THE HIGH COURT OF DELHI )</a:t>
            </a:r>
          </a:p>
          <a:p>
            <a:pPr>
              <a:buFont typeface="Wingdings" pitchFamily="2" charset="2"/>
              <a:buNone/>
            </a:pPr>
            <a:r>
              <a:rPr lang="en-US" sz="2200" dirty="0" smtClean="0"/>
              <a:t>	</a:t>
            </a:r>
          </a:p>
          <a:p>
            <a:pPr>
              <a:buFont typeface="Wingdings" pitchFamily="2" charset="2"/>
              <a:buChar char="Ø"/>
            </a:pPr>
            <a:r>
              <a:rPr lang="en-US" sz="2200" dirty="0" smtClean="0"/>
              <a:t>Domestic entity should not make payment of running royalty to foreign entity if the lump sum fees on account of technology transfer is already paid.</a:t>
            </a:r>
          </a:p>
          <a:p>
            <a:pPr>
              <a:buFont typeface="Wingdings" pitchFamily="2" charset="2"/>
              <a:buChar char="Ø"/>
            </a:pPr>
            <a:endParaRPr lang="en-US" sz="2200" dirty="0" smtClean="0"/>
          </a:p>
          <a:p>
            <a:pPr>
              <a:buFont typeface="Wingdings" pitchFamily="2" charset="2"/>
              <a:buChar char="Ø"/>
            </a:pPr>
            <a:r>
              <a:rPr lang="en-US" sz="2200" dirty="0" smtClean="0"/>
              <a:t>Foreign entity should make the payment to domestic entity on account of benefit derives from marketing intangibles.</a:t>
            </a:r>
          </a:p>
          <a:p>
            <a:pPr>
              <a:buFont typeface="Wingdings" pitchFamily="2" charset="2"/>
              <a:buChar char="Ø"/>
            </a:pPr>
            <a:endParaRPr lang="en-US" sz="2200" dirty="0" smtClean="0"/>
          </a:p>
          <a:p>
            <a:pPr>
              <a:buFont typeface="Wingdings" pitchFamily="2" charset="2"/>
              <a:buChar char="Ø"/>
            </a:pPr>
            <a:r>
              <a:rPr lang="en-US" sz="2200" dirty="0" smtClean="0"/>
              <a:t>If advertisement, promotion and marketing expenses incurred by domestic entity are more than similarly situated comparable independent domestic entity, the foreign entity should compensate in respect of advantage obtained in terns of brand building.</a:t>
            </a:r>
          </a:p>
          <a:p>
            <a:endParaRPr lang="en-US" sz="2200"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19</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Transfer Price: What and Why?</a:t>
            </a:r>
            <a:endParaRPr lang="en-US" dirty="0"/>
          </a:p>
        </p:txBody>
      </p:sp>
      <p:sp>
        <p:nvSpPr>
          <p:cNvPr id="5" name="Content Placeholder 4"/>
          <p:cNvSpPr>
            <a:spLocks noGrp="1"/>
          </p:cNvSpPr>
          <p:nvPr>
            <p:ph idx="1"/>
          </p:nvPr>
        </p:nvSpPr>
        <p:spPr/>
        <p:txBody>
          <a:bodyPr>
            <a:normAutofit fontScale="70000" lnSpcReduction="20000"/>
          </a:bodyPr>
          <a:lstStyle/>
          <a:p>
            <a:r>
              <a:rPr lang="en-US" dirty="0" smtClean="0"/>
              <a:t>TP means the value or price at which transactions take place amongst related parties.</a:t>
            </a:r>
          </a:p>
          <a:p>
            <a:endParaRPr lang="en-US" dirty="0" smtClean="0"/>
          </a:p>
          <a:p>
            <a:r>
              <a:rPr lang="en-US" dirty="0" smtClean="0"/>
              <a:t>TP are the prices at which an enterprise transfers physical goods and intangible property and provides services to associated enterprises</a:t>
            </a:r>
          </a:p>
          <a:p>
            <a:endParaRPr lang="en-US" dirty="0" smtClean="0"/>
          </a:p>
          <a:p>
            <a:r>
              <a:rPr lang="en-US" dirty="0" smtClean="0"/>
              <a:t>TP gain significance because these can be used by the controlling party to their advantage to minimize tax incidence.</a:t>
            </a:r>
          </a:p>
          <a:p>
            <a:endParaRPr lang="en-US" dirty="0" smtClean="0"/>
          </a:p>
          <a:p>
            <a:r>
              <a:rPr lang="en-US" dirty="0" smtClean="0"/>
              <a:t>Approximately 60% of the total transactions across the world are between related parties.</a:t>
            </a:r>
          </a:p>
          <a:p>
            <a:endParaRPr lang="en-US" dirty="0" smtClean="0"/>
          </a:p>
          <a:p>
            <a:r>
              <a:rPr lang="en-US" dirty="0" smtClean="0"/>
              <a:t>If the transactions are across different tax jurisdictions, where tax rates are different, shifting is beneficial.</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2</a:t>
            </a:fld>
            <a:endParaRPr lang="en-US"/>
          </a:p>
        </p:txBody>
      </p:sp>
      <p:sp>
        <p:nvSpPr>
          <p:cNvPr id="11" name="Footer Placeholder 10"/>
          <p:cNvSpPr>
            <a:spLocks noGrp="1"/>
          </p:cNvSpPr>
          <p:nvPr>
            <p:ph type="ftr" sz="quarter" idx="4294967295"/>
          </p:nvPr>
        </p:nvSpPr>
        <p:spPr>
          <a:xfrm>
            <a:off x="3352800" y="6096000"/>
            <a:ext cx="2209800" cy="685800"/>
          </a:xfrm>
        </p:spPr>
        <p:txBody>
          <a:bodyPr/>
          <a:lstStyle/>
          <a:p>
            <a:pPr algn="l"/>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Some Cases</a:t>
            </a:r>
            <a:endParaRPr lang="en-US" sz="3200" dirty="0"/>
          </a:p>
        </p:txBody>
      </p:sp>
      <p:sp>
        <p:nvSpPr>
          <p:cNvPr id="5" name="Content Placeholder 4"/>
          <p:cNvSpPr>
            <a:spLocks noGrp="1"/>
          </p:cNvSpPr>
          <p:nvPr>
            <p:ph idx="1"/>
          </p:nvPr>
        </p:nvSpPr>
        <p:spPr/>
        <p:txBody>
          <a:bodyPr>
            <a:normAutofit/>
          </a:bodyPr>
          <a:lstStyle/>
          <a:p>
            <a:r>
              <a:rPr lang="en-US" sz="2200" b="1" dirty="0" smtClean="0"/>
              <a:t>MARUTI SUZUKI INDIA LTD ( THE SUPRIEM COURT)</a:t>
            </a:r>
          </a:p>
          <a:p>
            <a:pPr>
              <a:buFont typeface="Wingdings" pitchFamily="2" charset="2"/>
              <a:buNone/>
            </a:pPr>
            <a:r>
              <a:rPr lang="en-US" sz="2200" dirty="0" smtClean="0"/>
              <a:t>	The Hon’ble Supreme Court (Supreme Court), on 1st October 2010, in the case of Maruti Suzuki India Ltd. has directed the Transfer Pricing Officer (TPO) to complete the transfer pricing assessment proceedings without being influenced by the judgment passed by the Delhi High Court.</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20</a:t>
            </a:fld>
            <a:endParaRPr lang="en-US"/>
          </a:p>
        </p:txBody>
      </p:sp>
      <p:sp>
        <p:nvSpPr>
          <p:cNvPr id="10" name="Footer Placeholder 9"/>
          <p:cNvSpPr>
            <a:spLocks noGrp="1"/>
          </p:cNvSpPr>
          <p:nvPr>
            <p:ph type="ftr" sz="quarter" idx="4294967295"/>
          </p:nvPr>
        </p:nvSpPr>
        <p:spPr>
          <a:xfrm>
            <a:off x="3581400" y="6096000"/>
            <a:ext cx="2895600" cy="5334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Factors Affecting Transfer Pricing</a:t>
            </a:r>
            <a:endParaRPr lang="en-US" dirty="0"/>
          </a:p>
        </p:txBody>
      </p:sp>
      <p:sp>
        <p:nvSpPr>
          <p:cNvPr id="5" name="Content Placeholder 4"/>
          <p:cNvSpPr>
            <a:spLocks noGrp="1"/>
          </p:cNvSpPr>
          <p:nvPr>
            <p:ph idx="1"/>
          </p:nvPr>
        </p:nvSpPr>
        <p:spPr>
          <a:xfrm>
            <a:off x="304800" y="1554163"/>
            <a:ext cx="8686800" cy="4313238"/>
          </a:xfrm>
        </p:spPr>
        <p:txBody>
          <a:bodyPr>
            <a:normAutofit/>
          </a:bodyPr>
          <a:lstStyle/>
          <a:p>
            <a:pPr>
              <a:lnSpc>
                <a:spcPct val="90000"/>
              </a:lnSpc>
            </a:pPr>
            <a:r>
              <a:rPr lang="en-US" sz="2200" dirty="0" smtClean="0"/>
              <a:t>Internal factors: Performance  Measurement and Evaluation</a:t>
            </a:r>
          </a:p>
          <a:p>
            <a:pPr>
              <a:lnSpc>
                <a:spcPct val="90000"/>
              </a:lnSpc>
            </a:pPr>
            <a:endParaRPr lang="en-US" sz="2200" dirty="0" smtClean="0"/>
          </a:p>
          <a:p>
            <a:pPr>
              <a:lnSpc>
                <a:spcPct val="90000"/>
              </a:lnSpc>
            </a:pPr>
            <a:r>
              <a:rPr lang="en-US" sz="2200" dirty="0" smtClean="0"/>
              <a:t>External Factors:</a:t>
            </a:r>
          </a:p>
          <a:p>
            <a:pPr lvl="1">
              <a:lnSpc>
                <a:spcPct val="90000"/>
              </a:lnSpc>
            </a:pPr>
            <a:endParaRPr lang="en-US" sz="2200" dirty="0" smtClean="0"/>
          </a:p>
          <a:p>
            <a:pPr lvl="1">
              <a:lnSpc>
                <a:spcPct val="90000"/>
              </a:lnSpc>
            </a:pPr>
            <a:r>
              <a:rPr lang="en-US" sz="2200" dirty="0" smtClean="0"/>
              <a:t>Accounting Standard</a:t>
            </a:r>
          </a:p>
          <a:p>
            <a:pPr lvl="1">
              <a:lnSpc>
                <a:spcPct val="90000"/>
              </a:lnSpc>
            </a:pPr>
            <a:endParaRPr lang="en-US" sz="2200" dirty="0" smtClean="0"/>
          </a:p>
          <a:p>
            <a:pPr lvl="1">
              <a:lnSpc>
                <a:spcPct val="90000"/>
              </a:lnSpc>
            </a:pPr>
            <a:r>
              <a:rPr lang="en-US" sz="2200" dirty="0" smtClean="0"/>
              <a:t>Income Tax </a:t>
            </a:r>
          </a:p>
          <a:p>
            <a:pPr lvl="1">
              <a:lnSpc>
                <a:spcPct val="90000"/>
              </a:lnSpc>
            </a:pPr>
            <a:endParaRPr lang="en-US" sz="2200" dirty="0" smtClean="0"/>
          </a:p>
          <a:p>
            <a:pPr lvl="1">
              <a:lnSpc>
                <a:spcPct val="90000"/>
              </a:lnSpc>
            </a:pPr>
            <a:r>
              <a:rPr lang="en-US" sz="2200" dirty="0" smtClean="0"/>
              <a:t>Custom Duty</a:t>
            </a:r>
          </a:p>
          <a:p>
            <a:pPr lvl="1">
              <a:lnSpc>
                <a:spcPct val="90000"/>
              </a:lnSpc>
            </a:pPr>
            <a:endParaRPr lang="en-US" sz="2200" dirty="0" smtClean="0"/>
          </a:p>
          <a:p>
            <a:pPr lvl="1">
              <a:lnSpc>
                <a:spcPct val="90000"/>
              </a:lnSpc>
            </a:pPr>
            <a:r>
              <a:rPr lang="en-US" sz="2200" dirty="0" smtClean="0"/>
              <a:t>Currency Fluctuations </a:t>
            </a:r>
          </a:p>
          <a:p>
            <a:pPr>
              <a:buNone/>
            </a:pPr>
            <a:endParaRPr lang="en-US" dirty="0" smtClean="0"/>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3</a:t>
            </a:fld>
            <a:endParaRPr lang="en-US"/>
          </a:p>
        </p:txBody>
      </p:sp>
      <p:sp>
        <p:nvSpPr>
          <p:cNvPr id="10" name="Footer Placeholder 9"/>
          <p:cNvSpPr>
            <a:spLocks noGrp="1"/>
          </p:cNvSpPr>
          <p:nvPr>
            <p:ph type="ftr" sz="quarter" idx="4294967295"/>
          </p:nvPr>
        </p:nvSpPr>
        <p:spPr>
          <a:xfrm>
            <a:off x="3886200" y="6096000"/>
            <a:ext cx="2590800" cy="5334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Income Tax Act and TP</a:t>
            </a:r>
            <a:endParaRPr lang="en-US" dirty="0"/>
          </a:p>
        </p:txBody>
      </p:sp>
      <p:sp>
        <p:nvSpPr>
          <p:cNvPr id="5" name="Content Placeholder 4"/>
          <p:cNvSpPr>
            <a:spLocks noGrp="1"/>
          </p:cNvSpPr>
          <p:nvPr>
            <p:ph idx="1"/>
          </p:nvPr>
        </p:nvSpPr>
        <p:spPr/>
        <p:txBody>
          <a:bodyPr/>
          <a:lstStyle/>
          <a:p>
            <a:pPr>
              <a:lnSpc>
                <a:spcPct val="90000"/>
              </a:lnSpc>
            </a:pPr>
            <a:r>
              <a:rPr lang="en-US" sz="2200" dirty="0" smtClean="0"/>
              <a:t>Finance Act 2001 substituted the old section of 92 of the ITA by sections 92,92A to      92 F.</a:t>
            </a:r>
          </a:p>
          <a:p>
            <a:pPr>
              <a:lnSpc>
                <a:spcPct val="90000"/>
              </a:lnSpc>
            </a:pPr>
            <a:endParaRPr lang="en-US" sz="2200" dirty="0" smtClean="0"/>
          </a:p>
          <a:p>
            <a:pPr>
              <a:lnSpc>
                <a:spcPct val="90000"/>
              </a:lnSpc>
            </a:pPr>
            <a:r>
              <a:rPr lang="en-US" sz="2200" dirty="0" smtClean="0"/>
              <a:t>These sections are the backbone of Indian Transfer Pricing Regulation.</a:t>
            </a:r>
          </a:p>
          <a:p>
            <a:pPr>
              <a:lnSpc>
                <a:spcPct val="90000"/>
              </a:lnSpc>
            </a:pPr>
            <a:endParaRPr lang="en-US" sz="2200" dirty="0" smtClean="0"/>
          </a:p>
          <a:p>
            <a:pPr>
              <a:lnSpc>
                <a:spcPct val="90000"/>
              </a:lnSpc>
            </a:pPr>
            <a:r>
              <a:rPr lang="en-US" sz="2200" dirty="0" smtClean="0"/>
              <a:t>These sections define the meaning of related parties, international transactions, pricing methodologies etc.</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4</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TPR: Some Important Concepts</a:t>
            </a:r>
            <a:endParaRPr lang="en-US" dirty="0"/>
          </a:p>
        </p:txBody>
      </p:sp>
      <p:sp>
        <p:nvSpPr>
          <p:cNvPr id="5" name="Content Placeholder 4"/>
          <p:cNvSpPr>
            <a:spLocks noGrp="1"/>
          </p:cNvSpPr>
          <p:nvPr>
            <p:ph idx="1"/>
          </p:nvPr>
        </p:nvSpPr>
        <p:spPr/>
        <p:txBody>
          <a:bodyPr/>
          <a:lstStyle/>
          <a:p>
            <a:r>
              <a:rPr lang="en-US" sz="2200" dirty="0" smtClean="0"/>
              <a:t>Income/Expenses/Cost arising from an international transaction shall be computed having regard to </a:t>
            </a:r>
            <a:r>
              <a:rPr lang="en-US" sz="2200" b="1" dirty="0" smtClean="0"/>
              <a:t>arm’s length price (ALP).</a:t>
            </a:r>
          </a:p>
          <a:p>
            <a:endParaRPr lang="en-US" sz="2200" b="1" dirty="0" smtClean="0"/>
          </a:p>
          <a:p>
            <a:r>
              <a:rPr lang="en-US" sz="2200" i="1" dirty="0" smtClean="0"/>
              <a:t>ALP provisions can be applied if it leads to decrease in taxable income or increase in losses. </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5</a:t>
            </a:fld>
            <a:endParaRPr lang="en-US"/>
          </a:p>
        </p:txBody>
      </p:sp>
      <p:sp>
        <p:nvSpPr>
          <p:cNvPr id="10" name="Footer Placeholder 9"/>
          <p:cNvSpPr>
            <a:spLocks noGrp="1"/>
          </p:cNvSpPr>
          <p:nvPr>
            <p:ph type="ftr" sz="quarter" idx="4294967295"/>
          </p:nvPr>
        </p:nvSpPr>
        <p:spPr>
          <a:xfrm>
            <a:off x="3581400" y="5943600"/>
            <a:ext cx="2895600" cy="6858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Associate Enterprise: 92A</a:t>
            </a:r>
            <a:endParaRPr lang="en-US" dirty="0"/>
          </a:p>
        </p:txBody>
      </p:sp>
      <p:sp>
        <p:nvSpPr>
          <p:cNvPr id="5" name="Content Placeholder 4"/>
          <p:cNvSpPr>
            <a:spLocks noGrp="1"/>
          </p:cNvSpPr>
          <p:nvPr>
            <p:ph idx="1"/>
          </p:nvPr>
        </p:nvSpPr>
        <p:spPr/>
        <p:txBody>
          <a:bodyPr>
            <a:normAutofit fontScale="92500" lnSpcReduction="10000"/>
          </a:bodyPr>
          <a:lstStyle/>
          <a:p>
            <a:pPr>
              <a:lnSpc>
                <a:spcPct val="90000"/>
              </a:lnSpc>
            </a:pPr>
            <a:r>
              <a:rPr lang="en-US" sz="2400" dirty="0" smtClean="0"/>
              <a:t>Direct  or Indirect Control/Control through intermediary</a:t>
            </a:r>
          </a:p>
          <a:p>
            <a:pPr>
              <a:lnSpc>
                <a:spcPct val="90000"/>
              </a:lnSpc>
            </a:pPr>
            <a:endParaRPr lang="en-US" sz="2400" dirty="0" smtClean="0"/>
          </a:p>
          <a:p>
            <a:pPr>
              <a:lnSpc>
                <a:spcPct val="90000"/>
              </a:lnSpc>
            </a:pPr>
            <a:r>
              <a:rPr lang="en-US" sz="2400" dirty="0" smtClean="0"/>
              <a:t>Holding 26% of voting power</a:t>
            </a:r>
          </a:p>
          <a:p>
            <a:pPr>
              <a:lnSpc>
                <a:spcPct val="90000"/>
              </a:lnSpc>
            </a:pPr>
            <a:endParaRPr lang="en-US" sz="2400" dirty="0" smtClean="0"/>
          </a:p>
          <a:p>
            <a:pPr>
              <a:lnSpc>
                <a:spcPct val="90000"/>
              </a:lnSpc>
            </a:pPr>
            <a:r>
              <a:rPr lang="en-US" sz="2400" dirty="0" smtClean="0"/>
              <a:t>Advance of not less than 51% of the total assets of borrowing company.</a:t>
            </a:r>
          </a:p>
          <a:p>
            <a:pPr>
              <a:lnSpc>
                <a:spcPct val="90000"/>
              </a:lnSpc>
            </a:pPr>
            <a:endParaRPr lang="en-US" sz="2400" dirty="0" smtClean="0"/>
          </a:p>
          <a:p>
            <a:pPr>
              <a:lnSpc>
                <a:spcPct val="90000"/>
              </a:lnSpc>
            </a:pPr>
            <a:r>
              <a:rPr lang="en-US" sz="2400" dirty="0" smtClean="0"/>
              <a:t>Guarantees not less than 10% on behalf of borrower</a:t>
            </a:r>
          </a:p>
          <a:p>
            <a:pPr>
              <a:lnSpc>
                <a:spcPct val="90000"/>
              </a:lnSpc>
            </a:pPr>
            <a:endParaRPr lang="en-US" sz="2400" dirty="0" smtClean="0"/>
          </a:p>
          <a:p>
            <a:pPr>
              <a:lnSpc>
                <a:spcPct val="90000"/>
              </a:lnSpc>
            </a:pPr>
            <a:r>
              <a:rPr lang="en-US" sz="2400" dirty="0" smtClean="0"/>
              <a:t>Appointment of more than 50% of the </a:t>
            </a:r>
            <a:r>
              <a:rPr lang="en-US" sz="2400" dirty="0" err="1" smtClean="0"/>
              <a:t>BoD</a:t>
            </a:r>
            <a:endParaRPr lang="en-US" sz="2400" dirty="0" smtClean="0"/>
          </a:p>
          <a:p>
            <a:pPr>
              <a:lnSpc>
                <a:spcPct val="90000"/>
              </a:lnSpc>
            </a:pPr>
            <a:endParaRPr lang="en-US" sz="2400" dirty="0" smtClean="0"/>
          </a:p>
          <a:p>
            <a:pPr>
              <a:lnSpc>
                <a:spcPct val="90000"/>
              </a:lnSpc>
            </a:pPr>
            <a:r>
              <a:rPr lang="en-US" sz="2400" dirty="0" smtClean="0"/>
              <a:t>Dependence for  90% or more of the total raw material or other consumables</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6</a:t>
            </a:fld>
            <a:endParaRPr lang="en-US"/>
          </a:p>
        </p:txBody>
      </p:sp>
      <p:sp>
        <p:nvSpPr>
          <p:cNvPr id="10" name="Footer Placeholder 9"/>
          <p:cNvSpPr>
            <a:spLocks noGrp="1"/>
          </p:cNvSpPr>
          <p:nvPr>
            <p:ph type="ftr" sz="quarter" idx="4294967295"/>
          </p:nvPr>
        </p:nvSpPr>
        <p:spPr>
          <a:xfrm>
            <a:off x="3581400" y="5943600"/>
            <a:ext cx="2895600" cy="685800"/>
          </a:xfrm>
        </p:spPr>
        <p:txBody>
          <a:bodyPr/>
          <a:lstStyle/>
          <a:p>
            <a:r>
              <a:rPr lang="en-US" dirty="0" smtClean="0"/>
              <a:t>PAVAN SOMANI                                              </a:t>
            </a:r>
            <a:r>
              <a:rPr lang="en-US" dirty="0" err="1" smtClean="0"/>
              <a:t>B.Com</a:t>
            </a:r>
            <a:r>
              <a:rPr lang="en-US" dirty="0" smtClean="0"/>
              <a:t>, </a:t>
            </a:r>
            <a:r>
              <a:rPr lang="en-US" dirty="0" smtClean="0"/>
              <a:t> ACA</a:t>
            </a:r>
            <a:r>
              <a:rPr lang="en-US" dirty="0" smtClean="0"/>
              <a:t>, &amp; Grad. CWA                                              HINGOLI</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Arm’s Length Price</a:t>
            </a:r>
            <a:endParaRPr lang="en-US" dirty="0"/>
          </a:p>
        </p:txBody>
      </p:sp>
      <p:sp>
        <p:nvSpPr>
          <p:cNvPr id="5" name="Content Placeholder 4"/>
          <p:cNvSpPr>
            <a:spLocks noGrp="1"/>
          </p:cNvSpPr>
          <p:nvPr>
            <p:ph idx="1"/>
          </p:nvPr>
        </p:nvSpPr>
        <p:spPr/>
        <p:txBody>
          <a:bodyPr/>
          <a:lstStyle/>
          <a:p>
            <a:r>
              <a:rPr lang="en-US" sz="2200" dirty="0" smtClean="0"/>
              <a:t>Price which two independent firms would agree on.</a:t>
            </a:r>
          </a:p>
          <a:p>
            <a:endParaRPr lang="en-US" sz="2200" dirty="0" smtClean="0"/>
          </a:p>
          <a:p>
            <a:r>
              <a:rPr lang="en-US" sz="2200" dirty="0" smtClean="0"/>
              <a:t>Price which is generally charged in a transaction between persons other than associated enterprises.</a:t>
            </a:r>
          </a:p>
          <a:p>
            <a:endParaRPr lang="en-US" dirty="0" smtClean="0"/>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7</a:t>
            </a:fld>
            <a:endParaRPr lang="en-US"/>
          </a:p>
        </p:txBody>
      </p:sp>
      <p:sp>
        <p:nvSpPr>
          <p:cNvPr id="10" name="Footer Placeholder 9"/>
          <p:cNvSpPr>
            <a:spLocks noGrp="1"/>
          </p:cNvSpPr>
          <p:nvPr>
            <p:ph type="ftr" sz="quarter" idx="4294967295"/>
          </p:nvPr>
        </p:nvSpPr>
        <p:spPr>
          <a:xfrm>
            <a:off x="3581400" y="6096000"/>
            <a:ext cx="2895600" cy="5334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Arm’s Length Price Methods: 92C</a:t>
            </a:r>
            <a:endParaRPr lang="en-US" dirty="0"/>
          </a:p>
        </p:txBody>
      </p:sp>
      <p:sp>
        <p:nvSpPr>
          <p:cNvPr id="5" name="Content Placeholder 4"/>
          <p:cNvSpPr>
            <a:spLocks noGrp="1"/>
          </p:cNvSpPr>
          <p:nvPr>
            <p:ph idx="1"/>
          </p:nvPr>
        </p:nvSpPr>
        <p:spPr/>
        <p:txBody>
          <a:bodyPr>
            <a:normAutofit/>
          </a:bodyPr>
          <a:lstStyle/>
          <a:p>
            <a:r>
              <a:rPr lang="en-US" sz="2200" dirty="0" smtClean="0"/>
              <a:t>Comparable uncontrolled price method</a:t>
            </a:r>
          </a:p>
          <a:p>
            <a:endParaRPr lang="en-US" sz="2200" dirty="0" smtClean="0"/>
          </a:p>
          <a:p>
            <a:r>
              <a:rPr lang="en-US" sz="2200" dirty="0" smtClean="0"/>
              <a:t>Resale price method</a:t>
            </a:r>
          </a:p>
          <a:p>
            <a:endParaRPr lang="en-US" sz="2200" dirty="0" smtClean="0"/>
          </a:p>
          <a:p>
            <a:r>
              <a:rPr lang="en-US" sz="2200" dirty="0" smtClean="0"/>
              <a:t>Cost plus method</a:t>
            </a:r>
          </a:p>
          <a:p>
            <a:endParaRPr lang="en-US" sz="2200" dirty="0" smtClean="0"/>
          </a:p>
          <a:p>
            <a:r>
              <a:rPr lang="en-US" sz="2200" dirty="0" smtClean="0"/>
              <a:t>Transaction Net  Margin Method </a:t>
            </a:r>
          </a:p>
          <a:p>
            <a:endParaRPr lang="en-US" sz="2200" dirty="0" smtClean="0"/>
          </a:p>
          <a:p>
            <a:r>
              <a:rPr lang="en-US" sz="2200" dirty="0" smtClean="0"/>
              <a:t>Profit split method</a:t>
            </a:r>
          </a:p>
          <a:p>
            <a:endParaRPr lang="en-US" dirty="0" smtClean="0"/>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8</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Comparable uncontrolled price method (CUP)</a:t>
            </a:r>
            <a:endParaRPr lang="en-US" dirty="0"/>
          </a:p>
        </p:txBody>
      </p:sp>
      <p:sp>
        <p:nvSpPr>
          <p:cNvPr id="5" name="Content Placeholder 4"/>
          <p:cNvSpPr>
            <a:spLocks noGrp="1"/>
          </p:cNvSpPr>
          <p:nvPr>
            <p:ph idx="1"/>
          </p:nvPr>
        </p:nvSpPr>
        <p:spPr/>
        <p:txBody>
          <a:bodyPr/>
          <a:lstStyle/>
          <a:p>
            <a:r>
              <a:rPr lang="en-US" sz="2200" dirty="0" smtClean="0"/>
              <a:t>CUP method compares the price transferred in a controlled transaction to the price charged in a comparable un-controlled transaction.</a:t>
            </a:r>
          </a:p>
          <a:p>
            <a:endParaRPr lang="en-US" sz="2200" dirty="0" smtClean="0"/>
          </a:p>
          <a:p>
            <a:r>
              <a:rPr lang="en-US" sz="2200" dirty="0" smtClean="0"/>
              <a:t>CUP method is the most direct and reliable way to apply the arm’s length principle.</a:t>
            </a:r>
          </a:p>
          <a:p>
            <a:endParaRPr lang="en-US" dirty="0"/>
          </a:p>
        </p:txBody>
      </p:sp>
      <p:sp>
        <p:nvSpPr>
          <p:cNvPr id="6" name="Slide Number Placeholder 5"/>
          <p:cNvSpPr>
            <a:spLocks noGrp="1"/>
          </p:cNvSpPr>
          <p:nvPr>
            <p:ph type="sldNum" sz="quarter" idx="4294967295"/>
          </p:nvPr>
        </p:nvSpPr>
        <p:spPr>
          <a:xfrm>
            <a:off x="8229600" y="6473952"/>
            <a:ext cx="758952" cy="246888"/>
          </a:xfrm>
        </p:spPr>
        <p:txBody>
          <a:bodyPr/>
          <a:lstStyle/>
          <a:p>
            <a:fld id="{B6F15528-21DE-4FAA-801E-634DDDAF4B2B}" type="slidenum">
              <a:rPr lang="en-US" smtClean="0"/>
              <a:pPr/>
              <a:t>9</a:t>
            </a:fld>
            <a:endParaRPr lang="en-US"/>
          </a:p>
        </p:txBody>
      </p:sp>
      <p:sp>
        <p:nvSpPr>
          <p:cNvPr id="10" name="Footer Placeholder 9"/>
          <p:cNvSpPr>
            <a:spLocks noGrp="1"/>
          </p:cNvSpPr>
          <p:nvPr>
            <p:ph type="ftr" sz="quarter" idx="4294967295"/>
          </p:nvPr>
        </p:nvSpPr>
        <p:spPr>
          <a:xfrm>
            <a:off x="3581400" y="6172200"/>
            <a:ext cx="2895600" cy="457200"/>
          </a:xfrm>
        </p:spPr>
        <p:txBody>
          <a:bodyPr/>
          <a:lstStyle/>
          <a:p>
            <a:r>
              <a:rPr lang="en-US" dirty="0" smtClean="0"/>
              <a:t>PAVAN SOMANI                                              </a:t>
            </a:r>
            <a:r>
              <a:rPr lang="en-US" dirty="0" err="1" smtClean="0"/>
              <a:t>B.Com</a:t>
            </a:r>
            <a:r>
              <a:rPr lang="en-US" dirty="0" smtClean="0"/>
              <a:t>, ACA, &amp; Grad. CWA                                              HINGOLI</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97</TotalTime>
  <Words>1016</Words>
  <Application>Microsoft Office PowerPoint</Application>
  <PresentationFormat>On-screen Show (4:3)</PresentationFormat>
  <Paragraphs>171</Paragraphs>
  <Slides>20</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Trek</vt:lpstr>
      <vt:lpstr>Document</vt:lpstr>
      <vt:lpstr>Concept of Transfer Pricing  Regulations </vt:lpstr>
      <vt:lpstr>Transfer Price: What and Why?</vt:lpstr>
      <vt:lpstr>Factors Affecting Transfer Pricing</vt:lpstr>
      <vt:lpstr>Income Tax Act and TP</vt:lpstr>
      <vt:lpstr>TPR: Some Important Concepts</vt:lpstr>
      <vt:lpstr>Associate Enterprise: 92A</vt:lpstr>
      <vt:lpstr>Arm’s Length Price</vt:lpstr>
      <vt:lpstr>Arm’s Length Price Methods: 92C</vt:lpstr>
      <vt:lpstr>Comparable uncontrolled price method (CUP)</vt:lpstr>
      <vt:lpstr>Resale price method (RPM)</vt:lpstr>
      <vt:lpstr>Profit Split Method (PSM)</vt:lpstr>
      <vt:lpstr>Cost Plus Method (CP)</vt:lpstr>
      <vt:lpstr>Transaction Net  Margin Method (TNM)</vt:lpstr>
      <vt:lpstr>Transfer Pricing Methods</vt:lpstr>
      <vt:lpstr>Some Transactions subject to ALP</vt:lpstr>
      <vt:lpstr>Accountant's Report </vt:lpstr>
      <vt:lpstr>Penalties :</vt:lpstr>
      <vt:lpstr>Alternate Dispute Resolution Mechanism </vt:lpstr>
      <vt:lpstr>Some Cases</vt:lpstr>
      <vt:lpstr>Some Cases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DZCPSI4</cp:lastModifiedBy>
  <cp:revision>35</cp:revision>
  <dcterms:created xsi:type="dcterms:W3CDTF">2006-08-16T00:00:00Z</dcterms:created>
  <dcterms:modified xsi:type="dcterms:W3CDTF">2010-10-19T09:06:58Z</dcterms:modified>
</cp:coreProperties>
</file>