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5" r:id="rId4"/>
    <p:sldId id="256" r:id="rId5"/>
    <p:sldId id="257" r:id="rId6"/>
    <p:sldId id="259" r:id="rId7"/>
    <p:sldId id="260" r:id="rId8"/>
    <p:sldId id="261" r:id="rId9"/>
    <p:sldId id="26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 snapToGrid="0">
      <p:cViewPr>
        <p:scale>
          <a:sx n="70" d="100"/>
          <a:sy n="70" d="100"/>
        </p:scale>
        <p:origin x="636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24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9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5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9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2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34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5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7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6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EBA7A-ABC3-49F6-A865-0AF6EDBB92EE}" type="datetimeFigureOut">
              <a:rPr lang="en-US" smtClean="0"/>
              <a:t>16-Sep-18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75070-8831-4238-BC1E-B4CB853B0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4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37" y="1476562"/>
            <a:ext cx="72835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4000" dirty="0" smtClean="0">
                <a:latin typeface="ArialMT"/>
              </a:rPr>
              <a:t>Tax Deduction at Source (TDS)</a:t>
            </a:r>
          </a:p>
          <a:p>
            <a:pPr algn="ctr"/>
            <a:endParaRPr lang="en-IN" sz="1600" dirty="0" smtClean="0">
              <a:latin typeface="ArialM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2555" y="3722000"/>
            <a:ext cx="73281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5400" dirty="0" smtClean="0">
                <a:latin typeface="ArialMT"/>
              </a:rPr>
              <a:t>Goods and Service Tax</a:t>
            </a:r>
          </a:p>
        </p:txBody>
      </p:sp>
      <p:sp>
        <p:nvSpPr>
          <p:cNvPr id="8" name="Rectangle 7"/>
          <p:cNvSpPr/>
          <p:nvPr/>
        </p:nvSpPr>
        <p:spPr>
          <a:xfrm>
            <a:off x="195857" y="629576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dirty="0">
                <a:latin typeface="ArialMT"/>
              </a:rPr>
              <a:t>16/09/2018</a:t>
            </a:r>
          </a:p>
        </p:txBody>
      </p:sp>
      <p:sp>
        <p:nvSpPr>
          <p:cNvPr id="9" name="Rectangle 8"/>
          <p:cNvSpPr/>
          <p:nvPr/>
        </p:nvSpPr>
        <p:spPr>
          <a:xfrm>
            <a:off x="8359712" y="6034150"/>
            <a:ext cx="3342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2800" dirty="0" smtClean="0">
                <a:latin typeface="ArialMT"/>
              </a:rPr>
              <a:t>ACA </a:t>
            </a:r>
            <a:r>
              <a:rPr lang="en-IN" sz="2800" dirty="0" err="1" smtClean="0">
                <a:latin typeface="ArialMT"/>
              </a:rPr>
              <a:t>Sarita</a:t>
            </a:r>
            <a:r>
              <a:rPr lang="en-IN" sz="2800" dirty="0" smtClean="0">
                <a:latin typeface="ArialMT"/>
              </a:rPr>
              <a:t> </a:t>
            </a:r>
            <a:r>
              <a:rPr lang="en-IN" sz="2800" dirty="0" err="1" smtClean="0">
                <a:latin typeface="ArialMT"/>
              </a:rPr>
              <a:t>Laddha</a:t>
            </a:r>
            <a:r>
              <a:rPr lang="en-IN" sz="2800" dirty="0" smtClean="0">
                <a:latin typeface="ArialMT"/>
              </a:rPr>
              <a:t> </a:t>
            </a:r>
            <a:endParaRPr lang="en-IN" sz="2800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17109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5221" y="385010"/>
            <a:ext cx="1130968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"/>
              </a:rPr>
              <a:t>Summary of Notification and Act - TDS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987644"/>
              </p:ext>
            </p:extLst>
          </p:nvPr>
        </p:nvGraphicFramePr>
        <p:xfrm>
          <a:off x="465221" y="927499"/>
          <a:ext cx="11309683" cy="5775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30246">
                  <a:extLst>
                    <a:ext uri="{9D8B030D-6E8A-4147-A177-3AD203B41FA5}">
                      <a16:colId xmlns:a16="http://schemas.microsoft.com/office/drawing/2014/main" val="4141885420"/>
                    </a:ext>
                  </a:extLst>
                </a:gridCol>
                <a:gridCol w="8779437">
                  <a:extLst>
                    <a:ext uri="{9D8B030D-6E8A-4147-A177-3AD203B41FA5}">
                      <a16:colId xmlns:a16="http://schemas.microsoft.com/office/drawing/2014/main" val="2389524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700" b="1" dirty="0" err="1" smtClean="0">
                          <a:solidFill>
                            <a:schemeClr val="bg1"/>
                          </a:solidFill>
                          <a:latin typeface="ArialMT"/>
                        </a:rPr>
                        <a:t>Partiulars</a:t>
                      </a:r>
                      <a:endParaRPr lang="en-US" sz="1700" b="1" dirty="0">
                        <a:solidFill>
                          <a:schemeClr val="bg1"/>
                        </a:solidFill>
                        <a:latin typeface="ArialM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700" b="1" dirty="0" smtClean="0">
                          <a:solidFill>
                            <a:schemeClr val="bg1"/>
                          </a:solidFill>
                          <a:latin typeface="ArialMT"/>
                        </a:rPr>
                        <a:t>Provisions</a:t>
                      </a:r>
                      <a:endParaRPr lang="en-US" sz="1700" b="1" dirty="0">
                        <a:solidFill>
                          <a:schemeClr val="bg1"/>
                        </a:solidFill>
                        <a:latin typeface="ArialM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326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Effective date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1.10.2018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346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Applicability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Currently</a:t>
                      </a:r>
                      <a:r>
                        <a:rPr lang="en-IN" sz="1700" baseline="0" dirty="0" smtClean="0">
                          <a:latin typeface="ArialMT"/>
                        </a:rPr>
                        <a:t> on Govt. and Public sector undertakings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240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Rate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2% (CGST+SGST/UTGST</a:t>
                      </a:r>
                      <a:r>
                        <a:rPr lang="en-IN" sz="1700" baseline="0" dirty="0" smtClean="0">
                          <a:latin typeface="ArialMT"/>
                        </a:rPr>
                        <a:t> or IGST)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975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Point of deduction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700" dirty="0" smtClean="0">
                          <a:solidFill>
                            <a:srgbClr val="1E314F"/>
                          </a:solidFill>
                          <a:latin typeface="ArialMT"/>
                        </a:rPr>
                        <a:t>P</a:t>
                      </a:r>
                      <a:r>
                        <a:rPr lang="en-US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ayments made or Credited to the supplier of taxable goods or services or both where the total value of such supply, under an individual contract, exceeds </a:t>
                      </a:r>
                      <a:r>
                        <a:rPr lang="en-US" sz="1700" b="0" i="0" dirty="0" err="1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Rs</a:t>
                      </a:r>
                      <a:r>
                        <a:rPr lang="en-US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. 2,50,000.</a:t>
                      </a:r>
                      <a:endParaRPr lang="en-US" sz="1700" dirty="0" smtClean="0"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63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Not applicable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700" dirty="0" smtClean="0">
                          <a:solidFill>
                            <a:srgbClr val="1E314F"/>
                          </a:solidFill>
                          <a:latin typeface="ArialMT"/>
                        </a:rPr>
                        <a:t>T</a:t>
                      </a:r>
                      <a:r>
                        <a:rPr lang="en-US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he location of supplier and Place of supply different from place of registration of recipient.</a:t>
                      </a:r>
                      <a:endParaRPr lang="en-US" sz="1700" dirty="0" smtClean="0"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52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Valuation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IN" sz="1700" dirty="0" smtClean="0">
                          <a:latin typeface="ArialMT"/>
                        </a:rPr>
                        <a:t>Value excluding</a:t>
                      </a:r>
                      <a:r>
                        <a:rPr lang="en-IN" sz="1700" baseline="0" dirty="0" smtClean="0">
                          <a:latin typeface="ArialMT"/>
                        </a:rPr>
                        <a:t> GST and Cess in the Invoice</a:t>
                      </a:r>
                      <a:endParaRPr lang="en-US" sz="1700" dirty="0" smtClean="0"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609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Registration 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IN" sz="1700" dirty="0" smtClean="0">
                          <a:latin typeface="ArialMT"/>
                        </a:rPr>
                        <a:t>Compulsory in GST REG-07</a:t>
                      </a:r>
                      <a:endParaRPr lang="en-US" sz="1700" dirty="0" smtClean="0"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2616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Time</a:t>
                      </a:r>
                      <a:r>
                        <a:rPr lang="en-IN" sz="1700" baseline="0" dirty="0" smtClean="0">
                          <a:latin typeface="ArialMT"/>
                        </a:rPr>
                        <a:t> limit for payment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Within 10 days from the end of the month in which tax is deducted.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140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Return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GSTR-7</a:t>
                      </a:r>
                      <a:endParaRPr lang="en-US" sz="1700" b="0" i="0" dirty="0" smtClean="0">
                        <a:solidFill>
                          <a:srgbClr val="1E314F"/>
                        </a:solidFill>
                        <a:effectLst/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609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Time limit for Return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Within 10 days from the end of the month in which tax is </a:t>
                      </a:r>
                      <a:r>
                        <a:rPr lang="en-US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deducted.</a:t>
                      </a:r>
                      <a:endParaRPr lang="en-US" sz="1700" b="0" i="0" dirty="0" smtClean="0">
                        <a:solidFill>
                          <a:srgbClr val="1E314F"/>
                        </a:solidFill>
                        <a:effectLst/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064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Issue of certificate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1E314F"/>
                          </a:solidFill>
                          <a:latin typeface="ArialMT"/>
                        </a:rPr>
                        <a:t>within 5 days of crediting the amount so deducted to Government in form</a:t>
                      </a:r>
                      <a:r>
                        <a:rPr lang="en-US" sz="1700" baseline="0" dirty="0" smtClean="0">
                          <a:solidFill>
                            <a:srgbClr val="1E314F"/>
                          </a:solidFill>
                          <a:latin typeface="ArialMT"/>
                        </a:rPr>
                        <a:t> GSTR-7A (electronically)</a:t>
                      </a:r>
                      <a:endParaRPr lang="en-US" sz="1700" b="0" i="0" dirty="0" smtClean="0">
                        <a:solidFill>
                          <a:srgbClr val="1E314F"/>
                        </a:solidFill>
                        <a:effectLst/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07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700" dirty="0" smtClean="0">
                          <a:latin typeface="ArialMT"/>
                        </a:rPr>
                        <a:t>Interest of Late Fee</a:t>
                      </a:r>
                      <a:endParaRPr lang="en-US" sz="1700" dirty="0">
                        <a:latin typeface="Arial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700" b="0" i="0" dirty="0" smtClean="0">
                          <a:solidFill>
                            <a:srgbClr val="1E314F"/>
                          </a:solidFill>
                          <a:effectLst/>
                          <a:latin typeface="ArialMT"/>
                        </a:rPr>
                        <a:t>Interest @ 18% p.a. for non payment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212529"/>
                          </a:solidFill>
                          <a:latin typeface="ArialMT"/>
                        </a:rPr>
                        <a:t>Late fee </a:t>
                      </a:r>
                      <a:r>
                        <a:rPr lang="en-US" sz="1700" dirty="0" err="1" smtClean="0">
                          <a:solidFill>
                            <a:srgbClr val="212529"/>
                          </a:solidFill>
                          <a:latin typeface="ArialMT"/>
                        </a:rPr>
                        <a:t>Rs</a:t>
                      </a:r>
                      <a:r>
                        <a:rPr lang="en-US" sz="1700" dirty="0" smtClean="0">
                          <a:solidFill>
                            <a:srgbClr val="212529"/>
                          </a:solidFill>
                          <a:latin typeface="ArialMT"/>
                        </a:rPr>
                        <a:t> </a:t>
                      </a:r>
                      <a:r>
                        <a:rPr lang="en-US" sz="1700" dirty="0" smtClean="0">
                          <a:solidFill>
                            <a:srgbClr val="212529"/>
                          </a:solidFill>
                          <a:latin typeface="ArialMT"/>
                        </a:rPr>
                        <a:t>200</a:t>
                      </a:r>
                      <a:r>
                        <a:rPr lang="en-US" sz="1700" dirty="0" smtClean="0">
                          <a:solidFill>
                            <a:srgbClr val="212529"/>
                          </a:solidFill>
                          <a:latin typeface="ArialMT"/>
                        </a:rPr>
                        <a:t>/- per day subject to maximum of </a:t>
                      </a:r>
                      <a:r>
                        <a:rPr lang="en-US" sz="1700" dirty="0" err="1" smtClean="0">
                          <a:solidFill>
                            <a:srgbClr val="212529"/>
                          </a:solidFill>
                          <a:latin typeface="ArialMT"/>
                        </a:rPr>
                        <a:t>Rs</a:t>
                      </a:r>
                      <a:r>
                        <a:rPr lang="en-US" sz="1700" dirty="0" smtClean="0">
                          <a:solidFill>
                            <a:srgbClr val="212529"/>
                          </a:solidFill>
                          <a:latin typeface="ArialMT"/>
                        </a:rPr>
                        <a:t>. 10,000/-</a:t>
                      </a:r>
                      <a:endParaRPr lang="en-IN" sz="1700" b="0" i="0" dirty="0" smtClean="0">
                        <a:solidFill>
                          <a:srgbClr val="1E314F"/>
                        </a:solidFill>
                        <a:effectLst/>
                        <a:latin typeface="Arial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420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4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3768" y="707069"/>
            <a:ext cx="108605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0" i="0" dirty="0" smtClean="0">
                <a:effectLst/>
                <a:latin typeface="Arilamt"/>
              </a:rPr>
              <a:t>Under the GST regime we have the basic 3 kinds of taxes.</a:t>
            </a:r>
          </a:p>
          <a:p>
            <a:pPr algn="ctr"/>
            <a:endParaRPr lang="en-US" dirty="0">
              <a:latin typeface="Arilamt"/>
            </a:endParaRPr>
          </a:p>
          <a:p>
            <a:pPr algn="ctr"/>
            <a:r>
              <a:rPr lang="en-US" b="0" i="0" dirty="0" smtClean="0">
                <a:effectLst/>
                <a:latin typeface="Arilamt"/>
              </a:rPr>
              <a:t>CGST, SGST/UTGST and IGST. </a:t>
            </a:r>
          </a:p>
          <a:p>
            <a:pPr algn="ctr"/>
            <a:endParaRPr lang="en-US" dirty="0">
              <a:latin typeface="Arilamt"/>
            </a:endParaRPr>
          </a:p>
          <a:p>
            <a:pPr algn="ctr"/>
            <a:r>
              <a:rPr lang="en-US" b="0" i="0" dirty="0" smtClean="0">
                <a:effectLst/>
                <a:latin typeface="Arilamt"/>
              </a:rPr>
              <a:t>In addition</a:t>
            </a:r>
          </a:p>
          <a:p>
            <a:pPr algn="ctr"/>
            <a:endParaRPr lang="en-US" b="0" i="0" dirty="0" smtClean="0">
              <a:effectLst/>
              <a:latin typeface="Arilamt"/>
            </a:endParaRPr>
          </a:p>
          <a:p>
            <a:pPr algn="ctr"/>
            <a:r>
              <a:rPr lang="en-US" dirty="0">
                <a:latin typeface="Arilamt"/>
              </a:rPr>
              <a:t>C</a:t>
            </a:r>
            <a:r>
              <a:rPr lang="en-US" b="0" i="0" dirty="0" smtClean="0">
                <a:effectLst/>
                <a:latin typeface="Arilamt"/>
              </a:rPr>
              <a:t>ertain categories of registered persons are required to deduct taxes and deposit it with the government. </a:t>
            </a:r>
          </a:p>
          <a:p>
            <a:pPr algn="ctr"/>
            <a:endParaRPr lang="en-US" dirty="0">
              <a:latin typeface="Arilamt"/>
            </a:endParaRPr>
          </a:p>
          <a:p>
            <a:pPr algn="ctr"/>
            <a:r>
              <a:rPr lang="en-US" b="0" i="0" dirty="0" smtClean="0">
                <a:effectLst/>
                <a:latin typeface="Arilamt"/>
              </a:rPr>
              <a:t>Let’s try to understand TDS related procedures under GST.</a:t>
            </a:r>
            <a:endParaRPr lang="en-US" dirty="0">
              <a:latin typeface="Arilam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7312" y="3829550"/>
            <a:ext cx="1042125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u="sng" dirty="0" smtClean="0">
                <a:latin typeface="Arilamt"/>
              </a:rPr>
              <a:t>Applicability</a:t>
            </a:r>
          </a:p>
          <a:p>
            <a:pPr algn="ctr"/>
            <a:endParaRPr lang="en-US" b="1" dirty="0" smtClean="0">
              <a:latin typeface="Arilamt"/>
            </a:endParaRPr>
          </a:p>
          <a:p>
            <a:pPr algn="ctr"/>
            <a:r>
              <a:rPr lang="en-US" u="sng" dirty="0" smtClean="0">
                <a:latin typeface="Arilamt"/>
              </a:rPr>
              <a:t>Notification No</a:t>
            </a:r>
            <a:r>
              <a:rPr lang="en-US" u="sng" dirty="0">
                <a:latin typeface="Arilamt"/>
              </a:rPr>
              <a:t>. 50/2018 – Central Tax dated September 13, </a:t>
            </a:r>
            <a:r>
              <a:rPr lang="en-US" u="sng" dirty="0" smtClean="0">
                <a:latin typeface="Arilamt"/>
              </a:rPr>
              <a:t>2018</a:t>
            </a:r>
          </a:p>
          <a:p>
            <a:pPr algn="ctr"/>
            <a:endParaRPr lang="en-US" u="sng" dirty="0" smtClean="0">
              <a:latin typeface="Arilamt"/>
            </a:endParaRPr>
          </a:p>
          <a:p>
            <a:pPr algn="ctr"/>
            <a:r>
              <a:rPr lang="en-US" dirty="0" smtClean="0">
                <a:latin typeface="Arilamt"/>
              </a:rPr>
              <a:t>Section 51 of the CGST Act, 2017 (i.e. Tax deduction at source) applicable from 1</a:t>
            </a:r>
            <a:r>
              <a:rPr lang="en-US" baseline="30000" dirty="0" smtClean="0">
                <a:latin typeface="Arilamt"/>
              </a:rPr>
              <a:t>st</a:t>
            </a:r>
            <a:r>
              <a:rPr lang="en-US" dirty="0" smtClean="0">
                <a:latin typeface="Arilamt"/>
              </a:rPr>
              <a:t> October 2018.</a:t>
            </a:r>
          </a:p>
          <a:p>
            <a:pPr algn="ctr"/>
            <a:endParaRPr lang="en-US" b="1" dirty="0" smtClean="0">
              <a:latin typeface="Arilamt"/>
            </a:endParaRPr>
          </a:p>
        </p:txBody>
      </p:sp>
    </p:spTree>
    <p:extLst>
      <p:ext uri="{BB962C8B-B14F-4D97-AF65-F5344CB8AC3E}">
        <p14:creationId xmlns:p14="http://schemas.microsoft.com/office/powerpoint/2010/main" val="374696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40175" y="1415534"/>
            <a:ext cx="47822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u="sng" kern="100" dirty="0">
                <a:solidFill>
                  <a:srgbClr val="47505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Governing provisions of TDS under GST</a:t>
            </a:r>
            <a:endParaRPr lang="en-US" sz="16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09155"/>
            <a:ext cx="121920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u="sng" kern="100" dirty="0" smtClean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Tax Deduction at Source</a:t>
            </a:r>
            <a:endParaRPr lang="en-US" sz="2400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263" y="2421904"/>
            <a:ext cx="11277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en-US" u="sng" dirty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Sec 51 of CGST Act, </a:t>
            </a:r>
            <a:r>
              <a:rPr lang="en-US" u="sng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2017</a:t>
            </a: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endParaRPr lang="en-US" u="sng" dirty="0" smtClean="0"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en-IN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Tax Deduction at Source</a:t>
            </a:r>
            <a:endParaRPr lang="en-US" dirty="0" smtClean="0"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endParaRPr lang="en-US" dirty="0" smtClean="0">
              <a:effectLst/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en-US" u="sng" dirty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Rule 60(6) of CGST Rule, 2017</a:t>
            </a:r>
            <a:r>
              <a:rPr lang="en-US" dirty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dirty="0" smtClean="0"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endParaRPr lang="en-IN" dirty="0" smtClean="0"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en-IN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Form and manner of furnishing details of inward supplies.</a:t>
            </a:r>
            <a:endParaRPr lang="en-US" dirty="0" smtClean="0"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endParaRPr lang="en-US" dirty="0" smtClean="0">
              <a:effectLst/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en-US" u="sng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Rule 66 of CGST Rule</a:t>
            </a: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endParaRPr lang="en-IN" u="sng" dirty="0">
              <a:effectLst/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MT"/>
              </a:rPr>
              <a:t>Form and manner of submission of return by a person required to deduct tax at source</a:t>
            </a:r>
            <a:endParaRPr lang="en-US" u="sng" dirty="0">
              <a:effectLst/>
              <a:latin typeface="ArialM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10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0858" y="529388"/>
            <a:ext cx="1087196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MT"/>
              </a:rPr>
              <a:t>Who is </a:t>
            </a:r>
            <a:r>
              <a:rPr lang="en-US" b="1" dirty="0" smtClean="0">
                <a:solidFill>
                  <a:schemeClr val="bg1"/>
                </a:solidFill>
                <a:latin typeface="ArialMT"/>
              </a:rPr>
              <a:t>required to </a:t>
            </a:r>
            <a:r>
              <a:rPr lang="en-US" b="1" dirty="0">
                <a:solidFill>
                  <a:schemeClr val="bg1"/>
                </a:solidFill>
                <a:latin typeface="ArialMT"/>
              </a:rPr>
              <a:t>deduct </a:t>
            </a:r>
            <a:r>
              <a:rPr lang="en-US" b="1" dirty="0" smtClean="0">
                <a:solidFill>
                  <a:schemeClr val="bg1"/>
                </a:solidFill>
                <a:latin typeface="ArialMT"/>
              </a:rPr>
              <a:t>TDS?</a:t>
            </a:r>
            <a:endParaRPr lang="en-US" dirty="0">
              <a:solidFill>
                <a:schemeClr val="bg1"/>
              </a:solidFill>
              <a:latin typeface="ArialM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0857" y="1389977"/>
            <a:ext cx="1116148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12529"/>
                </a:solidFill>
                <a:latin typeface="ArialMT"/>
              </a:rPr>
              <a:t>Following persons are required to deduct TDS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:</a:t>
            </a:r>
          </a:p>
          <a:p>
            <a:endParaRPr lang="en-US" dirty="0">
              <a:solidFill>
                <a:srgbClr val="212529"/>
              </a:solidFill>
              <a:latin typeface="ArialMT"/>
            </a:endParaRP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(a) a department or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establishment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of the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Central Government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or State Government; or</a:t>
            </a: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(b) local authority; or</a:t>
            </a: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(c) Governmental agencies; or</a:t>
            </a: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(d) such persons or category of persons as may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be notified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by the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Government.</a:t>
            </a:r>
          </a:p>
          <a:p>
            <a:endParaRPr lang="en-US" dirty="0">
              <a:solidFill>
                <a:srgbClr val="212529"/>
              </a:solidFill>
              <a:latin typeface="ArialMT"/>
            </a:endParaRP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Persons notified under Section 51(1)(d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):</a:t>
            </a:r>
          </a:p>
          <a:p>
            <a:endParaRPr lang="en-US" dirty="0">
              <a:solidFill>
                <a:srgbClr val="212529"/>
              </a:solidFill>
              <a:latin typeface="ArialMT"/>
            </a:endParaRP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(a) an authority or a board or any other body, –</a:t>
            </a:r>
          </a:p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	(</a:t>
            </a:r>
            <a:r>
              <a:rPr lang="en-US" dirty="0" err="1">
                <a:solidFill>
                  <a:srgbClr val="212529"/>
                </a:solidFill>
                <a:latin typeface="ArialMT"/>
              </a:rPr>
              <a:t>i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) set up by an Act of Parliament or a State Legislature;</a:t>
            </a:r>
          </a:p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	or</a:t>
            </a:r>
            <a:endParaRPr lang="en-US" dirty="0">
              <a:solidFill>
                <a:srgbClr val="212529"/>
              </a:solidFill>
              <a:latin typeface="ArialMT"/>
            </a:endParaRPr>
          </a:p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	(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ii) established by any Government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, with 51% or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more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equity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or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control by the government.</a:t>
            </a:r>
          </a:p>
          <a:p>
            <a:endParaRPr lang="en-US" dirty="0">
              <a:solidFill>
                <a:srgbClr val="212529"/>
              </a:solidFill>
              <a:latin typeface="ArialMT"/>
            </a:endParaRP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(b) Society established by the Central Government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or the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State Government or a Local Authority under the</a:t>
            </a: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Societies Registration Act,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1860.</a:t>
            </a:r>
          </a:p>
          <a:p>
            <a:endParaRPr lang="en-US" dirty="0">
              <a:solidFill>
                <a:srgbClr val="212529"/>
              </a:solidFill>
              <a:latin typeface="ArialMT"/>
            </a:endParaRPr>
          </a:p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(c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) public sector undertakings</a:t>
            </a:r>
            <a:endParaRPr lang="en-US" dirty="0">
              <a:latin typeface="ArialM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0857" y="1032027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12529"/>
                </a:solidFill>
                <a:latin typeface="ArialMT"/>
              </a:rPr>
              <a:t>Section 51(1)</a:t>
            </a:r>
            <a:endParaRPr lang="en-US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428594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2196" y="428563"/>
            <a:ext cx="1088416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i="0" dirty="0" smtClean="0">
                <a:solidFill>
                  <a:schemeClr val="bg1"/>
                </a:solidFill>
                <a:effectLst/>
                <a:latin typeface="Source Sans Pro"/>
              </a:rPr>
              <a:t>When to deduct TDS?</a:t>
            </a:r>
            <a:endParaRPr lang="en-US" b="0" i="0" dirty="0">
              <a:solidFill>
                <a:schemeClr val="bg1"/>
              </a:solidFill>
              <a:effectLst/>
              <a:latin typeface="Source Sans Pro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1223" y="904685"/>
            <a:ext cx="112340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Section 51(1)</a:t>
            </a:r>
            <a:endParaRPr lang="en-US" dirty="0" smtClean="0">
              <a:solidFill>
                <a:srgbClr val="1E314F"/>
              </a:solidFill>
              <a:latin typeface="Source Sans Pro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1E314F"/>
                </a:solidFill>
                <a:latin typeface="Source Sans Pro"/>
              </a:rPr>
              <a:t>P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ayments made or Credited</a:t>
            </a:r>
          </a:p>
          <a:p>
            <a:pPr marL="285750" indent="-285750">
              <a:buFontTx/>
              <a:buChar char="-"/>
            </a:pP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to the supplier of taxable goods or services or both</a:t>
            </a:r>
          </a:p>
          <a:p>
            <a:pPr marL="285750" indent="-285750">
              <a:buFontTx/>
              <a:buChar char="-"/>
            </a:pP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where the total value of such supply, under an individual contract, exceeds </a:t>
            </a:r>
            <a:r>
              <a:rPr lang="en-US" b="0" i="0" dirty="0" err="1" smtClean="0">
                <a:solidFill>
                  <a:srgbClr val="1E314F"/>
                </a:solidFill>
                <a:effectLst/>
                <a:latin typeface="Source Sans Pro"/>
              </a:rPr>
              <a:t>Rs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. 2,50,000.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1223" y="2081806"/>
            <a:ext cx="110308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No deduction of Tax is required when </a:t>
            </a:r>
          </a:p>
          <a:p>
            <a:endParaRPr lang="en-US" b="0" i="0" dirty="0" smtClean="0">
              <a:solidFill>
                <a:srgbClr val="1E314F"/>
              </a:solidFill>
              <a:effectLst/>
              <a:latin typeface="Source Sans Pro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1E314F"/>
                </a:solidFill>
                <a:latin typeface="Source Sans Pro"/>
              </a:rPr>
              <a:t>T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he location of supplier </a:t>
            </a:r>
          </a:p>
          <a:p>
            <a:r>
              <a:rPr lang="en-US" dirty="0" smtClean="0">
                <a:solidFill>
                  <a:srgbClr val="1E314F"/>
                </a:solidFill>
                <a:latin typeface="Source Sans Pro"/>
              </a:rPr>
              <a:t>	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and </a:t>
            </a:r>
          </a:p>
          <a:p>
            <a:r>
              <a:rPr lang="en-US" dirty="0" smtClean="0">
                <a:solidFill>
                  <a:srgbClr val="1E314F"/>
                </a:solidFill>
                <a:latin typeface="Source Sans Pro"/>
              </a:rPr>
              <a:t>-   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Place of supply 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541486" y="2772073"/>
            <a:ext cx="0" cy="903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831772" y="2979408"/>
            <a:ext cx="70103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E314F"/>
                </a:solidFill>
                <a:latin typeface="Source Sans Pro"/>
              </a:rPr>
              <a:t>D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ifferent from the State or UT of the registration of the recipient.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47014" y="4011206"/>
            <a:ext cx="1085670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-BoldMT"/>
              </a:rPr>
              <a:t>At what Rate TDS to be deducted?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59241" y="5000109"/>
            <a:ext cx="56667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212529"/>
                </a:solidFill>
                <a:latin typeface="ArialMT"/>
              </a:rPr>
              <a:t>1% for CGST+ 1% for SGST/UTGST </a:t>
            </a:r>
          </a:p>
          <a:p>
            <a:pPr algn="ctr"/>
            <a:r>
              <a:rPr lang="en-US" dirty="0" smtClean="0">
                <a:solidFill>
                  <a:srgbClr val="212529"/>
                </a:solidFill>
                <a:latin typeface="ArialMT"/>
              </a:rPr>
              <a:t>or </a:t>
            </a:r>
          </a:p>
          <a:p>
            <a:pPr algn="ctr"/>
            <a:r>
              <a:rPr lang="en-US" dirty="0" smtClean="0">
                <a:solidFill>
                  <a:srgbClr val="212529"/>
                </a:solidFill>
                <a:latin typeface="ArialMT"/>
              </a:rPr>
              <a:t>2% for IGST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47013" y="4900519"/>
            <a:ext cx="109789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TDS is to be deducted </a:t>
            </a:r>
          </a:p>
          <a:p>
            <a:pPr marL="285750" indent="-285750">
              <a:buFontTx/>
              <a:buChar char="-"/>
            </a:pP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at the rate of 2 percent </a:t>
            </a:r>
          </a:p>
          <a:p>
            <a:pPr marL="285750" indent="-285750">
              <a:buFontTx/>
              <a:buChar char="-"/>
            </a:pP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on payments made / </a:t>
            </a:r>
            <a:r>
              <a:rPr lang="en-US" dirty="0" smtClean="0">
                <a:solidFill>
                  <a:srgbClr val="1E314F"/>
                </a:solidFill>
                <a:latin typeface="Source Sans Pro"/>
              </a:rPr>
              <a:t>c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redited</a:t>
            </a:r>
          </a:p>
          <a:p>
            <a:pPr marL="285750" indent="-285750">
              <a:buFontTx/>
              <a:buChar char="-"/>
            </a:pP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to the supplier of taxable goods and/or services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47013" y="4528512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Section 51(1)</a:t>
            </a:r>
            <a:endParaRPr lang="en-US" dirty="0" smtClean="0">
              <a:solidFill>
                <a:srgbClr val="1E314F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94373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61526" y="686828"/>
            <a:ext cx="1085670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-BoldMT"/>
              </a:rPr>
              <a:t>On which Value TDS to be deducted?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1527" y="1040553"/>
            <a:ext cx="10978929" cy="407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0" i="0" dirty="0" smtClean="0">
                <a:solidFill>
                  <a:srgbClr val="1E314F"/>
                </a:solidFill>
                <a:effectLst/>
                <a:latin typeface="Source Sans Pro"/>
              </a:rPr>
              <a:t>Explanatio</a:t>
            </a:r>
            <a:r>
              <a:rPr lang="en-IN" dirty="0" smtClean="0">
                <a:solidFill>
                  <a:srgbClr val="1E314F"/>
                </a:solidFill>
                <a:latin typeface="Source Sans Pro"/>
              </a:rPr>
              <a:t>n to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Section 51(1)</a:t>
            </a:r>
            <a:endParaRPr lang="en-US" dirty="0" smtClean="0">
              <a:solidFill>
                <a:srgbClr val="1E314F"/>
              </a:solidFill>
              <a:latin typeface="Source Sans Pro"/>
            </a:endParaRPr>
          </a:p>
          <a:p>
            <a:endParaRPr lang="en-US" b="0" i="0" dirty="0" smtClean="0">
              <a:solidFill>
                <a:srgbClr val="1E314F"/>
              </a:solidFill>
              <a:effectLst/>
              <a:latin typeface="Source Sans Pro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The value of supply is to be taken as the amount excluding the tax and </a:t>
            </a:r>
            <a:r>
              <a:rPr lang="en-US" b="0" i="0" dirty="0" err="1" smtClean="0">
                <a:solidFill>
                  <a:srgbClr val="1E314F"/>
                </a:solidFill>
                <a:effectLst/>
                <a:latin typeface="Source Sans Pro"/>
              </a:rPr>
              <a:t>cess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 indicated on the invoice. </a:t>
            </a:r>
          </a:p>
          <a:p>
            <a:endParaRPr lang="en-US" sz="1050" dirty="0">
              <a:solidFill>
                <a:srgbClr val="1E314F"/>
              </a:solidFill>
              <a:latin typeface="Source Sans Pro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This means TDS shall not be deducted on the CGST, SGST/UTGST or IGST component of invoice.</a:t>
            </a:r>
          </a:p>
          <a:p>
            <a:endParaRPr lang="en-US" sz="1100" b="0" i="0" dirty="0" smtClean="0">
              <a:solidFill>
                <a:srgbClr val="1E314F"/>
              </a:solidFill>
              <a:effectLst/>
              <a:latin typeface="Source Sans Pro"/>
            </a:endParaRPr>
          </a:p>
          <a:p>
            <a:r>
              <a:rPr lang="en-US" b="1" i="0" dirty="0" smtClean="0">
                <a:solidFill>
                  <a:srgbClr val="1E314F"/>
                </a:solidFill>
                <a:effectLst/>
                <a:latin typeface="Source Sans Pro"/>
              </a:rPr>
              <a:t>Example:</a:t>
            </a: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Supplier A makes a taxable supply worth </a:t>
            </a:r>
            <a:r>
              <a:rPr lang="en-US" b="0" i="0" dirty="0" err="1" smtClean="0">
                <a:solidFill>
                  <a:srgbClr val="1E314F"/>
                </a:solidFill>
                <a:effectLst/>
                <a:latin typeface="Source Sans Pro"/>
              </a:rPr>
              <a:t>Rs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. 3,00,000 to B. </a:t>
            </a: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The rate of GST is 18%. </a:t>
            </a:r>
          </a:p>
          <a:p>
            <a:endParaRPr lang="en-US" b="0" i="0" dirty="0" smtClean="0">
              <a:solidFill>
                <a:srgbClr val="1E314F"/>
              </a:solidFill>
              <a:effectLst/>
              <a:latin typeface="Source Sans Pro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When B pays A, </a:t>
            </a:r>
          </a:p>
          <a:p>
            <a:r>
              <a:rPr lang="en-US" b="0" i="0" dirty="0" err="1" smtClean="0">
                <a:solidFill>
                  <a:srgbClr val="1E314F"/>
                </a:solidFill>
                <a:effectLst/>
                <a:latin typeface="Source Sans Pro"/>
              </a:rPr>
              <a:t>He/She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 will pay </a:t>
            </a:r>
            <a:r>
              <a:rPr lang="en-US" b="0" i="0" dirty="0" err="1" smtClean="0">
                <a:solidFill>
                  <a:srgbClr val="1E314F"/>
                </a:solidFill>
                <a:effectLst/>
                <a:latin typeface="Source Sans Pro"/>
              </a:rPr>
              <a:t>Rs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. 2,94,000 (worth of Supply) + </a:t>
            </a:r>
            <a:r>
              <a:rPr lang="en-US" b="0" i="0" dirty="0" err="1" smtClean="0">
                <a:solidFill>
                  <a:srgbClr val="1E314F"/>
                </a:solidFill>
                <a:effectLst/>
                <a:latin typeface="Source Sans Pro"/>
              </a:rPr>
              <a:t>Rs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 54,000 (GST) to A and </a:t>
            </a:r>
            <a:r>
              <a:rPr lang="en-US" b="0" i="0" dirty="0" err="1" smtClean="0">
                <a:solidFill>
                  <a:srgbClr val="1E314F"/>
                </a:solidFill>
                <a:effectLst/>
                <a:latin typeface="Source Sans Pro"/>
              </a:rPr>
              <a:t>Rs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. 6,000 (RS. 3,00,000*2%) as TDS to the government.</a:t>
            </a:r>
          </a:p>
          <a:p>
            <a:endParaRPr lang="en-US" b="0" i="0" dirty="0" smtClean="0">
              <a:solidFill>
                <a:srgbClr val="1E314F"/>
              </a:solidFill>
              <a:effectLst/>
              <a:latin typeface="Source Sans Pro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So it can be said that TDS is not deducted on the tax element (GST) of a transaction.</a:t>
            </a:r>
            <a:endParaRPr lang="en-US" b="0" i="0" dirty="0">
              <a:solidFill>
                <a:srgbClr val="1E314F"/>
              </a:solidFill>
              <a:effectLst/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7249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857" y="354764"/>
            <a:ext cx="1108891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-BoldMT"/>
              </a:rPr>
              <a:t>Is registration compulsory?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2857" y="839152"/>
            <a:ext cx="11088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A person who is liable to deduct TDS has to compulsorily register </a:t>
            </a:r>
            <a:r>
              <a:rPr lang="en-US" dirty="0">
                <a:solidFill>
                  <a:srgbClr val="1E314F"/>
                </a:solidFill>
                <a:latin typeface="Source Sans Pro"/>
              </a:rPr>
              <a:t>(whether or not separately registered)</a:t>
            </a:r>
          </a:p>
          <a:p>
            <a:endParaRPr lang="en-US" dirty="0">
              <a:solidFill>
                <a:srgbClr val="1E314F"/>
              </a:solidFill>
              <a:latin typeface="Source Sans Pro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There is no threshold limit for this. </a:t>
            </a:r>
          </a:p>
          <a:p>
            <a:endParaRPr lang="en-US" dirty="0">
              <a:solidFill>
                <a:srgbClr val="1E314F"/>
              </a:solidFill>
              <a:latin typeface="Source Sans Pr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2857" y="2039481"/>
            <a:ext cx="1108891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  <a:latin typeface="Arial-BoldMT"/>
              </a:rPr>
              <a:t>How to apply for Registration?</a:t>
            </a:r>
          </a:p>
        </p:txBody>
      </p:sp>
      <p:sp>
        <p:nvSpPr>
          <p:cNvPr id="7" name="Rectangle 6"/>
          <p:cNvSpPr/>
          <p:nvPr/>
        </p:nvSpPr>
        <p:spPr>
          <a:xfrm>
            <a:off x="362857" y="2508295"/>
            <a:ext cx="110889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E314F"/>
                </a:solidFill>
                <a:latin typeface="Source Sans Pro"/>
              </a:rPr>
              <a:t>Form </a:t>
            </a:r>
            <a:r>
              <a:rPr lang="en-US" dirty="0" smtClean="0">
                <a:solidFill>
                  <a:srgbClr val="1E314F"/>
                </a:solidFill>
                <a:latin typeface="Source Sans Pro"/>
              </a:rPr>
              <a:t>: GST </a:t>
            </a:r>
            <a:r>
              <a:rPr lang="en-US" dirty="0">
                <a:solidFill>
                  <a:srgbClr val="1E314F"/>
                </a:solidFill>
                <a:latin typeface="Source Sans Pro"/>
              </a:rPr>
              <a:t>REG-07 </a:t>
            </a:r>
            <a:endParaRPr lang="en-US" dirty="0" smtClean="0">
              <a:solidFill>
                <a:srgbClr val="1E314F"/>
              </a:solidFill>
              <a:latin typeface="Source Sans Pro"/>
            </a:endParaRPr>
          </a:p>
          <a:p>
            <a:endParaRPr lang="en-US" dirty="0">
              <a:solidFill>
                <a:srgbClr val="1E314F"/>
              </a:solidFill>
              <a:latin typeface="Source Sans Pro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Applicants not having PAN can apply on the basis of existing TAN issued under the Income Tax Act. </a:t>
            </a:r>
          </a:p>
          <a:p>
            <a:endParaRPr lang="en-IN" dirty="0">
              <a:solidFill>
                <a:srgbClr val="1E314F"/>
              </a:solidFill>
              <a:latin typeface="Source Sans Pro"/>
            </a:endParaRPr>
          </a:p>
          <a:p>
            <a:r>
              <a:rPr lang="en-IN" dirty="0" smtClean="0">
                <a:solidFill>
                  <a:srgbClr val="1E314F"/>
                </a:solidFill>
                <a:latin typeface="Source Sans Pro"/>
              </a:rPr>
              <a:t>TAN - 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Tax Deduction and Collection Account Number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62857" y="4299284"/>
            <a:ext cx="1108891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i="0" dirty="0" smtClean="0">
                <a:solidFill>
                  <a:schemeClr val="bg1"/>
                </a:solidFill>
                <a:effectLst/>
                <a:latin typeface="Source Sans Pro"/>
              </a:rPr>
              <a:t>When should the TDS be paid?</a:t>
            </a:r>
            <a:endParaRPr lang="en-US" b="0" i="0" dirty="0">
              <a:solidFill>
                <a:schemeClr val="bg1"/>
              </a:solidFill>
              <a:effectLst/>
              <a:latin typeface="Source Sans Pro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2857" y="4916215"/>
            <a:ext cx="11088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Section 51(2)</a:t>
            </a:r>
            <a:endParaRPr lang="en-US" dirty="0" smtClean="0">
              <a:solidFill>
                <a:srgbClr val="1E314F"/>
              </a:solidFill>
              <a:latin typeface="Source Sans Pro"/>
            </a:endParaRPr>
          </a:p>
          <a:p>
            <a:endParaRPr lang="en-US" b="0" i="0" dirty="0" smtClean="0">
              <a:solidFill>
                <a:srgbClr val="1E314F"/>
              </a:solidFill>
              <a:effectLst/>
              <a:latin typeface="Source Sans Pro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Source Sans Pro"/>
              </a:rPr>
              <a:t>Within 10 days from the end of the month in which tax is deducted. </a:t>
            </a:r>
          </a:p>
          <a:p>
            <a:endParaRPr lang="en-US" dirty="0">
              <a:solidFill>
                <a:srgbClr val="1E314F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6797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7653" y="1987676"/>
            <a:ext cx="112353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"/>
              </a:rPr>
              <a:t>When and how to the issue of TDS certificate? </a:t>
            </a:r>
          </a:p>
        </p:txBody>
      </p:sp>
      <p:sp>
        <p:nvSpPr>
          <p:cNvPr id="5" name="Rectangle 4"/>
          <p:cNvSpPr/>
          <p:nvPr/>
        </p:nvSpPr>
        <p:spPr>
          <a:xfrm>
            <a:off x="477653" y="2740522"/>
            <a:ext cx="112353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MT"/>
              </a:rPr>
              <a:t>The </a:t>
            </a:r>
            <a:r>
              <a:rPr lang="en-US" dirty="0" err="1">
                <a:latin typeface="ArialMT"/>
              </a:rPr>
              <a:t>deductor</a:t>
            </a:r>
            <a:r>
              <a:rPr lang="en-US" dirty="0">
                <a:latin typeface="ArialMT"/>
              </a:rPr>
              <a:t> shall furnish to the </a:t>
            </a:r>
            <a:r>
              <a:rPr lang="en-US" dirty="0" err="1">
                <a:latin typeface="ArialMT"/>
              </a:rPr>
              <a:t>deductee</a:t>
            </a:r>
            <a:r>
              <a:rPr lang="en-US" dirty="0">
                <a:latin typeface="ArialMT"/>
              </a:rPr>
              <a:t> a </a:t>
            </a:r>
            <a:r>
              <a:rPr lang="en-US" dirty="0" smtClean="0">
                <a:latin typeface="ArialMT"/>
              </a:rPr>
              <a:t>certificate </a:t>
            </a:r>
          </a:p>
          <a:p>
            <a:endParaRPr lang="en-US" dirty="0" smtClean="0">
              <a:latin typeface="ArialMT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ArialMT"/>
              </a:rPr>
              <a:t>in </a:t>
            </a:r>
            <a:r>
              <a:rPr lang="en-US" dirty="0">
                <a:latin typeface="ArialMT"/>
              </a:rPr>
              <a:t>Form GSTR-7A (made electronically available</a:t>
            </a:r>
            <a:r>
              <a:rPr lang="en-US" dirty="0" smtClean="0">
                <a:latin typeface="ArialMT"/>
              </a:rPr>
              <a:t>), - Rule 66(3) of CGST Rules.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MT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ArialMT"/>
              </a:rPr>
              <a:t>within </a:t>
            </a:r>
            <a:r>
              <a:rPr lang="en-US" dirty="0">
                <a:latin typeface="ArialMT"/>
              </a:rPr>
              <a:t>5 days of crediting the amount so deducted </a:t>
            </a:r>
            <a:r>
              <a:rPr lang="en-US" dirty="0" smtClean="0">
                <a:latin typeface="ArialMT"/>
              </a:rPr>
              <a:t>to Government.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M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7654" y="399087"/>
            <a:ext cx="112353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"/>
              </a:rPr>
              <a:t>How and when to file the TDS return?</a:t>
            </a:r>
          </a:p>
        </p:txBody>
      </p:sp>
      <p:sp>
        <p:nvSpPr>
          <p:cNvPr id="9" name="Rectangle 8"/>
          <p:cNvSpPr/>
          <p:nvPr/>
        </p:nvSpPr>
        <p:spPr>
          <a:xfrm>
            <a:off x="477653" y="926237"/>
            <a:ext cx="11235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effectLst/>
                <a:latin typeface="ArialMT"/>
              </a:rPr>
              <a:t>File TDS return in form GSTR-7 within 10 days from the end of the month. </a:t>
            </a:r>
          </a:p>
          <a:p>
            <a:r>
              <a:rPr lang="en-US" b="0" i="0" dirty="0" smtClean="0">
                <a:effectLst/>
                <a:latin typeface="ArialMT"/>
              </a:rPr>
              <a:t>When GSTIN of the unregistered supplier is not available, their name can be mentioned. </a:t>
            </a:r>
          </a:p>
          <a:p>
            <a:r>
              <a:rPr lang="en-US" b="0" i="0" dirty="0" smtClean="0">
                <a:effectLst/>
                <a:latin typeface="ArialMT"/>
              </a:rPr>
              <a:t>The robustness of the system reflects these filled-in details in the electronic ledger of the supplier.</a:t>
            </a:r>
            <a:endParaRPr lang="en-US" dirty="0">
              <a:latin typeface="ArialM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7652" y="4354347"/>
            <a:ext cx="112353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Source Sans Pro"/>
              </a:rPr>
              <a:t>How can the </a:t>
            </a:r>
            <a:r>
              <a:rPr lang="en-US" b="1" dirty="0" err="1" smtClean="0">
                <a:solidFill>
                  <a:schemeClr val="bg1"/>
                </a:solidFill>
                <a:latin typeface="Source Sans Pro"/>
              </a:rPr>
              <a:t>deductee</a:t>
            </a:r>
            <a:r>
              <a:rPr lang="en-US" b="1" dirty="0" smtClean="0">
                <a:solidFill>
                  <a:schemeClr val="bg1"/>
                </a:solidFill>
                <a:latin typeface="Source Sans Pro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Source Sans Pro"/>
              </a:rPr>
              <a:t>(Supplier</a:t>
            </a:r>
            <a:r>
              <a:rPr lang="en-US" b="1" dirty="0" smtClean="0">
                <a:solidFill>
                  <a:schemeClr val="bg1"/>
                </a:solidFill>
                <a:latin typeface="Source Sans Pro"/>
              </a:rPr>
              <a:t>) can claim TDS?</a:t>
            </a:r>
            <a:endParaRPr lang="en-US" b="1" dirty="0">
              <a:solidFill>
                <a:schemeClr val="bg1"/>
              </a:solidFill>
              <a:latin typeface="Source Sans Pro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7652" y="4883888"/>
            <a:ext cx="112353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en-IN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The details of TDS furnished by the </a:t>
            </a:r>
            <a:r>
              <a:rPr lang="en-IN" dirty="0" err="1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deductor</a:t>
            </a:r>
            <a:r>
              <a:rPr lang="en-IN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 shall be made available to the </a:t>
            </a:r>
            <a:r>
              <a:rPr lang="en-IN" dirty="0" err="1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deductee</a:t>
            </a:r>
            <a:r>
              <a:rPr lang="en-IN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 in Part C of Form GSTR-2A/4A electronically through the common portal and the said </a:t>
            </a:r>
            <a:r>
              <a:rPr lang="en-IN" dirty="0" err="1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deductee</a:t>
            </a:r>
            <a:r>
              <a:rPr lang="en-IN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 may include the same in Form GSTR-2 - </a:t>
            </a:r>
            <a:r>
              <a:rPr lang="en-US" dirty="0" smtClean="0">
                <a:latin typeface="ArialMT"/>
                <a:ea typeface="SimSun" panose="02010600030101010101" pitchFamily="2" charset="-122"/>
                <a:cs typeface="Times New Roman" panose="02020603050405020304" pitchFamily="18" charset="0"/>
              </a:rPr>
              <a:t>Rule 60(6) of CGST Rules</a:t>
            </a:r>
          </a:p>
          <a:p>
            <a:endParaRPr lang="en-US" b="0" i="0" dirty="0" smtClean="0">
              <a:effectLst/>
              <a:latin typeface="ArialMT"/>
            </a:endParaRPr>
          </a:p>
          <a:p>
            <a:r>
              <a:rPr lang="en-US" b="0" i="0" dirty="0" smtClean="0">
                <a:effectLst/>
                <a:latin typeface="ArialMT"/>
              </a:rPr>
              <a:t>The </a:t>
            </a:r>
            <a:r>
              <a:rPr lang="en-US" b="0" i="0" dirty="0" err="1" smtClean="0">
                <a:effectLst/>
                <a:latin typeface="ArialMT"/>
              </a:rPr>
              <a:t>deductee</a:t>
            </a:r>
            <a:r>
              <a:rPr lang="en-US" b="0" i="0" dirty="0" smtClean="0">
                <a:effectLst/>
                <a:latin typeface="ArialMT"/>
              </a:rPr>
              <a:t> can claim credit in his electronic cash ledger of this tax deducted and use it for payments of other taxes. - </a:t>
            </a:r>
            <a:r>
              <a:rPr lang="en-US" dirty="0" smtClean="0">
                <a:latin typeface="ArialMT"/>
              </a:rPr>
              <a:t>Section 51(5)</a:t>
            </a:r>
          </a:p>
          <a:p>
            <a:endParaRPr lang="en-US" dirty="0">
              <a:latin typeface="ArialM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7652" y="2376717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MT"/>
              </a:rPr>
              <a:t>Section 51(4)</a:t>
            </a:r>
          </a:p>
        </p:txBody>
      </p:sp>
    </p:spTree>
    <p:extLst>
      <p:ext uri="{BB962C8B-B14F-4D97-AF65-F5344CB8AC3E}">
        <p14:creationId xmlns:p14="http://schemas.microsoft.com/office/powerpoint/2010/main" val="270341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6005" y="499967"/>
            <a:ext cx="1085513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"/>
              </a:rPr>
              <a:t>Is it possible to get refund of TDS under GST?</a:t>
            </a:r>
          </a:p>
        </p:txBody>
      </p:sp>
      <p:sp>
        <p:nvSpPr>
          <p:cNvPr id="5" name="Rectangle 4"/>
          <p:cNvSpPr/>
          <p:nvPr/>
        </p:nvSpPr>
        <p:spPr>
          <a:xfrm>
            <a:off x="466004" y="1026609"/>
            <a:ext cx="111163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1E314F"/>
                </a:solidFill>
                <a:effectLst/>
                <a:latin typeface="ArialMT"/>
              </a:rPr>
              <a:t>If any excess amount is deducted and paid to the government, a refund can be claimed.</a:t>
            </a:r>
          </a:p>
          <a:p>
            <a:endParaRPr lang="en-US" b="0" i="0" dirty="0" smtClean="0">
              <a:solidFill>
                <a:srgbClr val="1E314F"/>
              </a:solidFill>
              <a:effectLst/>
              <a:latin typeface="ArialMT"/>
            </a:endParaRP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ArialMT"/>
              </a:rPr>
              <a:t>If the deducted amount is already added to the electronic cash ledger of the supplier, </a:t>
            </a:r>
          </a:p>
          <a:p>
            <a:r>
              <a:rPr lang="en-US" b="0" i="0" dirty="0" smtClean="0">
                <a:solidFill>
                  <a:srgbClr val="1E314F"/>
                </a:solidFill>
                <a:effectLst/>
                <a:latin typeface="ArialMT"/>
              </a:rPr>
              <a:t>the amount so added cannot be get back as a refund by the </a:t>
            </a:r>
            <a:r>
              <a:rPr lang="en-US" b="0" i="0" dirty="0" err="1" smtClean="0">
                <a:solidFill>
                  <a:srgbClr val="1E314F"/>
                </a:solidFill>
                <a:effectLst/>
                <a:latin typeface="ArialMT"/>
              </a:rPr>
              <a:t>deductor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ArialMT"/>
              </a:rPr>
              <a:t>. </a:t>
            </a:r>
          </a:p>
          <a:p>
            <a:r>
              <a:rPr lang="en-US" b="0" i="0" dirty="0" err="1" smtClean="0">
                <a:solidFill>
                  <a:srgbClr val="1E314F"/>
                </a:solidFill>
                <a:effectLst/>
                <a:latin typeface="ArialMT"/>
              </a:rPr>
              <a:t>Deductee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ArialMT"/>
              </a:rPr>
              <a:t> can claim a refund of tax subject to refund provisions </a:t>
            </a:r>
            <a:r>
              <a:rPr lang="en-US" dirty="0">
                <a:solidFill>
                  <a:srgbClr val="1E314F"/>
                </a:solidFill>
                <a:latin typeface="ArialMT"/>
              </a:rPr>
              <a:t>of section 54 the act</a:t>
            </a:r>
            <a:r>
              <a:rPr lang="en-US" b="0" i="0" dirty="0" smtClean="0">
                <a:solidFill>
                  <a:srgbClr val="1E314F"/>
                </a:solidFill>
                <a:effectLst/>
                <a:latin typeface="ArialMT"/>
              </a:rPr>
              <a:t>.</a:t>
            </a:r>
            <a:endParaRPr lang="en-US" b="0" i="0" dirty="0">
              <a:solidFill>
                <a:srgbClr val="1E314F"/>
              </a:solidFill>
              <a:effectLst/>
              <a:latin typeface="ArialM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6004" y="2845479"/>
            <a:ext cx="1085513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"/>
              </a:rPr>
              <a:t>Is there any Interest / Late fee for non-compliance?</a:t>
            </a:r>
          </a:p>
        </p:txBody>
      </p:sp>
      <p:sp>
        <p:nvSpPr>
          <p:cNvPr id="7" name="Rectangle 6"/>
          <p:cNvSpPr/>
          <p:nvPr/>
        </p:nvSpPr>
        <p:spPr>
          <a:xfrm>
            <a:off x="415497" y="341306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solidFill>
                  <a:srgbClr val="212529"/>
                </a:solidFill>
                <a:latin typeface="ArialMT"/>
              </a:rPr>
              <a:t>Non-payment </a:t>
            </a:r>
            <a:r>
              <a:rPr lang="en-US" u="sng" dirty="0" smtClean="0">
                <a:solidFill>
                  <a:srgbClr val="212529"/>
                </a:solidFill>
                <a:latin typeface="ArialMT"/>
              </a:rPr>
              <a:t>of TDS </a:t>
            </a:r>
            <a:r>
              <a:rPr lang="en-US" u="sng" dirty="0">
                <a:solidFill>
                  <a:srgbClr val="212529"/>
                </a:solidFill>
                <a:latin typeface="ArialMT"/>
              </a:rPr>
              <a:t>within time</a:t>
            </a:r>
            <a:endParaRPr lang="en-US" u="sng" dirty="0">
              <a:latin typeface="ArialM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4524" y="3847404"/>
            <a:ext cx="108766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12529"/>
                </a:solidFill>
                <a:latin typeface="ArialMT"/>
              </a:rPr>
              <a:t>Interest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at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18%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per annum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from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the day succeeding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the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day on which such tax was due to be paid.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- Section 51(6) read with Section 50(1)</a:t>
            </a:r>
          </a:p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 </a:t>
            </a:r>
            <a:endParaRPr lang="en-US" dirty="0">
              <a:solidFill>
                <a:srgbClr val="212529"/>
              </a:solidFill>
              <a:latin typeface="ArialM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5497" y="454105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solidFill>
                  <a:srgbClr val="212529"/>
                </a:solidFill>
                <a:latin typeface="ArialMT"/>
              </a:rPr>
              <a:t>Failure to </a:t>
            </a:r>
            <a:r>
              <a:rPr lang="en-US" u="sng" dirty="0" smtClean="0">
                <a:solidFill>
                  <a:srgbClr val="212529"/>
                </a:solidFill>
                <a:latin typeface="ArialMT"/>
              </a:rPr>
              <a:t>furnish TDS </a:t>
            </a:r>
            <a:r>
              <a:rPr lang="en-US" u="sng" dirty="0">
                <a:solidFill>
                  <a:srgbClr val="212529"/>
                </a:solidFill>
                <a:latin typeface="ArialMT"/>
              </a:rPr>
              <a:t>Certificate</a:t>
            </a:r>
            <a:endParaRPr lang="en-US" u="sng" dirty="0">
              <a:latin typeface="ArialM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5496" y="4910387"/>
            <a:ext cx="109056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Section 51(4)</a:t>
            </a:r>
            <a:endParaRPr lang="en-US" dirty="0" smtClean="0">
              <a:solidFill>
                <a:srgbClr val="1E314F"/>
              </a:solidFill>
              <a:latin typeface="ArialMT"/>
            </a:endParaRPr>
          </a:p>
          <a:p>
            <a:endParaRPr lang="en-US" dirty="0" smtClean="0">
              <a:solidFill>
                <a:srgbClr val="212529"/>
              </a:solidFill>
              <a:latin typeface="ArialMT"/>
            </a:endParaRPr>
          </a:p>
          <a:p>
            <a:r>
              <a:rPr lang="en-US" dirty="0" smtClean="0">
                <a:solidFill>
                  <a:srgbClr val="212529"/>
                </a:solidFill>
                <a:latin typeface="ArialMT"/>
              </a:rPr>
              <a:t>Late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fee of INR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100/-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per day from the day after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the expiry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of five days period until the failure is rectified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, subject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to a maximum amount of INR 5,000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/-</a:t>
            </a:r>
          </a:p>
          <a:p>
            <a:endParaRPr lang="en-US" dirty="0">
              <a:solidFill>
                <a:srgbClr val="212529"/>
              </a:solidFill>
              <a:latin typeface="ArialMT"/>
            </a:endParaRPr>
          </a:p>
          <a:p>
            <a:r>
              <a:rPr lang="en-US" dirty="0">
                <a:solidFill>
                  <a:srgbClr val="212529"/>
                </a:solidFill>
                <a:latin typeface="ArialMT"/>
              </a:rPr>
              <a:t>[i.e. INR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200/- 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per day subject to maximum of </a:t>
            </a:r>
            <a:r>
              <a:rPr lang="en-US" dirty="0" smtClean="0">
                <a:solidFill>
                  <a:srgbClr val="212529"/>
                </a:solidFill>
                <a:latin typeface="ArialMT"/>
              </a:rPr>
              <a:t>INR 10,000</a:t>
            </a:r>
            <a:r>
              <a:rPr lang="en-US" dirty="0">
                <a:solidFill>
                  <a:srgbClr val="212529"/>
                </a:solidFill>
                <a:latin typeface="ArialMT"/>
              </a:rPr>
              <a:t>/- for CGST + SGST/UTGST]</a:t>
            </a:r>
            <a:endParaRPr lang="en-US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25841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1142</Words>
  <Application>Microsoft Office PowerPoint</Application>
  <PresentationFormat>Widescreen</PresentationFormat>
  <Paragraphs>159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SimSun</vt:lpstr>
      <vt:lpstr>SimSun</vt:lpstr>
      <vt:lpstr>Arial</vt:lpstr>
      <vt:lpstr>Arial-BoldMT</vt:lpstr>
      <vt:lpstr>ArialMT</vt:lpstr>
      <vt:lpstr>Arilamt</vt:lpstr>
      <vt:lpstr>Calibri</vt:lpstr>
      <vt:lpstr>Calibri Light</vt:lpstr>
      <vt:lpstr>Source Sans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47</cp:revision>
  <dcterms:created xsi:type="dcterms:W3CDTF">2018-09-16T08:07:29Z</dcterms:created>
  <dcterms:modified xsi:type="dcterms:W3CDTF">2018-09-16T18:00:53Z</dcterms:modified>
</cp:coreProperties>
</file>