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90" r:id="rId2"/>
    <p:sldId id="283" r:id="rId3"/>
    <p:sldId id="284" r:id="rId4"/>
    <p:sldId id="280" r:id="rId5"/>
    <p:sldId id="282" r:id="rId6"/>
    <p:sldId id="285" r:id="rId7"/>
    <p:sldId id="294" r:id="rId8"/>
    <p:sldId id="296" r:id="rId9"/>
    <p:sldId id="297" r:id="rId10"/>
    <p:sldId id="300" r:id="rId11"/>
    <p:sldId id="302" r:id="rId12"/>
    <p:sldId id="305" r:id="rId13"/>
    <p:sldId id="409" r:id="rId14"/>
    <p:sldId id="405" r:id="rId15"/>
    <p:sldId id="406" r:id="rId16"/>
    <p:sldId id="407" r:id="rId17"/>
    <p:sldId id="286" r:id="rId18"/>
    <p:sldId id="374" r:id="rId19"/>
    <p:sldId id="375" r:id="rId20"/>
    <p:sldId id="287" r:id="rId21"/>
    <p:sldId id="371" r:id="rId22"/>
    <p:sldId id="372" r:id="rId23"/>
    <p:sldId id="373" r:id="rId24"/>
    <p:sldId id="289" r:id="rId25"/>
    <p:sldId id="315" r:id="rId26"/>
    <p:sldId id="316" r:id="rId27"/>
    <p:sldId id="317" r:id="rId28"/>
    <p:sldId id="318" r:id="rId29"/>
    <p:sldId id="319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31" r:id="rId39"/>
    <p:sldId id="332" r:id="rId40"/>
    <p:sldId id="333" r:id="rId41"/>
    <p:sldId id="386" r:id="rId42"/>
    <p:sldId id="387" r:id="rId43"/>
    <p:sldId id="389" r:id="rId44"/>
    <p:sldId id="390" r:id="rId45"/>
    <p:sldId id="391" r:id="rId46"/>
    <p:sldId id="392" r:id="rId47"/>
    <p:sldId id="393" r:id="rId48"/>
    <p:sldId id="340" r:id="rId49"/>
    <p:sldId id="394" r:id="rId50"/>
    <p:sldId id="395" r:id="rId51"/>
    <p:sldId id="396" r:id="rId52"/>
    <p:sldId id="397" r:id="rId53"/>
    <p:sldId id="345" r:id="rId54"/>
    <p:sldId id="398" r:id="rId55"/>
    <p:sldId id="399" r:id="rId56"/>
    <p:sldId id="348" r:id="rId57"/>
    <p:sldId id="400" r:id="rId58"/>
    <p:sldId id="401" r:id="rId59"/>
    <p:sldId id="351" r:id="rId60"/>
    <p:sldId id="402" r:id="rId61"/>
    <p:sldId id="403" r:id="rId62"/>
    <p:sldId id="354" r:id="rId63"/>
    <p:sldId id="357" r:id="rId64"/>
    <p:sldId id="358" r:id="rId65"/>
    <p:sldId id="404" r:id="rId6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A7"/>
    <a:srgbClr val="FFCCFF"/>
    <a:srgbClr val="33CCFF"/>
    <a:srgbClr val="CCFF33"/>
    <a:srgbClr val="FFFF99"/>
    <a:srgbClr val="FFFFCC"/>
    <a:srgbClr val="CCFFCC"/>
    <a:srgbClr val="993300"/>
    <a:srgbClr val="0066FF"/>
    <a:srgbClr val="EFA41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23" autoAdjust="0"/>
    <p:restoredTop sz="94856" autoAdjust="0"/>
  </p:normalViewPr>
  <p:slideViewPr>
    <p:cSldViewPr>
      <p:cViewPr>
        <p:scale>
          <a:sx n="75" d="100"/>
          <a:sy n="75" d="100"/>
        </p:scale>
        <p:origin x="-108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192" b="1" i="0" u="sng" strike="noStrike" baseline="0">
                <a:solidFill>
                  <a:srgbClr val="008000"/>
                </a:solidFill>
                <a:latin typeface="Arial"/>
                <a:ea typeface="Arial"/>
                <a:cs typeface="Arial"/>
              </a:defRPr>
            </a:pPr>
            <a:r>
              <a:rPr lang="en-US" sz="2400" dirty="0">
                <a:solidFill>
                  <a:srgbClr val="FFFF00"/>
                </a:solidFill>
              </a:rPr>
              <a:t>Trend Analysis of Interest Coverage Ratio</a:t>
            </a:r>
          </a:p>
        </c:rich>
      </c:tx>
      <c:layout>
        <c:manualLayout>
          <c:xMode val="edge"/>
          <c:yMode val="edge"/>
          <c:x val="0.11875693673695918"/>
          <c:y val="2.0446096654275117E-2"/>
        </c:manualLayout>
      </c:layout>
      <c:spPr>
        <a:noFill/>
        <a:ln w="21412">
          <a:noFill/>
        </a:ln>
      </c:spPr>
    </c:title>
    <c:plotArea>
      <c:layout>
        <c:manualLayout>
          <c:layoutTarget val="inner"/>
          <c:xMode val="edge"/>
          <c:yMode val="edge"/>
          <c:x val="0.31409544950055496"/>
          <c:y val="0.17100371747211895"/>
          <c:w val="0.45394006659267488"/>
          <c:h val="0.58178438661710064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211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4.91</c:v>
                </c:pt>
                <c:pt idx="1">
                  <c:v>5.57</c:v>
                </c:pt>
                <c:pt idx="2">
                  <c:v>5.76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211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5.2</c:v>
                </c:pt>
                <c:pt idx="1">
                  <c:v>6.56</c:v>
                </c:pt>
                <c:pt idx="2">
                  <c:v>7.2</c:v>
                </c:pt>
              </c:numCache>
            </c:numRef>
          </c:val>
        </c:ser>
        <c:marker val="1"/>
        <c:axId val="107511168"/>
        <c:axId val="107808256"/>
      </c:lineChart>
      <c:catAx>
        <c:axId val="1075111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3729189789123196"/>
              <c:y val="0.8773234200743496"/>
            </c:manualLayout>
          </c:layout>
          <c:spPr>
            <a:noFill/>
            <a:ln w="21412">
              <a:noFill/>
            </a:ln>
          </c:spPr>
        </c:title>
        <c:numFmt formatCode="General" sourceLinked="1"/>
        <c:majorTickMark val="cross"/>
        <c:tickLblPos val="nextTo"/>
        <c:spPr>
          <a:ln w="26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86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808256"/>
        <c:crossesAt val="3"/>
        <c:lblAlgn val="ctr"/>
        <c:lblOffset val="100"/>
        <c:tickLblSkip val="1"/>
        <c:tickMarkSkip val="1"/>
      </c:catAx>
      <c:valAx>
        <c:axId val="107808256"/>
        <c:scaling>
          <c:orientation val="minMax"/>
          <c:max val="8"/>
          <c:min val="3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</a:t>
                </a:r>
              </a:p>
            </c:rich>
          </c:tx>
          <c:layout>
            <c:manualLayout>
              <c:xMode val="edge"/>
              <c:yMode val="edge"/>
              <c:x val="0.17203107658157601"/>
              <c:y val="0.31412639405204573"/>
            </c:manualLayout>
          </c:layout>
          <c:spPr>
            <a:noFill/>
            <a:ln w="21412">
              <a:noFill/>
            </a:ln>
          </c:spPr>
        </c:title>
        <c:numFmt formatCode="0.0" sourceLinked="0"/>
        <c:majorTickMark val="cross"/>
        <c:tickLblPos val="nextTo"/>
        <c:spPr>
          <a:ln w="26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86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511168"/>
        <c:crosses val="autoZero"/>
        <c:crossBetween val="midCat"/>
        <c:majorUnit val="1"/>
        <c:minorUnit val="1"/>
      </c:valAx>
      <c:spPr>
        <a:noFill/>
        <a:ln w="21412">
          <a:noFill/>
        </a:ln>
      </c:spPr>
    </c:plotArea>
    <c:legend>
      <c:legendPos val="r"/>
      <c:layout>
        <c:manualLayout>
          <c:xMode val="edge"/>
          <c:yMode val="edge"/>
          <c:x val="0.7357791052282866"/>
          <c:y val="0.53995910149785498"/>
          <c:w val="0.23818801532232844"/>
          <c:h val="0.14684014869888476"/>
        </c:manualLayout>
      </c:layout>
      <c:spPr>
        <a:noFill/>
        <a:ln w="2676">
          <a:solidFill>
            <a:schemeClr val="tx1"/>
          </a:solidFill>
          <a:prstDash val="solid"/>
        </a:ln>
      </c:spPr>
      <c:txPr>
        <a:bodyPr/>
        <a:lstStyle/>
        <a:p>
          <a:pPr>
            <a:defRPr sz="24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8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33" b="1" i="0" u="sng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r>
              <a:rPr lang="en-US">
                <a:solidFill>
                  <a:srgbClr val="FFFF00"/>
                </a:solidFill>
              </a:rPr>
              <a:t>Trend Analysis of Inventory Turnover Ratio</a:t>
            </a:r>
          </a:p>
        </c:rich>
      </c:tx>
      <c:layout>
        <c:manualLayout>
          <c:xMode val="edge"/>
          <c:yMode val="edge"/>
          <c:x val="0.10654827968923419"/>
          <c:y val="2.0446096654275096E-2"/>
        </c:manualLayout>
      </c:layout>
      <c:spPr>
        <a:noFill/>
        <a:ln w="23765">
          <a:noFill/>
        </a:ln>
      </c:spPr>
    </c:title>
    <c:plotArea>
      <c:layout>
        <c:manualLayout>
          <c:layoutTarget val="inner"/>
          <c:xMode val="edge"/>
          <c:yMode val="edge"/>
          <c:x val="0.29855715871254168"/>
          <c:y val="0.17100371747211895"/>
          <c:w val="0.46947835738068888"/>
          <c:h val="0.5817843866171004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564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2.5</c:v>
                </c:pt>
                <c:pt idx="1">
                  <c:v>3.15</c:v>
                </c:pt>
                <c:pt idx="2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564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3.69</c:v>
                </c:pt>
                <c:pt idx="1">
                  <c:v>4.76</c:v>
                </c:pt>
                <c:pt idx="2">
                  <c:v>5.45</c:v>
                </c:pt>
              </c:numCache>
            </c:numRef>
          </c:val>
        </c:ser>
        <c:marker val="1"/>
        <c:axId val="108864640"/>
        <c:axId val="108866560"/>
      </c:lineChart>
      <c:catAx>
        <c:axId val="1088646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2952275249722532"/>
              <c:y val="0.8773234200743496"/>
            </c:manualLayout>
          </c:layout>
          <c:spPr>
            <a:noFill/>
            <a:ln w="23765">
              <a:noFill/>
            </a:ln>
          </c:spPr>
        </c:title>
        <c:numFmt formatCode="General" sourceLinked="1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866560"/>
        <c:crossesAt val="2"/>
        <c:lblAlgn val="ctr"/>
        <c:lblOffset val="100"/>
        <c:tickLblSkip val="1"/>
        <c:tickMarkSkip val="1"/>
      </c:catAx>
      <c:valAx>
        <c:axId val="108866560"/>
        <c:scaling>
          <c:orientation val="minMax"/>
          <c:max val="6"/>
          <c:min val="2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</a:t>
                </a:r>
              </a:p>
            </c:rich>
          </c:tx>
          <c:layout>
            <c:manualLayout>
              <c:xMode val="edge"/>
              <c:yMode val="edge"/>
              <c:x val="0.17314095449500574"/>
              <c:y val="0.31412639405204551"/>
            </c:manualLayout>
          </c:layout>
          <c:spPr>
            <a:noFill/>
            <a:ln w="23765">
              <a:noFill/>
            </a:ln>
          </c:spPr>
        </c:title>
        <c:numFmt formatCode="0.0" sourceLinked="0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864640"/>
        <c:crosses val="autoZero"/>
        <c:crossBetween val="midCat"/>
        <c:majorUnit val="0.5"/>
        <c:minorUnit val="0.25"/>
      </c:valAx>
      <c:spPr>
        <a:noFill/>
        <a:ln w="23765">
          <a:noFill/>
        </a:ln>
      </c:spPr>
    </c:plotArea>
    <c:legend>
      <c:legendPos val="r"/>
      <c:layout>
        <c:manualLayout>
          <c:xMode val="edge"/>
          <c:yMode val="edge"/>
          <c:x val="0.76200258544919253"/>
          <c:y val="0.46196697202732961"/>
          <c:w val="0.20320869797719587"/>
          <c:h val="0.19872075329105265"/>
        </c:manualLayout>
      </c:layout>
      <c:spPr>
        <a:noFill/>
        <a:ln w="2971">
          <a:solidFill>
            <a:schemeClr val="tx1"/>
          </a:solidFill>
          <a:prstDash val="solid"/>
        </a:ln>
      </c:spPr>
      <c:txPr>
        <a:bodyPr/>
        <a:lstStyle/>
        <a:p>
          <a:pPr>
            <a:defRPr sz="24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8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33" b="1" i="0" u="sng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Trend Analysis of Gross Profit Margin</a:t>
            </a:r>
          </a:p>
        </c:rich>
      </c:tx>
      <c:layout>
        <c:manualLayout>
          <c:xMode val="edge"/>
          <c:yMode val="edge"/>
          <c:x val="0.18787253437864967"/>
          <c:y val="1.4869940868286406E-2"/>
        </c:manualLayout>
      </c:layout>
      <c:spPr>
        <a:noFill/>
        <a:ln w="23765">
          <a:noFill/>
        </a:ln>
      </c:spPr>
    </c:title>
    <c:plotArea>
      <c:layout>
        <c:manualLayout>
          <c:layoutTarget val="inner"/>
          <c:xMode val="edge"/>
          <c:yMode val="edge"/>
          <c:x val="0.31409544950055496"/>
          <c:y val="0.17100371747211895"/>
          <c:w val="0.45283018867924585"/>
          <c:h val="0.5817843866171004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564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33.300000000000004</c:v>
                </c:pt>
                <c:pt idx="1">
                  <c:v>34.300000000000004</c:v>
                </c:pt>
                <c:pt idx="2">
                  <c:v>30.7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564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0.0</c:formatCode>
                <c:ptCount val="3"/>
                <c:pt idx="0">
                  <c:v>36.6</c:v>
                </c:pt>
                <c:pt idx="1">
                  <c:v>36.800000000000004</c:v>
                </c:pt>
                <c:pt idx="2">
                  <c:v>35.1</c:v>
                </c:pt>
              </c:numCache>
            </c:numRef>
          </c:val>
        </c:ser>
        <c:marker val="1"/>
        <c:axId val="109083264"/>
        <c:axId val="109253376"/>
      </c:lineChart>
      <c:catAx>
        <c:axId val="1090832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3729189789123196"/>
              <c:y val="0.8773234200743496"/>
            </c:manualLayout>
          </c:layout>
          <c:spPr>
            <a:noFill/>
            <a:ln w="23765">
              <a:noFill/>
            </a:ln>
          </c:spPr>
        </c:title>
        <c:numFmt formatCode="General" sourceLinked="1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253376"/>
        <c:crossesAt val="25"/>
        <c:lblAlgn val="ctr"/>
        <c:lblOffset val="100"/>
        <c:tickLblSkip val="1"/>
        <c:tickMarkSkip val="1"/>
      </c:catAx>
      <c:valAx>
        <c:axId val="109253376"/>
        <c:scaling>
          <c:orientation val="minMax"/>
          <c:max val="37"/>
          <c:min val="30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 (%)</a:t>
                </a:r>
              </a:p>
            </c:rich>
          </c:tx>
          <c:layout>
            <c:manualLayout>
              <c:xMode val="edge"/>
              <c:yMode val="edge"/>
              <c:x val="0.17203107658157601"/>
              <c:y val="0.26765799256505585"/>
            </c:manualLayout>
          </c:layout>
          <c:spPr>
            <a:noFill/>
            <a:ln w="23765">
              <a:noFill/>
            </a:ln>
          </c:spPr>
        </c:title>
        <c:numFmt formatCode="0.0" sourceLinked="0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083264"/>
        <c:crosses val="autoZero"/>
        <c:crossBetween val="midCat"/>
        <c:majorUnit val="1"/>
        <c:minorUnit val="1"/>
      </c:valAx>
      <c:spPr>
        <a:noFill/>
        <a:ln w="23765">
          <a:noFill/>
        </a:ln>
      </c:spPr>
    </c:plotArea>
    <c:legend>
      <c:legendPos val="r"/>
      <c:layout>
        <c:manualLayout>
          <c:xMode val="edge"/>
          <c:yMode val="edge"/>
          <c:x val="0.75325629309182063"/>
          <c:y val="0.37822257626357064"/>
          <c:w val="0.23897451849249046"/>
          <c:h val="0.19612671956861408"/>
        </c:manualLayout>
      </c:layout>
      <c:spPr>
        <a:noFill/>
        <a:ln w="2971">
          <a:solidFill>
            <a:schemeClr val="tx1"/>
          </a:solidFill>
          <a:prstDash val="solid"/>
        </a:ln>
      </c:spPr>
      <c:txPr>
        <a:bodyPr/>
        <a:lstStyle/>
        <a:p>
          <a:pPr>
            <a:defRPr sz="20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8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33" b="1" i="0" u="sng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r>
              <a:rPr lang="en-US">
                <a:solidFill>
                  <a:srgbClr val="FFFF00"/>
                </a:solidFill>
              </a:rPr>
              <a:t>Trend Analysis of Net Profit Margin</a:t>
            </a:r>
          </a:p>
        </c:rich>
      </c:tx>
      <c:layout>
        <c:manualLayout>
          <c:xMode val="edge"/>
          <c:yMode val="edge"/>
          <c:x val="0.17869034406215342"/>
          <c:y val="2.0446096654275096E-2"/>
        </c:manualLayout>
      </c:layout>
      <c:spPr>
        <a:noFill/>
        <a:ln w="23765">
          <a:noFill/>
        </a:ln>
      </c:spPr>
    </c:title>
    <c:plotArea>
      <c:layout>
        <c:manualLayout>
          <c:layoutTarget val="inner"/>
          <c:xMode val="edge"/>
          <c:yMode val="edge"/>
          <c:x val="0.28967813540510545"/>
          <c:y val="0.17100371747211895"/>
          <c:w val="0.47835738068812433"/>
          <c:h val="0.5817843866171004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564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4</c:v>
                </c:pt>
                <c:pt idx="1">
                  <c:v>4.5999999999999996</c:v>
                </c:pt>
                <c:pt idx="2">
                  <c:v>3.3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564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0.0</c:formatCode>
                <c:ptCount val="3"/>
                <c:pt idx="0">
                  <c:v>5.2</c:v>
                </c:pt>
                <c:pt idx="1">
                  <c:v>6.1</c:v>
                </c:pt>
                <c:pt idx="2">
                  <c:v>6.1</c:v>
                </c:pt>
              </c:numCache>
            </c:numRef>
          </c:val>
        </c:ser>
        <c:marker val="1"/>
        <c:axId val="109347584"/>
        <c:axId val="109349504"/>
      </c:lineChart>
      <c:catAx>
        <c:axId val="109347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2508324084350735"/>
              <c:y val="0.8773234200743496"/>
            </c:manualLayout>
          </c:layout>
          <c:spPr>
            <a:noFill/>
            <a:ln w="23765">
              <a:noFill/>
            </a:ln>
          </c:spPr>
        </c:title>
        <c:numFmt formatCode="General" sourceLinked="1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349504"/>
        <c:crossesAt val="3"/>
        <c:lblAlgn val="ctr"/>
        <c:lblOffset val="100"/>
        <c:tickLblSkip val="1"/>
        <c:tickMarkSkip val="1"/>
      </c:catAx>
      <c:valAx>
        <c:axId val="109349504"/>
        <c:scaling>
          <c:orientation val="minMax"/>
          <c:max val="7"/>
          <c:min val="3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 (%)</a:t>
                </a:r>
              </a:p>
            </c:rich>
          </c:tx>
          <c:layout>
            <c:manualLayout>
              <c:xMode val="edge"/>
              <c:yMode val="edge"/>
              <c:x val="0.17314095449500574"/>
              <c:y val="0.26765799256505585"/>
            </c:manualLayout>
          </c:layout>
          <c:spPr>
            <a:noFill/>
            <a:ln w="23765">
              <a:noFill/>
            </a:ln>
          </c:spPr>
        </c:title>
        <c:numFmt formatCode="0" sourceLinked="0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347584"/>
        <c:crosses val="autoZero"/>
        <c:crossBetween val="midCat"/>
        <c:majorUnit val="1"/>
        <c:minorUnit val="1"/>
      </c:valAx>
      <c:spPr>
        <a:noFill/>
        <a:ln w="23765">
          <a:noFill/>
        </a:ln>
      </c:spPr>
    </c:plotArea>
    <c:legend>
      <c:legendPos val="r"/>
      <c:layout>
        <c:manualLayout>
          <c:xMode val="edge"/>
          <c:yMode val="edge"/>
          <c:x val="0.76200258544919253"/>
          <c:y val="0.36598772429710913"/>
          <c:w val="0.22911839350767144"/>
          <c:h val="0.20650285445836791"/>
        </c:manualLayout>
      </c:layout>
      <c:spPr>
        <a:noFill/>
        <a:ln w="2971">
          <a:solidFill>
            <a:schemeClr val="tx1"/>
          </a:solidFill>
          <a:prstDash val="solid"/>
        </a:ln>
      </c:spPr>
      <c:txPr>
        <a:bodyPr/>
        <a:lstStyle/>
        <a:p>
          <a:pPr>
            <a:defRPr sz="24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8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33" b="1" i="0" u="sng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r>
              <a:rPr lang="en-US">
                <a:solidFill>
                  <a:srgbClr val="FFFF00"/>
                </a:solidFill>
              </a:rPr>
              <a:t>Trend Analysis of Return on Investment</a:t>
            </a:r>
          </a:p>
        </c:rich>
      </c:tx>
      <c:layout>
        <c:manualLayout>
          <c:xMode val="edge"/>
          <c:yMode val="edge"/>
          <c:x val="0.1387347391786905"/>
          <c:y val="2.0446096654275096E-2"/>
        </c:manualLayout>
      </c:layout>
      <c:spPr>
        <a:noFill/>
        <a:ln w="23765">
          <a:noFill/>
        </a:ln>
      </c:spPr>
    </c:title>
    <c:plotArea>
      <c:layout>
        <c:manualLayout>
          <c:layoutTarget val="inner"/>
          <c:xMode val="edge"/>
          <c:yMode val="edge"/>
          <c:x val="0.28967813540510545"/>
          <c:y val="0.17100371747211895"/>
          <c:w val="0.47835738068812433"/>
          <c:h val="0.5817843866171004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564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6</c:v>
                </c:pt>
                <c:pt idx="1">
                  <c:v>7.7</c:v>
                </c:pt>
                <c:pt idx="2">
                  <c:v>5.5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564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0.0</c:formatCode>
                <c:ptCount val="3"/>
                <c:pt idx="0">
                  <c:v>9.3000000000000007</c:v>
                </c:pt>
                <c:pt idx="1">
                  <c:v>9.8000000000000007</c:v>
                </c:pt>
                <c:pt idx="2">
                  <c:v>8.1</c:v>
                </c:pt>
              </c:numCache>
            </c:numRef>
          </c:val>
        </c:ser>
        <c:marker val="1"/>
        <c:axId val="109488768"/>
        <c:axId val="109507328"/>
      </c:lineChart>
      <c:catAx>
        <c:axId val="1094887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2508324084350735"/>
              <c:y val="0.8773234200743496"/>
            </c:manualLayout>
          </c:layout>
          <c:spPr>
            <a:noFill/>
            <a:ln w="23765">
              <a:noFill/>
            </a:ln>
          </c:spPr>
        </c:title>
        <c:numFmt formatCode="General" sourceLinked="1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507328"/>
        <c:crossesAt val="4"/>
        <c:lblAlgn val="ctr"/>
        <c:lblOffset val="100"/>
        <c:tickLblSkip val="1"/>
        <c:tickMarkSkip val="1"/>
      </c:catAx>
      <c:valAx>
        <c:axId val="109507328"/>
        <c:scaling>
          <c:orientation val="minMax"/>
          <c:max val="12"/>
          <c:min val="4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 (%)</a:t>
                </a:r>
              </a:p>
            </c:rich>
          </c:tx>
          <c:layout>
            <c:manualLayout>
              <c:xMode val="edge"/>
              <c:yMode val="edge"/>
              <c:x val="0.17314095449500572"/>
              <c:y val="0.26765799256505585"/>
            </c:manualLayout>
          </c:layout>
          <c:spPr>
            <a:noFill/>
            <a:ln w="23765">
              <a:noFill/>
            </a:ln>
          </c:spPr>
        </c:title>
        <c:numFmt formatCode="0" sourceLinked="0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488768"/>
        <c:crosses val="autoZero"/>
        <c:crossBetween val="midCat"/>
        <c:majorUnit val="2"/>
        <c:minorUnit val="1"/>
      </c:valAx>
      <c:spPr>
        <a:noFill/>
        <a:ln w="23765">
          <a:noFill/>
        </a:ln>
      </c:spPr>
    </c:plotArea>
    <c:legend>
      <c:legendPos val="r"/>
      <c:layout>
        <c:manualLayout>
          <c:xMode val="edge"/>
          <c:yMode val="edge"/>
          <c:x val="0.74523748834123649"/>
          <c:y val="0.17143519511422964"/>
          <c:w val="0.21997379508515041"/>
          <c:h val="0.19872075329105265"/>
        </c:manualLayout>
      </c:layout>
      <c:spPr>
        <a:noFill/>
        <a:ln w="2971">
          <a:solidFill>
            <a:schemeClr val="tx1"/>
          </a:solidFill>
          <a:prstDash val="solid"/>
        </a:ln>
      </c:spPr>
      <c:txPr>
        <a:bodyPr/>
        <a:lstStyle/>
        <a:p>
          <a:pPr>
            <a:defRPr sz="20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8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33" b="1" i="0" u="sng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r>
              <a:rPr lang="en-US">
                <a:solidFill>
                  <a:srgbClr val="FFFF00"/>
                </a:solidFill>
              </a:rPr>
              <a:t>Trend Analysis of Return on Equity</a:t>
            </a:r>
          </a:p>
        </c:rich>
      </c:tx>
      <c:layout>
        <c:manualLayout>
          <c:xMode val="edge"/>
          <c:yMode val="edge"/>
          <c:x val="0.17980022197558268"/>
          <c:y val="2.0446096654275096E-2"/>
        </c:manualLayout>
      </c:layout>
      <c:spPr>
        <a:noFill/>
        <a:ln w="23765">
          <a:noFill/>
        </a:ln>
      </c:spPr>
    </c:title>
    <c:plotArea>
      <c:layout>
        <c:manualLayout>
          <c:layoutTarget val="inner"/>
          <c:xMode val="edge"/>
          <c:yMode val="edge"/>
          <c:x val="0.31520532741398444"/>
          <c:y val="0.17100371747211895"/>
          <c:w val="0.45283018867924574"/>
          <c:h val="0.5817843866171004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Sayajirao</c:v>
                </c:pt>
              </c:strCache>
            </c:strRef>
          </c:tx>
          <c:spPr>
            <a:ln w="35648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10.6</c:v>
                </c:pt>
                <c:pt idx="1">
                  <c:v>14</c:v>
                </c:pt>
                <c:pt idx="2">
                  <c:v>10.200000000000001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Industry</c:v>
                </c:pt>
              </c:strCache>
            </c:strRef>
          </c:tx>
          <c:spPr>
            <a:ln w="35648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Sheet1!$B$3:$D$3</c:f>
              <c:numCache>
                <c:formatCode>0.0</c:formatCode>
                <c:ptCount val="3"/>
                <c:pt idx="0">
                  <c:v>18.399999999999999</c:v>
                </c:pt>
                <c:pt idx="1">
                  <c:v>17.2</c:v>
                </c:pt>
                <c:pt idx="2">
                  <c:v>17.899999999999999</c:v>
                </c:pt>
              </c:numCache>
            </c:numRef>
          </c:val>
        </c:ser>
        <c:marker val="1"/>
        <c:axId val="97395456"/>
        <c:axId val="97397376"/>
      </c:lineChart>
      <c:catAx>
        <c:axId val="97395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Analysis Year</a:t>
                </a:r>
              </a:p>
            </c:rich>
          </c:tx>
          <c:layout>
            <c:manualLayout>
              <c:xMode val="edge"/>
              <c:yMode val="edge"/>
              <c:x val="0.4384017758046625"/>
              <c:y val="0.8773234200743496"/>
            </c:manualLayout>
          </c:layout>
          <c:spPr>
            <a:noFill/>
            <a:ln w="23765">
              <a:noFill/>
            </a:ln>
          </c:spPr>
        </c:title>
        <c:numFmt formatCode="General" sourceLinked="1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7397376"/>
        <c:crossesAt val="7"/>
        <c:lblAlgn val="ctr"/>
        <c:lblOffset val="100"/>
        <c:tickLblSkip val="1"/>
        <c:tickMarkSkip val="1"/>
      </c:catAx>
      <c:valAx>
        <c:axId val="97397376"/>
        <c:scaling>
          <c:orientation val="minMax"/>
          <c:max val="21"/>
          <c:min val="7"/>
        </c:scaling>
        <c:axPos val="l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>
                    <a:solidFill>
                      <a:schemeClr val="bg1"/>
                    </a:solidFill>
                  </a:rPr>
                  <a:t>Ratio Value (%)</a:t>
                </a:r>
              </a:p>
            </c:rich>
          </c:tx>
          <c:layout>
            <c:manualLayout>
              <c:xMode val="edge"/>
              <c:yMode val="edge"/>
              <c:x val="0.17314095449500572"/>
              <c:y val="0.26765799256505585"/>
            </c:manualLayout>
          </c:layout>
          <c:spPr>
            <a:noFill/>
            <a:ln w="23765">
              <a:noFill/>
            </a:ln>
          </c:spPr>
        </c:title>
        <c:numFmt formatCode="0.0" sourceLinked="0"/>
        <c:majorTickMark val="cross"/>
        <c:tickLblPos val="nextTo"/>
        <c:spPr>
          <a:ln w="29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1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7395456"/>
        <c:crosses val="autoZero"/>
        <c:crossBetween val="midCat"/>
        <c:majorUnit val="3.5"/>
        <c:minorUnit val="1"/>
      </c:valAx>
      <c:spPr>
        <a:noFill/>
        <a:ln w="23765">
          <a:noFill/>
        </a:ln>
      </c:spPr>
    </c:plotArea>
    <c:legend>
      <c:legendPos val="r"/>
      <c:layout>
        <c:manualLayout>
          <c:xMode val="edge"/>
          <c:yMode val="edge"/>
          <c:x val="0.77876768255714723"/>
          <c:y val="0.33226528590541016"/>
          <c:w val="0.21387739613680337"/>
          <c:h val="0.21947302307055977"/>
        </c:manualLayout>
      </c:layout>
      <c:spPr>
        <a:noFill/>
        <a:ln w="2971">
          <a:solidFill>
            <a:schemeClr val="tx1"/>
          </a:solidFill>
          <a:prstDash val="solid"/>
        </a:ln>
      </c:spPr>
      <c:txPr>
        <a:bodyPr/>
        <a:lstStyle/>
        <a:p>
          <a:pPr>
            <a:defRPr sz="2400" b="1" i="0" u="none" strike="noStrike" baseline="0">
              <a:solidFill>
                <a:schemeClr val="bg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8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C21E6-833B-4E91-9592-00A50CF7A926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C7392-3376-47BE-BCE1-FEA89DC092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9986A-E54A-45CC-9AD8-D609D143C50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4A043-9F8C-42CB-B2EB-7A71761EE3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84D06-3235-4EF2-B8A8-C2B774679EB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30DB3-7F59-48DB-9F08-F47CB112A3A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CF756-AD76-4B7F-93C6-709C47B584B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FE335-4BC5-4044-A41B-B4EEA9BEEC4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06451-D1A1-4357-BA31-B3F7BA5DA2D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371D7-35AD-4BC3-A682-29E5374ED9C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23D56-941E-45E3-8386-F9AEC5C6390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59C1F-7479-49F0-B8A9-70ADF23254C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7A9B4-D734-4CCE-9803-D0AD3C6882A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616725-2616-4AEE-B2D3-20CD2641BE15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8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9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0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6"/>
          <p:cNvSpPr txBox="1">
            <a:spLocks noChangeArrowheads="1"/>
          </p:cNvSpPr>
          <p:nvPr/>
        </p:nvSpPr>
        <p:spPr bwMode="auto">
          <a:xfrm>
            <a:off x="-714412" y="4357694"/>
            <a:ext cx="1057282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IN" sz="7200" b="1" kern="0" dirty="0" smtClean="0">
                <a:ln w="17780" cmpd="sng">
                  <a:solidFill>
                    <a:srgbClr val="CC66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Financial Statement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3143248"/>
            <a:ext cx="4288353" cy="1015663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  <a:scene3d>
              <a:camera prst="obliqueBottomRigh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IN" sz="6000" b="1" kern="0" dirty="0" smtClean="0">
                <a:ln w="17780" cmpd="sng">
                  <a:solidFill>
                    <a:srgbClr val="CC66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Analysis of</a:t>
            </a:r>
            <a:endParaRPr lang="en-US" sz="6000" b="1" kern="0" dirty="0" smtClean="0">
              <a:ln w="17780" cmpd="sng">
                <a:solidFill>
                  <a:srgbClr val="CC66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99681" name="Picture 1" descr="C:\Users\Brijesh\Desktop\ANALYSIS OF FS\Images\Detective 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52304"/>
            <a:ext cx="4086245" cy="337682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5143504" y="6072206"/>
            <a:ext cx="3749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- </a:t>
            </a:r>
            <a:r>
              <a:rPr lang="en-US" sz="3600" b="1" dirty="0" err="1" smtClean="0">
                <a:solidFill>
                  <a:srgbClr val="FFFF00"/>
                </a:solidFill>
              </a:rPr>
              <a:t>Brijesh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Pitroda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28596" y="1357298"/>
          <a:ext cx="8509000" cy="5029200"/>
        </p:xfrm>
        <a:graphic>
          <a:graphicData uri="http://schemas.openxmlformats.org/presentationml/2006/ole">
            <p:oleObj spid="_x0000_s60418" name="Worksheet" r:id="rId3" imgW="4943427" imgH="2924190" progId="Excel.Sheet.8">
              <p:embed/>
            </p:oleObj>
          </a:graphicData>
        </a:graphic>
      </p:graphicFrame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143636" y="5214950"/>
            <a:ext cx="714380" cy="428628"/>
          </a:xfrm>
          <a:prstGeom prst="line">
            <a:avLst/>
          </a:prstGeom>
          <a:noFill/>
          <a:ln w="50800">
            <a:solidFill>
              <a:srgbClr val="438E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643042" y="4714884"/>
            <a:ext cx="4530725" cy="520655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438E00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12,000 </a:t>
            </a:r>
            <a:r>
              <a:rPr lang="en-US" sz="2800" b="1" dirty="0">
                <a:solidFill>
                  <a:srgbClr val="C00000"/>
                </a:solidFill>
              </a:rPr>
              <a:t>– </a:t>
            </a:r>
            <a:r>
              <a:rPr lang="en-US" sz="2800" b="1" dirty="0" smtClean="0">
                <a:solidFill>
                  <a:srgbClr val="C00000"/>
                </a:solidFill>
              </a:rPr>
              <a:t>23,500 </a:t>
            </a:r>
            <a:r>
              <a:rPr lang="en-US" sz="2800" b="1" dirty="0">
                <a:solidFill>
                  <a:srgbClr val="C00000"/>
                </a:solidFill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</a:rPr>
              <a:t>(</a:t>
            </a:r>
            <a:r>
              <a:rPr lang="en-US" sz="2800" b="1" dirty="0">
                <a:solidFill>
                  <a:srgbClr val="C00000"/>
                </a:solidFill>
              </a:rPr>
              <a:t>11,500)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8143900" y="3857628"/>
            <a:ext cx="285752" cy="1571636"/>
          </a:xfrm>
          <a:prstGeom prst="line">
            <a:avLst/>
          </a:prstGeom>
          <a:noFill/>
          <a:ln w="50800">
            <a:solidFill>
              <a:srgbClr val="438E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00298" y="3357562"/>
            <a:ext cx="5826125" cy="520655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438E00"/>
            </a:solidFill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(11,500 </a:t>
            </a:r>
            <a:r>
              <a:rPr lang="en-US" sz="2800" b="1" dirty="0">
                <a:solidFill>
                  <a:srgbClr val="C00000"/>
                </a:solidFill>
              </a:rPr>
              <a:t>÷ </a:t>
            </a:r>
            <a:r>
              <a:rPr lang="en-US" sz="2800" b="1" dirty="0" smtClean="0">
                <a:solidFill>
                  <a:srgbClr val="C00000"/>
                </a:solidFill>
              </a:rPr>
              <a:t>23,500</a:t>
            </a:r>
            <a:r>
              <a:rPr lang="en-US" sz="2800" b="1" dirty="0">
                <a:solidFill>
                  <a:srgbClr val="C00000"/>
                </a:solidFill>
              </a:rPr>
              <a:t>) × 100% = 48.9%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63500" y="1422400"/>
          <a:ext cx="9017000" cy="5016500"/>
        </p:xfrm>
        <a:graphic>
          <a:graphicData uri="http://schemas.openxmlformats.org/presentationml/2006/ole">
            <p:oleObj spid="_x0000_s62466" name="Worksheet" r:id="rId3" imgW="5534058" imgH="3143377" progId="Excel.Sheet.8">
              <p:embed/>
            </p:oleObj>
          </a:graphicData>
        </a:graphic>
      </p:graphicFrame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152400" y="1500174"/>
          <a:ext cx="8991600" cy="4864100"/>
        </p:xfrm>
        <a:graphic>
          <a:graphicData uri="http://schemas.openxmlformats.org/presentationml/2006/ole">
            <p:oleObj spid="_x0000_s65540" name="Worksheet" r:id="rId3" imgW="4476699" imgH="2409697" progId="Excel.Sheet.8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468438" y="4164013"/>
            <a:ext cx="5445125" cy="951543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005400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800" dirty="0">
                <a:solidFill>
                  <a:srgbClr val="C00000"/>
                </a:solidFill>
              </a:rPr>
              <a:t>Sales increased by 8.3% while net income decreased by 21.9%.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9919" y="857232"/>
            <a:ext cx="6816725" cy="2675091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005400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just">
              <a:buClrTx/>
              <a:buSzTx/>
              <a:buFontTx/>
              <a:buNone/>
            </a:pPr>
            <a:r>
              <a:rPr lang="en-US" sz="2800" dirty="0">
                <a:solidFill>
                  <a:srgbClr val="C00000"/>
                </a:solidFill>
              </a:rPr>
              <a:t>There were </a:t>
            </a:r>
            <a:r>
              <a:rPr lang="en-US" sz="2800" dirty="0" smtClean="0">
                <a:solidFill>
                  <a:srgbClr val="C00000"/>
                </a:solidFill>
              </a:rPr>
              <a:t>also increases </a:t>
            </a:r>
            <a:r>
              <a:rPr lang="en-US" sz="2800" dirty="0">
                <a:solidFill>
                  <a:srgbClr val="C00000"/>
                </a:solidFill>
              </a:rPr>
              <a:t>in both cost of goods sold (14.3%) and operating expenses (2.1%).  These increased costs more than offset the increase in sales, yielding an overall decrease in net income.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Trend</a:t>
            </a:r>
            <a:r>
              <a:rPr lang="en-US" sz="4400" u="sng" dirty="0" smtClean="0">
                <a:solidFill>
                  <a:schemeClr val="bg1"/>
                </a:solidFill>
              </a:rPr>
              <a:t> Analysis</a:t>
            </a:r>
            <a:endParaRPr lang="en-US" sz="4400" u="sng" dirty="0">
              <a:solidFill>
                <a:schemeClr val="bg1"/>
              </a:solidFill>
            </a:endParaRPr>
          </a:p>
        </p:txBody>
      </p:sp>
      <p:graphicFrame>
        <p:nvGraphicFramePr>
          <p:cNvPr id="100356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352800" y="4267200"/>
          <a:ext cx="2541588" cy="2290763"/>
        </p:xfrm>
        <a:graphic>
          <a:graphicData uri="http://schemas.openxmlformats.org/presentationml/2006/ole">
            <p:oleObj spid="_x0000_s158722" name="Clip" r:id="rId3" imgW="4767120" imgH="4295520" progId="">
              <p:embed/>
            </p:oleObj>
          </a:graphicData>
        </a:graphic>
      </p:graphicFrame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1219200" y="1746250"/>
            <a:ext cx="6629400" cy="2059538"/>
          </a:xfrm>
          <a:prstGeom prst="rect">
            <a:avLst/>
          </a:prstGeom>
          <a:solidFill>
            <a:srgbClr val="EFA41D"/>
          </a:solidFill>
          <a:ln w="254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0488" tIns="44450" rIns="90488" bIns="4445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/>
              <a:t>Show changes over time in </a:t>
            </a:r>
            <a:r>
              <a:rPr lang="en-US" sz="3200" dirty="0" smtClean="0"/>
              <a:t>given </a:t>
            </a:r>
            <a:r>
              <a:rPr lang="en-US" sz="3200" dirty="0"/>
              <a:t>financial statement items </a:t>
            </a:r>
            <a:r>
              <a:rPr lang="en-US" sz="3200" dirty="0" smtClean="0"/>
              <a:t>(</a:t>
            </a:r>
            <a:r>
              <a:rPr lang="en-US" sz="3200" dirty="0"/>
              <a:t>can </a:t>
            </a:r>
            <a:r>
              <a:rPr lang="en-US" sz="3200" dirty="0" smtClean="0"/>
              <a:t>helps us in determine how the firm is likely to perform over time)</a:t>
            </a:r>
            <a:endParaRPr lang="en-US" sz="32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31800" y="1651000"/>
          <a:ext cx="8369300" cy="4292600"/>
        </p:xfrm>
        <a:graphic>
          <a:graphicData uri="http://schemas.openxmlformats.org/presentationml/2006/ole">
            <p:oleObj spid="_x0000_s155650" name="Worksheet" r:id="rId3" imgW="5305418" imgH="2733617" progId="Excel.Sheet.8">
              <p:embed/>
            </p:oleObj>
          </a:graphicData>
        </a:graphic>
      </p:graphicFrame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Trend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508000" y="1338286"/>
          <a:ext cx="8229600" cy="5448300"/>
        </p:xfrm>
        <a:graphic>
          <a:graphicData uri="http://schemas.openxmlformats.org/presentationml/2006/ole">
            <p:oleObj spid="_x0000_s156674" name="Worksheet" r:id="rId3" imgW="4505313" imgH="3010029" progId="Excel.Sheet.8">
              <p:embed/>
            </p:oleObj>
          </a:graphicData>
        </a:graphic>
      </p:graphicFrame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Tren</a:t>
            </a:r>
            <a:r>
              <a:rPr lang="en-US" sz="4400" dirty="0" smtClean="0">
                <a:solidFill>
                  <a:schemeClr val="bg1"/>
                </a:solidFill>
              </a:rPr>
              <a:t>d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28596" y="1571612"/>
          <a:ext cx="8429684" cy="4572032"/>
        </p:xfrm>
        <a:graphic>
          <a:graphicData uri="http://schemas.openxmlformats.org/presentationml/2006/ole">
            <p:oleObj spid="_x0000_s157698" name="Worksheet" r:id="rId3" imgW="4457804" imgH="2200229" progId="Excel.Sheet.8">
              <p:embed/>
            </p:oleObj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Trend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u="sng" dirty="0" smtClean="0">
                <a:solidFill>
                  <a:schemeClr val="bg1"/>
                </a:solidFill>
              </a:rPr>
              <a:t>Vertical </a:t>
            </a:r>
            <a:r>
              <a:rPr lang="en-US" sz="4400" u="sng" dirty="0">
                <a:solidFill>
                  <a:schemeClr val="bg1"/>
                </a:solidFill>
              </a:rPr>
              <a:t>Analysis</a:t>
            </a:r>
          </a:p>
        </p:txBody>
      </p:sp>
      <p:sp>
        <p:nvSpPr>
          <p:cNvPr id="102404" name="Line 4"/>
          <p:cNvSpPr>
            <a:spLocks noChangeShapeType="1"/>
          </p:cNvSpPr>
          <p:nvPr/>
        </p:nvSpPr>
        <p:spPr bwMode="auto">
          <a:xfrm>
            <a:off x="1142976" y="1000108"/>
            <a:ext cx="0" cy="5105400"/>
          </a:xfrm>
          <a:prstGeom prst="line">
            <a:avLst/>
          </a:prstGeom>
          <a:noFill/>
          <a:ln w="254000">
            <a:solidFill>
              <a:srgbClr val="00B050"/>
            </a:solidFill>
            <a:round/>
            <a:headEnd type="triangle" w="med" len="med"/>
            <a:tailEnd type="triangl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107763" dir="2700000" algn="ctr" rotWithShape="0">
              <a:srgbClr val="9933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209800" y="1824038"/>
            <a:ext cx="6505604" cy="3044423"/>
          </a:xfrm>
          <a:prstGeom prst="rect">
            <a:avLst/>
          </a:prstGeom>
          <a:solidFill>
            <a:srgbClr val="EFA41D"/>
          </a:solidFill>
          <a:ln w="254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0488" tIns="44450" rIns="90488" bIns="4445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smtClean="0"/>
              <a:t>For a </a:t>
            </a:r>
            <a:r>
              <a:rPr lang="en-US" sz="3200" dirty="0"/>
              <a:t>single </a:t>
            </a:r>
            <a:r>
              <a:rPr lang="en-US" sz="3200" dirty="0" smtClean="0"/>
              <a:t>financial statement</a:t>
            </a:r>
            <a:r>
              <a:rPr lang="en-US" sz="3200" dirty="0"/>
              <a:t>, each item </a:t>
            </a:r>
            <a:r>
              <a:rPr lang="en-US" sz="3200" dirty="0" smtClean="0"/>
              <a:t>is </a:t>
            </a:r>
            <a:r>
              <a:rPr lang="en-US" sz="3200" dirty="0"/>
              <a:t>expressed as a percentage of a significant total, </a:t>
            </a:r>
            <a:r>
              <a:rPr lang="en-US" sz="3200" dirty="0" smtClean="0"/>
              <a:t>e.g</a:t>
            </a:r>
            <a:r>
              <a:rPr lang="en-US" sz="3200" dirty="0"/>
              <a:t>., all income </a:t>
            </a:r>
            <a:r>
              <a:rPr lang="en-US" sz="3200" dirty="0" smtClean="0"/>
              <a:t>statement items </a:t>
            </a:r>
            <a:r>
              <a:rPr lang="en-US" sz="3200" dirty="0"/>
              <a:t>are expressed as </a:t>
            </a:r>
            <a:r>
              <a:rPr lang="en-US" sz="3200" dirty="0" smtClean="0"/>
              <a:t>a percentage </a:t>
            </a:r>
            <a:r>
              <a:rPr lang="en-US" sz="3200" dirty="0"/>
              <a:t>of sales</a:t>
            </a: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500034" y="1357298"/>
          <a:ext cx="8215370" cy="5000660"/>
        </p:xfrm>
        <a:graphic>
          <a:graphicData uri="http://schemas.openxmlformats.org/presentationml/2006/ole">
            <p:oleObj spid="_x0000_s152578" name="Worksheet" r:id="rId3" imgW="4276673" imgH="2590822" progId="Excel.Sheet.8">
              <p:embed/>
            </p:oleObj>
          </a:graphicData>
        </a:graphic>
      </p:graphicFrame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dirty="0" smtClean="0">
                <a:solidFill>
                  <a:schemeClr val="bg1"/>
                </a:solidFill>
              </a:rPr>
              <a:t>Vertical Analysis </a:t>
            </a:r>
            <a:r>
              <a:rPr lang="en-US" sz="4400" dirty="0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85786" y="4357694"/>
            <a:ext cx="7715250" cy="1238250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0054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40,000 </a:t>
            </a:r>
            <a:r>
              <a:rPr lang="en-US" sz="3600" dirty="0">
                <a:solidFill>
                  <a:srgbClr val="C00000"/>
                </a:solidFill>
              </a:rPr>
              <a:t>÷ </a:t>
            </a:r>
            <a:r>
              <a:rPr lang="en-US" sz="3600" dirty="0" smtClean="0">
                <a:solidFill>
                  <a:srgbClr val="C00000"/>
                </a:solidFill>
              </a:rPr>
              <a:t>2,89,700  </a:t>
            </a:r>
            <a:r>
              <a:rPr lang="en-US" sz="3600" dirty="0">
                <a:solidFill>
                  <a:srgbClr val="C00000"/>
                </a:solidFill>
              </a:rPr>
              <a:t>=  </a:t>
            </a:r>
            <a:r>
              <a:rPr lang="en-US" sz="3600" dirty="0" smtClean="0">
                <a:solidFill>
                  <a:srgbClr val="C00000"/>
                </a:solidFill>
              </a:rPr>
              <a:t>14% rounded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40,000 ÷ 3,15,000  =   13% rounded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95300" y="1473200"/>
          <a:ext cx="8267700" cy="5270500"/>
        </p:xfrm>
        <a:graphic>
          <a:graphicData uri="http://schemas.openxmlformats.org/presentationml/2006/ole">
            <p:oleObj spid="_x0000_s153602" name="Worksheet" r:id="rId3" imgW="4057751" imgH="2590822" progId="Excel.Sheet.8">
              <p:embed/>
            </p:oleObj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71472" y="4714884"/>
            <a:ext cx="8248650" cy="933450"/>
          </a:xfrm>
          <a:prstGeom prst="rect">
            <a:avLst/>
          </a:prstGeom>
          <a:solidFill>
            <a:srgbClr val="C8FEC8"/>
          </a:solidFill>
          <a:ln w="57150" cmpd="thinThick">
            <a:solidFill>
              <a:srgbClr val="0054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90,000 </a:t>
            </a:r>
            <a:r>
              <a:rPr lang="en-US" sz="3600" dirty="0">
                <a:solidFill>
                  <a:srgbClr val="C00000"/>
                </a:solidFill>
              </a:rPr>
              <a:t>÷  </a:t>
            </a:r>
            <a:r>
              <a:rPr lang="en-US" sz="3600" dirty="0" smtClean="0">
                <a:solidFill>
                  <a:srgbClr val="C00000"/>
                </a:solidFill>
              </a:rPr>
              <a:t>2,89,700  </a:t>
            </a:r>
            <a:r>
              <a:rPr lang="en-US" sz="3600" dirty="0">
                <a:solidFill>
                  <a:srgbClr val="C00000"/>
                </a:solidFill>
              </a:rPr>
              <a:t>=  </a:t>
            </a:r>
            <a:r>
              <a:rPr lang="en-US" sz="3600" dirty="0" smtClean="0">
                <a:solidFill>
                  <a:srgbClr val="C00000"/>
                </a:solidFill>
              </a:rPr>
              <a:t>31% </a:t>
            </a:r>
            <a:r>
              <a:rPr lang="en-US" sz="3600" dirty="0">
                <a:solidFill>
                  <a:srgbClr val="C00000"/>
                </a:solidFill>
              </a:rPr>
              <a:t>rounded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 smtClean="0">
                <a:solidFill>
                  <a:schemeClr val="bg1"/>
                </a:solidFill>
              </a:rPr>
              <a:t>Vertical Analysis </a:t>
            </a:r>
            <a:r>
              <a:rPr lang="en-US" sz="4400" dirty="0">
                <a:solidFill>
                  <a:schemeClr val="bg1"/>
                </a:solidFill>
              </a:rPr>
              <a:t>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3" name="Picture 1" descr="C:\Users\Brijesh\Desktop\ANALYSIS OF FS\Images\3033453-120732-business-heal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357298"/>
            <a:ext cx="4714908" cy="457203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6182" y="928670"/>
            <a:ext cx="5286412" cy="5643602"/>
          </a:xfrm>
        </p:spPr>
        <p:txBody>
          <a:bodyPr/>
          <a:lstStyle/>
          <a:p>
            <a:pPr indent="-3175">
              <a:buNone/>
            </a:pPr>
            <a:r>
              <a:rPr lang="en-US" sz="5400" dirty="0" smtClean="0">
                <a:solidFill>
                  <a:srgbClr val="FFFF00"/>
                </a:solidFill>
              </a:rPr>
              <a:t>The analysis of a </a:t>
            </a:r>
            <a:r>
              <a:rPr lang="en-US" sz="5400" dirty="0" smtClean="0">
                <a:solidFill>
                  <a:srgbClr val="FFCCFF"/>
                </a:solidFill>
              </a:rPr>
              <a:t>Business' Health</a:t>
            </a:r>
            <a:r>
              <a:rPr lang="en-US" sz="5400" dirty="0" smtClean="0">
                <a:solidFill>
                  <a:srgbClr val="FFFF00"/>
                </a:solidFill>
              </a:rPr>
              <a:t> starts with Financial Statement Analysis.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u="sng" dirty="0" smtClean="0">
                <a:solidFill>
                  <a:schemeClr val="bg1"/>
                </a:solidFill>
              </a:rPr>
              <a:t>Common-Size </a:t>
            </a:r>
            <a:r>
              <a:rPr lang="en-US" u="sng" dirty="0" smtClean="0">
                <a:solidFill>
                  <a:schemeClr val="bg1"/>
                </a:solidFill>
              </a:rPr>
              <a:t>Analysis</a:t>
            </a:r>
            <a:endParaRPr lang="en-US" sz="4400" u="sng" dirty="0">
              <a:solidFill>
                <a:schemeClr val="bg1"/>
              </a:solidFill>
            </a:endParaRPr>
          </a:p>
        </p:txBody>
      </p:sp>
      <p:graphicFrame>
        <p:nvGraphicFramePr>
          <p:cNvPr id="99332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4000496" y="5214950"/>
          <a:ext cx="1143008" cy="1516078"/>
        </p:xfrm>
        <a:graphic>
          <a:graphicData uri="http://schemas.openxmlformats.org/presentationml/2006/ole">
            <p:oleObj spid="_x0000_s51202" name="Clip" r:id="rId3" imgW="4265280" imgH="5546520" progId="">
              <p:embed/>
            </p:oleObj>
          </a:graphicData>
        </a:graphic>
      </p:graphicFrame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428596" y="1571612"/>
            <a:ext cx="8196266" cy="3413755"/>
          </a:xfrm>
          <a:prstGeom prst="rect">
            <a:avLst/>
          </a:prstGeom>
          <a:solidFill>
            <a:srgbClr val="EFA41D"/>
          </a:solidFill>
          <a:ln w="254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0488" tIns="44450" rIns="90488" bIns="4445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 smtClean="0"/>
              <a:t>An analysis of </a:t>
            </a:r>
            <a:r>
              <a:rPr lang="en-US" sz="3600" i="1" dirty="0" smtClean="0"/>
              <a:t>percentage</a:t>
            </a:r>
            <a:r>
              <a:rPr lang="en-US" sz="3600" dirty="0" smtClean="0"/>
              <a:t> financial statements where all balance sheet items are divided by </a:t>
            </a:r>
            <a:r>
              <a:rPr lang="en-US" sz="3600" i="1" dirty="0" smtClean="0"/>
              <a:t>total assets or liabilities</a:t>
            </a:r>
            <a:r>
              <a:rPr lang="en-US" sz="3600" dirty="0" smtClean="0"/>
              <a:t> and all income statement items are divided by </a:t>
            </a:r>
            <a:r>
              <a:rPr lang="en-US" sz="3600" i="1" dirty="0" smtClean="0"/>
              <a:t>net sales</a:t>
            </a:r>
            <a:r>
              <a:rPr lang="en-US" sz="3600" dirty="0" smtClean="0"/>
              <a:t> or </a:t>
            </a:r>
            <a:r>
              <a:rPr lang="en-US" sz="3600" i="1" dirty="0" smtClean="0"/>
              <a:t>revenues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28625" y="1357313"/>
          <a:ext cx="8397875" cy="5072062"/>
        </p:xfrm>
        <a:graphic>
          <a:graphicData uri="http://schemas.openxmlformats.org/presentationml/2006/ole">
            <p:oleObj spid="_x0000_s149506" name="Worksheet" r:id="rId3" imgW="5305418" imgH="2810009" progId="Excel.Sheet.8">
              <p:embed/>
            </p:oleObj>
          </a:graphicData>
        </a:graphic>
      </p:graphicFrame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1143000"/>
          </a:xfrm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Common-Size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28596" y="1409700"/>
          <a:ext cx="8291542" cy="5234010"/>
        </p:xfrm>
        <a:graphic>
          <a:graphicData uri="http://schemas.openxmlformats.org/presentationml/2006/ole">
            <p:oleObj spid="_x0000_s150530" name="Worksheet" r:id="rId3" imgW="4505313" imgH="3010029" progId="Excel.Sheet.8">
              <p:embed/>
            </p:oleObj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1143000"/>
          </a:xfrm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Common-Size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355600" y="1638300"/>
          <a:ext cx="8585200" cy="4165600"/>
        </p:xfrm>
        <a:graphic>
          <a:graphicData uri="http://schemas.openxmlformats.org/presentationml/2006/ole">
            <p:oleObj spid="_x0000_s151554" name="Worksheet" r:id="rId3" imgW="4638664" imgH="2219394" progId="Excel.Sheet.8">
              <p:embed/>
            </p:oleObj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1143000"/>
          </a:xfrm>
          <a:noFill/>
          <a:ln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Common-Size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>
                <a:solidFill>
                  <a:schemeClr val="bg1"/>
                </a:solidFill>
              </a:rPr>
              <a:t>Analysis Example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u="sng" dirty="0" smtClean="0">
                <a:solidFill>
                  <a:schemeClr val="bg1"/>
                </a:solidFill>
              </a:rPr>
              <a:t>Ratio </a:t>
            </a:r>
            <a:r>
              <a:rPr lang="en-US" sz="4400" u="sng" dirty="0">
                <a:solidFill>
                  <a:schemeClr val="bg1"/>
                </a:solidFill>
              </a:rPr>
              <a:t>Analysis</a:t>
            </a:r>
          </a:p>
        </p:txBody>
      </p:sp>
      <p:graphicFrame>
        <p:nvGraphicFramePr>
          <p:cNvPr id="10138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643306" y="4143380"/>
          <a:ext cx="2209800" cy="2533650"/>
        </p:xfrm>
        <a:graphic>
          <a:graphicData uri="http://schemas.openxmlformats.org/presentationml/2006/ole">
            <p:oleObj spid="_x0000_s53250" name="Clip" r:id="rId3" imgW="874080" imgH="951840" progId="">
              <p:embed/>
            </p:oleObj>
          </a:graphicData>
        </a:graphic>
      </p:graphicFrame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1066800" y="1600200"/>
            <a:ext cx="7010400" cy="2551113"/>
          </a:xfrm>
          <a:prstGeom prst="rect">
            <a:avLst/>
          </a:prstGeom>
          <a:solidFill>
            <a:srgbClr val="EFA41D"/>
          </a:solidFill>
          <a:ln w="254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200" dirty="0" smtClean="0"/>
              <a:t>Which express a </a:t>
            </a:r>
            <a:r>
              <a:rPr lang="en-US" sz="3200" dirty="0"/>
              <a:t>logical relationships between items in a financial statement of a single period </a:t>
            </a:r>
            <a:br>
              <a:rPr lang="en-US" sz="3200" dirty="0"/>
            </a:br>
            <a:r>
              <a:rPr lang="en-US" sz="3200" dirty="0"/>
              <a:t>(e.g., percentage relationship between revenue and net income)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Current Ratio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Current Assets</a:t>
            </a:r>
            <a:endParaRPr lang="en-US" dirty="0">
              <a:solidFill>
                <a:srgbClr val="FFC000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Current Liabilities</a:t>
            </a:r>
            <a:endParaRPr lang="en-US" dirty="0">
              <a:solidFill>
                <a:srgbClr val="CCFFCC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</a:t>
            </a:r>
            <a:r>
              <a:rPr lang="en-US" dirty="0">
                <a:solidFill>
                  <a:srgbClr val="FFCCFF"/>
                </a:solidFill>
              </a:rPr>
              <a:t>31, </a:t>
            </a:r>
            <a:r>
              <a:rPr lang="en-US" dirty="0" smtClean="0">
                <a:solidFill>
                  <a:srgbClr val="FFCCFF"/>
                </a:solidFill>
              </a:rPr>
              <a:t>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4114800"/>
            <a:ext cx="4114800" cy="23622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dirty="0">
                <a:solidFill>
                  <a:srgbClr val="FFCCFF"/>
                </a:solidFill>
              </a:rPr>
              <a:t>Shows a firm’s ability to cover its current liabilities with its current assets.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19100" y="1866900"/>
            <a:ext cx="3810000" cy="762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442913" y="1997075"/>
            <a:ext cx="3803650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/>
              <a:t>Balance Sheet Ratios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87350" y="2978150"/>
            <a:ext cx="38735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58788" y="3063875"/>
            <a:ext cx="355600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/>
              <a:t>Liquidity Ratios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105400" y="3286124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5546725" y="5349875"/>
            <a:ext cx="1384997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155000</a:t>
            </a: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70000</a:t>
            </a:r>
            <a:endParaRPr lang="en-US" sz="28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6919913" y="5502275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2.21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638816" y="5857892"/>
            <a:ext cx="12192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45720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Liquidity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958850" y="3352804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2.21</a:t>
            </a:r>
            <a:r>
              <a:rPr lang="en-US" sz="3600" dirty="0">
                <a:solidFill>
                  <a:srgbClr val="FFCCFF"/>
                </a:solidFill>
              </a:rPr>
              <a:t>			2.15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3.29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3.10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3.41		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3.41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798763" y="1854200"/>
            <a:ext cx="3234861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Current</a:t>
            </a:r>
            <a:r>
              <a:rPr lang="en-US" sz="4000" dirty="0" smtClean="0">
                <a:solidFill>
                  <a:srgbClr val="A7515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Ratio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42913" y="5686425"/>
            <a:ext cx="801501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3200" dirty="0">
                <a:solidFill>
                  <a:schemeClr val="bg1"/>
                </a:solidFill>
              </a:rPr>
              <a:t>Ratio is stronger than the industry average.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5720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Liquidity Ratio Comparisons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>
                <a:solidFill>
                  <a:schemeClr val="bg1"/>
                </a:solidFill>
              </a:rPr>
              <a:t>Acid-Test (Quick)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Current</a:t>
            </a:r>
            <a:r>
              <a:rPr 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Assets - Inv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Current Liabilities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4114800"/>
            <a:ext cx="4114800" cy="25908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dirty="0">
                <a:solidFill>
                  <a:srgbClr val="FFCCFF"/>
                </a:solidFill>
              </a:rPr>
              <a:t>Shows a firm’s ability to meet current liabilities with its most liquid assets.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19100" y="1866900"/>
            <a:ext cx="3810000" cy="762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442913" y="1997075"/>
            <a:ext cx="3803650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/>
              <a:t>Balance Sheet Ratios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87350" y="2978150"/>
            <a:ext cx="38735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458788" y="3063875"/>
            <a:ext cx="355600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Liquidity Ratios</a:t>
            </a: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5105400" y="3286124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4686300" y="5349875"/>
            <a:ext cx="2805256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155000 - 80000 </a:t>
            </a:r>
            <a:endParaRPr lang="en-US" sz="2800" dirty="0" smtClean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70000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7462866" y="5502275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1.07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5005406" y="5857892"/>
            <a:ext cx="22098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45720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Liquidity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1.07</a:t>
            </a:r>
            <a:r>
              <a:rPr lang="en-US" sz="3600" dirty="0">
                <a:solidFill>
                  <a:srgbClr val="FFCCFF"/>
                </a:solidFill>
              </a:rPr>
              <a:t>			1.25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1.29</a:t>
            </a:r>
            <a:r>
              <a:rPr lang="en-US" sz="3600" dirty="0">
                <a:solidFill>
                  <a:srgbClr val="FFCCFF"/>
                </a:solidFill>
              </a:rPr>
              <a:t>			1.23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1.00</a:t>
            </a:r>
            <a:r>
              <a:rPr lang="en-US" sz="3600" dirty="0">
                <a:solidFill>
                  <a:srgbClr val="FFCCFF"/>
                </a:solidFill>
              </a:rPr>
              <a:t>			1.25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417763" y="1854200"/>
            <a:ext cx="3631636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Acid-Test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7833877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3200" dirty="0">
                <a:solidFill>
                  <a:schemeClr val="bg1"/>
                </a:solidFill>
              </a:rPr>
              <a:t>Ratio is </a:t>
            </a:r>
            <a:r>
              <a:rPr lang="en-US" sz="3200" u="sng" dirty="0">
                <a:solidFill>
                  <a:schemeClr val="bg1"/>
                </a:solidFill>
              </a:rPr>
              <a:t>weaker</a:t>
            </a:r>
            <a:r>
              <a:rPr lang="en-US" sz="3200" dirty="0">
                <a:solidFill>
                  <a:schemeClr val="bg1"/>
                </a:solidFill>
              </a:rPr>
              <a:t> than the industry average.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5720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Acid-Test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Comparisons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810000"/>
            <a:ext cx="8458200" cy="26670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457200" indent="-457200"/>
            <a:r>
              <a:rPr lang="en-US" sz="3200" dirty="0">
                <a:solidFill>
                  <a:srgbClr val="FFFF00"/>
                </a:solidFill>
              </a:rPr>
              <a:t>Strong current ratio and weak acid-test ratio indicates a </a:t>
            </a:r>
            <a:r>
              <a:rPr lang="en-US" sz="3200" u="sng" dirty="0">
                <a:solidFill>
                  <a:srgbClr val="FFFF00"/>
                </a:solidFill>
              </a:rPr>
              <a:t>potential problem in the inventories account</a:t>
            </a:r>
            <a:r>
              <a:rPr lang="en-US" sz="3200" dirty="0">
                <a:solidFill>
                  <a:srgbClr val="FFFF00"/>
                </a:solidFill>
              </a:rPr>
              <a:t>.</a:t>
            </a:r>
          </a:p>
          <a:p>
            <a:pPr marL="457200" indent="-457200"/>
            <a:r>
              <a:rPr lang="en-US" sz="3200" dirty="0">
                <a:solidFill>
                  <a:srgbClr val="FFCCFF"/>
                </a:solidFill>
              </a:rPr>
              <a:t>Note that this industry has a relatively high level of inventories.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32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Ratio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    </a:t>
            </a:r>
            <a:r>
              <a:rPr lang="en-US" sz="3200" i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Sayajirao</a:t>
            </a:r>
            <a:r>
              <a:rPr lang="en-US" sz="32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en-US" sz="32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Industry</a:t>
            </a:r>
            <a:endParaRPr lang="en-US" sz="3200" i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dirty="0">
                <a:solidFill>
                  <a:srgbClr val="FFCCFF"/>
                </a:solidFill>
              </a:rPr>
              <a:t>Current		</a:t>
            </a:r>
            <a:r>
              <a:rPr lang="en-US" sz="3200" dirty="0" smtClean="0">
                <a:solidFill>
                  <a:srgbClr val="FFCCFF"/>
                </a:solidFill>
              </a:rPr>
              <a:t>2.21</a:t>
            </a:r>
            <a:r>
              <a:rPr lang="en-US" sz="3200" dirty="0">
                <a:solidFill>
                  <a:srgbClr val="FFCCFF"/>
                </a:solidFill>
              </a:rPr>
              <a:t>	</a:t>
            </a:r>
            <a:r>
              <a:rPr lang="en-US" sz="3200" dirty="0" smtClean="0">
                <a:solidFill>
                  <a:srgbClr val="FFCCFF"/>
                </a:solidFill>
              </a:rPr>
              <a:t>	      </a:t>
            </a:r>
            <a:r>
              <a:rPr lang="en-US" sz="3200" dirty="0">
                <a:solidFill>
                  <a:srgbClr val="FFCCFF"/>
                </a:solidFill>
              </a:rPr>
              <a:t>2.15</a:t>
            </a:r>
          </a:p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dirty="0">
                <a:solidFill>
                  <a:srgbClr val="FFCCFF"/>
                </a:solidFill>
              </a:rPr>
              <a:t>Acid-Test	</a:t>
            </a:r>
            <a:r>
              <a:rPr lang="en-US" sz="3200" dirty="0" smtClean="0">
                <a:solidFill>
                  <a:srgbClr val="FFCCFF"/>
                </a:solidFill>
              </a:rPr>
              <a:t>	1.07</a:t>
            </a:r>
            <a:r>
              <a:rPr lang="en-US" sz="3200" dirty="0">
                <a:solidFill>
                  <a:srgbClr val="FFCCFF"/>
                </a:solidFill>
              </a:rPr>
              <a:t>	</a:t>
            </a:r>
            <a:r>
              <a:rPr lang="en-US" sz="3200" dirty="0" smtClean="0">
                <a:solidFill>
                  <a:srgbClr val="FFCCFF"/>
                </a:solidFill>
              </a:rPr>
              <a:t>      </a:t>
            </a:r>
            <a:r>
              <a:rPr lang="en-US" sz="3200" dirty="0">
                <a:solidFill>
                  <a:srgbClr val="FFCCFF"/>
                </a:solidFill>
              </a:rPr>
              <a:t>	    </a:t>
            </a:r>
            <a:r>
              <a:rPr lang="en-US" sz="3200" dirty="0" smtClean="0">
                <a:solidFill>
                  <a:srgbClr val="FFCCFF"/>
                </a:solidFill>
              </a:rPr>
              <a:t>  1.25</a:t>
            </a:r>
            <a:endParaRPr lang="en-US" sz="3200" dirty="0">
              <a:solidFill>
                <a:srgbClr val="FFCCFF"/>
              </a:solidFill>
            </a:endParaRP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81000" y="3733800"/>
            <a:ext cx="84582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00034" y="35717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Summary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the Liquidity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Comparisons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7549"/>
            <a:ext cx="9144000" cy="4525963"/>
          </a:xfrm>
        </p:spPr>
        <p:txBody>
          <a:bodyPr/>
          <a:lstStyle/>
          <a:p>
            <a:r>
              <a:rPr lang="en-US" sz="4400" u="sng" dirty="0" smtClean="0">
                <a:solidFill>
                  <a:schemeClr val="bg1"/>
                </a:solidFill>
              </a:rPr>
              <a:t>Financial Statement Analysis</a:t>
            </a:r>
            <a:endParaRPr lang="en-US" sz="3600" u="sng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   involves careful selection of data from financial statements for the primary purpose of forecasting the </a:t>
            </a:r>
            <a:r>
              <a:rPr lang="en-US" sz="3600" dirty="0" smtClean="0">
                <a:solidFill>
                  <a:srgbClr val="FFCCFF"/>
                </a:solidFill>
              </a:rPr>
              <a:t>financial health of the company. </a:t>
            </a:r>
            <a:r>
              <a:rPr lang="en-US" sz="3600" dirty="0" smtClean="0">
                <a:solidFill>
                  <a:schemeClr val="bg1"/>
                </a:solidFill>
              </a:rPr>
              <a:t>This is accomplished by examining </a:t>
            </a:r>
            <a:r>
              <a:rPr lang="en-US" sz="3600" dirty="0" smtClean="0">
                <a:solidFill>
                  <a:srgbClr val="FFFF00"/>
                </a:solidFill>
              </a:rPr>
              <a:t>trends</a:t>
            </a:r>
            <a:r>
              <a:rPr lang="en-US" sz="3600" dirty="0" smtClean="0">
                <a:solidFill>
                  <a:schemeClr val="bg1"/>
                </a:solidFill>
              </a:rPr>
              <a:t> in key financial data, </a:t>
            </a:r>
            <a:r>
              <a:rPr lang="en-US" sz="3600" dirty="0" smtClean="0">
                <a:solidFill>
                  <a:srgbClr val="FFFF00"/>
                </a:solidFill>
              </a:rPr>
              <a:t>comparing financial data</a:t>
            </a:r>
            <a:r>
              <a:rPr lang="en-US" sz="3600" dirty="0" smtClean="0">
                <a:solidFill>
                  <a:schemeClr val="bg1"/>
                </a:solidFill>
              </a:rPr>
              <a:t> across companies, and analyzing key </a:t>
            </a:r>
            <a:r>
              <a:rPr lang="en-US" sz="3600" dirty="0" smtClean="0">
                <a:solidFill>
                  <a:srgbClr val="FFFF00"/>
                </a:solidFill>
              </a:rPr>
              <a:t>financial ratios.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29166" y="1828800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Debt-to-Equity 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Debt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Shareholders’ Equity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</a:t>
            </a:r>
            <a:r>
              <a:rPr lang="en-US" dirty="0">
                <a:solidFill>
                  <a:srgbClr val="FFCCFF"/>
                </a:solidFill>
              </a:rPr>
              <a:t>31, </a:t>
            </a:r>
            <a:r>
              <a:rPr lang="en-US" dirty="0" smtClean="0">
                <a:solidFill>
                  <a:srgbClr val="FFCCFF"/>
                </a:solidFill>
              </a:rPr>
              <a:t>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4114800"/>
            <a:ext cx="4114800" cy="23622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dirty="0" smtClean="0">
                <a:solidFill>
                  <a:srgbClr val="FFCCFF"/>
                </a:solidFill>
              </a:rPr>
              <a:t>Shows the extent to which the firm is financed by debt.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19100" y="1866900"/>
            <a:ext cx="3810000" cy="762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442913" y="1997075"/>
            <a:ext cx="3803650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/>
              <a:t>Balance Sheet Ratios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87350" y="2978150"/>
            <a:ext cx="3873500" cy="1022354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58788" y="3063875"/>
            <a:ext cx="3556000" cy="1382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Financial Leverage</a:t>
            </a:r>
          </a:p>
          <a:p>
            <a:pPr algn="ctr" eaLnBrk="0" hangingPunct="0"/>
            <a:r>
              <a:rPr lang="en-US" sz="2800" dirty="0" smtClean="0"/>
              <a:t>Ratios</a:t>
            </a:r>
          </a:p>
          <a:p>
            <a:pPr algn="ctr" eaLnBrk="0" hangingPunct="0"/>
            <a:endParaRPr lang="en-US" sz="2800" dirty="0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105400" y="3286124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5546725" y="5349875"/>
            <a:ext cx="1384997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75000</a:t>
            </a: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170000</a:t>
            </a:r>
            <a:endParaRPr lang="en-US" sz="28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6919913" y="5502275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0.44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638816" y="5857892"/>
            <a:ext cx="12192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0.44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0.44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0.50			0.51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0.46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0.48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417763" y="1854200"/>
            <a:ext cx="4802598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Debt-to-Equity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average debt utilization relative to the industry average.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29166" y="1714488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Debt-to-Total-Assets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Debt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Assets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</a:t>
            </a:r>
            <a:r>
              <a:rPr lang="en-US" dirty="0">
                <a:solidFill>
                  <a:srgbClr val="FFCCFF"/>
                </a:solidFill>
              </a:rPr>
              <a:t>31, </a:t>
            </a:r>
            <a:r>
              <a:rPr lang="en-US" dirty="0" smtClean="0">
                <a:solidFill>
                  <a:srgbClr val="FFCCFF"/>
                </a:solidFill>
              </a:rPr>
              <a:t>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2844" y="4114800"/>
            <a:ext cx="4624390" cy="23622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dirty="0" smtClean="0">
                <a:solidFill>
                  <a:srgbClr val="FFCCFF"/>
                </a:solidFill>
              </a:rPr>
              <a:t>Shows the percentage of the firm’s assets that are supported by debt financing.</a:t>
            </a:r>
            <a:endParaRPr lang="en-US" sz="3200" dirty="0">
              <a:solidFill>
                <a:srgbClr val="FFCCFF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19100" y="1866900"/>
            <a:ext cx="3810000" cy="762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442913" y="1997075"/>
            <a:ext cx="3803650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/>
              <a:t>Balance Sheet Ratios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87350" y="2978150"/>
            <a:ext cx="3873500" cy="1022354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58788" y="3063875"/>
            <a:ext cx="3556000" cy="1382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Financial Leverage</a:t>
            </a:r>
          </a:p>
          <a:p>
            <a:pPr algn="ctr" eaLnBrk="0" hangingPunct="0"/>
            <a:r>
              <a:rPr lang="en-US" sz="2800" dirty="0" smtClean="0"/>
              <a:t>Ratios</a:t>
            </a:r>
          </a:p>
          <a:p>
            <a:pPr algn="ctr" eaLnBrk="0" hangingPunct="0"/>
            <a:endParaRPr lang="en-US" sz="2800" dirty="0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105400" y="3214686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5546725" y="5349875"/>
            <a:ext cx="1384997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75000</a:t>
            </a: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315000</a:t>
            </a:r>
            <a:endParaRPr lang="en-US" sz="28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6919913" y="5502275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0.24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638816" y="5857892"/>
            <a:ext cx="12192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0.24</a:t>
            </a:r>
            <a:r>
              <a:rPr lang="en-US" sz="3600" dirty="0">
                <a:solidFill>
                  <a:srgbClr val="FFCCFF"/>
                </a:solidFill>
              </a:rPr>
              <a:t>		</a:t>
            </a:r>
            <a:r>
              <a:rPr lang="en-US" sz="3600" dirty="0" smtClean="0">
                <a:solidFill>
                  <a:srgbClr val="FFCCFF"/>
                </a:solidFill>
              </a:rPr>
              <a:t>	0.26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0.28			0.27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0.26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0.27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6113662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Debt-to-Total Assets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average debt utilization relative to the industry average.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29166" y="1714488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Total Capitalization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(i.e., LT-Debt + Equity)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 term Debt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Capitalization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</a:t>
            </a:r>
            <a:r>
              <a:rPr lang="en-US" dirty="0">
                <a:solidFill>
                  <a:srgbClr val="FFCCFF"/>
                </a:solidFill>
              </a:rPr>
              <a:t>31, </a:t>
            </a:r>
            <a:r>
              <a:rPr lang="en-US" dirty="0" smtClean="0">
                <a:solidFill>
                  <a:srgbClr val="FFCCFF"/>
                </a:solidFill>
              </a:rPr>
              <a:t>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2844" y="4114800"/>
            <a:ext cx="4624390" cy="23622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dirty="0" smtClean="0">
                <a:solidFill>
                  <a:srgbClr val="FFCCFF"/>
                </a:solidFill>
              </a:rPr>
              <a:t>Shows the relative importance of long-term debt to the long-term financing of the firm.</a:t>
            </a:r>
            <a:endParaRPr lang="en-US" sz="3200" dirty="0">
              <a:solidFill>
                <a:srgbClr val="FFCCFF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19100" y="1866900"/>
            <a:ext cx="3810000" cy="762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442913" y="1997075"/>
            <a:ext cx="3803650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/>
              <a:t>Balance Sheet Ratios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87350" y="2978150"/>
            <a:ext cx="3873500" cy="1022354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58788" y="3063875"/>
            <a:ext cx="3556000" cy="13824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Financial Leverage</a:t>
            </a:r>
          </a:p>
          <a:p>
            <a:pPr algn="ctr" eaLnBrk="0" hangingPunct="0"/>
            <a:r>
              <a:rPr lang="en-US" sz="2800" dirty="0" smtClean="0"/>
              <a:t>Ratios</a:t>
            </a:r>
          </a:p>
          <a:p>
            <a:pPr algn="ctr" eaLnBrk="0" hangingPunct="0"/>
            <a:endParaRPr lang="en-US" sz="2800" dirty="0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362200" y="2667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105400" y="3441700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4643438" y="5357826"/>
            <a:ext cx="2837317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75000</a:t>
            </a: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(75000+170000)</a:t>
            </a:r>
            <a:endParaRPr lang="en-US" sz="28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7594207" y="5622989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0.31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4786314" y="5812172"/>
            <a:ext cx="2643206" cy="4572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0.31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	0.30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0.33			0.31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0.31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0.32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5827750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Capitalization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average long-term debt utilization relative to the industry average.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29166" y="1714488"/>
            <a:ext cx="41148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Interest Coverage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buNone/>
            </a:pPr>
            <a:endParaRPr lang="en-US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EBIT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Interest</a:t>
            </a:r>
            <a:r>
              <a:rPr lang="en-US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Charged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 smtClean="0">
                <a:solidFill>
                  <a:srgbClr val="FFCCFF"/>
                </a:solidFill>
              </a:rPr>
              <a:t>For SAYAJIRAO December </a:t>
            </a:r>
            <a:r>
              <a:rPr lang="en-US" dirty="0">
                <a:solidFill>
                  <a:srgbClr val="FFCCFF"/>
                </a:solidFill>
              </a:rPr>
              <a:t>31, </a:t>
            </a:r>
            <a:r>
              <a:rPr lang="en-US" dirty="0" smtClean="0">
                <a:solidFill>
                  <a:srgbClr val="FFCCFF"/>
                </a:solidFill>
              </a:rPr>
              <a:t>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2844" y="4114800"/>
            <a:ext cx="4624390" cy="23622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sz="3200" dirty="0" smtClean="0">
                <a:solidFill>
                  <a:srgbClr val="FFCCFF"/>
                </a:solidFill>
              </a:rPr>
              <a:t>Indicates a firm’s ability to cover interest charges.</a:t>
            </a:r>
            <a:endParaRPr lang="en-US" sz="3200" dirty="0">
              <a:solidFill>
                <a:srgbClr val="FFCCFF"/>
              </a:solidFill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095900" y="3201986"/>
            <a:ext cx="30480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6072198" y="5357826"/>
            <a:ext cx="1184620" cy="9515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31400</a:t>
            </a:r>
          </a:p>
          <a:p>
            <a:pPr algn="ctr" eaLnBrk="0" hangingPunct="0"/>
            <a:r>
              <a:rPr lang="en-US" sz="28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6400</a:t>
            </a:r>
            <a:endParaRPr lang="en-US" sz="28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7286644" y="5622989"/>
            <a:ext cx="1192635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>
                <a:solidFill>
                  <a:srgbClr val="FF0000"/>
                </a:solidFill>
              </a:rPr>
              <a:t>=</a:t>
            </a:r>
            <a:r>
              <a:rPr lang="en-US" sz="2800" dirty="0"/>
              <a:t> </a:t>
            </a:r>
            <a:r>
              <a:rPr lang="en-US" sz="2800" i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4.91</a:t>
            </a:r>
            <a:endParaRPr lang="en-US" sz="2800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V="1">
            <a:off x="6215074" y="5812172"/>
            <a:ext cx="1000132" cy="4572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143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592138" y="1997075"/>
            <a:ext cx="3248025" cy="94297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/>
              <a:t>Income Statement</a:t>
            </a:r>
          </a:p>
          <a:p>
            <a:pPr algn="ctr" eaLnBrk="0" hangingPunct="0"/>
            <a:r>
              <a:rPr lang="en-US" sz="2800" dirty="0"/>
              <a:t>Ratios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387350" y="33591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58788" y="3444875"/>
            <a:ext cx="3425825" cy="5159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/>
              <a:t>Coverage Ratios</a:t>
            </a: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2209800" y="304800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4.91			5.20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5.57			6.56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5.76</a:t>
            </a:r>
            <a:r>
              <a:rPr lang="en-US" sz="3600" dirty="0">
                <a:solidFill>
                  <a:srgbClr val="FFCCFF"/>
                </a:solidFill>
              </a:rPr>
              <a:t>			</a:t>
            </a:r>
            <a:r>
              <a:rPr lang="en-US" sz="3600" dirty="0" smtClean="0">
                <a:solidFill>
                  <a:srgbClr val="FFCCFF"/>
                </a:solidFill>
              </a:rPr>
              <a:t>7.20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5602497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Interest Coverage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below average interest coverage relative to the industry average.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7" name="Object 2"/>
          <p:cNvGraphicFramePr>
            <a:graphicFrameLocks/>
          </p:cNvGraphicFramePr>
          <p:nvPr/>
        </p:nvGraphicFramePr>
        <p:xfrm>
          <a:off x="500034" y="1857364"/>
          <a:ext cx="8143932" cy="474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14348" y="42860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Coverage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Ratio-</a:t>
            </a: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Trend Analysis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285860"/>
            <a:ext cx="8458200" cy="2514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FFCCFF"/>
                </a:solidFill>
              </a:rPr>
              <a:t>The interest coverage ratio for </a:t>
            </a:r>
            <a:r>
              <a:rPr lang="en-US" sz="3200" i="1" dirty="0" err="1" smtClean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Sayajirao</a:t>
            </a:r>
            <a:r>
              <a:rPr lang="en-US" sz="3200" dirty="0" smtClean="0">
                <a:solidFill>
                  <a:srgbClr val="FFCCFF"/>
                </a:solidFill>
              </a:rPr>
              <a:t> has been falling since 2010.  It has been below 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industry</a:t>
            </a:r>
            <a:r>
              <a:rPr lang="en-US" sz="3200" dirty="0" smtClean="0">
                <a:solidFill>
                  <a:srgbClr val="FFCCFF"/>
                </a:solidFill>
              </a:rPr>
              <a:t> averages for the past two years.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3200" dirty="0" smtClean="0">
              <a:solidFill>
                <a:srgbClr val="FFCCFF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FFFF00"/>
                </a:solidFill>
              </a:rPr>
              <a:t>This </a:t>
            </a:r>
            <a:r>
              <a:rPr lang="en-US" sz="3200" dirty="0">
                <a:solidFill>
                  <a:srgbClr val="FFFF00"/>
                </a:solidFill>
              </a:rPr>
              <a:t>indicates that </a:t>
            </a:r>
            <a:r>
              <a:rPr lang="en-US" sz="3200" dirty="0">
                <a:solidFill>
                  <a:srgbClr val="00E2A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 earnings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>
                <a:solidFill>
                  <a:srgbClr val="FFFF00"/>
                </a:solidFill>
              </a:rPr>
              <a:t>(EBIT) may be a potential problem for </a:t>
            </a:r>
            <a:r>
              <a:rPr lang="en-US" sz="3200" i="1" dirty="0" err="1" smtClean="0">
                <a:solidFill>
                  <a:srgbClr val="00E2A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Sayajirao</a:t>
            </a:r>
            <a:r>
              <a:rPr lang="en-US" sz="3200" dirty="0" smtClean="0">
                <a:solidFill>
                  <a:srgbClr val="00E2A7"/>
                </a:solidFill>
              </a:rPr>
              <a:t>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3200" dirty="0">
              <a:solidFill>
                <a:srgbClr val="FFCCFF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CCFF"/>
                </a:solidFill>
              </a:rPr>
              <a:t>Note, we know </a:t>
            </a:r>
            <a:r>
              <a:rPr lang="en-US" sz="3200" dirty="0" smtClean="0">
                <a:solidFill>
                  <a:srgbClr val="FFCCFF"/>
                </a:solidFill>
              </a:rPr>
              <a:t>that 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debt levels</a:t>
            </a:r>
            <a:r>
              <a:rPr lang="en-US" sz="3200" dirty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>
                <a:solidFill>
                  <a:srgbClr val="FFCCFF"/>
                </a:solidFill>
              </a:rPr>
              <a:t>are in line with the 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industry</a:t>
            </a:r>
            <a:r>
              <a:rPr lang="en-US" sz="3200" dirty="0">
                <a:solidFill>
                  <a:srgbClr val="FFCCFF"/>
                </a:solidFill>
              </a:rPr>
              <a:t> averages.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04800" y="1905000"/>
            <a:ext cx="8458200" cy="2057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 marL="457200" indent="-457200" eaLnBrk="0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Wingdings" pitchFamily="2" charset="2"/>
              <a:buChar char="Ø"/>
            </a:pPr>
            <a:endParaRPr lang="en-US" sz="3200" dirty="0">
              <a:solidFill>
                <a:srgbClr val="FFCCFF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14348" y="21429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Summary of the Coverage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Trend Analysis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 txBox="1">
            <a:spLocks noChangeArrowheads="1"/>
          </p:cNvSpPr>
          <p:nvPr/>
        </p:nvSpPr>
        <p:spPr>
          <a:xfrm>
            <a:off x="71406" y="285728"/>
            <a:ext cx="9715568" cy="52864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en-US" sz="4400" i="0" u="sng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 analyzes financial statements?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endParaRPr kumimoji="0" lang="en-US" sz="4400" i="0" u="sng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1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cs typeface="+mn-cs"/>
              </a:rPr>
              <a:t>Internal users</a:t>
            </a:r>
          </a:p>
          <a:p>
            <a:pPr marL="457200" lvl="2" indent="-220663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Management</a:t>
            </a:r>
          </a:p>
          <a:p>
            <a:pPr marL="457200" lvl="2" indent="-220663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Owner</a:t>
            </a:r>
          </a:p>
          <a:p>
            <a:pPr marL="457200" lvl="2" indent="-220663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kern="0" dirty="0" smtClean="0">
                <a:solidFill>
                  <a:schemeClr val="bg1"/>
                </a:solidFill>
                <a:latin typeface="+mn-lt"/>
                <a:cs typeface="+mn-cs"/>
              </a:rPr>
              <a:t>Employees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R="0" lvl="1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cs typeface="+mn-cs"/>
              </a:rPr>
              <a:t>External users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marR="0" lvl="2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Investors</a:t>
            </a:r>
          </a:p>
          <a:p>
            <a:pPr marL="457200" marR="0" lvl="2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creditors</a:t>
            </a:r>
          </a:p>
          <a:p>
            <a:pPr marL="457200" marR="0" lvl="2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regulatory agencies</a:t>
            </a:r>
          </a:p>
          <a:p>
            <a:pPr marL="457200" marR="0" lvl="2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+mn-cs"/>
              </a:rPr>
              <a:t>stock market analysts</a:t>
            </a:r>
          </a:p>
          <a:p>
            <a:pPr marL="457200" marR="0" lvl="2" indent="-220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 smtClean="0">
                <a:solidFill>
                  <a:srgbClr val="33CCFF"/>
                </a:solidFill>
                <a:latin typeface="+mn-lt"/>
                <a:cs typeface="+mn-cs"/>
              </a:rPr>
              <a:t>AUDITORS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33CCFF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4071934" y="1714488"/>
            <a:ext cx="4500626" cy="1714512"/>
          </a:xfrm>
          <a:prstGeom prst="wedgeRectCallout">
            <a:avLst>
              <a:gd name="adj1" fmla="val -75827"/>
              <a:gd name="adj2" fmla="val -21541"/>
            </a:avLst>
          </a:prstGeom>
          <a:solidFill>
            <a:srgbClr val="EFA41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0" dirty="0" smtClean="0">
                <a:solidFill>
                  <a:srgbClr val="993300"/>
                </a:solidFill>
              </a:rPr>
              <a:t>Focus on Planning, evaluating and controlling company operations.</a:t>
            </a:r>
            <a:endParaRPr lang="en-US" sz="2800" b="1" dirty="0">
              <a:solidFill>
                <a:srgbClr val="993300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214810" y="4214818"/>
            <a:ext cx="4714908" cy="1928826"/>
          </a:xfrm>
          <a:prstGeom prst="wedgeRectCallout">
            <a:avLst>
              <a:gd name="adj1" fmla="val -77813"/>
              <a:gd name="adj2" fmla="val -32122"/>
            </a:avLst>
          </a:prstGeom>
          <a:solidFill>
            <a:srgbClr val="EFA41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993300"/>
                </a:solidFill>
              </a:rPr>
              <a:t>Focus on </a:t>
            </a:r>
            <a:r>
              <a:rPr lang="en-US" sz="2800" b="1" dirty="0" err="1" smtClean="0">
                <a:solidFill>
                  <a:srgbClr val="993300"/>
                </a:solidFill>
              </a:rPr>
              <a:t>Liqudity</a:t>
            </a:r>
            <a:r>
              <a:rPr lang="en-US" sz="2800" b="1" dirty="0" smtClean="0">
                <a:solidFill>
                  <a:srgbClr val="993300"/>
                </a:solidFill>
              </a:rPr>
              <a:t>, long term </a:t>
            </a:r>
            <a:r>
              <a:rPr lang="en-US" sz="2800" b="1" dirty="0" err="1" smtClean="0">
                <a:solidFill>
                  <a:srgbClr val="993300"/>
                </a:solidFill>
              </a:rPr>
              <a:t>cashflow</a:t>
            </a:r>
            <a:r>
              <a:rPr lang="en-US" sz="2800" b="1" dirty="0" smtClean="0">
                <a:solidFill>
                  <a:srgbClr val="993300"/>
                </a:solidFill>
              </a:rPr>
              <a:t>, profitability and long term health(i.e. Solvency) of the firm.</a:t>
            </a:r>
            <a:endParaRPr lang="en-US" sz="2800" b="1" dirty="0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3434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>
                <a:solidFill>
                  <a:schemeClr val="bg1"/>
                </a:solidFill>
              </a:rPr>
              <a:t>Receivable Turnover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Annual Net Credit Sales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Receivables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dirty="0">
                <a:solidFill>
                  <a:srgbClr val="FFCCFF"/>
                </a:solidFill>
              </a:rPr>
              <a:t>Indicates quality of receivables and how successful the firm is in its collections.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321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399088" y="5349875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450000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35000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91313" y="5502275"/>
            <a:ext cx="1689566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 smtClean="0">
                <a:solidFill>
                  <a:srgbClr val="FF0000"/>
                </a:solidFill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</a:rPr>
              <a:t>=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CCFF"/>
                </a:solidFill>
              </a:rPr>
              <a:t>8.66</a:t>
            </a:r>
            <a:endParaRPr lang="en-US" sz="2800" b="1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929330"/>
            <a:ext cx="1500198" cy="45719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5035187" y="2317750"/>
            <a:ext cx="3364705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i="1" dirty="0">
                <a:solidFill>
                  <a:schemeClr val="bg1"/>
                </a:solidFill>
                <a:latin typeface="+mn-lt"/>
                <a:cs typeface="+mn-cs"/>
              </a:rPr>
              <a:t>(Assume all sales are credit sales.)</a:t>
            </a:r>
            <a:endParaRPr lang="en-US" sz="3200" i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4578350" y="1835150"/>
            <a:ext cx="4330700" cy="825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3434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Avg. Collection Period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Days in the Year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Receivable Turnover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Average number of days that receivables are outstanding.</a:t>
            </a:r>
          </a:p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(or RT in days)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321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6072198" y="5231632"/>
            <a:ext cx="10804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365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8.66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91313" y="5502275"/>
            <a:ext cx="2350003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 smtClean="0">
                <a:solidFill>
                  <a:srgbClr val="FF0000"/>
                </a:solidFill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</a:rPr>
              <a:t>=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CCFF"/>
                </a:solidFill>
              </a:rPr>
              <a:t>43 Days</a:t>
            </a:r>
            <a:endParaRPr lang="en-US" sz="2800" b="1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6000760" y="5812173"/>
            <a:ext cx="1214446" cy="45719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4578350" y="1835150"/>
            <a:ext cx="4330700" cy="825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29			29.2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31			29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43</a:t>
            </a:r>
            <a:r>
              <a:rPr lang="en-US" sz="3600" dirty="0">
                <a:solidFill>
                  <a:srgbClr val="FFCCFF"/>
                </a:solidFill>
              </a:rPr>
              <a:t>		</a:t>
            </a:r>
            <a:r>
              <a:rPr lang="en-US" sz="3600" dirty="0" smtClean="0">
                <a:solidFill>
                  <a:srgbClr val="FFCCFF"/>
                </a:solidFill>
              </a:rPr>
              <a:t>	35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6104557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Average Collection Period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improved the average collection period to that of the industry average.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Activity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285860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Payable Turnover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Annual Credit Purchases</a:t>
            </a: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Accounts Payables</a:t>
            </a:r>
            <a:endParaRPr lang="en-US" sz="3200" kern="1200" dirty="0" smtClean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promptness of payment to suppliers by the firm.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143248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6072198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360000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67000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7143768" y="5500702"/>
            <a:ext cx="1689566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= </a:t>
            </a:r>
            <a:r>
              <a:rPr lang="en-US" sz="2800" b="1" dirty="0" smtClean="0">
                <a:solidFill>
                  <a:srgbClr val="FFCCFF"/>
                </a:solidFill>
              </a:rPr>
              <a:t>5.37</a:t>
            </a:r>
            <a:endParaRPr lang="en-US" sz="2800" b="1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6143636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5246688" y="1714488"/>
            <a:ext cx="3132269" cy="705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000" dirty="0">
                <a:solidFill>
                  <a:schemeClr val="bg1"/>
                </a:solidFill>
              </a:rPr>
              <a:t>(Assume </a:t>
            </a:r>
            <a:r>
              <a:rPr lang="en-US" sz="2000" dirty="0" smtClean="0">
                <a:solidFill>
                  <a:schemeClr val="bg1"/>
                </a:solidFill>
              </a:rPr>
              <a:t>all annual </a:t>
            </a:r>
            <a:r>
              <a:rPr lang="en-US" sz="2000" dirty="0">
                <a:solidFill>
                  <a:schemeClr val="bg1"/>
                </a:solidFill>
              </a:rPr>
              <a:t>credit </a:t>
            </a:r>
          </a:p>
          <a:p>
            <a:pPr algn="ctr" eaLnBrk="0" hangingPunct="0"/>
            <a:r>
              <a:rPr lang="en-US" sz="2000" dirty="0" smtClean="0">
                <a:solidFill>
                  <a:schemeClr val="bg1"/>
                </a:solidFill>
              </a:rPr>
              <a:t>purchases)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3434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PT in days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Days in the Year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Payable Turnover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Average number of days that payables are outstanding.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321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6072198" y="5231632"/>
            <a:ext cx="10804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365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5.37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91313" y="5502275"/>
            <a:ext cx="2350003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 smtClean="0">
                <a:solidFill>
                  <a:srgbClr val="FF0000"/>
                </a:solidFill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</a:rPr>
              <a:t>=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CCFF"/>
                </a:solidFill>
              </a:rPr>
              <a:t>68 Days</a:t>
            </a:r>
            <a:endParaRPr lang="en-US" sz="2800" b="1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6000760" y="5812173"/>
            <a:ext cx="1214446" cy="45719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4578350" y="1835150"/>
            <a:ext cx="4330700" cy="825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68 			58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51			51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56</a:t>
            </a:r>
            <a:r>
              <a:rPr lang="en-US" sz="3600" dirty="0">
                <a:solidFill>
                  <a:srgbClr val="FFCCFF"/>
                </a:solidFill>
              </a:rPr>
              <a:t>		</a:t>
            </a:r>
            <a:r>
              <a:rPr lang="en-US" sz="3600" dirty="0" smtClean="0">
                <a:solidFill>
                  <a:srgbClr val="FFCCFF"/>
                </a:solidFill>
              </a:rPr>
              <a:t>	48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6056659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Payable Turnover in Days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1362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improved the PT in Days.</a:t>
            </a:r>
          </a:p>
          <a:p>
            <a:pPr algn="ctr" eaLnBrk="0" hangingPunct="0"/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this good?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Activity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828800"/>
            <a:ext cx="4343400" cy="32766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Inventory </a:t>
            </a:r>
            <a:r>
              <a:rPr lang="en-US" sz="3200" i="1" u="sng" dirty="0">
                <a:solidFill>
                  <a:schemeClr val="bg1"/>
                </a:solidFill>
              </a:rPr>
              <a:t>Turnover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Cost of good sold</a:t>
            </a:r>
            <a:endParaRPr lang="en-US" b="1" kern="12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Inventories</a:t>
            </a:r>
            <a:endParaRPr lang="en-US" sz="3200" kern="12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effectiveness of the inventory management practices of the firm. 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321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399088" y="5349875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360000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91313" y="5502275"/>
            <a:ext cx="1489191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dirty="0" smtClean="0">
                <a:solidFill>
                  <a:srgbClr val="FF0000"/>
                </a:solidFill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</a:rPr>
              <a:t>=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CCFF"/>
                </a:solidFill>
              </a:rPr>
              <a:t>4.5</a:t>
            </a:r>
            <a:endParaRPr lang="en-US" sz="2800" b="1" i="1" dirty="0">
              <a:solidFill>
                <a:srgbClr val="FF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929330"/>
            <a:ext cx="1500198" cy="45719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4578350" y="1835150"/>
            <a:ext cx="4330700" cy="825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4.50			5.45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3.15			4.76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2.50 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3.69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5801782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Inventory Turnover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42913" y="5686425"/>
            <a:ext cx="8558243" cy="1074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very poor inventory turnover ratio.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Activity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895376" y="33326"/>
            <a:ext cx="7391400" cy="1752600"/>
          </a:xfrm>
          <a:noFill/>
          <a:ln>
            <a:noFill/>
          </a:ln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Inventory Turnover Ratio --</a:t>
            </a:r>
            <a:r>
              <a:rPr lang="en-US" sz="4800" dirty="0">
                <a:solidFill>
                  <a:schemeClr val="bg1"/>
                </a:solidFill>
              </a:rPr>
              <a:t>Trend</a:t>
            </a:r>
            <a:r>
              <a:rPr lang="en-US" dirty="0">
                <a:solidFill>
                  <a:schemeClr val="bg1"/>
                </a:solidFill>
              </a:rPr>
              <a:t> Analysis Comparison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7" name="Object 2"/>
          <p:cNvGraphicFramePr>
            <a:graphicFrameLocks/>
          </p:cNvGraphicFramePr>
          <p:nvPr/>
        </p:nvGraphicFramePr>
        <p:xfrm>
          <a:off x="428625" y="1733550"/>
          <a:ext cx="8332788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428736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Total Assets Turnover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Sales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Total Assets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overall effectiveness of the firm in utilizing its assets to generate sales.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/>
              <a:t>Activity 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575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857884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520000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315000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7000892" y="5500702"/>
            <a:ext cx="1974901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CCFF"/>
                </a:solidFill>
              </a:rPr>
              <a:t>1.65</a:t>
            </a:r>
            <a:endParaRPr lang="en-US" sz="2800" b="1" dirty="0" smtClean="0">
              <a:solidFill>
                <a:srgbClr val="FFCCFF"/>
              </a:solidFill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929322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Actiivity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2114568"/>
            <a:ext cx="7772400" cy="3886200"/>
          </a:xfrm>
          <a:prstGeom prst="rect">
            <a:avLst/>
          </a:prstGeom>
          <a:noFill/>
          <a:ln/>
        </p:spPr>
        <p:txBody>
          <a:bodyPr/>
          <a:lstStyle/>
          <a:p>
            <a:pPr marL="406400" marR="0" lvl="0" indent="-4064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Horizontal Analysis</a:t>
            </a:r>
          </a:p>
          <a:p>
            <a:pPr marL="406400" marR="0" lvl="0" indent="-4064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6400" marR="0" lvl="0" indent="-4064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Vertical Analysis</a:t>
            </a:r>
          </a:p>
          <a:p>
            <a:pPr marL="406400" marR="0" lvl="0" indent="-4064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6400" marR="0" lvl="0" indent="-4064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Ratio Analysis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6019800" y="3100411"/>
          <a:ext cx="3124200" cy="3757613"/>
        </p:xfrm>
        <a:graphic>
          <a:graphicData uri="http://schemas.openxmlformats.org/presentationml/2006/ole">
            <p:oleObj spid="_x0000_s11266" name="Microsoft ClipArt Gallery" r:id="rId3" imgW="5163840" imgH="6010200" progId="">
              <p:embed/>
            </p:oleObj>
          </a:graphicData>
        </a:graphic>
      </p:graphicFrame>
      <p:sp>
        <p:nvSpPr>
          <p:cNvPr id="4" name="Rectangle 8"/>
          <p:cNvSpPr txBox="1">
            <a:spLocks noChangeArrowheads="1"/>
          </p:cNvSpPr>
          <p:nvPr/>
        </p:nvSpPr>
        <p:spPr>
          <a:xfrm>
            <a:off x="0" y="214290"/>
            <a:ext cx="9067800" cy="11049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Methods of</a:t>
            </a:r>
            <a:br>
              <a:rPr kumimoji="0" lang="en-US" sz="4400" b="0" i="0" u="sng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sng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 Statement Analysis</a:t>
            </a:r>
            <a:endParaRPr kumimoji="0" lang="en-US" sz="44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71462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kern="0" dirty="0" smtClean="0">
                <a:solidFill>
                  <a:srgbClr val="00E2A7"/>
                </a:solidFill>
              </a:rPr>
              <a:t>Trend/ Index Analysis</a:t>
            </a:r>
            <a:endParaRPr lang="en-US" sz="3200" dirty="0">
              <a:solidFill>
                <a:srgbClr val="00E2A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4286256"/>
            <a:ext cx="5381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kern="0" dirty="0" smtClean="0">
                <a:solidFill>
                  <a:srgbClr val="00E2A7"/>
                </a:solidFill>
              </a:rPr>
              <a:t>Common-Size Statements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1.65			1.75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1.66			1.79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1.50	 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1.80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14480" y="1857364"/>
            <a:ext cx="6426760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Assets Turnover Ratio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42844" y="5429264"/>
            <a:ext cx="900115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weak total asset turnover ratio.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Activity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785210" y="5928506"/>
            <a:ext cx="7287252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Why 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this ratio considered weak?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428736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Gross profit Margin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Gross Profit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Sales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efficiency of operations and firm pricing policies.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Profitability </a:t>
            </a:r>
            <a:r>
              <a:rPr lang="en-US" sz="2800" dirty="0"/>
              <a:t>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357562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500694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160000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520000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43702" y="5500702"/>
            <a:ext cx="2385269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CCFF"/>
                </a:solidFill>
              </a:rPr>
              <a:t>30.7%</a:t>
            </a:r>
            <a:endParaRPr lang="en-US" sz="2800" b="1" dirty="0" smtClean="0">
              <a:solidFill>
                <a:srgbClr val="FFCCFF"/>
              </a:solidFill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30.7%		35.1%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34.3%		36.8%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33.3%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36.6%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111315" y="1857364"/>
            <a:ext cx="4603825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Gross Profit Margin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42844" y="5561433"/>
            <a:ext cx="900115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weak Gross Profit Margin.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1038252" y="71414"/>
            <a:ext cx="7391400" cy="17526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Gross Profit Margin --	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Trend Analysis Comparison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8" name="Object 2"/>
          <p:cNvGraphicFramePr>
            <a:graphicFrameLocks/>
          </p:cNvGraphicFramePr>
          <p:nvPr/>
        </p:nvGraphicFramePr>
        <p:xfrm>
          <a:off x="428596" y="1714488"/>
          <a:ext cx="8332788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428736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Net profit Margin</a:t>
            </a:r>
            <a:endParaRPr lang="en-US" sz="3200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Profit after tax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Sales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firm’s profitability after taking account of all expenses and income taxes.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Profitability </a:t>
            </a:r>
            <a:r>
              <a:rPr lang="en-US" sz="2800" dirty="0"/>
              <a:t>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429000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500694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17500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520000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43702" y="5500702"/>
            <a:ext cx="2128789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CCFF"/>
                </a:solidFill>
              </a:rPr>
              <a:t>3.3%</a:t>
            </a:r>
            <a:endParaRPr lang="en-US" sz="2800" b="1" dirty="0" smtClean="0">
              <a:solidFill>
                <a:srgbClr val="FFCCFF"/>
              </a:solidFill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3.3%		5.2%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4.6%		6.1%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4.0%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6.1%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111315" y="1857364"/>
            <a:ext cx="4033157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Net Profit Margin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42844" y="5561433"/>
            <a:ext cx="900115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poor Net Profit Margin.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title"/>
          </p:nvPr>
        </p:nvSpPr>
        <p:spPr>
          <a:xfrm>
            <a:off x="1038252" y="142852"/>
            <a:ext cx="7391400" cy="17526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Net Profit Margin --	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Trend Analysis Comparison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7" name="Object 2"/>
          <p:cNvGraphicFramePr>
            <a:graphicFrameLocks/>
          </p:cNvGraphicFramePr>
          <p:nvPr/>
        </p:nvGraphicFramePr>
        <p:xfrm>
          <a:off x="428596" y="1643050"/>
          <a:ext cx="8332788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428736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Return on Investment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Profit after tax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Total Assets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profitability on the assets of the firm (after all expenses and taxes).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Profitability </a:t>
            </a:r>
            <a:r>
              <a:rPr lang="en-US" sz="2800" dirty="0"/>
              <a:t>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429000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500694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17500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520000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43702" y="5500702"/>
            <a:ext cx="2128789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CCFF"/>
                </a:solidFill>
              </a:rPr>
              <a:t>5.5%</a:t>
            </a:r>
            <a:endParaRPr lang="en-US" sz="2800" b="1" dirty="0" smtClean="0">
              <a:solidFill>
                <a:srgbClr val="FFCCFF"/>
              </a:solidFill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5.5%		8.1%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7.7%		9.8%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6.0%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9.3%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111315" y="1857364"/>
            <a:ext cx="5089535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Return on Investment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42844" y="5632871"/>
            <a:ext cx="900115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poor Return on Investment.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xfrm>
            <a:off x="1109690" y="33326"/>
            <a:ext cx="7391400" cy="17526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Return on Investment –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Trend Analysis Comparison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7" name="Object 2"/>
          <p:cNvGraphicFramePr>
            <a:graphicFrameLocks/>
          </p:cNvGraphicFramePr>
          <p:nvPr/>
        </p:nvGraphicFramePr>
        <p:xfrm>
          <a:off x="428625" y="1733550"/>
          <a:ext cx="8332788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400" dirty="0"/>
              <a:t/>
            </a:r>
            <a:br>
              <a:rPr lang="en-US" sz="4400" dirty="0"/>
            </a:br>
            <a:r>
              <a:rPr lang="en-US" sz="4400" u="sng" dirty="0">
                <a:solidFill>
                  <a:schemeClr val="bg1"/>
                </a:solidFill>
              </a:rPr>
              <a:t>Horizontal Analysis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762000" y="5867400"/>
            <a:ext cx="7543800" cy="0"/>
          </a:xfrm>
          <a:prstGeom prst="line">
            <a:avLst/>
          </a:prstGeom>
          <a:noFill/>
          <a:ln w="254000">
            <a:solidFill>
              <a:srgbClr val="00B050"/>
            </a:solidFill>
            <a:round/>
            <a:headEnd type="triangle" w="med" len="med"/>
            <a:tailEnd type="triangl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107763" dir="2700000" algn="ctr" rotWithShape="0">
              <a:srgbClr val="9933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1219200" y="2097088"/>
            <a:ext cx="6705600" cy="2859757"/>
          </a:xfrm>
          <a:prstGeom prst="rect">
            <a:avLst/>
          </a:prstGeom>
          <a:solidFill>
            <a:srgbClr val="EFA41D"/>
          </a:solidFill>
          <a:ln w="254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0488" tIns="44450" rIns="90488" bIns="4445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 smtClean="0"/>
              <a:t>Uses comparative </a:t>
            </a:r>
            <a:r>
              <a:rPr lang="en-US" sz="3600" dirty="0"/>
              <a:t>financial </a:t>
            </a:r>
            <a:br>
              <a:rPr lang="en-US" sz="3600" dirty="0"/>
            </a:br>
            <a:r>
              <a:rPr lang="en-US" sz="3600" dirty="0"/>
              <a:t>statements to calculate </a:t>
            </a:r>
            <a:r>
              <a:rPr lang="en-US" sz="3600" dirty="0" smtClean="0"/>
              <a:t>amount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or percentage changes in a </a:t>
            </a:r>
            <a:br>
              <a:rPr lang="en-US" sz="3600" dirty="0"/>
            </a:br>
            <a:r>
              <a:rPr lang="en-US" sz="3600" dirty="0"/>
              <a:t>financial statement item from </a:t>
            </a:r>
            <a:br>
              <a:rPr lang="en-US" sz="3600" dirty="0"/>
            </a:br>
            <a:r>
              <a:rPr lang="en-US" sz="3600" dirty="0"/>
              <a:t>one period to the next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428736"/>
            <a:ext cx="4343400" cy="381954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i="1" u="sng" dirty="0" smtClean="0">
                <a:solidFill>
                  <a:schemeClr val="bg1"/>
                </a:solidFill>
              </a:rPr>
              <a:t>Return on Equity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 smtClean="0"/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Net Profit after tax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en-US" sz="3200" kern="12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Shareholder’s Equity</a:t>
            </a:r>
          </a:p>
          <a:p>
            <a:pPr marL="0" indent="0" algn="ctr">
              <a:spcBef>
                <a:spcPct val="5000"/>
              </a:spcBef>
              <a:spcAft>
                <a:spcPct val="0"/>
              </a:spcAft>
              <a:buFont typeface="Monotype Sorts" pitchFamily="2" charset="2"/>
              <a:buNone/>
            </a:pPr>
            <a:endParaRPr lang="en-US" dirty="0"/>
          </a:p>
          <a:p>
            <a:pPr algn="ctr">
              <a:spcBef>
                <a:spcPct val="5000"/>
              </a:spcBef>
            </a:pPr>
            <a:r>
              <a:rPr lang="en-US" dirty="0" smtClean="0">
                <a:solidFill>
                  <a:srgbClr val="FFCCFF"/>
                </a:solidFill>
              </a:rPr>
              <a:t>For SAYAJIRAO December 31, 2012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4648200"/>
            <a:ext cx="4343400" cy="1752600"/>
          </a:xfrm>
          <a:noFill/>
          <a:ln/>
        </p:spPr>
        <p:txBody>
          <a:bodyPr/>
          <a:lstStyle/>
          <a:p>
            <a:pPr marL="0" indent="0" algn="ctr">
              <a:spcBef>
                <a:spcPct val="5000"/>
              </a:spcBef>
              <a:buNone/>
            </a:pPr>
            <a:r>
              <a:rPr lang="en-US" dirty="0" smtClean="0">
                <a:solidFill>
                  <a:srgbClr val="FFCCFF"/>
                </a:solidFill>
              </a:rPr>
              <a:t>Indicates the profitability to the shareholders of the firm (after all expenses and taxes). </a:t>
            </a:r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19100" y="1866900"/>
            <a:ext cx="3505200" cy="1524000"/>
          </a:xfrm>
          <a:prstGeom prst="rect">
            <a:avLst/>
          </a:prstGeom>
          <a:solidFill>
            <a:srgbClr val="FFFF99"/>
          </a:solidFill>
          <a:ln w="76200" cmpd="tri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95300" y="1997075"/>
            <a:ext cx="3298981" cy="138243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Income Statement /</a:t>
            </a:r>
          </a:p>
          <a:p>
            <a:pPr algn="ctr" eaLnBrk="0" hangingPunct="0"/>
            <a:r>
              <a:rPr lang="en-US" sz="2800" dirty="0" smtClean="0"/>
              <a:t>Balance Sheet</a:t>
            </a:r>
          </a:p>
          <a:p>
            <a:pPr algn="ctr" eaLnBrk="0" hangingPunct="0"/>
            <a:r>
              <a:rPr lang="en-US" sz="2800" dirty="0" smtClean="0"/>
              <a:t>Ratios</a:t>
            </a:r>
            <a:endParaRPr lang="en-US" sz="2800" dirty="0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87350" y="3816350"/>
            <a:ext cx="3568700" cy="6731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34988" y="3902075"/>
            <a:ext cx="3425825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800" dirty="0" smtClean="0"/>
              <a:t>Profitability </a:t>
            </a:r>
            <a:r>
              <a:rPr lang="en-US" sz="2800" dirty="0"/>
              <a:t>Ratios</a:t>
            </a: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786314" y="3429000"/>
            <a:ext cx="4038600" cy="0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500694" y="5231632"/>
            <a:ext cx="1721626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17500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3600" dirty="0" smtClean="0">
                <a:solidFill>
                  <a:srgbClr val="CC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520000</a:t>
            </a:r>
            <a:endParaRPr lang="en-US" sz="3600" dirty="0">
              <a:solidFill>
                <a:srgbClr val="CC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6643702" y="5500702"/>
            <a:ext cx="2385269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CCFF"/>
                </a:solidFill>
              </a:rPr>
              <a:t>10.2%</a:t>
            </a:r>
            <a:endParaRPr lang="en-US" sz="2800" b="1" dirty="0" smtClean="0">
              <a:solidFill>
                <a:srgbClr val="FFCCFF"/>
              </a:solidFill>
            </a:endParaRPr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5572132" y="5786455"/>
            <a:ext cx="1500198" cy="71438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42910" y="35716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895350" y="3359150"/>
            <a:ext cx="7150100" cy="596900"/>
          </a:xfrm>
          <a:prstGeom prst="octagon">
            <a:avLst>
              <a:gd name="adj" fmla="val 29282"/>
            </a:avLst>
          </a:prstGeom>
          <a:solidFill>
            <a:srgbClr val="00E2A7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E2A7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2667000"/>
            <a:ext cx="5105400" cy="32004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0" indent="0">
              <a:buFont typeface="Monotype Sorts" pitchFamily="2" charset="2"/>
              <a:buNone/>
            </a:pPr>
            <a:r>
              <a:rPr lang="en-US" sz="3600" i="1" u="sng" dirty="0" err="1" smtClean="0">
                <a:solidFill>
                  <a:srgbClr val="FFFF00"/>
                </a:solidFill>
              </a:rPr>
              <a:t>Sayajirao</a:t>
            </a:r>
            <a:r>
              <a:rPr lang="en-US" sz="3600" i="1" dirty="0" smtClean="0">
                <a:solidFill>
                  <a:srgbClr val="FFFF00"/>
                </a:solidFill>
              </a:rPr>
              <a:t>      </a:t>
            </a:r>
            <a:r>
              <a:rPr lang="en-US" sz="3600" i="1" u="sng" dirty="0" smtClean="0">
                <a:solidFill>
                  <a:srgbClr val="FFFF00"/>
                </a:solidFill>
              </a:rPr>
              <a:t>Industry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10.2%		17.9%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14.0%		17.2%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10.6%</a:t>
            </a:r>
            <a:r>
              <a:rPr lang="en-US" sz="3600" dirty="0">
                <a:solidFill>
                  <a:srgbClr val="FFCCFF"/>
                </a:solidFill>
              </a:rPr>
              <a:t>	</a:t>
            </a:r>
            <a:r>
              <a:rPr lang="en-US" sz="3600" dirty="0" smtClean="0">
                <a:solidFill>
                  <a:srgbClr val="FFCCFF"/>
                </a:solidFill>
              </a:rPr>
              <a:t>	18.4%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667000"/>
            <a:ext cx="3276600" cy="3048000"/>
          </a:xfrm>
          <a:noFill/>
          <a:ln/>
        </p:spPr>
        <p:txBody>
          <a:bodyPr/>
          <a:lstStyle/>
          <a:p>
            <a:pPr marL="0" indent="0" algn="ctr">
              <a:buFont typeface="Monotype Sorts" pitchFamily="2" charset="2"/>
              <a:buNone/>
            </a:pPr>
            <a:r>
              <a:rPr lang="en-US" sz="3600" u="sng" dirty="0">
                <a:solidFill>
                  <a:srgbClr val="FFFF00"/>
                </a:solidFill>
              </a:rPr>
              <a:t>Year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2012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2011</a:t>
            </a:r>
            <a:endParaRPr lang="en-US" sz="3600" dirty="0">
              <a:solidFill>
                <a:srgbClr val="FFCCFF"/>
              </a:solidFill>
            </a:endParaRPr>
          </a:p>
          <a:p>
            <a:pPr marL="0" indent="0" algn="ctr"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CCFF"/>
                </a:solidFill>
              </a:rPr>
              <a:t>2010</a:t>
            </a:r>
            <a:endParaRPr lang="en-US" sz="3600" dirty="0">
              <a:solidFill>
                <a:srgbClr val="FFCCFF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111315" y="1857364"/>
            <a:ext cx="4004303" cy="705321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Return on Equity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42844" y="5632871"/>
            <a:ext cx="9001156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en-US" sz="3200" dirty="0" err="1" smtClean="0">
                <a:solidFill>
                  <a:schemeClr val="bg1"/>
                </a:solidFill>
              </a:rPr>
              <a:t>Sayajirao</a:t>
            </a:r>
            <a:r>
              <a:rPr lang="en-US" sz="3200" dirty="0" smtClean="0">
                <a:solidFill>
                  <a:schemeClr val="bg1"/>
                </a:solidFill>
              </a:rPr>
              <a:t> has a poor Return on Equity.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8596" y="4286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Profitability</a:t>
            </a:r>
            <a:r>
              <a:rPr kumimoji="0" lang="en-US" sz="4400" b="0" i="0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Ratio </a:t>
            </a:r>
            <a:r>
              <a:rPr kumimoji="0" lang="en-US" sz="4400" b="0" i="0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Comparisions</a:t>
            </a:r>
            <a:endParaRPr kumimoji="0" lang="en-US" sz="4400" b="0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7391400" cy="15240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Return on Equity --	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Trend Analysis Comparison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828800"/>
            <a:ext cx="6781800" cy="2286000"/>
          </a:xfrm>
          <a:noFill/>
          <a:ln/>
        </p:spPr>
        <p:txBody>
          <a:bodyPr/>
          <a:lstStyle/>
          <a:p>
            <a:pPr marL="0" indent="0">
              <a:spcBef>
                <a:spcPct val="10000"/>
              </a:spcBef>
              <a:spcAft>
                <a:spcPct val="10000"/>
              </a:spcAft>
              <a:buFont typeface="Monotype Sorts" pitchFamily="2" charset="2"/>
              <a:buNone/>
            </a:pPr>
            <a:r>
              <a:rPr lang="en-US" sz="32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aphicFrame>
        <p:nvGraphicFramePr>
          <p:cNvPr id="7" name="Object 2"/>
          <p:cNvGraphicFramePr>
            <a:graphicFrameLocks/>
          </p:cNvGraphicFramePr>
          <p:nvPr/>
        </p:nvGraphicFramePr>
        <p:xfrm>
          <a:off x="428625" y="1733550"/>
          <a:ext cx="8332788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>
          <a:xfrm>
            <a:off x="1038252" y="0"/>
            <a:ext cx="7391400" cy="17526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u="sng" dirty="0">
                <a:solidFill>
                  <a:schemeClr val="bg1"/>
                </a:solidFill>
              </a:rPr>
              <a:t>Summary of the </a:t>
            </a:r>
            <a:r>
              <a:rPr lang="en-US" u="sng" dirty="0" smtClean="0">
                <a:solidFill>
                  <a:schemeClr val="bg1"/>
                </a:solidFill>
              </a:rPr>
              <a:t>Profitability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763000" cy="48768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FF00"/>
                </a:solidFill>
              </a:rPr>
              <a:t>The profitability ratios </a:t>
            </a:r>
            <a:r>
              <a:rPr lang="en-US" sz="3200" dirty="0" smtClean="0">
                <a:solidFill>
                  <a:srgbClr val="FFFF00"/>
                </a:solidFill>
              </a:rPr>
              <a:t>for </a:t>
            </a:r>
            <a:r>
              <a:rPr lang="en-US" sz="3200" dirty="0" err="1" smtClean="0">
                <a:solidFill>
                  <a:srgbClr val="FFFF00"/>
                </a:solidFill>
              </a:rPr>
              <a:t>Sayajirao</a:t>
            </a:r>
            <a:r>
              <a:rPr lang="en-US" sz="3200" dirty="0" smtClean="0">
                <a:solidFill>
                  <a:srgbClr val="FFFF00"/>
                </a:solidFill>
              </a:rPr>
              <a:t> Corporation </a:t>
            </a:r>
            <a:r>
              <a:rPr lang="en-US" sz="3200" dirty="0">
                <a:solidFill>
                  <a:srgbClr val="FFFF00"/>
                </a:solidFill>
              </a:rPr>
              <a:t>have </a:t>
            </a:r>
            <a:r>
              <a:rPr lang="en-US" sz="3200" i="1" dirty="0">
                <a:solidFill>
                  <a:srgbClr val="FFFF00"/>
                </a:solidFill>
              </a:rPr>
              <a:t>ALL</a:t>
            </a:r>
            <a:r>
              <a:rPr lang="en-US" sz="3200" dirty="0">
                <a:solidFill>
                  <a:srgbClr val="FFFF00"/>
                </a:solidFill>
              </a:rPr>
              <a:t> been falling since </a:t>
            </a:r>
            <a:r>
              <a:rPr lang="en-US" sz="3200" dirty="0" smtClean="0">
                <a:solidFill>
                  <a:srgbClr val="FFFF00"/>
                </a:solidFill>
              </a:rPr>
              <a:t>2010.  </a:t>
            </a:r>
            <a:r>
              <a:rPr lang="en-US" sz="3200" dirty="0">
                <a:solidFill>
                  <a:srgbClr val="FFFF00"/>
                </a:solidFill>
              </a:rPr>
              <a:t>Each has been </a:t>
            </a:r>
            <a:r>
              <a:rPr lang="en-US" sz="3200" dirty="0">
                <a:solidFill>
                  <a:srgbClr val="00E2A7"/>
                </a:solidFill>
              </a:rPr>
              <a:t>below the </a:t>
            </a:r>
            <a:r>
              <a:rPr lang="en-US" sz="3200" dirty="0">
                <a:solidFill>
                  <a:srgbClr val="00E2A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industry</a:t>
            </a:r>
            <a:r>
              <a:rPr lang="en-US" sz="3200" dirty="0">
                <a:solidFill>
                  <a:srgbClr val="00E2A7"/>
                </a:solidFill>
              </a:rPr>
              <a:t> averages</a:t>
            </a:r>
            <a:r>
              <a:rPr lang="en-US" sz="3200" dirty="0">
                <a:solidFill>
                  <a:srgbClr val="FFFF00"/>
                </a:solidFill>
              </a:rPr>
              <a:t> for the past three years.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CCFF"/>
                </a:solidFill>
              </a:rPr>
              <a:t>This indicates that </a:t>
            </a:r>
            <a:r>
              <a:rPr lang="en-US" sz="3200" dirty="0">
                <a:solidFill>
                  <a:srgbClr val="00E2A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COGS</a:t>
            </a:r>
            <a:r>
              <a:rPr lang="en-US" sz="3200" dirty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>
                <a:solidFill>
                  <a:srgbClr val="FFCCFF"/>
                </a:solidFill>
              </a:rPr>
              <a:t>and</a:t>
            </a:r>
            <a:r>
              <a:rPr lang="en-US" sz="3200" dirty="0">
                <a:solidFill>
                  <a:srgbClr val="FF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>
                <a:solidFill>
                  <a:srgbClr val="00E2A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 costs</a:t>
            </a:r>
            <a:r>
              <a:rPr lang="en-US" sz="3200" dirty="0">
                <a:solidFill>
                  <a:srgbClr val="FFCCFF"/>
                </a:solidFill>
              </a:rPr>
              <a:t> may both be too high </a:t>
            </a:r>
            <a:r>
              <a:rPr lang="en-US" sz="3200" dirty="0" smtClean="0">
                <a:solidFill>
                  <a:srgbClr val="FFCCFF"/>
                </a:solidFill>
              </a:rPr>
              <a:t>which is a </a:t>
            </a:r>
            <a:r>
              <a:rPr lang="en-US" sz="3200" dirty="0">
                <a:solidFill>
                  <a:srgbClr val="FFCCFF"/>
                </a:solidFill>
              </a:rPr>
              <a:t>potential problem for </a:t>
            </a:r>
            <a:r>
              <a:rPr lang="en-US" sz="3200" dirty="0" err="1" smtClean="0">
                <a:solidFill>
                  <a:srgbClr val="FFCCFF"/>
                </a:solidFill>
              </a:rPr>
              <a:t>Sayajirao</a:t>
            </a:r>
            <a:r>
              <a:rPr lang="en-US" sz="3200" dirty="0" smtClean="0">
                <a:solidFill>
                  <a:srgbClr val="FFCCFF"/>
                </a:solidFill>
              </a:rPr>
              <a:t> Corporation.</a:t>
            </a:r>
            <a:endParaRPr lang="en-US" sz="3200" dirty="0">
              <a:solidFill>
                <a:srgbClr val="FFCCFF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FF00"/>
                </a:solidFill>
              </a:rPr>
              <a:t>Note, this result </a:t>
            </a:r>
            <a:r>
              <a:rPr lang="en-US" sz="3200" dirty="0" smtClean="0">
                <a:solidFill>
                  <a:srgbClr val="FFFF00"/>
                </a:solidFill>
              </a:rPr>
              <a:t>is also </a:t>
            </a:r>
            <a:r>
              <a:rPr lang="en-US" sz="3200" dirty="0">
                <a:solidFill>
                  <a:srgbClr val="FFFF00"/>
                </a:solidFill>
              </a:rPr>
              <a:t>consistent with the low interest coverage ratio.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title"/>
          </p:nvPr>
        </p:nvSpPr>
        <p:spPr>
          <a:xfrm>
            <a:off x="1000100" y="357166"/>
            <a:ext cx="7391400" cy="1295400"/>
          </a:xfrm>
          <a:noFill/>
          <a:ln/>
          <a:effectLst>
            <a:outerShdw dist="71842" dir="2700000" algn="ctr" rotWithShape="0">
              <a:schemeClr val="bg2">
                <a:alpha val="0"/>
              </a:schemeClr>
            </a:outerShdw>
          </a:effectLst>
        </p:spPr>
        <p:txBody>
          <a:bodyPr/>
          <a:lstStyle/>
          <a:p>
            <a:r>
              <a:rPr lang="en-US" u="sng" dirty="0">
                <a:solidFill>
                  <a:schemeClr val="bg1"/>
                </a:solidFill>
              </a:rPr>
              <a:t>Summary of Ratio Analyses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7315200" cy="4267200"/>
          </a:xfrm>
          <a:noFill/>
          <a:ln/>
          <a:effectLst>
            <a:outerShdw algn="ctr" rotWithShape="0">
              <a:schemeClr val="bg2"/>
            </a:outerShdw>
          </a:effectLst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FF00"/>
                </a:solidFill>
              </a:rPr>
              <a:t>Inventories are too high.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FFCCFF"/>
                </a:solidFill>
              </a:rPr>
              <a:t>Low Sales.</a:t>
            </a:r>
            <a:endParaRPr lang="en-US" sz="3200" dirty="0">
              <a:solidFill>
                <a:srgbClr val="FFCCFF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FF00"/>
                </a:solidFill>
              </a:rPr>
              <a:t>COGS may be too high.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solidFill>
                  <a:srgbClr val="FFCCFF"/>
                </a:solidFill>
              </a:rPr>
              <a:t>Selling, general, and administrative costs may be too high.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 rot="20868601">
            <a:off x="468926" y="1783872"/>
            <a:ext cx="8229600" cy="20330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0" cap="none" spc="0" normalizeH="0" baseline="0" noProof="0" dirty="0" smtClean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Mistral" pitchFamily="66" charset="0"/>
                <a:ea typeface="+mj-ea"/>
                <a:cs typeface="+mj-cs"/>
              </a:rPr>
              <a:t>THANK</a:t>
            </a:r>
            <a:r>
              <a:rPr kumimoji="0" lang="en-US" sz="8800" b="0" i="0" u="none" strike="noStrike" kern="0" cap="none" spc="0" normalizeH="0" baseline="0" noProof="0" dirty="0" smtClean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Mistral" pitchFamily="66" charset="0"/>
                <a:ea typeface="+mj-ea"/>
                <a:cs typeface="+mj-cs"/>
              </a:rPr>
              <a:t> </a:t>
            </a:r>
            <a:r>
              <a:rPr kumimoji="0" lang="en-US" sz="11500" b="0" i="0" u="none" strike="noStrike" kern="0" cap="none" spc="0" normalizeH="0" baseline="0" noProof="0" dirty="0" smtClean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Mistral" pitchFamily="66" charset="0"/>
                <a:ea typeface="+mj-ea"/>
                <a:cs typeface="+mj-cs"/>
              </a:rPr>
              <a:t>YOU</a:t>
            </a:r>
            <a:endParaRPr kumimoji="0" lang="en-US" sz="11500" b="0" i="0" u="none" strike="noStrike" kern="0" cap="none" spc="0" normalizeH="0" baseline="0" noProof="0" dirty="0">
              <a:ln>
                <a:noFill/>
              </a:ln>
              <a:solidFill>
                <a:srgbClr val="CCFF33"/>
              </a:solidFill>
              <a:effectLst/>
              <a:uLnTx/>
              <a:uFillTx/>
              <a:latin typeface="Mistral" pitchFamily="66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07749" y="4714884"/>
            <a:ext cx="64075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Any queries/suggestions are welcomed at</a:t>
            </a:r>
            <a:r>
              <a:rPr lang="en-US" sz="2000" b="1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brijeshpitroda@gmail.com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714348" y="1643050"/>
          <a:ext cx="7870852" cy="4865682"/>
        </p:xfrm>
        <a:graphic>
          <a:graphicData uri="http://schemas.openxmlformats.org/presentationml/2006/ole">
            <p:oleObj spid="_x0000_s55298" name="Worksheet" r:id="rId3" imgW="5143453" imgH="3705108" progId="Excel.Sheet.8">
              <p:embed/>
            </p:oleObj>
          </a:graphicData>
        </a:graphic>
      </p:graphicFrame>
      <p:sp>
        <p:nvSpPr>
          <p:cNvPr id="6" name="Rectangle 11"/>
          <p:cNvSpPr>
            <a:spLocks noGrp="1" noChangeArrowheads="1"/>
          </p:cNvSpPr>
          <p:nvPr>
            <p:ph type="title"/>
          </p:nvPr>
        </p:nvSpPr>
        <p:spPr>
          <a:xfrm>
            <a:off x="428596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928662" y="4357694"/>
            <a:ext cx="5597525" cy="2244204"/>
          </a:xfrm>
          <a:prstGeom prst="rect">
            <a:avLst/>
          </a:prstGeom>
          <a:solidFill>
            <a:srgbClr val="CCFF33"/>
          </a:solidFill>
          <a:ln w="7620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Since we are measuring the amount of the change between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2011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and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2012,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amounts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for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2011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become the “base” year figures.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857224" y="2743200"/>
            <a:ext cx="1540487" cy="951543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Amount</a:t>
            </a:r>
            <a:endParaRPr lang="en-US" sz="2800" b="1" dirty="0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C00000"/>
                </a:solidFill>
              </a:rPr>
              <a:t>Change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238800" y="2743200"/>
            <a:ext cx="2333332" cy="951543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Current Year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Figure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6500826" y="2743200"/>
            <a:ext cx="1895713" cy="951543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C00000"/>
                </a:solidFill>
              </a:rPr>
              <a:t>Base Year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C00000"/>
                </a:solidFill>
              </a:rPr>
              <a:t>Figure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2571736" y="2804999"/>
            <a:ext cx="512962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flipV="1">
            <a:off x="6578600" y="3632200"/>
            <a:ext cx="406400" cy="104140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33400" y="1676400"/>
            <a:ext cx="81851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Calculating Change in Amounts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1"/>
          <p:cNvSpPr>
            <a:spLocks noGrp="1" noChangeArrowheads="1"/>
          </p:cNvSpPr>
          <p:nvPr>
            <p:ph type="title"/>
          </p:nvPr>
        </p:nvSpPr>
        <p:spPr>
          <a:xfrm>
            <a:off x="428596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5786446" y="2519247"/>
            <a:ext cx="496932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_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85720" y="2743200"/>
            <a:ext cx="2316150" cy="951543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C00000"/>
                </a:solidFill>
              </a:rPr>
              <a:t>Percentage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C00000"/>
                </a:solidFill>
              </a:rPr>
              <a:t>Change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357554" y="2714620"/>
            <a:ext cx="3643338" cy="951543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  Amount </a:t>
            </a:r>
            <a:r>
              <a:rPr lang="en-US" sz="2800" b="1" dirty="0">
                <a:solidFill>
                  <a:srgbClr val="C00000"/>
                </a:solidFill>
              </a:rPr>
              <a:t>Change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rgbClr val="00279F"/>
                </a:solidFill>
              </a:rPr>
              <a:t>   </a:t>
            </a:r>
            <a:r>
              <a:rPr lang="en-US" sz="2800" b="1" dirty="0">
                <a:solidFill>
                  <a:srgbClr val="C00000"/>
                </a:solidFill>
              </a:rPr>
              <a:t>Base Year Figure   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715272" y="2836907"/>
            <a:ext cx="857256" cy="520655"/>
          </a:xfrm>
          <a:prstGeom prst="rect">
            <a:avLst/>
          </a:prstGeom>
          <a:solidFill>
            <a:srgbClr val="FFFF99"/>
          </a:solidFill>
          <a:ln w="38100" cmpd="dbl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0488" tIns="44450" rIns="90488" bIns="4445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100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3571868" y="3214686"/>
            <a:ext cx="29972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773154" y="2786058"/>
            <a:ext cx="512962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7130872" y="2714620"/>
            <a:ext cx="512962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dirty="0">
                <a:solidFill>
                  <a:srgbClr val="FF0000"/>
                </a:solidFill>
              </a:rPr>
              <a:t>×</a:t>
            </a:r>
          </a:p>
        </p:txBody>
      </p:sp>
      <p:graphicFrame>
        <p:nvGraphicFramePr>
          <p:cNvPr id="12297" name="Object 9">
            <a:hlinkClick r:id="" action="ppaction://ole?verb=0"/>
          </p:cNvPr>
          <p:cNvGraphicFramePr>
            <a:graphicFrameLocks/>
          </p:cNvGraphicFramePr>
          <p:nvPr/>
        </p:nvGraphicFramePr>
        <p:xfrm>
          <a:off x="3733800" y="4191000"/>
          <a:ext cx="1824038" cy="2154238"/>
        </p:xfrm>
        <a:graphic>
          <a:graphicData uri="http://schemas.openxmlformats.org/presentationml/2006/ole">
            <p:oleObj spid="_x0000_s57346" name="Clip" r:id="rId3" imgW="4701960" imgH="5546520" progId="">
              <p:embed/>
            </p:oleObj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33400" y="1676400"/>
            <a:ext cx="81851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Calculating Change in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Percentage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title"/>
          </p:nvPr>
        </p:nvSpPr>
        <p:spPr>
          <a:xfrm>
            <a:off x="428596" y="274638"/>
            <a:ext cx="8229600" cy="1143000"/>
          </a:xfrm>
          <a:noFill/>
          <a:ln/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Horizontal Analysis Example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6803</TotalTime>
  <Words>1744</Words>
  <Application>Microsoft Office PowerPoint</Application>
  <PresentationFormat>On-screen Show (4:3)</PresentationFormat>
  <Paragraphs>531</Paragraphs>
  <Slides>65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Diseño predeterminado</vt:lpstr>
      <vt:lpstr>Microsoft ClipArt Gallery</vt:lpstr>
      <vt:lpstr>Worksheet</vt:lpstr>
      <vt:lpstr>Clip</vt:lpstr>
      <vt:lpstr>Microsoft Office Excel 97-2003 Worksheet</vt:lpstr>
      <vt:lpstr>Slide 1</vt:lpstr>
      <vt:lpstr>Slide 2</vt:lpstr>
      <vt:lpstr>Slide 3</vt:lpstr>
      <vt:lpstr>Slide 4</vt:lpstr>
      <vt:lpstr>Slide 5</vt:lpstr>
      <vt:lpstr> Horizontal Analysis</vt:lpstr>
      <vt:lpstr>Horizontal Analysis Example</vt:lpstr>
      <vt:lpstr>Horizontal Analysis Example</vt:lpstr>
      <vt:lpstr>Horizontal Analysis Example</vt:lpstr>
      <vt:lpstr>Horizontal Analysis Example</vt:lpstr>
      <vt:lpstr>Horizontal Analysis Example</vt:lpstr>
      <vt:lpstr>Horizontal Analysis Example</vt:lpstr>
      <vt:lpstr>Trend Analysis</vt:lpstr>
      <vt:lpstr>Trend Analysis Example</vt:lpstr>
      <vt:lpstr>Trend Analysis Example</vt:lpstr>
      <vt:lpstr>Trend Analysis Example</vt:lpstr>
      <vt:lpstr>Vertical Analysis</vt:lpstr>
      <vt:lpstr>Vertical Analysis Example</vt:lpstr>
      <vt:lpstr>Vertical Analysis Example</vt:lpstr>
      <vt:lpstr>Common-Size Analysis</vt:lpstr>
      <vt:lpstr>Common-Size Analysis Example</vt:lpstr>
      <vt:lpstr>Common-Size Analysis Example</vt:lpstr>
      <vt:lpstr>Common-Size Analysis Example</vt:lpstr>
      <vt:lpstr>Ratio Analysis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Inventory Turnover Ratio --Trend Analysis Comparison</vt:lpstr>
      <vt:lpstr>Slide 49</vt:lpstr>
      <vt:lpstr>Slide 50</vt:lpstr>
      <vt:lpstr>Slide 51</vt:lpstr>
      <vt:lpstr>Slide 52</vt:lpstr>
      <vt:lpstr>Gross Profit Margin --  Trend Analysis Comparison</vt:lpstr>
      <vt:lpstr>Slide 54</vt:lpstr>
      <vt:lpstr>Slide 55</vt:lpstr>
      <vt:lpstr>Net Profit Margin --  Trend Analysis Comparison</vt:lpstr>
      <vt:lpstr>Slide 57</vt:lpstr>
      <vt:lpstr>Slide 58</vt:lpstr>
      <vt:lpstr>Return on Investment – Trend Analysis Comparison</vt:lpstr>
      <vt:lpstr>Slide 60</vt:lpstr>
      <vt:lpstr>Slide 61</vt:lpstr>
      <vt:lpstr>Return on Equity --  Trend Analysis Comparison</vt:lpstr>
      <vt:lpstr>Summary of the Profitability</vt:lpstr>
      <vt:lpstr>Summary of Ratio Analyses</vt:lpstr>
      <vt:lpstr>Slide 65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Brijesh</cp:lastModifiedBy>
  <cp:revision>903</cp:revision>
  <dcterms:created xsi:type="dcterms:W3CDTF">2010-05-23T14:28:12Z</dcterms:created>
  <dcterms:modified xsi:type="dcterms:W3CDTF">2013-03-07T10:56:24Z</dcterms:modified>
</cp:coreProperties>
</file>