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843" r:id="rId3"/>
    <p:sldId id="844" r:id="rId4"/>
    <p:sldId id="1047" r:id="rId5"/>
    <p:sldId id="848" r:id="rId6"/>
    <p:sldId id="1046" r:id="rId7"/>
    <p:sldId id="1104" r:id="rId8"/>
    <p:sldId id="1105" r:id="rId9"/>
    <p:sldId id="1106" r:id="rId10"/>
    <p:sldId id="1107" r:id="rId11"/>
    <p:sldId id="1109" r:id="rId12"/>
    <p:sldId id="1110" r:id="rId13"/>
    <p:sldId id="331" r:id="rId14"/>
  </p:sldIdLst>
  <p:sldSz cx="12192000" cy="6858000"/>
  <p:notesSz cx="10233025" cy="70993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TAM SINGH" initials="US" lastIdx="2" clrIdx="0">
    <p:extLst>
      <p:ext uri="{19B8F6BF-5375-455C-9EA6-DF929625EA0E}">
        <p15:presenceInfo xmlns:p15="http://schemas.microsoft.com/office/powerpoint/2012/main" userId="2777426ce0c0df5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6" autoAdjust="0"/>
    <p:restoredTop sz="94624" autoAdjust="0"/>
  </p:normalViewPr>
  <p:slideViewPr>
    <p:cSldViewPr>
      <p:cViewPr varScale="1">
        <p:scale>
          <a:sx n="68" d="100"/>
          <a:sy n="68" d="100"/>
        </p:scale>
        <p:origin x="828" y="7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4650" cy="35434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796684" y="0"/>
            <a:ext cx="4434650" cy="354349"/>
          </a:xfrm>
          <a:prstGeom prst="rect">
            <a:avLst/>
          </a:prstGeom>
        </p:spPr>
        <p:txBody>
          <a:bodyPr vert="horz" lIns="91440" tIns="45720" rIns="91440" bIns="45720" rtlCol="0"/>
          <a:lstStyle>
            <a:lvl1pPr algn="r">
              <a:defRPr sz="1200"/>
            </a:lvl1pPr>
          </a:lstStyle>
          <a:p>
            <a:fld id="{E4B18A1D-7CBC-4547-88FD-8379C07CDBBF}" type="datetimeFigureOut">
              <a:rPr lang="en-US" smtClean="0"/>
              <a:pPr/>
              <a:t>9/17/2020</a:t>
            </a:fld>
            <a:endParaRPr lang="en-US"/>
          </a:p>
        </p:txBody>
      </p:sp>
      <p:sp>
        <p:nvSpPr>
          <p:cNvPr id="4" name="Footer Placeholder 3"/>
          <p:cNvSpPr>
            <a:spLocks noGrp="1"/>
          </p:cNvSpPr>
          <p:nvPr>
            <p:ph type="ftr" sz="quarter" idx="2"/>
          </p:nvPr>
        </p:nvSpPr>
        <p:spPr>
          <a:xfrm>
            <a:off x="0" y="6743411"/>
            <a:ext cx="4434650" cy="35434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796684" y="6743411"/>
            <a:ext cx="4434650" cy="354349"/>
          </a:xfrm>
          <a:prstGeom prst="rect">
            <a:avLst/>
          </a:prstGeom>
        </p:spPr>
        <p:txBody>
          <a:bodyPr vert="horz" lIns="91440" tIns="45720" rIns="91440" bIns="45720" rtlCol="0" anchor="b"/>
          <a:lstStyle>
            <a:lvl1pPr algn="r">
              <a:defRPr sz="1200"/>
            </a:lvl1pPr>
          </a:lstStyle>
          <a:p>
            <a:fld id="{086B1602-4CA8-4AF2-9F09-B3C82543A0C4}" type="slidenum">
              <a:rPr lang="en-US" smtClean="0"/>
              <a:pPr/>
              <a:t>‹#›</a:t>
            </a:fld>
            <a:endParaRPr lang="en-US"/>
          </a:p>
        </p:txBody>
      </p:sp>
    </p:spTree>
    <p:extLst>
      <p:ext uri="{BB962C8B-B14F-4D97-AF65-F5344CB8AC3E}">
        <p14:creationId xmlns:p14="http://schemas.microsoft.com/office/powerpoint/2010/main" val="1108908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091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1023303" y="3372168"/>
            <a:ext cx="8186420" cy="3194685"/>
          </a:xfrm>
          <a:prstGeom prst="rect">
            <a:avLst/>
          </a:prstGeom>
        </p:spPr>
        <p:txBody>
          <a:bodyPr>
            <a:norm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3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ED1A3A"/>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1800" b="0" i="0">
                <a:solidFill>
                  <a:srgbClr val="78685F"/>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ED1A3A"/>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86147" cy="6085203"/>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1" i="0">
                <a:solidFill>
                  <a:srgbClr val="ED1A3A"/>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
            <a:ext cx="12186269" cy="6053449"/>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68300" y="696079"/>
            <a:ext cx="11455399" cy="355600"/>
          </a:xfrm>
          <a:prstGeom prst="rect">
            <a:avLst/>
          </a:prstGeom>
        </p:spPr>
        <p:txBody>
          <a:bodyPr wrap="square" lIns="0" tIns="0" rIns="0" bIns="0">
            <a:spAutoFit/>
          </a:bodyPr>
          <a:lstStyle>
            <a:lvl1pPr>
              <a:defRPr sz="2800" b="1" i="0">
                <a:solidFill>
                  <a:srgbClr val="ED1A3A"/>
                </a:solidFill>
                <a:latin typeface="Trebuchet MS"/>
                <a:cs typeface="Trebuchet MS"/>
              </a:defRPr>
            </a:lvl1pPr>
          </a:lstStyle>
          <a:p>
            <a:endParaRPr/>
          </a:p>
        </p:txBody>
      </p:sp>
      <p:sp>
        <p:nvSpPr>
          <p:cNvPr id="3" name="Holder 3"/>
          <p:cNvSpPr>
            <a:spLocks noGrp="1"/>
          </p:cNvSpPr>
          <p:nvPr>
            <p:ph type="body" idx="1"/>
          </p:nvPr>
        </p:nvSpPr>
        <p:spPr>
          <a:xfrm>
            <a:off x="369824" y="1352727"/>
            <a:ext cx="11452351" cy="2891154"/>
          </a:xfrm>
          <a:prstGeom prst="rect">
            <a:avLst/>
          </a:prstGeom>
        </p:spPr>
        <p:txBody>
          <a:bodyPr wrap="square" lIns="0" tIns="0" rIns="0" bIns="0">
            <a:spAutoFit/>
          </a:bodyPr>
          <a:lstStyle>
            <a:lvl1pPr>
              <a:defRPr sz="1800" b="0" i="0">
                <a:solidFill>
                  <a:srgbClr val="78685F"/>
                </a:solidFill>
                <a:latin typeface="Trebuchet MS"/>
                <a:cs typeface="Trebuchet MS"/>
              </a:defRPr>
            </a:lvl1pPr>
          </a:lstStyle>
          <a:p>
            <a:endParaRPr/>
          </a:p>
        </p:txBody>
      </p:sp>
      <p:sp>
        <p:nvSpPr>
          <p:cNvPr id="4" name="Holder 4"/>
          <p:cNvSpPr>
            <a:spLocks noGrp="1"/>
          </p:cNvSpPr>
          <p:nvPr>
            <p:ph type="ftr" sz="quarter" idx="5"/>
          </p:nvPr>
        </p:nvSpPr>
        <p:spPr>
          <a:xfrm>
            <a:off x="4145280" y="6377940"/>
            <a:ext cx="3901439"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facebook.com/cavivekjalan" TargetMode="External"/><Relationship Id="rId3" Type="http://schemas.openxmlformats.org/officeDocument/2006/relationships/image" Target="../media/image3.png"/><Relationship Id="rId7" Type="http://schemas.openxmlformats.org/officeDocument/2006/relationships/hyperlink" Target="https://in.linkedin.com/in/cavivekjala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twitter.com/cavivekjalan" TargetMode="External"/><Relationship Id="rId11" Type="http://schemas.openxmlformats.org/officeDocument/2006/relationships/image" Target="../media/image5.jpeg"/><Relationship Id="rId5" Type="http://schemas.openxmlformats.org/officeDocument/2006/relationships/hyperlink" Target="http://www.taxconnect.co.in/" TargetMode="External"/><Relationship Id="rId10" Type="http://schemas.openxmlformats.org/officeDocument/2006/relationships/hyperlink" Target="https://www.vilgst.com/" TargetMode="External"/><Relationship Id="rId4" Type="http://schemas.openxmlformats.org/officeDocument/2006/relationships/hyperlink" Target="mailto:info@taxconnect.co.in" TargetMode="External"/><Relationship Id="rId9"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hyperlink" Target="http://www.facebook.com/cavivekjalan" TargetMode="External"/><Relationship Id="rId3" Type="http://schemas.openxmlformats.org/officeDocument/2006/relationships/hyperlink" Target="mailto:E-mail-tb.chatterjee@dic.co.in" TargetMode="External"/><Relationship Id="rId7" Type="http://schemas.openxmlformats.org/officeDocument/2006/relationships/hyperlink" Target="https://in.linkedin.com/in/cavivekjalan"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s://twitter.com/cavivekjalan" TargetMode="External"/><Relationship Id="rId5" Type="http://schemas.openxmlformats.org/officeDocument/2006/relationships/hyperlink" Target="http://www.taxconnect.co.in/" TargetMode="External"/><Relationship Id="rId10" Type="http://schemas.openxmlformats.org/officeDocument/2006/relationships/image" Target="../media/image5.jpeg"/><Relationship Id="rId4" Type="http://schemas.openxmlformats.org/officeDocument/2006/relationships/hyperlink" Target="mailto:Vivek.jalan@taxconnect.co.in" TargetMode="Externa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56893" y="678433"/>
            <a:ext cx="11118220" cy="5801106"/>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556893" y="1359932"/>
            <a:ext cx="8090535" cy="4717766"/>
          </a:xfrm>
          <a:prstGeom prst="rect">
            <a:avLst/>
          </a:prstGeom>
        </p:spPr>
        <p:txBody>
          <a:bodyPr vert="horz" wrap="square" lIns="0" tIns="0" rIns="0" bIns="0" rtlCol="0">
            <a:spAutoFit/>
          </a:bodyPr>
          <a:lstStyle/>
          <a:p>
            <a:pPr marL="12700">
              <a:lnSpc>
                <a:spcPts val="2470"/>
              </a:lnSpc>
            </a:pPr>
            <a:endParaRPr lang="en-US" b="1" spc="-20" dirty="0">
              <a:solidFill>
                <a:schemeClr val="accent2">
                  <a:lumMod val="75000"/>
                </a:schemeClr>
              </a:solidFill>
              <a:latin typeface="Trebuchet MS"/>
              <a:cs typeface="Trebuchet MS"/>
            </a:endParaRPr>
          </a:p>
          <a:p>
            <a:pPr marL="12700">
              <a:lnSpc>
                <a:spcPts val="2470"/>
              </a:lnSpc>
            </a:pPr>
            <a:endParaRPr lang="en-US" b="1" spc="-20" dirty="0">
              <a:solidFill>
                <a:schemeClr val="accent2">
                  <a:lumMod val="75000"/>
                </a:schemeClr>
              </a:solidFill>
              <a:latin typeface="Trebuchet MS"/>
              <a:cs typeface="Trebuchet MS"/>
            </a:endParaRPr>
          </a:p>
          <a:p>
            <a:pPr marL="12700">
              <a:lnSpc>
                <a:spcPts val="2470"/>
              </a:lnSpc>
            </a:pPr>
            <a:r>
              <a:rPr lang="en-US" b="1" spc="-20" dirty="0">
                <a:solidFill>
                  <a:schemeClr val="accent2">
                    <a:lumMod val="75000"/>
                  </a:schemeClr>
                </a:solidFill>
                <a:latin typeface="Trebuchet MS"/>
                <a:cs typeface="Trebuchet MS"/>
              </a:rPr>
              <a:t>By –</a:t>
            </a:r>
          </a:p>
          <a:p>
            <a:pPr marL="12700">
              <a:lnSpc>
                <a:spcPts val="2470"/>
              </a:lnSpc>
            </a:pPr>
            <a:endParaRPr lang="en-US" sz="1100" b="1" spc="-20" dirty="0">
              <a:solidFill>
                <a:schemeClr val="accent2">
                  <a:lumMod val="75000"/>
                </a:schemeClr>
              </a:solidFill>
              <a:latin typeface="Trebuchet MS"/>
              <a:cs typeface="Trebuchet MS"/>
            </a:endParaRPr>
          </a:p>
          <a:p>
            <a:pPr marL="12700">
              <a:lnSpc>
                <a:spcPts val="2470"/>
              </a:lnSpc>
            </a:pPr>
            <a:r>
              <a:rPr lang="en-US" sz="3200" b="1" spc="-20" dirty="0">
                <a:solidFill>
                  <a:schemeClr val="accent2">
                    <a:lumMod val="75000"/>
                  </a:schemeClr>
                </a:solidFill>
                <a:latin typeface="Book Antiqua" pitchFamily="18" charset="0"/>
                <a:cs typeface="Trebuchet MS"/>
              </a:rPr>
              <a:t>Vivek Jalan</a:t>
            </a:r>
          </a:p>
          <a:p>
            <a:pPr marL="12700">
              <a:lnSpc>
                <a:spcPts val="2470"/>
              </a:lnSpc>
            </a:pPr>
            <a:r>
              <a:rPr lang="en-US" sz="2000" b="1" spc="-20" dirty="0">
                <a:solidFill>
                  <a:schemeClr val="accent2">
                    <a:lumMod val="75000"/>
                  </a:schemeClr>
                </a:solidFill>
                <a:latin typeface="Trebuchet MS"/>
                <a:cs typeface="Trebuchet MS"/>
              </a:rPr>
              <a:t>[FCA, LL.M(Const. Law), LL.B, </a:t>
            </a:r>
            <a:r>
              <a:rPr lang="en-US" sz="2000" b="1" spc="-20" dirty="0" err="1">
                <a:solidFill>
                  <a:schemeClr val="accent2">
                    <a:lumMod val="75000"/>
                  </a:schemeClr>
                </a:solidFill>
                <a:latin typeface="Trebuchet MS"/>
                <a:cs typeface="Trebuchet MS"/>
              </a:rPr>
              <a:t>B.Com</a:t>
            </a:r>
            <a:r>
              <a:rPr lang="en-US" sz="2000" b="1" spc="-20" dirty="0">
                <a:solidFill>
                  <a:schemeClr val="accent2">
                    <a:lumMod val="75000"/>
                  </a:schemeClr>
                </a:solidFill>
                <a:latin typeface="Trebuchet MS"/>
                <a:cs typeface="Trebuchet MS"/>
              </a:rPr>
              <a:t> (H)]</a:t>
            </a:r>
          </a:p>
          <a:p>
            <a:pPr marL="12700">
              <a:lnSpc>
                <a:spcPts val="2470"/>
              </a:lnSpc>
            </a:pPr>
            <a:endParaRPr lang="en-US" sz="1200" b="1" spc="-20" dirty="0">
              <a:solidFill>
                <a:schemeClr val="accent2">
                  <a:lumMod val="75000"/>
                </a:schemeClr>
              </a:solidFill>
              <a:latin typeface="Trebuchet MS"/>
              <a:cs typeface="Trebuchet MS"/>
            </a:endParaRPr>
          </a:p>
          <a:p>
            <a:pPr marL="12700">
              <a:lnSpc>
                <a:spcPts val="2470"/>
              </a:lnSpc>
            </a:pPr>
            <a:r>
              <a:rPr lang="en-US" b="1" spc="-20" dirty="0">
                <a:solidFill>
                  <a:schemeClr val="accent2">
                    <a:lumMod val="75000"/>
                  </a:schemeClr>
                </a:solidFill>
                <a:latin typeface="Trebuchet MS"/>
                <a:cs typeface="Trebuchet MS"/>
              </a:rPr>
              <a:t>E-Mail – </a:t>
            </a:r>
            <a:r>
              <a:rPr lang="en-US" dirty="0">
                <a:solidFill>
                  <a:schemeClr val="accent2">
                    <a:lumMod val="75000"/>
                  </a:schemeClr>
                </a:solidFill>
                <a:latin typeface="Trebuchet MS"/>
                <a:cs typeface="Trebuchet MS"/>
                <a:hlinkClick r:id="rId4"/>
              </a:rPr>
              <a:t>vivek.jalan@taxconnect.co.in</a:t>
            </a:r>
            <a:r>
              <a:rPr lang="en-US" dirty="0">
                <a:solidFill>
                  <a:schemeClr val="accent2">
                    <a:lumMod val="75000"/>
                  </a:schemeClr>
                </a:solidFill>
                <a:latin typeface="Trebuchet MS"/>
                <a:cs typeface="Trebuchet MS"/>
              </a:rPr>
              <a:t> </a:t>
            </a:r>
          </a:p>
          <a:p>
            <a:pPr marL="12700">
              <a:lnSpc>
                <a:spcPts val="2470"/>
              </a:lnSpc>
            </a:pPr>
            <a:r>
              <a:rPr lang="en-US" dirty="0">
                <a:solidFill>
                  <a:schemeClr val="accent2">
                    <a:lumMod val="75000"/>
                  </a:schemeClr>
                </a:solidFill>
                <a:latin typeface="Trebuchet MS"/>
                <a:cs typeface="Trebuchet MS"/>
              </a:rPr>
              <a:t>Call - +91 98315 94980</a:t>
            </a:r>
          </a:p>
          <a:p>
            <a:endParaRPr lang="en-IN" sz="1200" dirty="0"/>
          </a:p>
          <a:p>
            <a:r>
              <a:rPr lang="en-IN" dirty="0"/>
              <a:t>​</a:t>
            </a:r>
            <a:r>
              <a:rPr lang="en-IN" sz="1600" dirty="0"/>
              <a:t>Website: </a:t>
            </a:r>
            <a:r>
              <a:rPr lang="en-IN" sz="1600" dirty="0">
                <a:hlinkClick r:id="rId5"/>
              </a:rPr>
              <a:t>www.taxconnect.co.in</a:t>
            </a:r>
            <a:endParaRPr lang="en-IN" sz="1600" dirty="0"/>
          </a:p>
          <a:p>
            <a:r>
              <a:rPr lang="en-IN" sz="1600" dirty="0"/>
              <a:t>​</a:t>
            </a:r>
            <a:r>
              <a:rPr lang="en-IN" sz="1600" dirty="0">
                <a:hlinkClick r:id="rId6"/>
              </a:rPr>
              <a:t>https://twitter.com/cavivekjalan</a:t>
            </a:r>
            <a:endParaRPr lang="en-IN" sz="1600" dirty="0"/>
          </a:p>
          <a:p>
            <a:r>
              <a:rPr lang="en-IN" sz="1600" dirty="0">
                <a:hlinkClick r:id="rId7"/>
              </a:rPr>
              <a:t>https://in.linkedin.com/in/cavivekjalan</a:t>
            </a:r>
            <a:br>
              <a:rPr lang="en-IN" sz="1600" dirty="0"/>
            </a:br>
            <a:r>
              <a:rPr lang="en-IN" sz="1600" dirty="0">
                <a:hlinkClick r:id="rId8"/>
              </a:rPr>
              <a:t>www.facebook.com/cavivekjalan</a:t>
            </a:r>
            <a:endParaRPr lang="en-IN" sz="1600" dirty="0"/>
          </a:p>
          <a:p>
            <a:endParaRPr lang="en-IN" sz="1600" dirty="0"/>
          </a:p>
          <a:p>
            <a:pPr marL="12700">
              <a:lnSpc>
                <a:spcPts val="2470"/>
              </a:lnSpc>
            </a:pPr>
            <a:r>
              <a:rPr lang="en-IN" b="1" dirty="0">
                <a:solidFill>
                  <a:schemeClr val="tx2"/>
                </a:solidFill>
                <a:latin typeface="Trebuchet MS"/>
                <a:cs typeface="Trebuchet MS"/>
              </a:rPr>
              <a:t>        [ MUMBAI	    BANGALORE        KOLKATA       DELHI]	</a:t>
            </a:r>
            <a:endParaRPr b="1" dirty="0">
              <a:solidFill>
                <a:schemeClr val="tx2"/>
              </a:solidFill>
              <a:latin typeface="Trebuchet MS"/>
              <a:cs typeface="Trebuchet MS"/>
            </a:endParaRPr>
          </a:p>
        </p:txBody>
      </p:sp>
      <p:sp>
        <p:nvSpPr>
          <p:cNvPr id="98315" name="Rectangle 1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16" name="Rectangle 12"/>
          <p:cNvSpPr>
            <a:spLocks noChangeArrowheads="1"/>
          </p:cNvSpPr>
          <p:nvPr/>
        </p:nvSpPr>
        <p:spPr bwMode="auto">
          <a:xfrm>
            <a:off x="0" y="8953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17" name="Rectangle 13"/>
          <p:cNvSpPr>
            <a:spLocks noChangeArrowheads="1"/>
          </p:cNvSpPr>
          <p:nvPr/>
        </p:nvSpPr>
        <p:spPr bwMode="auto">
          <a:xfrm>
            <a:off x="0" y="21431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US" sz="1100" b="0" i="0" u="none" strike="noStrike" cap="none" normalizeH="0" baseline="0">
                <a:ln>
                  <a:noFill/>
                </a:ln>
                <a:solidFill>
                  <a:schemeClr val="tx1"/>
                </a:solidFill>
                <a:effectLst/>
                <a:latin typeface="Calibri" pitchFamily="34" charset="0"/>
                <a:ea typeface="Calibri" pitchFamily="34" charset="0"/>
                <a:cs typeface="Times New Roman" pitchFamily="18" charset="0"/>
              </a:rPr>
            </a:br>
            <a:r>
              <a:rPr kumimoji="0" lang="en-US"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8" name="Picture 2" descr="C:\Users\JAV1\Desktop\IMG-20160706-WA0009.jpg"/>
          <p:cNvPicPr>
            <a:picLocks noChangeAspect="1" noChangeArrowheads="1"/>
          </p:cNvPicPr>
          <p:nvPr/>
        </p:nvPicPr>
        <p:blipFill>
          <a:blip r:embed="rId9"/>
          <a:srcRect/>
          <a:stretch>
            <a:fillRect/>
          </a:stretch>
        </p:blipFill>
        <p:spPr bwMode="auto">
          <a:xfrm>
            <a:off x="9448800" y="0"/>
            <a:ext cx="2743200" cy="596899"/>
          </a:xfrm>
          <a:prstGeom prst="rect">
            <a:avLst/>
          </a:prstGeom>
          <a:noFill/>
        </p:spPr>
      </p:pic>
      <p:sp>
        <p:nvSpPr>
          <p:cNvPr id="5" name="object 3">
            <a:extLst>
              <a:ext uri="{FF2B5EF4-FFF2-40B4-BE49-F238E27FC236}">
                <a16:creationId xmlns:a16="http://schemas.microsoft.com/office/drawing/2014/main" id="{629354DA-EF12-4AA3-B976-F31ED6A59B09}"/>
              </a:ext>
            </a:extLst>
          </p:cNvPr>
          <p:cNvSpPr txBox="1"/>
          <p:nvPr/>
        </p:nvSpPr>
        <p:spPr>
          <a:xfrm>
            <a:off x="1066800" y="990600"/>
            <a:ext cx="5791200" cy="984885"/>
          </a:xfrm>
          <a:prstGeom prst="rect">
            <a:avLst/>
          </a:prstGeom>
        </p:spPr>
        <p:txBody>
          <a:bodyPr vert="horz" wrap="square" lIns="0" tIns="0" rIns="0" bIns="0" rtlCol="0">
            <a:spAutoFit/>
          </a:bodyPr>
          <a:lstStyle/>
          <a:p>
            <a:pPr algn="ctr"/>
            <a:r>
              <a:rPr lang="en-US" sz="3200" b="1" dirty="0">
                <a:solidFill>
                  <a:schemeClr val="tx2"/>
                </a:solidFill>
              </a:rPr>
              <a:t>GST E-Invoicing Implementation : </a:t>
            </a:r>
          </a:p>
          <a:p>
            <a:pPr algn="ctr"/>
            <a:r>
              <a:rPr lang="en-US" sz="3200" b="1" dirty="0">
                <a:solidFill>
                  <a:schemeClr val="tx2"/>
                </a:solidFill>
              </a:rPr>
              <a:t>2</a:t>
            </a:r>
            <a:r>
              <a:rPr lang="en-US" sz="3200" b="1" baseline="30000" dirty="0">
                <a:solidFill>
                  <a:schemeClr val="tx2"/>
                </a:solidFill>
              </a:rPr>
              <a:t>nd</a:t>
            </a:r>
            <a:r>
              <a:rPr lang="en-US" sz="3200" b="1" dirty="0">
                <a:solidFill>
                  <a:schemeClr val="tx2"/>
                </a:solidFill>
              </a:rPr>
              <a:t> Release</a:t>
            </a:r>
          </a:p>
        </p:txBody>
      </p:sp>
      <p:sp>
        <p:nvSpPr>
          <p:cNvPr id="3" name="AutoShape 2">
            <a:hlinkClick r:id="rId10" tooltip="VATinfoline"/>
            <a:extLst>
              <a:ext uri="{FF2B5EF4-FFF2-40B4-BE49-F238E27FC236}">
                <a16:creationId xmlns:a16="http://schemas.microsoft.com/office/drawing/2014/main" id="{159259F0-F0BA-4BE1-8E3A-306FD627139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6" name="Picture 2" descr="C:\Users\VIVEK JALAN\Pictures\Self  Phoo\New May 2019.jpg">
            <a:extLst>
              <a:ext uri="{FF2B5EF4-FFF2-40B4-BE49-F238E27FC236}">
                <a16:creationId xmlns:a16="http://schemas.microsoft.com/office/drawing/2014/main" id="{36C976AB-6560-4BA6-BB68-C8737BE0BAC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H="1">
            <a:off x="5456667" y="1760363"/>
            <a:ext cx="1318671" cy="16954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endParaRPr lang="en-IN" b="0" dirty="0"/>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228600" y="734775"/>
            <a:ext cx="11811000" cy="5743367"/>
          </a:xfrm>
          <a:prstGeom prst="rect">
            <a:avLst/>
          </a:prstGeom>
          <a:noFill/>
        </p:spPr>
        <p:txBody>
          <a:bodyPr wrap="square" rtlCol="0">
            <a:spAutoFit/>
          </a:bodyPr>
          <a:lstStyle/>
          <a:p>
            <a:pPr algn="just">
              <a:lnSpc>
                <a:spcPct val="150000"/>
              </a:lnSpc>
            </a:pPr>
            <a:r>
              <a:rPr lang="en-US" sz="2600" b="1" dirty="0">
                <a:solidFill>
                  <a:schemeClr val="accent1">
                    <a:lumMod val="50000"/>
                  </a:schemeClr>
                </a:solidFill>
              </a:rPr>
              <a:t>Q. Is E-Invoice required for </a:t>
            </a:r>
            <a:r>
              <a:rPr lang="en-IN" sz="2600" b="1" i="0" u="none" strike="noStrike" dirty="0">
                <a:solidFill>
                  <a:schemeClr val="tx2"/>
                </a:solidFill>
                <a:effectLst/>
                <a:latin typeface="Calibri" panose="020F0502020204030204" pitchFamily="34" charset="0"/>
              </a:rPr>
              <a:t>Commercial Customer Credit Note / Debit Note, </a:t>
            </a:r>
            <a:r>
              <a:rPr lang="en-US" sz="2600" b="1" i="0" u="none" strike="noStrike" dirty="0">
                <a:solidFill>
                  <a:schemeClr val="tx2"/>
                </a:solidFill>
                <a:effectLst/>
                <a:latin typeface="Calibri" panose="020F0502020204030204" pitchFamily="34" charset="0"/>
              </a:rPr>
              <a:t>Delivery Challans, </a:t>
            </a:r>
            <a:r>
              <a:rPr lang="en-IN" sz="2600" b="1" i="0" u="none" strike="noStrike" dirty="0">
                <a:solidFill>
                  <a:schemeClr val="tx2"/>
                </a:solidFill>
                <a:effectLst/>
                <a:latin typeface="Calibri" panose="020F0502020204030204" pitchFamily="34" charset="0"/>
              </a:rPr>
              <a:t>Branch Transfer Note for Intra State Branch Transfer?</a:t>
            </a:r>
          </a:p>
          <a:p>
            <a:pPr algn="just">
              <a:lnSpc>
                <a:spcPct val="150000"/>
              </a:lnSpc>
            </a:pPr>
            <a:endParaRPr lang="en-IN" sz="1050" b="1" dirty="0">
              <a:solidFill>
                <a:schemeClr val="tx2"/>
              </a:solidFill>
              <a:latin typeface="Calibri" panose="020F0502020204030204" pitchFamily="34" charset="0"/>
            </a:endParaRPr>
          </a:p>
          <a:p>
            <a:pPr algn="just">
              <a:lnSpc>
                <a:spcPct val="150000"/>
              </a:lnSpc>
            </a:pPr>
            <a:r>
              <a:rPr lang="en-IN" sz="2600" b="1" i="0" u="none" strike="noStrike" dirty="0">
                <a:solidFill>
                  <a:schemeClr val="tx2"/>
                </a:solidFill>
                <a:effectLst/>
                <a:latin typeface="Calibri" panose="020F0502020204030204" pitchFamily="34" charset="0"/>
              </a:rPr>
              <a:t>A. No</a:t>
            </a:r>
          </a:p>
          <a:p>
            <a:pPr algn="just">
              <a:lnSpc>
                <a:spcPct val="150000"/>
              </a:lnSpc>
            </a:pPr>
            <a:endParaRPr lang="en-US" b="1" dirty="0">
              <a:solidFill>
                <a:schemeClr val="accent1">
                  <a:lumMod val="50000"/>
                </a:schemeClr>
              </a:solidFill>
            </a:endParaRPr>
          </a:p>
          <a:p>
            <a:pPr algn="just">
              <a:lnSpc>
                <a:spcPct val="150000"/>
              </a:lnSpc>
            </a:pPr>
            <a:r>
              <a:rPr lang="en-US" sz="2600" b="1" dirty="0">
                <a:solidFill>
                  <a:schemeClr val="accent1">
                    <a:lumMod val="50000"/>
                  </a:schemeClr>
                </a:solidFill>
              </a:rPr>
              <a:t>Q. </a:t>
            </a:r>
            <a:r>
              <a:rPr lang="en-US" sz="2600" b="1" i="0" u="none" strike="noStrike" dirty="0">
                <a:solidFill>
                  <a:schemeClr val="tx2"/>
                </a:solidFill>
                <a:effectLst/>
                <a:latin typeface="Calibri" panose="020F0502020204030204" pitchFamily="34" charset="0"/>
              </a:rPr>
              <a:t>Is there any other process to carry out amendments / corrections on IRN Portal besides IRN Cancellation. Clarification is required for correction within the ambit of 24 hours and outside 24 hours both separately. </a:t>
            </a:r>
          </a:p>
          <a:p>
            <a:pPr algn="just">
              <a:lnSpc>
                <a:spcPct val="150000"/>
              </a:lnSpc>
            </a:pPr>
            <a:endParaRPr lang="en-US" sz="1100" b="1" dirty="0">
              <a:solidFill>
                <a:schemeClr val="accent1">
                  <a:lumMod val="50000"/>
                </a:schemeClr>
              </a:solidFill>
            </a:endParaRPr>
          </a:p>
          <a:p>
            <a:pPr algn="just">
              <a:lnSpc>
                <a:spcPct val="150000"/>
              </a:lnSpc>
            </a:pPr>
            <a:r>
              <a:rPr lang="en-US" sz="2600" b="1" dirty="0">
                <a:solidFill>
                  <a:schemeClr val="accent1">
                    <a:lumMod val="50000"/>
                  </a:schemeClr>
                </a:solidFill>
              </a:rPr>
              <a:t>A. </a:t>
            </a:r>
            <a:r>
              <a:rPr lang="en-US" sz="2400" b="1" dirty="0">
                <a:solidFill>
                  <a:schemeClr val="accent1">
                    <a:lumMod val="50000"/>
                  </a:schemeClr>
                </a:solidFill>
              </a:rPr>
              <a:t>On IRP there is no option of correction. However amendment is possible in GSTR 1</a:t>
            </a:r>
          </a:p>
          <a:p>
            <a:pPr algn="just">
              <a:lnSpc>
                <a:spcPct val="150000"/>
              </a:lnSpc>
            </a:pPr>
            <a:endParaRPr lang="en-US" sz="2600" b="1" dirty="0">
              <a:solidFill>
                <a:schemeClr val="accent1">
                  <a:lumMod val="50000"/>
                </a:schemeClr>
              </a:solidFill>
            </a:endParaRPr>
          </a:p>
        </p:txBody>
      </p:sp>
    </p:spTree>
    <p:extLst>
      <p:ext uri="{BB962C8B-B14F-4D97-AF65-F5344CB8AC3E}">
        <p14:creationId xmlns:p14="http://schemas.microsoft.com/office/powerpoint/2010/main" val="2536421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endParaRPr lang="en-IN" b="0" dirty="0"/>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457200" y="734775"/>
            <a:ext cx="11277600" cy="4448013"/>
          </a:xfrm>
          <a:prstGeom prst="rect">
            <a:avLst/>
          </a:prstGeom>
          <a:noFill/>
        </p:spPr>
        <p:txBody>
          <a:bodyPr wrap="square" rtlCol="0">
            <a:spAutoFit/>
          </a:bodyPr>
          <a:lstStyle/>
          <a:p>
            <a:pPr algn="just">
              <a:lnSpc>
                <a:spcPct val="150000"/>
              </a:lnSpc>
            </a:pPr>
            <a:r>
              <a:rPr lang="en-US" sz="3200" b="1" i="0" u="none" strike="noStrike" dirty="0">
                <a:solidFill>
                  <a:schemeClr val="tx2"/>
                </a:solidFill>
                <a:effectLst/>
                <a:latin typeface="Calibri" panose="020F0502020204030204" pitchFamily="34" charset="0"/>
              </a:rPr>
              <a:t>Q. Whether Part A of E Way bill also gets generated immediately / automatically after IRN. If Part A of E Way Bill gets generated at the time of IRN and our Customer also tries to generate E way while accepting Ex-WH delivery. </a:t>
            </a:r>
          </a:p>
          <a:p>
            <a:pPr algn="just">
              <a:lnSpc>
                <a:spcPct val="150000"/>
              </a:lnSpc>
            </a:pPr>
            <a:endParaRPr lang="en-US" sz="3200" b="1" i="0" u="none" strike="noStrike" dirty="0">
              <a:solidFill>
                <a:schemeClr val="tx2"/>
              </a:solidFill>
              <a:effectLst/>
              <a:latin typeface="Calibri" panose="020F0502020204030204" pitchFamily="34" charset="0"/>
            </a:endParaRPr>
          </a:p>
          <a:p>
            <a:pPr algn="just">
              <a:lnSpc>
                <a:spcPct val="150000"/>
              </a:lnSpc>
            </a:pPr>
            <a:r>
              <a:rPr lang="en-US" sz="3200" b="1" dirty="0">
                <a:solidFill>
                  <a:schemeClr val="accent1">
                    <a:lumMod val="50000"/>
                  </a:schemeClr>
                </a:solidFill>
              </a:rPr>
              <a:t>A. Generating Part A of E-Waybill will be optional with E-Invoice</a:t>
            </a:r>
          </a:p>
        </p:txBody>
      </p:sp>
    </p:spTree>
    <p:extLst>
      <p:ext uri="{BB962C8B-B14F-4D97-AF65-F5344CB8AC3E}">
        <p14:creationId xmlns:p14="http://schemas.microsoft.com/office/powerpoint/2010/main" val="2578124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endParaRPr lang="en-IN" b="0" dirty="0"/>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457200" y="734775"/>
            <a:ext cx="11277600" cy="5699252"/>
          </a:xfrm>
          <a:prstGeom prst="rect">
            <a:avLst/>
          </a:prstGeom>
          <a:noFill/>
        </p:spPr>
        <p:txBody>
          <a:bodyPr wrap="square" rtlCol="0">
            <a:spAutoFit/>
          </a:bodyPr>
          <a:lstStyle/>
          <a:p>
            <a:pPr algn="just">
              <a:lnSpc>
                <a:spcPct val="150000"/>
              </a:lnSpc>
            </a:pPr>
            <a:r>
              <a:rPr lang="en-US" sz="3000" b="1" i="0" u="none" strike="noStrike" dirty="0">
                <a:solidFill>
                  <a:schemeClr val="tx2"/>
                </a:solidFill>
                <a:effectLst/>
                <a:latin typeface="Calibri" panose="020F0502020204030204" pitchFamily="34" charset="0"/>
              </a:rPr>
              <a:t>Q. Compliance of E - Invoice for ISD Invoice , Self Invoicing (RCM). Do we need to comply the same.</a:t>
            </a:r>
          </a:p>
          <a:p>
            <a:pPr algn="just">
              <a:lnSpc>
                <a:spcPct val="150000"/>
              </a:lnSpc>
            </a:pPr>
            <a:endParaRPr lang="en-US" sz="1600" b="1" dirty="0">
              <a:solidFill>
                <a:schemeClr val="accent1">
                  <a:lumMod val="50000"/>
                </a:schemeClr>
              </a:solidFill>
            </a:endParaRPr>
          </a:p>
          <a:p>
            <a:pPr marL="514350" indent="-514350" algn="just">
              <a:lnSpc>
                <a:spcPct val="150000"/>
              </a:lnSpc>
              <a:buAutoNum type="alphaUcPeriod"/>
            </a:pPr>
            <a:r>
              <a:rPr lang="en-US" sz="3000" b="1" dirty="0">
                <a:solidFill>
                  <a:schemeClr val="accent1">
                    <a:lumMod val="50000"/>
                  </a:schemeClr>
                </a:solidFill>
              </a:rPr>
              <a:t>ISD- Yes; RCM – No</a:t>
            </a:r>
          </a:p>
          <a:p>
            <a:pPr algn="just">
              <a:lnSpc>
                <a:spcPct val="150000"/>
              </a:lnSpc>
            </a:pPr>
            <a:endParaRPr lang="en-US" sz="3000" b="1" dirty="0">
              <a:solidFill>
                <a:schemeClr val="accent1">
                  <a:lumMod val="50000"/>
                </a:schemeClr>
              </a:solidFill>
            </a:endParaRPr>
          </a:p>
          <a:p>
            <a:pPr algn="just">
              <a:lnSpc>
                <a:spcPct val="150000"/>
              </a:lnSpc>
            </a:pPr>
            <a:r>
              <a:rPr lang="en-US" sz="3000" b="1" dirty="0">
                <a:solidFill>
                  <a:schemeClr val="accent1">
                    <a:lumMod val="50000"/>
                  </a:schemeClr>
                </a:solidFill>
              </a:rPr>
              <a:t>Q. </a:t>
            </a:r>
            <a:r>
              <a:rPr lang="en-US" sz="3000" b="1" i="0" u="none" strike="noStrike" dirty="0">
                <a:solidFill>
                  <a:schemeClr val="tx2"/>
                </a:solidFill>
                <a:effectLst/>
                <a:latin typeface="Calibri" panose="020F0502020204030204" pitchFamily="34" charset="0"/>
              </a:rPr>
              <a:t>Reconciliation of E Way Bill and IRN. Can we expect any integration between these two facilities and reconciliation query from GST Dept.</a:t>
            </a:r>
          </a:p>
          <a:p>
            <a:pPr algn="just">
              <a:lnSpc>
                <a:spcPct val="150000"/>
              </a:lnSpc>
            </a:pPr>
            <a:endParaRPr lang="en-US" sz="1400" b="1" dirty="0">
              <a:solidFill>
                <a:schemeClr val="accent1">
                  <a:lumMod val="50000"/>
                </a:schemeClr>
              </a:solidFill>
            </a:endParaRPr>
          </a:p>
          <a:p>
            <a:pPr algn="just">
              <a:lnSpc>
                <a:spcPct val="150000"/>
              </a:lnSpc>
            </a:pPr>
            <a:r>
              <a:rPr lang="en-US" sz="3000" b="1" dirty="0">
                <a:solidFill>
                  <a:schemeClr val="accent1">
                    <a:lumMod val="50000"/>
                  </a:schemeClr>
                </a:solidFill>
              </a:rPr>
              <a:t>A. Yes</a:t>
            </a:r>
          </a:p>
        </p:txBody>
      </p:sp>
    </p:spTree>
    <p:extLst>
      <p:ext uri="{BB962C8B-B14F-4D97-AF65-F5344CB8AC3E}">
        <p14:creationId xmlns:p14="http://schemas.microsoft.com/office/powerpoint/2010/main" val="1235498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000" y="304800"/>
            <a:ext cx="10756900" cy="769441"/>
          </a:xfrm>
          <a:prstGeom prst="rect">
            <a:avLst/>
          </a:prstGeom>
        </p:spPr>
        <p:txBody>
          <a:bodyPr vert="horz" wrap="square" lIns="0" tIns="0" rIns="0" bIns="0" rtlCol="0">
            <a:spAutoFit/>
          </a:bodyPr>
          <a:lstStyle/>
          <a:p>
            <a:pPr marL="12700" algn="ctr">
              <a:lnSpc>
                <a:spcPct val="100000"/>
              </a:lnSpc>
            </a:pPr>
            <a:r>
              <a:rPr lang="en-US" sz="5000" b="1" spc="-5" dirty="0">
                <a:solidFill>
                  <a:schemeClr val="accent2">
                    <a:lumMod val="75000"/>
                  </a:schemeClr>
                </a:solidFill>
                <a:latin typeface="Trebuchet MS"/>
                <a:cs typeface="Trebuchet MS"/>
              </a:rPr>
              <a:t>THANK YOU</a:t>
            </a:r>
          </a:p>
        </p:txBody>
      </p:sp>
      <p:sp>
        <p:nvSpPr>
          <p:cNvPr id="4" name="object 4"/>
          <p:cNvSpPr txBox="1"/>
          <p:nvPr/>
        </p:nvSpPr>
        <p:spPr>
          <a:xfrm>
            <a:off x="533400" y="1295400"/>
            <a:ext cx="11049000" cy="4441537"/>
          </a:xfrm>
          <a:prstGeom prst="rect">
            <a:avLst/>
          </a:prstGeom>
        </p:spPr>
        <p:txBody>
          <a:bodyPr vert="horz" wrap="square" lIns="0" tIns="0" rIns="0" bIns="0" rtlCol="0">
            <a:spAutoFit/>
          </a:bodyPr>
          <a:lstStyle/>
          <a:p>
            <a:pPr marL="12700" algn="r">
              <a:lnSpc>
                <a:spcPts val="2470"/>
              </a:lnSpc>
            </a:pPr>
            <a:endParaRPr lang="en-US" sz="2000" b="1" spc="-20" dirty="0">
              <a:solidFill>
                <a:srgbClr val="FFFFFF"/>
              </a:solidFill>
              <a:latin typeface="Trebuchet MS"/>
              <a:cs typeface="Trebuchet MS"/>
              <a:hlinkClick r:id="rId3">
                <a:extLst>
                  <a:ext uri="{A12FA001-AC4F-418D-AE19-62706E023703}">
                    <ahyp:hlinkClr xmlns:ahyp="http://schemas.microsoft.com/office/drawing/2018/hyperlinkcolor" val="tx"/>
                  </a:ext>
                </a:extLst>
              </a:hlinkClick>
            </a:endParaRPr>
          </a:p>
          <a:p>
            <a:pPr marL="12700" algn="r">
              <a:lnSpc>
                <a:spcPts val="2470"/>
              </a:lnSpc>
            </a:pPr>
            <a:r>
              <a:rPr b="1" spc="-20" dirty="0">
                <a:solidFill>
                  <a:schemeClr val="tx2"/>
                </a:solidFill>
                <a:latin typeface="Trebuchet MS"/>
                <a:cs typeface="Trebuchet MS"/>
                <a:hlinkClick r:id="rId3">
                  <a:extLst>
                    <a:ext uri="{A12FA001-AC4F-418D-AE19-62706E023703}">
                      <ahyp:hlinkClr xmlns:ahyp="http://schemas.microsoft.com/office/drawing/2018/hyperlinkcolor" val="tx"/>
                    </a:ext>
                  </a:extLst>
                </a:hlinkClick>
              </a:rPr>
              <a:t>E-</a:t>
            </a:r>
            <a:r>
              <a:rPr b="1" spc="-15" dirty="0">
                <a:solidFill>
                  <a:schemeClr val="tx2"/>
                </a:solidFill>
                <a:latin typeface="Trebuchet MS"/>
                <a:cs typeface="Trebuchet MS"/>
                <a:hlinkClick r:id="rId3">
                  <a:extLst>
                    <a:ext uri="{A12FA001-AC4F-418D-AE19-62706E023703}">
                      <ahyp:hlinkClr xmlns:ahyp="http://schemas.microsoft.com/office/drawing/2018/hyperlinkcolor" val="tx"/>
                    </a:ext>
                  </a:extLst>
                </a:hlinkClick>
              </a:rPr>
              <a:t>m</a:t>
            </a:r>
            <a:r>
              <a:rPr b="1" spc="-10" dirty="0">
                <a:solidFill>
                  <a:schemeClr val="tx2"/>
                </a:solidFill>
                <a:latin typeface="Trebuchet MS"/>
                <a:cs typeface="Trebuchet MS"/>
                <a:hlinkClick r:id="rId3">
                  <a:extLst>
                    <a:ext uri="{A12FA001-AC4F-418D-AE19-62706E023703}">
                      <ahyp:hlinkClr xmlns:ahyp="http://schemas.microsoft.com/office/drawing/2018/hyperlinkcolor" val="tx"/>
                    </a:ext>
                  </a:extLst>
                </a:hlinkClick>
              </a:rPr>
              <a:t>ail</a:t>
            </a:r>
            <a:r>
              <a:rPr b="1" spc="-15" dirty="0">
                <a:solidFill>
                  <a:schemeClr val="tx2"/>
                </a:solidFill>
                <a:latin typeface="Trebuchet MS"/>
                <a:cs typeface="Trebuchet MS"/>
                <a:hlinkClick r:id="rId3">
                  <a:extLst>
                    <a:ext uri="{A12FA001-AC4F-418D-AE19-62706E023703}">
                      <ahyp:hlinkClr xmlns:ahyp="http://schemas.microsoft.com/office/drawing/2018/hyperlinkcolor" val="tx"/>
                    </a:ext>
                  </a:extLst>
                </a:hlinkClick>
              </a:rPr>
              <a:t>-</a:t>
            </a:r>
            <a:endParaRPr lang="en-US" b="1" spc="-15" dirty="0">
              <a:solidFill>
                <a:schemeClr val="tx2"/>
              </a:solidFill>
              <a:latin typeface="Trebuchet MS"/>
              <a:cs typeface="Trebuchet MS"/>
              <a:hlinkClick r:id="rId3">
                <a:extLst>
                  <a:ext uri="{A12FA001-AC4F-418D-AE19-62706E023703}">
                    <ahyp:hlinkClr xmlns:ahyp="http://schemas.microsoft.com/office/drawing/2018/hyperlinkcolor" val="tx"/>
                  </a:ext>
                </a:extLst>
              </a:hlinkClick>
            </a:endParaRPr>
          </a:p>
          <a:p>
            <a:pPr marL="12700" algn="r">
              <a:lnSpc>
                <a:spcPts val="2470"/>
              </a:lnSpc>
            </a:pPr>
            <a:r>
              <a:rPr lang="en-US" sz="1600" b="1" spc="-15" dirty="0">
                <a:solidFill>
                  <a:srgbClr val="FFFFFF"/>
                </a:solidFill>
                <a:latin typeface="Trebuchet MS"/>
                <a:cs typeface="Trebuchet MS"/>
                <a:hlinkClick r:id="rId4"/>
              </a:rPr>
              <a:t>Vivek.jalan@taxconnect.co.in</a:t>
            </a:r>
            <a:r>
              <a:rPr lang="en-US" sz="1600" b="1" spc="-15" dirty="0">
                <a:solidFill>
                  <a:srgbClr val="FFFFFF"/>
                </a:solidFill>
                <a:latin typeface="Trebuchet MS"/>
                <a:cs typeface="Trebuchet MS"/>
              </a:rPr>
              <a:t> </a:t>
            </a:r>
          </a:p>
          <a:p>
            <a:pPr marL="12700" algn="r">
              <a:lnSpc>
                <a:spcPts val="2470"/>
              </a:lnSpc>
            </a:pPr>
            <a:endParaRPr lang="en-IN" sz="1400" b="1" dirty="0"/>
          </a:p>
          <a:p>
            <a:pPr marL="12700" algn="r">
              <a:lnSpc>
                <a:spcPts val="2470"/>
              </a:lnSpc>
            </a:pPr>
            <a:r>
              <a:rPr lang="en-IN" b="1" dirty="0">
                <a:solidFill>
                  <a:schemeClr val="tx2"/>
                </a:solidFill>
              </a:rPr>
              <a:t>URL</a:t>
            </a:r>
            <a:r>
              <a:rPr lang="en-IN" b="1" dirty="0"/>
              <a:t>: </a:t>
            </a:r>
            <a:r>
              <a:rPr lang="en-IN" b="1" u="sng" dirty="0">
                <a:hlinkClick r:id="rId5"/>
              </a:rPr>
              <a:t>www.taxconnect.co.in</a:t>
            </a:r>
            <a:endParaRPr lang="en-IN" dirty="0"/>
          </a:p>
          <a:p>
            <a:pPr marL="12700" algn="r">
              <a:lnSpc>
                <a:spcPts val="2470"/>
              </a:lnSpc>
            </a:pPr>
            <a:r>
              <a:rPr lang="en-IN" b="1" u="sng" dirty="0">
                <a:hlinkClick r:id="rId6"/>
              </a:rPr>
              <a:t>https://twitter.com/cavivekjalan</a:t>
            </a:r>
            <a:endParaRPr lang="en-IN" b="1" u="sng" dirty="0"/>
          </a:p>
          <a:p>
            <a:pPr marL="12700" algn="r">
              <a:lnSpc>
                <a:spcPts val="2470"/>
              </a:lnSpc>
            </a:pPr>
            <a:r>
              <a:rPr lang="en-IN" b="1" u="sng" dirty="0">
                <a:hlinkClick r:id="rId7"/>
              </a:rPr>
              <a:t>https://in.linkedin.com/in/cavivekjalan</a:t>
            </a:r>
            <a:endParaRPr lang="en-IN" b="1" u="sng" dirty="0"/>
          </a:p>
          <a:p>
            <a:pPr marL="12700" algn="r">
              <a:lnSpc>
                <a:spcPts val="2470"/>
              </a:lnSpc>
            </a:pPr>
            <a:r>
              <a:rPr lang="en-IN" b="1" u="sng" dirty="0">
                <a:hlinkClick r:id="rId8"/>
              </a:rPr>
              <a:t>www.facebook.com/cavivekjalan</a:t>
            </a:r>
            <a:endParaRPr lang="en-IN" sz="2000" b="1" u="sng" spc="-15" dirty="0">
              <a:solidFill>
                <a:srgbClr val="FFFFFF"/>
              </a:solidFill>
              <a:latin typeface="Trebuchet MS"/>
              <a:cs typeface="Trebuchet MS"/>
            </a:endParaRPr>
          </a:p>
          <a:p>
            <a:pPr marL="12700" algn="r">
              <a:lnSpc>
                <a:spcPts val="2470"/>
              </a:lnSpc>
            </a:pPr>
            <a:endParaRPr lang="en-US" sz="2000" b="1" spc="-15" dirty="0">
              <a:solidFill>
                <a:srgbClr val="FFFFFF"/>
              </a:solidFill>
              <a:latin typeface="Trebuchet MS"/>
              <a:cs typeface="Trebuchet MS"/>
            </a:endParaRPr>
          </a:p>
          <a:p>
            <a:pPr marL="12700" algn="r">
              <a:lnSpc>
                <a:spcPts val="2470"/>
              </a:lnSpc>
            </a:pPr>
            <a:r>
              <a:rPr lang="en-US" b="1" u="sng" spc="-15" dirty="0">
                <a:solidFill>
                  <a:schemeClr val="tx2"/>
                </a:solidFill>
                <a:latin typeface="Trebuchet MS"/>
                <a:cs typeface="Trebuchet MS"/>
              </a:rPr>
              <a:t>Call:</a:t>
            </a:r>
          </a:p>
          <a:p>
            <a:pPr marL="12700" algn="r">
              <a:lnSpc>
                <a:spcPts val="2470"/>
              </a:lnSpc>
            </a:pPr>
            <a:r>
              <a:rPr lang="en-US" sz="2000" b="1" dirty="0">
                <a:solidFill>
                  <a:schemeClr val="bg1"/>
                </a:solidFill>
                <a:latin typeface="Trebuchet MS"/>
                <a:cs typeface="Trebuchet MS"/>
              </a:rPr>
              <a:t>Call - +91 98315 94980; </a:t>
            </a:r>
          </a:p>
          <a:p>
            <a:pPr algn="ctr"/>
            <a:r>
              <a:rPr lang="en-IN" sz="2000" dirty="0"/>
              <a:t>​</a:t>
            </a:r>
          </a:p>
          <a:p>
            <a:pPr algn="ctr"/>
            <a:r>
              <a:rPr lang="en-IN" sz="2000" b="1" dirty="0">
                <a:solidFill>
                  <a:schemeClr val="tx2"/>
                </a:solidFill>
                <a:latin typeface="Trebuchet MS"/>
                <a:cs typeface="Trebuchet MS"/>
              </a:rPr>
              <a:t>[ MUMBAI	BANGALORE	 KOLKATA 	DELHI]	</a:t>
            </a:r>
          </a:p>
          <a:p>
            <a:pPr marL="12700" algn="r">
              <a:lnSpc>
                <a:spcPts val="2470"/>
              </a:lnSpc>
            </a:pPr>
            <a:endParaRPr sz="2000" dirty="0">
              <a:latin typeface="Trebuchet MS"/>
              <a:cs typeface="Trebuchet MS"/>
            </a:endParaRPr>
          </a:p>
        </p:txBody>
      </p:sp>
      <p:sp>
        <p:nvSpPr>
          <p:cNvPr id="6" name="object 3"/>
          <p:cNvSpPr txBox="1"/>
          <p:nvPr/>
        </p:nvSpPr>
        <p:spPr>
          <a:xfrm>
            <a:off x="381000" y="-531961"/>
            <a:ext cx="8458200" cy="5129609"/>
          </a:xfrm>
          <a:prstGeom prst="rect">
            <a:avLst/>
          </a:prstGeom>
        </p:spPr>
        <p:txBody>
          <a:bodyPr vert="horz" wrap="square" lIns="0" tIns="0" rIns="0" bIns="0" rtlCol="0">
            <a:spAutoFit/>
          </a:bodyPr>
          <a:lstStyle/>
          <a:p>
            <a:pPr marL="12700" algn="ctr">
              <a:lnSpc>
                <a:spcPct val="100000"/>
              </a:lnSpc>
            </a:pPr>
            <a:endParaRPr lang="en-US" sz="5000" b="1" spc="-5" dirty="0">
              <a:solidFill>
                <a:schemeClr val="accent2">
                  <a:lumMod val="75000"/>
                </a:schemeClr>
              </a:solidFill>
              <a:latin typeface="Trebuchet MS"/>
              <a:cs typeface="Trebuchet MS"/>
            </a:endParaRPr>
          </a:p>
          <a:p>
            <a:pPr marL="12700" algn="ctr">
              <a:lnSpc>
                <a:spcPct val="100000"/>
              </a:lnSpc>
            </a:pPr>
            <a:endParaRPr lang="en-US" sz="4000" b="1" spc="-5" dirty="0">
              <a:solidFill>
                <a:schemeClr val="accent2">
                  <a:lumMod val="75000"/>
                </a:schemeClr>
              </a:solidFill>
              <a:latin typeface="Trebuchet MS"/>
              <a:cs typeface="Trebuchet MS"/>
            </a:endParaRPr>
          </a:p>
          <a:p>
            <a:pPr marL="12700" algn="ctr">
              <a:lnSpc>
                <a:spcPct val="100000"/>
              </a:lnSpc>
            </a:pPr>
            <a:endParaRPr lang="en-US" sz="4000" b="1" spc="-5" dirty="0">
              <a:solidFill>
                <a:schemeClr val="accent2">
                  <a:lumMod val="75000"/>
                </a:schemeClr>
              </a:solidFill>
              <a:latin typeface="Trebuchet MS"/>
              <a:cs typeface="Trebuchet MS"/>
            </a:endParaRPr>
          </a:p>
          <a:p>
            <a:pPr marL="12700" algn="ctr">
              <a:lnSpc>
                <a:spcPct val="100000"/>
              </a:lnSpc>
            </a:pPr>
            <a:endParaRPr lang="en-US" sz="4000" b="1" spc="-5" dirty="0">
              <a:solidFill>
                <a:schemeClr val="accent2">
                  <a:lumMod val="75000"/>
                </a:schemeClr>
              </a:solidFill>
              <a:latin typeface="Trebuchet MS"/>
              <a:cs typeface="Trebuchet MS"/>
            </a:endParaRPr>
          </a:p>
          <a:p>
            <a:pPr marL="12700" algn="ctr">
              <a:lnSpc>
                <a:spcPct val="100000"/>
              </a:lnSpc>
            </a:pPr>
            <a:endParaRPr lang="en-US" sz="4000" b="1" spc="-5" dirty="0">
              <a:solidFill>
                <a:schemeClr val="accent2">
                  <a:lumMod val="75000"/>
                </a:schemeClr>
              </a:solidFill>
              <a:latin typeface="Trebuchet MS"/>
              <a:cs typeface="Trebuchet MS"/>
            </a:endParaRPr>
          </a:p>
          <a:p>
            <a:pPr marL="12700">
              <a:lnSpc>
                <a:spcPts val="2470"/>
              </a:lnSpc>
            </a:pPr>
            <a:r>
              <a:rPr lang="en-US" sz="2000" b="1" spc="-20" dirty="0">
                <a:solidFill>
                  <a:schemeClr val="accent2">
                    <a:lumMod val="75000"/>
                  </a:schemeClr>
                </a:solidFill>
                <a:latin typeface="Trebuchet MS"/>
                <a:cs typeface="Trebuchet MS"/>
              </a:rPr>
              <a:t>By –</a:t>
            </a:r>
          </a:p>
          <a:p>
            <a:pPr marL="12700">
              <a:lnSpc>
                <a:spcPts val="2470"/>
              </a:lnSpc>
            </a:pPr>
            <a:endParaRPr lang="en-US" sz="2000" b="1" spc="-20" dirty="0">
              <a:solidFill>
                <a:schemeClr val="accent2">
                  <a:lumMod val="75000"/>
                </a:schemeClr>
              </a:solidFill>
              <a:latin typeface="Trebuchet MS"/>
              <a:cs typeface="Trebuchet MS"/>
            </a:endParaRPr>
          </a:p>
          <a:p>
            <a:pPr marL="12700">
              <a:lnSpc>
                <a:spcPts val="2470"/>
              </a:lnSpc>
            </a:pPr>
            <a:r>
              <a:rPr lang="en-US" sz="3200" b="1" spc="-20" dirty="0">
                <a:solidFill>
                  <a:schemeClr val="accent2">
                    <a:lumMod val="75000"/>
                  </a:schemeClr>
                </a:solidFill>
                <a:latin typeface="Book Antiqua" pitchFamily="18" charset="0"/>
                <a:cs typeface="Trebuchet MS"/>
              </a:rPr>
              <a:t>Vivek Jalan</a:t>
            </a:r>
          </a:p>
          <a:p>
            <a:pPr marL="12700">
              <a:lnSpc>
                <a:spcPts val="2470"/>
              </a:lnSpc>
            </a:pPr>
            <a:r>
              <a:rPr lang="en-US" sz="2000" b="1" spc="-20" dirty="0">
                <a:solidFill>
                  <a:schemeClr val="accent2">
                    <a:lumMod val="75000"/>
                  </a:schemeClr>
                </a:solidFill>
                <a:latin typeface="Trebuchet MS"/>
                <a:cs typeface="Trebuchet MS"/>
              </a:rPr>
              <a:t>[FCA, LL.M(Const. Law), LL.B, </a:t>
            </a:r>
            <a:r>
              <a:rPr lang="en-US" sz="2000" b="1" spc="-20" dirty="0" err="1">
                <a:solidFill>
                  <a:schemeClr val="accent2">
                    <a:lumMod val="75000"/>
                  </a:schemeClr>
                </a:solidFill>
                <a:latin typeface="Trebuchet MS"/>
                <a:cs typeface="Trebuchet MS"/>
              </a:rPr>
              <a:t>B.Com</a:t>
            </a:r>
            <a:r>
              <a:rPr lang="en-US" sz="2000" b="1" spc="-20" dirty="0">
                <a:solidFill>
                  <a:schemeClr val="accent2">
                    <a:lumMod val="75000"/>
                  </a:schemeClr>
                </a:solidFill>
                <a:latin typeface="Trebuchet MS"/>
                <a:cs typeface="Trebuchet MS"/>
              </a:rPr>
              <a:t> (H)]</a:t>
            </a:r>
          </a:p>
          <a:p>
            <a:pPr marL="12700" algn="ctr">
              <a:lnSpc>
                <a:spcPct val="100000"/>
              </a:lnSpc>
            </a:pPr>
            <a:endParaRPr lang="en-US" sz="4000" b="1" spc="-5" dirty="0">
              <a:solidFill>
                <a:schemeClr val="accent2">
                  <a:lumMod val="75000"/>
                </a:schemeClr>
              </a:solidFill>
              <a:latin typeface="Trebuchet MS"/>
              <a:cs typeface="Trebuchet MS"/>
            </a:endParaRPr>
          </a:p>
        </p:txBody>
      </p:sp>
      <p:pic>
        <p:nvPicPr>
          <p:cNvPr id="7" name="Picture 2" descr="C:\Users\JAV1\Desktop\IMG-20160706-WA0009.jpg"/>
          <p:cNvPicPr>
            <a:picLocks noChangeAspect="1" noChangeArrowheads="1"/>
          </p:cNvPicPr>
          <p:nvPr/>
        </p:nvPicPr>
        <p:blipFill>
          <a:blip r:embed="rId9"/>
          <a:srcRect/>
          <a:stretch>
            <a:fillRect/>
          </a:stretch>
        </p:blipFill>
        <p:spPr bwMode="auto">
          <a:xfrm>
            <a:off x="4419600" y="1231901"/>
            <a:ext cx="2667000" cy="596899"/>
          </a:xfrm>
          <a:prstGeom prst="rect">
            <a:avLst/>
          </a:prstGeom>
          <a:noFill/>
        </p:spPr>
      </p:pic>
      <p:pic>
        <p:nvPicPr>
          <p:cNvPr id="2" name="Picture 2" descr="C:\Users\VIVEK JALAN\Pictures\Self  Phoo\New May 2019.jpg">
            <a:extLst>
              <a:ext uri="{FF2B5EF4-FFF2-40B4-BE49-F238E27FC236}">
                <a16:creationId xmlns:a16="http://schemas.microsoft.com/office/drawing/2014/main" id="{7AD36282-E60A-43E4-87BD-56C98659A6F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5281435" y="2229519"/>
            <a:ext cx="1424164" cy="18310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US" dirty="0"/>
              <a:t>E Invoice Flow</a:t>
            </a:r>
          </a:p>
        </p:txBody>
      </p:sp>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a:extLst>
              <a:ext uri="{FF2B5EF4-FFF2-40B4-BE49-F238E27FC236}">
                <a16:creationId xmlns:a16="http://schemas.microsoft.com/office/drawing/2014/main" id="{A4D3E2A2-81F0-4791-A445-FAD8019F364B}"/>
              </a:ext>
            </a:extLst>
          </p:cNvPr>
          <p:cNvPicPr>
            <a:picLocks noChangeAspect="1"/>
          </p:cNvPicPr>
          <p:nvPr/>
        </p:nvPicPr>
        <p:blipFill>
          <a:blip r:embed="rId3"/>
          <a:stretch>
            <a:fillRect/>
          </a:stretch>
        </p:blipFill>
        <p:spPr>
          <a:xfrm>
            <a:off x="457200" y="762911"/>
            <a:ext cx="11353800" cy="5942237"/>
          </a:xfrm>
          <a:prstGeom prst="rect">
            <a:avLst/>
          </a:prstGeom>
        </p:spPr>
      </p:pic>
      <p:pic>
        <p:nvPicPr>
          <p:cNvPr id="3" name="Picture 1" descr="3ae32aea-c7c0-41e7-98e1-8cb3cb1aae6d">
            <a:extLst>
              <a:ext uri="{FF2B5EF4-FFF2-40B4-BE49-F238E27FC236}">
                <a16:creationId xmlns:a16="http://schemas.microsoft.com/office/drawing/2014/main" id="{D76814C5-0BB9-4143-8FE8-69A0DCF474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27240" y="0"/>
            <a:ext cx="2538484" cy="437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5432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699061" cy="861774"/>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pPr marR="0">
              <a:spcBef>
                <a:spcPts val="0"/>
              </a:spcBef>
              <a:spcAft>
                <a:spcPts val="0"/>
              </a:spcAft>
            </a:pPr>
            <a:r>
              <a:rPr lang="en-US" dirty="0"/>
              <a:t>Declaration for Amended Rule 48: </a:t>
            </a:r>
            <a:r>
              <a:rPr lang="en-GB" dirty="0"/>
              <a:t>Manner of issuing invoice</a:t>
            </a: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228600" y="1013222"/>
            <a:ext cx="11811000" cy="5539978"/>
          </a:xfrm>
          <a:prstGeom prst="rect">
            <a:avLst/>
          </a:prstGeom>
          <a:noFill/>
        </p:spPr>
        <p:txBody>
          <a:bodyPr wrap="square" rtlCol="0">
            <a:spAutoFit/>
          </a:bodyPr>
          <a:lstStyle/>
          <a:p>
            <a:endParaRPr lang="en-US" dirty="0">
              <a:solidFill>
                <a:schemeClr val="accent1">
                  <a:lumMod val="50000"/>
                </a:schemeClr>
              </a:solidFill>
            </a:endParaRPr>
          </a:p>
          <a:p>
            <a:pPr algn="just"/>
            <a:r>
              <a:rPr lang="en-US" sz="2800" b="0" i="1" dirty="0">
                <a:solidFill>
                  <a:schemeClr val="accent1">
                    <a:lumMod val="50000"/>
                  </a:schemeClr>
                </a:solidFill>
                <a:effectLst/>
                <a:latin typeface="Book Antiqua" panose="02040602050305030304" pitchFamily="18" charset="0"/>
              </a:rPr>
              <a:t>Therefore, from 1</a:t>
            </a:r>
            <a:r>
              <a:rPr lang="en-US" sz="2800" b="0" i="1" baseline="30000" dirty="0">
                <a:solidFill>
                  <a:schemeClr val="accent1">
                    <a:lumMod val="50000"/>
                  </a:schemeClr>
                </a:solidFill>
                <a:effectLst/>
                <a:latin typeface="Book Antiqua" panose="02040602050305030304" pitchFamily="18" charset="0"/>
              </a:rPr>
              <a:t>st</a:t>
            </a:r>
            <a:r>
              <a:rPr lang="en-US" sz="2800" b="0" i="1" dirty="0">
                <a:solidFill>
                  <a:schemeClr val="accent1">
                    <a:lumMod val="50000"/>
                  </a:schemeClr>
                </a:solidFill>
                <a:effectLst/>
                <a:latin typeface="Book Antiqua" panose="02040602050305030304" pitchFamily="18" charset="0"/>
              </a:rPr>
              <a:t> October 2020 onwards, it is to be noted that, only an invoice complying with the new regulations (i.e., having IRN and QR code, wherever applicable) shall be considered as a valid invoice by ……. Ltd. </a:t>
            </a:r>
            <a:r>
              <a:rPr lang="en-US" sz="2800" b="1" i="1" u="sng" dirty="0">
                <a:solidFill>
                  <a:schemeClr val="accent1">
                    <a:lumMod val="50000"/>
                  </a:schemeClr>
                </a:solidFill>
                <a:effectLst/>
                <a:latin typeface="Book Antiqua" panose="02040602050305030304" pitchFamily="18" charset="0"/>
              </a:rPr>
              <a:t>and shall be processed in-line with the agreed payment terms without any delay</a:t>
            </a:r>
            <a:r>
              <a:rPr lang="en-US" sz="2800" b="0" i="1" dirty="0">
                <a:solidFill>
                  <a:schemeClr val="accent1">
                    <a:lumMod val="50000"/>
                  </a:schemeClr>
                </a:solidFill>
                <a:effectLst/>
                <a:latin typeface="Book Antiqua" panose="02040602050305030304" pitchFamily="18" charset="0"/>
              </a:rPr>
              <a:t>. </a:t>
            </a:r>
            <a:r>
              <a:rPr lang="en-US" sz="2800" b="1" i="1" u="sng" dirty="0">
                <a:solidFill>
                  <a:schemeClr val="accent1">
                    <a:lumMod val="50000"/>
                  </a:schemeClr>
                </a:solidFill>
                <a:effectLst/>
                <a:latin typeface="Book Antiqua" panose="02040602050305030304" pitchFamily="18" charset="0"/>
              </a:rPr>
              <a:t>Unfortunately, if invoices submitted do not provide the mandated details, the invoice will be considered as an invalid document and will be rejected.</a:t>
            </a:r>
            <a:endParaRPr lang="en-US" sz="2800" b="1" i="1" u="sng" dirty="0">
              <a:solidFill>
                <a:schemeClr val="accent1">
                  <a:lumMod val="50000"/>
                </a:schemeClr>
              </a:solidFill>
              <a:effectLst/>
              <a:latin typeface="Calibri" panose="020F0502020204030204" pitchFamily="34" charset="0"/>
            </a:endParaRPr>
          </a:p>
          <a:p>
            <a:pPr algn="l"/>
            <a:r>
              <a:rPr lang="en-US" sz="2800" b="0" i="1" dirty="0">
                <a:solidFill>
                  <a:schemeClr val="accent1">
                    <a:lumMod val="50000"/>
                  </a:schemeClr>
                </a:solidFill>
                <a:effectLst/>
                <a:latin typeface="Verdana" panose="020B0604030504040204" pitchFamily="34" charset="0"/>
              </a:rPr>
              <a:t> </a:t>
            </a:r>
            <a:endParaRPr lang="en-US" sz="2800" b="0" i="1" dirty="0">
              <a:solidFill>
                <a:schemeClr val="accent1">
                  <a:lumMod val="50000"/>
                </a:schemeClr>
              </a:solidFill>
              <a:effectLst/>
              <a:latin typeface="Calibri" panose="020F0502020204030204" pitchFamily="34" charset="0"/>
            </a:endParaRPr>
          </a:p>
          <a:p>
            <a:pPr algn="just"/>
            <a:r>
              <a:rPr lang="en-US" sz="2800" b="1" i="1" u="sng" dirty="0">
                <a:solidFill>
                  <a:schemeClr val="accent1">
                    <a:lumMod val="50000"/>
                  </a:schemeClr>
                </a:solidFill>
                <a:effectLst/>
                <a:latin typeface="Book Antiqua" panose="02040602050305030304" pitchFamily="18" charset="0"/>
              </a:rPr>
              <a:t>in case e-invoicing regulations are not applicable to your </a:t>
            </a:r>
            <a:r>
              <a:rPr lang="en-US" sz="2800" b="1" i="1" u="sng" dirty="0" err="1">
                <a:solidFill>
                  <a:schemeClr val="accent1">
                    <a:lumMod val="50000"/>
                  </a:schemeClr>
                </a:solidFill>
                <a:effectLst/>
                <a:latin typeface="Book Antiqua" panose="02040602050305030304" pitchFamily="18" charset="0"/>
              </a:rPr>
              <a:t>organisation</a:t>
            </a:r>
            <a:r>
              <a:rPr lang="en-US" sz="2800" b="1" i="1" u="sng" dirty="0">
                <a:solidFill>
                  <a:schemeClr val="accent1">
                    <a:lumMod val="50000"/>
                  </a:schemeClr>
                </a:solidFill>
                <a:effectLst/>
                <a:latin typeface="Book Antiqua" panose="02040602050305030304" pitchFamily="18" charset="0"/>
              </a:rPr>
              <a:t>, then as a safeguard measure, we request you to kindly provide us with a declaration on your letter head. The declaration format has been attached herewith.</a:t>
            </a:r>
            <a:endParaRPr lang="en-US" sz="2800" b="1" i="1" u="sng" dirty="0">
              <a:solidFill>
                <a:schemeClr val="accent1">
                  <a:lumMod val="50000"/>
                </a:schemeClr>
              </a:solidFill>
              <a:effectLst/>
              <a:latin typeface="Calibri" panose="020F0502020204030204" pitchFamily="34" charset="0"/>
            </a:endParaRPr>
          </a:p>
        </p:txBody>
      </p:sp>
    </p:spTree>
    <p:extLst>
      <p:ext uri="{BB962C8B-B14F-4D97-AF65-F5344CB8AC3E}">
        <p14:creationId xmlns:p14="http://schemas.microsoft.com/office/powerpoint/2010/main" val="3958530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B2C QR Code…</a:t>
            </a:r>
            <a:endParaRPr lang="en-IN" b="0" dirty="0"/>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152400" y="734775"/>
            <a:ext cx="11963400" cy="5842497"/>
          </a:xfrm>
          <a:prstGeom prst="rect">
            <a:avLst/>
          </a:prstGeom>
          <a:noFill/>
        </p:spPr>
        <p:txBody>
          <a:bodyPr wrap="square" rtlCol="0">
            <a:spAutoFit/>
          </a:bodyPr>
          <a:lstStyle/>
          <a:p>
            <a:pPr algn="just">
              <a:lnSpc>
                <a:spcPct val="150000"/>
              </a:lnSpc>
            </a:pPr>
            <a:r>
              <a:rPr lang="en-US" sz="2800" b="1" dirty="0">
                <a:solidFill>
                  <a:schemeClr val="accent1">
                    <a:lumMod val="50000"/>
                  </a:schemeClr>
                </a:solidFill>
              </a:rPr>
              <a:t>What is dynamic QR Code? Does it has any relevance for B2B e-invoicing? </a:t>
            </a:r>
          </a:p>
          <a:p>
            <a:pPr algn="just">
              <a:lnSpc>
                <a:spcPct val="150000"/>
              </a:lnSpc>
            </a:pPr>
            <a:endParaRPr lang="en-US" sz="2800" b="1" dirty="0">
              <a:solidFill>
                <a:schemeClr val="accent1">
                  <a:lumMod val="50000"/>
                </a:schemeClr>
              </a:solidFill>
            </a:endParaRPr>
          </a:p>
          <a:p>
            <a:pPr algn="just">
              <a:lnSpc>
                <a:spcPct val="150000"/>
              </a:lnSpc>
            </a:pPr>
            <a:r>
              <a:rPr lang="en-US" sz="2800" b="1" dirty="0">
                <a:solidFill>
                  <a:schemeClr val="accent1">
                    <a:lumMod val="50000"/>
                  </a:schemeClr>
                </a:solidFill>
              </a:rPr>
              <a:t>Notification No. 14/2020-Central Tax dated 21st March, 2020 mandates entities with aggregate turnover &gt; Rs. 500 crores in a FY to include QR code on their B2C invoices. It is also specified that a </a:t>
            </a:r>
            <a:r>
              <a:rPr lang="en-US" sz="2800" b="1" u="sng" dirty="0">
                <a:solidFill>
                  <a:schemeClr val="accent1">
                    <a:lumMod val="50000"/>
                  </a:schemeClr>
                </a:solidFill>
              </a:rPr>
              <a:t>Dynamic Quick Response (QR) code made available to buyer through digital display (with payment cross-reference) shall be deemed to be having QR code</a:t>
            </a:r>
            <a:r>
              <a:rPr lang="en-US" sz="2800" b="1" dirty="0">
                <a:solidFill>
                  <a:schemeClr val="accent1">
                    <a:lumMod val="50000"/>
                  </a:schemeClr>
                </a:solidFill>
              </a:rPr>
              <a:t>. The purpose of this Notification is to </a:t>
            </a:r>
            <a:r>
              <a:rPr lang="en-US" sz="2800" b="1" u="sng" dirty="0">
                <a:solidFill>
                  <a:schemeClr val="accent1">
                    <a:lumMod val="50000"/>
                  </a:schemeClr>
                </a:solidFill>
              </a:rPr>
              <a:t>enable and encourage digital payments</a:t>
            </a:r>
            <a:r>
              <a:rPr lang="en-US" sz="2800" b="1" dirty="0">
                <a:solidFill>
                  <a:schemeClr val="accent1">
                    <a:lumMod val="50000"/>
                  </a:schemeClr>
                </a:solidFill>
              </a:rPr>
              <a:t>. It </a:t>
            </a:r>
            <a:r>
              <a:rPr lang="en-US" sz="2800" b="1" u="sng" dirty="0">
                <a:solidFill>
                  <a:schemeClr val="accent1">
                    <a:lumMod val="50000"/>
                  </a:schemeClr>
                </a:solidFill>
              </a:rPr>
              <a:t>has no relevance or applicability to the e-invoicing </a:t>
            </a:r>
            <a:r>
              <a:rPr lang="en-US" sz="2800" b="1" dirty="0" err="1">
                <a:solidFill>
                  <a:schemeClr val="accent1">
                    <a:lumMod val="50000"/>
                  </a:schemeClr>
                </a:solidFill>
              </a:rPr>
              <a:t>i.r.o</a:t>
            </a:r>
            <a:r>
              <a:rPr lang="en-US" sz="2800" b="1" dirty="0">
                <a:solidFill>
                  <a:schemeClr val="accent1">
                    <a:lumMod val="50000"/>
                  </a:schemeClr>
                </a:solidFill>
              </a:rPr>
              <a:t> B2B Supplies by notified class of taxpayers. </a:t>
            </a:r>
          </a:p>
        </p:txBody>
      </p:sp>
    </p:spTree>
    <p:extLst>
      <p:ext uri="{BB962C8B-B14F-4D97-AF65-F5344CB8AC3E}">
        <p14:creationId xmlns:p14="http://schemas.microsoft.com/office/powerpoint/2010/main" val="3608463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…B2C QR Code</a:t>
            </a:r>
            <a:endParaRPr lang="en-IN" b="0" dirty="0"/>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152400" y="734775"/>
            <a:ext cx="11957669" cy="5782802"/>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q"/>
            </a:pPr>
            <a:r>
              <a:rPr lang="en-US" sz="2400" b="1" dirty="0">
                <a:solidFill>
                  <a:schemeClr val="accent1">
                    <a:lumMod val="50000"/>
                  </a:schemeClr>
                </a:solidFill>
              </a:rPr>
              <a:t>QR Code is generated by supplier himself.</a:t>
            </a:r>
          </a:p>
          <a:p>
            <a:pPr marL="342900" indent="-342900" algn="just">
              <a:lnSpc>
                <a:spcPct val="150000"/>
              </a:lnSpc>
              <a:buFont typeface="Wingdings" panose="05000000000000000000" pitchFamily="2" charset="2"/>
              <a:buChar char="q"/>
            </a:pPr>
            <a:endParaRPr lang="en-US" sz="1000" b="1" dirty="0">
              <a:solidFill>
                <a:schemeClr val="accent1">
                  <a:lumMod val="50000"/>
                </a:schemeClr>
              </a:solidFill>
            </a:endParaRPr>
          </a:p>
          <a:p>
            <a:pPr marL="342900" indent="-342900" algn="just">
              <a:lnSpc>
                <a:spcPct val="150000"/>
              </a:lnSpc>
              <a:buFont typeface="Wingdings" panose="05000000000000000000" pitchFamily="2" charset="2"/>
              <a:buChar char="q"/>
            </a:pPr>
            <a:r>
              <a:rPr lang="en-US" sz="2400" b="1" dirty="0">
                <a:solidFill>
                  <a:schemeClr val="accent1">
                    <a:lumMod val="50000"/>
                  </a:schemeClr>
                </a:solidFill>
              </a:rPr>
              <a:t>The purpose of this Notification is to enable and encourage digital payments where buyer can scan the dynamic QR code and make payment from mobile wallet directly</a:t>
            </a:r>
          </a:p>
          <a:p>
            <a:pPr marL="342900" indent="-342900" algn="just">
              <a:lnSpc>
                <a:spcPct val="150000"/>
              </a:lnSpc>
              <a:buFont typeface="Wingdings" panose="05000000000000000000" pitchFamily="2" charset="2"/>
              <a:buChar char="q"/>
            </a:pPr>
            <a:endParaRPr lang="en-US" sz="1100" b="1" dirty="0">
              <a:solidFill>
                <a:schemeClr val="accent1">
                  <a:lumMod val="50000"/>
                </a:schemeClr>
              </a:solidFill>
            </a:endParaRPr>
          </a:p>
          <a:p>
            <a:pPr marL="342900" indent="-342900" algn="just">
              <a:lnSpc>
                <a:spcPct val="150000"/>
              </a:lnSpc>
              <a:buFont typeface="Wingdings" panose="05000000000000000000" pitchFamily="2" charset="2"/>
              <a:buChar char="q"/>
            </a:pPr>
            <a:r>
              <a:rPr lang="en-US" sz="2400" b="1" u="sng" dirty="0">
                <a:solidFill>
                  <a:schemeClr val="accent1">
                    <a:lumMod val="50000"/>
                  </a:schemeClr>
                </a:solidFill>
              </a:rPr>
              <a:t>Today, many shops have static QR code at the payment counter which is scanned by the buyer but the buyer has to enter the amount to be paid to the shop (in the mobile payment App). The dynamic QR code, on the other hand, will have the payment details and thus ‘scan and pay’ in one go will be possible. </a:t>
            </a:r>
          </a:p>
          <a:p>
            <a:pPr marL="342900" indent="-342900" algn="just">
              <a:lnSpc>
                <a:spcPct val="150000"/>
              </a:lnSpc>
              <a:buFont typeface="Wingdings" panose="05000000000000000000" pitchFamily="2" charset="2"/>
              <a:buChar char="q"/>
            </a:pPr>
            <a:endParaRPr lang="en-US" sz="1200" b="1" dirty="0">
              <a:solidFill>
                <a:schemeClr val="accent1">
                  <a:lumMod val="50000"/>
                </a:schemeClr>
              </a:solidFill>
            </a:endParaRPr>
          </a:p>
          <a:p>
            <a:pPr marL="342900" indent="-342900" algn="just">
              <a:lnSpc>
                <a:spcPct val="150000"/>
              </a:lnSpc>
              <a:buFont typeface="Wingdings" panose="05000000000000000000" pitchFamily="2" charset="2"/>
              <a:buChar char="q"/>
            </a:pPr>
            <a:r>
              <a:rPr lang="en-US" sz="2400" b="1" dirty="0">
                <a:solidFill>
                  <a:schemeClr val="accent1">
                    <a:lumMod val="50000"/>
                  </a:schemeClr>
                </a:solidFill>
              </a:rPr>
              <a:t>This requirement has no relevance or connection with e-invoicing mandated for B2B Supplies and Exports by notified class of taxpayers. </a:t>
            </a:r>
            <a:endParaRPr lang="en-US" sz="2200" b="1" dirty="0">
              <a:solidFill>
                <a:schemeClr val="accent1">
                  <a:lumMod val="50000"/>
                </a:schemeClr>
              </a:solidFill>
            </a:endParaRPr>
          </a:p>
        </p:txBody>
      </p:sp>
    </p:spTree>
    <p:extLst>
      <p:ext uri="{BB962C8B-B14F-4D97-AF65-F5344CB8AC3E}">
        <p14:creationId xmlns:p14="http://schemas.microsoft.com/office/powerpoint/2010/main" val="693498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B2B QR Code</a:t>
            </a:r>
            <a:endParaRPr lang="en-IN" b="0" dirty="0"/>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457200" y="734775"/>
            <a:ext cx="11277600" cy="5575052"/>
          </a:xfrm>
          <a:prstGeom prst="rect">
            <a:avLst/>
          </a:prstGeom>
          <a:noFill/>
        </p:spPr>
        <p:txBody>
          <a:bodyPr wrap="square" rtlCol="0">
            <a:spAutoFit/>
          </a:bodyPr>
          <a:lstStyle/>
          <a:p>
            <a:pPr algn="just">
              <a:lnSpc>
                <a:spcPct val="150000"/>
              </a:lnSpc>
            </a:pPr>
            <a:r>
              <a:rPr lang="en-US" sz="2400" b="1" dirty="0">
                <a:solidFill>
                  <a:schemeClr val="accent1">
                    <a:lumMod val="50000"/>
                  </a:schemeClr>
                </a:solidFill>
              </a:rPr>
              <a:t>Q. What data is embedded in QR Code? </a:t>
            </a:r>
          </a:p>
          <a:p>
            <a:pPr algn="just">
              <a:lnSpc>
                <a:spcPct val="150000"/>
              </a:lnSpc>
            </a:pPr>
            <a:r>
              <a:rPr lang="en-US" sz="2400" b="1" dirty="0">
                <a:solidFill>
                  <a:schemeClr val="accent1">
                    <a:lumMod val="50000"/>
                  </a:schemeClr>
                </a:solidFill>
              </a:rPr>
              <a:t>The QR code will consist of the following key particulars of e-invoice: </a:t>
            </a:r>
          </a:p>
          <a:p>
            <a:pPr algn="just">
              <a:lnSpc>
                <a:spcPct val="150000"/>
              </a:lnSpc>
            </a:pPr>
            <a:r>
              <a:rPr lang="en-US" sz="2400" b="1" dirty="0">
                <a:solidFill>
                  <a:schemeClr val="accent1">
                    <a:lumMod val="50000"/>
                  </a:schemeClr>
                </a:solidFill>
              </a:rPr>
              <a:t>a. GSTIN of Supplier </a:t>
            </a:r>
          </a:p>
          <a:p>
            <a:pPr algn="just">
              <a:lnSpc>
                <a:spcPct val="150000"/>
              </a:lnSpc>
            </a:pPr>
            <a:r>
              <a:rPr lang="en-US" sz="2400" b="1" dirty="0">
                <a:solidFill>
                  <a:srgbClr val="FF0000"/>
                </a:solidFill>
              </a:rPr>
              <a:t>b. GSTIN of Recipient </a:t>
            </a:r>
          </a:p>
          <a:p>
            <a:pPr algn="just">
              <a:lnSpc>
                <a:spcPct val="150000"/>
              </a:lnSpc>
            </a:pPr>
            <a:r>
              <a:rPr lang="en-US" sz="2400" b="1" dirty="0">
                <a:solidFill>
                  <a:schemeClr val="accent1">
                    <a:lumMod val="50000"/>
                  </a:schemeClr>
                </a:solidFill>
              </a:rPr>
              <a:t>c. Invoice number, as given by Supplier </a:t>
            </a:r>
          </a:p>
          <a:p>
            <a:pPr algn="just">
              <a:lnSpc>
                <a:spcPct val="150000"/>
              </a:lnSpc>
            </a:pPr>
            <a:r>
              <a:rPr lang="en-US" sz="2400" b="1" dirty="0">
                <a:solidFill>
                  <a:schemeClr val="accent1">
                    <a:lumMod val="50000"/>
                  </a:schemeClr>
                </a:solidFill>
              </a:rPr>
              <a:t>d. Date of generation of invoice </a:t>
            </a:r>
          </a:p>
          <a:p>
            <a:pPr algn="just">
              <a:lnSpc>
                <a:spcPct val="150000"/>
              </a:lnSpc>
            </a:pPr>
            <a:r>
              <a:rPr lang="en-US" sz="2400" b="1" dirty="0">
                <a:solidFill>
                  <a:schemeClr val="accent1">
                    <a:lumMod val="50000"/>
                  </a:schemeClr>
                </a:solidFill>
              </a:rPr>
              <a:t>e. Invoice value (taxable value and gross tax) </a:t>
            </a:r>
          </a:p>
          <a:p>
            <a:pPr algn="just">
              <a:lnSpc>
                <a:spcPct val="150000"/>
              </a:lnSpc>
            </a:pPr>
            <a:r>
              <a:rPr lang="en-US" sz="2400" b="1" dirty="0">
                <a:solidFill>
                  <a:schemeClr val="accent1">
                    <a:lumMod val="50000"/>
                  </a:schemeClr>
                </a:solidFill>
              </a:rPr>
              <a:t>f. Number of line items </a:t>
            </a:r>
          </a:p>
          <a:p>
            <a:pPr algn="just">
              <a:lnSpc>
                <a:spcPct val="150000"/>
              </a:lnSpc>
            </a:pPr>
            <a:r>
              <a:rPr lang="en-US" sz="2400" b="1" dirty="0">
                <a:solidFill>
                  <a:schemeClr val="accent1">
                    <a:lumMod val="50000"/>
                  </a:schemeClr>
                </a:solidFill>
              </a:rPr>
              <a:t>g. HSN Code of main item (line item having highest taxable value) </a:t>
            </a:r>
          </a:p>
          <a:p>
            <a:pPr algn="just">
              <a:lnSpc>
                <a:spcPct val="150000"/>
              </a:lnSpc>
            </a:pPr>
            <a:r>
              <a:rPr lang="en-US" sz="2400" b="1" dirty="0">
                <a:solidFill>
                  <a:srgbClr val="FF0000"/>
                </a:solidFill>
              </a:rPr>
              <a:t>h. Unique IRN (Invoice Reference Number/hash) </a:t>
            </a:r>
            <a:endParaRPr lang="en-US" sz="2200" b="1" dirty="0">
              <a:solidFill>
                <a:srgbClr val="FF0000"/>
              </a:solidFill>
            </a:endParaRPr>
          </a:p>
        </p:txBody>
      </p:sp>
    </p:spTree>
    <p:extLst>
      <p:ext uri="{BB962C8B-B14F-4D97-AF65-F5344CB8AC3E}">
        <p14:creationId xmlns:p14="http://schemas.microsoft.com/office/powerpoint/2010/main" val="3016210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endParaRPr lang="en-IN" b="0" dirty="0"/>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152399" y="941487"/>
            <a:ext cx="12033869" cy="5078313"/>
          </a:xfrm>
          <a:prstGeom prst="rect">
            <a:avLst/>
          </a:prstGeom>
          <a:noFill/>
        </p:spPr>
        <p:txBody>
          <a:bodyPr wrap="square" rtlCol="0">
            <a:spAutoFit/>
          </a:bodyPr>
          <a:lstStyle/>
          <a:p>
            <a:pPr algn="just" fontAlgn="t"/>
            <a:r>
              <a:rPr lang="en-US" sz="3600" b="1" i="0" u="none" strike="noStrike" dirty="0">
                <a:solidFill>
                  <a:schemeClr val="tx2"/>
                </a:solidFill>
                <a:effectLst/>
                <a:latin typeface="Calibri" panose="020F0502020204030204" pitchFamily="34" charset="0"/>
              </a:rPr>
              <a:t>Q. In the current situation, our Invoice at the time of generation is unpaid even in case of advance receipt also. Its status gets changed after we offset the same with its respective receipts. How then dynamic QR Code will work?</a:t>
            </a:r>
          </a:p>
          <a:p>
            <a:pPr algn="just" fontAlgn="t"/>
            <a:endParaRPr lang="en-US" sz="3600" b="1" dirty="0">
              <a:solidFill>
                <a:schemeClr val="tx2"/>
              </a:solidFill>
              <a:latin typeface="Calibri" panose="020F0502020204030204" pitchFamily="34" charset="0"/>
            </a:endParaRPr>
          </a:p>
          <a:p>
            <a:pPr algn="just" fontAlgn="t"/>
            <a:r>
              <a:rPr lang="en-US" sz="3600" b="1" i="0" u="none" strike="noStrike" dirty="0">
                <a:solidFill>
                  <a:schemeClr val="tx2"/>
                </a:solidFill>
                <a:effectLst/>
                <a:latin typeface="Calibri" panose="020F0502020204030204" pitchFamily="34" charset="0"/>
              </a:rPr>
              <a:t>A. The Dynamic QR Code will only have a payment option. The offsetting against receivable generated by an invoice in the ERP will happen only after payment is received by the Supplier </a:t>
            </a:r>
          </a:p>
        </p:txBody>
      </p:sp>
    </p:spTree>
    <p:extLst>
      <p:ext uri="{BB962C8B-B14F-4D97-AF65-F5344CB8AC3E}">
        <p14:creationId xmlns:p14="http://schemas.microsoft.com/office/powerpoint/2010/main" val="3548991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endParaRPr lang="en-IN" b="0" dirty="0"/>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152400" y="1102643"/>
            <a:ext cx="11887200" cy="4844403"/>
          </a:xfrm>
          <a:prstGeom prst="rect">
            <a:avLst/>
          </a:prstGeom>
          <a:noFill/>
        </p:spPr>
        <p:txBody>
          <a:bodyPr wrap="square" rtlCol="0">
            <a:spAutoFit/>
          </a:bodyPr>
          <a:lstStyle/>
          <a:p>
            <a:pPr algn="just">
              <a:lnSpc>
                <a:spcPct val="150000"/>
              </a:lnSpc>
            </a:pPr>
            <a:r>
              <a:rPr lang="en-US" sz="4000" b="1" dirty="0">
                <a:solidFill>
                  <a:schemeClr val="accent1">
                    <a:lumMod val="50000"/>
                  </a:schemeClr>
                </a:solidFill>
              </a:rPr>
              <a:t>Q. Is </a:t>
            </a:r>
            <a:r>
              <a:rPr lang="en-US" sz="4000" b="1" dirty="0" err="1">
                <a:solidFill>
                  <a:schemeClr val="accent1">
                    <a:lumMod val="50000"/>
                  </a:schemeClr>
                </a:solidFill>
              </a:rPr>
              <a:t>is</a:t>
            </a:r>
            <a:r>
              <a:rPr lang="en-US" sz="4000" b="1" dirty="0">
                <a:solidFill>
                  <a:schemeClr val="accent1">
                    <a:lumMod val="50000"/>
                  </a:schemeClr>
                </a:solidFill>
              </a:rPr>
              <a:t> mandatory for Taxpayer to sign E-Invoice also?</a:t>
            </a:r>
          </a:p>
          <a:p>
            <a:pPr algn="just">
              <a:lnSpc>
                <a:spcPct val="150000"/>
              </a:lnSpc>
            </a:pPr>
            <a:endParaRPr lang="en-US" sz="700" b="1" dirty="0">
              <a:solidFill>
                <a:schemeClr val="accent1">
                  <a:lumMod val="50000"/>
                </a:schemeClr>
              </a:solidFill>
            </a:endParaRPr>
          </a:p>
          <a:p>
            <a:pPr marL="514350" indent="-514350" algn="just">
              <a:lnSpc>
                <a:spcPct val="150000"/>
              </a:lnSpc>
              <a:buAutoNum type="alphaUcPeriod"/>
            </a:pPr>
            <a:r>
              <a:rPr lang="en-US" sz="4000" dirty="0">
                <a:solidFill>
                  <a:schemeClr val="accent1">
                    <a:lumMod val="50000"/>
                  </a:schemeClr>
                </a:solidFill>
              </a:rPr>
              <a:t>Yes</a:t>
            </a:r>
          </a:p>
          <a:p>
            <a:pPr algn="just">
              <a:lnSpc>
                <a:spcPct val="150000"/>
              </a:lnSpc>
            </a:pPr>
            <a:endParaRPr lang="en-US" sz="3200" b="1" dirty="0">
              <a:solidFill>
                <a:schemeClr val="accent1">
                  <a:lumMod val="50000"/>
                </a:schemeClr>
              </a:solidFill>
            </a:endParaRPr>
          </a:p>
          <a:p>
            <a:pPr algn="just">
              <a:lnSpc>
                <a:spcPct val="150000"/>
              </a:lnSpc>
            </a:pPr>
            <a:r>
              <a:rPr lang="en-US" sz="4000" b="1" dirty="0">
                <a:solidFill>
                  <a:schemeClr val="accent1">
                    <a:lumMod val="50000"/>
                  </a:schemeClr>
                </a:solidFill>
              </a:rPr>
              <a:t>Q. Is </a:t>
            </a:r>
            <a:r>
              <a:rPr lang="en-US" sz="4000" b="1" dirty="0" err="1">
                <a:solidFill>
                  <a:schemeClr val="accent1">
                    <a:lumMod val="50000"/>
                  </a:schemeClr>
                </a:solidFill>
              </a:rPr>
              <a:t>is</a:t>
            </a:r>
            <a:r>
              <a:rPr lang="en-US" sz="4000" b="1" dirty="0">
                <a:solidFill>
                  <a:schemeClr val="accent1">
                    <a:lumMod val="50000"/>
                  </a:schemeClr>
                </a:solidFill>
              </a:rPr>
              <a:t> required to capture supplier IRN for purchases?</a:t>
            </a:r>
          </a:p>
          <a:p>
            <a:pPr algn="just">
              <a:lnSpc>
                <a:spcPct val="150000"/>
              </a:lnSpc>
            </a:pPr>
            <a:endParaRPr lang="en-US" sz="1000" b="1" dirty="0">
              <a:solidFill>
                <a:schemeClr val="accent1">
                  <a:lumMod val="50000"/>
                </a:schemeClr>
              </a:solidFill>
            </a:endParaRPr>
          </a:p>
          <a:p>
            <a:pPr algn="just">
              <a:lnSpc>
                <a:spcPct val="150000"/>
              </a:lnSpc>
            </a:pPr>
            <a:r>
              <a:rPr lang="en-US" sz="4000" dirty="0">
                <a:solidFill>
                  <a:schemeClr val="accent1">
                    <a:lumMod val="50000"/>
                  </a:schemeClr>
                </a:solidFill>
              </a:rPr>
              <a:t>A. Not as of now</a:t>
            </a:r>
          </a:p>
        </p:txBody>
      </p:sp>
    </p:spTree>
    <p:extLst>
      <p:ext uri="{BB962C8B-B14F-4D97-AF65-F5344CB8AC3E}">
        <p14:creationId xmlns:p14="http://schemas.microsoft.com/office/powerpoint/2010/main" val="1126077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endParaRPr lang="en-IN" b="0" dirty="0"/>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0DF13727-8956-4F6A-B084-643F86716648}"/>
              </a:ext>
            </a:extLst>
          </p:cNvPr>
          <p:cNvSpPr txBox="1"/>
          <p:nvPr/>
        </p:nvSpPr>
        <p:spPr>
          <a:xfrm>
            <a:off x="304800" y="734775"/>
            <a:ext cx="11811000" cy="5505033"/>
          </a:xfrm>
          <a:prstGeom prst="rect">
            <a:avLst/>
          </a:prstGeom>
          <a:noFill/>
        </p:spPr>
        <p:txBody>
          <a:bodyPr wrap="square" rtlCol="0">
            <a:spAutoFit/>
          </a:bodyPr>
          <a:lstStyle/>
          <a:p>
            <a:pPr algn="just">
              <a:lnSpc>
                <a:spcPct val="150000"/>
              </a:lnSpc>
            </a:pPr>
            <a:r>
              <a:rPr lang="en-US" sz="3400" b="1" dirty="0">
                <a:solidFill>
                  <a:schemeClr val="accent1">
                    <a:lumMod val="50000"/>
                  </a:schemeClr>
                </a:solidFill>
              </a:rPr>
              <a:t>Q. </a:t>
            </a:r>
            <a:r>
              <a:rPr lang="en-US" sz="3400" b="1" i="0" u="none" strike="noStrike" dirty="0">
                <a:solidFill>
                  <a:schemeClr val="tx2"/>
                </a:solidFill>
                <a:effectLst/>
                <a:latin typeface="Calibri" panose="020F0502020204030204" pitchFamily="34" charset="0"/>
              </a:rPr>
              <a:t>What is the time limit to generate IRN after the Invoice is generated from ERP.</a:t>
            </a:r>
          </a:p>
          <a:p>
            <a:pPr algn="just">
              <a:lnSpc>
                <a:spcPct val="150000"/>
              </a:lnSpc>
            </a:pPr>
            <a:r>
              <a:rPr lang="en-US" sz="3400" b="1" dirty="0">
                <a:solidFill>
                  <a:schemeClr val="tx2"/>
                </a:solidFill>
                <a:latin typeface="Calibri" panose="020F0502020204030204" pitchFamily="34" charset="0"/>
              </a:rPr>
              <a:t>A. </a:t>
            </a:r>
            <a:r>
              <a:rPr lang="en-US" sz="3400" b="1" dirty="0">
                <a:solidFill>
                  <a:schemeClr val="accent1">
                    <a:lumMod val="50000"/>
                  </a:schemeClr>
                </a:solidFill>
              </a:rPr>
              <a:t>There is no time limit. However a Company SOP may be prepared</a:t>
            </a:r>
          </a:p>
          <a:p>
            <a:pPr algn="just">
              <a:lnSpc>
                <a:spcPct val="150000"/>
              </a:lnSpc>
            </a:pPr>
            <a:endParaRPr lang="en-US" sz="3400" b="1" dirty="0">
              <a:solidFill>
                <a:schemeClr val="accent1">
                  <a:lumMod val="50000"/>
                </a:schemeClr>
              </a:solidFill>
            </a:endParaRPr>
          </a:p>
          <a:p>
            <a:pPr algn="just">
              <a:lnSpc>
                <a:spcPct val="150000"/>
              </a:lnSpc>
            </a:pPr>
            <a:r>
              <a:rPr lang="en-US" sz="3400" b="1" dirty="0">
                <a:solidFill>
                  <a:schemeClr val="accent1">
                    <a:lumMod val="50000"/>
                  </a:schemeClr>
                </a:solidFill>
              </a:rPr>
              <a:t>Q. Is </a:t>
            </a:r>
            <a:r>
              <a:rPr lang="en-US" sz="3400" b="1" dirty="0" err="1">
                <a:solidFill>
                  <a:schemeClr val="accent1">
                    <a:lumMod val="50000"/>
                  </a:schemeClr>
                </a:solidFill>
              </a:rPr>
              <a:t>is</a:t>
            </a:r>
            <a:r>
              <a:rPr lang="en-US" sz="3400" b="1" dirty="0">
                <a:solidFill>
                  <a:schemeClr val="accent1">
                    <a:lumMod val="50000"/>
                  </a:schemeClr>
                </a:solidFill>
              </a:rPr>
              <a:t> mandatory to generate E-Invoice as per Invoice Sl. No.?</a:t>
            </a:r>
          </a:p>
          <a:p>
            <a:pPr algn="just">
              <a:lnSpc>
                <a:spcPct val="150000"/>
              </a:lnSpc>
            </a:pPr>
            <a:r>
              <a:rPr lang="en-US" sz="3400" b="1" dirty="0">
                <a:solidFill>
                  <a:schemeClr val="accent1">
                    <a:lumMod val="50000"/>
                  </a:schemeClr>
                </a:solidFill>
              </a:rPr>
              <a:t>A. No</a:t>
            </a:r>
          </a:p>
        </p:txBody>
      </p:sp>
    </p:spTree>
    <p:extLst>
      <p:ext uri="{BB962C8B-B14F-4D97-AF65-F5344CB8AC3E}">
        <p14:creationId xmlns:p14="http://schemas.microsoft.com/office/powerpoint/2010/main" val="42037948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12036</TotalTime>
  <Words>1044</Words>
  <Application>Microsoft Office PowerPoint</Application>
  <PresentationFormat>Widescreen</PresentationFormat>
  <Paragraphs>108</Paragraphs>
  <Slides>13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Book Antiqua</vt:lpstr>
      <vt:lpstr>Calibri</vt:lpstr>
      <vt:lpstr>Trebuchet MS</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Online2PDF.com</dc:creator>
  <cp:lastModifiedBy>UTTAM SINGH</cp:lastModifiedBy>
  <cp:revision>1314</cp:revision>
  <cp:lastPrinted>2020-04-24T02:34:29Z</cp:lastPrinted>
  <dcterms:created xsi:type="dcterms:W3CDTF">2016-07-01T13:47:04Z</dcterms:created>
  <dcterms:modified xsi:type="dcterms:W3CDTF">2020-09-17T14:05:31Z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2016-07-01T00:00:00Z</vt:filetime>
  </property>
  <property fmtid="{D5CDD505-2E9C-101B-9397-08002B2CF9AE}" pid="3" name="LastSaved">
    <vt:filetime>2016-07-01T00:00:00Z</vt:filetime>
  </property>
</Properties>
</file>