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8" r:id="rId3"/>
    <p:sldId id="259" r:id="rId4"/>
    <p:sldId id="260" r:id="rId5"/>
    <p:sldId id="261" r:id="rId6"/>
    <p:sldId id="263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Default Section" id="{BE510155-43C1-47B3-9A5F-89E36E1D5FB9}">
          <p14:sldIdLst>
            <p14:sldId id="256"/>
            <p14:sldId id="257"/>
            <p14:sldId id="258"/>
            <p14:sldId id="259"/>
            <p14:sldId id="260"/>
            <p14:sldId id="261"/>
            <p14:sldId id="263"/>
            <p14:sldId id="262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41" autoAdjust="0"/>
  </p:normalViewPr>
  <p:slideViewPr>
    <p:cSldViewPr>
      <p:cViewPr varScale="1">
        <p:scale>
          <a:sx n="75" d="100"/>
          <a:sy n="75" d="100"/>
        </p:scale>
        <p:origin x="-101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AC69B2-5B67-429A-89D3-7E17FF209DD6}" type="datetimeFigureOut">
              <a:rPr lang="en-US" smtClean="0"/>
              <a:pPr/>
              <a:t>4/5/2011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DB29F9-23AC-4766-A53E-A506B8EAB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97650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DB29F9-23AC-4766-A53E-A506B8EAB4CC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02671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838F8546-4A17-4629-9602-32A4F124F17C}" type="datetimeFigureOut">
              <a:rPr lang="en-US" smtClean="0"/>
              <a:pPr/>
              <a:t>4/5/2011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6171816-F849-48E9-ABDE-36484A27DC6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F8546-4A17-4629-9602-32A4F124F17C}" type="datetimeFigureOut">
              <a:rPr lang="en-US" smtClean="0"/>
              <a:pPr/>
              <a:t>4/5/2011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71816-F849-48E9-ABDE-36484A27DC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F8546-4A17-4629-9602-32A4F124F17C}" type="datetimeFigureOut">
              <a:rPr lang="en-US" smtClean="0"/>
              <a:pPr/>
              <a:t>4/5/2011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71816-F849-48E9-ABDE-36484A27DC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F8546-4A17-4629-9602-32A4F124F17C}" type="datetimeFigureOut">
              <a:rPr lang="en-US" smtClean="0"/>
              <a:pPr/>
              <a:t>4/5/2011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71816-F849-48E9-ABDE-36484A27DC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F8546-4A17-4629-9602-32A4F124F17C}" type="datetimeFigureOut">
              <a:rPr lang="en-US" smtClean="0"/>
              <a:pPr/>
              <a:t>4/5/2011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71816-F849-48E9-ABDE-36484A27DC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F8546-4A17-4629-9602-32A4F124F17C}" type="datetimeFigureOut">
              <a:rPr lang="en-US" smtClean="0"/>
              <a:pPr/>
              <a:t>4/5/2011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71816-F849-48E9-ABDE-36484A27DC6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F8546-4A17-4629-9602-32A4F124F17C}" type="datetimeFigureOut">
              <a:rPr lang="en-US" smtClean="0"/>
              <a:pPr/>
              <a:t>4/5/2011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71816-F849-48E9-ABDE-36484A27DC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F8546-4A17-4629-9602-32A4F124F17C}" type="datetimeFigureOut">
              <a:rPr lang="en-US" smtClean="0"/>
              <a:pPr/>
              <a:t>4/5/2011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71816-F849-48E9-ABDE-36484A27DC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F8546-4A17-4629-9602-32A4F124F17C}" type="datetimeFigureOut">
              <a:rPr lang="en-US" smtClean="0"/>
              <a:pPr/>
              <a:t>4/5/2011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71816-F849-48E9-ABDE-36484A27DC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F8546-4A17-4629-9602-32A4F124F17C}" type="datetimeFigureOut">
              <a:rPr lang="en-US" smtClean="0"/>
              <a:pPr/>
              <a:t>4/5/2011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71816-F849-48E9-ABDE-36484A27DC6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F8546-4A17-4629-9602-32A4F124F17C}" type="datetimeFigureOut">
              <a:rPr lang="en-US" smtClean="0"/>
              <a:pPr/>
              <a:t>4/5/2011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71816-F849-48E9-ABDE-36484A27DC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838F8546-4A17-4629-9602-32A4F124F17C}" type="datetimeFigureOut">
              <a:rPr lang="en-US" smtClean="0"/>
              <a:pPr/>
              <a:t>4/5/2011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F6171816-F849-48E9-ABDE-36484A27DC6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4400" dirty="0" smtClean="0">
                <a:latin typeface="Algerian" pitchFamily="82" charset="0"/>
              </a:rPr>
              <a:t>AS-6</a:t>
            </a:r>
            <a:r>
              <a:rPr lang="en-US" dirty="0" smtClean="0">
                <a:latin typeface="Algerian" pitchFamily="82" charset="0"/>
              </a:rPr>
              <a:t> (</a:t>
            </a:r>
            <a:r>
              <a:rPr lang="en-US" sz="4000" dirty="0" smtClean="0">
                <a:latin typeface="Algerian" pitchFamily="82" charset="0"/>
              </a:rPr>
              <a:t>REVISED</a:t>
            </a:r>
            <a:r>
              <a:rPr lang="en-US" dirty="0" smtClean="0">
                <a:latin typeface="Algerian" pitchFamily="82" charset="0"/>
              </a:rPr>
              <a:t>)</a:t>
            </a:r>
            <a:endParaRPr lang="en-US" dirty="0">
              <a:latin typeface="Algerian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b="1" dirty="0" smtClean="0">
                <a:latin typeface="Monotype Corsiva" pitchFamily="66" charset="0"/>
              </a:rPr>
              <a:t>ACCOUNTING</a:t>
            </a:r>
          </a:p>
          <a:p>
            <a:pPr algn="ctr"/>
            <a:r>
              <a:rPr lang="en-US" sz="3200" b="1" dirty="0" smtClean="0">
                <a:latin typeface="Monotype Corsiva" pitchFamily="66" charset="0"/>
              </a:rPr>
              <a:t>FOR</a:t>
            </a:r>
          </a:p>
          <a:p>
            <a:pPr algn="ctr"/>
            <a:r>
              <a:rPr lang="en-US" sz="3200" b="1" dirty="0" smtClean="0">
                <a:latin typeface="Monotype Corsiva" pitchFamily="66" charset="0"/>
              </a:rPr>
              <a:t>DEPRECIATION</a:t>
            </a:r>
            <a:endParaRPr lang="en-US" sz="3200" b="1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16138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914400"/>
            <a:ext cx="702474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Lucida Handwriting" pitchFamily="66" charset="0"/>
              </a:rPr>
              <a:t>CHANGE IN DEPRECIATION METHOD</a:t>
            </a:r>
            <a:endParaRPr lang="en-US" dirty="0">
              <a:latin typeface="Lucida Handwriting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r>
              <a:rPr lang="en-US" dirty="0" smtClean="0">
                <a:latin typeface="High Tower Text" pitchFamily="18" charset="0"/>
              </a:rPr>
              <a:t>Change in depreciation is done in following condition</a:t>
            </a:r>
          </a:p>
          <a:p>
            <a:pPr marL="68580" indent="0">
              <a:buNone/>
            </a:pPr>
            <a:endParaRPr lang="en-US" dirty="0">
              <a:latin typeface="High Tower Text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High Tower Text" pitchFamily="18" charset="0"/>
              </a:rPr>
              <a:t>For compliance of statute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High Tower Text" pitchFamily="18" charset="0"/>
              </a:rPr>
              <a:t>For compliance of accounting standard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High Tower Text" pitchFamily="18" charset="0"/>
              </a:rPr>
              <a:t>For more appropriate presentation of the financial statement</a:t>
            </a:r>
          </a:p>
          <a:p>
            <a:pPr>
              <a:buFont typeface="Wingdings" pitchFamily="2" charset="2"/>
              <a:buChar char="Ø"/>
            </a:pPr>
            <a:endParaRPr lang="en-US" dirty="0">
              <a:latin typeface="High Tower Text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40972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99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"/>
            <a:ext cx="7620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dirty="0" smtClean="0">
                <a:latin typeface="Lucida Handwriting" pitchFamily="66" charset="0"/>
              </a:rPr>
              <a:t>PROCEDURE TO BE FOLLOWED IN THE CASE OF CHANGE IN DEPRECIATION</a:t>
            </a:r>
            <a:endParaRPr lang="en-US" sz="2800" dirty="0">
              <a:latin typeface="Lucida Handwriting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981200"/>
            <a:ext cx="7924800" cy="4495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latin typeface="High Tower Text" pitchFamily="18" charset="0"/>
              </a:rPr>
              <a:t>Depreciation should be recomputed applying the new method from the date of its acquisition / installation of change in method. (RETROSPECTIVE METHOD)</a:t>
            </a:r>
          </a:p>
          <a:p>
            <a:r>
              <a:rPr lang="en-US" dirty="0" smtClean="0">
                <a:latin typeface="High Tower Text" pitchFamily="18" charset="0"/>
              </a:rPr>
              <a:t>Difference between the total depreciation under the new method and accumulated depreciation under the old method till the date of change may be surplus / deficiency</a:t>
            </a:r>
          </a:p>
          <a:p>
            <a:r>
              <a:rPr lang="en-US" dirty="0" smtClean="0">
                <a:latin typeface="High Tower Text" pitchFamily="18" charset="0"/>
              </a:rPr>
              <a:t>Such resultant surplus is credited to profit and loss account under the head ‘Depreciation Written Back a/c’</a:t>
            </a:r>
          </a:p>
          <a:p>
            <a:pPr marL="68580" indent="0">
              <a:buNone/>
            </a:pPr>
            <a:r>
              <a:rPr lang="en-US" dirty="0" smtClean="0">
                <a:latin typeface="High Tower Text" pitchFamily="18" charset="0"/>
              </a:rPr>
              <a:t>                               (or)</a:t>
            </a:r>
          </a:p>
          <a:p>
            <a:r>
              <a:rPr lang="en-US" dirty="0" smtClean="0">
                <a:latin typeface="High Tower Text" pitchFamily="18" charset="0"/>
              </a:rPr>
              <a:t>Such resultant deficiency is charged to profit and loss a/c</a:t>
            </a:r>
          </a:p>
          <a:p>
            <a:r>
              <a:rPr lang="en-US" dirty="0" smtClean="0">
                <a:latin typeface="High Tower Text" pitchFamily="18" charset="0"/>
              </a:rPr>
              <a:t>Such change of depreciation method should be treated as change in accounting policy and its effect should be quantified and disclosed </a:t>
            </a:r>
          </a:p>
          <a:p>
            <a:pPr marL="68580" indent="0">
              <a:buNone/>
            </a:pPr>
            <a:endParaRPr lang="en-US" dirty="0">
              <a:latin typeface="High Tower Text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844701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600" dirty="0" smtClean="0">
                <a:latin typeface="Lucida Handwriting" pitchFamily="66" charset="0"/>
              </a:rPr>
              <a:t>CHANGE IN ESTIMATED USEFUL LIFE</a:t>
            </a:r>
            <a:endParaRPr lang="en-US" sz="3600" dirty="0">
              <a:latin typeface="Lucida Handwriting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r>
              <a:rPr lang="en-US" dirty="0" smtClean="0">
                <a:latin typeface="High Tower Text" pitchFamily="18" charset="0"/>
              </a:rPr>
              <a:t>When there is change in estimated useful life of asset , outstanding depreciable amount on the date of change in estimated useful life of asset should be allocated over the revised remaining useful life of the asset. </a:t>
            </a:r>
            <a:endParaRPr lang="en-US" dirty="0">
              <a:latin typeface="High Tower Text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984382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28600"/>
            <a:ext cx="7024744" cy="1143000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Lucida Handwriting" pitchFamily="66" charset="0"/>
              </a:rPr>
              <a:t>CHANGE IN HISTORICAL COST</a:t>
            </a:r>
            <a:endParaRPr lang="en-US" sz="3200" dirty="0">
              <a:latin typeface="Lucida Handwriting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1600"/>
            <a:ext cx="6777317" cy="3508977"/>
          </a:xfrm>
        </p:spPr>
        <p:txBody>
          <a:bodyPr>
            <a:normAutofit fontScale="85000" lnSpcReduction="20000"/>
          </a:bodyPr>
          <a:lstStyle/>
          <a:p>
            <a:pPr marL="68580" indent="0">
              <a:buNone/>
            </a:pPr>
            <a:r>
              <a:rPr lang="en-US" b="1" u="sng" dirty="0" smtClean="0">
                <a:latin typeface="High Tower Text" pitchFamily="18" charset="0"/>
              </a:rPr>
              <a:t>DUE TO EXCHANGE VARIATION ON LONG TERM FOREIGN LIABILITY. PRICE ADJUSTMENT AND CHANGE IN DUTIES ETC:</a:t>
            </a:r>
          </a:p>
          <a:p>
            <a:pPr>
              <a:buClr>
                <a:srgbClr val="92D050"/>
              </a:buClr>
              <a:buFont typeface="Wingdings" pitchFamily="2" charset="2"/>
              <a:buChar char="Ø"/>
            </a:pPr>
            <a:r>
              <a:rPr lang="en-US" dirty="0" smtClean="0">
                <a:latin typeface="High Tower Text" pitchFamily="18" charset="0"/>
              </a:rPr>
              <a:t>Increase / decrease amount of historical cost is added / deducted from the written down value on the date of change</a:t>
            </a:r>
          </a:p>
          <a:p>
            <a:pPr>
              <a:buClr>
                <a:srgbClr val="92D050"/>
              </a:buClr>
              <a:buFont typeface="Wingdings" pitchFamily="2" charset="2"/>
              <a:buChar char="Ø"/>
            </a:pPr>
            <a:r>
              <a:rPr lang="en-US" dirty="0" smtClean="0">
                <a:latin typeface="High Tower Text" pitchFamily="18" charset="0"/>
              </a:rPr>
              <a:t>Depreciation on the revised WDV will be provided prospectively over remaining life of the asset</a:t>
            </a:r>
          </a:p>
          <a:p>
            <a:pPr marL="68580" indent="0">
              <a:buClr>
                <a:schemeClr val="bg2"/>
              </a:buClr>
              <a:buNone/>
            </a:pPr>
            <a:r>
              <a:rPr lang="en-US" b="1" u="sng" dirty="0" smtClean="0">
                <a:latin typeface="High Tower Text" pitchFamily="18" charset="0"/>
              </a:rPr>
              <a:t>DUE TO REVALUATION :</a:t>
            </a:r>
          </a:p>
          <a:p>
            <a:pPr>
              <a:buClr>
                <a:srgbClr val="92D050"/>
              </a:buClr>
              <a:buFont typeface="Wingdings" pitchFamily="2" charset="2"/>
              <a:buChar char="Ø"/>
            </a:pPr>
            <a:r>
              <a:rPr lang="en-US" dirty="0" smtClean="0">
                <a:latin typeface="High Tower Text" pitchFamily="18" charset="0"/>
              </a:rPr>
              <a:t>Depreciation should be charged on the basis of revalued amount and on the estimate of the remaining useful life of such asset.</a:t>
            </a:r>
          </a:p>
          <a:p>
            <a:pPr>
              <a:buClr>
                <a:schemeClr val="bg2"/>
              </a:buClr>
              <a:buFont typeface="Wingdings" pitchFamily="2" charset="2"/>
              <a:buChar char="Ø"/>
            </a:pPr>
            <a:endParaRPr lang="en-US" dirty="0" smtClean="0">
              <a:latin typeface="High Tower Text" pitchFamily="18" charset="0"/>
            </a:endParaRPr>
          </a:p>
          <a:p>
            <a:pPr marL="68580" indent="0">
              <a:buClr>
                <a:schemeClr val="bg2"/>
              </a:buClr>
              <a:buNone/>
            </a:pPr>
            <a:endParaRPr lang="en-US" dirty="0">
              <a:latin typeface="High Tower Text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7991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800" dirty="0" smtClean="0">
                <a:latin typeface="Lucida Handwriting" pitchFamily="66" charset="0"/>
              </a:rPr>
              <a:t>DEPRECIATION CHARGED ON ADDITION OR EXTENSION TO AN EXISTING ASSET</a:t>
            </a:r>
            <a:endParaRPr lang="en-US" sz="2800" dirty="0">
              <a:latin typeface="Lucida Handwriting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68580" indent="0">
              <a:buNone/>
            </a:pPr>
            <a:r>
              <a:rPr lang="en-US" dirty="0" smtClean="0">
                <a:latin typeface="High Tower Text" pitchFamily="18" charset="0"/>
              </a:rPr>
              <a:t>Addition / extension is an integral part of existing asset: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High Tower Text" pitchFamily="18" charset="0"/>
              </a:rPr>
              <a:t>It is depreciated over the remaining useful life of the existing asset.</a:t>
            </a:r>
          </a:p>
          <a:p>
            <a:pPr marL="68580" indent="0">
              <a:buNone/>
            </a:pPr>
            <a:r>
              <a:rPr lang="en-US" dirty="0" smtClean="0">
                <a:latin typeface="High Tower Text" pitchFamily="18" charset="0"/>
              </a:rPr>
              <a:t>Addition / Extension is not an integral par of the existing asset: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High Tower Text" pitchFamily="18" charset="0"/>
              </a:rPr>
              <a:t>It is depreciated over the estimated useful life of the additional asset.</a:t>
            </a:r>
          </a:p>
          <a:p>
            <a:pPr marL="68580" indent="0">
              <a:buNone/>
            </a:pPr>
            <a:endParaRPr lang="en-US" dirty="0">
              <a:latin typeface="High Tower Text" pitchFamily="18" charset="0"/>
            </a:endParaRPr>
          </a:p>
          <a:p>
            <a:pPr marL="68580" indent="0">
              <a:buNone/>
            </a:pPr>
            <a:r>
              <a:rPr lang="en-US" b="1" u="sng" dirty="0" smtClean="0">
                <a:latin typeface="High Tower Text" pitchFamily="18" charset="0"/>
              </a:rPr>
              <a:t>WHEN THE DEPRECIABLE ASSET IS DISPOSED OFF, DISCHARGED , DEMOLISHED OR DESTROYED:</a:t>
            </a:r>
          </a:p>
          <a:p>
            <a:pPr marL="68580" indent="0">
              <a:buNone/>
            </a:pPr>
            <a:r>
              <a:rPr lang="en-US" dirty="0">
                <a:latin typeface="High Tower Text" pitchFamily="18" charset="0"/>
              </a:rPr>
              <a:t> </a:t>
            </a:r>
            <a:r>
              <a:rPr lang="en-US" dirty="0" smtClean="0">
                <a:latin typeface="High Tower Text" pitchFamily="18" charset="0"/>
              </a:rPr>
              <a:t>       Net Surplus or deficiency (sale proceeds – written down value) is taken to credit side and debit side of the profit and loss account respectively. </a:t>
            </a:r>
            <a:endParaRPr lang="en-US" dirty="0">
              <a:latin typeface="High Tower Text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48177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Lucida Handwriting" pitchFamily="66" charset="0"/>
              </a:rPr>
              <a:t>DISCLOSURE</a:t>
            </a:r>
            <a:endParaRPr lang="en-US" sz="3200" dirty="0">
              <a:latin typeface="Lucida Handwriting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High Tower Text" pitchFamily="18" charset="0"/>
              </a:rPr>
              <a:t>Total cost of each of assets</a:t>
            </a:r>
          </a:p>
          <a:p>
            <a:r>
              <a:rPr lang="en-US" dirty="0" smtClean="0">
                <a:latin typeface="High Tower Text" pitchFamily="18" charset="0"/>
              </a:rPr>
              <a:t>Total depreciation for the period of each class of assets </a:t>
            </a:r>
          </a:p>
          <a:p>
            <a:r>
              <a:rPr lang="en-US" dirty="0" smtClean="0">
                <a:latin typeface="High Tower Text" pitchFamily="18" charset="0"/>
              </a:rPr>
              <a:t>Accumulated depreciation of each other of asset</a:t>
            </a:r>
          </a:p>
          <a:p>
            <a:r>
              <a:rPr lang="en-US" dirty="0" smtClean="0">
                <a:latin typeface="High Tower Text" pitchFamily="18" charset="0"/>
              </a:rPr>
              <a:t>Depreciation method</a:t>
            </a:r>
            <a:endParaRPr lang="en-US" dirty="0">
              <a:latin typeface="High Tower Text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96861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Lucida Handwriting" pitchFamily="66" charset="0"/>
              </a:rPr>
              <a:t>DEPRECIATION</a:t>
            </a:r>
            <a:br>
              <a:rPr lang="en-US" dirty="0" smtClean="0">
                <a:latin typeface="Lucida Handwriting" pitchFamily="66" charset="0"/>
              </a:rPr>
            </a:br>
            <a:r>
              <a:rPr lang="en-US" dirty="0" smtClean="0">
                <a:latin typeface="Lucida Handwriting" pitchFamily="66" charset="0"/>
              </a:rPr>
              <a:t>ACCOUNTING</a:t>
            </a:r>
            <a:endParaRPr lang="en-US" dirty="0">
              <a:latin typeface="Lucida Handwriting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1600" dirty="0" smtClean="0">
                <a:latin typeface="High Tower Text" pitchFamily="18" charset="0"/>
                <a:cs typeface="Lucida Sans Unicode" pitchFamily="34" charset="0"/>
              </a:rPr>
              <a:t>“Depreciation Accounting” was issued by the Institute in 1985 , </a:t>
            </a:r>
            <a:r>
              <a:rPr lang="en-US" sz="1600" dirty="0">
                <a:latin typeface="High Tower Text" pitchFamily="18" charset="0"/>
                <a:cs typeface="Lucida Sans Unicode" pitchFamily="34" charset="0"/>
              </a:rPr>
              <a:t>i</a:t>
            </a:r>
            <a:r>
              <a:rPr lang="en-US" sz="1600" dirty="0" smtClean="0">
                <a:latin typeface="High Tower Text" pitchFamily="18" charset="0"/>
                <a:cs typeface="Lucida Sans Unicode" pitchFamily="34" charset="0"/>
              </a:rPr>
              <a:t>n the context of insertion of schedule xiv in the companies act in 1988 , the institute brought out a </a:t>
            </a:r>
            <a:r>
              <a:rPr lang="en-US" sz="1600" dirty="0">
                <a:latin typeface="High Tower Text" pitchFamily="18" charset="0"/>
                <a:cs typeface="Lucida Sans Unicode" pitchFamily="34" charset="0"/>
              </a:rPr>
              <a:t>G</a:t>
            </a:r>
            <a:r>
              <a:rPr lang="en-US" sz="1600" dirty="0" smtClean="0">
                <a:latin typeface="High Tower Text" pitchFamily="18" charset="0"/>
                <a:cs typeface="Lucida Sans Unicode" pitchFamily="34" charset="0"/>
              </a:rPr>
              <a:t>uidance note on Accounting for Depreciation in Companies. The guidance note differed from AS-6 in respect of accounting treatment of (a)change in the method of depreciation &amp; (b)change in the rates of depreciation</a:t>
            </a:r>
          </a:p>
          <a:p>
            <a:pPr marL="68580" indent="0">
              <a:buNone/>
            </a:pPr>
            <a:endParaRPr lang="en-US" sz="1600" dirty="0" smtClean="0">
              <a:latin typeface="High Tower Text" pitchFamily="18" charset="0"/>
              <a:cs typeface="Lucida Sans Unicode" pitchFamily="34" charset="0"/>
            </a:endParaRPr>
          </a:p>
          <a:p>
            <a:r>
              <a:rPr lang="en-US" sz="1600" dirty="0" smtClean="0">
                <a:latin typeface="High Tower Text" pitchFamily="18" charset="0"/>
                <a:cs typeface="Lucida Sans Unicode" pitchFamily="34" charset="0"/>
              </a:rPr>
              <a:t>Based on the recommendation of the Accounting standards Board &amp; also in the context of delinking the rate of depreciation under the Companies (Amendment) Act 1988 , the council of the institute at its meeting held on may 26-29,1994 decided to bring AS-6  with the guidance note in respect of afore mentioned matter.       </a:t>
            </a:r>
            <a:endParaRPr lang="en-US" sz="1600" dirty="0">
              <a:latin typeface="High Tower Text" pitchFamily="18" charset="0"/>
              <a:cs typeface="Lucida Sans Unicode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5346242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Lucida Handwriting" pitchFamily="66" charset="0"/>
              </a:rPr>
              <a:t>   INTRODUCTION	</a:t>
            </a:r>
            <a:endParaRPr lang="en-US" dirty="0">
              <a:latin typeface="Lucida Handwriting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  <a:ln>
            <a:solidFill>
              <a:schemeClr val="tx1"/>
            </a:solidFill>
            <a:prstDash val="lgDashDot"/>
          </a:ln>
        </p:spPr>
        <p:txBody>
          <a:bodyPr>
            <a:normAutofit fontScale="92500" lnSpcReduction="20000"/>
          </a:bodyPr>
          <a:lstStyle/>
          <a:p>
            <a:pPr marL="68580" indent="0">
              <a:buNone/>
            </a:pPr>
            <a:r>
              <a:rPr lang="en-US" dirty="0" smtClean="0">
                <a:latin typeface="High Tower Text" pitchFamily="18" charset="0"/>
              </a:rPr>
              <a:t>   “Depreciation is loss of value of an asset”</a:t>
            </a:r>
          </a:p>
          <a:p>
            <a:pPr marL="68580" indent="0">
              <a:buNone/>
            </a:pPr>
            <a:r>
              <a:rPr lang="en-US" dirty="0" smtClean="0">
                <a:latin typeface="High Tower Text" pitchFamily="18" charset="0"/>
              </a:rPr>
              <a:t>Depreciation means : 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High Tower Text" pitchFamily="18" charset="0"/>
              </a:rPr>
              <a:t>A measure of wearing out 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High Tower Text" pitchFamily="18" charset="0"/>
              </a:rPr>
              <a:t>Consumption other loss of value of a asset  arising from use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High Tower Text" pitchFamily="18" charset="0"/>
              </a:rPr>
              <a:t>Passage of time , </a:t>
            </a:r>
            <a:r>
              <a:rPr lang="en-US" dirty="0" err="1" smtClean="0">
                <a:latin typeface="High Tower Text" pitchFamily="18" charset="0"/>
              </a:rPr>
              <a:t>obsolesences</a:t>
            </a:r>
            <a:r>
              <a:rPr lang="en-US" dirty="0" smtClean="0">
                <a:latin typeface="High Tower Text" pitchFamily="18" charset="0"/>
              </a:rPr>
              <a:t> through technology and market changes 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High Tower Text" pitchFamily="18" charset="0"/>
              </a:rPr>
              <a:t>Amortization of an asset</a:t>
            </a:r>
          </a:p>
          <a:p>
            <a:pPr marL="68580" indent="0">
              <a:buNone/>
            </a:pPr>
            <a:r>
              <a:rPr lang="en-US" dirty="0" smtClean="0">
                <a:latin typeface="High Tower Text" pitchFamily="18" charset="0"/>
              </a:rPr>
              <a:t>Depreciation is nothing but allocation of total cost of assets over its useful life.</a:t>
            </a:r>
          </a:p>
          <a:p>
            <a:pPr marL="365760" lvl="1" indent="0">
              <a:buNone/>
            </a:pPr>
            <a:endParaRPr lang="en-US" sz="3400" dirty="0" smtClean="0">
              <a:solidFill>
                <a:schemeClr val="bg2">
                  <a:lumMod val="50000"/>
                </a:schemeClr>
              </a:solidFill>
              <a:latin typeface="High Tower Text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72919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85800"/>
            <a:ext cx="7024744" cy="838200"/>
          </a:xfrm>
        </p:spPr>
        <p:txBody>
          <a:bodyPr/>
          <a:lstStyle/>
          <a:p>
            <a:pPr algn="ctr"/>
            <a:r>
              <a:rPr lang="en-US" dirty="0" smtClean="0">
                <a:latin typeface="Lucida Handwriting" pitchFamily="66" charset="0"/>
              </a:rPr>
              <a:t>APPLICABILITY</a:t>
            </a:r>
            <a:endParaRPr lang="en-US" dirty="0">
              <a:latin typeface="Lucida Handwriting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52600"/>
            <a:ext cx="7772400" cy="4953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latin typeface="High Tower Text" pitchFamily="18" charset="0"/>
              </a:rPr>
              <a:t>This Accounting standard is applicable to all depreciable assets </a:t>
            </a:r>
          </a:p>
          <a:p>
            <a:pPr marL="68580" indent="0">
              <a:buNone/>
            </a:pPr>
            <a:r>
              <a:rPr lang="en-US" u="sng" dirty="0" smtClean="0">
                <a:latin typeface="High Tower Text" pitchFamily="18" charset="0"/>
              </a:rPr>
              <a:t>Except the following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High Tower Text" pitchFamily="18" charset="0"/>
              </a:rPr>
              <a:t>Forests &amp; plantations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High Tower Text" pitchFamily="18" charset="0"/>
              </a:rPr>
              <a:t>Wasting assets , minerals and natural gas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High Tower Text" pitchFamily="18" charset="0"/>
              </a:rPr>
              <a:t>Expenditure on research and development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High Tower Text" pitchFamily="18" charset="0"/>
              </a:rPr>
              <a:t>Goodwill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High Tower Text" pitchFamily="18" charset="0"/>
              </a:rPr>
              <a:t>Live stock- cattle animal husbandry  </a:t>
            </a:r>
          </a:p>
          <a:p>
            <a:pPr>
              <a:buFont typeface="Arial" pitchFamily="34" charset="0"/>
              <a:buChar char="•"/>
            </a:pPr>
            <a:endParaRPr lang="en-US" dirty="0">
              <a:latin typeface="High Tower Text" pitchFamily="18" charset="0"/>
            </a:endParaRPr>
          </a:p>
          <a:p>
            <a:pPr marL="68580" indent="0">
              <a:buNone/>
            </a:pPr>
            <a:r>
              <a:rPr lang="en-US" u="sng" dirty="0" smtClean="0">
                <a:latin typeface="High Tower Text" pitchFamily="18" charset="0"/>
              </a:rPr>
              <a:t>WHAT DO YOU MEAN BY DEPRECIABLE ASSET :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latin typeface="High Tower Text" pitchFamily="18" charset="0"/>
              </a:rPr>
              <a:t>They are expected to be used for more than one accounting year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latin typeface="High Tower Text" pitchFamily="18" charset="0"/>
              </a:rPr>
              <a:t>Have a limited useful life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latin typeface="High Tower Text" pitchFamily="18" charset="0"/>
              </a:rPr>
              <a:t>Are held use in production of goods &amp; services            </a:t>
            </a:r>
            <a:endParaRPr lang="en-US" dirty="0">
              <a:latin typeface="High Tower Text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304085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399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762000"/>
            <a:ext cx="7024744" cy="1143000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>
                <a:latin typeface="Lucida Handwriting" pitchFamily="66" charset="0"/>
              </a:rPr>
              <a:t/>
            </a:r>
            <a:br>
              <a:rPr lang="en-US" sz="3600" dirty="0" smtClean="0">
                <a:latin typeface="Lucida Handwriting" pitchFamily="66" charset="0"/>
              </a:rPr>
            </a:br>
            <a:r>
              <a:rPr lang="en-US" sz="3600" dirty="0" smtClean="0">
                <a:latin typeface="Lucida Handwriting" pitchFamily="66" charset="0"/>
              </a:rPr>
              <a:t> </a:t>
            </a:r>
            <a:br>
              <a:rPr lang="en-US" sz="3600" dirty="0" smtClean="0">
                <a:latin typeface="Lucida Handwriting" pitchFamily="66" charset="0"/>
              </a:rPr>
            </a:br>
            <a:r>
              <a:rPr lang="en-US" sz="3600" dirty="0" smtClean="0">
                <a:latin typeface="Lucida Handwriting" pitchFamily="66" charset="0"/>
              </a:rPr>
              <a:t/>
            </a:r>
            <a:br>
              <a:rPr lang="en-US" sz="3600" dirty="0" smtClean="0">
                <a:latin typeface="Lucida Handwriting" pitchFamily="66" charset="0"/>
              </a:rPr>
            </a:br>
            <a:r>
              <a:rPr lang="en-US" sz="3600" dirty="0" smtClean="0">
                <a:latin typeface="Lucida Handwriting" pitchFamily="66" charset="0"/>
              </a:rPr>
              <a:t>CALCULATION OF DEPRECIATION</a:t>
            </a:r>
            <a:endParaRPr lang="en-US" sz="3600" dirty="0">
              <a:latin typeface="Lucida Handwriting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05000"/>
            <a:ext cx="7848600" cy="44958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1800" dirty="0" smtClean="0">
                <a:latin typeface="High Tower Text" pitchFamily="18" charset="0"/>
              </a:rPr>
              <a:t>    The amount of depreciation is calculated  as under:</a:t>
            </a:r>
          </a:p>
          <a:p>
            <a:pPr>
              <a:buFont typeface="Wingdings" pitchFamily="2" charset="2"/>
              <a:buChar char="ü"/>
            </a:pPr>
            <a:r>
              <a:rPr lang="en-US" sz="1800" dirty="0" smtClean="0">
                <a:latin typeface="High Tower Text" pitchFamily="18" charset="0"/>
              </a:rPr>
              <a:t>Historical cost or other amount in place of historical cost like revalued amount</a:t>
            </a:r>
          </a:p>
          <a:p>
            <a:pPr>
              <a:buFont typeface="Wingdings" pitchFamily="2" charset="2"/>
              <a:buChar char="ü"/>
            </a:pPr>
            <a:r>
              <a:rPr lang="en-US" sz="1800" dirty="0" smtClean="0">
                <a:latin typeface="High Tower Text" pitchFamily="18" charset="0"/>
              </a:rPr>
              <a:t> Estimated useful life of depreciable assets</a:t>
            </a:r>
          </a:p>
          <a:p>
            <a:pPr>
              <a:buFont typeface="Wingdings" pitchFamily="2" charset="2"/>
              <a:buChar char="ü"/>
            </a:pPr>
            <a:r>
              <a:rPr lang="en-US" sz="1800" dirty="0" smtClean="0">
                <a:latin typeface="High Tower Text" pitchFamily="18" charset="0"/>
              </a:rPr>
              <a:t>Estimated residual / scrap value of depreciable asset.</a:t>
            </a:r>
          </a:p>
          <a:p>
            <a:pPr>
              <a:buFont typeface="Wingdings" pitchFamily="2" charset="2"/>
              <a:buChar char="ü"/>
            </a:pPr>
            <a:endParaRPr lang="en-US" sz="1800" dirty="0" smtClean="0">
              <a:latin typeface="High Tower Text" pitchFamily="18" charset="0"/>
            </a:endParaRPr>
          </a:p>
          <a:p>
            <a:pPr marL="68580" indent="0">
              <a:buNone/>
            </a:pPr>
            <a:r>
              <a:rPr lang="en-US" sz="1800" dirty="0" smtClean="0">
                <a:latin typeface="High Tower Text" pitchFamily="18" charset="0"/>
              </a:rPr>
              <a:t>                                            </a:t>
            </a:r>
            <a:r>
              <a:rPr lang="en-US" sz="1800" u="sng" dirty="0" smtClean="0">
                <a:latin typeface="High Tower Text" pitchFamily="18" charset="0"/>
              </a:rPr>
              <a:t>cost - (scrap value at the end </a:t>
            </a:r>
            <a:r>
              <a:rPr lang="en-US" sz="1800" u="sng" dirty="0">
                <a:latin typeface="High Tower Text" pitchFamily="18" charset="0"/>
              </a:rPr>
              <a:t>of useful life)</a:t>
            </a:r>
            <a:r>
              <a:rPr lang="en-US" sz="1800" dirty="0" smtClean="0">
                <a:latin typeface="High Tower Text" pitchFamily="18" charset="0"/>
              </a:rPr>
              <a:t>                                  Depreciation amount   =     </a:t>
            </a:r>
            <a:r>
              <a:rPr lang="en-US" sz="1800" dirty="0">
                <a:latin typeface="High Tower Text" pitchFamily="18" charset="0"/>
              </a:rPr>
              <a:t>estimated useful life in no. of years </a:t>
            </a:r>
            <a:endParaRPr lang="en-US" sz="1800" u="sng" dirty="0" smtClean="0">
              <a:latin typeface="High Tower Text" pitchFamily="18" charset="0"/>
            </a:endParaRPr>
          </a:p>
          <a:p>
            <a:pPr marL="68580" indent="0">
              <a:buNone/>
            </a:pPr>
            <a:r>
              <a:rPr lang="en-US" sz="1800" u="sng" dirty="0" smtClean="0">
                <a:latin typeface="High Tower Text" pitchFamily="18" charset="0"/>
              </a:rPr>
              <a:t>  </a:t>
            </a:r>
          </a:p>
          <a:p>
            <a:pPr marL="68580" indent="0">
              <a:buNone/>
            </a:pPr>
            <a:r>
              <a:rPr lang="en-US" sz="1800" u="sng" dirty="0" smtClean="0">
                <a:latin typeface="High Tower Text" pitchFamily="18" charset="0"/>
              </a:rPr>
              <a:t>COST OF DPRECIABLE ASSET</a:t>
            </a:r>
            <a:r>
              <a:rPr lang="en-US" sz="1800" dirty="0" smtClean="0">
                <a:latin typeface="High Tower Text" pitchFamily="18" charset="0"/>
              </a:rPr>
              <a:t> : it means</a:t>
            </a:r>
          </a:p>
          <a:p>
            <a:pPr marL="68580" indent="0">
              <a:buNone/>
            </a:pPr>
            <a:r>
              <a:rPr lang="en-US" sz="1800" dirty="0" smtClean="0">
                <a:latin typeface="High Tower Text" pitchFamily="18" charset="0"/>
              </a:rPr>
              <a:t>Is total cost spent in connection with its acquisition </a:t>
            </a:r>
          </a:p>
          <a:p>
            <a:pPr>
              <a:buFont typeface="Wingdings" pitchFamily="2" charset="2"/>
              <a:buChar char="ü"/>
            </a:pPr>
            <a:r>
              <a:rPr lang="en-US" sz="1800" dirty="0">
                <a:latin typeface="High Tower Text" pitchFamily="18" charset="0"/>
              </a:rPr>
              <a:t>Installation and commissioning for add item</a:t>
            </a:r>
          </a:p>
          <a:p>
            <a:pPr>
              <a:buFont typeface="Wingdings" pitchFamily="2" charset="2"/>
              <a:buChar char="ü"/>
            </a:pPr>
            <a:r>
              <a:rPr lang="en-US" sz="1800" dirty="0">
                <a:latin typeface="High Tower Text" pitchFamily="18" charset="0"/>
              </a:rPr>
              <a:t>Or improvement of the depreciable asset</a:t>
            </a:r>
          </a:p>
          <a:p>
            <a:pPr marL="68580" indent="0">
              <a:buNone/>
            </a:pPr>
            <a:endParaRPr lang="en-US" sz="1800" dirty="0" smtClean="0">
              <a:latin typeface="High Tower Text" pitchFamily="18" charset="0"/>
            </a:endParaRPr>
          </a:p>
          <a:p>
            <a:pPr marL="68580" indent="0">
              <a:buNone/>
            </a:pPr>
            <a:r>
              <a:rPr lang="en-US" sz="1800" u="sng" dirty="0" smtClean="0">
                <a:latin typeface="High Tower Text" pitchFamily="18" charset="0"/>
              </a:rPr>
              <a:t>                              </a:t>
            </a:r>
            <a:endParaRPr lang="en-US" sz="1800" u="sng" dirty="0">
              <a:latin typeface="High Tower Text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2620073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Lucida Handwriting" pitchFamily="66" charset="0"/>
              </a:rPr>
              <a:t>Contd</a:t>
            </a:r>
            <a:r>
              <a:rPr lang="en-US" dirty="0" smtClean="0">
                <a:latin typeface="Lucida Handwriting" pitchFamily="66" charset="0"/>
              </a:rPr>
              <a:t>…</a:t>
            </a:r>
            <a:endParaRPr lang="en-US" dirty="0">
              <a:latin typeface="Lucida Handwriting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8580" indent="0">
              <a:buNone/>
            </a:pPr>
            <a:r>
              <a:rPr lang="en-US" b="1" u="sng" dirty="0" smtClean="0">
                <a:latin typeface="High Tower Text" pitchFamily="18" charset="0"/>
              </a:rPr>
              <a:t>THE HISTORICAL COST MAY CHANGE DUE TO FOLLOWING FACTORS</a:t>
            </a:r>
            <a:endParaRPr lang="en-US" b="1" u="sng" dirty="0">
              <a:latin typeface="High Tower Text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>
                <a:latin typeface="High Tower Text" pitchFamily="18" charset="0"/>
              </a:rPr>
              <a:t>Increase / decrease in long term liability on account of exchange fluctuation</a:t>
            </a:r>
          </a:p>
          <a:p>
            <a:pPr>
              <a:buFont typeface="Wingdings" pitchFamily="2" charset="2"/>
              <a:buChar char="Ø"/>
            </a:pPr>
            <a:r>
              <a:rPr lang="en-US" dirty="0">
                <a:latin typeface="High Tower Text" pitchFamily="18" charset="0"/>
              </a:rPr>
              <a:t>Price-adjustment</a:t>
            </a:r>
          </a:p>
          <a:p>
            <a:pPr>
              <a:buFont typeface="Wingdings" pitchFamily="2" charset="2"/>
              <a:buChar char="Ø"/>
            </a:pPr>
            <a:r>
              <a:rPr lang="en-US" dirty="0">
                <a:latin typeface="High Tower Text" pitchFamily="18" charset="0"/>
              </a:rPr>
              <a:t>Changes in duties</a:t>
            </a:r>
          </a:p>
          <a:p>
            <a:pPr>
              <a:buFont typeface="Wingdings" pitchFamily="2" charset="2"/>
              <a:buChar char="Ø"/>
            </a:pPr>
            <a:r>
              <a:rPr lang="en-US" dirty="0">
                <a:latin typeface="High Tower Text" pitchFamily="18" charset="0"/>
              </a:rPr>
              <a:t>Revaluation of depreciable </a:t>
            </a:r>
            <a:r>
              <a:rPr lang="en-US" dirty="0" smtClean="0">
                <a:latin typeface="High Tower Text" pitchFamily="18" charset="0"/>
              </a:rPr>
              <a:t>assets</a:t>
            </a:r>
          </a:p>
          <a:p>
            <a:pPr>
              <a:buFont typeface="Wingdings" pitchFamily="2" charset="2"/>
              <a:buChar char="Ø"/>
            </a:pPr>
            <a:r>
              <a:rPr lang="en-US" dirty="0">
                <a:latin typeface="High Tower Text" pitchFamily="18" charset="0"/>
              </a:rPr>
              <a:t>Other similar reason</a:t>
            </a: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High Tower Text" pitchFamily="18" charset="0"/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High Tower Text" pitchFamily="18" charset="0"/>
            </a:endParaRPr>
          </a:p>
          <a:p>
            <a:pPr>
              <a:buFont typeface="Wingdings" pitchFamily="2" charset="2"/>
              <a:buChar char="Ø"/>
            </a:pPr>
            <a:endParaRPr lang="en-US" dirty="0">
              <a:latin typeface="High Tower Text" pitchFamily="18" charset="0"/>
            </a:endParaRPr>
          </a:p>
          <a:p>
            <a:pPr>
              <a:buFont typeface="Wingdings" pitchFamily="2" charset="2"/>
              <a:buChar char="ü"/>
            </a:pPr>
            <a:endParaRPr lang="en-US" dirty="0">
              <a:latin typeface="High Tower Text" pitchFamily="18" charset="0"/>
            </a:endParaRPr>
          </a:p>
          <a:p>
            <a:pPr>
              <a:buFont typeface="Wingdings" pitchFamily="2" charset="2"/>
              <a:buChar char="ü"/>
            </a:pPr>
            <a:endParaRPr lang="en-US" dirty="0">
              <a:latin typeface="High Tower Text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062972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399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772400" cy="5562600"/>
          </a:xfrm>
        </p:spPr>
        <p:txBody>
          <a:bodyPr>
            <a:noAutofit/>
          </a:bodyPr>
          <a:lstStyle/>
          <a:p>
            <a:pPr marL="68580" indent="0">
              <a:buNone/>
            </a:pPr>
            <a:endParaRPr lang="en-US" sz="1100" dirty="0" smtClean="0">
              <a:latin typeface="High Tower Text" pitchFamily="18" charset="0"/>
            </a:endParaRPr>
          </a:p>
          <a:p>
            <a:pPr marL="68580" indent="0">
              <a:buNone/>
            </a:pPr>
            <a:r>
              <a:rPr lang="en-US" sz="1800" b="1" u="sng" dirty="0" smtClean="0">
                <a:latin typeface="High Tower Text" pitchFamily="18" charset="0"/>
              </a:rPr>
              <a:t>ESTIMATED USEFUL LIFE OF DEPRECIABLE ASSET </a:t>
            </a:r>
            <a:r>
              <a:rPr lang="en-US" sz="1800" u="sng" dirty="0" smtClean="0">
                <a:latin typeface="High Tower Text" pitchFamily="18" charset="0"/>
              </a:rPr>
              <a:t>:</a:t>
            </a:r>
          </a:p>
          <a:p>
            <a:pPr marL="68580" indent="0">
              <a:buNone/>
            </a:pPr>
            <a:endParaRPr lang="en-US" sz="1800" dirty="0" smtClean="0">
              <a:latin typeface="High Tower Text" pitchFamily="18" charset="0"/>
            </a:endParaRPr>
          </a:p>
          <a:p>
            <a:pPr marL="68580" indent="0">
              <a:buNone/>
            </a:pPr>
            <a:r>
              <a:rPr lang="en-US" sz="1800" dirty="0" smtClean="0">
                <a:latin typeface="High Tower Text" pitchFamily="18" charset="0"/>
              </a:rPr>
              <a:t>“USEFUL LIFE “ is either </a:t>
            </a:r>
          </a:p>
          <a:p>
            <a:pPr>
              <a:buFont typeface="Wingdings" pitchFamily="2" charset="2"/>
              <a:buChar char="§"/>
            </a:pPr>
            <a:r>
              <a:rPr lang="en-US" sz="1800" dirty="0" smtClean="0">
                <a:latin typeface="High Tower Text" pitchFamily="18" charset="0"/>
              </a:rPr>
              <a:t>The period over which a depreciable asset is  expected to be used by the enterprise                     </a:t>
            </a:r>
          </a:p>
          <a:p>
            <a:pPr marL="68580" indent="0">
              <a:buNone/>
            </a:pPr>
            <a:r>
              <a:rPr lang="en-US" sz="1800" dirty="0" smtClean="0">
                <a:latin typeface="High Tower Text" pitchFamily="18" charset="0"/>
              </a:rPr>
              <a:t>                                 (OR)</a:t>
            </a:r>
          </a:p>
          <a:p>
            <a:pPr>
              <a:buFont typeface="Wingdings" pitchFamily="2" charset="2"/>
              <a:buChar char="§"/>
            </a:pPr>
            <a:r>
              <a:rPr lang="en-US" sz="1800" dirty="0" smtClean="0">
                <a:latin typeface="High Tower Text" pitchFamily="18" charset="0"/>
              </a:rPr>
              <a:t>The number of production or similar units expected to be obtained from the use of the asset by the enterprise</a:t>
            </a:r>
          </a:p>
          <a:p>
            <a:pPr marL="68580" indent="0">
              <a:buNone/>
            </a:pPr>
            <a:endParaRPr lang="en-US" sz="1800" dirty="0" smtClean="0">
              <a:latin typeface="High Tower Text" pitchFamily="18" charset="0"/>
            </a:endParaRPr>
          </a:p>
          <a:p>
            <a:pPr marL="68580" indent="0">
              <a:buNone/>
            </a:pPr>
            <a:r>
              <a:rPr lang="en-US" sz="1800" b="1" u="sng" dirty="0" smtClean="0">
                <a:latin typeface="High Tower Text" pitchFamily="18" charset="0"/>
              </a:rPr>
              <a:t>THE USEFUL LIFE DEPENDS UPON THE FOLLOWING FACTORS:</a:t>
            </a:r>
          </a:p>
          <a:p>
            <a:pPr>
              <a:buFont typeface="Wingdings" pitchFamily="2" charset="2"/>
              <a:buChar char="§"/>
            </a:pPr>
            <a:r>
              <a:rPr lang="en-US" sz="1800" dirty="0" smtClean="0">
                <a:latin typeface="High Tower Text" pitchFamily="18" charset="0"/>
              </a:rPr>
              <a:t>Predetermined by legal or  contractual limits (lease)</a:t>
            </a:r>
          </a:p>
          <a:p>
            <a:pPr>
              <a:buFont typeface="Wingdings" pitchFamily="2" charset="2"/>
              <a:buChar char="§"/>
            </a:pPr>
            <a:r>
              <a:rPr lang="en-US" sz="1800" dirty="0" smtClean="0">
                <a:latin typeface="High Tower Text" pitchFamily="18" charset="0"/>
              </a:rPr>
              <a:t>Depend the number of shifts for which the assets is to be used</a:t>
            </a:r>
          </a:p>
          <a:p>
            <a:pPr>
              <a:buFont typeface="Wingdings" pitchFamily="2" charset="2"/>
              <a:buChar char="§"/>
            </a:pPr>
            <a:r>
              <a:rPr lang="en-US" sz="1800" dirty="0" smtClean="0">
                <a:latin typeface="High Tower Text" pitchFamily="18" charset="0"/>
              </a:rPr>
              <a:t>Repairs and maintenance policy of enterprise</a:t>
            </a:r>
          </a:p>
          <a:p>
            <a:pPr>
              <a:buFont typeface="Wingdings" pitchFamily="2" charset="2"/>
              <a:buChar char="§"/>
            </a:pPr>
            <a:r>
              <a:rPr lang="en-US" sz="1800" dirty="0" smtClean="0">
                <a:latin typeface="High Tower Text" pitchFamily="18" charset="0"/>
              </a:rPr>
              <a:t>Technological  </a:t>
            </a:r>
            <a:r>
              <a:rPr lang="en-US" sz="1800" dirty="0" err="1" smtClean="0">
                <a:latin typeface="High Tower Text" pitchFamily="18" charset="0"/>
              </a:rPr>
              <a:t>obselesences</a:t>
            </a:r>
            <a:endParaRPr lang="en-US" sz="1800" dirty="0" smtClean="0">
              <a:latin typeface="High Tower Text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1800" dirty="0" smtClean="0">
                <a:latin typeface="High Tower Text" pitchFamily="18" charset="0"/>
              </a:rPr>
              <a:t>Innovations / improvements in the production method</a:t>
            </a:r>
          </a:p>
          <a:p>
            <a:pPr>
              <a:buFont typeface="Wingdings" pitchFamily="2" charset="2"/>
              <a:buChar char="§"/>
            </a:pPr>
            <a:r>
              <a:rPr lang="en-US" sz="1800" dirty="0" smtClean="0">
                <a:latin typeface="High Tower Text" pitchFamily="18" charset="0"/>
              </a:rPr>
              <a:t>Change in demand of output</a:t>
            </a:r>
          </a:p>
          <a:p>
            <a:pPr>
              <a:buFont typeface="Wingdings" pitchFamily="2" charset="2"/>
              <a:buChar char="§"/>
            </a:pPr>
            <a:r>
              <a:rPr lang="en-US" sz="1800" dirty="0" smtClean="0">
                <a:latin typeface="High Tower Text" pitchFamily="18" charset="0"/>
              </a:rPr>
              <a:t>Legal or other restriction</a:t>
            </a:r>
          </a:p>
          <a:p>
            <a:pPr>
              <a:buFont typeface="Wingdings" pitchFamily="2" charset="2"/>
              <a:buChar char="§"/>
            </a:pPr>
            <a:endParaRPr lang="en-US" sz="1100" dirty="0" smtClean="0">
              <a:latin typeface="High Tower Text" pitchFamily="18" charset="0"/>
            </a:endParaRPr>
          </a:p>
          <a:p>
            <a:pPr>
              <a:buFont typeface="Wingdings" pitchFamily="2" charset="2"/>
              <a:buChar char="§"/>
            </a:pPr>
            <a:endParaRPr lang="en-US" sz="1100" u="sng" dirty="0" smtClean="0">
              <a:latin typeface="High Tower Text" pitchFamily="18" charset="0"/>
            </a:endParaRPr>
          </a:p>
          <a:p>
            <a:pPr marL="68580" indent="0">
              <a:buNone/>
            </a:pPr>
            <a:endParaRPr lang="en-US" sz="1100" dirty="0" smtClean="0">
              <a:latin typeface="High Tower Text" pitchFamily="18" charset="0"/>
            </a:endParaRPr>
          </a:p>
          <a:p>
            <a:pPr marL="68580" indent="0">
              <a:buNone/>
            </a:pPr>
            <a:endParaRPr lang="en-US" sz="1100" dirty="0" smtClean="0">
              <a:latin typeface="High Tower Text" pitchFamily="18" charset="0"/>
            </a:endParaRPr>
          </a:p>
          <a:p>
            <a:pPr marL="68580" indent="0">
              <a:buNone/>
            </a:pPr>
            <a:endParaRPr lang="en-US" sz="1100" dirty="0" smtClean="0">
              <a:latin typeface="High Tower Text" pitchFamily="18" charset="0"/>
            </a:endParaRPr>
          </a:p>
          <a:p>
            <a:pPr marL="525780" indent="-457200">
              <a:buFont typeface="+mj-lt"/>
              <a:buAutoNum type="alphaLcParenR"/>
            </a:pPr>
            <a:endParaRPr lang="en-US" sz="1100" dirty="0" smtClean="0">
              <a:latin typeface="High Tower Text" pitchFamily="18" charset="0"/>
            </a:endParaRPr>
          </a:p>
          <a:p>
            <a:pPr marL="525780" indent="-457200">
              <a:buFont typeface="+mj-lt"/>
              <a:buAutoNum type="alphaLcParenR"/>
            </a:pPr>
            <a:endParaRPr lang="en-US" sz="1100" dirty="0" smtClean="0">
              <a:latin typeface="High Tower Text" pitchFamily="18" charset="0"/>
            </a:endParaRPr>
          </a:p>
          <a:p>
            <a:pPr marL="525780" indent="-457200">
              <a:buFont typeface="+mj-lt"/>
              <a:buAutoNum type="alphaLcParenR"/>
            </a:pPr>
            <a:endParaRPr lang="en-US" sz="1100" dirty="0" smtClean="0">
              <a:latin typeface="High Tower Text" pitchFamily="18" charset="0"/>
            </a:endParaRPr>
          </a:p>
          <a:p>
            <a:pPr>
              <a:buFont typeface="Wingdings" pitchFamily="2" charset="2"/>
              <a:buChar char="Ø"/>
            </a:pPr>
            <a:endParaRPr lang="en-US" sz="1100" dirty="0">
              <a:latin typeface="High Tower Text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961140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762000"/>
            <a:ext cx="7024744" cy="1143000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Lucida Handwriting" pitchFamily="66" charset="0"/>
              </a:rPr>
              <a:t>SCRAP VALUE AND DEPRECIABLE AMOUNT</a:t>
            </a:r>
            <a:endParaRPr lang="en-US" sz="3200" dirty="0">
              <a:latin typeface="Lucida Handwriting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905000"/>
            <a:ext cx="7696200" cy="4267200"/>
          </a:xfrm>
        </p:spPr>
        <p:txBody>
          <a:bodyPr>
            <a:normAutofit fontScale="92500"/>
          </a:bodyPr>
          <a:lstStyle/>
          <a:p>
            <a:pPr marL="68580" indent="0">
              <a:buNone/>
            </a:pPr>
            <a:r>
              <a:rPr lang="en-US" b="1" u="sng" dirty="0" smtClean="0">
                <a:latin typeface="High Tower Text" pitchFamily="18" charset="0"/>
              </a:rPr>
              <a:t>ESTIMATED RESIDUAL / SCRAP VALUE OF DEPRECIABLE ASSET: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latin typeface="High Tower Text" pitchFamily="18" charset="0"/>
              </a:rPr>
              <a:t>It is estimated value of depreciable asset at end of its useful life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latin typeface="High Tower Text" pitchFamily="18" charset="0"/>
              </a:rPr>
              <a:t>It Is generally difficult to determine the residual value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latin typeface="High Tower Text" pitchFamily="18" charset="0"/>
              </a:rPr>
              <a:t>But it is estimated at the time of acquisition , installation and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latin typeface="High Tower Text" pitchFamily="18" charset="0"/>
              </a:rPr>
              <a:t>At the time of revaluation of the asset</a:t>
            </a:r>
          </a:p>
          <a:p>
            <a:pPr marL="68580" indent="0">
              <a:buNone/>
            </a:pPr>
            <a:r>
              <a:rPr lang="en-US" b="1" u="sng" dirty="0" smtClean="0">
                <a:latin typeface="High Tower Text" pitchFamily="18" charset="0"/>
              </a:rPr>
              <a:t>MEANING OF DEPRECIABLE AMOUNT :</a:t>
            </a:r>
          </a:p>
          <a:p>
            <a:pPr marL="525780" indent="-457200">
              <a:buFont typeface="+mj-lt"/>
              <a:buAutoNum type="alphaLcParenR"/>
            </a:pPr>
            <a:r>
              <a:rPr lang="en-US" dirty="0" smtClean="0">
                <a:latin typeface="High Tower Text" pitchFamily="18" charset="0"/>
              </a:rPr>
              <a:t>Historical cost – estimated scrap value </a:t>
            </a:r>
          </a:p>
          <a:p>
            <a:pPr marL="525780" indent="-457200">
              <a:buFont typeface="+mj-lt"/>
              <a:buAutoNum type="alphaLcParenR"/>
            </a:pPr>
            <a:r>
              <a:rPr lang="en-US" dirty="0" smtClean="0">
                <a:latin typeface="High Tower Text" pitchFamily="18" charset="0"/>
              </a:rPr>
              <a:t>Depreciable amount is allocated over the estimated useful life of depreciable asset</a:t>
            </a:r>
          </a:p>
        </p:txBody>
      </p:sp>
    </p:spTree>
    <p:extLst>
      <p:ext uri="{BB962C8B-B14F-4D97-AF65-F5344CB8AC3E}">
        <p14:creationId xmlns="" xmlns:p14="http://schemas.microsoft.com/office/powerpoint/2010/main" val="8283024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Lucida Handwriting" pitchFamily="66" charset="0"/>
              </a:rPr>
              <a:t>METHODS OF DEPRECIATION</a:t>
            </a:r>
            <a:endParaRPr lang="en-US" dirty="0">
              <a:latin typeface="Lucida Handwriting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68580" indent="0">
              <a:buNone/>
            </a:pPr>
            <a:r>
              <a:rPr lang="en-US" dirty="0" smtClean="0">
                <a:latin typeface="High Tower Text" pitchFamily="18" charset="0"/>
              </a:rPr>
              <a:t>There are two methods of depreciation which are most commonly employed in industrial and commercial enterprises. they are as follows:</a:t>
            </a:r>
          </a:p>
          <a:p>
            <a:pPr marL="68580" indent="0">
              <a:buNone/>
            </a:pPr>
            <a:endParaRPr lang="en-US" dirty="0" smtClean="0">
              <a:latin typeface="High Tower Text" pitchFamily="18" charset="0"/>
            </a:endParaRPr>
          </a:p>
          <a:p>
            <a:pPr marL="525780" indent="-457200">
              <a:buFont typeface="+mj-lt"/>
              <a:buAutoNum type="alphaUcPeriod"/>
            </a:pPr>
            <a:r>
              <a:rPr lang="en-US" dirty="0" smtClean="0">
                <a:latin typeface="High Tower Text" pitchFamily="18" charset="0"/>
              </a:rPr>
              <a:t>Straight line method (SLM)</a:t>
            </a:r>
          </a:p>
          <a:p>
            <a:pPr marL="525780" indent="-457200">
              <a:buFont typeface="+mj-lt"/>
              <a:buAutoNum type="alphaUcPeriod"/>
            </a:pPr>
            <a:r>
              <a:rPr lang="en-US" dirty="0" smtClean="0">
                <a:latin typeface="High Tower Text" pitchFamily="18" charset="0"/>
              </a:rPr>
              <a:t>Written down value method (WDV)</a:t>
            </a:r>
          </a:p>
          <a:p>
            <a:pPr marL="68580" indent="0">
              <a:buNone/>
            </a:pPr>
            <a:endParaRPr lang="en-US" dirty="0" smtClean="0">
              <a:latin typeface="High Tower Text" pitchFamily="18" charset="0"/>
            </a:endParaRPr>
          </a:p>
          <a:p>
            <a:pPr marL="68580" indent="0">
              <a:buNone/>
            </a:pPr>
            <a:r>
              <a:rPr lang="en-US" dirty="0" smtClean="0">
                <a:latin typeface="High Tower Text" pitchFamily="18" charset="0"/>
              </a:rPr>
              <a:t>The management uses most appropriate method(s) based on various important factors. they are</a:t>
            </a:r>
          </a:p>
          <a:p>
            <a:pPr marL="68580" indent="0">
              <a:buNone/>
            </a:pPr>
            <a:endParaRPr lang="en-US" dirty="0" smtClean="0">
              <a:latin typeface="High Tower Text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High Tower Text" pitchFamily="18" charset="0"/>
              </a:rPr>
              <a:t>Type of asset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High Tower Text" pitchFamily="18" charset="0"/>
              </a:rPr>
              <a:t>Nature of the use of asset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High Tower Text" pitchFamily="18" charset="0"/>
              </a:rPr>
              <a:t>Circumstances prevailing in the business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High Tower Text" pitchFamily="18" charset="0"/>
              </a:rPr>
              <a:t>Selected depreciation method should be applied consistently from period to period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25535563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99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305</TotalTime>
  <Words>1055</Words>
  <Application>Microsoft Office PowerPoint</Application>
  <PresentationFormat>On-screen Show (4:3)</PresentationFormat>
  <Paragraphs>132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Austin</vt:lpstr>
      <vt:lpstr>AS-6 (REVISED)</vt:lpstr>
      <vt:lpstr>DEPRECIATION ACCOUNTING</vt:lpstr>
      <vt:lpstr>   INTRODUCTION </vt:lpstr>
      <vt:lpstr>APPLICABILITY</vt:lpstr>
      <vt:lpstr>    CALCULATION OF DEPRECIATION</vt:lpstr>
      <vt:lpstr>Contd…</vt:lpstr>
      <vt:lpstr>Slide 7</vt:lpstr>
      <vt:lpstr>SCRAP VALUE AND DEPRECIABLE AMOUNT</vt:lpstr>
      <vt:lpstr>METHODS OF DEPRECIATION</vt:lpstr>
      <vt:lpstr>CHANGE IN DEPRECIATION METHOD</vt:lpstr>
      <vt:lpstr>PROCEDURE TO BE FOLLOWED IN THE CASE OF CHANGE IN DEPRECIATION</vt:lpstr>
      <vt:lpstr>CHANGE IN ESTIMATED USEFUL LIFE</vt:lpstr>
      <vt:lpstr>CHANGE IN HISTORICAL COST</vt:lpstr>
      <vt:lpstr>DEPRECIATION CHARGED ON ADDITION OR EXTENSION TO AN EXISTING ASSET</vt:lpstr>
      <vt:lpstr>DISCLOSURE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AS-6 (REVISED)</dc:title>
  <dc:creator>HOME</dc:creator>
  <cp:lastModifiedBy>Thulasi</cp:lastModifiedBy>
  <cp:revision>34</cp:revision>
  <dcterms:created xsi:type="dcterms:W3CDTF">2010-07-23T10:11:39Z</dcterms:created>
  <dcterms:modified xsi:type="dcterms:W3CDTF">2011-04-05T12:34:06Z</dcterms:modified>
</cp:coreProperties>
</file>