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2"/>
  </p:notesMasterIdLst>
  <p:sldIdLst>
    <p:sldId id="270" r:id="rId2"/>
    <p:sldId id="256" r:id="rId3"/>
    <p:sldId id="269" r:id="rId4"/>
    <p:sldId id="271" r:id="rId5"/>
    <p:sldId id="275" r:id="rId6"/>
    <p:sldId id="283" r:id="rId7"/>
    <p:sldId id="293" r:id="rId8"/>
    <p:sldId id="267" r:id="rId9"/>
    <p:sldId id="302" r:id="rId10"/>
    <p:sldId id="264" r:id="rId11"/>
    <p:sldId id="292" r:id="rId12"/>
    <p:sldId id="274" r:id="rId13"/>
    <p:sldId id="276" r:id="rId14"/>
    <p:sldId id="262" r:id="rId15"/>
    <p:sldId id="280" r:id="rId16"/>
    <p:sldId id="281" r:id="rId17"/>
    <p:sldId id="303" r:id="rId18"/>
    <p:sldId id="286" r:id="rId19"/>
    <p:sldId id="294" r:id="rId20"/>
    <p:sldId id="295" r:id="rId21"/>
    <p:sldId id="296" r:id="rId22"/>
    <p:sldId id="297" r:id="rId23"/>
    <p:sldId id="304" r:id="rId24"/>
    <p:sldId id="305" r:id="rId25"/>
    <p:sldId id="298" r:id="rId26"/>
    <p:sldId id="299" r:id="rId27"/>
    <p:sldId id="285" r:id="rId28"/>
    <p:sldId id="257" r:id="rId29"/>
    <p:sldId id="290" r:id="rId30"/>
    <p:sldId id="301"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CC3300"/>
    <a:srgbClr val="FF3300"/>
    <a:srgbClr val="660033"/>
    <a:srgbClr val="008000"/>
    <a:srgbClr val="006600"/>
    <a:srgbClr val="33CCFF"/>
    <a:srgbClr val="08C46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60"/>
  </p:normalViewPr>
  <p:slideViewPr>
    <p:cSldViewPr>
      <p:cViewPr varScale="1">
        <p:scale>
          <a:sx n="67" d="100"/>
          <a:sy n="67" d="100"/>
        </p:scale>
        <p:origin x="1398"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8A48CD-D9BD-4548-B559-1B2A6FD4EA20}"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en-US"/>
        </a:p>
      </dgm:t>
    </dgm:pt>
    <dgm:pt modelId="{F39EA8CB-9A0B-40EB-AE1C-5FE48B1D7B13}">
      <dgm:prSet phldrT="[Text]" custT="1"/>
      <dgm:spPr/>
      <dgm:t>
        <a:bodyPr/>
        <a:lstStyle/>
        <a:p>
          <a:r>
            <a:rPr lang="en-US" sz="4800" b="1" dirty="0" smtClean="0"/>
            <a:t>Mobile OS</a:t>
          </a:r>
          <a:endParaRPr lang="en-US" sz="4800" b="1" dirty="0"/>
        </a:p>
      </dgm:t>
    </dgm:pt>
    <dgm:pt modelId="{D3705633-9A62-45C5-814E-3D87872E517B}" type="parTrans" cxnId="{3C590262-130D-421F-9351-5E7A75EFCBFD}">
      <dgm:prSet/>
      <dgm:spPr/>
      <dgm:t>
        <a:bodyPr/>
        <a:lstStyle/>
        <a:p>
          <a:endParaRPr lang="en-US" b="1"/>
        </a:p>
      </dgm:t>
    </dgm:pt>
    <dgm:pt modelId="{D4A9E068-8949-4ECF-9308-0A8E85F47086}" type="sibTrans" cxnId="{3C590262-130D-421F-9351-5E7A75EFCBFD}">
      <dgm:prSet/>
      <dgm:spPr/>
      <dgm:t>
        <a:bodyPr/>
        <a:lstStyle/>
        <a:p>
          <a:endParaRPr lang="en-US" b="1"/>
        </a:p>
      </dgm:t>
    </dgm:pt>
    <dgm:pt modelId="{AF443EED-CEF7-4623-AE78-79CACB9CD83A}">
      <dgm:prSet phldrT="[Text]" custT="1"/>
      <dgm:spPr/>
      <dgm:t>
        <a:bodyPr/>
        <a:lstStyle/>
        <a:p>
          <a:r>
            <a:rPr lang="en-US" sz="2400" b="1" dirty="0" smtClean="0"/>
            <a:t>iPhone OS</a:t>
          </a:r>
          <a:endParaRPr lang="en-US" sz="2400" b="1" dirty="0"/>
        </a:p>
      </dgm:t>
    </dgm:pt>
    <dgm:pt modelId="{14701BB1-5C4B-4BB4-85BF-582A182A1565}" type="parTrans" cxnId="{F956CABE-F15C-45DE-9874-0911EC4B9B76}">
      <dgm:prSet/>
      <dgm:spPr/>
      <dgm:t>
        <a:bodyPr/>
        <a:lstStyle/>
        <a:p>
          <a:endParaRPr lang="en-US" b="1"/>
        </a:p>
      </dgm:t>
    </dgm:pt>
    <dgm:pt modelId="{BA4FAB54-20CE-413B-BA32-73F521998AA7}" type="sibTrans" cxnId="{F956CABE-F15C-45DE-9874-0911EC4B9B76}">
      <dgm:prSet/>
      <dgm:spPr/>
      <dgm:t>
        <a:bodyPr/>
        <a:lstStyle/>
        <a:p>
          <a:endParaRPr lang="en-US" b="1"/>
        </a:p>
      </dgm:t>
    </dgm:pt>
    <dgm:pt modelId="{FE920887-58D6-4809-B727-2C260F119AB6}">
      <dgm:prSet phldrT="[Text]" custT="1"/>
      <dgm:spPr/>
      <dgm:t>
        <a:bodyPr/>
        <a:lstStyle/>
        <a:p>
          <a:r>
            <a:rPr lang="en-US" sz="2400" b="1" smtClean="0"/>
            <a:t>Windows Mobile</a:t>
          </a:r>
          <a:endParaRPr lang="en-US" sz="2400" b="1" dirty="0"/>
        </a:p>
      </dgm:t>
    </dgm:pt>
    <dgm:pt modelId="{BB7DEA0B-CF3F-4495-99B0-3B30F9ACDFDE}" type="parTrans" cxnId="{952C82CD-6F30-4476-8916-3CC5DE3C9DF9}">
      <dgm:prSet/>
      <dgm:spPr/>
      <dgm:t>
        <a:bodyPr/>
        <a:lstStyle/>
        <a:p>
          <a:endParaRPr lang="en-US" b="1"/>
        </a:p>
      </dgm:t>
    </dgm:pt>
    <dgm:pt modelId="{4996B78E-3B88-4B9E-9C9B-5588E22390FD}" type="sibTrans" cxnId="{952C82CD-6F30-4476-8916-3CC5DE3C9DF9}">
      <dgm:prSet/>
      <dgm:spPr/>
      <dgm:t>
        <a:bodyPr/>
        <a:lstStyle/>
        <a:p>
          <a:endParaRPr lang="en-US" b="1"/>
        </a:p>
      </dgm:t>
    </dgm:pt>
    <dgm:pt modelId="{A1427E0B-77C9-4C38-9B7D-2AC9FD5B9DC8}">
      <dgm:prSet phldrT="[Text]" custT="1"/>
      <dgm:spPr/>
      <dgm:t>
        <a:bodyPr/>
        <a:lstStyle/>
        <a:p>
          <a:r>
            <a:rPr lang="en-US" sz="2400" b="1" dirty="0" smtClean="0"/>
            <a:t>Android</a:t>
          </a:r>
          <a:r>
            <a:rPr lang="en-US" sz="4400" b="1" dirty="0" smtClean="0"/>
            <a:t> </a:t>
          </a:r>
          <a:endParaRPr lang="en-US" sz="4400" b="1" dirty="0"/>
        </a:p>
      </dgm:t>
    </dgm:pt>
    <dgm:pt modelId="{F870BB17-492F-4F9F-A14A-63FAC98E0DBE}" type="parTrans" cxnId="{D8FE7061-5290-4E9A-BB24-697D02F26BA3}">
      <dgm:prSet/>
      <dgm:spPr/>
      <dgm:t>
        <a:bodyPr/>
        <a:lstStyle/>
        <a:p>
          <a:endParaRPr lang="en-US" b="1"/>
        </a:p>
      </dgm:t>
    </dgm:pt>
    <dgm:pt modelId="{C7A75020-6406-4A40-9EB2-38FF7FD7795D}" type="sibTrans" cxnId="{D8FE7061-5290-4E9A-BB24-697D02F26BA3}">
      <dgm:prSet/>
      <dgm:spPr/>
      <dgm:t>
        <a:bodyPr/>
        <a:lstStyle/>
        <a:p>
          <a:endParaRPr lang="en-US" b="1"/>
        </a:p>
      </dgm:t>
    </dgm:pt>
    <dgm:pt modelId="{6DE8A130-3523-41E3-8972-3138C6E21C28}">
      <dgm:prSet phldrT="[Text]" custT="1"/>
      <dgm:spPr/>
      <dgm:t>
        <a:bodyPr/>
        <a:lstStyle/>
        <a:p>
          <a:r>
            <a:rPr lang="en-US" sz="2400" b="1" dirty="0" smtClean="0"/>
            <a:t>Symbian OS</a:t>
          </a:r>
          <a:endParaRPr lang="en-US" sz="2400" b="1" dirty="0"/>
        </a:p>
      </dgm:t>
    </dgm:pt>
    <dgm:pt modelId="{9F00DF51-54BC-4ED7-9B78-E654AE3C169A}" type="parTrans" cxnId="{CA6736EC-78DC-442B-AC5A-1E9013EB6AF9}">
      <dgm:prSet/>
      <dgm:spPr/>
      <dgm:t>
        <a:bodyPr/>
        <a:lstStyle/>
        <a:p>
          <a:endParaRPr lang="en-US"/>
        </a:p>
      </dgm:t>
    </dgm:pt>
    <dgm:pt modelId="{A62CD480-2D36-45D5-953B-C3984DD5807D}" type="sibTrans" cxnId="{CA6736EC-78DC-442B-AC5A-1E9013EB6AF9}">
      <dgm:prSet/>
      <dgm:spPr/>
      <dgm:t>
        <a:bodyPr/>
        <a:lstStyle/>
        <a:p>
          <a:endParaRPr lang="en-US"/>
        </a:p>
      </dgm:t>
    </dgm:pt>
    <dgm:pt modelId="{600C4DA3-48EA-4B36-B7A4-9C3815E1FA3C}">
      <dgm:prSet phldrT="[Text]" custT="1"/>
      <dgm:spPr/>
      <dgm:t>
        <a:bodyPr/>
        <a:lstStyle/>
        <a:p>
          <a:r>
            <a:rPr lang="en-US" sz="2400" b="1" dirty="0" smtClean="0"/>
            <a:t>Palm OS</a:t>
          </a:r>
          <a:endParaRPr lang="en-US" sz="2400" b="1" dirty="0"/>
        </a:p>
      </dgm:t>
    </dgm:pt>
    <dgm:pt modelId="{85D4C3D2-204C-4DE0-A04F-E43A5196213E}" type="parTrans" cxnId="{530F9D9C-EDDF-4FEC-BDFA-C26C623BA8E1}">
      <dgm:prSet/>
      <dgm:spPr/>
      <dgm:t>
        <a:bodyPr/>
        <a:lstStyle/>
        <a:p>
          <a:endParaRPr lang="en-US"/>
        </a:p>
      </dgm:t>
    </dgm:pt>
    <dgm:pt modelId="{F0BD632F-CE11-407F-8432-6AC7DCB2D49B}" type="sibTrans" cxnId="{530F9D9C-EDDF-4FEC-BDFA-C26C623BA8E1}">
      <dgm:prSet/>
      <dgm:spPr/>
      <dgm:t>
        <a:bodyPr/>
        <a:lstStyle/>
        <a:p>
          <a:endParaRPr lang="en-US"/>
        </a:p>
      </dgm:t>
    </dgm:pt>
    <dgm:pt modelId="{B620562B-712F-45BD-803B-98A7D7DDBDA9}" type="pres">
      <dgm:prSet presAssocID="{8D8A48CD-D9BD-4548-B559-1B2A6FD4EA20}" presName="hierChild1" presStyleCnt="0">
        <dgm:presLayoutVars>
          <dgm:orgChart val="1"/>
          <dgm:chPref val="1"/>
          <dgm:dir/>
          <dgm:animOne val="branch"/>
          <dgm:animLvl val="lvl"/>
          <dgm:resizeHandles/>
        </dgm:presLayoutVars>
      </dgm:prSet>
      <dgm:spPr/>
      <dgm:t>
        <a:bodyPr/>
        <a:lstStyle/>
        <a:p>
          <a:endParaRPr lang="en-US"/>
        </a:p>
      </dgm:t>
    </dgm:pt>
    <dgm:pt modelId="{D6C62AD8-34F4-4B0E-A00A-FAFF7671E7C3}" type="pres">
      <dgm:prSet presAssocID="{F39EA8CB-9A0B-40EB-AE1C-5FE48B1D7B13}" presName="hierRoot1" presStyleCnt="0">
        <dgm:presLayoutVars>
          <dgm:hierBranch val="init"/>
        </dgm:presLayoutVars>
      </dgm:prSet>
      <dgm:spPr/>
      <dgm:t>
        <a:bodyPr/>
        <a:lstStyle/>
        <a:p>
          <a:endParaRPr lang="en-IN"/>
        </a:p>
      </dgm:t>
    </dgm:pt>
    <dgm:pt modelId="{8418E326-0574-4E09-864C-785319F6AD17}" type="pres">
      <dgm:prSet presAssocID="{F39EA8CB-9A0B-40EB-AE1C-5FE48B1D7B13}" presName="rootComposite1" presStyleCnt="0"/>
      <dgm:spPr/>
      <dgm:t>
        <a:bodyPr/>
        <a:lstStyle/>
        <a:p>
          <a:endParaRPr lang="en-IN"/>
        </a:p>
      </dgm:t>
    </dgm:pt>
    <dgm:pt modelId="{170A8266-64D5-49A4-9FDA-FDA0D6A8AF25}" type="pres">
      <dgm:prSet presAssocID="{F39EA8CB-9A0B-40EB-AE1C-5FE48B1D7B13}" presName="rootText1" presStyleLbl="node0" presStyleIdx="0" presStyleCnt="1" custScaleX="289662" custScaleY="129668" custLinFactY="-82025" custLinFactNeighborX="-2635" custLinFactNeighborY="-100000">
        <dgm:presLayoutVars>
          <dgm:chPref val="3"/>
        </dgm:presLayoutVars>
      </dgm:prSet>
      <dgm:spPr/>
      <dgm:t>
        <a:bodyPr/>
        <a:lstStyle/>
        <a:p>
          <a:endParaRPr lang="en-US"/>
        </a:p>
      </dgm:t>
    </dgm:pt>
    <dgm:pt modelId="{6BC23AED-D967-4F34-9C6B-E02E821BF975}" type="pres">
      <dgm:prSet presAssocID="{F39EA8CB-9A0B-40EB-AE1C-5FE48B1D7B13}" presName="rootConnector1" presStyleLbl="node1" presStyleIdx="0" presStyleCnt="0"/>
      <dgm:spPr/>
      <dgm:t>
        <a:bodyPr/>
        <a:lstStyle/>
        <a:p>
          <a:endParaRPr lang="en-US"/>
        </a:p>
      </dgm:t>
    </dgm:pt>
    <dgm:pt modelId="{501EBD01-146B-45FF-B6BB-7EA65E6AEDDA}" type="pres">
      <dgm:prSet presAssocID="{F39EA8CB-9A0B-40EB-AE1C-5FE48B1D7B13}" presName="hierChild2" presStyleCnt="0"/>
      <dgm:spPr/>
      <dgm:t>
        <a:bodyPr/>
        <a:lstStyle/>
        <a:p>
          <a:endParaRPr lang="en-IN"/>
        </a:p>
      </dgm:t>
    </dgm:pt>
    <dgm:pt modelId="{E850ABFA-B554-4472-9D91-A0E20F411DB3}" type="pres">
      <dgm:prSet presAssocID="{14701BB1-5C4B-4BB4-85BF-582A182A1565}" presName="Name37" presStyleLbl="parChTrans1D2" presStyleIdx="0" presStyleCnt="5"/>
      <dgm:spPr/>
      <dgm:t>
        <a:bodyPr/>
        <a:lstStyle/>
        <a:p>
          <a:endParaRPr lang="en-US"/>
        </a:p>
      </dgm:t>
    </dgm:pt>
    <dgm:pt modelId="{E93FC3E4-20E1-4AB7-BCE1-F47771DF0400}" type="pres">
      <dgm:prSet presAssocID="{AF443EED-CEF7-4623-AE78-79CACB9CD83A}" presName="hierRoot2" presStyleCnt="0">
        <dgm:presLayoutVars>
          <dgm:hierBranch val="init"/>
        </dgm:presLayoutVars>
      </dgm:prSet>
      <dgm:spPr/>
      <dgm:t>
        <a:bodyPr/>
        <a:lstStyle/>
        <a:p>
          <a:endParaRPr lang="en-IN"/>
        </a:p>
      </dgm:t>
    </dgm:pt>
    <dgm:pt modelId="{9609AF1E-76E5-4357-865D-F7E35AEE87E7}" type="pres">
      <dgm:prSet presAssocID="{AF443EED-CEF7-4623-AE78-79CACB9CD83A}" presName="rootComposite" presStyleCnt="0"/>
      <dgm:spPr/>
      <dgm:t>
        <a:bodyPr/>
        <a:lstStyle/>
        <a:p>
          <a:endParaRPr lang="en-IN"/>
        </a:p>
      </dgm:t>
    </dgm:pt>
    <dgm:pt modelId="{58FE07E2-96CE-40D4-AD7F-9CE7EF9854B7}" type="pres">
      <dgm:prSet presAssocID="{AF443EED-CEF7-4623-AE78-79CACB9CD83A}" presName="rootText" presStyleLbl="node2" presStyleIdx="0" presStyleCnt="5" custScaleX="130357" custScaleY="122453" custLinFactNeighborX="4919">
        <dgm:presLayoutVars>
          <dgm:chPref val="3"/>
        </dgm:presLayoutVars>
      </dgm:prSet>
      <dgm:spPr/>
      <dgm:t>
        <a:bodyPr/>
        <a:lstStyle/>
        <a:p>
          <a:endParaRPr lang="en-US"/>
        </a:p>
      </dgm:t>
    </dgm:pt>
    <dgm:pt modelId="{909AE3CE-2F90-403E-8CCF-A1879CAF9A4C}" type="pres">
      <dgm:prSet presAssocID="{AF443EED-CEF7-4623-AE78-79CACB9CD83A}" presName="rootConnector" presStyleLbl="node2" presStyleIdx="0" presStyleCnt="5"/>
      <dgm:spPr/>
      <dgm:t>
        <a:bodyPr/>
        <a:lstStyle/>
        <a:p>
          <a:endParaRPr lang="en-US"/>
        </a:p>
      </dgm:t>
    </dgm:pt>
    <dgm:pt modelId="{05906CA6-EFB9-44ED-8376-E32F24757156}" type="pres">
      <dgm:prSet presAssocID="{AF443EED-CEF7-4623-AE78-79CACB9CD83A}" presName="hierChild4" presStyleCnt="0"/>
      <dgm:spPr/>
      <dgm:t>
        <a:bodyPr/>
        <a:lstStyle/>
        <a:p>
          <a:endParaRPr lang="en-IN"/>
        </a:p>
      </dgm:t>
    </dgm:pt>
    <dgm:pt modelId="{4F25E5FE-94E0-4A2E-AC75-FF427F661A79}" type="pres">
      <dgm:prSet presAssocID="{AF443EED-CEF7-4623-AE78-79CACB9CD83A}" presName="hierChild5" presStyleCnt="0"/>
      <dgm:spPr/>
      <dgm:t>
        <a:bodyPr/>
        <a:lstStyle/>
        <a:p>
          <a:endParaRPr lang="en-IN"/>
        </a:p>
      </dgm:t>
    </dgm:pt>
    <dgm:pt modelId="{A5FFBDD9-241E-4685-92F8-8CC18702D371}" type="pres">
      <dgm:prSet presAssocID="{BB7DEA0B-CF3F-4495-99B0-3B30F9ACDFDE}" presName="Name37" presStyleLbl="parChTrans1D2" presStyleIdx="1" presStyleCnt="5"/>
      <dgm:spPr/>
      <dgm:t>
        <a:bodyPr/>
        <a:lstStyle/>
        <a:p>
          <a:endParaRPr lang="en-US"/>
        </a:p>
      </dgm:t>
    </dgm:pt>
    <dgm:pt modelId="{CDC28EF5-58E9-4443-85D6-0A9609B03064}" type="pres">
      <dgm:prSet presAssocID="{FE920887-58D6-4809-B727-2C260F119AB6}" presName="hierRoot2" presStyleCnt="0">
        <dgm:presLayoutVars>
          <dgm:hierBranch val="init"/>
        </dgm:presLayoutVars>
      </dgm:prSet>
      <dgm:spPr/>
      <dgm:t>
        <a:bodyPr/>
        <a:lstStyle/>
        <a:p>
          <a:endParaRPr lang="en-IN"/>
        </a:p>
      </dgm:t>
    </dgm:pt>
    <dgm:pt modelId="{BF89397F-E4E2-4626-9FEE-11D2E5758148}" type="pres">
      <dgm:prSet presAssocID="{FE920887-58D6-4809-B727-2C260F119AB6}" presName="rootComposite" presStyleCnt="0"/>
      <dgm:spPr/>
      <dgm:t>
        <a:bodyPr/>
        <a:lstStyle/>
        <a:p>
          <a:endParaRPr lang="en-IN"/>
        </a:p>
      </dgm:t>
    </dgm:pt>
    <dgm:pt modelId="{59BD5E37-2AD8-49B8-B241-F7B816E8691B}" type="pres">
      <dgm:prSet presAssocID="{FE920887-58D6-4809-B727-2C260F119AB6}" presName="rootText" presStyleLbl="node2" presStyleIdx="1" presStyleCnt="5" custScaleX="113464" custScaleY="124322">
        <dgm:presLayoutVars>
          <dgm:chPref val="3"/>
        </dgm:presLayoutVars>
      </dgm:prSet>
      <dgm:spPr/>
      <dgm:t>
        <a:bodyPr/>
        <a:lstStyle/>
        <a:p>
          <a:endParaRPr lang="en-US"/>
        </a:p>
      </dgm:t>
    </dgm:pt>
    <dgm:pt modelId="{8FFBC2D4-DC6F-4E6D-A8A6-78706B5FEB0B}" type="pres">
      <dgm:prSet presAssocID="{FE920887-58D6-4809-B727-2C260F119AB6}" presName="rootConnector" presStyleLbl="node2" presStyleIdx="1" presStyleCnt="5"/>
      <dgm:spPr/>
      <dgm:t>
        <a:bodyPr/>
        <a:lstStyle/>
        <a:p>
          <a:endParaRPr lang="en-US"/>
        </a:p>
      </dgm:t>
    </dgm:pt>
    <dgm:pt modelId="{2906EE23-F5C6-433B-BBCB-8149E871F119}" type="pres">
      <dgm:prSet presAssocID="{FE920887-58D6-4809-B727-2C260F119AB6}" presName="hierChild4" presStyleCnt="0"/>
      <dgm:spPr/>
      <dgm:t>
        <a:bodyPr/>
        <a:lstStyle/>
        <a:p>
          <a:endParaRPr lang="en-IN"/>
        </a:p>
      </dgm:t>
    </dgm:pt>
    <dgm:pt modelId="{72E6DD29-F5AB-4969-8431-F97DCFA01D51}" type="pres">
      <dgm:prSet presAssocID="{FE920887-58D6-4809-B727-2C260F119AB6}" presName="hierChild5" presStyleCnt="0"/>
      <dgm:spPr/>
      <dgm:t>
        <a:bodyPr/>
        <a:lstStyle/>
        <a:p>
          <a:endParaRPr lang="en-IN"/>
        </a:p>
      </dgm:t>
    </dgm:pt>
    <dgm:pt modelId="{E6D59987-AE76-47E5-8010-9347B3F32D41}" type="pres">
      <dgm:prSet presAssocID="{F870BB17-492F-4F9F-A14A-63FAC98E0DBE}" presName="Name37" presStyleLbl="parChTrans1D2" presStyleIdx="2" presStyleCnt="5"/>
      <dgm:spPr/>
      <dgm:t>
        <a:bodyPr/>
        <a:lstStyle/>
        <a:p>
          <a:endParaRPr lang="en-US"/>
        </a:p>
      </dgm:t>
    </dgm:pt>
    <dgm:pt modelId="{8B99C201-2D94-4B38-AE13-04F9FD9F343E}" type="pres">
      <dgm:prSet presAssocID="{A1427E0B-77C9-4C38-9B7D-2AC9FD5B9DC8}" presName="hierRoot2" presStyleCnt="0">
        <dgm:presLayoutVars>
          <dgm:hierBranch val="init"/>
        </dgm:presLayoutVars>
      </dgm:prSet>
      <dgm:spPr/>
      <dgm:t>
        <a:bodyPr/>
        <a:lstStyle/>
        <a:p>
          <a:endParaRPr lang="en-IN"/>
        </a:p>
      </dgm:t>
    </dgm:pt>
    <dgm:pt modelId="{8205A1AD-A376-40EE-A518-793140862AA2}" type="pres">
      <dgm:prSet presAssocID="{A1427E0B-77C9-4C38-9B7D-2AC9FD5B9DC8}" presName="rootComposite" presStyleCnt="0"/>
      <dgm:spPr/>
      <dgm:t>
        <a:bodyPr/>
        <a:lstStyle/>
        <a:p>
          <a:endParaRPr lang="en-IN"/>
        </a:p>
      </dgm:t>
    </dgm:pt>
    <dgm:pt modelId="{71053576-15B6-4E29-B399-58D4A071B6E7}" type="pres">
      <dgm:prSet presAssocID="{A1427E0B-77C9-4C38-9B7D-2AC9FD5B9DC8}" presName="rootText" presStyleLbl="node2" presStyleIdx="2" presStyleCnt="5" custScaleY="127836">
        <dgm:presLayoutVars>
          <dgm:chPref val="3"/>
        </dgm:presLayoutVars>
      </dgm:prSet>
      <dgm:spPr/>
      <dgm:t>
        <a:bodyPr/>
        <a:lstStyle/>
        <a:p>
          <a:endParaRPr lang="en-US"/>
        </a:p>
      </dgm:t>
    </dgm:pt>
    <dgm:pt modelId="{59CEA73A-1540-4542-B4F9-29F1008547B1}" type="pres">
      <dgm:prSet presAssocID="{A1427E0B-77C9-4C38-9B7D-2AC9FD5B9DC8}" presName="rootConnector" presStyleLbl="node2" presStyleIdx="2" presStyleCnt="5"/>
      <dgm:spPr/>
      <dgm:t>
        <a:bodyPr/>
        <a:lstStyle/>
        <a:p>
          <a:endParaRPr lang="en-US"/>
        </a:p>
      </dgm:t>
    </dgm:pt>
    <dgm:pt modelId="{97FC7F99-89D5-4836-9831-21569767D878}" type="pres">
      <dgm:prSet presAssocID="{A1427E0B-77C9-4C38-9B7D-2AC9FD5B9DC8}" presName="hierChild4" presStyleCnt="0"/>
      <dgm:spPr/>
      <dgm:t>
        <a:bodyPr/>
        <a:lstStyle/>
        <a:p>
          <a:endParaRPr lang="en-IN"/>
        </a:p>
      </dgm:t>
    </dgm:pt>
    <dgm:pt modelId="{EC1183BA-D5E6-4674-B61D-2358DB4F7373}" type="pres">
      <dgm:prSet presAssocID="{A1427E0B-77C9-4C38-9B7D-2AC9FD5B9DC8}" presName="hierChild5" presStyleCnt="0"/>
      <dgm:spPr/>
      <dgm:t>
        <a:bodyPr/>
        <a:lstStyle/>
        <a:p>
          <a:endParaRPr lang="en-IN"/>
        </a:p>
      </dgm:t>
    </dgm:pt>
    <dgm:pt modelId="{58503A66-758A-406F-9739-4F156600153C}" type="pres">
      <dgm:prSet presAssocID="{9F00DF51-54BC-4ED7-9B78-E654AE3C169A}" presName="Name37" presStyleLbl="parChTrans1D2" presStyleIdx="3" presStyleCnt="5"/>
      <dgm:spPr/>
      <dgm:t>
        <a:bodyPr/>
        <a:lstStyle/>
        <a:p>
          <a:endParaRPr lang="en-IN"/>
        </a:p>
      </dgm:t>
    </dgm:pt>
    <dgm:pt modelId="{DE835226-D7CA-497F-A173-6BC05DBD83E3}" type="pres">
      <dgm:prSet presAssocID="{6DE8A130-3523-41E3-8972-3138C6E21C28}" presName="hierRoot2" presStyleCnt="0">
        <dgm:presLayoutVars>
          <dgm:hierBranch val="init"/>
        </dgm:presLayoutVars>
      </dgm:prSet>
      <dgm:spPr/>
    </dgm:pt>
    <dgm:pt modelId="{7990FD84-3191-435D-BF74-048BE5E87A58}" type="pres">
      <dgm:prSet presAssocID="{6DE8A130-3523-41E3-8972-3138C6E21C28}" presName="rootComposite" presStyleCnt="0"/>
      <dgm:spPr/>
    </dgm:pt>
    <dgm:pt modelId="{22ACD4DB-A388-4B67-B2BD-12A99AB5CD72}" type="pres">
      <dgm:prSet presAssocID="{6DE8A130-3523-41E3-8972-3138C6E21C28}" presName="rootText" presStyleLbl="node2" presStyleIdx="3" presStyleCnt="5" custScaleX="121828" custScaleY="119800">
        <dgm:presLayoutVars>
          <dgm:chPref val="3"/>
        </dgm:presLayoutVars>
      </dgm:prSet>
      <dgm:spPr/>
      <dgm:t>
        <a:bodyPr/>
        <a:lstStyle/>
        <a:p>
          <a:endParaRPr lang="en-US"/>
        </a:p>
      </dgm:t>
    </dgm:pt>
    <dgm:pt modelId="{106D724D-154E-4D25-85AC-EBBD7CE7C21B}" type="pres">
      <dgm:prSet presAssocID="{6DE8A130-3523-41E3-8972-3138C6E21C28}" presName="rootConnector" presStyleLbl="node2" presStyleIdx="3" presStyleCnt="5"/>
      <dgm:spPr/>
      <dgm:t>
        <a:bodyPr/>
        <a:lstStyle/>
        <a:p>
          <a:endParaRPr lang="en-US"/>
        </a:p>
      </dgm:t>
    </dgm:pt>
    <dgm:pt modelId="{CDCC8ADB-015A-472E-95F5-5F0E8A313D79}" type="pres">
      <dgm:prSet presAssocID="{6DE8A130-3523-41E3-8972-3138C6E21C28}" presName="hierChild4" presStyleCnt="0"/>
      <dgm:spPr/>
    </dgm:pt>
    <dgm:pt modelId="{E8AF800A-4BDF-4CD6-B046-434A9E188630}" type="pres">
      <dgm:prSet presAssocID="{6DE8A130-3523-41E3-8972-3138C6E21C28}" presName="hierChild5" presStyleCnt="0"/>
      <dgm:spPr/>
    </dgm:pt>
    <dgm:pt modelId="{07180DDE-13CA-4DF8-982F-F3B4CB21CC25}" type="pres">
      <dgm:prSet presAssocID="{85D4C3D2-204C-4DE0-A04F-E43A5196213E}" presName="Name37" presStyleLbl="parChTrans1D2" presStyleIdx="4" presStyleCnt="5"/>
      <dgm:spPr/>
      <dgm:t>
        <a:bodyPr/>
        <a:lstStyle/>
        <a:p>
          <a:endParaRPr lang="en-IN"/>
        </a:p>
      </dgm:t>
    </dgm:pt>
    <dgm:pt modelId="{B99CD177-2EE3-4E41-B51C-1D1464FA11B5}" type="pres">
      <dgm:prSet presAssocID="{600C4DA3-48EA-4B36-B7A4-9C3815E1FA3C}" presName="hierRoot2" presStyleCnt="0">
        <dgm:presLayoutVars>
          <dgm:hierBranch val="init"/>
        </dgm:presLayoutVars>
      </dgm:prSet>
      <dgm:spPr/>
    </dgm:pt>
    <dgm:pt modelId="{E51880A3-778D-4CAF-850A-249FB1E9317C}" type="pres">
      <dgm:prSet presAssocID="{600C4DA3-48EA-4B36-B7A4-9C3815E1FA3C}" presName="rootComposite" presStyleCnt="0"/>
      <dgm:spPr/>
    </dgm:pt>
    <dgm:pt modelId="{D1DDB2A8-460C-465B-8622-2098682F1C76}" type="pres">
      <dgm:prSet presAssocID="{600C4DA3-48EA-4B36-B7A4-9C3815E1FA3C}" presName="rootText" presStyleLbl="node2" presStyleIdx="4" presStyleCnt="5" custScaleY="119800">
        <dgm:presLayoutVars>
          <dgm:chPref val="3"/>
        </dgm:presLayoutVars>
      </dgm:prSet>
      <dgm:spPr/>
      <dgm:t>
        <a:bodyPr/>
        <a:lstStyle/>
        <a:p>
          <a:endParaRPr lang="en-US"/>
        </a:p>
      </dgm:t>
    </dgm:pt>
    <dgm:pt modelId="{8D08D0F0-421D-480A-9652-867EACA2128A}" type="pres">
      <dgm:prSet presAssocID="{600C4DA3-48EA-4B36-B7A4-9C3815E1FA3C}" presName="rootConnector" presStyleLbl="node2" presStyleIdx="4" presStyleCnt="5"/>
      <dgm:spPr/>
      <dgm:t>
        <a:bodyPr/>
        <a:lstStyle/>
        <a:p>
          <a:endParaRPr lang="en-US"/>
        </a:p>
      </dgm:t>
    </dgm:pt>
    <dgm:pt modelId="{1693AED6-6745-4318-82BE-15E1EDFA141E}" type="pres">
      <dgm:prSet presAssocID="{600C4DA3-48EA-4B36-B7A4-9C3815E1FA3C}" presName="hierChild4" presStyleCnt="0"/>
      <dgm:spPr/>
    </dgm:pt>
    <dgm:pt modelId="{A82FE1AB-0B19-43F7-A16E-9B8E70C47263}" type="pres">
      <dgm:prSet presAssocID="{600C4DA3-48EA-4B36-B7A4-9C3815E1FA3C}" presName="hierChild5" presStyleCnt="0"/>
      <dgm:spPr/>
    </dgm:pt>
    <dgm:pt modelId="{2296FA7D-DF00-4D20-9621-1F7E4AD4AD59}" type="pres">
      <dgm:prSet presAssocID="{F39EA8CB-9A0B-40EB-AE1C-5FE48B1D7B13}" presName="hierChild3" presStyleCnt="0"/>
      <dgm:spPr/>
      <dgm:t>
        <a:bodyPr/>
        <a:lstStyle/>
        <a:p>
          <a:endParaRPr lang="en-IN"/>
        </a:p>
      </dgm:t>
    </dgm:pt>
  </dgm:ptLst>
  <dgm:cxnLst>
    <dgm:cxn modelId="{DCF29E67-836D-448C-BAE7-4CD8F35E7D80}" type="presOf" srcId="{8D8A48CD-D9BD-4548-B559-1B2A6FD4EA20}" destId="{B620562B-712F-45BD-803B-98A7D7DDBDA9}" srcOrd="0" destOrd="0" presId="urn:microsoft.com/office/officeart/2005/8/layout/orgChart1"/>
    <dgm:cxn modelId="{10473E83-E74D-4FC9-90D0-5AEB2E806B73}" type="presOf" srcId="{600C4DA3-48EA-4B36-B7A4-9C3815E1FA3C}" destId="{8D08D0F0-421D-480A-9652-867EACA2128A}" srcOrd="1" destOrd="0" presId="urn:microsoft.com/office/officeart/2005/8/layout/orgChart1"/>
    <dgm:cxn modelId="{E384741E-6FC9-4183-BE76-DA1CCC12A3A4}" type="presOf" srcId="{14701BB1-5C4B-4BB4-85BF-582A182A1565}" destId="{E850ABFA-B554-4472-9D91-A0E20F411DB3}" srcOrd="0" destOrd="0" presId="urn:microsoft.com/office/officeart/2005/8/layout/orgChart1"/>
    <dgm:cxn modelId="{C7EDC50E-9BD0-4983-A13E-AE161CC5F712}" type="presOf" srcId="{85D4C3D2-204C-4DE0-A04F-E43A5196213E}" destId="{07180DDE-13CA-4DF8-982F-F3B4CB21CC25}" srcOrd="0" destOrd="0" presId="urn:microsoft.com/office/officeart/2005/8/layout/orgChart1"/>
    <dgm:cxn modelId="{B0579F38-6BA4-489B-A02A-D009247B9A3C}" type="presOf" srcId="{6DE8A130-3523-41E3-8972-3138C6E21C28}" destId="{22ACD4DB-A388-4B67-B2BD-12A99AB5CD72}" srcOrd="0" destOrd="0" presId="urn:microsoft.com/office/officeart/2005/8/layout/orgChart1"/>
    <dgm:cxn modelId="{3FAEAC01-5632-4413-9066-2AE461A88991}" type="presOf" srcId="{AF443EED-CEF7-4623-AE78-79CACB9CD83A}" destId="{909AE3CE-2F90-403E-8CCF-A1879CAF9A4C}" srcOrd="1" destOrd="0" presId="urn:microsoft.com/office/officeart/2005/8/layout/orgChart1"/>
    <dgm:cxn modelId="{5B301694-FE2C-4592-8B1C-3A5C712376C1}" type="presOf" srcId="{BB7DEA0B-CF3F-4495-99B0-3B30F9ACDFDE}" destId="{A5FFBDD9-241E-4685-92F8-8CC18702D371}" srcOrd="0" destOrd="0" presId="urn:microsoft.com/office/officeart/2005/8/layout/orgChart1"/>
    <dgm:cxn modelId="{1271B30E-66D4-4A93-9CB7-55EC1387138E}" type="presOf" srcId="{A1427E0B-77C9-4C38-9B7D-2AC9FD5B9DC8}" destId="{59CEA73A-1540-4542-B4F9-29F1008547B1}" srcOrd="1" destOrd="0" presId="urn:microsoft.com/office/officeart/2005/8/layout/orgChart1"/>
    <dgm:cxn modelId="{345CE4BD-8A93-411D-BD4A-8AECE08BE8C9}" type="presOf" srcId="{FE920887-58D6-4809-B727-2C260F119AB6}" destId="{59BD5E37-2AD8-49B8-B241-F7B816E8691B}" srcOrd="0" destOrd="0" presId="urn:microsoft.com/office/officeart/2005/8/layout/orgChart1"/>
    <dgm:cxn modelId="{B556139D-25AC-45B3-837A-DB7004BC0BD7}" type="presOf" srcId="{A1427E0B-77C9-4C38-9B7D-2AC9FD5B9DC8}" destId="{71053576-15B6-4E29-B399-58D4A071B6E7}" srcOrd="0" destOrd="0" presId="urn:microsoft.com/office/officeart/2005/8/layout/orgChart1"/>
    <dgm:cxn modelId="{FCF17CF0-9511-48CB-8077-96747B840D63}" type="presOf" srcId="{FE920887-58D6-4809-B727-2C260F119AB6}" destId="{8FFBC2D4-DC6F-4E6D-A8A6-78706B5FEB0B}" srcOrd="1" destOrd="0" presId="urn:microsoft.com/office/officeart/2005/8/layout/orgChart1"/>
    <dgm:cxn modelId="{952C82CD-6F30-4476-8916-3CC5DE3C9DF9}" srcId="{F39EA8CB-9A0B-40EB-AE1C-5FE48B1D7B13}" destId="{FE920887-58D6-4809-B727-2C260F119AB6}" srcOrd="1" destOrd="0" parTransId="{BB7DEA0B-CF3F-4495-99B0-3B30F9ACDFDE}" sibTransId="{4996B78E-3B88-4B9E-9C9B-5588E22390FD}"/>
    <dgm:cxn modelId="{530F9D9C-EDDF-4FEC-BDFA-C26C623BA8E1}" srcId="{F39EA8CB-9A0B-40EB-AE1C-5FE48B1D7B13}" destId="{600C4DA3-48EA-4B36-B7A4-9C3815E1FA3C}" srcOrd="4" destOrd="0" parTransId="{85D4C3D2-204C-4DE0-A04F-E43A5196213E}" sibTransId="{F0BD632F-CE11-407F-8432-6AC7DCB2D49B}"/>
    <dgm:cxn modelId="{D8FE7061-5290-4E9A-BB24-697D02F26BA3}" srcId="{F39EA8CB-9A0B-40EB-AE1C-5FE48B1D7B13}" destId="{A1427E0B-77C9-4C38-9B7D-2AC9FD5B9DC8}" srcOrd="2" destOrd="0" parTransId="{F870BB17-492F-4F9F-A14A-63FAC98E0DBE}" sibTransId="{C7A75020-6406-4A40-9EB2-38FF7FD7795D}"/>
    <dgm:cxn modelId="{3C590262-130D-421F-9351-5E7A75EFCBFD}" srcId="{8D8A48CD-D9BD-4548-B559-1B2A6FD4EA20}" destId="{F39EA8CB-9A0B-40EB-AE1C-5FE48B1D7B13}" srcOrd="0" destOrd="0" parTransId="{D3705633-9A62-45C5-814E-3D87872E517B}" sibTransId="{D4A9E068-8949-4ECF-9308-0A8E85F47086}"/>
    <dgm:cxn modelId="{CE50BCC7-954D-4E6D-8C9D-1EACC5ADCF27}" type="presOf" srcId="{600C4DA3-48EA-4B36-B7A4-9C3815E1FA3C}" destId="{D1DDB2A8-460C-465B-8622-2098682F1C76}" srcOrd="0" destOrd="0" presId="urn:microsoft.com/office/officeart/2005/8/layout/orgChart1"/>
    <dgm:cxn modelId="{9B881679-576C-4EC9-8814-D90EE1A9BF58}" type="presOf" srcId="{AF443EED-CEF7-4623-AE78-79CACB9CD83A}" destId="{58FE07E2-96CE-40D4-AD7F-9CE7EF9854B7}" srcOrd="0" destOrd="0" presId="urn:microsoft.com/office/officeart/2005/8/layout/orgChart1"/>
    <dgm:cxn modelId="{2DBB2257-DE2B-4A85-8EC8-CB91D9FEF015}" type="presOf" srcId="{F870BB17-492F-4F9F-A14A-63FAC98E0DBE}" destId="{E6D59987-AE76-47E5-8010-9347B3F32D41}" srcOrd="0" destOrd="0" presId="urn:microsoft.com/office/officeart/2005/8/layout/orgChart1"/>
    <dgm:cxn modelId="{CA6736EC-78DC-442B-AC5A-1E9013EB6AF9}" srcId="{F39EA8CB-9A0B-40EB-AE1C-5FE48B1D7B13}" destId="{6DE8A130-3523-41E3-8972-3138C6E21C28}" srcOrd="3" destOrd="0" parTransId="{9F00DF51-54BC-4ED7-9B78-E654AE3C169A}" sibTransId="{A62CD480-2D36-45D5-953B-C3984DD5807D}"/>
    <dgm:cxn modelId="{F956CABE-F15C-45DE-9874-0911EC4B9B76}" srcId="{F39EA8CB-9A0B-40EB-AE1C-5FE48B1D7B13}" destId="{AF443EED-CEF7-4623-AE78-79CACB9CD83A}" srcOrd="0" destOrd="0" parTransId="{14701BB1-5C4B-4BB4-85BF-582A182A1565}" sibTransId="{BA4FAB54-20CE-413B-BA32-73F521998AA7}"/>
    <dgm:cxn modelId="{9D58A4F6-6763-47E9-A364-57297E024EDF}" type="presOf" srcId="{F39EA8CB-9A0B-40EB-AE1C-5FE48B1D7B13}" destId="{6BC23AED-D967-4F34-9C6B-E02E821BF975}" srcOrd="1" destOrd="0" presId="urn:microsoft.com/office/officeart/2005/8/layout/orgChart1"/>
    <dgm:cxn modelId="{3B9C96BD-1568-4B13-B09F-88633C6BBBBB}" type="presOf" srcId="{9F00DF51-54BC-4ED7-9B78-E654AE3C169A}" destId="{58503A66-758A-406F-9739-4F156600153C}" srcOrd="0" destOrd="0" presId="urn:microsoft.com/office/officeart/2005/8/layout/orgChart1"/>
    <dgm:cxn modelId="{04B52ABD-B1B1-40A6-9429-DE90B2AA18CC}" type="presOf" srcId="{F39EA8CB-9A0B-40EB-AE1C-5FE48B1D7B13}" destId="{170A8266-64D5-49A4-9FDA-FDA0D6A8AF25}" srcOrd="0" destOrd="0" presId="urn:microsoft.com/office/officeart/2005/8/layout/orgChart1"/>
    <dgm:cxn modelId="{2B6CBA16-F6A9-4D96-9354-3D45326CB631}" type="presOf" srcId="{6DE8A130-3523-41E3-8972-3138C6E21C28}" destId="{106D724D-154E-4D25-85AC-EBBD7CE7C21B}" srcOrd="1" destOrd="0" presId="urn:microsoft.com/office/officeart/2005/8/layout/orgChart1"/>
    <dgm:cxn modelId="{58C00431-6A4C-454C-87AC-0E1DA494C23A}" type="presParOf" srcId="{B620562B-712F-45BD-803B-98A7D7DDBDA9}" destId="{D6C62AD8-34F4-4B0E-A00A-FAFF7671E7C3}" srcOrd="0" destOrd="0" presId="urn:microsoft.com/office/officeart/2005/8/layout/orgChart1"/>
    <dgm:cxn modelId="{60589B19-2947-4A5A-8CAD-8BC1A270B9BA}" type="presParOf" srcId="{D6C62AD8-34F4-4B0E-A00A-FAFF7671E7C3}" destId="{8418E326-0574-4E09-864C-785319F6AD17}" srcOrd="0" destOrd="0" presId="urn:microsoft.com/office/officeart/2005/8/layout/orgChart1"/>
    <dgm:cxn modelId="{CA7FD5BF-FAD1-4F05-9F51-9A7374791A22}" type="presParOf" srcId="{8418E326-0574-4E09-864C-785319F6AD17}" destId="{170A8266-64D5-49A4-9FDA-FDA0D6A8AF25}" srcOrd="0" destOrd="0" presId="urn:microsoft.com/office/officeart/2005/8/layout/orgChart1"/>
    <dgm:cxn modelId="{B81D025B-7BAD-4769-B9C7-A5AF3CBEF718}" type="presParOf" srcId="{8418E326-0574-4E09-864C-785319F6AD17}" destId="{6BC23AED-D967-4F34-9C6B-E02E821BF975}" srcOrd="1" destOrd="0" presId="urn:microsoft.com/office/officeart/2005/8/layout/orgChart1"/>
    <dgm:cxn modelId="{1B460034-9F00-4FC9-84AF-FC5388E7AC9D}" type="presParOf" srcId="{D6C62AD8-34F4-4B0E-A00A-FAFF7671E7C3}" destId="{501EBD01-146B-45FF-B6BB-7EA65E6AEDDA}" srcOrd="1" destOrd="0" presId="urn:microsoft.com/office/officeart/2005/8/layout/orgChart1"/>
    <dgm:cxn modelId="{E740C581-09A0-4E6B-ACE6-B9556903312B}" type="presParOf" srcId="{501EBD01-146B-45FF-B6BB-7EA65E6AEDDA}" destId="{E850ABFA-B554-4472-9D91-A0E20F411DB3}" srcOrd="0" destOrd="0" presId="urn:microsoft.com/office/officeart/2005/8/layout/orgChart1"/>
    <dgm:cxn modelId="{0949780A-4C3D-42D6-A72D-F79B37E8F55E}" type="presParOf" srcId="{501EBD01-146B-45FF-B6BB-7EA65E6AEDDA}" destId="{E93FC3E4-20E1-4AB7-BCE1-F47771DF0400}" srcOrd="1" destOrd="0" presId="urn:microsoft.com/office/officeart/2005/8/layout/orgChart1"/>
    <dgm:cxn modelId="{BA76A1D1-23DA-4064-A5B7-4A61150CD556}" type="presParOf" srcId="{E93FC3E4-20E1-4AB7-BCE1-F47771DF0400}" destId="{9609AF1E-76E5-4357-865D-F7E35AEE87E7}" srcOrd="0" destOrd="0" presId="urn:microsoft.com/office/officeart/2005/8/layout/orgChart1"/>
    <dgm:cxn modelId="{7330B215-6F1A-4EE0-BFED-EFDFDAD00242}" type="presParOf" srcId="{9609AF1E-76E5-4357-865D-F7E35AEE87E7}" destId="{58FE07E2-96CE-40D4-AD7F-9CE7EF9854B7}" srcOrd="0" destOrd="0" presId="urn:microsoft.com/office/officeart/2005/8/layout/orgChart1"/>
    <dgm:cxn modelId="{7BBB7CBD-0786-46D2-865C-C9685CE7B26E}" type="presParOf" srcId="{9609AF1E-76E5-4357-865D-F7E35AEE87E7}" destId="{909AE3CE-2F90-403E-8CCF-A1879CAF9A4C}" srcOrd="1" destOrd="0" presId="urn:microsoft.com/office/officeart/2005/8/layout/orgChart1"/>
    <dgm:cxn modelId="{1879B697-C606-45F6-8C0C-E93E5EFF8CC5}" type="presParOf" srcId="{E93FC3E4-20E1-4AB7-BCE1-F47771DF0400}" destId="{05906CA6-EFB9-44ED-8376-E32F24757156}" srcOrd="1" destOrd="0" presId="urn:microsoft.com/office/officeart/2005/8/layout/orgChart1"/>
    <dgm:cxn modelId="{678AEDA0-91BC-4837-AC29-A62C0440A1EA}" type="presParOf" srcId="{E93FC3E4-20E1-4AB7-BCE1-F47771DF0400}" destId="{4F25E5FE-94E0-4A2E-AC75-FF427F661A79}" srcOrd="2" destOrd="0" presId="urn:microsoft.com/office/officeart/2005/8/layout/orgChart1"/>
    <dgm:cxn modelId="{AD74673B-2090-4D79-879C-31F1CD3F41EB}" type="presParOf" srcId="{501EBD01-146B-45FF-B6BB-7EA65E6AEDDA}" destId="{A5FFBDD9-241E-4685-92F8-8CC18702D371}" srcOrd="2" destOrd="0" presId="urn:microsoft.com/office/officeart/2005/8/layout/orgChart1"/>
    <dgm:cxn modelId="{8D2C6435-E42F-4D41-AF9D-AAF6696C80E7}" type="presParOf" srcId="{501EBD01-146B-45FF-B6BB-7EA65E6AEDDA}" destId="{CDC28EF5-58E9-4443-85D6-0A9609B03064}" srcOrd="3" destOrd="0" presId="urn:microsoft.com/office/officeart/2005/8/layout/orgChart1"/>
    <dgm:cxn modelId="{822EB4BB-6907-4F69-B9D5-435D4411DF80}" type="presParOf" srcId="{CDC28EF5-58E9-4443-85D6-0A9609B03064}" destId="{BF89397F-E4E2-4626-9FEE-11D2E5758148}" srcOrd="0" destOrd="0" presId="urn:microsoft.com/office/officeart/2005/8/layout/orgChart1"/>
    <dgm:cxn modelId="{1731BEFE-4695-4D1D-937C-F7E8AE63AAFD}" type="presParOf" srcId="{BF89397F-E4E2-4626-9FEE-11D2E5758148}" destId="{59BD5E37-2AD8-49B8-B241-F7B816E8691B}" srcOrd="0" destOrd="0" presId="urn:microsoft.com/office/officeart/2005/8/layout/orgChart1"/>
    <dgm:cxn modelId="{4FD182C3-EA7E-4148-A9EF-95FAF5A4B06B}" type="presParOf" srcId="{BF89397F-E4E2-4626-9FEE-11D2E5758148}" destId="{8FFBC2D4-DC6F-4E6D-A8A6-78706B5FEB0B}" srcOrd="1" destOrd="0" presId="urn:microsoft.com/office/officeart/2005/8/layout/orgChart1"/>
    <dgm:cxn modelId="{1C25BBC2-D4AC-446B-AE9C-E6F60CA84A3D}" type="presParOf" srcId="{CDC28EF5-58E9-4443-85D6-0A9609B03064}" destId="{2906EE23-F5C6-433B-BBCB-8149E871F119}" srcOrd="1" destOrd="0" presId="urn:microsoft.com/office/officeart/2005/8/layout/orgChart1"/>
    <dgm:cxn modelId="{E4DC8C31-E6B2-48A7-A3A3-F48019EC4B27}" type="presParOf" srcId="{CDC28EF5-58E9-4443-85D6-0A9609B03064}" destId="{72E6DD29-F5AB-4969-8431-F97DCFA01D51}" srcOrd="2" destOrd="0" presId="urn:microsoft.com/office/officeart/2005/8/layout/orgChart1"/>
    <dgm:cxn modelId="{BF1D5998-6C8E-40B9-9CE8-F3437B24E12B}" type="presParOf" srcId="{501EBD01-146B-45FF-B6BB-7EA65E6AEDDA}" destId="{E6D59987-AE76-47E5-8010-9347B3F32D41}" srcOrd="4" destOrd="0" presId="urn:microsoft.com/office/officeart/2005/8/layout/orgChart1"/>
    <dgm:cxn modelId="{C3EC5322-F9C4-4B45-B176-E50ED500C2DC}" type="presParOf" srcId="{501EBD01-146B-45FF-B6BB-7EA65E6AEDDA}" destId="{8B99C201-2D94-4B38-AE13-04F9FD9F343E}" srcOrd="5" destOrd="0" presId="urn:microsoft.com/office/officeart/2005/8/layout/orgChart1"/>
    <dgm:cxn modelId="{699DA179-2BF1-4EDE-B3DC-4B4F7FD30220}" type="presParOf" srcId="{8B99C201-2D94-4B38-AE13-04F9FD9F343E}" destId="{8205A1AD-A376-40EE-A518-793140862AA2}" srcOrd="0" destOrd="0" presId="urn:microsoft.com/office/officeart/2005/8/layout/orgChart1"/>
    <dgm:cxn modelId="{9C673469-5858-4C1B-BA63-1EC289509AC5}" type="presParOf" srcId="{8205A1AD-A376-40EE-A518-793140862AA2}" destId="{71053576-15B6-4E29-B399-58D4A071B6E7}" srcOrd="0" destOrd="0" presId="urn:microsoft.com/office/officeart/2005/8/layout/orgChart1"/>
    <dgm:cxn modelId="{C9318709-B4D3-46A3-8158-54E4C075B5C6}" type="presParOf" srcId="{8205A1AD-A376-40EE-A518-793140862AA2}" destId="{59CEA73A-1540-4542-B4F9-29F1008547B1}" srcOrd="1" destOrd="0" presId="urn:microsoft.com/office/officeart/2005/8/layout/orgChart1"/>
    <dgm:cxn modelId="{201995CF-9F38-4D61-82D7-A0C633FED49B}" type="presParOf" srcId="{8B99C201-2D94-4B38-AE13-04F9FD9F343E}" destId="{97FC7F99-89D5-4836-9831-21569767D878}" srcOrd="1" destOrd="0" presId="urn:microsoft.com/office/officeart/2005/8/layout/orgChart1"/>
    <dgm:cxn modelId="{6BD18561-676A-4D60-9C9A-0159C9713A7F}" type="presParOf" srcId="{8B99C201-2D94-4B38-AE13-04F9FD9F343E}" destId="{EC1183BA-D5E6-4674-B61D-2358DB4F7373}" srcOrd="2" destOrd="0" presId="urn:microsoft.com/office/officeart/2005/8/layout/orgChart1"/>
    <dgm:cxn modelId="{A0486782-B832-4FF1-990F-D2227B27221B}" type="presParOf" srcId="{501EBD01-146B-45FF-B6BB-7EA65E6AEDDA}" destId="{58503A66-758A-406F-9739-4F156600153C}" srcOrd="6" destOrd="0" presId="urn:microsoft.com/office/officeart/2005/8/layout/orgChart1"/>
    <dgm:cxn modelId="{F1A18591-194E-42D0-AD51-7C9EE6DB3362}" type="presParOf" srcId="{501EBD01-146B-45FF-B6BB-7EA65E6AEDDA}" destId="{DE835226-D7CA-497F-A173-6BC05DBD83E3}" srcOrd="7" destOrd="0" presId="urn:microsoft.com/office/officeart/2005/8/layout/orgChart1"/>
    <dgm:cxn modelId="{DFD79508-51FF-4146-96C3-4E09C08E8712}" type="presParOf" srcId="{DE835226-D7CA-497F-A173-6BC05DBD83E3}" destId="{7990FD84-3191-435D-BF74-048BE5E87A58}" srcOrd="0" destOrd="0" presId="urn:microsoft.com/office/officeart/2005/8/layout/orgChart1"/>
    <dgm:cxn modelId="{C929C0CE-1420-469B-96EF-CFA9DD1F10B7}" type="presParOf" srcId="{7990FD84-3191-435D-BF74-048BE5E87A58}" destId="{22ACD4DB-A388-4B67-B2BD-12A99AB5CD72}" srcOrd="0" destOrd="0" presId="urn:microsoft.com/office/officeart/2005/8/layout/orgChart1"/>
    <dgm:cxn modelId="{90432673-3B2C-44AE-97B9-2707CF27AD1A}" type="presParOf" srcId="{7990FD84-3191-435D-BF74-048BE5E87A58}" destId="{106D724D-154E-4D25-85AC-EBBD7CE7C21B}" srcOrd="1" destOrd="0" presId="urn:microsoft.com/office/officeart/2005/8/layout/orgChart1"/>
    <dgm:cxn modelId="{F725A1A1-5244-4681-BFE3-EF259D13EA5B}" type="presParOf" srcId="{DE835226-D7CA-497F-A173-6BC05DBD83E3}" destId="{CDCC8ADB-015A-472E-95F5-5F0E8A313D79}" srcOrd="1" destOrd="0" presId="urn:microsoft.com/office/officeart/2005/8/layout/orgChart1"/>
    <dgm:cxn modelId="{3B37842F-6D5C-489F-B7BF-D5FB0D8254C6}" type="presParOf" srcId="{DE835226-D7CA-497F-A173-6BC05DBD83E3}" destId="{E8AF800A-4BDF-4CD6-B046-434A9E188630}" srcOrd="2" destOrd="0" presId="urn:microsoft.com/office/officeart/2005/8/layout/orgChart1"/>
    <dgm:cxn modelId="{20D38B2C-CE63-43F3-ACB3-F4F026F97064}" type="presParOf" srcId="{501EBD01-146B-45FF-B6BB-7EA65E6AEDDA}" destId="{07180DDE-13CA-4DF8-982F-F3B4CB21CC25}" srcOrd="8" destOrd="0" presId="urn:microsoft.com/office/officeart/2005/8/layout/orgChart1"/>
    <dgm:cxn modelId="{6052C54F-5C4F-47EF-A3CA-E9EA238D4AAE}" type="presParOf" srcId="{501EBD01-146B-45FF-B6BB-7EA65E6AEDDA}" destId="{B99CD177-2EE3-4E41-B51C-1D1464FA11B5}" srcOrd="9" destOrd="0" presId="urn:microsoft.com/office/officeart/2005/8/layout/orgChart1"/>
    <dgm:cxn modelId="{ADE4B6AE-7BE2-4DB5-BCC5-E1ECE9EA93B7}" type="presParOf" srcId="{B99CD177-2EE3-4E41-B51C-1D1464FA11B5}" destId="{E51880A3-778D-4CAF-850A-249FB1E9317C}" srcOrd="0" destOrd="0" presId="urn:microsoft.com/office/officeart/2005/8/layout/orgChart1"/>
    <dgm:cxn modelId="{E516931B-0202-4947-BD8D-75EE2452D6E1}" type="presParOf" srcId="{E51880A3-778D-4CAF-850A-249FB1E9317C}" destId="{D1DDB2A8-460C-465B-8622-2098682F1C76}" srcOrd="0" destOrd="0" presId="urn:microsoft.com/office/officeart/2005/8/layout/orgChart1"/>
    <dgm:cxn modelId="{B4EB92F3-F87F-4392-A558-CFB846F60480}" type="presParOf" srcId="{E51880A3-778D-4CAF-850A-249FB1E9317C}" destId="{8D08D0F0-421D-480A-9652-867EACA2128A}" srcOrd="1" destOrd="0" presId="urn:microsoft.com/office/officeart/2005/8/layout/orgChart1"/>
    <dgm:cxn modelId="{2F97119B-C347-4910-AB2F-B4CBDB216A92}" type="presParOf" srcId="{B99CD177-2EE3-4E41-B51C-1D1464FA11B5}" destId="{1693AED6-6745-4318-82BE-15E1EDFA141E}" srcOrd="1" destOrd="0" presId="urn:microsoft.com/office/officeart/2005/8/layout/orgChart1"/>
    <dgm:cxn modelId="{A5BA9D48-46F2-443E-B873-8995516F5572}" type="presParOf" srcId="{B99CD177-2EE3-4E41-B51C-1D1464FA11B5}" destId="{A82FE1AB-0B19-43F7-A16E-9B8E70C47263}" srcOrd="2" destOrd="0" presId="urn:microsoft.com/office/officeart/2005/8/layout/orgChart1"/>
    <dgm:cxn modelId="{70F8F13A-C792-468B-9BF0-733DA3A29A24}" type="presParOf" srcId="{D6C62AD8-34F4-4B0E-A00A-FAFF7671E7C3}" destId="{2296FA7D-DF00-4D20-9621-1F7E4AD4AD59}"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CCC0CC-6489-4ED7-9B4E-40C89F069AD5}" type="datetimeFigureOut">
              <a:rPr lang="en-US" smtClean="0"/>
              <a:pPr/>
              <a:t>9/22/2014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9EF2C3-A7B0-41BB-B278-9304BE26977F}" type="slidenum">
              <a:rPr lang="en-US" smtClean="0"/>
              <a:pPr/>
              <a:t>‹#›</a:t>
            </a:fld>
            <a:endParaRPr lang="en-US"/>
          </a:p>
        </p:txBody>
      </p:sp>
    </p:spTree>
    <p:extLst>
      <p:ext uri="{BB962C8B-B14F-4D97-AF65-F5344CB8AC3E}">
        <p14:creationId xmlns:p14="http://schemas.microsoft.com/office/powerpoint/2010/main" val="3603170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A9EF2C3-A7B0-41BB-B278-9304BE26977F}" type="slidenum">
              <a:rPr lang="en-US" smtClean="0"/>
              <a:pPr/>
              <a:t>6</a:t>
            </a:fld>
            <a:endParaRPr lang="en-US"/>
          </a:p>
        </p:txBody>
      </p:sp>
    </p:spTree>
    <p:extLst>
      <p:ext uri="{BB962C8B-B14F-4D97-AF65-F5344CB8AC3E}">
        <p14:creationId xmlns:p14="http://schemas.microsoft.com/office/powerpoint/2010/main" val="2866598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A9EF2C3-A7B0-41BB-B278-9304BE26977F}" type="slidenum">
              <a:rPr lang="en-US" smtClean="0"/>
              <a:pPr/>
              <a:t>11</a:t>
            </a:fld>
            <a:endParaRPr lang="en-US"/>
          </a:p>
        </p:txBody>
      </p:sp>
    </p:spTree>
    <p:extLst>
      <p:ext uri="{BB962C8B-B14F-4D97-AF65-F5344CB8AC3E}">
        <p14:creationId xmlns:p14="http://schemas.microsoft.com/office/powerpoint/2010/main" val="457624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9B5CD83A-AF2F-4F96-99D3-DEC95EC066DB}" type="datetimeFigureOut">
              <a:rPr lang="en-US" smtClean="0"/>
              <a:pPr/>
              <a:t>9/22/2014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90E86AA2-F0DC-478E-A802-665A91B2A3CF}"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B5CD83A-AF2F-4F96-99D3-DEC95EC066DB}" type="datetimeFigureOut">
              <a:rPr lang="en-US" smtClean="0"/>
              <a:pPr/>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E86AA2-F0DC-478E-A802-665A91B2A3C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B5CD83A-AF2F-4F96-99D3-DEC95EC066DB}" type="datetimeFigureOut">
              <a:rPr lang="en-US" smtClean="0"/>
              <a:pPr/>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E86AA2-F0DC-478E-A802-665A91B2A3C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B5CD83A-AF2F-4F96-99D3-DEC95EC066DB}" type="datetimeFigureOut">
              <a:rPr lang="en-US" smtClean="0"/>
              <a:pPr/>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E86AA2-F0DC-478E-A802-665A91B2A3C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B5CD83A-AF2F-4F96-99D3-DEC95EC066DB}" type="datetimeFigureOut">
              <a:rPr lang="en-US" smtClean="0"/>
              <a:pPr/>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90E86AA2-F0DC-478E-A802-665A91B2A3C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B5CD83A-AF2F-4F96-99D3-DEC95EC066DB}" type="datetimeFigureOut">
              <a:rPr lang="en-US" smtClean="0"/>
              <a:pPr/>
              <a:t>9/22/2014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E86AA2-F0DC-478E-A802-665A91B2A3C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B5CD83A-AF2F-4F96-99D3-DEC95EC066DB}" type="datetimeFigureOut">
              <a:rPr lang="en-US" smtClean="0"/>
              <a:pPr/>
              <a:t>9/22/2014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E86AA2-F0DC-478E-A802-665A91B2A3C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B5CD83A-AF2F-4F96-99D3-DEC95EC066DB}" type="datetimeFigureOut">
              <a:rPr lang="en-US" smtClean="0"/>
              <a:pPr/>
              <a:t>9/22/2014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E86AA2-F0DC-478E-A802-665A91B2A3C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5CD83A-AF2F-4F96-99D3-DEC95EC066DB}" type="datetimeFigureOut">
              <a:rPr lang="en-US" smtClean="0"/>
              <a:pPr/>
              <a:t>9/22/2014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E86AA2-F0DC-478E-A802-665A91B2A3C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B5CD83A-AF2F-4F96-99D3-DEC95EC066DB}" type="datetimeFigureOut">
              <a:rPr lang="en-US" smtClean="0"/>
              <a:pPr/>
              <a:t>9/22/2014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E86AA2-F0DC-478E-A802-665A91B2A3C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B5CD83A-AF2F-4F96-99D3-DEC95EC066DB}" type="datetimeFigureOut">
              <a:rPr lang="en-US" smtClean="0"/>
              <a:pPr/>
              <a:t>9/22/2014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E86AA2-F0DC-478E-A802-665A91B2A3C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9000" r="-9000"/>
          </a:stretch>
        </a:blip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9B5CD83A-AF2F-4F96-99D3-DEC95EC066DB}" type="datetimeFigureOut">
              <a:rPr lang="en-US" smtClean="0"/>
              <a:pPr/>
              <a:t>9/22/2014</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90E86AA2-F0DC-478E-A802-665A91B2A3CF}"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www.diffen.com/difference/Android_vs_iOS" TargetMode="External"/><Relationship Id="rId2" Type="http://schemas.openxmlformats.org/officeDocument/2006/relationships/hyperlink" Target="http://gizmodo.com/5921789/android-jelly-bean-vs-ios-6-vs-windows-phone-8-the-ultimate-ultimate-comparison" TargetMode="External"/><Relationship Id="rId1" Type="http://schemas.openxmlformats.org/officeDocument/2006/relationships/slideLayout" Target="../slideLayouts/slideLayout2.xml"/><Relationship Id="rId4" Type="http://schemas.openxmlformats.org/officeDocument/2006/relationships/hyperlink" Target="http://www.imore.com/iphone-vs-android-vs-blackberry-vs-windows-phone-which-phone-should-you-ge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slide" Target="slide21.xml"/><Relationship Id="rId18" Type="http://schemas.openxmlformats.org/officeDocument/2006/relationships/slide" Target="slide26.xml"/><Relationship Id="rId3" Type="http://schemas.openxmlformats.org/officeDocument/2006/relationships/slide" Target="slide6.xml"/><Relationship Id="rId7" Type="http://schemas.openxmlformats.org/officeDocument/2006/relationships/slide" Target="slide14.xml"/><Relationship Id="rId12" Type="http://schemas.openxmlformats.org/officeDocument/2006/relationships/slide" Target="slide20.xml"/><Relationship Id="rId17" Type="http://schemas.openxmlformats.org/officeDocument/2006/relationships/slide" Target="slide25.xml"/><Relationship Id="rId2" Type="http://schemas.openxmlformats.org/officeDocument/2006/relationships/slide" Target="slide5.xml"/><Relationship Id="rId16" Type="http://schemas.openxmlformats.org/officeDocument/2006/relationships/slide" Target="slide24.xml"/><Relationship Id="rId20" Type="http://schemas.openxmlformats.org/officeDocument/2006/relationships/slide" Target="slide29.xml"/><Relationship Id="rId1" Type="http://schemas.openxmlformats.org/officeDocument/2006/relationships/slideLayout" Target="../slideLayouts/slideLayout2.xml"/><Relationship Id="rId6" Type="http://schemas.openxmlformats.org/officeDocument/2006/relationships/slide" Target="slide13.xml"/><Relationship Id="rId11" Type="http://schemas.openxmlformats.org/officeDocument/2006/relationships/slide" Target="slide19.xml"/><Relationship Id="rId5" Type="http://schemas.openxmlformats.org/officeDocument/2006/relationships/slide" Target="slide12.xml"/><Relationship Id="rId15" Type="http://schemas.openxmlformats.org/officeDocument/2006/relationships/slide" Target="slide23.xml"/><Relationship Id="rId10" Type="http://schemas.openxmlformats.org/officeDocument/2006/relationships/slide" Target="slide17.xml"/><Relationship Id="rId19" Type="http://schemas.openxmlformats.org/officeDocument/2006/relationships/slide" Target="slide27.xml"/><Relationship Id="rId4" Type="http://schemas.openxmlformats.org/officeDocument/2006/relationships/slide" Target="slide9.xml"/><Relationship Id="rId9" Type="http://schemas.openxmlformats.org/officeDocument/2006/relationships/slide" Target="slide16.xml"/><Relationship Id="rId14" Type="http://schemas.openxmlformats.org/officeDocument/2006/relationships/slide" Target="slide2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228600" y="762000"/>
            <a:ext cx="8686800" cy="2209800"/>
          </a:xfrm>
          <a:prstGeom prst="rect">
            <a:avLst/>
          </a:prstGeom>
          <a:noFill/>
        </p:spPr>
        <p:txBody>
          <a:bodyPr wrap="none" lIns="91440" tIns="45720" rIns="91440" bIns="45720">
            <a:prstTxWarp prst="textArchUp">
              <a:avLst>
                <a:gd name="adj" fmla="val 10840318"/>
              </a:avLst>
            </a:prstTxWarp>
            <a:spAutoFit/>
          </a:bodyPr>
          <a:lstStyle/>
          <a:p>
            <a:pPr algn="ctr"/>
            <a:r>
              <a:rPr lang="en-US" sz="53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rPr>
              <a:t>100 HOURS ITT Programme</a:t>
            </a:r>
            <a:endParaRPr lang="en-US" sz="53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endParaRPr>
          </a:p>
        </p:txBody>
      </p:sp>
      <p:sp>
        <p:nvSpPr>
          <p:cNvPr id="20" name="TextBox 19"/>
          <p:cNvSpPr txBox="1"/>
          <p:nvPr/>
        </p:nvSpPr>
        <p:spPr>
          <a:xfrm>
            <a:off x="2971800" y="1762780"/>
            <a:ext cx="3581400" cy="523220"/>
          </a:xfrm>
          <a:prstGeom prst="rect">
            <a:avLst/>
          </a:prstGeom>
          <a:noFill/>
        </p:spPr>
        <p:txBody>
          <a:bodyPr wrap="square" rtlCol="0">
            <a:spAutoFit/>
          </a:bodyPr>
          <a:lstStyle/>
          <a:p>
            <a:r>
              <a:rPr lang="en-US" sz="2800" u="sng" dirty="0" smtClean="0">
                <a:solidFill>
                  <a:schemeClr val="bg1"/>
                </a:solidFill>
              </a:rPr>
              <a:t>PROJECT REPORT</a:t>
            </a:r>
            <a:endParaRPr lang="en-IN" sz="2800" u="sng" dirty="0">
              <a:solidFill>
                <a:schemeClr val="bg1"/>
              </a:solidFill>
            </a:endParaRPr>
          </a:p>
        </p:txBody>
      </p:sp>
      <p:sp>
        <p:nvSpPr>
          <p:cNvPr id="21" name="TextBox 20"/>
          <p:cNvSpPr txBox="1"/>
          <p:nvPr/>
        </p:nvSpPr>
        <p:spPr>
          <a:xfrm>
            <a:off x="381000" y="2881056"/>
            <a:ext cx="4217504" cy="3693319"/>
          </a:xfrm>
          <a:prstGeom prst="rect">
            <a:avLst/>
          </a:prstGeom>
          <a:noFill/>
        </p:spPr>
        <p:txBody>
          <a:bodyPr wrap="square" rtlCol="0">
            <a:spAutoFit/>
          </a:bodyPr>
          <a:lstStyle/>
          <a:p>
            <a:r>
              <a:rPr lang="en-US" b="1" dirty="0" smtClean="0">
                <a:solidFill>
                  <a:schemeClr val="bg1"/>
                </a:solidFill>
              </a:rPr>
              <a:t>Submitted By:</a:t>
            </a:r>
          </a:p>
          <a:p>
            <a:r>
              <a:rPr lang="en-US" dirty="0" smtClean="0">
                <a:solidFill>
                  <a:schemeClr val="bg1"/>
                </a:solidFill>
              </a:rPr>
              <a:t>Name         :-  </a:t>
            </a:r>
          </a:p>
          <a:p>
            <a:endParaRPr lang="en-US" dirty="0" smtClean="0">
              <a:solidFill>
                <a:schemeClr val="bg1"/>
              </a:solidFill>
            </a:endParaRPr>
          </a:p>
          <a:p>
            <a:r>
              <a:rPr lang="en-US" dirty="0" smtClean="0">
                <a:solidFill>
                  <a:schemeClr val="bg1"/>
                </a:solidFill>
              </a:rPr>
              <a:t>Roll No.     :-  </a:t>
            </a:r>
          </a:p>
          <a:p>
            <a:endParaRPr lang="en-US" dirty="0">
              <a:solidFill>
                <a:schemeClr val="bg1"/>
              </a:solidFill>
            </a:endParaRPr>
          </a:p>
          <a:p>
            <a:r>
              <a:rPr lang="en-US" dirty="0" smtClean="0">
                <a:solidFill>
                  <a:schemeClr val="bg1"/>
                </a:solidFill>
              </a:rPr>
              <a:t>Regn. No. :-  </a:t>
            </a:r>
          </a:p>
          <a:p>
            <a:endParaRPr lang="en-US" dirty="0">
              <a:solidFill>
                <a:schemeClr val="bg1"/>
              </a:solidFill>
            </a:endParaRPr>
          </a:p>
          <a:p>
            <a:r>
              <a:rPr lang="en-US" dirty="0" smtClean="0">
                <a:solidFill>
                  <a:schemeClr val="bg1"/>
                </a:solidFill>
              </a:rPr>
              <a:t>Batch         </a:t>
            </a:r>
            <a:r>
              <a:rPr lang="en-US" dirty="0" smtClean="0">
                <a:solidFill>
                  <a:schemeClr val="bg1"/>
                </a:solidFill>
              </a:rPr>
              <a:t>:-</a:t>
            </a:r>
          </a:p>
          <a:p>
            <a:endParaRPr lang="en-US" dirty="0" smtClean="0">
              <a:solidFill>
                <a:schemeClr val="bg1"/>
              </a:solidFill>
            </a:endParaRPr>
          </a:p>
          <a:p>
            <a:r>
              <a:rPr lang="en-US" dirty="0" smtClean="0">
                <a:solidFill>
                  <a:schemeClr val="bg1"/>
                </a:solidFill>
              </a:rPr>
              <a:t>Timings    :-</a:t>
            </a:r>
            <a:endParaRPr lang="en-US" dirty="0">
              <a:solidFill>
                <a:schemeClr val="bg1"/>
              </a:solidFill>
            </a:endParaRPr>
          </a:p>
          <a:p>
            <a:r>
              <a:rPr lang="en-US" dirty="0" smtClean="0">
                <a:solidFill>
                  <a:schemeClr val="bg1"/>
                </a:solidFill>
              </a:rPr>
              <a:t>Section      :-  </a:t>
            </a:r>
          </a:p>
          <a:p>
            <a:endParaRPr lang="en-US" dirty="0">
              <a:solidFill>
                <a:schemeClr val="bg1"/>
              </a:solidFill>
            </a:endParaRPr>
          </a:p>
          <a:p>
            <a:endParaRPr lang="en-IN" dirty="0">
              <a:solidFill>
                <a:schemeClr val="bg1"/>
              </a:solidFill>
            </a:endParaRPr>
          </a:p>
        </p:txBody>
      </p:sp>
      <p:sp>
        <p:nvSpPr>
          <p:cNvPr id="22" name="TextBox 21"/>
          <p:cNvSpPr txBox="1"/>
          <p:nvPr/>
        </p:nvSpPr>
        <p:spPr>
          <a:xfrm>
            <a:off x="5837583" y="2908852"/>
            <a:ext cx="1905000" cy="646331"/>
          </a:xfrm>
          <a:prstGeom prst="rect">
            <a:avLst/>
          </a:prstGeom>
          <a:noFill/>
        </p:spPr>
        <p:txBody>
          <a:bodyPr wrap="square" rtlCol="0">
            <a:spAutoFit/>
          </a:bodyPr>
          <a:lstStyle/>
          <a:p>
            <a:r>
              <a:rPr lang="en-US" b="1" dirty="0" smtClean="0">
                <a:solidFill>
                  <a:schemeClr val="bg1"/>
                </a:solidFill>
              </a:rPr>
              <a:t>Submitted To:</a:t>
            </a:r>
          </a:p>
          <a:p>
            <a:endParaRPr lang="en-IN"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omescreens.jpg"/>
          <p:cNvPicPr>
            <a:picLocks noChangeAspect="1"/>
          </p:cNvPicPr>
          <p:nvPr/>
        </p:nvPicPr>
        <p:blipFill>
          <a:blip r:embed="rId2"/>
          <a:srcRect l="2727" r="10909"/>
          <a:stretch>
            <a:fillRect/>
          </a:stretch>
        </p:blipFill>
        <p:spPr>
          <a:xfrm>
            <a:off x="685800" y="1952625"/>
            <a:ext cx="7239000" cy="4905375"/>
          </a:xfrm>
          <a:prstGeom prst="rect">
            <a:avLst/>
          </a:prstGeom>
        </p:spPr>
      </p:pic>
      <p:sp>
        <p:nvSpPr>
          <p:cNvPr id="3" name="Title 2"/>
          <p:cNvSpPr>
            <a:spLocks noGrp="1"/>
          </p:cNvSpPr>
          <p:nvPr>
            <p:ph type="title"/>
          </p:nvPr>
        </p:nvSpPr>
        <p:spPr>
          <a:xfrm>
            <a:off x="381000" y="152400"/>
            <a:ext cx="8229600" cy="1676400"/>
          </a:xfrm>
        </p:spPr>
        <p:txBody>
          <a:bodyPr>
            <a:normAutofit fontScale="90000"/>
          </a:bodyPr>
          <a:lstStyle/>
          <a:p>
            <a:r>
              <a:rPr lang="en-US" sz="4000" dirty="0">
                <a:solidFill>
                  <a:srgbClr val="00B0F0"/>
                </a:solidFill>
                <a:effectLst>
                  <a:innerShdw blurRad="63500" dist="50800" dir="18900000">
                    <a:prstClr val="black">
                      <a:alpha val="50000"/>
                    </a:prstClr>
                  </a:innerShdw>
                </a:effectLst>
                <a:latin typeface="Comic Sans MS" pitchFamily="66" charset="0"/>
              </a:rPr>
              <a:t>Real Battle Started - Apple vs. Google  vs. Microsoft</a:t>
            </a:r>
            <a:r>
              <a:rPr lang="en-US" sz="4400" dirty="0">
                <a:solidFill>
                  <a:srgbClr val="00B0F0"/>
                </a:solidFill>
                <a:effectLst>
                  <a:innerShdw blurRad="63500" dist="50800" dir="18900000">
                    <a:prstClr val="black">
                      <a:alpha val="50000"/>
                    </a:prstClr>
                  </a:innerShdw>
                </a:effectLst>
                <a:latin typeface="Comic Sans MS" pitchFamily="66" charset="0"/>
              </a:rPr>
              <a:t/>
            </a:r>
            <a:br>
              <a:rPr lang="en-US" sz="4400" dirty="0">
                <a:solidFill>
                  <a:srgbClr val="00B0F0"/>
                </a:solidFill>
                <a:effectLst>
                  <a:innerShdw blurRad="63500" dist="50800" dir="18900000">
                    <a:prstClr val="black">
                      <a:alpha val="50000"/>
                    </a:prstClr>
                  </a:innerShdw>
                </a:effectLst>
                <a:latin typeface="Comic Sans MS" pitchFamily="66" charset="0"/>
              </a:rPr>
            </a:br>
            <a:endParaRPr lang="en-IN" dirty="0"/>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Callout 4"/>
          <p:cNvSpPr/>
          <p:nvPr/>
        </p:nvSpPr>
        <p:spPr>
          <a:xfrm>
            <a:off x="6019800" y="0"/>
            <a:ext cx="3124200" cy="22098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How user friendly the interface is ?</a:t>
            </a:r>
            <a:endParaRPr lang="en-US" sz="2800" dirty="0"/>
          </a:p>
        </p:txBody>
      </p:sp>
      <p:grpSp>
        <p:nvGrpSpPr>
          <p:cNvPr id="6" name="Diagram group"/>
          <p:cNvGrpSpPr/>
          <p:nvPr/>
        </p:nvGrpSpPr>
        <p:grpSpPr>
          <a:xfrm>
            <a:off x="381000" y="3941"/>
            <a:ext cx="7742402" cy="6850118"/>
            <a:chOff x="1020597" y="3940"/>
            <a:chExt cx="7102804" cy="6850118"/>
          </a:xfrm>
          <a:scene3d>
            <a:camera prst="perspectiveHeroicExtremeRightFacing" zoom="82000">
              <a:rot lat="21300000" lon="20400000" rev="180000"/>
            </a:camera>
            <a:lightRig rig="morning" dir="t">
              <a:rot lat="0" lon="0" rev="20400000"/>
            </a:lightRig>
          </a:scene3d>
        </p:grpSpPr>
        <p:grpSp>
          <p:nvGrpSpPr>
            <p:cNvPr id="7" name="Group 6"/>
            <p:cNvGrpSpPr/>
            <p:nvPr/>
          </p:nvGrpSpPr>
          <p:grpSpPr>
            <a:xfrm>
              <a:off x="3602012" y="2718201"/>
              <a:ext cx="1939974" cy="1939974"/>
              <a:chOff x="3602012" y="2718201"/>
              <a:chExt cx="1939974" cy="1939974"/>
            </a:xfrm>
          </p:grpSpPr>
          <p:sp>
            <p:nvSpPr>
              <p:cNvPr id="39" name="Oval 38"/>
              <p:cNvSpPr/>
              <p:nvPr/>
            </p:nvSpPr>
            <p:spPr>
              <a:xfrm>
                <a:off x="3602012" y="2718201"/>
                <a:ext cx="1939974" cy="1939974"/>
              </a:xfrm>
              <a:prstGeom prst="ellipse">
                <a:avLst/>
              </a:prstGeom>
              <a:sp3d extrusionH="190500" prstMaterial="matte">
                <a:bevelT w="120650" h="38100" prst="relaxedInset"/>
                <a:bevelB w="120650" h="57150" prst="relaxedInset"/>
                <a:contourClr>
                  <a:schemeClr val="bg1"/>
                </a:contourClr>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40" name="Oval 4"/>
              <p:cNvSpPr/>
              <p:nvPr/>
            </p:nvSpPr>
            <p:spPr>
              <a:xfrm>
                <a:off x="3886115" y="3002304"/>
                <a:ext cx="1371768" cy="137176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OS</a:t>
                </a:r>
                <a:endParaRPr lang="en-IN" sz="6500" kern="1200" dirty="0"/>
              </a:p>
            </p:txBody>
          </p:sp>
        </p:grpSp>
        <p:grpSp>
          <p:nvGrpSpPr>
            <p:cNvPr id="9" name="Group 8"/>
            <p:cNvGrpSpPr/>
            <p:nvPr/>
          </p:nvGrpSpPr>
          <p:grpSpPr>
            <a:xfrm>
              <a:off x="4242204" y="2137487"/>
              <a:ext cx="659591" cy="410372"/>
              <a:chOff x="4242204" y="2137487"/>
              <a:chExt cx="659591" cy="410372"/>
            </a:xfrm>
          </p:grpSpPr>
          <p:sp>
            <p:nvSpPr>
              <p:cNvPr id="37" name="Right Arrow 36"/>
              <p:cNvSpPr/>
              <p:nvPr/>
            </p:nvSpPr>
            <p:spPr>
              <a:xfrm rot="16200000">
                <a:off x="4366814" y="2012877"/>
                <a:ext cx="410371" cy="659591"/>
              </a:xfrm>
              <a:prstGeom prst="rightArrow">
                <a:avLst>
                  <a:gd name="adj1" fmla="val 60000"/>
                  <a:gd name="adj2" fmla="val 50000"/>
                </a:avLst>
              </a:prstGeom>
              <a:sp3d z="-60000" extrusionH="63500" prstMaterial="matte">
                <a:bevelT w="50800" h="19050" prst="relaxedInset"/>
                <a:contourClr>
                  <a:schemeClr val="bg1"/>
                </a:contourClr>
              </a:sp3d>
            </p:spPr>
            <p:style>
              <a:lnRef idx="0">
                <a:schemeClr val="lt1">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8" name="Right Arrow 6"/>
              <p:cNvSpPr/>
              <p:nvPr/>
            </p:nvSpPr>
            <p:spPr>
              <a:xfrm rot="16200000">
                <a:off x="4428370" y="2206351"/>
                <a:ext cx="287260" cy="395755"/>
              </a:xfrm>
              <a:prstGeom prst="rect">
                <a:avLst/>
              </a:prstGeom>
              <a:sp3d z="-6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IN" sz="2600" kern="1200"/>
              </a:p>
            </p:txBody>
          </p:sp>
        </p:grpSp>
        <p:grpSp>
          <p:nvGrpSpPr>
            <p:cNvPr id="10" name="Group 9"/>
            <p:cNvGrpSpPr/>
            <p:nvPr/>
          </p:nvGrpSpPr>
          <p:grpSpPr>
            <a:xfrm>
              <a:off x="3602012" y="3940"/>
              <a:ext cx="1939974" cy="1939974"/>
              <a:chOff x="3602012" y="3940"/>
              <a:chExt cx="1939974" cy="1939974"/>
            </a:xfrm>
          </p:grpSpPr>
          <p:sp>
            <p:nvSpPr>
              <p:cNvPr id="35" name="Oval 34"/>
              <p:cNvSpPr/>
              <p:nvPr/>
            </p:nvSpPr>
            <p:spPr>
              <a:xfrm>
                <a:off x="3602012" y="3940"/>
                <a:ext cx="1939974" cy="1939974"/>
              </a:xfrm>
              <a:prstGeom prst="ellipse">
                <a:avLst/>
              </a:prstGeom>
              <a:sp3d extrusionH="190500" prstMaterial="matte">
                <a:bevelT w="120650" h="38100" prst="relaxedInset"/>
                <a:bevelB w="120650" h="57150" prst="relaxedInset"/>
                <a:contourClr>
                  <a:schemeClr val="bg1"/>
                </a:contourClr>
              </a:sp3d>
            </p:spPr>
            <p:style>
              <a:lnRef idx="0">
                <a:schemeClr val="lt1">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6" name="Oval 8"/>
              <p:cNvSpPr/>
              <p:nvPr/>
            </p:nvSpPr>
            <p:spPr>
              <a:xfrm>
                <a:off x="3886115" y="288043"/>
                <a:ext cx="1371768" cy="137176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US" sz="2600" kern="1200" dirty="0" smtClean="0"/>
                  <a:t>User Interface</a:t>
                </a:r>
                <a:endParaRPr lang="en-IN" sz="2600" kern="1200" dirty="0"/>
              </a:p>
            </p:txBody>
          </p:sp>
        </p:grpSp>
        <p:grpSp>
          <p:nvGrpSpPr>
            <p:cNvPr id="11" name="Group 10"/>
            <p:cNvGrpSpPr/>
            <p:nvPr/>
          </p:nvGrpSpPr>
          <p:grpSpPr>
            <a:xfrm>
              <a:off x="5646475" y="2942605"/>
              <a:ext cx="410371" cy="659591"/>
              <a:chOff x="5646475" y="2942605"/>
              <a:chExt cx="410371" cy="659591"/>
            </a:xfrm>
          </p:grpSpPr>
          <p:sp>
            <p:nvSpPr>
              <p:cNvPr id="33" name="Right Arrow 32"/>
              <p:cNvSpPr/>
              <p:nvPr/>
            </p:nvSpPr>
            <p:spPr>
              <a:xfrm rot="20520000">
                <a:off x="5646475" y="2942605"/>
                <a:ext cx="410371" cy="659591"/>
              </a:xfrm>
              <a:prstGeom prst="rightArrow">
                <a:avLst>
                  <a:gd name="adj1" fmla="val 60000"/>
                  <a:gd name="adj2" fmla="val 50000"/>
                </a:avLst>
              </a:prstGeom>
              <a:sp3d z="-60000" extrusionH="63500" prstMaterial="matte">
                <a:bevelT w="50800" h="19050" prst="relaxedInset"/>
                <a:contourClr>
                  <a:schemeClr val="bg1"/>
                </a:contourClr>
              </a:sp3d>
            </p:spPr>
            <p:style>
              <a:lnRef idx="0">
                <a:schemeClr val="lt1">
                  <a:hueOff val="0"/>
                  <a:satOff val="0"/>
                  <a:lumOff val="0"/>
                  <a:alphaOff val="0"/>
                </a:schemeClr>
              </a:lnRef>
              <a:fillRef idx="1">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34" name="Right Arrow 10"/>
              <p:cNvSpPr/>
              <p:nvPr/>
            </p:nvSpPr>
            <p:spPr>
              <a:xfrm rot="20520000">
                <a:off x="5649488" y="3093545"/>
                <a:ext cx="287260" cy="395755"/>
              </a:xfrm>
              <a:prstGeom prst="rect">
                <a:avLst/>
              </a:prstGeom>
              <a:sp3d z="-6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IN" sz="2600" kern="1200"/>
              </a:p>
            </p:txBody>
          </p:sp>
        </p:grpSp>
        <p:grpSp>
          <p:nvGrpSpPr>
            <p:cNvPr id="12" name="Group 11"/>
            <p:cNvGrpSpPr/>
            <p:nvPr/>
          </p:nvGrpSpPr>
          <p:grpSpPr>
            <a:xfrm>
              <a:off x="6183427" y="1879448"/>
              <a:ext cx="1939974" cy="1939974"/>
              <a:chOff x="6183427" y="1879448"/>
              <a:chExt cx="1939974" cy="1939974"/>
            </a:xfrm>
          </p:grpSpPr>
          <p:sp>
            <p:nvSpPr>
              <p:cNvPr id="31" name="Oval 30"/>
              <p:cNvSpPr/>
              <p:nvPr/>
            </p:nvSpPr>
            <p:spPr>
              <a:xfrm>
                <a:off x="6183427" y="1879448"/>
                <a:ext cx="1939974" cy="1939974"/>
              </a:xfrm>
              <a:prstGeom prst="ellipse">
                <a:avLst/>
              </a:prstGeom>
              <a:sp3d extrusionH="190500" prstMaterial="matte">
                <a:bevelT w="120650" h="38100" prst="relaxedInset"/>
                <a:bevelB w="120650" h="57150" prst="relaxedInset"/>
                <a:contourClr>
                  <a:schemeClr val="bg1"/>
                </a:contourClr>
              </a:sp3d>
            </p:spPr>
            <p:style>
              <a:lnRef idx="0">
                <a:schemeClr val="lt1">
                  <a:hueOff val="0"/>
                  <a:satOff val="0"/>
                  <a:lumOff val="0"/>
                  <a:alphaOff val="0"/>
                </a:schemeClr>
              </a:lnRef>
              <a:fillRef idx="1">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32" name="Oval 12"/>
              <p:cNvSpPr/>
              <p:nvPr/>
            </p:nvSpPr>
            <p:spPr>
              <a:xfrm>
                <a:off x="6467530" y="2163551"/>
                <a:ext cx="1371768" cy="137176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US" sz="2600" kern="1200" dirty="0" smtClean="0"/>
                  <a:t>Camera</a:t>
                </a:r>
                <a:endParaRPr lang="en-IN" sz="2600" kern="1200" dirty="0"/>
              </a:p>
            </p:txBody>
          </p:sp>
        </p:grpSp>
        <p:grpSp>
          <p:nvGrpSpPr>
            <p:cNvPr id="13" name="Group 12"/>
            <p:cNvGrpSpPr/>
            <p:nvPr/>
          </p:nvGrpSpPr>
          <p:grpSpPr>
            <a:xfrm>
              <a:off x="5033078" y="4571548"/>
              <a:ext cx="659591" cy="410371"/>
              <a:chOff x="5033078" y="4571548"/>
              <a:chExt cx="659591" cy="410371"/>
            </a:xfrm>
          </p:grpSpPr>
          <p:sp>
            <p:nvSpPr>
              <p:cNvPr id="29" name="Right Arrow 28"/>
              <p:cNvSpPr/>
              <p:nvPr/>
            </p:nvSpPr>
            <p:spPr>
              <a:xfrm rot="3240000">
                <a:off x="5157688" y="4446938"/>
                <a:ext cx="410371" cy="659591"/>
              </a:xfrm>
              <a:prstGeom prst="rightArrow">
                <a:avLst>
                  <a:gd name="adj1" fmla="val 60000"/>
                  <a:gd name="adj2" fmla="val 50000"/>
                </a:avLst>
              </a:prstGeom>
              <a:sp3d z="-60000" extrusionH="63500" prstMaterial="matte">
                <a:bevelT w="50800" h="19050" prst="relaxedInset"/>
                <a:contourClr>
                  <a:schemeClr val="bg1"/>
                </a:contourClr>
              </a:sp3d>
            </p:spPr>
            <p:style>
              <a:lnRef idx="0">
                <a:schemeClr val="lt1">
                  <a:hueOff val="0"/>
                  <a:satOff val="0"/>
                  <a:lumOff val="0"/>
                  <a:alphaOff val="0"/>
                </a:schemeClr>
              </a:lnRef>
              <a:fillRef idx="1">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0" name="Right Arrow 14"/>
              <p:cNvSpPr/>
              <p:nvPr/>
            </p:nvSpPr>
            <p:spPr>
              <a:xfrm rot="3240000">
                <a:off x="5183062" y="4529057"/>
                <a:ext cx="287260" cy="395755"/>
              </a:xfrm>
              <a:prstGeom prst="rect">
                <a:avLst/>
              </a:prstGeom>
              <a:sp3d z="-6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IN" sz="2600" kern="1200"/>
              </a:p>
            </p:txBody>
          </p:sp>
        </p:grpSp>
        <p:grpSp>
          <p:nvGrpSpPr>
            <p:cNvPr id="14" name="Group 13"/>
            <p:cNvGrpSpPr/>
            <p:nvPr/>
          </p:nvGrpSpPr>
          <p:grpSpPr>
            <a:xfrm>
              <a:off x="5197415" y="4914084"/>
              <a:ext cx="1939974" cy="1939974"/>
              <a:chOff x="5197415" y="4914084"/>
              <a:chExt cx="1939974" cy="1939974"/>
            </a:xfrm>
          </p:grpSpPr>
          <p:sp>
            <p:nvSpPr>
              <p:cNvPr id="27" name="Oval 26"/>
              <p:cNvSpPr/>
              <p:nvPr/>
            </p:nvSpPr>
            <p:spPr>
              <a:xfrm>
                <a:off x="5197415" y="4914084"/>
                <a:ext cx="1939974" cy="1939974"/>
              </a:xfrm>
              <a:prstGeom prst="ellipse">
                <a:avLst/>
              </a:prstGeom>
              <a:sp3d extrusionH="190500" prstMaterial="matte">
                <a:bevelT w="120650" h="38100" prst="relaxedInset"/>
                <a:bevelB w="120650" h="57150" prst="relaxedInset"/>
                <a:contourClr>
                  <a:schemeClr val="bg1"/>
                </a:contourClr>
              </a:sp3d>
            </p:spPr>
            <p:style>
              <a:lnRef idx="0">
                <a:schemeClr val="lt1">
                  <a:hueOff val="0"/>
                  <a:satOff val="0"/>
                  <a:lumOff val="0"/>
                  <a:alphaOff val="0"/>
                </a:schemeClr>
              </a:lnRef>
              <a:fillRef idx="1">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28" name="Oval 16"/>
              <p:cNvSpPr/>
              <p:nvPr/>
            </p:nvSpPr>
            <p:spPr>
              <a:xfrm>
                <a:off x="5481518" y="5198187"/>
                <a:ext cx="1371768" cy="137176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US" sz="2600" kern="1200" dirty="0" smtClean="0"/>
                  <a:t>Browser</a:t>
                </a:r>
                <a:endParaRPr lang="en-IN" sz="2600" kern="1200" dirty="0"/>
              </a:p>
            </p:txBody>
          </p:sp>
        </p:grpSp>
        <p:grpSp>
          <p:nvGrpSpPr>
            <p:cNvPr id="15" name="Group 14"/>
            <p:cNvGrpSpPr/>
            <p:nvPr/>
          </p:nvGrpSpPr>
          <p:grpSpPr>
            <a:xfrm>
              <a:off x="3451329" y="4571548"/>
              <a:ext cx="659591" cy="410371"/>
              <a:chOff x="3451329" y="4571548"/>
              <a:chExt cx="659591" cy="410371"/>
            </a:xfrm>
          </p:grpSpPr>
          <p:sp>
            <p:nvSpPr>
              <p:cNvPr id="25" name="Right Arrow 24"/>
              <p:cNvSpPr/>
              <p:nvPr/>
            </p:nvSpPr>
            <p:spPr>
              <a:xfrm rot="7560000">
                <a:off x="3575939" y="4446938"/>
                <a:ext cx="410371" cy="659591"/>
              </a:xfrm>
              <a:prstGeom prst="rightArrow">
                <a:avLst>
                  <a:gd name="adj1" fmla="val 60000"/>
                  <a:gd name="adj2" fmla="val 50000"/>
                </a:avLst>
              </a:prstGeom>
              <a:sp3d z="-60000" extrusionH="63500" prstMaterial="matte">
                <a:bevelT w="50800" h="19050" prst="relaxedInset"/>
                <a:contourClr>
                  <a:schemeClr val="bg1"/>
                </a:contourClr>
              </a:sp3d>
            </p:spPr>
            <p:style>
              <a:lnRef idx="0">
                <a:schemeClr val="lt1">
                  <a:hueOff val="0"/>
                  <a:satOff val="0"/>
                  <a:lumOff val="0"/>
                  <a:alphaOff val="0"/>
                </a:schemeClr>
              </a:lnRef>
              <a:fillRef idx="1">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26" name="Right Arrow 18"/>
              <p:cNvSpPr/>
              <p:nvPr/>
            </p:nvSpPr>
            <p:spPr>
              <a:xfrm rot="18360000">
                <a:off x="3673676" y="4529057"/>
                <a:ext cx="287260" cy="395755"/>
              </a:xfrm>
              <a:prstGeom prst="rect">
                <a:avLst/>
              </a:prstGeom>
              <a:sp3d z="-6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IN" sz="2600" kern="1200"/>
              </a:p>
            </p:txBody>
          </p:sp>
        </p:grpSp>
        <p:grpSp>
          <p:nvGrpSpPr>
            <p:cNvPr id="16" name="Group 15"/>
            <p:cNvGrpSpPr/>
            <p:nvPr/>
          </p:nvGrpSpPr>
          <p:grpSpPr>
            <a:xfrm>
              <a:off x="2006610" y="4914084"/>
              <a:ext cx="1939974" cy="1939974"/>
              <a:chOff x="2006610" y="4914084"/>
              <a:chExt cx="1939974" cy="1939974"/>
            </a:xfrm>
          </p:grpSpPr>
          <p:sp>
            <p:nvSpPr>
              <p:cNvPr id="23" name="Oval 22"/>
              <p:cNvSpPr/>
              <p:nvPr/>
            </p:nvSpPr>
            <p:spPr>
              <a:xfrm>
                <a:off x="2006610" y="4914084"/>
                <a:ext cx="1939974" cy="1939974"/>
              </a:xfrm>
              <a:prstGeom prst="ellipse">
                <a:avLst/>
              </a:prstGeom>
              <a:sp3d extrusionH="190500" prstMaterial="matte">
                <a:bevelT w="120650" h="38100" prst="relaxedInset"/>
                <a:bevelB w="120650" h="57150" prst="relaxedInset"/>
                <a:contourClr>
                  <a:schemeClr val="bg1"/>
                </a:contourClr>
              </a:sp3d>
            </p:spPr>
            <p:style>
              <a:lnRef idx="0">
                <a:schemeClr val="lt1">
                  <a:hueOff val="0"/>
                  <a:satOff val="0"/>
                  <a:lumOff val="0"/>
                  <a:alphaOff val="0"/>
                </a:schemeClr>
              </a:lnRef>
              <a:fillRef idx="1">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24" name="Oval 20"/>
              <p:cNvSpPr/>
              <p:nvPr/>
            </p:nvSpPr>
            <p:spPr>
              <a:xfrm>
                <a:off x="2290713" y="5198187"/>
                <a:ext cx="1371768" cy="137176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US" sz="2600" kern="1200" dirty="0" smtClean="0"/>
                  <a:t>Maps</a:t>
                </a:r>
                <a:endParaRPr lang="en-IN" sz="2600" kern="1200" dirty="0"/>
              </a:p>
            </p:txBody>
          </p:sp>
        </p:grpSp>
        <p:grpSp>
          <p:nvGrpSpPr>
            <p:cNvPr id="17" name="Group 16"/>
            <p:cNvGrpSpPr/>
            <p:nvPr/>
          </p:nvGrpSpPr>
          <p:grpSpPr>
            <a:xfrm>
              <a:off x="3087152" y="2942605"/>
              <a:ext cx="410371" cy="659591"/>
              <a:chOff x="3087152" y="2942605"/>
              <a:chExt cx="410371" cy="659591"/>
            </a:xfrm>
          </p:grpSpPr>
          <p:sp>
            <p:nvSpPr>
              <p:cNvPr id="21" name="Right Arrow 20"/>
              <p:cNvSpPr/>
              <p:nvPr/>
            </p:nvSpPr>
            <p:spPr>
              <a:xfrm rot="11880000">
                <a:off x="3087152" y="2942605"/>
                <a:ext cx="410371" cy="659591"/>
              </a:xfrm>
              <a:prstGeom prst="rightArrow">
                <a:avLst>
                  <a:gd name="adj1" fmla="val 60000"/>
                  <a:gd name="adj2" fmla="val 50000"/>
                </a:avLst>
              </a:prstGeom>
              <a:sp3d z="-60000" extrusionH="63500" prstMaterial="matte">
                <a:bevelT w="50800" h="19050" prst="relaxedInset"/>
                <a:contourClr>
                  <a:schemeClr val="bg1"/>
                </a:contourClr>
              </a:sp3d>
            </p:spPr>
            <p:style>
              <a:lnRef idx="0">
                <a:schemeClr val="lt1">
                  <a:hueOff val="0"/>
                  <a:satOff val="0"/>
                  <a:lumOff val="0"/>
                  <a:alphaOff val="0"/>
                </a:schemeClr>
              </a:lnRef>
              <a:fillRef idx="1">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22" name="Right Arrow 22"/>
              <p:cNvSpPr/>
              <p:nvPr/>
            </p:nvSpPr>
            <p:spPr>
              <a:xfrm rot="22680000">
                <a:off x="3207250" y="3093545"/>
                <a:ext cx="287260" cy="395755"/>
              </a:xfrm>
              <a:prstGeom prst="rect">
                <a:avLst/>
              </a:prstGeom>
              <a:sp3d z="-6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IN" sz="2600" kern="1200"/>
              </a:p>
            </p:txBody>
          </p:sp>
        </p:grpSp>
        <p:grpSp>
          <p:nvGrpSpPr>
            <p:cNvPr id="18" name="Group 17"/>
            <p:cNvGrpSpPr/>
            <p:nvPr/>
          </p:nvGrpSpPr>
          <p:grpSpPr>
            <a:xfrm>
              <a:off x="1020597" y="1879448"/>
              <a:ext cx="1939974" cy="1939974"/>
              <a:chOff x="1020597" y="1879448"/>
              <a:chExt cx="1939974" cy="1939974"/>
            </a:xfrm>
          </p:grpSpPr>
          <p:sp>
            <p:nvSpPr>
              <p:cNvPr id="19" name="Oval 18"/>
              <p:cNvSpPr/>
              <p:nvPr/>
            </p:nvSpPr>
            <p:spPr>
              <a:xfrm>
                <a:off x="1020597" y="1879448"/>
                <a:ext cx="1939974" cy="1939974"/>
              </a:xfrm>
              <a:prstGeom prst="ellipse">
                <a:avLst/>
              </a:prstGeom>
              <a:sp3d extrusionH="190500" prstMaterial="matte">
                <a:bevelT w="120650" h="38100" prst="relaxedInset"/>
                <a:bevelB w="120650" h="57150" prst="relaxedInset"/>
                <a:contourClr>
                  <a:schemeClr val="bg1"/>
                </a:contourClr>
              </a:sp3d>
            </p:spPr>
            <p:style>
              <a:lnRef idx="0">
                <a:schemeClr val="lt1">
                  <a:hueOff val="0"/>
                  <a:satOff val="0"/>
                  <a:lumOff val="0"/>
                  <a:alphaOff val="0"/>
                </a:schemeClr>
              </a:lnRef>
              <a:fillRef idx="1">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20" name="Oval 24"/>
              <p:cNvSpPr/>
              <p:nvPr/>
            </p:nvSpPr>
            <p:spPr>
              <a:xfrm>
                <a:off x="1304700" y="2163551"/>
                <a:ext cx="1371768" cy="137176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US" sz="2600" kern="1200" dirty="0" smtClean="0"/>
                  <a:t>Mobile Payment</a:t>
                </a:r>
                <a:endParaRPr lang="en-IN" sz="2600" kern="1200" dirty="0"/>
              </a:p>
            </p:txBody>
          </p:sp>
        </p:grpSp>
      </p:gr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533400" y="2819400"/>
          <a:ext cx="8153400" cy="3733800"/>
        </p:xfrm>
        <a:graphic>
          <a:graphicData uri="http://schemas.openxmlformats.org/drawingml/2006/table">
            <a:tbl>
              <a:tblPr firstRow="1" bandRow="1">
                <a:tableStyleId>{85BE263C-DBD7-4A20-BB59-AAB30ACAA65A}</a:tableStyleId>
              </a:tblPr>
              <a:tblGrid>
                <a:gridCol w="2717800"/>
                <a:gridCol w="2717800"/>
                <a:gridCol w="2717800"/>
              </a:tblGrid>
              <a:tr h="522732">
                <a:tc>
                  <a:txBody>
                    <a:bodyPr/>
                    <a:lstStyle/>
                    <a:p>
                      <a:pPr algn="ctr"/>
                      <a:r>
                        <a:rPr lang="en-US" sz="2000" u="none" dirty="0" smtClean="0"/>
                        <a:t>iOS 7</a:t>
                      </a:r>
                      <a:endParaRPr lang="en-IN" sz="2000" u="none" dirty="0">
                        <a:solidFill>
                          <a:schemeClr val="accent1">
                            <a:lumMod val="50000"/>
                          </a:schemeClr>
                        </a:solidFill>
                      </a:endParaRPr>
                    </a:p>
                  </a:txBody>
                  <a:tcPr anchor="ctr"/>
                </a:tc>
                <a:tc>
                  <a:txBody>
                    <a:bodyPr/>
                    <a:lstStyle/>
                    <a:p>
                      <a:pPr algn="ctr"/>
                      <a:r>
                        <a:rPr lang="en-US" sz="2000" u="none" dirty="0" smtClean="0"/>
                        <a:t>Android Jelly Bean</a:t>
                      </a:r>
                      <a:endParaRPr lang="en-IN" sz="2000" u="none" dirty="0">
                        <a:solidFill>
                          <a:schemeClr val="accent1">
                            <a:lumMod val="50000"/>
                          </a:schemeClr>
                        </a:solidFill>
                      </a:endParaRPr>
                    </a:p>
                  </a:txBody>
                  <a:tcPr anchor="ctr"/>
                </a:tc>
                <a:tc>
                  <a:txBody>
                    <a:bodyPr/>
                    <a:lstStyle/>
                    <a:p>
                      <a:pPr algn="ctr"/>
                      <a:r>
                        <a:rPr lang="en-US" sz="2000" u="none" dirty="0" smtClean="0"/>
                        <a:t>Windows OS 8</a:t>
                      </a:r>
                      <a:endParaRPr lang="en-IN" sz="2000" u="none" dirty="0">
                        <a:solidFill>
                          <a:schemeClr val="accent1">
                            <a:lumMod val="50000"/>
                          </a:schemeClr>
                        </a:solidFill>
                      </a:endParaRPr>
                    </a:p>
                  </a:txBody>
                  <a:tcPr anchor="ctr"/>
                </a:tc>
              </a:tr>
              <a:tr h="32110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Georgia" pitchFamily="18" charset="0"/>
                        </a:rPr>
                        <a:t>Apple iOS 7 is bound to follow it tried and tested formula of keeping things simple. Every new iOS version has added better functionality to the user interface, making the UI intuitive and easy to operate.</a:t>
                      </a:r>
                    </a:p>
                    <a:p>
                      <a:endParaRPr lang="en-IN" dirty="0">
                        <a:latin typeface="Georgia"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Georgia" pitchFamily="18" charset="0"/>
                        </a:rPr>
                        <a:t>The most recent version of Android Jelly Bean offers something different and enticing in the form of highly customizable home screens – a feature that iPhones never support.</a:t>
                      </a:r>
                    </a:p>
                    <a:p>
                      <a:endParaRPr lang="en-IN" dirty="0">
                        <a:latin typeface="Georgia" pitchFamily="18" charset="0"/>
                      </a:endParaRPr>
                    </a:p>
                  </a:txBody>
                  <a:tcPr/>
                </a:tc>
                <a:tc>
                  <a:txBody>
                    <a:bodyPr/>
                    <a:lstStyle/>
                    <a:p>
                      <a:pPr marL="0" marR="0" algn="ctr">
                        <a:spcBef>
                          <a:spcPts val="0"/>
                        </a:spcBef>
                        <a:spcAft>
                          <a:spcPts val="0"/>
                        </a:spcAft>
                      </a:pPr>
                      <a:r>
                        <a:rPr lang="en-US" dirty="0" smtClean="0">
                          <a:latin typeface="Georgia" pitchFamily="18" charset="0"/>
                        </a:rPr>
                        <a:t>Windows 8 has the most innovative mobile UI – it has taken the concept of live tiles to a different level by adding interactivity.</a:t>
                      </a:r>
                    </a:p>
                    <a:p>
                      <a:pPr marL="0" marR="0" algn="ctr">
                        <a:spcBef>
                          <a:spcPts val="0"/>
                        </a:spcBef>
                        <a:spcAft>
                          <a:spcPts val="0"/>
                        </a:spcAft>
                      </a:pPr>
                      <a:r>
                        <a:rPr lang="en-US" dirty="0" smtClean="0">
                          <a:latin typeface="Georgia" pitchFamily="18" charset="0"/>
                        </a:rPr>
                        <a:t> </a:t>
                      </a:r>
                    </a:p>
                    <a:p>
                      <a:endParaRPr lang="en-IN" dirty="0">
                        <a:latin typeface="Georgia" pitchFamily="18" charset="0"/>
                      </a:endParaRPr>
                    </a:p>
                  </a:txBody>
                  <a:tcPr/>
                </a:tc>
              </a:tr>
            </a:tbl>
          </a:graphicData>
        </a:graphic>
      </p:graphicFrame>
      <p:sp>
        <p:nvSpPr>
          <p:cNvPr id="16386" name="AutoShape 2" descr="http://ui-designer.net/img/d_ucd.gi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6388" name="AutoShape 4" descr="http://ui-designer.net/img/d_ucd.gi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6390" name="AutoShape 6" descr="http://ui-designer.net/img/d_ucd.gi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6392" name="AutoShape 8" descr="http://ui-designer.net/img/d_ucd.gi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6394" name="Picture 10" descr="E:\ITT\d_ucd.gif"/>
          <p:cNvPicPr>
            <a:picLocks noChangeAspect="1" noChangeArrowheads="1"/>
          </p:cNvPicPr>
          <p:nvPr/>
        </p:nvPicPr>
        <p:blipFill>
          <a:blip r:embed="rId2"/>
          <a:srcRect/>
          <a:stretch>
            <a:fillRect/>
          </a:stretch>
        </p:blipFill>
        <p:spPr bwMode="auto">
          <a:xfrm>
            <a:off x="63501" y="0"/>
            <a:ext cx="4584699" cy="2590800"/>
          </a:xfrm>
          <a:prstGeom prst="rect">
            <a:avLst/>
          </a:prstGeom>
          <a:noFill/>
        </p:spPr>
      </p:pic>
      <p:sp>
        <p:nvSpPr>
          <p:cNvPr id="5" name="Title 4"/>
          <p:cNvSpPr>
            <a:spLocks noGrp="1"/>
          </p:cNvSpPr>
          <p:nvPr>
            <p:ph type="title"/>
          </p:nvPr>
        </p:nvSpPr>
        <p:spPr>
          <a:xfrm>
            <a:off x="4876800" y="160338"/>
            <a:ext cx="3810000" cy="1691481"/>
          </a:xfrm>
        </p:spPr>
        <p:txBody>
          <a:bodyPr>
            <a:normAutofit fontScale="90000"/>
          </a:bodyPr>
          <a:lstStyle/>
          <a:p>
            <a:pPr lvl="0"/>
            <a:r>
              <a:rPr lang="en-US" sz="4400" u="sng" dirty="0">
                <a:solidFill>
                  <a:srgbClr val="CC3300"/>
                </a:solidFill>
              </a:rPr>
              <a:t>User Interface</a:t>
            </a:r>
            <a:r>
              <a:rPr lang="en-IN" sz="4400" u="sng" dirty="0">
                <a:solidFill>
                  <a:srgbClr val="CC3300"/>
                </a:solidFill>
              </a:rPr>
              <a:t/>
            </a:r>
            <a:br>
              <a:rPr lang="en-IN" sz="4400" u="sng" dirty="0">
                <a:solidFill>
                  <a:srgbClr val="CC3300"/>
                </a:solidFill>
              </a:rPr>
            </a:br>
            <a:endParaRPr lang="en-IN" dirty="0"/>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533400" y="2743200"/>
          <a:ext cx="8229600" cy="3853251"/>
        </p:xfrm>
        <a:graphic>
          <a:graphicData uri="http://schemas.openxmlformats.org/drawingml/2006/table">
            <a:tbl>
              <a:tblPr firstRow="1" bandRow="1">
                <a:tableStyleId>{74C1A8A3-306A-4EB7-A6B1-4F7E0EB9C5D6}</a:tableStyleId>
              </a:tblPr>
              <a:tblGrid>
                <a:gridCol w="2743200"/>
                <a:gridCol w="2743200"/>
                <a:gridCol w="2743200"/>
              </a:tblGrid>
              <a:tr h="469971">
                <a:tc>
                  <a:txBody>
                    <a:bodyPr/>
                    <a:lstStyle/>
                    <a:p>
                      <a:pPr algn="ctr"/>
                      <a:r>
                        <a:rPr lang="en-US" sz="2000" u="none" dirty="0" smtClean="0"/>
                        <a:t>iOS 7</a:t>
                      </a:r>
                      <a:endParaRPr lang="en-IN" sz="2000" u="none" dirty="0">
                        <a:solidFill>
                          <a:schemeClr val="accent1">
                            <a:lumMod val="50000"/>
                          </a:schemeClr>
                        </a:solidFill>
                      </a:endParaRPr>
                    </a:p>
                  </a:txBody>
                  <a:tcPr anchor="ctr"/>
                </a:tc>
                <a:tc>
                  <a:txBody>
                    <a:bodyPr/>
                    <a:lstStyle/>
                    <a:p>
                      <a:pPr algn="ctr"/>
                      <a:r>
                        <a:rPr lang="en-US" sz="2000" u="none" dirty="0" smtClean="0"/>
                        <a:t>Android Jelly Bean</a:t>
                      </a:r>
                      <a:endParaRPr lang="en-IN" sz="2000" u="none" dirty="0">
                        <a:solidFill>
                          <a:schemeClr val="accent1">
                            <a:lumMod val="50000"/>
                          </a:schemeClr>
                        </a:solidFill>
                      </a:endParaRPr>
                    </a:p>
                  </a:txBody>
                  <a:tcPr anchor="ctr"/>
                </a:tc>
                <a:tc>
                  <a:txBody>
                    <a:bodyPr/>
                    <a:lstStyle/>
                    <a:p>
                      <a:pPr algn="ctr"/>
                      <a:r>
                        <a:rPr lang="en-US" sz="2000" u="none" dirty="0" smtClean="0"/>
                        <a:t>Windows OS 8</a:t>
                      </a:r>
                      <a:endParaRPr lang="en-IN" sz="2000" u="none" dirty="0">
                        <a:solidFill>
                          <a:schemeClr val="accent1">
                            <a:lumMod val="50000"/>
                          </a:schemeClr>
                        </a:solidFill>
                      </a:endParaRPr>
                    </a:p>
                  </a:txBody>
                  <a:tcPr anchor="ctr"/>
                </a:tc>
              </a:tr>
              <a:tr h="31876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Georgia" pitchFamily="18" charset="0"/>
                        </a:rPr>
                        <a:t>Apple iOS 7 has ditched Google Maps and created its own mapping system. It takes an integrated approach to maps – maps are integrated with Yelp and </a:t>
                      </a:r>
                      <a:r>
                        <a:rPr lang="en-US" dirty="0" err="1" smtClean="0">
                          <a:latin typeface="Georgia" pitchFamily="18" charset="0"/>
                        </a:rPr>
                        <a:t>Siri</a:t>
                      </a:r>
                      <a:r>
                        <a:rPr lang="en-US" dirty="0" smtClean="0">
                          <a:latin typeface="Georgia" pitchFamily="18" charset="0"/>
                        </a:rPr>
                        <a:t>.</a:t>
                      </a:r>
                    </a:p>
                    <a:p>
                      <a:endParaRPr lang="en-IN" dirty="0">
                        <a:latin typeface="Georgia"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Georgia" pitchFamily="18" charset="0"/>
                        </a:rPr>
                        <a:t>Android OS has, perhaps, the simples and the best mapping system. It is based on Google Maps, and it provides popular features like indoor mapping, 3D and street view. </a:t>
                      </a:r>
                    </a:p>
                    <a:p>
                      <a:endParaRPr lang="en-IN" dirty="0">
                        <a:latin typeface="Georgia"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Georgia" pitchFamily="18" charset="0"/>
                        </a:rPr>
                        <a:t>The new Windows 8 OS doesn't use Bing Maps anymore. It has adopted Nokia's mapping system. This is a lot better than its previous map app. Not only does it allow users to access 3D street view, but it also comes with Nokia's </a:t>
                      </a:r>
                      <a:r>
                        <a:rPr lang="en-US" dirty="0" err="1" smtClean="0">
                          <a:latin typeface="Georgia" pitchFamily="18" charset="0"/>
                        </a:rPr>
                        <a:t>Navtek</a:t>
                      </a:r>
                      <a:r>
                        <a:rPr lang="en-US" dirty="0" smtClean="0">
                          <a:latin typeface="Georgia" pitchFamily="18" charset="0"/>
                        </a:rPr>
                        <a:t> Traffic service. </a:t>
                      </a:r>
                    </a:p>
                    <a:p>
                      <a:endParaRPr lang="en-IN" dirty="0">
                        <a:latin typeface="Georgia" pitchFamily="18" charset="0"/>
                      </a:endParaRPr>
                    </a:p>
                  </a:txBody>
                  <a:tcPr/>
                </a:tc>
              </a:tr>
            </a:tbl>
          </a:graphicData>
        </a:graphic>
      </p:graphicFrame>
      <p:sp>
        <p:nvSpPr>
          <p:cNvPr id="4" name="Title 1"/>
          <p:cNvSpPr txBox="1">
            <a:spLocks/>
          </p:cNvSpPr>
          <p:nvPr/>
        </p:nvSpPr>
        <p:spPr>
          <a:xfrm>
            <a:off x="4572000" y="274638"/>
            <a:ext cx="4114800" cy="163036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IN" sz="6600" b="1" i="0" u="sng" strike="noStrike" kern="1200" cap="none" spc="0" normalizeH="0" baseline="0" noProof="0" dirty="0">
              <a:ln w="6350">
                <a:noFill/>
              </a:ln>
              <a:solidFill>
                <a:schemeClr val="bg2">
                  <a:lumMod val="60000"/>
                  <a:lumOff val="40000"/>
                </a:schemeClr>
              </a:solidFill>
              <a:effectLst>
                <a:outerShdw blurRad="114300" dist="101600" dir="2700000" algn="tl" rotWithShape="0">
                  <a:srgbClr val="000000">
                    <a:alpha val="40000"/>
                  </a:srgbClr>
                </a:outerShdw>
              </a:effectLst>
              <a:uLnTx/>
              <a:uFillTx/>
              <a:latin typeface="+mj-lt"/>
              <a:ea typeface="+mj-ea"/>
              <a:cs typeface="+mj-cs"/>
            </a:endParaRPr>
          </a:p>
        </p:txBody>
      </p:sp>
      <p:pic>
        <p:nvPicPr>
          <p:cNvPr id="7" name="Picture 2" descr="C:\Users\indianic\Desktop\Map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191000" cy="2493601"/>
          </a:xfrm>
          <a:prstGeom prst="roundRect">
            <a:avLst>
              <a:gd name="adj" fmla="val 8594"/>
            </a:avLst>
          </a:prstGeom>
          <a:solidFill>
            <a:srgbClr val="FFFFFF">
              <a:shade val="85000"/>
            </a:srgbClr>
          </a:solidFill>
          <a:ln>
            <a:noFill/>
          </a:ln>
          <a:effectLst>
            <a:softEdge rad="12700"/>
          </a:effectLst>
          <a:extLst/>
        </p:spPr>
      </p:pic>
      <p:sp>
        <p:nvSpPr>
          <p:cNvPr id="2" name="Title 1"/>
          <p:cNvSpPr>
            <a:spLocks noGrp="1"/>
          </p:cNvSpPr>
          <p:nvPr>
            <p:ph type="title"/>
          </p:nvPr>
        </p:nvSpPr>
        <p:spPr>
          <a:xfrm>
            <a:off x="4724400" y="457200"/>
            <a:ext cx="3962400" cy="1454426"/>
          </a:xfrm>
        </p:spPr>
        <p:txBody>
          <a:bodyPr>
            <a:normAutofit/>
          </a:bodyPr>
          <a:lstStyle/>
          <a:p>
            <a:pPr lvl="0"/>
            <a:r>
              <a:rPr lang="en-US" sz="4400" u="sng" dirty="0">
                <a:solidFill>
                  <a:schemeClr val="bg2">
                    <a:lumMod val="60000"/>
                    <a:lumOff val="40000"/>
                  </a:schemeClr>
                </a:solidFill>
              </a:rPr>
              <a:t>Maps</a:t>
            </a:r>
            <a:r>
              <a:rPr lang="en-IN" sz="4400" u="sng" dirty="0">
                <a:solidFill>
                  <a:schemeClr val="bg2">
                    <a:lumMod val="60000"/>
                    <a:lumOff val="40000"/>
                  </a:schemeClr>
                </a:solidFill>
              </a:rPr>
              <a:t/>
            </a:r>
            <a:br>
              <a:rPr lang="en-IN" sz="4400" u="sng" dirty="0">
                <a:solidFill>
                  <a:schemeClr val="bg2">
                    <a:lumMod val="60000"/>
                    <a:lumOff val="40000"/>
                  </a:schemeClr>
                </a:solidFill>
              </a:rPr>
            </a:br>
            <a:endParaRPr lang="en-IN" dirty="0"/>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5400" y="274638"/>
            <a:ext cx="3810000" cy="1401762"/>
          </a:xfrm>
        </p:spPr>
        <p:txBody>
          <a:bodyPr>
            <a:normAutofit/>
          </a:bodyPr>
          <a:lstStyle/>
          <a:p>
            <a:r>
              <a:rPr lang="en-US" sz="4400" u="sng" dirty="0">
                <a:solidFill>
                  <a:srgbClr val="008000"/>
                </a:solidFill>
                <a:latin typeface="Times New Roman" pitchFamily="18" charset="0"/>
                <a:cs typeface="Times New Roman" pitchFamily="18" charset="0"/>
              </a:rPr>
              <a:t>Camera</a:t>
            </a:r>
            <a:r>
              <a:rPr lang="en-US" sz="3600" u="sng" dirty="0">
                <a:solidFill>
                  <a:srgbClr val="008000"/>
                </a:solidFill>
                <a:latin typeface="Times New Roman" pitchFamily="18" charset="0"/>
                <a:cs typeface="Times New Roman" pitchFamily="18" charset="0"/>
              </a:rPr>
              <a:t/>
            </a:r>
            <a:br>
              <a:rPr lang="en-US" sz="3600" u="sng" dirty="0">
                <a:solidFill>
                  <a:srgbClr val="008000"/>
                </a:solidFill>
                <a:latin typeface="Times New Roman" pitchFamily="18" charset="0"/>
                <a:cs typeface="Times New Roman" pitchFamily="18" charset="0"/>
              </a:rPr>
            </a:br>
            <a:endParaRPr lang="en-IN" dirty="0"/>
          </a:p>
        </p:txBody>
      </p:sp>
      <p:graphicFrame>
        <p:nvGraphicFramePr>
          <p:cNvPr id="16" name="Content Placeholder 15"/>
          <p:cNvGraphicFramePr>
            <a:graphicFrameLocks noGrp="1"/>
          </p:cNvGraphicFramePr>
          <p:nvPr>
            <p:ph idx="4294967295"/>
          </p:nvPr>
        </p:nvGraphicFramePr>
        <p:xfrm>
          <a:off x="0" y="2438400"/>
          <a:ext cx="8382000" cy="4130040"/>
        </p:xfrm>
        <a:graphic>
          <a:graphicData uri="http://schemas.openxmlformats.org/drawingml/2006/table">
            <a:tbl>
              <a:tblPr firstRow="1" bandRow="1">
                <a:tableStyleId>{EB344D84-9AFB-497E-A393-DC336BA19D2E}</a:tableStyleId>
              </a:tblPr>
              <a:tblGrid>
                <a:gridCol w="2794000"/>
                <a:gridCol w="2794000"/>
                <a:gridCol w="2794000"/>
              </a:tblGrid>
              <a:tr h="403688">
                <a:tc>
                  <a:txBody>
                    <a:bodyPr/>
                    <a:lstStyle/>
                    <a:p>
                      <a:pPr algn="ctr"/>
                      <a:r>
                        <a:rPr lang="en-US" sz="2000" u="none" dirty="0" smtClean="0"/>
                        <a:t>iOS 7</a:t>
                      </a:r>
                      <a:endParaRPr lang="en-IN" sz="2000" u="none" dirty="0">
                        <a:solidFill>
                          <a:schemeClr val="accent1">
                            <a:lumMod val="50000"/>
                          </a:schemeClr>
                        </a:solidFill>
                      </a:endParaRPr>
                    </a:p>
                  </a:txBody>
                  <a:tcPr anchor="ctr"/>
                </a:tc>
                <a:tc>
                  <a:txBody>
                    <a:bodyPr/>
                    <a:lstStyle/>
                    <a:p>
                      <a:pPr algn="ctr"/>
                      <a:r>
                        <a:rPr lang="en-US" sz="2000" u="none" dirty="0" smtClean="0"/>
                        <a:t>Android Jelly Bean</a:t>
                      </a:r>
                      <a:endParaRPr lang="en-IN" sz="2000" u="none" dirty="0">
                        <a:solidFill>
                          <a:schemeClr val="accent1">
                            <a:lumMod val="50000"/>
                          </a:schemeClr>
                        </a:solidFill>
                      </a:endParaRPr>
                    </a:p>
                  </a:txBody>
                  <a:tcPr anchor="ctr"/>
                </a:tc>
                <a:tc>
                  <a:txBody>
                    <a:bodyPr/>
                    <a:lstStyle/>
                    <a:p>
                      <a:pPr algn="ctr"/>
                      <a:r>
                        <a:rPr lang="en-US" sz="2000" u="none" dirty="0" smtClean="0"/>
                        <a:t>Windows OS 8</a:t>
                      </a:r>
                      <a:endParaRPr lang="en-IN" sz="2000" u="none" dirty="0">
                        <a:solidFill>
                          <a:schemeClr val="accent1">
                            <a:lumMod val="50000"/>
                          </a:schemeClr>
                        </a:solidFill>
                      </a:endParaRPr>
                    </a:p>
                  </a:txBody>
                  <a:tcPr anchor="ctr"/>
                </a:tc>
              </a:tr>
              <a:tr h="37263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Georgia" pitchFamily="18" charset="0"/>
                        </a:rPr>
                        <a:t>Apple iOS 7 has the best camera software for people who do not want to bother will all sorts of settings. It is simple, all setting are automatically set, and it has automatic focus. It's the perfect camera for the average user.</a:t>
                      </a:r>
                    </a:p>
                    <a:p>
                      <a:endParaRPr lang="en-IN" dirty="0">
                        <a:latin typeface="Georgia"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Georgia" pitchFamily="18" charset="0"/>
                        </a:rPr>
                        <a:t>Android Jelly Bean has made a lot of changes to the way the camera is used. As is the case with most Android innovations, the camera is highly customizable. It also has a new review system which makes the task of editing and deleting images simpler and faster.</a:t>
                      </a:r>
                    </a:p>
                    <a:p>
                      <a:endParaRPr lang="en-IN" dirty="0">
                        <a:latin typeface="Georgia"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Georgia" pitchFamily="18" charset="0"/>
                        </a:rPr>
                        <a:t>The biggest surprise is Windows 8 camera app. There are lots of positive changes, and the new camera app has a simple, sleek and easy-to-use feel. When combined with Nokia </a:t>
                      </a:r>
                      <a:r>
                        <a:rPr lang="en-US" dirty="0" err="1" smtClean="0">
                          <a:latin typeface="Georgia" pitchFamily="18" charset="0"/>
                        </a:rPr>
                        <a:t>PureView</a:t>
                      </a:r>
                      <a:r>
                        <a:rPr lang="en-US" dirty="0" smtClean="0">
                          <a:latin typeface="Georgia" pitchFamily="18" charset="0"/>
                        </a:rPr>
                        <a:t> technology, this app is extremely powerful and effective.</a:t>
                      </a:r>
                    </a:p>
                    <a:p>
                      <a:endParaRPr lang="en-IN" dirty="0">
                        <a:latin typeface="Georgia" pitchFamily="18" charset="0"/>
                      </a:endParaRPr>
                    </a:p>
                  </a:txBody>
                  <a:tcPr/>
                </a:tc>
              </a:tr>
            </a:tbl>
          </a:graphicData>
        </a:graphic>
      </p:graphicFrame>
      <p:pic>
        <p:nvPicPr>
          <p:cNvPr id="4" name="Content Placeholder 7" descr="Mobile-camera-shot.png"/>
          <p:cNvPicPr>
            <a:picLocks noChangeAspect="1"/>
          </p:cNvPicPr>
          <p:nvPr/>
        </p:nvPicPr>
        <p:blipFill>
          <a:blip r:embed="rId2"/>
          <a:stretch>
            <a:fillRect/>
          </a:stretch>
        </p:blipFill>
        <p:spPr>
          <a:xfrm>
            <a:off x="1" y="0"/>
            <a:ext cx="4648200" cy="223339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304800" y="2438400"/>
          <a:ext cx="8686800" cy="4100004"/>
        </p:xfrm>
        <a:graphic>
          <a:graphicData uri="http://schemas.openxmlformats.org/drawingml/2006/table">
            <a:tbl>
              <a:tblPr firstRow="1" bandRow="1">
                <a:tableStyleId>{EB9631B5-78F2-41C9-869B-9F39066F8104}</a:tableStyleId>
              </a:tblPr>
              <a:tblGrid>
                <a:gridCol w="2895600"/>
                <a:gridCol w="2895600"/>
                <a:gridCol w="2895600"/>
              </a:tblGrid>
              <a:tr h="442404">
                <a:tc>
                  <a:txBody>
                    <a:bodyPr/>
                    <a:lstStyle/>
                    <a:p>
                      <a:pPr algn="ctr"/>
                      <a:r>
                        <a:rPr lang="en-US" sz="2000" u="none" dirty="0" smtClean="0"/>
                        <a:t>iOS 7</a:t>
                      </a:r>
                      <a:endParaRPr lang="en-IN" sz="2000" u="none" dirty="0">
                        <a:solidFill>
                          <a:schemeClr val="accent1">
                            <a:lumMod val="50000"/>
                          </a:schemeClr>
                        </a:solidFill>
                      </a:endParaRPr>
                    </a:p>
                  </a:txBody>
                  <a:tcPr anchor="ctr"/>
                </a:tc>
                <a:tc>
                  <a:txBody>
                    <a:bodyPr/>
                    <a:lstStyle/>
                    <a:p>
                      <a:pPr algn="ctr"/>
                      <a:r>
                        <a:rPr lang="en-US" sz="2000" u="none" dirty="0" smtClean="0"/>
                        <a:t>Android Jelly Bean</a:t>
                      </a:r>
                      <a:endParaRPr lang="en-IN" sz="2000" u="none" dirty="0">
                        <a:solidFill>
                          <a:schemeClr val="accent1">
                            <a:lumMod val="50000"/>
                          </a:schemeClr>
                        </a:solidFill>
                      </a:endParaRPr>
                    </a:p>
                  </a:txBody>
                  <a:tcPr anchor="ctr"/>
                </a:tc>
                <a:tc>
                  <a:txBody>
                    <a:bodyPr/>
                    <a:lstStyle/>
                    <a:p>
                      <a:pPr algn="ctr"/>
                      <a:r>
                        <a:rPr lang="en-US" sz="2000" u="none" dirty="0" smtClean="0"/>
                        <a:t>Windows OS 8</a:t>
                      </a:r>
                      <a:endParaRPr lang="en-IN" sz="2000" u="none" dirty="0">
                        <a:solidFill>
                          <a:schemeClr val="accent1">
                            <a:lumMod val="50000"/>
                          </a:schemeClr>
                        </a:solidFill>
                      </a:endParaRPr>
                    </a:p>
                  </a:txBody>
                  <a:tcPr anchor="ctr"/>
                </a:tc>
              </a:tr>
              <a:tr h="35199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Georgia" pitchFamily="18" charset="0"/>
                        </a:rPr>
                        <a:t>Safari is one of the best mobile browsers, and it gets better with iOS 7. In addition to providing a great browsing experience, it also offers innovative features like cloud integration and offline reading.</a:t>
                      </a:r>
                    </a:p>
                    <a:p>
                      <a:endParaRPr lang="en-IN" dirty="0">
                        <a:latin typeface="Georgia"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Georgia" pitchFamily="18" charset="0"/>
                        </a:rPr>
                        <a:t>As one would expect, Android Jelly bean comes with great browser support. Its basic browser works on all devices, and it is loaded with several innovative browsing and security features. It also offers several syncing facilities, and Google Chrome is available for select devices.</a:t>
                      </a:r>
                    </a:p>
                    <a:p>
                      <a:endParaRPr lang="en-IN" dirty="0">
                        <a:latin typeface="Georgia"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Georgia" pitchFamily="18" charset="0"/>
                        </a:rPr>
                        <a:t>Windows 8 comes equipped with a smart and highly secure IE 10 browser. The latest version of the Explorer has phishing protection, and it provides an amazing mobile browsing experience.</a:t>
                      </a:r>
                    </a:p>
                    <a:p>
                      <a:endParaRPr lang="en-IN" dirty="0">
                        <a:latin typeface="Georgia" pitchFamily="18" charset="0"/>
                      </a:endParaRPr>
                    </a:p>
                  </a:txBody>
                  <a:tcPr/>
                </a:tc>
              </a:tr>
            </a:tbl>
          </a:graphicData>
        </a:graphic>
      </p:graphicFrame>
      <p:pic>
        <p:nvPicPr>
          <p:cNvPr id="4" name="Content Placeholder 3" descr="C:\Users\indianic\Desktop\mobile_browse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
            <a:ext cx="4343400" cy="2209800"/>
          </a:xfrm>
          <a:prstGeom prst="roundRect">
            <a:avLst>
              <a:gd name="adj" fmla="val 8594"/>
            </a:avLst>
          </a:prstGeom>
          <a:solidFill>
            <a:srgbClr val="FFFFFF">
              <a:shade val="85000"/>
            </a:srgbClr>
          </a:solidFill>
          <a:ln>
            <a:noFill/>
          </a:ln>
          <a:effectLst/>
          <a:extLst/>
        </p:spPr>
      </p:pic>
      <p:sp>
        <p:nvSpPr>
          <p:cNvPr id="5" name="Title 4"/>
          <p:cNvSpPr>
            <a:spLocks noGrp="1"/>
          </p:cNvSpPr>
          <p:nvPr>
            <p:ph type="title"/>
          </p:nvPr>
        </p:nvSpPr>
        <p:spPr>
          <a:xfrm>
            <a:off x="4495800" y="533401"/>
            <a:ext cx="4343400" cy="1219199"/>
          </a:xfrm>
        </p:spPr>
        <p:txBody>
          <a:bodyPr>
            <a:normAutofit fontScale="90000"/>
          </a:bodyPr>
          <a:lstStyle/>
          <a:p>
            <a:r>
              <a:rPr lang="en-US" sz="4400" u="sng" dirty="0">
                <a:solidFill>
                  <a:schemeClr val="accent4">
                    <a:lumMod val="75000"/>
                  </a:schemeClr>
                </a:solidFill>
              </a:rPr>
              <a:t>Browser</a:t>
            </a:r>
            <a:r>
              <a:rPr lang="en-IN" sz="4400" u="sng" dirty="0">
                <a:solidFill>
                  <a:srgbClr val="7030A0"/>
                </a:solidFill>
                <a:latin typeface="Times New Roman" pitchFamily="18" charset="0"/>
                <a:cs typeface="Times New Roman" pitchFamily="18" charset="0"/>
              </a:rPr>
              <a:t/>
            </a:r>
            <a:br>
              <a:rPr lang="en-IN" sz="4400" u="sng" dirty="0">
                <a:solidFill>
                  <a:srgbClr val="7030A0"/>
                </a:solidFill>
                <a:latin typeface="Times New Roman" pitchFamily="18" charset="0"/>
                <a:cs typeface="Times New Roman" pitchFamily="18" charset="0"/>
              </a:rPr>
            </a:br>
            <a:endParaRPr lang="en-IN" dirty="0"/>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304800" y="2971800"/>
          <a:ext cx="8610600" cy="3581400"/>
        </p:xfrm>
        <a:graphic>
          <a:graphicData uri="http://schemas.openxmlformats.org/drawingml/2006/table">
            <a:tbl>
              <a:tblPr firstRow="1" bandRow="1">
                <a:tableStyleId>{2A488322-F2BA-4B5B-9748-0D474271808F}</a:tableStyleId>
              </a:tblPr>
              <a:tblGrid>
                <a:gridCol w="2870200"/>
                <a:gridCol w="2870200"/>
                <a:gridCol w="2870200"/>
              </a:tblGrid>
              <a:tr h="460180">
                <a:tc>
                  <a:txBody>
                    <a:bodyPr/>
                    <a:lstStyle/>
                    <a:p>
                      <a:pPr algn="ctr"/>
                      <a:r>
                        <a:rPr lang="en-US" sz="2000" u="none" dirty="0" smtClean="0"/>
                        <a:t>iOS 7</a:t>
                      </a:r>
                      <a:endParaRPr lang="en-IN" sz="2000" u="none" dirty="0">
                        <a:solidFill>
                          <a:schemeClr val="accent1">
                            <a:lumMod val="50000"/>
                          </a:schemeClr>
                        </a:solidFill>
                      </a:endParaRPr>
                    </a:p>
                  </a:txBody>
                  <a:tcPr anchor="ctr"/>
                </a:tc>
                <a:tc>
                  <a:txBody>
                    <a:bodyPr/>
                    <a:lstStyle/>
                    <a:p>
                      <a:pPr algn="ctr"/>
                      <a:r>
                        <a:rPr lang="en-US" sz="2000" u="none" dirty="0" smtClean="0"/>
                        <a:t>Android Jelly Bean</a:t>
                      </a:r>
                      <a:endParaRPr lang="en-IN" sz="2000" u="none" dirty="0">
                        <a:solidFill>
                          <a:schemeClr val="accent1">
                            <a:lumMod val="50000"/>
                          </a:schemeClr>
                        </a:solidFill>
                      </a:endParaRPr>
                    </a:p>
                  </a:txBody>
                  <a:tcPr anchor="ctr"/>
                </a:tc>
                <a:tc>
                  <a:txBody>
                    <a:bodyPr/>
                    <a:lstStyle/>
                    <a:p>
                      <a:pPr algn="ctr"/>
                      <a:r>
                        <a:rPr lang="en-US" sz="2000" u="none" dirty="0" smtClean="0"/>
                        <a:t>Windows OS 8</a:t>
                      </a:r>
                      <a:endParaRPr lang="en-IN" sz="2000" u="none" dirty="0">
                        <a:solidFill>
                          <a:schemeClr val="accent1">
                            <a:lumMod val="50000"/>
                          </a:schemeClr>
                        </a:solidFill>
                      </a:endParaRPr>
                    </a:p>
                  </a:txBody>
                  <a:tcPr anchor="ctr"/>
                </a:tc>
              </a:tr>
              <a:tr h="31212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Georgia" pitchFamily="18" charset="0"/>
                        </a:rPr>
                        <a:t>Apple iOS 7 doesn't use the NFC technology, but it simplifies mobile payment through its Passbook services.</a:t>
                      </a:r>
                    </a:p>
                    <a:p>
                      <a:endParaRPr lang="en-IN" dirty="0">
                        <a:latin typeface="Georgia" pitchFamily="18" charset="0"/>
                      </a:endParaRPr>
                    </a:p>
                  </a:txBody>
                  <a:tcPr/>
                </a:tc>
                <a:tc>
                  <a:txBody>
                    <a:bodyPr/>
                    <a:lstStyle/>
                    <a:p>
                      <a:r>
                        <a:rPr lang="en-US" dirty="0" smtClean="0">
                          <a:latin typeface="Georgia" pitchFamily="18" charset="0"/>
                        </a:rPr>
                        <a:t>Android Jelly Bean comes with Google Wallet, an app that can handle mobile payment, discounts, rewards and other </a:t>
                      </a:r>
                      <a:r>
                        <a:rPr lang="en-US" dirty="0" err="1" smtClean="0">
                          <a:latin typeface="Georgia" pitchFamily="18" charset="0"/>
                        </a:rPr>
                        <a:t>mCommerce</a:t>
                      </a:r>
                      <a:r>
                        <a:rPr lang="en-US" dirty="0" smtClean="0">
                          <a:latin typeface="Georgia" pitchFamily="18" charset="0"/>
                        </a:rPr>
                        <a:t> services</a:t>
                      </a:r>
                      <a:endParaRPr lang="en-IN" dirty="0">
                        <a:latin typeface="Georgia"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Georgia" pitchFamily="18" charset="0"/>
                        </a:rPr>
                        <a:t>Using NFC Windows 8 has made it a lot easier for users to make online purchases through their mobiles. Microsoft Wallet is expected to integrate with different apps and enable users to make payment through services like PayPal.</a:t>
                      </a:r>
                    </a:p>
                    <a:p>
                      <a:endParaRPr lang="en-IN" dirty="0">
                        <a:latin typeface="Georgia" pitchFamily="18" charset="0"/>
                      </a:endParaRPr>
                    </a:p>
                  </a:txBody>
                  <a:tcPr/>
                </a:tc>
              </a:tr>
            </a:tbl>
          </a:graphicData>
        </a:graphic>
      </p:graphicFrame>
      <p:sp>
        <p:nvSpPr>
          <p:cNvPr id="4" name="Title 1"/>
          <p:cNvSpPr txBox="1">
            <a:spLocks/>
          </p:cNvSpPr>
          <p:nvPr/>
        </p:nvSpPr>
        <p:spPr>
          <a:xfrm>
            <a:off x="4038600" y="228600"/>
            <a:ext cx="4800600" cy="21336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IN" sz="4800" b="1" i="0" u="sng" strike="noStrike" kern="1200" cap="none" spc="0" normalizeH="0" baseline="0" noProof="0" dirty="0">
              <a:ln w="6350">
                <a:noFill/>
              </a:ln>
              <a:solidFill>
                <a:schemeClr val="accent6">
                  <a:lumMod val="50000"/>
                </a:schemeClr>
              </a:solidFill>
              <a:effectLst>
                <a:outerShdw blurRad="114300" dist="101600" dir="2700000" algn="tl" rotWithShape="0">
                  <a:srgbClr val="000000">
                    <a:alpha val="40000"/>
                  </a:srgbClr>
                </a:outerShdw>
              </a:effectLst>
              <a:uLnTx/>
              <a:uFillTx/>
              <a:latin typeface="+mj-lt"/>
              <a:ea typeface="+mj-ea"/>
              <a:cs typeface="+mj-cs"/>
            </a:endParaRPr>
          </a:p>
        </p:txBody>
      </p:sp>
      <p:pic>
        <p:nvPicPr>
          <p:cNvPr id="5" name="Picture 4" descr="C:\Users\indianic\Desktop\Mobile_payme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2400"/>
            <a:ext cx="4038600" cy="2590800"/>
          </a:xfrm>
          <a:prstGeom prst="roundRect">
            <a:avLst>
              <a:gd name="adj" fmla="val 8594"/>
            </a:avLst>
          </a:prstGeom>
          <a:solidFill>
            <a:srgbClr val="FFFFFF">
              <a:shade val="85000"/>
            </a:srgbClr>
          </a:solidFill>
          <a:ln>
            <a:noFill/>
          </a:ln>
          <a:effectLst/>
          <a:extLst/>
        </p:spPr>
      </p:pic>
      <p:sp>
        <p:nvSpPr>
          <p:cNvPr id="2" name="Title 1"/>
          <p:cNvSpPr>
            <a:spLocks noGrp="1"/>
          </p:cNvSpPr>
          <p:nvPr>
            <p:ph type="title"/>
          </p:nvPr>
        </p:nvSpPr>
        <p:spPr>
          <a:xfrm>
            <a:off x="4229100" y="609600"/>
            <a:ext cx="4419600" cy="1143000"/>
          </a:xfrm>
        </p:spPr>
        <p:txBody>
          <a:bodyPr>
            <a:normAutofit fontScale="90000"/>
          </a:bodyPr>
          <a:lstStyle/>
          <a:p>
            <a:pPr lvl="0"/>
            <a:r>
              <a:rPr lang="en-US" sz="4400" u="sng" dirty="0">
                <a:solidFill>
                  <a:schemeClr val="accent6">
                    <a:lumMod val="50000"/>
                  </a:schemeClr>
                </a:solidFill>
              </a:rPr>
              <a:t>Mobile Payment</a:t>
            </a:r>
            <a:r>
              <a:rPr lang="en-IN" sz="4400" u="sng" dirty="0">
                <a:solidFill>
                  <a:schemeClr val="accent6">
                    <a:lumMod val="50000"/>
                  </a:schemeClr>
                </a:solidFill>
              </a:rPr>
              <a:t/>
            </a:r>
            <a:br>
              <a:rPr lang="en-IN" sz="4400" u="sng" dirty="0">
                <a:solidFill>
                  <a:schemeClr val="accent6">
                    <a:lumMod val="50000"/>
                  </a:schemeClr>
                </a:solidFill>
              </a:rPr>
            </a:br>
            <a:endParaRPr lang="en-IN" dirty="0"/>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261" y="914400"/>
            <a:ext cx="3730487" cy="1143000"/>
          </a:xfrm>
        </p:spPr>
        <p:txBody>
          <a:bodyPr>
            <a:normAutofit fontScale="90000"/>
          </a:bodyPr>
          <a:lstStyle/>
          <a:p>
            <a:r>
              <a:rPr lang="en-IN" u="sng" dirty="0" smtClean="0">
                <a:solidFill>
                  <a:schemeClr val="tx2">
                    <a:lumMod val="50000"/>
                  </a:schemeClr>
                </a:solidFill>
                <a:effectLst>
                  <a:outerShdw blurRad="38100" dist="38100" dir="2700000" algn="tl">
                    <a:srgbClr val="000000">
                      <a:alpha val="43137"/>
                    </a:srgbClr>
                  </a:outerShdw>
                </a:effectLst>
              </a:rPr>
              <a:t>In-car Integration</a:t>
            </a:r>
            <a:endParaRPr lang="en-IN" u="sng" dirty="0">
              <a:solidFill>
                <a:schemeClr val="tx2">
                  <a:lumMod val="50000"/>
                </a:schemeClr>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31392568"/>
              </p:ext>
            </p:extLst>
          </p:nvPr>
        </p:nvGraphicFramePr>
        <p:xfrm>
          <a:off x="381000" y="3276600"/>
          <a:ext cx="8458201" cy="3124200"/>
        </p:xfrm>
        <a:graphic>
          <a:graphicData uri="http://schemas.openxmlformats.org/drawingml/2006/table">
            <a:tbl>
              <a:tblPr firstRow="1">
                <a:tableStyleId>{3C2FFA5D-87B4-456A-9821-1D502468CF0F}</a:tableStyleId>
              </a:tblPr>
              <a:tblGrid>
                <a:gridCol w="2528512"/>
                <a:gridCol w="2841777"/>
                <a:gridCol w="3087912"/>
              </a:tblGrid>
              <a:tr h="470774">
                <a:tc>
                  <a:txBody>
                    <a:bodyPr/>
                    <a:lstStyle/>
                    <a:p>
                      <a:pPr algn="ctr"/>
                      <a:r>
                        <a:rPr lang="en-IN" sz="2000" dirty="0" err="1">
                          <a:effectLst/>
                        </a:rPr>
                        <a:t>iOS</a:t>
                      </a:r>
                      <a:r>
                        <a:rPr lang="en-IN" sz="2000" dirty="0">
                          <a:effectLst/>
                        </a:rPr>
                        <a:t> 7</a:t>
                      </a:r>
                      <a:endParaRPr lang="en-IN" sz="2000" i="0" dirty="0">
                        <a:solidFill>
                          <a:srgbClr val="292929"/>
                        </a:solidFill>
                        <a:effectLst/>
                        <a:latin typeface="Arial"/>
                      </a:endParaRPr>
                    </a:p>
                  </a:txBody>
                  <a:tcPr marL="6547" marR="6547" marT="6547" marB="6547"/>
                </a:tc>
                <a:tc>
                  <a:txBody>
                    <a:bodyPr/>
                    <a:lstStyle/>
                    <a:p>
                      <a:pPr algn="ctr"/>
                      <a:r>
                        <a:rPr lang="en-IN" sz="2000" dirty="0">
                          <a:effectLst/>
                        </a:rPr>
                        <a:t>Android </a:t>
                      </a:r>
                      <a:r>
                        <a:rPr lang="en-IN" sz="2000" dirty="0" smtClean="0">
                          <a:effectLst/>
                        </a:rPr>
                        <a:t>Jelly Bean</a:t>
                      </a:r>
                      <a:endParaRPr lang="en-IN" sz="2000" i="0" dirty="0">
                        <a:solidFill>
                          <a:srgbClr val="292929"/>
                        </a:solidFill>
                        <a:effectLst/>
                        <a:latin typeface="Arial"/>
                      </a:endParaRPr>
                    </a:p>
                  </a:txBody>
                  <a:tcPr marL="6547" marR="6547" marT="6547" marB="6547"/>
                </a:tc>
                <a:tc>
                  <a:txBody>
                    <a:bodyPr/>
                    <a:lstStyle/>
                    <a:p>
                      <a:pPr algn="ctr"/>
                      <a:r>
                        <a:rPr lang="en-IN" sz="2000">
                          <a:effectLst/>
                        </a:rPr>
                        <a:t>Windows Phone 8</a:t>
                      </a:r>
                      <a:endParaRPr lang="en-IN" sz="2000" i="0">
                        <a:solidFill>
                          <a:srgbClr val="292929"/>
                        </a:solidFill>
                        <a:effectLst/>
                        <a:latin typeface="Arial"/>
                      </a:endParaRPr>
                    </a:p>
                  </a:txBody>
                  <a:tcPr marL="6547" marR="6547" marT="6547" marB="6547"/>
                </a:tc>
              </a:tr>
              <a:tr h="2653426">
                <a:tc>
                  <a:txBody>
                    <a:bodyPr/>
                    <a:lstStyle/>
                    <a:p>
                      <a:r>
                        <a:rPr lang="en-US" sz="2000" dirty="0" smtClean="0">
                          <a:effectLst/>
                        </a:rPr>
                        <a:t>Apple has unveiled iOS in the Car feature with the latest software update, so that they can access calls, messages, maps </a:t>
                      </a:r>
                      <a:r>
                        <a:rPr lang="en-US" sz="2000" dirty="0" err="1" smtClean="0">
                          <a:effectLst/>
                        </a:rPr>
                        <a:t>etc</a:t>
                      </a:r>
                      <a:r>
                        <a:rPr lang="en-US" sz="2000" dirty="0" smtClean="0">
                          <a:effectLst/>
                        </a:rPr>
                        <a:t> hands-free </a:t>
                      </a:r>
                      <a:endParaRPr lang="en-IN" sz="2000" i="0" dirty="0">
                        <a:solidFill>
                          <a:schemeClr val="bg1"/>
                        </a:solidFill>
                        <a:effectLst/>
                        <a:latin typeface="Arial"/>
                      </a:endParaRPr>
                    </a:p>
                  </a:txBody>
                  <a:tcPr marL="6547" marR="6547" marT="6547" marB="6547"/>
                </a:tc>
                <a:tc>
                  <a:txBody>
                    <a:bodyPr/>
                    <a:lstStyle/>
                    <a:p>
                      <a:r>
                        <a:rPr lang="en-US" sz="2000" dirty="0" smtClean="0">
                          <a:effectLst/>
                        </a:rPr>
                        <a:t>Driving Mode in Android </a:t>
                      </a:r>
                      <a:r>
                        <a:rPr lang="en-IN" sz="2000" dirty="0" smtClean="0">
                          <a:effectLst/>
                        </a:rPr>
                        <a:t>Jelly Bean</a:t>
                      </a:r>
                      <a:r>
                        <a:rPr lang="en-US" sz="2000" dirty="0" smtClean="0">
                          <a:effectLst/>
                        </a:rPr>
                        <a:t> allows in-car integration for smartphones and tablets </a:t>
                      </a:r>
                      <a:endParaRPr lang="en-IN" sz="2000" i="0" dirty="0">
                        <a:solidFill>
                          <a:schemeClr val="bg1"/>
                        </a:solidFill>
                        <a:effectLst/>
                        <a:latin typeface="Arial"/>
                      </a:endParaRPr>
                    </a:p>
                  </a:txBody>
                  <a:tcPr marL="6547" marR="6547" marT="6547" marB="6547"/>
                </a:tc>
                <a:tc>
                  <a:txBody>
                    <a:bodyPr/>
                    <a:lstStyle/>
                    <a:p>
                      <a:r>
                        <a:rPr lang="en-US" sz="2000" dirty="0" smtClean="0">
                          <a:effectLst/>
                        </a:rPr>
                        <a:t>Nokia Drive is available on Windows Phone 8 for in-dash integration </a:t>
                      </a:r>
                      <a:endParaRPr lang="en-IN" sz="2000" i="0" dirty="0">
                        <a:solidFill>
                          <a:schemeClr val="bg1"/>
                        </a:solidFill>
                        <a:effectLst/>
                        <a:latin typeface="Arial"/>
                      </a:endParaRPr>
                    </a:p>
                  </a:txBody>
                  <a:tcPr marL="6547" marR="6547" marT="6547" marB="6547"/>
                </a:tc>
              </a:tr>
            </a:tbl>
          </a:graphicData>
        </a:graphic>
      </p:graphicFrame>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304800"/>
            <a:ext cx="5373943" cy="2819400"/>
          </a:xfrm>
          <a:prstGeom prst="rect">
            <a:avLst/>
          </a:prstGeom>
        </p:spPr>
      </p:pic>
    </p:spTree>
    <p:extLst>
      <p:ext uri="{BB962C8B-B14F-4D97-AF65-F5344CB8AC3E}">
        <p14:creationId xmlns:p14="http://schemas.microsoft.com/office/powerpoint/2010/main" val="348496993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chemeClr val="bg1">
                    <a:lumMod val="75000"/>
                    <a:lumOff val="25000"/>
                  </a:schemeClr>
                </a:solidFill>
              </a:rPr>
              <a:t>Official Application store</a:t>
            </a:r>
            <a:endParaRPr lang="en-IN" u="sng" dirty="0">
              <a:solidFill>
                <a:schemeClr val="bg1">
                  <a:lumMod val="75000"/>
                  <a:lumOff val="25000"/>
                </a:schemeClr>
              </a:solidFill>
            </a:endParaRPr>
          </a:p>
        </p:txBody>
      </p:sp>
      <p:pic>
        <p:nvPicPr>
          <p:cNvPr id="4" name="Content Placeholder 3" descr="mobileapps_overview_map_no_price.png"/>
          <p:cNvPicPr>
            <a:picLocks noGrp="1" noChangeAspect="1"/>
          </p:cNvPicPr>
          <p:nvPr>
            <p:ph idx="1"/>
          </p:nvPr>
        </p:nvPicPr>
        <p:blipFill>
          <a:blip r:embed="rId2"/>
          <a:stretch>
            <a:fillRect/>
          </a:stretch>
        </p:blipFill>
        <p:spPr>
          <a:xfrm>
            <a:off x="1507368" y="1600200"/>
            <a:ext cx="6129264" cy="47085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0" y="274638"/>
            <a:ext cx="3733800" cy="2163762"/>
          </a:xfrm>
        </p:spPr>
        <p:txBody>
          <a:bodyPr>
            <a:normAutofit/>
          </a:bodyPr>
          <a:lstStyle/>
          <a:p>
            <a:r>
              <a:rPr lang="en-US" sz="4800" u="sng" dirty="0" smtClean="0">
                <a:solidFill>
                  <a:srgbClr val="7030A0"/>
                </a:solidFill>
              </a:rPr>
              <a:t>Market Share</a:t>
            </a:r>
            <a:endParaRPr lang="en-US" sz="4800" u="sng" dirty="0">
              <a:solidFill>
                <a:srgbClr val="7030A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668658915"/>
              </p:ext>
            </p:extLst>
          </p:nvPr>
        </p:nvGraphicFramePr>
        <p:xfrm>
          <a:off x="304800" y="3810000"/>
          <a:ext cx="8610600" cy="1303800"/>
        </p:xfrm>
        <a:graphic>
          <a:graphicData uri="http://schemas.openxmlformats.org/drawingml/2006/table">
            <a:tbl>
              <a:tblPr firstRow="1" bandRow="1">
                <a:tableStyleId>{EB9631B5-78F2-41C9-869B-9F39066F8104}</a:tableStyleId>
              </a:tblPr>
              <a:tblGrid>
                <a:gridCol w="2870200"/>
                <a:gridCol w="2870200"/>
                <a:gridCol w="2870200"/>
              </a:tblGrid>
              <a:tr h="235440">
                <a:tc>
                  <a:txBody>
                    <a:bodyPr/>
                    <a:lstStyle/>
                    <a:p>
                      <a:pPr algn="ctr"/>
                      <a:r>
                        <a:rPr lang="en-US" sz="2000" u="none" dirty="0" smtClean="0"/>
                        <a:t>iOS 7</a:t>
                      </a:r>
                      <a:endParaRPr lang="en-IN" sz="2000" u="none" dirty="0">
                        <a:solidFill>
                          <a:schemeClr val="accent1">
                            <a:lumMod val="50000"/>
                          </a:schemeClr>
                        </a:solidFill>
                      </a:endParaRPr>
                    </a:p>
                  </a:txBody>
                  <a:tcPr anchor="ctr"/>
                </a:tc>
                <a:tc>
                  <a:txBody>
                    <a:bodyPr/>
                    <a:lstStyle/>
                    <a:p>
                      <a:pPr algn="ctr"/>
                      <a:r>
                        <a:rPr lang="en-US" sz="2000" u="none" dirty="0" smtClean="0"/>
                        <a:t>Android Jelly Bean</a:t>
                      </a:r>
                      <a:endParaRPr lang="en-IN" sz="2000" u="none" dirty="0">
                        <a:solidFill>
                          <a:schemeClr val="accent1">
                            <a:lumMod val="50000"/>
                          </a:schemeClr>
                        </a:solidFill>
                      </a:endParaRPr>
                    </a:p>
                  </a:txBody>
                  <a:tcPr anchor="ctr"/>
                </a:tc>
                <a:tc>
                  <a:txBody>
                    <a:bodyPr/>
                    <a:lstStyle/>
                    <a:p>
                      <a:pPr algn="ctr"/>
                      <a:r>
                        <a:rPr lang="en-US" sz="2000" u="none" dirty="0" smtClean="0"/>
                        <a:t>Windows OS 8</a:t>
                      </a:r>
                      <a:endParaRPr lang="en-IN" sz="2000" u="none" dirty="0">
                        <a:solidFill>
                          <a:schemeClr val="accent1">
                            <a:lumMod val="50000"/>
                          </a:schemeClr>
                        </a:solidFill>
                      </a:endParaRPr>
                    </a:p>
                  </a:txBody>
                  <a:tcPr anchor="ctr"/>
                </a:tc>
              </a:tr>
              <a:tr h="907560">
                <a:tc>
                  <a:txBody>
                    <a:bodyPr/>
                    <a:lstStyle/>
                    <a:p>
                      <a:r>
                        <a:rPr lang="en-IN" dirty="0" smtClean="0">
                          <a:latin typeface="Georgia" pitchFamily="18" charset="0"/>
                        </a:rPr>
                        <a:t>                   13.4%</a:t>
                      </a:r>
                      <a:endParaRPr lang="en-IN" dirty="0">
                        <a:latin typeface="Georgia" pitchFamily="18" charset="0"/>
                      </a:endParaRPr>
                    </a:p>
                  </a:txBody>
                  <a:tcPr/>
                </a:tc>
                <a:tc>
                  <a:txBody>
                    <a:bodyPr/>
                    <a:lstStyle/>
                    <a:p>
                      <a:r>
                        <a:rPr lang="en-IN" dirty="0" smtClean="0">
                          <a:latin typeface="Georgia" pitchFamily="18" charset="0"/>
                        </a:rPr>
                        <a:t>                   81.3%</a:t>
                      </a:r>
                      <a:endParaRPr lang="en-IN" dirty="0">
                        <a:latin typeface="Georgia" pitchFamily="18" charset="0"/>
                      </a:endParaRPr>
                    </a:p>
                  </a:txBody>
                  <a:tcPr/>
                </a:tc>
                <a:tc>
                  <a:txBody>
                    <a:bodyPr/>
                    <a:lstStyle/>
                    <a:p>
                      <a:r>
                        <a:rPr lang="en-IN" dirty="0" smtClean="0">
                          <a:latin typeface="Georgia" pitchFamily="18" charset="0"/>
                        </a:rPr>
                        <a:t>                   4.1%</a:t>
                      </a:r>
                      <a:endParaRPr lang="en-IN" dirty="0">
                        <a:latin typeface="Georgia" pitchFamily="18" charset="0"/>
                      </a:endParaRPr>
                    </a:p>
                  </a:txBody>
                  <a:tcPr/>
                </a:tc>
              </a:tr>
            </a:tbl>
          </a:graphicData>
        </a:graphic>
      </p:graphicFrame>
      <p:sp>
        <p:nvSpPr>
          <p:cNvPr id="40962" name="AutoShape 2" descr="Drupal market share increa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0964" name="AutoShape 4" descr="Drupal market share increa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0965" name="Picture 5" descr="E:\ITT\drupal-market-share-increases.jpg"/>
          <p:cNvPicPr>
            <a:picLocks noChangeAspect="1" noChangeArrowheads="1"/>
          </p:cNvPicPr>
          <p:nvPr/>
        </p:nvPicPr>
        <p:blipFill>
          <a:blip r:embed="rId2"/>
          <a:srcRect/>
          <a:stretch>
            <a:fillRect/>
          </a:stretch>
        </p:blipFill>
        <p:spPr bwMode="auto">
          <a:xfrm>
            <a:off x="304800" y="172846"/>
            <a:ext cx="5070111" cy="287515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4" name="Rectangle 3"/>
          <p:cNvSpPr/>
          <p:nvPr/>
        </p:nvSpPr>
        <p:spPr>
          <a:xfrm>
            <a:off x="533400" y="838200"/>
            <a:ext cx="8305800" cy="2308324"/>
          </a:xfrm>
          <a:prstGeom prst="rect">
            <a:avLst/>
          </a:prstGeom>
          <a:noFill/>
        </p:spPr>
        <p:txBody>
          <a:bodyPr wrap="square" lIns="91440" tIns="45720" rIns="91440" bIns="45720" anchor="ctr">
            <a:spAutoFit/>
          </a:bodyPr>
          <a:lstStyle/>
          <a:p>
            <a:pPr algn="ctr"/>
            <a:r>
              <a:rPr lang="en-US" sz="7200" b="1" dirty="0" smtClean="0">
                <a:ln w="900" cmpd="sng">
                  <a:solidFill>
                    <a:schemeClr val="bg2">
                      <a:lumMod val="50000"/>
                      <a:alpha val="55000"/>
                    </a:schemeClr>
                  </a:solidFill>
                  <a:prstDash val="solid"/>
                </a:ln>
                <a:solidFill>
                  <a:schemeClr val="accent5"/>
                </a:solidFill>
                <a:effectLst>
                  <a:outerShdw blurRad="38100" dist="38100" dir="2700000" algn="tl">
                    <a:srgbClr val="000000">
                      <a:alpha val="43137"/>
                    </a:srgbClr>
                  </a:outerShdw>
                </a:effectLst>
                <a:latin typeface="Elephant" pitchFamily="18" charset="0"/>
              </a:rPr>
              <a:t>Mobile Operating Systems </a:t>
            </a:r>
            <a:endParaRPr lang="en-US" sz="7200" b="1" dirty="0">
              <a:ln w="900" cmpd="sng">
                <a:solidFill>
                  <a:schemeClr val="bg2">
                    <a:lumMod val="50000"/>
                    <a:alpha val="55000"/>
                  </a:schemeClr>
                </a:solidFill>
                <a:prstDash val="solid"/>
              </a:ln>
              <a:solidFill>
                <a:schemeClr val="accent5"/>
              </a:solidFill>
              <a:effectLst>
                <a:outerShdw blurRad="38100" dist="38100" dir="2700000" algn="tl">
                  <a:srgbClr val="000000">
                    <a:alpha val="43137"/>
                  </a:srgbClr>
                </a:outerShdw>
              </a:effectLst>
              <a:latin typeface="Elephant" pitchFamily="18" charset="0"/>
            </a:endParaRPr>
          </a:p>
        </p:txBody>
      </p:sp>
      <p:pic>
        <p:nvPicPr>
          <p:cNvPr id="7" name="Picture 6" descr="ios-android-windows-phone-blackberry.jpg"/>
          <p:cNvPicPr>
            <a:picLocks noChangeAspect="1"/>
          </p:cNvPicPr>
          <p:nvPr/>
        </p:nvPicPr>
        <p:blipFill>
          <a:blip r:embed="rId3"/>
          <a:stretch>
            <a:fillRect/>
          </a:stretch>
        </p:blipFill>
        <p:spPr>
          <a:xfrm>
            <a:off x="1676400" y="3429000"/>
            <a:ext cx="5257800" cy="32891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amond(in)">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8200" y="274638"/>
            <a:ext cx="4038600" cy="1143000"/>
          </a:xfrm>
        </p:spPr>
        <p:txBody>
          <a:bodyPr>
            <a:normAutofit/>
          </a:bodyPr>
          <a:lstStyle/>
          <a:p>
            <a:r>
              <a:rPr lang="en-US" sz="4400" u="sng" dirty="0" smtClean="0">
                <a:solidFill>
                  <a:schemeClr val="accent2">
                    <a:lumMod val="75000"/>
                  </a:schemeClr>
                </a:solidFill>
              </a:rPr>
              <a:t>Apps</a:t>
            </a:r>
            <a:endParaRPr lang="en-US" sz="4400" u="sng" dirty="0">
              <a:solidFill>
                <a:schemeClr val="accent2">
                  <a:lumMod val="75000"/>
                </a:schemeClr>
              </a:solidFill>
            </a:endParaRPr>
          </a:p>
        </p:txBody>
      </p:sp>
      <p:graphicFrame>
        <p:nvGraphicFramePr>
          <p:cNvPr id="4" name="Table 3"/>
          <p:cNvGraphicFramePr>
            <a:graphicFrameLocks noGrp="1"/>
          </p:cNvGraphicFramePr>
          <p:nvPr/>
        </p:nvGraphicFramePr>
        <p:xfrm>
          <a:off x="609600" y="2971800"/>
          <a:ext cx="8153400" cy="3429000"/>
        </p:xfrm>
        <a:graphic>
          <a:graphicData uri="http://schemas.openxmlformats.org/drawingml/2006/table">
            <a:tbl>
              <a:tblPr firstRow="1" bandRow="1">
                <a:tableStyleId>{85BE263C-DBD7-4A20-BB59-AAB30ACAA65A}</a:tableStyleId>
              </a:tblPr>
              <a:tblGrid>
                <a:gridCol w="2717800"/>
                <a:gridCol w="2717800"/>
                <a:gridCol w="2717800"/>
              </a:tblGrid>
              <a:tr h="480060">
                <a:tc>
                  <a:txBody>
                    <a:bodyPr/>
                    <a:lstStyle/>
                    <a:p>
                      <a:pPr algn="ctr"/>
                      <a:r>
                        <a:rPr lang="en-US" sz="2000" u="none" dirty="0" smtClean="0"/>
                        <a:t>iOS 7</a:t>
                      </a:r>
                      <a:endParaRPr lang="en-IN" sz="2000" u="none" dirty="0">
                        <a:solidFill>
                          <a:schemeClr val="accent1">
                            <a:lumMod val="50000"/>
                          </a:schemeClr>
                        </a:solidFill>
                      </a:endParaRPr>
                    </a:p>
                  </a:txBody>
                  <a:tcPr anchor="ctr"/>
                </a:tc>
                <a:tc>
                  <a:txBody>
                    <a:bodyPr/>
                    <a:lstStyle/>
                    <a:p>
                      <a:pPr algn="ctr"/>
                      <a:r>
                        <a:rPr lang="en-US" sz="2000" u="none" dirty="0" smtClean="0"/>
                        <a:t>Android Jelly Bean</a:t>
                      </a:r>
                      <a:endParaRPr lang="en-IN" sz="2000" u="none" dirty="0">
                        <a:solidFill>
                          <a:schemeClr val="accent1">
                            <a:lumMod val="50000"/>
                          </a:schemeClr>
                        </a:solidFill>
                      </a:endParaRPr>
                    </a:p>
                  </a:txBody>
                  <a:tcPr anchor="ctr"/>
                </a:tc>
                <a:tc>
                  <a:txBody>
                    <a:bodyPr/>
                    <a:lstStyle/>
                    <a:p>
                      <a:pPr algn="ctr"/>
                      <a:r>
                        <a:rPr lang="en-US" sz="2000" u="none" dirty="0" smtClean="0"/>
                        <a:t>Windows OS 8</a:t>
                      </a:r>
                      <a:endParaRPr lang="en-IN" sz="2000" u="none" dirty="0">
                        <a:solidFill>
                          <a:schemeClr val="accent1">
                            <a:lumMod val="50000"/>
                          </a:schemeClr>
                        </a:solidFill>
                      </a:endParaRPr>
                    </a:p>
                  </a:txBody>
                  <a:tcPr anchor="ctr"/>
                </a:tc>
              </a:tr>
              <a:tr h="2948940">
                <a:tc>
                  <a:txBody>
                    <a:bodyPr/>
                    <a:lstStyle/>
                    <a:p>
                      <a:r>
                        <a:rPr kumimoji="0" lang="en-US" b="0" i="0" kern="1200" dirty="0" smtClean="0">
                          <a:solidFill>
                            <a:schemeClr val="dk1"/>
                          </a:solidFill>
                          <a:latin typeface="+mn-lt"/>
                          <a:ea typeface="+mn-ea"/>
                          <a:cs typeface="+mn-cs"/>
                        </a:rPr>
                        <a:t>There are over 750,000 apps. Therefore a wide variety with good quality</a:t>
                      </a:r>
                      <a:endParaRPr lang="en-IN" dirty="0">
                        <a:latin typeface="Georgia" pitchFamily="18" charset="0"/>
                      </a:endParaRPr>
                    </a:p>
                  </a:txBody>
                  <a:tcPr/>
                </a:tc>
                <a:tc>
                  <a:txBody>
                    <a:bodyPr/>
                    <a:lstStyle/>
                    <a:p>
                      <a:r>
                        <a:rPr kumimoji="0" lang="en-US" b="0" i="0" kern="1200" dirty="0" smtClean="0">
                          <a:solidFill>
                            <a:schemeClr val="dk1"/>
                          </a:solidFill>
                          <a:latin typeface="+mn-lt"/>
                          <a:ea typeface="+mn-ea"/>
                          <a:cs typeface="+mn-cs"/>
                        </a:rPr>
                        <a:t>Android also has a large selection of apps and most of them are free but with poor quality control</a:t>
                      </a:r>
                      <a:endParaRPr lang="en-IN" dirty="0">
                        <a:latin typeface="Georgia" pitchFamily="18" charset="0"/>
                      </a:endParaRPr>
                    </a:p>
                  </a:txBody>
                  <a:tcPr/>
                </a:tc>
                <a:tc>
                  <a:txBody>
                    <a:bodyPr/>
                    <a:lstStyle/>
                    <a:p>
                      <a:r>
                        <a:rPr kumimoji="0" lang="en-US" b="0" i="0" kern="1200" dirty="0" smtClean="0">
                          <a:solidFill>
                            <a:schemeClr val="dk1"/>
                          </a:solidFill>
                          <a:latin typeface="+mn-lt"/>
                          <a:ea typeface="+mn-ea"/>
                          <a:cs typeface="+mn-cs"/>
                        </a:rPr>
                        <a:t>Because of less market share it has very less apps to offer and these tend to be expensive when compared with others</a:t>
                      </a:r>
                      <a:endParaRPr lang="en-IN" dirty="0">
                        <a:latin typeface="Georgia" pitchFamily="18" charset="0"/>
                      </a:endParaRPr>
                    </a:p>
                  </a:txBody>
                  <a:tcPr/>
                </a:tc>
              </a:tr>
            </a:tbl>
          </a:graphicData>
        </a:graphic>
      </p:graphicFrame>
      <p:sp>
        <p:nvSpPr>
          <p:cNvPr id="39938" name="AutoShape 2" descr="apps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9939" name="Picture 3" descr="E:\ITT\apps-image-650x0.jpg"/>
          <p:cNvPicPr>
            <a:picLocks noChangeAspect="1" noChangeArrowheads="1"/>
          </p:cNvPicPr>
          <p:nvPr/>
        </p:nvPicPr>
        <p:blipFill>
          <a:blip r:embed="rId2"/>
          <a:srcRect/>
          <a:stretch>
            <a:fillRect/>
          </a:stretch>
        </p:blipFill>
        <p:spPr bwMode="auto">
          <a:xfrm>
            <a:off x="304800" y="304800"/>
            <a:ext cx="5070244" cy="2347913"/>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0" y="274638"/>
            <a:ext cx="3657600" cy="2087562"/>
          </a:xfrm>
          <a:effectLst/>
        </p:spPr>
        <p:txBody>
          <a:bodyPr>
            <a:normAutofit/>
            <a:scene3d>
              <a:camera prst="orthographicFront"/>
              <a:lightRig rig="soft" dir="t">
                <a:rot lat="0" lon="0" rev="16800000"/>
              </a:lightRig>
            </a:scene3d>
            <a:sp3d prstMaterial="softEdge">
              <a:bevelT w="38100" h="38100"/>
            </a:sp3d>
          </a:bodyPr>
          <a:lstStyle/>
          <a:p>
            <a:r>
              <a:rPr lang="en-US" u="sng" dirty="0" smtClean="0">
                <a:solidFill>
                  <a:schemeClr val="accent1"/>
                </a:solidFill>
              </a:rPr>
              <a:t>Handsets and affordability</a:t>
            </a:r>
            <a:endParaRPr lang="en-US" u="sng" dirty="0">
              <a:solidFill>
                <a:schemeClr val="accent1"/>
              </a:solidFill>
            </a:endParaRPr>
          </a:p>
        </p:txBody>
      </p:sp>
      <p:graphicFrame>
        <p:nvGraphicFramePr>
          <p:cNvPr id="4" name="Table 3"/>
          <p:cNvGraphicFramePr>
            <a:graphicFrameLocks noGrp="1"/>
          </p:cNvGraphicFramePr>
          <p:nvPr/>
        </p:nvGraphicFramePr>
        <p:xfrm>
          <a:off x="533400" y="2743200"/>
          <a:ext cx="8229600" cy="3657600"/>
        </p:xfrm>
        <a:graphic>
          <a:graphicData uri="http://schemas.openxmlformats.org/drawingml/2006/table">
            <a:tbl>
              <a:tblPr firstRow="1" bandRow="1">
                <a:tableStyleId>{74C1A8A3-306A-4EB7-A6B1-4F7E0EB9C5D6}</a:tableStyleId>
              </a:tblPr>
              <a:tblGrid>
                <a:gridCol w="2743200"/>
                <a:gridCol w="2743200"/>
                <a:gridCol w="2743200"/>
              </a:tblGrid>
              <a:tr h="469971">
                <a:tc>
                  <a:txBody>
                    <a:bodyPr/>
                    <a:lstStyle/>
                    <a:p>
                      <a:pPr algn="ctr"/>
                      <a:r>
                        <a:rPr lang="en-US" sz="2000" u="none" dirty="0" smtClean="0"/>
                        <a:t>iOS 7</a:t>
                      </a:r>
                      <a:endParaRPr lang="en-IN" sz="2000" u="none" dirty="0">
                        <a:solidFill>
                          <a:schemeClr val="accent1">
                            <a:lumMod val="50000"/>
                          </a:schemeClr>
                        </a:solidFill>
                      </a:endParaRPr>
                    </a:p>
                  </a:txBody>
                  <a:tcPr anchor="ctr"/>
                </a:tc>
                <a:tc>
                  <a:txBody>
                    <a:bodyPr/>
                    <a:lstStyle/>
                    <a:p>
                      <a:pPr algn="ctr"/>
                      <a:r>
                        <a:rPr lang="en-US" sz="2000" u="none" dirty="0" smtClean="0"/>
                        <a:t>Android Jelly Bean</a:t>
                      </a:r>
                      <a:endParaRPr lang="en-IN" sz="2000" u="none" dirty="0">
                        <a:solidFill>
                          <a:schemeClr val="accent1">
                            <a:lumMod val="50000"/>
                          </a:schemeClr>
                        </a:solidFill>
                      </a:endParaRPr>
                    </a:p>
                  </a:txBody>
                  <a:tcPr anchor="ctr"/>
                </a:tc>
                <a:tc>
                  <a:txBody>
                    <a:bodyPr/>
                    <a:lstStyle/>
                    <a:p>
                      <a:pPr algn="ctr"/>
                      <a:r>
                        <a:rPr lang="en-US" sz="2000" u="none" dirty="0" smtClean="0"/>
                        <a:t>Windows OS 8</a:t>
                      </a:r>
                      <a:endParaRPr lang="en-IN" sz="2000" u="none" dirty="0">
                        <a:solidFill>
                          <a:schemeClr val="accent1">
                            <a:lumMod val="50000"/>
                          </a:schemeClr>
                        </a:solidFill>
                      </a:endParaRPr>
                    </a:p>
                  </a:txBody>
                  <a:tcPr anchor="ctr"/>
                </a:tc>
              </a:tr>
              <a:tr h="3187629">
                <a:tc>
                  <a:txBody>
                    <a:bodyPr/>
                    <a:lstStyle/>
                    <a:p>
                      <a:r>
                        <a:rPr kumimoji="0" lang="en-US" b="0" i="0" kern="1200" dirty="0" smtClean="0">
                          <a:solidFill>
                            <a:schemeClr val="dk1"/>
                          </a:solidFill>
                          <a:latin typeface="+mn-lt"/>
                          <a:ea typeface="+mn-ea"/>
                          <a:cs typeface="+mn-cs"/>
                        </a:rPr>
                        <a:t>Good quality handsets with not so good affordability ratings. They still have high resale value</a:t>
                      </a:r>
                      <a:endParaRPr lang="en-IN" dirty="0">
                        <a:latin typeface="Georgia" pitchFamily="18" charset="0"/>
                      </a:endParaRPr>
                    </a:p>
                  </a:txBody>
                  <a:tcPr/>
                </a:tc>
                <a:tc>
                  <a:txBody>
                    <a:bodyPr/>
                    <a:lstStyle/>
                    <a:p>
                      <a:r>
                        <a:rPr kumimoji="0" lang="en-US" b="0" i="0" kern="1200" dirty="0" smtClean="0">
                          <a:solidFill>
                            <a:schemeClr val="dk1"/>
                          </a:solidFill>
                          <a:latin typeface="+mn-lt"/>
                          <a:ea typeface="+mn-ea"/>
                          <a:cs typeface="+mn-cs"/>
                        </a:rPr>
                        <a:t>Android system is available in cheaper phones as well, the prices depend upon build quality</a:t>
                      </a:r>
                      <a:endParaRPr lang="en-IN" dirty="0">
                        <a:latin typeface="Georgia" pitchFamily="18" charset="0"/>
                      </a:endParaRPr>
                    </a:p>
                  </a:txBody>
                  <a:tcPr/>
                </a:tc>
                <a:tc>
                  <a:txBody>
                    <a:bodyPr/>
                    <a:lstStyle/>
                    <a:p>
                      <a:r>
                        <a:rPr kumimoji="0" lang="en-US" b="0" i="0" kern="1200" dirty="0" smtClean="0">
                          <a:solidFill>
                            <a:schemeClr val="dk1"/>
                          </a:solidFill>
                          <a:latin typeface="+mn-lt"/>
                          <a:ea typeface="+mn-ea"/>
                          <a:cs typeface="+mn-cs"/>
                        </a:rPr>
                        <a:t>Android system is available in cheaper phones as well, the prices depend upon build quality</a:t>
                      </a:r>
                      <a:endParaRPr lang="en-IN" dirty="0">
                        <a:latin typeface="Georgia" pitchFamily="18" charset="0"/>
                      </a:endParaRPr>
                    </a:p>
                  </a:txBody>
                  <a:tcPr/>
                </a:tc>
              </a:tr>
            </a:tbl>
          </a:graphicData>
        </a:graphic>
      </p:graphicFrame>
      <p:sp>
        <p:nvSpPr>
          <p:cNvPr id="43010" name="AutoShape 2" descr="Chinese Mobile Phone Handse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3011" name="Picture 3" descr="E:\ITT\Chinese-Mobile-Phone-Handsets.jpg"/>
          <p:cNvPicPr>
            <a:picLocks noChangeAspect="1" noChangeArrowheads="1"/>
          </p:cNvPicPr>
          <p:nvPr/>
        </p:nvPicPr>
        <p:blipFill>
          <a:blip r:embed="rId2"/>
          <a:srcRect/>
          <a:stretch>
            <a:fillRect/>
          </a:stretch>
        </p:blipFill>
        <p:spPr bwMode="auto">
          <a:xfrm>
            <a:off x="228600" y="228600"/>
            <a:ext cx="4486275" cy="236219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0" y="274638"/>
            <a:ext cx="3810000" cy="2011362"/>
          </a:xfrm>
        </p:spPr>
        <p:txBody>
          <a:bodyPr>
            <a:normAutofit/>
          </a:bodyPr>
          <a:lstStyle/>
          <a:p>
            <a:r>
              <a:rPr lang="en-US" u="sng" dirty="0" smtClean="0">
                <a:solidFill>
                  <a:schemeClr val="accent3">
                    <a:lumMod val="75000"/>
                  </a:schemeClr>
                </a:solidFill>
              </a:rPr>
              <a:t>Memory and storage</a:t>
            </a:r>
            <a:endParaRPr lang="en-US" u="sng" dirty="0">
              <a:solidFill>
                <a:schemeClr val="accent3">
                  <a:lumMod val="75000"/>
                </a:schemeClr>
              </a:solidFill>
            </a:endParaRPr>
          </a:p>
        </p:txBody>
      </p:sp>
      <p:graphicFrame>
        <p:nvGraphicFramePr>
          <p:cNvPr id="4" name="Content Placeholder 15"/>
          <p:cNvGraphicFramePr>
            <a:graphicFrameLocks noGrp="1"/>
          </p:cNvGraphicFramePr>
          <p:nvPr>
            <p:ph idx="1"/>
          </p:nvPr>
        </p:nvGraphicFramePr>
        <p:xfrm>
          <a:off x="457200" y="3048000"/>
          <a:ext cx="8382000" cy="2733804"/>
        </p:xfrm>
        <a:graphic>
          <a:graphicData uri="http://schemas.openxmlformats.org/drawingml/2006/table">
            <a:tbl>
              <a:tblPr firstRow="1" bandRow="1">
                <a:tableStyleId>{EB344D84-9AFB-497E-A393-DC336BA19D2E}</a:tableStyleId>
              </a:tblPr>
              <a:tblGrid>
                <a:gridCol w="2794000"/>
                <a:gridCol w="2794000"/>
                <a:gridCol w="2794000"/>
              </a:tblGrid>
              <a:tr h="253236">
                <a:tc>
                  <a:txBody>
                    <a:bodyPr/>
                    <a:lstStyle/>
                    <a:p>
                      <a:pPr algn="ctr"/>
                      <a:r>
                        <a:rPr lang="en-US" sz="2000" u="none" dirty="0" smtClean="0"/>
                        <a:t>iOS 7</a:t>
                      </a:r>
                      <a:endParaRPr lang="en-IN" sz="2000" u="none" dirty="0">
                        <a:solidFill>
                          <a:schemeClr val="accent1">
                            <a:lumMod val="50000"/>
                          </a:schemeClr>
                        </a:solidFill>
                      </a:endParaRPr>
                    </a:p>
                  </a:txBody>
                  <a:tcPr anchor="ctr"/>
                </a:tc>
                <a:tc>
                  <a:txBody>
                    <a:bodyPr/>
                    <a:lstStyle/>
                    <a:p>
                      <a:pPr algn="ctr"/>
                      <a:r>
                        <a:rPr lang="en-US" sz="2000" u="none" dirty="0" smtClean="0"/>
                        <a:t>Android Jelly Bean</a:t>
                      </a:r>
                      <a:endParaRPr lang="en-IN" sz="2000" u="none" dirty="0">
                        <a:solidFill>
                          <a:schemeClr val="accent1">
                            <a:lumMod val="50000"/>
                          </a:schemeClr>
                        </a:solidFill>
                      </a:endParaRPr>
                    </a:p>
                  </a:txBody>
                  <a:tcPr anchor="ctr"/>
                </a:tc>
                <a:tc>
                  <a:txBody>
                    <a:bodyPr/>
                    <a:lstStyle/>
                    <a:p>
                      <a:pPr algn="ctr"/>
                      <a:r>
                        <a:rPr lang="en-US" sz="2000" u="none" dirty="0" smtClean="0"/>
                        <a:t>Windows OS 8</a:t>
                      </a:r>
                      <a:endParaRPr lang="en-IN" sz="2000" u="none" dirty="0">
                        <a:solidFill>
                          <a:schemeClr val="accent1">
                            <a:lumMod val="50000"/>
                          </a:schemeClr>
                        </a:solidFill>
                      </a:endParaRPr>
                    </a:p>
                  </a:txBody>
                  <a:tcPr anchor="ctr"/>
                </a:tc>
              </a:tr>
              <a:tr h="2337564">
                <a:tc>
                  <a:txBody>
                    <a:bodyPr/>
                    <a:lstStyle/>
                    <a:p>
                      <a:r>
                        <a:rPr kumimoji="0" lang="en-US" b="0" i="0" kern="1200" dirty="0" smtClean="0">
                          <a:solidFill>
                            <a:schemeClr val="dk1"/>
                          </a:solidFill>
                          <a:latin typeface="+mn-lt"/>
                          <a:ea typeface="+mn-ea"/>
                          <a:cs typeface="+mn-cs"/>
                        </a:rPr>
                        <a:t>No expandable memory</a:t>
                      </a:r>
                      <a:endParaRPr lang="en-IN" dirty="0">
                        <a:latin typeface="Georgia" pitchFamily="18" charset="0"/>
                      </a:endParaRPr>
                    </a:p>
                  </a:txBody>
                  <a:tcPr/>
                </a:tc>
                <a:tc>
                  <a:txBody>
                    <a:bodyPr/>
                    <a:lstStyle/>
                    <a:p>
                      <a:r>
                        <a:rPr kumimoji="0" lang="en-US" b="0" i="0" kern="1200" dirty="0" smtClean="0">
                          <a:solidFill>
                            <a:schemeClr val="dk1"/>
                          </a:solidFill>
                          <a:latin typeface="+mn-lt"/>
                          <a:ea typeface="+mn-ea"/>
                          <a:cs typeface="+mn-cs"/>
                        </a:rPr>
                        <a:t>Memory can be expanded</a:t>
                      </a:r>
                      <a:endParaRPr lang="en-IN" dirty="0">
                        <a:latin typeface="Georgia" pitchFamily="18" charset="0"/>
                      </a:endParaRPr>
                    </a:p>
                  </a:txBody>
                  <a:tcPr/>
                </a:tc>
                <a:tc>
                  <a:txBody>
                    <a:bodyPr/>
                    <a:lstStyle/>
                    <a:p>
                      <a:r>
                        <a:rPr kumimoji="0" lang="en-US" b="0" i="0" kern="1200" dirty="0" smtClean="0">
                          <a:solidFill>
                            <a:schemeClr val="dk1"/>
                          </a:solidFill>
                          <a:latin typeface="+mn-lt"/>
                          <a:ea typeface="+mn-ea"/>
                          <a:cs typeface="+mn-cs"/>
                        </a:rPr>
                        <a:t>Memory can be expanded on most cells</a:t>
                      </a:r>
                      <a:endParaRPr lang="en-IN" dirty="0">
                        <a:latin typeface="Georgia" pitchFamily="18" charset="0"/>
                      </a:endParaRPr>
                    </a:p>
                  </a:txBody>
                  <a:tcPr/>
                </a:tc>
              </a:tr>
            </a:tbl>
          </a:graphicData>
        </a:graphic>
      </p:graphicFrame>
      <p:pic>
        <p:nvPicPr>
          <p:cNvPr id="44034" name="Picture 2" descr="E:\ITT\2020384-six-different-types-of-memory-storage-devices.jpg"/>
          <p:cNvPicPr>
            <a:picLocks noChangeAspect="1" noChangeArrowheads="1"/>
          </p:cNvPicPr>
          <p:nvPr/>
        </p:nvPicPr>
        <p:blipFill>
          <a:blip r:embed="rId2"/>
          <a:srcRect/>
          <a:stretch>
            <a:fillRect/>
          </a:stretch>
        </p:blipFill>
        <p:spPr bwMode="auto">
          <a:xfrm>
            <a:off x="228600" y="457200"/>
            <a:ext cx="4648200" cy="2286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0200" y="274638"/>
            <a:ext cx="3276600" cy="1143000"/>
          </a:xfrm>
        </p:spPr>
        <p:txBody>
          <a:bodyPr/>
          <a:lstStyle/>
          <a:p>
            <a:r>
              <a:rPr lang="en-US" u="sng" dirty="0" smtClean="0">
                <a:solidFill>
                  <a:schemeClr val="accent3">
                    <a:lumMod val="75000"/>
                  </a:schemeClr>
                </a:solidFill>
              </a:rPr>
              <a:t>Video chat</a:t>
            </a:r>
            <a:endParaRPr lang="en-US" dirty="0">
              <a:solidFill>
                <a:schemeClr val="accent3">
                  <a:lumMod val="75000"/>
                </a:schemeClr>
              </a:solidFill>
            </a:endParaRPr>
          </a:p>
        </p:txBody>
      </p:sp>
      <p:graphicFrame>
        <p:nvGraphicFramePr>
          <p:cNvPr id="4" name="Table 3"/>
          <p:cNvGraphicFramePr>
            <a:graphicFrameLocks noGrp="1"/>
          </p:cNvGraphicFramePr>
          <p:nvPr/>
        </p:nvGraphicFramePr>
        <p:xfrm>
          <a:off x="533400" y="3048000"/>
          <a:ext cx="8229600" cy="3352800"/>
        </p:xfrm>
        <a:graphic>
          <a:graphicData uri="http://schemas.openxmlformats.org/drawingml/2006/table">
            <a:tbl>
              <a:tblPr firstRow="1" bandRow="1">
                <a:tableStyleId>{EB344D84-9AFB-497E-A393-DC336BA19D2E}</a:tableStyleId>
              </a:tblPr>
              <a:tblGrid>
                <a:gridCol w="2743200"/>
                <a:gridCol w="2743200"/>
                <a:gridCol w="2743200"/>
              </a:tblGrid>
              <a:tr h="430807">
                <a:tc>
                  <a:txBody>
                    <a:bodyPr/>
                    <a:lstStyle/>
                    <a:p>
                      <a:pPr algn="ctr"/>
                      <a:r>
                        <a:rPr lang="en-US" sz="2000" u="none" dirty="0" smtClean="0"/>
                        <a:t>iOS 7</a:t>
                      </a:r>
                      <a:endParaRPr lang="en-IN" sz="2000" u="none" dirty="0">
                        <a:solidFill>
                          <a:schemeClr val="accent1">
                            <a:lumMod val="50000"/>
                          </a:schemeClr>
                        </a:solidFill>
                      </a:endParaRPr>
                    </a:p>
                  </a:txBody>
                  <a:tcPr anchor="ctr"/>
                </a:tc>
                <a:tc>
                  <a:txBody>
                    <a:bodyPr/>
                    <a:lstStyle/>
                    <a:p>
                      <a:pPr algn="ctr"/>
                      <a:r>
                        <a:rPr lang="en-US" sz="2000" u="none" dirty="0" smtClean="0"/>
                        <a:t>Android Jelly Bean</a:t>
                      </a:r>
                      <a:endParaRPr lang="en-IN" sz="2000" u="none" dirty="0">
                        <a:solidFill>
                          <a:schemeClr val="accent1">
                            <a:lumMod val="50000"/>
                          </a:schemeClr>
                        </a:solidFill>
                      </a:endParaRPr>
                    </a:p>
                  </a:txBody>
                  <a:tcPr anchor="ctr"/>
                </a:tc>
                <a:tc>
                  <a:txBody>
                    <a:bodyPr/>
                    <a:lstStyle/>
                    <a:p>
                      <a:pPr algn="ctr"/>
                      <a:r>
                        <a:rPr lang="en-US" sz="2000" u="none" dirty="0" smtClean="0"/>
                        <a:t>Windows OS 8</a:t>
                      </a:r>
                      <a:endParaRPr lang="en-IN" sz="2000" u="none" dirty="0">
                        <a:solidFill>
                          <a:schemeClr val="accent1">
                            <a:lumMod val="50000"/>
                          </a:schemeClr>
                        </a:solidFill>
                      </a:endParaRPr>
                    </a:p>
                  </a:txBody>
                  <a:tcPr anchor="ctr"/>
                </a:tc>
              </a:tr>
              <a:tr h="2921993">
                <a:tc>
                  <a:txBody>
                    <a:bodyPr/>
                    <a:lstStyle/>
                    <a:p>
                      <a:r>
                        <a:rPr kumimoji="0" lang="en-US" kern="1200" dirty="0" smtClean="0"/>
                        <a:t>Apple has </a:t>
                      </a:r>
                      <a:r>
                        <a:rPr kumimoji="0" lang="en-US" kern="1200" dirty="0" err="1" smtClean="0"/>
                        <a:t>FaceTime</a:t>
                      </a:r>
                      <a:r>
                        <a:rPr kumimoji="0" lang="en-US" kern="1200" dirty="0" smtClean="0"/>
                        <a:t>, which can place calls over 3G or Wi-Fi, and works fairly well. But its also a pretty insular app that only works with other Apple devices.</a:t>
                      </a:r>
                      <a:endParaRPr lang="en-IN" dirty="0">
                        <a:latin typeface="Georgia" pitchFamily="18" charset="0"/>
                      </a:endParaRPr>
                    </a:p>
                  </a:txBody>
                  <a:tcPr/>
                </a:tc>
                <a:tc>
                  <a:txBody>
                    <a:bodyPr/>
                    <a:lstStyle/>
                    <a:p>
                      <a:r>
                        <a:rPr kumimoji="0" lang="en-US" kern="1200" dirty="0" smtClean="0"/>
                        <a:t>Android's Gmail/Google Talk-based video chat system is a bit more universal, considering you can video chat with anybody who has Gmail on a Mac, PC, or Android phone. And yes, you can chat over 3G or Wi-Fi. </a:t>
                      </a:r>
                      <a:endParaRPr lang="en-IN" dirty="0">
                        <a:latin typeface="Georgia" pitchFamily="18" charset="0"/>
                      </a:endParaRPr>
                    </a:p>
                  </a:txBody>
                  <a:tcPr/>
                </a:tc>
                <a:tc>
                  <a:txBody>
                    <a:bodyPr/>
                    <a:lstStyle/>
                    <a:p>
                      <a:r>
                        <a:rPr kumimoji="0" lang="en-US" kern="1200" dirty="0" smtClean="0"/>
                        <a:t>Microsoft's secret voice chat weapon is Skype, which is arguably the most universal standard of them all. There are already proper Skype apps for Macs, PCs, </a:t>
                      </a:r>
                      <a:r>
                        <a:rPr kumimoji="0" lang="en-US" kern="1200" dirty="0" err="1" smtClean="0"/>
                        <a:t>iOS</a:t>
                      </a:r>
                      <a:r>
                        <a:rPr kumimoji="0" lang="en-US" kern="1200" dirty="0" smtClean="0"/>
                        <a:t>, and Android—and Microsoft owns all of them.</a:t>
                      </a:r>
                      <a:endParaRPr lang="en-IN" dirty="0">
                        <a:latin typeface="Georgia" pitchFamily="18" charset="0"/>
                      </a:endParaRPr>
                    </a:p>
                  </a:txBody>
                  <a:tcPr/>
                </a:tc>
              </a:tr>
            </a:tbl>
          </a:graphicData>
        </a:graphic>
      </p:graphicFrame>
      <p:pic>
        <p:nvPicPr>
          <p:cNvPr id="1026" name="Picture 2" descr="E:\ITT\chat.jpg"/>
          <p:cNvPicPr>
            <a:picLocks noChangeAspect="1" noChangeArrowheads="1"/>
          </p:cNvPicPr>
          <p:nvPr/>
        </p:nvPicPr>
        <p:blipFill>
          <a:blip r:embed="rId2"/>
          <a:srcRect/>
          <a:stretch>
            <a:fillRect/>
          </a:stretch>
        </p:blipFill>
        <p:spPr bwMode="auto">
          <a:xfrm>
            <a:off x="381000" y="152400"/>
            <a:ext cx="4800600" cy="280035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5400" y="274638"/>
            <a:ext cx="3581400" cy="1143000"/>
          </a:xfrm>
        </p:spPr>
        <p:txBody>
          <a:bodyPr>
            <a:normAutofit fontScale="90000"/>
          </a:bodyPr>
          <a:lstStyle/>
          <a:p>
            <a:r>
              <a:rPr lang="en-US" sz="4600" u="sng" dirty="0" smtClean="0">
                <a:solidFill>
                  <a:schemeClr val="bg2">
                    <a:lumMod val="60000"/>
                    <a:lumOff val="40000"/>
                  </a:schemeClr>
                </a:solidFill>
              </a:rPr>
              <a:t>Call</a:t>
            </a:r>
            <a:r>
              <a:rPr lang="en-US" dirty="0" smtClean="0"/>
              <a:t> </a:t>
            </a:r>
            <a:r>
              <a:rPr lang="en-US" sz="4600" u="sng" dirty="0" smtClean="0">
                <a:solidFill>
                  <a:schemeClr val="bg2">
                    <a:lumMod val="60000"/>
                    <a:lumOff val="40000"/>
                  </a:schemeClr>
                </a:solidFill>
              </a:rPr>
              <a:t>Features</a:t>
            </a:r>
          </a:p>
        </p:txBody>
      </p:sp>
      <p:graphicFrame>
        <p:nvGraphicFramePr>
          <p:cNvPr id="4" name="Table 3"/>
          <p:cNvGraphicFramePr>
            <a:graphicFrameLocks noGrp="1"/>
          </p:cNvGraphicFramePr>
          <p:nvPr/>
        </p:nvGraphicFramePr>
        <p:xfrm>
          <a:off x="304800" y="2667000"/>
          <a:ext cx="8686800" cy="3779520"/>
        </p:xfrm>
        <a:graphic>
          <a:graphicData uri="http://schemas.openxmlformats.org/drawingml/2006/table">
            <a:tbl>
              <a:tblPr firstRow="1" bandRow="1">
                <a:tableStyleId>{74C1A8A3-306A-4EB7-A6B1-4F7E0EB9C5D6}</a:tableStyleId>
              </a:tblPr>
              <a:tblGrid>
                <a:gridCol w="2895600"/>
                <a:gridCol w="2895600"/>
                <a:gridCol w="2895600"/>
              </a:tblGrid>
              <a:tr h="386919">
                <a:tc>
                  <a:txBody>
                    <a:bodyPr/>
                    <a:lstStyle/>
                    <a:p>
                      <a:pPr algn="ctr"/>
                      <a:r>
                        <a:rPr lang="en-US" sz="2000" u="none" dirty="0" smtClean="0"/>
                        <a:t>iOS 7</a:t>
                      </a:r>
                      <a:endParaRPr lang="en-IN" sz="2000" u="none" dirty="0">
                        <a:solidFill>
                          <a:schemeClr val="accent1">
                            <a:lumMod val="50000"/>
                          </a:schemeClr>
                        </a:solidFill>
                      </a:endParaRPr>
                    </a:p>
                  </a:txBody>
                  <a:tcPr anchor="ctr"/>
                </a:tc>
                <a:tc>
                  <a:txBody>
                    <a:bodyPr/>
                    <a:lstStyle/>
                    <a:p>
                      <a:pPr algn="ctr"/>
                      <a:r>
                        <a:rPr lang="en-US" sz="2000" u="none" dirty="0" smtClean="0"/>
                        <a:t>Android Jelly Bean</a:t>
                      </a:r>
                      <a:endParaRPr lang="en-IN" sz="2000" u="none" dirty="0">
                        <a:solidFill>
                          <a:schemeClr val="accent1">
                            <a:lumMod val="50000"/>
                          </a:schemeClr>
                        </a:solidFill>
                      </a:endParaRPr>
                    </a:p>
                  </a:txBody>
                  <a:tcPr anchor="ctr"/>
                </a:tc>
                <a:tc>
                  <a:txBody>
                    <a:bodyPr/>
                    <a:lstStyle/>
                    <a:p>
                      <a:pPr algn="ctr"/>
                      <a:r>
                        <a:rPr lang="en-US" sz="2000" u="none" dirty="0" smtClean="0"/>
                        <a:t>Windows OS 8</a:t>
                      </a:r>
                      <a:endParaRPr lang="en-IN" sz="2000" u="none" dirty="0">
                        <a:solidFill>
                          <a:schemeClr val="accent1">
                            <a:lumMod val="50000"/>
                          </a:schemeClr>
                        </a:solidFill>
                      </a:endParaRPr>
                    </a:p>
                  </a:txBody>
                  <a:tcPr anchor="ctr"/>
                </a:tc>
              </a:tr>
              <a:tr h="2776195">
                <a:tc>
                  <a:txBody>
                    <a:bodyPr/>
                    <a:lstStyle/>
                    <a:p>
                      <a:r>
                        <a:rPr kumimoji="0" lang="en-US" kern="1200" dirty="0" err="1" smtClean="0"/>
                        <a:t>iOS</a:t>
                      </a:r>
                      <a:r>
                        <a:rPr kumimoji="0" lang="en-US" kern="1200" dirty="0" smtClean="0"/>
                        <a:t> 6 lets you decline a call with a canned SMS response, filter out calls annoying contacts, and includes a Do Not Disturb toggle, all of which will prove useful for power users</a:t>
                      </a:r>
                      <a:endParaRPr lang="en-IN" dirty="0">
                        <a:latin typeface="Georgia" pitchFamily="18" charset="0"/>
                      </a:endParaRPr>
                    </a:p>
                  </a:txBody>
                  <a:tcPr/>
                </a:tc>
                <a:tc>
                  <a:txBody>
                    <a:bodyPr/>
                    <a:lstStyle/>
                    <a:p>
                      <a:r>
                        <a:rPr kumimoji="0" lang="en-US" kern="1200" dirty="0" smtClean="0"/>
                        <a:t>Android lets you compose a series of texts you can use as quick auto-replies when declining a call, and also lets you filter out calls from specific people, but it lacks the ability to enter into a Do Not Disturb mode.</a:t>
                      </a:r>
                      <a:endParaRPr lang="en-IN" dirty="0">
                        <a:latin typeface="Georgia" pitchFamily="18" charset="0"/>
                      </a:endParaRPr>
                    </a:p>
                  </a:txBody>
                  <a:tcPr/>
                </a:tc>
                <a:tc>
                  <a:txBody>
                    <a:bodyPr/>
                    <a:lstStyle/>
                    <a:p>
                      <a:r>
                        <a:rPr kumimoji="0" lang="en-US" kern="1200" dirty="0" smtClean="0"/>
                        <a:t>This is another weak point in Windows Phone, as there are no pre-composed texts you can fire off to people you don't want to talk to, nor is there any sort of Do Not Disturb functionality. But there are advanced filtering and call block options for those people you're trying to avoid.</a:t>
                      </a:r>
                      <a:endParaRPr lang="en-IN" b="1" dirty="0">
                        <a:latin typeface="Georgia" pitchFamily="18" charset="0"/>
                      </a:endParaRPr>
                    </a:p>
                  </a:txBody>
                  <a:tcPr/>
                </a:tc>
              </a:tr>
            </a:tbl>
          </a:graphicData>
        </a:graphic>
      </p:graphicFrame>
      <p:sp>
        <p:nvSpPr>
          <p:cNvPr id="2050" name="AutoShape 2" descr="Android Jelly Bean vs. iOS 6 vs. Windows Phone 8: The Ultimate Mobile Comparis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51" name="Picture 3" descr="E:\ITT\ku-xlarge.jpg"/>
          <p:cNvPicPr>
            <a:picLocks noChangeAspect="1" noChangeArrowheads="1"/>
          </p:cNvPicPr>
          <p:nvPr/>
        </p:nvPicPr>
        <p:blipFill>
          <a:blip r:embed="rId2"/>
          <a:srcRect/>
          <a:stretch>
            <a:fillRect/>
          </a:stretch>
        </p:blipFill>
        <p:spPr bwMode="auto">
          <a:xfrm>
            <a:off x="228600" y="1"/>
            <a:ext cx="5410200" cy="25908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0" y="274638"/>
            <a:ext cx="3733800" cy="1554162"/>
          </a:xfrm>
        </p:spPr>
        <p:txBody>
          <a:bodyPr/>
          <a:lstStyle/>
          <a:p>
            <a:r>
              <a:rPr lang="en-US" u="sng" dirty="0" smtClean="0">
                <a:solidFill>
                  <a:schemeClr val="accent4">
                    <a:lumMod val="75000"/>
                  </a:schemeClr>
                </a:solidFill>
              </a:rPr>
              <a:t>Advantages</a:t>
            </a:r>
            <a:endParaRPr lang="en-US" u="sng" dirty="0">
              <a:solidFill>
                <a:schemeClr val="accent4">
                  <a:lumMod val="75000"/>
                </a:schemeClr>
              </a:solidFill>
            </a:endParaRPr>
          </a:p>
        </p:txBody>
      </p:sp>
      <p:graphicFrame>
        <p:nvGraphicFramePr>
          <p:cNvPr id="4" name="Table 3"/>
          <p:cNvGraphicFramePr>
            <a:graphicFrameLocks noGrp="1"/>
          </p:cNvGraphicFramePr>
          <p:nvPr/>
        </p:nvGraphicFramePr>
        <p:xfrm>
          <a:off x="304800" y="2971800"/>
          <a:ext cx="8686800" cy="3172435"/>
        </p:xfrm>
        <a:graphic>
          <a:graphicData uri="http://schemas.openxmlformats.org/drawingml/2006/table">
            <a:tbl>
              <a:tblPr firstRow="1" bandRow="1">
                <a:tableStyleId>{EB9631B5-78F2-41C9-869B-9F39066F8104}</a:tableStyleId>
              </a:tblPr>
              <a:tblGrid>
                <a:gridCol w="2895600"/>
                <a:gridCol w="2895600"/>
                <a:gridCol w="2895600"/>
              </a:tblGrid>
              <a:tr h="386919">
                <a:tc>
                  <a:txBody>
                    <a:bodyPr/>
                    <a:lstStyle/>
                    <a:p>
                      <a:pPr algn="ctr"/>
                      <a:r>
                        <a:rPr lang="en-US" sz="2000" u="none" dirty="0" smtClean="0"/>
                        <a:t>iOS 7</a:t>
                      </a:r>
                      <a:endParaRPr lang="en-IN" sz="2000" u="none" dirty="0">
                        <a:solidFill>
                          <a:schemeClr val="accent1">
                            <a:lumMod val="50000"/>
                          </a:schemeClr>
                        </a:solidFill>
                      </a:endParaRPr>
                    </a:p>
                  </a:txBody>
                  <a:tcPr anchor="ctr"/>
                </a:tc>
                <a:tc>
                  <a:txBody>
                    <a:bodyPr/>
                    <a:lstStyle/>
                    <a:p>
                      <a:pPr algn="ctr"/>
                      <a:r>
                        <a:rPr lang="en-US" sz="2000" u="none" dirty="0" smtClean="0"/>
                        <a:t>Android Jelly Bean</a:t>
                      </a:r>
                      <a:endParaRPr lang="en-IN" sz="2000" u="none" dirty="0">
                        <a:solidFill>
                          <a:schemeClr val="accent1">
                            <a:lumMod val="50000"/>
                          </a:schemeClr>
                        </a:solidFill>
                      </a:endParaRPr>
                    </a:p>
                  </a:txBody>
                  <a:tcPr anchor="ctr"/>
                </a:tc>
                <a:tc>
                  <a:txBody>
                    <a:bodyPr/>
                    <a:lstStyle/>
                    <a:p>
                      <a:pPr algn="ctr"/>
                      <a:r>
                        <a:rPr lang="en-US" sz="2000" u="none" dirty="0" smtClean="0"/>
                        <a:t>Windows OS 8</a:t>
                      </a:r>
                      <a:endParaRPr lang="en-IN" sz="2000" u="none" dirty="0">
                        <a:solidFill>
                          <a:schemeClr val="accent1">
                            <a:lumMod val="50000"/>
                          </a:schemeClr>
                        </a:solidFill>
                      </a:endParaRPr>
                    </a:p>
                  </a:txBody>
                  <a:tcPr anchor="ctr"/>
                </a:tc>
              </a:tr>
              <a:tr h="2776195">
                <a:tc>
                  <a:txBody>
                    <a:bodyPr/>
                    <a:lstStyle/>
                    <a:p>
                      <a:r>
                        <a:rPr kumimoji="0" lang="en-US" b="0" i="0" kern="1200" dirty="0" smtClean="0">
                          <a:solidFill>
                            <a:schemeClr val="dk1"/>
                          </a:solidFill>
                          <a:latin typeface="+mn-lt"/>
                          <a:ea typeface="+mn-ea"/>
                          <a:cs typeface="+mn-cs"/>
                        </a:rPr>
                        <a:t>Large ecosystem allows syncing, sharing and remote control over secret and </a:t>
                      </a:r>
                      <a:r>
                        <a:rPr kumimoji="0" lang="en-US" b="0" i="0" u="none" kern="1200" dirty="0" smtClean="0">
                          <a:solidFill>
                            <a:schemeClr val="dk1"/>
                          </a:solidFill>
                          <a:latin typeface="+mn-lt"/>
                          <a:ea typeface="+mn-ea"/>
                          <a:cs typeface="+mn-cs"/>
                        </a:rPr>
                        <a:t>personal</a:t>
                      </a:r>
                      <a:r>
                        <a:rPr kumimoji="0" lang="en-US" b="0" i="0" kern="1200" dirty="0" smtClean="0">
                          <a:solidFill>
                            <a:schemeClr val="dk1"/>
                          </a:solidFill>
                          <a:latin typeface="+mn-lt"/>
                          <a:ea typeface="+mn-ea"/>
                          <a:cs typeface="+mn-cs"/>
                        </a:rPr>
                        <a:t> data.</a:t>
                      </a:r>
                      <a:endParaRPr lang="en-IN" dirty="0">
                        <a:latin typeface="Georgia" pitchFamily="18" charset="0"/>
                      </a:endParaRPr>
                    </a:p>
                  </a:txBody>
                  <a:tcPr/>
                </a:tc>
                <a:tc>
                  <a:txBody>
                    <a:bodyPr/>
                    <a:lstStyle/>
                    <a:p>
                      <a:r>
                        <a:rPr kumimoji="0" lang="en-US" b="0" i="0" kern="1200" dirty="0" smtClean="0">
                          <a:solidFill>
                            <a:schemeClr val="dk1"/>
                          </a:solidFill>
                          <a:latin typeface="+mn-lt"/>
                          <a:ea typeface="+mn-ea"/>
                          <a:cs typeface="+mn-cs"/>
                        </a:rPr>
                        <a:t>Different security options e.g. unlocking the phone with eye identification.</a:t>
                      </a:r>
                      <a:endParaRPr lang="en-IN" dirty="0">
                        <a:latin typeface="Georgia" pitchFamily="18" charset="0"/>
                      </a:endParaRPr>
                    </a:p>
                  </a:txBody>
                  <a:tcPr/>
                </a:tc>
                <a:tc>
                  <a:txBody>
                    <a:bodyPr/>
                    <a:lstStyle/>
                    <a:p>
                      <a:r>
                        <a:rPr kumimoji="0" lang="en-US" b="0" i="0" kern="1200" dirty="0" smtClean="0">
                          <a:solidFill>
                            <a:schemeClr val="dk1"/>
                          </a:solidFill>
                          <a:latin typeface="+mn-lt"/>
                          <a:ea typeface="+mn-ea"/>
                          <a:cs typeface="+mn-cs"/>
                        </a:rPr>
                        <a:t>There is a kid’s corner that allows the kids to play without disturbing other settings. Availability of Hubs that lets you group similar features like photos from different galleries and social medias</a:t>
                      </a:r>
                      <a:endParaRPr lang="en-IN" dirty="0">
                        <a:latin typeface="Georgia" pitchFamily="18" charset="0"/>
                      </a:endParaRPr>
                    </a:p>
                  </a:txBody>
                  <a:tcPr/>
                </a:tc>
              </a:tr>
            </a:tbl>
          </a:graphicData>
        </a:graphic>
      </p:graphicFrame>
      <p:pic>
        <p:nvPicPr>
          <p:cNvPr id="45058" name="Picture 2" descr="E:\ITT\advantages_cropped.jpg"/>
          <p:cNvPicPr>
            <a:picLocks noChangeAspect="1" noChangeArrowheads="1"/>
          </p:cNvPicPr>
          <p:nvPr/>
        </p:nvPicPr>
        <p:blipFill>
          <a:blip r:embed="rId2"/>
          <a:srcRect/>
          <a:stretch>
            <a:fillRect/>
          </a:stretch>
        </p:blipFill>
        <p:spPr bwMode="auto">
          <a:xfrm>
            <a:off x="381000" y="304800"/>
            <a:ext cx="4495800" cy="23622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0" y="274638"/>
            <a:ext cx="3886200" cy="1143000"/>
          </a:xfrm>
        </p:spPr>
        <p:txBody>
          <a:bodyPr>
            <a:normAutofit fontScale="90000"/>
          </a:bodyPr>
          <a:lstStyle/>
          <a:p>
            <a:r>
              <a:rPr lang="en-US" u="sng" dirty="0" smtClean="0">
                <a:solidFill>
                  <a:schemeClr val="bg2">
                    <a:lumMod val="60000"/>
                    <a:lumOff val="40000"/>
                  </a:schemeClr>
                </a:solidFill>
              </a:rPr>
              <a:t>Disadvantages</a:t>
            </a:r>
            <a:endParaRPr lang="en-US" u="sng" dirty="0">
              <a:solidFill>
                <a:schemeClr val="bg2">
                  <a:lumMod val="60000"/>
                  <a:lumOff val="40000"/>
                </a:schemeClr>
              </a:solidFill>
            </a:endParaRPr>
          </a:p>
        </p:txBody>
      </p:sp>
      <p:pic>
        <p:nvPicPr>
          <p:cNvPr id="46082" name="Picture 2" descr="E:\ITT\advantages_cropped.jpg"/>
          <p:cNvPicPr>
            <a:picLocks noChangeAspect="1" noChangeArrowheads="1"/>
          </p:cNvPicPr>
          <p:nvPr/>
        </p:nvPicPr>
        <p:blipFill>
          <a:blip r:embed="rId2"/>
          <a:srcRect/>
          <a:stretch>
            <a:fillRect/>
          </a:stretch>
        </p:blipFill>
        <p:spPr bwMode="auto">
          <a:xfrm>
            <a:off x="304800" y="304800"/>
            <a:ext cx="4724399" cy="2362200"/>
          </a:xfrm>
          <a:prstGeom prst="rect">
            <a:avLst/>
          </a:prstGeom>
          <a:noFill/>
        </p:spPr>
      </p:pic>
      <p:graphicFrame>
        <p:nvGraphicFramePr>
          <p:cNvPr id="5" name="Table 4"/>
          <p:cNvGraphicFramePr>
            <a:graphicFrameLocks noGrp="1"/>
          </p:cNvGraphicFramePr>
          <p:nvPr/>
        </p:nvGraphicFramePr>
        <p:xfrm>
          <a:off x="533400" y="3048000"/>
          <a:ext cx="8229600" cy="3352800"/>
        </p:xfrm>
        <a:graphic>
          <a:graphicData uri="http://schemas.openxmlformats.org/drawingml/2006/table">
            <a:tbl>
              <a:tblPr firstRow="1" bandRow="1">
                <a:tableStyleId>{74C1A8A3-306A-4EB7-A6B1-4F7E0EB9C5D6}</a:tableStyleId>
              </a:tblPr>
              <a:tblGrid>
                <a:gridCol w="2743200"/>
                <a:gridCol w="2743200"/>
                <a:gridCol w="2743200"/>
              </a:tblGrid>
              <a:tr h="430807">
                <a:tc>
                  <a:txBody>
                    <a:bodyPr/>
                    <a:lstStyle/>
                    <a:p>
                      <a:pPr algn="ctr"/>
                      <a:r>
                        <a:rPr lang="en-US" sz="2000" u="none" dirty="0" smtClean="0"/>
                        <a:t>iOS 7</a:t>
                      </a:r>
                      <a:endParaRPr lang="en-IN" sz="2000" u="none" dirty="0">
                        <a:solidFill>
                          <a:schemeClr val="accent1">
                            <a:lumMod val="50000"/>
                          </a:schemeClr>
                        </a:solidFill>
                      </a:endParaRPr>
                    </a:p>
                  </a:txBody>
                  <a:tcPr anchor="ctr"/>
                </a:tc>
                <a:tc>
                  <a:txBody>
                    <a:bodyPr/>
                    <a:lstStyle/>
                    <a:p>
                      <a:pPr algn="ctr"/>
                      <a:r>
                        <a:rPr lang="en-US" sz="2000" u="none" dirty="0" smtClean="0"/>
                        <a:t>Android Jelly Bean</a:t>
                      </a:r>
                      <a:endParaRPr lang="en-IN" sz="2000" u="none" dirty="0">
                        <a:solidFill>
                          <a:schemeClr val="accent1">
                            <a:lumMod val="50000"/>
                          </a:schemeClr>
                        </a:solidFill>
                      </a:endParaRPr>
                    </a:p>
                  </a:txBody>
                  <a:tcPr anchor="ctr"/>
                </a:tc>
                <a:tc>
                  <a:txBody>
                    <a:bodyPr/>
                    <a:lstStyle/>
                    <a:p>
                      <a:pPr algn="ctr"/>
                      <a:r>
                        <a:rPr lang="en-US" sz="2000" u="none" dirty="0" smtClean="0"/>
                        <a:t>Windows OS 8</a:t>
                      </a:r>
                      <a:endParaRPr lang="en-IN" sz="2000" u="none" dirty="0">
                        <a:solidFill>
                          <a:schemeClr val="accent1">
                            <a:lumMod val="50000"/>
                          </a:schemeClr>
                        </a:solidFill>
                      </a:endParaRPr>
                    </a:p>
                  </a:txBody>
                  <a:tcPr anchor="ctr"/>
                </a:tc>
              </a:tr>
              <a:tr h="2921993">
                <a:tc>
                  <a:txBody>
                    <a:bodyPr/>
                    <a:lstStyle/>
                    <a:p>
                      <a:r>
                        <a:rPr kumimoji="0" lang="en-US" b="0" i="0" kern="1200" dirty="0" smtClean="0">
                          <a:solidFill>
                            <a:schemeClr val="dk1"/>
                          </a:solidFill>
                          <a:latin typeface="+mn-lt"/>
                          <a:ea typeface="+mn-ea"/>
                          <a:cs typeface="+mn-cs"/>
                        </a:rPr>
                        <a:t>Very expensive phones and requires a good technical knowledge to jail break it</a:t>
                      </a:r>
                      <a:endParaRPr lang="en-IN" dirty="0">
                        <a:latin typeface="Georgia" pitchFamily="18" charset="0"/>
                      </a:endParaRPr>
                    </a:p>
                  </a:txBody>
                  <a:tcPr/>
                </a:tc>
                <a:tc>
                  <a:txBody>
                    <a:bodyPr/>
                    <a:lstStyle/>
                    <a:p>
                      <a:r>
                        <a:rPr kumimoji="0" lang="en-US" b="0" i="0" kern="1200" dirty="0" smtClean="0">
                          <a:solidFill>
                            <a:schemeClr val="dk1"/>
                          </a:solidFill>
                          <a:latin typeface="+mn-lt"/>
                          <a:ea typeface="+mn-ea"/>
                          <a:cs typeface="+mn-cs"/>
                        </a:rPr>
                        <a:t>Free market share has no quality control, therefore quality of phone and apps suffers</a:t>
                      </a:r>
                      <a:endParaRPr lang="en-IN" dirty="0">
                        <a:latin typeface="Georgia" pitchFamily="18" charset="0"/>
                      </a:endParaRPr>
                    </a:p>
                  </a:txBody>
                  <a:tcPr/>
                </a:tc>
                <a:tc>
                  <a:txBody>
                    <a:bodyPr/>
                    <a:lstStyle/>
                    <a:p>
                      <a:r>
                        <a:rPr kumimoji="0" lang="en-US" b="0" i="0" kern="1200" dirty="0" smtClean="0">
                          <a:solidFill>
                            <a:schemeClr val="dk1"/>
                          </a:solidFill>
                          <a:latin typeface="+mn-lt"/>
                          <a:ea typeface="+mn-ea"/>
                          <a:cs typeface="+mn-cs"/>
                        </a:rPr>
                        <a:t>Free market share has no quality control, therefore quality of phone and apps suffers</a:t>
                      </a:r>
                      <a:endParaRPr lang="en-IN" dirty="0">
                        <a:latin typeface="Georgia" pitchFamily="18" charset="0"/>
                      </a:endParaRPr>
                    </a:p>
                  </a:txBody>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060174" y="304800"/>
            <a:ext cx="6589199" cy="9906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100" b="1" i="0" u="sng" strike="noStrike" kern="1200" cap="none" spc="0" normalizeH="0" baseline="0" noProof="0" dirty="0">
              <a:ln w="6350">
                <a:noFill/>
              </a:ln>
              <a:solidFill>
                <a:schemeClr val="accent4">
                  <a:lumMod val="50000"/>
                </a:schemeClr>
              </a:solidFill>
              <a:effectLst>
                <a:outerShdw blurRad="114300" dist="101600" dir="2700000" algn="tl" rotWithShape="0">
                  <a:srgbClr val="000000">
                    <a:alpha val="40000"/>
                  </a:srgbClr>
                </a:outerShdw>
              </a:effectLst>
              <a:uLnTx/>
              <a:uFillTx/>
              <a:latin typeface="+mj-lt"/>
              <a:ea typeface="+mj-ea"/>
              <a:cs typeface="+mj-cs"/>
            </a:endParaRPr>
          </a:p>
        </p:txBody>
      </p:sp>
      <p:sp>
        <p:nvSpPr>
          <p:cNvPr id="3" name="Content Placeholder 2"/>
          <p:cNvSpPr txBox="1">
            <a:spLocks/>
          </p:cNvSpPr>
          <p:nvPr/>
        </p:nvSpPr>
        <p:spPr>
          <a:xfrm>
            <a:off x="593035" y="1272209"/>
            <a:ext cx="7861852" cy="4747591"/>
          </a:xfrm>
          <a:prstGeom prst="rect">
            <a:avLst/>
          </a:prstGeom>
        </p:spPr>
        <p:txBody>
          <a:bodyPr>
            <a:noAutofit/>
          </a:bodyPr>
          <a:lstStyle/>
          <a:p>
            <a:pPr marL="0" marR="0" lvl="0" indent="0" algn="just" defTabSz="914400" rtl="0" eaLnBrk="1" fontAlgn="auto" latinLnBrk="0" hangingPunct="1">
              <a:lnSpc>
                <a:spcPct val="100000"/>
              </a:lnSpc>
              <a:spcBef>
                <a:spcPct val="20000"/>
              </a:spcBef>
              <a:spcAft>
                <a:spcPts val="0"/>
              </a:spcAft>
              <a:buClr>
                <a:schemeClr val="tx1">
                  <a:shade val="95000"/>
                </a:schemeClr>
              </a:buClr>
              <a:buSzPct val="65000"/>
              <a:buFont typeface="Wingdings" pitchFamily="2" charset="2"/>
              <a:buChar char="q"/>
              <a:tabLst/>
              <a:defRPr/>
            </a:pPr>
            <a:endParaRPr lang="en-US" dirty="0" smtClean="0">
              <a:solidFill>
                <a:schemeClr val="bg1">
                  <a:lumMod val="75000"/>
                  <a:lumOff val="25000"/>
                </a:schemeClr>
              </a:solidFill>
            </a:endParaRPr>
          </a:p>
          <a:p>
            <a:pPr marL="548640" indent="-411480" algn="just">
              <a:spcBef>
                <a:spcPct val="20000"/>
              </a:spcBef>
              <a:buSzPct val="65000"/>
              <a:buFont typeface="Wingdings" pitchFamily="2" charset="2"/>
              <a:buChar char="q"/>
              <a:tabLst>
                <a:tab pos="1431925" algn="l"/>
              </a:tabLst>
            </a:pPr>
            <a:r>
              <a:rPr lang="en-US" sz="2400" dirty="0" smtClean="0">
                <a:solidFill>
                  <a:schemeClr val="bg1"/>
                </a:solidFill>
                <a:latin typeface="Georgia" pitchFamily="18" charset="0"/>
              </a:rPr>
              <a:t>For developers the operating system is an ultimate platform to develop apps innovatively and publish in market very easily. Not only in mobile phones, the OS is diverging in various fields like Tabs, Smart TVs and Cameras etc.</a:t>
            </a:r>
            <a:r>
              <a:rPr lang="en-GB" sz="2400" dirty="0" smtClean="0">
                <a:solidFill>
                  <a:schemeClr val="bg1"/>
                </a:solidFill>
                <a:latin typeface="Georgia" pitchFamily="18" charset="0"/>
              </a:rPr>
              <a:t> </a:t>
            </a:r>
          </a:p>
          <a:p>
            <a:pPr marL="548640" indent="-411480" algn="just">
              <a:lnSpc>
                <a:spcPct val="200000"/>
              </a:lnSpc>
              <a:spcBef>
                <a:spcPct val="20000"/>
              </a:spcBef>
              <a:buSzPct val="65000"/>
              <a:buFont typeface="Wingdings" pitchFamily="2" charset="2"/>
              <a:buChar char="q"/>
              <a:tabLst>
                <a:tab pos="1431925" algn="l"/>
              </a:tabLst>
            </a:pPr>
            <a:endParaRPr lang="en-GB" sz="2400" dirty="0" smtClean="0">
              <a:solidFill>
                <a:schemeClr val="bg1"/>
              </a:solidFill>
              <a:latin typeface="Georgia" pitchFamily="18" charset="0"/>
            </a:endParaRPr>
          </a:p>
          <a:p>
            <a:pPr marL="548640" marR="0" lvl="0" indent="-411480" algn="just" defTabSz="914400" rtl="0" eaLnBrk="1" fontAlgn="auto" latinLnBrk="0" hangingPunct="1">
              <a:lnSpc>
                <a:spcPct val="100000"/>
              </a:lnSpc>
              <a:spcBef>
                <a:spcPct val="20000"/>
              </a:spcBef>
              <a:spcAft>
                <a:spcPts val="0"/>
              </a:spcAft>
              <a:buSzPct val="65000"/>
              <a:buFont typeface="Wingdings" pitchFamily="2" charset="2"/>
              <a:buChar char="q"/>
              <a:tabLst>
                <a:tab pos="1431925" algn="l"/>
              </a:tabLst>
              <a:defRPr/>
            </a:pPr>
            <a:r>
              <a:rPr lang="en-GB" sz="2400" dirty="0" smtClean="0">
                <a:solidFill>
                  <a:schemeClr val="bg1"/>
                </a:solidFill>
                <a:latin typeface="Georgia" pitchFamily="18" charset="0"/>
              </a:rPr>
              <a:t>A mobile OS should be a result of factors like user experience, battery life, cloud readiness, security and openness. A successful mobile OS is a result of a design between software and hardware together.</a:t>
            </a:r>
            <a:endParaRPr lang="en-US" sz="2400" dirty="0">
              <a:solidFill>
                <a:schemeClr val="bg1"/>
              </a:solidFill>
              <a:latin typeface="Georgia" pitchFamily="18" charset="0"/>
            </a:endParaRPr>
          </a:p>
        </p:txBody>
      </p:sp>
      <p:sp>
        <p:nvSpPr>
          <p:cNvPr id="6" name="Title 5"/>
          <p:cNvSpPr>
            <a:spLocks noGrp="1"/>
          </p:cNvSpPr>
          <p:nvPr>
            <p:ph type="title"/>
          </p:nvPr>
        </p:nvSpPr>
        <p:spPr/>
        <p:txBody>
          <a:bodyPr/>
          <a:lstStyle/>
          <a:p>
            <a:r>
              <a:rPr lang="en-GB" u="sng" dirty="0">
                <a:solidFill>
                  <a:schemeClr val="accent4">
                    <a:lumMod val="50000"/>
                  </a:schemeClr>
                </a:solidFill>
              </a:rPr>
              <a:t>Conclusion</a:t>
            </a:r>
            <a:endParaRPr lang="en-IN" dirty="0"/>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81000" y="152400"/>
            <a:ext cx="8458200" cy="6553200"/>
          </a:xfrm>
          <a:prstGeom prst="horizontalScroll">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lvl="1">
              <a:buFont typeface="Arial" pitchFamily="34" charset="0"/>
              <a:buChar char="•"/>
            </a:pPr>
            <a:r>
              <a:rPr lang="en-US" sz="2000" dirty="0" smtClean="0">
                <a:solidFill>
                  <a:schemeClr val="bg1"/>
                </a:solidFill>
                <a:latin typeface="Georgia" pitchFamily="18" charset="0"/>
              </a:rPr>
              <a:t>Consumers are provided with a great deal of choice when it comes to selecting smart phones based on different operating systems.</a:t>
            </a:r>
          </a:p>
          <a:p>
            <a:pPr lvl="1">
              <a:buFont typeface="Arial" pitchFamily="34" charset="0"/>
              <a:buChar char="•"/>
            </a:pPr>
            <a:endParaRPr lang="en-US" sz="2000" dirty="0" smtClean="0">
              <a:solidFill>
                <a:schemeClr val="bg1"/>
              </a:solidFill>
              <a:latin typeface="Georgia" pitchFamily="18" charset="0"/>
            </a:endParaRPr>
          </a:p>
          <a:p>
            <a:pPr lvl="1">
              <a:buFont typeface="Arial" pitchFamily="34" charset="0"/>
              <a:buChar char="•"/>
            </a:pPr>
            <a:r>
              <a:rPr lang="en-US" sz="2000" dirty="0" smtClean="0">
                <a:solidFill>
                  <a:schemeClr val="bg1"/>
                </a:solidFill>
                <a:latin typeface="Georgia" pitchFamily="18" charset="0"/>
              </a:rPr>
              <a:t> This advancement in technology can surely cause a lot of confusion. </a:t>
            </a:r>
          </a:p>
          <a:p>
            <a:pPr lvl="1">
              <a:buFont typeface="Arial" pitchFamily="34" charset="0"/>
              <a:buChar char="•"/>
            </a:pPr>
            <a:endParaRPr lang="en-US" sz="2000" dirty="0" smtClean="0">
              <a:solidFill>
                <a:schemeClr val="bg1"/>
              </a:solidFill>
              <a:latin typeface="Georgia" pitchFamily="18" charset="0"/>
            </a:endParaRPr>
          </a:p>
          <a:p>
            <a:pPr lvl="1">
              <a:buFont typeface="Arial" pitchFamily="34" charset="0"/>
              <a:buChar char="•"/>
            </a:pPr>
            <a:r>
              <a:rPr lang="en-US" sz="2000" dirty="0" smtClean="0">
                <a:solidFill>
                  <a:schemeClr val="bg1"/>
                </a:solidFill>
                <a:latin typeface="Georgia" pitchFamily="18" charset="0"/>
              </a:rPr>
              <a:t>With so many operating systems already existing and still more to come, it can be mind</a:t>
            </a:r>
            <a:r>
              <a:rPr lang="en-US" sz="2000" u="sng" dirty="0" smtClean="0">
                <a:solidFill>
                  <a:schemeClr val="bg1"/>
                </a:solidFill>
                <a:latin typeface="Georgia" pitchFamily="18" charset="0"/>
              </a:rPr>
              <a:t> </a:t>
            </a:r>
            <a:r>
              <a:rPr lang="en-US" sz="2000" dirty="0" smtClean="0">
                <a:solidFill>
                  <a:schemeClr val="bg1"/>
                </a:solidFill>
                <a:latin typeface="Georgia" pitchFamily="18" charset="0"/>
              </a:rPr>
              <a:t>boggling for a consumer to finally set his hands on a particular handset.</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u="sng" dirty="0" smtClean="0"/>
              <a:t>Bibliography</a:t>
            </a:r>
            <a:endParaRPr lang="en-IN" u="sng" dirty="0"/>
          </a:p>
        </p:txBody>
      </p:sp>
      <p:sp>
        <p:nvSpPr>
          <p:cNvPr id="4" name="Content Placeholder 3"/>
          <p:cNvSpPr>
            <a:spLocks noGrp="1"/>
          </p:cNvSpPr>
          <p:nvPr>
            <p:ph idx="1"/>
          </p:nvPr>
        </p:nvSpPr>
        <p:spPr/>
        <p:txBody>
          <a:bodyPr>
            <a:normAutofit lnSpcReduction="10000"/>
          </a:bodyPr>
          <a:lstStyle/>
          <a:p>
            <a:pPr marL="137160" indent="0">
              <a:buNone/>
            </a:pPr>
            <a:r>
              <a:rPr lang="en-US" sz="2400" dirty="0">
                <a:solidFill>
                  <a:schemeClr val="bg1"/>
                </a:solidFill>
              </a:rPr>
              <a:t>All the material have been gathered from the following  sources</a:t>
            </a:r>
            <a:r>
              <a:rPr lang="en-US" sz="2400" dirty="0" smtClean="0">
                <a:solidFill>
                  <a:schemeClr val="bg1"/>
                </a:solidFill>
              </a:rPr>
              <a:t>:-</a:t>
            </a:r>
          </a:p>
          <a:p>
            <a:pPr marL="137160" indent="0">
              <a:buNone/>
            </a:pPr>
            <a:r>
              <a:rPr lang="en-US" sz="2400" dirty="0" smtClean="0">
                <a:solidFill>
                  <a:srgbClr val="0070C0"/>
                </a:solidFill>
                <a:hlinkClick r:id="rId2"/>
              </a:rPr>
              <a:t>http://gizmodo.com/5921789/android-jelly-bean-vs-ios-6-vs-windows-phone-8-the-ultimate-ultimate-comparison</a:t>
            </a:r>
            <a:endParaRPr lang="en-US" sz="2400" dirty="0" smtClean="0">
              <a:solidFill>
                <a:srgbClr val="0070C0"/>
              </a:solidFill>
            </a:endParaRPr>
          </a:p>
          <a:p>
            <a:pPr marL="137160" indent="0">
              <a:buNone/>
            </a:pPr>
            <a:endParaRPr lang="en-US" sz="2400" dirty="0" smtClean="0">
              <a:solidFill>
                <a:srgbClr val="0070C0"/>
              </a:solidFill>
            </a:endParaRPr>
          </a:p>
          <a:p>
            <a:pPr marL="137160" indent="0">
              <a:buNone/>
            </a:pPr>
            <a:r>
              <a:rPr lang="en-US" sz="2400" dirty="0" smtClean="0">
                <a:solidFill>
                  <a:srgbClr val="0070C0"/>
                </a:solidFill>
                <a:hlinkClick r:id="rId3"/>
              </a:rPr>
              <a:t>http://www.diffen.com/difference/Android_vs_iOS</a:t>
            </a:r>
            <a:endParaRPr lang="en-US" sz="2400" dirty="0" smtClean="0">
              <a:solidFill>
                <a:srgbClr val="0070C0"/>
              </a:solidFill>
            </a:endParaRPr>
          </a:p>
          <a:p>
            <a:pPr marL="137160" indent="0">
              <a:buNone/>
            </a:pPr>
            <a:endParaRPr lang="en-US" sz="2400" dirty="0" smtClean="0">
              <a:solidFill>
                <a:srgbClr val="0070C0"/>
              </a:solidFill>
            </a:endParaRPr>
          </a:p>
          <a:p>
            <a:pPr marL="137160" indent="0">
              <a:buNone/>
            </a:pPr>
            <a:r>
              <a:rPr lang="en-US" sz="2400" dirty="0" smtClean="0">
                <a:solidFill>
                  <a:srgbClr val="0070C0"/>
                </a:solidFill>
                <a:hlinkClick r:id="rId4"/>
              </a:rPr>
              <a:t>http://www.imore.com/iphone-vs-android-vs-blackberry-vs-windows-phone-which-phone-should-you-get</a:t>
            </a:r>
            <a:endParaRPr lang="en-US" sz="2400" dirty="0" smtClean="0">
              <a:solidFill>
                <a:srgbClr val="0070C0"/>
              </a:solidFill>
            </a:endParaRPr>
          </a:p>
          <a:p>
            <a:pPr marL="137160" indent="0">
              <a:buNone/>
            </a:pPr>
            <a:endParaRPr lang="en-US" sz="2400" dirty="0" smtClean="0">
              <a:solidFill>
                <a:srgbClr val="0070C0"/>
              </a:solidFill>
            </a:endParaRPr>
          </a:p>
          <a:p>
            <a:pPr marL="137160" indent="0">
              <a:buNone/>
            </a:pPr>
            <a:r>
              <a:rPr lang="en-US" sz="2400" dirty="0" smtClean="0">
                <a:solidFill>
                  <a:srgbClr val="0070C0"/>
                </a:solidFill>
                <a:hlinkClick r:id="rId4"/>
              </a:rPr>
              <a:t>http://pocketnow.com/2013/10/31/kitkat-vs-ios-7-wp8</a:t>
            </a:r>
          </a:p>
          <a:p>
            <a:pPr marL="137160" indent="0">
              <a:buNone/>
            </a:pPr>
            <a:endParaRPr lang="en-US" sz="2400" dirty="0" smtClean="0">
              <a:solidFill>
                <a:schemeClr val="bg1"/>
              </a:solidFill>
            </a:endParaRPr>
          </a:p>
          <a:p>
            <a:pPr marL="137160" indent="0">
              <a:buNone/>
            </a:pPr>
            <a:endParaRPr lang="en-US" sz="2400" dirty="0" smtClean="0">
              <a:solidFill>
                <a:schemeClr val="bg1"/>
              </a:solidFill>
            </a:endParaRPr>
          </a:p>
          <a:p>
            <a:pPr marL="137160" indent="0">
              <a:buNone/>
            </a:pPr>
            <a:endParaRPr lang="en-US" sz="2400" dirty="0">
              <a:solidFill>
                <a:schemeClr val="bg1"/>
              </a:solidFill>
            </a:endParaRPr>
          </a:p>
          <a:p>
            <a:pPr marL="137160" indent="0">
              <a:buNone/>
            </a:pPr>
            <a:endParaRPr lang="en-IN" dirty="0"/>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1219200"/>
            <a:ext cx="2209800" cy="646331"/>
          </a:xfrm>
          <a:prstGeom prst="rect">
            <a:avLst/>
          </a:prstGeom>
          <a:noFill/>
        </p:spPr>
        <p:txBody>
          <a:bodyPr wrap="square" rtlCol="0">
            <a:spAutoFit/>
          </a:bodyPr>
          <a:lstStyle/>
          <a:p>
            <a:endParaRPr lang="en-US" dirty="0" smtClean="0">
              <a:solidFill>
                <a:schemeClr val="accent1"/>
              </a:solidFill>
            </a:endParaRPr>
          </a:p>
          <a:p>
            <a:endParaRPr lang="en-US" dirty="0"/>
          </a:p>
        </p:txBody>
      </p:sp>
      <p:sp>
        <p:nvSpPr>
          <p:cNvPr id="3" name="Title 2"/>
          <p:cNvSpPr>
            <a:spLocks noGrp="1"/>
          </p:cNvSpPr>
          <p:nvPr>
            <p:ph type="title"/>
          </p:nvPr>
        </p:nvSpPr>
        <p:spPr/>
        <p:txBody>
          <a:bodyPr/>
          <a:lstStyle/>
          <a:p>
            <a:r>
              <a:rPr lang="en-US" dirty="0"/>
              <a:t>ACKNOWLEDGEMENT</a:t>
            </a:r>
            <a:endParaRPr lang="en-IN" dirty="0"/>
          </a:p>
        </p:txBody>
      </p:sp>
      <p:sp>
        <p:nvSpPr>
          <p:cNvPr id="4" name="Content Placeholder 3"/>
          <p:cNvSpPr>
            <a:spLocks noGrp="1"/>
          </p:cNvSpPr>
          <p:nvPr>
            <p:ph idx="1"/>
          </p:nvPr>
        </p:nvSpPr>
        <p:spPr/>
        <p:txBody>
          <a:bodyPr/>
          <a:lstStyle/>
          <a:p>
            <a:pPr marL="137160" indent="0">
              <a:buNone/>
            </a:pPr>
            <a:r>
              <a:rPr lang="en-US" dirty="0">
                <a:solidFill>
                  <a:schemeClr val="bg1"/>
                </a:solidFill>
              </a:rPr>
              <a:t>We would like to express our gratitude towards our  </a:t>
            </a:r>
            <a:r>
              <a:rPr lang="en-US" smtClean="0">
                <a:solidFill>
                  <a:schemeClr val="bg1"/>
                </a:solidFill>
              </a:rPr>
              <a:t>teacher </a:t>
            </a:r>
            <a:r>
              <a:rPr lang="en-US" smtClean="0">
                <a:solidFill>
                  <a:schemeClr val="bg1"/>
                </a:solidFill>
              </a:rPr>
              <a:t> ____________ for </a:t>
            </a:r>
            <a:r>
              <a:rPr lang="en-US" dirty="0">
                <a:solidFill>
                  <a:schemeClr val="bg1"/>
                </a:solidFill>
              </a:rPr>
              <a:t>their support and guidance while making this project.</a:t>
            </a:r>
          </a:p>
          <a:p>
            <a:pPr marL="137160" indent="0">
              <a:buNone/>
            </a:pPr>
            <a:r>
              <a:rPr lang="en-US" dirty="0">
                <a:solidFill>
                  <a:schemeClr val="bg1"/>
                </a:solidFill>
              </a:rPr>
              <a:t>Their constant guidance and willingness to share their vast knowledge made us understand this project and its manifestations in great depths and helped us to complete the assigned tasks.</a:t>
            </a:r>
          </a:p>
          <a:p>
            <a:endParaRPr lang="en-IN" dirty="0"/>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2362200"/>
            <a:ext cx="3674404" cy="1200329"/>
          </a:xfrm>
          <a:prstGeom prst="rect">
            <a:avLst/>
          </a:prstGeom>
        </p:spPr>
        <p:txBody>
          <a:bodyPr wrap="none">
            <a:spAutoFit/>
          </a:bodyPr>
          <a:lstStyle/>
          <a:p>
            <a:r>
              <a:rPr lang="en-US" sz="7200" dirty="0">
                <a:solidFill>
                  <a:schemeClr val="bg1"/>
                </a:solidFill>
              </a:rPr>
              <a:t>THANK</a:t>
            </a:r>
            <a:endParaRPr lang="en-IN" sz="7200" dirty="0">
              <a:solidFill>
                <a:schemeClr val="bg1"/>
              </a:solidFill>
            </a:endParaRPr>
          </a:p>
        </p:txBody>
      </p:sp>
      <p:sp>
        <p:nvSpPr>
          <p:cNvPr id="4" name="Rectangle 3"/>
          <p:cNvSpPr/>
          <p:nvPr/>
        </p:nvSpPr>
        <p:spPr>
          <a:xfrm>
            <a:off x="5638799" y="2362200"/>
            <a:ext cx="2244525" cy="1200329"/>
          </a:xfrm>
          <a:prstGeom prst="rect">
            <a:avLst/>
          </a:prstGeom>
        </p:spPr>
        <p:txBody>
          <a:bodyPr wrap="none">
            <a:spAutoFit/>
          </a:bodyPr>
          <a:lstStyle/>
          <a:p>
            <a:r>
              <a:rPr lang="en-US" sz="7200" dirty="0" smtClean="0">
                <a:solidFill>
                  <a:schemeClr val="bg1"/>
                </a:solidFill>
              </a:rPr>
              <a:t>YOU</a:t>
            </a:r>
            <a:endParaRPr lang="en-IN" sz="7200" dirty="0">
              <a:solidFill>
                <a:schemeClr val="bg1"/>
              </a:solidFill>
            </a:endParaRPr>
          </a:p>
        </p:txBody>
      </p:sp>
    </p:spTree>
    <p:extLst>
      <p:ext uri="{BB962C8B-B14F-4D97-AF65-F5344CB8AC3E}">
        <p14:creationId xmlns:p14="http://schemas.microsoft.com/office/powerpoint/2010/main" val="244963676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4000"/>
                                        <p:tgtEl>
                                          <p:spTgt spid="3"/>
                                        </p:tgtEl>
                                      </p:cBhvr>
                                    </p:animEffect>
                                    <p:set>
                                      <p:cBhvr>
                                        <p:cTn id="7" dur="1" fill="hold">
                                          <p:stCondLst>
                                            <p:cond delay="39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4000"/>
                                        <p:tgtEl>
                                          <p:spTgt spid="4"/>
                                        </p:tgtEl>
                                      </p:cBhvr>
                                    </p:animEffect>
                                    <p:set>
                                      <p:cBhvr>
                                        <p:cTn id="12" dur="1" fill="hold">
                                          <p:stCondLst>
                                            <p:cond delay="3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626"/>
            <a:ext cx="8229600" cy="1143000"/>
          </a:xfrm>
        </p:spPr>
        <p:txBody>
          <a:bodyPr/>
          <a:lstStyle/>
          <a:p>
            <a:r>
              <a:rPr lang="en-US" dirty="0" smtClean="0"/>
              <a:t>INDEX</a:t>
            </a:r>
            <a:endParaRPr lang="en-IN" dirty="0"/>
          </a:p>
        </p:txBody>
      </p:sp>
      <p:sp>
        <p:nvSpPr>
          <p:cNvPr id="4" name="Content Placeholder 3"/>
          <p:cNvSpPr>
            <a:spLocks noGrp="1"/>
          </p:cNvSpPr>
          <p:nvPr>
            <p:ph idx="1"/>
          </p:nvPr>
        </p:nvSpPr>
        <p:spPr>
          <a:xfrm>
            <a:off x="0" y="838200"/>
            <a:ext cx="9144000" cy="6019800"/>
          </a:xfrm>
        </p:spPr>
        <p:txBody>
          <a:bodyPr>
            <a:normAutofit fontScale="85000" lnSpcReduction="20000"/>
          </a:bodyPr>
          <a:lstStyle/>
          <a:p>
            <a:pPr>
              <a:buClrTx/>
              <a:buSzPct val="100000"/>
              <a:buFont typeface="Wingdings" pitchFamily="2" charset="2"/>
              <a:buChar char="Ø"/>
            </a:pPr>
            <a:r>
              <a:rPr lang="en-US" sz="2400" dirty="0" smtClean="0">
                <a:solidFill>
                  <a:schemeClr val="bg1"/>
                </a:solidFill>
                <a:hlinkClick r:id="rId2" action="ppaction://hlinksldjump"/>
              </a:rPr>
              <a:t>Introduction</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3" action="ppaction://hlinksldjump"/>
              </a:rPr>
              <a:t>Different types of OS’s</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4" action="ppaction://hlinksldjump"/>
              </a:rPr>
              <a:t>Comparison Of Operating System</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5" action="ppaction://hlinksldjump"/>
              </a:rPr>
              <a:t>User Interface </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6" action="ppaction://hlinksldjump"/>
              </a:rPr>
              <a:t>Maps </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7" action="ppaction://hlinksldjump"/>
              </a:rPr>
              <a:t>Camera </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8" action="ppaction://hlinksldjump"/>
              </a:rPr>
              <a:t>Browser </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9" action="ppaction://hlinksldjump"/>
              </a:rPr>
              <a:t>Mobile Payment </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10" action="ppaction://hlinksldjump"/>
              </a:rPr>
              <a:t>In-car Integration</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11" action="ppaction://hlinksldjump"/>
              </a:rPr>
              <a:t>Market Share</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12" action="ppaction://hlinksldjump"/>
              </a:rPr>
              <a:t>Apps</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13" action="ppaction://hlinksldjump"/>
              </a:rPr>
              <a:t>Handsets and affordability</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14" action="ppaction://hlinksldjump"/>
              </a:rPr>
              <a:t>Memory and storage</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15" action="ppaction://hlinksldjump"/>
              </a:rPr>
              <a:t>Video Chat</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16" action="ppaction://hlinksldjump"/>
              </a:rPr>
              <a:t>Call Features</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17" action="ppaction://hlinksldjump"/>
              </a:rPr>
              <a:t>Advantages</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18" action="ppaction://hlinksldjump"/>
              </a:rPr>
              <a:t>Disadvantages</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19" action="ppaction://hlinksldjump"/>
              </a:rPr>
              <a:t>Conclusion</a:t>
            </a:r>
            <a:endParaRPr lang="en-US" sz="2400" dirty="0" smtClean="0">
              <a:solidFill>
                <a:schemeClr val="bg1"/>
              </a:solidFill>
            </a:endParaRPr>
          </a:p>
          <a:p>
            <a:pPr>
              <a:buClrTx/>
              <a:buSzPct val="100000"/>
              <a:buFont typeface="Wingdings" pitchFamily="2" charset="2"/>
              <a:buChar char="Ø"/>
            </a:pPr>
            <a:r>
              <a:rPr lang="en-US" sz="2400" dirty="0" smtClean="0">
                <a:solidFill>
                  <a:schemeClr val="bg1"/>
                </a:solidFill>
                <a:hlinkClick r:id="rId20" action="ppaction://hlinksldjump"/>
              </a:rPr>
              <a:t>Bibliography</a:t>
            </a:r>
            <a:endParaRPr lang="en-US" sz="2400" dirty="0" smtClean="0">
              <a:solidFill>
                <a:schemeClr val="bg1"/>
              </a:solidFill>
            </a:endParaRPr>
          </a:p>
          <a:p>
            <a:pPr>
              <a:buClrTx/>
              <a:buSzPct val="100000"/>
              <a:buFont typeface="Wingdings" pitchFamily="2" charset="2"/>
              <a:buChar char="Ø"/>
            </a:pPr>
            <a:endParaRPr lang="en-US" sz="2400" dirty="0" smtClean="0">
              <a:solidFill>
                <a:schemeClr val="bg1"/>
              </a:solidFill>
            </a:endParaRPr>
          </a:p>
          <a:p>
            <a:pPr>
              <a:buClrTx/>
              <a:buSzPct val="100000"/>
              <a:buFont typeface="Wingdings" pitchFamily="2" charset="2"/>
              <a:buChar char="Ø"/>
            </a:pPr>
            <a:endParaRPr lang="en-US" sz="1600" dirty="0" smtClean="0">
              <a:solidFill>
                <a:schemeClr val="bg1"/>
              </a:solidFill>
            </a:endParaRPr>
          </a:p>
          <a:p>
            <a:pPr>
              <a:buClrTx/>
              <a:buSzPct val="100000"/>
              <a:buFont typeface="Wingdings" pitchFamily="2" charset="2"/>
              <a:buChar char="Ø"/>
            </a:pPr>
            <a:endParaRPr lang="en-US" sz="1600" dirty="0" smtClean="0">
              <a:solidFill>
                <a:schemeClr val="bg1"/>
              </a:solidFill>
            </a:endParaRPr>
          </a:p>
          <a:p>
            <a:pPr>
              <a:buClrTx/>
              <a:buSzPct val="100000"/>
              <a:buFont typeface="Wingdings" pitchFamily="2" charset="2"/>
              <a:buChar char="Ø"/>
            </a:pPr>
            <a:endParaRPr lang="en-US" sz="2000" dirty="0" smtClean="0">
              <a:solidFill>
                <a:schemeClr val="bg1"/>
              </a:solidFill>
            </a:endParaRPr>
          </a:p>
          <a:p>
            <a:pPr>
              <a:buClrTx/>
              <a:buSzPct val="100000"/>
              <a:buFont typeface="Wingdings" pitchFamily="2" charset="2"/>
              <a:buChar char="Ø"/>
            </a:pPr>
            <a:endParaRPr lang="en-US" dirty="0" smtClean="0">
              <a:solidFill>
                <a:schemeClr val="bg1"/>
              </a:solidFill>
            </a:endParaRPr>
          </a:p>
          <a:p>
            <a:pPr marL="137160" indent="0">
              <a:buClrTx/>
              <a:buSzPct val="70000"/>
              <a:buNone/>
            </a:pPr>
            <a:endParaRPr lang="en-US" dirty="0" smtClean="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chemeClr val="accent4">
                    <a:lumMod val="50000"/>
                  </a:schemeClr>
                </a:solidFill>
              </a:rPr>
              <a:t>Introduction</a:t>
            </a:r>
            <a:endParaRPr lang="en-IN" u="sng" dirty="0">
              <a:solidFill>
                <a:schemeClr val="accent4">
                  <a:lumMod val="50000"/>
                </a:schemeClr>
              </a:solidFill>
            </a:endParaRPr>
          </a:p>
        </p:txBody>
      </p:sp>
      <p:sp>
        <p:nvSpPr>
          <p:cNvPr id="4" name="TextBox 3"/>
          <p:cNvSpPr txBox="1"/>
          <p:nvPr/>
        </p:nvSpPr>
        <p:spPr>
          <a:xfrm>
            <a:off x="304800" y="1905000"/>
            <a:ext cx="8610600" cy="1754326"/>
          </a:xfrm>
          <a:prstGeom prst="rect">
            <a:avLst/>
          </a:prstGeom>
          <a:noFill/>
        </p:spPr>
        <p:txBody>
          <a:bodyPr wrap="square" rtlCol="0">
            <a:spAutoFit/>
          </a:bodyPr>
          <a:lstStyle/>
          <a:p>
            <a:pPr>
              <a:buFont typeface="Wingdings" pitchFamily="2" charset="2"/>
              <a:buChar char="§"/>
            </a:pPr>
            <a:r>
              <a:rPr lang="en-US" dirty="0" smtClean="0">
                <a:solidFill>
                  <a:schemeClr val="bg1"/>
                </a:solidFill>
                <a:latin typeface="Georgia" pitchFamily="18" charset="0"/>
              </a:rPr>
              <a:t>An Operating System (OS) is an interface between hardware and user. It manages hardware and software resources of the system.</a:t>
            </a:r>
          </a:p>
          <a:p>
            <a:pPr>
              <a:buFont typeface="Wingdings" pitchFamily="2" charset="2"/>
              <a:buChar char="§"/>
            </a:pPr>
            <a:endParaRPr lang="en-US" dirty="0" smtClean="0">
              <a:solidFill>
                <a:schemeClr val="bg1"/>
              </a:solidFill>
              <a:latin typeface="Georgia" pitchFamily="18" charset="0"/>
            </a:endParaRPr>
          </a:p>
          <a:p>
            <a:pPr>
              <a:buFont typeface="Wingdings" pitchFamily="2" charset="2"/>
              <a:buChar char="§"/>
            </a:pPr>
            <a:r>
              <a:rPr lang="en-US" dirty="0" smtClean="0">
                <a:solidFill>
                  <a:schemeClr val="bg1"/>
                </a:solidFill>
                <a:latin typeface="Georgia" pitchFamily="18" charset="0"/>
              </a:rPr>
              <a:t>An Operating System which controls mobile devices is called Mobile OS. They are simple and deal with the wireless versions of broadband and local connectivity.</a:t>
            </a:r>
            <a:endParaRPr lang="en-IN" dirty="0" smtClean="0">
              <a:solidFill>
                <a:schemeClr val="bg1"/>
              </a:solidFill>
              <a:latin typeface="Georgia" pitchFamily="18" charset="0"/>
            </a:endParaRPr>
          </a:p>
          <a:p>
            <a:endParaRPr lang="en-IN" dirty="0"/>
          </a:p>
        </p:txBody>
      </p:sp>
      <p:pic>
        <p:nvPicPr>
          <p:cNvPr id="6" name="Picture 8" descr="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4114800"/>
            <a:ext cx="2667000" cy="23403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dirty="0" smtClean="0"/>
              <a:t>Different types of OS’s</a:t>
            </a:r>
            <a:endParaRPr lang="en-US" dirty="0"/>
          </a:p>
        </p:txBody>
      </p:sp>
      <p:graphicFrame>
        <p:nvGraphicFramePr>
          <p:cNvPr id="5" name="Content Placeholder 9"/>
          <p:cNvGraphicFramePr>
            <a:graphicFrameLocks noGrp="1"/>
          </p:cNvGraphicFramePr>
          <p:nvPr>
            <p:ph idx="1"/>
            <p:extLst>
              <p:ext uri="{D42A27DB-BD31-4B8C-83A1-F6EECF244321}">
                <p14:modId xmlns:p14="http://schemas.microsoft.com/office/powerpoint/2010/main" val="4183624307"/>
              </p:ext>
            </p:extLst>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391329857"/>
              </p:ext>
            </p:extLst>
          </p:nvPr>
        </p:nvGraphicFramePr>
        <p:xfrm>
          <a:off x="533400" y="2819400"/>
          <a:ext cx="8153400" cy="3733800"/>
        </p:xfrm>
        <a:graphic>
          <a:graphicData uri="http://schemas.openxmlformats.org/drawingml/2006/table">
            <a:tbl>
              <a:tblPr firstRow="1" bandRow="1">
                <a:tableStyleId>{EB9631B5-78F2-41C9-869B-9F39066F8104}</a:tableStyleId>
              </a:tblPr>
              <a:tblGrid>
                <a:gridCol w="2717800"/>
                <a:gridCol w="2717800"/>
                <a:gridCol w="2717800"/>
              </a:tblGrid>
              <a:tr h="522732">
                <a:tc>
                  <a:txBody>
                    <a:bodyPr/>
                    <a:lstStyle/>
                    <a:p>
                      <a:pPr algn="ctr"/>
                      <a:r>
                        <a:rPr lang="en-US" sz="2000" u="none" dirty="0" smtClean="0"/>
                        <a:t>iOS 7</a:t>
                      </a:r>
                      <a:endParaRPr lang="en-IN" sz="2000" u="none" dirty="0">
                        <a:solidFill>
                          <a:schemeClr val="accent1">
                            <a:lumMod val="50000"/>
                          </a:schemeClr>
                        </a:solidFill>
                      </a:endParaRPr>
                    </a:p>
                  </a:txBody>
                  <a:tcPr anchor="ctr"/>
                </a:tc>
                <a:tc>
                  <a:txBody>
                    <a:bodyPr/>
                    <a:lstStyle/>
                    <a:p>
                      <a:pPr algn="ctr"/>
                      <a:r>
                        <a:rPr lang="en-US" sz="2000" u="none" dirty="0" smtClean="0"/>
                        <a:t>Android Jelly Bean</a:t>
                      </a:r>
                      <a:endParaRPr lang="en-IN" sz="2000" u="none" dirty="0">
                        <a:solidFill>
                          <a:schemeClr val="accent1">
                            <a:lumMod val="50000"/>
                          </a:schemeClr>
                        </a:solidFill>
                      </a:endParaRPr>
                    </a:p>
                  </a:txBody>
                  <a:tcPr anchor="ctr"/>
                </a:tc>
                <a:tc>
                  <a:txBody>
                    <a:bodyPr/>
                    <a:lstStyle/>
                    <a:p>
                      <a:pPr algn="ctr"/>
                      <a:r>
                        <a:rPr lang="en-US" sz="2000" u="none" dirty="0" smtClean="0"/>
                        <a:t>Windows OS 8</a:t>
                      </a:r>
                      <a:endParaRPr lang="en-IN" sz="2000" u="none" dirty="0">
                        <a:solidFill>
                          <a:schemeClr val="accent1">
                            <a:lumMod val="50000"/>
                          </a:schemeClr>
                        </a:solidFill>
                      </a:endParaRPr>
                    </a:p>
                  </a:txBody>
                  <a:tcPr anchor="ctr"/>
                </a:tc>
              </a:tr>
              <a:tr h="3211068">
                <a:tc>
                  <a:txBody>
                    <a:bodyPr/>
                    <a:lstStyle/>
                    <a:p>
                      <a:r>
                        <a:rPr kumimoji="0" lang="en-US" kern="1200" dirty="0" smtClean="0"/>
                        <a:t>Apple</a:t>
                      </a:r>
                      <a:r>
                        <a:rPr kumimoji="0" lang="en-US" u="none" kern="1200" dirty="0" smtClean="0"/>
                        <a:t>’s</a:t>
                      </a:r>
                      <a:r>
                        <a:rPr kumimoji="0" lang="en-US" kern="1200" dirty="0" smtClean="0"/>
                        <a:t> current operating system is completely user friendly and provides a quality Smartphone experience with perhaps the best ecosystem. Apple itself has the control over its hardware, software and apps, therefore there is a strict quality check.</a:t>
                      </a:r>
                      <a:endParaRPr lang="en-IN" dirty="0">
                        <a:latin typeface="Georgia" pitchFamily="18" charset="0"/>
                      </a:endParaRPr>
                    </a:p>
                  </a:txBody>
                  <a:tcPr/>
                </a:tc>
                <a:tc>
                  <a:txBody>
                    <a:bodyPr/>
                    <a:lstStyle/>
                    <a:p>
                      <a:r>
                        <a:rPr lang="en-US" dirty="0" smtClean="0"/>
                        <a:t>Android is an operating system based on the Linux kernel, and designed primarily for touch screen mobile devices such as Smartphone and tablet computers.</a:t>
                      </a:r>
                      <a:r>
                        <a:rPr kumimoji="0" lang="en-US" kern="1200" dirty="0" smtClean="0"/>
                        <a:t> Android has major market share.</a:t>
                      </a:r>
                      <a:endParaRPr lang="en-IN" dirty="0">
                        <a:latin typeface="Georgia" pitchFamily="18" charset="0"/>
                      </a:endParaRPr>
                    </a:p>
                  </a:txBody>
                  <a:tcPr/>
                </a:tc>
                <a:tc>
                  <a:txBody>
                    <a:bodyPr/>
                    <a:lstStyle/>
                    <a:p>
                      <a:r>
                        <a:rPr kumimoji="0" lang="en-US" kern="1200" smtClean="0"/>
                        <a:t>Users </a:t>
                      </a:r>
                      <a:r>
                        <a:rPr kumimoji="0" lang="en-US" kern="1200" dirty="0" smtClean="0"/>
                        <a:t>are going to find that Windows Phone 8 offers an elegant and playful user experience. The same outlook as that on Windows laptops is definitely an advantage when it comes to functionality and handling.</a:t>
                      </a:r>
                      <a:r>
                        <a:rPr lang="en-IN" b="1" dirty="0" smtClean="0"/>
                        <a:t> </a:t>
                      </a:r>
                      <a:endParaRPr lang="en-IN" dirty="0">
                        <a:latin typeface="Georgia" pitchFamily="18" charset="0"/>
                      </a:endParaRPr>
                    </a:p>
                  </a:txBody>
                  <a:tcPr/>
                </a:tc>
              </a:tr>
            </a:tbl>
          </a:graphicData>
        </a:graphic>
      </p:graphicFrame>
      <p:pic>
        <p:nvPicPr>
          <p:cNvPr id="3" name="Picture 2" descr="homescreens.jpg"/>
          <p:cNvPicPr>
            <a:picLocks noChangeAspect="1"/>
          </p:cNvPicPr>
          <p:nvPr/>
        </p:nvPicPr>
        <p:blipFill>
          <a:blip r:embed="rId2"/>
          <a:srcRect l="2727" r="10909"/>
          <a:stretch>
            <a:fillRect/>
          </a:stretch>
        </p:blipFill>
        <p:spPr>
          <a:xfrm>
            <a:off x="152400" y="0"/>
            <a:ext cx="4191000" cy="2590800"/>
          </a:xfrm>
          <a:prstGeom prst="rect">
            <a:avLst/>
          </a:prstGeom>
        </p:spPr>
      </p:pic>
      <p:sp>
        <p:nvSpPr>
          <p:cNvPr id="6" name="Title 5"/>
          <p:cNvSpPr>
            <a:spLocks noGrp="1"/>
          </p:cNvSpPr>
          <p:nvPr>
            <p:ph type="title"/>
          </p:nvPr>
        </p:nvSpPr>
        <p:spPr>
          <a:xfrm>
            <a:off x="4648200" y="457200"/>
            <a:ext cx="4419600" cy="2133600"/>
          </a:xfrm>
        </p:spPr>
        <p:txBody>
          <a:bodyPr>
            <a:noAutofit/>
          </a:bodyPr>
          <a:lstStyle/>
          <a:p>
            <a:r>
              <a:rPr lang="en-US" u="sng" baseline="-25000" dirty="0" smtClean="0">
                <a:solidFill>
                  <a:srgbClr val="7030A0"/>
                </a:solidFill>
              </a:rPr>
              <a:t>Overview</a:t>
            </a:r>
            <a:r>
              <a:rPr lang="en-US" sz="6000" u="sng" baseline="-25000" dirty="0">
                <a:solidFill>
                  <a:srgbClr val="7030A0"/>
                </a:solidFill>
              </a:rPr>
              <a:t/>
            </a:r>
            <a:br>
              <a:rPr lang="en-US" sz="6000" u="sng" baseline="-25000" dirty="0">
                <a:solidFill>
                  <a:srgbClr val="7030A0"/>
                </a:solidFill>
              </a:rPr>
            </a:br>
            <a:endParaRPr lang="en-IN" sz="6000" dirty="0"/>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303455"/>
            <a:ext cx="9144000" cy="2554545"/>
          </a:xfrm>
          <a:prstGeom prst="rect">
            <a:avLst/>
          </a:prstGeom>
          <a:noFill/>
          <a:scene3d>
            <a:camera prst="perspectiveAbove"/>
            <a:lightRig rig="threePt" dir="t"/>
          </a:scene3d>
        </p:spPr>
        <p:txBody>
          <a:bodyPr wrap="square" rtlCol="0">
            <a:spAutoFit/>
          </a:bodyPr>
          <a:lstStyle/>
          <a:p>
            <a:pPr algn="ctr"/>
            <a:r>
              <a:rPr lang="en-US" sz="4000" dirty="0" smtClean="0">
                <a:solidFill>
                  <a:srgbClr val="08C46F"/>
                </a:solidFill>
                <a:latin typeface="Comic Sans MS" pitchFamily="66" charset="0"/>
              </a:rPr>
              <a:t>Now, lets take a look </a:t>
            </a:r>
            <a:r>
              <a:rPr lang="en-US" sz="4000" dirty="0">
                <a:solidFill>
                  <a:srgbClr val="08C46F"/>
                </a:solidFill>
                <a:latin typeface="Comic Sans MS" pitchFamily="66" charset="0"/>
              </a:rPr>
              <a:t>at the </a:t>
            </a:r>
            <a:r>
              <a:rPr lang="en-US" sz="4000" dirty="0" smtClean="0">
                <a:solidFill>
                  <a:srgbClr val="08C46F"/>
                </a:solidFill>
                <a:latin typeface="Comic Sans MS" pitchFamily="66" charset="0"/>
              </a:rPr>
              <a:t>Three Operating Systems </a:t>
            </a:r>
            <a:r>
              <a:rPr lang="en-US" sz="4000" dirty="0">
                <a:solidFill>
                  <a:srgbClr val="08C46F"/>
                </a:solidFill>
                <a:latin typeface="Comic Sans MS" pitchFamily="66" charset="0"/>
              </a:rPr>
              <a:t>and see how well they perform in the </a:t>
            </a:r>
            <a:r>
              <a:rPr lang="en-US" sz="4000" dirty="0" smtClean="0">
                <a:solidFill>
                  <a:srgbClr val="08C46F"/>
                </a:solidFill>
                <a:latin typeface="Comic Sans MS" pitchFamily="66" charset="0"/>
              </a:rPr>
              <a:t>Various </a:t>
            </a:r>
            <a:r>
              <a:rPr lang="en-US" sz="4000" dirty="0">
                <a:solidFill>
                  <a:srgbClr val="08C46F"/>
                </a:solidFill>
                <a:latin typeface="Comic Sans MS" pitchFamily="66" charset="0"/>
              </a:rPr>
              <a:t>key </a:t>
            </a:r>
            <a:r>
              <a:rPr lang="en-US" sz="4000" dirty="0" smtClean="0">
                <a:solidFill>
                  <a:srgbClr val="08C46F"/>
                </a:solidFill>
                <a:latin typeface="Comic Sans MS" pitchFamily="66" charset="0"/>
              </a:rPr>
              <a:t>Areas</a:t>
            </a:r>
            <a:endParaRPr lang="en-US" sz="3200" dirty="0">
              <a:solidFill>
                <a:srgbClr val="08C46F"/>
              </a:solidFill>
              <a:latin typeface="Comic Sans MS" pitchFamily="66" charset="0"/>
            </a:endParaRPr>
          </a:p>
        </p:txBody>
      </p:sp>
      <p:pic>
        <p:nvPicPr>
          <p:cNvPr id="3" name="Picture 2" descr="iOS 7 vs. Windows Phone 8 vs. Android Jelly Bean 4.2.png"/>
          <p:cNvPicPr>
            <a:picLocks noChangeAspect="1"/>
          </p:cNvPicPr>
          <p:nvPr/>
        </p:nvPicPr>
        <p:blipFill>
          <a:blip r:embed="rId2"/>
          <a:stretch>
            <a:fillRect/>
          </a:stretch>
        </p:blipFill>
        <p:spPr>
          <a:xfrm>
            <a:off x="838200" y="-16565"/>
            <a:ext cx="7184754" cy="2458444"/>
          </a:xfrm>
          <a:prstGeom prst="rect">
            <a:avLst/>
          </a:prstGeom>
        </p:spPr>
      </p:pic>
      <p:sp>
        <p:nvSpPr>
          <p:cNvPr id="4" name="TextBox 3"/>
          <p:cNvSpPr txBox="1"/>
          <p:nvPr/>
        </p:nvSpPr>
        <p:spPr>
          <a:xfrm>
            <a:off x="152400" y="2667000"/>
            <a:ext cx="8839200" cy="984885"/>
          </a:xfrm>
          <a:prstGeom prst="rect">
            <a:avLst/>
          </a:prstGeom>
          <a:noFill/>
        </p:spPr>
        <p:txBody>
          <a:bodyPr wrap="square" rtlCol="0">
            <a:spAutoFit/>
          </a:bodyPr>
          <a:lstStyle/>
          <a:p>
            <a:r>
              <a:rPr lang="en-US" sz="2800" b="1" dirty="0" smtClean="0">
                <a:solidFill>
                  <a:srgbClr val="FF3300"/>
                </a:solidFill>
                <a:effectLst>
                  <a:outerShdw blurRad="38100" dist="38100" dir="2700000" algn="tl">
                    <a:srgbClr val="000000">
                      <a:alpha val="43137"/>
                    </a:srgbClr>
                  </a:outerShdw>
                </a:effectLst>
                <a:latin typeface="Comic Sans MS" pitchFamily="66" charset="0"/>
              </a:rPr>
              <a:t>IOS 7 vs. Android Jelly Bean vs. Windows OS 8</a:t>
            </a:r>
            <a:endParaRPr lang="en-IN" sz="2800" b="1" dirty="0" smtClean="0">
              <a:solidFill>
                <a:srgbClr val="FF3300"/>
              </a:solidFill>
              <a:effectLst>
                <a:outerShdw blurRad="38100" dist="38100" dir="2700000" algn="tl">
                  <a:srgbClr val="000000">
                    <a:alpha val="43137"/>
                  </a:srgbClr>
                </a:outerShdw>
              </a:effectLst>
              <a:latin typeface="Comic Sans MS" pitchFamily="66" charset="0"/>
            </a:endParaRPr>
          </a:p>
          <a:p>
            <a:endParaRPr lang="en-IN" sz="3000" dirty="0">
              <a:solidFill>
                <a:srgbClr val="CC3300"/>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0" y="274638"/>
            <a:ext cx="3733800" cy="1143000"/>
          </a:xfrm>
        </p:spPr>
        <p:txBody>
          <a:bodyPr>
            <a:noAutofit/>
          </a:bodyPr>
          <a:lstStyle/>
          <a:p>
            <a:r>
              <a:rPr lang="en-US" sz="3400" u="sng" dirty="0" smtClean="0">
                <a:solidFill>
                  <a:schemeClr val="accent5"/>
                </a:solidFill>
              </a:rPr>
              <a:t>Comparison Of Operating System</a:t>
            </a:r>
            <a:endParaRPr lang="en-IN" sz="3400" u="sng" dirty="0">
              <a:solidFill>
                <a:schemeClr val="accent5"/>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803466801"/>
              </p:ext>
            </p:extLst>
          </p:nvPr>
        </p:nvGraphicFramePr>
        <p:xfrm>
          <a:off x="381000" y="2209800"/>
          <a:ext cx="8229601" cy="4188776"/>
        </p:xfrm>
        <a:graphic>
          <a:graphicData uri="http://schemas.openxmlformats.org/drawingml/2006/table">
            <a:tbl>
              <a:tblPr firstRow="1" bandCol="1">
                <a:tableStyleId>{073A0DAA-6AF3-43AB-8588-CEC1D06C72B9}</a:tableStyleId>
              </a:tblPr>
              <a:tblGrid>
                <a:gridCol w="1863618"/>
                <a:gridCol w="1995553"/>
                <a:gridCol w="2094509"/>
                <a:gridCol w="2275921"/>
              </a:tblGrid>
              <a:tr h="295920">
                <a:tc>
                  <a:txBody>
                    <a:bodyPr/>
                    <a:lstStyle/>
                    <a:p>
                      <a:pPr algn="ctr"/>
                      <a:r>
                        <a:rPr lang="en-US" sz="1800" dirty="0" smtClean="0">
                          <a:effectLst/>
                        </a:rPr>
                        <a:t>Basis</a:t>
                      </a:r>
                      <a:endParaRPr lang="en-IN" sz="1800" i="0" dirty="0">
                        <a:solidFill>
                          <a:srgbClr val="292929"/>
                        </a:solidFill>
                        <a:effectLst/>
                        <a:latin typeface="Arial"/>
                      </a:endParaRPr>
                    </a:p>
                  </a:txBody>
                  <a:tcPr marL="6547" marR="6547" marT="6547" marB="6547">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sz="1800" dirty="0" smtClean="0">
                          <a:effectLst/>
                        </a:rPr>
                        <a:t>iOS</a:t>
                      </a:r>
                      <a:r>
                        <a:rPr lang="en-US" sz="1800" baseline="0" dirty="0" smtClean="0">
                          <a:effectLst/>
                        </a:rPr>
                        <a:t> 7</a:t>
                      </a:r>
                      <a:endParaRPr lang="en-IN" sz="1800" i="0" dirty="0">
                        <a:solidFill>
                          <a:srgbClr val="292929"/>
                        </a:solidFill>
                        <a:effectLst/>
                        <a:latin typeface="Arial"/>
                      </a:endParaRPr>
                    </a:p>
                  </a:txBody>
                  <a:tcPr marL="6547" marR="6547" marT="6547" marB="6547">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IN" sz="1800" dirty="0" smtClean="0">
                          <a:effectLst/>
                        </a:rPr>
                        <a:t>Android Jelly</a:t>
                      </a:r>
                      <a:r>
                        <a:rPr lang="en-IN" sz="1800" baseline="0" dirty="0" smtClean="0">
                          <a:effectLst/>
                        </a:rPr>
                        <a:t> </a:t>
                      </a:r>
                      <a:r>
                        <a:rPr lang="en-IN" sz="1800" dirty="0" smtClean="0">
                          <a:effectLst/>
                        </a:rPr>
                        <a:t>Bean</a:t>
                      </a:r>
                      <a:endParaRPr lang="en-IN" sz="1800" i="0" dirty="0">
                        <a:solidFill>
                          <a:srgbClr val="292929"/>
                        </a:solidFill>
                        <a:effectLst/>
                        <a:latin typeface="Arial"/>
                      </a:endParaRPr>
                    </a:p>
                  </a:txBody>
                  <a:tcPr marL="6547" marR="6547" marT="6547" marB="6547">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IN" sz="1800">
                          <a:effectLst/>
                        </a:rPr>
                        <a:t>Windows Phone 8</a:t>
                      </a:r>
                      <a:endParaRPr lang="en-IN" sz="1800" i="0">
                        <a:solidFill>
                          <a:srgbClr val="292929"/>
                        </a:solidFill>
                        <a:effectLst/>
                        <a:latin typeface="Arial"/>
                      </a:endParaRPr>
                    </a:p>
                  </a:txBody>
                  <a:tcPr marL="6547" marR="6547" marT="6547" marB="6547">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r>
              <a:tr h="1456680">
                <a:tc>
                  <a:txBody>
                    <a:bodyPr/>
                    <a:lstStyle/>
                    <a:p>
                      <a:r>
                        <a:rPr lang="en-IN" sz="1800" dirty="0">
                          <a:effectLst/>
                        </a:rPr>
                        <a:t>Control Center</a:t>
                      </a:r>
                      <a:endParaRPr lang="en-IN" sz="1800" i="0" dirty="0">
                        <a:solidFill>
                          <a:srgbClr val="292929"/>
                        </a:solidFill>
                        <a:effectLst/>
                        <a:latin typeface="Arial"/>
                      </a:endParaRPr>
                    </a:p>
                  </a:txBody>
                  <a:tcPr marL="6547" marR="6547" marT="6547" marB="65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dirty="0" smtClean="0">
                          <a:effectLst/>
                        </a:rPr>
                        <a:t>Control Centre to Apple devices</a:t>
                      </a:r>
                      <a:r>
                        <a:rPr lang="en-US" dirty="0" smtClean="0">
                          <a:effectLst/>
                        </a:rPr>
                        <a:t>, giving users quick access to toggles</a:t>
                      </a:r>
                      <a:endParaRPr lang="en-IN" sz="1800" i="0" dirty="0">
                        <a:solidFill>
                          <a:schemeClr val="bg1"/>
                        </a:solidFill>
                        <a:effectLst/>
                        <a:latin typeface="Arial"/>
                      </a:endParaRPr>
                    </a:p>
                  </a:txBody>
                  <a:tcPr marL="6547" marR="6547" marT="6547" marB="65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smtClean="0">
                          <a:effectLst/>
                        </a:rPr>
                        <a:t>It</a:t>
                      </a:r>
                      <a:r>
                        <a:rPr lang="en-US" baseline="0" dirty="0" smtClean="0">
                          <a:effectLst/>
                        </a:rPr>
                        <a:t> </a:t>
                      </a:r>
                      <a:r>
                        <a:rPr lang="en-US" dirty="0" smtClean="0">
                          <a:effectLst/>
                        </a:rPr>
                        <a:t>does have a central Control Centre, but it varies as per the phone manufacturer </a:t>
                      </a:r>
                      <a:br>
                        <a:rPr lang="en-US" dirty="0" smtClean="0">
                          <a:effectLst/>
                        </a:rPr>
                      </a:br>
                      <a:endParaRPr lang="en-IN" sz="1800" i="0" dirty="0">
                        <a:solidFill>
                          <a:srgbClr val="292929"/>
                        </a:solidFill>
                        <a:effectLst/>
                        <a:latin typeface="Arial"/>
                      </a:endParaRPr>
                    </a:p>
                  </a:txBody>
                  <a:tcPr marL="6547" marR="6547" marT="6547" marB="65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smtClean="0">
                          <a:effectLst/>
                        </a:rPr>
                        <a:t>Windows Phone 8 does not have provision for a Control Centre</a:t>
                      </a:r>
                      <a:endParaRPr lang="en-IN" sz="1800" i="0" dirty="0">
                        <a:solidFill>
                          <a:schemeClr val="bg1"/>
                        </a:solidFill>
                        <a:effectLst/>
                        <a:latin typeface="Arial"/>
                      </a:endParaRPr>
                    </a:p>
                  </a:txBody>
                  <a:tcPr marL="6547" marR="6547" marT="6547" marB="65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95920">
                <a:tc>
                  <a:txBody>
                    <a:bodyPr/>
                    <a:lstStyle/>
                    <a:p>
                      <a:r>
                        <a:rPr lang="en-IN" sz="1800" dirty="0">
                          <a:effectLst/>
                        </a:rPr>
                        <a:t>Notification </a:t>
                      </a:r>
                      <a:r>
                        <a:rPr lang="en-IN" sz="1800" dirty="0" smtClean="0">
                          <a:effectLst/>
                        </a:rPr>
                        <a:t>Center</a:t>
                      </a:r>
                      <a:endParaRPr lang="en-IN" sz="1800" i="0" dirty="0">
                        <a:solidFill>
                          <a:srgbClr val="292929"/>
                        </a:solidFill>
                        <a:effectLst/>
                        <a:latin typeface="Arial"/>
                      </a:endParaRPr>
                    </a:p>
                  </a:txBody>
                  <a:tcPr marL="6547" marR="6547" marT="6547" marB="65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dirty="0" smtClean="0">
                          <a:effectLst/>
                        </a:rPr>
                        <a:t>Divided into three tabs</a:t>
                      </a:r>
                      <a:endParaRPr lang="en-IN" sz="1800" i="0" dirty="0">
                        <a:solidFill>
                          <a:schemeClr val="bg1"/>
                        </a:solidFill>
                        <a:effectLst/>
                        <a:latin typeface="Arial"/>
                      </a:endParaRPr>
                    </a:p>
                  </a:txBody>
                  <a:tcPr marL="6547" marR="6547" marT="6547" marB="65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800" dirty="0">
                          <a:effectLst/>
                        </a:rPr>
                        <a:t>Detailed notifications</a:t>
                      </a:r>
                      <a:endParaRPr lang="en-IN" sz="1800" i="0" dirty="0">
                        <a:solidFill>
                          <a:srgbClr val="292929"/>
                        </a:solidFill>
                        <a:effectLst/>
                        <a:latin typeface="Arial"/>
                      </a:endParaRPr>
                    </a:p>
                  </a:txBody>
                  <a:tcPr marL="6547" marR="6547" marT="6547" marB="65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800" dirty="0">
                          <a:effectLst/>
                        </a:rPr>
                        <a:t>Live tile</a:t>
                      </a:r>
                      <a:br>
                        <a:rPr lang="en-IN" sz="1800" dirty="0">
                          <a:effectLst/>
                        </a:rPr>
                      </a:br>
                      <a:r>
                        <a:rPr lang="en-IN" sz="1800" dirty="0">
                          <a:effectLst/>
                        </a:rPr>
                        <a:t>badges</a:t>
                      </a:r>
                      <a:endParaRPr lang="en-IN" sz="1800" i="0" dirty="0">
                        <a:solidFill>
                          <a:srgbClr val="292929"/>
                        </a:solidFill>
                        <a:effectLst/>
                        <a:latin typeface="Arial"/>
                      </a:endParaRPr>
                    </a:p>
                  </a:txBody>
                  <a:tcPr marL="6547" marR="6547" marT="6547" marB="65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95920">
                <a:tc>
                  <a:txBody>
                    <a:bodyPr/>
                    <a:lstStyle/>
                    <a:p>
                      <a:r>
                        <a:rPr lang="en-IN" sz="1800" dirty="0">
                          <a:effectLst/>
                        </a:rPr>
                        <a:t>Multitasking preview</a:t>
                      </a:r>
                      <a:endParaRPr lang="en-IN" sz="1800" i="0" dirty="0">
                        <a:solidFill>
                          <a:srgbClr val="292929"/>
                        </a:solidFill>
                        <a:effectLst/>
                        <a:latin typeface="Arial"/>
                      </a:endParaRPr>
                    </a:p>
                  </a:txBody>
                  <a:tcPr marL="6547" marR="6547" marT="6547" marB="65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dirty="0" smtClean="0">
                          <a:effectLst/>
                        </a:rPr>
                        <a:t>Flat design for multitasking preview </a:t>
                      </a:r>
                      <a:endParaRPr lang="en-IN" sz="1800" i="0" dirty="0">
                        <a:solidFill>
                          <a:schemeClr val="bg1"/>
                        </a:solidFill>
                        <a:effectLst/>
                        <a:latin typeface="Arial"/>
                      </a:endParaRPr>
                    </a:p>
                  </a:txBody>
                  <a:tcPr marL="6547" marR="6547" marT="6547" marB="65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800" dirty="0">
                          <a:effectLst/>
                        </a:rPr>
                        <a:t>Recents list</a:t>
                      </a:r>
                      <a:endParaRPr lang="en-IN" sz="1800" i="0" dirty="0">
                        <a:solidFill>
                          <a:srgbClr val="292929"/>
                        </a:solidFill>
                        <a:effectLst/>
                        <a:latin typeface="Arial"/>
                      </a:endParaRPr>
                    </a:p>
                  </a:txBody>
                  <a:tcPr marL="6547" marR="6547" marT="6547" marB="65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smtClean="0">
                          <a:effectLst/>
                        </a:rPr>
                        <a:t>It</a:t>
                      </a:r>
                      <a:r>
                        <a:rPr lang="en-US" baseline="0" dirty="0" smtClean="0">
                          <a:effectLst/>
                        </a:rPr>
                        <a:t> </a:t>
                      </a:r>
                      <a:r>
                        <a:rPr lang="en-US" dirty="0" smtClean="0">
                          <a:effectLst/>
                        </a:rPr>
                        <a:t>allows users to move between active apps</a:t>
                      </a:r>
                      <a:endParaRPr lang="en-IN" sz="1800" i="0" dirty="0">
                        <a:solidFill>
                          <a:schemeClr val="bg1"/>
                        </a:solidFill>
                        <a:effectLst/>
                        <a:latin typeface="Arial"/>
                      </a:endParaRPr>
                    </a:p>
                  </a:txBody>
                  <a:tcPr marL="6547" marR="6547" marT="6547" marB="65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484470">
                <a:tc>
                  <a:txBody>
                    <a:bodyPr/>
                    <a:lstStyle/>
                    <a:p>
                      <a:r>
                        <a:rPr lang="en-US" sz="1800" dirty="0">
                          <a:effectLst/>
                        </a:rPr>
                        <a:t>Photos </a:t>
                      </a:r>
                      <a:r>
                        <a:rPr lang="en-US" sz="1800" dirty="0" smtClean="0">
                          <a:effectLst/>
                        </a:rPr>
                        <a:t>Grouping</a:t>
                      </a:r>
                      <a:r>
                        <a:rPr lang="en-US" sz="1800" dirty="0">
                          <a:effectLst/>
                        </a:rPr>
                        <a:t/>
                      </a:r>
                      <a:br>
                        <a:rPr lang="en-US" sz="1800" dirty="0">
                          <a:effectLst/>
                        </a:rPr>
                      </a:br>
                      <a:endParaRPr lang="en-US" sz="1800" i="0" dirty="0">
                        <a:solidFill>
                          <a:srgbClr val="292929"/>
                        </a:solidFill>
                        <a:effectLst/>
                        <a:latin typeface="Arial"/>
                      </a:endParaRPr>
                    </a:p>
                  </a:txBody>
                  <a:tcPr marL="6547" marR="6547" marT="6547" marB="65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smtClean="0">
                          <a:effectLst/>
                        </a:rPr>
                        <a:t> Photo grouping features called Moments</a:t>
                      </a:r>
                      <a:endParaRPr lang="en-IN" sz="1800" i="0" dirty="0">
                        <a:solidFill>
                          <a:schemeClr val="bg1"/>
                        </a:solidFill>
                        <a:effectLst/>
                        <a:latin typeface="Arial"/>
                      </a:endParaRPr>
                    </a:p>
                  </a:txBody>
                  <a:tcPr marL="6547" marR="6547" marT="6547" marB="65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smtClean="0">
                          <a:effectLst/>
                        </a:rPr>
                        <a:t>Grouped by albums, dates and other tags </a:t>
                      </a:r>
                      <a:endParaRPr lang="en-IN" sz="1800" i="0" dirty="0">
                        <a:solidFill>
                          <a:schemeClr val="bg1"/>
                        </a:solidFill>
                        <a:effectLst/>
                        <a:latin typeface="Arial"/>
                      </a:endParaRPr>
                    </a:p>
                  </a:txBody>
                  <a:tcPr marL="6547" marR="6547" marT="6547" marB="65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smtClean="0">
                          <a:effectLst/>
                        </a:rPr>
                        <a:t>Photos are segregated as per albums and date </a:t>
                      </a:r>
                      <a:endParaRPr lang="en-IN" sz="1800" i="0" dirty="0">
                        <a:solidFill>
                          <a:schemeClr val="bg1"/>
                        </a:solidFill>
                        <a:effectLst/>
                        <a:latin typeface="Arial"/>
                      </a:endParaRPr>
                    </a:p>
                  </a:txBody>
                  <a:tcPr marL="6547" marR="6547" marT="6547" marB="654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52399"/>
            <a:ext cx="3942521" cy="1941909"/>
          </a:xfrm>
          <a:prstGeom prst="rect">
            <a:avLst/>
          </a:prstGeom>
        </p:spPr>
      </p:pic>
    </p:spTree>
    <p:extLst>
      <p:ext uri="{BB962C8B-B14F-4D97-AF65-F5344CB8AC3E}">
        <p14:creationId xmlns:p14="http://schemas.microsoft.com/office/powerpoint/2010/main" val="322528581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1242</TotalTime>
  <Words>1737</Words>
  <Application>Microsoft Office PowerPoint</Application>
  <PresentationFormat>On-screen Show (4:3)</PresentationFormat>
  <Paragraphs>216</Paragraphs>
  <Slides>30</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30</vt:i4>
      </vt:variant>
    </vt:vector>
  </HeadingPairs>
  <TitlesOfParts>
    <vt:vector size="42" baseType="lpstr">
      <vt:lpstr>Arial</vt:lpstr>
      <vt:lpstr>Book Antiqua</vt:lpstr>
      <vt:lpstr>Calibri</vt:lpstr>
      <vt:lpstr>Comic Sans MS</vt:lpstr>
      <vt:lpstr>Elephant</vt:lpstr>
      <vt:lpstr>Georgia</vt:lpstr>
      <vt:lpstr>Lucida Sans</vt:lpstr>
      <vt:lpstr>Times New Roman</vt:lpstr>
      <vt:lpstr>Wingdings</vt:lpstr>
      <vt:lpstr>Wingdings 2</vt:lpstr>
      <vt:lpstr>Wingdings 3</vt:lpstr>
      <vt:lpstr>Apex</vt:lpstr>
      <vt:lpstr>PowerPoint Presentation</vt:lpstr>
      <vt:lpstr>PowerPoint Presentation</vt:lpstr>
      <vt:lpstr>ACKNOWLEDGEMENT</vt:lpstr>
      <vt:lpstr>INDEX</vt:lpstr>
      <vt:lpstr>Introduction</vt:lpstr>
      <vt:lpstr>Different types of OS’s</vt:lpstr>
      <vt:lpstr>Overview </vt:lpstr>
      <vt:lpstr>PowerPoint Presentation</vt:lpstr>
      <vt:lpstr>Comparison Of Operating System</vt:lpstr>
      <vt:lpstr>Real Battle Started - Apple vs. Google  vs. Microsoft </vt:lpstr>
      <vt:lpstr>PowerPoint Presentation</vt:lpstr>
      <vt:lpstr>User Interface </vt:lpstr>
      <vt:lpstr>Maps </vt:lpstr>
      <vt:lpstr>Camera </vt:lpstr>
      <vt:lpstr>Browser </vt:lpstr>
      <vt:lpstr>Mobile Payment </vt:lpstr>
      <vt:lpstr>In-car Integration</vt:lpstr>
      <vt:lpstr>Official Application store</vt:lpstr>
      <vt:lpstr>Market Share</vt:lpstr>
      <vt:lpstr>Apps</vt:lpstr>
      <vt:lpstr>Handsets and affordability</vt:lpstr>
      <vt:lpstr>Memory and storage</vt:lpstr>
      <vt:lpstr>Video chat</vt:lpstr>
      <vt:lpstr>Call Features</vt:lpstr>
      <vt:lpstr>Advantages</vt:lpstr>
      <vt:lpstr>Disadvantages</vt:lpstr>
      <vt:lpstr>Conclusion</vt:lpstr>
      <vt:lpstr>PowerPoint Presentation</vt:lpstr>
      <vt:lpstr>Bibliography</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It's MiNE</cp:lastModifiedBy>
  <cp:revision>115</cp:revision>
  <dcterms:created xsi:type="dcterms:W3CDTF">2014-01-27T14:05:34Z</dcterms:created>
  <dcterms:modified xsi:type="dcterms:W3CDTF">2014-09-22T10:57:34Z</dcterms:modified>
</cp:coreProperties>
</file>