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6338244-61FE-483C-A5E0-08A236DF21EA}" type="datetimeFigureOut">
              <a:rPr lang="en-US" smtClean="0"/>
              <a:pPr/>
              <a:t>8/18/2011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C94E5D2-185D-4668-891D-5FCA17C932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DEBENTURES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56" y="4786322"/>
            <a:ext cx="6400800" cy="1752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Vishal</a:t>
            </a:r>
            <a:r>
              <a:rPr lang="en-US" dirty="0" smtClean="0"/>
              <a:t> </a:t>
            </a:r>
            <a:r>
              <a:rPr lang="en-US" dirty="0" err="1" smtClean="0"/>
              <a:t>phad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(</a:t>
            </a:r>
            <a:r>
              <a:rPr lang="en-US" dirty="0" smtClean="0"/>
              <a:t>ii)</a:t>
            </a:r>
            <a:r>
              <a:rPr lang="en-US" b="1" dirty="0" smtClean="0"/>
              <a:t>Bearer debentures:</a:t>
            </a:r>
          </a:p>
          <a:p>
            <a:pPr>
              <a:buFont typeface="Wingdings" pitchFamily="2" charset="2"/>
              <a:buChar char="Ø"/>
            </a:pP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N</a:t>
            </a:r>
            <a:r>
              <a:rPr lang="en-US" dirty="0" smtClean="0"/>
              <a:t>ot </a:t>
            </a:r>
            <a:r>
              <a:rPr lang="en-US" dirty="0"/>
              <a:t>recorded  in  a  register  of  the  company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These are regarded as negotiable  instrument and are transferable by delivery.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/>
              <a:t>Holder of these debentures is entitled to get the interest.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ON THE BASIS OF CONVERTIBILITY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 smtClean="0"/>
              <a:t>)</a:t>
            </a:r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b="1" dirty="0" smtClean="0"/>
              <a:t>Convertible debentures:</a:t>
            </a:r>
          </a:p>
          <a:p>
            <a:pPr>
              <a:buFont typeface="Wingdings" pitchFamily="2" charset="2"/>
              <a:buChar char="Ø"/>
            </a:pP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Converted </a:t>
            </a:r>
            <a:r>
              <a:rPr lang="en-US" dirty="0"/>
              <a:t>into </a:t>
            </a:r>
            <a:r>
              <a:rPr lang="en-US" dirty="0" smtClean="0"/>
              <a:t>Equity/Preference shares at stated rates.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r>
              <a:rPr lang="en-US" dirty="0" smtClean="0"/>
              <a:t>(ii)</a:t>
            </a:r>
            <a:r>
              <a:rPr lang="en-US" b="1" dirty="0"/>
              <a:t> Non-convertible </a:t>
            </a:r>
            <a:r>
              <a:rPr lang="en-US" b="1" dirty="0" smtClean="0"/>
              <a:t>debentures: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Cannot convert</a:t>
            </a:r>
            <a:r>
              <a:rPr lang="en-IN" dirty="0"/>
              <a:t> </a:t>
            </a:r>
            <a:r>
              <a:rPr lang="en-US" dirty="0" smtClean="0"/>
              <a:t>into Equity/Preference  </a:t>
            </a:r>
            <a:r>
              <a:rPr lang="en-US" dirty="0"/>
              <a:t>shares of the company.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ON THE BASIS OF PRIOTITY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(</a:t>
            </a:r>
            <a:r>
              <a:rPr lang="en-US" b="1" dirty="0" err="1"/>
              <a:t>i</a:t>
            </a:r>
            <a:r>
              <a:rPr lang="en-US" b="1" dirty="0" smtClean="0"/>
              <a:t>) First </a:t>
            </a:r>
            <a:r>
              <a:rPr lang="en-US" b="1" dirty="0"/>
              <a:t>debentures 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IN" dirty="0"/>
              <a:t> </a:t>
            </a:r>
            <a:r>
              <a:rPr lang="en-US" dirty="0" smtClean="0"/>
              <a:t>Redeemed </a:t>
            </a:r>
            <a:r>
              <a:rPr lang="en-US" dirty="0"/>
              <a:t>before other debentures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571500" indent="-571500">
              <a:buAutoNum type="romanLcParenBoth" startAt="2"/>
            </a:pPr>
            <a:r>
              <a:rPr lang="en-US" b="1" dirty="0" smtClean="0"/>
              <a:t>Second debentures: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dirty="0" smtClean="0"/>
              <a:t>Redeemed </a:t>
            </a:r>
            <a:r>
              <a:rPr lang="en-US" dirty="0"/>
              <a:t>after the redemption of first debentures.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Merits of debentures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en-IN" dirty="0" smtClean="0"/>
              <a:t>Raising funds without allowing control over the company.</a:t>
            </a:r>
          </a:p>
          <a:p>
            <a:pPr marL="514350" indent="-514350"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2) Reliable source of long term finance.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3) Tax Benefits.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4) Investors’ Safety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Demerits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IN" dirty="0" smtClean="0"/>
              <a:t>It becomes burdensome in case the company incurs losses</a:t>
            </a:r>
            <a:r>
              <a:rPr lang="en-IN" dirty="0" smtClean="0"/>
              <a:t>.</a:t>
            </a:r>
          </a:p>
          <a:p>
            <a:pPr marL="514350" indent="-514350"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2) Usually the debentures are secured. So a company which does not own enough fixed assets cannot borrow money by issuing debentures</a:t>
            </a:r>
            <a:r>
              <a:rPr lang="en-IN" dirty="0" smtClean="0"/>
              <a:t>.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US" dirty="0" smtClean="0"/>
              <a:t>3) </a:t>
            </a:r>
            <a:r>
              <a:rPr lang="en-IN" dirty="0" smtClean="0"/>
              <a:t>Burdensome in times of depression.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TERM LOAN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dirty="0" err="1" smtClean="0"/>
              <a:t>i</a:t>
            </a:r>
            <a:r>
              <a:rPr lang="en-US" dirty="0" smtClean="0"/>
              <a:t>) Taken from Bank and Financial Institutions.</a:t>
            </a:r>
          </a:p>
          <a:p>
            <a:pPr marL="571500" indent="-571500">
              <a:buNone/>
            </a:pPr>
            <a:r>
              <a:rPr lang="en-US" dirty="0" smtClean="0"/>
              <a:t>     ( National level as well as State level )</a:t>
            </a:r>
          </a:p>
          <a:p>
            <a:pPr marL="571500" indent="-571500">
              <a:buNone/>
            </a:pPr>
            <a:endParaRPr lang="en-US" dirty="0" smtClean="0"/>
          </a:p>
          <a:p>
            <a:pPr marL="571500" indent="-571500">
              <a:buNone/>
            </a:pPr>
            <a:r>
              <a:rPr lang="en-US" dirty="0" smtClean="0"/>
              <a:t>ii) Loan against the security of fixed assets.</a:t>
            </a:r>
          </a:p>
          <a:p>
            <a:pPr marL="571500" indent="-571500">
              <a:buAutoNum type="romanLcParenR"/>
            </a:pPr>
            <a:endParaRPr lang="en-US" dirty="0" smtClean="0"/>
          </a:p>
          <a:p>
            <a:pPr marL="571500" indent="-571500">
              <a:buNone/>
            </a:pPr>
            <a:r>
              <a:rPr lang="en-US" dirty="0" smtClean="0"/>
              <a:t>iii) It may be short term or long term loan</a:t>
            </a:r>
            <a:r>
              <a:rPr lang="en-US" dirty="0" smtClean="0"/>
              <a:t>.</a:t>
            </a:r>
          </a:p>
          <a:p>
            <a:pPr marL="571500" indent="-571500">
              <a:buNone/>
            </a:pPr>
            <a:endParaRPr lang="en-US" dirty="0" smtClean="0"/>
          </a:p>
          <a:p>
            <a:pPr marL="571500" indent="-571500">
              <a:buNone/>
            </a:pPr>
            <a:r>
              <a:rPr lang="en-US" dirty="0" smtClean="0"/>
              <a:t>iv) It may be secured or unsecured</a:t>
            </a:r>
            <a:endParaRPr lang="en-US" dirty="0" smtClean="0"/>
          </a:p>
          <a:p>
            <a:pPr marL="571500" indent="-571500">
              <a:buNone/>
            </a:pPr>
            <a:endParaRPr lang="en-US" dirty="0" smtClean="0"/>
          </a:p>
          <a:p>
            <a:pPr marL="571500" indent="-571500"/>
            <a:endParaRPr lang="en-US" dirty="0" smtClean="0"/>
          </a:p>
          <a:p>
            <a:pPr marL="571500" indent="-57150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Merits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IN" dirty="0" smtClean="0"/>
              <a:t>1. It </a:t>
            </a:r>
            <a:r>
              <a:rPr lang="en-IN" dirty="0" smtClean="0"/>
              <a:t>is a flexible source of finance as loans can be repaid when the need is met.</a:t>
            </a:r>
          </a:p>
          <a:p>
            <a:pPr marL="514350" indent="-514350"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2. Finance is available for a definite period, hence it is not a permanent burden.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3.Less time and cost is involved as compared to issue of shares, debentures etc.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4. </a:t>
            </a:r>
            <a:r>
              <a:rPr lang="en-IN" dirty="0" smtClean="0"/>
              <a:t>Banks do not interfere in the internal affairs of the company.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US" dirty="0" smtClean="0"/>
              <a:t>5.</a:t>
            </a:r>
            <a:r>
              <a:rPr lang="en-IN" dirty="0" smtClean="0"/>
              <a:t> Loans can be paid-back in easy instalments.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Demerits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Banks require personal guarantee or pledge of assets and business.</a:t>
            </a:r>
          </a:p>
          <a:p>
            <a:endParaRPr lang="en-US" dirty="0" smtClean="0"/>
          </a:p>
          <a:p>
            <a:r>
              <a:rPr lang="en-IN" dirty="0" smtClean="0"/>
              <a:t>In case the short term loans are extended again and again, there is always uncertainty about this continuity.</a:t>
            </a:r>
          </a:p>
          <a:p>
            <a:endParaRPr lang="en-US" dirty="0" smtClean="0"/>
          </a:p>
          <a:p>
            <a:r>
              <a:rPr lang="en-IN" dirty="0" smtClean="0"/>
              <a:t>Too many formalities are to be fulfilled for getting term loans from banks.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WARRANTS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An option issued by a company whereby the buyer is granted the right to purchase a number of share(usually one) of it’s equity share capital at a given exercise price during a given period is called a “warrant”.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A Debenture is a unit of loan </a:t>
            </a:r>
            <a:r>
              <a:rPr lang="en-US" dirty="0" smtClean="0"/>
              <a:t>amount.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/>
              <a:t>A debenture is </a:t>
            </a:r>
            <a:r>
              <a:rPr lang="en-US" dirty="0" smtClean="0"/>
              <a:t>a document </a:t>
            </a:r>
            <a:r>
              <a:rPr lang="en-US" dirty="0"/>
              <a:t>issued under the seal of the company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It is an acknowledgment 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It is a marketable legal contract.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Warrants may be issued with either debentures or equity shares.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Warrants have a secondary market.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Warrants are issued by new /growing firms and venture capitalists and also issued during merger and acquisitions.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Warrants in the Indian context are called “sweeteners”.</a:t>
            </a:r>
          </a:p>
          <a:p>
            <a:endParaRPr lang="en-US" dirty="0" smtClean="0"/>
          </a:p>
          <a:p>
            <a:r>
              <a:rPr lang="en-US" dirty="0" smtClean="0"/>
              <a:t>Warrants have a life span of 3 to 5 years.</a:t>
            </a:r>
          </a:p>
          <a:p>
            <a:endParaRPr lang="en-US" dirty="0" smtClean="0"/>
          </a:p>
          <a:p>
            <a:r>
              <a:rPr lang="en-US" dirty="0" smtClean="0"/>
              <a:t>Warrants are sold to facilitate future financing.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One warrant buys one equity share generally.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29600" cy="914400"/>
          </a:xfrm>
        </p:spPr>
        <p:txBody>
          <a:bodyPr/>
          <a:lstStyle/>
          <a:p>
            <a:pPr algn="ctr"/>
            <a:r>
              <a:rPr lang="en-US" b="1" dirty="0" smtClean="0"/>
              <a:t>THANK YOU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A Movable property.</a:t>
            </a:r>
          </a:p>
          <a:p>
            <a:pPr>
              <a:buNone/>
            </a:pPr>
            <a:endParaRPr lang="en-IN" dirty="0" smtClean="0"/>
          </a:p>
          <a:p>
            <a:pPr>
              <a:buFont typeface="Wingdings" pitchFamily="2" charset="2"/>
              <a:buChar char="q"/>
            </a:pPr>
            <a:r>
              <a:rPr lang="en-IN" dirty="0" smtClean="0"/>
              <a:t> It specifies the terms and conditions, such as rate of interest, time repayment, security offered, etc.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A debenture holder is the  creditor of the company.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 per section 2(12) of Companies Act 1956, “Debenture includes debenture  stock,  bond  and  any  other  securities  of  the  company whether constituting a charge on the company’s assets or not</a:t>
            </a:r>
            <a:r>
              <a:rPr lang="en-US" dirty="0" smtClean="0"/>
              <a:t>”.</a:t>
            </a:r>
          </a:p>
          <a:p>
            <a:endParaRPr lang="en-US" dirty="0" smtClean="0"/>
          </a:p>
          <a:p>
            <a:r>
              <a:rPr lang="en-IN" dirty="0" smtClean="0"/>
              <a:t>Whenever a company wants to borrow a large amount of fund for a long but fixed period, it can borrow from the general public by issuing loan certificates called Debentures.</a:t>
            </a:r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TYPE OF DEBENTURE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ON THE BASIS OF SECURITY</a:t>
            </a:r>
          </a:p>
          <a:p>
            <a:pPr>
              <a:buNone/>
            </a:pPr>
            <a:endParaRPr lang="en-US" dirty="0" smtClean="0"/>
          </a:p>
          <a:p>
            <a:pPr marL="571500" indent="-571500">
              <a:buAutoNum type="romanLcParenBoth"/>
            </a:pPr>
            <a:r>
              <a:rPr lang="en-US" b="1" dirty="0" smtClean="0"/>
              <a:t>Secured </a:t>
            </a:r>
            <a:r>
              <a:rPr lang="en-US" b="1" dirty="0"/>
              <a:t>or Mortgage debentures </a:t>
            </a:r>
            <a:r>
              <a:rPr lang="en-US" b="1" dirty="0" smtClean="0"/>
              <a:t>:</a:t>
            </a:r>
          </a:p>
          <a:p>
            <a:pPr marL="571500" indent="-571500">
              <a:buFont typeface="Wingdings" pitchFamily="2" charset="2"/>
              <a:buChar char="Ø"/>
            </a:pPr>
            <a:endParaRPr lang="en-US" sz="2800" b="1" dirty="0"/>
          </a:p>
          <a:p>
            <a:pPr marL="571500" indent="-571500">
              <a:buFont typeface="Wingdings" pitchFamily="2" charset="2"/>
              <a:buChar char="Ø"/>
            </a:pPr>
            <a:r>
              <a:rPr lang="en-US" sz="2800" dirty="0"/>
              <a:t>S</a:t>
            </a:r>
            <a:r>
              <a:rPr lang="en-US" sz="2800" dirty="0" smtClean="0"/>
              <a:t>ecured </a:t>
            </a:r>
            <a:r>
              <a:rPr lang="en-US" sz="2800" dirty="0"/>
              <a:t>by a charge on the assets of the company</a:t>
            </a:r>
            <a:r>
              <a:rPr lang="en-US" sz="2800" dirty="0" smtClean="0"/>
              <a:t>.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800" dirty="0" smtClean="0"/>
              <a:t>Also </a:t>
            </a:r>
            <a:r>
              <a:rPr lang="en-US" sz="2800" dirty="0"/>
              <a:t>called mortgage debentures</a:t>
            </a:r>
            <a:r>
              <a:rPr lang="en-US" sz="2800" dirty="0" smtClean="0"/>
              <a:t>.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800" dirty="0" smtClean="0"/>
              <a:t>Right </a:t>
            </a:r>
            <a:r>
              <a:rPr lang="en-US" sz="2800" dirty="0"/>
              <a:t>to recover their principal amount with the unpaid amount of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ii) </a:t>
            </a:r>
            <a:r>
              <a:rPr lang="en-US" b="1" dirty="0"/>
              <a:t>Unsecured debentures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Do </a:t>
            </a:r>
            <a:r>
              <a:rPr lang="en-US" dirty="0"/>
              <a:t>not carry any security with regard to the principal amount or unpaid </a:t>
            </a:r>
            <a:r>
              <a:rPr lang="en-US" dirty="0" smtClean="0"/>
              <a:t>interest.</a:t>
            </a:r>
          </a:p>
          <a:p>
            <a:endParaRPr lang="en-US" dirty="0"/>
          </a:p>
          <a:p>
            <a:r>
              <a:rPr lang="en-US" dirty="0" smtClean="0"/>
              <a:t>Also called </a:t>
            </a:r>
            <a:r>
              <a:rPr lang="en-US" dirty="0"/>
              <a:t>simple debentures.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ON THE BASIS OF REDEMPTION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indent="-571500">
              <a:buAutoNum type="romanLcParenBoth"/>
            </a:pPr>
            <a:r>
              <a:rPr lang="en-US" b="1" dirty="0" smtClean="0"/>
              <a:t>Redeemable </a:t>
            </a:r>
            <a:r>
              <a:rPr lang="en-US" b="1" dirty="0"/>
              <a:t>debentures : </a:t>
            </a:r>
            <a:endParaRPr lang="en-US" b="1" dirty="0" smtClean="0"/>
          </a:p>
          <a:p>
            <a:pPr marL="571500" indent="-571500">
              <a:buNone/>
            </a:pPr>
            <a:endParaRPr lang="en-US" b="1" dirty="0" smtClean="0"/>
          </a:p>
          <a:p>
            <a:pPr marL="571500" indent="-571500">
              <a:buFont typeface="Wingdings" pitchFamily="2" charset="2"/>
              <a:buChar char="Ø"/>
            </a:pPr>
            <a:r>
              <a:rPr lang="en-US" dirty="0" smtClean="0"/>
              <a:t>Issued </a:t>
            </a:r>
            <a:r>
              <a:rPr lang="en-US" dirty="0"/>
              <a:t>for a fixed period</a:t>
            </a:r>
            <a:r>
              <a:rPr lang="en-US" dirty="0" smtClean="0"/>
              <a:t>.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dirty="0" smtClean="0"/>
              <a:t>Principal amount </a:t>
            </a:r>
            <a:r>
              <a:rPr lang="en-US" dirty="0"/>
              <a:t>is </a:t>
            </a:r>
            <a:r>
              <a:rPr lang="en-US" dirty="0" smtClean="0"/>
              <a:t>paid </a:t>
            </a:r>
            <a:r>
              <a:rPr lang="en-US" dirty="0"/>
              <a:t>on the expiry of </a:t>
            </a:r>
            <a:r>
              <a:rPr lang="en-US" dirty="0" smtClean="0"/>
              <a:t>period.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dirty="0" smtClean="0"/>
              <a:t>May be re- issued.</a:t>
            </a:r>
          </a:p>
          <a:p>
            <a:pPr marL="571500" indent="-571500">
              <a:buAutoNum type="romanLcParenBoth"/>
            </a:pPr>
            <a:endParaRPr lang="en-US" b="1" dirty="0" smtClean="0"/>
          </a:p>
          <a:p>
            <a:pPr marL="571500" indent="-571500">
              <a:buFont typeface="Wingdings" pitchFamily="2" charset="2"/>
              <a:buChar char="Ø"/>
            </a:pPr>
            <a:endParaRPr lang="en-US" b="1" dirty="0"/>
          </a:p>
          <a:p>
            <a:pPr marL="571500" indent="-571500">
              <a:buFont typeface="Wingdings" pitchFamily="2" charset="2"/>
              <a:buChar char="Ø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(ii)	</a:t>
            </a:r>
            <a:r>
              <a:rPr lang="en-US" b="1" dirty="0"/>
              <a:t>Non-redeemable debentures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These </a:t>
            </a:r>
            <a:r>
              <a:rPr lang="en-US" dirty="0"/>
              <a:t>are the debentures which are not redeemed in the life time of the company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Such </a:t>
            </a:r>
            <a:r>
              <a:rPr lang="en-US" dirty="0"/>
              <a:t>debentures are paid back only when the company goes into liquidation.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ON THE BASIS OF RECORDS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 smtClean="0"/>
              <a:t>) </a:t>
            </a:r>
            <a:r>
              <a:rPr lang="en-US" b="1" dirty="0" smtClean="0"/>
              <a:t>Registered  </a:t>
            </a:r>
            <a:r>
              <a:rPr lang="en-US" b="1" dirty="0"/>
              <a:t>debentures </a:t>
            </a:r>
            <a:r>
              <a:rPr lang="en-US" b="1" dirty="0" smtClean="0"/>
              <a:t>:</a:t>
            </a:r>
          </a:p>
          <a:p>
            <a:pPr>
              <a:buFont typeface="Wingdings" pitchFamily="2" charset="2"/>
              <a:buChar char="Ø"/>
            </a:pP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Registered </a:t>
            </a:r>
            <a:r>
              <a:rPr lang="en-US" dirty="0"/>
              <a:t>with the company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The </a:t>
            </a:r>
            <a:r>
              <a:rPr lang="en-US" dirty="0" smtClean="0"/>
              <a:t>amount </a:t>
            </a:r>
            <a:r>
              <a:rPr lang="en-US" dirty="0"/>
              <a:t>is payable only to those debenture holders whose name appears in the register of the company.</a:t>
            </a:r>
            <a:endParaRPr lang="en-IN" dirty="0"/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372</TotalTime>
  <Words>748</Words>
  <Application>Microsoft Office PowerPoint</Application>
  <PresentationFormat>On-screen Show (4:3)</PresentationFormat>
  <Paragraphs>123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Origin</vt:lpstr>
      <vt:lpstr> DEBENTURES</vt:lpstr>
      <vt:lpstr>MEANING</vt:lpstr>
      <vt:lpstr>Slide 3</vt:lpstr>
      <vt:lpstr>DEFINITION</vt:lpstr>
      <vt:lpstr>TYPE OF DEBENTURE</vt:lpstr>
      <vt:lpstr>ii) Unsecured debentures </vt:lpstr>
      <vt:lpstr>ON THE BASIS OF REDEMPTION</vt:lpstr>
      <vt:lpstr>(ii) Non-redeemable debentures </vt:lpstr>
      <vt:lpstr>ON THE BASIS OF RECORDS</vt:lpstr>
      <vt:lpstr>Slide 10</vt:lpstr>
      <vt:lpstr>ON THE BASIS OF CONVERTIBILITY</vt:lpstr>
      <vt:lpstr>ON THE BASIS OF PRIOTITY</vt:lpstr>
      <vt:lpstr>Merits of debentures</vt:lpstr>
      <vt:lpstr>Demerits</vt:lpstr>
      <vt:lpstr>TERM LOAN</vt:lpstr>
      <vt:lpstr>Merits</vt:lpstr>
      <vt:lpstr>Slide 17</vt:lpstr>
      <vt:lpstr>Demerits</vt:lpstr>
      <vt:lpstr>WARRANTS</vt:lpstr>
      <vt:lpstr>Slide 20</vt:lpstr>
      <vt:lpstr>Slide 21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DEBENTURES</dc:title>
  <dc:creator>sony vaio</dc:creator>
  <cp:lastModifiedBy>sony vaio</cp:lastModifiedBy>
  <cp:revision>50</cp:revision>
  <dcterms:created xsi:type="dcterms:W3CDTF">2011-08-10T16:00:36Z</dcterms:created>
  <dcterms:modified xsi:type="dcterms:W3CDTF">2011-08-18T03:29:21Z</dcterms:modified>
</cp:coreProperties>
</file>