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31/01/2013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transition advClick="0" advTm="2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2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2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advClick="0" advTm="2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advTm="2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advTm="200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2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advClick="0" advTm="2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31/01/2013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transition advClick="0" advTm="200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31/01/2013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advClick="0" advTm="2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31/01/2013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advClick="0" advTm="2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31/01/2013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advClick="0" advTm="200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mca.gov.in/Ministry/notification/pdf/GSR_223E_18mar2011.pdf"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19200"/>
            <a:ext cx="7772400" cy="1677362"/>
          </a:xfrm>
        </p:spPr>
        <p:txBody>
          <a:bodyPr>
            <a:normAutofit/>
          </a:bodyPr>
          <a:lstStyle/>
          <a:p>
            <a:pPr algn="ctr"/>
            <a:r>
              <a:rPr lang="en-US" dirty="0" smtClean="0">
                <a:solidFill>
                  <a:schemeClr val="accent1">
                    <a:lumMod val="75000"/>
                  </a:schemeClr>
                </a:solidFill>
                <a:latin typeface="Berlin Sans FB Demi" pitchFamily="34" charset="0"/>
              </a:rPr>
              <a:t>PROCEDURE FOR</a:t>
            </a:r>
            <a:br>
              <a:rPr lang="en-US" dirty="0" smtClean="0">
                <a:solidFill>
                  <a:schemeClr val="accent1">
                    <a:lumMod val="75000"/>
                  </a:schemeClr>
                </a:solidFill>
                <a:latin typeface="Berlin Sans FB Demi" pitchFamily="34" charset="0"/>
              </a:rPr>
            </a:br>
            <a:r>
              <a:rPr lang="en-US" dirty="0" smtClean="0">
                <a:solidFill>
                  <a:schemeClr val="accent1">
                    <a:lumMod val="75000"/>
                  </a:schemeClr>
                </a:solidFill>
                <a:latin typeface="Berlin Sans FB Demi" pitchFamily="34" charset="0"/>
              </a:rPr>
              <a:t>REMOVAL OF AUDITORS</a:t>
            </a:r>
            <a:endParaRPr lang="en-US" dirty="0">
              <a:solidFill>
                <a:schemeClr val="accent1">
                  <a:lumMod val="75000"/>
                </a:schemeClr>
              </a:solidFill>
              <a:latin typeface="Berlin Sans FB Demi" pitchFamily="34" charset="0"/>
            </a:endParaRPr>
          </a:p>
        </p:txBody>
      </p:sp>
      <p:sp>
        <p:nvSpPr>
          <p:cNvPr id="3" name="Subtitle 2"/>
          <p:cNvSpPr>
            <a:spLocks noGrp="1"/>
          </p:cNvSpPr>
          <p:nvPr>
            <p:ph type="subTitle" idx="1"/>
          </p:nvPr>
        </p:nvSpPr>
        <p:spPr>
          <a:xfrm>
            <a:off x="838200" y="3581400"/>
            <a:ext cx="7772400" cy="579393"/>
          </a:xfrm>
        </p:spPr>
        <p:txBody>
          <a:bodyPr/>
          <a:lstStyle/>
          <a:p>
            <a:pPr algn="ctr"/>
            <a:r>
              <a:rPr lang="en-US" b="1" dirty="0" smtClean="0">
                <a:latin typeface="Arial Black" pitchFamily="34" charset="0"/>
              </a:rPr>
              <a:t>U/S 224(7) Companies Act, 1956 </a:t>
            </a:r>
            <a:endParaRPr lang="en-US" b="1" dirty="0">
              <a:latin typeface="Arial Black" pitchFamily="34" charset="0"/>
            </a:endParaRPr>
          </a:p>
        </p:txBody>
      </p:sp>
      <p:sp>
        <p:nvSpPr>
          <p:cNvPr id="4" name="TextBox 3"/>
          <p:cNvSpPr txBox="1"/>
          <p:nvPr/>
        </p:nvSpPr>
        <p:spPr>
          <a:xfrm>
            <a:off x="914400" y="5486400"/>
            <a:ext cx="3352800" cy="830997"/>
          </a:xfrm>
          <a:prstGeom prst="rect">
            <a:avLst/>
          </a:prstGeom>
          <a:noFill/>
        </p:spPr>
        <p:txBody>
          <a:bodyPr wrap="square" rtlCol="0">
            <a:spAutoFit/>
          </a:bodyPr>
          <a:lstStyle/>
          <a:p>
            <a:r>
              <a:rPr lang="en-US" sz="2400" b="1" dirty="0" smtClean="0"/>
              <a:t>By:-</a:t>
            </a:r>
          </a:p>
          <a:p>
            <a:r>
              <a:rPr lang="en-US" sz="2400" b="1" dirty="0" smtClean="0"/>
              <a:t>UTTMA SHUKLA</a:t>
            </a:r>
            <a:endParaRPr lang="en-US" sz="2400" b="1" dirty="0"/>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50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2"/>
                                        </p:tgtEl>
                                        <p:attrNameLst>
                                          <p:attrName>fillcolor</p:attrName>
                                        </p:attrNameLst>
                                      </p:cBhvr>
                                      <p:tavLst>
                                        <p:tav tm="0">
                                          <p:val>
                                            <p:clrVal>
                                              <a:schemeClr val="accent2"/>
                                            </p:clrVal>
                                          </p:val>
                                        </p:tav>
                                        <p:tav tm="50000">
                                          <p:val>
                                            <p:clrVal>
                                              <a:schemeClr val="hlink"/>
                                            </p:clrVal>
                                          </p:val>
                                        </p:tav>
                                      </p:tavLst>
                                    </p:anim>
                                    <p:set>
                                      <p:cBhvr>
                                        <p:cTn id="9" dur="500"/>
                                        <p:tgtEl>
                                          <p:spTgt spid="2"/>
                                        </p:tgtEl>
                                        <p:attrNameLst>
                                          <p:attrName>fill.type</p:attrName>
                                        </p:attrNameLst>
                                      </p:cBhvr>
                                      <p:to>
                                        <p:strVal val="solid"/>
                                      </p:to>
                                    </p:set>
                                  </p:childTnLst>
                                </p:cTn>
                              </p:par>
                              <p:par>
                                <p:cTn id="10" presetID="26" presetClass="entr" presetSubtype="0" fill="hold" grpId="1" nodeType="withEffect">
                                  <p:stCondLst>
                                    <p:cond delay="0"/>
                                  </p:stCondLst>
                                  <p:iterate type="lt">
                                    <p:tmPct val="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par>
                          <p:cTn id="26" fill="hold">
                            <p:stCondLst>
                              <p:cond delay="7500"/>
                            </p:stCondLst>
                            <p:childTnLst>
                              <p:par>
                                <p:cTn id="27" presetID="26"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80">
                                          <p:stCondLst>
                                            <p:cond delay="0"/>
                                          </p:stCondLst>
                                        </p:cTn>
                                        <p:tgtEl>
                                          <p:spTgt spid="4"/>
                                        </p:tgtEl>
                                      </p:cBhvr>
                                    </p:animEffect>
                                    <p:anim calcmode="lin" valueType="num">
                                      <p:cBhvr>
                                        <p:cTn id="3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5" dur="26">
                                          <p:stCondLst>
                                            <p:cond delay="650"/>
                                          </p:stCondLst>
                                        </p:cTn>
                                        <p:tgtEl>
                                          <p:spTgt spid="4"/>
                                        </p:tgtEl>
                                      </p:cBhvr>
                                      <p:to x="100000" y="60000"/>
                                    </p:animScale>
                                    <p:animScale>
                                      <p:cBhvr>
                                        <p:cTn id="36" dur="166" decel="50000">
                                          <p:stCondLst>
                                            <p:cond delay="676"/>
                                          </p:stCondLst>
                                        </p:cTn>
                                        <p:tgtEl>
                                          <p:spTgt spid="4"/>
                                        </p:tgtEl>
                                      </p:cBhvr>
                                      <p:to x="100000" y="100000"/>
                                    </p:animScale>
                                    <p:animScale>
                                      <p:cBhvr>
                                        <p:cTn id="37" dur="26">
                                          <p:stCondLst>
                                            <p:cond delay="1312"/>
                                          </p:stCondLst>
                                        </p:cTn>
                                        <p:tgtEl>
                                          <p:spTgt spid="4"/>
                                        </p:tgtEl>
                                      </p:cBhvr>
                                      <p:to x="100000" y="80000"/>
                                    </p:animScale>
                                    <p:animScale>
                                      <p:cBhvr>
                                        <p:cTn id="38" dur="166" decel="50000">
                                          <p:stCondLst>
                                            <p:cond delay="1338"/>
                                          </p:stCondLst>
                                        </p:cTn>
                                        <p:tgtEl>
                                          <p:spTgt spid="4"/>
                                        </p:tgtEl>
                                      </p:cBhvr>
                                      <p:to x="100000" y="100000"/>
                                    </p:animScale>
                                    <p:animScale>
                                      <p:cBhvr>
                                        <p:cTn id="39" dur="26">
                                          <p:stCondLst>
                                            <p:cond delay="1642"/>
                                          </p:stCondLst>
                                        </p:cTn>
                                        <p:tgtEl>
                                          <p:spTgt spid="4"/>
                                        </p:tgtEl>
                                      </p:cBhvr>
                                      <p:to x="100000" y="90000"/>
                                    </p:animScale>
                                    <p:animScale>
                                      <p:cBhvr>
                                        <p:cTn id="40" dur="166" decel="50000">
                                          <p:stCondLst>
                                            <p:cond delay="1668"/>
                                          </p:stCondLst>
                                        </p:cTn>
                                        <p:tgtEl>
                                          <p:spTgt spid="4"/>
                                        </p:tgtEl>
                                      </p:cBhvr>
                                      <p:to x="100000" y="100000"/>
                                    </p:animScale>
                                    <p:animScale>
                                      <p:cBhvr>
                                        <p:cTn id="41" dur="26">
                                          <p:stCondLst>
                                            <p:cond delay="1808"/>
                                          </p:stCondLst>
                                        </p:cTn>
                                        <p:tgtEl>
                                          <p:spTgt spid="4"/>
                                        </p:tgtEl>
                                      </p:cBhvr>
                                      <p:to x="100000" y="95000"/>
                                    </p:animScale>
                                    <p:animScale>
                                      <p:cBhvr>
                                        <p:cTn id="4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33246"/>
            <a:ext cx="8686800" cy="6986528"/>
          </a:xfrm>
          <a:prstGeom prst="rect">
            <a:avLst/>
          </a:prstGeom>
          <a:noFill/>
        </p:spPr>
        <p:txBody>
          <a:bodyPr wrap="square" rtlCol="0">
            <a:spAutoFit/>
          </a:bodyPr>
          <a:lstStyle/>
          <a:p>
            <a:r>
              <a:rPr lang="en-US" sz="2800" b="1" dirty="0" smtClean="0">
                <a:solidFill>
                  <a:schemeClr val="accent1">
                    <a:lumMod val="75000"/>
                  </a:schemeClr>
                </a:solidFill>
                <a:latin typeface="Arial" pitchFamily="34" charset="0"/>
                <a:cs typeface="Arial" pitchFamily="34" charset="0"/>
              </a:rPr>
              <a:t>Law And Procedure for Removal Of Auditor(s) Before Expiry Of His Term:</a:t>
            </a:r>
          </a:p>
          <a:p>
            <a:endParaRPr lang="en-US" sz="2800" b="1" dirty="0" smtClean="0">
              <a:solidFill>
                <a:schemeClr val="accent1">
                  <a:lumMod val="75000"/>
                </a:schemeClr>
              </a:solidFill>
              <a:latin typeface="Arial" pitchFamily="34" charset="0"/>
              <a:cs typeface="Arial" pitchFamily="34" charset="0"/>
            </a:endParaRPr>
          </a:p>
          <a:p>
            <a:pPr algn="just"/>
            <a:r>
              <a:rPr lang="en-US" sz="2800" dirty="0" smtClean="0">
                <a:latin typeface="Arial" pitchFamily="34" charset="0"/>
                <a:cs typeface="Arial" pitchFamily="34" charset="0"/>
              </a:rPr>
              <a:t>In terms of Section 224(7) of the Act, an auditor appointed in an AGM may be removed from the office before the expiry of his term by the company only in general meeting after obtaining the previous approval of the Central Government in this behalf except as provided in proviso to section 224(5). (Now this power is delegated to Regional Director under notification no. </a:t>
            </a:r>
            <a:r>
              <a:rPr lang="en-US" sz="2800" dirty="0" smtClean="0">
                <a:hlinkClick r:id="rId2"/>
              </a:rPr>
              <a:t>G.S.R. 223(E) </a:t>
            </a:r>
            <a:r>
              <a:rPr lang="en-US" sz="2800" dirty="0" smtClean="0"/>
              <a:t>dated 18 March 2011.</a:t>
            </a:r>
            <a:endParaRPr lang="en-US" sz="2800" dirty="0" smtClean="0">
              <a:latin typeface="Arial" pitchFamily="34" charset="0"/>
              <a:cs typeface="Arial" pitchFamily="34" charset="0"/>
            </a:endParaRPr>
          </a:p>
          <a:p>
            <a:endParaRPr lang="en-US" sz="2800" b="1" dirty="0" smtClean="0">
              <a:solidFill>
                <a:schemeClr val="accent1">
                  <a:lumMod val="75000"/>
                </a:schemeClr>
              </a:solidFill>
              <a:latin typeface="Arial" pitchFamily="34" charset="0"/>
              <a:cs typeface="Arial" pitchFamily="34" charset="0"/>
            </a:endParaRPr>
          </a:p>
          <a:p>
            <a:endParaRPr lang="en-US" sz="2800" b="1" dirty="0" smtClean="0">
              <a:solidFill>
                <a:schemeClr val="accent1">
                  <a:lumMod val="75000"/>
                </a:schemeClr>
              </a:solidFill>
              <a:latin typeface="Arial Narrow" pitchFamily="34" charset="0"/>
            </a:endParaRPr>
          </a:p>
          <a:p>
            <a:endParaRPr lang="en-US" sz="2800" b="1" dirty="0" smtClean="0">
              <a:solidFill>
                <a:schemeClr val="accent1">
                  <a:lumMod val="75000"/>
                </a:schemeClr>
              </a:solidFill>
              <a:latin typeface="Arial Narrow" pitchFamily="34" charset="0"/>
            </a:endParaRPr>
          </a:p>
          <a:p>
            <a:endParaRPr lang="en-US" sz="2800" b="1" dirty="0" smtClean="0">
              <a:solidFill>
                <a:schemeClr val="accent1">
                  <a:lumMod val="75000"/>
                </a:schemeClr>
              </a:solidFill>
              <a:latin typeface="Arial Narrow" pitchFamily="34" charset="0"/>
            </a:endParaRPr>
          </a:p>
          <a:p>
            <a:endParaRPr lang="en-US" sz="2800" b="1" dirty="0">
              <a:solidFill>
                <a:schemeClr val="accent1">
                  <a:lumMod val="75000"/>
                </a:schemeClr>
              </a:solidFill>
              <a:latin typeface="Arial Narrow" pitchFamily="34" charset="0"/>
            </a:endParaRPr>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par>
                          <p:cTn id="21" fill="hold">
                            <p:stCondLst>
                              <p:cond delay="2000"/>
                            </p:stCondLst>
                            <p:childTnLst>
                              <p:par>
                                <p:cTn id="22" presetID="52" presetClass="entr" presetSubtype="0" fill="hold" nodeType="after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Scale>
                                      <p:cBhvr>
                                        <p:cTn id="24" dur="1000" decel="50000" fill="hold">
                                          <p:stCondLst>
                                            <p:cond delay="0"/>
                                          </p:stCondLst>
                                        </p:cTn>
                                        <p:tgtEl>
                                          <p:spTgt spid="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2">
                                            <p:txEl>
                                              <p:pRg st="2" end="2"/>
                                            </p:txEl>
                                          </p:spTgt>
                                        </p:tgtEl>
                                        <p:attrNameLst>
                                          <p:attrName>ppt_x</p:attrName>
                                          <p:attrName>ppt_y</p:attrName>
                                        </p:attrNameLst>
                                      </p:cBhvr>
                                    </p:animMotion>
                                    <p:animEffect transition="in" filter="fade">
                                      <p:cBhvr>
                                        <p:cTn id="26"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762000"/>
            <a:ext cx="8077200" cy="6432530"/>
          </a:xfrm>
          <a:prstGeom prst="rect">
            <a:avLst/>
          </a:prstGeom>
          <a:noFill/>
        </p:spPr>
        <p:txBody>
          <a:bodyPr wrap="square" rtlCol="0">
            <a:spAutoFit/>
          </a:bodyPr>
          <a:lstStyle/>
          <a:p>
            <a:r>
              <a:rPr lang="en-US" sz="2600" b="1" dirty="0" smtClean="0">
                <a:solidFill>
                  <a:schemeClr val="accent1">
                    <a:lumMod val="75000"/>
                  </a:schemeClr>
                </a:solidFill>
                <a:latin typeface="Arial" pitchFamily="34" charset="0"/>
                <a:cs typeface="Arial" pitchFamily="34" charset="0"/>
              </a:rPr>
              <a:t>The steps for removal of an auditor before the expiry of his term is as follows:</a:t>
            </a:r>
          </a:p>
          <a:p>
            <a:endParaRPr lang="en-US" sz="2600" b="1" dirty="0" smtClean="0">
              <a:solidFill>
                <a:schemeClr val="accent1">
                  <a:lumMod val="75000"/>
                </a:schemeClr>
              </a:solidFill>
              <a:latin typeface="Arial" pitchFamily="34" charset="0"/>
              <a:cs typeface="Arial" pitchFamily="34" charset="0"/>
            </a:endParaRPr>
          </a:p>
          <a:p>
            <a:pPr marL="457200" indent="-457200">
              <a:buFont typeface="Wingdings" pitchFamily="2" charset="2"/>
              <a:buChar char="v"/>
            </a:pPr>
            <a:r>
              <a:rPr lang="en-US" sz="2600" b="1" dirty="0" smtClean="0">
                <a:solidFill>
                  <a:schemeClr val="accent1">
                    <a:lumMod val="75000"/>
                  </a:schemeClr>
                </a:solidFill>
                <a:latin typeface="Arial" pitchFamily="34" charset="0"/>
                <a:cs typeface="Arial" pitchFamily="34" charset="0"/>
              </a:rPr>
              <a:t>Step I: </a:t>
            </a:r>
          </a:p>
          <a:p>
            <a:pPr marL="457200" indent="-457200"/>
            <a:r>
              <a:rPr lang="en-US" sz="2600" b="1" dirty="0" smtClean="0">
                <a:solidFill>
                  <a:schemeClr val="accent1">
                    <a:lumMod val="75000"/>
                  </a:schemeClr>
                </a:solidFill>
                <a:latin typeface="Arial" pitchFamily="34" charset="0"/>
                <a:cs typeface="Arial" pitchFamily="34" charset="0"/>
              </a:rPr>
              <a:t>			</a:t>
            </a:r>
            <a:r>
              <a:rPr lang="en-US" sz="2600" dirty="0" smtClean="0">
                <a:latin typeface="Arial" pitchFamily="34" charset="0"/>
                <a:cs typeface="Arial" pitchFamily="34" charset="0"/>
              </a:rPr>
              <a:t>A special notice of not less than 14 days is to be given by a shareholder to the Company for removal of the Auditor and appointment of new auditor subsequent to the removal of Auditor.</a:t>
            </a:r>
          </a:p>
          <a:p>
            <a:pPr marL="457200" indent="-457200"/>
            <a:endParaRPr lang="en-US" sz="2600" dirty="0" smtClean="0">
              <a:solidFill>
                <a:schemeClr val="accent1">
                  <a:lumMod val="75000"/>
                </a:schemeClr>
              </a:solidFill>
              <a:latin typeface="Arial" pitchFamily="34" charset="0"/>
              <a:cs typeface="Arial" pitchFamily="34" charset="0"/>
            </a:endParaRPr>
          </a:p>
          <a:p>
            <a:pPr marL="457200" indent="-457200">
              <a:buFont typeface="Wingdings" pitchFamily="2" charset="2"/>
              <a:buChar char="v"/>
            </a:pPr>
            <a:r>
              <a:rPr lang="en-US" sz="2600" b="1" dirty="0" smtClean="0">
                <a:solidFill>
                  <a:schemeClr val="accent1">
                    <a:lumMod val="75000"/>
                  </a:schemeClr>
                </a:solidFill>
                <a:latin typeface="Arial" pitchFamily="34" charset="0"/>
                <a:cs typeface="Arial" pitchFamily="34" charset="0"/>
              </a:rPr>
              <a:t>Step 2:</a:t>
            </a:r>
          </a:p>
          <a:p>
            <a:pPr marL="457200" indent="-457200"/>
            <a:r>
              <a:rPr lang="en-US" sz="2600" b="1" dirty="0" smtClean="0">
                <a:solidFill>
                  <a:schemeClr val="accent1">
                    <a:lumMod val="75000"/>
                  </a:schemeClr>
                </a:solidFill>
                <a:latin typeface="Arial" pitchFamily="34" charset="0"/>
                <a:cs typeface="Arial" pitchFamily="34" charset="0"/>
              </a:rPr>
              <a:t>			</a:t>
            </a:r>
            <a:r>
              <a:rPr lang="en-US" sz="2600" dirty="0" smtClean="0">
                <a:latin typeface="Arial" pitchFamily="34" charset="0"/>
                <a:cs typeface="Arial" pitchFamily="34" charset="0"/>
              </a:rPr>
              <a:t>Obtaining a certificate in writing from the new auditor to the effect of his eligibility to act as auditor, if appointed;</a:t>
            </a:r>
            <a:endParaRPr lang="en-US" sz="2600" dirty="0" smtClean="0">
              <a:solidFill>
                <a:schemeClr val="accent1">
                  <a:lumMod val="75000"/>
                </a:schemeClr>
              </a:solidFill>
              <a:latin typeface="Arial" pitchFamily="34" charset="0"/>
              <a:cs typeface="Arial" pitchFamily="34" charset="0"/>
            </a:endParaRPr>
          </a:p>
          <a:p>
            <a:pPr marL="457200" indent="-457200"/>
            <a:endParaRPr lang="en-US" sz="2600" dirty="0" smtClean="0">
              <a:solidFill>
                <a:schemeClr val="accent1">
                  <a:lumMod val="75000"/>
                </a:schemeClr>
              </a:solidFill>
              <a:latin typeface="Arial" pitchFamily="34" charset="0"/>
              <a:cs typeface="Arial" pitchFamily="34" charset="0"/>
            </a:endParaRPr>
          </a:p>
          <a:p>
            <a:endParaRPr lang="en-US" sz="2400" b="1" dirty="0" smtClean="0">
              <a:solidFill>
                <a:schemeClr val="accent1">
                  <a:lumMod val="75000"/>
                </a:schemeClr>
              </a:solidFill>
              <a:latin typeface="Arial" pitchFamily="34" charset="0"/>
              <a:cs typeface="Arial" pitchFamily="34" charset="0"/>
            </a:endParaRPr>
          </a:p>
          <a:p>
            <a:endParaRPr lang="en-US" sz="2400" b="1" dirty="0">
              <a:solidFill>
                <a:schemeClr val="accent1">
                  <a:lumMod val="75000"/>
                </a:schemeClr>
              </a:solidFill>
              <a:latin typeface="Arial" pitchFamily="34" charset="0"/>
              <a:cs typeface="Arial" pitchFamily="34" charset="0"/>
            </a:endParaRPr>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par>
                          <p:cTn id="21" fill="hold">
                            <p:stCondLst>
                              <p:cond delay="2000"/>
                            </p:stCondLst>
                            <p:childTnLst>
                              <p:par>
                                <p:cTn id="22" presetID="52" presetClass="entr" presetSubtype="0" fill="hold" nodeType="after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Scale>
                                      <p:cBhvr>
                                        <p:cTn id="24" dur="1000" decel="50000" fill="hold">
                                          <p:stCondLst>
                                            <p:cond delay="0"/>
                                          </p:stCondLst>
                                        </p:cTn>
                                        <p:tgtEl>
                                          <p:spTgt spid="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2">
                                            <p:txEl>
                                              <p:pRg st="2" end="2"/>
                                            </p:txEl>
                                          </p:spTgt>
                                        </p:tgtEl>
                                        <p:attrNameLst>
                                          <p:attrName>ppt_x</p:attrName>
                                          <p:attrName>ppt_y</p:attrName>
                                        </p:attrNameLst>
                                      </p:cBhvr>
                                    </p:animMotion>
                                    <p:animEffect transition="in" filter="fade">
                                      <p:cBhvr>
                                        <p:cTn id="26" dur="1000"/>
                                        <p:tgtEl>
                                          <p:spTgt spid="2">
                                            <p:txEl>
                                              <p:pRg st="2" end="2"/>
                                            </p:txEl>
                                          </p:spTgt>
                                        </p:tgtEl>
                                      </p:cBhvr>
                                    </p:animEffect>
                                  </p:childTnLst>
                                </p:cTn>
                              </p:par>
                            </p:childTnLst>
                          </p:cTn>
                        </p:par>
                        <p:par>
                          <p:cTn id="27" fill="hold">
                            <p:stCondLst>
                              <p:cond delay="3000"/>
                            </p:stCondLst>
                            <p:childTnLst>
                              <p:par>
                                <p:cTn id="28" presetID="52" presetClass="entr" presetSubtype="0" fill="hold" nodeType="after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Scale>
                                      <p:cBhvr>
                                        <p:cTn id="30" dur="1000" decel="50000" fill="hold">
                                          <p:stCondLst>
                                            <p:cond delay="0"/>
                                          </p:stCondLst>
                                        </p:cTn>
                                        <p:tgtEl>
                                          <p:spTgt spid="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2">
                                            <p:txEl>
                                              <p:pRg st="3" end="3"/>
                                            </p:txEl>
                                          </p:spTgt>
                                        </p:tgtEl>
                                        <p:attrNameLst>
                                          <p:attrName>ppt_x</p:attrName>
                                          <p:attrName>ppt_y</p:attrName>
                                        </p:attrNameLst>
                                      </p:cBhvr>
                                    </p:animMotion>
                                    <p:animEffect transition="in" filter="fade">
                                      <p:cBhvr>
                                        <p:cTn id="32" dur="1000"/>
                                        <p:tgtEl>
                                          <p:spTgt spid="2">
                                            <p:txEl>
                                              <p:pRg st="3" end="3"/>
                                            </p:txEl>
                                          </p:spTgt>
                                        </p:tgtEl>
                                      </p:cBhvr>
                                    </p:animEffect>
                                  </p:childTnLst>
                                </p:cTn>
                              </p:par>
                            </p:childTnLst>
                          </p:cTn>
                        </p:par>
                        <p:par>
                          <p:cTn id="33" fill="hold">
                            <p:stCondLst>
                              <p:cond delay="4000"/>
                            </p:stCondLst>
                            <p:childTnLst>
                              <p:par>
                                <p:cTn id="34" presetID="52" presetClass="entr" presetSubtype="0" fill="hold" nodeType="after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Scale>
                                      <p:cBhvr>
                                        <p:cTn id="36" dur="1000" decel="50000" fill="hold">
                                          <p:stCondLst>
                                            <p:cond delay="0"/>
                                          </p:stCondLst>
                                        </p:cTn>
                                        <p:tgtEl>
                                          <p:spTgt spid="2">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2">
                                            <p:txEl>
                                              <p:pRg st="5" end="5"/>
                                            </p:txEl>
                                          </p:spTgt>
                                        </p:tgtEl>
                                        <p:attrNameLst>
                                          <p:attrName>ppt_x</p:attrName>
                                          <p:attrName>ppt_y</p:attrName>
                                        </p:attrNameLst>
                                      </p:cBhvr>
                                    </p:animMotion>
                                    <p:animEffect transition="in" filter="fade">
                                      <p:cBhvr>
                                        <p:cTn id="38" dur="1000"/>
                                        <p:tgtEl>
                                          <p:spTgt spid="2">
                                            <p:txEl>
                                              <p:pRg st="5" end="5"/>
                                            </p:txEl>
                                          </p:spTgt>
                                        </p:tgtEl>
                                      </p:cBhvr>
                                    </p:animEffect>
                                  </p:childTnLst>
                                </p:cTn>
                              </p:par>
                            </p:childTnLst>
                          </p:cTn>
                        </p:par>
                        <p:par>
                          <p:cTn id="39" fill="hold">
                            <p:stCondLst>
                              <p:cond delay="5000"/>
                            </p:stCondLst>
                            <p:childTnLst>
                              <p:par>
                                <p:cTn id="40" presetID="52" presetClass="entr" presetSubtype="0" fill="hold" nodeType="after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Scale>
                                      <p:cBhvr>
                                        <p:cTn id="42" dur="1000" decel="50000" fill="hold">
                                          <p:stCondLst>
                                            <p:cond delay="0"/>
                                          </p:stCondLst>
                                        </p:cTn>
                                        <p:tgtEl>
                                          <p:spTgt spid="2">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2">
                                            <p:txEl>
                                              <p:pRg st="6" end="6"/>
                                            </p:txEl>
                                          </p:spTgt>
                                        </p:tgtEl>
                                        <p:attrNameLst>
                                          <p:attrName>ppt_x</p:attrName>
                                          <p:attrName>ppt_y</p:attrName>
                                        </p:attrNameLst>
                                      </p:cBhvr>
                                    </p:animMotion>
                                    <p:animEffect transition="in" filter="fade">
                                      <p:cBhvr>
                                        <p:cTn id="44"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40913"/>
            <a:ext cx="8534400" cy="6217087"/>
          </a:xfrm>
          <a:prstGeom prst="rect">
            <a:avLst/>
          </a:prstGeom>
          <a:noFill/>
        </p:spPr>
        <p:txBody>
          <a:bodyPr wrap="square" rtlCol="0">
            <a:spAutoFit/>
          </a:bodyPr>
          <a:lstStyle/>
          <a:p>
            <a:pPr>
              <a:buFont typeface="Wingdings" pitchFamily="2" charset="2"/>
              <a:buChar char="v"/>
            </a:pPr>
            <a:r>
              <a:rPr lang="en-US" sz="2600" b="1" dirty="0" smtClean="0">
                <a:solidFill>
                  <a:schemeClr val="accent1">
                    <a:lumMod val="75000"/>
                  </a:schemeClr>
                </a:solidFill>
                <a:latin typeface="Arial" pitchFamily="34" charset="0"/>
                <a:cs typeface="Arial" pitchFamily="34" charset="0"/>
              </a:rPr>
              <a:t>Step 3:</a:t>
            </a:r>
          </a:p>
          <a:p>
            <a:r>
              <a:rPr lang="en-US" sz="2000" b="1" dirty="0" smtClean="0">
                <a:solidFill>
                  <a:schemeClr val="accent1">
                    <a:lumMod val="75000"/>
                  </a:schemeClr>
                </a:solidFill>
              </a:rPr>
              <a:t>		</a:t>
            </a:r>
            <a:r>
              <a:rPr lang="en-US" sz="2600" dirty="0" smtClean="0">
                <a:latin typeface="Arial" pitchFamily="34" charset="0"/>
                <a:cs typeface="Arial" pitchFamily="34" charset="0"/>
              </a:rPr>
              <a:t>Holding a board meeting of the Company to pass the necessary resolutions to:</a:t>
            </a:r>
          </a:p>
          <a:p>
            <a:r>
              <a:rPr lang="en-US" sz="2600" dirty="0" smtClean="0">
                <a:latin typeface="Arial" pitchFamily="34" charset="0"/>
                <a:cs typeface="Arial" pitchFamily="34" charset="0"/>
              </a:rPr>
              <a:t/>
            </a:r>
            <a:br>
              <a:rPr lang="en-US" sz="2600" dirty="0" smtClean="0">
                <a:latin typeface="Arial" pitchFamily="34" charset="0"/>
                <a:cs typeface="Arial" pitchFamily="34" charset="0"/>
              </a:rPr>
            </a:br>
            <a:r>
              <a:rPr lang="en-US" sz="2600" dirty="0" smtClean="0">
                <a:latin typeface="Arial" pitchFamily="34" charset="0"/>
                <a:cs typeface="Arial" pitchFamily="34" charset="0"/>
              </a:rPr>
              <a:t>(</a:t>
            </a:r>
            <a:r>
              <a:rPr lang="en-US" sz="2600" dirty="0" err="1" smtClean="0">
                <a:latin typeface="Arial" pitchFamily="34" charset="0"/>
                <a:cs typeface="Arial" pitchFamily="34" charset="0"/>
              </a:rPr>
              <a:t>i</a:t>
            </a:r>
            <a:r>
              <a:rPr lang="en-US" sz="2600" dirty="0" smtClean="0">
                <a:latin typeface="Arial" pitchFamily="34" charset="0"/>
                <a:cs typeface="Arial" pitchFamily="34" charset="0"/>
              </a:rPr>
              <a:t>) consider the special notice for removal of Auditor given by the shareholder and to decide the day, time and place for calling the EGM;</a:t>
            </a:r>
          </a:p>
          <a:p>
            <a:endParaRPr lang="en-US" sz="2600" dirty="0" smtClean="0">
              <a:latin typeface="Arial" pitchFamily="34" charset="0"/>
              <a:cs typeface="Arial" pitchFamily="34" charset="0"/>
            </a:endParaRPr>
          </a:p>
          <a:p>
            <a:r>
              <a:rPr lang="en-US" sz="2600" dirty="0" smtClean="0">
                <a:latin typeface="Arial" pitchFamily="34" charset="0"/>
                <a:cs typeface="Arial" pitchFamily="34" charset="0"/>
              </a:rPr>
              <a:t>(ii) to approve the draft notice of EGM and explanatory statement thereof and to authorize the company secretary or director of the Company to issue the notice;</a:t>
            </a:r>
          </a:p>
          <a:p>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US" sz="2400" dirty="0" smtClean="0">
              <a:latin typeface="Arial" pitchFamily="34" charset="0"/>
              <a:cs typeface="Arial" pitchFamily="34" charset="0"/>
            </a:endParaRPr>
          </a:p>
          <a:p>
            <a:endParaRPr lang="en-US" dirty="0"/>
          </a:p>
        </p:txBody>
      </p:sp>
      <p:sp>
        <p:nvSpPr>
          <p:cNvPr id="3" name="Down Arrow 2"/>
          <p:cNvSpPr/>
          <p:nvPr/>
        </p:nvSpPr>
        <p:spPr>
          <a:xfrm>
            <a:off x="4343400" y="5334000"/>
            <a:ext cx="381000" cy="914400"/>
          </a:xfrm>
          <a:prstGeom prst="downArrow">
            <a:avLst/>
          </a:prstGeom>
          <a:solidFill>
            <a:schemeClr val="accent1">
              <a:lumMod val="40000"/>
              <a:lumOff val="60000"/>
            </a:schemeClr>
          </a:solidFill>
          <a:ln>
            <a:solidFill>
              <a:schemeClr val="bg1"/>
            </a:solid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Scale>
                                      <p:cBhvr>
                                        <p:cTn id="7"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0" end="0"/>
                                            </p:txEl>
                                          </p:spTgt>
                                        </p:tgtEl>
                                        <p:attrNameLst>
                                          <p:attrName>ppt_x</p:attrName>
                                          <p:attrName>ppt_y</p:attrName>
                                        </p:attrNameLst>
                                      </p:cBhvr>
                                    </p:animMotion>
                                    <p:animEffect transition="in" filter="fade">
                                      <p:cBhvr>
                                        <p:cTn id="9" dur="1000"/>
                                        <p:tgtEl>
                                          <p:spTgt spid="2">
                                            <p:txEl>
                                              <p:pRg st="0" end="0"/>
                                            </p:txEl>
                                          </p:spTgt>
                                        </p:tgtEl>
                                      </p:cBhvr>
                                    </p:animEffect>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Scale>
                                      <p:cBhvr>
                                        <p:cTn id="13"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
                                            <p:txEl>
                                              <p:pRg st="1" end="1"/>
                                            </p:txEl>
                                          </p:spTgt>
                                        </p:tgtEl>
                                        <p:attrNameLst>
                                          <p:attrName>ppt_x</p:attrName>
                                          <p:attrName>ppt_y</p:attrName>
                                        </p:attrNameLst>
                                      </p:cBhvr>
                                    </p:animMotion>
                                    <p:animEffect transition="in" filter="fade">
                                      <p:cBhvr>
                                        <p:cTn id="15" dur="1000"/>
                                        <p:tgtEl>
                                          <p:spTgt spid="2">
                                            <p:txEl>
                                              <p:pRg st="1" end="1"/>
                                            </p:txEl>
                                          </p:spTgt>
                                        </p:tgtEl>
                                      </p:cBhvr>
                                    </p:animEffect>
                                  </p:childTnLst>
                                </p:cTn>
                              </p:par>
                            </p:childTnLst>
                          </p:cTn>
                        </p:par>
                        <p:par>
                          <p:cTn id="16" fill="hold">
                            <p:stCondLst>
                              <p:cond delay="2000"/>
                            </p:stCondLst>
                            <p:childTnLst>
                              <p:par>
                                <p:cTn id="17" presetID="5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Scale>
                                      <p:cBhvr>
                                        <p:cTn id="19" dur="1000" decel="50000" fill="hold">
                                          <p:stCondLst>
                                            <p:cond delay="0"/>
                                          </p:stCondLst>
                                        </p:cTn>
                                        <p:tgtEl>
                                          <p:spTgt spid="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2">
                                            <p:txEl>
                                              <p:pRg st="2" end="2"/>
                                            </p:txEl>
                                          </p:spTgt>
                                        </p:tgtEl>
                                        <p:attrNameLst>
                                          <p:attrName>ppt_x</p:attrName>
                                          <p:attrName>ppt_y</p:attrName>
                                        </p:attrNameLst>
                                      </p:cBhvr>
                                    </p:animMotion>
                                    <p:animEffect transition="in" filter="fade">
                                      <p:cBhvr>
                                        <p:cTn id="21" dur="1000"/>
                                        <p:tgtEl>
                                          <p:spTgt spid="2">
                                            <p:txEl>
                                              <p:pRg st="2" end="2"/>
                                            </p:txEl>
                                          </p:spTgt>
                                        </p:tgtEl>
                                      </p:cBhvr>
                                    </p:animEffect>
                                  </p:childTnLst>
                                </p:cTn>
                              </p:par>
                            </p:childTnLst>
                          </p:cTn>
                        </p:par>
                        <p:par>
                          <p:cTn id="22" fill="hold">
                            <p:stCondLst>
                              <p:cond delay="3000"/>
                            </p:stCondLst>
                            <p:childTnLst>
                              <p:par>
                                <p:cTn id="23" presetID="5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Scale>
                                      <p:cBhvr>
                                        <p:cTn id="25" dur="1000" decel="50000" fill="hold">
                                          <p:stCondLst>
                                            <p:cond delay="0"/>
                                          </p:stCondLst>
                                        </p:cTn>
                                        <p:tgtEl>
                                          <p:spTgt spid="2">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2">
                                            <p:txEl>
                                              <p:pRg st="4" end="4"/>
                                            </p:txEl>
                                          </p:spTgt>
                                        </p:tgtEl>
                                        <p:attrNameLst>
                                          <p:attrName>ppt_x</p:attrName>
                                          <p:attrName>ppt_y</p:attrName>
                                        </p:attrNameLst>
                                      </p:cBhvr>
                                    </p:animMotion>
                                    <p:animEffect transition="in" filter="fade">
                                      <p:cBhvr>
                                        <p:cTn id="27" dur="1000"/>
                                        <p:tgtEl>
                                          <p:spTgt spid="2">
                                            <p:txEl>
                                              <p:pRg st="4" end="4"/>
                                            </p:txEl>
                                          </p:spTgt>
                                        </p:tgtEl>
                                      </p:cBhvr>
                                    </p:animEffect>
                                  </p:childTnLst>
                                </p:cTn>
                              </p:par>
                            </p:childTnLst>
                          </p:cTn>
                        </p:par>
                        <p:par>
                          <p:cTn id="28" fill="hold">
                            <p:stCondLst>
                              <p:cond delay="4000"/>
                            </p:stCondLst>
                            <p:childTnLst>
                              <p:par>
                                <p:cTn id="29" presetID="52" presetClass="entr" presetSubtype="0" fill="hold" nodeType="after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Scale>
                                      <p:cBhvr>
                                        <p:cTn id="31" dur="1000" decel="50000" fill="hold">
                                          <p:stCondLst>
                                            <p:cond delay="0"/>
                                          </p:stCondLst>
                                        </p:cTn>
                                        <p:tgtEl>
                                          <p:spTgt spid="2">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2">
                                            <p:txEl>
                                              <p:pRg st="7" end="7"/>
                                            </p:txEl>
                                          </p:spTgt>
                                        </p:tgtEl>
                                        <p:attrNameLst>
                                          <p:attrName>ppt_x</p:attrName>
                                          <p:attrName>ppt_y</p:attrName>
                                        </p:attrNameLst>
                                      </p:cBhvr>
                                    </p:animMotion>
                                    <p:animEffect transition="in" filter="fade">
                                      <p:cBhvr>
                                        <p:cTn id="33"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7848600" cy="6709529"/>
          </a:xfrm>
          <a:prstGeom prst="rect">
            <a:avLst/>
          </a:prstGeom>
          <a:noFill/>
        </p:spPr>
        <p:txBody>
          <a:bodyPr wrap="square" rtlCol="0">
            <a:spAutoFit/>
          </a:bodyPr>
          <a:lstStyle/>
          <a:p>
            <a:r>
              <a:rPr lang="en-US" sz="2600" dirty="0" smtClean="0">
                <a:latin typeface="Arial" pitchFamily="34" charset="0"/>
                <a:cs typeface="Arial" pitchFamily="34" charset="0"/>
              </a:rPr>
              <a:t>(iii) to authorize the director or manager of the Company to make an  application to the Central Government under Section 224(7) for removal of the Auditor; and</a:t>
            </a:r>
          </a:p>
          <a:p>
            <a:r>
              <a:rPr lang="en-US" sz="2600" dirty="0" smtClean="0">
                <a:latin typeface="Arial" pitchFamily="34" charset="0"/>
                <a:cs typeface="Arial" pitchFamily="34" charset="0"/>
              </a:rPr>
              <a:t/>
            </a:r>
            <a:br>
              <a:rPr lang="en-US" sz="2600" dirty="0" smtClean="0">
                <a:latin typeface="Arial" pitchFamily="34" charset="0"/>
                <a:cs typeface="Arial" pitchFamily="34" charset="0"/>
              </a:rPr>
            </a:br>
            <a:r>
              <a:rPr lang="en-US" sz="2600" dirty="0" smtClean="0">
                <a:latin typeface="Arial" pitchFamily="34" charset="0"/>
                <a:cs typeface="Arial" pitchFamily="34" charset="0"/>
              </a:rPr>
              <a:t>(iv) to authorize the company secretary or director of the Company to inform the Auditor of the decision of the board of his removal.</a:t>
            </a:r>
          </a:p>
          <a:p>
            <a:endParaRPr lang="en-US" sz="2600" dirty="0" smtClean="0">
              <a:latin typeface="Arial" pitchFamily="34" charset="0"/>
              <a:cs typeface="Arial" pitchFamily="34" charset="0"/>
            </a:endParaRPr>
          </a:p>
          <a:p>
            <a:pPr>
              <a:buFont typeface="Wingdings" pitchFamily="2" charset="2"/>
              <a:buChar char="v"/>
            </a:pPr>
            <a:r>
              <a:rPr lang="en-US" sz="2600" dirty="0" smtClean="0">
                <a:solidFill>
                  <a:schemeClr val="accent1">
                    <a:lumMod val="75000"/>
                  </a:schemeClr>
                </a:solidFill>
                <a:latin typeface="Arial" pitchFamily="34" charset="0"/>
                <a:cs typeface="Arial" pitchFamily="34" charset="0"/>
              </a:rPr>
              <a:t> </a:t>
            </a:r>
            <a:r>
              <a:rPr lang="en-US" sz="2600" b="1" dirty="0" smtClean="0">
                <a:solidFill>
                  <a:schemeClr val="accent1">
                    <a:lumMod val="75000"/>
                  </a:schemeClr>
                </a:solidFill>
                <a:latin typeface="Arial" pitchFamily="34" charset="0"/>
                <a:cs typeface="Arial" pitchFamily="34" charset="0"/>
              </a:rPr>
              <a:t>Step 4:</a:t>
            </a:r>
          </a:p>
          <a:p>
            <a:r>
              <a:rPr lang="en-US" sz="2600" b="1" dirty="0" smtClean="0">
                <a:solidFill>
                  <a:schemeClr val="accent1">
                    <a:lumMod val="75000"/>
                  </a:schemeClr>
                </a:solidFill>
              </a:rPr>
              <a:t>		</a:t>
            </a:r>
            <a:r>
              <a:rPr lang="en-US" sz="2600" dirty="0" smtClean="0">
                <a:latin typeface="Arial" pitchFamily="34" charset="0"/>
                <a:cs typeface="Arial" pitchFamily="34" charset="0"/>
              </a:rPr>
              <a:t>Intimate the Auditor of his removal in writing along with a copy of the special notice as given by the Shareholder.</a:t>
            </a:r>
            <a:endParaRPr lang="en-US" sz="2600" b="1" dirty="0" smtClean="0">
              <a:solidFill>
                <a:schemeClr val="accent1">
                  <a:lumMod val="75000"/>
                </a:schemeClr>
              </a:solidFill>
              <a:latin typeface="Arial" pitchFamily="34" charset="0"/>
              <a:cs typeface="Arial" pitchFamily="34" charset="0"/>
            </a:endParaRPr>
          </a:p>
          <a:p>
            <a:endParaRPr lang="en-US" sz="2600" b="1" dirty="0" smtClean="0">
              <a:solidFill>
                <a:schemeClr val="accent1">
                  <a:lumMod val="75000"/>
                </a:schemeClr>
              </a:solidFill>
            </a:endParaRPr>
          </a:p>
          <a:p>
            <a:pPr>
              <a:buFont typeface="Wingdings" pitchFamily="2" charset="2"/>
              <a:buChar char="v"/>
            </a:pPr>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a:p>
            <a:endParaRPr lang="en-US" dirty="0"/>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Scale>
                                      <p:cBhvr>
                                        <p:cTn id="7"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0" end="0"/>
                                            </p:txEl>
                                          </p:spTgt>
                                        </p:tgtEl>
                                        <p:attrNameLst>
                                          <p:attrName>ppt_x</p:attrName>
                                          <p:attrName>ppt_y</p:attrName>
                                        </p:attrNameLst>
                                      </p:cBhvr>
                                    </p:animMotion>
                                    <p:animEffect transition="in" filter="fade">
                                      <p:cBhvr>
                                        <p:cTn id="9" dur="1000"/>
                                        <p:tgtEl>
                                          <p:spTgt spid="2">
                                            <p:txEl>
                                              <p:pRg st="0" end="0"/>
                                            </p:txEl>
                                          </p:spTgt>
                                        </p:tgtEl>
                                      </p:cBhvr>
                                    </p:animEffect>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Scale>
                                      <p:cBhvr>
                                        <p:cTn id="13"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
                                            <p:txEl>
                                              <p:pRg st="1" end="1"/>
                                            </p:txEl>
                                          </p:spTgt>
                                        </p:tgtEl>
                                        <p:attrNameLst>
                                          <p:attrName>ppt_x</p:attrName>
                                          <p:attrName>ppt_y</p:attrName>
                                        </p:attrNameLst>
                                      </p:cBhvr>
                                    </p:animMotion>
                                    <p:animEffect transition="in" filter="fade">
                                      <p:cBhvr>
                                        <p:cTn id="15" dur="1000"/>
                                        <p:tgtEl>
                                          <p:spTgt spid="2">
                                            <p:txEl>
                                              <p:pRg st="1" end="1"/>
                                            </p:txEl>
                                          </p:spTgt>
                                        </p:tgtEl>
                                      </p:cBhvr>
                                    </p:animEffect>
                                  </p:childTnLst>
                                </p:cTn>
                              </p:par>
                            </p:childTnLst>
                          </p:cTn>
                        </p:par>
                        <p:par>
                          <p:cTn id="16" fill="hold">
                            <p:stCondLst>
                              <p:cond delay="2000"/>
                            </p:stCondLst>
                            <p:childTnLst>
                              <p:par>
                                <p:cTn id="17" presetID="5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Scale>
                                      <p:cBhvr>
                                        <p:cTn id="19" dur="1000" decel="50000" fill="hold">
                                          <p:stCondLst>
                                            <p:cond delay="0"/>
                                          </p:stCondLst>
                                        </p:cTn>
                                        <p:tgtEl>
                                          <p:spTgt spid="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2">
                                            <p:txEl>
                                              <p:pRg st="3" end="3"/>
                                            </p:txEl>
                                          </p:spTgt>
                                        </p:tgtEl>
                                        <p:attrNameLst>
                                          <p:attrName>ppt_x</p:attrName>
                                          <p:attrName>ppt_y</p:attrName>
                                        </p:attrNameLst>
                                      </p:cBhvr>
                                    </p:animMotion>
                                    <p:animEffect transition="in" filter="fade">
                                      <p:cBhvr>
                                        <p:cTn id="21" dur="1000"/>
                                        <p:tgtEl>
                                          <p:spTgt spid="2">
                                            <p:txEl>
                                              <p:pRg st="3" end="3"/>
                                            </p:txEl>
                                          </p:spTgt>
                                        </p:tgtEl>
                                      </p:cBhvr>
                                    </p:animEffect>
                                  </p:childTnLst>
                                </p:cTn>
                              </p:par>
                            </p:childTnLst>
                          </p:cTn>
                        </p:par>
                        <p:par>
                          <p:cTn id="22" fill="hold">
                            <p:stCondLst>
                              <p:cond delay="3000"/>
                            </p:stCondLst>
                            <p:childTnLst>
                              <p:par>
                                <p:cTn id="23" presetID="5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Scale>
                                      <p:cBhvr>
                                        <p:cTn id="25" dur="1000" decel="50000" fill="hold">
                                          <p:stCondLst>
                                            <p:cond delay="0"/>
                                          </p:stCondLst>
                                        </p:cTn>
                                        <p:tgtEl>
                                          <p:spTgt spid="2">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2">
                                            <p:txEl>
                                              <p:pRg st="4" end="4"/>
                                            </p:txEl>
                                          </p:spTgt>
                                        </p:tgtEl>
                                        <p:attrNameLst>
                                          <p:attrName>ppt_x</p:attrName>
                                          <p:attrName>ppt_y</p:attrName>
                                        </p:attrNameLst>
                                      </p:cBhvr>
                                    </p:animMotion>
                                    <p:animEffect transition="in" filter="fade">
                                      <p:cBhvr>
                                        <p:cTn id="27"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6093976"/>
          </a:xfrm>
          <a:prstGeom prst="rect">
            <a:avLst/>
          </a:prstGeom>
          <a:noFill/>
        </p:spPr>
        <p:txBody>
          <a:bodyPr wrap="square" rtlCol="0">
            <a:spAutoFit/>
          </a:bodyPr>
          <a:lstStyle/>
          <a:p>
            <a:pPr algn="just">
              <a:buFont typeface="Wingdings" pitchFamily="2" charset="2"/>
              <a:buChar char="v"/>
            </a:pPr>
            <a:r>
              <a:rPr lang="en-US" sz="2400" b="1" dirty="0" smtClean="0">
                <a:solidFill>
                  <a:schemeClr val="accent1">
                    <a:lumMod val="75000"/>
                  </a:schemeClr>
                </a:solidFill>
                <a:latin typeface="Arial" pitchFamily="34" charset="0"/>
                <a:cs typeface="Arial" pitchFamily="34" charset="0"/>
              </a:rPr>
              <a:t>Step 5:</a:t>
            </a:r>
          </a:p>
          <a:p>
            <a:pPr algn="just"/>
            <a:r>
              <a:rPr lang="en-US" sz="2400" b="1" dirty="0" smtClean="0">
                <a:solidFill>
                  <a:schemeClr val="accent1">
                    <a:lumMod val="75000"/>
                  </a:schemeClr>
                </a:solidFill>
              </a:rPr>
              <a:t>		</a:t>
            </a:r>
            <a:r>
              <a:rPr lang="en-US" dirty="0" smtClean="0"/>
              <a:t> </a:t>
            </a:r>
            <a:r>
              <a:rPr lang="en-US" sz="2400" dirty="0" smtClean="0">
                <a:latin typeface="Arial" pitchFamily="34" charset="0"/>
                <a:cs typeface="Arial" pitchFamily="34" charset="0"/>
              </a:rPr>
              <a:t>Holding of EGM to pass the necessary resolutions to:</a:t>
            </a:r>
          </a:p>
          <a:p>
            <a:pPr algn="just"/>
            <a:endParaRPr lang="en-US" sz="2400" dirty="0" smtClean="0">
              <a:latin typeface="Arial" pitchFamily="34" charset="0"/>
              <a:cs typeface="Arial" pitchFamily="34" charset="0"/>
            </a:endParaRPr>
          </a:p>
          <a:p>
            <a:pPr algn="just"/>
            <a:r>
              <a:rPr lang="en-US" sz="2300" dirty="0" smtClean="0">
                <a:latin typeface="Arial" pitchFamily="34" charset="0"/>
                <a:cs typeface="Arial" pitchFamily="34" charset="0"/>
              </a:rPr>
              <a:t>(</a:t>
            </a:r>
            <a:r>
              <a:rPr lang="en-US" sz="2300" dirty="0" err="1" smtClean="0">
                <a:latin typeface="Arial" pitchFamily="34" charset="0"/>
                <a:cs typeface="Arial" pitchFamily="34" charset="0"/>
              </a:rPr>
              <a:t>i</a:t>
            </a:r>
            <a:r>
              <a:rPr lang="en-US" sz="2300" dirty="0" smtClean="0">
                <a:latin typeface="Arial" pitchFamily="34" charset="0"/>
                <a:cs typeface="Arial" pitchFamily="34" charset="0"/>
              </a:rPr>
              <a:t>)  approve removal of the Auditor from the office of statutory auditors of the Company;</a:t>
            </a:r>
          </a:p>
          <a:p>
            <a:pPr algn="just"/>
            <a:endParaRPr lang="en-US" sz="2300" dirty="0" smtClean="0">
              <a:latin typeface="Arial" pitchFamily="34" charset="0"/>
              <a:cs typeface="Arial" pitchFamily="34" charset="0"/>
            </a:endParaRPr>
          </a:p>
          <a:p>
            <a:pPr algn="just"/>
            <a:r>
              <a:rPr lang="en-US" sz="2300" dirty="0" smtClean="0">
                <a:latin typeface="Arial" pitchFamily="34" charset="0"/>
                <a:cs typeface="Arial" pitchFamily="34" charset="0"/>
              </a:rPr>
              <a:t>(ii) appointment of new auditors subject to approval of regional director to hold office until the conclusion of next AGM;</a:t>
            </a:r>
          </a:p>
          <a:p>
            <a:pPr algn="just"/>
            <a:endParaRPr lang="en-US" sz="2300" dirty="0" smtClean="0">
              <a:latin typeface="Arial" pitchFamily="34" charset="0"/>
              <a:cs typeface="Arial" pitchFamily="34" charset="0"/>
            </a:endParaRPr>
          </a:p>
          <a:p>
            <a:pPr algn="just"/>
            <a:r>
              <a:rPr lang="en-US" sz="2300" dirty="0" smtClean="0">
                <a:latin typeface="Arial" pitchFamily="34" charset="0"/>
                <a:cs typeface="Arial" pitchFamily="34" charset="0"/>
              </a:rPr>
              <a:t>(iii) to authorize the director, company secretary or manager of the Company to intimate the new auditor of his appointment; and</a:t>
            </a:r>
          </a:p>
          <a:p>
            <a:pPr algn="just"/>
            <a:r>
              <a:rPr lang="en-US" sz="2300" dirty="0" smtClean="0">
                <a:latin typeface="Arial" pitchFamily="34" charset="0"/>
                <a:cs typeface="Arial" pitchFamily="34" charset="0"/>
              </a:rPr>
              <a:t/>
            </a:r>
            <a:br>
              <a:rPr lang="en-US" sz="2300" dirty="0" smtClean="0">
                <a:latin typeface="Arial" pitchFamily="34" charset="0"/>
                <a:cs typeface="Arial" pitchFamily="34" charset="0"/>
              </a:rPr>
            </a:br>
            <a:r>
              <a:rPr lang="en-US" sz="2300" dirty="0" smtClean="0">
                <a:latin typeface="Arial" pitchFamily="34" charset="0"/>
                <a:cs typeface="Arial" pitchFamily="34" charset="0"/>
              </a:rPr>
              <a:t>(iv) to authorize the director or manager of the Company to make an application to the Central Government (Regional Director) under Section 224(7) of the Act for removal of the Auditor.</a:t>
            </a:r>
          </a:p>
          <a:p>
            <a:pPr algn="just"/>
            <a:endParaRPr lang="en-US" dirty="0"/>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Scale>
                                      <p:cBhvr>
                                        <p:cTn id="7"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0" end="0"/>
                                            </p:txEl>
                                          </p:spTgt>
                                        </p:tgtEl>
                                        <p:attrNameLst>
                                          <p:attrName>ppt_x</p:attrName>
                                          <p:attrName>ppt_y</p:attrName>
                                        </p:attrNameLst>
                                      </p:cBhvr>
                                    </p:animMotion>
                                    <p:animEffect transition="in" filter="fade">
                                      <p:cBhvr>
                                        <p:cTn id="9" dur="1000"/>
                                        <p:tgtEl>
                                          <p:spTgt spid="2">
                                            <p:txEl>
                                              <p:pRg st="0" end="0"/>
                                            </p:txEl>
                                          </p:spTgt>
                                        </p:tgtEl>
                                      </p:cBhvr>
                                    </p:animEffect>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Scale>
                                      <p:cBhvr>
                                        <p:cTn id="13"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2">
                                            <p:txEl>
                                              <p:pRg st="1" end="1"/>
                                            </p:txEl>
                                          </p:spTgt>
                                        </p:tgtEl>
                                        <p:attrNameLst>
                                          <p:attrName>ppt_x</p:attrName>
                                          <p:attrName>ppt_y</p:attrName>
                                        </p:attrNameLst>
                                      </p:cBhvr>
                                    </p:animMotion>
                                    <p:animEffect transition="in" filter="fade">
                                      <p:cBhvr>
                                        <p:cTn id="15" dur="1000"/>
                                        <p:tgtEl>
                                          <p:spTgt spid="2">
                                            <p:txEl>
                                              <p:pRg st="1" end="1"/>
                                            </p:txEl>
                                          </p:spTgt>
                                        </p:tgtEl>
                                      </p:cBhvr>
                                    </p:animEffect>
                                  </p:childTnLst>
                                </p:cTn>
                              </p:par>
                            </p:childTnLst>
                          </p:cTn>
                        </p:par>
                        <p:par>
                          <p:cTn id="16" fill="hold">
                            <p:stCondLst>
                              <p:cond delay="2000"/>
                            </p:stCondLst>
                            <p:childTnLst>
                              <p:par>
                                <p:cTn id="17" presetID="5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Scale>
                                      <p:cBhvr>
                                        <p:cTn id="19" dur="1000" decel="50000" fill="hold">
                                          <p:stCondLst>
                                            <p:cond delay="0"/>
                                          </p:stCondLst>
                                        </p:cTn>
                                        <p:tgtEl>
                                          <p:spTgt spid="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2">
                                            <p:txEl>
                                              <p:pRg st="3" end="3"/>
                                            </p:txEl>
                                          </p:spTgt>
                                        </p:tgtEl>
                                        <p:attrNameLst>
                                          <p:attrName>ppt_x</p:attrName>
                                          <p:attrName>ppt_y</p:attrName>
                                        </p:attrNameLst>
                                      </p:cBhvr>
                                    </p:animMotion>
                                    <p:animEffect transition="in" filter="fade">
                                      <p:cBhvr>
                                        <p:cTn id="21" dur="1000"/>
                                        <p:tgtEl>
                                          <p:spTgt spid="2">
                                            <p:txEl>
                                              <p:pRg st="3" end="3"/>
                                            </p:txEl>
                                          </p:spTgt>
                                        </p:tgtEl>
                                      </p:cBhvr>
                                    </p:animEffect>
                                  </p:childTnLst>
                                </p:cTn>
                              </p:par>
                            </p:childTnLst>
                          </p:cTn>
                        </p:par>
                        <p:par>
                          <p:cTn id="22" fill="hold">
                            <p:stCondLst>
                              <p:cond delay="3000"/>
                            </p:stCondLst>
                            <p:childTnLst>
                              <p:par>
                                <p:cTn id="23" presetID="52" presetClass="entr" presetSubtype="0" fill="hold" nodeType="after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Scale>
                                      <p:cBhvr>
                                        <p:cTn id="25" dur="1000" decel="50000" fill="hold">
                                          <p:stCondLst>
                                            <p:cond delay="0"/>
                                          </p:stCondLst>
                                        </p:cTn>
                                        <p:tgtEl>
                                          <p:spTgt spid="2">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2">
                                            <p:txEl>
                                              <p:pRg st="5" end="5"/>
                                            </p:txEl>
                                          </p:spTgt>
                                        </p:tgtEl>
                                        <p:attrNameLst>
                                          <p:attrName>ppt_x</p:attrName>
                                          <p:attrName>ppt_y</p:attrName>
                                        </p:attrNameLst>
                                      </p:cBhvr>
                                    </p:animMotion>
                                    <p:animEffect transition="in" filter="fade">
                                      <p:cBhvr>
                                        <p:cTn id="27" dur="1000"/>
                                        <p:tgtEl>
                                          <p:spTgt spid="2">
                                            <p:txEl>
                                              <p:pRg st="5" end="5"/>
                                            </p:txEl>
                                          </p:spTgt>
                                        </p:tgtEl>
                                      </p:cBhvr>
                                    </p:animEffect>
                                  </p:childTnLst>
                                </p:cTn>
                              </p:par>
                            </p:childTnLst>
                          </p:cTn>
                        </p:par>
                        <p:par>
                          <p:cTn id="28" fill="hold">
                            <p:stCondLst>
                              <p:cond delay="4000"/>
                            </p:stCondLst>
                            <p:childTnLst>
                              <p:par>
                                <p:cTn id="29" presetID="52" presetClass="entr" presetSubtype="0" fill="hold" nodeType="after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Scale>
                                      <p:cBhvr>
                                        <p:cTn id="31" dur="1000" decel="50000" fill="hold">
                                          <p:stCondLst>
                                            <p:cond delay="0"/>
                                          </p:stCondLst>
                                        </p:cTn>
                                        <p:tgtEl>
                                          <p:spTgt spid="2">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2">
                                            <p:txEl>
                                              <p:pRg st="7" end="7"/>
                                            </p:txEl>
                                          </p:spTgt>
                                        </p:tgtEl>
                                        <p:attrNameLst>
                                          <p:attrName>ppt_x</p:attrName>
                                          <p:attrName>ppt_y</p:attrName>
                                        </p:attrNameLst>
                                      </p:cBhvr>
                                    </p:animMotion>
                                    <p:animEffect transition="in" filter="fade">
                                      <p:cBhvr>
                                        <p:cTn id="33" dur="1000"/>
                                        <p:tgtEl>
                                          <p:spTgt spid="2">
                                            <p:txEl>
                                              <p:pRg st="7" end="7"/>
                                            </p:txEl>
                                          </p:spTgt>
                                        </p:tgtEl>
                                      </p:cBhvr>
                                    </p:animEffect>
                                  </p:childTnLst>
                                </p:cTn>
                              </p:par>
                            </p:childTnLst>
                          </p:cTn>
                        </p:par>
                        <p:par>
                          <p:cTn id="34" fill="hold">
                            <p:stCondLst>
                              <p:cond delay="5000"/>
                            </p:stCondLst>
                            <p:childTnLst>
                              <p:par>
                                <p:cTn id="35" presetID="52" presetClass="entr" presetSubtype="0" fill="hold" nodeType="after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Scale>
                                      <p:cBhvr>
                                        <p:cTn id="37" dur="1000" decel="50000" fill="hold">
                                          <p:stCondLst>
                                            <p:cond delay="0"/>
                                          </p:stCondLst>
                                        </p:cTn>
                                        <p:tgtEl>
                                          <p:spTgt spid="2">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2">
                                            <p:txEl>
                                              <p:pRg st="8" end="8"/>
                                            </p:txEl>
                                          </p:spTgt>
                                        </p:tgtEl>
                                        <p:attrNameLst>
                                          <p:attrName>ppt_x</p:attrName>
                                          <p:attrName>ppt_y</p:attrName>
                                        </p:attrNameLst>
                                      </p:cBhvr>
                                    </p:animMotion>
                                    <p:animEffect transition="in" filter="fade">
                                      <p:cBhvr>
                                        <p:cTn id="39" dur="1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5800"/>
            <a:ext cx="8305800" cy="5632311"/>
          </a:xfrm>
          <a:prstGeom prst="rect">
            <a:avLst/>
          </a:prstGeom>
          <a:noFill/>
        </p:spPr>
        <p:txBody>
          <a:bodyPr wrap="square" rtlCol="0">
            <a:spAutoFit/>
          </a:bodyPr>
          <a:lstStyle/>
          <a:p>
            <a:pPr algn="just">
              <a:buFont typeface="Wingdings" pitchFamily="2" charset="2"/>
              <a:buChar char="v"/>
            </a:pPr>
            <a:r>
              <a:rPr lang="en-US" sz="2400" b="1" dirty="0" smtClean="0">
                <a:solidFill>
                  <a:schemeClr val="accent1">
                    <a:lumMod val="75000"/>
                  </a:schemeClr>
                </a:solidFill>
                <a:latin typeface="Arial" pitchFamily="34" charset="0"/>
                <a:cs typeface="Arial" pitchFamily="34" charset="0"/>
              </a:rPr>
              <a:t>Step 6:</a:t>
            </a:r>
          </a:p>
          <a:p>
            <a:pPr algn="just"/>
            <a:r>
              <a:rPr lang="en-US" sz="2400" dirty="0" smtClean="0"/>
              <a:t>		</a:t>
            </a:r>
            <a:r>
              <a:rPr lang="en-US" sz="2400" dirty="0" smtClean="0">
                <a:latin typeface="Arial" pitchFamily="34" charset="0"/>
                <a:cs typeface="Arial" pitchFamily="34" charset="0"/>
              </a:rPr>
              <a:t>Making application to the Regional Director (Central Government) in whose jurisdiction the registered office of the Company falls in </a:t>
            </a:r>
            <a:r>
              <a:rPr lang="en-US" sz="2400" b="1" u="sng" dirty="0" smtClean="0">
                <a:solidFill>
                  <a:schemeClr val="accent1">
                    <a:lumMod val="75000"/>
                  </a:schemeClr>
                </a:solidFill>
                <a:latin typeface="Arial" pitchFamily="34" charset="0"/>
                <a:cs typeface="Arial" pitchFamily="34" charset="0"/>
              </a:rPr>
              <a:t>e-Form No. 24A</a:t>
            </a:r>
            <a:r>
              <a:rPr lang="en-US" sz="2400" dirty="0" smtClean="0">
                <a:latin typeface="Arial" pitchFamily="34" charset="0"/>
                <a:cs typeface="Arial" pitchFamily="34" charset="0"/>
              </a:rPr>
              <a:t> along with the following documents:</a:t>
            </a:r>
          </a:p>
          <a:p>
            <a:pPr algn="just"/>
            <a:endParaRPr lang="en-US" sz="2400" dirty="0" smtClean="0">
              <a:latin typeface="Arial" pitchFamily="34" charset="0"/>
              <a:cs typeface="Arial" pitchFamily="34" charset="0"/>
            </a:endParaRPr>
          </a:p>
          <a:p>
            <a:pPr algn="just">
              <a:buFont typeface="Wingdings" pitchFamily="2" charset="2"/>
              <a:buChar char="q"/>
            </a:pPr>
            <a:r>
              <a:rPr lang="en-US" sz="2400" dirty="0" smtClean="0">
                <a:latin typeface="Arial" pitchFamily="34" charset="0"/>
                <a:cs typeface="Arial" pitchFamily="34" charset="0"/>
              </a:rPr>
              <a:t>   Copy of ordinary resolution;</a:t>
            </a:r>
          </a:p>
          <a:p>
            <a:pPr algn="just">
              <a:buFont typeface="Wingdings" pitchFamily="2" charset="2"/>
              <a:buChar char="q"/>
            </a:pPr>
            <a:endParaRPr lang="en-US" sz="2400" dirty="0" smtClean="0">
              <a:latin typeface="Arial" pitchFamily="34" charset="0"/>
              <a:cs typeface="Arial" pitchFamily="34" charset="0"/>
            </a:endParaRPr>
          </a:p>
          <a:p>
            <a:pPr algn="just">
              <a:buFont typeface="Wingdings" pitchFamily="2" charset="2"/>
              <a:buChar char="q"/>
            </a:pPr>
            <a:r>
              <a:rPr lang="en-US" sz="2400" dirty="0" smtClean="0">
                <a:latin typeface="Arial" pitchFamily="34" charset="0"/>
                <a:cs typeface="Arial" pitchFamily="34" charset="0"/>
              </a:rPr>
              <a:t>   Copy of special notice under section 224(7) of the Act;</a:t>
            </a:r>
          </a:p>
          <a:p>
            <a:pPr algn="just">
              <a:buFont typeface="Wingdings" pitchFamily="2" charset="2"/>
              <a:buChar char="q"/>
            </a:pPr>
            <a:endParaRPr lang="en-US" sz="2400" dirty="0" smtClean="0">
              <a:latin typeface="Arial" pitchFamily="34" charset="0"/>
              <a:cs typeface="Arial" pitchFamily="34" charset="0"/>
            </a:endParaRPr>
          </a:p>
          <a:p>
            <a:pPr algn="just">
              <a:buFont typeface="Wingdings" pitchFamily="2" charset="2"/>
              <a:buChar char="q"/>
            </a:pPr>
            <a:r>
              <a:rPr lang="en-US" sz="2400" dirty="0" smtClean="0">
                <a:latin typeface="Arial" pitchFamily="34" charset="0"/>
                <a:cs typeface="Arial" pitchFamily="34" charset="0"/>
              </a:rPr>
              <a:t>   Copy of the representation, if any, made by the Auditor. </a:t>
            </a:r>
          </a:p>
          <a:p>
            <a:pPr algn="just">
              <a:buFont typeface="Wingdings" pitchFamily="2" charset="2"/>
              <a:buChar char="q"/>
            </a:pPr>
            <a:endParaRPr lang="en-US" sz="2400" dirty="0" smtClean="0">
              <a:latin typeface="Arial" pitchFamily="34" charset="0"/>
              <a:cs typeface="Arial" pitchFamily="34" charset="0"/>
            </a:endParaRPr>
          </a:p>
          <a:p>
            <a:pPr algn="just">
              <a:buFont typeface="Wingdings" pitchFamily="2" charset="2"/>
              <a:buChar char="q"/>
            </a:pPr>
            <a:r>
              <a:rPr lang="en-US" sz="2400" dirty="0" smtClean="0">
                <a:latin typeface="Arial" pitchFamily="34" charset="0"/>
                <a:cs typeface="Arial" pitchFamily="34" charset="0"/>
              </a:rPr>
              <a:t>   Grounds of making application for removal of Auditor.</a:t>
            </a:r>
          </a:p>
          <a:p>
            <a:pPr algn="just">
              <a:buFont typeface="Wingdings" pitchFamily="2" charset="2"/>
              <a:buChar char="q"/>
            </a:pPr>
            <a:endParaRPr lang="en-US" sz="2400" dirty="0" smtClean="0">
              <a:latin typeface="Arial" pitchFamily="34" charset="0"/>
              <a:cs typeface="Arial" pitchFamily="34" charset="0"/>
            </a:endParaRPr>
          </a:p>
          <a:p>
            <a:pPr algn="just"/>
            <a:endParaRPr lang="en-US" sz="2400" dirty="0" smtClean="0">
              <a:latin typeface="Arial" pitchFamily="34" charset="0"/>
              <a:cs typeface="Arial" pitchFamily="34" charset="0"/>
            </a:endParaRPr>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Scale>
                                      <p:cBhvr>
                                        <p:cTn id="7"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0" end="0"/>
                                            </p:txEl>
                                          </p:spTgt>
                                        </p:tgtEl>
                                        <p:attrNameLst>
                                          <p:attrName>ppt_x</p:attrName>
                                          <p:attrName>ppt_y</p:attrName>
                                        </p:attrNameLst>
                                      </p:cBhvr>
                                    </p:animMotion>
                                    <p:animEffect transition="in" filter="fade">
                                      <p:cBhvr>
                                        <p:cTn id="9" dur="1000"/>
                                        <p:tgtEl>
                                          <p:spTgt spid="2">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Scale>
                                      <p:cBhvr>
                                        <p:cTn id="12"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2">
                                            <p:txEl>
                                              <p:pRg st="1" end="1"/>
                                            </p:txEl>
                                          </p:spTgt>
                                        </p:tgtEl>
                                        <p:attrNameLst>
                                          <p:attrName>ppt_x</p:attrName>
                                          <p:attrName>ppt_y</p:attrName>
                                        </p:attrNameLst>
                                      </p:cBhvr>
                                    </p:animMotion>
                                    <p:animEffect transition="in" filter="fade">
                                      <p:cBhvr>
                                        <p:cTn id="14" dur="1000"/>
                                        <p:tgtEl>
                                          <p:spTgt spid="2">
                                            <p:txEl>
                                              <p:pRg st="1" end="1"/>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Scale>
                                      <p:cBhvr>
                                        <p:cTn id="17" dur="1000" decel="50000" fill="hold">
                                          <p:stCondLst>
                                            <p:cond delay="0"/>
                                          </p:stCondLst>
                                        </p:cTn>
                                        <p:tgtEl>
                                          <p:spTgt spid="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2">
                                            <p:txEl>
                                              <p:pRg st="3" end="3"/>
                                            </p:txEl>
                                          </p:spTgt>
                                        </p:tgtEl>
                                        <p:attrNameLst>
                                          <p:attrName>ppt_x</p:attrName>
                                          <p:attrName>ppt_y</p:attrName>
                                        </p:attrNameLst>
                                      </p:cBhvr>
                                    </p:animMotion>
                                    <p:animEffect transition="in" filter="fade">
                                      <p:cBhvr>
                                        <p:cTn id="19" dur="1000"/>
                                        <p:tgtEl>
                                          <p:spTgt spid="2">
                                            <p:txEl>
                                              <p:pRg st="3" end="3"/>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Scale>
                                      <p:cBhvr>
                                        <p:cTn id="22" dur="1000" decel="50000" fill="hold">
                                          <p:stCondLst>
                                            <p:cond delay="0"/>
                                          </p:stCondLst>
                                        </p:cTn>
                                        <p:tgtEl>
                                          <p:spTgt spid="2">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2">
                                            <p:txEl>
                                              <p:pRg st="5" end="5"/>
                                            </p:txEl>
                                          </p:spTgt>
                                        </p:tgtEl>
                                        <p:attrNameLst>
                                          <p:attrName>ppt_x</p:attrName>
                                          <p:attrName>ppt_y</p:attrName>
                                        </p:attrNameLst>
                                      </p:cBhvr>
                                    </p:animMotion>
                                    <p:animEffect transition="in" filter="fade">
                                      <p:cBhvr>
                                        <p:cTn id="24" dur="1000"/>
                                        <p:tgtEl>
                                          <p:spTgt spid="2">
                                            <p:txEl>
                                              <p:pRg st="5" end="5"/>
                                            </p:txEl>
                                          </p:spTgt>
                                        </p:tgtEl>
                                      </p:cBhvr>
                                    </p:animEffect>
                                  </p:childTnLst>
                                </p:cTn>
                              </p:par>
                              <p:par>
                                <p:cTn id="25" presetID="52"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Scale>
                                      <p:cBhvr>
                                        <p:cTn id="27" dur="1000" decel="50000" fill="hold">
                                          <p:stCondLst>
                                            <p:cond delay="0"/>
                                          </p:stCondLst>
                                        </p:cTn>
                                        <p:tgtEl>
                                          <p:spTgt spid="2">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2">
                                            <p:txEl>
                                              <p:pRg st="7" end="7"/>
                                            </p:txEl>
                                          </p:spTgt>
                                        </p:tgtEl>
                                        <p:attrNameLst>
                                          <p:attrName>ppt_x</p:attrName>
                                          <p:attrName>ppt_y</p:attrName>
                                        </p:attrNameLst>
                                      </p:cBhvr>
                                    </p:animMotion>
                                    <p:animEffect transition="in" filter="fade">
                                      <p:cBhvr>
                                        <p:cTn id="29" dur="1000"/>
                                        <p:tgtEl>
                                          <p:spTgt spid="2">
                                            <p:txEl>
                                              <p:pRg st="7" end="7"/>
                                            </p:txEl>
                                          </p:spTgt>
                                        </p:tgtEl>
                                      </p:cBhvr>
                                    </p:animEffect>
                                  </p:childTnLst>
                                </p:cTn>
                              </p:par>
                              <p:par>
                                <p:cTn id="30" presetID="52" presetClass="entr" presetSubtype="0" fill="hold" nodeType="with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Scale>
                                      <p:cBhvr>
                                        <p:cTn id="32" dur="1000" decel="50000" fill="hold">
                                          <p:stCondLst>
                                            <p:cond delay="0"/>
                                          </p:stCondLst>
                                        </p:cTn>
                                        <p:tgtEl>
                                          <p:spTgt spid="2">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2">
                                            <p:txEl>
                                              <p:pRg st="9" end="9"/>
                                            </p:txEl>
                                          </p:spTgt>
                                        </p:tgtEl>
                                        <p:attrNameLst>
                                          <p:attrName>ppt_x</p:attrName>
                                          <p:attrName>ppt_y</p:attrName>
                                        </p:attrNameLst>
                                      </p:cBhvr>
                                    </p:animMotion>
                                    <p:animEffect transition="in" filter="fade">
                                      <p:cBhvr>
                                        <p:cTn id="34" dur="1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89000"/>
          </a:schemeClr>
        </a:solidFill>
        <a:effectLst/>
      </p:bgPr>
    </p:bg>
    <p:spTree>
      <p:nvGrpSpPr>
        <p:cNvPr id="1" name=""/>
        <p:cNvGrpSpPr/>
        <p:nvPr/>
      </p:nvGrpSpPr>
      <p:grpSpPr>
        <a:xfrm>
          <a:off x="0" y="0"/>
          <a:ext cx="0" cy="0"/>
          <a:chOff x="0" y="0"/>
          <a:chExt cx="0" cy="0"/>
        </a:xfrm>
      </p:grpSpPr>
      <p:sp>
        <p:nvSpPr>
          <p:cNvPr id="2" name="TextBox 1"/>
          <p:cNvSpPr txBox="1"/>
          <p:nvPr/>
        </p:nvSpPr>
        <p:spPr>
          <a:xfrm>
            <a:off x="685800" y="990600"/>
            <a:ext cx="7696200" cy="2585323"/>
          </a:xfrm>
          <a:prstGeom prst="rect">
            <a:avLst/>
          </a:prstGeom>
          <a:noFill/>
        </p:spPr>
        <p:txBody>
          <a:bodyPr wrap="square" rtlCol="0">
            <a:spAutoFit/>
          </a:bodyPr>
          <a:lstStyle/>
          <a:p>
            <a:pPr>
              <a:buFont typeface="Wingdings" pitchFamily="2" charset="2"/>
              <a:buChar char="v"/>
            </a:pPr>
            <a:r>
              <a:rPr lang="en-US" sz="2400" b="1" dirty="0" smtClean="0">
                <a:solidFill>
                  <a:schemeClr val="accent1">
                    <a:lumMod val="75000"/>
                  </a:schemeClr>
                </a:solidFill>
                <a:latin typeface="Arial" pitchFamily="34" charset="0"/>
                <a:cs typeface="Arial" pitchFamily="34" charset="0"/>
              </a:rPr>
              <a:t> Step 7:</a:t>
            </a:r>
          </a:p>
          <a:p>
            <a:pPr algn="just"/>
            <a:r>
              <a:rPr lang="en-US" sz="2400" b="1" dirty="0" smtClean="0">
                <a:solidFill>
                  <a:schemeClr val="accent1">
                    <a:lumMod val="75000"/>
                  </a:schemeClr>
                </a:solidFill>
                <a:latin typeface="Arial" pitchFamily="34" charset="0"/>
                <a:cs typeface="Arial" pitchFamily="34" charset="0"/>
              </a:rPr>
              <a:t>		</a:t>
            </a:r>
            <a:r>
              <a:rPr lang="en-US" sz="2400" dirty="0" smtClean="0">
                <a:latin typeface="Arial" pitchFamily="34" charset="0"/>
                <a:cs typeface="Arial" pitchFamily="34" charset="0"/>
              </a:rPr>
              <a:t>Upon receipt of approval from regional director intimate the new auditor of his appointment as an auditor of the Company to hold the office until the conclusion of next Annual General Meeting.</a:t>
            </a:r>
          </a:p>
          <a:p>
            <a:pPr algn="just"/>
            <a:endParaRPr lang="en-US" sz="2400" dirty="0" smtClean="0">
              <a:latin typeface="Arial" pitchFamily="34" charset="0"/>
              <a:cs typeface="Arial" pitchFamily="34" charset="0"/>
            </a:endParaRPr>
          </a:p>
          <a:p>
            <a:endParaRPr lang="en-US" dirty="0"/>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Scale>
                                      <p:cBhvr>
                                        <p:cTn id="7"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xEl>
                                              <p:pRg st="0" end="0"/>
                                            </p:txEl>
                                          </p:spTgt>
                                        </p:tgtEl>
                                        <p:attrNameLst>
                                          <p:attrName>ppt_x</p:attrName>
                                          <p:attrName>ppt_y</p:attrName>
                                        </p:attrNameLst>
                                      </p:cBhvr>
                                    </p:animMotion>
                                    <p:animEffect transition="in" filter="fade">
                                      <p:cBhvr>
                                        <p:cTn id="9" dur="1000"/>
                                        <p:tgtEl>
                                          <p:spTgt spid="2">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Scale>
                                      <p:cBhvr>
                                        <p:cTn id="12"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2">
                                            <p:txEl>
                                              <p:pRg st="1" end="1"/>
                                            </p:txEl>
                                          </p:spTgt>
                                        </p:tgtEl>
                                        <p:attrNameLst>
                                          <p:attrName>ppt_x</p:attrName>
                                          <p:attrName>ppt_y</p:attrName>
                                        </p:attrNameLst>
                                      </p:cBhvr>
                                    </p:animMotion>
                                    <p:animEffect transition="in" filter="fade">
                                      <p:cBhvr>
                                        <p:cTn id="14"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905000"/>
            <a:ext cx="8077200" cy="4154984"/>
          </a:xfrm>
          <a:prstGeom prst="rect">
            <a:avLst/>
          </a:prstGeom>
          <a:noFill/>
        </p:spPr>
        <p:txBody>
          <a:bodyPr wrap="square" rtlCol="0">
            <a:spAutoFit/>
          </a:bodyPr>
          <a:lstStyle/>
          <a:p>
            <a:pPr algn="ctr"/>
            <a:r>
              <a:rPr lang="en-US" sz="8800" b="1" dirty="0" smtClean="0">
                <a:solidFill>
                  <a:schemeClr val="accent1">
                    <a:lumMod val="75000"/>
                  </a:schemeClr>
                </a:solidFill>
                <a:latin typeface="Arial" pitchFamily="34" charset="0"/>
                <a:cs typeface="Arial" pitchFamily="34" charset="0"/>
              </a:rPr>
              <a:t>THE END</a:t>
            </a:r>
          </a:p>
          <a:p>
            <a:pPr algn="ctr"/>
            <a:r>
              <a:rPr lang="en-US" sz="8800" b="1" dirty="0" smtClean="0">
                <a:solidFill>
                  <a:schemeClr val="accent1">
                    <a:lumMod val="75000"/>
                  </a:schemeClr>
                </a:solidFill>
                <a:latin typeface="Arial" pitchFamily="34" charset="0"/>
                <a:cs typeface="Arial" pitchFamily="34" charset="0"/>
              </a:rPr>
              <a:t>THANK U</a:t>
            </a:r>
          </a:p>
          <a:p>
            <a:pPr algn="ctr"/>
            <a:endParaRPr lang="en-US" sz="8800" b="1" dirty="0">
              <a:solidFill>
                <a:schemeClr val="accent1">
                  <a:lumMod val="75000"/>
                </a:schemeClr>
              </a:solidFill>
              <a:latin typeface="+mj-lt"/>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288" y="1490663"/>
            <a:ext cx="7083425" cy="388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wipe(down)">
                                      <p:cBhvr>
                                        <p:cTn id="24" dur="580">
                                          <p:stCondLst>
                                            <p:cond delay="0"/>
                                          </p:stCondLst>
                                        </p:cTn>
                                        <p:tgtEl>
                                          <p:spTgt spid="2">
                                            <p:txEl>
                                              <p:pRg st="1" end="1"/>
                                            </p:txEl>
                                          </p:spTgt>
                                        </p:tgtEl>
                                      </p:cBhvr>
                                    </p:animEffect>
                                    <p:anim calcmode="lin" valueType="num">
                                      <p:cBhvr>
                                        <p:cTn id="25"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txEl>
                                              <p:pRg st="1" end="1"/>
                                            </p:txEl>
                                          </p:spTgt>
                                        </p:tgtEl>
                                      </p:cBhvr>
                                      <p:to x="100000" y="60000"/>
                                    </p:animScale>
                                    <p:animScale>
                                      <p:cBhvr>
                                        <p:cTn id="31" dur="166" decel="50000">
                                          <p:stCondLst>
                                            <p:cond delay="676"/>
                                          </p:stCondLst>
                                        </p:cTn>
                                        <p:tgtEl>
                                          <p:spTgt spid="2">
                                            <p:txEl>
                                              <p:pRg st="1" end="1"/>
                                            </p:txEl>
                                          </p:spTgt>
                                        </p:tgtEl>
                                      </p:cBhvr>
                                      <p:to x="100000" y="100000"/>
                                    </p:animScale>
                                    <p:animScale>
                                      <p:cBhvr>
                                        <p:cTn id="32" dur="26">
                                          <p:stCondLst>
                                            <p:cond delay="1312"/>
                                          </p:stCondLst>
                                        </p:cTn>
                                        <p:tgtEl>
                                          <p:spTgt spid="2">
                                            <p:txEl>
                                              <p:pRg st="1" end="1"/>
                                            </p:txEl>
                                          </p:spTgt>
                                        </p:tgtEl>
                                      </p:cBhvr>
                                      <p:to x="100000" y="80000"/>
                                    </p:animScale>
                                    <p:animScale>
                                      <p:cBhvr>
                                        <p:cTn id="33" dur="166" decel="50000">
                                          <p:stCondLst>
                                            <p:cond delay="1338"/>
                                          </p:stCondLst>
                                        </p:cTn>
                                        <p:tgtEl>
                                          <p:spTgt spid="2">
                                            <p:txEl>
                                              <p:pRg st="1" end="1"/>
                                            </p:txEl>
                                          </p:spTgt>
                                        </p:tgtEl>
                                      </p:cBhvr>
                                      <p:to x="100000" y="100000"/>
                                    </p:animScale>
                                    <p:animScale>
                                      <p:cBhvr>
                                        <p:cTn id="34" dur="26">
                                          <p:stCondLst>
                                            <p:cond delay="1642"/>
                                          </p:stCondLst>
                                        </p:cTn>
                                        <p:tgtEl>
                                          <p:spTgt spid="2">
                                            <p:txEl>
                                              <p:pRg st="1" end="1"/>
                                            </p:txEl>
                                          </p:spTgt>
                                        </p:tgtEl>
                                      </p:cBhvr>
                                      <p:to x="100000" y="90000"/>
                                    </p:animScale>
                                    <p:animScale>
                                      <p:cBhvr>
                                        <p:cTn id="35" dur="166" decel="50000">
                                          <p:stCondLst>
                                            <p:cond delay="1668"/>
                                          </p:stCondLst>
                                        </p:cTn>
                                        <p:tgtEl>
                                          <p:spTgt spid="2">
                                            <p:txEl>
                                              <p:pRg st="1" end="1"/>
                                            </p:txEl>
                                          </p:spTgt>
                                        </p:tgtEl>
                                      </p:cBhvr>
                                      <p:to x="100000" y="100000"/>
                                    </p:animScale>
                                    <p:animScale>
                                      <p:cBhvr>
                                        <p:cTn id="36" dur="26">
                                          <p:stCondLst>
                                            <p:cond delay="1808"/>
                                          </p:stCondLst>
                                        </p:cTn>
                                        <p:tgtEl>
                                          <p:spTgt spid="2">
                                            <p:txEl>
                                              <p:pRg st="1" end="1"/>
                                            </p:txEl>
                                          </p:spTgt>
                                        </p:tgtEl>
                                      </p:cBhvr>
                                      <p:to x="100000" y="95000"/>
                                    </p:animScale>
                                    <p:animScale>
                                      <p:cBhvr>
                                        <p:cTn id="37" dur="166" decel="50000">
                                          <p:stCondLst>
                                            <p:cond delay="1834"/>
                                          </p:stCondLst>
                                        </p:cTn>
                                        <p:tgtEl>
                                          <p:spTgt spid="2">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68</TotalTime>
  <Words>157</Words>
  <Application>Microsoft Office PowerPoint</Application>
  <PresentationFormat>On-screen Show (4:3)</PresentationFormat>
  <Paragraphs>56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PROCEDURE FOR REMOVAL OF AUDITORS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PROCEDURE FOR REMOVAL OF AUDITORS</dc:title>
  <dc:creator/>
  <cp:lastModifiedBy>a</cp:lastModifiedBy>
  <cp:revision>29</cp:revision>
  <dcterms:created xsi:type="dcterms:W3CDTF">2006-08-16T00:00:00Z</dcterms:created>
  <dcterms:modified xsi:type="dcterms:W3CDTF">2013-01-31T10:03:44Z</dcterms:modified>
  <cp:contentStatus/>
</cp:coreProperties>
</file>