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20" r:id="rId1"/>
  </p:sldMasterIdLst>
  <p:notesMasterIdLst>
    <p:notesMasterId r:id="rId22"/>
  </p:notesMasterIdLst>
  <p:handoutMasterIdLst>
    <p:handoutMasterId r:id="rId23"/>
  </p:handoutMasterIdLst>
  <p:sldIdLst>
    <p:sldId id="256" r:id="rId2"/>
    <p:sldId id="257" r:id="rId3"/>
    <p:sldId id="261" r:id="rId4"/>
    <p:sldId id="259" r:id="rId5"/>
    <p:sldId id="272" r:id="rId6"/>
    <p:sldId id="273" r:id="rId7"/>
    <p:sldId id="278" r:id="rId8"/>
    <p:sldId id="274" r:id="rId9"/>
    <p:sldId id="275" r:id="rId10"/>
    <p:sldId id="276" r:id="rId11"/>
    <p:sldId id="270" r:id="rId12"/>
    <p:sldId id="264" r:id="rId13"/>
    <p:sldId id="268" r:id="rId14"/>
    <p:sldId id="269" r:id="rId15"/>
    <p:sldId id="262" r:id="rId16"/>
    <p:sldId id="263" r:id="rId17"/>
    <p:sldId id="271" r:id="rId18"/>
    <p:sldId id="266" r:id="rId19"/>
    <p:sldId id="267" r:id="rId20"/>
    <p:sldId id="279"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44" autoAdjust="0"/>
    <p:restoredTop sz="94718" autoAdjust="0"/>
  </p:normalViewPr>
  <p:slideViewPr>
    <p:cSldViewPr>
      <p:cViewPr varScale="1">
        <p:scale>
          <a:sx n="67" d="100"/>
          <a:sy n="67" d="100"/>
        </p:scale>
        <p:origin x="1356"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IN" smtClean="0"/>
              <a:t>Uttam Sugar Mills Ltd.</a:t>
            </a:r>
            <a:endParaRPr lang="en-IN"/>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B17C872-6467-4FE6-930A-F5AE08EBF6DA}" type="datetimeFigureOut">
              <a:rPr lang="en-US" smtClean="0"/>
              <a:pPr/>
              <a:t>9/2/2014</a:t>
            </a:fld>
            <a:endParaRPr lang="en-IN"/>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97252B4-7DBD-4521-8479-F4D21DD51CBD}" type="slidenum">
              <a:rPr lang="en-IN" smtClean="0"/>
              <a:pPr/>
              <a:t>‹#›</a:t>
            </a:fld>
            <a:endParaRPr lang="en-IN"/>
          </a:p>
        </p:txBody>
      </p:sp>
    </p:spTree>
    <p:extLst>
      <p:ext uri="{BB962C8B-B14F-4D97-AF65-F5344CB8AC3E}">
        <p14:creationId xmlns:p14="http://schemas.microsoft.com/office/powerpoint/2010/main" val="2132561089"/>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IN" smtClean="0"/>
              <a:t>Uttam Sugar Mills Ltd.</a:t>
            </a:r>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6666331-7371-44D0-9311-36E76A7BA405}" type="datetimeFigureOut">
              <a:rPr lang="en-US" smtClean="0"/>
              <a:pPr/>
              <a:t>9/2/2014</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3F6DDF4-40D7-43E0-B041-0497B1424664}" type="slidenum">
              <a:rPr lang="en-IN" smtClean="0"/>
              <a:pPr/>
              <a:t>‹#›</a:t>
            </a:fld>
            <a:endParaRPr lang="en-IN"/>
          </a:p>
        </p:txBody>
      </p:sp>
    </p:spTree>
    <p:extLst>
      <p:ext uri="{BB962C8B-B14F-4D97-AF65-F5344CB8AC3E}">
        <p14:creationId xmlns:p14="http://schemas.microsoft.com/office/powerpoint/2010/main" val="2733937530"/>
      </p:ext>
    </p:extLst>
  </p:cSld>
  <p:clrMap bg1="lt1" tx1="dk1" bg2="lt2" tx2="dk2" accent1="accent1" accent2="accent2" accent3="accent3" accent4="accent4" accent5="accent5" accent6="accent6" hlink="hlink" folHlink="folHlink"/>
  <p:hf sldNum="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5" name="Header Placeholder 4"/>
          <p:cNvSpPr>
            <a:spLocks noGrp="1"/>
          </p:cNvSpPr>
          <p:nvPr>
            <p:ph type="hdr" sz="quarter" idx="11"/>
          </p:nvPr>
        </p:nvSpPr>
        <p:spPr/>
        <p:txBody>
          <a:bodyPr/>
          <a:lstStyle/>
          <a:p>
            <a:r>
              <a:rPr lang="en-IN" smtClean="0"/>
              <a:t>Uttam Sugar Mills Ltd.</a:t>
            </a:r>
            <a:endParaRPr lang="en-IN"/>
          </a:p>
        </p:txBody>
      </p:sp>
    </p:spTree>
    <p:extLst>
      <p:ext uri="{BB962C8B-B14F-4D97-AF65-F5344CB8AC3E}">
        <p14:creationId xmlns:p14="http://schemas.microsoft.com/office/powerpoint/2010/main" val="31390357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Header Placeholder 3"/>
          <p:cNvSpPr>
            <a:spLocks noGrp="1"/>
          </p:cNvSpPr>
          <p:nvPr>
            <p:ph type="hdr" sz="quarter" idx="10"/>
          </p:nvPr>
        </p:nvSpPr>
        <p:spPr/>
        <p:txBody>
          <a:bodyPr/>
          <a:lstStyle/>
          <a:p>
            <a:r>
              <a:rPr lang="en-IN" smtClean="0"/>
              <a:t>Uttam Sugar Mills Ltd.</a:t>
            </a:r>
            <a:endParaRPr lang="en-IN"/>
          </a:p>
        </p:txBody>
      </p:sp>
    </p:spTree>
    <p:extLst>
      <p:ext uri="{BB962C8B-B14F-4D97-AF65-F5344CB8AC3E}">
        <p14:creationId xmlns:p14="http://schemas.microsoft.com/office/powerpoint/2010/main" val="13422349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Header Placeholder 3"/>
          <p:cNvSpPr>
            <a:spLocks noGrp="1"/>
          </p:cNvSpPr>
          <p:nvPr>
            <p:ph type="hdr" sz="quarter" idx="10"/>
          </p:nvPr>
        </p:nvSpPr>
        <p:spPr/>
        <p:txBody>
          <a:bodyPr/>
          <a:lstStyle/>
          <a:p>
            <a:r>
              <a:rPr lang="en-IN" smtClean="0"/>
              <a:t>Uttam Sugar Mills Ltd.</a:t>
            </a:r>
            <a:endParaRPr lang="en-IN"/>
          </a:p>
        </p:txBody>
      </p:sp>
    </p:spTree>
    <p:extLst>
      <p:ext uri="{BB962C8B-B14F-4D97-AF65-F5344CB8AC3E}">
        <p14:creationId xmlns:p14="http://schemas.microsoft.com/office/powerpoint/2010/main" val="23247803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Header Placeholder 3"/>
          <p:cNvSpPr>
            <a:spLocks noGrp="1"/>
          </p:cNvSpPr>
          <p:nvPr>
            <p:ph type="hdr" sz="quarter" idx="10"/>
          </p:nvPr>
        </p:nvSpPr>
        <p:spPr/>
        <p:txBody>
          <a:bodyPr/>
          <a:lstStyle/>
          <a:p>
            <a:r>
              <a:rPr lang="en-IN" smtClean="0"/>
              <a:t>Uttam Sugar Mills Ltd.</a:t>
            </a:r>
            <a:endParaRPr lang="en-IN"/>
          </a:p>
        </p:txBody>
      </p:sp>
    </p:spTree>
    <p:extLst>
      <p:ext uri="{BB962C8B-B14F-4D97-AF65-F5344CB8AC3E}">
        <p14:creationId xmlns:p14="http://schemas.microsoft.com/office/powerpoint/2010/main" val="19414708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194AAEBE-A8A6-4ED3-8ED4-B93B7D6C636F}" type="datetime1">
              <a:rPr lang="en-US" smtClean="0"/>
              <a:pPr/>
              <a:t>9/2/2014</a:t>
            </a:fld>
            <a:endParaRPr lang="en-US"/>
          </a:p>
        </p:txBody>
      </p:sp>
      <p:sp>
        <p:nvSpPr>
          <p:cNvPr id="2" name="Footer Placeholder 1"/>
          <p:cNvSpPr>
            <a:spLocks noGrp="1"/>
          </p:cNvSpPr>
          <p:nvPr>
            <p:ph type="ftr" sz="quarter" idx="11"/>
          </p:nvPr>
        </p:nvSpPr>
        <p:spPr/>
        <p:txBody>
          <a:bodyPr/>
          <a:lstStyle/>
          <a:p>
            <a:r>
              <a:rPr lang="en-US" smtClean="0"/>
              <a:t>Uttam Sugar Mills Ltd</a:t>
            </a:r>
            <a:endParaRPr lang="en-US"/>
          </a:p>
        </p:txBody>
      </p:sp>
      <p:sp>
        <p:nvSpPr>
          <p:cNvPr id="15" name="Slide Number Placeholder 14"/>
          <p:cNvSpPr>
            <a:spLocks noGrp="1"/>
          </p:cNvSpPr>
          <p:nvPr>
            <p:ph type="sldNum" sz="quarter" idx="12"/>
          </p:nvPr>
        </p:nvSpPr>
        <p:spPr>
          <a:xfrm>
            <a:off x="8229600" y="6473952"/>
            <a:ext cx="758952" cy="246888"/>
          </a:xfrm>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F0A4643-F5FD-464F-97CD-FCBDE63887BA}" type="datetime1">
              <a:rPr lang="en-US" smtClean="0"/>
              <a:pPr/>
              <a:t>9/2/2014</a:t>
            </a:fld>
            <a:endParaRPr lang="en-US"/>
          </a:p>
        </p:txBody>
      </p:sp>
      <p:sp>
        <p:nvSpPr>
          <p:cNvPr id="5" name="Footer Placeholder 4"/>
          <p:cNvSpPr>
            <a:spLocks noGrp="1"/>
          </p:cNvSpPr>
          <p:nvPr>
            <p:ph type="ftr" sz="quarter" idx="11"/>
          </p:nvPr>
        </p:nvSpPr>
        <p:spPr/>
        <p:txBody>
          <a:bodyPr/>
          <a:lstStyle/>
          <a:p>
            <a:r>
              <a:rPr lang="en-US" smtClean="0"/>
              <a:t>Uttam Sugar Mills Ltd</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AF35561-4851-457F-8EE5-D9A24C3CF2D5}" type="datetime1">
              <a:rPr lang="en-US" smtClean="0"/>
              <a:pPr/>
              <a:t>9/2/2014</a:t>
            </a:fld>
            <a:endParaRPr lang="en-US"/>
          </a:p>
        </p:txBody>
      </p:sp>
      <p:sp>
        <p:nvSpPr>
          <p:cNvPr id="5" name="Footer Placeholder 4"/>
          <p:cNvSpPr>
            <a:spLocks noGrp="1"/>
          </p:cNvSpPr>
          <p:nvPr>
            <p:ph type="ftr" sz="quarter" idx="11"/>
          </p:nvPr>
        </p:nvSpPr>
        <p:spPr/>
        <p:txBody>
          <a:bodyPr/>
          <a:lstStyle/>
          <a:p>
            <a:r>
              <a:rPr lang="en-US" smtClean="0"/>
              <a:t>Uttam Sugar Mills Ltd</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CF96BA87-A045-47EC-A2DD-120DCFC167B6}" type="datetime1">
              <a:rPr lang="en-US" smtClean="0"/>
              <a:pPr/>
              <a:t>9/2/2014</a:t>
            </a:fld>
            <a:endParaRPr lang="en-US"/>
          </a:p>
        </p:txBody>
      </p:sp>
      <p:sp>
        <p:nvSpPr>
          <p:cNvPr id="19" name="Footer Placeholder 18"/>
          <p:cNvSpPr>
            <a:spLocks noGrp="1"/>
          </p:cNvSpPr>
          <p:nvPr>
            <p:ph type="ftr" sz="quarter" idx="11"/>
          </p:nvPr>
        </p:nvSpPr>
        <p:spPr>
          <a:xfrm>
            <a:off x="3581400" y="76200"/>
            <a:ext cx="2895600" cy="288925"/>
          </a:xfrm>
        </p:spPr>
        <p:txBody>
          <a:bodyPr/>
          <a:lstStyle/>
          <a:p>
            <a:r>
              <a:rPr lang="en-US" smtClean="0"/>
              <a:t>Uttam Sugar Mills Ltd</a:t>
            </a:r>
            <a:endParaRPr lang="en-US"/>
          </a:p>
        </p:txBody>
      </p:sp>
      <p:sp>
        <p:nvSpPr>
          <p:cNvPr id="16" name="Slide Number Placeholder 15"/>
          <p:cNvSpPr>
            <a:spLocks noGrp="1"/>
          </p:cNvSpPr>
          <p:nvPr>
            <p:ph type="sldNum" sz="quarter" idx="12"/>
          </p:nvPr>
        </p:nvSpPr>
        <p:spPr>
          <a:xfrm>
            <a:off x="8229600" y="6473952"/>
            <a:ext cx="758952" cy="246888"/>
          </a:xfrm>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82B3412B-1951-454C-BD46-15246724B4DE}" type="datetime1">
              <a:rPr lang="en-US" smtClean="0"/>
              <a:pPr/>
              <a:t>9/2/2014</a:t>
            </a:fld>
            <a:endParaRPr lang="en-US"/>
          </a:p>
        </p:txBody>
      </p:sp>
      <p:sp>
        <p:nvSpPr>
          <p:cNvPr id="11" name="Footer Placeholder 10"/>
          <p:cNvSpPr>
            <a:spLocks noGrp="1"/>
          </p:cNvSpPr>
          <p:nvPr>
            <p:ph type="ftr" sz="quarter" idx="11"/>
          </p:nvPr>
        </p:nvSpPr>
        <p:spPr/>
        <p:txBody>
          <a:bodyPr/>
          <a:lstStyle/>
          <a:p>
            <a:r>
              <a:rPr lang="en-US" smtClean="0"/>
              <a:t>Uttam Sugar Mills Ltd</a:t>
            </a:r>
            <a:endParaRPr lang="en-US"/>
          </a:p>
        </p:txBody>
      </p:sp>
      <p:sp>
        <p:nvSpPr>
          <p:cNvPr id="16" name="Slide Number Placeholder 15"/>
          <p:cNvSpPr>
            <a:spLocks noGrp="1"/>
          </p:cNvSpPr>
          <p:nvPr>
            <p:ph type="sldNum" sz="quarter" idx="12"/>
          </p:nvPr>
        </p:nvSpPr>
        <p:spPr/>
        <p:txBody>
          <a:bodyPr/>
          <a:lstStyle/>
          <a:p>
            <a:fld id="{B6F15528-21DE-4FAA-801E-634DDDAF4B2B}" type="slidenum">
              <a:rPr lang="en-US" smtClean="0"/>
              <a:pPr/>
              <a:t>‹#›</a:t>
            </a:fld>
            <a:endParaRPr lang="en-US"/>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47185AF0-D8BA-4A76-8E90-1CE1F5351CFB}" type="datetime1">
              <a:rPr lang="en-US" smtClean="0"/>
              <a:pPr/>
              <a:t>9/2/2014</a:t>
            </a:fld>
            <a:endParaRPr lang="en-US"/>
          </a:p>
        </p:txBody>
      </p:sp>
      <p:sp>
        <p:nvSpPr>
          <p:cNvPr id="10" name="Footer Placeholder 9"/>
          <p:cNvSpPr>
            <a:spLocks noGrp="1"/>
          </p:cNvSpPr>
          <p:nvPr>
            <p:ph type="ftr" sz="quarter" idx="11"/>
          </p:nvPr>
        </p:nvSpPr>
        <p:spPr/>
        <p:txBody>
          <a:bodyPr/>
          <a:lstStyle/>
          <a:p>
            <a:r>
              <a:rPr lang="en-US" smtClean="0"/>
              <a:t>Uttam Sugar Mills Ltd</a:t>
            </a:r>
            <a:endParaRPr lang="en-US"/>
          </a:p>
        </p:txBody>
      </p:sp>
      <p:sp>
        <p:nvSpPr>
          <p:cNvPr id="31" name="Slide Number Placeholder 30"/>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D0248F0B-11EB-41BF-9317-530A61F1B10A}" type="datetime1">
              <a:rPr lang="en-US" smtClean="0"/>
              <a:pPr/>
              <a:t>9/2/2014</a:t>
            </a:fld>
            <a:endParaRPr lang="en-US"/>
          </a:p>
        </p:txBody>
      </p:sp>
      <p:sp>
        <p:nvSpPr>
          <p:cNvPr id="6" name="Footer Placeholder 5"/>
          <p:cNvSpPr>
            <a:spLocks noGrp="1"/>
          </p:cNvSpPr>
          <p:nvPr>
            <p:ph type="ftr" sz="quarter" idx="11"/>
          </p:nvPr>
        </p:nvSpPr>
        <p:spPr/>
        <p:txBody>
          <a:bodyPr/>
          <a:lstStyle/>
          <a:p>
            <a:r>
              <a:rPr lang="en-US" smtClean="0"/>
              <a:t>Uttam Sugar Mills Ltd</a:t>
            </a:r>
            <a:endParaRPr lang="en-US"/>
          </a:p>
        </p:txBody>
      </p:sp>
      <p:sp>
        <p:nvSpPr>
          <p:cNvPr id="7" name="Slide Number Placeholder 6"/>
          <p:cNvSpPr>
            <a:spLocks noGrp="1"/>
          </p:cNvSpPr>
          <p:nvPr>
            <p:ph type="sldNum" sz="quarter" idx="12"/>
          </p:nvPr>
        </p:nvSpPr>
        <p:spPr>
          <a:xfrm>
            <a:off x="8229600" y="6477000"/>
            <a:ext cx="762000" cy="246888"/>
          </a:xfrm>
        </p:spPr>
        <p:txBody>
          <a:bodyPr/>
          <a:lstStyle/>
          <a:p>
            <a:fld id="{B6F15528-21DE-4FAA-801E-634DDDAF4B2B}" type="slidenum">
              <a:rPr lang="en-US" smtClean="0"/>
              <a:pPr/>
              <a:t>‹#›</a:t>
            </a:fld>
            <a:endParaRPr lang="en-US"/>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060E10E5-C39F-4B5C-B82A-7880CF37D3E8}" type="datetime1">
              <a:rPr lang="en-US" smtClean="0"/>
              <a:pPr/>
              <a:t>9/2/2014</a:t>
            </a:fld>
            <a:endParaRPr lang="en-US"/>
          </a:p>
        </p:txBody>
      </p:sp>
      <p:sp>
        <p:nvSpPr>
          <p:cNvPr id="21" name="Footer Placeholder 20"/>
          <p:cNvSpPr>
            <a:spLocks noGrp="1"/>
          </p:cNvSpPr>
          <p:nvPr>
            <p:ph type="ftr" sz="quarter" idx="11"/>
          </p:nvPr>
        </p:nvSpPr>
        <p:spPr/>
        <p:txBody>
          <a:bodyPr/>
          <a:lstStyle/>
          <a:p>
            <a:r>
              <a:rPr lang="en-US" smtClean="0"/>
              <a:t>Uttam Sugar Mills Ltd</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C63CA4B3-7BB7-4089-8A8F-ACC1066528FD}" type="datetime1">
              <a:rPr lang="en-US" smtClean="0"/>
              <a:pPr/>
              <a:t>9/2/2014</a:t>
            </a:fld>
            <a:endParaRPr lang="en-US"/>
          </a:p>
        </p:txBody>
      </p:sp>
      <p:sp>
        <p:nvSpPr>
          <p:cNvPr id="24" name="Footer Placeholder 23"/>
          <p:cNvSpPr>
            <a:spLocks noGrp="1"/>
          </p:cNvSpPr>
          <p:nvPr>
            <p:ph type="ftr" sz="quarter" idx="11"/>
          </p:nvPr>
        </p:nvSpPr>
        <p:spPr/>
        <p:txBody>
          <a:bodyPr/>
          <a:lstStyle/>
          <a:p>
            <a:r>
              <a:rPr lang="en-US" smtClean="0"/>
              <a:t>Uttam Sugar Mills Ltd</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31273A03-8428-4C25-8DF4-5650FB8F69C3}" type="datetime1">
              <a:rPr lang="en-US" smtClean="0"/>
              <a:pPr/>
              <a:t>9/2/2014</a:t>
            </a:fld>
            <a:endParaRPr lang="en-US"/>
          </a:p>
        </p:txBody>
      </p:sp>
      <p:sp>
        <p:nvSpPr>
          <p:cNvPr id="29" name="Footer Placeholder 28"/>
          <p:cNvSpPr>
            <a:spLocks noGrp="1"/>
          </p:cNvSpPr>
          <p:nvPr>
            <p:ph type="ftr" sz="quarter" idx="11"/>
          </p:nvPr>
        </p:nvSpPr>
        <p:spPr/>
        <p:txBody>
          <a:bodyPr/>
          <a:lstStyle/>
          <a:p>
            <a:r>
              <a:rPr lang="en-US" smtClean="0"/>
              <a:t>Uttam Sugar Mills Ltd</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E754F348-1722-4C0F-97B0-19FB5C31547E}" type="datetime1">
              <a:rPr lang="en-US" smtClean="0"/>
              <a:pPr/>
              <a:t>9/2/2014</a:t>
            </a:fld>
            <a:endParaRPr lang="en-US"/>
          </a:p>
        </p:txBody>
      </p:sp>
      <p:sp>
        <p:nvSpPr>
          <p:cNvPr id="5" name="Footer Placeholder 4"/>
          <p:cNvSpPr>
            <a:spLocks noGrp="1"/>
          </p:cNvSpPr>
          <p:nvPr>
            <p:ph type="ftr" sz="quarter" idx="11"/>
          </p:nvPr>
        </p:nvSpPr>
        <p:spPr/>
        <p:txBody>
          <a:bodyPr/>
          <a:lstStyle/>
          <a:p>
            <a:r>
              <a:rPr lang="en-US" smtClean="0"/>
              <a:t>Uttam Sugar Mills Ltd</a:t>
            </a:r>
            <a:endParaRPr lang="en-US"/>
          </a:p>
        </p:txBody>
      </p:sp>
      <p:sp>
        <p:nvSpPr>
          <p:cNvPr id="31" name="Slide Number Placeholder 30"/>
          <p:cNvSpPr>
            <a:spLocks noGrp="1"/>
          </p:cNvSpPr>
          <p:nvPr>
            <p:ph type="sldNum" sz="quarter" idx="12"/>
          </p:nvPr>
        </p:nvSpPr>
        <p:spPr/>
        <p:txBody>
          <a:bodyPr/>
          <a:lstStyle/>
          <a:p>
            <a:fld id="{B6F15528-21DE-4FAA-801E-634DDDAF4B2B}" type="slidenum">
              <a:rPr lang="en-US" smtClean="0"/>
              <a:pPr/>
              <a:t>‹#›</a:t>
            </a:fld>
            <a:endParaRPr 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A455DC58-F6DD-4A41-80B0-2465CE45438D}" type="datetime1">
              <a:rPr lang="en-US" smtClean="0"/>
              <a:pPr/>
              <a:t>9/2/2014</a:t>
            </a:fld>
            <a:endParaRPr lang="en-US"/>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r>
              <a:rPr lang="en-US" smtClean="0"/>
              <a:t>Uttam Sugar Mills Ltd</a:t>
            </a:r>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B6F15528-21DE-4FAA-801E-634DDDAF4B2B}" type="slidenum">
              <a:rPr lang="en-US" smtClean="0"/>
              <a:pPr/>
              <a:t>‹#›</a:t>
            </a:fld>
            <a:endParaRPr lang="en-US"/>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4021" r:id="rId1"/>
    <p:sldLayoutId id="2147484022" r:id="rId2"/>
    <p:sldLayoutId id="2147484023" r:id="rId3"/>
    <p:sldLayoutId id="2147484024" r:id="rId4"/>
    <p:sldLayoutId id="2147484025" r:id="rId5"/>
    <p:sldLayoutId id="2147484026" r:id="rId6"/>
    <p:sldLayoutId id="2147484027" r:id="rId7"/>
    <p:sldLayoutId id="2147484028" r:id="rId8"/>
    <p:sldLayoutId id="2147484029" r:id="rId9"/>
    <p:sldLayoutId id="2147484030" r:id="rId10"/>
    <p:sldLayoutId id="2147484031" r:id="rId11"/>
  </p:sldLayoutIdLst>
  <p:hf hdr="0" dt="0"/>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19800"/>
            <a:ext cx="8458200" cy="520700"/>
          </a:xfrm>
        </p:spPr>
        <p:style>
          <a:lnRef idx="0">
            <a:schemeClr val="accent3"/>
          </a:lnRef>
          <a:fillRef idx="3">
            <a:schemeClr val="accent3"/>
          </a:fillRef>
          <a:effectRef idx="3">
            <a:schemeClr val="accent3"/>
          </a:effectRef>
          <a:fontRef idx="minor">
            <a:schemeClr val="lt1"/>
          </a:fontRef>
        </p:style>
        <p:txBody>
          <a:bodyPr>
            <a:normAutofit fontScale="90000"/>
          </a:bodyPr>
          <a:lstStyle/>
          <a:p>
            <a:pPr algn="ctr"/>
            <a:r>
              <a:rPr lang="en-US" sz="3600" dirty="0" smtClean="0">
                <a:latin typeface="Calibri" pitchFamily="34" charset="0"/>
                <a:cs typeface="Calibri" pitchFamily="34" charset="0"/>
              </a:rPr>
              <a:t>ABC Sugar mills ltd.</a:t>
            </a:r>
            <a:endParaRPr lang="en-IN" sz="3600" dirty="0">
              <a:latin typeface="Calibri" pitchFamily="34" charset="0"/>
              <a:cs typeface="Calibri" pitchFamily="34" charset="0"/>
            </a:endParaRPr>
          </a:p>
        </p:txBody>
      </p:sp>
      <p:sp>
        <p:nvSpPr>
          <p:cNvPr id="7" name="Text Placeholder 6"/>
          <p:cNvSpPr>
            <a:spLocks noGrp="1"/>
          </p:cNvSpPr>
          <p:nvPr>
            <p:ph type="body" idx="2"/>
          </p:nvPr>
        </p:nvSpPr>
        <p:spPr/>
        <p:style>
          <a:lnRef idx="0">
            <a:schemeClr val="accent2"/>
          </a:lnRef>
          <a:fillRef idx="3">
            <a:schemeClr val="accent2"/>
          </a:fillRef>
          <a:effectRef idx="3">
            <a:schemeClr val="accent2"/>
          </a:effectRef>
          <a:fontRef idx="minor">
            <a:schemeClr val="lt1"/>
          </a:fontRef>
        </p:style>
        <p:txBody>
          <a:bodyPr>
            <a:normAutofit/>
          </a:bodyPr>
          <a:lstStyle/>
          <a:p>
            <a:r>
              <a:rPr lang="en-US" sz="3200" dirty="0" smtClean="0"/>
              <a:t>Standard Operating Procedures for Fixed Assets Management</a:t>
            </a:r>
            <a:endParaRPr lang="en-IN" sz="3200" dirty="0"/>
          </a:p>
        </p:txBody>
      </p:sp>
      <p:sp>
        <p:nvSpPr>
          <p:cNvPr id="3" name="Subtitle 2"/>
          <p:cNvSpPr>
            <a:spLocks noGrp="1"/>
          </p:cNvSpPr>
          <p:nvPr>
            <p:ph sz="half" idx="1"/>
          </p:nvPr>
        </p:nvSpPr>
        <p:spPr/>
        <p:style>
          <a:lnRef idx="0">
            <a:schemeClr val="accent4"/>
          </a:lnRef>
          <a:fillRef idx="3">
            <a:schemeClr val="accent4"/>
          </a:fillRef>
          <a:effectRef idx="3">
            <a:schemeClr val="accent4"/>
          </a:effectRef>
          <a:fontRef idx="minor">
            <a:schemeClr val="lt1"/>
          </a:fontRef>
        </p:style>
        <p:txBody>
          <a:bodyPr/>
          <a:lstStyle/>
          <a:p>
            <a:r>
              <a:rPr lang="en-US" u="sng" dirty="0" smtClean="0">
                <a:latin typeface="Calibri" pitchFamily="34" charset="0"/>
                <a:cs typeface="Calibri" pitchFamily="34" charset="0"/>
              </a:rPr>
              <a:t>Prepared by</a:t>
            </a:r>
            <a:r>
              <a:rPr lang="en-US" dirty="0" smtClean="0">
                <a:latin typeface="Calibri" pitchFamily="34" charset="0"/>
                <a:cs typeface="Calibri" pitchFamily="34" charset="0"/>
              </a:rPr>
              <a:t>: </a:t>
            </a:r>
            <a:r>
              <a:rPr lang="en-US" dirty="0" smtClean="0">
                <a:latin typeface="Calibri" pitchFamily="34" charset="0"/>
                <a:cs typeface="Calibri" pitchFamily="34" charset="0"/>
              </a:rPr>
              <a:t>Harshit Jain</a:t>
            </a:r>
            <a:endParaRPr lang="en-IN" dirty="0">
              <a:latin typeface="Calibri" pitchFamily="34" charset="0"/>
              <a:cs typeface="Calibri" pitchFamily="34"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1</a:t>
            </a:fld>
            <a:endParaRPr lang="en-US"/>
          </a:p>
        </p:txBody>
      </p:sp>
      <p:pic>
        <p:nvPicPr>
          <p:cNvPr id="1026" name="Picture 2" descr="C:\Users\fff\Downloads\images.jpg"/>
          <p:cNvPicPr>
            <a:picLocks noChangeAspect="1" noChangeArrowheads="1"/>
          </p:cNvPicPr>
          <p:nvPr/>
        </p:nvPicPr>
        <p:blipFill>
          <a:blip r:embed="rId3"/>
          <a:srcRect/>
          <a:stretch>
            <a:fillRect/>
          </a:stretch>
        </p:blipFill>
        <p:spPr bwMode="auto">
          <a:xfrm>
            <a:off x="3657600" y="1676400"/>
            <a:ext cx="5105400" cy="3664744"/>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286000" y="228600"/>
            <a:ext cx="3962400" cy="457200"/>
          </a:xfrm>
          <a:prstGeom prst="roundRect">
            <a:avLst>
              <a:gd name="adj" fmla="val 40909"/>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600" dirty="0" smtClean="0">
                <a:latin typeface="Verdana" pitchFamily="34" charset="0"/>
                <a:ea typeface="Verdana" pitchFamily="34" charset="0"/>
                <a:cs typeface="Verdana" pitchFamily="34" charset="0"/>
              </a:rPr>
              <a:t>6.) Impairment of an Asset : </a:t>
            </a:r>
            <a:endParaRPr lang="en-IN" sz="1600" dirty="0">
              <a:latin typeface="Verdana" pitchFamily="34" charset="0"/>
              <a:ea typeface="Verdana" pitchFamily="34" charset="0"/>
              <a:cs typeface="Verdana" pitchFamily="34" charset="0"/>
            </a:endParaRPr>
          </a:p>
        </p:txBody>
      </p:sp>
      <p:sp>
        <p:nvSpPr>
          <p:cNvPr id="3" name="TextBox 2"/>
          <p:cNvSpPr txBox="1"/>
          <p:nvPr/>
        </p:nvSpPr>
        <p:spPr>
          <a:xfrm>
            <a:off x="228600" y="914400"/>
            <a:ext cx="8915400" cy="584775"/>
          </a:xfrm>
          <a:prstGeom prst="rect">
            <a:avLst/>
          </a:prstGeom>
          <a:noFill/>
        </p:spPr>
        <p:txBody>
          <a:bodyPr wrap="square" rtlCol="0">
            <a:spAutoFit/>
          </a:bodyPr>
          <a:lstStyle/>
          <a:p>
            <a:pPr>
              <a:buFont typeface="Wingdings" pitchFamily="2" charset="2"/>
              <a:buChar char="q"/>
            </a:pPr>
            <a:r>
              <a:rPr lang="en-US" sz="1400" dirty="0" smtClean="0">
                <a:latin typeface="Arial" pitchFamily="34" charset="0"/>
                <a:cs typeface="Arial" pitchFamily="34" charset="0"/>
              </a:rPr>
              <a:t> </a:t>
            </a:r>
            <a:r>
              <a:rPr lang="en-US" dirty="0" smtClean="0">
                <a:latin typeface="Arial" pitchFamily="34" charset="0"/>
                <a:cs typeface="Arial" pitchFamily="34" charset="0"/>
              </a:rPr>
              <a:t>A</a:t>
            </a:r>
            <a:r>
              <a:rPr lang="en-US" sz="1400" dirty="0" smtClean="0">
                <a:latin typeface="Arial" pitchFamily="34" charset="0"/>
                <a:cs typeface="Arial" pitchFamily="34" charset="0"/>
              </a:rPr>
              <a:t>s per AS – 28 , an organization should make an assessment of the recoverable value of all its fixed assets at every balance sheet date to find whether an asset needs to be impaired based on the factors given below :</a:t>
            </a:r>
            <a:endParaRPr lang="en-IN" sz="1400" dirty="0">
              <a:latin typeface="Arial" pitchFamily="34" charset="0"/>
              <a:cs typeface="Arial" pitchFamily="34" charset="0"/>
            </a:endParaRPr>
          </a:p>
        </p:txBody>
      </p:sp>
      <p:sp>
        <p:nvSpPr>
          <p:cNvPr id="4" name="Rounded Rectangle 3"/>
          <p:cNvSpPr/>
          <p:nvPr/>
        </p:nvSpPr>
        <p:spPr>
          <a:xfrm>
            <a:off x="3124200" y="1600200"/>
            <a:ext cx="2819400" cy="3048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600" dirty="0" smtClean="0"/>
              <a:t>Factors causing Impairment</a:t>
            </a:r>
            <a:endParaRPr lang="en-IN" sz="1600" dirty="0"/>
          </a:p>
        </p:txBody>
      </p:sp>
      <p:cxnSp>
        <p:nvCxnSpPr>
          <p:cNvPr id="6" name="Straight Arrow Connector 5"/>
          <p:cNvCxnSpPr>
            <a:stCxn id="4" idx="2"/>
            <a:endCxn id="10" idx="0"/>
          </p:cNvCxnSpPr>
          <p:nvPr/>
        </p:nvCxnSpPr>
        <p:spPr>
          <a:xfrm rot="5400000">
            <a:off x="3143250" y="819150"/>
            <a:ext cx="304800" cy="24765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a:stCxn id="4" idx="2"/>
            <a:endCxn id="32" idx="0"/>
          </p:cNvCxnSpPr>
          <p:nvPr/>
        </p:nvCxnSpPr>
        <p:spPr>
          <a:xfrm rot="16200000" flipH="1">
            <a:off x="5581650" y="857250"/>
            <a:ext cx="228600" cy="23241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Rounded Rectangle 9"/>
          <p:cNvSpPr/>
          <p:nvPr/>
        </p:nvSpPr>
        <p:spPr>
          <a:xfrm>
            <a:off x="1371600" y="2209800"/>
            <a:ext cx="1371600" cy="325580"/>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1400" dirty="0" smtClean="0">
                <a:latin typeface="Arial" pitchFamily="34" charset="0"/>
                <a:cs typeface="Arial" pitchFamily="34" charset="0"/>
              </a:rPr>
              <a:t>Internal</a:t>
            </a:r>
            <a:endParaRPr lang="en-IN" sz="1400" dirty="0">
              <a:latin typeface="Arial" pitchFamily="34" charset="0"/>
              <a:cs typeface="Arial" pitchFamily="34" charset="0"/>
            </a:endParaRPr>
          </a:p>
        </p:txBody>
      </p:sp>
      <p:cxnSp>
        <p:nvCxnSpPr>
          <p:cNvPr id="19" name="Straight Arrow Connector 18"/>
          <p:cNvCxnSpPr>
            <a:stCxn id="10" idx="2"/>
            <a:endCxn id="20" idx="0"/>
          </p:cNvCxnSpPr>
          <p:nvPr/>
        </p:nvCxnSpPr>
        <p:spPr>
          <a:xfrm rot="5400000">
            <a:off x="1191490" y="2029690"/>
            <a:ext cx="360220" cy="1371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0" name="Rounded Rectangle 19"/>
          <p:cNvSpPr/>
          <p:nvPr/>
        </p:nvSpPr>
        <p:spPr>
          <a:xfrm>
            <a:off x="0" y="2895600"/>
            <a:ext cx="1371600" cy="60960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200" dirty="0" smtClean="0">
                <a:latin typeface="Arial" pitchFamily="34" charset="0"/>
                <a:cs typeface="Arial" pitchFamily="34" charset="0"/>
              </a:rPr>
              <a:t>Physical Damage to an Asset</a:t>
            </a:r>
            <a:endParaRPr lang="en-IN" sz="1200" dirty="0">
              <a:latin typeface="Arial" pitchFamily="34" charset="0"/>
              <a:cs typeface="Arial" pitchFamily="34" charset="0"/>
            </a:endParaRPr>
          </a:p>
        </p:txBody>
      </p:sp>
      <p:sp>
        <p:nvSpPr>
          <p:cNvPr id="22" name="Rounded Rectangle 21"/>
          <p:cNvSpPr/>
          <p:nvPr/>
        </p:nvSpPr>
        <p:spPr>
          <a:xfrm>
            <a:off x="1447800" y="3352800"/>
            <a:ext cx="1371600" cy="60960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200" dirty="0" smtClean="0">
                <a:latin typeface="Arial" pitchFamily="34" charset="0"/>
                <a:cs typeface="Arial" pitchFamily="34" charset="0"/>
              </a:rPr>
              <a:t>Earlier Disposal of an Asset</a:t>
            </a:r>
            <a:endParaRPr lang="en-IN" sz="1200" dirty="0">
              <a:latin typeface="Arial" pitchFamily="34" charset="0"/>
              <a:cs typeface="Arial" pitchFamily="34" charset="0"/>
            </a:endParaRPr>
          </a:p>
        </p:txBody>
      </p:sp>
      <p:sp>
        <p:nvSpPr>
          <p:cNvPr id="23" name="Rounded Rectangle 22"/>
          <p:cNvSpPr/>
          <p:nvPr/>
        </p:nvSpPr>
        <p:spPr>
          <a:xfrm>
            <a:off x="2971800" y="2819400"/>
            <a:ext cx="1371600" cy="76200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200" dirty="0" smtClean="0">
                <a:latin typeface="Arial" pitchFamily="34" charset="0"/>
                <a:cs typeface="Arial" pitchFamily="34" charset="0"/>
              </a:rPr>
              <a:t>Decline in the Economic Performance of Asset</a:t>
            </a:r>
            <a:endParaRPr lang="en-IN" sz="1200" dirty="0">
              <a:latin typeface="Arial" pitchFamily="34" charset="0"/>
              <a:cs typeface="Arial" pitchFamily="34" charset="0"/>
            </a:endParaRPr>
          </a:p>
        </p:txBody>
      </p:sp>
      <p:cxnSp>
        <p:nvCxnSpPr>
          <p:cNvPr id="25" name="Straight Arrow Connector 24"/>
          <p:cNvCxnSpPr>
            <a:stCxn id="10" idx="2"/>
            <a:endCxn id="22" idx="0"/>
          </p:cNvCxnSpPr>
          <p:nvPr/>
        </p:nvCxnSpPr>
        <p:spPr>
          <a:xfrm rot="16200000" flipH="1">
            <a:off x="1686790" y="2905990"/>
            <a:ext cx="817420" cy="76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10" idx="2"/>
            <a:endCxn id="23" idx="0"/>
          </p:cNvCxnSpPr>
          <p:nvPr/>
        </p:nvCxnSpPr>
        <p:spPr>
          <a:xfrm rot="16200000" flipH="1">
            <a:off x="2715490" y="1877290"/>
            <a:ext cx="284020" cy="1600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2" name="Rounded Rectangle 31"/>
          <p:cNvSpPr/>
          <p:nvPr/>
        </p:nvSpPr>
        <p:spPr>
          <a:xfrm>
            <a:off x="6172200" y="2133600"/>
            <a:ext cx="1371600" cy="32558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400" dirty="0" smtClean="0">
                <a:latin typeface="Arial" pitchFamily="34" charset="0"/>
                <a:cs typeface="Arial" pitchFamily="34" charset="0"/>
              </a:rPr>
              <a:t>External</a:t>
            </a:r>
            <a:endParaRPr lang="en-IN" sz="1400" dirty="0">
              <a:latin typeface="Arial" pitchFamily="34" charset="0"/>
              <a:cs typeface="Arial" pitchFamily="34" charset="0"/>
            </a:endParaRPr>
          </a:p>
        </p:txBody>
      </p:sp>
      <p:cxnSp>
        <p:nvCxnSpPr>
          <p:cNvPr id="34" name="Straight Arrow Connector 33"/>
          <p:cNvCxnSpPr>
            <a:stCxn id="32" idx="2"/>
            <a:endCxn id="42" idx="0"/>
          </p:cNvCxnSpPr>
          <p:nvPr/>
        </p:nvCxnSpPr>
        <p:spPr>
          <a:xfrm rot="5400000">
            <a:off x="6089073" y="1898073"/>
            <a:ext cx="207820" cy="133003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2" name="Rounded Rectangle 41"/>
          <p:cNvSpPr/>
          <p:nvPr/>
        </p:nvSpPr>
        <p:spPr>
          <a:xfrm>
            <a:off x="4842165" y="2667000"/>
            <a:ext cx="1371600" cy="6096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200" dirty="0" smtClean="0">
                <a:latin typeface="Arial" pitchFamily="34" charset="0"/>
                <a:cs typeface="Arial" pitchFamily="34" charset="0"/>
              </a:rPr>
              <a:t>Significant Decline in Market Value</a:t>
            </a:r>
            <a:endParaRPr lang="en-IN" sz="1200" dirty="0">
              <a:latin typeface="Arial" pitchFamily="34" charset="0"/>
              <a:cs typeface="Arial" pitchFamily="34" charset="0"/>
            </a:endParaRPr>
          </a:p>
        </p:txBody>
      </p:sp>
      <p:sp>
        <p:nvSpPr>
          <p:cNvPr id="43" name="Rounded Rectangle 42"/>
          <p:cNvSpPr/>
          <p:nvPr/>
        </p:nvSpPr>
        <p:spPr>
          <a:xfrm>
            <a:off x="6234545" y="3352800"/>
            <a:ext cx="1371600" cy="6096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200" dirty="0" smtClean="0">
                <a:latin typeface="Arial" pitchFamily="34" charset="0"/>
                <a:cs typeface="Arial" pitchFamily="34" charset="0"/>
              </a:rPr>
              <a:t>Change in Market Interest Rate</a:t>
            </a:r>
            <a:endParaRPr lang="en-IN" sz="1200" dirty="0">
              <a:latin typeface="Arial" pitchFamily="34" charset="0"/>
              <a:cs typeface="Arial" pitchFamily="34" charset="0"/>
            </a:endParaRPr>
          </a:p>
        </p:txBody>
      </p:sp>
      <p:sp>
        <p:nvSpPr>
          <p:cNvPr id="44" name="Rounded Rectangle 43"/>
          <p:cNvSpPr/>
          <p:nvPr/>
        </p:nvSpPr>
        <p:spPr>
          <a:xfrm>
            <a:off x="7696200" y="2667000"/>
            <a:ext cx="1447800" cy="7620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200" dirty="0" smtClean="0">
                <a:latin typeface="Arial" pitchFamily="34" charset="0"/>
                <a:cs typeface="Arial" pitchFamily="34" charset="0"/>
              </a:rPr>
              <a:t>Carrying Amt of Assets &gt; Market Capitalization of Organization</a:t>
            </a:r>
            <a:endParaRPr lang="en-IN" sz="1200" dirty="0">
              <a:latin typeface="Arial" pitchFamily="34" charset="0"/>
              <a:cs typeface="Arial" pitchFamily="34" charset="0"/>
            </a:endParaRPr>
          </a:p>
        </p:txBody>
      </p:sp>
      <p:cxnSp>
        <p:nvCxnSpPr>
          <p:cNvPr id="56" name="Straight Arrow Connector 55"/>
          <p:cNvCxnSpPr>
            <a:stCxn id="32" idx="2"/>
            <a:endCxn id="43" idx="0"/>
          </p:cNvCxnSpPr>
          <p:nvPr/>
        </p:nvCxnSpPr>
        <p:spPr>
          <a:xfrm rot="16200000" flipH="1">
            <a:off x="6442362" y="2874817"/>
            <a:ext cx="893620" cy="6234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a:stCxn id="32" idx="2"/>
            <a:endCxn id="44" idx="0"/>
          </p:cNvCxnSpPr>
          <p:nvPr/>
        </p:nvCxnSpPr>
        <p:spPr>
          <a:xfrm rot="16200000" flipH="1">
            <a:off x="7535140" y="1782040"/>
            <a:ext cx="207820" cy="15621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152400" y="4121725"/>
            <a:ext cx="8970825" cy="584775"/>
          </a:xfrm>
          <a:prstGeom prst="rect">
            <a:avLst/>
          </a:prstGeom>
          <a:noFill/>
        </p:spPr>
        <p:txBody>
          <a:bodyPr wrap="square" rtlCol="0">
            <a:spAutoFit/>
          </a:bodyPr>
          <a:lstStyle/>
          <a:p>
            <a:pPr>
              <a:buFont typeface="Wingdings" pitchFamily="2" charset="2"/>
              <a:buChar char="q"/>
            </a:pPr>
            <a:r>
              <a:rPr lang="en-US" sz="1400" dirty="0" smtClean="0">
                <a:latin typeface="Arial" pitchFamily="34" charset="0"/>
                <a:cs typeface="Arial" pitchFamily="34" charset="0"/>
              </a:rPr>
              <a:t> </a:t>
            </a:r>
            <a:r>
              <a:rPr lang="en-US" dirty="0" smtClean="0">
                <a:latin typeface="Arial" pitchFamily="34" charset="0"/>
                <a:cs typeface="Arial" pitchFamily="34" charset="0"/>
              </a:rPr>
              <a:t>A</a:t>
            </a:r>
            <a:r>
              <a:rPr lang="en-US" sz="1400" dirty="0" smtClean="0">
                <a:latin typeface="Arial" pitchFamily="34" charset="0"/>
                <a:cs typeface="Arial" pitchFamily="34" charset="0"/>
              </a:rPr>
              <a:t>s per AS - 28, if the Recoverable Value of an Asset is less than its Carrying  Value than the asset should be revalued at the Recoverable amount by charging the difference to P &amp; L Account known as Impairment Loss.</a:t>
            </a:r>
            <a:endParaRPr lang="en-IN" sz="1400" dirty="0">
              <a:latin typeface="Arial" pitchFamily="34" charset="0"/>
              <a:cs typeface="Arial" pitchFamily="34" charset="0"/>
            </a:endParaRPr>
          </a:p>
        </p:txBody>
      </p:sp>
      <p:sp>
        <p:nvSpPr>
          <p:cNvPr id="48" name="Rounded Rectangle 47"/>
          <p:cNvSpPr/>
          <p:nvPr/>
        </p:nvSpPr>
        <p:spPr>
          <a:xfrm>
            <a:off x="381000" y="4953000"/>
            <a:ext cx="1752600" cy="121920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400" u="sng" dirty="0" smtClean="0">
                <a:latin typeface="Arial" pitchFamily="34" charset="0"/>
                <a:cs typeface="Arial" pitchFamily="34" charset="0"/>
              </a:rPr>
              <a:t>Carrying Amount </a:t>
            </a:r>
            <a:r>
              <a:rPr lang="en-US" sz="1400" dirty="0" smtClean="0">
                <a:latin typeface="Arial" pitchFamily="34" charset="0"/>
                <a:cs typeface="Arial" pitchFamily="34" charset="0"/>
              </a:rPr>
              <a:t>:</a:t>
            </a:r>
          </a:p>
          <a:p>
            <a:pPr algn="ctr"/>
            <a:r>
              <a:rPr lang="en-US" sz="1400" dirty="0" smtClean="0">
                <a:latin typeface="Arial" pitchFamily="34" charset="0"/>
                <a:cs typeface="Arial" pitchFamily="34" charset="0"/>
              </a:rPr>
              <a:t> </a:t>
            </a:r>
          </a:p>
          <a:p>
            <a:pPr algn="ctr"/>
            <a:r>
              <a:rPr lang="en-US" sz="1400" dirty="0" smtClean="0">
                <a:latin typeface="Arial" pitchFamily="34" charset="0"/>
                <a:cs typeface="Arial" pitchFamily="34" charset="0"/>
              </a:rPr>
              <a:t>Net Book Value of an Asset</a:t>
            </a:r>
            <a:endParaRPr lang="en-IN" sz="1400" dirty="0">
              <a:latin typeface="Arial" pitchFamily="34" charset="0"/>
              <a:cs typeface="Arial" pitchFamily="34" charset="0"/>
            </a:endParaRPr>
          </a:p>
        </p:txBody>
      </p:sp>
      <p:sp>
        <p:nvSpPr>
          <p:cNvPr id="49" name="TextBox 48"/>
          <p:cNvSpPr txBox="1"/>
          <p:nvPr/>
        </p:nvSpPr>
        <p:spPr>
          <a:xfrm>
            <a:off x="2410695" y="5257800"/>
            <a:ext cx="1143000" cy="369332"/>
          </a:xfrm>
          <a:prstGeom prst="rect">
            <a:avLst/>
          </a:prstGeom>
          <a:noFill/>
        </p:spPr>
        <p:txBody>
          <a:bodyPr wrap="square" rtlCol="0">
            <a:spAutoFit/>
          </a:bodyPr>
          <a:lstStyle/>
          <a:p>
            <a:r>
              <a:rPr lang="en-US" dirty="0" smtClean="0"/>
              <a:t>LESS</a:t>
            </a:r>
            <a:endParaRPr lang="en-IN" dirty="0"/>
          </a:p>
        </p:txBody>
      </p:sp>
      <p:sp>
        <p:nvSpPr>
          <p:cNvPr id="50" name="Rounded Rectangle 49"/>
          <p:cNvSpPr/>
          <p:nvPr/>
        </p:nvSpPr>
        <p:spPr>
          <a:xfrm>
            <a:off x="3429000" y="4821380"/>
            <a:ext cx="1752600" cy="1524000"/>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1400" u="sng" dirty="0" smtClean="0">
                <a:latin typeface="Arial" pitchFamily="34" charset="0"/>
                <a:cs typeface="Arial" pitchFamily="34" charset="0"/>
              </a:rPr>
              <a:t>Recoverable Amount </a:t>
            </a:r>
            <a:r>
              <a:rPr lang="en-US" sz="1400" dirty="0" smtClean="0">
                <a:latin typeface="Arial" pitchFamily="34" charset="0"/>
                <a:cs typeface="Arial" pitchFamily="34" charset="0"/>
              </a:rPr>
              <a:t>:</a:t>
            </a:r>
          </a:p>
          <a:p>
            <a:pPr algn="ctr"/>
            <a:endParaRPr lang="en-US" sz="1400" dirty="0" smtClean="0">
              <a:latin typeface="Arial" pitchFamily="34" charset="0"/>
              <a:cs typeface="Arial" pitchFamily="34" charset="0"/>
            </a:endParaRPr>
          </a:p>
          <a:p>
            <a:pPr algn="ctr"/>
            <a:r>
              <a:rPr lang="en-US" sz="1400" dirty="0" smtClean="0">
                <a:latin typeface="Arial" pitchFamily="34" charset="0"/>
                <a:cs typeface="Arial" pitchFamily="34" charset="0"/>
              </a:rPr>
              <a:t>Higher of </a:t>
            </a:r>
          </a:p>
          <a:p>
            <a:pPr algn="ctr"/>
            <a:r>
              <a:rPr lang="en-US" sz="1400" dirty="0" smtClean="0">
                <a:latin typeface="Arial" pitchFamily="34" charset="0"/>
                <a:cs typeface="Arial" pitchFamily="34" charset="0"/>
              </a:rPr>
              <a:t>Net Selling Price or </a:t>
            </a:r>
          </a:p>
          <a:p>
            <a:pPr algn="ctr"/>
            <a:r>
              <a:rPr lang="en-US" sz="1400" dirty="0" smtClean="0">
                <a:latin typeface="Arial" pitchFamily="34" charset="0"/>
                <a:cs typeface="Arial" pitchFamily="34" charset="0"/>
              </a:rPr>
              <a:t>Value in Use</a:t>
            </a:r>
            <a:endParaRPr lang="en-IN" sz="1400" dirty="0">
              <a:latin typeface="Arial" pitchFamily="34" charset="0"/>
              <a:cs typeface="Arial" pitchFamily="34" charset="0"/>
            </a:endParaRPr>
          </a:p>
        </p:txBody>
      </p:sp>
      <p:sp>
        <p:nvSpPr>
          <p:cNvPr id="51" name="TextBox 50"/>
          <p:cNvSpPr txBox="1"/>
          <p:nvPr/>
        </p:nvSpPr>
        <p:spPr>
          <a:xfrm>
            <a:off x="5652660" y="5105400"/>
            <a:ext cx="990600" cy="707886"/>
          </a:xfrm>
          <a:prstGeom prst="rect">
            <a:avLst/>
          </a:prstGeom>
          <a:noFill/>
        </p:spPr>
        <p:txBody>
          <a:bodyPr wrap="square" rtlCol="0">
            <a:spAutoFit/>
          </a:bodyPr>
          <a:lstStyle/>
          <a:p>
            <a:r>
              <a:rPr lang="en-US" sz="4000" dirty="0" smtClean="0"/>
              <a:t>=</a:t>
            </a:r>
            <a:endParaRPr lang="en-IN" sz="4000" dirty="0"/>
          </a:p>
        </p:txBody>
      </p:sp>
      <p:sp>
        <p:nvSpPr>
          <p:cNvPr id="52" name="Rounded Rectangle 51"/>
          <p:cNvSpPr/>
          <p:nvPr/>
        </p:nvSpPr>
        <p:spPr>
          <a:xfrm>
            <a:off x="6705600" y="4800600"/>
            <a:ext cx="1752600" cy="1524000"/>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400" u="sng" dirty="0" smtClean="0">
                <a:latin typeface="Arial" pitchFamily="34" charset="0"/>
                <a:cs typeface="Arial" pitchFamily="34" charset="0"/>
              </a:rPr>
              <a:t>Impairment Loss</a:t>
            </a:r>
            <a:r>
              <a:rPr lang="en-US" sz="1400" dirty="0" smtClean="0">
                <a:latin typeface="Arial" pitchFamily="34" charset="0"/>
                <a:cs typeface="Arial" pitchFamily="34" charset="0"/>
              </a:rPr>
              <a:t> :</a:t>
            </a:r>
          </a:p>
          <a:p>
            <a:pPr algn="ctr"/>
            <a:endParaRPr lang="en-US" sz="1400" dirty="0" smtClean="0">
              <a:latin typeface="Arial" pitchFamily="34" charset="0"/>
              <a:cs typeface="Arial" pitchFamily="34" charset="0"/>
            </a:endParaRPr>
          </a:p>
          <a:p>
            <a:pPr algn="ctr"/>
            <a:r>
              <a:rPr lang="en-US" sz="1400" dirty="0" smtClean="0">
                <a:latin typeface="Arial" pitchFamily="34" charset="0"/>
                <a:cs typeface="Arial" pitchFamily="34" charset="0"/>
              </a:rPr>
              <a:t>To be debited to P &amp; L A/c</a:t>
            </a:r>
            <a:endParaRPr lang="en-IN" sz="1400" dirty="0">
              <a:latin typeface="Arial" pitchFamily="34" charset="0"/>
              <a:cs typeface="Arial" pitchFamily="34" charset="0"/>
            </a:endParaRPr>
          </a:p>
        </p:txBody>
      </p:sp>
      <p:sp>
        <p:nvSpPr>
          <p:cNvPr id="28" name="Slide Number Placeholder 27"/>
          <p:cNvSpPr>
            <a:spLocks noGrp="1"/>
          </p:cNvSpPr>
          <p:nvPr>
            <p:ph type="sldNum" sz="quarter" idx="12"/>
          </p:nvPr>
        </p:nvSpPr>
        <p:spPr>
          <a:xfrm>
            <a:off x="3810000" y="6477000"/>
            <a:ext cx="762000" cy="244475"/>
          </a:xfrm>
        </p:spPr>
        <p:txBody>
          <a:bodyPr/>
          <a:lstStyle/>
          <a:p>
            <a:fld id="{B6F15528-21DE-4FAA-801E-634DDDAF4B2B}" type="slidenum">
              <a:rPr lang="en-US" smtClean="0"/>
              <a:pPr/>
              <a:t>10</a:t>
            </a:fld>
            <a:endParaRPr lang="en-US" dirty="0"/>
          </a:p>
        </p:txBody>
      </p:sp>
      <p:sp>
        <p:nvSpPr>
          <p:cNvPr id="30" name="Footer Placeholder 6"/>
          <p:cNvSpPr>
            <a:spLocks noGrp="1"/>
          </p:cNvSpPr>
          <p:nvPr>
            <p:ph type="ftr" sz="quarter" idx="11"/>
          </p:nvPr>
        </p:nvSpPr>
        <p:spPr>
          <a:xfrm>
            <a:off x="5638800" y="6473130"/>
            <a:ext cx="3505200" cy="365760"/>
          </a:xfrm>
        </p:spPr>
        <p:txBody>
          <a:bodyPr/>
          <a:lstStyle/>
          <a:p>
            <a:r>
              <a:rPr lang="en-US" dirty="0" smtClean="0"/>
              <a:t>ABC Sugar </a:t>
            </a:r>
            <a:r>
              <a:rPr lang="en-US" dirty="0" smtClean="0"/>
              <a:t>Mills Ltd</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152400"/>
            <a:ext cx="7543800" cy="461665"/>
          </a:xfrm>
          <a:prstGeom prst="rect">
            <a:avLst/>
          </a:prstGeom>
          <a:noFill/>
        </p:spPr>
        <p:txBody>
          <a:bodyPr wrap="square" rtlCol="0">
            <a:spAutoFit/>
          </a:bodyPr>
          <a:lstStyle/>
          <a:p>
            <a:r>
              <a:rPr lang="en-US" sz="2400" u="sng" dirty="0" smtClean="0">
                <a:solidFill>
                  <a:srgbClr val="00B050"/>
                </a:solidFill>
                <a:latin typeface="+mj-lt"/>
              </a:rPr>
              <a:t>Fixed Assets Tagging &amp; Coding Process</a:t>
            </a:r>
            <a:r>
              <a:rPr lang="en-US" sz="2400" dirty="0" smtClean="0">
                <a:solidFill>
                  <a:srgbClr val="00B050"/>
                </a:solidFill>
                <a:latin typeface="+mj-lt"/>
              </a:rPr>
              <a:t>: </a:t>
            </a:r>
            <a:endParaRPr lang="en-IN" sz="2400" dirty="0">
              <a:solidFill>
                <a:srgbClr val="00B050"/>
              </a:solidFill>
              <a:latin typeface="+mj-lt"/>
            </a:endParaRPr>
          </a:p>
        </p:txBody>
      </p:sp>
      <p:sp>
        <p:nvSpPr>
          <p:cNvPr id="3" name="Oval 2"/>
          <p:cNvSpPr/>
          <p:nvPr/>
        </p:nvSpPr>
        <p:spPr>
          <a:xfrm>
            <a:off x="2514600" y="2362200"/>
            <a:ext cx="1981200" cy="457200"/>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400" dirty="0" smtClean="0">
                <a:solidFill>
                  <a:schemeClr val="tx1"/>
                </a:solidFill>
              </a:rPr>
              <a:t>Fixed Asset Receipt</a:t>
            </a:r>
            <a:endParaRPr lang="en-IN" sz="1400" dirty="0">
              <a:solidFill>
                <a:schemeClr val="tx1"/>
              </a:solidFill>
            </a:endParaRPr>
          </a:p>
        </p:txBody>
      </p:sp>
      <p:cxnSp>
        <p:nvCxnSpPr>
          <p:cNvPr id="5" name="Straight Arrow Connector 4"/>
          <p:cNvCxnSpPr/>
          <p:nvPr/>
        </p:nvCxnSpPr>
        <p:spPr>
          <a:xfrm rot="5400000">
            <a:off x="3391694" y="3009106"/>
            <a:ext cx="2286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2514600" y="3124200"/>
            <a:ext cx="1981200" cy="457200"/>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1400" dirty="0" smtClean="0">
                <a:solidFill>
                  <a:schemeClr val="tx1"/>
                </a:solidFill>
              </a:rPr>
              <a:t>Inspection</a:t>
            </a:r>
            <a:endParaRPr lang="en-IN" sz="1400" dirty="0">
              <a:solidFill>
                <a:schemeClr val="tx1"/>
              </a:solidFill>
            </a:endParaRPr>
          </a:p>
        </p:txBody>
      </p:sp>
      <p:sp>
        <p:nvSpPr>
          <p:cNvPr id="8" name="Oval 7"/>
          <p:cNvSpPr/>
          <p:nvPr/>
        </p:nvSpPr>
        <p:spPr>
          <a:xfrm>
            <a:off x="2514600" y="3962400"/>
            <a:ext cx="1981200" cy="457200"/>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1400" dirty="0" smtClean="0">
                <a:solidFill>
                  <a:schemeClr val="tx1"/>
                </a:solidFill>
              </a:rPr>
              <a:t>Accounting</a:t>
            </a:r>
            <a:endParaRPr lang="en-IN" sz="1400" dirty="0">
              <a:solidFill>
                <a:schemeClr val="tx1"/>
              </a:solidFill>
            </a:endParaRPr>
          </a:p>
        </p:txBody>
      </p:sp>
      <p:cxnSp>
        <p:nvCxnSpPr>
          <p:cNvPr id="10" name="Straight Arrow Connector 9"/>
          <p:cNvCxnSpPr/>
          <p:nvPr/>
        </p:nvCxnSpPr>
        <p:spPr>
          <a:xfrm rot="5400000">
            <a:off x="3353594" y="3733006"/>
            <a:ext cx="304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rot="5400000">
            <a:off x="3353594" y="4571206"/>
            <a:ext cx="304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1981200" y="5638800"/>
            <a:ext cx="2971800" cy="609600"/>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400" dirty="0" smtClean="0">
                <a:solidFill>
                  <a:schemeClr val="tx1"/>
                </a:solidFill>
              </a:rPr>
              <a:t>Tagging of such code on Fixed Asset</a:t>
            </a:r>
            <a:endParaRPr lang="en-IN" sz="1400" dirty="0">
              <a:solidFill>
                <a:schemeClr val="tx1"/>
              </a:solidFill>
            </a:endParaRPr>
          </a:p>
        </p:txBody>
      </p:sp>
      <p:cxnSp>
        <p:nvCxnSpPr>
          <p:cNvPr id="15" name="Straight Arrow Connector 14"/>
          <p:cNvCxnSpPr/>
          <p:nvPr/>
        </p:nvCxnSpPr>
        <p:spPr>
          <a:xfrm rot="5400000">
            <a:off x="3353594" y="5485606"/>
            <a:ext cx="304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Oval 15"/>
          <p:cNvSpPr/>
          <p:nvPr/>
        </p:nvSpPr>
        <p:spPr>
          <a:xfrm>
            <a:off x="2057400" y="4724400"/>
            <a:ext cx="2971800" cy="609600"/>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400" dirty="0" smtClean="0">
                <a:solidFill>
                  <a:schemeClr val="tx1"/>
                </a:solidFill>
              </a:rPr>
              <a:t>Code generated either through system or manually</a:t>
            </a:r>
            <a:endParaRPr lang="en-IN" sz="1400" dirty="0">
              <a:solidFill>
                <a:schemeClr val="tx1"/>
              </a:solidFill>
            </a:endParaRPr>
          </a:p>
        </p:txBody>
      </p:sp>
      <p:cxnSp>
        <p:nvCxnSpPr>
          <p:cNvPr id="18" name="Straight Arrow Connector 17"/>
          <p:cNvCxnSpPr/>
          <p:nvPr/>
        </p:nvCxnSpPr>
        <p:spPr>
          <a:xfrm>
            <a:off x="5029200" y="5029200"/>
            <a:ext cx="381000" cy="1385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1" name="Oval 20"/>
          <p:cNvSpPr/>
          <p:nvPr/>
        </p:nvSpPr>
        <p:spPr>
          <a:xfrm>
            <a:off x="5410200" y="4572000"/>
            <a:ext cx="2590800" cy="83820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400" dirty="0" smtClean="0">
                <a:solidFill>
                  <a:schemeClr val="tx1"/>
                </a:solidFill>
              </a:rPr>
              <a:t>Recording the Code in FAR if generated manually</a:t>
            </a:r>
            <a:endParaRPr lang="en-IN" sz="1400" dirty="0">
              <a:solidFill>
                <a:schemeClr val="tx1"/>
              </a:solidFill>
            </a:endParaRPr>
          </a:p>
        </p:txBody>
      </p:sp>
      <p:cxnSp>
        <p:nvCxnSpPr>
          <p:cNvPr id="25" name="Straight Connector 24"/>
          <p:cNvCxnSpPr>
            <a:stCxn id="21" idx="4"/>
          </p:cNvCxnSpPr>
          <p:nvPr/>
        </p:nvCxnSpPr>
        <p:spPr>
          <a:xfrm rot="5400000">
            <a:off x="6438900" y="5676900"/>
            <a:ext cx="5334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endCxn id="14" idx="6"/>
          </p:cNvCxnSpPr>
          <p:nvPr/>
        </p:nvCxnSpPr>
        <p:spPr>
          <a:xfrm rot="10800000">
            <a:off x="4953000" y="5943600"/>
            <a:ext cx="17526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152400" y="685800"/>
            <a:ext cx="8763000" cy="1384995"/>
          </a:xfrm>
          <a:prstGeom prst="rect">
            <a:avLst/>
          </a:prstGeom>
          <a:noFill/>
        </p:spPr>
        <p:txBody>
          <a:bodyPr wrap="square" rtlCol="0">
            <a:spAutoFit/>
          </a:bodyPr>
          <a:lstStyle/>
          <a:p>
            <a:pPr algn="just"/>
            <a:r>
              <a:rPr lang="en-US" sz="1400" dirty="0" smtClean="0">
                <a:latin typeface="Verdana" pitchFamily="34" charset="0"/>
                <a:ea typeface="Verdana" pitchFamily="34" charset="0"/>
                <a:cs typeface="Verdana" pitchFamily="34" charset="0"/>
              </a:rPr>
              <a:t>The process of scientifically numbering fixed assets is called tagging. The purpose of Tagging assets is to track the movement of assets from one place to another place. A tag (bar code or unique number) helps in verification of the existence of assets and their location, aids in maintenance, provides a common ground for communication between the Accounts Department and the end-users and recording the net book value of asset in case of sale / scrapping.  All fixed assets must be tagged except land, building etc.</a:t>
            </a:r>
            <a:endParaRPr lang="en-IN" sz="1400" dirty="0">
              <a:latin typeface="Verdana" pitchFamily="34" charset="0"/>
              <a:ea typeface="Verdana" pitchFamily="34" charset="0"/>
              <a:cs typeface="Verdana" pitchFamily="34" charset="0"/>
            </a:endParaRPr>
          </a:p>
        </p:txBody>
      </p:sp>
      <p:sp>
        <p:nvSpPr>
          <p:cNvPr id="17" name="Slide Number Placeholder 16"/>
          <p:cNvSpPr>
            <a:spLocks noGrp="1"/>
          </p:cNvSpPr>
          <p:nvPr>
            <p:ph type="sldNum" sz="quarter" idx="12"/>
          </p:nvPr>
        </p:nvSpPr>
        <p:spPr>
          <a:xfrm>
            <a:off x="3733800" y="6477000"/>
            <a:ext cx="762000" cy="244475"/>
          </a:xfrm>
        </p:spPr>
        <p:txBody>
          <a:bodyPr/>
          <a:lstStyle/>
          <a:p>
            <a:fld id="{B6F15528-21DE-4FAA-801E-634DDDAF4B2B}" type="slidenum">
              <a:rPr lang="en-US" smtClean="0"/>
              <a:pPr/>
              <a:t>11</a:t>
            </a:fld>
            <a:endParaRPr lang="en-US" dirty="0"/>
          </a:p>
        </p:txBody>
      </p:sp>
      <p:pic>
        <p:nvPicPr>
          <p:cNvPr id="2050" name="Picture 2" descr="C:\Users\fff\Downloads\Image_FixedAssetPage.jpg"/>
          <p:cNvPicPr>
            <a:picLocks noChangeAspect="1" noChangeArrowheads="1"/>
          </p:cNvPicPr>
          <p:nvPr/>
        </p:nvPicPr>
        <p:blipFill>
          <a:blip r:embed="rId2"/>
          <a:srcRect/>
          <a:stretch>
            <a:fillRect/>
          </a:stretch>
        </p:blipFill>
        <p:spPr bwMode="auto">
          <a:xfrm>
            <a:off x="6096000" y="2133600"/>
            <a:ext cx="2777452" cy="183924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0" name="Footer Placeholder 6"/>
          <p:cNvSpPr>
            <a:spLocks noGrp="1"/>
          </p:cNvSpPr>
          <p:nvPr>
            <p:ph type="ftr" sz="quarter" idx="11"/>
          </p:nvPr>
        </p:nvSpPr>
        <p:spPr>
          <a:xfrm>
            <a:off x="5638800" y="6473130"/>
            <a:ext cx="3505200" cy="365760"/>
          </a:xfrm>
        </p:spPr>
        <p:txBody>
          <a:bodyPr/>
          <a:lstStyle/>
          <a:p>
            <a:r>
              <a:rPr lang="en-US" dirty="0" smtClean="0"/>
              <a:t>ABC Sugar </a:t>
            </a:r>
            <a:r>
              <a:rPr lang="en-US" dirty="0" smtClean="0"/>
              <a:t>Mills Ltd</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152400"/>
            <a:ext cx="6705600" cy="523220"/>
          </a:xfrm>
          <a:prstGeom prst="rect">
            <a:avLst/>
          </a:prstGeom>
          <a:noFill/>
        </p:spPr>
        <p:txBody>
          <a:bodyPr wrap="square" rtlCol="0">
            <a:spAutoFit/>
          </a:bodyPr>
          <a:lstStyle/>
          <a:p>
            <a:r>
              <a:rPr lang="en-US" sz="2800" dirty="0" smtClean="0">
                <a:solidFill>
                  <a:srgbClr val="0070C0"/>
                </a:solidFill>
              </a:rPr>
              <a:t>Fixed Assets Register (FAR) :</a:t>
            </a:r>
            <a:endParaRPr lang="en-IN" sz="2800" dirty="0">
              <a:solidFill>
                <a:srgbClr val="0070C0"/>
              </a:solidFill>
            </a:endParaRPr>
          </a:p>
        </p:txBody>
      </p:sp>
      <p:sp>
        <p:nvSpPr>
          <p:cNvPr id="4" name="Rounded Rectangle 3"/>
          <p:cNvSpPr/>
          <p:nvPr/>
        </p:nvSpPr>
        <p:spPr>
          <a:xfrm>
            <a:off x="304800" y="762000"/>
            <a:ext cx="8534400" cy="11430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en-US" sz="1600" dirty="0" smtClean="0">
                <a:solidFill>
                  <a:schemeClr val="tx1"/>
                </a:solidFill>
              </a:rPr>
              <a:t>What is FAR ?</a:t>
            </a:r>
          </a:p>
          <a:p>
            <a:r>
              <a:rPr lang="en-US" sz="1600" dirty="0" smtClean="0">
                <a:solidFill>
                  <a:schemeClr val="tx1"/>
                </a:solidFill>
              </a:rPr>
              <a:t> </a:t>
            </a:r>
          </a:p>
          <a:p>
            <a:r>
              <a:rPr lang="en-US" sz="1400" dirty="0" smtClean="0">
                <a:solidFill>
                  <a:schemeClr val="tx1"/>
                </a:solidFill>
              </a:rPr>
              <a:t>It is a register showing all the permanent assets owned by the company. It shows the qty, value &amp; location of these assets. Any deletion and addition to/of assets are also recorded in this register.</a:t>
            </a:r>
          </a:p>
          <a:p>
            <a:pPr algn="ctr"/>
            <a:endParaRPr lang="en-IN" sz="1400" dirty="0">
              <a:solidFill>
                <a:schemeClr val="tx1"/>
              </a:solidFill>
            </a:endParaRPr>
          </a:p>
        </p:txBody>
      </p:sp>
      <p:sp>
        <p:nvSpPr>
          <p:cNvPr id="5" name="Oval 4"/>
          <p:cNvSpPr/>
          <p:nvPr/>
        </p:nvSpPr>
        <p:spPr>
          <a:xfrm>
            <a:off x="3200400" y="4419600"/>
            <a:ext cx="2362200" cy="53340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smtClean="0">
                <a:solidFill>
                  <a:schemeClr val="tx1"/>
                </a:solidFill>
              </a:rPr>
              <a:t>Significance :</a:t>
            </a:r>
            <a:endParaRPr lang="en-IN" dirty="0">
              <a:solidFill>
                <a:schemeClr val="tx1"/>
              </a:solidFill>
            </a:endParaRPr>
          </a:p>
        </p:txBody>
      </p:sp>
      <p:cxnSp>
        <p:nvCxnSpPr>
          <p:cNvPr id="7" name="Straight Arrow Connector 6"/>
          <p:cNvCxnSpPr>
            <a:stCxn id="5" idx="4"/>
            <a:endCxn id="9" idx="0"/>
          </p:cNvCxnSpPr>
          <p:nvPr/>
        </p:nvCxnSpPr>
        <p:spPr>
          <a:xfrm rot="5400000">
            <a:off x="2590800" y="3771900"/>
            <a:ext cx="609600" cy="2971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Rounded Rectangle 8"/>
          <p:cNvSpPr/>
          <p:nvPr/>
        </p:nvSpPr>
        <p:spPr>
          <a:xfrm>
            <a:off x="381000" y="5562600"/>
            <a:ext cx="2057400" cy="457200"/>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sz="1400" dirty="0" smtClean="0">
                <a:solidFill>
                  <a:schemeClr val="tx1"/>
                </a:solidFill>
              </a:rPr>
              <a:t>Effective Control</a:t>
            </a:r>
            <a:endParaRPr lang="en-IN" sz="1400" dirty="0">
              <a:solidFill>
                <a:schemeClr val="tx1"/>
              </a:solidFill>
            </a:endParaRPr>
          </a:p>
        </p:txBody>
      </p:sp>
      <p:cxnSp>
        <p:nvCxnSpPr>
          <p:cNvPr id="11" name="Straight Arrow Connector 10"/>
          <p:cNvCxnSpPr>
            <a:stCxn id="5" idx="4"/>
            <a:endCxn id="15" idx="0"/>
          </p:cNvCxnSpPr>
          <p:nvPr/>
        </p:nvCxnSpPr>
        <p:spPr>
          <a:xfrm rot="5400000">
            <a:off x="4076700" y="5257800"/>
            <a:ext cx="6096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Rounded Rectangle 14"/>
          <p:cNvSpPr/>
          <p:nvPr/>
        </p:nvSpPr>
        <p:spPr>
          <a:xfrm>
            <a:off x="3352800" y="5562600"/>
            <a:ext cx="2057400" cy="457200"/>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1400" dirty="0" smtClean="0">
                <a:solidFill>
                  <a:schemeClr val="tx1"/>
                </a:solidFill>
              </a:rPr>
              <a:t>CARO  Compliance</a:t>
            </a:r>
            <a:endParaRPr lang="en-IN" sz="1400" dirty="0">
              <a:solidFill>
                <a:schemeClr val="tx1"/>
              </a:solidFill>
            </a:endParaRPr>
          </a:p>
        </p:txBody>
      </p:sp>
      <p:sp>
        <p:nvSpPr>
          <p:cNvPr id="16" name="Rounded Rectangle 15"/>
          <p:cNvSpPr/>
          <p:nvPr/>
        </p:nvSpPr>
        <p:spPr>
          <a:xfrm>
            <a:off x="6324600" y="5562600"/>
            <a:ext cx="2438400" cy="609600"/>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1400" dirty="0" smtClean="0">
                <a:solidFill>
                  <a:schemeClr val="tx1"/>
                </a:solidFill>
              </a:rPr>
              <a:t>Provides final Value of FA for financial statements</a:t>
            </a:r>
            <a:endParaRPr lang="en-IN" sz="1400" dirty="0">
              <a:solidFill>
                <a:schemeClr val="tx1"/>
              </a:solidFill>
            </a:endParaRPr>
          </a:p>
        </p:txBody>
      </p:sp>
      <p:cxnSp>
        <p:nvCxnSpPr>
          <p:cNvPr id="19" name="Straight Arrow Connector 18"/>
          <p:cNvCxnSpPr>
            <a:stCxn id="5" idx="4"/>
            <a:endCxn id="16" idx="0"/>
          </p:cNvCxnSpPr>
          <p:nvPr/>
        </p:nvCxnSpPr>
        <p:spPr>
          <a:xfrm rot="16200000" flipH="1">
            <a:off x="5657850" y="3676650"/>
            <a:ext cx="609600" cy="31623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aphicFrame>
        <p:nvGraphicFramePr>
          <p:cNvPr id="79" name="Table 78"/>
          <p:cNvGraphicFramePr>
            <a:graphicFrameLocks noGrp="1"/>
          </p:cNvGraphicFramePr>
          <p:nvPr/>
        </p:nvGraphicFramePr>
        <p:xfrm>
          <a:off x="762000" y="2514600"/>
          <a:ext cx="7543800" cy="1730469"/>
        </p:xfrm>
        <a:graphic>
          <a:graphicData uri="http://schemas.openxmlformats.org/drawingml/2006/table">
            <a:tbl>
              <a:tblPr firstRow="1" bandRow="1">
                <a:tableStyleId>{5C22544A-7EE6-4342-B048-85BDC9FD1C3A}</a:tableStyleId>
              </a:tblPr>
              <a:tblGrid>
                <a:gridCol w="3771900"/>
                <a:gridCol w="3771900"/>
              </a:tblGrid>
              <a:tr h="381000">
                <a:tc>
                  <a:txBody>
                    <a:bodyPr/>
                    <a:lstStyle/>
                    <a:p>
                      <a:pPr algn="ctr"/>
                      <a:r>
                        <a:rPr lang="en-US" sz="1600" b="0" dirty="0" smtClean="0">
                          <a:solidFill>
                            <a:schemeClr val="tx1"/>
                          </a:solidFill>
                          <a:latin typeface="Verdana" pitchFamily="34" charset="0"/>
                          <a:ea typeface="Verdana" pitchFamily="34" charset="0"/>
                          <a:cs typeface="Verdana" pitchFamily="34" charset="0"/>
                        </a:rPr>
                        <a:t>Stock Register</a:t>
                      </a:r>
                      <a:endParaRPr lang="en-IN" sz="1600" b="0" dirty="0">
                        <a:solidFill>
                          <a:schemeClr val="tx1"/>
                        </a:solidFill>
                        <a:latin typeface="Verdana" pitchFamily="34" charset="0"/>
                        <a:ea typeface="Verdana" pitchFamily="34" charset="0"/>
                        <a:cs typeface="Verdana" pitchFamily="34" charset="0"/>
                      </a:endParaRPr>
                    </a:p>
                  </a:txBody>
                  <a:tcPr marT="91440" marB="91440">
                    <a:solidFill>
                      <a:schemeClr val="accent1">
                        <a:lumMod val="60000"/>
                        <a:lumOff val="40000"/>
                      </a:schemeClr>
                    </a:solidFill>
                  </a:tcPr>
                </a:tc>
                <a:tc>
                  <a:txBody>
                    <a:bodyPr/>
                    <a:lstStyle/>
                    <a:p>
                      <a:pPr algn="ctr"/>
                      <a:r>
                        <a:rPr lang="en-US" sz="1600" b="0" dirty="0" smtClean="0">
                          <a:solidFill>
                            <a:schemeClr val="tx1"/>
                          </a:solidFill>
                          <a:latin typeface="Verdana" pitchFamily="34" charset="0"/>
                          <a:ea typeface="Verdana" pitchFamily="34" charset="0"/>
                          <a:cs typeface="Verdana" pitchFamily="34" charset="0"/>
                        </a:rPr>
                        <a:t>FAR</a:t>
                      </a:r>
                      <a:endParaRPr lang="en-IN" sz="1600" b="0" dirty="0">
                        <a:solidFill>
                          <a:schemeClr val="tx1"/>
                        </a:solidFill>
                        <a:latin typeface="Verdana" pitchFamily="34" charset="0"/>
                        <a:ea typeface="Verdana" pitchFamily="34" charset="0"/>
                        <a:cs typeface="Verdana" pitchFamily="34" charset="0"/>
                      </a:endParaRPr>
                    </a:p>
                  </a:txBody>
                  <a:tcPr marT="91440" marB="91440">
                    <a:solidFill>
                      <a:schemeClr val="accent1">
                        <a:lumMod val="60000"/>
                        <a:lumOff val="40000"/>
                      </a:schemeClr>
                    </a:solidFill>
                  </a:tcPr>
                </a:tc>
              </a:tr>
              <a:tr h="536006">
                <a:tc>
                  <a:txBody>
                    <a:bodyPr/>
                    <a:lstStyle/>
                    <a:p>
                      <a:pPr algn="ctr"/>
                      <a:r>
                        <a:rPr kumimoji="0" lang="en-US" sz="1200" b="0" kern="1200" baseline="0" dirty="0" smtClean="0">
                          <a:solidFill>
                            <a:schemeClr val="tx1"/>
                          </a:solidFill>
                          <a:latin typeface="Verdana" pitchFamily="34" charset="0"/>
                          <a:ea typeface="Verdana" pitchFamily="34" charset="0"/>
                          <a:cs typeface="Verdana" pitchFamily="34" charset="0"/>
                        </a:rPr>
                        <a:t>To</a:t>
                      </a:r>
                      <a:r>
                        <a:rPr lang="en-US" sz="1200" b="0" baseline="0" dirty="0" smtClean="0">
                          <a:solidFill>
                            <a:schemeClr val="tx1"/>
                          </a:solidFill>
                          <a:latin typeface="Verdana" pitchFamily="34" charset="0"/>
                          <a:ea typeface="Verdana" pitchFamily="34" charset="0"/>
                          <a:cs typeface="Verdana" pitchFamily="34" charset="0"/>
                        </a:rPr>
                        <a:t> keep record of goods received &amp; issued</a:t>
                      </a:r>
                      <a:endParaRPr lang="en-IN" sz="1200" b="0" dirty="0">
                        <a:solidFill>
                          <a:schemeClr val="tx1"/>
                        </a:solidFill>
                        <a:latin typeface="Verdana" pitchFamily="34" charset="0"/>
                        <a:ea typeface="Verdana" pitchFamily="34" charset="0"/>
                        <a:cs typeface="Verdana" pitchFamily="34" charset="0"/>
                      </a:endParaRPr>
                    </a:p>
                  </a:txBody>
                  <a:tcPr>
                    <a:solidFill>
                      <a:schemeClr val="accent1">
                        <a:lumMod val="20000"/>
                        <a:lumOff val="80000"/>
                      </a:schemeClr>
                    </a:solidFill>
                  </a:tcPr>
                </a:tc>
                <a:tc>
                  <a:txBody>
                    <a:bodyPr/>
                    <a:lstStyle/>
                    <a:p>
                      <a:pPr algn="ctr"/>
                      <a:r>
                        <a:rPr lang="en-US" sz="1200" b="0" dirty="0" smtClean="0">
                          <a:solidFill>
                            <a:schemeClr val="tx1"/>
                          </a:solidFill>
                          <a:latin typeface="Verdana" pitchFamily="34" charset="0"/>
                          <a:ea typeface="Verdana" pitchFamily="34" charset="0"/>
                          <a:cs typeface="Verdana" pitchFamily="34" charset="0"/>
                        </a:rPr>
                        <a:t>To exercise effective control</a:t>
                      </a:r>
                      <a:r>
                        <a:rPr lang="en-US" sz="1200" b="0" baseline="0" dirty="0" smtClean="0">
                          <a:solidFill>
                            <a:schemeClr val="tx1"/>
                          </a:solidFill>
                          <a:latin typeface="Verdana" pitchFamily="34" charset="0"/>
                          <a:ea typeface="Verdana" pitchFamily="34" charset="0"/>
                          <a:cs typeface="Verdana" pitchFamily="34" charset="0"/>
                        </a:rPr>
                        <a:t> over the Fixed Assets held by the company</a:t>
                      </a:r>
                      <a:endParaRPr lang="en-IN" sz="1200" b="0" dirty="0">
                        <a:solidFill>
                          <a:schemeClr val="tx1"/>
                        </a:solidFill>
                        <a:latin typeface="Verdana" pitchFamily="34" charset="0"/>
                        <a:ea typeface="Verdana" pitchFamily="34" charset="0"/>
                        <a:cs typeface="Verdana" pitchFamily="34" charset="0"/>
                      </a:endParaRPr>
                    </a:p>
                  </a:txBody>
                  <a:tcPr>
                    <a:solidFill>
                      <a:schemeClr val="accent1">
                        <a:lumMod val="20000"/>
                        <a:lumOff val="80000"/>
                      </a:schemeClr>
                    </a:solidFill>
                  </a:tcPr>
                </a:tc>
              </a:tr>
              <a:tr h="366909">
                <a:tc>
                  <a:txBody>
                    <a:bodyPr/>
                    <a:lstStyle/>
                    <a:p>
                      <a:pPr algn="ctr"/>
                      <a:r>
                        <a:rPr lang="en-US" sz="1200" dirty="0" smtClean="0">
                          <a:solidFill>
                            <a:schemeClr val="tx1"/>
                          </a:solidFill>
                          <a:latin typeface="Verdana" pitchFamily="34" charset="0"/>
                          <a:ea typeface="Verdana" pitchFamily="34" charset="0"/>
                          <a:cs typeface="Verdana" pitchFamily="34" charset="0"/>
                        </a:rPr>
                        <a:t>Used for items</a:t>
                      </a:r>
                      <a:r>
                        <a:rPr lang="en-US" sz="1200" baseline="0" dirty="0" smtClean="0">
                          <a:solidFill>
                            <a:schemeClr val="tx1"/>
                          </a:solidFill>
                          <a:latin typeface="Verdana" pitchFamily="34" charset="0"/>
                          <a:ea typeface="Verdana" pitchFamily="34" charset="0"/>
                          <a:cs typeface="Verdana" pitchFamily="34" charset="0"/>
                        </a:rPr>
                        <a:t> which are not permanent</a:t>
                      </a:r>
                      <a:endParaRPr lang="en-IN" sz="1200" dirty="0">
                        <a:solidFill>
                          <a:schemeClr val="tx1"/>
                        </a:solidFill>
                        <a:latin typeface="Verdana" pitchFamily="34" charset="0"/>
                        <a:ea typeface="Verdana" pitchFamily="34" charset="0"/>
                        <a:cs typeface="Verdana" pitchFamily="34" charset="0"/>
                      </a:endParaRPr>
                    </a:p>
                  </a:txBody>
                  <a:tcPr/>
                </a:tc>
                <a:tc>
                  <a:txBody>
                    <a:bodyPr/>
                    <a:lstStyle/>
                    <a:p>
                      <a:pPr algn="ctr"/>
                      <a:r>
                        <a:rPr lang="en-US" sz="1200" dirty="0" smtClean="0">
                          <a:solidFill>
                            <a:schemeClr val="tx1"/>
                          </a:solidFill>
                          <a:latin typeface="Verdana" pitchFamily="34" charset="0"/>
                          <a:ea typeface="Verdana" pitchFamily="34" charset="0"/>
                          <a:cs typeface="Verdana" pitchFamily="34" charset="0"/>
                        </a:rPr>
                        <a:t>Used for assets which are permanent in nature</a:t>
                      </a:r>
                      <a:endParaRPr lang="en-IN" sz="1200" dirty="0">
                        <a:solidFill>
                          <a:schemeClr val="tx1"/>
                        </a:solidFill>
                        <a:latin typeface="Verdana" pitchFamily="34" charset="0"/>
                        <a:ea typeface="Verdana" pitchFamily="34" charset="0"/>
                        <a:cs typeface="Verdana" pitchFamily="34" charset="0"/>
                      </a:endParaRPr>
                    </a:p>
                  </a:txBody>
                  <a:tcPr/>
                </a:tc>
              </a:tr>
              <a:tr h="310543">
                <a:tc>
                  <a:txBody>
                    <a:bodyPr/>
                    <a:lstStyle/>
                    <a:p>
                      <a:pPr algn="ctr"/>
                      <a:r>
                        <a:rPr lang="en-US" sz="1200" dirty="0" smtClean="0">
                          <a:solidFill>
                            <a:schemeClr val="tx1"/>
                          </a:solidFill>
                          <a:latin typeface="Verdana" pitchFamily="34" charset="0"/>
                          <a:ea typeface="Verdana" pitchFamily="34" charset="0"/>
                          <a:cs typeface="Verdana" pitchFamily="34" charset="0"/>
                        </a:rPr>
                        <a:t>Contains</a:t>
                      </a:r>
                      <a:r>
                        <a:rPr lang="en-US" sz="1200" baseline="0" dirty="0" smtClean="0">
                          <a:solidFill>
                            <a:schemeClr val="tx1"/>
                          </a:solidFill>
                          <a:latin typeface="Verdana" pitchFamily="34" charset="0"/>
                          <a:ea typeface="Verdana" pitchFamily="34" charset="0"/>
                          <a:cs typeface="Verdana" pitchFamily="34" charset="0"/>
                        </a:rPr>
                        <a:t> low value items</a:t>
                      </a:r>
                      <a:endParaRPr lang="en-IN" sz="1200" dirty="0">
                        <a:solidFill>
                          <a:schemeClr val="tx1"/>
                        </a:solidFill>
                        <a:latin typeface="Verdana" pitchFamily="34" charset="0"/>
                        <a:ea typeface="Verdana" pitchFamily="34" charset="0"/>
                        <a:cs typeface="Verdana" pitchFamily="34" charset="0"/>
                      </a:endParaRPr>
                    </a:p>
                  </a:txBody>
                  <a:tcPr/>
                </a:tc>
                <a:tc>
                  <a:txBody>
                    <a:bodyPr/>
                    <a:lstStyle/>
                    <a:p>
                      <a:pPr algn="ctr"/>
                      <a:r>
                        <a:rPr lang="en-US" sz="1200" dirty="0" smtClean="0">
                          <a:solidFill>
                            <a:schemeClr val="tx1"/>
                          </a:solidFill>
                          <a:latin typeface="Verdana" pitchFamily="34" charset="0"/>
                          <a:ea typeface="Verdana" pitchFamily="34" charset="0"/>
                          <a:cs typeface="Verdana" pitchFamily="34" charset="0"/>
                        </a:rPr>
                        <a:t>Contains relatively</a:t>
                      </a:r>
                      <a:r>
                        <a:rPr lang="en-US" sz="1200" baseline="0" dirty="0" smtClean="0">
                          <a:solidFill>
                            <a:schemeClr val="tx1"/>
                          </a:solidFill>
                          <a:latin typeface="Verdana" pitchFamily="34" charset="0"/>
                          <a:ea typeface="Verdana" pitchFamily="34" charset="0"/>
                          <a:cs typeface="Verdana" pitchFamily="34" charset="0"/>
                        </a:rPr>
                        <a:t> high value items</a:t>
                      </a:r>
                      <a:endParaRPr lang="en-IN" sz="1200" dirty="0">
                        <a:solidFill>
                          <a:schemeClr val="tx1"/>
                        </a:solidFill>
                        <a:latin typeface="Verdana" pitchFamily="34" charset="0"/>
                        <a:ea typeface="Verdana" pitchFamily="34" charset="0"/>
                        <a:cs typeface="Verdana" pitchFamily="34" charset="0"/>
                      </a:endParaRPr>
                    </a:p>
                  </a:txBody>
                  <a:tcPr/>
                </a:tc>
              </a:tr>
            </a:tbl>
          </a:graphicData>
        </a:graphic>
      </p:graphicFrame>
      <p:sp>
        <p:nvSpPr>
          <p:cNvPr id="80" name="TextBox 79"/>
          <p:cNvSpPr txBox="1"/>
          <p:nvPr/>
        </p:nvSpPr>
        <p:spPr>
          <a:xfrm>
            <a:off x="3200400" y="2133600"/>
            <a:ext cx="3200400" cy="369332"/>
          </a:xfrm>
          <a:prstGeom prst="rect">
            <a:avLst/>
          </a:prstGeom>
          <a:noFill/>
        </p:spPr>
        <p:txBody>
          <a:bodyPr wrap="square" rtlCol="0">
            <a:spAutoFit/>
          </a:bodyPr>
          <a:lstStyle/>
          <a:p>
            <a:r>
              <a:rPr lang="en-US" b="1" dirty="0" smtClean="0">
                <a:solidFill>
                  <a:srgbClr val="002060"/>
                </a:solidFill>
                <a:latin typeface="Arial" pitchFamily="34" charset="0"/>
                <a:cs typeface="Arial" pitchFamily="34" charset="0"/>
              </a:rPr>
              <a:t>FAR  V/s Stock Register</a:t>
            </a:r>
            <a:endParaRPr lang="en-IN" b="1" dirty="0">
              <a:solidFill>
                <a:srgbClr val="002060"/>
              </a:solidFill>
              <a:latin typeface="Arial" pitchFamily="34" charset="0"/>
              <a:cs typeface="Arial" pitchFamily="34" charset="0"/>
            </a:endParaRPr>
          </a:p>
        </p:txBody>
      </p:sp>
      <p:sp>
        <p:nvSpPr>
          <p:cNvPr id="13" name="Slide Number Placeholder 12"/>
          <p:cNvSpPr>
            <a:spLocks noGrp="1"/>
          </p:cNvSpPr>
          <p:nvPr>
            <p:ph type="sldNum" sz="quarter" idx="12"/>
          </p:nvPr>
        </p:nvSpPr>
        <p:spPr>
          <a:xfrm>
            <a:off x="3733800" y="6477000"/>
            <a:ext cx="762000" cy="244475"/>
          </a:xfrm>
        </p:spPr>
        <p:txBody>
          <a:bodyPr/>
          <a:lstStyle/>
          <a:p>
            <a:fld id="{B6F15528-21DE-4FAA-801E-634DDDAF4B2B}" type="slidenum">
              <a:rPr lang="en-US" smtClean="0"/>
              <a:pPr/>
              <a:t>12</a:t>
            </a:fld>
            <a:endParaRPr lang="en-US" dirty="0"/>
          </a:p>
        </p:txBody>
      </p:sp>
      <p:sp>
        <p:nvSpPr>
          <p:cNvPr id="17" name="Footer Placeholder 6"/>
          <p:cNvSpPr>
            <a:spLocks noGrp="1"/>
          </p:cNvSpPr>
          <p:nvPr>
            <p:ph type="ftr" sz="quarter" idx="11"/>
          </p:nvPr>
        </p:nvSpPr>
        <p:spPr>
          <a:xfrm>
            <a:off x="5638800" y="6473130"/>
            <a:ext cx="3505200" cy="365760"/>
          </a:xfrm>
        </p:spPr>
        <p:txBody>
          <a:bodyPr/>
          <a:lstStyle/>
          <a:p>
            <a:r>
              <a:rPr lang="en-US" dirty="0" smtClean="0"/>
              <a:t>ABC Sugar </a:t>
            </a:r>
            <a:r>
              <a:rPr lang="en-US" dirty="0" smtClean="0"/>
              <a:t>Mills Ltd</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Arrow Connector 10"/>
          <p:cNvCxnSpPr>
            <a:stCxn id="25" idx="4"/>
            <a:endCxn id="29" idx="0"/>
          </p:cNvCxnSpPr>
          <p:nvPr/>
        </p:nvCxnSpPr>
        <p:spPr>
          <a:xfrm rot="5400000">
            <a:off x="3143250" y="1162050"/>
            <a:ext cx="1752600" cy="12573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5" name="Oval 24"/>
          <p:cNvSpPr/>
          <p:nvPr/>
        </p:nvSpPr>
        <p:spPr>
          <a:xfrm>
            <a:off x="3352800" y="533400"/>
            <a:ext cx="2590800" cy="381000"/>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1400" dirty="0" smtClean="0">
                <a:solidFill>
                  <a:schemeClr val="tx1"/>
                </a:solidFill>
              </a:rPr>
              <a:t>Contents of FAR</a:t>
            </a:r>
            <a:endParaRPr lang="en-IN" sz="1400" dirty="0">
              <a:solidFill>
                <a:schemeClr val="tx1"/>
              </a:solidFill>
            </a:endParaRPr>
          </a:p>
        </p:txBody>
      </p:sp>
      <p:sp>
        <p:nvSpPr>
          <p:cNvPr id="26" name="Oval 25"/>
          <p:cNvSpPr/>
          <p:nvPr/>
        </p:nvSpPr>
        <p:spPr>
          <a:xfrm>
            <a:off x="152400" y="1066800"/>
            <a:ext cx="1295400" cy="457200"/>
          </a:xfrm>
          <a:prstGeom prst="ellipse">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1300" dirty="0" smtClean="0">
                <a:solidFill>
                  <a:schemeClr val="tx1"/>
                </a:solidFill>
              </a:rPr>
              <a:t>Asset Code</a:t>
            </a:r>
            <a:endParaRPr lang="en-IN" sz="1300" dirty="0">
              <a:solidFill>
                <a:schemeClr val="tx1"/>
              </a:solidFill>
            </a:endParaRPr>
          </a:p>
        </p:txBody>
      </p:sp>
      <p:sp>
        <p:nvSpPr>
          <p:cNvPr id="27" name="Oval 26"/>
          <p:cNvSpPr/>
          <p:nvPr/>
        </p:nvSpPr>
        <p:spPr>
          <a:xfrm>
            <a:off x="533400" y="1676400"/>
            <a:ext cx="1524000" cy="457200"/>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1300" dirty="0" smtClean="0">
                <a:solidFill>
                  <a:schemeClr val="tx1"/>
                </a:solidFill>
              </a:rPr>
              <a:t>Asset Description</a:t>
            </a:r>
            <a:endParaRPr lang="en-IN" sz="1300" dirty="0">
              <a:solidFill>
                <a:schemeClr val="tx1"/>
              </a:solidFill>
            </a:endParaRPr>
          </a:p>
        </p:txBody>
      </p:sp>
      <p:sp>
        <p:nvSpPr>
          <p:cNvPr id="28" name="Oval 27"/>
          <p:cNvSpPr/>
          <p:nvPr/>
        </p:nvSpPr>
        <p:spPr>
          <a:xfrm>
            <a:off x="1524000" y="2209800"/>
            <a:ext cx="1542143" cy="4572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1300" dirty="0" smtClean="0">
                <a:solidFill>
                  <a:schemeClr val="tx1"/>
                </a:solidFill>
              </a:rPr>
              <a:t>Asset Category</a:t>
            </a:r>
            <a:endParaRPr lang="en-IN" sz="1300" dirty="0">
              <a:solidFill>
                <a:schemeClr val="tx1"/>
              </a:solidFill>
            </a:endParaRPr>
          </a:p>
        </p:txBody>
      </p:sp>
      <p:sp>
        <p:nvSpPr>
          <p:cNvPr id="29" name="Oval 28"/>
          <p:cNvSpPr/>
          <p:nvPr/>
        </p:nvSpPr>
        <p:spPr>
          <a:xfrm>
            <a:off x="2743200" y="2667000"/>
            <a:ext cx="1295400" cy="457200"/>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sz="1300" dirty="0" smtClean="0">
                <a:solidFill>
                  <a:schemeClr val="tx1"/>
                </a:solidFill>
              </a:rPr>
              <a:t>Cost</a:t>
            </a:r>
            <a:endParaRPr lang="en-IN" sz="1300" dirty="0">
              <a:solidFill>
                <a:schemeClr val="tx1"/>
              </a:solidFill>
            </a:endParaRPr>
          </a:p>
        </p:txBody>
      </p:sp>
      <p:sp>
        <p:nvSpPr>
          <p:cNvPr id="30" name="Oval 29"/>
          <p:cNvSpPr/>
          <p:nvPr/>
        </p:nvSpPr>
        <p:spPr>
          <a:xfrm>
            <a:off x="7391400" y="1600200"/>
            <a:ext cx="1295400" cy="457200"/>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1300" dirty="0" smtClean="0">
                <a:solidFill>
                  <a:schemeClr val="tx1"/>
                </a:solidFill>
              </a:rPr>
              <a:t>Quantity</a:t>
            </a:r>
            <a:endParaRPr lang="en-IN" sz="1300" dirty="0">
              <a:solidFill>
                <a:schemeClr val="tx1"/>
              </a:solidFill>
            </a:endParaRPr>
          </a:p>
        </p:txBody>
      </p:sp>
      <p:sp>
        <p:nvSpPr>
          <p:cNvPr id="31" name="Oval 30"/>
          <p:cNvSpPr/>
          <p:nvPr/>
        </p:nvSpPr>
        <p:spPr>
          <a:xfrm>
            <a:off x="7848600" y="1066800"/>
            <a:ext cx="1295400" cy="4572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1300" dirty="0" smtClean="0">
                <a:solidFill>
                  <a:schemeClr val="tx1"/>
                </a:solidFill>
              </a:rPr>
              <a:t>Location</a:t>
            </a:r>
            <a:endParaRPr lang="en-IN" sz="1300" dirty="0">
              <a:solidFill>
                <a:schemeClr val="tx1"/>
              </a:solidFill>
            </a:endParaRPr>
          </a:p>
        </p:txBody>
      </p:sp>
      <p:cxnSp>
        <p:nvCxnSpPr>
          <p:cNvPr id="32" name="Straight Arrow Connector 31"/>
          <p:cNvCxnSpPr>
            <a:stCxn id="25" idx="4"/>
            <a:endCxn id="27" idx="0"/>
          </p:cNvCxnSpPr>
          <p:nvPr/>
        </p:nvCxnSpPr>
        <p:spPr>
          <a:xfrm rot="5400000">
            <a:off x="2590800" y="-381000"/>
            <a:ext cx="762000" cy="3352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endCxn id="28" idx="0"/>
          </p:cNvCxnSpPr>
          <p:nvPr/>
        </p:nvCxnSpPr>
        <p:spPr>
          <a:xfrm rot="10800000" flipV="1">
            <a:off x="2295072" y="914400"/>
            <a:ext cx="2353128" cy="1295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endCxn id="30" idx="0"/>
          </p:cNvCxnSpPr>
          <p:nvPr/>
        </p:nvCxnSpPr>
        <p:spPr>
          <a:xfrm>
            <a:off x="4648200" y="914400"/>
            <a:ext cx="3390900" cy="685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endCxn id="31" idx="0"/>
          </p:cNvCxnSpPr>
          <p:nvPr/>
        </p:nvCxnSpPr>
        <p:spPr>
          <a:xfrm>
            <a:off x="4724400" y="914400"/>
            <a:ext cx="377190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a:endCxn id="26" idx="0"/>
          </p:cNvCxnSpPr>
          <p:nvPr/>
        </p:nvCxnSpPr>
        <p:spPr>
          <a:xfrm rot="10800000" flipV="1">
            <a:off x="800100" y="914400"/>
            <a:ext cx="388620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0" name="Oval 49"/>
          <p:cNvSpPr/>
          <p:nvPr/>
        </p:nvSpPr>
        <p:spPr>
          <a:xfrm>
            <a:off x="5791200" y="2514600"/>
            <a:ext cx="1295400" cy="533400"/>
          </a:xfrm>
          <a:prstGeom prst="ellipse">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sz="1300" dirty="0" smtClean="0">
                <a:solidFill>
                  <a:schemeClr val="tx1"/>
                </a:solidFill>
              </a:rPr>
              <a:t>Supplier’s Name</a:t>
            </a:r>
            <a:endParaRPr lang="en-IN" sz="1300" dirty="0">
              <a:solidFill>
                <a:schemeClr val="tx1"/>
              </a:solidFill>
            </a:endParaRPr>
          </a:p>
        </p:txBody>
      </p:sp>
      <p:sp>
        <p:nvSpPr>
          <p:cNvPr id="51" name="Oval 50"/>
          <p:cNvSpPr/>
          <p:nvPr/>
        </p:nvSpPr>
        <p:spPr>
          <a:xfrm>
            <a:off x="6858000" y="2209800"/>
            <a:ext cx="1295400" cy="457200"/>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1300" dirty="0" smtClean="0">
                <a:solidFill>
                  <a:schemeClr val="tx1"/>
                </a:solidFill>
              </a:rPr>
              <a:t>Invoice No.</a:t>
            </a:r>
          </a:p>
        </p:txBody>
      </p:sp>
      <p:cxnSp>
        <p:nvCxnSpPr>
          <p:cNvPr id="56" name="Straight Arrow Connector 55"/>
          <p:cNvCxnSpPr>
            <a:stCxn id="25" idx="4"/>
            <a:endCxn id="51" idx="0"/>
          </p:cNvCxnSpPr>
          <p:nvPr/>
        </p:nvCxnSpPr>
        <p:spPr>
          <a:xfrm rot="16200000" flipH="1">
            <a:off x="5429250" y="133350"/>
            <a:ext cx="1295400" cy="28575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a:stCxn id="25" idx="4"/>
            <a:endCxn id="50" idx="0"/>
          </p:cNvCxnSpPr>
          <p:nvPr/>
        </p:nvCxnSpPr>
        <p:spPr>
          <a:xfrm rot="16200000" flipH="1">
            <a:off x="4743450" y="819150"/>
            <a:ext cx="1600200" cy="17907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4" name="Oval 63"/>
          <p:cNvSpPr/>
          <p:nvPr/>
        </p:nvSpPr>
        <p:spPr>
          <a:xfrm>
            <a:off x="4191000" y="2743200"/>
            <a:ext cx="16002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00" dirty="0" smtClean="0">
                <a:solidFill>
                  <a:schemeClr val="tx1"/>
                </a:solidFill>
              </a:rPr>
              <a:t>Depreciation</a:t>
            </a:r>
            <a:endParaRPr lang="en-IN" sz="1300" dirty="0">
              <a:solidFill>
                <a:schemeClr val="tx1"/>
              </a:solidFill>
            </a:endParaRPr>
          </a:p>
        </p:txBody>
      </p:sp>
      <p:cxnSp>
        <p:nvCxnSpPr>
          <p:cNvPr id="68" name="Straight Arrow Connector 67"/>
          <p:cNvCxnSpPr>
            <a:stCxn id="25" idx="4"/>
            <a:endCxn id="64" idx="0"/>
          </p:cNvCxnSpPr>
          <p:nvPr/>
        </p:nvCxnSpPr>
        <p:spPr>
          <a:xfrm rot="16200000" flipH="1">
            <a:off x="3905250" y="1657350"/>
            <a:ext cx="1828800" cy="3429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9" name="Rounded Rectangle 78"/>
          <p:cNvSpPr/>
          <p:nvPr/>
        </p:nvSpPr>
        <p:spPr>
          <a:xfrm>
            <a:off x="152400" y="4572000"/>
            <a:ext cx="838200" cy="6096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00" dirty="0" smtClean="0">
                <a:solidFill>
                  <a:schemeClr val="tx1"/>
                </a:solidFill>
              </a:rPr>
              <a:t>Basic Value</a:t>
            </a:r>
            <a:endParaRPr lang="en-IN" sz="1300" dirty="0">
              <a:solidFill>
                <a:schemeClr val="tx1"/>
              </a:solidFill>
            </a:endParaRPr>
          </a:p>
        </p:txBody>
      </p:sp>
      <p:sp>
        <p:nvSpPr>
          <p:cNvPr id="81" name="Rounded Rectangle 80"/>
          <p:cNvSpPr/>
          <p:nvPr/>
        </p:nvSpPr>
        <p:spPr>
          <a:xfrm>
            <a:off x="1219200" y="4572000"/>
            <a:ext cx="838200" cy="60960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300" dirty="0" smtClean="0">
                <a:solidFill>
                  <a:schemeClr val="tx1"/>
                </a:solidFill>
              </a:rPr>
              <a:t>Duties &amp; Taxes</a:t>
            </a:r>
            <a:endParaRPr lang="en-IN" sz="1300" dirty="0">
              <a:solidFill>
                <a:schemeClr val="tx1"/>
              </a:solidFill>
            </a:endParaRPr>
          </a:p>
        </p:txBody>
      </p:sp>
      <p:sp>
        <p:nvSpPr>
          <p:cNvPr id="82" name="Rounded Rectangle 81"/>
          <p:cNvSpPr/>
          <p:nvPr/>
        </p:nvSpPr>
        <p:spPr>
          <a:xfrm>
            <a:off x="2286000" y="4572000"/>
            <a:ext cx="838200" cy="609600"/>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1300" dirty="0" smtClean="0">
                <a:solidFill>
                  <a:schemeClr val="tx1"/>
                </a:solidFill>
              </a:rPr>
              <a:t>Freight</a:t>
            </a:r>
          </a:p>
        </p:txBody>
      </p:sp>
      <p:sp>
        <p:nvSpPr>
          <p:cNvPr id="83" name="Rounded Rectangle 82"/>
          <p:cNvSpPr/>
          <p:nvPr/>
        </p:nvSpPr>
        <p:spPr>
          <a:xfrm>
            <a:off x="4953000" y="4572000"/>
            <a:ext cx="1066800" cy="609600"/>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1300" dirty="0" smtClean="0">
                <a:solidFill>
                  <a:schemeClr val="tx1"/>
                </a:solidFill>
              </a:rPr>
              <a:t>Insurance</a:t>
            </a:r>
          </a:p>
        </p:txBody>
      </p:sp>
      <p:sp>
        <p:nvSpPr>
          <p:cNvPr id="84" name="Rounded Rectangle 83"/>
          <p:cNvSpPr/>
          <p:nvPr/>
        </p:nvSpPr>
        <p:spPr>
          <a:xfrm>
            <a:off x="6248400" y="4572000"/>
            <a:ext cx="1219200" cy="609600"/>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300" dirty="0" smtClean="0">
                <a:solidFill>
                  <a:schemeClr val="tx1"/>
                </a:solidFill>
              </a:rPr>
              <a:t>Forex Fluctuations</a:t>
            </a:r>
          </a:p>
        </p:txBody>
      </p:sp>
      <p:sp>
        <p:nvSpPr>
          <p:cNvPr id="85" name="Rounded Rectangle 84"/>
          <p:cNvSpPr/>
          <p:nvPr/>
        </p:nvSpPr>
        <p:spPr>
          <a:xfrm>
            <a:off x="7848600" y="4572000"/>
            <a:ext cx="1066800" cy="60960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1300" dirty="0" smtClean="0">
                <a:solidFill>
                  <a:schemeClr val="tx1"/>
                </a:solidFill>
              </a:rPr>
              <a:t>Interest Cost</a:t>
            </a:r>
          </a:p>
        </p:txBody>
      </p:sp>
      <p:cxnSp>
        <p:nvCxnSpPr>
          <p:cNvPr id="87" name="Straight Arrow Connector 86"/>
          <p:cNvCxnSpPr>
            <a:stCxn id="29" idx="4"/>
            <a:endCxn id="79" idx="0"/>
          </p:cNvCxnSpPr>
          <p:nvPr/>
        </p:nvCxnSpPr>
        <p:spPr>
          <a:xfrm rot="5400000">
            <a:off x="1257300" y="2438400"/>
            <a:ext cx="1447800" cy="2819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8" name="Straight Arrow Connector 87"/>
          <p:cNvCxnSpPr>
            <a:stCxn id="29" idx="4"/>
            <a:endCxn id="81" idx="0"/>
          </p:cNvCxnSpPr>
          <p:nvPr/>
        </p:nvCxnSpPr>
        <p:spPr>
          <a:xfrm rot="5400000">
            <a:off x="1790700" y="2971800"/>
            <a:ext cx="1447800" cy="1752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1" name="Straight Arrow Connector 90"/>
          <p:cNvCxnSpPr>
            <a:stCxn id="29" idx="4"/>
            <a:endCxn id="82" idx="0"/>
          </p:cNvCxnSpPr>
          <p:nvPr/>
        </p:nvCxnSpPr>
        <p:spPr>
          <a:xfrm rot="5400000">
            <a:off x="2324100" y="3505200"/>
            <a:ext cx="1447800" cy="685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4" name="Straight Arrow Connector 93"/>
          <p:cNvCxnSpPr>
            <a:stCxn id="29" idx="4"/>
            <a:endCxn id="83" idx="0"/>
          </p:cNvCxnSpPr>
          <p:nvPr/>
        </p:nvCxnSpPr>
        <p:spPr>
          <a:xfrm rot="16200000" flipH="1">
            <a:off x="3714750" y="2800350"/>
            <a:ext cx="1447800" cy="20955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7" name="Straight Arrow Connector 96"/>
          <p:cNvCxnSpPr>
            <a:stCxn id="29" idx="4"/>
            <a:endCxn id="84" idx="0"/>
          </p:cNvCxnSpPr>
          <p:nvPr/>
        </p:nvCxnSpPr>
        <p:spPr>
          <a:xfrm rot="16200000" flipH="1">
            <a:off x="4400550" y="2114550"/>
            <a:ext cx="1447800" cy="34671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0" name="Straight Arrow Connector 99"/>
          <p:cNvCxnSpPr>
            <a:stCxn id="29" idx="4"/>
            <a:endCxn id="85" idx="0"/>
          </p:cNvCxnSpPr>
          <p:nvPr/>
        </p:nvCxnSpPr>
        <p:spPr>
          <a:xfrm rot="16200000" flipH="1">
            <a:off x="5162550" y="1352550"/>
            <a:ext cx="1447800" cy="49911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6" name="Rounded Rectangle 115"/>
          <p:cNvSpPr/>
          <p:nvPr/>
        </p:nvSpPr>
        <p:spPr>
          <a:xfrm>
            <a:off x="3429000" y="4572000"/>
            <a:ext cx="1143000" cy="6096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300" dirty="0" smtClean="0">
                <a:solidFill>
                  <a:schemeClr val="tx1"/>
                </a:solidFill>
              </a:rPr>
              <a:t>Installation Charges</a:t>
            </a:r>
          </a:p>
        </p:txBody>
      </p:sp>
      <p:cxnSp>
        <p:nvCxnSpPr>
          <p:cNvPr id="118" name="Straight Arrow Connector 117"/>
          <p:cNvCxnSpPr>
            <a:stCxn id="29" idx="4"/>
            <a:endCxn id="116" idx="0"/>
          </p:cNvCxnSpPr>
          <p:nvPr/>
        </p:nvCxnSpPr>
        <p:spPr>
          <a:xfrm rot="16200000" flipH="1">
            <a:off x="2971800" y="3543300"/>
            <a:ext cx="1447800" cy="609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7" name="Slide Number Placeholder 36"/>
          <p:cNvSpPr>
            <a:spLocks noGrp="1"/>
          </p:cNvSpPr>
          <p:nvPr>
            <p:ph type="sldNum" sz="quarter" idx="12"/>
          </p:nvPr>
        </p:nvSpPr>
        <p:spPr>
          <a:xfrm>
            <a:off x="4114800" y="6477000"/>
            <a:ext cx="762000" cy="244475"/>
          </a:xfrm>
        </p:spPr>
        <p:txBody>
          <a:bodyPr/>
          <a:lstStyle/>
          <a:p>
            <a:fld id="{B6F15528-21DE-4FAA-801E-634DDDAF4B2B}" type="slidenum">
              <a:rPr lang="en-US" smtClean="0"/>
              <a:pPr/>
              <a:t>13</a:t>
            </a:fld>
            <a:endParaRPr lang="en-US" dirty="0"/>
          </a:p>
        </p:txBody>
      </p:sp>
      <p:sp>
        <p:nvSpPr>
          <p:cNvPr id="39" name="Footer Placeholder 6"/>
          <p:cNvSpPr>
            <a:spLocks noGrp="1"/>
          </p:cNvSpPr>
          <p:nvPr>
            <p:ph type="ftr" sz="quarter" idx="11"/>
          </p:nvPr>
        </p:nvSpPr>
        <p:spPr>
          <a:xfrm>
            <a:off x="5638800" y="6473130"/>
            <a:ext cx="3505200" cy="365760"/>
          </a:xfrm>
        </p:spPr>
        <p:txBody>
          <a:bodyPr/>
          <a:lstStyle/>
          <a:p>
            <a:r>
              <a:rPr lang="en-US" dirty="0" smtClean="0"/>
              <a:t>ABC Sugar </a:t>
            </a:r>
            <a:r>
              <a:rPr lang="en-US" dirty="0" smtClean="0"/>
              <a:t>Mills Ltd</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533400"/>
            <a:ext cx="3733800" cy="523220"/>
          </a:xfrm>
          <a:prstGeom prst="rect">
            <a:avLst/>
          </a:prstGeom>
          <a:noFill/>
        </p:spPr>
        <p:txBody>
          <a:bodyPr wrap="square" rtlCol="0">
            <a:spAutoFit/>
          </a:bodyPr>
          <a:lstStyle/>
          <a:p>
            <a:r>
              <a:rPr lang="en-US" sz="2800" u="sng" dirty="0" smtClean="0">
                <a:solidFill>
                  <a:schemeClr val="accent6">
                    <a:lumMod val="50000"/>
                  </a:schemeClr>
                </a:solidFill>
                <a:latin typeface="Arial" pitchFamily="34" charset="0"/>
                <a:cs typeface="Arial" pitchFamily="34" charset="0"/>
              </a:rPr>
              <a:t>FAR Alteration</a:t>
            </a:r>
            <a:endParaRPr lang="en-IN" sz="2800" u="sng" dirty="0">
              <a:solidFill>
                <a:schemeClr val="accent6">
                  <a:lumMod val="50000"/>
                </a:schemeClr>
              </a:solidFill>
              <a:latin typeface="Arial" pitchFamily="34" charset="0"/>
              <a:cs typeface="Arial" pitchFamily="34" charset="0"/>
            </a:endParaRPr>
          </a:p>
        </p:txBody>
      </p:sp>
      <p:sp>
        <p:nvSpPr>
          <p:cNvPr id="3" name="TextBox 2"/>
          <p:cNvSpPr txBox="1"/>
          <p:nvPr/>
        </p:nvSpPr>
        <p:spPr>
          <a:xfrm>
            <a:off x="304800" y="1371600"/>
            <a:ext cx="8458200" cy="584775"/>
          </a:xfrm>
          <a:prstGeom prst="rect">
            <a:avLst/>
          </a:prstGeom>
          <a:noFill/>
        </p:spPr>
        <p:txBody>
          <a:bodyPr wrap="square" lIns="0" rIns="0" rtlCol="0">
            <a:spAutoFit/>
          </a:bodyPr>
          <a:lstStyle/>
          <a:p>
            <a:r>
              <a:rPr lang="en-US" sz="1600" b="1" dirty="0" smtClean="0">
                <a:solidFill>
                  <a:schemeClr val="accent6">
                    <a:lumMod val="50000"/>
                  </a:schemeClr>
                </a:solidFill>
                <a:latin typeface="Arial" pitchFamily="34" charset="0"/>
                <a:ea typeface="Verdana" pitchFamily="34" charset="0"/>
                <a:cs typeface="Arial" pitchFamily="34" charset="0"/>
              </a:rPr>
              <a:t>FAR</a:t>
            </a:r>
            <a:r>
              <a:rPr lang="en-US" sz="1600" dirty="0" smtClean="0">
                <a:solidFill>
                  <a:schemeClr val="accent6">
                    <a:lumMod val="50000"/>
                  </a:schemeClr>
                </a:solidFill>
                <a:latin typeface="Arial" pitchFamily="34" charset="0"/>
                <a:ea typeface="Verdana" pitchFamily="34" charset="0"/>
                <a:cs typeface="Arial" pitchFamily="34" charset="0"/>
              </a:rPr>
              <a:t> will be updated once in a </a:t>
            </a:r>
            <a:r>
              <a:rPr lang="en-US" sz="1600" i="1" dirty="0" smtClean="0">
                <a:solidFill>
                  <a:schemeClr val="accent6">
                    <a:lumMod val="50000"/>
                  </a:schemeClr>
                </a:solidFill>
                <a:latin typeface="Arial" pitchFamily="34" charset="0"/>
                <a:ea typeface="Verdana" pitchFamily="34" charset="0"/>
                <a:cs typeface="Arial" pitchFamily="34" charset="0"/>
              </a:rPr>
              <a:t>quarter or six months</a:t>
            </a:r>
            <a:r>
              <a:rPr lang="en-US" sz="1600" dirty="0" smtClean="0">
                <a:solidFill>
                  <a:schemeClr val="accent6">
                    <a:lumMod val="50000"/>
                  </a:schemeClr>
                </a:solidFill>
                <a:latin typeface="Arial" pitchFamily="34" charset="0"/>
                <a:ea typeface="Verdana" pitchFamily="34" charset="0"/>
                <a:cs typeface="Arial" pitchFamily="34" charset="0"/>
              </a:rPr>
              <a:t> if it is maintained manually or simultaneously if it is system generated. It will be updated for the following reasons :   </a:t>
            </a:r>
            <a:endParaRPr lang="en-IN" sz="1600" dirty="0">
              <a:solidFill>
                <a:schemeClr val="accent6">
                  <a:lumMod val="50000"/>
                </a:schemeClr>
              </a:solidFill>
              <a:latin typeface="Arial" pitchFamily="34" charset="0"/>
              <a:ea typeface="Verdana" pitchFamily="34" charset="0"/>
              <a:cs typeface="Arial" pitchFamily="34" charset="0"/>
            </a:endParaRPr>
          </a:p>
        </p:txBody>
      </p:sp>
      <p:sp>
        <p:nvSpPr>
          <p:cNvPr id="4" name="Rounded Rectangle 3"/>
          <p:cNvSpPr/>
          <p:nvPr/>
        </p:nvSpPr>
        <p:spPr>
          <a:xfrm>
            <a:off x="152400" y="3048000"/>
            <a:ext cx="1676400" cy="1828800"/>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r>
              <a:rPr lang="en-US" dirty="0" smtClean="0">
                <a:solidFill>
                  <a:schemeClr val="tx1"/>
                </a:solidFill>
              </a:rPr>
              <a:t>Addition of an Asset :</a:t>
            </a:r>
          </a:p>
          <a:p>
            <a:endParaRPr lang="en-US" dirty="0" smtClean="0">
              <a:solidFill>
                <a:schemeClr val="tx1"/>
              </a:solidFill>
            </a:endParaRPr>
          </a:p>
          <a:p>
            <a:pPr>
              <a:buFont typeface="Arial" pitchFamily="34" charset="0"/>
              <a:buChar char="•"/>
            </a:pPr>
            <a:r>
              <a:rPr lang="en-US" dirty="0" smtClean="0">
                <a:solidFill>
                  <a:schemeClr val="tx1"/>
                </a:solidFill>
              </a:rPr>
              <a:t> </a:t>
            </a:r>
            <a:r>
              <a:rPr lang="en-US" sz="1600" dirty="0" smtClean="0">
                <a:solidFill>
                  <a:schemeClr val="tx1"/>
                </a:solidFill>
              </a:rPr>
              <a:t>All Fields</a:t>
            </a:r>
            <a:endParaRPr lang="en-IN" sz="1600" dirty="0" smtClean="0">
              <a:solidFill>
                <a:schemeClr val="tx1"/>
              </a:solidFill>
            </a:endParaRPr>
          </a:p>
        </p:txBody>
      </p:sp>
      <p:sp>
        <p:nvSpPr>
          <p:cNvPr id="5" name="Rounded Rectangle 4"/>
          <p:cNvSpPr/>
          <p:nvPr/>
        </p:nvSpPr>
        <p:spPr>
          <a:xfrm>
            <a:off x="2286000" y="3048000"/>
            <a:ext cx="1981200" cy="1905000"/>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r>
              <a:rPr lang="en-US" dirty="0" smtClean="0">
                <a:solidFill>
                  <a:schemeClr val="tx1"/>
                </a:solidFill>
              </a:rPr>
              <a:t>Sale , Discarding , Demolition of Asset :</a:t>
            </a:r>
            <a:endParaRPr lang="en-US" sz="1600" dirty="0" smtClean="0">
              <a:solidFill>
                <a:schemeClr val="tx1"/>
              </a:solidFill>
            </a:endParaRPr>
          </a:p>
          <a:p>
            <a:endParaRPr lang="en-US" sz="1600" dirty="0" smtClean="0">
              <a:solidFill>
                <a:schemeClr val="tx1"/>
              </a:solidFill>
            </a:endParaRPr>
          </a:p>
          <a:p>
            <a:pPr>
              <a:buFont typeface="Arial" pitchFamily="34" charset="0"/>
              <a:buChar char="•"/>
            </a:pPr>
            <a:r>
              <a:rPr lang="en-US" sz="1600" dirty="0" smtClean="0">
                <a:solidFill>
                  <a:schemeClr val="tx1"/>
                </a:solidFill>
              </a:rPr>
              <a:t> All Fields</a:t>
            </a:r>
          </a:p>
          <a:p>
            <a:endParaRPr lang="en-US" sz="1600" dirty="0" smtClean="0">
              <a:solidFill>
                <a:schemeClr val="tx1"/>
              </a:solidFill>
            </a:endParaRPr>
          </a:p>
          <a:p>
            <a:pPr>
              <a:buFont typeface="Arial" pitchFamily="34" charset="0"/>
              <a:buChar char="•"/>
            </a:pPr>
            <a:endParaRPr lang="en-IN" sz="1600" dirty="0">
              <a:solidFill>
                <a:schemeClr val="tx1"/>
              </a:solidFill>
            </a:endParaRPr>
          </a:p>
        </p:txBody>
      </p:sp>
      <p:sp>
        <p:nvSpPr>
          <p:cNvPr id="6" name="Rounded Rectangle 5"/>
          <p:cNvSpPr/>
          <p:nvPr/>
        </p:nvSpPr>
        <p:spPr>
          <a:xfrm>
            <a:off x="4572000" y="3048000"/>
            <a:ext cx="2057400" cy="1905000"/>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r>
              <a:rPr lang="en-US" dirty="0" smtClean="0">
                <a:solidFill>
                  <a:schemeClr val="tx1"/>
                </a:solidFill>
              </a:rPr>
              <a:t>Providing Depreciation : </a:t>
            </a:r>
          </a:p>
          <a:p>
            <a:endParaRPr lang="en-US" sz="1600" dirty="0" smtClean="0">
              <a:solidFill>
                <a:schemeClr val="tx1"/>
              </a:solidFill>
            </a:endParaRPr>
          </a:p>
          <a:p>
            <a:pPr>
              <a:buFont typeface="Arial" pitchFamily="34" charset="0"/>
              <a:buChar char="•"/>
            </a:pPr>
            <a:r>
              <a:rPr lang="en-US" sz="1600" dirty="0" smtClean="0">
                <a:solidFill>
                  <a:schemeClr val="tx1"/>
                </a:solidFill>
              </a:rPr>
              <a:t> Depreciation Rate</a:t>
            </a:r>
          </a:p>
          <a:p>
            <a:pPr>
              <a:buFont typeface="Arial" pitchFamily="34" charset="0"/>
              <a:buChar char="•"/>
            </a:pPr>
            <a:r>
              <a:rPr lang="en-US" sz="1600" dirty="0" smtClean="0">
                <a:solidFill>
                  <a:schemeClr val="tx1"/>
                </a:solidFill>
              </a:rPr>
              <a:t> Depreciation Amt.</a:t>
            </a:r>
          </a:p>
          <a:p>
            <a:endParaRPr lang="en-US" sz="1600" dirty="0" smtClean="0">
              <a:solidFill>
                <a:schemeClr val="tx1"/>
              </a:solidFill>
            </a:endParaRPr>
          </a:p>
          <a:p>
            <a:pPr>
              <a:buFont typeface="Arial" pitchFamily="34" charset="0"/>
              <a:buChar char="•"/>
            </a:pPr>
            <a:endParaRPr lang="en-IN" sz="1600" dirty="0">
              <a:solidFill>
                <a:schemeClr val="tx1"/>
              </a:solidFill>
            </a:endParaRPr>
          </a:p>
        </p:txBody>
      </p:sp>
      <p:sp>
        <p:nvSpPr>
          <p:cNvPr id="7" name="Rounded Rectangle 6"/>
          <p:cNvSpPr/>
          <p:nvPr/>
        </p:nvSpPr>
        <p:spPr>
          <a:xfrm>
            <a:off x="6934200" y="3048000"/>
            <a:ext cx="1981200" cy="1905000"/>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r>
              <a:rPr lang="en-US" dirty="0" smtClean="0">
                <a:solidFill>
                  <a:schemeClr val="tx1"/>
                </a:solidFill>
              </a:rPr>
              <a:t>Inter Unit Asset Transfer : </a:t>
            </a:r>
          </a:p>
          <a:p>
            <a:endParaRPr lang="en-US" sz="1600" dirty="0" smtClean="0">
              <a:solidFill>
                <a:schemeClr val="tx1"/>
              </a:solidFill>
            </a:endParaRPr>
          </a:p>
          <a:p>
            <a:pPr>
              <a:buFont typeface="Arial" pitchFamily="34" charset="0"/>
              <a:buChar char="•"/>
            </a:pPr>
            <a:r>
              <a:rPr lang="en-US" sz="1600" dirty="0" smtClean="0">
                <a:solidFill>
                  <a:schemeClr val="tx1"/>
                </a:solidFill>
              </a:rPr>
              <a:t> Location</a:t>
            </a:r>
          </a:p>
          <a:p>
            <a:pPr>
              <a:buFont typeface="Arial" pitchFamily="34" charset="0"/>
              <a:buChar char="•"/>
            </a:pPr>
            <a:r>
              <a:rPr lang="en-US" sz="1600" dirty="0" smtClean="0">
                <a:solidFill>
                  <a:schemeClr val="tx1"/>
                </a:solidFill>
              </a:rPr>
              <a:t> Additional duty &amp; taxes</a:t>
            </a:r>
          </a:p>
          <a:p>
            <a:pPr>
              <a:buFont typeface="Arial" pitchFamily="34" charset="0"/>
              <a:buChar char="•"/>
            </a:pPr>
            <a:endParaRPr lang="en-IN" sz="1600" dirty="0">
              <a:solidFill>
                <a:schemeClr val="tx1"/>
              </a:solidFill>
            </a:endParaRPr>
          </a:p>
        </p:txBody>
      </p:sp>
      <p:cxnSp>
        <p:nvCxnSpPr>
          <p:cNvPr id="9" name="Straight Arrow Connector 8"/>
          <p:cNvCxnSpPr>
            <a:stCxn id="3" idx="2"/>
            <a:endCxn id="4" idx="0"/>
          </p:cNvCxnSpPr>
          <p:nvPr/>
        </p:nvCxnSpPr>
        <p:spPr>
          <a:xfrm rot="5400000">
            <a:off x="2216438" y="730537"/>
            <a:ext cx="1091625" cy="35433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3" idx="2"/>
            <a:endCxn id="5" idx="0"/>
          </p:cNvCxnSpPr>
          <p:nvPr/>
        </p:nvCxnSpPr>
        <p:spPr>
          <a:xfrm rot="5400000">
            <a:off x="3359438" y="1873537"/>
            <a:ext cx="1091625" cy="12573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stCxn id="3" idx="2"/>
            <a:endCxn id="6" idx="0"/>
          </p:cNvCxnSpPr>
          <p:nvPr/>
        </p:nvCxnSpPr>
        <p:spPr>
          <a:xfrm rot="16200000" flipH="1">
            <a:off x="4521488" y="1968787"/>
            <a:ext cx="1091625" cy="1066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3" idx="2"/>
            <a:endCxn id="7" idx="0"/>
          </p:cNvCxnSpPr>
          <p:nvPr/>
        </p:nvCxnSpPr>
        <p:spPr>
          <a:xfrm rot="16200000" flipH="1">
            <a:off x="5683538" y="806737"/>
            <a:ext cx="1091625" cy="33909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228600" y="5486400"/>
            <a:ext cx="8534400" cy="584775"/>
          </a:xfrm>
          <a:prstGeom prst="rect">
            <a:avLst/>
          </a:prstGeom>
          <a:noFill/>
        </p:spPr>
        <p:txBody>
          <a:bodyPr wrap="square" rtlCol="0">
            <a:spAutoFit/>
          </a:bodyPr>
          <a:lstStyle/>
          <a:p>
            <a:pPr>
              <a:buFont typeface="Wingdings" pitchFamily="2" charset="2"/>
              <a:buChar char="q"/>
            </a:pPr>
            <a:r>
              <a:rPr lang="en-US" sz="1600" dirty="0" smtClean="0">
                <a:solidFill>
                  <a:schemeClr val="accent6">
                    <a:lumMod val="50000"/>
                  </a:schemeClr>
                </a:solidFill>
                <a:latin typeface="Arial" pitchFamily="34" charset="0"/>
                <a:cs typeface="Arial" pitchFamily="34" charset="0"/>
              </a:rPr>
              <a:t> FAR must be Yearly reviewed for ensuring its accuracy by an appropriate authority in the Finance Deptt.</a:t>
            </a:r>
            <a:endParaRPr lang="en-IN" sz="1600" dirty="0">
              <a:solidFill>
                <a:schemeClr val="accent6">
                  <a:lumMod val="50000"/>
                </a:schemeClr>
              </a:solidFill>
              <a:latin typeface="Arial" pitchFamily="34" charset="0"/>
              <a:cs typeface="Arial" pitchFamily="34" charset="0"/>
            </a:endParaRPr>
          </a:p>
        </p:txBody>
      </p:sp>
      <p:sp>
        <p:nvSpPr>
          <p:cNvPr id="13" name="Slide Number Placeholder 12"/>
          <p:cNvSpPr>
            <a:spLocks noGrp="1"/>
          </p:cNvSpPr>
          <p:nvPr>
            <p:ph type="sldNum" sz="quarter" idx="12"/>
          </p:nvPr>
        </p:nvSpPr>
        <p:spPr>
          <a:xfrm>
            <a:off x="4191000" y="6477000"/>
            <a:ext cx="762000" cy="244475"/>
          </a:xfrm>
        </p:spPr>
        <p:txBody>
          <a:bodyPr/>
          <a:lstStyle/>
          <a:p>
            <a:fld id="{B6F15528-21DE-4FAA-801E-634DDDAF4B2B}" type="slidenum">
              <a:rPr lang="en-US" smtClean="0"/>
              <a:pPr/>
              <a:t>14</a:t>
            </a:fld>
            <a:endParaRPr lang="en-US" dirty="0"/>
          </a:p>
        </p:txBody>
      </p:sp>
      <p:sp>
        <p:nvSpPr>
          <p:cNvPr id="15" name="Footer Placeholder 6"/>
          <p:cNvSpPr>
            <a:spLocks noGrp="1"/>
          </p:cNvSpPr>
          <p:nvPr>
            <p:ph type="ftr" sz="quarter" idx="11"/>
          </p:nvPr>
        </p:nvSpPr>
        <p:spPr>
          <a:xfrm>
            <a:off x="5638800" y="6473130"/>
            <a:ext cx="3505200" cy="365760"/>
          </a:xfrm>
        </p:spPr>
        <p:txBody>
          <a:bodyPr/>
          <a:lstStyle/>
          <a:p>
            <a:r>
              <a:rPr lang="en-US" dirty="0" smtClean="0"/>
              <a:t>ABC Sugar </a:t>
            </a:r>
            <a:r>
              <a:rPr lang="en-US" dirty="0" smtClean="0"/>
              <a:t>Mills Ltd</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457200"/>
            <a:ext cx="8077200" cy="461665"/>
          </a:xfrm>
          <a:prstGeom prst="rect">
            <a:avLst/>
          </a:prstGeom>
          <a:noFill/>
        </p:spPr>
        <p:txBody>
          <a:bodyPr wrap="square" rtlCol="0">
            <a:spAutoFit/>
          </a:bodyPr>
          <a:lstStyle/>
          <a:p>
            <a:r>
              <a:rPr lang="en-US" sz="2400" u="sng" dirty="0" smtClean="0">
                <a:solidFill>
                  <a:schemeClr val="accent6">
                    <a:lumMod val="75000"/>
                  </a:schemeClr>
                </a:solidFill>
              </a:rPr>
              <a:t>Physical Verification </a:t>
            </a:r>
            <a:r>
              <a:rPr lang="en-US" sz="2400" dirty="0" smtClean="0">
                <a:solidFill>
                  <a:schemeClr val="accent6">
                    <a:lumMod val="75000"/>
                  </a:schemeClr>
                </a:solidFill>
              </a:rPr>
              <a:t>:</a:t>
            </a:r>
            <a:endParaRPr lang="en-IN" sz="2400" dirty="0">
              <a:solidFill>
                <a:schemeClr val="accent6">
                  <a:lumMod val="75000"/>
                </a:schemeClr>
              </a:solidFill>
            </a:endParaRPr>
          </a:p>
        </p:txBody>
      </p:sp>
      <p:sp>
        <p:nvSpPr>
          <p:cNvPr id="3" name="TextBox 2"/>
          <p:cNvSpPr txBox="1"/>
          <p:nvPr/>
        </p:nvSpPr>
        <p:spPr>
          <a:xfrm>
            <a:off x="609600" y="990600"/>
            <a:ext cx="8077200" cy="923330"/>
          </a:xfrm>
          <a:prstGeom prst="rect">
            <a:avLst/>
          </a:prstGeom>
          <a:noFill/>
        </p:spPr>
        <p:txBody>
          <a:bodyPr wrap="square" rtlCol="0">
            <a:spAutoFit/>
          </a:bodyPr>
          <a:lstStyle/>
          <a:p>
            <a:pPr>
              <a:buFont typeface="Wingdings" pitchFamily="2" charset="2"/>
              <a:buChar char="q"/>
            </a:pPr>
            <a:r>
              <a:rPr lang="en-US" dirty="0" smtClean="0">
                <a:solidFill>
                  <a:srgbClr val="0070C0"/>
                </a:solidFill>
              </a:rPr>
              <a:t> </a:t>
            </a:r>
            <a:r>
              <a:rPr lang="en-US" u="sng" dirty="0" smtClean="0">
                <a:solidFill>
                  <a:srgbClr val="002060"/>
                </a:solidFill>
              </a:rPr>
              <a:t>Objective</a:t>
            </a:r>
            <a:r>
              <a:rPr lang="en-US" u="sng" dirty="0" smtClean="0">
                <a:solidFill>
                  <a:srgbClr val="0070C0"/>
                </a:solidFill>
              </a:rPr>
              <a:t>: </a:t>
            </a:r>
            <a:r>
              <a:rPr lang="en-US" dirty="0" smtClean="0">
                <a:solidFill>
                  <a:srgbClr val="0070C0"/>
                </a:solidFill>
              </a:rPr>
              <a:t> To verify the actual existence of the book assets, check their condition &amp; provide for adjustments (short/excess, if any) of fixed assets found during physical.</a:t>
            </a:r>
            <a:endParaRPr lang="en-IN" u="sng" dirty="0">
              <a:solidFill>
                <a:srgbClr val="0070C0"/>
              </a:solidFill>
            </a:endParaRPr>
          </a:p>
        </p:txBody>
      </p:sp>
      <p:sp>
        <p:nvSpPr>
          <p:cNvPr id="4" name="Oval 3"/>
          <p:cNvSpPr/>
          <p:nvPr/>
        </p:nvSpPr>
        <p:spPr>
          <a:xfrm>
            <a:off x="2895600" y="2133600"/>
            <a:ext cx="2971800" cy="685800"/>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dirty="0" smtClean="0">
                <a:solidFill>
                  <a:schemeClr val="tx1"/>
                </a:solidFill>
              </a:rPr>
              <a:t>Physical Verification Policy</a:t>
            </a:r>
            <a:endParaRPr lang="en-IN" dirty="0">
              <a:solidFill>
                <a:schemeClr val="tx1"/>
              </a:solidFill>
            </a:endParaRPr>
          </a:p>
        </p:txBody>
      </p:sp>
      <p:sp>
        <p:nvSpPr>
          <p:cNvPr id="6" name="Rounded Rectangle 5"/>
          <p:cNvSpPr/>
          <p:nvPr/>
        </p:nvSpPr>
        <p:spPr>
          <a:xfrm>
            <a:off x="95536" y="3769056"/>
            <a:ext cx="2819400" cy="2022144"/>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r>
              <a:rPr lang="en-US" sz="1400" dirty="0" smtClean="0">
                <a:solidFill>
                  <a:schemeClr val="tx1"/>
                </a:solidFill>
              </a:rPr>
              <a:t>Team Members:</a:t>
            </a:r>
          </a:p>
          <a:p>
            <a:endParaRPr lang="en-US" sz="1400" dirty="0" smtClean="0">
              <a:solidFill>
                <a:schemeClr val="tx1"/>
              </a:solidFill>
            </a:endParaRPr>
          </a:p>
          <a:p>
            <a:pPr>
              <a:buFont typeface="Arial" pitchFamily="34" charset="0"/>
              <a:buChar char="•"/>
            </a:pPr>
            <a:r>
              <a:rPr lang="en-US" sz="1400" dirty="0" smtClean="0">
                <a:solidFill>
                  <a:schemeClr val="tx1"/>
                </a:solidFill>
              </a:rPr>
              <a:t>Stores Personnel</a:t>
            </a:r>
          </a:p>
          <a:p>
            <a:pPr>
              <a:buFont typeface="Arial" pitchFamily="34" charset="0"/>
              <a:buChar char="•"/>
            </a:pPr>
            <a:r>
              <a:rPr lang="en-US" sz="1400" dirty="0" smtClean="0">
                <a:solidFill>
                  <a:schemeClr val="tx1"/>
                </a:solidFill>
              </a:rPr>
              <a:t> Expert from Technical Deptt</a:t>
            </a:r>
          </a:p>
          <a:p>
            <a:pPr>
              <a:buFont typeface="Arial" pitchFamily="34" charset="0"/>
              <a:buChar char="•"/>
            </a:pPr>
            <a:r>
              <a:rPr lang="en-US" sz="1400" dirty="0" smtClean="0">
                <a:solidFill>
                  <a:schemeClr val="tx1"/>
                </a:solidFill>
              </a:rPr>
              <a:t> Personnel from User Deptt</a:t>
            </a:r>
          </a:p>
          <a:p>
            <a:pPr>
              <a:buFont typeface="Arial" pitchFamily="34" charset="0"/>
              <a:buChar char="•"/>
            </a:pPr>
            <a:r>
              <a:rPr lang="en-US" sz="1400" dirty="0" smtClean="0">
                <a:solidFill>
                  <a:schemeClr val="tx1"/>
                </a:solidFill>
              </a:rPr>
              <a:t> Personnel from Accounts Deptt</a:t>
            </a:r>
            <a:endParaRPr lang="en-IN" sz="1400" dirty="0" smtClean="0">
              <a:solidFill>
                <a:schemeClr val="tx1"/>
              </a:solidFill>
            </a:endParaRPr>
          </a:p>
          <a:p>
            <a:pPr>
              <a:buFont typeface="Arial" pitchFamily="34" charset="0"/>
              <a:buChar char="•"/>
            </a:pPr>
            <a:r>
              <a:rPr lang="en-US" sz="1400" dirty="0" smtClean="0">
                <a:solidFill>
                  <a:schemeClr val="tx1"/>
                </a:solidFill>
              </a:rPr>
              <a:t> Finance Personnel from HO</a:t>
            </a:r>
          </a:p>
          <a:p>
            <a:pPr>
              <a:buFont typeface="Arial" pitchFamily="34" charset="0"/>
              <a:buChar char="•"/>
            </a:pPr>
            <a:r>
              <a:rPr lang="en-US" sz="1400" dirty="0" smtClean="0">
                <a:solidFill>
                  <a:schemeClr val="tx1"/>
                </a:solidFill>
              </a:rPr>
              <a:t> Internal Auditor</a:t>
            </a:r>
          </a:p>
          <a:p>
            <a:r>
              <a:rPr lang="en-US" sz="1400" dirty="0" smtClean="0">
                <a:solidFill>
                  <a:schemeClr val="tx1"/>
                </a:solidFill>
              </a:rPr>
              <a:t> </a:t>
            </a:r>
          </a:p>
        </p:txBody>
      </p:sp>
      <p:sp>
        <p:nvSpPr>
          <p:cNvPr id="7" name="Rounded Rectangle 6"/>
          <p:cNvSpPr/>
          <p:nvPr/>
        </p:nvSpPr>
        <p:spPr>
          <a:xfrm>
            <a:off x="3124200" y="3733800"/>
            <a:ext cx="1676400" cy="1143000"/>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1400" dirty="0" smtClean="0">
                <a:solidFill>
                  <a:schemeClr val="tx1"/>
                </a:solidFill>
              </a:rPr>
              <a:t>Tenure:</a:t>
            </a:r>
          </a:p>
          <a:p>
            <a:pPr algn="ctr"/>
            <a:r>
              <a:rPr lang="en-US" sz="1400" dirty="0" smtClean="0">
                <a:solidFill>
                  <a:schemeClr val="tx1"/>
                </a:solidFill>
              </a:rPr>
              <a:t>Once in three years </a:t>
            </a:r>
          </a:p>
        </p:txBody>
      </p:sp>
      <p:sp>
        <p:nvSpPr>
          <p:cNvPr id="8" name="Rounded Rectangle 7"/>
          <p:cNvSpPr/>
          <p:nvPr/>
        </p:nvSpPr>
        <p:spPr>
          <a:xfrm>
            <a:off x="5181600" y="3657600"/>
            <a:ext cx="1600200" cy="1524000"/>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1400" dirty="0" smtClean="0">
                <a:solidFill>
                  <a:schemeClr val="tx1"/>
                </a:solidFill>
              </a:rPr>
              <a:t>Physical Verification Report signed by Team Members &amp; Unit Head</a:t>
            </a:r>
          </a:p>
        </p:txBody>
      </p:sp>
      <p:sp>
        <p:nvSpPr>
          <p:cNvPr id="9" name="Rounded Rectangle 8"/>
          <p:cNvSpPr/>
          <p:nvPr/>
        </p:nvSpPr>
        <p:spPr>
          <a:xfrm>
            <a:off x="7162800" y="3657600"/>
            <a:ext cx="1752600" cy="1524000"/>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1400" dirty="0" smtClean="0">
                <a:solidFill>
                  <a:schemeClr val="tx1"/>
                </a:solidFill>
              </a:rPr>
              <a:t>Adjustments relating  to Excess/Shortage by  the Finance Head</a:t>
            </a:r>
          </a:p>
        </p:txBody>
      </p:sp>
      <p:cxnSp>
        <p:nvCxnSpPr>
          <p:cNvPr id="11" name="Straight Arrow Connector 10"/>
          <p:cNvCxnSpPr/>
          <p:nvPr/>
        </p:nvCxnSpPr>
        <p:spPr>
          <a:xfrm rot="10800000" flipV="1">
            <a:off x="1524000" y="2819400"/>
            <a:ext cx="2819400" cy="914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endCxn id="7" idx="0"/>
          </p:cNvCxnSpPr>
          <p:nvPr/>
        </p:nvCxnSpPr>
        <p:spPr>
          <a:xfrm rot="5400000">
            <a:off x="3695700" y="3086100"/>
            <a:ext cx="914400" cy="381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4" idx="4"/>
            <a:endCxn id="8" idx="0"/>
          </p:cNvCxnSpPr>
          <p:nvPr/>
        </p:nvCxnSpPr>
        <p:spPr>
          <a:xfrm rot="16200000" flipH="1">
            <a:off x="4762500" y="2438400"/>
            <a:ext cx="838200" cy="1600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4" idx="4"/>
          </p:cNvCxnSpPr>
          <p:nvPr/>
        </p:nvCxnSpPr>
        <p:spPr>
          <a:xfrm rot="16200000" flipH="1">
            <a:off x="5848350" y="1352550"/>
            <a:ext cx="762000" cy="36957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 name="Slide Number Placeholder 13"/>
          <p:cNvSpPr>
            <a:spLocks noGrp="1"/>
          </p:cNvSpPr>
          <p:nvPr>
            <p:ph type="sldNum" sz="quarter" idx="12"/>
          </p:nvPr>
        </p:nvSpPr>
        <p:spPr>
          <a:xfrm>
            <a:off x="4114800" y="6477000"/>
            <a:ext cx="762000" cy="244475"/>
          </a:xfrm>
        </p:spPr>
        <p:txBody>
          <a:bodyPr/>
          <a:lstStyle/>
          <a:p>
            <a:fld id="{B6F15528-21DE-4FAA-801E-634DDDAF4B2B}" type="slidenum">
              <a:rPr lang="en-US" smtClean="0"/>
              <a:pPr/>
              <a:t>15</a:t>
            </a:fld>
            <a:endParaRPr lang="en-US" dirty="0"/>
          </a:p>
        </p:txBody>
      </p:sp>
      <p:sp>
        <p:nvSpPr>
          <p:cNvPr id="17" name="Footer Placeholder 6"/>
          <p:cNvSpPr>
            <a:spLocks noGrp="1"/>
          </p:cNvSpPr>
          <p:nvPr>
            <p:ph type="ftr" sz="quarter" idx="11"/>
          </p:nvPr>
        </p:nvSpPr>
        <p:spPr>
          <a:xfrm>
            <a:off x="5638800" y="6473130"/>
            <a:ext cx="3505200" cy="365760"/>
          </a:xfrm>
        </p:spPr>
        <p:txBody>
          <a:bodyPr/>
          <a:lstStyle/>
          <a:p>
            <a:r>
              <a:rPr lang="en-US" dirty="0" smtClean="0"/>
              <a:t>ABC Sugar </a:t>
            </a:r>
            <a:r>
              <a:rPr lang="en-US" dirty="0" smtClean="0"/>
              <a:t>Mills Ltd</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2514600" y="152400"/>
            <a:ext cx="4191000" cy="533400"/>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dirty="0" smtClean="0"/>
              <a:t>Physical Verification Process</a:t>
            </a:r>
            <a:endParaRPr lang="en-IN" dirty="0"/>
          </a:p>
        </p:txBody>
      </p:sp>
      <p:sp>
        <p:nvSpPr>
          <p:cNvPr id="3" name="Rounded Rectangle 2"/>
          <p:cNvSpPr/>
          <p:nvPr/>
        </p:nvSpPr>
        <p:spPr>
          <a:xfrm>
            <a:off x="1524000" y="914400"/>
            <a:ext cx="6172200" cy="533400"/>
          </a:xfrm>
          <a:prstGeom prst="roundRect">
            <a:avLst>
              <a:gd name="adj" fmla="val 47836"/>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1400" dirty="0" smtClean="0">
                <a:solidFill>
                  <a:schemeClr val="tx1"/>
                </a:solidFill>
              </a:rPr>
              <a:t>Intimation by  HO personnel to unit head via mail regarding  Phy. Verification Program showing its date, team members,  procedure etc.</a:t>
            </a:r>
            <a:endParaRPr lang="en-IN" sz="1400" dirty="0">
              <a:solidFill>
                <a:schemeClr val="tx1"/>
              </a:solidFill>
            </a:endParaRPr>
          </a:p>
        </p:txBody>
      </p:sp>
      <p:cxnSp>
        <p:nvCxnSpPr>
          <p:cNvPr id="7" name="Straight Arrow Connector 6"/>
          <p:cNvCxnSpPr/>
          <p:nvPr/>
        </p:nvCxnSpPr>
        <p:spPr>
          <a:xfrm rot="5400000">
            <a:off x="4420394" y="1599406"/>
            <a:ext cx="304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Rounded Rectangle 10"/>
          <p:cNvSpPr/>
          <p:nvPr/>
        </p:nvSpPr>
        <p:spPr>
          <a:xfrm>
            <a:off x="2743200" y="1752600"/>
            <a:ext cx="3733800" cy="30480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400" dirty="0" smtClean="0">
                <a:solidFill>
                  <a:schemeClr val="tx1"/>
                </a:solidFill>
              </a:rPr>
              <a:t>GM forwards the mail to stores &amp; engg deptt.</a:t>
            </a:r>
            <a:endParaRPr lang="en-IN" sz="1400" dirty="0">
              <a:solidFill>
                <a:schemeClr val="tx1"/>
              </a:solidFill>
            </a:endParaRPr>
          </a:p>
        </p:txBody>
      </p:sp>
      <p:cxnSp>
        <p:nvCxnSpPr>
          <p:cNvPr id="12" name="Straight Arrow Connector 11"/>
          <p:cNvCxnSpPr/>
          <p:nvPr/>
        </p:nvCxnSpPr>
        <p:spPr>
          <a:xfrm rot="5400000">
            <a:off x="4420394" y="2818606"/>
            <a:ext cx="304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Rounded Rectangle 12"/>
          <p:cNvSpPr/>
          <p:nvPr/>
        </p:nvSpPr>
        <p:spPr>
          <a:xfrm>
            <a:off x="1676400" y="2362200"/>
            <a:ext cx="5791200" cy="381000"/>
          </a:xfrm>
          <a:prstGeom prst="roundRect">
            <a:avLst>
              <a:gd name="adj" fmla="val 5000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tx1"/>
                </a:solidFill>
              </a:rPr>
              <a:t>Physical Verification conducted on the decided date by the respective team</a:t>
            </a:r>
            <a:endParaRPr lang="en-IN" sz="1400" dirty="0">
              <a:solidFill>
                <a:schemeClr val="tx1"/>
              </a:solidFill>
            </a:endParaRPr>
          </a:p>
        </p:txBody>
      </p:sp>
      <p:cxnSp>
        <p:nvCxnSpPr>
          <p:cNvPr id="14" name="Straight Arrow Connector 13"/>
          <p:cNvCxnSpPr/>
          <p:nvPr/>
        </p:nvCxnSpPr>
        <p:spPr>
          <a:xfrm rot="5400000">
            <a:off x="4441174" y="2209006"/>
            <a:ext cx="304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Rounded Rectangle 14"/>
          <p:cNvSpPr/>
          <p:nvPr/>
        </p:nvSpPr>
        <p:spPr>
          <a:xfrm>
            <a:off x="990600" y="2971800"/>
            <a:ext cx="7696200" cy="381000"/>
          </a:xfrm>
          <a:prstGeom prst="roundRect">
            <a:avLst>
              <a:gd name="adj" fmla="val 46970"/>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400" dirty="0" smtClean="0">
                <a:solidFill>
                  <a:schemeClr val="tx1"/>
                </a:solidFill>
              </a:rPr>
              <a:t>Based on the Physical, a Taking Report must be prepared  signed by the team members and unit head</a:t>
            </a:r>
            <a:endParaRPr lang="en-IN" sz="1400" dirty="0">
              <a:solidFill>
                <a:schemeClr val="tx1"/>
              </a:solidFill>
            </a:endParaRPr>
          </a:p>
        </p:txBody>
      </p:sp>
      <p:cxnSp>
        <p:nvCxnSpPr>
          <p:cNvPr id="16" name="Straight Arrow Connector 15"/>
          <p:cNvCxnSpPr/>
          <p:nvPr/>
        </p:nvCxnSpPr>
        <p:spPr>
          <a:xfrm rot="5400000">
            <a:off x="4455029" y="5638006"/>
            <a:ext cx="304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7" name="Rounded Rectangle 16"/>
          <p:cNvSpPr/>
          <p:nvPr/>
        </p:nvSpPr>
        <p:spPr>
          <a:xfrm>
            <a:off x="1801090" y="5105400"/>
            <a:ext cx="5638800" cy="381000"/>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1400" dirty="0" smtClean="0">
                <a:solidFill>
                  <a:schemeClr val="tx1"/>
                </a:solidFill>
              </a:rPr>
              <a:t>Such Statement must be presented before higher authority like CFO &amp; ED</a:t>
            </a:r>
            <a:endParaRPr lang="en-IN" sz="1400" dirty="0">
              <a:solidFill>
                <a:schemeClr val="tx1"/>
              </a:solidFill>
            </a:endParaRPr>
          </a:p>
        </p:txBody>
      </p:sp>
      <p:cxnSp>
        <p:nvCxnSpPr>
          <p:cNvPr id="18" name="Straight Arrow Connector 17"/>
          <p:cNvCxnSpPr/>
          <p:nvPr/>
        </p:nvCxnSpPr>
        <p:spPr>
          <a:xfrm rot="5400000">
            <a:off x="4448104" y="4952206"/>
            <a:ext cx="304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9" name="Rounded Rectangle 18"/>
          <p:cNvSpPr/>
          <p:nvPr/>
        </p:nvSpPr>
        <p:spPr>
          <a:xfrm>
            <a:off x="1835725" y="5791200"/>
            <a:ext cx="5562600" cy="609600"/>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1400" dirty="0" smtClean="0">
                <a:solidFill>
                  <a:schemeClr val="tx1"/>
                </a:solidFill>
              </a:rPr>
              <a:t>After their approval necessary actions to be taken &amp; adjustments to be made in books</a:t>
            </a:r>
            <a:endParaRPr lang="en-IN" sz="1400" dirty="0">
              <a:solidFill>
                <a:schemeClr val="tx1"/>
              </a:solidFill>
            </a:endParaRPr>
          </a:p>
        </p:txBody>
      </p:sp>
      <p:sp>
        <p:nvSpPr>
          <p:cNvPr id="20" name="Rounded Rectangle 19"/>
          <p:cNvSpPr/>
          <p:nvPr/>
        </p:nvSpPr>
        <p:spPr>
          <a:xfrm>
            <a:off x="990600" y="3657600"/>
            <a:ext cx="7239000" cy="381000"/>
          </a:xfrm>
          <a:prstGeom prst="roundRect">
            <a:avLst>
              <a:gd name="adj" fmla="val 37879"/>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400" dirty="0" smtClean="0">
                <a:solidFill>
                  <a:schemeClr val="tx1"/>
                </a:solidFill>
              </a:rPr>
              <a:t>Such Report must be compared with the FAR and differences noted along with reasons</a:t>
            </a:r>
            <a:endParaRPr lang="en-IN" sz="1400" dirty="0">
              <a:solidFill>
                <a:schemeClr val="tx1"/>
              </a:solidFill>
            </a:endParaRPr>
          </a:p>
        </p:txBody>
      </p:sp>
      <p:sp>
        <p:nvSpPr>
          <p:cNvPr id="21" name="Rounded Rectangle 20"/>
          <p:cNvSpPr/>
          <p:nvPr/>
        </p:nvSpPr>
        <p:spPr>
          <a:xfrm>
            <a:off x="990600" y="4343400"/>
            <a:ext cx="7239000" cy="457200"/>
          </a:xfrm>
          <a:prstGeom prst="roundRect">
            <a:avLst>
              <a:gd name="adj" fmla="val 37879"/>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dirty="0" smtClean="0">
                <a:solidFill>
                  <a:schemeClr val="tx1"/>
                </a:solidFill>
              </a:rPr>
              <a:t>Based on differences a Reconciliation Statement must be prepared </a:t>
            </a:r>
            <a:endParaRPr lang="en-IN" sz="1400" dirty="0">
              <a:solidFill>
                <a:schemeClr val="tx1"/>
              </a:solidFill>
            </a:endParaRPr>
          </a:p>
        </p:txBody>
      </p:sp>
      <p:cxnSp>
        <p:nvCxnSpPr>
          <p:cNvPr id="22" name="Straight Arrow Connector 21"/>
          <p:cNvCxnSpPr/>
          <p:nvPr/>
        </p:nvCxnSpPr>
        <p:spPr>
          <a:xfrm rot="5400000">
            <a:off x="4420394" y="3504406"/>
            <a:ext cx="304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rot="5400000">
            <a:off x="4448104" y="4190206"/>
            <a:ext cx="304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4" name="Slide Number Placeholder 23"/>
          <p:cNvSpPr>
            <a:spLocks noGrp="1"/>
          </p:cNvSpPr>
          <p:nvPr>
            <p:ph type="sldNum" sz="quarter" idx="12"/>
          </p:nvPr>
        </p:nvSpPr>
        <p:spPr>
          <a:xfrm>
            <a:off x="4191000" y="6477000"/>
            <a:ext cx="762000" cy="244475"/>
          </a:xfrm>
        </p:spPr>
        <p:txBody>
          <a:bodyPr/>
          <a:lstStyle/>
          <a:p>
            <a:fld id="{B6F15528-21DE-4FAA-801E-634DDDAF4B2B}" type="slidenum">
              <a:rPr lang="en-US" smtClean="0"/>
              <a:pPr/>
              <a:t>16</a:t>
            </a:fld>
            <a:endParaRPr lang="en-US"/>
          </a:p>
        </p:txBody>
      </p:sp>
      <p:sp>
        <p:nvSpPr>
          <p:cNvPr id="26" name="Footer Placeholder 6"/>
          <p:cNvSpPr>
            <a:spLocks noGrp="1"/>
          </p:cNvSpPr>
          <p:nvPr>
            <p:ph type="ftr" sz="quarter" idx="11"/>
          </p:nvPr>
        </p:nvSpPr>
        <p:spPr>
          <a:xfrm>
            <a:off x="5638800" y="6473130"/>
            <a:ext cx="3505200" cy="365760"/>
          </a:xfrm>
        </p:spPr>
        <p:txBody>
          <a:bodyPr/>
          <a:lstStyle/>
          <a:p>
            <a:r>
              <a:rPr lang="en-US" dirty="0" smtClean="0"/>
              <a:t>ABC Sugar </a:t>
            </a:r>
            <a:r>
              <a:rPr lang="en-US" dirty="0" smtClean="0"/>
              <a:t>Mills Ltd</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133600" y="1905000"/>
            <a:ext cx="4849090" cy="6096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600" dirty="0" smtClean="0">
                <a:latin typeface="Century Gothic" pitchFamily="34" charset="0"/>
              </a:rPr>
              <a:t>Differences in FAR &amp; Physical Verification :  </a:t>
            </a:r>
            <a:endParaRPr lang="en-IN" sz="1600" dirty="0">
              <a:latin typeface="Century Gothic" pitchFamily="34" charset="0"/>
            </a:endParaRPr>
          </a:p>
        </p:txBody>
      </p:sp>
      <p:cxnSp>
        <p:nvCxnSpPr>
          <p:cNvPr id="5" name="Straight Arrow Connector 4"/>
          <p:cNvCxnSpPr>
            <a:endCxn id="6" idx="0"/>
          </p:cNvCxnSpPr>
          <p:nvPr/>
        </p:nvCxnSpPr>
        <p:spPr>
          <a:xfrm rot="10800000" flipV="1">
            <a:off x="2438400" y="2514599"/>
            <a:ext cx="2171700" cy="53340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 name="Rounded Rectangle 5"/>
          <p:cNvSpPr/>
          <p:nvPr/>
        </p:nvSpPr>
        <p:spPr>
          <a:xfrm>
            <a:off x="1752600" y="3048001"/>
            <a:ext cx="1371600" cy="76200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400" dirty="0" smtClean="0">
                <a:solidFill>
                  <a:schemeClr val="tx1"/>
                </a:solidFill>
              </a:rPr>
              <a:t>Found in FAR but not in Physical</a:t>
            </a:r>
            <a:endParaRPr lang="en-IN" sz="1400" dirty="0">
              <a:solidFill>
                <a:schemeClr val="tx1"/>
              </a:solidFill>
            </a:endParaRPr>
          </a:p>
        </p:txBody>
      </p:sp>
      <p:sp>
        <p:nvSpPr>
          <p:cNvPr id="7" name="Rounded Rectangle 6"/>
          <p:cNvSpPr/>
          <p:nvPr/>
        </p:nvSpPr>
        <p:spPr>
          <a:xfrm>
            <a:off x="6172200" y="3048001"/>
            <a:ext cx="1371600" cy="762000"/>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1400" dirty="0" smtClean="0">
                <a:solidFill>
                  <a:schemeClr val="tx1"/>
                </a:solidFill>
              </a:rPr>
              <a:t>Found in Physical but not in FAR</a:t>
            </a:r>
            <a:endParaRPr lang="en-IN" sz="1400" dirty="0">
              <a:solidFill>
                <a:schemeClr val="tx1"/>
              </a:solidFill>
            </a:endParaRPr>
          </a:p>
        </p:txBody>
      </p:sp>
      <p:cxnSp>
        <p:nvCxnSpPr>
          <p:cNvPr id="8" name="Straight Arrow Connector 7"/>
          <p:cNvCxnSpPr>
            <a:stCxn id="2" idx="2"/>
            <a:endCxn id="7" idx="0"/>
          </p:cNvCxnSpPr>
          <p:nvPr/>
        </p:nvCxnSpPr>
        <p:spPr>
          <a:xfrm rot="16200000" flipH="1">
            <a:off x="5441372" y="1631372"/>
            <a:ext cx="533401" cy="229985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7" name="Rounded Rectangle 26"/>
          <p:cNvSpPr/>
          <p:nvPr/>
        </p:nvSpPr>
        <p:spPr>
          <a:xfrm>
            <a:off x="1295400" y="152400"/>
            <a:ext cx="1219200" cy="9906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smtClean="0">
                <a:latin typeface="Century Gothic" pitchFamily="34" charset="0"/>
              </a:rPr>
              <a:t>Physical </a:t>
            </a:r>
          </a:p>
          <a:p>
            <a:pPr algn="ctr"/>
            <a:r>
              <a:rPr lang="en-US" dirty="0" smtClean="0">
                <a:latin typeface="Century Gothic" pitchFamily="34" charset="0"/>
              </a:rPr>
              <a:t>Report</a:t>
            </a:r>
            <a:endParaRPr lang="en-IN" dirty="0">
              <a:latin typeface="Century Gothic" pitchFamily="34" charset="0"/>
            </a:endParaRPr>
          </a:p>
        </p:txBody>
      </p:sp>
      <p:sp>
        <p:nvSpPr>
          <p:cNvPr id="28" name="TextBox 27"/>
          <p:cNvSpPr txBox="1"/>
          <p:nvPr/>
        </p:nvSpPr>
        <p:spPr>
          <a:xfrm>
            <a:off x="4343400" y="381000"/>
            <a:ext cx="1411705" cy="461665"/>
          </a:xfrm>
          <a:prstGeom prst="rect">
            <a:avLst/>
          </a:prstGeom>
          <a:noFill/>
        </p:spPr>
        <p:txBody>
          <a:bodyPr wrap="square" rtlCol="0">
            <a:spAutoFit/>
          </a:bodyPr>
          <a:lstStyle/>
          <a:p>
            <a:r>
              <a:rPr lang="en-US" sz="2400" dirty="0" smtClean="0">
                <a:latin typeface="Verdana" pitchFamily="34" charset="0"/>
                <a:ea typeface="Verdana" pitchFamily="34" charset="0"/>
                <a:cs typeface="Verdana" pitchFamily="34" charset="0"/>
              </a:rPr>
              <a:t>V/s</a:t>
            </a:r>
            <a:endParaRPr lang="en-IN" sz="2400" dirty="0">
              <a:latin typeface="Verdana" pitchFamily="34" charset="0"/>
              <a:ea typeface="Verdana" pitchFamily="34" charset="0"/>
              <a:cs typeface="Verdana" pitchFamily="34" charset="0"/>
            </a:endParaRPr>
          </a:p>
        </p:txBody>
      </p:sp>
      <p:sp>
        <p:nvSpPr>
          <p:cNvPr id="29" name="Rounded Rectangle 28"/>
          <p:cNvSpPr/>
          <p:nvPr/>
        </p:nvSpPr>
        <p:spPr>
          <a:xfrm>
            <a:off x="6781800" y="152400"/>
            <a:ext cx="1219200" cy="9906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dirty="0" smtClean="0">
                <a:latin typeface="Century Gothic" pitchFamily="34" charset="0"/>
              </a:rPr>
              <a:t>FAR</a:t>
            </a:r>
            <a:endParaRPr lang="en-IN" dirty="0">
              <a:latin typeface="Century Gothic" pitchFamily="34" charset="0"/>
            </a:endParaRPr>
          </a:p>
        </p:txBody>
      </p:sp>
      <p:sp>
        <p:nvSpPr>
          <p:cNvPr id="31" name="Right Brace 30"/>
          <p:cNvSpPr/>
          <p:nvPr/>
        </p:nvSpPr>
        <p:spPr>
          <a:xfrm rot="16200000" flipH="1">
            <a:off x="4229101" y="-800101"/>
            <a:ext cx="685798" cy="4724400"/>
          </a:xfrm>
          <a:prstGeom prst="rightBrace">
            <a:avLst>
              <a:gd name="adj1" fmla="val 41138"/>
              <a:gd name="adj2" fmla="val 49857"/>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
        <p:nvSpPr>
          <p:cNvPr id="39" name="Oval 38"/>
          <p:cNvSpPr/>
          <p:nvPr/>
        </p:nvSpPr>
        <p:spPr>
          <a:xfrm>
            <a:off x="0" y="4191000"/>
            <a:ext cx="1752600" cy="609600"/>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200" dirty="0" smtClean="0">
                <a:solidFill>
                  <a:schemeClr val="tx1"/>
                </a:solidFill>
              </a:rPr>
              <a:t>Misappropriation of Asset</a:t>
            </a:r>
            <a:endParaRPr lang="en-IN" sz="1200" dirty="0">
              <a:solidFill>
                <a:schemeClr val="tx1"/>
              </a:solidFill>
            </a:endParaRPr>
          </a:p>
        </p:txBody>
      </p:sp>
      <p:sp>
        <p:nvSpPr>
          <p:cNvPr id="46" name="Oval 45"/>
          <p:cNvSpPr/>
          <p:nvPr/>
        </p:nvSpPr>
        <p:spPr>
          <a:xfrm>
            <a:off x="304800" y="4953000"/>
            <a:ext cx="1752600" cy="609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Wrong Entry or Double Entry In FAR</a:t>
            </a:r>
            <a:endParaRPr lang="en-IN" sz="1200" dirty="0">
              <a:solidFill>
                <a:schemeClr val="tx1"/>
              </a:solidFill>
            </a:endParaRPr>
          </a:p>
        </p:txBody>
      </p:sp>
      <p:sp>
        <p:nvSpPr>
          <p:cNvPr id="47" name="Oval 46"/>
          <p:cNvSpPr/>
          <p:nvPr/>
        </p:nvSpPr>
        <p:spPr>
          <a:xfrm>
            <a:off x="914400" y="5638800"/>
            <a:ext cx="1752600" cy="609600"/>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1200" dirty="0" smtClean="0">
                <a:solidFill>
                  <a:schemeClr val="tx1"/>
                </a:solidFill>
              </a:rPr>
              <a:t>Asset has been Scrapped</a:t>
            </a:r>
            <a:endParaRPr lang="en-IN" sz="1200" dirty="0">
              <a:solidFill>
                <a:schemeClr val="tx1"/>
              </a:solidFill>
            </a:endParaRPr>
          </a:p>
        </p:txBody>
      </p:sp>
      <p:sp>
        <p:nvSpPr>
          <p:cNvPr id="48" name="Oval 47"/>
          <p:cNvSpPr/>
          <p:nvPr/>
        </p:nvSpPr>
        <p:spPr>
          <a:xfrm>
            <a:off x="2743200" y="5638800"/>
            <a:ext cx="1752600" cy="609600"/>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200" dirty="0" smtClean="0">
                <a:solidFill>
                  <a:schemeClr val="tx1"/>
                </a:solidFill>
              </a:rPr>
              <a:t>Sale/ Transfer entry omitted in FAR</a:t>
            </a:r>
            <a:endParaRPr lang="en-IN" sz="1200" dirty="0">
              <a:solidFill>
                <a:schemeClr val="tx1"/>
              </a:solidFill>
            </a:endParaRPr>
          </a:p>
        </p:txBody>
      </p:sp>
      <p:cxnSp>
        <p:nvCxnSpPr>
          <p:cNvPr id="50" name="Straight Arrow Connector 49"/>
          <p:cNvCxnSpPr>
            <a:stCxn id="6" idx="2"/>
            <a:endCxn id="39" idx="0"/>
          </p:cNvCxnSpPr>
          <p:nvPr/>
        </p:nvCxnSpPr>
        <p:spPr>
          <a:xfrm rot="5400000">
            <a:off x="1466851" y="3219450"/>
            <a:ext cx="380999" cy="15621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a:stCxn id="6" idx="2"/>
            <a:endCxn id="46" idx="7"/>
          </p:cNvCxnSpPr>
          <p:nvPr/>
        </p:nvCxnSpPr>
        <p:spPr>
          <a:xfrm rot="5400000">
            <a:off x="1503433" y="4107306"/>
            <a:ext cx="1232273" cy="6376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a:stCxn id="6" idx="2"/>
            <a:endCxn id="47" idx="7"/>
          </p:cNvCxnSpPr>
          <p:nvPr/>
        </p:nvCxnSpPr>
        <p:spPr>
          <a:xfrm rot="5400000">
            <a:off x="1465333" y="4755006"/>
            <a:ext cx="1918073" cy="280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stCxn id="6" idx="2"/>
            <a:endCxn id="48" idx="0"/>
          </p:cNvCxnSpPr>
          <p:nvPr/>
        </p:nvCxnSpPr>
        <p:spPr>
          <a:xfrm rot="16200000" flipH="1">
            <a:off x="2114551" y="4133850"/>
            <a:ext cx="1828799" cy="11811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1" name="Straight Arrow Connector 60"/>
          <p:cNvCxnSpPr>
            <a:stCxn id="6" idx="2"/>
          </p:cNvCxnSpPr>
          <p:nvPr/>
        </p:nvCxnSpPr>
        <p:spPr>
          <a:xfrm rot="16200000" flipH="1">
            <a:off x="2667001" y="3581400"/>
            <a:ext cx="914399" cy="1371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5" name="Oval 64"/>
          <p:cNvSpPr/>
          <p:nvPr/>
        </p:nvSpPr>
        <p:spPr>
          <a:xfrm>
            <a:off x="3429000" y="4648200"/>
            <a:ext cx="1752600" cy="609600"/>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1200" dirty="0" smtClean="0">
                <a:solidFill>
                  <a:schemeClr val="tx1"/>
                </a:solidFill>
              </a:rPr>
              <a:t>Asset sent out on returnable basis</a:t>
            </a:r>
            <a:endParaRPr lang="en-IN" sz="1200" dirty="0">
              <a:solidFill>
                <a:schemeClr val="tx1"/>
              </a:solidFill>
            </a:endParaRPr>
          </a:p>
        </p:txBody>
      </p:sp>
      <p:sp>
        <p:nvSpPr>
          <p:cNvPr id="74" name="Oval 73"/>
          <p:cNvSpPr/>
          <p:nvPr/>
        </p:nvSpPr>
        <p:spPr>
          <a:xfrm>
            <a:off x="5029200" y="4114800"/>
            <a:ext cx="1752600" cy="609600"/>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200" dirty="0" smtClean="0">
                <a:solidFill>
                  <a:schemeClr val="tx1"/>
                </a:solidFill>
              </a:rPr>
              <a:t>Acquisition entry not done in FAR</a:t>
            </a:r>
            <a:endParaRPr lang="en-IN" sz="1200" dirty="0">
              <a:solidFill>
                <a:schemeClr val="tx1"/>
              </a:solidFill>
            </a:endParaRPr>
          </a:p>
        </p:txBody>
      </p:sp>
      <p:sp>
        <p:nvSpPr>
          <p:cNvPr id="75" name="Oval 74"/>
          <p:cNvSpPr/>
          <p:nvPr/>
        </p:nvSpPr>
        <p:spPr>
          <a:xfrm>
            <a:off x="5105400" y="5029200"/>
            <a:ext cx="1905000" cy="838200"/>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200" dirty="0" smtClean="0">
                <a:solidFill>
                  <a:schemeClr val="tx1"/>
                </a:solidFill>
              </a:rPr>
              <a:t>Asset recd. Through inappropriate procedure</a:t>
            </a:r>
            <a:endParaRPr lang="en-IN" sz="1200" dirty="0">
              <a:solidFill>
                <a:schemeClr val="tx1"/>
              </a:solidFill>
            </a:endParaRPr>
          </a:p>
        </p:txBody>
      </p:sp>
      <p:sp>
        <p:nvSpPr>
          <p:cNvPr id="76" name="Oval 75"/>
          <p:cNvSpPr/>
          <p:nvPr/>
        </p:nvSpPr>
        <p:spPr>
          <a:xfrm>
            <a:off x="7620000" y="4343400"/>
            <a:ext cx="1524000" cy="1066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Installation/ Inspection Pending</a:t>
            </a:r>
            <a:endParaRPr lang="en-IN" sz="1200" dirty="0">
              <a:solidFill>
                <a:schemeClr val="tx1"/>
              </a:solidFill>
            </a:endParaRPr>
          </a:p>
        </p:txBody>
      </p:sp>
      <p:sp>
        <p:nvSpPr>
          <p:cNvPr id="77" name="Oval 76"/>
          <p:cNvSpPr/>
          <p:nvPr/>
        </p:nvSpPr>
        <p:spPr>
          <a:xfrm>
            <a:off x="6781800" y="5562600"/>
            <a:ext cx="2008910" cy="762000"/>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200" dirty="0" smtClean="0">
                <a:solidFill>
                  <a:schemeClr val="tx1"/>
                </a:solidFill>
              </a:rPr>
              <a:t>Asset recd via inter unit transfer</a:t>
            </a:r>
            <a:endParaRPr lang="en-IN" sz="1200" dirty="0">
              <a:solidFill>
                <a:schemeClr val="tx1"/>
              </a:solidFill>
            </a:endParaRPr>
          </a:p>
        </p:txBody>
      </p:sp>
      <p:cxnSp>
        <p:nvCxnSpPr>
          <p:cNvPr id="96" name="Straight Arrow Connector 95"/>
          <p:cNvCxnSpPr>
            <a:stCxn id="7" idx="2"/>
            <a:endCxn id="74" idx="0"/>
          </p:cNvCxnSpPr>
          <p:nvPr/>
        </p:nvCxnSpPr>
        <p:spPr>
          <a:xfrm rot="5400000">
            <a:off x="6229351" y="3486150"/>
            <a:ext cx="304799" cy="9525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8" name="Straight Arrow Connector 97"/>
          <p:cNvCxnSpPr>
            <a:stCxn id="7" idx="2"/>
            <a:endCxn id="75" idx="7"/>
          </p:cNvCxnSpPr>
          <p:nvPr/>
        </p:nvCxnSpPr>
        <p:spPr>
          <a:xfrm rot="5400000">
            <a:off x="6123735" y="4417686"/>
            <a:ext cx="1341950" cy="12658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1" name="Straight Arrow Connector 100"/>
          <p:cNvCxnSpPr>
            <a:stCxn id="7" idx="2"/>
            <a:endCxn id="77" idx="0"/>
          </p:cNvCxnSpPr>
          <p:nvPr/>
        </p:nvCxnSpPr>
        <p:spPr>
          <a:xfrm rot="16200000" flipH="1">
            <a:off x="6445828" y="4222172"/>
            <a:ext cx="1752599" cy="92825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6" name="Straight Arrow Connector 105"/>
          <p:cNvCxnSpPr>
            <a:stCxn id="7" idx="2"/>
            <a:endCxn id="76" idx="0"/>
          </p:cNvCxnSpPr>
          <p:nvPr/>
        </p:nvCxnSpPr>
        <p:spPr>
          <a:xfrm rot="16200000" flipH="1">
            <a:off x="7353301" y="3314700"/>
            <a:ext cx="533399" cy="1524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0" name="Slide Number Placeholder 29"/>
          <p:cNvSpPr>
            <a:spLocks noGrp="1"/>
          </p:cNvSpPr>
          <p:nvPr>
            <p:ph type="sldNum" sz="quarter" idx="12"/>
          </p:nvPr>
        </p:nvSpPr>
        <p:spPr>
          <a:xfrm>
            <a:off x="4191000" y="6477000"/>
            <a:ext cx="762000" cy="244475"/>
          </a:xfrm>
        </p:spPr>
        <p:txBody>
          <a:bodyPr/>
          <a:lstStyle/>
          <a:p>
            <a:fld id="{B6F15528-21DE-4FAA-801E-634DDDAF4B2B}" type="slidenum">
              <a:rPr lang="en-US" smtClean="0"/>
              <a:pPr/>
              <a:t>17</a:t>
            </a:fld>
            <a:endParaRPr lang="en-US" dirty="0"/>
          </a:p>
        </p:txBody>
      </p:sp>
      <p:sp>
        <p:nvSpPr>
          <p:cNvPr id="33" name="Footer Placeholder 6"/>
          <p:cNvSpPr>
            <a:spLocks noGrp="1"/>
          </p:cNvSpPr>
          <p:nvPr>
            <p:ph type="ftr" sz="quarter" idx="11"/>
          </p:nvPr>
        </p:nvSpPr>
        <p:spPr>
          <a:xfrm>
            <a:off x="5638800" y="6473130"/>
            <a:ext cx="3505200" cy="365760"/>
          </a:xfrm>
        </p:spPr>
        <p:txBody>
          <a:bodyPr/>
          <a:lstStyle/>
          <a:p>
            <a:r>
              <a:rPr lang="en-US" dirty="0" smtClean="0"/>
              <a:t>ABC Sugar </a:t>
            </a:r>
            <a:r>
              <a:rPr lang="en-US" dirty="0" smtClean="0"/>
              <a:t>Mills Ltd</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381000" y="2667000"/>
            <a:ext cx="2286000" cy="1143000"/>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dirty="0" smtClean="0">
                <a:solidFill>
                  <a:schemeClr val="tx1"/>
                </a:solidFill>
              </a:rPr>
              <a:t>Accounting Standards related to Fixed Assets</a:t>
            </a:r>
            <a:endParaRPr lang="en-IN" dirty="0">
              <a:solidFill>
                <a:schemeClr val="tx1"/>
              </a:solidFill>
            </a:endParaRPr>
          </a:p>
        </p:txBody>
      </p:sp>
      <p:sp>
        <p:nvSpPr>
          <p:cNvPr id="4" name="Rounded Rectangle 3"/>
          <p:cNvSpPr/>
          <p:nvPr/>
        </p:nvSpPr>
        <p:spPr>
          <a:xfrm>
            <a:off x="5410200" y="228600"/>
            <a:ext cx="2971800" cy="6096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400" dirty="0" smtClean="0">
                <a:solidFill>
                  <a:schemeClr val="tx1"/>
                </a:solidFill>
              </a:rPr>
              <a:t>AS 6 – Accounting for Depreciation</a:t>
            </a:r>
            <a:endParaRPr lang="en-IN" sz="1400" dirty="0">
              <a:solidFill>
                <a:schemeClr val="tx1"/>
              </a:solidFill>
            </a:endParaRPr>
          </a:p>
        </p:txBody>
      </p:sp>
      <p:sp>
        <p:nvSpPr>
          <p:cNvPr id="5" name="Rounded Rectangle 4"/>
          <p:cNvSpPr/>
          <p:nvPr/>
        </p:nvSpPr>
        <p:spPr>
          <a:xfrm>
            <a:off x="5410200" y="1219200"/>
            <a:ext cx="2895600" cy="609600"/>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1400" dirty="0" smtClean="0">
                <a:solidFill>
                  <a:schemeClr val="tx1"/>
                </a:solidFill>
              </a:rPr>
              <a:t>AS 10 – Accounting for Fixed Assets</a:t>
            </a:r>
            <a:endParaRPr lang="en-IN" sz="1400" dirty="0" smtClean="0">
              <a:solidFill>
                <a:schemeClr val="tx1"/>
              </a:solidFill>
            </a:endParaRPr>
          </a:p>
        </p:txBody>
      </p:sp>
      <p:sp>
        <p:nvSpPr>
          <p:cNvPr id="6" name="Rounded Rectangle 5"/>
          <p:cNvSpPr/>
          <p:nvPr/>
        </p:nvSpPr>
        <p:spPr>
          <a:xfrm>
            <a:off x="5410200" y="2133600"/>
            <a:ext cx="2971800" cy="7620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400" dirty="0" smtClean="0">
                <a:solidFill>
                  <a:schemeClr val="tx1"/>
                </a:solidFill>
              </a:rPr>
              <a:t>AS 11 – Accounting for effects of change in Foreign Exchange Rates</a:t>
            </a:r>
            <a:endParaRPr lang="en-IN" sz="1400" dirty="0" smtClean="0">
              <a:solidFill>
                <a:schemeClr val="tx1"/>
              </a:solidFill>
            </a:endParaRPr>
          </a:p>
        </p:txBody>
      </p:sp>
      <p:sp>
        <p:nvSpPr>
          <p:cNvPr id="7" name="Rounded Rectangle 6"/>
          <p:cNvSpPr/>
          <p:nvPr/>
        </p:nvSpPr>
        <p:spPr>
          <a:xfrm>
            <a:off x="5410200" y="3200400"/>
            <a:ext cx="2971800" cy="60960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400" dirty="0" smtClean="0">
                <a:solidFill>
                  <a:schemeClr val="tx1"/>
                </a:solidFill>
              </a:rPr>
              <a:t>AS 16 – Borrowing Cost</a:t>
            </a:r>
            <a:endParaRPr lang="en-IN" sz="1400" dirty="0" smtClean="0">
              <a:solidFill>
                <a:schemeClr val="tx1"/>
              </a:solidFill>
            </a:endParaRPr>
          </a:p>
        </p:txBody>
      </p:sp>
      <p:sp>
        <p:nvSpPr>
          <p:cNvPr id="8" name="Rounded Rectangle 7"/>
          <p:cNvSpPr/>
          <p:nvPr/>
        </p:nvSpPr>
        <p:spPr>
          <a:xfrm>
            <a:off x="5486400" y="4191000"/>
            <a:ext cx="2971800" cy="6096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400" dirty="0" smtClean="0">
                <a:solidFill>
                  <a:schemeClr val="tx1"/>
                </a:solidFill>
              </a:rPr>
              <a:t>AS 26 – Intangible Assets</a:t>
            </a:r>
            <a:endParaRPr lang="en-IN" sz="1400" dirty="0" smtClean="0">
              <a:solidFill>
                <a:schemeClr val="tx1"/>
              </a:solidFill>
            </a:endParaRPr>
          </a:p>
        </p:txBody>
      </p:sp>
      <p:sp>
        <p:nvSpPr>
          <p:cNvPr id="9" name="Rounded Rectangle 8"/>
          <p:cNvSpPr/>
          <p:nvPr/>
        </p:nvSpPr>
        <p:spPr>
          <a:xfrm>
            <a:off x="5486400" y="5257800"/>
            <a:ext cx="2971800" cy="60960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1400" dirty="0" smtClean="0">
                <a:solidFill>
                  <a:schemeClr val="tx1"/>
                </a:solidFill>
              </a:rPr>
              <a:t>AS 28 – Impairment of Assets</a:t>
            </a:r>
            <a:endParaRPr lang="en-IN" sz="1400" dirty="0" smtClean="0">
              <a:solidFill>
                <a:schemeClr val="tx1"/>
              </a:solidFill>
            </a:endParaRPr>
          </a:p>
        </p:txBody>
      </p:sp>
      <p:cxnSp>
        <p:nvCxnSpPr>
          <p:cNvPr id="11" name="Straight Arrow Connector 10"/>
          <p:cNvCxnSpPr>
            <a:endCxn id="4" idx="1"/>
          </p:cNvCxnSpPr>
          <p:nvPr/>
        </p:nvCxnSpPr>
        <p:spPr>
          <a:xfrm rot="5400000" flipH="1" flipV="1">
            <a:off x="2743200" y="533400"/>
            <a:ext cx="2667000" cy="2667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endCxn id="5" idx="1"/>
          </p:cNvCxnSpPr>
          <p:nvPr/>
        </p:nvCxnSpPr>
        <p:spPr>
          <a:xfrm flipV="1">
            <a:off x="2743200" y="1524000"/>
            <a:ext cx="2667000" cy="1676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3" idx="3"/>
            <a:endCxn id="6" idx="1"/>
          </p:cNvCxnSpPr>
          <p:nvPr/>
        </p:nvCxnSpPr>
        <p:spPr>
          <a:xfrm flipV="1">
            <a:off x="2667000" y="2514600"/>
            <a:ext cx="2743200" cy="7239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endCxn id="7" idx="1"/>
          </p:cNvCxnSpPr>
          <p:nvPr/>
        </p:nvCxnSpPr>
        <p:spPr>
          <a:xfrm>
            <a:off x="2667000" y="3276600"/>
            <a:ext cx="27432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3" idx="3"/>
            <a:endCxn id="8" idx="1"/>
          </p:cNvCxnSpPr>
          <p:nvPr/>
        </p:nvCxnSpPr>
        <p:spPr>
          <a:xfrm>
            <a:off x="2667000" y="3238500"/>
            <a:ext cx="2819400" cy="12573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3" idx="3"/>
            <a:endCxn id="9" idx="1"/>
          </p:cNvCxnSpPr>
          <p:nvPr/>
        </p:nvCxnSpPr>
        <p:spPr>
          <a:xfrm>
            <a:off x="2667000" y="3238500"/>
            <a:ext cx="2819400" cy="23241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Slide Number Placeholder 14"/>
          <p:cNvSpPr>
            <a:spLocks noGrp="1"/>
          </p:cNvSpPr>
          <p:nvPr>
            <p:ph type="sldNum" sz="quarter" idx="12"/>
          </p:nvPr>
        </p:nvSpPr>
        <p:spPr>
          <a:xfrm>
            <a:off x="4114800" y="6477000"/>
            <a:ext cx="762000" cy="244475"/>
          </a:xfrm>
        </p:spPr>
        <p:txBody>
          <a:bodyPr/>
          <a:lstStyle/>
          <a:p>
            <a:fld id="{B6F15528-21DE-4FAA-801E-634DDDAF4B2B}" type="slidenum">
              <a:rPr lang="en-US" smtClean="0"/>
              <a:pPr/>
              <a:t>18</a:t>
            </a:fld>
            <a:endParaRPr lang="en-US" dirty="0"/>
          </a:p>
        </p:txBody>
      </p:sp>
      <p:sp>
        <p:nvSpPr>
          <p:cNvPr id="17" name="Footer Placeholder 6"/>
          <p:cNvSpPr>
            <a:spLocks noGrp="1"/>
          </p:cNvSpPr>
          <p:nvPr>
            <p:ph type="ftr" sz="quarter" idx="11"/>
          </p:nvPr>
        </p:nvSpPr>
        <p:spPr>
          <a:xfrm>
            <a:off x="5638800" y="6473130"/>
            <a:ext cx="3505200" cy="365760"/>
          </a:xfrm>
        </p:spPr>
        <p:txBody>
          <a:bodyPr/>
          <a:lstStyle/>
          <a:p>
            <a:r>
              <a:rPr lang="en-US" dirty="0" smtClean="0"/>
              <a:t>ABC Sugar </a:t>
            </a:r>
            <a:r>
              <a:rPr lang="en-US" dirty="0" smtClean="0"/>
              <a:t>Mills Ltd</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533400"/>
            <a:ext cx="6019800" cy="369332"/>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r>
              <a:rPr lang="en-US" dirty="0" smtClean="0">
                <a:solidFill>
                  <a:srgbClr val="002060"/>
                </a:solidFill>
              </a:rPr>
              <a:t>Companies (Auditor’s Report) Order (CARO), 2003</a:t>
            </a:r>
            <a:endParaRPr lang="en-IN" dirty="0">
              <a:solidFill>
                <a:srgbClr val="002060"/>
              </a:solidFill>
            </a:endParaRPr>
          </a:p>
        </p:txBody>
      </p:sp>
      <p:sp>
        <p:nvSpPr>
          <p:cNvPr id="3" name="TextBox 2"/>
          <p:cNvSpPr txBox="1"/>
          <p:nvPr/>
        </p:nvSpPr>
        <p:spPr>
          <a:xfrm>
            <a:off x="457200" y="1295400"/>
            <a:ext cx="8305800" cy="830997"/>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sz="1600" dirty="0" smtClean="0"/>
              <a:t>As per  paragraph 4(I) of this order, an auditor is required to comment on proper maintenance, physical verification and major disposal in relation to fixed assets during the financial year. Therefore CARO 2003, requires a Company to : </a:t>
            </a:r>
            <a:endParaRPr lang="en-IN" sz="1600" dirty="0"/>
          </a:p>
        </p:txBody>
      </p:sp>
      <p:sp>
        <p:nvSpPr>
          <p:cNvPr id="9" name="Rounded Rectangle 8"/>
          <p:cNvSpPr/>
          <p:nvPr/>
        </p:nvSpPr>
        <p:spPr>
          <a:xfrm>
            <a:off x="457200" y="2687780"/>
            <a:ext cx="2362200" cy="609600"/>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1400" dirty="0" smtClean="0">
                <a:solidFill>
                  <a:srgbClr val="002060"/>
                </a:solidFill>
              </a:rPr>
              <a:t>Maintenance of proper records showing:</a:t>
            </a:r>
            <a:endParaRPr lang="en-IN" sz="1400" dirty="0">
              <a:solidFill>
                <a:srgbClr val="002060"/>
              </a:solidFill>
            </a:endParaRPr>
          </a:p>
        </p:txBody>
      </p:sp>
      <p:sp>
        <p:nvSpPr>
          <p:cNvPr id="39" name="Rounded Rectangle 38"/>
          <p:cNvSpPr/>
          <p:nvPr/>
        </p:nvSpPr>
        <p:spPr>
          <a:xfrm>
            <a:off x="110840" y="3664525"/>
            <a:ext cx="3048000" cy="2660075"/>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nSpc>
                <a:spcPct val="150000"/>
              </a:lnSpc>
              <a:buFont typeface="Wingdings" pitchFamily="2" charset="2"/>
              <a:buChar char="§"/>
            </a:pPr>
            <a:r>
              <a:rPr lang="en-US" sz="1400" dirty="0" smtClean="0">
                <a:solidFill>
                  <a:srgbClr val="002060"/>
                </a:solidFill>
              </a:rPr>
              <a:t> Description of Asset</a:t>
            </a:r>
          </a:p>
          <a:p>
            <a:pPr>
              <a:lnSpc>
                <a:spcPct val="150000"/>
              </a:lnSpc>
              <a:buFont typeface="Wingdings" pitchFamily="2" charset="2"/>
              <a:buChar char="§"/>
            </a:pPr>
            <a:r>
              <a:rPr lang="en-US" sz="1400" dirty="0" smtClean="0">
                <a:solidFill>
                  <a:srgbClr val="002060"/>
                </a:solidFill>
              </a:rPr>
              <a:t> Categorization &amp; Location of Asset</a:t>
            </a:r>
          </a:p>
          <a:p>
            <a:pPr>
              <a:lnSpc>
                <a:spcPct val="150000"/>
              </a:lnSpc>
              <a:buFont typeface="Wingdings" pitchFamily="2" charset="2"/>
              <a:buChar char="§"/>
            </a:pPr>
            <a:r>
              <a:rPr lang="en-US" sz="1400" dirty="0" smtClean="0">
                <a:solidFill>
                  <a:srgbClr val="002060"/>
                </a:solidFill>
              </a:rPr>
              <a:t> Purchase Details</a:t>
            </a:r>
          </a:p>
          <a:p>
            <a:pPr>
              <a:lnSpc>
                <a:spcPct val="150000"/>
              </a:lnSpc>
              <a:buFont typeface="Wingdings" pitchFamily="2" charset="2"/>
              <a:buChar char="§"/>
            </a:pPr>
            <a:r>
              <a:rPr lang="en-US" sz="1400" dirty="0" smtClean="0">
                <a:solidFill>
                  <a:srgbClr val="002060"/>
                </a:solidFill>
              </a:rPr>
              <a:t> Depreciation Details</a:t>
            </a:r>
          </a:p>
          <a:p>
            <a:pPr>
              <a:lnSpc>
                <a:spcPct val="150000"/>
              </a:lnSpc>
              <a:buFont typeface="Wingdings" pitchFamily="2" charset="2"/>
              <a:buChar char="§"/>
            </a:pPr>
            <a:r>
              <a:rPr lang="en-US" sz="1400" dirty="0" smtClean="0">
                <a:solidFill>
                  <a:srgbClr val="002060"/>
                </a:solidFill>
              </a:rPr>
              <a:t> Revaluation/Impairment Details</a:t>
            </a:r>
          </a:p>
          <a:p>
            <a:pPr>
              <a:buFont typeface="Wingdings" pitchFamily="2" charset="2"/>
              <a:buChar char="§"/>
            </a:pPr>
            <a:r>
              <a:rPr lang="en-US" sz="1400" dirty="0" smtClean="0">
                <a:solidFill>
                  <a:srgbClr val="002060"/>
                </a:solidFill>
              </a:rPr>
              <a:t> Details regards Sale, Discarding &amp; Destruction of Asset</a:t>
            </a:r>
            <a:endParaRPr lang="en-IN" sz="1400" dirty="0">
              <a:solidFill>
                <a:srgbClr val="002060"/>
              </a:solidFill>
            </a:endParaRPr>
          </a:p>
        </p:txBody>
      </p:sp>
      <p:sp>
        <p:nvSpPr>
          <p:cNvPr id="40" name="Rounded Rectangle 39"/>
          <p:cNvSpPr/>
          <p:nvPr/>
        </p:nvSpPr>
        <p:spPr>
          <a:xfrm>
            <a:off x="3553690" y="2743200"/>
            <a:ext cx="2133600" cy="609600"/>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1400" dirty="0" smtClean="0">
                <a:solidFill>
                  <a:srgbClr val="002060"/>
                </a:solidFill>
              </a:rPr>
              <a:t>Physical verification</a:t>
            </a:r>
            <a:endParaRPr lang="en-IN" sz="1400" dirty="0">
              <a:solidFill>
                <a:srgbClr val="002060"/>
              </a:solidFill>
            </a:endParaRPr>
          </a:p>
        </p:txBody>
      </p:sp>
      <p:sp>
        <p:nvSpPr>
          <p:cNvPr id="41" name="Rounded Rectangle 40"/>
          <p:cNvSpPr/>
          <p:nvPr/>
        </p:nvSpPr>
        <p:spPr>
          <a:xfrm>
            <a:off x="3401290" y="3747650"/>
            <a:ext cx="2514600" cy="228600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marL="342900" indent="-342900">
              <a:buSzPct val="80000"/>
              <a:buFont typeface="+mj-lt"/>
              <a:buAutoNum type="arabicPeriod"/>
            </a:pPr>
            <a:r>
              <a:rPr lang="en-US" sz="1400" dirty="0" smtClean="0"/>
              <a:t> At Regular Intervals (at least once in three years)</a:t>
            </a:r>
          </a:p>
          <a:p>
            <a:pPr marL="342900" indent="-342900">
              <a:buSzPct val="80000"/>
              <a:buFont typeface="+mj-lt"/>
              <a:buAutoNum type="arabicPeriod"/>
            </a:pPr>
            <a:r>
              <a:rPr lang="en-US" sz="1400" dirty="0" smtClean="0"/>
              <a:t> Report preparation showing material discrepancies</a:t>
            </a:r>
          </a:p>
          <a:p>
            <a:pPr marL="342900" indent="-342900">
              <a:buSzPct val="80000"/>
              <a:buFont typeface="+mj-lt"/>
              <a:buAutoNum type="arabicPeriod"/>
            </a:pPr>
            <a:r>
              <a:rPr lang="en-US" sz="1400" dirty="0" smtClean="0"/>
              <a:t> Proper adjustment of these in the books</a:t>
            </a:r>
            <a:endParaRPr lang="en-IN" sz="1400" dirty="0"/>
          </a:p>
        </p:txBody>
      </p:sp>
      <p:sp>
        <p:nvSpPr>
          <p:cNvPr id="42" name="Rounded Rectangle 41"/>
          <p:cNvSpPr/>
          <p:nvPr/>
        </p:nvSpPr>
        <p:spPr>
          <a:xfrm>
            <a:off x="6705600" y="2770910"/>
            <a:ext cx="1981200" cy="609600"/>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400" dirty="0" smtClean="0">
                <a:solidFill>
                  <a:schemeClr val="dk1"/>
                </a:solidFill>
              </a:rPr>
              <a:t>Major Disposal of Fixed Assets</a:t>
            </a:r>
            <a:endParaRPr lang="en-IN" sz="1400" dirty="0" smtClean="0">
              <a:solidFill>
                <a:schemeClr val="dk1"/>
              </a:solidFill>
            </a:endParaRPr>
          </a:p>
        </p:txBody>
      </p:sp>
      <p:sp>
        <p:nvSpPr>
          <p:cNvPr id="43" name="Rounded Rectangle 42"/>
          <p:cNvSpPr/>
          <p:nvPr/>
        </p:nvSpPr>
        <p:spPr>
          <a:xfrm>
            <a:off x="6449290" y="3761505"/>
            <a:ext cx="2514600" cy="1981200"/>
          </a:xfrm>
          <a:prstGeom prst="roundRect">
            <a:avLst>
              <a:gd name="adj" fmla="val 12122"/>
            </a:avLst>
          </a:prstGeom>
        </p:spPr>
        <p:style>
          <a:lnRef idx="1">
            <a:schemeClr val="accent6"/>
          </a:lnRef>
          <a:fillRef idx="2">
            <a:schemeClr val="accent6"/>
          </a:fillRef>
          <a:effectRef idx="1">
            <a:schemeClr val="accent6"/>
          </a:effectRef>
          <a:fontRef idx="minor">
            <a:schemeClr val="dk1"/>
          </a:fontRef>
        </p:style>
        <p:txBody>
          <a:bodyPr rtlCol="0" anchor="ctr"/>
          <a:lstStyle/>
          <a:p>
            <a:pPr marL="342900" lvl="1" indent="-342900">
              <a:buSzPct val="80000"/>
              <a:buFont typeface="+mj-lt"/>
              <a:buAutoNum type="arabicPeriod"/>
            </a:pPr>
            <a:r>
              <a:rPr lang="en-US" sz="1400" dirty="0" smtClean="0"/>
              <a:t> Proper Accounting</a:t>
            </a:r>
          </a:p>
          <a:p>
            <a:pPr marL="342900" lvl="1" indent="-342900">
              <a:buSzPct val="80000"/>
              <a:buFont typeface="+mj-lt"/>
              <a:buAutoNum type="arabicPeriod"/>
            </a:pPr>
            <a:r>
              <a:rPr lang="en-US" sz="1400" dirty="0" smtClean="0"/>
              <a:t> As per AS – 1, if this affects going concern then its proper expression in financial statements is necessary.</a:t>
            </a:r>
            <a:endParaRPr lang="en-IN" sz="1400" dirty="0" smtClean="0"/>
          </a:p>
        </p:txBody>
      </p:sp>
      <p:sp>
        <p:nvSpPr>
          <p:cNvPr id="44" name="Down Arrow 43"/>
          <p:cNvSpPr/>
          <p:nvPr/>
        </p:nvSpPr>
        <p:spPr>
          <a:xfrm>
            <a:off x="1524000" y="3345870"/>
            <a:ext cx="228600" cy="304800"/>
          </a:xfrm>
          <a:prstGeom prst="downArrow">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IN"/>
          </a:p>
        </p:txBody>
      </p:sp>
      <p:sp>
        <p:nvSpPr>
          <p:cNvPr id="45" name="Down Arrow 44"/>
          <p:cNvSpPr/>
          <p:nvPr/>
        </p:nvSpPr>
        <p:spPr>
          <a:xfrm>
            <a:off x="7571510" y="3401290"/>
            <a:ext cx="228600" cy="304800"/>
          </a:xfrm>
          <a:prstGeom prst="downArrow">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IN"/>
          </a:p>
        </p:txBody>
      </p:sp>
      <p:sp>
        <p:nvSpPr>
          <p:cNvPr id="46" name="Down Arrow 45"/>
          <p:cNvSpPr/>
          <p:nvPr/>
        </p:nvSpPr>
        <p:spPr>
          <a:xfrm>
            <a:off x="4530435" y="3387435"/>
            <a:ext cx="228600" cy="304800"/>
          </a:xfrm>
          <a:prstGeom prst="downArrow">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IN"/>
          </a:p>
        </p:txBody>
      </p:sp>
      <p:cxnSp>
        <p:nvCxnSpPr>
          <p:cNvPr id="48" name="Straight Arrow Connector 47"/>
          <p:cNvCxnSpPr>
            <a:stCxn id="3" idx="2"/>
            <a:endCxn id="9" idx="0"/>
          </p:cNvCxnSpPr>
          <p:nvPr/>
        </p:nvCxnSpPr>
        <p:spPr>
          <a:xfrm rot="5400000">
            <a:off x="2843509" y="921188"/>
            <a:ext cx="561383" cy="2971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a:stCxn id="3" idx="2"/>
            <a:endCxn id="40" idx="0"/>
          </p:cNvCxnSpPr>
          <p:nvPr/>
        </p:nvCxnSpPr>
        <p:spPr>
          <a:xfrm rot="16200000" flipH="1">
            <a:off x="4306894" y="2429603"/>
            <a:ext cx="616803" cy="103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a:stCxn id="3" idx="2"/>
            <a:endCxn id="42" idx="0"/>
          </p:cNvCxnSpPr>
          <p:nvPr/>
        </p:nvCxnSpPr>
        <p:spPr>
          <a:xfrm rot="16200000" flipH="1">
            <a:off x="5830894" y="905603"/>
            <a:ext cx="644513" cy="30861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Slide Number Placeholder 15"/>
          <p:cNvSpPr>
            <a:spLocks noGrp="1"/>
          </p:cNvSpPr>
          <p:nvPr>
            <p:ph type="sldNum" sz="quarter" idx="12"/>
          </p:nvPr>
        </p:nvSpPr>
        <p:spPr>
          <a:xfrm>
            <a:off x="4191000" y="6477000"/>
            <a:ext cx="762000" cy="244475"/>
          </a:xfrm>
        </p:spPr>
        <p:txBody>
          <a:bodyPr/>
          <a:lstStyle/>
          <a:p>
            <a:fld id="{B6F15528-21DE-4FAA-801E-634DDDAF4B2B}" type="slidenum">
              <a:rPr lang="en-US" smtClean="0"/>
              <a:pPr/>
              <a:t>19</a:t>
            </a:fld>
            <a:endParaRPr lang="en-US" dirty="0"/>
          </a:p>
        </p:txBody>
      </p:sp>
      <p:sp>
        <p:nvSpPr>
          <p:cNvPr id="18" name="Footer Placeholder 6"/>
          <p:cNvSpPr txBox="1">
            <a:spLocks/>
          </p:cNvSpPr>
          <p:nvPr/>
        </p:nvSpPr>
        <p:spPr>
          <a:xfrm>
            <a:off x="5638800" y="6473130"/>
            <a:ext cx="3505200" cy="365760"/>
          </a:xfrm>
          <a:prstGeom prst="rect">
            <a:avLst/>
          </a:prstGeom>
        </p:spPr>
        <p:txBody>
          <a:bodyPr vert="horz"/>
          <a:lstStyle>
            <a:defPPr>
              <a:defRPr lang="en-US"/>
            </a:defPPr>
            <a:lvl1pPr marL="0" algn="r" defTabSz="914400" rtl="0" eaLnBrk="1" latinLnBrk="0" hangingPunct="1">
              <a:defRPr kumimoji="0" sz="1200" kern="1200">
                <a:solidFill>
                  <a:schemeClr val="accent1">
                    <a:shade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ABC Sugar Mills Ltd</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p:cNvSpPr>
            <a:spLocks noGrp="1"/>
          </p:cNvSpPr>
          <p:nvPr>
            <p:ph type="ftr" sz="quarter" idx="11"/>
          </p:nvPr>
        </p:nvSpPr>
        <p:spPr>
          <a:xfrm>
            <a:off x="5562600" y="6356350"/>
            <a:ext cx="3505200" cy="365760"/>
          </a:xfrm>
        </p:spPr>
        <p:txBody>
          <a:bodyPr/>
          <a:lstStyle/>
          <a:p>
            <a:r>
              <a:rPr lang="en-US" dirty="0" smtClean="0"/>
              <a:t>ABC Sugar </a:t>
            </a:r>
            <a:r>
              <a:rPr lang="en-US" dirty="0" smtClean="0"/>
              <a:t>Mills Ltd</a:t>
            </a:r>
            <a:endParaRPr lang="en-US" dirty="0"/>
          </a:p>
        </p:txBody>
      </p:sp>
      <p:sp>
        <p:nvSpPr>
          <p:cNvPr id="6" name="Slide Number Placeholder 5"/>
          <p:cNvSpPr>
            <a:spLocks noGrp="1"/>
          </p:cNvSpPr>
          <p:nvPr>
            <p:ph type="sldNum" sz="quarter" idx="12"/>
          </p:nvPr>
        </p:nvSpPr>
        <p:spPr>
          <a:xfrm>
            <a:off x="4267200" y="6477000"/>
            <a:ext cx="762000" cy="244475"/>
          </a:xfrm>
        </p:spPr>
        <p:txBody>
          <a:bodyPr/>
          <a:lstStyle/>
          <a:p>
            <a:fld id="{B6F15528-21DE-4FAA-801E-634DDDAF4B2B}" type="slidenum">
              <a:rPr lang="en-US" smtClean="0"/>
              <a:pPr/>
              <a:t>2</a:t>
            </a:fld>
            <a:endParaRPr lang="en-US" dirty="0"/>
          </a:p>
        </p:txBody>
      </p:sp>
      <p:sp>
        <p:nvSpPr>
          <p:cNvPr id="2" name="Title 1"/>
          <p:cNvSpPr>
            <a:spLocks noGrp="1"/>
          </p:cNvSpPr>
          <p:nvPr>
            <p:ph type="ctrTitle" idx="4294967295"/>
          </p:nvPr>
        </p:nvSpPr>
        <p:spPr>
          <a:xfrm>
            <a:off x="0" y="381000"/>
            <a:ext cx="1905000" cy="747713"/>
          </a:xfrm>
        </p:spPr>
        <p:style>
          <a:lnRef idx="1">
            <a:schemeClr val="accent6"/>
          </a:lnRef>
          <a:fillRef idx="2">
            <a:schemeClr val="accent6"/>
          </a:fillRef>
          <a:effectRef idx="1">
            <a:schemeClr val="accent6"/>
          </a:effectRef>
          <a:fontRef idx="minor">
            <a:schemeClr val="dk1"/>
          </a:fontRef>
        </p:style>
        <p:txBody>
          <a:bodyPr>
            <a:normAutofit fontScale="90000"/>
          </a:bodyPr>
          <a:lstStyle/>
          <a:p>
            <a:pPr algn="l"/>
            <a:r>
              <a:rPr lang="en-US" sz="3200" u="sng" dirty="0" smtClean="0">
                <a:solidFill>
                  <a:schemeClr val="tx2"/>
                </a:solidFill>
              </a:rPr>
              <a:t>Purpose:</a:t>
            </a:r>
            <a:endParaRPr lang="en-IN" sz="3200" u="sng" dirty="0">
              <a:solidFill>
                <a:schemeClr val="tx2"/>
              </a:solidFill>
            </a:endParaRPr>
          </a:p>
        </p:txBody>
      </p:sp>
      <p:sp>
        <p:nvSpPr>
          <p:cNvPr id="3" name="Subtitle 2"/>
          <p:cNvSpPr>
            <a:spLocks noGrp="1"/>
          </p:cNvSpPr>
          <p:nvPr>
            <p:ph type="subTitle" idx="4294967295"/>
          </p:nvPr>
        </p:nvSpPr>
        <p:spPr>
          <a:xfrm>
            <a:off x="152400" y="1371600"/>
            <a:ext cx="8991600" cy="1752600"/>
          </a:xfrm>
        </p:spPr>
        <p:txBody>
          <a:bodyPr>
            <a:noAutofit/>
          </a:bodyPr>
          <a:lstStyle/>
          <a:p>
            <a:pPr marL="448056" indent="-384048" algn="just">
              <a:spcBef>
                <a:spcPct val="20000"/>
              </a:spcBef>
              <a:buFont typeface="Wingdings" pitchFamily="2" charset="2"/>
              <a:buChar char="§"/>
            </a:pPr>
            <a:r>
              <a:rPr lang="en-US" sz="1800" dirty="0" smtClean="0">
                <a:solidFill>
                  <a:schemeClr val="tx1"/>
                </a:solidFill>
                <a:latin typeface="+mj-lt"/>
              </a:rPr>
              <a:t>This Policy document establishes policy &amp; procedures for accounting of Fixed Assets as per relevant Accounting Standards.</a:t>
            </a:r>
          </a:p>
          <a:p>
            <a:pPr marL="448056" indent="-384048" algn="just">
              <a:spcBef>
                <a:spcPct val="20000"/>
              </a:spcBef>
              <a:buFont typeface="Wingdings" pitchFamily="2" charset="2"/>
              <a:buChar char="§"/>
            </a:pPr>
            <a:r>
              <a:rPr lang="en-US" sz="1800" dirty="0" smtClean="0">
                <a:solidFill>
                  <a:schemeClr val="tx1"/>
                </a:solidFill>
                <a:latin typeface="+mj-lt"/>
              </a:rPr>
              <a:t>It standardizes the procurement of Fixed Assets in accordance with the Capital Purchase Budget. </a:t>
            </a:r>
          </a:p>
          <a:p>
            <a:pPr marL="448056" indent="-384048" algn="just">
              <a:spcBef>
                <a:spcPct val="20000"/>
              </a:spcBef>
              <a:buFont typeface="Wingdings" pitchFamily="2" charset="2"/>
              <a:buChar char="§"/>
            </a:pPr>
            <a:r>
              <a:rPr lang="en-US" sz="1800" dirty="0" smtClean="0">
                <a:solidFill>
                  <a:schemeClr val="tx1"/>
                </a:solidFill>
                <a:latin typeface="+mj-lt"/>
              </a:rPr>
              <a:t>It emphasizes on the identification of Fixed Assets and its recording in Fixed Assets Register &amp; its periodical physical verification. </a:t>
            </a:r>
            <a:endParaRPr lang="en-IN" sz="1800" dirty="0">
              <a:solidFill>
                <a:schemeClr val="tx1"/>
              </a:solidFill>
              <a:latin typeface="+mj-lt"/>
            </a:endParaRPr>
          </a:p>
        </p:txBody>
      </p:sp>
      <p:sp>
        <p:nvSpPr>
          <p:cNvPr id="5" name="Title 1"/>
          <p:cNvSpPr txBox="1">
            <a:spLocks/>
          </p:cNvSpPr>
          <p:nvPr/>
        </p:nvSpPr>
        <p:spPr>
          <a:xfrm>
            <a:off x="80960" y="3352800"/>
            <a:ext cx="1828800" cy="595311"/>
          </a:xfrm>
          <a:prstGeom prst="rect">
            <a:avLst/>
          </a:prstGeom>
        </p:spPr>
        <p:style>
          <a:lnRef idx="1">
            <a:schemeClr val="accent6"/>
          </a:lnRef>
          <a:fillRef idx="2">
            <a:schemeClr val="accent6"/>
          </a:fillRef>
          <a:effectRef idx="1">
            <a:schemeClr val="accent6"/>
          </a:effectRef>
          <a:fontRef idx="minor">
            <a:schemeClr val="dk1"/>
          </a:fontRef>
        </p:style>
        <p:txBody>
          <a:bodyPr vert="horz" anchor="ctr">
            <a:normAutofit fontScale="97500"/>
          </a:bodyPr>
          <a:lstStyle>
            <a:lvl1pPr>
              <a:spcBef>
                <a:spcPct val="0"/>
              </a:spcBef>
              <a:buNone/>
              <a:defRPr kumimoji="0" sz="3200" u="sng" cap="all" baseline="0">
                <a:solidFill>
                  <a:schemeClr val="tx2"/>
                </a:solidFill>
                <a:effectLst>
                  <a:reflection blurRad="12700" stA="48000" endA="300" endPos="55000" dir="5400000" sy="-90000" algn="bl" rotWithShape="0"/>
                </a:effectLst>
              </a:defRPr>
            </a:lvl1pPr>
          </a:lstStyle>
          <a:p>
            <a:r>
              <a:rPr lang="en-US" dirty="0"/>
              <a:t>Scope:</a:t>
            </a:r>
            <a:endParaRPr lang="en-IN" dirty="0"/>
          </a:p>
        </p:txBody>
      </p:sp>
      <p:sp>
        <p:nvSpPr>
          <p:cNvPr id="8" name="Subtitle 2"/>
          <p:cNvSpPr txBox="1">
            <a:spLocks/>
          </p:cNvSpPr>
          <p:nvPr/>
        </p:nvSpPr>
        <p:spPr>
          <a:xfrm>
            <a:off x="170898" y="4038600"/>
            <a:ext cx="8894630" cy="1752600"/>
          </a:xfrm>
          <a:prstGeom prst="rect">
            <a:avLst/>
          </a:prstGeom>
        </p:spPr>
        <p:txBody>
          <a:bodyPr vert="horz">
            <a:noAutofit/>
          </a:bodyPr>
          <a:lstStyle/>
          <a:p>
            <a:pPr marL="448056" marR="36576" lvl="0" indent="-384048" algn="just" defTabSz="914400" fontAlgn="auto">
              <a:lnSpc>
                <a:spcPct val="100000"/>
              </a:lnSpc>
              <a:spcBef>
                <a:spcPct val="20000"/>
              </a:spcBef>
              <a:spcAft>
                <a:spcPts val="0"/>
              </a:spcAft>
              <a:buClr>
                <a:schemeClr val="accent1"/>
              </a:buClr>
              <a:buSzPct val="76000"/>
              <a:buFont typeface="Wingdings" pitchFamily="2" charset="2"/>
              <a:buChar char="§"/>
              <a:tabLst/>
              <a:defRPr/>
            </a:pPr>
            <a:r>
              <a:rPr lang="en-US" dirty="0" smtClean="0">
                <a:latin typeface="+mj-lt"/>
              </a:rPr>
              <a:t> This policy document will apply to the assets managed by the company at all its units. </a:t>
            </a:r>
          </a:p>
          <a:p>
            <a:pPr marL="448056" marR="36576" lvl="0" indent="-384048" algn="just" defTabSz="914400" fontAlgn="auto">
              <a:lnSpc>
                <a:spcPct val="100000"/>
              </a:lnSpc>
              <a:spcBef>
                <a:spcPct val="20000"/>
              </a:spcBef>
              <a:spcAft>
                <a:spcPts val="0"/>
              </a:spcAft>
              <a:buClr>
                <a:schemeClr val="accent1"/>
              </a:buClr>
              <a:buSzPct val="76000"/>
              <a:buFont typeface="Wingdings" pitchFamily="2" charset="2"/>
              <a:buChar char="§"/>
              <a:tabLst/>
              <a:defRPr/>
            </a:pPr>
            <a:r>
              <a:rPr lang="en-US" dirty="0" smtClean="0">
                <a:latin typeface="+mj-lt"/>
              </a:rPr>
              <a:t>It would also emphasize on the additions and deletions made to the fixed assets. </a:t>
            </a:r>
          </a:p>
          <a:p>
            <a:pPr marL="448056" marR="36576" lvl="0" indent="-384048" algn="just" defTabSz="914400" fontAlgn="auto">
              <a:lnSpc>
                <a:spcPct val="100000"/>
              </a:lnSpc>
              <a:spcBef>
                <a:spcPct val="20000"/>
              </a:spcBef>
              <a:spcAft>
                <a:spcPts val="0"/>
              </a:spcAft>
              <a:buClr>
                <a:schemeClr val="accent1"/>
              </a:buClr>
              <a:buSzPct val="76000"/>
              <a:buFont typeface="Wingdings" pitchFamily="2" charset="2"/>
              <a:buChar char="§"/>
              <a:tabLst/>
              <a:defRPr/>
            </a:pPr>
            <a:r>
              <a:rPr lang="en-US" dirty="0" smtClean="0">
                <a:latin typeface="+mj-lt"/>
              </a:rPr>
              <a:t>It also  focuses on the proper documentation of these assets.</a:t>
            </a:r>
            <a:endParaRPr lang="en-IN" dirty="0">
              <a:latin typeface="+mj-l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228600" y="742664"/>
          <a:ext cx="8763001" cy="5561324"/>
        </p:xfrm>
        <a:graphic>
          <a:graphicData uri="http://schemas.openxmlformats.org/drawingml/2006/table">
            <a:tbl>
              <a:tblPr firstRow="1" bandRow="1">
                <a:tableStyleId>{5C22544A-7EE6-4342-B048-85BDC9FD1C3A}</a:tableStyleId>
              </a:tblPr>
              <a:tblGrid>
                <a:gridCol w="1295401"/>
                <a:gridCol w="1219200"/>
                <a:gridCol w="1295400"/>
                <a:gridCol w="1600200"/>
                <a:gridCol w="1676400"/>
                <a:gridCol w="1676400"/>
              </a:tblGrid>
              <a:tr h="349244">
                <a:tc>
                  <a:txBody>
                    <a:bodyPr/>
                    <a:lstStyle/>
                    <a:p>
                      <a:pPr algn="ctr"/>
                      <a:r>
                        <a:rPr lang="en-US" sz="1500" b="0" dirty="0" smtClean="0">
                          <a:latin typeface="Century Gothic" pitchFamily="34" charset="0"/>
                          <a:ea typeface="Verdana" pitchFamily="34" charset="0"/>
                          <a:cs typeface="Verdana" pitchFamily="34" charset="0"/>
                        </a:rPr>
                        <a:t>What ?</a:t>
                      </a:r>
                      <a:endParaRPr lang="en-IN" sz="1500" b="0" dirty="0">
                        <a:latin typeface="Century Gothic" pitchFamily="34" charset="0"/>
                        <a:ea typeface="Verdana" pitchFamily="34" charset="0"/>
                        <a:cs typeface="Verdana" pitchFamily="34" charset="0"/>
                      </a:endParaRPr>
                    </a:p>
                  </a:txBody>
                  <a:tcPr anchor="ctr">
                    <a:solidFill>
                      <a:schemeClr val="accent2">
                        <a:lumMod val="75000"/>
                      </a:schemeClr>
                    </a:solidFill>
                  </a:tcPr>
                </a:tc>
                <a:tc>
                  <a:txBody>
                    <a:bodyPr/>
                    <a:lstStyle/>
                    <a:p>
                      <a:pPr algn="ctr"/>
                      <a:r>
                        <a:rPr lang="en-US" sz="1500" b="0" dirty="0" smtClean="0">
                          <a:latin typeface="Century Gothic" pitchFamily="34" charset="0"/>
                          <a:ea typeface="Verdana" pitchFamily="34" charset="0"/>
                          <a:cs typeface="Verdana" pitchFamily="34" charset="0"/>
                        </a:rPr>
                        <a:t>How ?</a:t>
                      </a:r>
                      <a:endParaRPr lang="en-IN" sz="1500" b="0" dirty="0">
                        <a:latin typeface="Century Gothic" pitchFamily="34" charset="0"/>
                        <a:ea typeface="Verdana" pitchFamily="34" charset="0"/>
                        <a:cs typeface="Verdana" pitchFamily="34" charset="0"/>
                      </a:endParaRPr>
                    </a:p>
                  </a:txBody>
                  <a:tcPr anchor="ctr">
                    <a:solidFill>
                      <a:schemeClr val="accent2">
                        <a:lumMod val="75000"/>
                      </a:schemeClr>
                    </a:solidFill>
                  </a:tcPr>
                </a:tc>
                <a:tc>
                  <a:txBody>
                    <a:bodyPr/>
                    <a:lstStyle/>
                    <a:p>
                      <a:pPr algn="ctr"/>
                      <a:r>
                        <a:rPr lang="en-US" sz="1500" b="0" dirty="0" smtClean="0">
                          <a:latin typeface="Century Gothic" pitchFamily="34" charset="0"/>
                          <a:ea typeface="Verdana" pitchFamily="34" charset="0"/>
                          <a:cs typeface="Verdana" pitchFamily="34" charset="0"/>
                        </a:rPr>
                        <a:t>Who ?</a:t>
                      </a:r>
                      <a:endParaRPr lang="en-IN" sz="1500" b="0" dirty="0">
                        <a:latin typeface="Century Gothic" pitchFamily="34" charset="0"/>
                        <a:ea typeface="Verdana" pitchFamily="34" charset="0"/>
                        <a:cs typeface="Verdana" pitchFamily="34" charset="0"/>
                      </a:endParaRPr>
                    </a:p>
                  </a:txBody>
                  <a:tcPr anchor="ctr">
                    <a:solidFill>
                      <a:schemeClr val="accent2">
                        <a:lumMod val="75000"/>
                      </a:schemeClr>
                    </a:solidFill>
                  </a:tcPr>
                </a:tc>
                <a:tc>
                  <a:txBody>
                    <a:bodyPr/>
                    <a:lstStyle/>
                    <a:p>
                      <a:pPr algn="ctr"/>
                      <a:r>
                        <a:rPr lang="en-US" sz="1400" b="0" dirty="0" smtClean="0">
                          <a:latin typeface="Century Gothic" pitchFamily="34" charset="0"/>
                          <a:ea typeface="Verdana" pitchFamily="34" charset="0"/>
                          <a:cs typeface="Verdana" pitchFamily="34" charset="0"/>
                        </a:rPr>
                        <a:t>Authorized By</a:t>
                      </a:r>
                      <a:r>
                        <a:rPr lang="en-US" sz="1500" b="0" dirty="0" smtClean="0">
                          <a:latin typeface="Century Gothic" pitchFamily="34" charset="0"/>
                          <a:ea typeface="Verdana" pitchFamily="34" charset="0"/>
                          <a:cs typeface="Verdana" pitchFamily="34" charset="0"/>
                        </a:rPr>
                        <a:t> ?</a:t>
                      </a:r>
                      <a:endParaRPr lang="en-IN" sz="1500" b="0" dirty="0">
                        <a:latin typeface="Century Gothic" pitchFamily="34" charset="0"/>
                        <a:ea typeface="Verdana" pitchFamily="34" charset="0"/>
                        <a:cs typeface="Verdana" pitchFamily="34" charset="0"/>
                      </a:endParaRPr>
                    </a:p>
                  </a:txBody>
                  <a:tcPr anchor="ctr">
                    <a:solidFill>
                      <a:schemeClr val="accent2">
                        <a:lumMod val="75000"/>
                      </a:schemeClr>
                    </a:solidFill>
                  </a:tcPr>
                </a:tc>
                <a:tc>
                  <a:txBody>
                    <a:bodyPr/>
                    <a:lstStyle/>
                    <a:p>
                      <a:pPr algn="ctr"/>
                      <a:r>
                        <a:rPr lang="en-US" sz="1500" b="0" dirty="0" smtClean="0">
                          <a:latin typeface="Century Gothic" pitchFamily="34" charset="0"/>
                          <a:ea typeface="Verdana" pitchFamily="34" charset="0"/>
                          <a:cs typeface="Verdana" pitchFamily="34" charset="0"/>
                        </a:rPr>
                        <a:t>Reviewed By?</a:t>
                      </a:r>
                      <a:endParaRPr lang="en-IN" sz="1500" b="0" dirty="0">
                        <a:latin typeface="Century Gothic" pitchFamily="34" charset="0"/>
                        <a:ea typeface="Verdana" pitchFamily="34" charset="0"/>
                        <a:cs typeface="Verdana" pitchFamily="34" charset="0"/>
                      </a:endParaRPr>
                    </a:p>
                  </a:txBody>
                  <a:tcPr anchor="ctr">
                    <a:solidFill>
                      <a:schemeClr val="accent2">
                        <a:lumMod val="75000"/>
                      </a:schemeClr>
                    </a:solidFill>
                  </a:tcPr>
                </a:tc>
                <a:tc>
                  <a:txBody>
                    <a:bodyPr/>
                    <a:lstStyle/>
                    <a:p>
                      <a:pPr algn="ctr"/>
                      <a:r>
                        <a:rPr lang="en-US" sz="1500" b="0" dirty="0" smtClean="0">
                          <a:latin typeface="Century Gothic" pitchFamily="34" charset="0"/>
                          <a:ea typeface="Verdana" pitchFamily="34" charset="0"/>
                          <a:cs typeface="Verdana" pitchFamily="34" charset="0"/>
                        </a:rPr>
                        <a:t>Review Period ?</a:t>
                      </a:r>
                      <a:endParaRPr lang="en-IN" sz="1500" b="0" dirty="0">
                        <a:latin typeface="Century Gothic" pitchFamily="34" charset="0"/>
                        <a:ea typeface="Verdana" pitchFamily="34" charset="0"/>
                        <a:cs typeface="Verdana" pitchFamily="34" charset="0"/>
                      </a:endParaRPr>
                    </a:p>
                  </a:txBody>
                  <a:tcPr anchor="ctr">
                    <a:solidFill>
                      <a:schemeClr val="accent2">
                        <a:lumMod val="75000"/>
                      </a:schemeClr>
                    </a:solidFill>
                  </a:tcPr>
                </a:tc>
              </a:tr>
              <a:tr h="487985">
                <a:tc>
                  <a:txBody>
                    <a:bodyPr/>
                    <a:lstStyle/>
                    <a:p>
                      <a:pPr algn="ctr"/>
                      <a:r>
                        <a:rPr lang="en-US" sz="1400" b="0" dirty="0" smtClean="0">
                          <a:latin typeface="Century Gothic" pitchFamily="34" charset="0"/>
                          <a:ea typeface="Verdana" pitchFamily="34" charset="0"/>
                          <a:cs typeface="Verdana" pitchFamily="34" charset="0"/>
                        </a:rPr>
                        <a:t>Budget</a:t>
                      </a:r>
                      <a:r>
                        <a:rPr lang="en-US" sz="1400" b="0" baseline="0" dirty="0" smtClean="0">
                          <a:latin typeface="Century Gothic" pitchFamily="34" charset="0"/>
                          <a:ea typeface="Verdana" pitchFamily="34" charset="0"/>
                          <a:cs typeface="Verdana" pitchFamily="34" charset="0"/>
                        </a:rPr>
                        <a:t> Preparation</a:t>
                      </a:r>
                      <a:endParaRPr lang="en-IN" sz="1400" b="0" dirty="0">
                        <a:latin typeface="Century Gothic" pitchFamily="34" charset="0"/>
                        <a:ea typeface="Verdana" pitchFamily="34" charset="0"/>
                        <a:cs typeface="Verdana" pitchFamily="34" charset="0"/>
                      </a:endParaRPr>
                    </a:p>
                  </a:txBody>
                  <a:tcPr anchor="ctr">
                    <a:solidFill>
                      <a:schemeClr val="accent2">
                        <a:lumMod val="60000"/>
                        <a:lumOff val="40000"/>
                      </a:schemeClr>
                    </a:solidFill>
                  </a:tcPr>
                </a:tc>
                <a:tc>
                  <a:txBody>
                    <a:bodyPr/>
                    <a:lstStyle/>
                    <a:p>
                      <a:pPr algn="ctr"/>
                      <a:r>
                        <a:rPr lang="en-US" sz="1400" b="0" dirty="0" smtClean="0">
                          <a:latin typeface="Century Gothic" pitchFamily="34" charset="0"/>
                          <a:ea typeface="Verdana" pitchFamily="34" charset="0"/>
                          <a:cs typeface="Verdana" pitchFamily="34" charset="0"/>
                        </a:rPr>
                        <a:t>Refer Slide No. 4</a:t>
                      </a:r>
                      <a:endParaRPr lang="en-IN" sz="1400" b="0" dirty="0">
                        <a:latin typeface="Century Gothic" pitchFamily="34" charset="0"/>
                        <a:ea typeface="Verdana" pitchFamily="34" charset="0"/>
                        <a:cs typeface="Verdana" pitchFamily="34" charset="0"/>
                      </a:endParaRPr>
                    </a:p>
                  </a:txBody>
                  <a:tcPr anchor="ctr">
                    <a:solidFill>
                      <a:schemeClr val="accent2">
                        <a:lumMod val="60000"/>
                        <a:lumOff val="40000"/>
                      </a:schemeClr>
                    </a:solidFill>
                  </a:tcPr>
                </a:tc>
                <a:tc>
                  <a:txBody>
                    <a:bodyPr/>
                    <a:lstStyle/>
                    <a:p>
                      <a:pPr algn="ctr"/>
                      <a:r>
                        <a:rPr lang="en-US" sz="1400" b="0" dirty="0" smtClean="0">
                          <a:latin typeface="Century Gothic" pitchFamily="34" charset="0"/>
                          <a:ea typeface="Verdana" pitchFamily="34" charset="0"/>
                          <a:cs typeface="Verdana" pitchFamily="34" charset="0"/>
                        </a:rPr>
                        <a:t>Finance Deptt</a:t>
                      </a:r>
                      <a:endParaRPr lang="en-IN" sz="1400" b="0" dirty="0">
                        <a:latin typeface="Century Gothic" pitchFamily="34" charset="0"/>
                        <a:ea typeface="Verdana" pitchFamily="34" charset="0"/>
                        <a:cs typeface="Verdana" pitchFamily="34" charset="0"/>
                      </a:endParaRPr>
                    </a:p>
                  </a:txBody>
                  <a:tcPr anchor="ctr">
                    <a:solidFill>
                      <a:schemeClr val="accent2">
                        <a:lumMod val="60000"/>
                        <a:lumOff val="40000"/>
                      </a:schemeClr>
                    </a:solidFill>
                  </a:tcPr>
                </a:tc>
                <a:tc>
                  <a:txBody>
                    <a:bodyPr/>
                    <a:lstStyle/>
                    <a:p>
                      <a:pPr algn="ctr"/>
                      <a:r>
                        <a:rPr lang="en-US" sz="1400" b="0" dirty="0" smtClean="0">
                          <a:latin typeface="Century Gothic" pitchFamily="34" charset="0"/>
                          <a:ea typeface="Verdana" pitchFamily="34" charset="0"/>
                          <a:cs typeface="Verdana" pitchFamily="34" charset="0"/>
                        </a:rPr>
                        <a:t>Chief Financial</a:t>
                      </a:r>
                      <a:r>
                        <a:rPr lang="en-US" sz="1400" b="0" baseline="0" dirty="0" smtClean="0">
                          <a:latin typeface="Century Gothic" pitchFamily="34" charset="0"/>
                          <a:ea typeface="Verdana" pitchFamily="34" charset="0"/>
                          <a:cs typeface="Verdana" pitchFamily="34" charset="0"/>
                        </a:rPr>
                        <a:t> Officer (CFO)</a:t>
                      </a:r>
                      <a:endParaRPr lang="en-IN" sz="1400" b="0" dirty="0">
                        <a:latin typeface="Century Gothic" pitchFamily="34" charset="0"/>
                        <a:ea typeface="Verdana" pitchFamily="34" charset="0"/>
                        <a:cs typeface="Verdana" pitchFamily="34" charset="0"/>
                      </a:endParaRPr>
                    </a:p>
                  </a:txBody>
                  <a:tcPr anchor="ctr">
                    <a:solidFill>
                      <a:schemeClr val="accent2">
                        <a:lumMod val="60000"/>
                        <a:lumOff val="40000"/>
                      </a:schemeClr>
                    </a:solidFill>
                  </a:tcPr>
                </a:tc>
                <a:tc>
                  <a:txBody>
                    <a:bodyPr/>
                    <a:lstStyle/>
                    <a:p>
                      <a:pPr algn="ctr"/>
                      <a:r>
                        <a:rPr lang="en-US" sz="1400" b="0" dirty="0" smtClean="0">
                          <a:latin typeface="Century Gothic" pitchFamily="34" charset="0"/>
                          <a:ea typeface="Verdana" pitchFamily="34" charset="0"/>
                          <a:cs typeface="Verdana" pitchFamily="34" charset="0"/>
                        </a:rPr>
                        <a:t>Executive Director</a:t>
                      </a:r>
                      <a:endParaRPr lang="en-IN" sz="1400" b="0" dirty="0">
                        <a:latin typeface="Century Gothic" pitchFamily="34" charset="0"/>
                        <a:ea typeface="Verdana" pitchFamily="34" charset="0"/>
                        <a:cs typeface="Verdana" pitchFamily="34" charset="0"/>
                      </a:endParaRPr>
                    </a:p>
                  </a:txBody>
                  <a:tcPr anchor="ctr">
                    <a:solidFill>
                      <a:schemeClr val="accent2">
                        <a:lumMod val="60000"/>
                        <a:lumOff val="40000"/>
                      </a:schemeClr>
                    </a:solidFill>
                  </a:tcPr>
                </a:tc>
                <a:tc>
                  <a:txBody>
                    <a:bodyPr/>
                    <a:lstStyle/>
                    <a:p>
                      <a:pPr algn="ctr"/>
                      <a:r>
                        <a:rPr lang="en-US" sz="1400" b="0" dirty="0" smtClean="0">
                          <a:latin typeface="Century Gothic" pitchFamily="34" charset="0"/>
                          <a:ea typeface="Verdana" pitchFamily="34" charset="0"/>
                          <a:cs typeface="Verdana" pitchFamily="34" charset="0"/>
                        </a:rPr>
                        <a:t>Once</a:t>
                      </a:r>
                      <a:r>
                        <a:rPr lang="en-US" sz="1400" b="0" baseline="0" dirty="0" smtClean="0">
                          <a:latin typeface="Century Gothic" pitchFamily="34" charset="0"/>
                          <a:ea typeface="Verdana" pitchFamily="34" charset="0"/>
                          <a:cs typeface="Verdana" pitchFamily="34" charset="0"/>
                        </a:rPr>
                        <a:t> in Three Years</a:t>
                      </a:r>
                      <a:endParaRPr lang="en-IN" sz="1400" b="0" dirty="0">
                        <a:latin typeface="Century Gothic" pitchFamily="34" charset="0"/>
                        <a:ea typeface="Verdana" pitchFamily="34" charset="0"/>
                        <a:cs typeface="Verdana" pitchFamily="34" charset="0"/>
                      </a:endParaRPr>
                    </a:p>
                  </a:txBody>
                  <a:tcPr anchor="ctr">
                    <a:solidFill>
                      <a:schemeClr val="accent2">
                        <a:lumMod val="60000"/>
                        <a:lumOff val="40000"/>
                      </a:schemeClr>
                    </a:solidFill>
                  </a:tcPr>
                </a:tc>
              </a:tr>
              <a:tr h="688920">
                <a:tc>
                  <a:txBody>
                    <a:bodyPr/>
                    <a:lstStyle/>
                    <a:p>
                      <a:pPr algn="ctr"/>
                      <a:r>
                        <a:rPr lang="en-US" sz="1400" b="0" dirty="0" smtClean="0">
                          <a:latin typeface="Century Gothic" pitchFamily="34" charset="0"/>
                          <a:ea typeface="Verdana" pitchFamily="34" charset="0"/>
                          <a:cs typeface="Verdana" pitchFamily="34" charset="0"/>
                        </a:rPr>
                        <a:t>Budget v/s Actual</a:t>
                      </a:r>
                      <a:r>
                        <a:rPr lang="en-US" sz="1400" b="0" baseline="0" dirty="0" smtClean="0">
                          <a:latin typeface="Century Gothic" pitchFamily="34" charset="0"/>
                          <a:ea typeface="Verdana" pitchFamily="34" charset="0"/>
                          <a:cs typeface="Verdana" pitchFamily="34" charset="0"/>
                        </a:rPr>
                        <a:t> Comparison</a:t>
                      </a:r>
                      <a:endParaRPr lang="en-IN" sz="1400" b="0" dirty="0">
                        <a:latin typeface="Century Gothic" pitchFamily="34" charset="0"/>
                        <a:ea typeface="Verdana" pitchFamily="34" charset="0"/>
                        <a:cs typeface="Verdana" pitchFamily="34" charset="0"/>
                      </a:endParaRPr>
                    </a:p>
                  </a:txBody>
                  <a:tcPr anchor="ctr">
                    <a:solidFill>
                      <a:schemeClr val="accent2">
                        <a:lumMod val="20000"/>
                        <a:lumOff val="80000"/>
                      </a:schemeClr>
                    </a:solidFill>
                  </a:tcPr>
                </a:tc>
                <a:tc>
                  <a:txBody>
                    <a:bodyPr/>
                    <a:lstStyle/>
                    <a:p>
                      <a:pPr algn="ctr"/>
                      <a:r>
                        <a:rPr lang="en-US" sz="1400" b="0" dirty="0" smtClean="0">
                          <a:latin typeface="Century Gothic" pitchFamily="34" charset="0"/>
                          <a:ea typeface="Verdana" pitchFamily="34" charset="0"/>
                          <a:cs typeface="Verdana" pitchFamily="34" charset="0"/>
                        </a:rPr>
                        <a:t>Refer Slide No. 4</a:t>
                      </a:r>
                      <a:endParaRPr lang="en-IN" sz="1400" b="0" dirty="0">
                        <a:latin typeface="Century Gothic" pitchFamily="34" charset="0"/>
                        <a:ea typeface="Verdana" pitchFamily="34" charset="0"/>
                        <a:cs typeface="Verdana" pitchFamily="34" charset="0"/>
                      </a:endParaRPr>
                    </a:p>
                  </a:txBody>
                  <a:tcPr anchor="ctr">
                    <a:solidFill>
                      <a:schemeClr val="accent2">
                        <a:lumMod val="20000"/>
                        <a:lumOff val="80000"/>
                      </a:schemeClr>
                    </a:solidFill>
                  </a:tcPr>
                </a:tc>
                <a:tc>
                  <a:txBody>
                    <a:bodyPr/>
                    <a:lstStyle/>
                    <a:p>
                      <a:pPr algn="ctr"/>
                      <a:r>
                        <a:rPr lang="en-US" sz="1400" b="0" dirty="0" smtClean="0">
                          <a:latin typeface="Century Gothic" pitchFamily="34" charset="0"/>
                          <a:ea typeface="Verdana" pitchFamily="34" charset="0"/>
                          <a:cs typeface="Verdana" pitchFamily="34" charset="0"/>
                        </a:rPr>
                        <a:t>Finance Deptt</a:t>
                      </a:r>
                      <a:endParaRPr lang="en-IN" sz="1400" b="0" dirty="0">
                        <a:latin typeface="Century Gothic" pitchFamily="34" charset="0"/>
                        <a:ea typeface="Verdana" pitchFamily="34" charset="0"/>
                        <a:cs typeface="Verdana" pitchFamily="34" charset="0"/>
                      </a:endParaRPr>
                    </a:p>
                  </a:txBody>
                  <a:tcPr anchor="ctr">
                    <a:solidFill>
                      <a:schemeClr val="accent2">
                        <a:lumMod val="20000"/>
                        <a:lumOff val="80000"/>
                      </a:schemeClr>
                    </a:solidFill>
                  </a:tcPr>
                </a:tc>
                <a:tc>
                  <a:txBody>
                    <a:bodyPr/>
                    <a:lstStyle/>
                    <a:p>
                      <a:pPr algn="ctr"/>
                      <a:r>
                        <a:rPr lang="en-US" sz="1400" b="0" dirty="0" smtClean="0">
                          <a:latin typeface="Century Gothic" pitchFamily="34" charset="0"/>
                          <a:ea typeface="Verdana" pitchFamily="34" charset="0"/>
                          <a:cs typeface="Verdana" pitchFamily="34" charset="0"/>
                        </a:rPr>
                        <a:t>Chief Financial</a:t>
                      </a:r>
                      <a:r>
                        <a:rPr lang="en-US" sz="1400" b="0" baseline="0" dirty="0" smtClean="0">
                          <a:latin typeface="Century Gothic" pitchFamily="34" charset="0"/>
                          <a:ea typeface="Verdana" pitchFamily="34" charset="0"/>
                          <a:cs typeface="Verdana" pitchFamily="34" charset="0"/>
                        </a:rPr>
                        <a:t> Officer (CFO)</a:t>
                      </a:r>
                      <a:endParaRPr lang="en-IN" sz="1400" b="0" dirty="0">
                        <a:latin typeface="Century Gothic" pitchFamily="34" charset="0"/>
                        <a:ea typeface="Verdana" pitchFamily="34" charset="0"/>
                        <a:cs typeface="Verdana" pitchFamily="34" charset="0"/>
                      </a:endParaRPr>
                    </a:p>
                  </a:txBody>
                  <a:tcPr anchor="ctr">
                    <a:solidFill>
                      <a:schemeClr val="accent2">
                        <a:lumMod val="20000"/>
                        <a:lumOff val="80000"/>
                      </a:schemeClr>
                    </a:solidFill>
                  </a:tcPr>
                </a:tc>
                <a:tc>
                  <a:txBody>
                    <a:bodyPr/>
                    <a:lstStyle/>
                    <a:p>
                      <a:pPr algn="ctr"/>
                      <a:r>
                        <a:rPr lang="en-US" sz="1400" b="0" dirty="0" smtClean="0">
                          <a:latin typeface="Century Gothic" pitchFamily="34" charset="0"/>
                          <a:ea typeface="Verdana" pitchFamily="34" charset="0"/>
                          <a:cs typeface="Verdana" pitchFamily="34" charset="0"/>
                        </a:rPr>
                        <a:t>Executive Director</a:t>
                      </a:r>
                      <a:endParaRPr lang="en-IN" sz="1400" b="0" dirty="0">
                        <a:latin typeface="Century Gothic" pitchFamily="34" charset="0"/>
                        <a:ea typeface="Verdana" pitchFamily="34" charset="0"/>
                        <a:cs typeface="Verdana" pitchFamily="34" charset="0"/>
                      </a:endParaRPr>
                    </a:p>
                  </a:txBody>
                  <a:tcPr anchor="ctr">
                    <a:solidFill>
                      <a:schemeClr val="accent2">
                        <a:lumMod val="20000"/>
                        <a:lumOff val="80000"/>
                      </a:schemeClr>
                    </a:solidFill>
                  </a:tcPr>
                </a:tc>
                <a:tc>
                  <a:txBody>
                    <a:bodyPr/>
                    <a:lstStyle/>
                    <a:p>
                      <a:pPr algn="ctr"/>
                      <a:r>
                        <a:rPr lang="en-US" sz="1400" b="0" dirty="0" smtClean="0">
                          <a:latin typeface="Century Gothic" pitchFamily="34" charset="0"/>
                          <a:ea typeface="Verdana" pitchFamily="34" charset="0"/>
                          <a:cs typeface="Verdana" pitchFamily="34" charset="0"/>
                        </a:rPr>
                        <a:t>At the end of year</a:t>
                      </a:r>
                      <a:endParaRPr lang="en-IN" sz="1400" b="0" dirty="0">
                        <a:latin typeface="Century Gothic" pitchFamily="34" charset="0"/>
                        <a:ea typeface="Verdana" pitchFamily="34" charset="0"/>
                        <a:cs typeface="Verdana" pitchFamily="34" charset="0"/>
                      </a:endParaRPr>
                    </a:p>
                  </a:txBody>
                  <a:tcPr anchor="ctr">
                    <a:solidFill>
                      <a:schemeClr val="accent2">
                        <a:lumMod val="20000"/>
                        <a:lumOff val="80000"/>
                      </a:schemeClr>
                    </a:solidFill>
                  </a:tcPr>
                </a:tc>
              </a:tr>
              <a:tr h="487985">
                <a:tc>
                  <a:txBody>
                    <a:bodyPr/>
                    <a:lstStyle/>
                    <a:p>
                      <a:pPr algn="ctr"/>
                      <a:r>
                        <a:rPr lang="en-US" sz="1400" b="0" dirty="0" smtClean="0">
                          <a:latin typeface="Century Gothic" pitchFamily="34" charset="0"/>
                          <a:ea typeface="Verdana" pitchFamily="34" charset="0"/>
                          <a:cs typeface="Verdana" pitchFamily="34" charset="0"/>
                        </a:rPr>
                        <a:t>Acquisition</a:t>
                      </a:r>
                      <a:endParaRPr lang="en-IN" sz="1400" b="0" dirty="0">
                        <a:latin typeface="Century Gothic" pitchFamily="34" charset="0"/>
                        <a:ea typeface="Verdana" pitchFamily="34" charset="0"/>
                        <a:cs typeface="Verdana" pitchFamily="34" charset="0"/>
                      </a:endParaRPr>
                    </a:p>
                  </a:txBody>
                  <a:tcPr anchor="ctr">
                    <a:solidFill>
                      <a:schemeClr val="accent2">
                        <a:lumMod val="60000"/>
                        <a:lumOff val="40000"/>
                      </a:schemeClr>
                    </a:solidFill>
                  </a:tcPr>
                </a:tc>
                <a:tc>
                  <a:txBody>
                    <a:bodyPr/>
                    <a:lstStyle/>
                    <a:p>
                      <a:pPr algn="ctr"/>
                      <a:r>
                        <a:rPr lang="en-US" sz="1400" b="0" dirty="0" smtClean="0">
                          <a:latin typeface="Century Gothic" pitchFamily="34" charset="0"/>
                          <a:ea typeface="Verdana" pitchFamily="34" charset="0"/>
                          <a:cs typeface="Verdana" pitchFamily="34" charset="0"/>
                        </a:rPr>
                        <a:t>Refer Slide No. 5</a:t>
                      </a:r>
                      <a:endParaRPr lang="en-IN" sz="1400" b="0" dirty="0">
                        <a:latin typeface="Century Gothic" pitchFamily="34" charset="0"/>
                        <a:ea typeface="Verdana" pitchFamily="34" charset="0"/>
                        <a:cs typeface="Verdana" pitchFamily="34" charset="0"/>
                      </a:endParaRPr>
                    </a:p>
                  </a:txBody>
                  <a:tcPr anchor="ctr">
                    <a:solidFill>
                      <a:schemeClr val="accent2">
                        <a:lumMod val="60000"/>
                        <a:lumOff val="40000"/>
                      </a:schemeClr>
                    </a:solidFill>
                  </a:tcPr>
                </a:tc>
                <a:tc>
                  <a:txBody>
                    <a:bodyPr/>
                    <a:lstStyle/>
                    <a:p>
                      <a:pPr algn="ctr"/>
                      <a:r>
                        <a:rPr lang="en-US" sz="1400" b="0" dirty="0" smtClean="0">
                          <a:latin typeface="Century Gothic" pitchFamily="34" charset="0"/>
                          <a:ea typeface="Verdana" pitchFamily="34" charset="0"/>
                          <a:cs typeface="Verdana" pitchFamily="34" charset="0"/>
                        </a:rPr>
                        <a:t>Purchase Deptt.</a:t>
                      </a:r>
                      <a:endParaRPr lang="en-IN" sz="1400" b="0" dirty="0">
                        <a:latin typeface="Century Gothic" pitchFamily="34" charset="0"/>
                        <a:ea typeface="Verdana" pitchFamily="34" charset="0"/>
                        <a:cs typeface="Verdana" pitchFamily="34" charset="0"/>
                      </a:endParaRPr>
                    </a:p>
                  </a:txBody>
                  <a:tcPr anchor="ctr">
                    <a:solidFill>
                      <a:schemeClr val="accent2">
                        <a:lumMod val="60000"/>
                        <a:lumOff val="40000"/>
                      </a:schemeClr>
                    </a:solidFill>
                  </a:tcPr>
                </a:tc>
                <a:tc>
                  <a:txBody>
                    <a:bodyPr/>
                    <a:lstStyle/>
                    <a:p>
                      <a:pPr algn="ctr"/>
                      <a:r>
                        <a:rPr lang="en-US" sz="1400" b="0" dirty="0" smtClean="0">
                          <a:latin typeface="Century Gothic" pitchFamily="34" charset="0"/>
                          <a:ea typeface="Verdana" pitchFamily="34" charset="0"/>
                          <a:cs typeface="Verdana" pitchFamily="34" charset="0"/>
                        </a:rPr>
                        <a:t>Chief Financial</a:t>
                      </a:r>
                      <a:r>
                        <a:rPr lang="en-US" sz="1400" b="0" baseline="0" dirty="0" smtClean="0">
                          <a:latin typeface="Century Gothic" pitchFamily="34" charset="0"/>
                          <a:ea typeface="Verdana" pitchFamily="34" charset="0"/>
                          <a:cs typeface="Verdana" pitchFamily="34" charset="0"/>
                        </a:rPr>
                        <a:t> Officer (CFO)</a:t>
                      </a:r>
                      <a:endParaRPr lang="en-IN" sz="1400" b="0" dirty="0">
                        <a:latin typeface="Century Gothic" pitchFamily="34" charset="0"/>
                        <a:ea typeface="Verdana" pitchFamily="34" charset="0"/>
                        <a:cs typeface="Verdana" pitchFamily="34" charset="0"/>
                      </a:endParaRPr>
                    </a:p>
                  </a:txBody>
                  <a:tcPr anchor="ctr">
                    <a:solidFill>
                      <a:schemeClr val="accent2">
                        <a:lumMod val="60000"/>
                        <a:lumOff val="40000"/>
                      </a:schemeClr>
                    </a:solidFill>
                  </a:tcPr>
                </a:tc>
                <a:tc>
                  <a:txBody>
                    <a:bodyPr/>
                    <a:lstStyle/>
                    <a:p>
                      <a:pPr algn="ctr"/>
                      <a:r>
                        <a:rPr lang="en-US" sz="1400" b="0" dirty="0" smtClean="0">
                          <a:latin typeface="Century Gothic" pitchFamily="34" charset="0"/>
                          <a:ea typeface="Verdana" pitchFamily="34" charset="0"/>
                          <a:cs typeface="Verdana" pitchFamily="34" charset="0"/>
                        </a:rPr>
                        <a:t>Executive Director</a:t>
                      </a:r>
                      <a:endParaRPr lang="en-IN" sz="1400" b="0" dirty="0">
                        <a:latin typeface="Century Gothic" pitchFamily="34" charset="0"/>
                        <a:ea typeface="Verdana" pitchFamily="34" charset="0"/>
                        <a:cs typeface="Verdana" pitchFamily="34" charset="0"/>
                      </a:endParaRPr>
                    </a:p>
                  </a:txBody>
                  <a:tcPr anchor="ctr">
                    <a:solidFill>
                      <a:schemeClr val="accent2">
                        <a:lumMod val="60000"/>
                        <a:lumOff val="40000"/>
                      </a:schemeClr>
                    </a:solidFill>
                  </a:tcPr>
                </a:tc>
                <a:tc>
                  <a:txBody>
                    <a:bodyPr/>
                    <a:lstStyle/>
                    <a:p>
                      <a:pPr algn="ctr"/>
                      <a:r>
                        <a:rPr lang="en-US" sz="1400" b="0" dirty="0" smtClean="0">
                          <a:latin typeface="Century Gothic" pitchFamily="34" charset="0"/>
                          <a:ea typeface="Verdana" pitchFamily="34" charset="0"/>
                          <a:cs typeface="Verdana" pitchFamily="34" charset="0"/>
                        </a:rPr>
                        <a:t>Yearly</a:t>
                      </a:r>
                      <a:endParaRPr lang="en-IN" sz="1400" b="0" dirty="0">
                        <a:latin typeface="Century Gothic" pitchFamily="34" charset="0"/>
                        <a:ea typeface="Verdana" pitchFamily="34" charset="0"/>
                        <a:cs typeface="Verdana" pitchFamily="34" charset="0"/>
                      </a:endParaRPr>
                    </a:p>
                  </a:txBody>
                  <a:tcPr anchor="ctr">
                    <a:solidFill>
                      <a:schemeClr val="accent2">
                        <a:lumMod val="60000"/>
                        <a:lumOff val="40000"/>
                      </a:schemeClr>
                    </a:solidFill>
                  </a:tcPr>
                </a:tc>
              </a:tr>
              <a:tr h="688920">
                <a:tc>
                  <a:txBody>
                    <a:bodyPr/>
                    <a:lstStyle/>
                    <a:p>
                      <a:pPr algn="ctr"/>
                      <a:r>
                        <a:rPr lang="en-US" sz="1400" b="0" dirty="0" smtClean="0">
                          <a:latin typeface="Century Gothic" pitchFamily="34" charset="0"/>
                          <a:ea typeface="Verdana" pitchFamily="34" charset="0"/>
                          <a:cs typeface="Verdana" pitchFamily="34" charset="0"/>
                        </a:rPr>
                        <a:t>Accounting</a:t>
                      </a:r>
                      <a:endParaRPr lang="en-IN" sz="1400" b="0" dirty="0">
                        <a:latin typeface="Century Gothic" pitchFamily="34" charset="0"/>
                        <a:ea typeface="Verdana" pitchFamily="34" charset="0"/>
                        <a:cs typeface="Verdana" pitchFamily="34" charset="0"/>
                      </a:endParaRPr>
                    </a:p>
                  </a:txBody>
                  <a:tcPr anchor="ctr">
                    <a:solidFill>
                      <a:schemeClr val="accent2">
                        <a:lumMod val="20000"/>
                        <a:lumOff val="80000"/>
                      </a:schemeClr>
                    </a:solidFill>
                  </a:tcPr>
                </a:tc>
                <a:tc>
                  <a:txBody>
                    <a:bodyPr/>
                    <a:lstStyle/>
                    <a:p>
                      <a:pPr algn="ctr"/>
                      <a:r>
                        <a:rPr lang="en-US" sz="1400" b="0" dirty="0" smtClean="0">
                          <a:latin typeface="Century Gothic" pitchFamily="34" charset="0"/>
                          <a:ea typeface="Verdana" pitchFamily="34" charset="0"/>
                          <a:cs typeface="Verdana" pitchFamily="34" charset="0"/>
                        </a:rPr>
                        <a:t>Refer Slides</a:t>
                      </a:r>
                      <a:r>
                        <a:rPr lang="en-US" sz="1400" b="0" baseline="0" dirty="0" smtClean="0">
                          <a:latin typeface="Century Gothic" pitchFamily="34" charset="0"/>
                          <a:ea typeface="Verdana" pitchFamily="34" charset="0"/>
                          <a:cs typeface="Verdana" pitchFamily="34" charset="0"/>
                        </a:rPr>
                        <a:t> 6 –11</a:t>
                      </a:r>
                      <a:endParaRPr lang="en-IN" sz="1400" b="0" dirty="0">
                        <a:latin typeface="Century Gothic" pitchFamily="34" charset="0"/>
                        <a:ea typeface="Verdana" pitchFamily="34" charset="0"/>
                        <a:cs typeface="Verdana" pitchFamily="34" charset="0"/>
                      </a:endParaRPr>
                    </a:p>
                  </a:txBody>
                  <a:tcPr anchor="ctr">
                    <a:solidFill>
                      <a:schemeClr val="accent2">
                        <a:lumMod val="20000"/>
                        <a:lumOff val="80000"/>
                      </a:schemeClr>
                    </a:solidFill>
                  </a:tcPr>
                </a:tc>
                <a:tc>
                  <a:txBody>
                    <a:bodyPr/>
                    <a:lstStyle/>
                    <a:p>
                      <a:pPr algn="ctr"/>
                      <a:r>
                        <a:rPr lang="en-US" sz="1400" b="0" dirty="0" smtClean="0">
                          <a:latin typeface="Century Gothic" pitchFamily="34" charset="0"/>
                          <a:ea typeface="Verdana" pitchFamily="34" charset="0"/>
                          <a:cs typeface="Verdana" pitchFamily="34" charset="0"/>
                        </a:rPr>
                        <a:t>Unit Accounts Deptt</a:t>
                      </a:r>
                      <a:endParaRPr lang="en-IN" sz="1400" b="0" dirty="0">
                        <a:latin typeface="Century Gothic" pitchFamily="34" charset="0"/>
                        <a:ea typeface="Verdana" pitchFamily="34" charset="0"/>
                        <a:cs typeface="Verdana" pitchFamily="34" charset="0"/>
                      </a:endParaRPr>
                    </a:p>
                  </a:txBody>
                  <a:tcPr anchor="ctr">
                    <a:solidFill>
                      <a:schemeClr val="accent2">
                        <a:lumMod val="20000"/>
                        <a:lumOff val="80000"/>
                      </a:schemeClr>
                    </a:solidFill>
                  </a:tcPr>
                </a:tc>
                <a:tc>
                  <a:txBody>
                    <a:bodyPr/>
                    <a:lstStyle/>
                    <a:p>
                      <a:pPr algn="ctr"/>
                      <a:r>
                        <a:rPr lang="en-US" sz="1400" b="0" dirty="0" smtClean="0">
                          <a:latin typeface="Century Gothic" pitchFamily="34" charset="0"/>
                          <a:ea typeface="Verdana" pitchFamily="34" charset="0"/>
                          <a:cs typeface="Verdana" pitchFamily="34" charset="0"/>
                        </a:rPr>
                        <a:t>Deptt. Head</a:t>
                      </a:r>
                      <a:endParaRPr lang="en-IN" sz="1400" b="0" dirty="0">
                        <a:latin typeface="Century Gothic" pitchFamily="34" charset="0"/>
                        <a:ea typeface="Verdana" pitchFamily="34" charset="0"/>
                        <a:cs typeface="Verdana" pitchFamily="34" charset="0"/>
                      </a:endParaRPr>
                    </a:p>
                  </a:txBody>
                  <a:tcPr anchor="ctr">
                    <a:solidFill>
                      <a:schemeClr val="accent2">
                        <a:lumMod val="20000"/>
                        <a:lumOff val="80000"/>
                      </a:schemeClr>
                    </a:solidFill>
                  </a:tcPr>
                </a:tc>
                <a:tc>
                  <a:txBody>
                    <a:bodyPr/>
                    <a:lstStyle/>
                    <a:p>
                      <a:pPr algn="ctr"/>
                      <a:r>
                        <a:rPr lang="en-US" sz="1400" b="0" dirty="0" smtClean="0">
                          <a:latin typeface="Century Gothic" pitchFamily="34" charset="0"/>
                          <a:ea typeface="Verdana" pitchFamily="34" charset="0"/>
                          <a:cs typeface="Verdana" pitchFamily="34" charset="0"/>
                        </a:rPr>
                        <a:t>Unit Head (GM)</a:t>
                      </a:r>
                      <a:endParaRPr lang="en-IN" sz="1400" b="0" dirty="0">
                        <a:latin typeface="Century Gothic" pitchFamily="34" charset="0"/>
                        <a:ea typeface="Verdana" pitchFamily="34" charset="0"/>
                        <a:cs typeface="Verdana" pitchFamily="34" charset="0"/>
                      </a:endParaRPr>
                    </a:p>
                  </a:txBody>
                  <a:tcPr anchor="ctr">
                    <a:solidFill>
                      <a:schemeClr val="accent2">
                        <a:lumMod val="20000"/>
                        <a:lumOff val="80000"/>
                      </a:schemeClr>
                    </a:solidFill>
                  </a:tcPr>
                </a:tc>
                <a:tc>
                  <a:txBody>
                    <a:bodyPr/>
                    <a:lstStyle/>
                    <a:p>
                      <a:pPr algn="ctr"/>
                      <a:r>
                        <a:rPr lang="en-US" sz="1400" b="0" dirty="0" smtClean="0">
                          <a:latin typeface="Century Gothic" pitchFamily="34" charset="0"/>
                          <a:ea typeface="Verdana" pitchFamily="34" charset="0"/>
                          <a:cs typeface="Verdana" pitchFamily="34" charset="0"/>
                        </a:rPr>
                        <a:t>Quarterly</a:t>
                      </a:r>
                      <a:endParaRPr lang="en-IN" sz="1400" b="0" dirty="0">
                        <a:latin typeface="Century Gothic" pitchFamily="34" charset="0"/>
                        <a:ea typeface="Verdana" pitchFamily="34" charset="0"/>
                        <a:cs typeface="Verdana" pitchFamily="34" charset="0"/>
                      </a:endParaRPr>
                    </a:p>
                  </a:txBody>
                  <a:tcPr anchor="ctr">
                    <a:solidFill>
                      <a:schemeClr val="accent2">
                        <a:lumMod val="20000"/>
                        <a:lumOff val="80000"/>
                      </a:schemeClr>
                    </a:solidFill>
                  </a:tcPr>
                </a:tc>
              </a:tr>
              <a:tr h="688920">
                <a:tc>
                  <a:txBody>
                    <a:bodyPr/>
                    <a:lstStyle/>
                    <a:p>
                      <a:pPr algn="ctr"/>
                      <a:r>
                        <a:rPr lang="en-US" sz="1400" b="0" dirty="0" smtClean="0">
                          <a:latin typeface="Century Gothic" pitchFamily="34" charset="0"/>
                          <a:ea typeface="Verdana" pitchFamily="34" charset="0"/>
                          <a:cs typeface="Verdana" pitchFamily="34" charset="0"/>
                        </a:rPr>
                        <a:t>Asset Tagging &amp; Coding</a:t>
                      </a:r>
                      <a:endParaRPr lang="en-IN" sz="1400" b="0" dirty="0">
                        <a:latin typeface="Century Gothic" pitchFamily="34" charset="0"/>
                        <a:ea typeface="Verdana" pitchFamily="34" charset="0"/>
                        <a:cs typeface="Verdana" pitchFamily="34" charset="0"/>
                      </a:endParaRPr>
                    </a:p>
                  </a:txBody>
                  <a:tcPr anchor="ctr">
                    <a:solidFill>
                      <a:schemeClr val="accent2">
                        <a:lumMod val="60000"/>
                        <a:lumOff val="40000"/>
                      </a:schemeClr>
                    </a:solidFill>
                  </a:tcPr>
                </a:tc>
                <a:tc>
                  <a:txBody>
                    <a:bodyPr/>
                    <a:lstStyle/>
                    <a:p>
                      <a:pPr algn="ctr"/>
                      <a:r>
                        <a:rPr lang="en-US" sz="1400" b="0" dirty="0" smtClean="0">
                          <a:latin typeface="Century Gothic" pitchFamily="34" charset="0"/>
                          <a:ea typeface="Verdana" pitchFamily="34" charset="0"/>
                          <a:cs typeface="Verdana" pitchFamily="34" charset="0"/>
                        </a:rPr>
                        <a:t>Refer Slide No.</a:t>
                      </a:r>
                      <a:r>
                        <a:rPr lang="en-US" sz="1400" b="0" baseline="0" dirty="0" smtClean="0">
                          <a:latin typeface="Century Gothic" pitchFamily="34" charset="0"/>
                          <a:ea typeface="Verdana" pitchFamily="34" charset="0"/>
                          <a:cs typeface="Verdana" pitchFamily="34" charset="0"/>
                        </a:rPr>
                        <a:t> 12</a:t>
                      </a:r>
                      <a:endParaRPr lang="en-IN" sz="1400" b="0" dirty="0">
                        <a:latin typeface="Century Gothic" pitchFamily="34" charset="0"/>
                        <a:ea typeface="Verdana" pitchFamily="34" charset="0"/>
                        <a:cs typeface="Verdana" pitchFamily="34" charset="0"/>
                      </a:endParaRPr>
                    </a:p>
                  </a:txBody>
                  <a:tcPr anchor="ctr">
                    <a:solidFill>
                      <a:schemeClr val="accent2">
                        <a:lumMod val="60000"/>
                        <a:lumOff val="40000"/>
                      </a:schemeClr>
                    </a:solidFill>
                  </a:tcPr>
                </a:tc>
                <a:tc>
                  <a:txBody>
                    <a:bodyPr/>
                    <a:lstStyle/>
                    <a:p>
                      <a:pPr algn="ctr"/>
                      <a:r>
                        <a:rPr lang="en-US" sz="1400" b="0" dirty="0" smtClean="0">
                          <a:latin typeface="Century Gothic" pitchFamily="34" charset="0"/>
                          <a:ea typeface="Verdana" pitchFamily="34" charset="0"/>
                          <a:cs typeface="Verdana" pitchFamily="34" charset="0"/>
                        </a:rPr>
                        <a:t>Unit Accounts Deptt</a:t>
                      </a:r>
                      <a:endParaRPr lang="en-IN" sz="1400" b="0" dirty="0">
                        <a:latin typeface="Century Gothic" pitchFamily="34" charset="0"/>
                        <a:ea typeface="Verdana" pitchFamily="34" charset="0"/>
                        <a:cs typeface="Verdana" pitchFamily="34" charset="0"/>
                      </a:endParaRPr>
                    </a:p>
                  </a:txBody>
                  <a:tcPr anchor="ctr">
                    <a:solidFill>
                      <a:schemeClr val="accent2">
                        <a:lumMod val="60000"/>
                        <a:lumOff val="40000"/>
                      </a:schemeClr>
                    </a:solidFill>
                  </a:tcPr>
                </a:tc>
                <a:tc>
                  <a:txBody>
                    <a:bodyPr/>
                    <a:lstStyle/>
                    <a:p>
                      <a:pPr algn="ctr"/>
                      <a:r>
                        <a:rPr lang="en-US" sz="1400" b="0" dirty="0" smtClean="0">
                          <a:latin typeface="Century Gothic" pitchFamily="34" charset="0"/>
                          <a:ea typeface="Verdana" pitchFamily="34" charset="0"/>
                          <a:cs typeface="Verdana" pitchFamily="34" charset="0"/>
                        </a:rPr>
                        <a:t>Deptt. Head</a:t>
                      </a:r>
                      <a:endParaRPr lang="en-IN" sz="1400" b="0" dirty="0">
                        <a:latin typeface="Century Gothic" pitchFamily="34" charset="0"/>
                        <a:ea typeface="Verdana" pitchFamily="34" charset="0"/>
                        <a:cs typeface="Verdana" pitchFamily="34" charset="0"/>
                      </a:endParaRPr>
                    </a:p>
                  </a:txBody>
                  <a:tcPr anchor="ctr">
                    <a:solidFill>
                      <a:schemeClr val="accent2">
                        <a:lumMod val="60000"/>
                        <a:lumOff val="40000"/>
                      </a:schemeClr>
                    </a:solidFill>
                  </a:tcPr>
                </a:tc>
                <a:tc>
                  <a:txBody>
                    <a:bodyPr/>
                    <a:lstStyle/>
                    <a:p>
                      <a:pPr algn="ctr"/>
                      <a:r>
                        <a:rPr lang="en-US" sz="1400" b="0" dirty="0" smtClean="0">
                          <a:latin typeface="Century Gothic" pitchFamily="34" charset="0"/>
                          <a:ea typeface="Verdana" pitchFamily="34" charset="0"/>
                          <a:cs typeface="Verdana" pitchFamily="34" charset="0"/>
                        </a:rPr>
                        <a:t>Unit Head (GM)</a:t>
                      </a:r>
                      <a:endParaRPr lang="en-IN" sz="1400" b="0" dirty="0">
                        <a:latin typeface="Century Gothic" pitchFamily="34" charset="0"/>
                        <a:ea typeface="Verdana" pitchFamily="34" charset="0"/>
                        <a:cs typeface="Verdana" pitchFamily="34" charset="0"/>
                      </a:endParaRPr>
                    </a:p>
                  </a:txBody>
                  <a:tcPr anchor="ctr">
                    <a:solidFill>
                      <a:schemeClr val="accent2">
                        <a:lumMod val="60000"/>
                        <a:lumOff val="40000"/>
                      </a:schemeClr>
                    </a:solidFill>
                  </a:tcPr>
                </a:tc>
                <a:tc>
                  <a:txBody>
                    <a:bodyPr/>
                    <a:lstStyle/>
                    <a:p>
                      <a:pPr algn="ctr"/>
                      <a:r>
                        <a:rPr lang="en-US" sz="1400" b="0" dirty="0" smtClean="0">
                          <a:latin typeface="Century Gothic" pitchFamily="34" charset="0"/>
                          <a:ea typeface="Verdana" pitchFamily="34" charset="0"/>
                          <a:cs typeface="Verdana" pitchFamily="34" charset="0"/>
                        </a:rPr>
                        <a:t>Yearly</a:t>
                      </a:r>
                      <a:endParaRPr lang="en-IN" sz="1400" b="0" dirty="0">
                        <a:latin typeface="Century Gothic" pitchFamily="34" charset="0"/>
                        <a:ea typeface="Verdana" pitchFamily="34" charset="0"/>
                        <a:cs typeface="Verdana" pitchFamily="34" charset="0"/>
                      </a:endParaRPr>
                    </a:p>
                  </a:txBody>
                  <a:tcPr anchor="ctr">
                    <a:solidFill>
                      <a:schemeClr val="accent2">
                        <a:lumMod val="60000"/>
                        <a:lumOff val="40000"/>
                      </a:schemeClr>
                    </a:solidFill>
                  </a:tcPr>
                </a:tc>
              </a:tr>
              <a:tr h="688920">
                <a:tc>
                  <a:txBody>
                    <a:bodyPr/>
                    <a:lstStyle/>
                    <a:p>
                      <a:pPr algn="ctr"/>
                      <a:r>
                        <a:rPr lang="en-US" sz="1400" b="0" dirty="0" smtClean="0">
                          <a:latin typeface="Century Gothic" pitchFamily="34" charset="0"/>
                          <a:ea typeface="Verdana" pitchFamily="34" charset="0"/>
                          <a:cs typeface="Verdana" pitchFamily="34" charset="0"/>
                        </a:rPr>
                        <a:t>FAR Updating</a:t>
                      </a:r>
                      <a:endParaRPr lang="en-IN" sz="1400" b="0" dirty="0">
                        <a:latin typeface="Century Gothic" pitchFamily="34" charset="0"/>
                        <a:ea typeface="Verdana" pitchFamily="34" charset="0"/>
                        <a:cs typeface="Verdana" pitchFamily="34" charset="0"/>
                      </a:endParaRPr>
                    </a:p>
                  </a:txBody>
                  <a:tcPr anchor="ctr">
                    <a:solidFill>
                      <a:schemeClr val="accent2">
                        <a:lumMod val="20000"/>
                        <a:lumOff val="80000"/>
                      </a:schemeClr>
                    </a:solidFill>
                  </a:tcPr>
                </a:tc>
                <a:tc>
                  <a:txBody>
                    <a:bodyPr/>
                    <a:lstStyle/>
                    <a:p>
                      <a:pPr algn="ctr"/>
                      <a:r>
                        <a:rPr lang="en-US" sz="1400" b="0" dirty="0" smtClean="0">
                          <a:latin typeface="Century Gothic" pitchFamily="34" charset="0"/>
                          <a:ea typeface="Verdana" pitchFamily="34" charset="0"/>
                          <a:cs typeface="Verdana" pitchFamily="34" charset="0"/>
                        </a:rPr>
                        <a:t>Refer Slides 13-15</a:t>
                      </a:r>
                      <a:endParaRPr lang="en-IN" sz="1400" b="0" dirty="0">
                        <a:latin typeface="Century Gothic" pitchFamily="34" charset="0"/>
                        <a:ea typeface="Verdana" pitchFamily="34" charset="0"/>
                        <a:cs typeface="Verdana" pitchFamily="34" charset="0"/>
                      </a:endParaRPr>
                    </a:p>
                  </a:txBody>
                  <a:tcPr anchor="ctr">
                    <a:solidFill>
                      <a:schemeClr val="accent2">
                        <a:lumMod val="20000"/>
                        <a:lumOff val="80000"/>
                      </a:schemeClr>
                    </a:solidFill>
                  </a:tcPr>
                </a:tc>
                <a:tc>
                  <a:txBody>
                    <a:bodyPr/>
                    <a:lstStyle/>
                    <a:p>
                      <a:pPr algn="ctr"/>
                      <a:r>
                        <a:rPr lang="en-US" sz="1400" b="0" dirty="0" smtClean="0">
                          <a:latin typeface="Century Gothic" pitchFamily="34" charset="0"/>
                          <a:ea typeface="Verdana" pitchFamily="34" charset="0"/>
                          <a:cs typeface="Verdana" pitchFamily="34" charset="0"/>
                        </a:rPr>
                        <a:t>Unit Accounts Deptt</a:t>
                      </a:r>
                      <a:endParaRPr lang="en-IN" sz="1400" b="0" dirty="0">
                        <a:latin typeface="Century Gothic" pitchFamily="34" charset="0"/>
                        <a:ea typeface="Verdana" pitchFamily="34" charset="0"/>
                        <a:cs typeface="Verdana" pitchFamily="34" charset="0"/>
                      </a:endParaRPr>
                    </a:p>
                  </a:txBody>
                  <a:tcPr anchor="ctr">
                    <a:solidFill>
                      <a:schemeClr val="accent2">
                        <a:lumMod val="20000"/>
                        <a:lumOff val="80000"/>
                      </a:schemeClr>
                    </a:solidFill>
                  </a:tcPr>
                </a:tc>
                <a:tc>
                  <a:txBody>
                    <a:bodyPr/>
                    <a:lstStyle/>
                    <a:p>
                      <a:pPr algn="ctr"/>
                      <a:r>
                        <a:rPr lang="en-US" sz="1400" b="0" dirty="0" smtClean="0">
                          <a:latin typeface="Century Gothic" pitchFamily="34" charset="0"/>
                          <a:ea typeface="Verdana" pitchFamily="34" charset="0"/>
                          <a:cs typeface="Verdana" pitchFamily="34" charset="0"/>
                        </a:rPr>
                        <a:t>Deptt. Head</a:t>
                      </a:r>
                      <a:endParaRPr lang="en-IN" sz="1400" b="0" dirty="0">
                        <a:latin typeface="Century Gothic" pitchFamily="34" charset="0"/>
                        <a:ea typeface="Verdana" pitchFamily="34" charset="0"/>
                        <a:cs typeface="Verdana" pitchFamily="34" charset="0"/>
                      </a:endParaRPr>
                    </a:p>
                  </a:txBody>
                  <a:tcPr anchor="ctr">
                    <a:solidFill>
                      <a:schemeClr val="accent2">
                        <a:lumMod val="20000"/>
                        <a:lumOff val="80000"/>
                      </a:schemeClr>
                    </a:solidFill>
                  </a:tcPr>
                </a:tc>
                <a:tc>
                  <a:txBody>
                    <a:bodyPr/>
                    <a:lstStyle/>
                    <a:p>
                      <a:pPr algn="ctr"/>
                      <a:r>
                        <a:rPr lang="en-US" sz="1400" b="0" dirty="0" smtClean="0">
                          <a:latin typeface="Century Gothic" pitchFamily="34" charset="0"/>
                          <a:ea typeface="Verdana" pitchFamily="34" charset="0"/>
                          <a:cs typeface="Verdana" pitchFamily="34" charset="0"/>
                        </a:rPr>
                        <a:t>Finance Manager</a:t>
                      </a:r>
                      <a:endParaRPr lang="en-IN" sz="1400" b="0" dirty="0">
                        <a:latin typeface="Century Gothic" pitchFamily="34" charset="0"/>
                        <a:ea typeface="Verdana" pitchFamily="34" charset="0"/>
                        <a:cs typeface="Verdana" pitchFamily="34" charset="0"/>
                      </a:endParaRPr>
                    </a:p>
                  </a:txBody>
                  <a:tcPr anchor="ctr">
                    <a:solidFill>
                      <a:schemeClr val="accent2">
                        <a:lumMod val="20000"/>
                        <a:lumOff val="80000"/>
                      </a:schemeClr>
                    </a:solidFill>
                  </a:tcPr>
                </a:tc>
                <a:tc>
                  <a:txBody>
                    <a:bodyPr/>
                    <a:lstStyle/>
                    <a:p>
                      <a:pPr algn="ctr"/>
                      <a:r>
                        <a:rPr lang="en-US" sz="1400" b="0" dirty="0" smtClean="0">
                          <a:latin typeface="Century Gothic" pitchFamily="34" charset="0"/>
                          <a:ea typeface="Verdana" pitchFamily="34" charset="0"/>
                          <a:cs typeface="Verdana" pitchFamily="34" charset="0"/>
                        </a:rPr>
                        <a:t>Yearly</a:t>
                      </a:r>
                      <a:endParaRPr lang="en-IN" sz="1400" b="0" dirty="0">
                        <a:latin typeface="Century Gothic" pitchFamily="34" charset="0"/>
                        <a:ea typeface="Verdana" pitchFamily="34" charset="0"/>
                        <a:cs typeface="Verdana" pitchFamily="34" charset="0"/>
                      </a:endParaRPr>
                    </a:p>
                  </a:txBody>
                  <a:tcPr anchor="ctr">
                    <a:solidFill>
                      <a:schemeClr val="accent2">
                        <a:lumMod val="20000"/>
                        <a:lumOff val="80000"/>
                      </a:schemeClr>
                    </a:solidFill>
                  </a:tcPr>
                </a:tc>
              </a:tr>
              <a:tr h="688920">
                <a:tc>
                  <a:txBody>
                    <a:bodyPr/>
                    <a:lstStyle/>
                    <a:p>
                      <a:pPr algn="ctr"/>
                      <a:r>
                        <a:rPr lang="en-US" sz="1400" b="0" dirty="0" smtClean="0">
                          <a:latin typeface="Century Gothic" pitchFamily="34" charset="0"/>
                          <a:ea typeface="Verdana" pitchFamily="34" charset="0"/>
                          <a:cs typeface="Verdana" pitchFamily="34" charset="0"/>
                        </a:rPr>
                        <a:t>Physical Verification</a:t>
                      </a:r>
                      <a:endParaRPr lang="en-IN" sz="1400" b="0" dirty="0">
                        <a:latin typeface="Century Gothic" pitchFamily="34" charset="0"/>
                        <a:ea typeface="Verdana" pitchFamily="34" charset="0"/>
                        <a:cs typeface="Verdana" pitchFamily="34" charset="0"/>
                      </a:endParaRPr>
                    </a:p>
                  </a:txBody>
                  <a:tcPr anchor="ctr">
                    <a:solidFill>
                      <a:schemeClr val="accent2">
                        <a:lumMod val="60000"/>
                        <a:lumOff val="40000"/>
                      </a:schemeClr>
                    </a:solidFill>
                  </a:tcPr>
                </a:tc>
                <a:tc>
                  <a:txBody>
                    <a:bodyPr/>
                    <a:lstStyle/>
                    <a:p>
                      <a:pPr algn="ctr"/>
                      <a:r>
                        <a:rPr lang="en-US" sz="1400" b="0" dirty="0" smtClean="0">
                          <a:latin typeface="Century Gothic" pitchFamily="34" charset="0"/>
                          <a:ea typeface="Verdana" pitchFamily="34" charset="0"/>
                          <a:cs typeface="Verdana" pitchFamily="34" charset="0"/>
                        </a:rPr>
                        <a:t>Refer Slides  16-18</a:t>
                      </a:r>
                      <a:endParaRPr lang="en-IN" sz="1400" b="0" dirty="0">
                        <a:latin typeface="Century Gothic" pitchFamily="34" charset="0"/>
                        <a:ea typeface="Verdana" pitchFamily="34" charset="0"/>
                        <a:cs typeface="Verdana" pitchFamily="34" charset="0"/>
                      </a:endParaRPr>
                    </a:p>
                  </a:txBody>
                  <a:tcPr anchor="ctr">
                    <a:solidFill>
                      <a:schemeClr val="accent2">
                        <a:lumMod val="60000"/>
                        <a:lumOff val="40000"/>
                      </a:schemeClr>
                    </a:solidFill>
                  </a:tcPr>
                </a:tc>
                <a:tc>
                  <a:txBody>
                    <a:bodyPr/>
                    <a:lstStyle/>
                    <a:p>
                      <a:pPr algn="ctr"/>
                      <a:r>
                        <a:rPr lang="en-US" sz="1400" b="0" dirty="0" smtClean="0">
                          <a:latin typeface="Century Gothic" pitchFamily="34" charset="0"/>
                          <a:ea typeface="Verdana" pitchFamily="34" charset="0"/>
                          <a:cs typeface="Verdana" pitchFamily="34" charset="0"/>
                        </a:rPr>
                        <a:t>Physical</a:t>
                      </a:r>
                      <a:r>
                        <a:rPr lang="en-US" sz="1400" b="0" baseline="0" dirty="0" smtClean="0">
                          <a:latin typeface="Century Gothic" pitchFamily="34" charset="0"/>
                          <a:ea typeface="Verdana" pitchFamily="34" charset="0"/>
                          <a:cs typeface="Verdana" pitchFamily="34" charset="0"/>
                        </a:rPr>
                        <a:t> Verification Team</a:t>
                      </a:r>
                      <a:endParaRPr lang="en-IN" sz="1400" b="0" dirty="0">
                        <a:latin typeface="Century Gothic" pitchFamily="34" charset="0"/>
                        <a:ea typeface="Verdana" pitchFamily="34" charset="0"/>
                        <a:cs typeface="Verdana" pitchFamily="34" charset="0"/>
                      </a:endParaRPr>
                    </a:p>
                  </a:txBody>
                  <a:tcPr anchor="ctr">
                    <a:solidFill>
                      <a:schemeClr val="accent2">
                        <a:lumMod val="60000"/>
                        <a:lumOff val="40000"/>
                      </a:schemeClr>
                    </a:solidFill>
                  </a:tcPr>
                </a:tc>
                <a:tc>
                  <a:txBody>
                    <a:bodyPr/>
                    <a:lstStyle/>
                    <a:p>
                      <a:pPr algn="ctr"/>
                      <a:r>
                        <a:rPr lang="en-US" sz="1400" b="0" dirty="0" smtClean="0">
                          <a:latin typeface="Century Gothic" pitchFamily="34" charset="0"/>
                          <a:ea typeface="Verdana" pitchFamily="34" charset="0"/>
                          <a:cs typeface="Verdana" pitchFamily="34" charset="0"/>
                        </a:rPr>
                        <a:t>Unit Head</a:t>
                      </a:r>
                      <a:endParaRPr lang="en-IN" sz="1400" b="0" dirty="0">
                        <a:latin typeface="Century Gothic" pitchFamily="34" charset="0"/>
                        <a:ea typeface="Verdana" pitchFamily="34" charset="0"/>
                        <a:cs typeface="Verdana" pitchFamily="34" charset="0"/>
                      </a:endParaRPr>
                    </a:p>
                  </a:txBody>
                  <a:tcPr anchor="ctr">
                    <a:solidFill>
                      <a:schemeClr val="accent2">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0" dirty="0" smtClean="0">
                          <a:latin typeface="Century Gothic" pitchFamily="34" charset="0"/>
                          <a:ea typeface="Verdana" pitchFamily="34" charset="0"/>
                          <a:cs typeface="Verdana" pitchFamily="34" charset="0"/>
                        </a:rPr>
                        <a:t>Chief Financial</a:t>
                      </a:r>
                      <a:r>
                        <a:rPr lang="en-US" sz="1400" b="0" baseline="0" dirty="0" smtClean="0">
                          <a:latin typeface="Century Gothic" pitchFamily="34" charset="0"/>
                          <a:ea typeface="Verdana" pitchFamily="34" charset="0"/>
                          <a:cs typeface="Verdana" pitchFamily="34" charset="0"/>
                        </a:rPr>
                        <a:t> Officer (CFO)</a:t>
                      </a:r>
                      <a:endParaRPr lang="en-IN" sz="1400" b="0" dirty="0" smtClean="0">
                        <a:latin typeface="Century Gothic" pitchFamily="34" charset="0"/>
                        <a:ea typeface="Verdana" pitchFamily="34" charset="0"/>
                        <a:cs typeface="Verdana" pitchFamily="34" charset="0"/>
                      </a:endParaRPr>
                    </a:p>
                  </a:txBody>
                  <a:tcPr anchor="ctr">
                    <a:solidFill>
                      <a:schemeClr val="accent2">
                        <a:lumMod val="60000"/>
                        <a:lumOff val="40000"/>
                      </a:schemeClr>
                    </a:solidFill>
                  </a:tcPr>
                </a:tc>
                <a:tc>
                  <a:txBody>
                    <a:bodyPr/>
                    <a:lstStyle/>
                    <a:p>
                      <a:pPr algn="ctr"/>
                      <a:r>
                        <a:rPr lang="en-US" sz="1400" b="0" dirty="0" smtClean="0">
                          <a:latin typeface="Century Gothic" pitchFamily="34" charset="0"/>
                          <a:ea typeface="Verdana" pitchFamily="34" charset="0"/>
                          <a:cs typeface="Verdana" pitchFamily="34" charset="0"/>
                        </a:rPr>
                        <a:t>Once</a:t>
                      </a:r>
                      <a:r>
                        <a:rPr lang="en-US" sz="1400" b="0" baseline="0" dirty="0" smtClean="0">
                          <a:latin typeface="Century Gothic" pitchFamily="34" charset="0"/>
                          <a:ea typeface="Verdana" pitchFamily="34" charset="0"/>
                          <a:cs typeface="Verdana" pitchFamily="34" charset="0"/>
                        </a:rPr>
                        <a:t> in Three Years</a:t>
                      </a:r>
                      <a:endParaRPr lang="en-IN" sz="1400" b="0" dirty="0">
                        <a:latin typeface="Century Gothic" pitchFamily="34" charset="0"/>
                        <a:ea typeface="Verdana" pitchFamily="34" charset="0"/>
                        <a:cs typeface="Verdana" pitchFamily="34" charset="0"/>
                      </a:endParaRPr>
                    </a:p>
                  </a:txBody>
                  <a:tcPr anchor="ctr">
                    <a:solidFill>
                      <a:schemeClr val="accent2">
                        <a:lumMod val="60000"/>
                        <a:lumOff val="40000"/>
                      </a:schemeClr>
                    </a:solidFill>
                  </a:tcPr>
                </a:tc>
              </a:tr>
              <a:tr h="487985">
                <a:tc>
                  <a:txBody>
                    <a:bodyPr/>
                    <a:lstStyle/>
                    <a:p>
                      <a:pPr algn="ctr"/>
                      <a:r>
                        <a:rPr lang="en-US" sz="1400" b="0" dirty="0" smtClean="0">
                          <a:latin typeface="Century Gothic" pitchFamily="34" charset="0"/>
                          <a:ea typeface="Verdana" pitchFamily="34" charset="0"/>
                          <a:cs typeface="Verdana" pitchFamily="34" charset="0"/>
                        </a:rPr>
                        <a:t>CARO &amp; AS Compliance</a:t>
                      </a:r>
                      <a:endParaRPr lang="en-IN" sz="1400" b="0" dirty="0">
                        <a:latin typeface="Century Gothic" pitchFamily="34" charset="0"/>
                        <a:ea typeface="Verdana" pitchFamily="34" charset="0"/>
                        <a:cs typeface="Verdana" pitchFamily="34" charset="0"/>
                      </a:endParaRPr>
                    </a:p>
                  </a:txBody>
                  <a:tcPr anchor="ctr">
                    <a:solidFill>
                      <a:schemeClr val="accent2">
                        <a:lumMod val="20000"/>
                        <a:lumOff val="80000"/>
                      </a:schemeClr>
                    </a:solidFill>
                  </a:tcPr>
                </a:tc>
                <a:tc>
                  <a:txBody>
                    <a:bodyPr/>
                    <a:lstStyle/>
                    <a:p>
                      <a:pPr algn="ctr"/>
                      <a:r>
                        <a:rPr lang="en-US" sz="1400" b="0" dirty="0" smtClean="0">
                          <a:latin typeface="Century Gothic" pitchFamily="34" charset="0"/>
                          <a:ea typeface="Verdana" pitchFamily="34" charset="0"/>
                          <a:cs typeface="Verdana" pitchFamily="34" charset="0"/>
                        </a:rPr>
                        <a:t>Refer Slide 19</a:t>
                      </a:r>
                      <a:r>
                        <a:rPr lang="en-US" sz="1400" b="0" baseline="0" dirty="0" smtClean="0">
                          <a:latin typeface="Century Gothic" pitchFamily="34" charset="0"/>
                          <a:ea typeface="Verdana" pitchFamily="34" charset="0"/>
                          <a:cs typeface="Verdana" pitchFamily="34" charset="0"/>
                        </a:rPr>
                        <a:t> &amp; 20</a:t>
                      </a:r>
                      <a:endParaRPr lang="en-IN" sz="1400" b="0" dirty="0">
                        <a:latin typeface="Century Gothic" pitchFamily="34" charset="0"/>
                        <a:ea typeface="Verdana" pitchFamily="34" charset="0"/>
                        <a:cs typeface="Verdana" pitchFamily="34" charset="0"/>
                      </a:endParaRPr>
                    </a:p>
                  </a:txBody>
                  <a:tcPr anchor="ctr">
                    <a:solidFill>
                      <a:schemeClr val="accent2">
                        <a:lumMod val="20000"/>
                        <a:lumOff val="80000"/>
                      </a:schemeClr>
                    </a:solidFill>
                  </a:tcPr>
                </a:tc>
                <a:tc>
                  <a:txBody>
                    <a:bodyPr/>
                    <a:lstStyle/>
                    <a:p>
                      <a:pPr algn="ctr"/>
                      <a:r>
                        <a:rPr lang="en-US" sz="1400" b="0" dirty="0" smtClean="0">
                          <a:latin typeface="Century Gothic" pitchFamily="34" charset="0"/>
                          <a:ea typeface="Verdana" pitchFamily="34" charset="0"/>
                          <a:cs typeface="Verdana" pitchFamily="34" charset="0"/>
                        </a:rPr>
                        <a:t>Accounts Deptt.</a:t>
                      </a:r>
                      <a:endParaRPr lang="en-IN" sz="1400" b="0" dirty="0">
                        <a:latin typeface="Century Gothic" pitchFamily="34" charset="0"/>
                        <a:ea typeface="Verdana" pitchFamily="34" charset="0"/>
                        <a:cs typeface="Verdana" pitchFamily="34" charset="0"/>
                      </a:endParaRPr>
                    </a:p>
                  </a:txBody>
                  <a:tcPr anchor="ctr">
                    <a:solidFill>
                      <a:schemeClr val="accent2">
                        <a:lumMod val="20000"/>
                        <a:lumOff val="80000"/>
                      </a:schemeClr>
                    </a:solidFill>
                  </a:tcPr>
                </a:tc>
                <a:tc>
                  <a:txBody>
                    <a:bodyPr/>
                    <a:lstStyle/>
                    <a:p>
                      <a:pPr algn="ctr"/>
                      <a:r>
                        <a:rPr lang="en-US" sz="1400" b="0" dirty="0" smtClean="0">
                          <a:latin typeface="Century Gothic" pitchFamily="34" charset="0"/>
                          <a:ea typeface="Verdana" pitchFamily="34" charset="0"/>
                          <a:cs typeface="Verdana" pitchFamily="34" charset="0"/>
                        </a:rPr>
                        <a:t>HO</a:t>
                      </a:r>
                      <a:r>
                        <a:rPr lang="en-US" sz="1400" b="0" baseline="0" dirty="0" smtClean="0">
                          <a:latin typeface="Century Gothic" pitchFamily="34" charset="0"/>
                          <a:ea typeface="Verdana" pitchFamily="34" charset="0"/>
                          <a:cs typeface="Verdana" pitchFamily="34" charset="0"/>
                        </a:rPr>
                        <a:t> Accounts Deptt.</a:t>
                      </a:r>
                      <a:endParaRPr lang="en-IN" sz="1400" b="0" dirty="0">
                        <a:latin typeface="Century Gothic" pitchFamily="34" charset="0"/>
                        <a:ea typeface="Verdana" pitchFamily="34" charset="0"/>
                        <a:cs typeface="Verdana" pitchFamily="34" charset="0"/>
                      </a:endParaRPr>
                    </a:p>
                  </a:txBody>
                  <a:tcPr anchor="ctr">
                    <a:solidFill>
                      <a:schemeClr val="accent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0" dirty="0" smtClean="0">
                          <a:latin typeface="Century Gothic" pitchFamily="34" charset="0"/>
                          <a:ea typeface="Verdana" pitchFamily="34" charset="0"/>
                          <a:cs typeface="Verdana" pitchFamily="34" charset="0"/>
                        </a:rPr>
                        <a:t>Chief Financial</a:t>
                      </a:r>
                      <a:r>
                        <a:rPr lang="en-US" sz="1400" b="0" baseline="0" dirty="0" smtClean="0">
                          <a:latin typeface="Century Gothic" pitchFamily="34" charset="0"/>
                          <a:ea typeface="Verdana" pitchFamily="34" charset="0"/>
                          <a:cs typeface="Verdana" pitchFamily="34" charset="0"/>
                        </a:rPr>
                        <a:t> Officer (CFO)</a:t>
                      </a:r>
                      <a:endParaRPr lang="en-IN" sz="1400" b="0" dirty="0" smtClean="0">
                        <a:latin typeface="Century Gothic" pitchFamily="34" charset="0"/>
                        <a:ea typeface="Verdana" pitchFamily="34" charset="0"/>
                        <a:cs typeface="Verdana" pitchFamily="34" charset="0"/>
                      </a:endParaRPr>
                    </a:p>
                  </a:txBody>
                  <a:tcPr anchor="ctr">
                    <a:solidFill>
                      <a:schemeClr val="accent2">
                        <a:lumMod val="20000"/>
                        <a:lumOff val="80000"/>
                      </a:schemeClr>
                    </a:solidFill>
                  </a:tcPr>
                </a:tc>
                <a:tc>
                  <a:txBody>
                    <a:bodyPr/>
                    <a:lstStyle/>
                    <a:p>
                      <a:pPr algn="ctr"/>
                      <a:r>
                        <a:rPr lang="en-US" sz="1400" b="0" dirty="0" smtClean="0">
                          <a:latin typeface="Century Gothic" pitchFamily="34" charset="0"/>
                          <a:ea typeface="Verdana" pitchFamily="34" charset="0"/>
                          <a:cs typeface="Verdana" pitchFamily="34" charset="0"/>
                        </a:rPr>
                        <a:t>Yearly</a:t>
                      </a:r>
                      <a:endParaRPr lang="en-IN" sz="1400" b="0" dirty="0">
                        <a:latin typeface="Century Gothic" pitchFamily="34" charset="0"/>
                        <a:ea typeface="Verdana" pitchFamily="34" charset="0"/>
                        <a:cs typeface="Verdana" pitchFamily="34" charset="0"/>
                      </a:endParaRPr>
                    </a:p>
                  </a:txBody>
                  <a:tcPr anchor="ctr">
                    <a:solidFill>
                      <a:schemeClr val="accent2">
                        <a:lumMod val="20000"/>
                        <a:lumOff val="80000"/>
                      </a:schemeClr>
                    </a:solidFill>
                  </a:tcPr>
                </a:tc>
              </a:tr>
            </a:tbl>
          </a:graphicData>
        </a:graphic>
      </p:graphicFrame>
      <p:sp>
        <p:nvSpPr>
          <p:cNvPr id="4" name="Slide Number Placeholder 3"/>
          <p:cNvSpPr>
            <a:spLocks noGrp="1"/>
          </p:cNvSpPr>
          <p:nvPr>
            <p:ph type="sldNum" sz="quarter" idx="12"/>
          </p:nvPr>
        </p:nvSpPr>
        <p:spPr>
          <a:xfrm>
            <a:off x="4038600" y="6477000"/>
            <a:ext cx="762000" cy="244475"/>
          </a:xfrm>
        </p:spPr>
        <p:txBody>
          <a:bodyPr/>
          <a:lstStyle/>
          <a:p>
            <a:fld id="{B6F15528-21DE-4FAA-801E-634DDDAF4B2B}" type="slidenum">
              <a:rPr lang="en-US" smtClean="0"/>
              <a:pPr/>
              <a:t>20</a:t>
            </a:fld>
            <a:endParaRPr lang="en-US" dirty="0"/>
          </a:p>
        </p:txBody>
      </p:sp>
      <p:sp>
        <p:nvSpPr>
          <p:cNvPr id="6" name="Rectangle 5"/>
          <p:cNvSpPr/>
          <p:nvPr/>
        </p:nvSpPr>
        <p:spPr>
          <a:xfrm>
            <a:off x="685800" y="37528"/>
            <a:ext cx="7556492" cy="646331"/>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en-US" sz="3600" b="1" cap="none" spc="0" dirty="0" smtClean="0">
                <a:ln>
                  <a:prstDash val="solid"/>
                </a:ln>
                <a:solidFill>
                  <a:srgbClr val="002060"/>
                </a:solidFill>
                <a:effectLst>
                  <a:outerShdw blurRad="88000" dist="50800" dir="5040000" algn="tl">
                    <a:schemeClr val="accent4">
                      <a:tint val="80000"/>
                      <a:satMod val="250000"/>
                      <a:alpha val="45000"/>
                    </a:schemeClr>
                  </a:outerShdw>
                </a:effectLst>
              </a:rPr>
              <a:t>Activity Wise Responsibility Chart</a:t>
            </a:r>
            <a:endParaRPr lang="en-US" sz="3600" b="1" cap="none" spc="0" dirty="0">
              <a:ln>
                <a:prstDash val="solid"/>
              </a:ln>
              <a:solidFill>
                <a:srgbClr val="002060"/>
              </a:solidFill>
              <a:effectLst>
                <a:outerShdw blurRad="88000" dist="50800" dir="5040000" algn="tl">
                  <a:schemeClr val="accent4">
                    <a:tint val="80000"/>
                    <a:satMod val="250000"/>
                    <a:alpha val="45000"/>
                  </a:schemeClr>
                </a:outerShdw>
              </a:effectLst>
            </a:endParaRPr>
          </a:p>
        </p:txBody>
      </p:sp>
      <p:sp>
        <p:nvSpPr>
          <p:cNvPr id="7" name="Footer Placeholder 6"/>
          <p:cNvSpPr>
            <a:spLocks noGrp="1"/>
          </p:cNvSpPr>
          <p:nvPr>
            <p:ph type="ftr" sz="quarter" idx="11"/>
          </p:nvPr>
        </p:nvSpPr>
        <p:spPr>
          <a:xfrm>
            <a:off x="5638800" y="6473130"/>
            <a:ext cx="3505200" cy="365760"/>
          </a:xfrm>
        </p:spPr>
        <p:txBody>
          <a:bodyPr/>
          <a:lstStyle/>
          <a:p>
            <a:r>
              <a:rPr lang="en-US" dirty="0" smtClean="0"/>
              <a:t>ABC Sugar </a:t>
            </a:r>
            <a:r>
              <a:rPr lang="en-US" dirty="0" smtClean="0"/>
              <a:t>Mills Ltd</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28600" y="152401"/>
            <a:ext cx="8062912" cy="457200"/>
          </a:xfrm>
          <a:prstGeom prst="rect">
            <a:avLst/>
          </a:prstGeom>
        </p:spPr>
        <p:txBody>
          <a:bodyPr vert="horz" anchor="b">
            <a:noAutofit/>
          </a:bodyPr>
          <a:lstStyle/>
          <a:p>
            <a:pPr marL="484632" lvl="0" algn="ctr">
              <a:spcBef>
                <a:spcPct val="0"/>
              </a:spcBef>
              <a:defRPr/>
            </a:pPr>
            <a:r>
              <a:rPr kumimoji="0" lang="en-US" sz="2800" b="0" i="0" strike="noStrike" kern="1200" cap="none" spc="0" normalizeH="0" baseline="0" noProof="0" dirty="0" smtClean="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uLnTx/>
                <a:uFillTx/>
                <a:latin typeface="+mj-lt"/>
                <a:ea typeface="+mj-ea"/>
                <a:cs typeface="+mj-cs"/>
              </a:rPr>
              <a:t>Fixed Assets Budget Procedure:</a:t>
            </a:r>
            <a:endParaRPr kumimoji="0" lang="en-IN" sz="2800" b="0" i="0" strike="noStrike" kern="1200" cap="none" spc="0" normalizeH="0" baseline="0" noProof="0" dirty="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uLnTx/>
              <a:uFillTx/>
              <a:latin typeface="+mj-lt"/>
              <a:ea typeface="+mj-ea"/>
              <a:cs typeface="+mj-cs"/>
            </a:endParaRPr>
          </a:p>
        </p:txBody>
      </p:sp>
      <p:sp>
        <p:nvSpPr>
          <p:cNvPr id="5" name="Rounded Rectangle 4"/>
          <p:cNvSpPr/>
          <p:nvPr/>
        </p:nvSpPr>
        <p:spPr>
          <a:xfrm>
            <a:off x="6172200" y="1524000"/>
            <a:ext cx="2362200" cy="45720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600" dirty="0" smtClean="0">
                <a:solidFill>
                  <a:schemeClr val="tx1"/>
                </a:solidFill>
              </a:rPr>
              <a:t>Cost Benefit Analysis</a:t>
            </a:r>
            <a:endParaRPr lang="en-IN" sz="1600" dirty="0">
              <a:solidFill>
                <a:schemeClr val="tx1"/>
              </a:solidFill>
            </a:endParaRPr>
          </a:p>
        </p:txBody>
      </p:sp>
      <p:cxnSp>
        <p:nvCxnSpPr>
          <p:cNvPr id="10" name="Straight Arrow Connector 9"/>
          <p:cNvCxnSpPr/>
          <p:nvPr/>
        </p:nvCxnSpPr>
        <p:spPr>
          <a:xfrm rot="5400000">
            <a:off x="1968477" y="2070123"/>
            <a:ext cx="228601" cy="5075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6008424" y="2209800"/>
            <a:ext cx="2659040" cy="685800"/>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1600" dirty="0" smtClean="0">
                <a:solidFill>
                  <a:schemeClr val="tx1"/>
                </a:solidFill>
              </a:rPr>
              <a:t>Budget</a:t>
            </a:r>
            <a:r>
              <a:rPr lang="en-US" dirty="0" smtClean="0">
                <a:solidFill>
                  <a:schemeClr val="tx1"/>
                </a:solidFill>
              </a:rPr>
              <a:t> </a:t>
            </a:r>
            <a:r>
              <a:rPr lang="en-US" sz="1600" dirty="0" smtClean="0">
                <a:solidFill>
                  <a:schemeClr val="tx1"/>
                </a:solidFill>
              </a:rPr>
              <a:t>Preparation</a:t>
            </a:r>
            <a:endParaRPr lang="en-IN" sz="1600" dirty="0">
              <a:solidFill>
                <a:schemeClr val="tx1"/>
              </a:solidFill>
            </a:endParaRPr>
          </a:p>
        </p:txBody>
      </p:sp>
      <p:sp>
        <p:nvSpPr>
          <p:cNvPr id="31" name="Rounded Rectangle 30"/>
          <p:cNvSpPr/>
          <p:nvPr/>
        </p:nvSpPr>
        <p:spPr>
          <a:xfrm>
            <a:off x="4267200" y="2362200"/>
            <a:ext cx="1447800" cy="3810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tx1"/>
                </a:solidFill>
              </a:rPr>
              <a:t>Activity Wise</a:t>
            </a:r>
            <a:endParaRPr lang="en-IN" sz="1400" dirty="0">
              <a:solidFill>
                <a:schemeClr val="tx1"/>
              </a:solidFill>
            </a:endParaRPr>
          </a:p>
        </p:txBody>
      </p:sp>
      <p:sp>
        <p:nvSpPr>
          <p:cNvPr id="34" name="Rounded Rectangle 33"/>
          <p:cNvSpPr/>
          <p:nvPr/>
        </p:nvSpPr>
        <p:spPr>
          <a:xfrm>
            <a:off x="685800" y="914400"/>
            <a:ext cx="2514600" cy="1752600"/>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2000" u="sng" dirty="0" smtClean="0">
                <a:solidFill>
                  <a:schemeClr val="tx1"/>
                </a:solidFill>
              </a:rPr>
              <a:t>Budget</a:t>
            </a:r>
            <a:r>
              <a:rPr lang="en-US" sz="2000" dirty="0" smtClean="0">
                <a:solidFill>
                  <a:schemeClr val="tx1"/>
                </a:solidFill>
              </a:rPr>
              <a:t>:</a:t>
            </a:r>
          </a:p>
          <a:p>
            <a:pPr algn="ctr"/>
            <a:endParaRPr lang="en-US" dirty="0" smtClean="0">
              <a:solidFill>
                <a:schemeClr val="tx1"/>
              </a:solidFill>
            </a:endParaRPr>
          </a:p>
          <a:p>
            <a:pPr marL="342900" indent="-342900">
              <a:buClr>
                <a:schemeClr val="bg2">
                  <a:lumMod val="10000"/>
                </a:schemeClr>
              </a:buClr>
              <a:buSzPct val="71000"/>
              <a:buFont typeface="+mj-lt"/>
              <a:buAutoNum type="arabicPeriod"/>
            </a:pPr>
            <a:r>
              <a:rPr lang="en-US" dirty="0" smtClean="0">
                <a:solidFill>
                  <a:schemeClr val="tx1"/>
                </a:solidFill>
              </a:rPr>
              <a:t>Modification</a:t>
            </a:r>
          </a:p>
          <a:p>
            <a:pPr marL="342900" indent="-342900">
              <a:buClr>
                <a:schemeClr val="bg2">
                  <a:lumMod val="10000"/>
                </a:schemeClr>
              </a:buClr>
              <a:buSzPct val="71000"/>
              <a:buFont typeface="+mj-lt"/>
              <a:buAutoNum type="arabicPeriod"/>
            </a:pPr>
            <a:r>
              <a:rPr lang="en-US" dirty="0" smtClean="0">
                <a:solidFill>
                  <a:schemeClr val="tx1"/>
                </a:solidFill>
              </a:rPr>
              <a:t>Acquisition       </a:t>
            </a:r>
            <a:endParaRPr lang="en-IN" dirty="0" smtClean="0">
              <a:solidFill>
                <a:schemeClr val="tx1"/>
              </a:solidFill>
            </a:endParaRPr>
          </a:p>
          <a:p>
            <a:pPr algn="ctr">
              <a:buClr>
                <a:schemeClr val="bg1"/>
              </a:buClr>
            </a:pPr>
            <a:endParaRPr lang="en-US" dirty="0" smtClean="0">
              <a:solidFill>
                <a:schemeClr val="tx1"/>
              </a:solidFill>
            </a:endParaRPr>
          </a:p>
        </p:txBody>
      </p:sp>
      <p:sp>
        <p:nvSpPr>
          <p:cNvPr id="35" name="Rounded Rectangle 34"/>
          <p:cNvSpPr/>
          <p:nvPr/>
        </p:nvSpPr>
        <p:spPr>
          <a:xfrm>
            <a:off x="6019800" y="3124200"/>
            <a:ext cx="2590800" cy="1828800"/>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600" u="sng" dirty="0" smtClean="0">
                <a:solidFill>
                  <a:schemeClr val="tx1"/>
                </a:solidFill>
              </a:rPr>
              <a:t>Budget Approval by </a:t>
            </a:r>
            <a:r>
              <a:rPr lang="en-US" sz="1600" dirty="0" smtClean="0">
                <a:solidFill>
                  <a:schemeClr val="tx1"/>
                </a:solidFill>
              </a:rPr>
              <a:t>:</a:t>
            </a:r>
          </a:p>
          <a:p>
            <a:pPr algn="ctr"/>
            <a:endParaRPr lang="en-US" sz="1600" dirty="0" smtClean="0">
              <a:solidFill>
                <a:schemeClr val="tx1"/>
              </a:solidFill>
            </a:endParaRPr>
          </a:p>
          <a:p>
            <a:pPr>
              <a:buSzPct val="80000"/>
              <a:buFont typeface="Wingdings" pitchFamily="2" charset="2"/>
              <a:buChar char="q"/>
            </a:pPr>
            <a:r>
              <a:rPr lang="en-US" sz="1400" dirty="0" smtClean="0">
                <a:solidFill>
                  <a:schemeClr val="tx1"/>
                </a:solidFill>
              </a:rPr>
              <a:t> MD</a:t>
            </a:r>
          </a:p>
          <a:p>
            <a:pPr>
              <a:buSzPct val="80000"/>
              <a:buFont typeface="Wingdings" pitchFamily="2" charset="2"/>
              <a:buChar char="q"/>
            </a:pPr>
            <a:r>
              <a:rPr lang="en-US" sz="1400" dirty="0" smtClean="0">
                <a:solidFill>
                  <a:schemeClr val="tx1"/>
                </a:solidFill>
              </a:rPr>
              <a:t> ED</a:t>
            </a:r>
          </a:p>
          <a:p>
            <a:pPr>
              <a:buSzPct val="80000"/>
              <a:buFont typeface="Wingdings" pitchFamily="2" charset="2"/>
              <a:buChar char="q"/>
            </a:pPr>
            <a:r>
              <a:rPr lang="en-US" sz="1400" dirty="0" smtClean="0">
                <a:solidFill>
                  <a:schemeClr val="tx1"/>
                </a:solidFill>
              </a:rPr>
              <a:t> CFO</a:t>
            </a:r>
          </a:p>
          <a:p>
            <a:pPr>
              <a:buSzPct val="80000"/>
              <a:buFont typeface="Wingdings" pitchFamily="2" charset="2"/>
              <a:buChar char="q"/>
            </a:pPr>
            <a:r>
              <a:rPr lang="en-US" sz="1400" dirty="0" smtClean="0">
                <a:solidFill>
                  <a:schemeClr val="tx1"/>
                </a:solidFill>
              </a:rPr>
              <a:t> Unit Head</a:t>
            </a:r>
          </a:p>
          <a:p>
            <a:pPr>
              <a:buSzPct val="80000"/>
              <a:buFont typeface="Wingdings" pitchFamily="2" charset="2"/>
              <a:buChar char="q"/>
            </a:pPr>
            <a:r>
              <a:rPr lang="en-US" sz="1400" dirty="0" smtClean="0">
                <a:solidFill>
                  <a:schemeClr val="tx1"/>
                </a:solidFill>
              </a:rPr>
              <a:t> Technical Head</a:t>
            </a:r>
          </a:p>
          <a:p>
            <a:pPr>
              <a:buSzPct val="80000"/>
              <a:buFont typeface="Wingdings" pitchFamily="2" charset="2"/>
              <a:buChar char="q"/>
            </a:pPr>
            <a:r>
              <a:rPr lang="en-US" sz="1400" dirty="0" smtClean="0">
                <a:solidFill>
                  <a:schemeClr val="tx1"/>
                </a:solidFill>
              </a:rPr>
              <a:t> Power Deptt. Head</a:t>
            </a:r>
          </a:p>
        </p:txBody>
      </p:sp>
      <p:cxnSp>
        <p:nvCxnSpPr>
          <p:cNvPr id="39" name="Straight Arrow Connector 38"/>
          <p:cNvCxnSpPr>
            <a:stCxn id="5" idx="2"/>
            <a:endCxn id="14" idx="0"/>
          </p:cNvCxnSpPr>
          <p:nvPr/>
        </p:nvCxnSpPr>
        <p:spPr>
          <a:xfrm rot="5400000">
            <a:off x="7231322" y="2087822"/>
            <a:ext cx="228600" cy="153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a:stCxn id="14" idx="2"/>
            <a:endCxn id="31" idx="3"/>
          </p:cNvCxnSpPr>
          <p:nvPr/>
        </p:nvCxnSpPr>
        <p:spPr>
          <a:xfrm rot="10800000">
            <a:off x="5715000" y="2552700"/>
            <a:ext cx="29342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p:nvPr/>
        </p:nvCxnSpPr>
        <p:spPr>
          <a:xfrm rot="5400000">
            <a:off x="7206588" y="3009900"/>
            <a:ext cx="229394" cy="7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a:stCxn id="35" idx="2"/>
            <a:endCxn id="61" idx="0"/>
          </p:cNvCxnSpPr>
          <p:nvPr/>
        </p:nvCxnSpPr>
        <p:spPr>
          <a:xfrm rot="16200000" flipH="1">
            <a:off x="7173890" y="5094310"/>
            <a:ext cx="304800" cy="221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1" name="Oval 60"/>
          <p:cNvSpPr/>
          <p:nvPr/>
        </p:nvSpPr>
        <p:spPr>
          <a:xfrm>
            <a:off x="5622880" y="5257800"/>
            <a:ext cx="3429000" cy="838200"/>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1600" u="sng" dirty="0" smtClean="0">
                <a:solidFill>
                  <a:schemeClr val="tx1"/>
                </a:solidFill>
              </a:rPr>
              <a:t>Post Budget Activity</a:t>
            </a:r>
            <a:r>
              <a:rPr lang="en-US" sz="1600" dirty="0" smtClean="0">
                <a:solidFill>
                  <a:schemeClr val="tx1"/>
                </a:solidFill>
              </a:rPr>
              <a:t>:</a:t>
            </a:r>
          </a:p>
          <a:p>
            <a:pPr algn="ctr"/>
            <a:r>
              <a:rPr lang="en-US" sz="1600" dirty="0" smtClean="0">
                <a:solidFill>
                  <a:schemeClr val="tx1"/>
                </a:solidFill>
              </a:rPr>
              <a:t>Comparison with Actual</a:t>
            </a:r>
          </a:p>
        </p:txBody>
      </p:sp>
      <p:sp>
        <p:nvSpPr>
          <p:cNvPr id="62" name="Rounded Rectangle 61"/>
          <p:cNvSpPr/>
          <p:nvPr/>
        </p:nvSpPr>
        <p:spPr>
          <a:xfrm>
            <a:off x="484915" y="3144980"/>
            <a:ext cx="2895600" cy="287482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600" u="sng" dirty="0" smtClean="0">
                <a:solidFill>
                  <a:schemeClr val="tx1"/>
                </a:solidFill>
              </a:rPr>
              <a:t>Asset Classification</a:t>
            </a:r>
            <a:r>
              <a:rPr lang="en-US" sz="1600" dirty="0" smtClean="0">
                <a:solidFill>
                  <a:schemeClr val="tx1"/>
                </a:solidFill>
              </a:rPr>
              <a:t>:</a:t>
            </a:r>
          </a:p>
          <a:p>
            <a:pPr algn="ctr"/>
            <a:endParaRPr lang="en-US" sz="1600" dirty="0" smtClean="0">
              <a:solidFill>
                <a:schemeClr val="tx1"/>
              </a:solidFill>
            </a:endParaRPr>
          </a:p>
          <a:p>
            <a:pPr marL="342900" indent="-342900">
              <a:buSzPct val="75000"/>
              <a:buFont typeface="+mj-lt"/>
              <a:buAutoNum type="arabicParenR"/>
            </a:pPr>
            <a:r>
              <a:rPr lang="en-US" sz="1600" dirty="0" smtClean="0">
                <a:solidFill>
                  <a:schemeClr val="tx1"/>
                </a:solidFill>
              </a:rPr>
              <a:t> Land</a:t>
            </a:r>
          </a:p>
          <a:p>
            <a:pPr marL="342900" indent="-342900">
              <a:buSzPct val="75000"/>
              <a:buFont typeface="+mj-lt"/>
              <a:buAutoNum type="arabicParenR"/>
            </a:pPr>
            <a:r>
              <a:rPr lang="en-US" sz="1600" dirty="0" smtClean="0">
                <a:solidFill>
                  <a:schemeClr val="tx1"/>
                </a:solidFill>
              </a:rPr>
              <a:t> Building</a:t>
            </a:r>
          </a:p>
          <a:p>
            <a:pPr marL="342900" indent="-342900">
              <a:buSzPct val="75000"/>
              <a:buFont typeface="+mj-lt"/>
              <a:buAutoNum type="arabicParenR"/>
            </a:pPr>
            <a:r>
              <a:rPr lang="en-US" sz="1600" dirty="0" smtClean="0">
                <a:solidFill>
                  <a:schemeClr val="tx1"/>
                </a:solidFill>
              </a:rPr>
              <a:t>Plant &amp; Machinery</a:t>
            </a:r>
          </a:p>
          <a:p>
            <a:pPr marL="342900" indent="-342900">
              <a:buSzPct val="75000"/>
              <a:buFont typeface="+mj-lt"/>
              <a:buAutoNum type="arabicParenR"/>
            </a:pPr>
            <a:r>
              <a:rPr lang="en-US" sz="1600" dirty="0" smtClean="0">
                <a:solidFill>
                  <a:schemeClr val="tx1"/>
                </a:solidFill>
              </a:rPr>
              <a:t> Furniture &amp; Fixtures</a:t>
            </a:r>
          </a:p>
          <a:p>
            <a:pPr marL="342900" indent="-342900">
              <a:buSzPct val="75000"/>
              <a:buFont typeface="+mj-lt"/>
              <a:buAutoNum type="arabicParenR"/>
            </a:pPr>
            <a:r>
              <a:rPr lang="en-US" sz="1600" dirty="0" smtClean="0">
                <a:solidFill>
                  <a:schemeClr val="tx1"/>
                </a:solidFill>
              </a:rPr>
              <a:t> Office Equipment</a:t>
            </a:r>
          </a:p>
          <a:p>
            <a:pPr marL="342900" indent="-342900">
              <a:buSzPct val="75000"/>
              <a:buFont typeface="+mj-lt"/>
              <a:buAutoNum type="arabicParenR"/>
            </a:pPr>
            <a:r>
              <a:rPr lang="en-US" sz="1600" dirty="0" smtClean="0">
                <a:solidFill>
                  <a:schemeClr val="tx1"/>
                </a:solidFill>
              </a:rPr>
              <a:t> Vehicles</a:t>
            </a:r>
          </a:p>
          <a:p>
            <a:pPr marL="342900" indent="-342900">
              <a:buSzPct val="75000"/>
              <a:buFont typeface="+mj-lt"/>
              <a:buAutoNum type="arabicParenR"/>
            </a:pPr>
            <a:r>
              <a:rPr lang="en-US" sz="1600" dirty="0" smtClean="0">
                <a:solidFill>
                  <a:schemeClr val="tx1"/>
                </a:solidFill>
              </a:rPr>
              <a:t>Others</a:t>
            </a:r>
          </a:p>
          <a:p>
            <a:pPr marL="342900" indent="-342900">
              <a:buSzPct val="75000"/>
              <a:buFont typeface="+mj-lt"/>
              <a:buAutoNum type="arabicParenR"/>
            </a:pPr>
            <a:r>
              <a:rPr lang="en-US" sz="1600" dirty="0" smtClean="0">
                <a:solidFill>
                  <a:schemeClr val="tx1"/>
                </a:solidFill>
              </a:rPr>
              <a:t> Intangibles</a:t>
            </a:r>
          </a:p>
        </p:txBody>
      </p:sp>
      <p:sp>
        <p:nvSpPr>
          <p:cNvPr id="64" name="Down Arrow 63"/>
          <p:cNvSpPr/>
          <p:nvPr/>
        </p:nvSpPr>
        <p:spPr>
          <a:xfrm>
            <a:off x="1752600" y="2743200"/>
            <a:ext cx="381000" cy="381000"/>
          </a:xfrm>
          <a:prstGeom prst="downArrow">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IN"/>
          </a:p>
        </p:txBody>
      </p:sp>
      <p:sp>
        <p:nvSpPr>
          <p:cNvPr id="16" name="Slide Number Placeholder 15"/>
          <p:cNvSpPr>
            <a:spLocks noGrp="1"/>
          </p:cNvSpPr>
          <p:nvPr>
            <p:ph type="sldNum" sz="quarter" idx="12"/>
          </p:nvPr>
        </p:nvSpPr>
        <p:spPr>
          <a:xfrm>
            <a:off x="4267200" y="6477000"/>
            <a:ext cx="762000" cy="244475"/>
          </a:xfrm>
        </p:spPr>
        <p:txBody>
          <a:bodyPr/>
          <a:lstStyle/>
          <a:p>
            <a:fld id="{B6F15528-21DE-4FAA-801E-634DDDAF4B2B}" type="slidenum">
              <a:rPr lang="en-US" smtClean="0"/>
              <a:pPr/>
              <a:t>3</a:t>
            </a:fld>
            <a:endParaRPr lang="en-US"/>
          </a:p>
        </p:txBody>
      </p:sp>
      <p:cxnSp>
        <p:nvCxnSpPr>
          <p:cNvPr id="36" name="Straight Arrow Connector 35"/>
          <p:cNvCxnSpPr/>
          <p:nvPr/>
        </p:nvCxnSpPr>
        <p:spPr>
          <a:xfrm rot="5400000">
            <a:off x="7222226" y="1402022"/>
            <a:ext cx="228600" cy="153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7" name="Rounded Rectangle 36"/>
          <p:cNvSpPr/>
          <p:nvPr/>
        </p:nvSpPr>
        <p:spPr>
          <a:xfrm>
            <a:off x="6164240" y="838200"/>
            <a:ext cx="2362200" cy="457200"/>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1600" dirty="0" smtClean="0">
                <a:solidFill>
                  <a:schemeClr val="tx1"/>
                </a:solidFill>
              </a:rPr>
              <a:t>Budget Planning</a:t>
            </a:r>
            <a:endParaRPr lang="en-IN" sz="1600" dirty="0">
              <a:solidFill>
                <a:schemeClr val="tx1"/>
              </a:solidFill>
            </a:endParaRPr>
          </a:p>
        </p:txBody>
      </p:sp>
      <p:sp>
        <p:nvSpPr>
          <p:cNvPr id="20" name="Footer Placeholder 6"/>
          <p:cNvSpPr>
            <a:spLocks noGrp="1"/>
          </p:cNvSpPr>
          <p:nvPr>
            <p:ph type="ftr" sz="quarter" idx="11"/>
          </p:nvPr>
        </p:nvSpPr>
        <p:spPr>
          <a:xfrm>
            <a:off x="5562600" y="6356350"/>
            <a:ext cx="3505200" cy="365760"/>
          </a:xfrm>
        </p:spPr>
        <p:txBody>
          <a:bodyPr/>
          <a:lstStyle/>
          <a:p>
            <a:r>
              <a:rPr lang="en-US" dirty="0" smtClean="0"/>
              <a:t>ABC Sugar </a:t>
            </a:r>
            <a:r>
              <a:rPr lang="en-US" dirty="0" smtClean="0"/>
              <a:t>Mills Ltd</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52400" y="152400"/>
            <a:ext cx="5943600" cy="400110"/>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sz="2000" dirty="0" smtClean="0">
                <a:solidFill>
                  <a:schemeClr val="tx1"/>
                </a:solidFill>
              </a:rPr>
              <a:t>Acquisition Process of Capital Assets:</a:t>
            </a:r>
            <a:endParaRPr lang="en-IN" sz="2000" dirty="0">
              <a:solidFill>
                <a:schemeClr val="tx1"/>
              </a:solidFill>
            </a:endParaRPr>
          </a:p>
        </p:txBody>
      </p:sp>
      <p:sp>
        <p:nvSpPr>
          <p:cNvPr id="10" name="Title 1"/>
          <p:cNvSpPr txBox="1">
            <a:spLocks/>
          </p:cNvSpPr>
          <p:nvPr/>
        </p:nvSpPr>
        <p:spPr>
          <a:xfrm>
            <a:off x="0" y="609600"/>
            <a:ext cx="2819400" cy="533400"/>
          </a:xfrm>
          <a:prstGeom prst="rect">
            <a:avLst/>
          </a:prstGeom>
        </p:spPr>
        <p:txBody>
          <a:bodyPr vert="horz" anchor="b">
            <a:normAutofit fontScale="97500"/>
          </a:bodyPr>
          <a:lstStyle/>
          <a:p>
            <a:pPr marL="484632" marR="0" lvl="0" indent="0" defTabSz="914400" rtl="0" eaLnBrk="1" fontAlgn="auto" latinLnBrk="0" hangingPunct="1">
              <a:lnSpc>
                <a:spcPct val="100000"/>
              </a:lnSpc>
              <a:spcBef>
                <a:spcPct val="0"/>
              </a:spcBef>
              <a:spcAft>
                <a:spcPts val="0"/>
              </a:spcAft>
              <a:buClrTx/>
              <a:buSzTx/>
              <a:buFontTx/>
              <a:buNone/>
              <a:tabLst/>
              <a:defRPr/>
            </a:pPr>
            <a:r>
              <a:rPr lang="en-US" dirty="0" smtClean="0">
                <a:solidFill>
                  <a:schemeClr val="accent6">
                    <a:lumMod val="75000"/>
                  </a:schemeClr>
                </a:solidFill>
              </a:rPr>
              <a:t>1.) </a:t>
            </a:r>
            <a:r>
              <a:rPr lang="en-US" u="sng" dirty="0" smtClean="0">
                <a:solidFill>
                  <a:schemeClr val="accent6">
                    <a:lumMod val="75000"/>
                  </a:schemeClr>
                </a:solidFill>
              </a:rPr>
              <a:t>Indenting</a:t>
            </a:r>
            <a:r>
              <a:rPr lang="en-US" dirty="0" smtClean="0">
                <a:solidFill>
                  <a:schemeClr val="accent6">
                    <a:lumMod val="75000"/>
                  </a:schemeClr>
                </a:solidFill>
              </a:rPr>
              <a:t> :</a:t>
            </a:r>
            <a:endParaRPr lang="en-IN" dirty="0">
              <a:solidFill>
                <a:schemeClr val="accent6">
                  <a:lumMod val="75000"/>
                </a:schemeClr>
              </a:solidFill>
            </a:endParaRPr>
          </a:p>
        </p:txBody>
      </p:sp>
      <p:sp>
        <p:nvSpPr>
          <p:cNvPr id="11" name="Rounded Rectangle 10"/>
          <p:cNvSpPr/>
          <p:nvPr/>
        </p:nvSpPr>
        <p:spPr>
          <a:xfrm>
            <a:off x="762000" y="1447800"/>
            <a:ext cx="1143000" cy="457200"/>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400" dirty="0" smtClean="0">
                <a:solidFill>
                  <a:schemeClr val="tx1"/>
                </a:solidFill>
              </a:rPr>
              <a:t>Unit</a:t>
            </a:r>
            <a:endParaRPr lang="en-IN" sz="1400" dirty="0">
              <a:solidFill>
                <a:schemeClr val="tx1"/>
              </a:solidFill>
            </a:endParaRPr>
          </a:p>
        </p:txBody>
      </p:sp>
      <p:cxnSp>
        <p:nvCxnSpPr>
          <p:cNvPr id="13" name="Straight Arrow Connector 12"/>
          <p:cNvCxnSpPr/>
          <p:nvPr/>
        </p:nvCxnSpPr>
        <p:spPr>
          <a:xfrm rot="5400000">
            <a:off x="1258094" y="2018506"/>
            <a:ext cx="2286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Rounded Rectangle 14"/>
          <p:cNvSpPr/>
          <p:nvPr/>
        </p:nvSpPr>
        <p:spPr>
          <a:xfrm>
            <a:off x="609600" y="2133600"/>
            <a:ext cx="1479176" cy="457200"/>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1400" dirty="0" smtClean="0">
                <a:solidFill>
                  <a:schemeClr val="tx1"/>
                </a:solidFill>
              </a:rPr>
              <a:t>Specific Deptt.</a:t>
            </a:r>
            <a:endParaRPr lang="en-IN" sz="1400" dirty="0">
              <a:solidFill>
                <a:schemeClr val="tx1"/>
              </a:solidFill>
            </a:endParaRPr>
          </a:p>
        </p:txBody>
      </p:sp>
      <p:cxnSp>
        <p:nvCxnSpPr>
          <p:cNvPr id="16" name="Straight Arrow Connector 15"/>
          <p:cNvCxnSpPr/>
          <p:nvPr/>
        </p:nvCxnSpPr>
        <p:spPr>
          <a:xfrm rot="5400000">
            <a:off x="1181894" y="2704306"/>
            <a:ext cx="2286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7" name="Rounded Rectangle 16"/>
          <p:cNvSpPr/>
          <p:nvPr/>
        </p:nvSpPr>
        <p:spPr>
          <a:xfrm>
            <a:off x="228600" y="2819400"/>
            <a:ext cx="2218765" cy="4572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400" dirty="0" smtClean="0"/>
              <a:t>Raises Indent to Stores</a:t>
            </a:r>
            <a:endParaRPr lang="en-IN" sz="1400" dirty="0"/>
          </a:p>
        </p:txBody>
      </p:sp>
      <p:cxnSp>
        <p:nvCxnSpPr>
          <p:cNvPr id="18" name="Straight Arrow Connector 17"/>
          <p:cNvCxnSpPr/>
          <p:nvPr/>
        </p:nvCxnSpPr>
        <p:spPr>
          <a:xfrm rot="5400000">
            <a:off x="1143794" y="4190206"/>
            <a:ext cx="304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1" name="Rounded Rectangle 20"/>
          <p:cNvSpPr/>
          <p:nvPr/>
        </p:nvSpPr>
        <p:spPr>
          <a:xfrm>
            <a:off x="96980" y="4343400"/>
            <a:ext cx="2420471" cy="7620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dirty="0" smtClean="0"/>
              <a:t>Stores check availability &amp; ensures that indent is within capital budget</a:t>
            </a:r>
            <a:endParaRPr lang="en-IN" sz="1400" dirty="0"/>
          </a:p>
        </p:txBody>
      </p:sp>
      <p:cxnSp>
        <p:nvCxnSpPr>
          <p:cNvPr id="22" name="Straight Arrow Connector 21"/>
          <p:cNvCxnSpPr/>
          <p:nvPr/>
        </p:nvCxnSpPr>
        <p:spPr>
          <a:xfrm rot="5400000">
            <a:off x="1181100" y="5219700"/>
            <a:ext cx="2286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3" name="Rounded Rectangle 22"/>
          <p:cNvSpPr/>
          <p:nvPr/>
        </p:nvSpPr>
        <p:spPr>
          <a:xfrm>
            <a:off x="145470" y="5334000"/>
            <a:ext cx="2362200" cy="762000"/>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1400" dirty="0" smtClean="0">
                <a:solidFill>
                  <a:schemeClr val="tx1"/>
                </a:solidFill>
              </a:rPr>
              <a:t>Nett Req. sent to Centralized Purchase Deptt.</a:t>
            </a:r>
            <a:endParaRPr lang="en-IN" sz="1400" dirty="0">
              <a:solidFill>
                <a:schemeClr val="tx1"/>
              </a:solidFill>
            </a:endParaRPr>
          </a:p>
        </p:txBody>
      </p:sp>
      <p:sp>
        <p:nvSpPr>
          <p:cNvPr id="30" name="Rounded Rectangle 29"/>
          <p:cNvSpPr/>
          <p:nvPr/>
        </p:nvSpPr>
        <p:spPr>
          <a:xfrm>
            <a:off x="3581400" y="1524000"/>
            <a:ext cx="2209800" cy="45720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400" dirty="0" smtClean="0">
                <a:solidFill>
                  <a:schemeClr val="tx1"/>
                </a:solidFill>
              </a:rPr>
              <a:t>Analysis of Indent</a:t>
            </a:r>
            <a:endParaRPr lang="en-IN" sz="1400" dirty="0">
              <a:solidFill>
                <a:schemeClr val="tx1"/>
              </a:solidFill>
            </a:endParaRPr>
          </a:p>
        </p:txBody>
      </p:sp>
      <p:cxnSp>
        <p:nvCxnSpPr>
          <p:cNvPr id="32" name="Straight Arrow Connector 31"/>
          <p:cNvCxnSpPr/>
          <p:nvPr/>
        </p:nvCxnSpPr>
        <p:spPr>
          <a:xfrm rot="5400000">
            <a:off x="4420394" y="2132806"/>
            <a:ext cx="304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3" name="Rounded Rectangle 32"/>
          <p:cNvSpPr/>
          <p:nvPr/>
        </p:nvSpPr>
        <p:spPr>
          <a:xfrm>
            <a:off x="3276600" y="2286000"/>
            <a:ext cx="2514600" cy="609600"/>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1400" dirty="0" smtClean="0">
                <a:solidFill>
                  <a:schemeClr val="tx1"/>
                </a:solidFill>
              </a:rPr>
              <a:t>Invite Quotations (at least three)</a:t>
            </a:r>
          </a:p>
        </p:txBody>
      </p:sp>
      <p:sp>
        <p:nvSpPr>
          <p:cNvPr id="42" name="TextBox 41"/>
          <p:cNvSpPr txBox="1"/>
          <p:nvPr/>
        </p:nvSpPr>
        <p:spPr>
          <a:xfrm>
            <a:off x="3505200" y="685800"/>
            <a:ext cx="2514600" cy="400110"/>
          </a:xfrm>
          <a:prstGeom prst="rect">
            <a:avLst/>
          </a:prstGeom>
          <a:noFill/>
        </p:spPr>
        <p:txBody>
          <a:bodyPr wrap="square" rtlCol="0">
            <a:spAutoFit/>
          </a:bodyPr>
          <a:lstStyle/>
          <a:p>
            <a:r>
              <a:rPr lang="en-US" dirty="0" smtClean="0">
                <a:solidFill>
                  <a:schemeClr val="accent6">
                    <a:lumMod val="75000"/>
                  </a:schemeClr>
                </a:solidFill>
              </a:rPr>
              <a:t>2.) </a:t>
            </a:r>
            <a:r>
              <a:rPr lang="en-US" u="sng" dirty="0" smtClean="0">
                <a:solidFill>
                  <a:schemeClr val="accent6">
                    <a:lumMod val="75000"/>
                  </a:schemeClr>
                </a:solidFill>
              </a:rPr>
              <a:t>Purchasing</a:t>
            </a:r>
            <a:r>
              <a:rPr lang="en-US" dirty="0" smtClean="0">
                <a:solidFill>
                  <a:schemeClr val="accent6">
                    <a:lumMod val="75000"/>
                  </a:schemeClr>
                </a:solidFill>
              </a:rPr>
              <a:t> </a:t>
            </a:r>
            <a:r>
              <a:rPr lang="en-US" sz="2000" dirty="0" smtClean="0">
                <a:solidFill>
                  <a:schemeClr val="accent6">
                    <a:lumMod val="75000"/>
                  </a:schemeClr>
                </a:solidFill>
                <a:effectLst>
                  <a:outerShdw blurRad="38100" dist="38100" dir="2700000" algn="tl">
                    <a:srgbClr val="000000">
                      <a:alpha val="43137"/>
                    </a:srgbClr>
                  </a:outerShdw>
                </a:effectLst>
              </a:rPr>
              <a:t>:</a:t>
            </a:r>
            <a:endParaRPr lang="en-IN" sz="2000" dirty="0">
              <a:solidFill>
                <a:schemeClr val="accent6">
                  <a:lumMod val="75000"/>
                </a:schemeClr>
              </a:solidFill>
              <a:effectLst>
                <a:outerShdw blurRad="38100" dist="38100" dir="2700000" algn="tl">
                  <a:srgbClr val="000000">
                    <a:alpha val="43137"/>
                  </a:srgbClr>
                </a:outerShdw>
              </a:effectLst>
            </a:endParaRPr>
          </a:p>
        </p:txBody>
      </p:sp>
      <p:cxnSp>
        <p:nvCxnSpPr>
          <p:cNvPr id="44" name="Straight Arrow Connector 43"/>
          <p:cNvCxnSpPr/>
          <p:nvPr/>
        </p:nvCxnSpPr>
        <p:spPr>
          <a:xfrm rot="5400000">
            <a:off x="4420394" y="3047206"/>
            <a:ext cx="304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5" name="Rounded Rectangle 44"/>
          <p:cNvSpPr/>
          <p:nvPr/>
        </p:nvSpPr>
        <p:spPr>
          <a:xfrm>
            <a:off x="3581400" y="3200400"/>
            <a:ext cx="2209800" cy="457200"/>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400" dirty="0" smtClean="0">
                <a:solidFill>
                  <a:schemeClr val="tx1"/>
                </a:solidFill>
              </a:rPr>
              <a:t>Prepare Comparative Chart</a:t>
            </a:r>
            <a:endParaRPr lang="en-IN" sz="1400" dirty="0">
              <a:solidFill>
                <a:schemeClr val="tx1"/>
              </a:solidFill>
            </a:endParaRPr>
          </a:p>
        </p:txBody>
      </p:sp>
      <p:cxnSp>
        <p:nvCxnSpPr>
          <p:cNvPr id="46" name="Straight Arrow Connector 45"/>
          <p:cNvCxnSpPr/>
          <p:nvPr/>
        </p:nvCxnSpPr>
        <p:spPr>
          <a:xfrm rot="5400000">
            <a:off x="4420394" y="3809206"/>
            <a:ext cx="304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7" name="Rounded Rectangle 46"/>
          <p:cNvSpPr/>
          <p:nvPr/>
        </p:nvSpPr>
        <p:spPr>
          <a:xfrm>
            <a:off x="3505200" y="3962400"/>
            <a:ext cx="2362200" cy="4572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tx1"/>
                </a:solidFill>
              </a:rPr>
              <a:t>Selection of Vendor</a:t>
            </a:r>
          </a:p>
        </p:txBody>
      </p:sp>
      <p:cxnSp>
        <p:nvCxnSpPr>
          <p:cNvPr id="48" name="Straight Arrow Connector 47"/>
          <p:cNvCxnSpPr/>
          <p:nvPr/>
        </p:nvCxnSpPr>
        <p:spPr>
          <a:xfrm rot="5400000">
            <a:off x="4420394" y="4571206"/>
            <a:ext cx="304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9" name="Rounded Rectangle 48"/>
          <p:cNvSpPr/>
          <p:nvPr/>
        </p:nvSpPr>
        <p:spPr>
          <a:xfrm>
            <a:off x="3352800" y="4724400"/>
            <a:ext cx="2590800" cy="838200"/>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1400" dirty="0" smtClean="0">
                <a:solidFill>
                  <a:schemeClr val="tx1"/>
                </a:solidFill>
              </a:rPr>
              <a:t>In case of Single Quotation check reasonability of terms</a:t>
            </a:r>
          </a:p>
        </p:txBody>
      </p:sp>
      <p:cxnSp>
        <p:nvCxnSpPr>
          <p:cNvPr id="50" name="Straight Arrow Connector 49"/>
          <p:cNvCxnSpPr/>
          <p:nvPr/>
        </p:nvCxnSpPr>
        <p:spPr>
          <a:xfrm rot="5400000">
            <a:off x="4420394" y="5714206"/>
            <a:ext cx="304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a:off x="2514600" y="5715000"/>
            <a:ext cx="4572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5400000" flipH="1" flipV="1">
            <a:off x="990997" y="3733403"/>
            <a:ext cx="3962400"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a:endCxn id="30" idx="1"/>
          </p:cNvCxnSpPr>
          <p:nvPr/>
        </p:nvCxnSpPr>
        <p:spPr>
          <a:xfrm>
            <a:off x="2971800" y="1752600"/>
            <a:ext cx="6096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4" name="Rounded Rectangle 63"/>
          <p:cNvSpPr/>
          <p:nvPr/>
        </p:nvSpPr>
        <p:spPr>
          <a:xfrm>
            <a:off x="3657600" y="5867400"/>
            <a:ext cx="1752600" cy="5334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400" dirty="0" smtClean="0">
                <a:solidFill>
                  <a:schemeClr val="tx1"/>
                </a:solidFill>
              </a:rPr>
              <a:t>Raise PO</a:t>
            </a:r>
          </a:p>
        </p:txBody>
      </p:sp>
      <p:sp>
        <p:nvSpPr>
          <p:cNvPr id="36" name="TextBox 35"/>
          <p:cNvSpPr txBox="1"/>
          <p:nvPr/>
        </p:nvSpPr>
        <p:spPr>
          <a:xfrm>
            <a:off x="6781800" y="685800"/>
            <a:ext cx="1752600" cy="381000"/>
          </a:xfrm>
          <a:prstGeom prst="rect">
            <a:avLst/>
          </a:prstGeom>
          <a:noFill/>
        </p:spPr>
        <p:txBody>
          <a:bodyPr wrap="square" rtlCol="0">
            <a:spAutoFit/>
          </a:bodyPr>
          <a:lstStyle/>
          <a:p>
            <a:r>
              <a:rPr lang="en-US" dirty="0" smtClean="0">
                <a:solidFill>
                  <a:schemeClr val="accent6">
                    <a:lumMod val="75000"/>
                  </a:schemeClr>
                </a:solidFill>
              </a:rPr>
              <a:t>3.) </a:t>
            </a:r>
            <a:r>
              <a:rPr lang="en-US" u="sng" dirty="0" smtClean="0">
                <a:solidFill>
                  <a:schemeClr val="accent6">
                    <a:lumMod val="75000"/>
                  </a:schemeClr>
                </a:solidFill>
              </a:rPr>
              <a:t>Receipt</a:t>
            </a:r>
            <a:r>
              <a:rPr lang="en-US" dirty="0" smtClean="0">
                <a:solidFill>
                  <a:schemeClr val="accent6">
                    <a:lumMod val="75000"/>
                  </a:schemeClr>
                </a:solidFill>
              </a:rPr>
              <a:t>:</a:t>
            </a:r>
            <a:endParaRPr lang="en-IN" dirty="0">
              <a:solidFill>
                <a:schemeClr val="accent6">
                  <a:lumMod val="75000"/>
                </a:schemeClr>
              </a:solidFill>
            </a:endParaRPr>
          </a:p>
        </p:txBody>
      </p:sp>
      <p:sp>
        <p:nvSpPr>
          <p:cNvPr id="37" name="Rounded Rectangle 36"/>
          <p:cNvSpPr/>
          <p:nvPr/>
        </p:nvSpPr>
        <p:spPr>
          <a:xfrm>
            <a:off x="6858000" y="1219200"/>
            <a:ext cx="1524000" cy="381000"/>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1300" dirty="0" smtClean="0">
                <a:solidFill>
                  <a:schemeClr val="tx1"/>
                </a:solidFill>
              </a:rPr>
              <a:t>Receipt at Unit</a:t>
            </a:r>
            <a:endParaRPr lang="en-IN" sz="1300" dirty="0">
              <a:solidFill>
                <a:schemeClr val="tx1"/>
              </a:solidFill>
            </a:endParaRPr>
          </a:p>
        </p:txBody>
      </p:sp>
      <p:cxnSp>
        <p:nvCxnSpPr>
          <p:cNvPr id="31" name="Straight Arrow Connector 30"/>
          <p:cNvCxnSpPr/>
          <p:nvPr/>
        </p:nvCxnSpPr>
        <p:spPr>
          <a:xfrm rot="5400000">
            <a:off x="7506494" y="1713706"/>
            <a:ext cx="2286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5" name="Rounded Rectangle 34"/>
          <p:cNvSpPr/>
          <p:nvPr/>
        </p:nvSpPr>
        <p:spPr>
          <a:xfrm>
            <a:off x="6477000" y="1828800"/>
            <a:ext cx="2286000" cy="91440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300" dirty="0" smtClean="0">
                <a:solidFill>
                  <a:schemeClr val="tx1"/>
                </a:solidFill>
              </a:rPr>
              <a:t>Gate Officials verify Asset as per documents &amp; make Entry in Gate Inward Register</a:t>
            </a:r>
            <a:endParaRPr lang="en-IN" sz="1300" dirty="0">
              <a:solidFill>
                <a:schemeClr val="tx1"/>
              </a:solidFill>
            </a:endParaRPr>
          </a:p>
        </p:txBody>
      </p:sp>
      <p:cxnSp>
        <p:nvCxnSpPr>
          <p:cNvPr id="38" name="Straight Arrow Connector 37"/>
          <p:cNvCxnSpPr/>
          <p:nvPr/>
        </p:nvCxnSpPr>
        <p:spPr>
          <a:xfrm rot="5400000">
            <a:off x="7506494" y="2856706"/>
            <a:ext cx="2286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9" name="Rounded Rectangle 38"/>
          <p:cNvSpPr/>
          <p:nvPr/>
        </p:nvSpPr>
        <p:spPr>
          <a:xfrm>
            <a:off x="6324600" y="2971800"/>
            <a:ext cx="2590800" cy="609600"/>
          </a:xfrm>
          <a:prstGeom prst="roundRect">
            <a:avLst>
              <a:gd name="adj" fmla="val 25000"/>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300" dirty="0" smtClean="0"/>
              <a:t>Stores Receive Asset, verifies Bill  &amp; arrange for inspection of Asset by the User</a:t>
            </a:r>
            <a:endParaRPr lang="en-IN" sz="1300" dirty="0"/>
          </a:p>
        </p:txBody>
      </p:sp>
      <p:cxnSp>
        <p:nvCxnSpPr>
          <p:cNvPr id="40" name="Straight Arrow Connector 39"/>
          <p:cNvCxnSpPr/>
          <p:nvPr/>
        </p:nvCxnSpPr>
        <p:spPr>
          <a:xfrm rot="5400000">
            <a:off x="7506494" y="3771106"/>
            <a:ext cx="2286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1" name="Rounded Rectangle 40"/>
          <p:cNvSpPr/>
          <p:nvPr/>
        </p:nvSpPr>
        <p:spPr>
          <a:xfrm>
            <a:off x="6400800" y="3886200"/>
            <a:ext cx="2514600" cy="533400"/>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300" dirty="0" smtClean="0">
                <a:solidFill>
                  <a:schemeClr val="tx1"/>
                </a:solidFill>
              </a:rPr>
              <a:t>Inspection of Asset by the User </a:t>
            </a:r>
            <a:endParaRPr lang="en-IN" sz="1300" dirty="0">
              <a:solidFill>
                <a:schemeClr val="tx1"/>
              </a:solidFill>
            </a:endParaRPr>
          </a:p>
        </p:txBody>
      </p:sp>
      <p:cxnSp>
        <p:nvCxnSpPr>
          <p:cNvPr id="43" name="Straight Arrow Connector 42"/>
          <p:cNvCxnSpPr/>
          <p:nvPr/>
        </p:nvCxnSpPr>
        <p:spPr>
          <a:xfrm rot="5400000">
            <a:off x="7506494" y="4533106"/>
            <a:ext cx="2286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4" name="Rounded Rectangle 53"/>
          <p:cNvSpPr/>
          <p:nvPr/>
        </p:nvSpPr>
        <p:spPr>
          <a:xfrm>
            <a:off x="6400800" y="4648200"/>
            <a:ext cx="2420471" cy="533400"/>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1300" dirty="0" smtClean="0">
                <a:solidFill>
                  <a:schemeClr val="tx1"/>
                </a:solidFill>
              </a:rPr>
              <a:t>Preparation of MRN</a:t>
            </a:r>
            <a:endParaRPr lang="en-IN" sz="1300" dirty="0">
              <a:solidFill>
                <a:schemeClr val="tx1"/>
              </a:solidFill>
            </a:endParaRPr>
          </a:p>
        </p:txBody>
      </p:sp>
      <p:cxnSp>
        <p:nvCxnSpPr>
          <p:cNvPr id="55" name="Straight Arrow Connector 54"/>
          <p:cNvCxnSpPr/>
          <p:nvPr/>
        </p:nvCxnSpPr>
        <p:spPr>
          <a:xfrm rot="5400000">
            <a:off x="7506494" y="5295106"/>
            <a:ext cx="2286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6" name="Rounded Rectangle 55"/>
          <p:cNvSpPr/>
          <p:nvPr/>
        </p:nvSpPr>
        <p:spPr>
          <a:xfrm>
            <a:off x="6477000" y="5410200"/>
            <a:ext cx="2420471" cy="53340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300" dirty="0" smtClean="0">
                <a:solidFill>
                  <a:schemeClr val="tx1"/>
                </a:solidFill>
              </a:rPr>
              <a:t>MRN along with PO &amp; Invoice sent to Accounts </a:t>
            </a:r>
            <a:endParaRPr lang="en-IN" sz="1300" dirty="0">
              <a:solidFill>
                <a:schemeClr val="tx1"/>
              </a:solidFill>
            </a:endParaRPr>
          </a:p>
        </p:txBody>
      </p:sp>
      <p:cxnSp>
        <p:nvCxnSpPr>
          <p:cNvPr id="57" name="Straight Arrow Connector 56"/>
          <p:cNvCxnSpPr/>
          <p:nvPr/>
        </p:nvCxnSpPr>
        <p:spPr>
          <a:xfrm rot="5400000">
            <a:off x="7582694" y="6057106"/>
            <a:ext cx="2286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9" name="Rounded Rectangle 58"/>
          <p:cNvSpPr/>
          <p:nvPr/>
        </p:nvSpPr>
        <p:spPr>
          <a:xfrm>
            <a:off x="6477000" y="6172200"/>
            <a:ext cx="2420471" cy="533400"/>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1300" dirty="0" smtClean="0">
                <a:solidFill>
                  <a:schemeClr val="tx1"/>
                </a:solidFill>
              </a:rPr>
              <a:t>Posting  in Accounts Deptt.</a:t>
            </a:r>
            <a:endParaRPr lang="en-IN" sz="1300" dirty="0">
              <a:solidFill>
                <a:schemeClr val="tx1"/>
              </a:solidFill>
            </a:endParaRPr>
          </a:p>
        </p:txBody>
      </p:sp>
      <p:cxnSp>
        <p:nvCxnSpPr>
          <p:cNvPr id="66" name="Straight Connector 65"/>
          <p:cNvCxnSpPr>
            <a:stCxn id="64" idx="3"/>
          </p:cNvCxnSpPr>
          <p:nvPr/>
        </p:nvCxnSpPr>
        <p:spPr>
          <a:xfrm>
            <a:off x="5410200" y="6134100"/>
            <a:ext cx="7620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16200000" flipV="1">
            <a:off x="3733800" y="3733800"/>
            <a:ext cx="4724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4" name="Straight Arrow Connector 83"/>
          <p:cNvCxnSpPr>
            <a:endCxn id="37" idx="1"/>
          </p:cNvCxnSpPr>
          <p:nvPr/>
        </p:nvCxnSpPr>
        <p:spPr>
          <a:xfrm flipV="1">
            <a:off x="6019800" y="1409700"/>
            <a:ext cx="838200" cy="381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rot="5400000">
            <a:off x="1181894" y="3466306"/>
            <a:ext cx="2286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3" name="Rounded Rectangle 52"/>
          <p:cNvSpPr/>
          <p:nvPr/>
        </p:nvSpPr>
        <p:spPr>
          <a:xfrm>
            <a:off x="207815" y="3581400"/>
            <a:ext cx="2218765" cy="457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400" dirty="0" smtClean="0"/>
              <a:t>Authorized by respective Deptt Head</a:t>
            </a:r>
            <a:endParaRPr lang="en-IN" sz="1400" dirty="0"/>
          </a:p>
        </p:txBody>
      </p:sp>
      <p:sp>
        <p:nvSpPr>
          <p:cNvPr id="52" name="Slide Number Placeholder 51"/>
          <p:cNvSpPr>
            <a:spLocks noGrp="1"/>
          </p:cNvSpPr>
          <p:nvPr>
            <p:ph type="sldNum" sz="quarter" idx="12"/>
          </p:nvPr>
        </p:nvSpPr>
        <p:spPr>
          <a:xfrm>
            <a:off x="228600" y="6477000"/>
            <a:ext cx="762000" cy="244475"/>
          </a:xfrm>
        </p:spPr>
        <p:txBody>
          <a:bodyPr/>
          <a:lstStyle/>
          <a:p>
            <a:fld id="{B6F15528-21DE-4FAA-801E-634DDDAF4B2B}" type="slidenum">
              <a:rPr lang="en-US" smtClean="0"/>
              <a:pPr/>
              <a:t>4</a:t>
            </a:fld>
            <a:endParaRPr lang="en-US" dirty="0"/>
          </a:p>
        </p:txBody>
      </p:sp>
      <p:sp>
        <p:nvSpPr>
          <p:cNvPr id="63" name="Footer Placeholder 6"/>
          <p:cNvSpPr>
            <a:spLocks noGrp="1"/>
          </p:cNvSpPr>
          <p:nvPr>
            <p:ph type="ftr" sz="quarter" idx="11"/>
          </p:nvPr>
        </p:nvSpPr>
        <p:spPr>
          <a:xfrm>
            <a:off x="1981200" y="6473130"/>
            <a:ext cx="3505200" cy="365760"/>
          </a:xfrm>
        </p:spPr>
        <p:txBody>
          <a:bodyPr/>
          <a:lstStyle/>
          <a:p>
            <a:r>
              <a:rPr lang="en-US" dirty="0" smtClean="0"/>
              <a:t>ABC Sugar </a:t>
            </a:r>
            <a:r>
              <a:rPr lang="en-US" dirty="0" smtClean="0"/>
              <a:t>Mills Ltd</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152400"/>
            <a:ext cx="6019800" cy="461665"/>
          </a:xfrm>
          <a:prstGeom prst="rect">
            <a:avLst/>
          </a:prstGeom>
          <a:noFill/>
        </p:spPr>
        <p:txBody>
          <a:bodyPr wrap="square" rtlCol="0">
            <a:spAutoFit/>
          </a:bodyPr>
          <a:lstStyle/>
          <a:p>
            <a:r>
              <a:rPr lang="en-US" sz="2400" u="sng" dirty="0" smtClean="0">
                <a:solidFill>
                  <a:schemeClr val="bg2">
                    <a:lumMod val="50000"/>
                  </a:schemeClr>
                </a:solidFill>
                <a:latin typeface="Century Gothic" pitchFamily="34" charset="0"/>
              </a:rPr>
              <a:t>Accounting Treatment </a:t>
            </a:r>
            <a:r>
              <a:rPr lang="en-US" sz="2400" dirty="0" smtClean="0">
                <a:solidFill>
                  <a:schemeClr val="bg2">
                    <a:lumMod val="50000"/>
                  </a:schemeClr>
                </a:solidFill>
                <a:latin typeface="Century Gothic" pitchFamily="34" charset="0"/>
              </a:rPr>
              <a:t>:</a:t>
            </a:r>
            <a:endParaRPr lang="en-IN" sz="2400" dirty="0">
              <a:solidFill>
                <a:schemeClr val="bg2">
                  <a:lumMod val="50000"/>
                </a:schemeClr>
              </a:solidFill>
              <a:latin typeface="Century Gothic" pitchFamily="34" charset="0"/>
            </a:endParaRPr>
          </a:p>
        </p:txBody>
      </p:sp>
      <p:sp>
        <p:nvSpPr>
          <p:cNvPr id="4" name="Rounded Rectangle 3"/>
          <p:cNvSpPr/>
          <p:nvPr/>
        </p:nvSpPr>
        <p:spPr>
          <a:xfrm>
            <a:off x="3581400" y="914400"/>
            <a:ext cx="2590800" cy="457200"/>
          </a:xfrm>
          <a:prstGeom prst="roundRect">
            <a:avLst>
              <a:gd name="adj" fmla="val 40909"/>
            </a:avLst>
          </a:prstGeom>
        </p:spPr>
        <p:style>
          <a:lnRef idx="1">
            <a:schemeClr val="accent3"/>
          </a:lnRef>
          <a:fillRef idx="3">
            <a:schemeClr val="accent3"/>
          </a:fillRef>
          <a:effectRef idx="2">
            <a:schemeClr val="accent3"/>
          </a:effectRef>
          <a:fontRef idx="minor">
            <a:schemeClr val="lt1"/>
          </a:fontRef>
        </p:style>
        <p:txBody>
          <a:bodyPr rtlCol="0" anchor="ctr"/>
          <a:lstStyle/>
          <a:p>
            <a:r>
              <a:rPr lang="en-US" sz="1400" dirty="0" smtClean="0">
                <a:solidFill>
                  <a:schemeClr val="tx1"/>
                </a:solidFill>
              </a:rPr>
              <a:t>1.)  </a:t>
            </a:r>
            <a:r>
              <a:rPr lang="en-US" sz="2000" dirty="0" smtClean="0">
                <a:solidFill>
                  <a:schemeClr val="tx1"/>
                </a:solidFill>
              </a:rPr>
              <a:t>Acquisition </a:t>
            </a:r>
            <a:endParaRPr lang="en-IN" sz="2000" dirty="0">
              <a:solidFill>
                <a:schemeClr val="tx1"/>
              </a:solidFill>
            </a:endParaRPr>
          </a:p>
        </p:txBody>
      </p:sp>
      <p:cxnSp>
        <p:nvCxnSpPr>
          <p:cNvPr id="12" name="Straight Arrow Connector 11"/>
          <p:cNvCxnSpPr>
            <a:stCxn id="4" idx="2"/>
            <a:endCxn id="21" idx="0"/>
          </p:cNvCxnSpPr>
          <p:nvPr/>
        </p:nvCxnSpPr>
        <p:spPr>
          <a:xfrm rot="5400000">
            <a:off x="3371850" y="552450"/>
            <a:ext cx="685800" cy="23241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4" idx="2"/>
            <a:endCxn id="43" idx="0"/>
          </p:cNvCxnSpPr>
          <p:nvPr/>
        </p:nvCxnSpPr>
        <p:spPr>
          <a:xfrm rot="16200000" flipH="1">
            <a:off x="5581650" y="666750"/>
            <a:ext cx="685800" cy="20955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1" name="Rounded Rectangle 20"/>
          <p:cNvSpPr/>
          <p:nvPr/>
        </p:nvSpPr>
        <p:spPr>
          <a:xfrm>
            <a:off x="1981200" y="2057400"/>
            <a:ext cx="1143000" cy="381000"/>
          </a:xfrm>
          <a:prstGeom prst="roundRect">
            <a:avLst>
              <a:gd name="adj" fmla="val 49394"/>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dirty="0" smtClean="0">
                <a:solidFill>
                  <a:schemeClr val="tx1"/>
                </a:solidFill>
              </a:rPr>
              <a:t>DATE</a:t>
            </a:r>
            <a:endParaRPr lang="en-IN" dirty="0">
              <a:solidFill>
                <a:schemeClr val="tx1"/>
              </a:solidFill>
            </a:endParaRPr>
          </a:p>
        </p:txBody>
      </p:sp>
      <p:cxnSp>
        <p:nvCxnSpPr>
          <p:cNvPr id="26" name="Straight Arrow Connector 25"/>
          <p:cNvCxnSpPr>
            <a:stCxn id="21" idx="2"/>
            <a:endCxn id="28" idx="0"/>
          </p:cNvCxnSpPr>
          <p:nvPr/>
        </p:nvCxnSpPr>
        <p:spPr>
          <a:xfrm rot="5400000">
            <a:off x="1752600" y="2019300"/>
            <a:ext cx="381000" cy="1219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8" name="Rounded Rectangle 27"/>
          <p:cNvSpPr/>
          <p:nvPr/>
        </p:nvSpPr>
        <p:spPr>
          <a:xfrm>
            <a:off x="304800" y="2819400"/>
            <a:ext cx="2057400" cy="68580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400" dirty="0" smtClean="0">
                <a:solidFill>
                  <a:schemeClr val="tx1"/>
                </a:solidFill>
              </a:rPr>
              <a:t>Asset does not require Installation/Inspection</a:t>
            </a:r>
            <a:endParaRPr lang="en-IN" sz="1400" dirty="0">
              <a:solidFill>
                <a:schemeClr val="tx1"/>
              </a:solidFill>
            </a:endParaRPr>
          </a:p>
        </p:txBody>
      </p:sp>
      <p:sp>
        <p:nvSpPr>
          <p:cNvPr id="31" name="Rounded Rectangle 30"/>
          <p:cNvSpPr/>
          <p:nvPr/>
        </p:nvSpPr>
        <p:spPr>
          <a:xfrm>
            <a:off x="2895600" y="2895600"/>
            <a:ext cx="2133600" cy="609600"/>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1400" dirty="0" smtClean="0">
                <a:solidFill>
                  <a:schemeClr val="tx1"/>
                </a:solidFill>
              </a:rPr>
              <a:t>Asset requires Installation/Inspection</a:t>
            </a:r>
            <a:endParaRPr lang="en-IN" sz="1400" dirty="0">
              <a:solidFill>
                <a:schemeClr val="tx1"/>
              </a:solidFill>
            </a:endParaRPr>
          </a:p>
        </p:txBody>
      </p:sp>
      <p:cxnSp>
        <p:nvCxnSpPr>
          <p:cNvPr id="32" name="Straight Arrow Connector 31"/>
          <p:cNvCxnSpPr>
            <a:endCxn id="31" idx="0"/>
          </p:cNvCxnSpPr>
          <p:nvPr/>
        </p:nvCxnSpPr>
        <p:spPr>
          <a:xfrm>
            <a:off x="2590800" y="2438400"/>
            <a:ext cx="1371600" cy="457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7" name="Down Arrow 36"/>
          <p:cNvSpPr/>
          <p:nvPr/>
        </p:nvSpPr>
        <p:spPr>
          <a:xfrm>
            <a:off x="1191904" y="3505200"/>
            <a:ext cx="304800" cy="30480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
        <p:nvSpPr>
          <p:cNvPr id="40" name="TextBox 39"/>
          <p:cNvSpPr txBox="1"/>
          <p:nvPr/>
        </p:nvSpPr>
        <p:spPr>
          <a:xfrm>
            <a:off x="381000" y="3810000"/>
            <a:ext cx="1905000" cy="95410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pPr>
              <a:buFont typeface="Wingdings" pitchFamily="2" charset="2"/>
              <a:buChar char="q"/>
            </a:pPr>
            <a:r>
              <a:rPr lang="en-US" sz="1400" dirty="0" smtClean="0">
                <a:solidFill>
                  <a:schemeClr val="tx1"/>
                </a:solidFill>
              </a:rPr>
              <a:t> Capitalization &amp; Accounting Entry on the Date of Receipt of Asset</a:t>
            </a:r>
            <a:endParaRPr lang="en-IN" sz="1400" dirty="0">
              <a:solidFill>
                <a:schemeClr val="tx1"/>
              </a:solidFill>
            </a:endParaRPr>
          </a:p>
        </p:txBody>
      </p:sp>
      <p:sp>
        <p:nvSpPr>
          <p:cNvPr id="41" name="TextBox 40"/>
          <p:cNvSpPr txBox="1"/>
          <p:nvPr/>
        </p:nvSpPr>
        <p:spPr>
          <a:xfrm>
            <a:off x="2977488" y="3810000"/>
            <a:ext cx="1905000" cy="2031325"/>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pPr>
              <a:buFont typeface="Wingdings" pitchFamily="2" charset="2"/>
              <a:buChar char="q"/>
            </a:pPr>
            <a:r>
              <a:rPr lang="en-US" sz="1400" dirty="0" smtClean="0">
                <a:solidFill>
                  <a:schemeClr val="tx1"/>
                </a:solidFill>
              </a:rPr>
              <a:t> Capitalization &amp; Accounting Entry on the Date of Receipt of Commissioning Certificate from the Technical Deptt.</a:t>
            </a:r>
          </a:p>
          <a:p>
            <a:pPr>
              <a:buFont typeface="Wingdings" pitchFamily="2" charset="2"/>
              <a:buChar char="q"/>
            </a:pPr>
            <a:r>
              <a:rPr lang="en-US" sz="1400" dirty="0" smtClean="0">
                <a:solidFill>
                  <a:schemeClr val="tx1"/>
                </a:solidFill>
              </a:rPr>
              <a:t> Till such date, asset shown as Capital Work In Progress (CWIP)</a:t>
            </a:r>
            <a:endParaRPr lang="en-IN" sz="1400" dirty="0">
              <a:solidFill>
                <a:schemeClr val="tx1"/>
              </a:solidFill>
            </a:endParaRPr>
          </a:p>
        </p:txBody>
      </p:sp>
      <p:sp>
        <p:nvSpPr>
          <p:cNvPr id="42" name="Down Arrow 41"/>
          <p:cNvSpPr/>
          <p:nvPr/>
        </p:nvSpPr>
        <p:spPr>
          <a:xfrm>
            <a:off x="3808349" y="3505200"/>
            <a:ext cx="304800" cy="30480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
        <p:nvSpPr>
          <p:cNvPr id="43" name="Rounded Rectangle 42"/>
          <p:cNvSpPr/>
          <p:nvPr/>
        </p:nvSpPr>
        <p:spPr>
          <a:xfrm>
            <a:off x="6400800" y="2057400"/>
            <a:ext cx="1143000" cy="381000"/>
          </a:xfrm>
          <a:prstGeom prst="roundRect">
            <a:avLst>
              <a:gd name="adj" fmla="val 45758"/>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dirty="0" smtClean="0">
                <a:solidFill>
                  <a:schemeClr val="tx1"/>
                </a:solidFill>
              </a:rPr>
              <a:t>VALUE</a:t>
            </a:r>
            <a:endParaRPr lang="en-IN" dirty="0">
              <a:solidFill>
                <a:schemeClr val="tx1"/>
              </a:solidFill>
            </a:endParaRPr>
          </a:p>
        </p:txBody>
      </p:sp>
      <p:sp>
        <p:nvSpPr>
          <p:cNvPr id="44" name="Down Arrow 43"/>
          <p:cNvSpPr/>
          <p:nvPr/>
        </p:nvSpPr>
        <p:spPr>
          <a:xfrm>
            <a:off x="6781800" y="2438400"/>
            <a:ext cx="304800" cy="304800"/>
          </a:xfrm>
          <a:prstGeom prst="down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IN"/>
          </a:p>
        </p:txBody>
      </p:sp>
      <p:sp>
        <p:nvSpPr>
          <p:cNvPr id="51" name="TextBox 50"/>
          <p:cNvSpPr txBox="1"/>
          <p:nvPr/>
        </p:nvSpPr>
        <p:spPr>
          <a:xfrm>
            <a:off x="5237000" y="2743200"/>
            <a:ext cx="3373600" cy="2677656"/>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marL="342900" indent="-342900">
              <a:buFont typeface="+mj-lt"/>
              <a:buAutoNum type="arabicParenR"/>
            </a:pPr>
            <a:r>
              <a:rPr lang="en-US" sz="1400" dirty="0" smtClean="0">
                <a:latin typeface="Century Gothic" pitchFamily="34" charset="0"/>
                <a:ea typeface="Verdana" pitchFamily="34" charset="0"/>
                <a:cs typeface="Verdana" pitchFamily="34" charset="0"/>
              </a:rPr>
              <a:t> Purchase Price</a:t>
            </a:r>
          </a:p>
          <a:p>
            <a:pPr marL="342900" indent="-342900">
              <a:buFont typeface="+mj-lt"/>
              <a:buAutoNum type="arabicParenR"/>
            </a:pPr>
            <a:r>
              <a:rPr lang="en-US" sz="1400" dirty="0" smtClean="0">
                <a:latin typeface="Century Gothic" pitchFamily="34" charset="0"/>
                <a:ea typeface="Verdana" pitchFamily="34" charset="0"/>
                <a:cs typeface="Verdana" pitchFamily="34" charset="0"/>
              </a:rPr>
              <a:t> Duties &amp; Taxes (non-recoverable)</a:t>
            </a:r>
          </a:p>
          <a:p>
            <a:pPr marL="342900" indent="-342900">
              <a:buFont typeface="+mj-lt"/>
              <a:buAutoNum type="arabicParenR"/>
            </a:pPr>
            <a:r>
              <a:rPr lang="en-US" sz="1400" dirty="0" smtClean="0">
                <a:latin typeface="Century Gothic" pitchFamily="34" charset="0"/>
                <a:ea typeface="Verdana" pitchFamily="34" charset="0"/>
                <a:cs typeface="Verdana" pitchFamily="34" charset="0"/>
              </a:rPr>
              <a:t> Freight</a:t>
            </a:r>
          </a:p>
          <a:p>
            <a:pPr marL="342900" indent="-342900">
              <a:buFont typeface="+mj-lt"/>
              <a:buAutoNum type="arabicParenR"/>
            </a:pPr>
            <a:r>
              <a:rPr lang="en-US" sz="1400" dirty="0" smtClean="0">
                <a:latin typeface="Century Gothic" pitchFamily="34" charset="0"/>
                <a:ea typeface="Verdana" pitchFamily="34" charset="0"/>
                <a:cs typeface="Verdana" pitchFamily="34" charset="0"/>
              </a:rPr>
              <a:t> Borrowing Cost (As per AS – 16)</a:t>
            </a:r>
          </a:p>
          <a:p>
            <a:pPr marL="342900" indent="-342900">
              <a:buFont typeface="+mj-lt"/>
              <a:buAutoNum type="arabicParenR"/>
            </a:pPr>
            <a:r>
              <a:rPr lang="en-US" sz="1400" dirty="0" smtClean="0">
                <a:latin typeface="Century Gothic" pitchFamily="34" charset="0"/>
                <a:ea typeface="Verdana" pitchFamily="34" charset="0"/>
                <a:cs typeface="Verdana" pitchFamily="34" charset="0"/>
              </a:rPr>
              <a:t> Installation Charges</a:t>
            </a:r>
          </a:p>
          <a:p>
            <a:pPr marL="342900" indent="-342900">
              <a:buFont typeface="+mj-lt"/>
              <a:buAutoNum type="arabicParenR"/>
            </a:pPr>
            <a:r>
              <a:rPr lang="en-US" sz="1400" dirty="0" smtClean="0">
                <a:latin typeface="Century Gothic" pitchFamily="34" charset="0"/>
                <a:ea typeface="Verdana" pitchFamily="34" charset="0"/>
                <a:cs typeface="Verdana" pitchFamily="34" charset="0"/>
              </a:rPr>
              <a:t> Insurance Exp.</a:t>
            </a:r>
          </a:p>
          <a:p>
            <a:pPr marL="342900" indent="-342900">
              <a:buFont typeface="+mj-lt"/>
              <a:buAutoNum type="arabicParenR"/>
            </a:pPr>
            <a:r>
              <a:rPr lang="en-US" sz="1400" dirty="0" smtClean="0">
                <a:latin typeface="Century Gothic" pitchFamily="34" charset="0"/>
                <a:ea typeface="Verdana" pitchFamily="34" charset="0"/>
                <a:cs typeface="Verdana" pitchFamily="34" charset="0"/>
              </a:rPr>
              <a:t> Forex Fluctuations (As per AS – 11)</a:t>
            </a:r>
          </a:p>
          <a:p>
            <a:pPr marL="342900" indent="-342900">
              <a:buFont typeface="+mj-lt"/>
              <a:buAutoNum type="arabicParenR"/>
            </a:pPr>
            <a:r>
              <a:rPr lang="en-US" sz="1400" dirty="0" smtClean="0">
                <a:latin typeface="Century Gothic" pitchFamily="34" charset="0"/>
                <a:ea typeface="Verdana" pitchFamily="34" charset="0"/>
                <a:cs typeface="Verdana" pitchFamily="34" charset="0"/>
              </a:rPr>
              <a:t> Less Govt Grants (as per AS – 12)</a:t>
            </a:r>
          </a:p>
          <a:p>
            <a:pPr marL="342900" indent="-342900">
              <a:buFont typeface="+mj-lt"/>
              <a:buAutoNum type="arabicParenR"/>
            </a:pPr>
            <a:r>
              <a:rPr lang="en-US" sz="1400" dirty="0" smtClean="0">
                <a:latin typeface="Century Gothic" pitchFamily="34" charset="0"/>
                <a:ea typeface="Verdana" pitchFamily="34" charset="0"/>
                <a:cs typeface="Verdana" pitchFamily="34" charset="0"/>
              </a:rPr>
              <a:t> Less Trade Discounts &amp; Rebate, if any</a:t>
            </a:r>
          </a:p>
        </p:txBody>
      </p:sp>
      <p:sp>
        <p:nvSpPr>
          <p:cNvPr id="18" name="Slide Number Placeholder 17"/>
          <p:cNvSpPr>
            <a:spLocks noGrp="1"/>
          </p:cNvSpPr>
          <p:nvPr>
            <p:ph type="sldNum" sz="quarter" idx="12"/>
          </p:nvPr>
        </p:nvSpPr>
        <p:spPr>
          <a:xfrm>
            <a:off x="4191000" y="6477000"/>
            <a:ext cx="762000" cy="244475"/>
          </a:xfrm>
        </p:spPr>
        <p:txBody>
          <a:bodyPr/>
          <a:lstStyle/>
          <a:p>
            <a:fld id="{B6F15528-21DE-4FAA-801E-634DDDAF4B2B}" type="slidenum">
              <a:rPr lang="en-US" smtClean="0"/>
              <a:pPr/>
              <a:t>5</a:t>
            </a:fld>
            <a:endParaRPr lang="en-US" dirty="0"/>
          </a:p>
        </p:txBody>
      </p:sp>
      <p:sp>
        <p:nvSpPr>
          <p:cNvPr id="20" name="Footer Placeholder 6"/>
          <p:cNvSpPr>
            <a:spLocks noGrp="1"/>
          </p:cNvSpPr>
          <p:nvPr>
            <p:ph type="ftr" sz="quarter" idx="11"/>
          </p:nvPr>
        </p:nvSpPr>
        <p:spPr>
          <a:xfrm>
            <a:off x="5510221" y="6473130"/>
            <a:ext cx="3505200" cy="365760"/>
          </a:xfrm>
        </p:spPr>
        <p:txBody>
          <a:bodyPr/>
          <a:lstStyle/>
          <a:p>
            <a:r>
              <a:rPr lang="en-US" dirty="0" smtClean="0"/>
              <a:t>ABC Sugar </a:t>
            </a:r>
            <a:r>
              <a:rPr lang="en-US" dirty="0" smtClean="0"/>
              <a:t>Mills Ltd</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3352800" y="41565"/>
            <a:ext cx="2133600" cy="457200"/>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dirty="0" smtClean="0">
                <a:latin typeface="Microsoft JhengHei" pitchFamily="34" charset="-120"/>
                <a:ea typeface="Microsoft JhengHei" pitchFamily="34" charset="-120"/>
              </a:rPr>
              <a:t>2.)  Depreciation</a:t>
            </a:r>
            <a:endParaRPr lang="en-IN" dirty="0">
              <a:latin typeface="Microsoft JhengHei" pitchFamily="34" charset="-120"/>
              <a:ea typeface="Microsoft JhengHei" pitchFamily="34" charset="-120"/>
            </a:endParaRPr>
          </a:p>
        </p:txBody>
      </p:sp>
      <p:sp>
        <p:nvSpPr>
          <p:cNvPr id="3" name="TextBox 2"/>
          <p:cNvSpPr txBox="1"/>
          <p:nvPr/>
        </p:nvSpPr>
        <p:spPr>
          <a:xfrm>
            <a:off x="152400" y="803565"/>
            <a:ext cx="8839200" cy="584775"/>
          </a:xfrm>
          <a:prstGeom prst="rect">
            <a:avLst/>
          </a:prstGeom>
        </p:spPr>
        <p:style>
          <a:lnRef idx="1">
            <a:schemeClr val="accent5"/>
          </a:lnRef>
          <a:fillRef idx="3">
            <a:schemeClr val="accent5"/>
          </a:fillRef>
          <a:effectRef idx="2">
            <a:schemeClr val="accent5"/>
          </a:effectRef>
          <a:fontRef idx="minor">
            <a:schemeClr val="lt1"/>
          </a:fontRef>
        </p:style>
        <p:txBody>
          <a:bodyPr wrap="square" rtlCol="0" anchor="ctr">
            <a:spAutoFit/>
          </a:bodyPr>
          <a:lstStyle/>
          <a:p>
            <a:pPr>
              <a:buFont typeface="Wingdings" pitchFamily="2" charset="2"/>
              <a:buChar char="q"/>
            </a:pPr>
            <a:r>
              <a:rPr lang="en-US" dirty="0" smtClean="0">
                <a:solidFill>
                  <a:schemeClr val="tx1"/>
                </a:solidFill>
                <a:latin typeface="Arial" pitchFamily="34" charset="0"/>
                <a:cs typeface="Arial" pitchFamily="34" charset="0"/>
              </a:rPr>
              <a:t> </a:t>
            </a:r>
            <a:r>
              <a:rPr lang="en-US" sz="1600" u="sng" dirty="0" smtClean="0">
                <a:solidFill>
                  <a:schemeClr val="tx1"/>
                </a:solidFill>
                <a:latin typeface="Arial" pitchFamily="34" charset="0"/>
                <a:cs typeface="Arial" pitchFamily="34" charset="0"/>
              </a:rPr>
              <a:t>Definition</a:t>
            </a:r>
            <a:r>
              <a:rPr lang="en-US" u="sng" dirty="0" smtClean="0">
                <a:solidFill>
                  <a:schemeClr val="tx1"/>
                </a:solidFill>
                <a:latin typeface="Arial" pitchFamily="34" charset="0"/>
                <a:cs typeface="Arial" pitchFamily="34" charset="0"/>
              </a:rPr>
              <a:t> </a:t>
            </a:r>
            <a:r>
              <a:rPr lang="en-US" dirty="0" smtClean="0">
                <a:solidFill>
                  <a:schemeClr val="tx1"/>
                </a:solidFill>
                <a:latin typeface="Arial" pitchFamily="34" charset="0"/>
                <a:cs typeface="Arial" pitchFamily="34" charset="0"/>
              </a:rPr>
              <a:t>:  A</a:t>
            </a:r>
            <a:r>
              <a:rPr lang="en-US" sz="1400" dirty="0" smtClean="0">
                <a:solidFill>
                  <a:schemeClr val="tx1"/>
                </a:solidFill>
                <a:latin typeface="Arial" pitchFamily="34" charset="0"/>
                <a:cs typeface="Arial" pitchFamily="34" charset="0"/>
              </a:rPr>
              <a:t>s per AS-6,  it is a measure of loss in value of an asset arising from use, passage of time, obsolescence due to change in technology &amp; market conditions.</a:t>
            </a:r>
            <a:endParaRPr lang="en-IN" sz="1400" dirty="0">
              <a:solidFill>
                <a:schemeClr val="tx1"/>
              </a:solidFill>
              <a:latin typeface="Arial" pitchFamily="34" charset="0"/>
              <a:cs typeface="Arial" pitchFamily="34" charset="0"/>
            </a:endParaRPr>
          </a:p>
        </p:txBody>
      </p:sp>
      <p:sp>
        <p:nvSpPr>
          <p:cNvPr id="5" name="TextBox 4"/>
          <p:cNvSpPr txBox="1"/>
          <p:nvPr/>
        </p:nvSpPr>
        <p:spPr>
          <a:xfrm>
            <a:off x="131620" y="2978730"/>
            <a:ext cx="8783780" cy="338554"/>
          </a:xfrm>
          <a:prstGeom prst="rect">
            <a:avLst/>
          </a:prstGeom>
        </p:spPr>
        <p:style>
          <a:lnRef idx="1">
            <a:schemeClr val="accent3"/>
          </a:lnRef>
          <a:fillRef idx="3">
            <a:schemeClr val="accent3"/>
          </a:fillRef>
          <a:effectRef idx="2">
            <a:schemeClr val="accent3"/>
          </a:effectRef>
          <a:fontRef idx="minor">
            <a:schemeClr val="lt1"/>
          </a:fontRef>
        </p:style>
        <p:txBody>
          <a:bodyPr wrap="square" rtlCol="0" anchor="ctr">
            <a:spAutoFit/>
          </a:bodyPr>
          <a:lstStyle/>
          <a:p>
            <a:pPr>
              <a:buFont typeface="Wingdings" pitchFamily="2" charset="2"/>
              <a:buChar char="q"/>
            </a:pPr>
            <a:r>
              <a:rPr lang="en-US" sz="1600" dirty="0" smtClean="0">
                <a:solidFill>
                  <a:schemeClr val="tx1"/>
                </a:solidFill>
              </a:rPr>
              <a:t> Depreciable Amount = Historical Value or Revalued Value – Expected Residual Value</a:t>
            </a:r>
            <a:endParaRPr lang="en-IN" sz="1600" dirty="0">
              <a:solidFill>
                <a:schemeClr val="tx1"/>
              </a:solidFill>
            </a:endParaRPr>
          </a:p>
        </p:txBody>
      </p:sp>
      <p:sp>
        <p:nvSpPr>
          <p:cNvPr id="6" name="TextBox 5"/>
          <p:cNvSpPr txBox="1"/>
          <p:nvPr/>
        </p:nvSpPr>
        <p:spPr>
          <a:xfrm>
            <a:off x="152400" y="1870365"/>
            <a:ext cx="3048000" cy="338554"/>
          </a:xfrm>
          <a:prstGeom prst="rect">
            <a:avLst/>
          </a:prstGeom>
        </p:spPr>
        <p:style>
          <a:lnRef idx="1">
            <a:schemeClr val="accent2"/>
          </a:lnRef>
          <a:fillRef idx="3">
            <a:schemeClr val="accent2"/>
          </a:fillRef>
          <a:effectRef idx="2">
            <a:schemeClr val="accent2"/>
          </a:effectRef>
          <a:fontRef idx="minor">
            <a:schemeClr val="lt1"/>
          </a:fontRef>
        </p:style>
        <p:txBody>
          <a:bodyPr wrap="square" rtlCol="0" anchor="ctr">
            <a:spAutoFit/>
          </a:bodyPr>
          <a:lstStyle/>
          <a:p>
            <a:pPr>
              <a:buFont typeface="Wingdings" pitchFamily="2" charset="2"/>
              <a:buChar char="q"/>
            </a:pPr>
            <a:r>
              <a:rPr lang="en-US" sz="1600" dirty="0" smtClean="0">
                <a:solidFill>
                  <a:schemeClr val="tx1"/>
                </a:solidFill>
                <a:latin typeface="Arial" pitchFamily="34" charset="0"/>
                <a:cs typeface="Arial" pitchFamily="34" charset="0"/>
              </a:rPr>
              <a:t> Depreciation depends upon :</a:t>
            </a:r>
            <a:endParaRPr lang="en-IN" sz="1600" dirty="0">
              <a:solidFill>
                <a:schemeClr val="tx1"/>
              </a:solidFill>
              <a:latin typeface="Arial" pitchFamily="34" charset="0"/>
              <a:cs typeface="Arial" pitchFamily="34" charset="0"/>
            </a:endParaRPr>
          </a:p>
        </p:txBody>
      </p:sp>
      <p:cxnSp>
        <p:nvCxnSpPr>
          <p:cNvPr id="8" name="Straight Arrow Connector 7"/>
          <p:cNvCxnSpPr>
            <a:stCxn id="6" idx="3"/>
            <a:endCxn id="13" idx="1"/>
          </p:cNvCxnSpPr>
          <p:nvPr/>
        </p:nvCxnSpPr>
        <p:spPr>
          <a:xfrm flipV="1">
            <a:off x="3200400" y="1728355"/>
            <a:ext cx="1219200" cy="3112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6" idx="3"/>
            <a:endCxn id="14" idx="1"/>
          </p:cNvCxnSpPr>
          <p:nvPr/>
        </p:nvCxnSpPr>
        <p:spPr>
          <a:xfrm>
            <a:off x="3200400" y="2039642"/>
            <a:ext cx="1295400" cy="18401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6" idx="3"/>
            <a:endCxn id="17" idx="1"/>
          </p:cNvCxnSpPr>
          <p:nvPr/>
        </p:nvCxnSpPr>
        <p:spPr>
          <a:xfrm>
            <a:off x="3200400" y="2039642"/>
            <a:ext cx="1295400" cy="64121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Rounded Rectangle 12"/>
          <p:cNvSpPr/>
          <p:nvPr/>
        </p:nvSpPr>
        <p:spPr>
          <a:xfrm>
            <a:off x="4419600" y="1537855"/>
            <a:ext cx="2971800" cy="381000"/>
          </a:xfrm>
          <a:prstGeom prst="roundRect">
            <a:avLst>
              <a:gd name="adj" fmla="val 16667"/>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400" dirty="0" smtClean="0">
                <a:latin typeface="Arial" pitchFamily="34" charset="0"/>
                <a:cs typeface="Arial" pitchFamily="34" charset="0"/>
              </a:rPr>
              <a:t>Historical Value or Revalued Value</a:t>
            </a:r>
            <a:endParaRPr lang="en-IN" sz="1400" dirty="0">
              <a:latin typeface="Arial" pitchFamily="34" charset="0"/>
              <a:cs typeface="Arial" pitchFamily="34" charset="0"/>
            </a:endParaRPr>
          </a:p>
        </p:txBody>
      </p:sp>
      <p:sp>
        <p:nvSpPr>
          <p:cNvPr id="14" name="Rounded Rectangle 13"/>
          <p:cNvSpPr/>
          <p:nvPr/>
        </p:nvSpPr>
        <p:spPr>
          <a:xfrm>
            <a:off x="4495800" y="2071255"/>
            <a:ext cx="2971800" cy="304800"/>
          </a:xfrm>
          <a:prstGeom prst="roundRect">
            <a:avLst>
              <a:gd name="adj" fmla="val 34849"/>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400" dirty="0" smtClean="0">
                <a:latin typeface="Arial" pitchFamily="34" charset="0"/>
                <a:cs typeface="Arial" pitchFamily="34" charset="0"/>
              </a:rPr>
              <a:t>Useful Life of the Asset</a:t>
            </a:r>
            <a:endParaRPr lang="en-IN" sz="1400" dirty="0">
              <a:latin typeface="Arial" pitchFamily="34" charset="0"/>
              <a:cs typeface="Arial" pitchFamily="34" charset="0"/>
            </a:endParaRPr>
          </a:p>
        </p:txBody>
      </p:sp>
      <p:sp>
        <p:nvSpPr>
          <p:cNvPr id="17" name="Rounded Rectangle 16"/>
          <p:cNvSpPr/>
          <p:nvPr/>
        </p:nvSpPr>
        <p:spPr>
          <a:xfrm>
            <a:off x="4495800" y="2528455"/>
            <a:ext cx="2971800" cy="304800"/>
          </a:xfrm>
          <a:prstGeom prst="roundRect">
            <a:avLst>
              <a:gd name="adj" fmla="val 34849"/>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400" dirty="0" smtClean="0">
                <a:latin typeface="Arial" pitchFamily="34" charset="0"/>
                <a:cs typeface="Arial" pitchFamily="34" charset="0"/>
              </a:rPr>
              <a:t>Estimated Residual Value </a:t>
            </a:r>
            <a:endParaRPr lang="en-IN" sz="1400" dirty="0">
              <a:latin typeface="Arial" pitchFamily="34" charset="0"/>
              <a:cs typeface="Arial" pitchFamily="34" charset="0"/>
            </a:endParaRPr>
          </a:p>
        </p:txBody>
      </p:sp>
      <p:sp>
        <p:nvSpPr>
          <p:cNvPr id="25" name="TextBox 24"/>
          <p:cNvSpPr txBox="1"/>
          <p:nvPr/>
        </p:nvSpPr>
        <p:spPr>
          <a:xfrm>
            <a:off x="145465" y="3581400"/>
            <a:ext cx="3124200" cy="338554"/>
          </a:xfrm>
          <a:prstGeom prst="rect">
            <a:avLst/>
          </a:prstGeom>
        </p:spPr>
        <p:style>
          <a:lnRef idx="1">
            <a:schemeClr val="accent1"/>
          </a:lnRef>
          <a:fillRef idx="3">
            <a:schemeClr val="accent1"/>
          </a:fillRef>
          <a:effectRef idx="2">
            <a:schemeClr val="accent1"/>
          </a:effectRef>
          <a:fontRef idx="minor">
            <a:schemeClr val="lt1"/>
          </a:fontRef>
        </p:style>
        <p:txBody>
          <a:bodyPr wrap="square" rtlCol="0" anchor="ctr">
            <a:spAutoFit/>
          </a:bodyPr>
          <a:lstStyle/>
          <a:p>
            <a:pPr>
              <a:buFont typeface="Wingdings" pitchFamily="2" charset="2"/>
              <a:buChar char="q"/>
            </a:pPr>
            <a:r>
              <a:rPr lang="en-US" sz="1600" dirty="0" smtClean="0">
                <a:solidFill>
                  <a:schemeClr val="tx1"/>
                </a:solidFill>
                <a:latin typeface="Arial" pitchFamily="34" charset="0"/>
                <a:cs typeface="Arial" pitchFamily="34" charset="0"/>
              </a:rPr>
              <a:t> Addition/Extension of Asset :</a:t>
            </a:r>
            <a:endParaRPr lang="en-IN" sz="1600" dirty="0">
              <a:solidFill>
                <a:schemeClr val="tx1"/>
              </a:solidFill>
              <a:latin typeface="Arial" pitchFamily="34" charset="0"/>
              <a:cs typeface="Arial" pitchFamily="34" charset="0"/>
            </a:endParaRPr>
          </a:p>
        </p:txBody>
      </p:sp>
      <p:cxnSp>
        <p:nvCxnSpPr>
          <p:cNvPr id="29" name="Straight Arrow Connector 28"/>
          <p:cNvCxnSpPr/>
          <p:nvPr/>
        </p:nvCxnSpPr>
        <p:spPr>
          <a:xfrm>
            <a:off x="3241960" y="3733800"/>
            <a:ext cx="3810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0" name="Rounded Rectangle 29"/>
          <p:cNvSpPr/>
          <p:nvPr/>
        </p:nvSpPr>
        <p:spPr>
          <a:xfrm>
            <a:off x="3622960" y="3505200"/>
            <a:ext cx="3061855" cy="471055"/>
          </a:xfrm>
          <a:prstGeom prst="roundRect">
            <a:avLst>
              <a:gd name="adj" fmla="val 42122"/>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1200" dirty="0" smtClean="0">
                <a:solidFill>
                  <a:schemeClr val="tx1"/>
                </a:solidFill>
              </a:rPr>
              <a:t>Asset forms an integral part of the main asset</a:t>
            </a:r>
            <a:endParaRPr lang="en-IN" sz="1200" dirty="0">
              <a:solidFill>
                <a:schemeClr val="tx1"/>
              </a:solidFill>
            </a:endParaRPr>
          </a:p>
        </p:txBody>
      </p:sp>
      <p:cxnSp>
        <p:nvCxnSpPr>
          <p:cNvPr id="34" name="Straight Arrow Connector 33"/>
          <p:cNvCxnSpPr>
            <a:stCxn id="30" idx="2"/>
          </p:cNvCxnSpPr>
          <p:nvPr/>
        </p:nvCxnSpPr>
        <p:spPr>
          <a:xfrm rot="16200000" flipH="1">
            <a:off x="5011879" y="4118264"/>
            <a:ext cx="290944" cy="692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6" name="Rounded Rectangle 35"/>
          <p:cNvSpPr/>
          <p:nvPr/>
        </p:nvSpPr>
        <p:spPr>
          <a:xfrm>
            <a:off x="3837705" y="4267200"/>
            <a:ext cx="2667000" cy="457200"/>
          </a:xfrm>
          <a:prstGeom prst="roundRect">
            <a:avLst>
              <a:gd name="adj" fmla="val 28788"/>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200" dirty="0" smtClean="0"/>
              <a:t>Addition/Extension to be depreciated as per  same rate &amp; over same life</a:t>
            </a:r>
            <a:endParaRPr lang="en-IN" sz="1200" dirty="0"/>
          </a:p>
        </p:txBody>
      </p:sp>
      <p:sp>
        <p:nvSpPr>
          <p:cNvPr id="42" name="TextBox 41"/>
          <p:cNvSpPr txBox="1"/>
          <p:nvPr/>
        </p:nvSpPr>
        <p:spPr>
          <a:xfrm>
            <a:off x="5112325" y="3962400"/>
            <a:ext cx="609600" cy="276999"/>
          </a:xfrm>
          <a:prstGeom prst="rect">
            <a:avLst/>
          </a:prstGeom>
          <a:noFill/>
        </p:spPr>
        <p:txBody>
          <a:bodyPr wrap="square" rtlCol="0">
            <a:spAutoFit/>
          </a:bodyPr>
          <a:lstStyle/>
          <a:p>
            <a:r>
              <a:rPr lang="en-US" sz="1200" dirty="0" smtClean="0"/>
              <a:t>Yes</a:t>
            </a:r>
            <a:endParaRPr lang="en-IN" sz="1200" dirty="0"/>
          </a:p>
        </p:txBody>
      </p:sp>
      <p:sp>
        <p:nvSpPr>
          <p:cNvPr id="43" name="TextBox 42"/>
          <p:cNvSpPr txBox="1"/>
          <p:nvPr/>
        </p:nvSpPr>
        <p:spPr>
          <a:xfrm>
            <a:off x="6615540" y="3692235"/>
            <a:ext cx="609600" cy="276999"/>
          </a:xfrm>
          <a:prstGeom prst="rect">
            <a:avLst/>
          </a:prstGeom>
          <a:noFill/>
        </p:spPr>
        <p:txBody>
          <a:bodyPr wrap="square" rtlCol="0">
            <a:spAutoFit/>
          </a:bodyPr>
          <a:lstStyle/>
          <a:p>
            <a:r>
              <a:rPr lang="en-US" sz="1200" dirty="0" smtClean="0"/>
              <a:t>No</a:t>
            </a:r>
            <a:endParaRPr lang="en-IN" sz="1200" dirty="0"/>
          </a:p>
        </p:txBody>
      </p:sp>
      <p:cxnSp>
        <p:nvCxnSpPr>
          <p:cNvPr id="48" name="Straight Arrow Connector 47"/>
          <p:cNvCxnSpPr/>
          <p:nvPr/>
        </p:nvCxnSpPr>
        <p:spPr>
          <a:xfrm>
            <a:off x="6670960" y="3733800"/>
            <a:ext cx="304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9" name="Rounded Rectangle 48"/>
          <p:cNvSpPr/>
          <p:nvPr/>
        </p:nvSpPr>
        <p:spPr>
          <a:xfrm>
            <a:off x="6975760" y="3505200"/>
            <a:ext cx="2057400" cy="457200"/>
          </a:xfrm>
          <a:prstGeom prst="roundRect">
            <a:avLst>
              <a:gd name="adj" fmla="val 28788"/>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200" dirty="0" smtClean="0">
                <a:solidFill>
                  <a:schemeClr val="tx1"/>
                </a:solidFill>
              </a:rPr>
              <a:t>Addition/Extension to be depreciated separately</a:t>
            </a:r>
            <a:endParaRPr lang="en-IN" sz="1200" dirty="0">
              <a:solidFill>
                <a:schemeClr val="tx1"/>
              </a:solidFill>
            </a:endParaRPr>
          </a:p>
        </p:txBody>
      </p:sp>
      <p:sp>
        <p:nvSpPr>
          <p:cNvPr id="28" name="TextBox 27"/>
          <p:cNvSpPr txBox="1"/>
          <p:nvPr/>
        </p:nvSpPr>
        <p:spPr>
          <a:xfrm>
            <a:off x="152400" y="4842165"/>
            <a:ext cx="8991600" cy="523220"/>
          </a:xfrm>
          <a:prstGeom prst="rect">
            <a:avLst/>
          </a:prstGeom>
        </p:spPr>
        <p:style>
          <a:lnRef idx="1">
            <a:schemeClr val="accent4"/>
          </a:lnRef>
          <a:fillRef idx="3">
            <a:schemeClr val="accent4"/>
          </a:fillRef>
          <a:effectRef idx="2">
            <a:schemeClr val="accent4"/>
          </a:effectRef>
          <a:fontRef idx="minor">
            <a:schemeClr val="lt1"/>
          </a:fontRef>
        </p:style>
        <p:txBody>
          <a:bodyPr wrap="square" rtlCol="0" anchor="ctr">
            <a:spAutoFit/>
          </a:bodyPr>
          <a:lstStyle/>
          <a:p>
            <a:pPr>
              <a:buFont typeface="Wingdings" pitchFamily="2" charset="2"/>
              <a:buChar char="q"/>
            </a:pPr>
            <a:r>
              <a:rPr lang="en-US" sz="1400" dirty="0" smtClean="0">
                <a:solidFill>
                  <a:schemeClr val="tx1"/>
                </a:solidFill>
                <a:latin typeface="Arial" pitchFamily="34" charset="0"/>
                <a:cs typeface="Arial" pitchFamily="34" charset="0"/>
              </a:rPr>
              <a:t> </a:t>
            </a:r>
            <a:r>
              <a:rPr lang="en-US" sz="1400" dirty="0" smtClean="0">
                <a:solidFill>
                  <a:schemeClr val="tx1"/>
                </a:solidFill>
              </a:rPr>
              <a:t>Where the historical cost undergoes a change due to fluctuation in exchange rate, price adjustment etc. depreciation on the revised unamortized amount should be provided over the balance useful life of the asset.</a:t>
            </a:r>
            <a:endParaRPr lang="en-IN" sz="1400" dirty="0">
              <a:solidFill>
                <a:schemeClr val="tx1"/>
              </a:solidFill>
              <a:latin typeface="Arial" pitchFamily="34" charset="0"/>
              <a:cs typeface="Arial" pitchFamily="34" charset="0"/>
            </a:endParaRPr>
          </a:p>
        </p:txBody>
      </p:sp>
      <p:sp>
        <p:nvSpPr>
          <p:cNvPr id="31" name="TextBox 30"/>
          <p:cNvSpPr txBox="1"/>
          <p:nvPr/>
        </p:nvSpPr>
        <p:spPr>
          <a:xfrm>
            <a:off x="152400" y="5527965"/>
            <a:ext cx="8991600" cy="738664"/>
          </a:xfrm>
          <a:prstGeom prst="rect">
            <a:avLst/>
          </a:prstGeom>
        </p:spPr>
        <p:style>
          <a:lnRef idx="1">
            <a:schemeClr val="accent6"/>
          </a:lnRef>
          <a:fillRef idx="2">
            <a:schemeClr val="accent6"/>
          </a:fillRef>
          <a:effectRef idx="1">
            <a:schemeClr val="accent6"/>
          </a:effectRef>
          <a:fontRef idx="minor">
            <a:schemeClr val="dk1"/>
          </a:fontRef>
        </p:style>
        <p:txBody>
          <a:bodyPr wrap="square" rtlCol="0" anchor="ctr">
            <a:spAutoFit/>
          </a:bodyPr>
          <a:lstStyle/>
          <a:p>
            <a:pPr>
              <a:buFont typeface="Wingdings" pitchFamily="2" charset="2"/>
              <a:buChar char="q"/>
            </a:pPr>
            <a:r>
              <a:rPr lang="en-US" sz="1400" dirty="0" smtClean="0">
                <a:latin typeface="Arial" pitchFamily="34" charset="0"/>
                <a:cs typeface="Arial" pitchFamily="34" charset="0"/>
              </a:rPr>
              <a:t> </a:t>
            </a:r>
            <a:r>
              <a:rPr lang="en-US" sz="1400" dirty="0" smtClean="0"/>
              <a:t>Useful life may be reviewed periodically after taking into consideration the expected physical wear and tear, obsolescence and legal or other limits on the use of the asset. In case of change in useful life, depreciation should be provided taking into consideration the revised useful life over the remaining no. of years.</a:t>
            </a:r>
            <a:endParaRPr lang="en-IN" sz="1400" dirty="0">
              <a:latin typeface="Arial" pitchFamily="34" charset="0"/>
              <a:cs typeface="Arial" pitchFamily="34" charset="0"/>
            </a:endParaRPr>
          </a:p>
        </p:txBody>
      </p:sp>
      <p:sp>
        <p:nvSpPr>
          <p:cNvPr id="23" name="Slide Number Placeholder 22"/>
          <p:cNvSpPr>
            <a:spLocks noGrp="1"/>
          </p:cNvSpPr>
          <p:nvPr>
            <p:ph type="sldNum" sz="quarter" idx="12"/>
          </p:nvPr>
        </p:nvSpPr>
        <p:spPr>
          <a:xfrm>
            <a:off x="3962400" y="6477000"/>
            <a:ext cx="762000" cy="244475"/>
          </a:xfrm>
        </p:spPr>
        <p:txBody>
          <a:bodyPr/>
          <a:lstStyle/>
          <a:p>
            <a:fld id="{B6F15528-21DE-4FAA-801E-634DDDAF4B2B}" type="slidenum">
              <a:rPr lang="en-US" smtClean="0"/>
              <a:pPr/>
              <a:t>6</a:t>
            </a:fld>
            <a:endParaRPr lang="en-US" dirty="0"/>
          </a:p>
        </p:txBody>
      </p:sp>
      <p:sp>
        <p:nvSpPr>
          <p:cNvPr id="26" name="Footer Placeholder 6"/>
          <p:cNvSpPr>
            <a:spLocks noGrp="1"/>
          </p:cNvSpPr>
          <p:nvPr>
            <p:ph type="ftr" sz="quarter" idx="11"/>
          </p:nvPr>
        </p:nvSpPr>
        <p:spPr>
          <a:xfrm>
            <a:off x="5562600" y="6473130"/>
            <a:ext cx="3505200" cy="365760"/>
          </a:xfrm>
        </p:spPr>
        <p:txBody>
          <a:bodyPr/>
          <a:lstStyle/>
          <a:p>
            <a:r>
              <a:rPr lang="en-US" dirty="0" smtClean="0"/>
              <a:t>ABC Sugar </a:t>
            </a:r>
            <a:r>
              <a:rPr lang="en-US" dirty="0" smtClean="0"/>
              <a:t>Mills Ltd</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152400"/>
            <a:ext cx="8458200" cy="609600"/>
          </a:xfrm>
          <a:prstGeom prst="rect">
            <a:avLst/>
          </a:prstGeom>
        </p:spPr>
        <p:txBody>
          <a:bodyPr>
            <a:normAutofit fontScale="97500"/>
          </a:bodyPr>
          <a:lstStyle/>
          <a:p>
            <a:pPr marL="484632" marR="0" lvl="0" indent="0" defTabSz="914400" rtl="0" eaLnBrk="1" fontAlgn="auto" latinLnBrk="0" hangingPunct="1">
              <a:lnSpc>
                <a:spcPct val="100000"/>
              </a:lnSpc>
              <a:spcBef>
                <a:spcPct val="0"/>
              </a:spcBef>
              <a:spcAft>
                <a:spcPts val="0"/>
              </a:spcAft>
              <a:buClrTx/>
              <a:buSzTx/>
              <a:buFontTx/>
              <a:buNone/>
              <a:tabLst/>
              <a:defRPr/>
            </a:pPr>
            <a:r>
              <a:rPr kumimoji="0" lang="en-US" sz="2800" b="0" i="0" u="sng" strike="noStrike" kern="1200" cap="none" spc="0" normalizeH="0" baseline="0" noProof="0" dirty="0" smtClean="0">
                <a:ln w="6350">
                  <a:solidFill>
                    <a:schemeClr val="accent1">
                      <a:shade val="43000"/>
                    </a:schemeClr>
                  </a:solidFill>
                </a:ln>
                <a:solidFill>
                  <a:schemeClr val="accent1">
                    <a:tint val="83000"/>
                    <a:satMod val="150000"/>
                  </a:schemeClr>
                </a:solidFill>
                <a:uLnTx/>
                <a:uFillTx/>
                <a:latin typeface="+mj-lt"/>
                <a:ea typeface="+mj-ea"/>
                <a:cs typeface="+mj-cs"/>
              </a:rPr>
              <a:t>Depreciation as per Sch.</a:t>
            </a:r>
            <a:r>
              <a:rPr kumimoji="0" lang="en-US" sz="2800" b="0" i="0" u="sng" strike="noStrike" kern="1200" cap="none" spc="0" normalizeH="0" noProof="0" dirty="0" smtClean="0">
                <a:ln w="6350">
                  <a:solidFill>
                    <a:schemeClr val="accent1">
                      <a:shade val="43000"/>
                    </a:schemeClr>
                  </a:solidFill>
                </a:ln>
                <a:solidFill>
                  <a:schemeClr val="accent1">
                    <a:tint val="83000"/>
                    <a:satMod val="150000"/>
                  </a:schemeClr>
                </a:solidFill>
                <a:uLnTx/>
                <a:uFillTx/>
                <a:latin typeface="+mj-lt"/>
                <a:ea typeface="+mj-ea"/>
                <a:cs typeface="+mj-cs"/>
              </a:rPr>
              <a:t> 14 of Companies Act</a:t>
            </a:r>
            <a:r>
              <a:rPr kumimoji="0" lang="en-US" sz="2800" b="0" i="0" u="sng" strike="noStrike" kern="1200" cap="none" spc="0" normalizeH="0" baseline="0" noProof="0" dirty="0" smtClean="0">
                <a:ln w="6350">
                  <a:solidFill>
                    <a:schemeClr val="accent1">
                      <a:shade val="43000"/>
                    </a:schemeClr>
                  </a:solidFill>
                </a:ln>
                <a:solidFill>
                  <a:schemeClr val="accent1">
                    <a:tint val="83000"/>
                    <a:satMod val="150000"/>
                  </a:schemeClr>
                </a:solidFill>
                <a:uLnTx/>
                <a:uFillTx/>
                <a:latin typeface="+mj-lt"/>
                <a:ea typeface="+mj-ea"/>
                <a:cs typeface="+mj-cs"/>
              </a:rPr>
              <a:t>:</a:t>
            </a:r>
            <a:endParaRPr kumimoji="0" lang="en-IN" sz="2800" b="0" i="0" u="none" strike="noStrike" kern="1200" cap="none" spc="0" normalizeH="0" baseline="0" noProof="0" dirty="0">
              <a:ln w="6350">
                <a:solidFill>
                  <a:schemeClr val="accent1">
                    <a:shade val="43000"/>
                  </a:schemeClr>
                </a:solidFill>
              </a:ln>
              <a:solidFill>
                <a:schemeClr val="accent1">
                  <a:tint val="83000"/>
                  <a:satMod val="150000"/>
                </a:schemeClr>
              </a:solidFill>
              <a:uLnTx/>
              <a:uFillTx/>
              <a:latin typeface="+mj-lt"/>
              <a:ea typeface="+mj-ea"/>
              <a:cs typeface="+mj-cs"/>
            </a:endParaRPr>
          </a:p>
        </p:txBody>
      </p:sp>
      <p:sp>
        <p:nvSpPr>
          <p:cNvPr id="3" name="TextBox 2"/>
          <p:cNvSpPr txBox="1"/>
          <p:nvPr/>
        </p:nvSpPr>
        <p:spPr>
          <a:xfrm>
            <a:off x="3657600" y="1447800"/>
            <a:ext cx="1524000" cy="338554"/>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pPr algn="ctr"/>
            <a:r>
              <a:rPr lang="en-US" sz="1600" dirty="0" smtClean="0">
                <a:solidFill>
                  <a:schemeClr val="tx1"/>
                </a:solidFill>
              </a:rPr>
              <a:t>General Rates</a:t>
            </a:r>
            <a:endParaRPr lang="en-IN" sz="1600" dirty="0">
              <a:solidFill>
                <a:schemeClr val="tx1"/>
              </a:solidFill>
            </a:endParaRPr>
          </a:p>
        </p:txBody>
      </p:sp>
      <p:graphicFrame>
        <p:nvGraphicFramePr>
          <p:cNvPr id="7" name="Table 6"/>
          <p:cNvGraphicFramePr>
            <a:graphicFrameLocks noGrp="1"/>
          </p:cNvGraphicFramePr>
          <p:nvPr/>
        </p:nvGraphicFramePr>
        <p:xfrm>
          <a:off x="304800" y="1905000"/>
          <a:ext cx="7924800" cy="2926080"/>
        </p:xfrm>
        <a:graphic>
          <a:graphicData uri="http://schemas.openxmlformats.org/drawingml/2006/table">
            <a:tbl>
              <a:tblPr firstRow="1" bandRow="1">
                <a:tableStyleId>{5C22544A-7EE6-4342-B048-85BDC9FD1C3A}</a:tableStyleId>
              </a:tblPr>
              <a:tblGrid>
                <a:gridCol w="5283201"/>
                <a:gridCol w="1398494"/>
                <a:gridCol w="1243105"/>
              </a:tblGrid>
              <a:tr h="291703">
                <a:tc>
                  <a:txBody>
                    <a:bodyPr/>
                    <a:lstStyle/>
                    <a:p>
                      <a:pPr algn="ctr"/>
                      <a:r>
                        <a:rPr lang="en-US" sz="1500" b="0" dirty="0" smtClean="0">
                          <a:solidFill>
                            <a:schemeClr val="tx1"/>
                          </a:solidFill>
                          <a:latin typeface="Arial" pitchFamily="34" charset="0"/>
                          <a:ea typeface="Verdana" pitchFamily="34" charset="0"/>
                          <a:cs typeface="Arial" pitchFamily="34" charset="0"/>
                        </a:rPr>
                        <a:t>Asset Block</a:t>
                      </a:r>
                      <a:endParaRPr lang="en-IN" sz="1500" b="0" dirty="0">
                        <a:solidFill>
                          <a:schemeClr val="tx1"/>
                        </a:solidFill>
                        <a:latin typeface="Arial" pitchFamily="34" charset="0"/>
                        <a:ea typeface="Verdana" pitchFamily="34" charset="0"/>
                        <a:cs typeface="Arial" pitchFamily="34" charset="0"/>
                      </a:endParaRPr>
                    </a:p>
                  </a:txBody>
                  <a:tcPr/>
                </a:tc>
                <a:tc>
                  <a:txBody>
                    <a:bodyPr/>
                    <a:lstStyle/>
                    <a:p>
                      <a:pPr algn="ctr"/>
                      <a:r>
                        <a:rPr lang="en-US" sz="1500" b="0" dirty="0" smtClean="0">
                          <a:solidFill>
                            <a:schemeClr val="tx1"/>
                          </a:solidFill>
                          <a:latin typeface="Arial" pitchFamily="34" charset="0"/>
                          <a:ea typeface="Verdana" pitchFamily="34" charset="0"/>
                          <a:cs typeface="Arial" pitchFamily="34" charset="0"/>
                        </a:rPr>
                        <a:t>WDV Rate</a:t>
                      </a:r>
                      <a:endParaRPr lang="en-IN" sz="1500" b="0" dirty="0">
                        <a:solidFill>
                          <a:schemeClr val="tx1"/>
                        </a:solidFill>
                        <a:latin typeface="Arial" pitchFamily="34" charset="0"/>
                        <a:ea typeface="Verdana" pitchFamily="34" charset="0"/>
                        <a:cs typeface="Arial" pitchFamily="34" charset="0"/>
                      </a:endParaRPr>
                    </a:p>
                  </a:txBody>
                  <a:tcPr/>
                </a:tc>
                <a:tc>
                  <a:txBody>
                    <a:bodyPr/>
                    <a:lstStyle/>
                    <a:p>
                      <a:pPr algn="ctr"/>
                      <a:r>
                        <a:rPr lang="en-US" sz="1500" b="0" dirty="0" smtClean="0">
                          <a:solidFill>
                            <a:schemeClr val="tx1"/>
                          </a:solidFill>
                          <a:latin typeface="Arial" pitchFamily="34" charset="0"/>
                          <a:ea typeface="Verdana" pitchFamily="34" charset="0"/>
                          <a:cs typeface="Arial" pitchFamily="34" charset="0"/>
                        </a:rPr>
                        <a:t>SLM Rate</a:t>
                      </a:r>
                    </a:p>
                  </a:txBody>
                  <a:tcPr/>
                </a:tc>
              </a:tr>
              <a:tr h="263922">
                <a:tc>
                  <a:txBody>
                    <a:bodyPr/>
                    <a:lstStyle/>
                    <a:p>
                      <a:pPr algn="l"/>
                      <a:r>
                        <a:rPr lang="en-US" sz="1300" dirty="0" smtClean="0">
                          <a:solidFill>
                            <a:schemeClr val="tx1"/>
                          </a:solidFill>
                          <a:latin typeface="Arial" pitchFamily="34" charset="0"/>
                          <a:ea typeface="Verdana" pitchFamily="34" charset="0"/>
                          <a:cs typeface="Arial" pitchFamily="34" charset="0"/>
                        </a:rPr>
                        <a:t>Factory Building</a:t>
                      </a:r>
                      <a:endParaRPr lang="en-IN" sz="1300" dirty="0">
                        <a:solidFill>
                          <a:schemeClr val="tx1"/>
                        </a:solidFill>
                        <a:latin typeface="Arial" pitchFamily="34" charset="0"/>
                        <a:ea typeface="Verdana" pitchFamily="34" charset="0"/>
                        <a:cs typeface="Arial" pitchFamily="34" charset="0"/>
                      </a:endParaRPr>
                    </a:p>
                  </a:txBody>
                  <a:tcPr/>
                </a:tc>
                <a:tc>
                  <a:txBody>
                    <a:bodyPr/>
                    <a:lstStyle/>
                    <a:p>
                      <a:pPr algn="ctr"/>
                      <a:r>
                        <a:rPr lang="en-US" sz="1300" dirty="0" smtClean="0">
                          <a:solidFill>
                            <a:schemeClr val="tx1"/>
                          </a:solidFill>
                          <a:latin typeface="Arial" pitchFamily="34" charset="0"/>
                          <a:ea typeface="Verdana" pitchFamily="34" charset="0"/>
                          <a:cs typeface="Arial" pitchFamily="34" charset="0"/>
                        </a:rPr>
                        <a:t>10%</a:t>
                      </a:r>
                      <a:endParaRPr lang="en-IN" sz="1300" dirty="0">
                        <a:solidFill>
                          <a:schemeClr val="tx1"/>
                        </a:solidFill>
                        <a:latin typeface="Arial" pitchFamily="34" charset="0"/>
                        <a:ea typeface="Verdana" pitchFamily="34" charset="0"/>
                        <a:cs typeface="Arial" pitchFamily="34" charset="0"/>
                      </a:endParaRPr>
                    </a:p>
                  </a:txBody>
                  <a:tcPr/>
                </a:tc>
                <a:tc>
                  <a:txBody>
                    <a:bodyPr/>
                    <a:lstStyle/>
                    <a:p>
                      <a:pPr algn="ctr"/>
                      <a:r>
                        <a:rPr lang="en-US" sz="1300" dirty="0" smtClean="0">
                          <a:solidFill>
                            <a:schemeClr val="tx1"/>
                          </a:solidFill>
                          <a:latin typeface="Arial" pitchFamily="34" charset="0"/>
                          <a:ea typeface="Verdana" pitchFamily="34" charset="0"/>
                          <a:cs typeface="Arial" pitchFamily="34" charset="0"/>
                        </a:rPr>
                        <a:t>3.34%</a:t>
                      </a:r>
                      <a:endParaRPr lang="en-IN" sz="1300" dirty="0">
                        <a:solidFill>
                          <a:schemeClr val="tx1"/>
                        </a:solidFill>
                        <a:latin typeface="Arial" pitchFamily="34" charset="0"/>
                        <a:ea typeface="Verdana" pitchFamily="34" charset="0"/>
                        <a:cs typeface="Arial" pitchFamily="34" charset="0"/>
                      </a:endParaRPr>
                    </a:p>
                  </a:txBody>
                  <a:tcPr/>
                </a:tc>
              </a:tr>
              <a:tr h="263922">
                <a:tc>
                  <a:txBody>
                    <a:bodyPr/>
                    <a:lstStyle/>
                    <a:p>
                      <a:pPr algn="l"/>
                      <a:r>
                        <a:rPr lang="en-US" sz="1300" dirty="0" smtClean="0">
                          <a:solidFill>
                            <a:schemeClr val="tx1"/>
                          </a:solidFill>
                          <a:latin typeface="Arial" pitchFamily="34" charset="0"/>
                          <a:ea typeface="Verdana" pitchFamily="34" charset="0"/>
                          <a:cs typeface="Arial" pitchFamily="34" charset="0"/>
                        </a:rPr>
                        <a:t>Non Factory Buildings (Offices, </a:t>
                      </a:r>
                      <a:r>
                        <a:rPr lang="en-US" sz="1300" dirty="0" err="1" smtClean="0">
                          <a:solidFill>
                            <a:schemeClr val="tx1"/>
                          </a:solidFill>
                          <a:latin typeface="Arial" pitchFamily="34" charset="0"/>
                          <a:ea typeface="Verdana" pitchFamily="34" charset="0"/>
                          <a:cs typeface="Arial" pitchFamily="34" charset="0"/>
                        </a:rPr>
                        <a:t>Godowns</a:t>
                      </a:r>
                      <a:r>
                        <a:rPr lang="en-US" sz="1300" dirty="0" smtClean="0">
                          <a:solidFill>
                            <a:schemeClr val="tx1"/>
                          </a:solidFill>
                          <a:latin typeface="Arial" pitchFamily="34" charset="0"/>
                          <a:ea typeface="Verdana" pitchFamily="34" charset="0"/>
                          <a:cs typeface="Arial" pitchFamily="34" charset="0"/>
                        </a:rPr>
                        <a:t>, Employees Quarters Etc.)</a:t>
                      </a:r>
                      <a:endParaRPr lang="en-IN" sz="1300" dirty="0">
                        <a:solidFill>
                          <a:schemeClr val="tx1"/>
                        </a:solidFill>
                        <a:latin typeface="Arial" pitchFamily="34" charset="0"/>
                        <a:ea typeface="Verdana" pitchFamily="34" charset="0"/>
                        <a:cs typeface="Arial" pitchFamily="34" charset="0"/>
                      </a:endParaRPr>
                    </a:p>
                  </a:txBody>
                  <a:tcPr/>
                </a:tc>
                <a:tc>
                  <a:txBody>
                    <a:bodyPr/>
                    <a:lstStyle/>
                    <a:p>
                      <a:pPr algn="ctr"/>
                      <a:r>
                        <a:rPr lang="en-US" sz="1300" dirty="0" smtClean="0">
                          <a:solidFill>
                            <a:schemeClr val="tx1"/>
                          </a:solidFill>
                          <a:latin typeface="Arial" pitchFamily="34" charset="0"/>
                          <a:ea typeface="Verdana" pitchFamily="34" charset="0"/>
                          <a:cs typeface="Arial" pitchFamily="34" charset="0"/>
                        </a:rPr>
                        <a:t>5%</a:t>
                      </a:r>
                      <a:endParaRPr lang="en-IN" sz="1300" dirty="0">
                        <a:solidFill>
                          <a:schemeClr val="tx1"/>
                        </a:solidFill>
                        <a:latin typeface="Arial" pitchFamily="34" charset="0"/>
                        <a:ea typeface="Verdana" pitchFamily="34" charset="0"/>
                        <a:cs typeface="Arial" pitchFamily="34" charset="0"/>
                      </a:endParaRPr>
                    </a:p>
                  </a:txBody>
                  <a:tcPr/>
                </a:tc>
                <a:tc>
                  <a:txBody>
                    <a:bodyPr/>
                    <a:lstStyle/>
                    <a:p>
                      <a:pPr algn="ctr"/>
                      <a:r>
                        <a:rPr lang="en-US" sz="1300" dirty="0" smtClean="0">
                          <a:solidFill>
                            <a:schemeClr val="tx1"/>
                          </a:solidFill>
                          <a:latin typeface="Arial" pitchFamily="34" charset="0"/>
                          <a:ea typeface="Verdana" pitchFamily="34" charset="0"/>
                          <a:cs typeface="Arial" pitchFamily="34" charset="0"/>
                        </a:rPr>
                        <a:t>1.63%</a:t>
                      </a:r>
                      <a:endParaRPr lang="en-IN" sz="1300" dirty="0">
                        <a:solidFill>
                          <a:schemeClr val="tx1"/>
                        </a:solidFill>
                        <a:latin typeface="Arial" pitchFamily="34" charset="0"/>
                        <a:ea typeface="Verdana" pitchFamily="34" charset="0"/>
                        <a:cs typeface="Arial" pitchFamily="34" charset="0"/>
                      </a:endParaRPr>
                    </a:p>
                  </a:txBody>
                  <a:tcPr/>
                </a:tc>
              </a:tr>
              <a:tr h="263922">
                <a:tc>
                  <a:txBody>
                    <a:bodyPr/>
                    <a:lstStyle/>
                    <a:p>
                      <a:pPr algn="l"/>
                      <a:r>
                        <a:rPr lang="en-US" sz="1300" dirty="0" smtClean="0">
                          <a:solidFill>
                            <a:schemeClr val="tx1"/>
                          </a:solidFill>
                          <a:latin typeface="Arial" pitchFamily="34" charset="0"/>
                          <a:ea typeface="Verdana" pitchFamily="34" charset="0"/>
                          <a:cs typeface="Arial" pitchFamily="34" charset="0"/>
                        </a:rPr>
                        <a:t>Plant &amp; Machinery (continuous process plants)</a:t>
                      </a:r>
                      <a:endParaRPr lang="en-IN" sz="1300" dirty="0">
                        <a:solidFill>
                          <a:schemeClr val="tx1"/>
                        </a:solidFill>
                        <a:latin typeface="Arial" pitchFamily="34" charset="0"/>
                        <a:ea typeface="Verdana" pitchFamily="34" charset="0"/>
                        <a:cs typeface="Arial" pitchFamily="34" charset="0"/>
                      </a:endParaRPr>
                    </a:p>
                  </a:txBody>
                  <a:tcPr/>
                </a:tc>
                <a:tc>
                  <a:txBody>
                    <a:bodyPr/>
                    <a:lstStyle/>
                    <a:p>
                      <a:pPr algn="ctr"/>
                      <a:r>
                        <a:rPr lang="en-US" sz="1300" dirty="0" smtClean="0">
                          <a:solidFill>
                            <a:schemeClr val="tx1"/>
                          </a:solidFill>
                          <a:latin typeface="Arial" pitchFamily="34" charset="0"/>
                          <a:ea typeface="Verdana" pitchFamily="34" charset="0"/>
                          <a:cs typeface="Arial" pitchFamily="34" charset="0"/>
                        </a:rPr>
                        <a:t>15.33%</a:t>
                      </a:r>
                      <a:endParaRPr lang="en-IN" sz="1300" dirty="0">
                        <a:solidFill>
                          <a:schemeClr val="tx1"/>
                        </a:solidFill>
                        <a:latin typeface="Arial" pitchFamily="34" charset="0"/>
                        <a:ea typeface="Verdana" pitchFamily="34" charset="0"/>
                        <a:cs typeface="Arial" pitchFamily="34" charset="0"/>
                      </a:endParaRPr>
                    </a:p>
                  </a:txBody>
                  <a:tcPr/>
                </a:tc>
                <a:tc>
                  <a:txBody>
                    <a:bodyPr/>
                    <a:lstStyle/>
                    <a:p>
                      <a:pPr algn="ctr"/>
                      <a:r>
                        <a:rPr lang="en-US" sz="1300" dirty="0" smtClean="0">
                          <a:solidFill>
                            <a:schemeClr val="tx1"/>
                          </a:solidFill>
                          <a:latin typeface="Arial" pitchFamily="34" charset="0"/>
                          <a:ea typeface="Verdana" pitchFamily="34" charset="0"/>
                          <a:cs typeface="Arial" pitchFamily="34" charset="0"/>
                        </a:rPr>
                        <a:t>5.28%</a:t>
                      </a:r>
                      <a:endParaRPr lang="en-IN" sz="1300" dirty="0">
                        <a:solidFill>
                          <a:schemeClr val="tx1"/>
                        </a:solidFill>
                        <a:latin typeface="Arial" pitchFamily="34" charset="0"/>
                        <a:ea typeface="Verdana" pitchFamily="34" charset="0"/>
                        <a:cs typeface="Arial" pitchFamily="34" charset="0"/>
                      </a:endParaRPr>
                    </a:p>
                  </a:txBody>
                  <a:tcPr/>
                </a:tc>
              </a:tr>
              <a:tr h="263922">
                <a:tc>
                  <a:txBody>
                    <a:bodyPr/>
                    <a:lstStyle/>
                    <a:p>
                      <a:pPr algn="l"/>
                      <a:r>
                        <a:rPr kumimoji="0" lang="en-US" sz="1300" kern="1200" dirty="0" smtClean="0">
                          <a:solidFill>
                            <a:schemeClr val="tx1"/>
                          </a:solidFill>
                          <a:latin typeface="Arial" pitchFamily="34" charset="0"/>
                          <a:ea typeface="Verdana" pitchFamily="34" charset="0"/>
                          <a:cs typeface="Arial" pitchFamily="34" charset="0"/>
                        </a:rPr>
                        <a:t>Motor-cars, motor cycles, scooters &amp; other mopeds</a:t>
                      </a:r>
                      <a:endParaRPr kumimoji="0" lang="en-IN" sz="1300" kern="1200" dirty="0" smtClean="0">
                        <a:solidFill>
                          <a:schemeClr val="tx1"/>
                        </a:solidFill>
                        <a:latin typeface="Arial" pitchFamily="34" charset="0"/>
                        <a:ea typeface="Verdana" pitchFamily="34" charset="0"/>
                        <a:cs typeface="Arial" pitchFamily="34" charset="0"/>
                      </a:endParaRPr>
                    </a:p>
                  </a:txBody>
                  <a:tcPr/>
                </a:tc>
                <a:tc>
                  <a:txBody>
                    <a:bodyPr/>
                    <a:lstStyle/>
                    <a:p>
                      <a:pPr algn="ctr"/>
                      <a:r>
                        <a:rPr lang="en-US" sz="1300" dirty="0" smtClean="0">
                          <a:solidFill>
                            <a:schemeClr val="tx1"/>
                          </a:solidFill>
                          <a:latin typeface="Arial" pitchFamily="34" charset="0"/>
                          <a:ea typeface="Verdana" pitchFamily="34" charset="0"/>
                          <a:cs typeface="Arial" pitchFamily="34" charset="0"/>
                        </a:rPr>
                        <a:t>25.89%</a:t>
                      </a:r>
                      <a:endParaRPr lang="en-IN" sz="1300" dirty="0">
                        <a:solidFill>
                          <a:schemeClr val="tx1"/>
                        </a:solidFill>
                        <a:latin typeface="Arial" pitchFamily="34" charset="0"/>
                        <a:ea typeface="Verdana" pitchFamily="34" charset="0"/>
                        <a:cs typeface="Arial" pitchFamily="34" charset="0"/>
                      </a:endParaRPr>
                    </a:p>
                  </a:txBody>
                  <a:tcPr/>
                </a:tc>
                <a:tc>
                  <a:txBody>
                    <a:bodyPr/>
                    <a:lstStyle/>
                    <a:p>
                      <a:pPr algn="ctr"/>
                      <a:r>
                        <a:rPr lang="en-US" sz="1300" dirty="0" smtClean="0">
                          <a:solidFill>
                            <a:schemeClr val="tx1"/>
                          </a:solidFill>
                          <a:latin typeface="Arial" pitchFamily="34" charset="0"/>
                          <a:ea typeface="Verdana" pitchFamily="34" charset="0"/>
                          <a:cs typeface="Arial" pitchFamily="34" charset="0"/>
                        </a:rPr>
                        <a:t>9.5%</a:t>
                      </a:r>
                    </a:p>
                  </a:txBody>
                  <a:tcPr/>
                </a:tc>
              </a:tr>
              <a:tr h="263922">
                <a:tc>
                  <a:txBody>
                    <a:bodyPr/>
                    <a:lstStyle/>
                    <a:p>
                      <a:pPr algn="l"/>
                      <a:r>
                        <a:rPr lang="en-US" sz="1300" dirty="0" smtClean="0">
                          <a:solidFill>
                            <a:schemeClr val="tx1"/>
                          </a:solidFill>
                          <a:latin typeface="Arial" pitchFamily="34" charset="0"/>
                          <a:ea typeface="Verdana" pitchFamily="34" charset="0"/>
                          <a:cs typeface="Arial" pitchFamily="34" charset="0"/>
                        </a:rPr>
                        <a:t>Motor Buses</a:t>
                      </a:r>
                      <a:endParaRPr lang="en-IN" sz="1300" dirty="0">
                        <a:solidFill>
                          <a:schemeClr val="tx1"/>
                        </a:solidFill>
                        <a:latin typeface="Arial" pitchFamily="34" charset="0"/>
                        <a:ea typeface="Verdana" pitchFamily="34" charset="0"/>
                        <a:cs typeface="Arial" pitchFamily="34" charset="0"/>
                      </a:endParaRPr>
                    </a:p>
                  </a:txBody>
                  <a:tcPr/>
                </a:tc>
                <a:tc>
                  <a:txBody>
                    <a:bodyPr/>
                    <a:lstStyle/>
                    <a:p>
                      <a:pPr algn="ctr"/>
                      <a:r>
                        <a:rPr lang="en-US" sz="1300" dirty="0" smtClean="0">
                          <a:solidFill>
                            <a:schemeClr val="tx1"/>
                          </a:solidFill>
                          <a:latin typeface="Arial" pitchFamily="34" charset="0"/>
                          <a:ea typeface="Verdana" pitchFamily="34" charset="0"/>
                          <a:cs typeface="Arial" pitchFamily="34" charset="0"/>
                        </a:rPr>
                        <a:t>30%</a:t>
                      </a:r>
                      <a:endParaRPr lang="en-IN" sz="1300" dirty="0">
                        <a:solidFill>
                          <a:schemeClr val="tx1"/>
                        </a:solidFill>
                        <a:latin typeface="Arial" pitchFamily="34" charset="0"/>
                        <a:ea typeface="Verdana" pitchFamily="34" charset="0"/>
                        <a:cs typeface="Arial" pitchFamily="34" charset="0"/>
                      </a:endParaRPr>
                    </a:p>
                  </a:txBody>
                  <a:tcPr/>
                </a:tc>
                <a:tc>
                  <a:txBody>
                    <a:bodyPr/>
                    <a:lstStyle/>
                    <a:p>
                      <a:pPr algn="ctr"/>
                      <a:r>
                        <a:rPr lang="en-US" sz="1300" dirty="0" smtClean="0">
                          <a:solidFill>
                            <a:schemeClr val="tx1"/>
                          </a:solidFill>
                          <a:latin typeface="Arial" pitchFamily="34" charset="0"/>
                          <a:ea typeface="Verdana" pitchFamily="34" charset="0"/>
                          <a:cs typeface="Arial" pitchFamily="34" charset="0"/>
                        </a:rPr>
                        <a:t>11.31%</a:t>
                      </a:r>
                      <a:endParaRPr lang="en-IN" sz="1300" dirty="0">
                        <a:solidFill>
                          <a:schemeClr val="tx1"/>
                        </a:solidFill>
                        <a:latin typeface="Arial" pitchFamily="34" charset="0"/>
                        <a:ea typeface="Verdana" pitchFamily="34" charset="0"/>
                        <a:cs typeface="Arial" pitchFamily="34" charset="0"/>
                      </a:endParaRPr>
                    </a:p>
                  </a:txBody>
                  <a:tcPr/>
                </a:tc>
              </a:tr>
              <a:tr h="263922">
                <a:tc>
                  <a:txBody>
                    <a:bodyPr/>
                    <a:lstStyle/>
                    <a:p>
                      <a:pPr marL="0" algn="l" rtl="0" eaLnBrk="1" latinLnBrk="0" hangingPunct="1"/>
                      <a:r>
                        <a:rPr kumimoji="0" lang="en-US" sz="1300" kern="1200" dirty="0" smtClean="0">
                          <a:solidFill>
                            <a:schemeClr val="tx1"/>
                          </a:solidFill>
                          <a:latin typeface="Arial" pitchFamily="34" charset="0"/>
                          <a:ea typeface="Verdana" pitchFamily="34" charset="0"/>
                          <a:cs typeface="Arial" pitchFamily="34" charset="0"/>
                        </a:rPr>
                        <a:t>Data processing machines including computers</a:t>
                      </a:r>
                      <a:endParaRPr kumimoji="0" lang="en-IN" sz="1300" kern="1200" dirty="0" smtClean="0">
                        <a:solidFill>
                          <a:schemeClr val="tx1"/>
                        </a:solidFill>
                        <a:latin typeface="Arial" pitchFamily="34" charset="0"/>
                        <a:ea typeface="Verdana" pitchFamily="34" charset="0"/>
                        <a:cs typeface="Arial" pitchFamily="34" charset="0"/>
                      </a:endParaRPr>
                    </a:p>
                  </a:txBody>
                  <a:tcPr/>
                </a:tc>
                <a:tc>
                  <a:txBody>
                    <a:bodyPr/>
                    <a:lstStyle/>
                    <a:p>
                      <a:pPr algn="ctr"/>
                      <a:r>
                        <a:rPr lang="en-US" sz="1300" dirty="0" smtClean="0">
                          <a:solidFill>
                            <a:schemeClr val="tx1"/>
                          </a:solidFill>
                          <a:latin typeface="Arial" pitchFamily="34" charset="0"/>
                          <a:ea typeface="Verdana" pitchFamily="34" charset="0"/>
                          <a:cs typeface="Arial" pitchFamily="34" charset="0"/>
                        </a:rPr>
                        <a:t>40%</a:t>
                      </a:r>
                      <a:endParaRPr lang="en-IN" sz="1300" dirty="0">
                        <a:solidFill>
                          <a:schemeClr val="tx1"/>
                        </a:solidFill>
                        <a:latin typeface="Arial" pitchFamily="34" charset="0"/>
                        <a:ea typeface="Verdana" pitchFamily="34" charset="0"/>
                        <a:cs typeface="Arial" pitchFamily="34" charset="0"/>
                      </a:endParaRPr>
                    </a:p>
                  </a:txBody>
                  <a:tcPr/>
                </a:tc>
                <a:tc>
                  <a:txBody>
                    <a:bodyPr/>
                    <a:lstStyle/>
                    <a:p>
                      <a:pPr algn="ctr"/>
                      <a:r>
                        <a:rPr lang="en-US" sz="1300" dirty="0" smtClean="0">
                          <a:solidFill>
                            <a:schemeClr val="tx1"/>
                          </a:solidFill>
                          <a:latin typeface="Arial" pitchFamily="34" charset="0"/>
                          <a:ea typeface="Verdana" pitchFamily="34" charset="0"/>
                          <a:cs typeface="Arial" pitchFamily="34" charset="0"/>
                        </a:rPr>
                        <a:t>16.21%</a:t>
                      </a:r>
                      <a:endParaRPr lang="en-IN" sz="1300" dirty="0">
                        <a:solidFill>
                          <a:schemeClr val="tx1"/>
                        </a:solidFill>
                        <a:latin typeface="Arial" pitchFamily="34" charset="0"/>
                        <a:ea typeface="Verdana" pitchFamily="34" charset="0"/>
                        <a:cs typeface="Arial" pitchFamily="34" charset="0"/>
                      </a:endParaRPr>
                    </a:p>
                  </a:txBody>
                  <a:tcPr/>
                </a:tc>
              </a:tr>
              <a:tr h="263922">
                <a:tc>
                  <a:txBody>
                    <a:bodyPr/>
                    <a:lstStyle/>
                    <a:p>
                      <a:pPr algn="l"/>
                      <a:r>
                        <a:rPr kumimoji="0" lang="en-US" sz="1300" kern="1200" dirty="0" smtClean="0">
                          <a:solidFill>
                            <a:schemeClr val="tx1"/>
                          </a:solidFill>
                          <a:latin typeface="Arial" pitchFamily="34" charset="0"/>
                          <a:ea typeface="Verdana" pitchFamily="34" charset="0"/>
                          <a:cs typeface="Arial" pitchFamily="34" charset="0"/>
                        </a:rPr>
                        <a:t>Gas cylinders including valves &amp; regulators </a:t>
                      </a:r>
                      <a:endParaRPr kumimoji="0" lang="en-IN" sz="1300" kern="1200" dirty="0" smtClean="0">
                        <a:solidFill>
                          <a:schemeClr val="tx1"/>
                        </a:solidFill>
                        <a:latin typeface="Arial" pitchFamily="34" charset="0"/>
                        <a:ea typeface="Verdana" pitchFamily="34" charset="0"/>
                        <a:cs typeface="Arial" pitchFamily="34" charset="0"/>
                      </a:endParaRPr>
                    </a:p>
                  </a:txBody>
                  <a:tcPr/>
                </a:tc>
                <a:tc>
                  <a:txBody>
                    <a:bodyPr/>
                    <a:lstStyle/>
                    <a:p>
                      <a:pPr algn="ctr"/>
                      <a:r>
                        <a:rPr lang="en-US" sz="1300" dirty="0" smtClean="0">
                          <a:solidFill>
                            <a:schemeClr val="tx1"/>
                          </a:solidFill>
                          <a:latin typeface="Arial" pitchFamily="34" charset="0"/>
                          <a:ea typeface="Verdana" pitchFamily="34" charset="0"/>
                          <a:cs typeface="Arial" pitchFamily="34" charset="0"/>
                        </a:rPr>
                        <a:t>40%</a:t>
                      </a:r>
                      <a:endParaRPr lang="en-IN" sz="1300" dirty="0">
                        <a:solidFill>
                          <a:schemeClr val="tx1"/>
                        </a:solidFill>
                        <a:latin typeface="Arial" pitchFamily="34" charset="0"/>
                        <a:ea typeface="Verdana" pitchFamily="34" charset="0"/>
                        <a:cs typeface="Arial" pitchFamily="34" charset="0"/>
                      </a:endParaRPr>
                    </a:p>
                  </a:txBody>
                  <a:tcPr/>
                </a:tc>
                <a:tc>
                  <a:txBody>
                    <a:bodyPr/>
                    <a:lstStyle/>
                    <a:p>
                      <a:pPr algn="ctr"/>
                      <a:r>
                        <a:rPr lang="en-US" sz="1300" dirty="0" smtClean="0">
                          <a:solidFill>
                            <a:schemeClr val="tx1"/>
                          </a:solidFill>
                          <a:latin typeface="Arial" pitchFamily="34" charset="0"/>
                          <a:ea typeface="Verdana" pitchFamily="34" charset="0"/>
                          <a:cs typeface="Arial" pitchFamily="34" charset="0"/>
                        </a:rPr>
                        <a:t>16.21%</a:t>
                      </a:r>
                      <a:endParaRPr lang="en-IN" sz="1300" dirty="0">
                        <a:solidFill>
                          <a:schemeClr val="tx1"/>
                        </a:solidFill>
                        <a:latin typeface="Arial" pitchFamily="34" charset="0"/>
                        <a:ea typeface="Verdana" pitchFamily="34" charset="0"/>
                        <a:cs typeface="Arial" pitchFamily="34" charset="0"/>
                      </a:endParaRPr>
                    </a:p>
                  </a:txBody>
                  <a:tcPr/>
                </a:tc>
              </a:tr>
              <a:tr h="263922">
                <a:tc>
                  <a:txBody>
                    <a:bodyPr/>
                    <a:lstStyle/>
                    <a:p>
                      <a:pPr algn="l"/>
                      <a:r>
                        <a:rPr lang="en-US" sz="1300" dirty="0" smtClean="0">
                          <a:solidFill>
                            <a:schemeClr val="tx1"/>
                          </a:solidFill>
                          <a:latin typeface="Arial" pitchFamily="34" charset="0"/>
                          <a:ea typeface="Verdana" pitchFamily="34" charset="0"/>
                          <a:cs typeface="Arial" pitchFamily="34" charset="0"/>
                        </a:rPr>
                        <a:t>Sugar Works Rollers</a:t>
                      </a:r>
                      <a:endParaRPr lang="en-IN" sz="1300" dirty="0">
                        <a:solidFill>
                          <a:schemeClr val="tx1"/>
                        </a:solidFill>
                        <a:latin typeface="Arial" pitchFamily="34" charset="0"/>
                        <a:ea typeface="Verdana" pitchFamily="34" charset="0"/>
                        <a:cs typeface="Arial" pitchFamily="34" charset="0"/>
                      </a:endParaRPr>
                    </a:p>
                  </a:txBody>
                  <a:tcPr/>
                </a:tc>
                <a:tc>
                  <a:txBody>
                    <a:bodyPr/>
                    <a:lstStyle/>
                    <a:p>
                      <a:pPr algn="ctr"/>
                      <a:r>
                        <a:rPr lang="en-US" sz="1300" dirty="0" smtClean="0">
                          <a:solidFill>
                            <a:schemeClr val="tx1"/>
                          </a:solidFill>
                          <a:latin typeface="Arial" pitchFamily="34" charset="0"/>
                          <a:ea typeface="Verdana" pitchFamily="34" charset="0"/>
                          <a:cs typeface="Arial" pitchFamily="34" charset="0"/>
                        </a:rPr>
                        <a:t>100%</a:t>
                      </a:r>
                      <a:endParaRPr lang="en-IN" sz="1300" dirty="0">
                        <a:solidFill>
                          <a:schemeClr val="tx1"/>
                        </a:solidFill>
                        <a:latin typeface="Arial" pitchFamily="34" charset="0"/>
                        <a:ea typeface="Verdana" pitchFamily="34" charset="0"/>
                        <a:cs typeface="Arial" pitchFamily="34" charset="0"/>
                      </a:endParaRPr>
                    </a:p>
                  </a:txBody>
                  <a:tcPr/>
                </a:tc>
                <a:tc>
                  <a:txBody>
                    <a:bodyPr/>
                    <a:lstStyle/>
                    <a:p>
                      <a:pPr algn="ctr"/>
                      <a:r>
                        <a:rPr lang="en-US" sz="1300" dirty="0" smtClean="0">
                          <a:solidFill>
                            <a:schemeClr val="tx1"/>
                          </a:solidFill>
                          <a:latin typeface="Arial" pitchFamily="34" charset="0"/>
                          <a:ea typeface="Verdana" pitchFamily="34" charset="0"/>
                          <a:cs typeface="Arial" pitchFamily="34" charset="0"/>
                        </a:rPr>
                        <a:t>100%</a:t>
                      </a:r>
                    </a:p>
                  </a:txBody>
                  <a:tcPr/>
                </a:tc>
              </a:tr>
              <a:tr h="263922">
                <a:tc>
                  <a:txBody>
                    <a:bodyPr/>
                    <a:lstStyle/>
                    <a:p>
                      <a:pPr algn="l"/>
                      <a:r>
                        <a:rPr lang="en-US" sz="1300" dirty="0" smtClean="0">
                          <a:solidFill>
                            <a:schemeClr val="tx1"/>
                          </a:solidFill>
                          <a:latin typeface="Arial" pitchFamily="34" charset="0"/>
                          <a:ea typeface="Verdana" pitchFamily="34" charset="0"/>
                          <a:cs typeface="Arial" pitchFamily="34" charset="0"/>
                        </a:rPr>
                        <a:t>Furniture &amp; Fittings</a:t>
                      </a:r>
                      <a:endParaRPr lang="en-IN" sz="1300" dirty="0">
                        <a:solidFill>
                          <a:schemeClr val="tx1"/>
                        </a:solidFill>
                        <a:latin typeface="Arial" pitchFamily="34" charset="0"/>
                        <a:ea typeface="Verdana" pitchFamily="34" charset="0"/>
                        <a:cs typeface="Arial" pitchFamily="34" charset="0"/>
                      </a:endParaRPr>
                    </a:p>
                  </a:txBody>
                  <a:tcPr/>
                </a:tc>
                <a:tc>
                  <a:txBody>
                    <a:bodyPr/>
                    <a:lstStyle/>
                    <a:p>
                      <a:pPr algn="ctr"/>
                      <a:r>
                        <a:rPr lang="en-US" sz="1300" dirty="0" smtClean="0">
                          <a:solidFill>
                            <a:schemeClr val="tx1"/>
                          </a:solidFill>
                          <a:latin typeface="Arial" pitchFamily="34" charset="0"/>
                          <a:ea typeface="Verdana" pitchFamily="34" charset="0"/>
                          <a:cs typeface="Arial" pitchFamily="34" charset="0"/>
                        </a:rPr>
                        <a:t>18.1%</a:t>
                      </a:r>
                      <a:endParaRPr lang="en-IN" sz="1300" dirty="0">
                        <a:solidFill>
                          <a:schemeClr val="tx1"/>
                        </a:solidFill>
                        <a:latin typeface="Arial" pitchFamily="34" charset="0"/>
                        <a:ea typeface="Verdana" pitchFamily="34" charset="0"/>
                        <a:cs typeface="Arial" pitchFamily="34" charset="0"/>
                      </a:endParaRPr>
                    </a:p>
                  </a:txBody>
                  <a:tcPr/>
                </a:tc>
                <a:tc>
                  <a:txBody>
                    <a:bodyPr/>
                    <a:lstStyle/>
                    <a:p>
                      <a:pPr algn="ctr"/>
                      <a:r>
                        <a:rPr lang="en-US" sz="1300" dirty="0" smtClean="0">
                          <a:solidFill>
                            <a:schemeClr val="tx1"/>
                          </a:solidFill>
                          <a:latin typeface="Arial" pitchFamily="34" charset="0"/>
                          <a:ea typeface="Verdana" pitchFamily="34" charset="0"/>
                          <a:cs typeface="Arial" pitchFamily="34" charset="0"/>
                        </a:rPr>
                        <a:t>6.33%</a:t>
                      </a:r>
                    </a:p>
                  </a:txBody>
                  <a:tcPr/>
                </a:tc>
              </a:tr>
            </a:tbl>
          </a:graphicData>
        </a:graphic>
      </p:graphicFrame>
      <p:sp>
        <p:nvSpPr>
          <p:cNvPr id="6" name="TextBox 5"/>
          <p:cNvSpPr txBox="1"/>
          <p:nvPr/>
        </p:nvSpPr>
        <p:spPr>
          <a:xfrm>
            <a:off x="304800" y="4800600"/>
            <a:ext cx="8686800" cy="800219"/>
          </a:xfrm>
          <a:prstGeom prst="rect">
            <a:avLst/>
          </a:prstGeom>
          <a:noFill/>
        </p:spPr>
        <p:txBody>
          <a:bodyPr wrap="square" rtlCol="0">
            <a:spAutoFit/>
          </a:bodyPr>
          <a:lstStyle/>
          <a:p>
            <a:pPr algn="just">
              <a:buFont typeface="Wingdings" pitchFamily="2" charset="2"/>
              <a:buChar char="Ø"/>
            </a:pPr>
            <a:r>
              <a:rPr lang="en-US" sz="1400" dirty="0" smtClean="0"/>
              <a:t> </a:t>
            </a:r>
            <a:r>
              <a:rPr lang="en-US" dirty="0" smtClean="0"/>
              <a:t>N</a:t>
            </a:r>
            <a:r>
              <a:rPr lang="en-US" sz="1400" dirty="0" smtClean="0"/>
              <a:t>otwithstanding anything mentioned in this Schedule depreciation on assets, whose actual cost does not exceed five thousand rupees, shall be provided depreciation at the rate of hundred per cent. However, if the aggregate value of assets purchased exceeds 10% of the existing value of its block than such assets should be capitalized.</a:t>
            </a:r>
            <a:endParaRPr lang="en-IN" sz="1400" dirty="0"/>
          </a:p>
        </p:txBody>
      </p:sp>
      <p:sp>
        <p:nvSpPr>
          <p:cNvPr id="8" name="TextBox 7"/>
          <p:cNvSpPr txBox="1"/>
          <p:nvPr/>
        </p:nvSpPr>
        <p:spPr>
          <a:xfrm>
            <a:off x="207825" y="644856"/>
            <a:ext cx="8686800" cy="800219"/>
          </a:xfrm>
          <a:prstGeom prst="rect">
            <a:avLst/>
          </a:prstGeom>
          <a:noFill/>
        </p:spPr>
        <p:txBody>
          <a:bodyPr wrap="square" rtlCol="0">
            <a:spAutoFit/>
          </a:bodyPr>
          <a:lstStyle/>
          <a:p>
            <a:pPr>
              <a:buFont typeface="Wingdings" pitchFamily="2" charset="2"/>
              <a:buChar char="Ø"/>
            </a:pPr>
            <a:r>
              <a:rPr lang="en-US" dirty="0" smtClean="0"/>
              <a:t> A</a:t>
            </a:r>
            <a:r>
              <a:rPr lang="en-US" sz="1400" dirty="0" smtClean="0"/>
              <a:t>s per Sec. 350 of the Companies Act,  a company is required to provide depreciation as per rates specified in Sch. 14 given below.  However in case the management expects the useful life of the asset to be higher,  depreciation at lower rates can be provided with proper justification for the same.  Although Higher Rates can be provided.</a:t>
            </a:r>
            <a:endParaRPr lang="en-IN" sz="1400" dirty="0"/>
          </a:p>
        </p:txBody>
      </p:sp>
      <p:sp>
        <p:nvSpPr>
          <p:cNvPr id="9" name="TextBox 8"/>
          <p:cNvSpPr txBox="1"/>
          <p:nvPr/>
        </p:nvSpPr>
        <p:spPr>
          <a:xfrm>
            <a:off x="304800" y="5867400"/>
            <a:ext cx="6934200" cy="400110"/>
          </a:xfrm>
          <a:prstGeom prst="rect">
            <a:avLst/>
          </a:prstGeom>
          <a:noFill/>
        </p:spPr>
        <p:txBody>
          <a:bodyPr wrap="square" rtlCol="0">
            <a:spAutoFit/>
          </a:bodyPr>
          <a:lstStyle/>
          <a:p>
            <a:pPr>
              <a:buFont typeface="Wingdings" pitchFamily="2" charset="2"/>
              <a:buChar char="Ø"/>
            </a:pPr>
            <a:r>
              <a:rPr lang="en-US" sz="1600" dirty="0" smtClean="0"/>
              <a:t> </a:t>
            </a:r>
            <a:r>
              <a:rPr lang="en-US" sz="2000" dirty="0" smtClean="0">
                <a:latin typeface="Arial" pitchFamily="34" charset="0"/>
                <a:cs typeface="Arial" pitchFamily="34" charset="0"/>
              </a:rPr>
              <a:t>I</a:t>
            </a:r>
            <a:r>
              <a:rPr lang="en-US" sz="1400" dirty="0" smtClean="0"/>
              <a:t>ntangibles</a:t>
            </a:r>
            <a:r>
              <a:rPr lang="en-US" sz="1600" dirty="0" smtClean="0"/>
              <a:t> </a:t>
            </a:r>
            <a:r>
              <a:rPr lang="en-US" sz="1400" dirty="0" smtClean="0"/>
              <a:t>should be amortized as per AS – 26.</a:t>
            </a:r>
            <a:endParaRPr lang="en-IN" sz="1400" dirty="0"/>
          </a:p>
        </p:txBody>
      </p:sp>
      <p:sp>
        <p:nvSpPr>
          <p:cNvPr id="10" name="Slide Number Placeholder 9"/>
          <p:cNvSpPr>
            <a:spLocks noGrp="1"/>
          </p:cNvSpPr>
          <p:nvPr>
            <p:ph type="sldNum" sz="quarter" idx="12"/>
          </p:nvPr>
        </p:nvSpPr>
        <p:spPr>
          <a:xfrm>
            <a:off x="4191000" y="6477000"/>
            <a:ext cx="762000" cy="244475"/>
          </a:xfrm>
        </p:spPr>
        <p:txBody>
          <a:bodyPr/>
          <a:lstStyle/>
          <a:p>
            <a:fld id="{B6F15528-21DE-4FAA-801E-634DDDAF4B2B}" type="slidenum">
              <a:rPr lang="en-US" smtClean="0"/>
              <a:pPr/>
              <a:t>7</a:t>
            </a:fld>
            <a:endParaRPr lang="en-US"/>
          </a:p>
        </p:txBody>
      </p:sp>
      <p:sp>
        <p:nvSpPr>
          <p:cNvPr id="12" name="Footer Placeholder 6"/>
          <p:cNvSpPr>
            <a:spLocks noGrp="1"/>
          </p:cNvSpPr>
          <p:nvPr>
            <p:ph type="ftr" sz="quarter" idx="11"/>
          </p:nvPr>
        </p:nvSpPr>
        <p:spPr>
          <a:xfrm>
            <a:off x="5638800" y="6473130"/>
            <a:ext cx="3505200" cy="365760"/>
          </a:xfrm>
        </p:spPr>
        <p:txBody>
          <a:bodyPr/>
          <a:lstStyle/>
          <a:p>
            <a:r>
              <a:rPr lang="en-US" dirty="0" smtClean="0"/>
              <a:t>ABC Sugar </a:t>
            </a:r>
            <a:r>
              <a:rPr lang="en-US" dirty="0" smtClean="0"/>
              <a:t>Mills Ltd</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514600" y="228600"/>
            <a:ext cx="3886200" cy="457200"/>
          </a:xfrm>
          <a:prstGeom prst="roundRect">
            <a:avLst>
              <a:gd name="adj" fmla="val 40909"/>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600" dirty="0" smtClean="0">
                <a:solidFill>
                  <a:schemeClr val="tx1"/>
                </a:solidFill>
                <a:latin typeface="Verdana" pitchFamily="34" charset="0"/>
                <a:ea typeface="Verdana" pitchFamily="34" charset="0"/>
                <a:cs typeface="Verdana" pitchFamily="34" charset="0"/>
              </a:rPr>
              <a:t>3.) Sale &amp; Discard of Fixed Asset :</a:t>
            </a:r>
            <a:endParaRPr lang="en-IN" sz="1600" dirty="0">
              <a:solidFill>
                <a:schemeClr val="tx1"/>
              </a:solidFill>
              <a:latin typeface="Verdana" pitchFamily="34" charset="0"/>
              <a:ea typeface="Verdana" pitchFamily="34" charset="0"/>
              <a:cs typeface="Verdana" pitchFamily="34" charset="0"/>
            </a:endParaRPr>
          </a:p>
        </p:txBody>
      </p:sp>
      <p:sp>
        <p:nvSpPr>
          <p:cNvPr id="3" name="Oval 2"/>
          <p:cNvSpPr/>
          <p:nvPr/>
        </p:nvSpPr>
        <p:spPr>
          <a:xfrm>
            <a:off x="1143000" y="1143000"/>
            <a:ext cx="1676400" cy="533400"/>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dirty="0" smtClean="0">
                <a:solidFill>
                  <a:schemeClr val="tx1"/>
                </a:solidFill>
              </a:rPr>
              <a:t>SALE</a:t>
            </a:r>
            <a:endParaRPr lang="en-IN" dirty="0">
              <a:solidFill>
                <a:schemeClr val="tx1"/>
              </a:solidFill>
            </a:endParaRPr>
          </a:p>
        </p:txBody>
      </p:sp>
      <p:cxnSp>
        <p:nvCxnSpPr>
          <p:cNvPr id="5" name="Straight Arrow Connector 4"/>
          <p:cNvCxnSpPr>
            <a:stCxn id="3" idx="4"/>
            <a:endCxn id="6" idx="0"/>
          </p:cNvCxnSpPr>
          <p:nvPr/>
        </p:nvCxnSpPr>
        <p:spPr>
          <a:xfrm rot="5400000">
            <a:off x="1239983" y="1468583"/>
            <a:ext cx="533400" cy="94903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 name="Rounded Rectangle 5"/>
          <p:cNvSpPr/>
          <p:nvPr/>
        </p:nvSpPr>
        <p:spPr>
          <a:xfrm>
            <a:off x="498765" y="2209800"/>
            <a:ext cx="1066800" cy="4572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1600" dirty="0" smtClean="0"/>
              <a:t>Date</a:t>
            </a:r>
            <a:endParaRPr lang="en-IN" sz="1600" dirty="0"/>
          </a:p>
        </p:txBody>
      </p:sp>
      <p:cxnSp>
        <p:nvCxnSpPr>
          <p:cNvPr id="8" name="Straight Arrow Connector 7"/>
          <p:cNvCxnSpPr>
            <a:stCxn id="6" idx="2"/>
            <a:endCxn id="9" idx="0"/>
          </p:cNvCxnSpPr>
          <p:nvPr/>
        </p:nvCxnSpPr>
        <p:spPr>
          <a:xfrm rot="16200000" flipH="1">
            <a:off x="926525" y="2772639"/>
            <a:ext cx="235524" cy="2424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Rounded Rectangle 8"/>
          <p:cNvSpPr/>
          <p:nvPr/>
        </p:nvSpPr>
        <p:spPr>
          <a:xfrm>
            <a:off x="27710" y="2902524"/>
            <a:ext cx="2057400" cy="907476"/>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400" dirty="0" smtClean="0">
                <a:solidFill>
                  <a:schemeClr val="tx1"/>
                </a:solidFill>
              </a:rPr>
              <a:t>Date on which the right over the asset is sacrificed i.e. Invoice Date</a:t>
            </a:r>
            <a:endParaRPr lang="en-IN" sz="1400" dirty="0">
              <a:solidFill>
                <a:schemeClr val="tx1"/>
              </a:solidFill>
            </a:endParaRPr>
          </a:p>
        </p:txBody>
      </p:sp>
      <p:cxnSp>
        <p:nvCxnSpPr>
          <p:cNvPr id="23" name="Straight Arrow Connector 22"/>
          <p:cNvCxnSpPr>
            <a:stCxn id="3" idx="4"/>
            <a:endCxn id="26" idx="0"/>
          </p:cNvCxnSpPr>
          <p:nvPr/>
        </p:nvCxnSpPr>
        <p:spPr>
          <a:xfrm rot="16200000" flipH="1">
            <a:off x="2209800" y="1447800"/>
            <a:ext cx="533400" cy="990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6" name="Rounded Rectangle 25"/>
          <p:cNvSpPr/>
          <p:nvPr/>
        </p:nvSpPr>
        <p:spPr>
          <a:xfrm>
            <a:off x="2438400" y="2209800"/>
            <a:ext cx="1066800" cy="4572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600" dirty="0" smtClean="0"/>
              <a:t>Value</a:t>
            </a:r>
            <a:endParaRPr lang="en-IN" sz="1600" dirty="0"/>
          </a:p>
        </p:txBody>
      </p:sp>
      <p:cxnSp>
        <p:nvCxnSpPr>
          <p:cNvPr id="30" name="Straight Arrow Connector 29"/>
          <p:cNvCxnSpPr/>
          <p:nvPr/>
        </p:nvCxnSpPr>
        <p:spPr>
          <a:xfrm rot="5400000">
            <a:off x="2904260" y="2845375"/>
            <a:ext cx="235524" cy="346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1" name="Rounded Rectangle 30"/>
          <p:cNvSpPr/>
          <p:nvPr/>
        </p:nvSpPr>
        <p:spPr>
          <a:xfrm>
            <a:off x="2362200" y="2971800"/>
            <a:ext cx="1447800" cy="4572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smtClean="0">
                <a:solidFill>
                  <a:schemeClr val="tx1"/>
                </a:solidFill>
              </a:rPr>
              <a:t>Invoice Value</a:t>
            </a:r>
            <a:endParaRPr lang="en-IN" sz="1400" dirty="0">
              <a:solidFill>
                <a:schemeClr val="tx1"/>
              </a:solidFill>
            </a:endParaRPr>
          </a:p>
        </p:txBody>
      </p:sp>
      <p:cxnSp>
        <p:nvCxnSpPr>
          <p:cNvPr id="34" name="Straight Arrow Connector 33"/>
          <p:cNvCxnSpPr/>
          <p:nvPr/>
        </p:nvCxnSpPr>
        <p:spPr>
          <a:xfrm rot="5400000">
            <a:off x="2931970" y="3545030"/>
            <a:ext cx="235524" cy="346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5" name="Rounded Rectangle 34"/>
          <p:cNvSpPr/>
          <p:nvPr/>
        </p:nvSpPr>
        <p:spPr>
          <a:xfrm>
            <a:off x="2244435" y="3657600"/>
            <a:ext cx="1634836" cy="685800"/>
          </a:xfrm>
          <a:prstGeom prst="roundRect">
            <a:avLst>
              <a:gd name="adj" fmla="val 8706"/>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400" dirty="0" smtClean="0">
                <a:solidFill>
                  <a:schemeClr val="tx1"/>
                </a:solidFill>
              </a:rPr>
              <a:t>Profit &amp; Loss to be routed through P/L</a:t>
            </a:r>
            <a:endParaRPr lang="en-IN" sz="1400" dirty="0">
              <a:solidFill>
                <a:schemeClr val="tx1"/>
              </a:solidFill>
            </a:endParaRPr>
          </a:p>
        </p:txBody>
      </p:sp>
      <p:sp>
        <p:nvSpPr>
          <p:cNvPr id="36" name="Oval 35"/>
          <p:cNvSpPr/>
          <p:nvPr/>
        </p:nvSpPr>
        <p:spPr>
          <a:xfrm>
            <a:off x="6096000" y="1066800"/>
            <a:ext cx="1676400" cy="533400"/>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dirty="0" smtClean="0">
                <a:solidFill>
                  <a:schemeClr val="tx1"/>
                </a:solidFill>
              </a:rPr>
              <a:t>Discard</a:t>
            </a:r>
            <a:endParaRPr lang="en-IN" dirty="0">
              <a:solidFill>
                <a:schemeClr val="tx1"/>
              </a:solidFill>
            </a:endParaRPr>
          </a:p>
        </p:txBody>
      </p:sp>
      <p:sp>
        <p:nvSpPr>
          <p:cNvPr id="37" name="Rounded Rectangle 36"/>
          <p:cNvSpPr/>
          <p:nvPr/>
        </p:nvSpPr>
        <p:spPr>
          <a:xfrm>
            <a:off x="5486400" y="2057400"/>
            <a:ext cx="1066800" cy="4572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1600" dirty="0" smtClean="0"/>
              <a:t>Date</a:t>
            </a:r>
            <a:endParaRPr lang="en-IN" sz="1600" dirty="0"/>
          </a:p>
        </p:txBody>
      </p:sp>
      <p:cxnSp>
        <p:nvCxnSpPr>
          <p:cNvPr id="38" name="Straight Arrow Connector 37"/>
          <p:cNvCxnSpPr/>
          <p:nvPr/>
        </p:nvCxnSpPr>
        <p:spPr>
          <a:xfrm rot="5400000">
            <a:off x="5903771" y="2630630"/>
            <a:ext cx="235524" cy="346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9" name="Rounded Rectangle 38"/>
          <p:cNvSpPr/>
          <p:nvPr/>
        </p:nvSpPr>
        <p:spPr>
          <a:xfrm>
            <a:off x="5188530" y="2743200"/>
            <a:ext cx="16764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400" dirty="0" smtClean="0">
                <a:solidFill>
                  <a:schemeClr val="tx1"/>
                </a:solidFill>
              </a:rPr>
              <a:t>Date on which the asset is retired from its active use</a:t>
            </a:r>
            <a:endParaRPr lang="en-IN" sz="1400" dirty="0">
              <a:solidFill>
                <a:schemeClr val="tx1"/>
              </a:solidFill>
            </a:endParaRPr>
          </a:p>
        </p:txBody>
      </p:sp>
      <p:sp>
        <p:nvSpPr>
          <p:cNvPr id="40" name="Rounded Rectangle 39"/>
          <p:cNvSpPr/>
          <p:nvPr/>
        </p:nvSpPr>
        <p:spPr>
          <a:xfrm>
            <a:off x="7391400" y="1981200"/>
            <a:ext cx="1066800" cy="4572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600" dirty="0" smtClean="0"/>
              <a:t>Value</a:t>
            </a:r>
            <a:endParaRPr lang="en-IN" sz="1600" dirty="0"/>
          </a:p>
        </p:txBody>
      </p:sp>
      <p:cxnSp>
        <p:nvCxnSpPr>
          <p:cNvPr id="41" name="Straight Arrow Connector 40"/>
          <p:cNvCxnSpPr/>
          <p:nvPr/>
        </p:nvCxnSpPr>
        <p:spPr>
          <a:xfrm rot="5400000">
            <a:off x="7808770" y="2554430"/>
            <a:ext cx="235524" cy="346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2" name="Rounded Rectangle 41"/>
          <p:cNvSpPr/>
          <p:nvPr/>
        </p:nvSpPr>
        <p:spPr>
          <a:xfrm>
            <a:off x="7162800" y="2667000"/>
            <a:ext cx="1676400" cy="9906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smtClean="0">
                <a:solidFill>
                  <a:schemeClr val="tx1"/>
                </a:solidFill>
              </a:rPr>
              <a:t>Asset to be valued at lesser of Net Book Value or Net Realizable Value</a:t>
            </a:r>
            <a:endParaRPr lang="en-IN" sz="1400" dirty="0">
              <a:solidFill>
                <a:schemeClr val="tx1"/>
              </a:solidFill>
            </a:endParaRPr>
          </a:p>
        </p:txBody>
      </p:sp>
      <p:cxnSp>
        <p:nvCxnSpPr>
          <p:cNvPr id="43" name="Straight Arrow Connector 42"/>
          <p:cNvCxnSpPr/>
          <p:nvPr/>
        </p:nvCxnSpPr>
        <p:spPr>
          <a:xfrm rot="5400000">
            <a:off x="7850335" y="3773630"/>
            <a:ext cx="235524" cy="346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4" name="Rounded Rectangle 43"/>
          <p:cNvSpPr/>
          <p:nvPr/>
        </p:nvSpPr>
        <p:spPr>
          <a:xfrm>
            <a:off x="7162800" y="3886200"/>
            <a:ext cx="1634836" cy="685800"/>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400" dirty="0" smtClean="0">
                <a:solidFill>
                  <a:schemeClr val="tx1"/>
                </a:solidFill>
              </a:rPr>
              <a:t>Profit &amp; Loss to be routed through P/L</a:t>
            </a:r>
            <a:endParaRPr lang="en-IN" sz="1400" dirty="0">
              <a:solidFill>
                <a:schemeClr val="tx1"/>
              </a:solidFill>
            </a:endParaRPr>
          </a:p>
        </p:txBody>
      </p:sp>
      <p:cxnSp>
        <p:nvCxnSpPr>
          <p:cNvPr id="45" name="Straight Arrow Connector 44"/>
          <p:cNvCxnSpPr>
            <a:stCxn id="36" idx="4"/>
            <a:endCxn id="37" idx="0"/>
          </p:cNvCxnSpPr>
          <p:nvPr/>
        </p:nvCxnSpPr>
        <p:spPr>
          <a:xfrm rot="5400000">
            <a:off x="6248400" y="1371600"/>
            <a:ext cx="457200" cy="914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a:stCxn id="36" idx="4"/>
            <a:endCxn id="40" idx="0"/>
          </p:cNvCxnSpPr>
          <p:nvPr/>
        </p:nvCxnSpPr>
        <p:spPr>
          <a:xfrm rot="16200000" flipH="1">
            <a:off x="7239000" y="1295400"/>
            <a:ext cx="381000" cy="990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1" name="Rounded Rectangle 50"/>
          <p:cNvSpPr/>
          <p:nvPr/>
        </p:nvSpPr>
        <p:spPr>
          <a:xfrm>
            <a:off x="2286000" y="4648200"/>
            <a:ext cx="4419600" cy="457200"/>
          </a:xfrm>
          <a:prstGeom prst="roundRect">
            <a:avLst>
              <a:gd name="adj" fmla="val 40909"/>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1600" dirty="0" smtClean="0">
                <a:solidFill>
                  <a:schemeClr val="tx1"/>
                </a:solidFill>
                <a:latin typeface="Verdana" pitchFamily="34" charset="0"/>
                <a:ea typeface="Verdana" pitchFamily="34" charset="0"/>
                <a:cs typeface="Verdana" pitchFamily="34" charset="0"/>
              </a:rPr>
              <a:t>4.) Capital Work In Progress (CWIP) : </a:t>
            </a:r>
            <a:endParaRPr lang="en-IN" sz="1600" dirty="0">
              <a:solidFill>
                <a:schemeClr val="tx1"/>
              </a:solidFill>
              <a:latin typeface="Verdana" pitchFamily="34" charset="0"/>
              <a:ea typeface="Verdana" pitchFamily="34" charset="0"/>
              <a:cs typeface="Verdana" pitchFamily="34" charset="0"/>
            </a:endParaRPr>
          </a:p>
        </p:txBody>
      </p:sp>
      <p:sp>
        <p:nvSpPr>
          <p:cNvPr id="52" name="TextBox 51"/>
          <p:cNvSpPr txBox="1"/>
          <p:nvPr/>
        </p:nvSpPr>
        <p:spPr>
          <a:xfrm>
            <a:off x="228600" y="5334000"/>
            <a:ext cx="8686800" cy="954107"/>
          </a:xfrm>
          <a:prstGeom prst="rect">
            <a:avLst/>
          </a:prstGeom>
          <a:solidFill>
            <a:srgbClr val="92D050"/>
          </a:solidFill>
          <a:ln>
            <a:solidFill>
              <a:srgbClr val="002060"/>
            </a:solidFill>
          </a:ln>
        </p:spPr>
        <p:txBody>
          <a:bodyPr wrap="square" rtlCol="0">
            <a:spAutoFit/>
          </a:bodyPr>
          <a:lstStyle/>
          <a:p>
            <a:pPr>
              <a:buFont typeface="Wingdings" pitchFamily="2" charset="2"/>
              <a:buChar char="q"/>
            </a:pPr>
            <a:r>
              <a:rPr lang="en-US" sz="1400" dirty="0" smtClean="0">
                <a:latin typeface="Arial" pitchFamily="34" charset="0"/>
                <a:cs typeface="Arial" pitchFamily="34" charset="0"/>
              </a:rPr>
              <a:t>  It is an asset which is not completed to be used. All expenses in relation to the CWIP should be debited to CWIP A/c.  When the asset is completed &amp; ready to be used then Amount should be transferred to the Respective Asset A/c. Quarterly review should be done in order to ensure that expense in relation to CWIP is debited to CWIP A/c &amp; not in the respective expense A/c.</a:t>
            </a:r>
            <a:endParaRPr lang="en-IN" sz="1400" dirty="0">
              <a:latin typeface="Arial" pitchFamily="34" charset="0"/>
              <a:cs typeface="Arial" pitchFamily="34" charset="0"/>
            </a:endParaRPr>
          </a:p>
        </p:txBody>
      </p:sp>
      <p:sp>
        <p:nvSpPr>
          <p:cNvPr id="27" name="Slide Number Placeholder 26"/>
          <p:cNvSpPr>
            <a:spLocks noGrp="1"/>
          </p:cNvSpPr>
          <p:nvPr>
            <p:ph type="sldNum" sz="quarter" idx="12"/>
          </p:nvPr>
        </p:nvSpPr>
        <p:spPr>
          <a:xfrm>
            <a:off x="4038600" y="6477000"/>
            <a:ext cx="762000" cy="244475"/>
          </a:xfrm>
        </p:spPr>
        <p:txBody>
          <a:bodyPr/>
          <a:lstStyle/>
          <a:p>
            <a:fld id="{B6F15528-21DE-4FAA-801E-634DDDAF4B2B}" type="slidenum">
              <a:rPr lang="en-US" smtClean="0"/>
              <a:pPr/>
              <a:t>8</a:t>
            </a:fld>
            <a:endParaRPr lang="en-US"/>
          </a:p>
        </p:txBody>
      </p:sp>
      <p:sp>
        <p:nvSpPr>
          <p:cNvPr id="29" name="Footer Placeholder 6"/>
          <p:cNvSpPr>
            <a:spLocks noGrp="1"/>
          </p:cNvSpPr>
          <p:nvPr>
            <p:ph type="ftr" sz="quarter" idx="11"/>
          </p:nvPr>
        </p:nvSpPr>
        <p:spPr>
          <a:xfrm>
            <a:off x="5638800" y="6473130"/>
            <a:ext cx="3505200" cy="365760"/>
          </a:xfrm>
        </p:spPr>
        <p:txBody>
          <a:bodyPr/>
          <a:lstStyle/>
          <a:p>
            <a:r>
              <a:rPr lang="en-US" dirty="0" smtClean="0"/>
              <a:t>ABC Sugar </a:t>
            </a:r>
            <a:r>
              <a:rPr lang="en-US" dirty="0" smtClean="0"/>
              <a:t>Mills Ltd</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286000" y="228600"/>
            <a:ext cx="3962400" cy="457200"/>
          </a:xfrm>
          <a:prstGeom prst="roundRect">
            <a:avLst>
              <a:gd name="adj" fmla="val 40909"/>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1600" dirty="0" smtClean="0">
                <a:latin typeface="Verdana" pitchFamily="34" charset="0"/>
                <a:ea typeface="Verdana" pitchFamily="34" charset="0"/>
                <a:cs typeface="Verdana" pitchFamily="34" charset="0"/>
              </a:rPr>
              <a:t>5.) Revaluation of an Asset : </a:t>
            </a:r>
            <a:endParaRPr lang="en-IN" sz="1600" dirty="0">
              <a:latin typeface="Verdana" pitchFamily="34" charset="0"/>
              <a:ea typeface="Verdana" pitchFamily="34" charset="0"/>
              <a:cs typeface="Verdana" pitchFamily="34" charset="0"/>
            </a:endParaRPr>
          </a:p>
        </p:txBody>
      </p:sp>
      <p:sp>
        <p:nvSpPr>
          <p:cNvPr id="3" name="TextBox 2"/>
          <p:cNvSpPr txBox="1"/>
          <p:nvPr/>
        </p:nvSpPr>
        <p:spPr>
          <a:xfrm>
            <a:off x="457200" y="990600"/>
            <a:ext cx="8458200" cy="738664"/>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fontAlgn="t">
              <a:buFont typeface="Wingdings" pitchFamily="2" charset="2"/>
              <a:buChar char="q"/>
            </a:pPr>
            <a:r>
              <a:rPr lang="en-US" sz="1400" dirty="0" smtClean="0">
                <a:latin typeface="Arial" pitchFamily="34" charset="0"/>
                <a:cs typeface="Arial" pitchFamily="34" charset="0"/>
              </a:rPr>
              <a:t> Assets are valued at Historical Cost in the books of accounts. In the subsequent years the value of asset could be higher or lower than its present book value due to the inflationary conditions of the economy.</a:t>
            </a:r>
            <a:endParaRPr lang="en-US" sz="1400" dirty="0">
              <a:latin typeface="Arial" pitchFamily="34" charset="0"/>
              <a:cs typeface="Arial" pitchFamily="34" charset="0"/>
            </a:endParaRPr>
          </a:p>
        </p:txBody>
      </p:sp>
      <p:sp>
        <p:nvSpPr>
          <p:cNvPr id="4" name="Flowchart: Process 3"/>
          <p:cNvSpPr/>
          <p:nvPr/>
        </p:nvSpPr>
        <p:spPr>
          <a:xfrm>
            <a:off x="796635" y="1981200"/>
            <a:ext cx="1447800" cy="533400"/>
          </a:xfrm>
          <a:prstGeom prst="flowChartProcess">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400" dirty="0" smtClean="0"/>
              <a:t>Net Book Value</a:t>
            </a:r>
            <a:endParaRPr lang="en-IN" sz="1400" dirty="0"/>
          </a:p>
        </p:txBody>
      </p:sp>
      <p:cxnSp>
        <p:nvCxnSpPr>
          <p:cNvPr id="6" name="Straight Arrow Connector 5"/>
          <p:cNvCxnSpPr>
            <a:stCxn id="4" idx="3"/>
            <a:endCxn id="11" idx="1"/>
          </p:cNvCxnSpPr>
          <p:nvPr/>
        </p:nvCxnSpPr>
        <p:spPr>
          <a:xfrm>
            <a:off x="2244435" y="2247900"/>
            <a:ext cx="3013365" cy="69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124200" y="1981200"/>
            <a:ext cx="1143000" cy="276999"/>
          </a:xfrm>
          <a:prstGeom prst="rect">
            <a:avLst/>
          </a:prstGeom>
          <a:noFill/>
        </p:spPr>
        <p:txBody>
          <a:bodyPr wrap="square" rtlCol="0">
            <a:spAutoFit/>
          </a:bodyPr>
          <a:lstStyle/>
          <a:p>
            <a:r>
              <a:rPr lang="en-US" sz="1200" dirty="0" smtClean="0"/>
              <a:t>UPWARD</a:t>
            </a:r>
            <a:endParaRPr lang="en-IN" sz="1200" dirty="0"/>
          </a:p>
        </p:txBody>
      </p:sp>
      <p:sp>
        <p:nvSpPr>
          <p:cNvPr id="11" name="Flowchart: Process 10"/>
          <p:cNvSpPr/>
          <p:nvPr/>
        </p:nvSpPr>
        <p:spPr>
          <a:xfrm>
            <a:off x="5257800" y="1988125"/>
            <a:ext cx="2286000" cy="533400"/>
          </a:xfrm>
          <a:prstGeom prst="flowChartProcess">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400" dirty="0" smtClean="0"/>
              <a:t>Related to previous decrease</a:t>
            </a:r>
            <a:endParaRPr lang="en-IN" sz="1400" dirty="0" smtClean="0"/>
          </a:p>
        </p:txBody>
      </p:sp>
      <p:cxnSp>
        <p:nvCxnSpPr>
          <p:cNvPr id="13" name="Straight Arrow Connector 12"/>
          <p:cNvCxnSpPr/>
          <p:nvPr/>
        </p:nvCxnSpPr>
        <p:spPr>
          <a:xfrm flipV="1">
            <a:off x="7543800" y="2286000"/>
            <a:ext cx="533400" cy="381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7543800" y="2071255"/>
            <a:ext cx="457200" cy="276999"/>
          </a:xfrm>
          <a:prstGeom prst="rect">
            <a:avLst/>
          </a:prstGeom>
          <a:noFill/>
        </p:spPr>
        <p:txBody>
          <a:bodyPr wrap="square" rtlCol="0">
            <a:spAutoFit/>
          </a:bodyPr>
          <a:lstStyle/>
          <a:p>
            <a:r>
              <a:rPr lang="en-US" sz="1200" dirty="0" smtClean="0"/>
              <a:t>NO</a:t>
            </a:r>
            <a:endParaRPr lang="en-IN" sz="1200" dirty="0"/>
          </a:p>
        </p:txBody>
      </p:sp>
      <p:cxnSp>
        <p:nvCxnSpPr>
          <p:cNvPr id="20" name="Straight Arrow Connector 19"/>
          <p:cNvCxnSpPr>
            <a:stCxn id="11" idx="2"/>
            <a:endCxn id="21" idx="0"/>
          </p:cNvCxnSpPr>
          <p:nvPr/>
        </p:nvCxnSpPr>
        <p:spPr>
          <a:xfrm rot="16200000" flipH="1">
            <a:off x="6208570" y="2713755"/>
            <a:ext cx="394850" cy="103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1" name="Flowchart: Process 20"/>
          <p:cNvSpPr/>
          <p:nvPr/>
        </p:nvSpPr>
        <p:spPr>
          <a:xfrm>
            <a:off x="5382490" y="2916375"/>
            <a:ext cx="2057400" cy="1295400"/>
          </a:xfrm>
          <a:prstGeom prst="flowChartProcess">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400" dirty="0" smtClean="0"/>
              <a:t>Credit to P/L A/c to the extent already charged to P/L A/c &amp; the excess if any, to Revaluation Reserve</a:t>
            </a:r>
            <a:endParaRPr lang="en-IN" sz="1400" dirty="0" smtClean="0"/>
          </a:p>
        </p:txBody>
      </p:sp>
      <p:cxnSp>
        <p:nvCxnSpPr>
          <p:cNvPr id="23" name="Straight Connector 22"/>
          <p:cNvCxnSpPr/>
          <p:nvPr/>
        </p:nvCxnSpPr>
        <p:spPr>
          <a:xfrm rot="5400000">
            <a:off x="6819900" y="3543300"/>
            <a:ext cx="2514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rot="10800000">
            <a:off x="7391400" y="4800600"/>
            <a:ext cx="685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6" name="Flowchart: Process 25"/>
          <p:cNvSpPr/>
          <p:nvPr/>
        </p:nvSpPr>
        <p:spPr>
          <a:xfrm>
            <a:off x="5257800" y="4558145"/>
            <a:ext cx="2133600" cy="533400"/>
          </a:xfrm>
          <a:prstGeom prst="flowChartProcess">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400" dirty="0" smtClean="0"/>
              <a:t>Credit the difference to Revaluation Reserve</a:t>
            </a:r>
            <a:endParaRPr lang="en-IN" sz="1400" dirty="0" smtClean="0"/>
          </a:p>
        </p:txBody>
      </p:sp>
      <p:cxnSp>
        <p:nvCxnSpPr>
          <p:cNvPr id="29" name="Straight Arrow Connector 28"/>
          <p:cNvCxnSpPr>
            <a:stCxn id="4" idx="2"/>
            <a:endCxn id="30" idx="0"/>
          </p:cNvCxnSpPr>
          <p:nvPr/>
        </p:nvCxnSpPr>
        <p:spPr>
          <a:xfrm rot="16200000" flipH="1">
            <a:off x="1255567" y="2779567"/>
            <a:ext cx="533400" cy="346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0" name="Flowchart: Process 29"/>
          <p:cNvSpPr/>
          <p:nvPr/>
        </p:nvSpPr>
        <p:spPr>
          <a:xfrm>
            <a:off x="228600" y="3048000"/>
            <a:ext cx="2590800" cy="533400"/>
          </a:xfrm>
          <a:prstGeom prst="flowChartProcess">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400" dirty="0" smtClean="0"/>
              <a:t>Related to previous increase</a:t>
            </a:r>
            <a:endParaRPr lang="en-IN" sz="1400" dirty="0"/>
          </a:p>
        </p:txBody>
      </p:sp>
      <p:cxnSp>
        <p:nvCxnSpPr>
          <p:cNvPr id="31" name="Straight Arrow Connector 30"/>
          <p:cNvCxnSpPr>
            <a:stCxn id="30" idx="2"/>
            <a:endCxn id="32" idx="0"/>
          </p:cNvCxnSpPr>
          <p:nvPr/>
        </p:nvCxnSpPr>
        <p:spPr>
          <a:xfrm rot="16200000" flipH="1">
            <a:off x="1262495" y="3842905"/>
            <a:ext cx="533400" cy="103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2" name="Flowchart: Process 31"/>
          <p:cNvSpPr/>
          <p:nvPr/>
        </p:nvSpPr>
        <p:spPr>
          <a:xfrm>
            <a:off x="581890" y="4114800"/>
            <a:ext cx="1905000" cy="1219200"/>
          </a:xfrm>
          <a:prstGeom prst="flowChartProcess">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400" dirty="0" smtClean="0"/>
              <a:t>Debit to Revaluation Reserve to the extent available &amp; charge the balance  to P/L A/c</a:t>
            </a:r>
            <a:endParaRPr lang="en-IN" sz="1400" dirty="0" smtClean="0"/>
          </a:p>
        </p:txBody>
      </p:sp>
      <p:cxnSp>
        <p:nvCxnSpPr>
          <p:cNvPr id="34" name="Straight Arrow Connector 33"/>
          <p:cNvCxnSpPr/>
          <p:nvPr/>
        </p:nvCxnSpPr>
        <p:spPr>
          <a:xfrm flipV="1">
            <a:off x="2819400" y="3276600"/>
            <a:ext cx="762000" cy="381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rot="5400000">
            <a:off x="3009106" y="3848100"/>
            <a:ext cx="1143794" cy="7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7" name="Flowchart: Process 36"/>
          <p:cNvSpPr/>
          <p:nvPr/>
        </p:nvSpPr>
        <p:spPr>
          <a:xfrm>
            <a:off x="2819400" y="4419600"/>
            <a:ext cx="1828800" cy="838200"/>
          </a:xfrm>
          <a:prstGeom prst="flowChartProcess">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400" dirty="0" smtClean="0"/>
              <a:t>Charge the difference to P/L A/c</a:t>
            </a:r>
            <a:endParaRPr lang="en-IN" sz="1400" dirty="0" smtClean="0"/>
          </a:p>
        </p:txBody>
      </p:sp>
      <p:sp>
        <p:nvSpPr>
          <p:cNvPr id="39" name="TextBox 38"/>
          <p:cNvSpPr txBox="1"/>
          <p:nvPr/>
        </p:nvSpPr>
        <p:spPr>
          <a:xfrm>
            <a:off x="2895600" y="3048000"/>
            <a:ext cx="533400" cy="276999"/>
          </a:xfrm>
          <a:prstGeom prst="rect">
            <a:avLst/>
          </a:prstGeom>
          <a:noFill/>
        </p:spPr>
        <p:txBody>
          <a:bodyPr wrap="square" rtlCol="0">
            <a:spAutoFit/>
          </a:bodyPr>
          <a:lstStyle/>
          <a:p>
            <a:r>
              <a:rPr lang="en-US" sz="1200" dirty="0" smtClean="0"/>
              <a:t>NO</a:t>
            </a:r>
            <a:endParaRPr lang="en-IN" sz="1200" dirty="0"/>
          </a:p>
        </p:txBody>
      </p:sp>
      <p:sp>
        <p:nvSpPr>
          <p:cNvPr id="40" name="TextBox 39"/>
          <p:cNvSpPr txBox="1"/>
          <p:nvPr/>
        </p:nvSpPr>
        <p:spPr>
          <a:xfrm>
            <a:off x="1600200" y="3657600"/>
            <a:ext cx="533400" cy="276999"/>
          </a:xfrm>
          <a:prstGeom prst="rect">
            <a:avLst/>
          </a:prstGeom>
          <a:noFill/>
        </p:spPr>
        <p:txBody>
          <a:bodyPr wrap="square" rtlCol="0">
            <a:spAutoFit/>
          </a:bodyPr>
          <a:lstStyle/>
          <a:p>
            <a:r>
              <a:rPr lang="en-US" sz="1200" dirty="0" smtClean="0"/>
              <a:t>YES</a:t>
            </a:r>
            <a:endParaRPr lang="en-IN" sz="1200" dirty="0"/>
          </a:p>
        </p:txBody>
      </p:sp>
      <p:sp>
        <p:nvSpPr>
          <p:cNvPr id="57" name="TextBox 56"/>
          <p:cNvSpPr txBox="1"/>
          <p:nvPr/>
        </p:nvSpPr>
        <p:spPr>
          <a:xfrm>
            <a:off x="6400800" y="2514600"/>
            <a:ext cx="533400" cy="276999"/>
          </a:xfrm>
          <a:prstGeom prst="rect">
            <a:avLst/>
          </a:prstGeom>
          <a:noFill/>
        </p:spPr>
        <p:txBody>
          <a:bodyPr wrap="square" rtlCol="0">
            <a:spAutoFit/>
          </a:bodyPr>
          <a:lstStyle/>
          <a:p>
            <a:r>
              <a:rPr lang="en-US" sz="1200" dirty="0" smtClean="0"/>
              <a:t>YES</a:t>
            </a:r>
            <a:endParaRPr lang="en-IN" sz="1200" dirty="0"/>
          </a:p>
        </p:txBody>
      </p:sp>
      <p:sp>
        <p:nvSpPr>
          <p:cNvPr id="61" name="TextBox 60"/>
          <p:cNvSpPr txBox="1"/>
          <p:nvPr/>
        </p:nvSpPr>
        <p:spPr>
          <a:xfrm>
            <a:off x="1468580" y="2590800"/>
            <a:ext cx="1295400" cy="276999"/>
          </a:xfrm>
          <a:prstGeom prst="rect">
            <a:avLst/>
          </a:prstGeom>
          <a:noFill/>
        </p:spPr>
        <p:txBody>
          <a:bodyPr wrap="square" rtlCol="0">
            <a:spAutoFit/>
          </a:bodyPr>
          <a:lstStyle/>
          <a:p>
            <a:r>
              <a:rPr lang="en-US" sz="1200" dirty="0" smtClean="0"/>
              <a:t>DOWNWARD</a:t>
            </a:r>
            <a:endParaRPr lang="en-IN" sz="1200" dirty="0"/>
          </a:p>
        </p:txBody>
      </p:sp>
      <p:sp>
        <p:nvSpPr>
          <p:cNvPr id="62" name="TextBox 61"/>
          <p:cNvSpPr txBox="1"/>
          <p:nvPr/>
        </p:nvSpPr>
        <p:spPr>
          <a:xfrm>
            <a:off x="533400" y="5715000"/>
            <a:ext cx="8229600" cy="338554"/>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1600" u="sng" dirty="0" smtClean="0"/>
              <a:t>Note</a:t>
            </a:r>
            <a:r>
              <a:rPr lang="en-US" sz="1400" dirty="0" smtClean="0"/>
              <a:t>:  “No” means first time revaluation. “Yes” means second and subsequent revaluations</a:t>
            </a:r>
          </a:p>
        </p:txBody>
      </p:sp>
      <p:sp>
        <p:nvSpPr>
          <p:cNvPr id="27" name="Slide Number Placeholder 26"/>
          <p:cNvSpPr>
            <a:spLocks noGrp="1"/>
          </p:cNvSpPr>
          <p:nvPr>
            <p:ph type="sldNum" sz="quarter" idx="12"/>
          </p:nvPr>
        </p:nvSpPr>
        <p:spPr>
          <a:xfrm>
            <a:off x="3886200" y="6477000"/>
            <a:ext cx="762000" cy="244475"/>
          </a:xfrm>
        </p:spPr>
        <p:txBody>
          <a:bodyPr/>
          <a:lstStyle/>
          <a:p>
            <a:fld id="{B6F15528-21DE-4FAA-801E-634DDDAF4B2B}" type="slidenum">
              <a:rPr lang="en-US" smtClean="0"/>
              <a:pPr/>
              <a:t>9</a:t>
            </a:fld>
            <a:endParaRPr lang="en-US" dirty="0"/>
          </a:p>
        </p:txBody>
      </p:sp>
      <p:sp>
        <p:nvSpPr>
          <p:cNvPr id="33" name="Footer Placeholder 6"/>
          <p:cNvSpPr>
            <a:spLocks noGrp="1"/>
          </p:cNvSpPr>
          <p:nvPr>
            <p:ph type="ftr" sz="quarter" idx="11"/>
          </p:nvPr>
        </p:nvSpPr>
        <p:spPr>
          <a:xfrm>
            <a:off x="5638800" y="6473130"/>
            <a:ext cx="3505200" cy="365760"/>
          </a:xfrm>
        </p:spPr>
        <p:txBody>
          <a:bodyPr/>
          <a:lstStyle/>
          <a:p>
            <a:r>
              <a:rPr lang="en-US" dirty="0" smtClean="0"/>
              <a:t>ABC Sugar </a:t>
            </a:r>
            <a:r>
              <a:rPr lang="en-US" dirty="0" smtClean="0"/>
              <a:t>Mills Ltd</a:t>
            </a:r>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3742</TotalTime>
  <Words>2439</Words>
  <Application>Microsoft Office PowerPoint</Application>
  <PresentationFormat>On-screen Show (4:3)</PresentationFormat>
  <Paragraphs>408</Paragraphs>
  <Slides>20</Slides>
  <Notes>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20</vt:i4>
      </vt:variant>
    </vt:vector>
  </HeadingPairs>
  <TitlesOfParts>
    <vt:vector size="30" baseType="lpstr">
      <vt:lpstr>Microsoft JhengHei</vt:lpstr>
      <vt:lpstr>Arial</vt:lpstr>
      <vt:lpstr>Calibri</vt:lpstr>
      <vt:lpstr>Century Gothic</vt:lpstr>
      <vt:lpstr>Franklin Gothic Book</vt:lpstr>
      <vt:lpstr>Franklin Gothic Medium</vt:lpstr>
      <vt:lpstr>Verdana</vt:lpstr>
      <vt:lpstr>Wingdings</vt:lpstr>
      <vt:lpstr>Wingdings 2</vt:lpstr>
      <vt:lpstr>Trek</vt:lpstr>
      <vt:lpstr>ABC Sugar mills ltd.</vt:lpstr>
      <vt:lpstr>Purpose: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SOP for Fixed Assets Management</dc:title>
  <dc:creator>Harshit</dc:creator>
  <cp:lastModifiedBy>Harshit</cp:lastModifiedBy>
  <cp:revision>49</cp:revision>
  <dcterms:created xsi:type="dcterms:W3CDTF">2006-08-16T00:00:00Z</dcterms:created>
  <dcterms:modified xsi:type="dcterms:W3CDTF">2014-09-02T14:35:35Z</dcterms:modified>
</cp:coreProperties>
</file>