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15"/>
  </p:notesMasterIdLst>
  <p:sldIdLst>
    <p:sldId id="257" r:id="rId2"/>
    <p:sldId id="258" r:id="rId3"/>
    <p:sldId id="284" r:id="rId4"/>
    <p:sldId id="303" r:id="rId5"/>
    <p:sldId id="269" r:id="rId6"/>
    <p:sldId id="289" r:id="rId7"/>
    <p:sldId id="300" r:id="rId8"/>
    <p:sldId id="301" r:id="rId9"/>
    <p:sldId id="304" r:id="rId10"/>
    <p:sldId id="305" r:id="rId11"/>
    <p:sldId id="306" r:id="rId12"/>
    <p:sldId id="307" r:id="rId13"/>
    <p:sldId id="29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1" autoAdjust="0"/>
    <p:restoredTop sz="95520" autoAdjust="0"/>
  </p:normalViewPr>
  <p:slideViewPr>
    <p:cSldViewPr>
      <p:cViewPr varScale="1">
        <p:scale>
          <a:sx n="71" d="100"/>
          <a:sy n="71" d="100"/>
        </p:scale>
        <p:origin x="-49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51C59C-B454-400B-9D73-CFAAD09CDDB4}" type="datetimeFigureOut">
              <a:rPr lang="en-US" smtClean="0"/>
              <a:pPr/>
              <a:t>10/18/2012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83A9D4-BF36-4099-BD76-01474F22FE4D}" type="slidenum">
              <a:rPr lang="en-US" smtClean="0"/>
              <a:pPr/>
              <a:t>‹#›</a:t>
            </a:fld>
            <a:endParaRPr lang="en-US"/>
          </a:p>
        </p:txBody>
      </p:sp>
    </p:spTree>
    <p:extLst>
      <p:ext uri="{BB962C8B-B14F-4D97-AF65-F5344CB8AC3E}">
        <p14:creationId xmlns:p14="http://schemas.microsoft.com/office/powerpoint/2010/main" xmlns="" val="2159083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1"/>
          <p:cNvGrpSpPr>
            <a:grpSpLocks/>
          </p:cNvGrpSpPr>
          <p:nvPr/>
        </p:nvGrpSpPr>
        <p:grpSpPr bwMode="auto">
          <a:xfrm>
            <a:off x="0" y="0"/>
            <a:ext cx="9144000" cy="6400800"/>
            <a:chOff x="0" y="0"/>
            <a:chExt cx="9144000" cy="6400800"/>
          </a:xfrm>
        </p:grpSpPr>
        <p:sp>
          <p:nvSpPr>
            <p:cNvPr id="5" name="Rectangle 4"/>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nvGrpSpPr>
            <p:cNvPr id="6" name="Group 10"/>
            <p:cNvGrpSpPr>
              <a:grpSpLocks/>
            </p:cNvGrpSpPr>
            <p:nvPr/>
          </p:nvGrpSpPr>
          <p:grpSpPr bwMode="auto">
            <a:xfrm>
              <a:off x="0" y="0"/>
              <a:ext cx="9144000" cy="6400800"/>
              <a:chOff x="0" y="0"/>
              <a:chExt cx="9144000" cy="6400800"/>
            </a:xfrm>
          </p:grpSpPr>
          <p:sp>
            <p:nvSpPr>
              <p:cNvPr id="8" name="Rectangle 7"/>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9" name="Rectangle 8"/>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7" name="Rectangle 6"/>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
        <p:nvSpPr>
          <p:cNvPr id="10" name="Date Placeholder 3"/>
          <p:cNvSpPr>
            <a:spLocks noGrp="1"/>
          </p:cNvSpPr>
          <p:nvPr>
            <p:ph type="dt" sz="half" idx="10"/>
          </p:nvPr>
        </p:nvSpPr>
        <p:spPr>
          <a:xfrm>
            <a:off x="6934200" y="6553200"/>
            <a:ext cx="1676400" cy="228600"/>
          </a:xfrm>
        </p:spPr>
        <p:txBody>
          <a:bodyPr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1D8BD707-D9CF-40AE-B4C6-C98DA3205C09}" type="datetimeFigureOut">
              <a:rPr lang="en-US" smtClean="0"/>
              <a:pPr/>
              <a:t>10/18/2012</a:t>
            </a:fld>
            <a:endParaRPr lang="en-US"/>
          </a:p>
        </p:txBody>
      </p:sp>
      <p:sp>
        <p:nvSpPr>
          <p:cNvPr id="11" name="Footer Placeholder 4"/>
          <p:cNvSpPr>
            <a:spLocks noGrp="1"/>
          </p:cNvSpPr>
          <p:nvPr>
            <p:ph type="ftr" sz="quarter" idx="11"/>
          </p:nvPr>
        </p:nvSpPr>
        <p:spPr>
          <a:xfrm>
            <a:off x="1892300" y="6553200"/>
            <a:ext cx="1676400" cy="228600"/>
          </a:xfrm>
        </p:spPr>
        <p:txBody>
          <a:bodyPr anchor="t" anchorCtr="0"/>
          <a:lstStyle>
            <a:lvl1pPr>
              <a:defRPr>
                <a:solidFill>
                  <a:sysClr val="windowText" lastClr="000000"/>
                </a:solidFill>
              </a:defRPr>
            </a:lvl1pPr>
          </a:lstStyle>
          <a:p>
            <a:endParaRPr lang="en-US"/>
          </a:p>
        </p:txBody>
      </p:sp>
      <p:sp>
        <p:nvSpPr>
          <p:cNvPr id="12" name="Slide Number Placeholder 5"/>
          <p:cNvSpPr>
            <a:spLocks noGrp="1"/>
          </p:cNvSpPr>
          <p:nvPr>
            <p:ph type="sldNum" sz="quarter" idx="12"/>
          </p:nvPr>
        </p:nvSpPr>
        <p:spPr>
          <a:xfrm>
            <a:off x="4870450" y="6553200"/>
            <a:ext cx="762000" cy="228600"/>
          </a:xfrm>
        </p:spPr>
        <p:txBody>
          <a:bodyPr/>
          <a:lstStyle>
            <a:lvl1pPr algn="ctr">
              <a:defRPr sz="900" kern="1200" cap="small" baseline="0">
                <a:solidFill>
                  <a:sysClr val="windowText" lastClr="000000"/>
                </a:solidFill>
                <a:latin typeface="+mj-lt"/>
                <a:ea typeface="+mn-ea"/>
                <a:cs typeface="+mn-cs"/>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4" name="Group 10"/>
          <p:cNvGrpSpPr>
            <a:grpSpLocks/>
          </p:cNvGrpSpPr>
          <p:nvPr/>
        </p:nvGrpSpPr>
        <p:grpSpPr bwMode="auto">
          <a:xfrm>
            <a:off x="0" y="0"/>
            <a:ext cx="9144000" cy="6858000"/>
            <a:chOff x="-442912" y="457200"/>
            <a:chExt cx="9144000" cy="6858000"/>
          </a:xfrm>
        </p:grpSpPr>
        <p:sp>
          <p:nvSpPr>
            <p:cNvPr id="5" name="Rectangle 4"/>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5"/>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6"/>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Oval 7"/>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10" name="Footer Placeholder 4"/>
          <p:cNvSpPr>
            <a:spLocks noGrp="1"/>
          </p:cNvSpPr>
          <p:nvPr>
            <p:ph type="ftr" sz="quarter" idx="11"/>
          </p:nvPr>
        </p:nvSpPr>
        <p:spPr/>
        <p:txBody>
          <a:bodyPr/>
          <a:lstStyle>
            <a:lvl1pPr>
              <a:defRPr/>
            </a:lvl1pPr>
          </a:lstStyle>
          <a:p>
            <a:endParaRPr lang="en-US"/>
          </a:p>
        </p:txBody>
      </p:sp>
      <p:sp>
        <p:nvSpPr>
          <p:cNvPr id="11" name="Slide Number Placeholder 5"/>
          <p:cNvSpPr>
            <a:spLocks noGrp="1"/>
          </p:cNvSpPr>
          <p:nvPr>
            <p:ph type="sldNum" sz="quarter" idx="12"/>
          </p:nvPr>
        </p:nvSpPr>
        <p:spPr>
          <a:xfrm>
            <a:off x="7848600" y="533400"/>
            <a:ext cx="762000" cy="609600"/>
          </a:xfrm>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3600">
                <a:latin typeface="Agency FB" pitchFamily="34" charset="0"/>
              </a:defRPr>
            </a:lvl1pPr>
          </a:lstStyle>
          <a:p>
            <a:r>
              <a:rPr lang="en-US" smtClean="0"/>
              <a:t>Click to edit Master title style</a:t>
            </a:r>
            <a:endParaRPr/>
          </a:p>
        </p:txBody>
      </p:sp>
      <p:sp>
        <p:nvSpPr>
          <p:cNvPr id="3" name="Content Placeholder 2"/>
          <p:cNvSpPr>
            <a:spLocks noGrp="1"/>
          </p:cNvSpPr>
          <p:nvPr>
            <p:ph idx="1"/>
          </p:nvPr>
        </p:nvSpPr>
        <p:spPr/>
        <p:txBody>
          <a:bodyPr/>
          <a:lstStyle>
            <a:lvl1pPr>
              <a:defRPr>
                <a:latin typeface="Candara" pitchFamily="34" charset="0"/>
              </a:defRPr>
            </a:lvl1pPr>
            <a:lvl2pPr>
              <a:defRPr>
                <a:latin typeface="Agency FB"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10"/>
          <p:cNvGrpSpPr>
            <a:grpSpLocks/>
          </p:cNvGrpSpPr>
          <p:nvPr/>
        </p:nvGrpSpPr>
        <p:grpSpPr bwMode="auto">
          <a:xfrm>
            <a:off x="0" y="0"/>
            <a:ext cx="9144000" cy="6858000"/>
            <a:chOff x="0" y="0"/>
            <a:chExt cx="9144000" cy="6858000"/>
          </a:xfrm>
        </p:grpSpPr>
        <p:sp>
          <p:nvSpPr>
            <p:cNvPr id="5" name="Rectangle 4"/>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5"/>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6"/>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1905000" y="2667000"/>
            <a:ext cx="6629400" cy="1143000"/>
          </a:xfrm>
        </p:spPr>
        <p:txBody>
          <a:bodyPr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a:xfrm>
            <a:off x="6931025" y="6556375"/>
            <a:ext cx="1673225" cy="228600"/>
          </a:xfrm>
        </p:spPr>
        <p:txBody>
          <a:bodyPr/>
          <a:lstStyle>
            <a:lvl1pPr>
              <a:defRPr/>
            </a:lvl1pPr>
          </a:lstStyle>
          <a:p>
            <a:fld id="{1D8BD707-D9CF-40AE-B4C6-C98DA3205C09}" type="datetimeFigureOut">
              <a:rPr lang="en-US" smtClean="0"/>
              <a:pPr/>
              <a:t>10/18/2012</a:t>
            </a:fld>
            <a:endParaRPr lang="en-US"/>
          </a:p>
        </p:txBody>
      </p:sp>
      <p:sp>
        <p:nvSpPr>
          <p:cNvPr id="9" name="Footer Placeholder 4"/>
          <p:cNvSpPr>
            <a:spLocks noGrp="1"/>
          </p:cNvSpPr>
          <p:nvPr>
            <p:ph type="ftr" sz="quarter" idx="11"/>
          </p:nvPr>
        </p:nvSpPr>
        <p:spPr>
          <a:xfrm>
            <a:off x="1892300" y="6556375"/>
            <a:ext cx="1673225" cy="228600"/>
          </a:xfrm>
        </p:spPr>
        <p:txBody>
          <a:bodyPr/>
          <a:lstStyle>
            <a:lvl1pPr>
              <a:defRPr/>
            </a:lvl1pPr>
          </a:lstStyle>
          <a:p>
            <a:endParaRPr lang="en-US"/>
          </a:p>
        </p:txBody>
      </p:sp>
      <p:sp>
        <p:nvSpPr>
          <p:cNvPr id="10" name="Slide Number Placeholder 5"/>
          <p:cNvSpPr>
            <a:spLocks noGrp="1"/>
          </p:cNvSpPr>
          <p:nvPr>
            <p:ph type="sldNum" sz="quarter" idx="12"/>
          </p:nvPr>
        </p:nvSpPr>
        <p:spPr>
          <a:xfrm>
            <a:off x="4867275" y="6556375"/>
            <a:ext cx="762000" cy="228600"/>
          </a:xfrm>
        </p:spPr>
        <p:txBody>
          <a:bodyP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rtlCol="0" anchor="ctr">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3" name="Group 10"/>
          <p:cNvGrpSpPr>
            <a:grpSpLocks/>
          </p:cNvGrpSpPr>
          <p:nvPr/>
        </p:nvGrpSpPr>
        <p:grpSpPr bwMode="auto">
          <a:xfrm>
            <a:off x="0" y="0"/>
            <a:ext cx="9144000" cy="1676400"/>
            <a:chOff x="0" y="0"/>
            <a:chExt cx="9144000" cy="1676400"/>
          </a:xfrm>
        </p:grpSpPr>
        <p:sp>
          <p:nvSpPr>
            <p:cNvPr id="4" name="Rectangle 3"/>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Rectangle 4"/>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Oval 5"/>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7" name="Date Placeholder 2"/>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8" name="Footer Placeholder 3"/>
          <p:cNvSpPr>
            <a:spLocks noGrp="1"/>
          </p:cNvSpPr>
          <p:nvPr>
            <p:ph type="ftr" sz="quarter" idx="11"/>
          </p:nvPr>
        </p:nvSpPr>
        <p:spPr/>
        <p:txBody>
          <a:bodyPr/>
          <a:lstStyle>
            <a:lvl1pPr>
              <a:defRPr/>
            </a:lvl1pPr>
          </a:lstStyle>
          <a:p>
            <a:endParaRPr lang="en-US"/>
          </a:p>
        </p:txBody>
      </p:sp>
      <p:sp>
        <p:nvSpPr>
          <p:cNvPr id="9"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2" name="Group 9"/>
          <p:cNvGrpSpPr>
            <a:grpSpLocks/>
          </p:cNvGrpSpPr>
          <p:nvPr/>
        </p:nvGrpSpPr>
        <p:grpSpPr bwMode="auto">
          <a:xfrm>
            <a:off x="0" y="0"/>
            <a:ext cx="1828800" cy="1676400"/>
            <a:chOff x="457200" y="457200"/>
            <a:chExt cx="1828800" cy="1676400"/>
          </a:xfrm>
        </p:grpSpPr>
        <p:sp>
          <p:nvSpPr>
            <p:cNvPr id="3" name="Rectangle 2"/>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4" name="Oval 3"/>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5" name="Date Placeholder 1"/>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6" name="Footer Placeholder 2"/>
          <p:cNvSpPr>
            <a:spLocks noGrp="1"/>
          </p:cNvSpPr>
          <p:nvPr>
            <p:ph type="ftr" sz="quarter" idx="11"/>
          </p:nvPr>
        </p:nvSpPr>
        <p:spPr/>
        <p:txBody>
          <a:bodyPr/>
          <a:lstStyle>
            <a:lvl1pPr>
              <a:defRPr/>
            </a:lvl1pPr>
          </a:lstStyle>
          <a:p>
            <a:endParaRPr lang="en-US"/>
          </a:p>
        </p:txBody>
      </p:sp>
      <p:sp>
        <p:nvSpPr>
          <p:cNvPr id="7"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rtlCol="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164592" y="3031489"/>
            <a:ext cx="1527048" cy="2359152"/>
          </a:xfrm>
        </p:spPr>
        <p:txBody>
          <a:bodyPr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1D8BD707-D9CF-40AE-B4C6-C98DA3205C09}" type="datetimeFigureOut">
              <a:rPr lang="en-US" smtClean="0"/>
              <a:pPr/>
              <a:t>10/18/2012</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ransition spd="med">
    <p:rand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 name="Group 11"/>
          <p:cNvGrpSpPr>
            <a:grpSpLocks/>
          </p:cNvGrpSpPr>
          <p:nvPr/>
        </p:nvGrpSpPr>
        <p:grpSpPr bwMode="auto">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3075" name="Text Placeholder 2"/>
          <p:cNvSpPr>
            <a:spLocks noGrp="1"/>
          </p:cNvSpPr>
          <p:nvPr>
            <p:ph type="body" idx="1"/>
          </p:nvPr>
        </p:nvSpPr>
        <p:spPr bwMode="auto">
          <a:xfrm>
            <a:off x="2438400" y="2286000"/>
            <a:ext cx="6248400" cy="3840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588"/>
            <a:ext cx="2133600" cy="365125"/>
          </a:xfrm>
          <a:prstGeom prst="rect">
            <a:avLst/>
          </a:prstGeom>
        </p:spPr>
        <p:txBody>
          <a:bodyPr vert="horz" lIns="91440" tIns="45720" rIns="91440" bIns="45720" rtlCol="0" anchor="ctr"/>
          <a:lstStyle>
            <a:lvl1pPr algn="r" fontAlgn="auto">
              <a:spcBef>
                <a:spcPts val="0"/>
              </a:spcBef>
              <a:spcAft>
                <a:spcPts val="0"/>
              </a:spcAft>
              <a:defRPr sz="900" cap="small" baseline="0">
                <a:solidFill>
                  <a:schemeClr val="tx1"/>
                </a:solidFill>
                <a:latin typeface="+mj-lt"/>
              </a:defRPr>
            </a:lvl1pPr>
          </a:lstStyle>
          <a:p>
            <a:fld id="{1D8BD707-D9CF-40AE-B4C6-C98DA3205C09}" type="datetimeFigureOut">
              <a:rPr lang="en-US" smtClean="0"/>
              <a:pPr/>
              <a:t>10/18/2012</a:t>
            </a:fld>
            <a:endParaRPr lang="en-US"/>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fontAlgn="auto">
              <a:spcBef>
                <a:spcPts val="0"/>
              </a:spcBef>
              <a:spcAft>
                <a:spcPts val="0"/>
              </a:spcAft>
              <a:defRPr sz="900" cap="small" baseline="0">
                <a:solidFill>
                  <a:schemeClr val="tx1"/>
                </a:solidFill>
                <a:latin typeface="+mj-lt"/>
              </a:defRPr>
            </a:lvl1pPr>
          </a:lstStyle>
          <a:p>
            <a:endParaRPr lang="en-US"/>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fontAlgn="auto">
              <a:spcBef>
                <a:spcPts val="0"/>
              </a:spcBef>
              <a:spcAft>
                <a:spcPts val="0"/>
              </a:spcAft>
              <a:defRPr sz="1600" cap="small" baseline="0">
                <a:solidFill>
                  <a:schemeClr val="tx1"/>
                </a:solidFill>
                <a:latin typeface="+mj-lt"/>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wipe(left)">
                                      <p:cBhvr>
                                        <p:cTn id="7" dur="500"/>
                                        <p:tgtEl>
                                          <p:spTgt spid="307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wipe(left)">
                                      <p:cBhvr>
                                        <p:cTn id="10" dur="500"/>
                                        <p:tgtEl>
                                          <p:spTgt spid="307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wipe(left)">
                                      <p:cBhvr>
                                        <p:cTn id="13" dur="500"/>
                                        <p:tgtEl>
                                          <p:spTgt spid="3075">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075">
                                            <p:txEl>
                                              <p:pRg st="3" end="3"/>
                                            </p:txEl>
                                          </p:spTgt>
                                        </p:tgtEl>
                                        <p:attrNameLst>
                                          <p:attrName>style.visibility</p:attrName>
                                        </p:attrNameLst>
                                      </p:cBhvr>
                                      <p:to>
                                        <p:strVal val="visible"/>
                                      </p:to>
                                    </p:set>
                                    <p:animEffect transition="in" filter="wipe(left)">
                                      <p:cBhvr>
                                        <p:cTn id="16" dur="500"/>
                                        <p:tgtEl>
                                          <p:spTgt spid="3075">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animEffect transition="in" filter="wipe(left)">
                                      <p:cBhvr>
                                        <p:cTn id="19"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advAuto="0"/>
    </p:bldLst>
  </p:timing>
  <p:hf sldNum="0" hdr="0" ftr="0" dt="0"/>
  <p:txStyles>
    <p:titleStyle>
      <a:lvl1pPr algn="r" rtl="0" eaLnBrk="1" fontAlgn="base" hangingPunct="1">
        <a:spcBef>
          <a:spcPct val="0"/>
        </a:spcBef>
        <a:spcAft>
          <a:spcPct val="0"/>
        </a:spcAft>
        <a:defRPr sz="4400" kern="1200" cap="small" spc="200">
          <a:solidFill>
            <a:schemeClr val="tx1"/>
          </a:solidFill>
          <a:latin typeface="+mj-lt"/>
          <a:ea typeface="+mj-ea"/>
          <a:cs typeface="+mj-cs"/>
        </a:defRPr>
      </a:lvl1pPr>
      <a:lvl2pPr algn="r" rtl="0" eaLnBrk="1" fontAlgn="base" hangingPunct="1">
        <a:spcBef>
          <a:spcPct val="0"/>
        </a:spcBef>
        <a:spcAft>
          <a:spcPct val="0"/>
        </a:spcAft>
        <a:defRPr sz="4400">
          <a:solidFill>
            <a:schemeClr val="tx1"/>
          </a:solidFill>
          <a:latin typeface="Trebuchet MS" pitchFamily="34" charset="0"/>
        </a:defRPr>
      </a:lvl2pPr>
      <a:lvl3pPr algn="r" rtl="0" eaLnBrk="1" fontAlgn="base" hangingPunct="1">
        <a:spcBef>
          <a:spcPct val="0"/>
        </a:spcBef>
        <a:spcAft>
          <a:spcPct val="0"/>
        </a:spcAft>
        <a:defRPr sz="4400">
          <a:solidFill>
            <a:schemeClr val="tx1"/>
          </a:solidFill>
          <a:latin typeface="Trebuchet MS" pitchFamily="34" charset="0"/>
        </a:defRPr>
      </a:lvl3pPr>
      <a:lvl4pPr algn="r" rtl="0" eaLnBrk="1" fontAlgn="base" hangingPunct="1">
        <a:spcBef>
          <a:spcPct val="0"/>
        </a:spcBef>
        <a:spcAft>
          <a:spcPct val="0"/>
        </a:spcAft>
        <a:defRPr sz="4400">
          <a:solidFill>
            <a:schemeClr val="tx1"/>
          </a:solidFill>
          <a:latin typeface="Trebuchet MS" pitchFamily="34" charset="0"/>
        </a:defRPr>
      </a:lvl4pPr>
      <a:lvl5pPr algn="r" rtl="0" eaLnBrk="1" fontAlgn="base" hangingPunct="1">
        <a:spcBef>
          <a:spcPct val="0"/>
        </a:spcBef>
        <a:spcAft>
          <a:spcPct val="0"/>
        </a:spcAft>
        <a:defRPr sz="4400">
          <a:solidFill>
            <a:schemeClr val="tx1"/>
          </a:solidFill>
          <a:latin typeface="Trebuchet MS" pitchFamily="34" charset="0"/>
        </a:defRPr>
      </a:lvl5pPr>
      <a:lvl6pPr marL="457200" algn="r" rtl="0" eaLnBrk="1" fontAlgn="base" hangingPunct="1">
        <a:spcBef>
          <a:spcPct val="0"/>
        </a:spcBef>
        <a:spcAft>
          <a:spcPct val="0"/>
        </a:spcAft>
        <a:defRPr sz="4400">
          <a:solidFill>
            <a:schemeClr val="tx1"/>
          </a:solidFill>
          <a:latin typeface="Trebuchet MS" pitchFamily="34" charset="0"/>
        </a:defRPr>
      </a:lvl6pPr>
      <a:lvl7pPr marL="914400" algn="r" rtl="0" eaLnBrk="1" fontAlgn="base" hangingPunct="1">
        <a:spcBef>
          <a:spcPct val="0"/>
        </a:spcBef>
        <a:spcAft>
          <a:spcPct val="0"/>
        </a:spcAft>
        <a:defRPr sz="4400">
          <a:solidFill>
            <a:schemeClr val="tx1"/>
          </a:solidFill>
          <a:latin typeface="Trebuchet MS" pitchFamily="34" charset="0"/>
        </a:defRPr>
      </a:lvl7pPr>
      <a:lvl8pPr marL="1371600" algn="r" rtl="0" eaLnBrk="1" fontAlgn="base" hangingPunct="1">
        <a:spcBef>
          <a:spcPct val="0"/>
        </a:spcBef>
        <a:spcAft>
          <a:spcPct val="0"/>
        </a:spcAft>
        <a:defRPr sz="4400">
          <a:solidFill>
            <a:schemeClr val="tx1"/>
          </a:solidFill>
          <a:latin typeface="Trebuchet MS" pitchFamily="34" charset="0"/>
        </a:defRPr>
      </a:lvl8pPr>
      <a:lvl9pPr marL="1828800" algn="r" rtl="0" eaLnBrk="1" fontAlgn="base" hangingPunct="1">
        <a:spcBef>
          <a:spcPct val="0"/>
        </a:spcBef>
        <a:spcAft>
          <a:spcPct val="0"/>
        </a:spcAft>
        <a:defRPr sz="4400">
          <a:solidFill>
            <a:schemeClr val="tx1"/>
          </a:solidFill>
          <a:latin typeface="Trebuchet MS" pitchFamily="34" charset="0"/>
        </a:defRPr>
      </a:lvl9pPr>
    </p:titleStyle>
    <p:bodyStyle>
      <a:lvl1pPr marL="457200" indent="-457200" algn="l" rtl="0" eaLnBrk="1" fontAlgn="base" hangingPunct="1">
        <a:spcBef>
          <a:spcPts val="1800"/>
        </a:spcBef>
        <a:spcAft>
          <a:spcPct val="0"/>
        </a:spcAft>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rtl="0" eaLnBrk="1" fontAlgn="base" hangingPunct="1">
        <a:spcBef>
          <a:spcPts val="1800"/>
        </a:spcBef>
        <a:spcAft>
          <a:spcPct val="0"/>
        </a:spcAft>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rtl="0" eaLnBrk="1" fontAlgn="base" hangingPunct="1">
        <a:spcBef>
          <a:spcPts val="1200"/>
        </a:spcBef>
        <a:spcAft>
          <a:spcPct val="0"/>
        </a:spcAft>
        <a:buClr>
          <a:srgbClr val="D4E336"/>
        </a:buClr>
        <a:buSzPct val="80000"/>
        <a:buFont typeface="Wingdings" pitchFamily="2" charset="2"/>
        <a:buChar char=""/>
        <a:defRPr sz="2400" kern="1200">
          <a:solidFill>
            <a:schemeClr val="tx1"/>
          </a:solidFill>
          <a:latin typeface="+mn-lt"/>
          <a:ea typeface="+mn-ea"/>
          <a:cs typeface="+mn-cs"/>
        </a:defRPr>
      </a:lvl3pPr>
      <a:lvl4pPr marL="1828800" indent="-457200" algn="l" rtl="0" eaLnBrk="1" fontAlgn="base" hangingPunct="1">
        <a:spcBef>
          <a:spcPts val="1200"/>
        </a:spcBef>
        <a:spcAft>
          <a:spcPct val="0"/>
        </a:spcAft>
        <a:buClr>
          <a:srgbClr val="0C8228"/>
        </a:buClr>
        <a:buSzPct val="80000"/>
        <a:buFont typeface="Wingdings" pitchFamily="2" charset="2"/>
        <a:buChar char=""/>
        <a:defRPr sz="1600" kern="1200">
          <a:solidFill>
            <a:schemeClr val="tx1"/>
          </a:solidFill>
          <a:latin typeface="+mn-lt"/>
          <a:ea typeface="+mn-ea"/>
          <a:cs typeface="+mn-cs"/>
        </a:defRPr>
      </a:lvl4pPr>
      <a:lvl5pPr marL="2286000" indent="-457200" algn="l" rtl="0" eaLnBrk="1" fontAlgn="base" hangingPunct="1">
        <a:spcBef>
          <a:spcPts val="1200"/>
        </a:spcBef>
        <a:spcAft>
          <a:spcPct val="0"/>
        </a:spcAft>
        <a:buClr>
          <a:srgbClr val="C0EDA8"/>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25687" y="533400"/>
            <a:ext cx="1331913" cy="533400"/>
          </a:xfrm>
        </p:spPr>
        <p:txBody>
          <a:bodyPr>
            <a:normAutofit fontScale="90000"/>
          </a:bodyPr>
          <a:lstStyle/>
          <a:p>
            <a:r>
              <a:rPr lang="en-US" sz="4400" spc="600" dirty="0" smtClean="0">
                <a:latin typeface="Bodoni MT Condensed" pitchFamily="18" charset="0"/>
                <a:cs typeface="Andalus" pitchFamily="18" charset="-78"/>
              </a:rPr>
              <a:t>IRDA</a:t>
            </a:r>
            <a:endParaRPr lang="en-US" sz="4400" spc="600" dirty="0">
              <a:latin typeface="Bodoni MT Condensed" pitchFamily="18" charset="0"/>
              <a:cs typeface="Andalus" pitchFamily="18" charset="-78"/>
            </a:endParaRPr>
          </a:p>
        </p:txBody>
      </p:sp>
      <p:pic>
        <p:nvPicPr>
          <p:cNvPr id="7" name="Content Placeholder 6" descr="IRDA2.jpg"/>
          <p:cNvPicPr>
            <a:picLocks noGrp="1" noChangeAspect="1"/>
          </p:cNvPicPr>
          <p:nvPr>
            <p:ph idx="1"/>
          </p:nvPr>
        </p:nvPicPr>
        <p:blipFill>
          <a:blip r:embed="rId2"/>
          <a:stretch>
            <a:fillRect/>
          </a:stretch>
        </p:blipFill>
        <p:spPr>
          <a:xfrm>
            <a:off x="4724400" y="1828800"/>
            <a:ext cx="3670300" cy="4737100"/>
          </a:xfrm>
          <a:prstGeom prst="round2DiagRect">
            <a:avLst>
              <a:gd name="adj1" fmla="val 18688"/>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 Placeholder 5"/>
          <p:cNvSpPr>
            <a:spLocks noGrp="1"/>
          </p:cNvSpPr>
          <p:nvPr>
            <p:ph type="body" sz="half" idx="2"/>
          </p:nvPr>
        </p:nvSpPr>
        <p:spPr>
          <a:xfrm>
            <a:off x="228600" y="2286000"/>
            <a:ext cx="4953000" cy="3124201"/>
          </a:xfrm>
        </p:spPr>
        <p:txBody>
          <a:bodyPr/>
          <a:lstStyle/>
          <a:p>
            <a:r>
              <a:rPr lang="en-US" sz="2400" spc="300" dirty="0" smtClean="0">
                <a:solidFill>
                  <a:schemeClr val="tx1"/>
                </a:solidFill>
                <a:latin typeface="Brush Script MT" pitchFamily="66" charset="0"/>
              </a:rPr>
              <a:t> </a:t>
            </a:r>
            <a:r>
              <a:rPr lang="en-US" sz="2400" spc="300" dirty="0" smtClean="0">
                <a:solidFill>
                  <a:schemeClr val="tx1"/>
                </a:solidFill>
                <a:latin typeface="Arial" pitchFamily="34" charset="0"/>
                <a:cs typeface="Arial" pitchFamily="34" charset="0"/>
              </a:rPr>
              <a:t>BY </a:t>
            </a:r>
          </a:p>
          <a:p>
            <a:r>
              <a:rPr lang="en-US" sz="2400" spc="300" dirty="0" smtClean="0">
                <a:solidFill>
                  <a:schemeClr val="tx1"/>
                </a:solidFill>
                <a:latin typeface="Arial" pitchFamily="34" charset="0"/>
                <a:cs typeface="Arial" pitchFamily="34" charset="0"/>
              </a:rPr>
              <a:t> CA. SAYANTAN   </a:t>
            </a:r>
            <a:r>
              <a:rPr lang="en-US" sz="2400" spc="300" dirty="0" smtClean="0">
                <a:solidFill>
                  <a:schemeClr val="tx1"/>
                </a:solidFill>
                <a:latin typeface="Arial" pitchFamily="34" charset="0"/>
                <a:cs typeface="Arial" pitchFamily="34" charset="0"/>
              </a:rPr>
              <a:t>BASU </a:t>
            </a:r>
          </a:p>
        </p:txBody>
      </p:sp>
    </p:spTree>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6248400" cy="1143000"/>
          </a:xfrm>
        </p:spPr>
        <p:txBody>
          <a:bodyPr/>
          <a:lstStyle/>
          <a:p>
            <a:r>
              <a:rPr lang="en-US" dirty="0" smtClean="0"/>
              <a:t>Continued…</a:t>
            </a:r>
            <a:endParaRPr lang="en-US" dirty="0"/>
          </a:p>
        </p:txBody>
      </p:sp>
      <p:sp>
        <p:nvSpPr>
          <p:cNvPr id="4" name="Rectangle 3"/>
          <p:cNvSpPr/>
          <p:nvPr/>
        </p:nvSpPr>
        <p:spPr>
          <a:xfrm>
            <a:off x="1828800" y="2438400"/>
            <a:ext cx="6477000" cy="3477875"/>
          </a:xfrm>
          <a:prstGeom prst="rect">
            <a:avLst/>
          </a:prstGeom>
        </p:spPr>
        <p:txBody>
          <a:bodyPr wrap="square">
            <a:spAutoFit/>
          </a:bodyPr>
          <a:lstStyle/>
          <a:p>
            <a:pPr marL="457200" lvl="0" indent="-457200" fontAlgn="base">
              <a:spcBef>
                <a:spcPts val="1800"/>
              </a:spcBef>
              <a:spcAft>
                <a:spcPct val="0"/>
              </a:spcAft>
              <a:buClr>
                <a:schemeClr val="accent1"/>
              </a:buClr>
              <a:buSzPct val="80000"/>
              <a:buFont typeface="Wingdings" pitchFamily="2" charset="2"/>
              <a:buChar char=""/>
              <a:defRPr/>
            </a:pPr>
            <a:r>
              <a:rPr lang="en-US" sz="2000" dirty="0" smtClean="0"/>
              <a:t>IRDA The Insurance Advisory Committee (Meetings) Regulations, 2000</a:t>
            </a:r>
          </a:p>
          <a:p>
            <a:pPr marL="457200" lvl="0" indent="-457200" fontAlgn="base">
              <a:spcBef>
                <a:spcPts val="1800"/>
              </a:spcBef>
              <a:spcAft>
                <a:spcPct val="0"/>
              </a:spcAft>
              <a:buClr>
                <a:schemeClr val="accent1"/>
              </a:buClr>
              <a:buSzPct val="80000"/>
              <a:buFont typeface="Wingdings" pitchFamily="2" charset="2"/>
              <a:buChar char=""/>
              <a:defRPr/>
            </a:pPr>
            <a:r>
              <a:rPr lang="en-US" sz="2000" dirty="0" smtClean="0"/>
              <a:t>IRDA Assets, Liabilities, and Solvency Margin of Insurers Regulations, 2000</a:t>
            </a:r>
          </a:p>
          <a:p>
            <a:pPr marL="457200" lvl="0" indent="-457200" fontAlgn="base">
              <a:spcBef>
                <a:spcPts val="1800"/>
              </a:spcBef>
              <a:spcAft>
                <a:spcPct val="0"/>
              </a:spcAft>
              <a:buClr>
                <a:schemeClr val="accent1"/>
              </a:buClr>
              <a:buSzPct val="80000"/>
              <a:buFont typeface="Wingdings" pitchFamily="2" charset="2"/>
              <a:buChar char=""/>
              <a:defRPr/>
            </a:pPr>
            <a:r>
              <a:rPr lang="en-US" sz="2000" dirty="0" smtClean="0"/>
              <a:t>IRDA Obligations of Insurers to Rural Social Sectors Regulations, 2000</a:t>
            </a:r>
          </a:p>
          <a:p>
            <a:pPr marL="457200" lvl="0" indent="-457200" fontAlgn="base">
              <a:spcBef>
                <a:spcPts val="1800"/>
              </a:spcBef>
              <a:spcAft>
                <a:spcPct val="0"/>
              </a:spcAft>
              <a:buClr>
                <a:schemeClr val="accent1"/>
              </a:buClr>
              <a:buSzPct val="80000"/>
              <a:buFont typeface="Wingdings" pitchFamily="2" charset="2"/>
              <a:buChar char=""/>
              <a:defRPr/>
            </a:pPr>
            <a:r>
              <a:rPr lang="en-US" sz="2000" dirty="0" smtClean="0"/>
              <a:t>IRDA Licensing of Insurance Agents Regulations, 2000</a:t>
            </a:r>
          </a:p>
          <a:p>
            <a:pPr marL="457200" lvl="0" indent="-457200" fontAlgn="base">
              <a:spcBef>
                <a:spcPts val="1800"/>
              </a:spcBef>
              <a:spcAft>
                <a:spcPct val="0"/>
              </a:spcAft>
              <a:buClr>
                <a:schemeClr val="accent1"/>
              </a:buClr>
              <a:buSzPct val="80000"/>
              <a:buFont typeface="Wingdings" pitchFamily="2" charset="2"/>
              <a:buChar char=""/>
              <a:defRPr/>
            </a:pPr>
            <a:r>
              <a:rPr lang="en-US" sz="2000" dirty="0" smtClean="0"/>
              <a:t>IRDA Appointed Actuary 2000</a:t>
            </a:r>
          </a:p>
        </p:txBody>
      </p:sp>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7620000" cy="712787"/>
          </a:xfrm>
        </p:spPr>
        <p:txBody>
          <a:bodyPr/>
          <a:lstStyle/>
          <a:p>
            <a:pPr>
              <a:defRPr/>
            </a:pPr>
            <a:r>
              <a:rPr lang="en-US" sz="3200" dirty="0" smtClean="0"/>
              <a:t>Supervisory regulations of IRDA</a:t>
            </a:r>
            <a:endParaRPr lang="en-US" sz="3200" dirty="0">
              <a:solidFill>
                <a:schemeClr val="tx1"/>
              </a:solidFill>
            </a:endParaRPr>
          </a:p>
        </p:txBody>
      </p:sp>
      <p:graphicFrame>
        <p:nvGraphicFramePr>
          <p:cNvPr id="5" name="Content Placeholder 4"/>
          <p:cNvGraphicFramePr>
            <a:graphicFrameLocks noGrp="1"/>
          </p:cNvGraphicFramePr>
          <p:nvPr>
            <p:ph idx="1"/>
          </p:nvPr>
        </p:nvGraphicFramePr>
        <p:xfrm>
          <a:off x="304800" y="990600"/>
          <a:ext cx="8610600" cy="5638800"/>
        </p:xfrm>
        <a:graphic>
          <a:graphicData uri="http://schemas.openxmlformats.org/drawingml/2006/table">
            <a:tbl>
              <a:tblPr firstRow="1" bandRow="1">
                <a:tableStyleId>{5C22544A-7EE6-4342-B048-85BDC9FD1C3A}</a:tableStyleId>
              </a:tblPr>
              <a:tblGrid>
                <a:gridCol w="717550"/>
                <a:gridCol w="2949928"/>
                <a:gridCol w="4943122"/>
              </a:tblGrid>
              <a:tr h="363030">
                <a:tc>
                  <a:txBody>
                    <a:bodyPr/>
                    <a:lstStyle/>
                    <a:p>
                      <a:pPr algn="ctr"/>
                      <a:r>
                        <a:rPr lang="en-US" sz="1400" dirty="0" smtClean="0">
                          <a:latin typeface="Rupee Foradian" pitchFamily="34" charset="0"/>
                        </a:rPr>
                        <a:t>Crit.</a:t>
                      </a:r>
                      <a:endParaRPr lang="en-US" sz="1400" dirty="0">
                        <a:latin typeface="Rupee Foradian" pitchFamily="34" charset="0"/>
                      </a:endParaRPr>
                    </a:p>
                  </a:txBody>
                  <a:tcPr/>
                </a:tc>
                <a:tc>
                  <a:txBody>
                    <a:bodyPr/>
                    <a:lstStyle/>
                    <a:p>
                      <a:pPr algn="ctr"/>
                      <a:r>
                        <a:rPr lang="en-US" sz="1400" dirty="0" smtClean="0">
                          <a:latin typeface="Rupee Foradian" pitchFamily="34" charset="0"/>
                        </a:rPr>
                        <a:t>Contents</a:t>
                      </a:r>
                      <a:endParaRPr lang="en-US" sz="1400" dirty="0">
                        <a:latin typeface="Rupee Foradian" pitchFamily="34" charset="0"/>
                      </a:endParaRPr>
                    </a:p>
                  </a:txBody>
                  <a:tcPr/>
                </a:tc>
                <a:tc>
                  <a:txBody>
                    <a:bodyPr/>
                    <a:lstStyle/>
                    <a:p>
                      <a:pPr algn="ctr"/>
                      <a:r>
                        <a:rPr lang="en-US" sz="1400" dirty="0" smtClean="0">
                          <a:latin typeface="Rupee Foradian" pitchFamily="34" charset="0"/>
                        </a:rPr>
                        <a:t>Compliance</a:t>
                      </a:r>
                      <a:endParaRPr lang="en-US" sz="1400" dirty="0">
                        <a:latin typeface="Rupee Foradian" pitchFamily="34" charset="0"/>
                      </a:endParaRPr>
                    </a:p>
                  </a:txBody>
                  <a:tcPr/>
                </a:tc>
              </a:tr>
              <a:tr h="957281">
                <a:tc>
                  <a:txBody>
                    <a:bodyPr/>
                    <a:lstStyle/>
                    <a:p>
                      <a:pPr>
                        <a:spcAft>
                          <a:spcPts val="0"/>
                        </a:spcAft>
                      </a:pPr>
                      <a:r>
                        <a:rPr lang="en-US" sz="1400" dirty="0">
                          <a:solidFill>
                            <a:srgbClr val="000000"/>
                          </a:solidFill>
                          <a:latin typeface="Rupee Foradian" pitchFamily="34" charset="0"/>
                          <a:ea typeface="Times New Roman"/>
                        </a:rPr>
                        <a:t>a. </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Legislation or regulation clearly defines the objectives of insurance supervision. </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Insurance Regulatory and Development Authority Act, 1999. The Insurance Act, 1938 and the Regulations framed there under lay down the regulatory framework for supervision </a:t>
                      </a:r>
                    </a:p>
                  </a:txBody>
                  <a:tcPr marL="68580" marR="68580" marT="0" marB="0"/>
                </a:tc>
              </a:tr>
              <a:tr h="1435921">
                <a:tc>
                  <a:txBody>
                    <a:bodyPr/>
                    <a:lstStyle/>
                    <a:p>
                      <a:pPr>
                        <a:spcAft>
                          <a:spcPts val="0"/>
                        </a:spcAft>
                      </a:pPr>
                      <a:r>
                        <a:rPr lang="en-US" sz="1400">
                          <a:solidFill>
                            <a:srgbClr val="000000"/>
                          </a:solidFill>
                          <a:latin typeface="Rupee Foradian" pitchFamily="34" charset="0"/>
                          <a:ea typeface="Times New Roman"/>
                        </a:rPr>
                        <a:t>b. </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Key objectives of supervision promote the maintenance of efficient, fair, safe and stable insurance markets for the benefit and protection of policyholders.</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Key objective is enshrined in the mission statement which is</a:t>
                      </a:r>
                    </a:p>
                    <a:p>
                      <a:pPr marL="342900" lvl="0" indent="-342900">
                        <a:spcAft>
                          <a:spcPts val="0"/>
                        </a:spcAft>
                        <a:buFont typeface="Symbol"/>
                        <a:buChar char=""/>
                      </a:pPr>
                      <a:r>
                        <a:rPr lang="en-US" sz="1400" dirty="0">
                          <a:solidFill>
                            <a:srgbClr val="000000"/>
                          </a:solidFill>
                          <a:latin typeface="Rupee Foradian" pitchFamily="34" charset="0"/>
                          <a:ea typeface="Times New Roman"/>
                        </a:rPr>
                        <a:t>To protect policyholders interest</a:t>
                      </a:r>
                    </a:p>
                    <a:p>
                      <a:pPr marL="342900" lvl="0" indent="-342900">
                        <a:spcAft>
                          <a:spcPts val="0"/>
                        </a:spcAft>
                        <a:buFont typeface="Symbol"/>
                        <a:buChar char=""/>
                      </a:pPr>
                      <a:r>
                        <a:rPr lang="en-US" sz="1400" dirty="0">
                          <a:solidFill>
                            <a:srgbClr val="000000"/>
                          </a:solidFill>
                          <a:latin typeface="Rupee Foradian" pitchFamily="34" charset="0"/>
                          <a:ea typeface="Times New Roman"/>
                        </a:rPr>
                        <a:t>To regulate, promote and ensure the orderly growth of insurance and reinsurance business.  </a:t>
                      </a:r>
                    </a:p>
                  </a:txBody>
                  <a:tcPr marL="68580" marR="68580" marT="0" marB="0"/>
                </a:tc>
              </a:tr>
              <a:tr h="1193525">
                <a:tc>
                  <a:txBody>
                    <a:bodyPr/>
                    <a:lstStyle/>
                    <a:p>
                      <a:pPr>
                        <a:spcAft>
                          <a:spcPts val="0"/>
                        </a:spcAft>
                      </a:pPr>
                      <a:r>
                        <a:rPr lang="en-US" sz="1400" dirty="0">
                          <a:solidFill>
                            <a:srgbClr val="000000"/>
                          </a:solidFill>
                          <a:latin typeface="Rupee Foradian" pitchFamily="34" charset="0"/>
                          <a:ea typeface="Times New Roman"/>
                        </a:rPr>
                        <a:t>c. </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Where there are multiple objectives, Supervisor discloses and explains how each objective will be applied</a:t>
                      </a:r>
                    </a:p>
                  </a:txBody>
                  <a:tcPr marL="68580" marR="68580" marT="0" marB="0"/>
                </a:tc>
                <a:tc>
                  <a:txBody>
                    <a:bodyPr/>
                    <a:lstStyle/>
                    <a:p>
                      <a:pPr algn="just">
                        <a:spcAft>
                          <a:spcPts val="0"/>
                        </a:spcAft>
                      </a:pPr>
                      <a:r>
                        <a:rPr lang="en-US" sz="1400" dirty="0">
                          <a:solidFill>
                            <a:srgbClr val="000000"/>
                          </a:solidFill>
                          <a:latin typeface="Rupee Foradian" pitchFamily="34" charset="0"/>
                          <a:ea typeface="Times New Roman"/>
                        </a:rPr>
                        <a:t>Objective of the supervisor are cohesive and not mutually exclusive. </a:t>
                      </a:r>
                    </a:p>
                  </a:txBody>
                  <a:tcPr marL="68580" marR="68580" marT="0" marB="0"/>
                </a:tc>
              </a:tr>
              <a:tr h="734223">
                <a:tc>
                  <a:txBody>
                    <a:bodyPr/>
                    <a:lstStyle/>
                    <a:p>
                      <a:pPr>
                        <a:spcAft>
                          <a:spcPts val="0"/>
                        </a:spcAft>
                      </a:pPr>
                      <a:r>
                        <a:rPr lang="en-US" sz="1400">
                          <a:solidFill>
                            <a:srgbClr val="000000"/>
                          </a:solidFill>
                          <a:latin typeface="Rupee Foradian" pitchFamily="34" charset="0"/>
                          <a:ea typeface="Times New Roman"/>
                        </a:rPr>
                        <a:t>d. </a:t>
                      </a:r>
                    </a:p>
                  </a:txBody>
                  <a:tcPr marL="68580" marR="68580" marT="0" marB="0"/>
                </a:tc>
                <a:tc>
                  <a:txBody>
                    <a:bodyPr/>
                    <a:lstStyle/>
                    <a:p>
                      <a:pPr>
                        <a:spcAft>
                          <a:spcPts val="0"/>
                        </a:spcAft>
                      </a:pPr>
                      <a:r>
                        <a:rPr lang="en-US" sz="1400" dirty="0">
                          <a:solidFill>
                            <a:srgbClr val="000000"/>
                          </a:solidFill>
                          <a:latin typeface="Rupee Foradian" pitchFamily="34" charset="0"/>
                          <a:ea typeface="Times New Roman"/>
                        </a:rPr>
                        <a:t>Supervisor gives reasons for and explains any deviations from its objectives. </a:t>
                      </a:r>
                    </a:p>
                  </a:txBody>
                  <a:tcPr marL="68580" marR="68580" marT="0" marB="0"/>
                </a:tc>
                <a:tc>
                  <a:txBody>
                    <a:bodyPr/>
                    <a:lstStyle/>
                    <a:p>
                      <a:pPr algn="just">
                        <a:spcAft>
                          <a:spcPts val="0"/>
                        </a:spcAft>
                      </a:pPr>
                      <a:r>
                        <a:rPr lang="en-US" sz="1400" dirty="0">
                          <a:solidFill>
                            <a:srgbClr val="000000"/>
                          </a:solidFill>
                          <a:latin typeface="Rupee Foradian" pitchFamily="34" charset="0"/>
                          <a:ea typeface="Times New Roman"/>
                        </a:rPr>
                        <a:t>There are no instances of deviations from the stated objectives. </a:t>
                      </a:r>
                    </a:p>
                  </a:txBody>
                  <a:tcPr marL="68580" marR="68580" marT="0" marB="0"/>
                </a:tc>
              </a:tr>
              <a:tr h="954820">
                <a:tc>
                  <a:txBody>
                    <a:bodyPr/>
                    <a:lstStyle/>
                    <a:p>
                      <a:pPr>
                        <a:spcAft>
                          <a:spcPts val="0"/>
                        </a:spcAft>
                      </a:pPr>
                      <a:r>
                        <a:rPr lang="en-US" sz="1400">
                          <a:solidFill>
                            <a:srgbClr val="000000"/>
                          </a:solidFill>
                          <a:latin typeface="Rupee Foradian" pitchFamily="34" charset="0"/>
                          <a:ea typeface="Times New Roman"/>
                        </a:rPr>
                        <a:t>e. </a:t>
                      </a:r>
                    </a:p>
                  </a:txBody>
                  <a:tcPr marL="68580" marR="68580" marT="0" marB="0"/>
                </a:tc>
                <a:tc>
                  <a:txBody>
                    <a:bodyPr/>
                    <a:lstStyle/>
                    <a:p>
                      <a:pPr>
                        <a:spcAft>
                          <a:spcPts val="0"/>
                        </a:spcAft>
                      </a:pPr>
                      <a:r>
                        <a:rPr lang="en-US" sz="1400">
                          <a:solidFill>
                            <a:srgbClr val="000000"/>
                          </a:solidFill>
                          <a:latin typeface="Rupee Foradian" pitchFamily="34" charset="0"/>
                          <a:ea typeface="Times New Roman"/>
                        </a:rPr>
                        <a:t>Correction in law/Regulation initiated where objectives are contradictory</a:t>
                      </a:r>
                    </a:p>
                  </a:txBody>
                  <a:tcPr marL="68580" marR="68580" marT="0" marB="0"/>
                </a:tc>
                <a:tc>
                  <a:txBody>
                    <a:bodyPr/>
                    <a:lstStyle/>
                    <a:p>
                      <a:pPr algn="just">
                        <a:spcAft>
                          <a:spcPts val="0"/>
                        </a:spcAft>
                      </a:pPr>
                      <a:r>
                        <a:rPr lang="en-US" sz="1400" dirty="0">
                          <a:solidFill>
                            <a:srgbClr val="000000"/>
                          </a:solidFill>
                          <a:latin typeface="Rupee Foradian" pitchFamily="34" charset="0"/>
                          <a:ea typeface="Times New Roman"/>
                        </a:rPr>
                        <a:t>There are no contradictions in the objectives of the supervisor </a:t>
                      </a:r>
                    </a:p>
                  </a:txBody>
                  <a:tcPr marL="68580" marR="68580" marT="0" marB="0"/>
                </a:tc>
              </a:tr>
            </a:tbl>
          </a:graphicData>
        </a:graphic>
      </p:graphicFrame>
      <p:pic>
        <p:nvPicPr>
          <p:cNvPr id="27681" name="Picture 4" descr="㤭矪Ꚉ矧("/>
          <p:cNvPicPr>
            <a:picLocks noChangeAspect="1" noChangeArrowheads="1"/>
          </p:cNvPicPr>
          <p:nvPr/>
        </p:nvPicPr>
        <p:blipFill>
          <a:blip r:embed="rId2" cstate="print"/>
          <a:srcRect/>
          <a:stretch>
            <a:fillRect/>
          </a:stretch>
        </p:blipFill>
        <p:spPr bwMode="auto">
          <a:xfrm>
            <a:off x="8239125" y="0"/>
            <a:ext cx="904875" cy="1176338"/>
          </a:xfrm>
          <a:prstGeom prst="rect">
            <a:avLst/>
          </a:prstGeom>
          <a:noFill/>
          <a:ln w="9525">
            <a:noFill/>
            <a:miter lim="800000"/>
            <a:headEnd/>
            <a:tailEnd/>
          </a:ln>
        </p:spPr>
      </p:pic>
    </p:spTree>
    <p:extLst>
      <p:ext uri="{BB962C8B-B14F-4D97-AF65-F5344CB8AC3E}">
        <p14:creationId xmlns:p14="http://schemas.microsoft.com/office/powerpoint/2010/main" xmlns="" val="238243980"/>
      </p:ext>
    </p:extLst>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txBox="1">
            <a:spLocks noGrp="1"/>
          </p:cNvSpPr>
          <p:nvPr/>
        </p:nvSpPr>
        <p:spPr>
          <a:xfrm>
            <a:off x="6553200" y="6356350"/>
            <a:ext cx="2133600" cy="365125"/>
          </a:xfrm>
          <a:prstGeom prst="rect">
            <a:avLst/>
          </a:prstGeom>
          <a:noFill/>
        </p:spPr>
        <p:txBody>
          <a:bodyPr anchor="ctr"/>
          <a:lstStyle/>
          <a:p>
            <a:pPr algn="r">
              <a:defRPr/>
            </a:pPr>
            <a:fld id="{84F035EC-DADD-4305-B984-E11B7898DF5D}" type="slidenum">
              <a:rPr lang="en-US" sz="1200">
                <a:solidFill>
                  <a:schemeClr val="tx1">
                    <a:tint val="75000"/>
                  </a:schemeClr>
                </a:solidFill>
                <a:latin typeface="Arial" charset="0"/>
              </a:rPr>
              <a:pPr algn="r">
                <a:defRPr/>
              </a:pPr>
              <a:t>12</a:t>
            </a:fld>
            <a:endParaRPr lang="en-US" sz="1200">
              <a:solidFill>
                <a:schemeClr val="tx1">
                  <a:tint val="75000"/>
                </a:schemeClr>
              </a:solidFill>
              <a:latin typeface="Arial" charset="0"/>
            </a:endParaRPr>
          </a:p>
        </p:txBody>
      </p:sp>
      <p:sp>
        <p:nvSpPr>
          <p:cNvPr id="20483" name="Rectangle 2"/>
          <p:cNvSpPr>
            <a:spLocks noGrp="1"/>
          </p:cNvSpPr>
          <p:nvPr>
            <p:ph type="ctrTitle" idx="4294967295"/>
          </p:nvPr>
        </p:nvSpPr>
        <p:spPr>
          <a:xfrm>
            <a:off x="990600" y="152400"/>
            <a:ext cx="8153400" cy="838200"/>
          </a:xfrm>
        </p:spPr>
        <p:txBody>
          <a:bodyPr/>
          <a:lstStyle/>
          <a:p>
            <a:r>
              <a:rPr lang="en-US" sz="2800" b="1" dirty="0" smtClean="0">
                <a:solidFill>
                  <a:schemeClr val="bg1"/>
                </a:solidFill>
              </a:rPr>
              <a:t>ICP </a:t>
            </a:r>
            <a:r>
              <a:rPr lang="en-US" sz="2800" b="1" dirty="0" smtClean="0"/>
              <a:t>licensing </a:t>
            </a:r>
            <a:r>
              <a:rPr lang="en-US" sz="2800" b="1" dirty="0" smtClean="0">
                <a:solidFill>
                  <a:schemeClr val="bg1"/>
                </a:solidFill>
              </a:rPr>
              <a:t> </a:t>
            </a:r>
            <a:r>
              <a:rPr lang="en-US" sz="2800" b="1" dirty="0" smtClean="0"/>
              <a:t>regulations </a:t>
            </a:r>
            <a:r>
              <a:rPr lang="en-US" sz="2800" b="1" dirty="0" smtClean="0">
                <a:solidFill>
                  <a:schemeClr val="bg1"/>
                </a:solidFill>
              </a:rPr>
              <a:t> L</a:t>
            </a:r>
            <a:endParaRPr lang="en-US" sz="2800" dirty="0" smtClean="0">
              <a:solidFill>
                <a:schemeClr val="bg1"/>
              </a:solidFill>
            </a:endParaRPr>
          </a:p>
        </p:txBody>
      </p:sp>
      <p:sp>
        <p:nvSpPr>
          <p:cNvPr id="20484" name="Rectangle 3"/>
          <p:cNvSpPr>
            <a:spLocks noGrp="1"/>
          </p:cNvSpPr>
          <p:nvPr>
            <p:ph type="subTitle" idx="4294967295"/>
          </p:nvPr>
        </p:nvSpPr>
        <p:spPr>
          <a:xfrm>
            <a:off x="228600" y="1219200"/>
            <a:ext cx="8686800" cy="5410200"/>
          </a:xfrm>
        </p:spPr>
        <p:txBody>
          <a:bodyPr/>
          <a:lstStyle/>
          <a:p>
            <a:pPr marL="0" indent="0" eaLnBrk="1" hangingPunct="1">
              <a:lnSpc>
                <a:spcPct val="150000"/>
              </a:lnSpc>
              <a:buClr>
                <a:srgbClr val="FF0000"/>
              </a:buClr>
              <a:buFont typeface="Arial" pitchFamily="34" charset="0"/>
              <a:buNone/>
            </a:pPr>
            <a:r>
              <a:rPr lang="en-US" sz="1800" smtClean="0">
                <a:solidFill>
                  <a:schemeClr val="bg1"/>
                </a:solidFill>
                <a:latin typeface="Arial" pitchFamily="34" charset="0"/>
              </a:rPr>
              <a:t>  </a:t>
            </a:r>
          </a:p>
        </p:txBody>
      </p:sp>
      <p:pic>
        <p:nvPicPr>
          <p:cNvPr id="5125" name="Picture 4" descr="banner_1a"/>
          <p:cNvPicPr>
            <a:picLocks noChangeAspect="1" noChangeArrowheads="1"/>
          </p:cNvPicPr>
          <p:nvPr/>
        </p:nvPicPr>
        <p:blipFill>
          <a:blip r:embed="rId2" cstate="print"/>
          <a:srcRect/>
          <a:stretch>
            <a:fillRect/>
          </a:stretch>
        </p:blipFill>
        <p:spPr bwMode="auto">
          <a:xfrm>
            <a:off x="0" y="0"/>
            <a:ext cx="990600" cy="1298575"/>
          </a:xfrm>
          <a:prstGeom prst="rect">
            <a:avLst/>
          </a:prstGeom>
          <a:noFill/>
          <a:ln w="9525">
            <a:noFill/>
            <a:miter lim="800000"/>
            <a:headEnd/>
            <a:tailEnd/>
          </a:ln>
        </p:spPr>
      </p:pic>
      <p:sp>
        <p:nvSpPr>
          <p:cNvPr id="6" name="Slide Number Placeholder 5"/>
          <p:cNvSpPr txBox="1">
            <a:spLocks noGrp="1"/>
          </p:cNvSpPr>
          <p:nvPr/>
        </p:nvSpPr>
        <p:spPr>
          <a:xfrm>
            <a:off x="6553200" y="6356350"/>
            <a:ext cx="2133600" cy="365125"/>
          </a:xfrm>
          <a:prstGeom prst="rect">
            <a:avLst/>
          </a:prstGeom>
          <a:noFill/>
        </p:spPr>
        <p:txBody>
          <a:bodyPr anchor="ctr"/>
          <a:lstStyle/>
          <a:p>
            <a:pPr algn="r">
              <a:defRPr/>
            </a:pPr>
            <a:fld id="{226BBED7-F9FF-4D0C-9795-4A72EB9EC9F1}" type="slidenum">
              <a:rPr lang="en-US" sz="1200">
                <a:solidFill>
                  <a:schemeClr val="tx1">
                    <a:tint val="75000"/>
                  </a:schemeClr>
                </a:solidFill>
                <a:latin typeface="Arial" charset="0"/>
              </a:rPr>
              <a:pPr algn="r">
                <a:defRPr/>
              </a:pPr>
              <a:t>12</a:t>
            </a:fld>
            <a:endParaRPr lang="en-US" sz="1200">
              <a:solidFill>
                <a:schemeClr val="tx1">
                  <a:tint val="75000"/>
                </a:schemeClr>
              </a:solidFill>
              <a:latin typeface="Arial" charset="0"/>
            </a:endParaRPr>
          </a:p>
        </p:txBody>
      </p:sp>
      <p:graphicFrame>
        <p:nvGraphicFramePr>
          <p:cNvPr id="8" name="Table 7"/>
          <p:cNvGraphicFramePr>
            <a:graphicFrameLocks noGrp="1"/>
          </p:cNvGraphicFramePr>
          <p:nvPr/>
        </p:nvGraphicFramePr>
        <p:xfrm>
          <a:off x="0" y="1219200"/>
          <a:ext cx="8839200" cy="5638800"/>
        </p:xfrm>
        <a:graphic>
          <a:graphicData uri="http://schemas.openxmlformats.org/drawingml/2006/table">
            <a:tbl>
              <a:tblPr firstRow="1" bandRow="1">
                <a:tableStyleId>{5C22544A-7EE6-4342-B048-85BDC9FD1C3A}</a:tableStyleId>
              </a:tblPr>
              <a:tblGrid>
                <a:gridCol w="875956"/>
                <a:gridCol w="159265"/>
                <a:gridCol w="2546179"/>
                <a:gridCol w="4063314"/>
                <a:gridCol w="1194486"/>
              </a:tblGrid>
              <a:tr h="628985">
                <a:tc gridSpan="2">
                  <a:txBody>
                    <a:bodyPr/>
                    <a:lstStyle/>
                    <a:p>
                      <a:r>
                        <a:rPr lang="en-US" sz="1500" b="1" kern="1200" dirty="0" smtClean="0">
                          <a:solidFill>
                            <a:schemeClr val="lt1"/>
                          </a:solidFill>
                          <a:latin typeface="+mn-lt"/>
                          <a:ea typeface="+mn-ea"/>
                          <a:cs typeface="+mn-cs"/>
                        </a:rPr>
                        <a:t>ICP No. &amp; Details</a:t>
                      </a:r>
                      <a:endParaRPr lang="en-US" sz="1500" dirty="0"/>
                    </a:p>
                  </a:txBody>
                  <a:tcPr/>
                </a:tc>
                <a:tc hMerge="1">
                  <a:txBody>
                    <a:bodyPr/>
                    <a:lstStyle/>
                    <a:p>
                      <a:endParaRPr lang="en-US"/>
                    </a:p>
                  </a:txBody>
                  <a:tcPr/>
                </a:tc>
                <a:tc>
                  <a:txBody>
                    <a:bodyPr/>
                    <a:lstStyle/>
                    <a:p>
                      <a:r>
                        <a:rPr lang="en-US" sz="1500" b="1" kern="1200" dirty="0" smtClean="0">
                          <a:solidFill>
                            <a:schemeClr val="lt1"/>
                          </a:solidFill>
                          <a:latin typeface="+mn-lt"/>
                          <a:ea typeface="+mn-ea"/>
                          <a:cs typeface="+mn-cs"/>
                        </a:rPr>
                        <a:t>Essential Criteria</a:t>
                      </a:r>
                      <a:endParaRPr lang="en-US" sz="1500" dirty="0"/>
                    </a:p>
                  </a:txBody>
                  <a:tcPr/>
                </a:tc>
                <a:tc>
                  <a:txBody>
                    <a:bodyPr/>
                    <a:lstStyle/>
                    <a:p>
                      <a:r>
                        <a:rPr lang="en-US" sz="1500" b="1" kern="1200" dirty="0" smtClean="0">
                          <a:solidFill>
                            <a:schemeClr val="lt1"/>
                          </a:solidFill>
                          <a:latin typeface="+mn-lt"/>
                          <a:ea typeface="+mn-ea"/>
                          <a:cs typeface="+mn-cs"/>
                        </a:rPr>
                        <a:t>Corresponding Act/ Regulations</a:t>
                      </a:r>
                      <a:endParaRPr lang="en-US" sz="1500" dirty="0"/>
                    </a:p>
                  </a:txBody>
                  <a:tcPr/>
                </a:tc>
                <a:tc>
                  <a:txBody>
                    <a:bodyPr/>
                    <a:lstStyle/>
                    <a:p>
                      <a:r>
                        <a:rPr lang="en-US" sz="1500" dirty="0" smtClean="0"/>
                        <a:t>Compliance Status</a:t>
                      </a:r>
                      <a:endParaRPr lang="en-US" sz="1500" dirty="0"/>
                    </a:p>
                  </a:txBody>
                  <a:tcPr/>
                </a:tc>
              </a:tr>
              <a:tr h="628985">
                <a:tc gridSpan="5">
                  <a:txBody>
                    <a:bodyPr/>
                    <a:lstStyle/>
                    <a:p>
                      <a:r>
                        <a:rPr lang="en-US" sz="1500" kern="1200" dirty="0" smtClean="0">
                          <a:solidFill>
                            <a:schemeClr val="dk1"/>
                          </a:solidFill>
                          <a:latin typeface="+mn-lt"/>
                          <a:ea typeface="+mn-ea"/>
                          <a:cs typeface="+mn-cs"/>
                        </a:rPr>
                        <a:t>An insurer must be licensed before it can operate within a jurisdiction. The requirements for licensing are clear, objective and public. </a:t>
                      </a:r>
                      <a:endParaRPr lang="en-US" sz="1500" kern="1200" dirty="0">
                        <a:solidFill>
                          <a:schemeClr val="dk1"/>
                        </a:solidFill>
                        <a:latin typeface="+mn-lt"/>
                        <a:ea typeface="+mn-ea"/>
                        <a:cs typeface="+mn-cs"/>
                      </a:endParaRPr>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r>
              <a:tr h="4380830">
                <a:tc>
                  <a:txBody>
                    <a:bodyPr/>
                    <a:lstStyle/>
                    <a:p>
                      <a:r>
                        <a:rPr lang="en-US" sz="1500" dirty="0" smtClean="0"/>
                        <a:t>a. </a:t>
                      </a:r>
                      <a:endParaRPr lang="en-US" sz="1500" dirty="0"/>
                    </a:p>
                  </a:txBody>
                  <a:tcPr/>
                </a:tc>
                <a:tc gridSpan="2">
                  <a:txBody>
                    <a:bodyPr/>
                    <a:lstStyle/>
                    <a:p>
                      <a:r>
                        <a:rPr lang="en-US" sz="1500" kern="1200" dirty="0" smtClean="0">
                          <a:solidFill>
                            <a:schemeClr val="dk1"/>
                          </a:solidFill>
                          <a:latin typeface="+mn-lt"/>
                          <a:ea typeface="+mn-ea"/>
                          <a:cs typeface="+mn-cs"/>
                        </a:rPr>
                        <a:t>The insurance legislation: </a:t>
                      </a:r>
                    </a:p>
                    <a:p>
                      <a:pPr lvl="0">
                        <a:buFont typeface="Arial" pitchFamily="34" charset="0"/>
                        <a:buChar char="•"/>
                      </a:pPr>
                      <a:r>
                        <a:rPr lang="en-US" sz="1500" kern="1200" dirty="0" smtClean="0">
                          <a:solidFill>
                            <a:schemeClr val="dk1"/>
                          </a:solidFill>
                          <a:latin typeface="+mn-lt"/>
                          <a:ea typeface="+mn-ea"/>
                          <a:cs typeface="+mn-cs"/>
                        </a:rPr>
                        <a:t> includes a </a:t>
                      </a:r>
                      <a:r>
                        <a:rPr lang="en-US" sz="1500" b="1" kern="1200" dirty="0" smtClean="0">
                          <a:solidFill>
                            <a:srgbClr val="FF0000"/>
                          </a:solidFill>
                          <a:latin typeface="+mn-lt"/>
                          <a:ea typeface="+mn-ea"/>
                          <a:cs typeface="+mn-cs"/>
                        </a:rPr>
                        <a:t>definition of insurers</a:t>
                      </a:r>
                      <a:r>
                        <a:rPr lang="en-US" sz="1500" kern="1200" dirty="0" smtClean="0">
                          <a:solidFill>
                            <a:schemeClr val="dk1"/>
                          </a:solidFill>
                          <a:latin typeface="+mn-lt"/>
                          <a:ea typeface="+mn-ea"/>
                          <a:cs typeface="+mn-cs"/>
                        </a:rPr>
                        <a:t> requires licensing of insurers, </a:t>
                      </a:r>
                      <a:r>
                        <a:rPr lang="en-US" sz="1500" b="1" kern="1200" dirty="0" smtClean="0">
                          <a:solidFill>
                            <a:srgbClr val="FF0000"/>
                          </a:solidFill>
                          <a:latin typeface="+mn-lt"/>
                          <a:ea typeface="+mn-ea"/>
                          <a:cs typeface="+mn-cs"/>
                        </a:rPr>
                        <a:t>and prohibits un-authorized insurance </a:t>
                      </a:r>
                      <a:r>
                        <a:rPr lang="en-US" sz="1500" kern="1200" dirty="0" smtClean="0">
                          <a:solidFill>
                            <a:schemeClr val="dk1"/>
                          </a:solidFill>
                          <a:latin typeface="+mn-lt"/>
                          <a:ea typeface="+mn-ea"/>
                          <a:cs typeface="+mn-cs"/>
                        </a:rPr>
                        <a:t>activities</a:t>
                      </a:r>
                    </a:p>
                    <a:p>
                      <a:pPr lvl="0">
                        <a:buFont typeface="Arial" pitchFamily="34" charset="0"/>
                        <a:buNone/>
                      </a:pPr>
                      <a:endParaRPr lang="en-US" sz="1500" kern="1200" dirty="0" smtClean="0">
                        <a:solidFill>
                          <a:schemeClr val="dk1"/>
                        </a:solidFill>
                        <a:latin typeface="+mn-lt"/>
                        <a:ea typeface="+mn-ea"/>
                        <a:cs typeface="+mn-cs"/>
                      </a:endParaRPr>
                    </a:p>
                    <a:p>
                      <a:pPr lvl="0">
                        <a:buFont typeface="Arial" pitchFamily="34" charset="0"/>
                        <a:buChar char="•"/>
                      </a:pPr>
                      <a:r>
                        <a:rPr lang="en-US" sz="1500" kern="1200" dirty="0" smtClean="0">
                          <a:solidFill>
                            <a:schemeClr val="dk1"/>
                          </a:solidFill>
                          <a:latin typeface="+mn-lt"/>
                          <a:ea typeface="+mn-ea"/>
                          <a:cs typeface="+mn-cs"/>
                        </a:rPr>
                        <a:t> Defines </a:t>
                      </a:r>
                      <a:r>
                        <a:rPr lang="en-US" sz="1500" b="1" kern="1200" dirty="0" smtClean="0">
                          <a:solidFill>
                            <a:srgbClr val="FF0000"/>
                          </a:solidFill>
                          <a:latin typeface="+mn-lt"/>
                          <a:ea typeface="+mn-ea"/>
                          <a:cs typeface="+mn-cs"/>
                        </a:rPr>
                        <a:t>the permissible legal forms of insurers</a:t>
                      </a:r>
                    </a:p>
                    <a:p>
                      <a:pPr>
                        <a:buFont typeface="Arial" pitchFamily="34" charset="0"/>
                        <a:buChar char="•"/>
                      </a:pPr>
                      <a:r>
                        <a:rPr lang="en-US" sz="1500" kern="1200" dirty="0" smtClean="0">
                          <a:solidFill>
                            <a:schemeClr val="dk1"/>
                          </a:solidFill>
                          <a:latin typeface="+mn-lt"/>
                          <a:ea typeface="+mn-ea"/>
                          <a:cs typeface="+mn-cs"/>
                        </a:rPr>
                        <a:t> allocates the </a:t>
                      </a:r>
                      <a:r>
                        <a:rPr lang="en-US" sz="1500" b="1" kern="1200" dirty="0" smtClean="0">
                          <a:solidFill>
                            <a:srgbClr val="FF0000"/>
                          </a:solidFill>
                          <a:latin typeface="+mn-lt"/>
                          <a:ea typeface="+mn-ea"/>
                          <a:cs typeface="+mn-cs"/>
                        </a:rPr>
                        <a:t>responsibility for issuing </a:t>
                      </a:r>
                      <a:r>
                        <a:rPr lang="en-US" sz="1500" b="1" kern="1200" dirty="0" err="1" smtClean="0">
                          <a:solidFill>
                            <a:srgbClr val="FF0000"/>
                          </a:solidFill>
                          <a:latin typeface="+mn-lt"/>
                          <a:ea typeface="+mn-ea"/>
                          <a:cs typeface="+mn-cs"/>
                        </a:rPr>
                        <a:t>licences</a:t>
                      </a:r>
                      <a:endParaRPr lang="en-US" sz="1500" b="1" dirty="0">
                        <a:solidFill>
                          <a:srgbClr val="FF0000"/>
                        </a:solidFill>
                      </a:endParaRPr>
                    </a:p>
                  </a:txBody>
                  <a:tcPr/>
                </a:tc>
                <a:tc hMerge="1">
                  <a:txBody>
                    <a:bodyPr/>
                    <a:lstStyle/>
                    <a:p>
                      <a:endParaRPr lang="en-US" dirty="0"/>
                    </a:p>
                  </a:txBody>
                  <a:tcPr/>
                </a:tc>
                <a:tc>
                  <a:txBody>
                    <a:bodyPr/>
                    <a:lstStyle/>
                    <a:p>
                      <a:pPr lvl="0">
                        <a:buFont typeface="Arial" pitchFamily="34" charset="0"/>
                        <a:buChar char="•"/>
                      </a:pPr>
                      <a:r>
                        <a:rPr lang="en-US" sz="1500" kern="1200" dirty="0" smtClean="0">
                          <a:solidFill>
                            <a:schemeClr val="dk1"/>
                          </a:solidFill>
                          <a:latin typeface="+mn-lt"/>
                          <a:ea typeface="+mn-ea"/>
                          <a:cs typeface="+mn-cs"/>
                        </a:rPr>
                        <a:t> Sec 2(7A) of the Insurance Act, 1938 defines an Indian insurance company. Sec 3 stipulates grant of certificate of registration by the IRDA and Sec 2C of the Act prohibits unauthorized insurance activities.</a:t>
                      </a:r>
                    </a:p>
                    <a:p>
                      <a:pPr lvl="0">
                        <a:buFont typeface="Arial" pitchFamily="34" charset="0"/>
                        <a:buChar char="•"/>
                      </a:pPr>
                      <a:r>
                        <a:rPr lang="en-US" sz="1500" kern="1200" dirty="0" smtClean="0">
                          <a:solidFill>
                            <a:schemeClr val="dk1"/>
                          </a:solidFill>
                          <a:latin typeface="+mn-lt"/>
                          <a:ea typeface="+mn-ea"/>
                          <a:cs typeface="+mn-cs"/>
                        </a:rPr>
                        <a:t> Sec 2(7A) and Sec 8 defines the permissible forms of insurers namely a company formed under Companies Act, 1956 or a Cooperative Society registered under Cooperative Societies Act, 1912 or under Multi-State Cooperative Societies Act, 1984 </a:t>
                      </a:r>
                    </a:p>
                    <a:p>
                      <a:pPr lvl="0">
                        <a:buFont typeface="Arial" pitchFamily="34" charset="0"/>
                        <a:buChar char="•"/>
                      </a:pPr>
                      <a:r>
                        <a:rPr lang="en-US" sz="1500" kern="1200" dirty="0" smtClean="0">
                          <a:solidFill>
                            <a:schemeClr val="dk1"/>
                          </a:solidFill>
                          <a:latin typeface="+mn-lt"/>
                          <a:ea typeface="+mn-ea"/>
                          <a:cs typeface="+mn-cs"/>
                        </a:rPr>
                        <a:t> Sec 2C of the Insurance Act and Section 14(2) of the IRDA Act, 1999 gives powers to Authority to issue certificate of registration.</a:t>
                      </a:r>
                    </a:p>
                    <a:p>
                      <a:pPr>
                        <a:buFont typeface="Arial" pitchFamily="34" charset="0"/>
                        <a:buChar char="•"/>
                      </a:pPr>
                      <a:r>
                        <a:rPr lang="en-US" sz="1500" kern="1200" dirty="0" smtClean="0">
                          <a:solidFill>
                            <a:schemeClr val="dk1"/>
                          </a:solidFill>
                          <a:latin typeface="+mn-lt"/>
                          <a:ea typeface="+mn-ea"/>
                          <a:cs typeface="+mn-cs"/>
                        </a:rPr>
                        <a:t> All these requirements are clear, objective and public. </a:t>
                      </a:r>
                      <a:endParaRPr lang="en-US" sz="1500" dirty="0"/>
                    </a:p>
                  </a:txBody>
                  <a:tcPr/>
                </a:tc>
                <a:tc>
                  <a:txBody>
                    <a:bodyPr/>
                    <a:lstStyle/>
                    <a:p>
                      <a:r>
                        <a:rPr lang="en-US" sz="1500" dirty="0" smtClean="0"/>
                        <a:t>Observed</a:t>
                      </a:r>
                      <a:endParaRPr lang="en-US" sz="1500" dirty="0"/>
                    </a:p>
                  </a:txBody>
                  <a:tcPr/>
                </a:tc>
              </a:tr>
            </a:tbl>
          </a:graphicData>
        </a:graphic>
      </p:graphicFrame>
    </p:spTree>
    <p:extLst>
      <p:ext uri="{BB962C8B-B14F-4D97-AF65-F5344CB8AC3E}">
        <p14:creationId xmlns:p14="http://schemas.microsoft.com/office/powerpoint/2010/main" xmlns="" val="13888078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2000"/>
                                        <p:tgtEl>
                                          <p:spTgt spid="2048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484"/>
                                        </p:tgtEl>
                                        <p:attrNameLst>
                                          <p:attrName>style.visibility</p:attrName>
                                        </p:attrNameLst>
                                      </p:cBhvr>
                                      <p:to>
                                        <p:strVal val="visible"/>
                                      </p:to>
                                    </p:set>
                                    <p:animEffect transition="in" filter="fade">
                                      <p:cBhvr>
                                        <p:cTn id="10"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US" sz="6600" dirty="0" smtClean="0">
              <a:solidFill>
                <a:srgbClr val="FFC000"/>
              </a:solidFill>
              <a:latin typeface="Forte" pitchFamily="66" charset="0"/>
            </a:endParaRPr>
          </a:p>
          <a:p>
            <a:pPr algn="ctr">
              <a:buNone/>
            </a:pPr>
            <a:r>
              <a:rPr lang="en-US" sz="6600" dirty="0" smtClean="0">
                <a:solidFill>
                  <a:srgbClr val="FFC000"/>
                </a:solidFill>
                <a:latin typeface="Forte" pitchFamily="66" charset="0"/>
              </a:rPr>
              <a:t> THANK YOU</a:t>
            </a:r>
            <a:endParaRPr lang="en-US" sz="6600" dirty="0">
              <a:solidFill>
                <a:srgbClr val="FFC000"/>
              </a:solidFill>
              <a:latin typeface="Forte" pitchFamily="66" charset="0"/>
            </a:endParaRPr>
          </a:p>
        </p:txBody>
      </p:sp>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304800"/>
            <a:ext cx="3362325" cy="609601"/>
          </a:xfrm>
        </p:spPr>
        <p:txBody>
          <a:bodyPr/>
          <a:lstStyle/>
          <a:p>
            <a:pPr algn="ctr"/>
            <a:r>
              <a:rPr lang="en-US" b="1" spc="300" dirty="0" smtClean="0">
                <a:latin typeface="Bodoni MT Condensed" pitchFamily="18" charset="0"/>
              </a:rPr>
              <a:t>Introduction</a:t>
            </a:r>
            <a:endParaRPr lang="en-US" b="1" spc="300" dirty="0">
              <a:latin typeface="Bodoni MT Condensed" pitchFamily="18" charset="0"/>
            </a:endParaRPr>
          </a:p>
        </p:txBody>
      </p:sp>
      <p:sp>
        <p:nvSpPr>
          <p:cNvPr id="6" name="Content Placeholder 5"/>
          <p:cNvSpPr>
            <a:spLocks noGrp="1"/>
          </p:cNvSpPr>
          <p:nvPr>
            <p:ph idx="1"/>
          </p:nvPr>
        </p:nvSpPr>
        <p:spPr/>
        <p:txBody>
          <a:bodyPr/>
          <a:lstStyle/>
          <a:p>
            <a:pPr>
              <a:lnSpc>
                <a:spcPct val="150000"/>
              </a:lnSpc>
            </a:pPr>
            <a:endParaRPr lang="en-US" sz="2400" u="sng" dirty="0" smtClean="0">
              <a:latin typeface="Andalus" pitchFamily="18" charset="-78"/>
              <a:cs typeface="Andalus" pitchFamily="18" charset="-78"/>
            </a:endParaRPr>
          </a:p>
          <a:p>
            <a:pPr algn="just">
              <a:lnSpc>
                <a:spcPct val="150000"/>
              </a:lnSpc>
            </a:pPr>
            <a:r>
              <a:rPr lang="en-US" sz="2400" u="sng" dirty="0" smtClean="0">
                <a:latin typeface="Andalus" pitchFamily="18" charset="-78"/>
                <a:cs typeface="Andalus" pitchFamily="18" charset="-78"/>
              </a:rPr>
              <a:t>The IRDA</a:t>
            </a:r>
            <a:r>
              <a:rPr lang="en-US" sz="2400" dirty="0" smtClean="0">
                <a:latin typeface="Andalus" pitchFamily="18" charset="-78"/>
                <a:cs typeface="Andalus" pitchFamily="18" charset="-78"/>
              </a:rPr>
              <a:t> (Insurance Regulatory and Development Authority) is the national regulatory body for Insurance industry (both Life and Non-Life Insurance Companies) under the auspices of Government of India, situated at Hyderabad. </a:t>
            </a:r>
            <a:endParaRPr lang="en-US" sz="2400" dirty="0">
              <a:latin typeface="Andalus" pitchFamily="18" charset="-78"/>
              <a:cs typeface="Andalus" pitchFamily="18" charset="-78"/>
            </a:endParaRPr>
          </a:p>
        </p:txBody>
      </p:sp>
      <p:pic>
        <p:nvPicPr>
          <p:cNvPr id="10" name="Picture 9" descr="banner2.jpg"/>
          <p:cNvPicPr>
            <a:picLocks noChangeAspect="1"/>
          </p:cNvPicPr>
          <p:nvPr/>
        </p:nvPicPr>
        <p:blipFill>
          <a:blip r:embed="rId2"/>
          <a:stretch>
            <a:fillRect/>
          </a:stretch>
        </p:blipFill>
        <p:spPr>
          <a:xfrm>
            <a:off x="1981200" y="1219200"/>
            <a:ext cx="4743450" cy="466725"/>
          </a:xfrm>
          <a:prstGeom prst="rect">
            <a:avLst/>
          </a:prstGeom>
        </p:spPr>
      </p:pic>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8077200" cy="2514600"/>
          </a:xfrm>
        </p:spPr>
        <p:txBody>
          <a:bodyPr/>
          <a:lstStyle/>
          <a:p>
            <a:endParaRPr lang="en-US" sz="2400" dirty="0" smtClean="0">
              <a:latin typeface="Andalus" pitchFamily="18" charset="-78"/>
              <a:cs typeface="Andalus" pitchFamily="18" charset="-78"/>
            </a:endParaRPr>
          </a:p>
          <a:p>
            <a:endParaRPr lang="en-US" sz="2400" dirty="0" smtClean="0">
              <a:latin typeface="Andalus" pitchFamily="18" charset="-78"/>
              <a:cs typeface="Andalus" pitchFamily="18" charset="-78"/>
            </a:endParaRPr>
          </a:p>
          <a:p>
            <a:pPr algn="just"/>
            <a:r>
              <a:rPr lang="en-US" sz="2400" dirty="0" smtClean="0">
                <a:latin typeface="Andalus" pitchFamily="18" charset="-78"/>
                <a:cs typeface="Andalus" pitchFamily="18" charset="-78"/>
              </a:rPr>
              <a:t>IRDA was established by an act enacted in Indian Parliament known as IRDA Act 1999 and was amended in 2002 to incorporate some emerging requirements as well as to overcome some deficiencies in the entire process.</a:t>
            </a:r>
            <a:endParaRPr lang="en-US" sz="2400" dirty="0"/>
          </a:p>
        </p:txBody>
      </p:sp>
      <p:pic>
        <p:nvPicPr>
          <p:cNvPr id="2050" name="Picture 2" descr="C:\Users\Compaq\Desktop\INSURANCE\js_harinarayana_20101006.jpg"/>
          <p:cNvPicPr>
            <a:picLocks noChangeAspect="1" noChangeArrowheads="1"/>
          </p:cNvPicPr>
          <p:nvPr/>
        </p:nvPicPr>
        <p:blipFill>
          <a:blip r:embed="rId2"/>
          <a:srcRect/>
          <a:stretch>
            <a:fillRect/>
          </a:stretch>
        </p:blipFill>
        <p:spPr bwMode="auto">
          <a:xfrm>
            <a:off x="4267200" y="3352800"/>
            <a:ext cx="4114800" cy="3352800"/>
          </a:xfrm>
          <a:prstGeom prst="ellipse">
            <a:avLst/>
          </a:prstGeom>
          <a:ln>
            <a:noFill/>
          </a:ln>
          <a:effectLst>
            <a:softEdge rad="112500"/>
          </a:effectLst>
        </p:spPr>
      </p:pic>
      <p:sp>
        <p:nvSpPr>
          <p:cNvPr id="8" name="Content Placeholder 2"/>
          <p:cNvSpPr txBox="1">
            <a:spLocks/>
          </p:cNvSpPr>
          <p:nvPr/>
        </p:nvSpPr>
        <p:spPr bwMode="auto">
          <a:xfrm>
            <a:off x="533400" y="4114800"/>
            <a:ext cx="4267200" cy="1295400"/>
          </a:xfrm>
          <a:prstGeom prst="rect">
            <a:avLst/>
          </a:prstGeom>
          <a:noFill/>
          <a:ln w="9525">
            <a:noFill/>
            <a:miter lim="800000"/>
            <a:headEnd/>
            <a:tailEnd/>
          </a:ln>
        </p:spPr>
        <p:txBody>
          <a:bodyPr vert="horz" wrap="square" lIns="91440" tIns="45720" rIns="91440" bIns="45720" numCol="1" anchor="t" anchorCtr="0" compatLnSpc="1"/>
          <a:lstStyle/>
          <a:p>
            <a:pPr marL="342900" marR="0" lvl="0" indent="-342900" algn="just" defTabSz="914400" rtl="0" eaLnBrk="1" fontAlgn="base" latinLnBrk="0" hangingPunct="1">
              <a:lnSpc>
                <a:spcPct val="100000"/>
              </a:lnSpc>
              <a:spcBef>
                <a:spcPct val="20000"/>
              </a:spcBef>
              <a:spcAft>
                <a:spcPct val="0"/>
              </a:spcAft>
              <a:buClrTx/>
              <a:buSzTx/>
              <a:tabLst/>
              <a:defRPr/>
            </a:pPr>
            <a:r>
              <a:rPr kumimoji="0" lang="en-US" sz="2800" i="0" u="none" strike="noStrike" kern="0" normalizeH="0" baseline="0" noProof="0" dirty="0" smtClean="0">
                <a:uLnTx/>
                <a:uFillTx/>
                <a:latin typeface="Bodoni MT Condensed" pitchFamily="18" charset="0"/>
              </a:rPr>
              <a:t>Mr. J S. Hari Narayana</a:t>
            </a:r>
          </a:p>
          <a:p>
            <a:pPr marL="342900" marR="0" lvl="0" indent="-342900" algn="just" defTabSz="914400" rtl="0" eaLnBrk="1" fontAlgn="base" latinLnBrk="0" hangingPunct="1">
              <a:lnSpc>
                <a:spcPct val="100000"/>
              </a:lnSpc>
              <a:spcBef>
                <a:spcPct val="20000"/>
              </a:spcBef>
              <a:spcAft>
                <a:spcPct val="0"/>
              </a:spcAft>
              <a:buClrTx/>
              <a:buSzTx/>
              <a:tabLst/>
              <a:defRPr/>
            </a:pPr>
            <a:r>
              <a:rPr kumimoji="0" lang="en-US" sz="2800" i="0" u="none" strike="noStrike" kern="0" normalizeH="0" baseline="0" noProof="0" dirty="0" smtClean="0">
                <a:uLnTx/>
                <a:uFillTx/>
                <a:latin typeface="Bodoni MT Condensed" pitchFamily="18" charset="0"/>
              </a:rPr>
              <a:t>CHAIRMAN,</a:t>
            </a:r>
            <a:r>
              <a:rPr kumimoji="0" lang="en-US" sz="2800" i="0" u="none" strike="noStrike" kern="0" normalizeH="0" noProof="0" dirty="0" smtClean="0">
                <a:uLnTx/>
                <a:uFillTx/>
                <a:latin typeface="Bodoni MT Condensed" pitchFamily="18" charset="0"/>
              </a:rPr>
              <a:t> IRDA</a:t>
            </a:r>
            <a:endParaRPr kumimoji="0" lang="en-US" sz="2800" i="0" u="none" strike="noStrike" kern="0" normalizeH="0" baseline="0" noProof="0" dirty="0">
              <a:uLnTx/>
              <a:uFillTx/>
              <a:latin typeface="Bodoni MT Condensed" pitchFamily="18" charset="0"/>
            </a:endParaRPr>
          </a:p>
        </p:txBody>
      </p:sp>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6248400" cy="1143000"/>
          </a:xfrm>
        </p:spPr>
        <p:txBody>
          <a:bodyPr/>
          <a:lstStyle/>
          <a:p>
            <a:r>
              <a:rPr lang="en-US" b="1" spc="600" dirty="0" smtClean="0">
                <a:latin typeface="Bodoni MT Condensed" pitchFamily="18" charset="0"/>
              </a:rPr>
              <a:t>MISSION</a:t>
            </a:r>
            <a:endParaRPr lang="en-US" b="1" spc="600" dirty="0">
              <a:latin typeface="Bodoni MT Condensed" pitchFamily="18" charset="0"/>
            </a:endParaRPr>
          </a:p>
        </p:txBody>
      </p:sp>
      <p:sp>
        <p:nvSpPr>
          <p:cNvPr id="3" name="Content Placeholder 2"/>
          <p:cNvSpPr>
            <a:spLocks noGrp="1"/>
          </p:cNvSpPr>
          <p:nvPr>
            <p:ph idx="1"/>
          </p:nvPr>
        </p:nvSpPr>
        <p:spPr>
          <a:xfrm>
            <a:off x="4724400" y="1676400"/>
            <a:ext cx="3962400" cy="990600"/>
          </a:xfrm>
        </p:spPr>
        <p:txBody>
          <a:bodyPr/>
          <a:lstStyle/>
          <a:p>
            <a:pPr lvl="0">
              <a:buNone/>
            </a:pPr>
            <a:r>
              <a:rPr lang="en-US" sz="1800" b="1" dirty="0" smtClean="0">
                <a:latin typeface="Andalus" pitchFamily="18" charset="-78"/>
                <a:cs typeface="Andalus" pitchFamily="18" charset="-78"/>
              </a:rPr>
              <a:t>	Conduction of insurance businesses across India in an ethical manner</a:t>
            </a:r>
            <a:endParaRPr lang="en-US" sz="1800" dirty="0" smtClean="0"/>
          </a:p>
        </p:txBody>
      </p:sp>
      <p:sp>
        <p:nvSpPr>
          <p:cNvPr id="7" name="Content Placeholder 2"/>
          <p:cNvSpPr txBox="1">
            <a:spLocks/>
          </p:cNvSpPr>
          <p:nvPr/>
        </p:nvSpPr>
        <p:spPr bwMode="auto">
          <a:xfrm>
            <a:off x="4648200" y="4038600"/>
            <a:ext cx="3886200" cy="137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fontAlgn="base">
              <a:spcBef>
                <a:spcPct val="20000"/>
              </a:spcBef>
              <a:spcAft>
                <a:spcPct val="0"/>
              </a:spcAft>
            </a:pPr>
            <a:r>
              <a:rPr lang="en-US" b="1" dirty="0" smtClean="0">
                <a:latin typeface="Andalus" pitchFamily="18" charset="-78"/>
                <a:cs typeface="Andalus" pitchFamily="18" charset="-78"/>
              </a:rPr>
              <a:t>	To promote, regulate and ensure orderly growth of the insurance industry and for matters connected therewith or incidental thereto</a:t>
            </a:r>
            <a:endParaRPr lang="en-US" dirty="0" smtClean="0"/>
          </a:p>
          <a:p>
            <a:pPr marL="342900" marR="0" lvl="0" indent="-342900" algn="l" defTabSz="914400" rtl="0" eaLnBrk="1" fontAlgn="base" latinLnBrk="0" hangingPunct="1">
              <a:lnSpc>
                <a:spcPct val="100000"/>
              </a:lnSpc>
              <a:spcBef>
                <a:spcPct val="20000"/>
              </a:spcBef>
              <a:spcAft>
                <a:spcPct val="0"/>
              </a:spcAft>
              <a:buClrTx/>
              <a:buSzTx/>
              <a:buFontTx/>
              <a:buBlip>
                <a:blip r:embed="rId2"/>
              </a:buBlip>
              <a:tabLst/>
              <a:defRPr/>
            </a:pPr>
            <a:endParaRPr kumimoji="0" lang="en-US" b="0" i="0" u="none" strike="noStrike" kern="0" cap="none" spc="0" normalizeH="0" baseline="0" noProof="0" dirty="0">
              <a:ln>
                <a:noFill/>
              </a:ln>
              <a:effectLst/>
              <a:uLnTx/>
              <a:uFillTx/>
              <a:latin typeface="+mn-lt"/>
              <a:ea typeface="+mn-ea"/>
              <a:cs typeface="+mn-cs"/>
            </a:endParaRPr>
          </a:p>
        </p:txBody>
      </p:sp>
      <p:sp>
        <p:nvSpPr>
          <p:cNvPr id="8" name="Content Placeholder 2"/>
          <p:cNvSpPr txBox="1">
            <a:spLocks/>
          </p:cNvSpPr>
          <p:nvPr/>
        </p:nvSpPr>
        <p:spPr bwMode="auto">
          <a:xfrm>
            <a:off x="381000" y="2438400"/>
            <a:ext cx="3657600" cy="137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en-US" sz="1800" b="1" i="0" u="none" strike="noStrike" kern="0" cap="none" spc="0" normalizeH="0" baseline="0" noProof="0" dirty="0" smtClean="0">
                <a:ln>
                  <a:noFill/>
                </a:ln>
                <a:effectLst/>
                <a:uLnTx/>
                <a:uFillTx/>
                <a:latin typeface="Andalus" pitchFamily="18" charset="-78"/>
                <a:ea typeface="+mn-ea"/>
                <a:cs typeface="Andalus" pitchFamily="18" charset="-78"/>
              </a:rPr>
              <a:t>Conduct</a:t>
            </a:r>
            <a:r>
              <a:rPr kumimoji="0" lang="en-US" sz="1800" b="1" i="0" u="none" strike="noStrike" kern="0" cap="none" spc="0" normalizeH="0" noProof="0" dirty="0" smtClean="0">
                <a:ln>
                  <a:noFill/>
                </a:ln>
                <a:effectLst/>
                <a:uLnTx/>
                <a:uFillTx/>
                <a:latin typeface="Andalus" pitchFamily="18" charset="-78"/>
                <a:ea typeface="+mn-ea"/>
                <a:cs typeface="Andalus" pitchFamily="18" charset="-78"/>
              </a:rPr>
              <a:t>  </a:t>
            </a:r>
            <a:r>
              <a:rPr kumimoji="0" lang="en-US" sz="1800" b="1" i="0" u="none" strike="noStrike" kern="0" cap="none" spc="0" normalizeH="0" baseline="0" noProof="0" dirty="0" smtClean="0">
                <a:ln>
                  <a:noFill/>
                </a:ln>
                <a:effectLst/>
                <a:uLnTx/>
                <a:uFillTx/>
                <a:latin typeface="Andalus" pitchFamily="18" charset="-78"/>
                <a:ea typeface="+mn-ea"/>
                <a:cs typeface="Andalus" pitchFamily="18" charset="-78"/>
              </a:rPr>
              <a:t>insurance businesses across India in an ethical manner</a:t>
            </a:r>
            <a:endParaRPr kumimoji="0" lang="en-US" sz="1800" b="0" i="0" u="none" strike="noStrike" kern="0" cap="none" spc="0" normalizeH="0" baseline="0" noProof="0" dirty="0" smtClean="0">
              <a:ln>
                <a:noFill/>
              </a:ln>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2"/>
              </a:buBlip>
              <a:tabLst/>
              <a:defRPr/>
            </a:pPr>
            <a:endParaRPr kumimoji="0" lang="en-US" sz="1800" b="0" i="0" u="none" strike="noStrike" kern="0" cap="none" spc="0" normalizeH="0" baseline="0" noProof="0" dirty="0">
              <a:ln>
                <a:noFill/>
              </a:ln>
              <a:effectLst/>
              <a:uLnTx/>
              <a:uFillTx/>
              <a:latin typeface="+mn-lt"/>
              <a:ea typeface="+mn-ea"/>
              <a:cs typeface="+mn-cs"/>
            </a:endParaRPr>
          </a:p>
        </p:txBody>
      </p:sp>
      <p:pic>
        <p:nvPicPr>
          <p:cNvPr id="1026" name="Picture 2" descr="C:\Users\Compaq\Desktop\INSURANCE\protection.jpg"/>
          <p:cNvPicPr>
            <a:picLocks noChangeAspect="1" noChangeArrowheads="1"/>
          </p:cNvPicPr>
          <p:nvPr/>
        </p:nvPicPr>
        <p:blipFill>
          <a:blip r:embed="rId3" cstate="print"/>
          <a:srcRect/>
          <a:stretch>
            <a:fillRect/>
          </a:stretch>
        </p:blipFill>
        <p:spPr bwMode="auto">
          <a:xfrm>
            <a:off x="762000" y="3581400"/>
            <a:ext cx="2438400" cy="1883993"/>
          </a:xfrm>
          <a:prstGeom prst="ellipse">
            <a:avLst/>
          </a:prstGeom>
          <a:ln>
            <a:noFill/>
          </a:ln>
          <a:effectLst>
            <a:softEdge rad="112500"/>
          </a:effectLst>
        </p:spPr>
      </p:pic>
      <p:pic>
        <p:nvPicPr>
          <p:cNvPr id="1027" name="Picture 3" descr="C:\Users\Compaq\Desktop\INSURANCE\promote-software.jpg"/>
          <p:cNvPicPr>
            <a:picLocks noChangeAspect="1" noChangeArrowheads="1"/>
          </p:cNvPicPr>
          <p:nvPr/>
        </p:nvPicPr>
        <p:blipFill>
          <a:blip r:embed="rId4" cstate="print"/>
          <a:srcRect/>
          <a:stretch>
            <a:fillRect/>
          </a:stretch>
        </p:blipFill>
        <p:spPr bwMode="auto">
          <a:xfrm>
            <a:off x="5791200" y="5314950"/>
            <a:ext cx="2057400" cy="1543050"/>
          </a:xfrm>
          <a:prstGeom prst="ellipse">
            <a:avLst/>
          </a:prstGeom>
          <a:ln>
            <a:noFill/>
          </a:ln>
          <a:effectLst>
            <a:softEdge rad="112500"/>
          </a:effectLst>
        </p:spPr>
      </p:pic>
      <p:pic>
        <p:nvPicPr>
          <p:cNvPr id="1028" name="Picture 4" descr="C:\Users\Compaq\Desktop\INSURANCE\ethical-logo-15780.jpg"/>
          <p:cNvPicPr>
            <a:picLocks noChangeAspect="1" noChangeArrowheads="1"/>
          </p:cNvPicPr>
          <p:nvPr/>
        </p:nvPicPr>
        <p:blipFill>
          <a:blip r:embed="rId5" cstate="print"/>
          <a:srcRect/>
          <a:stretch>
            <a:fillRect/>
          </a:stretch>
        </p:blipFill>
        <p:spPr bwMode="auto">
          <a:xfrm>
            <a:off x="5943600" y="2590800"/>
            <a:ext cx="1430338" cy="1495482"/>
          </a:xfrm>
          <a:prstGeom prst="rect">
            <a:avLst/>
          </a:prstGeom>
          <a:noFill/>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3000"/>
                                        <p:tgtEl>
                                          <p:spTgt spid="1028"/>
                                        </p:tgtEl>
                                      </p:cBhvr>
                                    </p:animEffect>
                                    <p:anim calcmode="lin" valueType="num">
                                      <p:cBhvr>
                                        <p:cTn id="8" dur="3000" fill="hold"/>
                                        <p:tgtEl>
                                          <p:spTgt spid="1028"/>
                                        </p:tgtEl>
                                        <p:attrNameLst>
                                          <p:attrName>ppt_x</p:attrName>
                                        </p:attrNameLst>
                                      </p:cBhvr>
                                      <p:tavLst>
                                        <p:tav tm="0">
                                          <p:val>
                                            <p:strVal val="#ppt_x"/>
                                          </p:val>
                                        </p:tav>
                                        <p:tav tm="100000">
                                          <p:val>
                                            <p:strVal val="#ppt_x"/>
                                          </p:val>
                                        </p:tav>
                                      </p:tavLst>
                                    </p:anim>
                                    <p:anim calcmode="lin" valueType="num">
                                      <p:cBhvr>
                                        <p:cTn id="9" dur="2700" decel="100000" fill="hold"/>
                                        <p:tgtEl>
                                          <p:spTgt spid="1028"/>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102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Scale>
                                      <p:cBhvr>
                                        <p:cTn id="15" dur="3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3000" decel="50000" fill="hold">
                                          <p:stCondLst>
                                            <p:cond delay="0"/>
                                          </p:stCondLst>
                                        </p:cTn>
                                        <p:tgtEl>
                                          <p:spTgt spid="3">
                                            <p:txEl>
                                              <p:pRg st="0" end="0"/>
                                            </p:txEl>
                                          </p:spTgt>
                                        </p:tgtEl>
                                        <p:attrNameLst>
                                          <p:attrName>ppt_x</p:attrName>
                                          <p:attrName>ppt_y</p:attrName>
                                        </p:attrNameLst>
                                      </p:cBhvr>
                                    </p:animMotion>
                                    <p:animEffect transition="in" filter="fade">
                                      <p:cBhvr>
                                        <p:cTn id="17" dur="3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3000"/>
                                        <p:tgtEl>
                                          <p:spTgt spid="1026"/>
                                        </p:tgtEl>
                                      </p:cBhvr>
                                    </p:animEffect>
                                    <p:anim calcmode="lin" valueType="num">
                                      <p:cBhvr>
                                        <p:cTn id="23" dur="3000" fill="hold"/>
                                        <p:tgtEl>
                                          <p:spTgt spid="1026"/>
                                        </p:tgtEl>
                                        <p:attrNameLst>
                                          <p:attrName>style.rotation</p:attrName>
                                        </p:attrNameLst>
                                      </p:cBhvr>
                                      <p:tavLst>
                                        <p:tav tm="0">
                                          <p:val>
                                            <p:fltVal val="720"/>
                                          </p:val>
                                        </p:tav>
                                        <p:tav tm="100000">
                                          <p:val>
                                            <p:fltVal val="0"/>
                                          </p:val>
                                        </p:tav>
                                      </p:tavLst>
                                    </p:anim>
                                    <p:anim calcmode="lin" valueType="num">
                                      <p:cBhvr>
                                        <p:cTn id="24" dur="3000" fill="hold"/>
                                        <p:tgtEl>
                                          <p:spTgt spid="1026"/>
                                        </p:tgtEl>
                                        <p:attrNameLst>
                                          <p:attrName>ppt_h</p:attrName>
                                        </p:attrNameLst>
                                      </p:cBhvr>
                                      <p:tavLst>
                                        <p:tav tm="0">
                                          <p:val>
                                            <p:fltVal val="0"/>
                                          </p:val>
                                        </p:tav>
                                        <p:tav tm="100000">
                                          <p:val>
                                            <p:strVal val="#ppt_h"/>
                                          </p:val>
                                        </p:tav>
                                      </p:tavLst>
                                    </p:anim>
                                    <p:anim calcmode="lin" valueType="num">
                                      <p:cBhvr>
                                        <p:cTn id="25" dur="3000" fill="hold"/>
                                        <p:tgtEl>
                                          <p:spTgt spid="1026"/>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Scale>
                                      <p:cBhvr>
                                        <p:cTn id="30" dur="3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3000" decel="50000" fill="hold">
                                          <p:stCondLst>
                                            <p:cond delay="0"/>
                                          </p:stCondLst>
                                        </p:cTn>
                                        <p:tgtEl>
                                          <p:spTgt spid="8"/>
                                        </p:tgtEl>
                                        <p:attrNameLst>
                                          <p:attrName>ppt_x</p:attrName>
                                          <p:attrName>ppt_y</p:attrName>
                                        </p:attrNameLst>
                                      </p:cBhvr>
                                    </p:animMotion>
                                    <p:animEffect transition="in" filter="fade">
                                      <p:cBhvr>
                                        <p:cTn id="32" dur="3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1027"/>
                                        </p:tgtEl>
                                        <p:attrNameLst>
                                          <p:attrName>style.visibility</p:attrName>
                                        </p:attrNameLst>
                                      </p:cBhvr>
                                      <p:to>
                                        <p:strVal val="visible"/>
                                      </p:to>
                                    </p:set>
                                    <p:animEffect transition="in" filter="wipe(down)">
                                      <p:cBhvr>
                                        <p:cTn id="37" dur="580">
                                          <p:stCondLst>
                                            <p:cond delay="0"/>
                                          </p:stCondLst>
                                        </p:cTn>
                                        <p:tgtEl>
                                          <p:spTgt spid="1027"/>
                                        </p:tgtEl>
                                      </p:cBhvr>
                                    </p:animEffect>
                                    <p:anim calcmode="lin" valueType="num">
                                      <p:cBhvr>
                                        <p:cTn id="3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43" dur="26">
                                          <p:stCondLst>
                                            <p:cond delay="650"/>
                                          </p:stCondLst>
                                        </p:cTn>
                                        <p:tgtEl>
                                          <p:spTgt spid="1027"/>
                                        </p:tgtEl>
                                      </p:cBhvr>
                                      <p:to x="100000" y="60000"/>
                                    </p:animScale>
                                    <p:animScale>
                                      <p:cBhvr>
                                        <p:cTn id="44" dur="166" decel="50000">
                                          <p:stCondLst>
                                            <p:cond delay="676"/>
                                          </p:stCondLst>
                                        </p:cTn>
                                        <p:tgtEl>
                                          <p:spTgt spid="1027"/>
                                        </p:tgtEl>
                                      </p:cBhvr>
                                      <p:to x="100000" y="100000"/>
                                    </p:animScale>
                                    <p:animScale>
                                      <p:cBhvr>
                                        <p:cTn id="45" dur="26">
                                          <p:stCondLst>
                                            <p:cond delay="1312"/>
                                          </p:stCondLst>
                                        </p:cTn>
                                        <p:tgtEl>
                                          <p:spTgt spid="1027"/>
                                        </p:tgtEl>
                                      </p:cBhvr>
                                      <p:to x="100000" y="80000"/>
                                    </p:animScale>
                                    <p:animScale>
                                      <p:cBhvr>
                                        <p:cTn id="46" dur="166" decel="50000">
                                          <p:stCondLst>
                                            <p:cond delay="1338"/>
                                          </p:stCondLst>
                                        </p:cTn>
                                        <p:tgtEl>
                                          <p:spTgt spid="1027"/>
                                        </p:tgtEl>
                                      </p:cBhvr>
                                      <p:to x="100000" y="100000"/>
                                    </p:animScale>
                                    <p:animScale>
                                      <p:cBhvr>
                                        <p:cTn id="47" dur="26">
                                          <p:stCondLst>
                                            <p:cond delay="1642"/>
                                          </p:stCondLst>
                                        </p:cTn>
                                        <p:tgtEl>
                                          <p:spTgt spid="1027"/>
                                        </p:tgtEl>
                                      </p:cBhvr>
                                      <p:to x="100000" y="90000"/>
                                    </p:animScale>
                                    <p:animScale>
                                      <p:cBhvr>
                                        <p:cTn id="48" dur="166" decel="50000">
                                          <p:stCondLst>
                                            <p:cond delay="1668"/>
                                          </p:stCondLst>
                                        </p:cTn>
                                        <p:tgtEl>
                                          <p:spTgt spid="1027"/>
                                        </p:tgtEl>
                                      </p:cBhvr>
                                      <p:to x="100000" y="100000"/>
                                    </p:animScale>
                                    <p:animScale>
                                      <p:cBhvr>
                                        <p:cTn id="49" dur="26">
                                          <p:stCondLst>
                                            <p:cond delay="1808"/>
                                          </p:stCondLst>
                                        </p:cTn>
                                        <p:tgtEl>
                                          <p:spTgt spid="1027"/>
                                        </p:tgtEl>
                                      </p:cBhvr>
                                      <p:to x="100000" y="95000"/>
                                    </p:animScale>
                                    <p:animScale>
                                      <p:cBhvr>
                                        <p:cTn id="50" dur="166" decel="50000">
                                          <p:stCondLst>
                                            <p:cond delay="1834"/>
                                          </p:stCondLst>
                                        </p:cTn>
                                        <p:tgtEl>
                                          <p:spTgt spid="1027"/>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fade">
                                      <p:cBhvr>
                                        <p:cTn id="55" dur="2000"/>
                                        <p:tgtEl>
                                          <p:spTgt spid="7"/>
                                        </p:tgtEl>
                                      </p:cBhvr>
                                    </p:animEffect>
                                    <p:anim calcmode="lin" valueType="num">
                                      <p:cBhvr>
                                        <p:cTn id="56" dur="2000" fill="hold"/>
                                        <p:tgtEl>
                                          <p:spTgt spid="7"/>
                                        </p:tgtEl>
                                        <p:attrNameLst>
                                          <p:attrName>ppt_x</p:attrName>
                                        </p:attrNameLst>
                                      </p:cBhvr>
                                      <p:tavLst>
                                        <p:tav tm="0">
                                          <p:val>
                                            <p:strVal val="#ppt_x"/>
                                          </p:val>
                                        </p:tav>
                                        <p:tav tm="100000">
                                          <p:val>
                                            <p:strVal val="#ppt_x"/>
                                          </p:val>
                                        </p:tav>
                                      </p:tavLst>
                                    </p:anim>
                                    <p:anim calcmode="lin" valueType="num">
                                      <p:cBhvr>
                                        <p:cTn id="57" dur="1800" decel="100000" fill="hold"/>
                                        <p:tgtEl>
                                          <p:spTgt spid="7"/>
                                        </p:tgtEl>
                                        <p:attrNameLst>
                                          <p:attrName>ppt_y</p:attrName>
                                        </p:attrNameLst>
                                      </p:cBhvr>
                                      <p:tavLst>
                                        <p:tav tm="0">
                                          <p:val>
                                            <p:strVal val="#ppt_y+1"/>
                                          </p:val>
                                        </p:tav>
                                        <p:tav tm="100000">
                                          <p:val>
                                            <p:strVal val="#ppt_y-.03"/>
                                          </p:val>
                                        </p:tav>
                                      </p:tavLst>
                                    </p:anim>
                                    <p:anim calcmode="lin" valueType="num">
                                      <p:cBhvr>
                                        <p:cTn id="58" dur="200" accel="100000" fill="hold">
                                          <p:stCondLst>
                                            <p:cond delay="18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95400"/>
            <a:ext cx="8305800" cy="685800"/>
          </a:xfrm>
        </p:spPr>
        <p:txBody>
          <a:bodyPr/>
          <a:lstStyle/>
          <a:p>
            <a:pPr algn="ctr"/>
            <a:r>
              <a:rPr lang="en-US" sz="2800" b="1" cap="none" spc="300" dirty="0" smtClean="0">
                <a:latin typeface="Bodoni MT Condensed" pitchFamily="18" charset="0"/>
              </a:rPr>
              <a:t>BASIC PRINCIPLES RELATING TO INSURANCE</a:t>
            </a:r>
            <a:br>
              <a:rPr lang="en-US" sz="2800" b="1" cap="none" spc="300" dirty="0" smtClean="0">
                <a:latin typeface="Bodoni MT Condensed" pitchFamily="18" charset="0"/>
              </a:rPr>
            </a:br>
            <a:r>
              <a:rPr lang="en-US" sz="2800" b="1" cap="none" spc="300" dirty="0" smtClean="0">
                <a:latin typeface="Bodoni MT Condensed" pitchFamily="18" charset="0"/>
              </a:rPr>
              <a:t/>
            </a:r>
            <a:br>
              <a:rPr lang="en-US" sz="2800" b="1" cap="none" spc="300" dirty="0" smtClean="0">
                <a:latin typeface="Bodoni MT Condensed" pitchFamily="18" charset="0"/>
              </a:rPr>
            </a:br>
            <a:endParaRPr lang="en-US" sz="2800" b="1" cap="none" spc="300" dirty="0">
              <a:latin typeface="Bodoni MT Condensed" pitchFamily="18" charset="0"/>
            </a:endParaRPr>
          </a:p>
        </p:txBody>
      </p:sp>
      <p:sp>
        <p:nvSpPr>
          <p:cNvPr id="8" name="Content Placeholder 7"/>
          <p:cNvSpPr>
            <a:spLocks noGrp="1"/>
          </p:cNvSpPr>
          <p:nvPr>
            <p:ph idx="1"/>
          </p:nvPr>
        </p:nvSpPr>
        <p:spPr>
          <a:xfrm>
            <a:off x="263525" y="1143000"/>
            <a:ext cx="7386638" cy="4953000"/>
          </a:xfrm>
        </p:spPr>
        <p:txBody>
          <a:bodyPr/>
          <a:lstStyle/>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a:t>
            </a:r>
            <a:r>
              <a:rPr lang="en-US" sz="2400" b="1" u="sng" dirty="0" smtClean="0">
                <a:latin typeface="Times New Roman" pitchFamily="18" charset="0"/>
                <a:cs typeface="Times New Roman" pitchFamily="18" charset="0"/>
              </a:rPr>
              <a:t>Utmost good faith </a:t>
            </a:r>
            <a:r>
              <a:rPr lang="en-US" sz="2400" dirty="0" smtClean="0">
                <a:latin typeface="Times New Roman" pitchFamily="18" charset="0"/>
                <a:cs typeface="Times New Roman" pitchFamily="18" charset="0"/>
              </a:rPr>
              <a:t>- Duty of Disclosure, Material facts, Representations, Breaches of utmost good faith, Void, voidable and unenforceable contracts, case laws and court decisions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ii</a:t>
            </a:r>
            <a:r>
              <a:rPr lang="en-US" sz="2400" b="1" u="sng" dirty="0" smtClean="0">
                <a:latin typeface="Times New Roman" pitchFamily="18" charset="0"/>
                <a:cs typeface="Times New Roman" pitchFamily="18" charset="0"/>
              </a:rPr>
              <a:t>. Insurable Interest </a:t>
            </a:r>
            <a:r>
              <a:rPr lang="en-US" sz="2400" dirty="0" smtClean="0">
                <a:latin typeface="Times New Roman" pitchFamily="18" charset="0"/>
                <a:cs typeface="Times New Roman" pitchFamily="18" charset="0"/>
              </a:rPr>
              <a:t>- Importance of insurable interest, conditions fulfilling requirements of an insurable interest, persons having insurable interest (and nature of relationship), mandatory requirements for insurance in certain types of relationship. case laws and court decisions.</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63525" y="1522413"/>
            <a:ext cx="7386638" cy="4497387"/>
          </a:xfrm>
        </p:spPr>
        <p:txBody>
          <a:bodyPr/>
          <a:lstStyle/>
          <a:p>
            <a:r>
              <a:rPr lang="en-US" sz="2400" dirty="0" smtClean="0">
                <a:latin typeface="Times New Roman" pitchFamily="18" charset="0"/>
                <a:cs typeface="Times New Roman" pitchFamily="18" charset="0"/>
              </a:rPr>
              <a:t>iii. </a:t>
            </a:r>
            <a:r>
              <a:rPr lang="en-US" sz="2400" b="1" u="sng" dirty="0" smtClean="0">
                <a:latin typeface="Times New Roman" pitchFamily="18" charset="0"/>
                <a:cs typeface="Times New Roman" pitchFamily="18" charset="0"/>
              </a:rPr>
              <a:t>Principle of Indemnity </a:t>
            </a:r>
            <a:r>
              <a:rPr lang="en-US" sz="2400" dirty="0" smtClean="0">
                <a:latin typeface="Times New Roman" pitchFamily="18" charset="0"/>
                <a:cs typeface="Times New Roman" pitchFamily="18" charset="0"/>
              </a:rPr>
              <a:t>- Definition, Principles, only one indemnity for a single incident, prohibition of more than a single indemnity, case laws and court decisions</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iv. </a:t>
            </a:r>
            <a:r>
              <a:rPr lang="en-US" sz="2400" b="1" u="sng" dirty="0" smtClean="0">
                <a:latin typeface="Times New Roman" pitchFamily="18" charset="0"/>
                <a:cs typeface="Times New Roman" pitchFamily="18" charset="0"/>
              </a:rPr>
              <a:t>Subrogation &amp; Contribution </a:t>
            </a:r>
            <a:r>
              <a:rPr lang="en-US" sz="2400" dirty="0" smtClean="0">
                <a:latin typeface="Times New Roman" pitchFamily="18" charset="0"/>
                <a:cs typeface="Times New Roman" pitchFamily="18" charset="0"/>
              </a:rPr>
              <a:t>- Importance, how, when it arises and operates, case laws and court decisions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v. </a:t>
            </a:r>
            <a:r>
              <a:rPr lang="en-US" sz="2400" b="1" u="sng" dirty="0" smtClean="0">
                <a:latin typeface="Times New Roman" pitchFamily="18" charset="0"/>
                <a:cs typeface="Times New Roman" pitchFamily="18" charset="0"/>
              </a:rPr>
              <a:t>Proximate / probable cause of loss </a:t>
            </a:r>
            <a:r>
              <a:rPr lang="en-US" sz="2400" dirty="0" smtClean="0">
                <a:latin typeface="Times New Roman" pitchFamily="18" charset="0"/>
                <a:cs typeface="Times New Roman" pitchFamily="18" charset="0"/>
              </a:rPr>
              <a:t>- Doctrine of proximate cause, application of the doctrine, case laws and court decisions</a:t>
            </a:r>
          </a:p>
          <a:p>
            <a:endParaRPr lang="en-US" sz="2400" dirty="0">
              <a:latin typeface="Times New Roman" pitchFamily="18" charset="0"/>
              <a:cs typeface="Times New Roman" pitchFamily="18" charset="0"/>
            </a:endParaRPr>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895600"/>
            <a:ext cx="8077200" cy="2895600"/>
          </a:xfrm>
        </p:spPr>
        <p:txBody>
          <a:bodyPr/>
          <a:lstStyle/>
          <a:p>
            <a:r>
              <a:rPr lang="en-US" sz="2000" b="1" dirty="0" smtClean="0">
                <a:latin typeface="Times New Roman" pitchFamily="18" charset="0"/>
                <a:cs typeface="Times New Roman" pitchFamily="18" charset="0"/>
              </a:rPr>
              <a:t>Requirement as to capital</a:t>
            </a:r>
            <a:r>
              <a:rPr lang="en-US" sz="2000" dirty="0" smtClean="0">
                <a:latin typeface="Times New Roman" pitchFamily="18" charset="0"/>
                <a:cs typeface="Times New Roman" pitchFamily="18" charset="0"/>
              </a:rPr>
              <a:t> - No insurer carrying on the business of life insurance, general insurance or re-insurance in India on or after the commencement of the Insurance Regulatory and Development Authority Act, 1999, shall be registered unless he has, - </a:t>
            </a:r>
          </a:p>
          <a:p>
            <a:r>
              <a:rPr lang="en-US" sz="2000" dirty="0" smtClean="0">
                <a:latin typeface="Times New Roman" pitchFamily="18" charset="0"/>
                <a:cs typeface="Times New Roman" pitchFamily="18" charset="0"/>
              </a:rPr>
              <a:t>1. A paid-up equity capital of rupees one hundred crores, in case of a person carrying on the business of life insurance or general insurance; or </a:t>
            </a: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8" name="Title 1"/>
          <p:cNvSpPr txBox="1">
            <a:spLocks/>
          </p:cNvSpPr>
          <p:nvPr/>
        </p:nvSpPr>
        <p:spPr bwMode="auto">
          <a:xfrm>
            <a:off x="304800" y="609600"/>
            <a:ext cx="9067800" cy="715962"/>
          </a:xfrm>
          <a:prstGeom prst="rect">
            <a:avLst/>
          </a:prstGeom>
          <a:noFill/>
          <a:ln w="9525">
            <a:noFill/>
            <a:miter lim="800000"/>
            <a:headEnd/>
            <a:tailEnd/>
          </a:ln>
          <a:effectLst/>
        </p:spPr>
        <p:txBody>
          <a:bodyPr vert="horz" wrap="square" lIns="91440" tIns="45720" rIns="91440" bIns="45720" numCol="1" anchor="ctr" anchorCtr="0" compatLnSpc="1">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spc="300" normalizeH="0" baseline="0" noProof="0" dirty="0" smtClean="0">
                <a:uLnTx/>
                <a:uFillTx/>
                <a:latin typeface="Bodoni MT Condensed" pitchFamily="18" charset="0"/>
                <a:ea typeface="+mj-ea"/>
                <a:cs typeface="+mj-cs"/>
              </a:rPr>
              <a:t/>
            </a:r>
            <a:br>
              <a:rPr kumimoji="0" lang="en-US" sz="2800" b="1" i="0" u="none" strike="noStrike" kern="0" spc="300" normalizeH="0" baseline="0" noProof="0" dirty="0" smtClean="0">
                <a:uLnTx/>
                <a:uFillTx/>
                <a:latin typeface="Bodoni MT Condensed" pitchFamily="18" charset="0"/>
                <a:ea typeface="+mj-ea"/>
                <a:cs typeface="+mj-cs"/>
              </a:rPr>
            </a:br>
            <a:r>
              <a:rPr kumimoji="0" lang="en-US" sz="2800" b="1" i="0" u="none" strike="noStrike" kern="0" spc="300" normalizeH="0" baseline="0" noProof="0" dirty="0" smtClean="0">
                <a:uLnTx/>
                <a:uFillTx/>
                <a:latin typeface="Bodoni MT Condensed" pitchFamily="18" charset="0"/>
                <a:ea typeface="+mj-ea"/>
                <a:cs typeface="+mj-cs"/>
              </a:rPr>
              <a:t/>
            </a:r>
            <a:br>
              <a:rPr kumimoji="0" lang="en-US" sz="2800" b="1" i="0" u="none" strike="noStrike" kern="0" spc="300" normalizeH="0" baseline="0" noProof="0" dirty="0" smtClean="0">
                <a:uLnTx/>
                <a:uFillTx/>
                <a:latin typeface="Bodoni MT Condensed" pitchFamily="18" charset="0"/>
                <a:ea typeface="+mj-ea"/>
                <a:cs typeface="+mj-cs"/>
              </a:rPr>
            </a:br>
            <a:r>
              <a:rPr kumimoji="0" lang="en-US" sz="2800" b="1" i="0" u="none" strike="noStrike" kern="0" spc="300" normalizeH="0" baseline="0" noProof="0" dirty="0" smtClean="0">
                <a:uLnTx/>
                <a:uFillTx/>
                <a:latin typeface="Bodoni MT Condensed" pitchFamily="18" charset="0"/>
                <a:ea typeface="+mj-ea"/>
                <a:cs typeface="+mj-cs"/>
              </a:rPr>
              <a:t/>
            </a:r>
            <a:br>
              <a:rPr kumimoji="0" lang="en-US" sz="2800" b="1" i="0" u="none" strike="noStrike" kern="0" spc="300" normalizeH="0" baseline="0" noProof="0" dirty="0" smtClean="0">
                <a:uLnTx/>
                <a:uFillTx/>
                <a:latin typeface="Bodoni MT Condensed" pitchFamily="18" charset="0"/>
                <a:ea typeface="+mj-ea"/>
                <a:cs typeface="+mj-cs"/>
              </a:rPr>
            </a:br>
            <a:r>
              <a:rPr kumimoji="0" lang="en-US" sz="2800" b="1" i="0" u="none" strike="noStrike" kern="0" spc="300" normalizeH="0" baseline="0" noProof="0" dirty="0" smtClean="0">
                <a:uLnTx/>
                <a:uFillTx/>
                <a:latin typeface="Bodoni MT Condensed" pitchFamily="18" charset="0"/>
                <a:ea typeface="+mj-ea"/>
                <a:cs typeface="+mj-cs"/>
              </a:rPr>
              <a:t>Insurance Regulatory and Development Authority (</a:t>
            </a:r>
            <a:r>
              <a:rPr kumimoji="0" lang="en-GB" sz="2800" b="1" i="0" u="none" strike="noStrike" kern="0" spc="300" normalizeH="0" baseline="0" noProof="0" dirty="0" smtClean="0">
                <a:uLnTx/>
                <a:uFillTx/>
                <a:latin typeface="Bodoni MT Condensed" pitchFamily="18" charset="0"/>
                <a:ea typeface="+mj-ea"/>
                <a:cs typeface="+mj-cs"/>
              </a:rPr>
              <a:t>Registration of Indian Insurance Companies</a:t>
            </a:r>
            <a:r>
              <a:rPr kumimoji="0" lang="en-US" sz="2800" b="1" i="0" u="none" strike="noStrike" kern="0" spc="300" normalizeH="0" baseline="0" noProof="0" dirty="0" smtClean="0">
                <a:uLnTx/>
                <a:uFillTx/>
                <a:latin typeface="Bodoni MT Condensed" pitchFamily="18" charset="0"/>
                <a:ea typeface="+mj-ea"/>
                <a:cs typeface="+mj-cs"/>
              </a:rPr>
              <a:t>) Regulations, 2000</a:t>
            </a:r>
            <a:br>
              <a:rPr kumimoji="0" lang="en-US" sz="2800" b="1" i="0" u="none" strike="noStrike" kern="0" spc="300" normalizeH="0" baseline="0" noProof="0" dirty="0" smtClean="0">
                <a:uLnTx/>
                <a:uFillTx/>
                <a:latin typeface="Bodoni MT Condensed" pitchFamily="18" charset="0"/>
                <a:ea typeface="+mj-ea"/>
                <a:cs typeface="+mj-cs"/>
              </a:rPr>
            </a:br>
            <a:endParaRPr kumimoji="0" lang="en-US" sz="2800" b="1" i="0" u="none" strike="noStrike" kern="0" spc="300" normalizeH="0" baseline="0" noProof="0" dirty="0">
              <a:uLnTx/>
              <a:uFillTx/>
              <a:latin typeface="Bodoni MT Condensed" pitchFamily="18" charset="0"/>
              <a:ea typeface="+mj-ea"/>
              <a:cs typeface="+mj-cs"/>
            </a:endParaRPr>
          </a:p>
        </p:txBody>
      </p:sp>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76400"/>
            <a:ext cx="8077200" cy="4648200"/>
          </a:xfrm>
        </p:spPr>
        <p:txBody>
          <a:bodyPr/>
          <a:lstStyle/>
          <a:p>
            <a:pPr>
              <a:buNone/>
            </a:pPr>
            <a:r>
              <a:rPr lang="en-US" sz="2000" dirty="0" smtClean="0">
                <a:latin typeface="Times New Roman" pitchFamily="18" charset="0"/>
                <a:cs typeface="Times New Roman" pitchFamily="18" charset="0"/>
              </a:rPr>
              <a:t>2. A paid-up equity capital of rupees two hundred crores, in case of a person carrying on exclusively the business as a re-insurer :</a:t>
            </a:r>
            <a:endParaRPr lang="en-GB" sz="2000" b="1" dirty="0" smtClean="0">
              <a:latin typeface="Times New Roman" pitchFamily="18" charset="0"/>
              <a:cs typeface="Times New Roman" pitchFamily="18" charset="0"/>
            </a:endParaRPr>
          </a:p>
          <a:p>
            <a:r>
              <a:rPr lang="en-GB" sz="2000" b="1" dirty="0" smtClean="0">
                <a:latin typeface="Times New Roman" pitchFamily="18" charset="0"/>
                <a:cs typeface="Times New Roman" pitchFamily="18" charset="0"/>
              </a:rPr>
              <a:t>Joint venture</a:t>
            </a:r>
            <a:r>
              <a:rPr lang="en-GB" sz="2000" dirty="0" smtClean="0">
                <a:latin typeface="Times New Roman" pitchFamily="18" charset="0"/>
                <a:cs typeface="Times New Roman" pitchFamily="18" charset="0"/>
              </a:rPr>
              <a:t>: 26% foreign, 74% Indian</a:t>
            </a:r>
          </a:p>
          <a:p>
            <a:r>
              <a:rPr lang="en-GB" sz="2000" b="1" dirty="0" smtClean="0">
                <a:latin typeface="Times New Roman" pitchFamily="18" charset="0"/>
                <a:cs typeface="Times New Roman" pitchFamily="18" charset="0"/>
              </a:rPr>
              <a:t>Manner of  payment of fee for registration</a:t>
            </a:r>
            <a:r>
              <a:rPr lang="en-GB" sz="2000" dirty="0" smtClean="0">
                <a:latin typeface="Times New Roman" pitchFamily="18" charset="0"/>
                <a:cs typeface="Times New Roman" pitchFamily="18" charset="0"/>
              </a:rPr>
              <a:t>.-  The fee  of  rupees fifty thousand  for each class of business for registration shall be remitted by a bank draft   issued by any scheduled bank in favour of the Insurance Regulatory and Development Authority payable at New Delhi</a:t>
            </a:r>
          </a:p>
        </p:txBody>
      </p:sp>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057400" y="2098675"/>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IRDA Actuarial Report and Abstract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IRDA Registration of Indian Insurance Companies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IRDA Insurance Advertisement and Disclosure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IRDA The IRDA (Meetings)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IRDA Investments (Life and General)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IRDA Statements of Accounts 2000</a:t>
            </a:r>
          </a:p>
          <a:p>
            <a:pPr marL="457200" marR="0" lvl="0" indent="-457200" algn="l" defTabSz="914400" rtl="0" eaLnBrk="1" fontAlgn="base" latinLnBrk="0" hangingPunct="1">
              <a:lnSpc>
                <a:spcPct val="100000"/>
              </a:lnSpc>
              <a:spcBef>
                <a:spcPts val="1800"/>
              </a:spcBef>
              <a:spcAft>
                <a:spcPct val="0"/>
              </a:spcAft>
              <a:buClr>
                <a:schemeClr val="accent1"/>
              </a:buClr>
              <a:buSzPct val="80000"/>
              <a:buFont typeface="Wingdings" pitchFamily="2" charset="2"/>
              <a:buChar char=""/>
              <a:tabLst/>
              <a:defRPr/>
            </a:pPr>
            <a:endParaRPr kumimoji="0" lang="en-US" sz="2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
        <p:nvSpPr>
          <p:cNvPr id="5" name="Rectangle 2"/>
          <p:cNvSpPr>
            <a:spLocks noGrp="1" noChangeArrowheads="1"/>
          </p:cNvSpPr>
          <p:nvPr>
            <p:ph type="title"/>
          </p:nvPr>
        </p:nvSpPr>
        <p:spPr>
          <a:xfrm>
            <a:off x="457200" y="277813"/>
            <a:ext cx="8229600" cy="1139825"/>
          </a:xfrm>
        </p:spPr>
        <p:txBody>
          <a:bodyPr/>
          <a:lstStyle/>
          <a:p>
            <a:pPr eaLnBrk="1" hangingPunct="1">
              <a:defRPr/>
            </a:pPr>
            <a:r>
              <a:rPr lang="en-US" sz="2800" b="1" spc="300" dirty="0" smtClean="0">
                <a:latin typeface="Bodoni MT Condensed" pitchFamily="18" charset="0"/>
              </a:rPr>
              <a:t>Insurance Regulations (Regulations issued by IRDA)</a:t>
            </a:r>
          </a:p>
        </p:txBody>
      </p:sp>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cost">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Microsoft Office PowerPoint Presentation</Template>
  <TotalTime>592</TotalTime>
  <Words>809</Words>
  <Application>Microsoft Office PowerPoint</Application>
  <PresentationFormat>On-screen Show (4:3)</PresentationFormat>
  <Paragraphs>84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cost</vt:lpstr>
      <vt:lpstr>IRDA</vt:lpstr>
      <vt:lpstr>Introduction</vt:lpstr>
      <vt:lpstr>Slide 3</vt:lpstr>
      <vt:lpstr>MISSION</vt:lpstr>
      <vt:lpstr>BASIC PRINCIPLES RELATING TO INSURANCE  </vt:lpstr>
      <vt:lpstr>Continued….</vt:lpstr>
      <vt:lpstr>Slide 7</vt:lpstr>
      <vt:lpstr>Slide 8</vt:lpstr>
      <vt:lpstr>Insurance Regulations (Regulations issued by IRDA)</vt:lpstr>
      <vt:lpstr>Continued…</vt:lpstr>
      <vt:lpstr>Supervisory regulations of IRDA</vt:lpstr>
      <vt:lpstr>ICP licensing  regulations  L</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IRDA</dc:title>
  <dc:creator>DEVESH</dc:creator>
  <cp:lastModifiedBy>ICA</cp:lastModifiedBy>
  <cp:revision>61</cp:revision>
  <dcterms:created xsi:type="dcterms:W3CDTF">2006-08-16T00:00:00Z</dcterms:created>
  <dcterms:modified xsi:type="dcterms:W3CDTF">2012-10-19T03:57:25Z</dcterms:modified>
</cp:coreProperties>
</file>