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9FAC3F-3D71-4972-9021-AC167EF1B30D}" type="datetimeFigureOut">
              <a:rPr lang="en-US" smtClean="0"/>
              <a:pPr/>
              <a:t>8/10/2017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52AB11-4BA0-4A03-955E-4675470AF9EF}"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852AB11-4BA0-4A03-955E-4675470AF9EF}" type="slidenum">
              <a:rPr lang="en-IN" smtClean="0"/>
              <a:pPr/>
              <a:t>3</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852AB11-4BA0-4A03-955E-4675470AF9EF}" type="slidenum">
              <a:rPr lang="en-IN" smtClean="0"/>
              <a:pPr/>
              <a:t>4</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852AB11-4BA0-4A03-955E-4675470AF9EF}" type="slidenum">
              <a:rPr lang="en-IN" smtClean="0"/>
              <a:pPr/>
              <a:t>5</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9E0513C1-2030-4DF7-AB72-B52DCC731C3C}" type="datetimeFigureOut">
              <a:rPr lang="en-US" smtClean="0"/>
              <a:pPr/>
              <a:t>8/10/2017</a:t>
            </a:fld>
            <a:endParaRPr lang="en-IN"/>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IN"/>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59142B1B-EBF0-466F-BE60-D9F2E4B4AF43}"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E0513C1-2030-4DF7-AB72-B52DCC731C3C}" type="datetimeFigureOut">
              <a:rPr lang="en-US" smtClean="0"/>
              <a:pPr/>
              <a:t>8/10/2017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9142B1B-EBF0-466F-BE60-D9F2E4B4AF4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9E0513C1-2030-4DF7-AB72-B52DCC731C3C}" type="datetimeFigureOut">
              <a:rPr lang="en-US" smtClean="0"/>
              <a:pPr/>
              <a:t>8/10/2017</a:t>
            </a:fld>
            <a:endParaRPr lang="en-IN"/>
          </a:p>
        </p:txBody>
      </p:sp>
      <p:sp>
        <p:nvSpPr>
          <p:cNvPr id="5" name="Footer Placeholder 4"/>
          <p:cNvSpPr>
            <a:spLocks noGrp="1"/>
          </p:cNvSpPr>
          <p:nvPr>
            <p:ph type="ftr" sz="quarter" idx="11"/>
          </p:nvPr>
        </p:nvSpPr>
        <p:spPr>
          <a:xfrm>
            <a:off x="457201" y="6248207"/>
            <a:ext cx="5573483" cy="365125"/>
          </a:xfrm>
        </p:spPr>
        <p:txBody>
          <a:bodyPr/>
          <a:lstStyle/>
          <a:p>
            <a:endParaRPr lang="en-IN"/>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59142B1B-EBF0-466F-BE60-D9F2E4B4AF4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E0513C1-2030-4DF7-AB72-B52DCC731C3C}" type="datetimeFigureOut">
              <a:rPr lang="en-US" smtClean="0"/>
              <a:pPr/>
              <a:t>8/10/2017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9142B1B-EBF0-466F-BE60-D9F2E4B4AF43}" type="slidenum">
              <a:rPr lang="en-IN" smtClean="0"/>
              <a:pPr/>
              <a:t>‹#›</a:t>
            </a:fld>
            <a:endParaRPr lang="en-IN"/>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9E0513C1-2030-4DF7-AB72-B52DCC731C3C}" type="datetimeFigureOut">
              <a:rPr lang="en-US" smtClean="0"/>
              <a:pPr/>
              <a:t>8/10/2017</a:t>
            </a:fld>
            <a:endParaRPr lang="en-IN"/>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59142B1B-EBF0-466F-BE60-D9F2E4B4AF43}" type="slidenum">
              <a:rPr lang="en-IN" smtClean="0"/>
              <a:pPr/>
              <a:t>‹#›</a:t>
            </a:fld>
            <a:endParaRPr lang="en-IN"/>
          </a:p>
        </p:txBody>
      </p:sp>
      <p:sp>
        <p:nvSpPr>
          <p:cNvPr id="14" name="Footer Placeholder 13"/>
          <p:cNvSpPr>
            <a:spLocks noGrp="1"/>
          </p:cNvSpPr>
          <p:nvPr>
            <p:ph type="ftr" sz="quarter" idx="12"/>
          </p:nvPr>
        </p:nvSpPr>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9E0513C1-2030-4DF7-AB72-B52DCC731C3C}" type="datetimeFigureOut">
              <a:rPr lang="en-US" smtClean="0"/>
              <a:pPr/>
              <a:t>8/10/2017</a:t>
            </a:fld>
            <a:endParaRPr lang="en-IN"/>
          </a:p>
        </p:txBody>
      </p:sp>
      <p:sp>
        <p:nvSpPr>
          <p:cNvPr id="10" name="Slide Number Placeholder 9"/>
          <p:cNvSpPr>
            <a:spLocks noGrp="1"/>
          </p:cNvSpPr>
          <p:nvPr>
            <p:ph type="sldNum" sz="quarter" idx="16"/>
          </p:nvPr>
        </p:nvSpPr>
        <p:spPr/>
        <p:txBody>
          <a:bodyPr rtlCol="0"/>
          <a:lstStyle/>
          <a:p>
            <a:fld id="{59142B1B-EBF0-466F-BE60-D9F2E4B4AF43}" type="slidenum">
              <a:rPr lang="en-IN" smtClean="0"/>
              <a:pPr/>
              <a:t>‹#›</a:t>
            </a:fld>
            <a:endParaRPr lang="en-IN"/>
          </a:p>
        </p:txBody>
      </p:sp>
      <p:sp>
        <p:nvSpPr>
          <p:cNvPr id="12" name="Footer Placeholder 11"/>
          <p:cNvSpPr>
            <a:spLocks noGrp="1"/>
          </p:cNvSpPr>
          <p:nvPr>
            <p:ph type="ftr" sz="quarter" idx="17"/>
          </p:nvPr>
        </p:nvSpPr>
        <p:spPr/>
        <p:txBody>
          <a:bodyPr rtlCol="0"/>
          <a:lstStyle/>
          <a:p>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9E0513C1-2030-4DF7-AB72-B52DCC731C3C}" type="datetimeFigureOut">
              <a:rPr lang="en-US" smtClean="0"/>
              <a:pPr/>
              <a:t>8/10/2017</a:t>
            </a:fld>
            <a:endParaRPr lang="en-IN"/>
          </a:p>
        </p:txBody>
      </p:sp>
      <p:sp>
        <p:nvSpPr>
          <p:cNvPr id="12" name="Slide Number Placeholder 11"/>
          <p:cNvSpPr>
            <a:spLocks noGrp="1"/>
          </p:cNvSpPr>
          <p:nvPr>
            <p:ph type="sldNum" sz="quarter" idx="16"/>
          </p:nvPr>
        </p:nvSpPr>
        <p:spPr/>
        <p:txBody>
          <a:bodyPr rtlCol="0"/>
          <a:lstStyle/>
          <a:p>
            <a:fld id="{59142B1B-EBF0-466F-BE60-D9F2E4B4AF43}" type="slidenum">
              <a:rPr lang="en-IN" smtClean="0"/>
              <a:pPr/>
              <a:t>‹#›</a:t>
            </a:fld>
            <a:endParaRPr lang="en-IN"/>
          </a:p>
        </p:txBody>
      </p:sp>
      <p:sp>
        <p:nvSpPr>
          <p:cNvPr id="14" name="Footer Placeholder 13"/>
          <p:cNvSpPr>
            <a:spLocks noGrp="1"/>
          </p:cNvSpPr>
          <p:nvPr>
            <p:ph type="ftr" sz="quarter" idx="17"/>
          </p:nvPr>
        </p:nvSpPr>
        <p:spPr/>
        <p:txBody>
          <a:bodyPr rtlCol="0"/>
          <a:lstStyle/>
          <a:p>
            <a:endParaRPr lang="en-IN"/>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E0513C1-2030-4DF7-AB72-B52DCC731C3C}" type="datetimeFigureOut">
              <a:rPr lang="en-US" smtClean="0"/>
              <a:pPr/>
              <a:t>8/10/2017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9142B1B-EBF0-466F-BE60-D9F2E4B4AF4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0513C1-2030-4DF7-AB72-B52DCC731C3C}" type="datetimeFigureOut">
              <a:rPr lang="en-US" smtClean="0"/>
              <a:pPr/>
              <a:t>8/10/2017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59142B1B-EBF0-466F-BE60-D9F2E4B4AF4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E0513C1-2030-4DF7-AB72-B52DCC731C3C}" type="datetimeFigureOut">
              <a:rPr lang="en-US" smtClean="0"/>
              <a:pPr/>
              <a:t>8/10/2017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9142B1B-EBF0-466F-BE60-D9F2E4B4AF43}" type="slidenum">
              <a:rPr lang="en-IN" smtClean="0"/>
              <a:pPr/>
              <a:t>‹#›</a:t>
            </a:fld>
            <a:endParaRPr lang="en-IN"/>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9E0513C1-2030-4DF7-AB72-B52DCC731C3C}" type="datetimeFigureOut">
              <a:rPr lang="en-US" smtClean="0"/>
              <a:pPr/>
              <a:t>8/10/2017</a:t>
            </a:fld>
            <a:endParaRPr lang="en-IN"/>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59142B1B-EBF0-466F-BE60-D9F2E4B4AF43}" type="slidenum">
              <a:rPr lang="en-IN" smtClean="0"/>
              <a:pPr/>
              <a:t>‹#›</a:t>
            </a:fld>
            <a:endParaRPr lang="en-IN"/>
          </a:p>
        </p:txBody>
      </p:sp>
      <p:sp>
        <p:nvSpPr>
          <p:cNvPr id="14" name="Footer Placeholder 13"/>
          <p:cNvSpPr>
            <a:spLocks noGrp="1"/>
          </p:cNvSpPr>
          <p:nvPr>
            <p:ph type="ftr" sz="quarter" idx="12"/>
          </p:nvPr>
        </p:nvSpPr>
        <p:spPr>
          <a:xfrm>
            <a:off x="1600200" y="6248206"/>
            <a:ext cx="4572000" cy="365125"/>
          </a:xfrm>
        </p:spPr>
        <p:txBody>
          <a:bodyPr rtlCol="0"/>
          <a:lstStyle/>
          <a:p>
            <a:endParaRPr lang="en-IN"/>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9E0513C1-2030-4DF7-AB72-B52DCC731C3C}" type="datetimeFigureOut">
              <a:rPr lang="en-US" smtClean="0"/>
              <a:pPr/>
              <a:t>8/10/2017</a:t>
            </a:fld>
            <a:endParaRPr lang="en-IN"/>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IN"/>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59142B1B-EBF0-466F-BE60-D9F2E4B4AF4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hyperlink" Target="http://220.227.161.86/23728IndAS-105.pdf" TargetMode="External"/><Relationship Id="rId13" Type="http://schemas.openxmlformats.org/officeDocument/2006/relationships/hyperlink" Target="http://220.227.161.86/23698IndAS-2.pdf" TargetMode="External"/><Relationship Id="rId3" Type="http://schemas.openxmlformats.org/officeDocument/2006/relationships/hyperlink" Target="http://220.227.161.86/23724IndAS-101.pdf" TargetMode="External"/><Relationship Id="rId7" Type="http://schemas.openxmlformats.org/officeDocument/2006/relationships/hyperlink" Target="http://220.227.161.86/23727IndAS-104.pdf" TargetMode="External"/><Relationship Id="rId12" Type="http://schemas.openxmlformats.org/officeDocument/2006/relationships/hyperlink" Target="http://220.227.161.86/23697IndAS-1.pdf" TargetMode="External"/><Relationship Id="rId2" Type="http://schemas.openxmlformats.org/officeDocument/2006/relationships/hyperlink" Target="http://www.mca.gov.in/MinistryV2/Stand.html" TargetMode="External"/><Relationship Id="rId1" Type="http://schemas.openxmlformats.org/officeDocument/2006/relationships/slideLayout" Target="../slideLayouts/slideLayout2.xml"/><Relationship Id="rId6" Type="http://schemas.openxmlformats.org/officeDocument/2006/relationships/hyperlink" Target="http://220.227.161.86/23726IndAS-103.pdf" TargetMode="External"/><Relationship Id="rId11" Type="http://schemas.openxmlformats.org/officeDocument/2006/relationships/hyperlink" Target="http://220.227.161.86/23731IndAS-108.pdf" TargetMode="External"/><Relationship Id="rId5" Type="http://schemas.openxmlformats.org/officeDocument/2006/relationships/hyperlink" Target="http://220.227.161.86/23725IndAS-102.pdf" TargetMode="External"/><Relationship Id="rId15" Type="http://schemas.openxmlformats.org/officeDocument/2006/relationships/hyperlink" Target="http://220.227.161.86/23700IndAS-8.pdf" TargetMode="External"/><Relationship Id="rId10" Type="http://schemas.openxmlformats.org/officeDocument/2006/relationships/hyperlink" Target="http://220.227.161.86/23730IndAS-107.pdf" TargetMode="External"/><Relationship Id="rId4" Type="http://schemas.openxmlformats.org/officeDocument/2006/relationships/hyperlink" Target="http://220.227.161.86/23732frameworkIndAS.pdf" TargetMode="External"/><Relationship Id="rId9" Type="http://schemas.openxmlformats.org/officeDocument/2006/relationships/hyperlink" Target="http://220.227.161.86/23729IndAS-106.pdf" TargetMode="External"/><Relationship Id="rId14" Type="http://schemas.openxmlformats.org/officeDocument/2006/relationships/hyperlink" Target="http://220.227.161.86/23699IndAS-7.pdf"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220.227.161.86/23708IndAS-19.pdf" TargetMode="External"/><Relationship Id="rId13" Type="http://schemas.openxmlformats.org/officeDocument/2006/relationships/hyperlink" Target="http://220.227.161.86/23712IndAS-27.pdf" TargetMode="External"/><Relationship Id="rId3" Type="http://schemas.openxmlformats.org/officeDocument/2006/relationships/hyperlink" Target="http://220.227.161.86/23702IndAS-11.pdf" TargetMode="External"/><Relationship Id="rId7" Type="http://schemas.openxmlformats.org/officeDocument/2006/relationships/hyperlink" Target="http://220.227.161.86/23705IndAS-18.pdf" TargetMode="External"/><Relationship Id="rId12" Type="http://schemas.openxmlformats.org/officeDocument/2006/relationships/hyperlink" Target="http://220.227.161.86/23710IndAS-24.pdf" TargetMode="External"/><Relationship Id="rId2" Type="http://schemas.openxmlformats.org/officeDocument/2006/relationships/hyperlink" Target="http://220.227.161.86/23701IndAS-10.pdf" TargetMode="External"/><Relationship Id="rId1" Type="http://schemas.openxmlformats.org/officeDocument/2006/relationships/slideLayout" Target="../slideLayouts/slideLayout2.xml"/><Relationship Id="rId6" Type="http://schemas.openxmlformats.org/officeDocument/2006/relationships/hyperlink" Target="http://220.227.161.86/23706IndAS-17.pdf" TargetMode="External"/><Relationship Id="rId11" Type="http://schemas.openxmlformats.org/officeDocument/2006/relationships/hyperlink" Target="http://220.227.161.86/23711IndAS-23.pdf" TargetMode="External"/><Relationship Id="rId5" Type="http://schemas.openxmlformats.org/officeDocument/2006/relationships/hyperlink" Target="http://220.227.161.86/23704IndAS-16.pdf" TargetMode="External"/><Relationship Id="rId10" Type="http://schemas.openxmlformats.org/officeDocument/2006/relationships/hyperlink" Target="http://220.227.161.86/23709IndAS-21.pdf" TargetMode="External"/><Relationship Id="rId4" Type="http://schemas.openxmlformats.org/officeDocument/2006/relationships/hyperlink" Target="http://220.227.161.86/23703IndAS-12.pdf" TargetMode="External"/><Relationship Id="rId9" Type="http://schemas.openxmlformats.org/officeDocument/2006/relationships/hyperlink" Target="http://220.227.161.86/23707IndAS-20.pdf"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220.227.161.86/23719IndAS-36.pdf" TargetMode="External"/><Relationship Id="rId3" Type="http://schemas.openxmlformats.org/officeDocument/2006/relationships/hyperlink" Target="http://220.227.161.86/23714IndAS-29.pdf" TargetMode="External"/><Relationship Id="rId7" Type="http://schemas.openxmlformats.org/officeDocument/2006/relationships/hyperlink" Target="http://220.227.161.86/23718IndAS-34.pdf" TargetMode="External"/><Relationship Id="rId12" Type="http://schemas.openxmlformats.org/officeDocument/2006/relationships/hyperlink" Target="http://220.227.161.86/23723IndAS-40.pdf" TargetMode="External"/><Relationship Id="rId2" Type="http://schemas.openxmlformats.org/officeDocument/2006/relationships/hyperlink" Target="http://220.227.161.86/23713IndAS-28.pdf" TargetMode="External"/><Relationship Id="rId1" Type="http://schemas.openxmlformats.org/officeDocument/2006/relationships/slideLayout" Target="../slideLayouts/slideLayout2.xml"/><Relationship Id="rId6" Type="http://schemas.openxmlformats.org/officeDocument/2006/relationships/hyperlink" Target="http://220.227.161.86/23717IndAS-33.pdf" TargetMode="External"/><Relationship Id="rId11" Type="http://schemas.openxmlformats.org/officeDocument/2006/relationships/hyperlink" Target="http://220.227.161.86/23722IndAS-39.pdf" TargetMode="External"/><Relationship Id="rId5" Type="http://schemas.openxmlformats.org/officeDocument/2006/relationships/hyperlink" Target="http://220.227.161.86/23716IndAS-32.pdf" TargetMode="External"/><Relationship Id="rId10" Type="http://schemas.openxmlformats.org/officeDocument/2006/relationships/hyperlink" Target="http://220.227.161.86/23721IndAS-38.pdf" TargetMode="External"/><Relationship Id="rId4" Type="http://schemas.openxmlformats.org/officeDocument/2006/relationships/hyperlink" Target="http://220.227.161.86/23715IndAS-31.pdf" TargetMode="External"/><Relationship Id="rId9" Type="http://schemas.openxmlformats.org/officeDocument/2006/relationships/hyperlink" Target="http://220.227.161.86/23720IndAS-37.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428605"/>
            <a:ext cx="7772400" cy="1071570"/>
          </a:xfrm>
        </p:spPr>
        <p:txBody>
          <a:bodyPr/>
          <a:lstStyle/>
          <a:p>
            <a:r>
              <a:rPr lang="en-IN" b="1" dirty="0" smtClean="0">
                <a:latin typeface="Aharoni" pitchFamily="2" charset="-79"/>
                <a:cs typeface="Aharoni" pitchFamily="2" charset="-79"/>
              </a:rPr>
              <a:t>Applicability of </a:t>
            </a:r>
            <a:r>
              <a:rPr lang="en-IN" b="1" dirty="0" err="1" smtClean="0">
                <a:latin typeface="Aharoni" pitchFamily="2" charset="-79"/>
                <a:cs typeface="Aharoni" pitchFamily="2" charset="-79"/>
              </a:rPr>
              <a:t>Ind</a:t>
            </a:r>
            <a:r>
              <a:rPr lang="en-IN" b="1" dirty="0" smtClean="0">
                <a:latin typeface="Aharoni" pitchFamily="2" charset="-79"/>
                <a:cs typeface="Aharoni" pitchFamily="2" charset="-79"/>
              </a:rPr>
              <a:t>-AS</a:t>
            </a:r>
            <a:endParaRPr lang="en-IN" b="1" dirty="0">
              <a:latin typeface="Aharoni" pitchFamily="2" charset="-79"/>
              <a:cs typeface="Aharoni" pitchFamily="2" charset="-79"/>
            </a:endParaRPr>
          </a:p>
        </p:txBody>
      </p:sp>
      <p:sp>
        <p:nvSpPr>
          <p:cNvPr id="3" name="Subtitle 2"/>
          <p:cNvSpPr>
            <a:spLocks noGrp="1"/>
          </p:cNvSpPr>
          <p:nvPr>
            <p:ph type="subTitle" idx="1"/>
          </p:nvPr>
        </p:nvSpPr>
        <p:spPr>
          <a:xfrm>
            <a:off x="642910" y="1643050"/>
            <a:ext cx="7786742" cy="4643470"/>
          </a:xfrm>
        </p:spPr>
        <p:txBody>
          <a:bodyPr>
            <a:normAutofit/>
          </a:bodyPr>
          <a:lstStyle/>
          <a:p>
            <a:r>
              <a:rPr lang="en-IN" dirty="0" smtClean="0"/>
              <a:t>The MCA has issued a notification dated 16</a:t>
            </a:r>
            <a:r>
              <a:rPr lang="en-IN" baseline="30000" dirty="0" smtClean="0"/>
              <a:t>th</a:t>
            </a:r>
            <a:r>
              <a:rPr lang="en-IN" dirty="0" smtClean="0"/>
              <a:t> </a:t>
            </a:r>
            <a:r>
              <a:rPr lang="en-IN" dirty="0" smtClean="0"/>
              <a:t>February, </a:t>
            </a:r>
            <a:r>
              <a:rPr lang="en-IN" dirty="0" smtClean="0"/>
              <a:t>2015 announcing the Companies (Indian Accounting Standards) Rules, 2015 for phase wise revised roadmap for adoption and applicability of  all 39 </a:t>
            </a:r>
            <a:r>
              <a:rPr lang="en-IN" dirty="0" err="1" smtClean="0"/>
              <a:t>Ind</a:t>
            </a:r>
            <a:r>
              <a:rPr lang="en-IN" dirty="0" smtClean="0"/>
              <a:t>-AS for companies other than Banking companies, Insurance companies and NBFCs.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2000" b="1" dirty="0" smtClean="0">
                <a:latin typeface="Aharoni" pitchFamily="2" charset="-79"/>
                <a:cs typeface="Aharoni" pitchFamily="2" charset="-79"/>
              </a:rPr>
              <a:t>The application of </a:t>
            </a:r>
            <a:r>
              <a:rPr lang="en-IN" sz="2000" b="1" dirty="0" err="1" smtClean="0">
                <a:latin typeface="Aharoni" pitchFamily="2" charset="-79"/>
                <a:cs typeface="Aharoni" pitchFamily="2" charset="-79"/>
              </a:rPr>
              <a:t>Ind</a:t>
            </a:r>
            <a:r>
              <a:rPr lang="en-IN" sz="2000" b="1" dirty="0" smtClean="0">
                <a:latin typeface="Aharoni" pitchFamily="2" charset="-79"/>
                <a:cs typeface="Aharoni" pitchFamily="2" charset="-79"/>
              </a:rPr>
              <a:t>-AS is mainly based on the listing status and net worth of a company. </a:t>
            </a:r>
            <a:endParaRPr lang="en-IN" sz="2000" b="1" dirty="0">
              <a:latin typeface="Aharoni" pitchFamily="2" charset="-79"/>
              <a:cs typeface="Aharoni" pitchFamily="2" charset="-79"/>
            </a:endParaRPr>
          </a:p>
        </p:txBody>
      </p:sp>
      <p:sp>
        <p:nvSpPr>
          <p:cNvPr id="4" name="Content Placeholder 3"/>
          <p:cNvSpPr>
            <a:spLocks noGrp="1"/>
          </p:cNvSpPr>
          <p:nvPr>
            <p:ph sz="quarter" idx="2"/>
          </p:nvPr>
        </p:nvSpPr>
        <p:spPr>
          <a:xfrm>
            <a:off x="214282" y="2643182"/>
            <a:ext cx="4357718" cy="4000528"/>
          </a:xfrm>
        </p:spPr>
        <p:txBody>
          <a:bodyPr>
            <a:normAutofit fontScale="47500" lnSpcReduction="20000"/>
          </a:bodyPr>
          <a:lstStyle/>
          <a:p>
            <a:pPr marL="0" indent="0">
              <a:buNone/>
            </a:pPr>
            <a:r>
              <a:rPr lang="en-IN" dirty="0" smtClean="0"/>
              <a:t>In accordance with clause (ii) of sub rule (1) of Rule 4 Companies (Indian Accounting  Standards) Rules, 2015 Ind AS will be mandatorily applicable to the following companies for periods beginning on or after </a:t>
            </a:r>
            <a:r>
              <a:rPr lang="en-IN" b="1" dirty="0" smtClean="0"/>
              <a:t>1 April 2016</a:t>
            </a:r>
            <a:r>
              <a:rPr lang="en-IN" dirty="0" smtClean="0"/>
              <a:t>, with comparatives for the period ending </a:t>
            </a:r>
            <a:r>
              <a:rPr lang="en-IN" b="1" dirty="0" smtClean="0"/>
              <a:t>31 March 2016</a:t>
            </a:r>
            <a:r>
              <a:rPr lang="en-IN" dirty="0" smtClean="0"/>
              <a:t> or thereafter</a:t>
            </a:r>
            <a:r>
              <a:rPr lang="en-IN" b="1" dirty="0" smtClean="0"/>
              <a:t>:</a:t>
            </a:r>
          </a:p>
          <a:p>
            <a:pPr>
              <a:buFont typeface="Wingdings" pitchFamily="2" charset="2"/>
              <a:buChar char="Ø"/>
            </a:pPr>
            <a:r>
              <a:rPr lang="en-IN" dirty="0" smtClean="0"/>
              <a:t> Companies whose equity and/or debt securities are listed or are in the process of listing on any stock exchange in India or outside India and having net worth of 500 cr. INR or more.</a:t>
            </a:r>
          </a:p>
          <a:p>
            <a:pPr>
              <a:buFont typeface="Wingdings" pitchFamily="2" charset="2"/>
              <a:buChar char="Ø"/>
            </a:pPr>
            <a:r>
              <a:rPr lang="en-IN" dirty="0" smtClean="0"/>
              <a:t>Unlisted Companies having net worth of 500 cr. INR or more.</a:t>
            </a:r>
          </a:p>
          <a:p>
            <a:pPr>
              <a:buFont typeface="Wingdings" pitchFamily="2" charset="2"/>
              <a:buChar char="Ø"/>
            </a:pPr>
            <a:r>
              <a:rPr lang="en-IN" dirty="0" smtClean="0"/>
              <a:t>Holding, subsidiary, joint venture or associate companies of above companies.</a:t>
            </a:r>
          </a:p>
          <a:p>
            <a:pPr marL="0" indent="0">
              <a:buNone/>
            </a:pPr>
            <a:r>
              <a:rPr lang="en-IN" dirty="0" smtClean="0"/>
              <a:t>(Therefore, Ind AS will first apply to all companies (listed/ unlisted) having net worth of Rs. 500 cr. </a:t>
            </a:r>
            <a:r>
              <a:rPr lang="en-IN" dirty="0"/>
              <a:t>o</a:t>
            </a:r>
            <a:r>
              <a:rPr lang="en-IN" dirty="0" smtClean="0"/>
              <a:t>r more for the accounting periods  beginning on or after 1</a:t>
            </a:r>
            <a:r>
              <a:rPr lang="en-IN" baseline="30000" dirty="0" smtClean="0"/>
              <a:t>st</a:t>
            </a:r>
            <a:r>
              <a:rPr lang="en-IN" dirty="0" smtClean="0"/>
              <a:t> April, 2016)</a:t>
            </a:r>
            <a:endParaRPr lang="en-IN" dirty="0"/>
          </a:p>
        </p:txBody>
      </p:sp>
      <p:sp>
        <p:nvSpPr>
          <p:cNvPr id="6" name="Content Placeholder 5"/>
          <p:cNvSpPr>
            <a:spLocks noGrp="1"/>
          </p:cNvSpPr>
          <p:nvPr>
            <p:ph sz="quarter" idx="4"/>
          </p:nvPr>
        </p:nvSpPr>
        <p:spPr>
          <a:xfrm>
            <a:off x="4572000" y="2571744"/>
            <a:ext cx="4357719" cy="4071966"/>
          </a:xfrm>
        </p:spPr>
        <p:txBody>
          <a:bodyPr>
            <a:normAutofit fontScale="47500" lnSpcReduction="20000"/>
          </a:bodyPr>
          <a:lstStyle/>
          <a:p>
            <a:pPr marL="0" indent="0">
              <a:buNone/>
            </a:pPr>
            <a:r>
              <a:rPr lang="en-IN" dirty="0" smtClean="0"/>
              <a:t>In accordance with clause (iii) of sub rule (1) of Rule 4 Companies (Indian Accounting  Standards) Rules, 2015 Ind AS will be mandatorily applicable to the following companies for periods beginning on or after </a:t>
            </a:r>
            <a:r>
              <a:rPr lang="en-IN" b="1" dirty="0" smtClean="0"/>
              <a:t>1 April 2017</a:t>
            </a:r>
            <a:r>
              <a:rPr lang="en-IN" dirty="0" smtClean="0"/>
              <a:t>, with comparatives for the period ending </a:t>
            </a:r>
            <a:r>
              <a:rPr lang="en-IN" b="1" dirty="0" smtClean="0"/>
              <a:t>31 March 2017</a:t>
            </a:r>
            <a:r>
              <a:rPr lang="en-IN" dirty="0" smtClean="0"/>
              <a:t> or thereafter:</a:t>
            </a:r>
            <a:r>
              <a:rPr lang="en-IN" b="1" dirty="0" smtClean="0"/>
              <a:t>:</a:t>
            </a:r>
          </a:p>
          <a:p>
            <a:pPr>
              <a:buFont typeface="Wingdings" pitchFamily="2" charset="2"/>
              <a:buChar char="Ø"/>
            </a:pPr>
            <a:r>
              <a:rPr lang="en-IN" dirty="0" smtClean="0"/>
              <a:t>Companies whose equity and/or debt securities are listed or are in the process of being listed on any stock exchange in India or outside India and having net worth of less than rupees 500 cr..</a:t>
            </a:r>
          </a:p>
          <a:p>
            <a:pPr>
              <a:buFont typeface="Wingdings" pitchFamily="2" charset="2"/>
              <a:buChar char="Ø"/>
            </a:pPr>
            <a:r>
              <a:rPr lang="en-IN" dirty="0" smtClean="0"/>
              <a:t>Unlisted companies whose net worth are more than 250 cr. INR but less than 500 cr. INR.</a:t>
            </a:r>
          </a:p>
          <a:p>
            <a:pPr>
              <a:buFont typeface="Wingdings" pitchFamily="2" charset="2"/>
              <a:buChar char="Ø"/>
            </a:pPr>
            <a:r>
              <a:rPr lang="en-IN" dirty="0" smtClean="0"/>
              <a:t>Holding, subsidiary, joint venture or associate companies of above companies.</a:t>
            </a:r>
            <a:endParaRPr lang="en-IN" dirty="0"/>
          </a:p>
          <a:p>
            <a:pPr marL="0" indent="0">
              <a:buNone/>
            </a:pPr>
            <a:r>
              <a:rPr lang="en-IN" dirty="0" smtClean="0"/>
              <a:t>(Thus from April 2017, Ind AS shall apply to all listed companies irrespective of their net worth whereas unlisted companies shall require to comply with Ind AS only if their net worth is Rs. 250 cr. or more)</a:t>
            </a:r>
          </a:p>
        </p:txBody>
      </p:sp>
      <p:sp>
        <p:nvSpPr>
          <p:cNvPr id="3" name="Text Placeholder 2"/>
          <p:cNvSpPr>
            <a:spLocks noGrp="1"/>
          </p:cNvSpPr>
          <p:nvPr>
            <p:ph type="body" sz="quarter" idx="1"/>
          </p:nvPr>
        </p:nvSpPr>
        <p:spPr/>
        <p:txBody>
          <a:bodyPr>
            <a:normAutofit fontScale="92500" lnSpcReduction="10000"/>
          </a:bodyPr>
          <a:lstStyle/>
          <a:p>
            <a:r>
              <a:rPr lang="en-IN" dirty="0" smtClean="0"/>
              <a:t>Phase-I : Obligation to comply with the Ind AS from 1</a:t>
            </a:r>
            <a:r>
              <a:rPr lang="en-IN" baseline="30000" dirty="0" smtClean="0"/>
              <a:t>st</a:t>
            </a:r>
            <a:r>
              <a:rPr lang="en-IN" dirty="0" smtClean="0"/>
              <a:t> April, 2016</a:t>
            </a:r>
            <a:endParaRPr lang="en-IN" dirty="0"/>
          </a:p>
        </p:txBody>
      </p:sp>
      <p:sp>
        <p:nvSpPr>
          <p:cNvPr id="5" name="Text Placeholder 4"/>
          <p:cNvSpPr>
            <a:spLocks noGrp="1"/>
          </p:cNvSpPr>
          <p:nvPr>
            <p:ph type="body" sz="quarter" idx="3"/>
          </p:nvPr>
        </p:nvSpPr>
        <p:spPr/>
        <p:txBody>
          <a:bodyPr>
            <a:normAutofit fontScale="92500" lnSpcReduction="10000"/>
          </a:bodyPr>
          <a:lstStyle/>
          <a:p>
            <a:r>
              <a:rPr lang="en-IN" dirty="0" smtClean="0"/>
              <a:t>Phase-II : Mandatory compliance of Ind AS from 1</a:t>
            </a:r>
            <a:r>
              <a:rPr lang="en-IN" baseline="30000" dirty="0" smtClean="0"/>
              <a:t>st</a:t>
            </a:r>
            <a:r>
              <a:rPr lang="en-IN" dirty="0" smtClean="0"/>
              <a:t> April, 2017</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57290" y="2743200"/>
            <a:ext cx="7572428" cy="3829072"/>
          </a:xfrm>
        </p:spPr>
        <p:txBody>
          <a:bodyPr>
            <a:normAutofit fontScale="77500" lnSpcReduction="20000"/>
          </a:bodyPr>
          <a:lstStyle/>
          <a:p>
            <a:pPr marL="179388" indent="-179388">
              <a:buFont typeface="Wingdings" pitchFamily="2" charset="2"/>
              <a:buChar char="Ø"/>
            </a:pPr>
            <a:r>
              <a:rPr lang="en-IN" b="1" dirty="0" smtClean="0"/>
              <a:t>It has been clarified that net worth will be determined based on the standalone accounts of the company as on 31 March 2014 or the first audited period ending after that date.</a:t>
            </a:r>
          </a:p>
          <a:p>
            <a:pPr marL="179388" indent="-179388">
              <a:buFont typeface="Wingdings" pitchFamily="2" charset="2"/>
              <a:buChar char="Ø"/>
            </a:pPr>
            <a:r>
              <a:rPr lang="en-IN" b="1" dirty="0" smtClean="0"/>
              <a:t>Net worth has been defined to have the same meaning as per section 2(57) of the Companies Act, 2013. It is the aggregate value of the paid-up share capital and all reserves created out of the profits and securities premium account, after deducting the aggregate value of the accumulated losses, deferred expenditure and miscellaneous expenditure not written off, as per the audited balance sheet, but does not include reserves created out of revaluation of assets, write-back of depreciation and amalgamation.</a:t>
            </a:r>
            <a:endParaRPr lang="en-IN" b="1" dirty="0"/>
          </a:p>
        </p:txBody>
      </p:sp>
      <p:sp>
        <p:nvSpPr>
          <p:cNvPr id="3" name="Title 2"/>
          <p:cNvSpPr>
            <a:spLocks noGrp="1"/>
          </p:cNvSpPr>
          <p:nvPr>
            <p:ph type="title"/>
          </p:nvPr>
        </p:nvSpPr>
        <p:spPr/>
        <p:txBody>
          <a:bodyPr/>
          <a:lstStyle/>
          <a:p>
            <a:r>
              <a:rPr lang="en-IN" b="1" dirty="0" smtClean="0">
                <a:latin typeface="Aharoni" pitchFamily="2" charset="-79"/>
                <a:cs typeface="Aharoni" pitchFamily="2" charset="-79"/>
              </a:rPr>
              <a:t>NET WORTH</a:t>
            </a:r>
            <a:endParaRPr lang="en-IN" b="1"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57290" y="2743200"/>
            <a:ext cx="7572428" cy="3829072"/>
          </a:xfrm>
        </p:spPr>
        <p:txBody>
          <a:bodyPr>
            <a:normAutofit/>
          </a:bodyPr>
          <a:lstStyle/>
          <a:p>
            <a:r>
              <a:rPr lang="en-IN" b="1" dirty="0" smtClean="0">
                <a:latin typeface="Aharoni" pitchFamily="2" charset="-79"/>
                <a:cs typeface="Aharoni" pitchFamily="2" charset="-79"/>
              </a:rPr>
              <a:t>It is now clear that Ind AS will apply to both consolidated and stand-alone financial statements of a company covered by the roadmap.</a:t>
            </a:r>
            <a:endParaRPr lang="en-IN" b="1" dirty="0">
              <a:latin typeface="Aharoni" pitchFamily="2" charset="-79"/>
              <a:cs typeface="Aharoni" pitchFamily="2" charset="-79"/>
            </a:endParaRPr>
          </a:p>
        </p:txBody>
      </p:sp>
      <p:sp>
        <p:nvSpPr>
          <p:cNvPr id="3" name="Title 2"/>
          <p:cNvSpPr>
            <a:spLocks noGrp="1"/>
          </p:cNvSpPr>
          <p:nvPr>
            <p:ph type="title"/>
          </p:nvPr>
        </p:nvSpPr>
        <p:spPr/>
        <p:txBody>
          <a:bodyPr>
            <a:normAutofit/>
          </a:bodyPr>
          <a:lstStyle/>
          <a:p>
            <a:r>
              <a:rPr lang="en-IN" sz="2400" b="1" dirty="0" smtClean="0">
                <a:latin typeface="Aharoni" pitchFamily="2" charset="-79"/>
                <a:cs typeface="Aharoni" pitchFamily="2" charset="-79"/>
              </a:rPr>
              <a:t>STANDALONE &amp; CONSOLIDATED FINANCIAL STATEMENTS</a:t>
            </a:r>
            <a:endParaRPr lang="en-IN" sz="2400" b="1"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57290" y="2743200"/>
            <a:ext cx="7572428" cy="3829072"/>
          </a:xfrm>
        </p:spPr>
        <p:txBody>
          <a:bodyPr>
            <a:normAutofit lnSpcReduction="10000"/>
          </a:bodyPr>
          <a:lstStyle/>
          <a:p>
            <a:r>
              <a:rPr lang="en-IN" b="1" dirty="0" smtClean="0"/>
              <a:t>It is a relief that an overseas subsidiary, associate or joint venture of an Indian company is not required to prepare its stand-alone financial statements as per the Ind AS, and instead, may continue with its jurisdictional requirements. However, these entities will still have to report their Ind AS adjusted numbers for their Indian parent company to prepare consolidated Ind AS accounts.</a:t>
            </a:r>
            <a:endParaRPr lang="en-IN" b="1" dirty="0"/>
          </a:p>
        </p:txBody>
      </p:sp>
      <p:sp>
        <p:nvSpPr>
          <p:cNvPr id="3" name="Title 2"/>
          <p:cNvSpPr>
            <a:spLocks noGrp="1"/>
          </p:cNvSpPr>
          <p:nvPr>
            <p:ph type="title"/>
          </p:nvPr>
        </p:nvSpPr>
        <p:spPr/>
        <p:txBody>
          <a:bodyPr>
            <a:normAutofit/>
          </a:bodyPr>
          <a:lstStyle/>
          <a:p>
            <a:r>
              <a:rPr lang="en-IN" sz="4000" b="1" dirty="0" smtClean="0"/>
              <a:t>FOREIGN OPERATIONS </a:t>
            </a:r>
            <a:endParaRPr lang="en-IN" sz="4000" b="1" dirty="0">
              <a:latin typeface="Aharoni" pitchFamily="2" charset="-79"/>
              <a:cs typeface="Aharoni" pitchFamily="2" charset="-79"/>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800" b="1" dirty="0" smtClean="0"/>
              <a:t>These are the converged Indian Accounting Standards (Ind ASs) hosted by MCA on its </a:t>
            </a:r>
            <a:r>
              <a:rPr lang="en-IN" sz="2800" b="1" dirty="0" smtClean="0">
                <a:hlinkClick r:id="rId2"/>
              </a:rPr>
              <a:t>website</a:t>
            </a:r>
            <a:endParaRPr lang="en-IN" sz="2800" b="1" dirty="0"/>
          </a:p>
        </p:txBody>
      </p:sp>
      <p:sp>
        <p:nvSpPr>
          <p:cNvPr id="3" name="Content Placeholder 2"/>
          <p:cNvSpPr>
            <a:spLocks noGrp="1"/>
          </p:cNvSpPr>
          <p:nvPr>
            <p:ph sz="quarter" idx="1"/>
          </p:nvPr>
        </p:nvSpPr>
        <p:spPr>
          <a:xfrm>
            <a:off x="214282" y="1285860"/>
            <a:ext cx="8929718" cy="5572140"/>
          </a:xfrm>
        </p:spPr>
        <p:txBody>
          <a:bodyPr>
            <a:normAutofit fontScale="77500" lnSpcReduction="20000"/>
          </a:bodyPr>
          <a:lstStyle/>
          <a:p>
            <a:pPr lvl="0"/>
            <a:endParaRPr lang="en-IN" u="sng" dirty="0" smtClean="0">
              <a:hlinkClick r:id="rId3"/>
            </a:endParaRPr>
          </a:p>
          <a:p>
            <a:pPr lvl="0"/>
            <a:r>
              <a:rPr lang="en-IN" u="sng" dirty="0" smtClean="0">
                <a:hlinkClick r:id="rId4"/>
              </a:rPr>
              <a:t>Framework for the Preparation and Presentation of Financial Statements in accordance with Indian Accounting Standards </a:t>
            </a:r>
            <a:r>
              <a:rPr lang="en-IN" u="sng" dirty="0" smtClean="0">
                <a:hlinkClick r:id="rId3"/>
              </a:rPr>
              <a:t>Ind AS 101 First-time Adoption of Indian Accounting Standards</a:t>
            </a:r>
            <a:endParaRPr lang="en-IN" u="sng" dirty="0" smtClean="0"/>
          </a:p>
          <a:p>
            <a:pPr lvl="0"/>
            <a:r>
              <a:rPr lang="en-IN" u="sng" dirty="0" smtClean="0">
                <a:hlinkClick r:id="rId5"/>
              </a:rPr>
              <a:t>Ind AS 102 Share based Payment</a:t>
            </a:r>
            <a:endParaRPr lang="en-IN" u="sng" dirty="0" smtClean="0"/>
          </a:p>
          <a:p>
            <a:pPr lvl="0"/>
            <a:r>
              <a:rPr lang="en-IN" u="sng" dirty="0" smtClean="0">
                <a:hlinkClick r:id="rId6"/>
              </a:rPr>
              <a:t>Ind AS 103 Business Combinations</a:t>
            </a:r>
            <a:endParaRPr lang="en-IN" u="sng" dirty="0" smtClean="0"/>
          </a:p>
          <a:p>
            <a:pPr lvl="0"/>
            <a:r>
              <a:rPr lang="en-IN" u="sng" dirty="0" smtClean="0">
                <a:hlinkClick r:id="rId7"/>
              </a:rPr>
              <a:t>Ind AS 104 Insurance Contracts</a:t>
            </a:r>
            <a:endParaRPr lang="en-IN" u="sng" dirty="0" smtClean="0"/>
          </a:p>
          <a:p>
            <a:pPr lvl="0"/>
            <a:r>
              <a:rPr lang="en-IN" u="sng" dirty="0" smtClean="0">
                <a:hlinkClick r:id="rId8"/>
              </a:rPr>
              <a:t>Ind AS 105 Non current Assets Held for Sale and Discontinued Operations</a:t>
            </a:r>
            <a:endParaRPr lang="en-IN" u="sng" dirty="0" smtClean="0"/>
          </a:p>
          <a:p>
            <a:pPr lvl="0"/>
            <a:r>
              <a:rPr lang="en-IN" u="sng" dirty="0" smtClean="0">
                <a:hlinkClick r:id="rId9"/>
              </a:rPr>
              <a:t>Ind AS 106 Exploration for and Evaluation of Mineral Resources</a:t>
            </a:r>
            <a:endParaRPr lang="en-IN" u="sng" dirty="0" smtClean="0"/>
          </a:p>
          <a:p>
            <a:pPr lvl="0"/>
            <a:r>
              <a:rPr lang="en-IN" u="sng" dirty="0" smtClean="0">
                <a:hlinkClick r:id="rId10"/>
              </a:rPr>
              <a:t>Ind AS 107 Financial Instruments: Disclosures</a:t>
            </a:r>
            <a:endParaRPr lang="en-IN" u="sng" dirty="0" smtClean="0"/>
          </a:p>
          <a:p>
            <a:pPr lvl="0"/>
            <a:r>
              <a:rPr lang="en-IN" u="sng" dirty="0" smtClean="0">
                <a:hlinkClick r:id="rId11"/>
              </a:rPr>
              <a:t>Ind AS 108 Operating Segments</a:t>
            </a:r>
            <a:endParaRPr lang="en-IN" u="sng" dirty="0" smtClean="0"/>
          </a:p>
          <a:p>
            <a:pPr lvl="0"/>
            <a:r>
              <a:rPr lang="en-IN" u="sng" dirty="0" smtClean="0">
                <a:hlinkClick r:id="rId12"/>
              </a:rPr>
              <a:t>Ind AS 1 Presentation of Financial Statements</a:t>
            </a:r>
            <a:endParaRPr lang="en-IN" u="sng" dirty="0" smtClean="0"/>
          </a:p>
          <a:p>
            <a:pPr lvl="0"/>
            <a:r>
              <a:rPr lang="en-IN" u="sng" dirty="0" smtClean="0">
                <a:hlinkClick r:id="rId13"/>
              </a:rPr>
              <a:t>Ind AS 2 Inventories</a:t>
            </a:r>
            <a:endParaRPr lang="en-IN" u="sng" dirty="0" smtClean="0"/>
          </a:p>
          <a:p>
            <a:pPr lvl="0"/>
            <a:r>
              <a:rPr lang="en-IN" u="sng" dirty="0" smtClean="0">
                <a:hlinkClick r:id="rId14"/>
              </a:rPr>
              <a:t>Ind AS 7 Statement of Cash Flows</a:t>
            </a:r>
            <a:endParaRPr lang="en-IN" u="sng" dirty="0" smtClean="0"/>
          </a:p>
          <a:p>
            <a:pPr lvl="0"/>
            <a:r>
              <a:rPr lang="en-IN" u="sng" dirty="0" smtClean="0">
                <a:hlinkClick r:id="rId15"/>
              </a:rPr>
              <a:t>Ind AS 8 Accounting Policies, Changes in Accounting Estimates and Errors</a:t>
            </a:r>
            <a:endParaRPr lang="en-IN" u="sng"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5720" y="1714488"/>
            <a:ext cx="8643998" cy="4900634"/>
          </a:xfrm>
        </p:spPr>
        <p:txBody>
          <a:bodyPr>
            <a:normAutofit fontScale="77500" lnSpcReduction="20000"/>
          </a:bodyPr>
          <a:lstStyle/>
          <a:p>
            <a:pPr lvl="0"/>
            <a:r>
              <a:rPr lang="en-IN" dirty="0" smtClean="0">
                <a:hlinkClick r:id="rId2"/>
              </a:rPr>
              <a:t>Ind AS 10 Events after the Reporting Period</a:t>
            </a:r>
            <a:endParaRPr lang="en-IN" dirty="0" smtClean="0"/>
          </a:p>
          <a:p>
            <a:pPr lvl="0"/>
            <a:r>
              <a:rPr lang="en-IN" dirty="0" smtClean="0">
                <a:hlinkClick r:id="rId3"/>
              </a:rPr>
              <a:t>Ind AS 11 Construction Contracts</a:t>
            </a:r>
            <a:endParaRPr lang="en-IN" dirty="0" smtClean="0"/>
          </a:p>
          <a:p>
            <a:pPr lvl="0"/>
            <a:r>
              <a:rPr lang="en-IN" dirty="0" smtClean="0">
                <a:hlinkClick r:id="rId4"/>
              </a:rPr>
              <a:t>Ind AS 12 Income Taxes</a:t>
            </a:r>
            <a:endParaRPr lang="en-IN" dirty="0" smtClean="0"/>
          </a:p>
          <a:p>
            <a:pPr lvl="0"/>
            <a:r>
              <a:rPr lang="en-IN" dirty="0" smtClean="0">
                <a:hlinkClick r:id="rId5"/>
              </a:rPr>
              <a:t>Ind AS 16 Property, Plant and Equipment</a:t>
            </a:r>
            <a:endParaRPr lang="en-IN" dirty="0" smtClean="0"/>
          </a:p>
          <a:p>
            <a:pPr lvl="0"/>
            <a:r>
              <a:rPr lang="en-IN" dirty="0" smtClean="0">
                <a:hlinkClick r:id="rId6"/>
              </a:rPr>
              <a:t>Ind AS 17 Leases</a:t>
            </a:r>
            <a:endParaRPr lang="en-IN" dirty="0" smtClean="0"/>
          </a:p>
          <a:p>
            <a:pPr lvl="0"/>
            <a:r>
              <a:rPr lang="en-IN" dirty="0" smtClean="0">
                <a:hlinkClick r:id="rId7"/>
              </a:rPr>
              <a:t>Ind AS 18 Revenue</a:t>
            </a:r>
            <a:endParaRPr lang="en-IN" dirty="0" smtClean="0"/>
          </a:p>
          <a:p>
            <a:pPr lvl="0"/>
            <a:r>
              <a:rPr lang="en-IN" dirty="0" smtClean="0">
                <a:hlinkClick r:id="rId8"/>
              </a:rPr>
              <a:t>Ind AS 19 Employee Benefits</a:t>
            </a:r>
            <a:endParaRPr lang="en-IN" dirty="0" smtClean="0"/>
          </a:p>
          <a:p>
            <a:pPr lvl="0"/>
            <a:r>
              <a:rPr lang="en-IN" dirty="0" smtClean="0">
                <a:hlinkClick r:id="rId9"/>
              </a:rPr>
              <a:t>Ind AS 20 Accounting for Government Grants and Disclosure of Government Assistance</a:t>
            </a:r>
            <a:endParaRPr lang="en-IN" dirty="0" smtClean="0"/>
          </a:p>
          <a:p>
            <a:pPr lvl="0"/>
            <a:r>
              <a:rPr lang="en-IN" dirty="0" smtClean="0">
                <a:hlinkClick r:id="rId10"/>
              </a:rPr>
              <a:t>Ind AS 21 The Effects of Changes in Foreign Exchange Rates</a:t>
            </a:r>
            <a:endParaRPr lang="en-IN" dirty="0" smtClean="0"/>
          </a:p>
          <a:p>
            <a:pPr lvl="0"/>
            <a:r>
              <a:rPr lang="en-IN" dirty="0" smtClean="0">
                <a:hlinkClick r:id="rId11"/>
              </a:rPr>
              <a:t>Ind AS 23 Borrowing Costs</a:t>
            </a:r>
            <a:endParaRPr lang="en-IN" dirty="0" smtClean="0"/>
          </a:p>
          <a:p>
            <a:pPr lvl="0"/>
            <a:r>
              <a:rPr lang="en-IN" dirty="0" smtClean="0">
                <a:hlinkClick r:id="rId12"/>
              </a:rPr>
              <a:t>Ind AS 24 Related Party Disclosures</a:t>
            </a:r>
            <a:endParaRPr lang="en-IN" dirty="0" smtClean="0"/>
          </a:p>
          <a:p>
            <a:pPr lvl="0"/>
            <a:r>
              <a:rPr lang="en-IN" dirty="0" smtClean="0">
                <a:hlinkClick r:id="rId13"/>
              </a:rPr>
              <a:t>Ind AS 27 Consolidated and Separate Financial Statements</a:t>
            </a:r>
            <a:endParaRPr lang="en-IN" dirty="0" smtClean="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5720" y="1714488"/>
            <a:ext cx="8643998" cy="4900634"/>
          </a:xfrm>
        </p:spPr>
        <p:txBody>
          <a:bodyPr>
            <a:normAutofit fontScale="85000" lnSpcReduction="20000"/>
          </a:bodyPr>
          <a:lstStyle/>
          <a:p>
            <a:pPr lvl="0"/>
            <a:r>
              <a:rPr lang="en-IN" dirty="0" smtClean="0">
                <a:hlinkClick r:id="rId2"/>
              </a:rPr>
              <a:t>Ind AS 28 Investments in Associates</a:t>
            </a:r>
            <a:endParaRPr lang="en-IN" dirty="0" smtClean="0"/>
          </a:p>
          <a:p>
            <a:pPr lvl="0"/>
            <a:r>
              <a:rPr lang="en-IN" dirty="0" smtClean="0">
                <a:hlinkClick r:id="rId3"/>
              </a:rPr>
              <a:t>Ind AS 29 Financial Reporting in Hyperinflationary Economies</a:t>
            </a:r>
            <a:endParaRPr lang="en-IN" dirty="0" smtClean="0"/>
          </a:p>
          <a:p>
            <a:pPr lvl="0"/>
            <a:r>
              <a:rPr lang="en-IN" dirty="0" smtClean="0">
                <a:hlinkClick r:id="rId4"/>
              </a:rPr>
              <a:t>Ind AS 31 Interests in Joint Ventures</a:t>
            </a:r>
            <a:endParaRPr lang="en-IN" dirty="0" smtClean="0"/>
          </a:p>
          <a:p>
            <a:pPr lvl="0"/>
            <a:r>
              <a:rPr lang="en-IN" dirty="0" smtClean="0">
                <a:hlinkClick r:id="rId5"/>
              </a:rPr>
              <a:t>Ind AS 32 Financial Instruments: Presentation</a:t>
            </a:r>
            <a:endParaRPr lang="en-IN" dirty="0" smtClean="0"/>
          </a:p>
          <a:p>
            <a:pPr lvl="0"/>
            <a:r>
              <a:rPr lang="en-IN" dirty="0" smtClean="0">
                <a:hlinkClick r:id="rId6"/>
              </a:rPr>
              <a:t>Ind AS 33 Earnings per Share</a:t>
            </a:r>
            <a:endParaRPr lang="en-IN" dirty="0" smtClean="0"/>
          </a:p>
          <a:p>
            <a:pPr lvl="0"/>
            <a:r>
              <a:rPr lang="en-IN" dirty="0" smtClean="0">
                <a:hlinkClick r:id="rId7"/>
              </a:rPr>
              <a:t>Ind AS 34 Interim Financial Reporting</a:t>
            </a:r>
            <a:endParaRPr lang="en-IN" dirty="0" smtClean="0"/>
          </a:p>
          <a:p>
            <a:pPr lvl="0"/>
            <a:r>
              <a:rPr lang="en-IN" dirty="0" smtClean="0">
                <a:hlinkClick r:id="rId8"/>
              </a:rPr>
              <a:t>Ind AS 36 Impairment of Assets</a:t>
            </a:r>
            <a:endParaRPr lang="en-IN" dirty="0" smtClean="0"/>
          </a:p>
          <a:p>
            <a:pPr lvl="0"/>
            <a:r>
              <a:rPr lang="en-IN" dirty="0" smtClean="0">
                <a:hlinkClick r:id="rId9"/>
              </a:rPr>
              <a:t>Ind AS 37 Provisions, Contingent Liabilities and Contingent Assets</a:t>
            </a:r>
            <a:endParaRPr lang="en-IN" dirty="0" smtClean="0"/>
          </a:p>
          <a:p>
            <a:pPr lvl="0"/>
            <a:r>
              <a:rPr lang="en-IN" dirty="0" smtClean="0">
                <a:hlinkClick r:id="rId10"/>
              </a:rPr>
              <a:t>Ind AS 38 Intangible Assets</a:t>
            </a:r>
            <a:endParaRPr lang="en-IN" dirty="0" smtClean="0"/>
          </a:p>
          <a:p>
            <a:pPr lvl="0"/>
            <a:r>
              <a:rPr lang="en-IN" dirty="0" smtClean="0">
                <a:hlinkClick r:id="rId11"/>
              </a:rPr>
              <a:t>Ind AS 39 Financial Instruments: Recognition and Measurement</a:t>
            </a:r>
            <a:endParaRPr lang="en-IN" dirty="0" smtClean="0"/>
          </a:p>
          <a:p>
            <a:pPr lvl="0"/>
            <a:r>
              <a:rPr lang="en-IN" dirty="0" smtClean="0">
                <a:hlinkClick r:id="rId12"/>
              </a:rPr>
              <a:t>Ind AS 40 Investment Property</a:t>
            </a:r>
            <a:endParaRPr lang="en-IN"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smtClean="0"/>
              <a:t>Reach us at: aggarwal0632punit@gmail.com</a:t>
            </a: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442</TotalTime>
  <Words>448</Words>
  <Application>Microsoft Office PowerPoint</Application>
  <PresentationFormat>On-screen Show (4:3)</PresentationFormat>
  <Paragraphs>63</Paragraphs>
  <Slides>9</Slides>
  <Notes>3</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Median</vt:lpstr>
      <vt:lpstr>Applicability of Ind-AS</vt:lpstr>
      <vt:lpstr>The application of Ind-AS is mainly based on the listing status and net worth of a company. </vt:lpstr>
      <vt:lpstr>NET WORTH</vt:lpstr>
      <vt:lpstr>STANDALONE &amp; CONSOLIDATED FINANCIAL STATEMENTS</vt:lpstr>
      <vt:lpstr>FOREIGN OPERATIONS </vt:lpstr>
      <vt:lpstr>These are the converged Indian Accounting Standards (Ind ASs) hosted by MCA on its website</vt:lpstr>
      <vt:lpstr>Slide 7</vt:lpstr>
      <vt:lpstr>Slide 8</vt:lpstr>
      <vt:lpstr>Reach us at: aggarwal0632punit@gmail.com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Applicability of Ind AS</dc:title>
  <dc:creator>Xestion</dc:creator>
  <cp:lastModifiedBy>Admin</cp:lastModifiedBy>
  <cp:revision>68</cp:revision>
  <dcterms:created xsi:type="dcterms:W3CDTF">2017-07-05T06:05:00Z</dcterms:created>
  <dcterms:modified xsi:type="dcterms:W3CDTF">2017-08-10T04:58:12Z</dcterms:modified>
</cp:coreProperties>
</file>