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0"/>
  </p:notesMasterIdLst>
  <p:sldIdLst>
    <p:sldId id="256" r:id="rId2"/>
    <p:sldId id="258" r:id="rId3"/>
    <p:sldId id="257"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custShowLst>
    <p:custShow name="Taxation" id="0">
      <p:sldLst>
        <p:sld r:id="rId2"/>
        <p:sld r:id="rId3"/>
        <p:sld r:id="rId4"/>
        <p:sld r:id="rId5"/>
        <p:sld r:id="rId6"/>
        <p:sld r:id="rId7"/>
        <p:sld r:id="rId8"/>
        <p:sld r:id="rId9"/>
        <p:sld r:id="rId10"/>
        <p:sld r:id="rId11"/>
        <p:sld r:id="rId12"/>
        <p:sld r:id="rId13"/>
        <p:sld r:id="rId14"/>
        <p:sld r:id="rId15"/>
        <p:sld r:id="rId16"/>
        <p:sld r:id="rId17"/>
        <p:sld r:id="rId18"/>
        <p:sld r:id="rId19"/>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678" y="4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C825B9-03C2-4D13-953F-897BE49525D6}" type="datetimeFigureOut">
              <a:rPr lang="en-US" smtClean="0"/>
              <a:pPr/>
              <a:t>10/2/2013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CA22F8-3BA1-4F52-BFF9-4B8989FD469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CA22F8-3BA1-4F52-BFF9-4B8989FD469D}"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F0EF64-DC57-4AEF-B34F-6A80B56E8C76}" type="datetimeFigureOut">
              <a:rPr lang="en-US" smtClean="0"/>
              <a:pPr/>
              <a:t>10/2/2013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ECD4E49-84DA-45B0-9ABA-9DB0ADD30A9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Tm="6000">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F0EF64-DC57-4AEF-B34F-6A80B56E8C76}"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F0EF64-DC57-4AEF-B34F-6A80B56E8C76}"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F0EF64-DC57-4AEF-B34F-6A80B56E8C76}"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F0EF64-DC57-4AEF-B34F-6A80B56E8C76}"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D4E49-84DA-45B0-9ABA-9DB0ADD30A9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Tm="6000">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F0EF64-DC57-4AEF-B34F-6A80B56E8C76}" type="datetimeFigureOut">
              <a:rPr lang="en-US" smtClean="0"/>
              <a:pPr/>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F0EF64-DC57-4AEF-B34F-6A80B56E8C76}" type="datetimeFigureOut">
              <a:rPr lang="en-US" smtClean="0"/>
              <a:pPr/>
              <a:t>10/2/2013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F0EF64-DC57-4AEF-B34F-6A80B56E8C76}" type="datetimeFigureOut">
              <a:rPr lang="en-US" smtClean="0"/>
              <a:pPr/>
              <a:t>10/2/2013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F0EF64-DC57-4AEF-B34F-6A80B56E8C76}" type="datetimeFigureOut">
              <a:rPr lang="en-US" smtClean="0"/>
              <a:pPr/>
              <a:t>10/2/2013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F0EF64-DC57-4AEF-B34F-6A80B56E8C76}" type="datetimeFigureOut">
              <a:rPr lang="en-US" smtClean="0"/>
              <a:pPr/>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CD4E49-84DA-45B0-9ABA-9DB0ADD30A97}" type="slidenum">
              <a:rPr lang="en-US" smtClean="0"/>
              <a:pPr/>
              <a:t>‹#›</a:t>
            </a:fld>
            <a:endParaRPr lang="en-US"/>
          </a:p>
        </p:txBody>
      </p:sp>
    </p:spTree>
  </p:cSld>
  <p:clrMapOvr>
    <a:masterClrMapping/>
  </p:clrMapOvr>
  <p:transition advTm="6000">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F0EF64-DC57-4AEF-B34F-6A80B56E8C76}" type="datetimeFigureOut">
              <a:rPr lang="en-US" smtClean="0"/>
              <a:pPr/>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ECD4E49-84DA-45B0-9ABA-9DB0ADD30A9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advTm="6000">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4000" b="-3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F0EF64-DC57-4AEF-B34F-6A80B56E8C76}" type="datetimeFigureOut">
              <a:rPr lang="en-US" smtClean="0"/>
              <a:pPr/>
              <a:t>10/2/2013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ECD4E49-84DA-45B0-9ABA-9DB0ADD30A9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advTm="6000">
    <p:wheel spokes="8"/>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oAutofit/>
            <a:scene3d>
              <a:camera prst="orthographicFront"/>
              <a:lightRig rig="freezing" dir="t">
                <a:rot lat="0" lon="0" rev="5640000"/>
              </a:lightRig>
            </a:scene3d>
            <a:sp3d prstMaterial="flat">
              <a:bevelT w="38100" h="38100"/>
              <a:contourClr>
                <a:schemeClr val="tx2"/>
              </a:contourClr>
            </a:sp3d>
          </a:bodyPr>
          <a:lstStyle/>
          <a:p>
            <a:r>
              <a:rPr lang="en-US" sz="13800" b="1" dirty="0" smtClean="0">
                <a:solidFill>
                  <a:srgbClr val="92D050"/>
                </a:solidFill>
                <a:latin typeface="Cambria" pitchFamily="18" charset="0"/>
              </a:rPr>
              <a:t>Tax</a:t>
            </a:r>
            <a:endParaRPr lang="en-US" sz="13800" b="1" dirty="0">
              <a:solidFill>
                <a:srgbClr val="92D050"/>
              </a:solidFill>
              <a:latin typeface="Cambria" pitchFamily="18" charset="0"/>
            </a:endParaRPr>
          </a:p>
        </p:txBody>
      </p:sp>
      <p:sp>
        <p:nvSpPr>
          <p:cNvPr id="3" name="Subtitle 2"/>
          <p:cNvSpPr>
            <a:spLocks noGrp="1"/>
          </p:cNvSpPr>
          <p:nvPr>
            <p:ph type="subTitle" idx="1"/>
          </p:nvPr>
        </p:nvSpPr>
        <p:spPr/>
        <p:txBody>
          <a:bodyPr>
            <a:normAutofit fontScale="25000" lnSpcReduction="20000"/>
          </a:bodyPr>
          <a:lstStyle/>
          <a:p>
            <a:r>
              <a:rPr lang="en-US" sz="58400" b="1" dirty="0" smtClean="0">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tileRect/>
                </a:gradFill>
                <a:latin typeface="Kruti Dev 010" pitchFamily="2" charset="0"/>
              </a:rPr>
              <a:t>dj</a:t>
            </a:r>
            <a:endParaRPr lang="en-US" b="1" dirty="0">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tileRect/>
              </a:gradFill>
              <a:latin typeface="Kruti Dev 010" pitchFamily="2" charset="0"/>
            </a:endParaRPr>
          </a:p>
        </p:txBody>
      </p:sp>
      <p:pic>
        <p:nvPicPr>
          <p:cNvPr id="4" name="Picture 3" descr="download (3).jpg"/>
          <p:cNvPicPr>
            <a:picLocks noChangeAspect="1"/>
          </p:cNvPicPr>
          <p:nvPr/>
        </p:nvPicPr>
        <p:blipFill>
          <a:blip r:embed="rId3"/>
          <a:stretch>
            <a:fillRect/>
          </a:stretch>
        </p:blipFill>
        <p:spPr>
          <a:xfrm rot="20584201">
            <a:off x="850948" y="1776245"/>
            <a:ext cx="4238473" cy="4238473"/>
          </a:xfrm>
          <a:prstGeom prst="rect">
            <a:avLst/>
          </a:prstGeom>
        </p:spPr>
      </p:pic>
    </p:spTree>
  </p:cSld>
  <p:clrMapOvr>
    <a:masterClrMapping/>
  </p:clrMapOvr>
  <p:transition advTm="10000">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2000"/>
                                        <p:tgtEl>
                                          <p:spTgt spid="2"/>
                                        </p:tgtEl>
                                      </p:cBhvr>
                                    </p:animEffect>
                                    <p:anim calcmode="lin" valueType="num">
                                      <p:cBhvr>
                                        <p:cTn id="20" dur="2000" fill="hold"/>
                                        <p:tgtEl>
                                          <p:spTgt spid="2"/>
                                        </p:tgtEl>
                                        <p:attrNameLst>
                                          <p:attrName>style.rotation</p:attrName>
                                        </p:attrNameLst>
                                      </p:cBhvr>
                                      <p:tavLst>
                                        <p:tav tm="0">
                                          <p:val>
                                            <p:fltVal val="720"/>
                                          </p:val>
                                        </p:tav>
                                        <p:tav tm="100000">
                                          <p:val>
                                            <p:fltVal val="0"/>
                                          </p:val>
                                        </p:tav>
                                      </p:tavLst>
                                    </p:anim>
                                    <p:anim calcmode="lin" valueType="num">
                                      <p:cBhvr>
                                        <p:cTn id="21" dur="2000" fill="hold"/>
                                        <p:tgtEl>
                                          <p:spTgt spid="2"/>
                                        </p:tgtEl>
                                        <p:attrNameLst>
                                          <p:attrName>ppt_h</p:attrName>
                                        </p:attrNameLst>
                                      </p:cBhvr>
                                      <p:tavLst>
                                        <p:tav tm="0">
                                          <p:val>
                                            <p:fltVal val="0"/>
                                          </p:val>
                                        </p:tav>
                                        <p:tav tm="100000">
                                          <p:val>
                                            <p:strVal val="#ppt_h"/>
                                          </p:val>
                                        </p:tav>
                                      </p:tavLst>
                                    </p:anim>
                                    <p:anim calcmode="lin" valueType="num">
                                      <p:cBhvr>
                                        <p:cTn id="22"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23" fill="hold">
                      <p:stCondLst>
                        <p:cond delay="indefinite"/>
                      </p:stCondLst>
                      <p:childTnLst>
                        <p:par>
                          <p:cTn id="24" fill="hold">
                            <p:stCondLst>
                              <p:cond delay="0"/>
                            </p:stCondLst>
                            <p:childTnLst>
                              <p:par>
                                <p:cTn id="25" presetID="39" presetClass="entr" presetSubtype="0" accel="10000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p:cTn id="27"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xit" presetSubtype="16" fill="hold" nodeType="clickEffect">
                                  <p:stCondLst>
                                    <p:cond delay="0"/>
                                  </p:stCondLst>
                                  <p:childTnLst>
                                    <p:animEffect transition="out" filter="diamond(in)">
                                      <p:cBhvr>
                                        <p:cTn id="34" dur="2000"/>
                                        <p:tgtEl>
                                          <p:spTgt spid="4"/>
                                        </p:tgtEl>
                                      </p:cBhvr>
                                    </p:animEffect>
                                    <p:set>
                                      <p:cBhvr>
                                        <p:cTn id="35" dur="1" fill="hold">
                                          <p:stCondLst>
                                            <p:cond delay="1999"/>
                                          </p:stCondLst>
                                        </p:cTn>
                                        <p:tgtEl>
                                          <p:spTgt spid="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0" presetClass="exit" presetSubtype="0" fill="hold" grpId="1" nodeType="clickEffect">
                                  <p:stCondLst>
                                    <p:cond delay="0"/>
                                  </p:stCondLst>
                                  <p:childTnLst>
                                    <p:animEffect transition="out" filter="wedge">
                                      <p:cBhvr>
                                        <p:cTn id="39" dur="2000"/>
                                        <p:tgtEl>
                                          <p:spTgt spid="2"/>
                                        </p:tgtEl>
                                      </p:cBhvr>
                                    </p:animEffect>
                                    <p:set>
                                      <p:cBhvr>
                                        <p:cTn id="40" dur="1" fill="hold">
                                          <p:stCondLst>
                                            <p:cond delay="1999"/>
                                          </p:stCondLst>
                                        </p:cTn>
                                        <p:tgtEl>
                                          <p:spTgt spid="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34" presetClass="exit" presetSubtype="0" fill="hold" grpId="1" nodeType="clickEffect">
                                  <p:stCondLst>
                                    <p:cond delay="0"/>
                                  </p:stCondLst>
                                  <p:childTnLst>
                                    <p:anim from="(ppt_x)" to="(ppt_x+1)" calcmode="lin" valueType="num">
                                      <p:cBhvr>
                                        <p:cTn id="44" dur="1000">
                                          <p:stCondLst>
                                            <p:cond delay="0"/>
                                          </p:stCondLst>
                                        </p:cTn>
                                        <p:tgtEl>
                                          <p:spTgt spid="3">
                                            <p:txEl>
                                              <p:pRg st="0" end="0"/>
                                            </p:txEl>
                                          </p:spTgt>
                                        </p:tgtEl>
                                        <p:attrNameLst>
                                          <p:attrName>ppt_x</p:attrName>
                                        </p:attrNameLst>
                                      </p:cBhvr>
                                    </p:anim>
                                    <p:anim from="0" to="-1.0" calcmode="lin" valueType="num">
                                      <p:cBhvr>
                                        <p:cTn id="45" dur="200" accel="50000">
                                          <p:stCondLst>
                                            <p:cond delay="0"/>
                                          </p:stCondLst>
                                        </p:cTn>
                                        <p:tgtEl>
                                          <p:spTgt spid="3">
                                            <p:txEl>
                                              <p:pRg st="0" end="0"/>
                                            </p:txEl>
                                          </p:spTgt>
                                        </p:tgtEl>
                                        <p:attrNameLst>
                                          <p:attrName>xshear</p:attrName>
                                        </p:attrNameLst>
                                      </p:cBhvr>
                                    </p:anim>
                                    <p:set>
                                      <p:cBhvr>
                                        <p:cTn id="46" dur="800">
                                          <p:stCondLst>
                                            <p:cond delay="200"/>
                                          </p:stCondLst>
                                        </p:cTn>
                                        <p:tgtEl>
                                          <p:spTgt spid="3">
                                            <p:txEl>
                                              <p:pRg st="0" end="0"/>
                                            </p:txEl>
                                          </p:spTgt>
                                        </p:tgtEl>
                                        <p:attrNameLst>
                                          <p:attrName>xshear</p:attrName>
                                        </p:attrNameLst>
                                      </p:cBhvr>
                                      <p:to>
                                        <p:strVal val="-1.0"/>
                                      </p:to>
                                    </p:set>
                                    <p:set>
                                      <p:cBhvr>
                                        <p:cTn id="47"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5000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fontScale="90000"/>
          </a:bodyPr>
          <a:lstStyle/>
          <a:p>
            <a:r>
              <a:rPr lang="en-US" sz="4900" b="1" dirty="0" smtClean="0">
                <a:solidFill>
                  <a:srgbClr val="FFFF00"/>
                </a:solidFill>
                <a:latin typeface="Book Antiqua" pitchFamily="18" charset="0"/>
              </a:rPr>
              <a:t>D</a:t>
            </a:r>
            <a:r>
              <a:rPr lang="en-US" b="1" dirty="0" smtClean="0">
                <a:solidFill>
                  <a:srgbClr val="FFFF00"/>
                </a:solidFill>
                <a:latin typeface="Book Antiqua" pitchFamily="18" charset="0"/>
              </a:rPr>
              <a:t>. </a:t>
            </a:r>
            <a:r>
              <a:rPr lang="en-US" b="1" dirty="0" smtClean="0">
                <a:solidFill>
                  <a:srgbClr val="FFFF00"/>
                </a:solidFill>
                <a:latin typeface="Bookman Old Style" pitchFamily="18" charset="0"/>
              </a:rPr>
              <a:t>Capital</a:t>
            </a:r>
            <a:r>
              <a:rPr lang="en-US" b="1" dirty="0" smtClean="0">
                <a:solidFill>
                  <a:srgbClr val="FFFF00"/>
                </a:solidFill>
                <a:latin typeface="Book Antiqua" pitchFamily="18" charset="0"/>
              </a:rPr>
              <a:t> Gains</a:t>
            </a:r>
            <a:endParaRPr lang="en-US" b="1" dirty="0">
              <a:solidFill>
                <a:srgbClr val="FFFF00"/>
              </a:solidFill>
              <a:latin typeface="Book Antiqua" pitchFamily="18" charset="0"/>
            </a:endParaRPr>
          </a:p>
        </p:txBody>
      </p:sp>
      <p:sp>
        <p:nvSpPr>
          <p:cNvPr id="3" name="Content Placeholder 2"/>
          <p:cNvSpPr>
            <a:spLocks noGrp="1"/>
          </p:cNvSpPr>
          <p:nvPr>
            <p:ph idx="1"/>
          </p:nvPr>
        </p:nvSpPr>
        <p:spPr>
          <a:xfrm>
            <a:off x="457200" y="1219200"/>
            <a:ext cx="5105400" cy="5105400"/>
          </a:xfrm>
        </p:spPr>
        <p:txBody>
          <a:bodyPr>
            <a:normAutofit fontScale="77500" lnSpcReduction="20000"/>
          </a:bodyPr>
          <a:lstStyle/>
          <a:p>
            <a:pPr algn="just"/>
            <a:r>
              <a:rPr lang="en-US" dirty="0" smtClean="0"/>
              <a:t>1. An increase in the value of a capital asset (investment or real estate) that gives it a higher worth than the purchase price. The gain is not realized until the asset is sold. A capital gain may be short term (one year or less) or long term (more than one year) and must be claimed on income taxes. A capital loss is incurred when there is a decrease in the capital asset value compared to an asset's purchase price.</a:t>
            </a:r>
          </a:p>
          <a:p>
            <a:pPr algn="just"/>
            <a:endParaRPr lang="en-US" dirty="0" smtClean="0"/>
          </a:p>
          <a:p>
            <a:pPr algn="just"/>
            <a:r>
              <a:rPr lang="en-US" dirty="0" smtClean="0"/>
              <a:t>2. Profit that results when the price of a security held by a mutual fund rises above its purchase price and the security is sold (realized gain). If the security continues to be held, the gain is unrealized. A capital loss would occur when the opposite takes place.</a:t>
            </a:r>
            <a:endParaRPr lang="en-US" dirty="0"/>
          </a:p>
        </p:txBody>
      </p:sp>
      <p:pic>
        <p:nvPicPr>
          <p:cNvPr id="4" name="Picture 3" descr="capital-gain-tax-on-sale-of-property.jpg"/>
          <p:cNvPicPr>
            <a:picLocks noChangeAspect="1"/>
          </p:cNvPicPr>
          <p:nvPr/>
        </p:nvPicPr>
        <p:blipFill>
          <a:blip r:embed="rId2"/>
          <a:stretch>
            <a:fillRect/>
          </a:stretch>
        </p:blipFill>
        <p:spPr>
          <a:xfrm>
            <a:off x="5562600" y="1066800"/>
            <a:ext cx="3372571" cy="2515829"/>
          </a:xfrm>
          <a:prstGeom prst="rect">
            <a:avLst/>
          </a:prstGeom>
        </p:spPr>
      </p:pic>
      <p:pic>
        <p:nvPicPr>
          <p:cNvPr id="5" name="Picture 4" descr="images (19).jpg"/>
          <p:cNvPicPr>
            <a:picLocks noChangeAspect="1"/>
          </p:cNvPicPr>
          <p:nvPr/>
        </p:nvPicPr>
        <p:blipFill>
          <a:blip r:embed="rId3"/>
          <a:stretch>
            <a:fillRect/>
          </a:stretch>
        </p:blipFill>
        <p:spPr>
          <a:xfrm>
            <a:off x="5562600" y="3733800"/>
            <a:ext cx="3352800" cy="2667000"/>
          </a:xfrm>
          <a:prstGeom prst="rect">
            <a:avLst/>
          </a:prstGeom>
        </p:spPr>
      </p:pic>
    </p:spTree>
  </p:cSld>
  <p:clrMapOvr>
    <a:masterClrMapping/>
  </p:clrMapOvr>
  <p:transition advTm="6000">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Autofit/>
          </a:bodyPr>
          <a:lstStyle/>
          <a:p>
            <a:r>
              <a:rPr lang="en-US" sz="4000" dirty="0" smtClean="0">
                <a:solidFill>
                  <a:srgbClr val="FFFF00"/>
                </a:solidFill>
                <a:latin typeface="Bookman Old Style" pitchFamily="18" charset="0"/>
              </a:rPr>
              <a:t>E. Income from other sources.</a:t>
            </a:r>
            <a:endParaRPr lang="en-US" sz="3600" dirty="0">
              <a:solidFill>
                <a:srgbClr val="FFFF00"/>
              </a:solidFill>
              <a:latin typeface="Bookman Old Style" pitchFamily="18" charset="0"/>
            </a:endParaRPr>
          </a:p>
        </p:txBody>
      </p:sp>
      <p:sp>
        <p:nvSpPr>
          <p:cNvPr id="3" name="Content Placeholder 2"/>
          <p:cNvSpPr>
            <a:spLocks noGrp="1"/>
          </p:cNvSpPr>
          <p:nvPr>
            <p:ph idx="1"/>
          </p:nvPr>
        </p:nvSpPr>
        <p:spPr>
          <a:xfrm>
            <a:off x="457200" y="990600"/>
            <a:ext cx="8229600" cy="2971800"/>
          </a:xfrm>
        </p:spPr>
        <p:txBody>
          <a:bodyPr>
            <a:normAutofit fontScale="92500" lnSpcReduction="10000"/>
          </a:bodyPr>
          <a:lstStyle/>
          <a:p>
            <a:r>
              <a:rPr lang="en-US" sz="2400" dirty="0" smtClean="0"/>
              <a:t>Income from Other Sources</a:t>
            </a:r>
            <a:r>
              <a:rPr lang="en-US" dirty="0" smtClean="0"/>
              <a:t> is residual head. In general, if an income does not fall with the classification of,</a:t>
            </a:r>
          </a:p>
          <a:p>
            <a:r>
              <a:rPr lang="en-US" dirty="0" smtClean="0"/>
              <a:t>1.	Salaries, or</a:t>
            </a:r>
          </a:p>
          <a:p>
            <a:r>
              <a:rPr lang="en-US" dirty="0" smtClean="0"/>
              <a:t>2.	Income From House Property, or</a:t>
            </a:r>
          </a:p>
          <a:p>
            <a:r>
              <a:rPr lang="en-US" dirty="0" smtClean="0"/>
              <a:t>3.	Profit  and Gain of Business or Profession ,</a:t>
            </a:r>
          </a:p>
          <a:p>
            <a:r>
              <a:rPr lang="en-US" dirty="0" smtClean="0"/>
              <a:t>4.	Capita  Gains, or</a:t>
            </a:r>
          </a:p>
          <a:p>
            <a:r>
              <a:rPr lang="en-US" dirty="0" smtClean="0"/>
              <a:t>Then it shall be charged as Other Sources Income.</a:t>
            </a:r>
            <a:endParaRPr lang="en-US" dirty="0"/>
          </a:p>
        </p:txBody>
      </p:sp>
      <p:pic>
        <p:nvPicPr>
          <p:cNvPr id="4" name="Picture 3" descr="income-from-other-sources (1).png"/>
          <p:cNvPicPr>
            <a:picLocks noChangeAspect="1"/>
          </p:cNvPicPr>
          <p:nvPr/>
        </p:nvPicPr>
        <p:blipFill>
          <a:blip r:embed="rId2"/>
          <a:stretch>
            <a:fillRect/>
          </a:stretch>
        </p:blipFill>
        <p:spPr>
          <a:xfrm>
            <a:off x="762000" y="3810000"/>
            <a:ext cx="6400800" cy="2966103"/>
          </a:xfrm>
          <a:prstGeom prst="rect">
            <a:avLst/>
          </a:prstGeom>
        </p:spPr>
      </p:pic>
    </p:spTree>
  </p:cSld>
  <p:clrMapOvr>
    <a:masterClrMapping/>
  </p:clrMapOvr>
  <p:transition advTm="6000">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447800"/>
            <a:ext cx="5029200" cy="5410200"/>
          </a:xfrm>
        </p:spPr>
        <p:txBody>
          <a:bodyPr>
            <a:normAutofit fontScale="92500" lnSpcReduction="10000"/>
          </a:bodyPr>
          <a:lstStyle/>
          <a:p>
            <a:pPr algn="just"/>
            <a:r>
              <a:rPr lang="en-US" dirty="0" smtClean="0"/>
              <a:t>It is a tax based on the market value of assets that are owned. These assets include, but are not limited to, cash, bank deposits, shares, fixed assets, private cars, assessed value of real property, pension plans, money funds, owner occupied housing and trusts. An ad valorem tax on real estate and an intangible tax on financial assets are both examples of a wealth tax. Although many developed countries choose to tax wealth, the United States has generally favored taxing income.</a:t>
            </a:r>
            <a:endParaRPr lang="en-US" dirty="0"/>
          </a:p>
        </p:txBody>
      </p:sp>
      <p:sp>
        <p:nvSpPr>
          <p:cNvPr id="5" name="Title 4"/>
          <p:cNvSpPr>
            <a:spLocks noGrp="1"/>
          </p:cNvSpPr>
          <p:nvPr>
            <p:ph type="title"/>
          </p:nvPr>
        </p:nvSpPr>
        <p:spPr>
          <a:xfrm>
            <a:off x="457200" y="0"/>
            <a:ext cx="8229600" cy="1143000"/>
          </a:xfrm>
        </p:spPr>
        <p:txBody>
          <a:bodyPr/>
          <a:lstStyle/>
          <a:p>
            <a:r>
              <a:rPr lang="en-US" b="1" dirty="0" smtClean="0">
                <a:latin typeface="Bookman Old Style" pitchFamily="18" charset="0"/>
              </a:rPr>
              <a:t>2. Wealth Tax</a:t>
            </a:r>
            <a:endParaRPr lang="en-US" b="1" dirty="0">
              <a:latin typeface="Bookman Old Style" pitchFamily="18" charset="0"/>
            </a:endParaRPr>
          </a:p>
        </p:txBody>
      </p:sp>
      <p:pic>
        <p:nvPicPr>
          <p:cNvPr id="6" name="Picture 5" descr="wealth_tax_cartoon1.jpg"/>
          <p:cNvPicPr>
            <a:picLocks noChangeAspect="1"/>
          </p:cNvPicPr>
          <p:nvPr/>
        </p:nvPicPr>
        <p:blipFill>
          <a:blip r:embed="rId3"/>
          <a:stretch>
            <a:fillRect/>
          </a:stretch>
        </p:blipFill>
        <p:spPr>
          <a:xfrm>
            <a:off x="5791200" y="1524000"/>
            <a:ext cx="3022600" cy="2514600"/>
          </a:xfrm>
          <a:prstGeom prst="rect">
            <a:avLst/>
          </a:prstGeom>
        </p:spPr>
      </p:pic>
      <p:pic>
        <p:nvPicPr>
          <p:cNvPr id="7" name="Picture 6" descr="06wealth1.jpg"/>
          <p:cNvPicPr>
            <a:picLocks noChangeAspect="1"/>
          </p:cNvPicPr>
          <p:nvPr/>
        </p:nvPicPr>
        <p:blipFill>
          <a:blip r:embed="rId4"/>
          <a:stretch>
            <a:fillRect/>
          </a:stretch>
        </p:blipFill>
        <p:spPr>
          <a:xfrm>
            <a:off x="5791200" y="4191000"/>
            <a:ext cx="3048000" cy="2413687"/>
          </a:xfrm>
          <a:prstGeom prst="rect">
            <a:avLst/>
          </a:prstGeom>
        </p:spPr>
      </p:pic>
    </p:spTree>
  </p:cSld>
  <p:clrMapOvr>
    <a:masterClrMapping/>
  </p:clrMapOvr>
  <p:transition advTm="6000">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5410200" cy="4770120"/>
          </a:xfrm>
        </p:spPr>
        <p:txBody>
          <a:bodyPr>
            <a:noAutofit/>
          </a:bodyPr>
          <a:lstStyle/>
          <a:p>
            <a:pPr algn="just"/>
            <a:r>
              <a:rPr lang="en-US" sz="2000" dirty="0" smtClean="0"/>
              <a:t>Charges levied by the State on consumption, expenditure, privilege, or right but not on income or property . Customs duties levied on imports, excise duties on production, sales tax or value added tax (VAT) at some stage in production-distribution process, are examples of indirect taxes because they are not levied directly on the income of the consumer or earner. Since they are less obvious than income tax(because they don't show up on the wage slip) politicians are tempted to increase them to generate more state revenue. Also called consumption taxes, they are regressive measures because they are not based on the ability to pay principle.</a:t>
            </a:r>
            <a:br>
              <a:rPr lang="en-US" sz="2000" dirty="0" smtClean="0"/>
            </a:br>
            <a:r>
              <a:rPr lang="en-US" sz="2000" dirty="0" smtClean="0"/>
              <a:t/>
            </a:r>
            <a:br>
              <a:rPr lang="en-US" sz="2000" dirty="0" smtClean="0"/>
            </a:br>
            <a:endParaRPr lang="en-US" sz="2000" dirty="0"/>
          </a:p>
        </p:txBody>
      </p:sp>
      <p:sp>
        <p:nvSpPr>
          <p:cNvPr id="4" name="Title 1"/>
          <p:cNvSpPr txBox="1">
            <a:spLocks/>
          </p:cNvSpPr>
          <p:nvPr/>
        </p:nvSpPr>
        <p:spPr>
          <a:xfrm>
            <a:off x="457200" y="228600"/>
            <a:ext cx="8229600" cy="1143000"/>
          </a:xfrm>
          <a:prstGeom prst="rect">
            <a:avLst/>
          </a:prstGeom>
        </p:spPr>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6600" b="1" dirty="0" err="1" smtClean="0">
                <a:solidFill>
                  <a:schemeClr val="accent5">
                    <a:lumMod val="75000"/>
                  </a:schemeClr>
                </a:solidFill>
                <a:latin typeface="Bookman Old Style" pitchFamily="18" charset="0"/>
                <a:ea typeface="+mj-ea"/>
                <a:cs typeface="+mj-cs"/>
              </a:rPr>
              <a:t>Ind</a:t>
            </a:r>
            <a:r>
              <a:rPr kumimoji="0" lang="en-US" sz="6600" b="1" i="0" u="none" strike="noStrike" kern="1200" cap="none" spc="0" normalizeH="0" baseline="0" noProof="0" dirty="0" err="1" smtClean="0">
                <a:ln>
                  <a:noFill/>
                </a:ln>
                <a:solidFill>
                  <a:schemeClr val="accent5">
                    <a:lumMod val="75000"/>
                  </a:schemeClr>
                </a:solidFill>
                <a:effectLst/>
                <a:uLnTx/>
                <a:uFillTx/>
                <a:latin typeface="Bookman Old Style" pitchFamily="18" charset="0"/>
                <a:ea typeface="+mj-ea"/>
                <a:cs typeface="+mj-cs"/>
              </a:rPr>
              <a:t>irect</a:t>
            </a:r>
            <a:r>
              <a:rPr kumimoji="0" lang="en-US" sz="6600" b="1" i="0" u="none" strike="noStrike" kern="1200" cap="none" spc="0" normalizeH="0" baseline="0" noProof="0" dirty="0" smtClean="0">
                <a:ln>
                  <a:noFill/>
                </a:ln>
                <a:solidFill>
                  <a:schemeClr val="accent5">
                    <a:lumMod val="75000"/>
                  </a:schemeClr>
                </a:solidFill>
                <a:effectLst/>
                <a:uLnTx/>
                <a:uFillTx/>
                <a:latin typeface="Bookman Old Style" pitchFamily="18" charset="0"/>
                <a:ea typeface="+mj-ea"/>
                <a:cs typeface="+mj-cs"/>
              </a:rPr>
              <a:t> Tax</a:t>
            </a:r>
            <a:endParaRPr kumimoji="0" lang="en-US" sz="6600" b="1" i="0" u="none" strike="noStrike" kern="1200" cap="none" spc="0" normalizeH="0" baseline="0" noProof="0" dirty="0">
              <a:ln>
                <a:noFill/>
              </a:ln>
              <a:solidFill>
                <a:schemeClr val="accent5">
                  <a:lumMod val="75000"/>
                </a:schemeClr>
              </a:solidFill>
              <a:effectLst/>
              <a:uLnTx/>
              <a:uFillTx/>
              <a:latin typeface="Bookman Old Style" pitchFamily="18" charset="0"/>
              <a:ea typeface="+mj-ea"/>
              <a:cs typeface="+mj-cs"/>
            </a:endParaRPr>
          </a:p>
        </p:txBody>
      </p:sp>
      <p:pic>
        <p:nvPicPr>
          <p:cNvPr id="5" name="Picture 4" descr="indirect-taxation-services-250x250.jpg"/>
          <p:cNvPicPr>
            <a:picLocks noChangeAspect="1"/>
          </p:cNvPicPr>
          <p:nvPr/>
        </p:nvPicPr>
        <p:blipFill>
          <a:blip r:embed="rId3"/>
          <a:stretch>
            <a:fillRect/>
          </a:stretch>
        </p:blipFill>
        <p:spPr>
          <a:xfrm>
            <a:off x="5638800" y="1447800"/>
            <a:ext cx="3276600" cy="5410200"/>
          </a:xfrm>
          <a:prstGeom prst="rect">
            <a:avLst/>
          </a:prstGeom>
        </p:spPr>
      </p:pic>
    </p:spTree>
  </p:cSld>
  <p:clrMapOvr>
    <a:masterClrMapping/>
  </p:clrMapOvr>
  <p:transition advTm="6000">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fontScale="90000"/>
          </a:bodyPr>
          <a:lstStyle/>
          <a:p>
            <a:r>
              <a:rPr lang="en-US" b="1" dirty="0" smtClean="0">
                <a:solidFill>
                  <a:srgbClr val="FFFF00"/>
                </a:solidFill>
                <a:latin typeface="Bookman Old Style" pitchFamily="18" charset="0"/>
              </a:rPr>
              <a:t>1. Service Tax</a:t>
            </a:r>
            <a:endParaRPr lang="en-US" b="1" dirty="0">
              <a:solidFill>
                <a:srgbClr val="FFFF00"/>
              </a:solidFill>
              <a:latin typeface="Bookman Old Style" pitchFamily="18" charset="0"/>
            </a:endParaRPr>
          </a:p>
        </p:txBody>
      </p:sp>
      <p:sp>
        <p:nvSpPr>
          <p:cNvPr id="3" name="Content Placeholder 2"/>
          <p:cNvSpPr>
            <a:spLocks noGrp="1"/>
          </p:cNvSpPr>
          <p:nvPr>
            <p:ph idx="1"/>
          </p:nvPr>
        </p:nvSpPr>
        <p:spPr>
          <a:xfrm>
            <a:off x="457200" y="1066800"/>
            <a:ext cx="4876800" cy="5257800"/>
          </a:xfrm>
        </p:spPr>
        <p:txBody>
          <a:bodyPr>
            <a:normAutofit fontScale="92500" lnSpcReduction="10000"/>
          </a:bodyPr>
          <a:lstStyle/>
          <a:p>
            <a:pPr algn="just" fontAlgn="base"/>
            <a:r>
              <a:rPr lang="en-US" dirty="0" smtClean="0">
                <a:solidFill>
                  <a:schemeClr val="accent4">
                    <a:lumMod val="60000"/>
                    <a:lumOff val="40000"/>
                  </a:schemeClr>
                </a:solidFill>
              </a:rPr>
              <a:t>Service tax is a tax levied by the government on service providers on certain service transactions, but is actually borne by the customers.</a:t>
            </a:r>
          </a:p>
          <a:p>
            <a:pPr algn="just" fontAlgn="base"/>
            <a:r>
              <a:rPr lang="en-US" dirty="0" smtClean="0">
                <a:solidFill>
                  <a:schemeClr val="accent4">
                    <a:lumMod val="60000"/>
                    <a:lumOff val="40000"/>
                  </a:schemeClr>
                </a:solidFill>
              </a:rPr>
              <a:t/>
            </a:r>
            <a:br>
              <a:rPr lang="en-US" dirty="0" smtClean="0">
                <a:solidFill>
                  <a:schemeClr val="accent4">
                    <a:lumMod val="60000"/>
                    <a:lumOff val="40000"/>
                  </a:schemeClr>
                </a:solidFill>
              </a:rPr>
            </a:br>
            <a:r>
              <a:rPr lang="en-US" b="1" i="1" dirty="0" smtClean="0">
                <a:solidFill>
                  <a:schemeClr val="accent4">
                    <a:lumMod val="60000"/>
                    <a:lumOff val="40000"/>
                  </a:schemeClr>
                </a:solidFill>
              </a:rPr>
              <a:t>Definition: </a:t>
            </a:r>
            <a:r>
              <a:rPr lang="en-US" dirty="0" smtClean="0">
                <a:solidFill>
                  <a:schemeClr val="accent4">
                    <a:lumMod val="60000"/>
                    <a:lumOff val="40000"/>
                  </a:schemeClr>
                </a:solidFill>
              </a:rPr>
              <a:t>Service tax is a tax levied by the government on service providers on certain service transactions, but is actually borne by the customers. It is categorized under Indirect Tax and came into existence under the Finance Act, 1994. </a:t>
            </a:r>
          </a:p>
          <a:p>
            <a:pPr algn="just"/>
            <a:endParaRPr lang="en-US" dirty="0">
              <a:solidFill>
                <a:schemeClr val="accent4">
                  <a:lumMod val="60000"/>
                  <a:lumOff val="40000"/>
                </a:schemeClr>
              </a:solidFill>
            </a:endParaRPr>
          </a:p>
        </p:txBody>
      </p:sp>
      <p:pic>
        <p:nvPicPr>
          <p:cNvPr id="4" name="Picture 3" descr="images (20).jpg"/>
          <p:cNvPicPr>
            <a:picLocks noChangeAspect="1"/>
          </p:cNvPicPr>
          <p:nvPr/>
        </p:nvPicPr>
        <p:blipFill>
          <a:blip r:embed="rId3"/>
          <a:stretch>
            <a:fillRect/>
          </a:stretch>
        </p:blipFill>
        <p:spPr>
          <a:xfrm>
            <a:off x="5867400" y="381000"/>
            <a:ext cx="2971800" cy="2152650"/>
          </a:xfrm>
          <a:prstGeom prst="rect">
            <a:avLst/>
          </a:prstGeom>
        </p:spPr>
      </p:pic>
      <p:pic>
        <p:nvPicPr>
          <p:cNvPr id="5" name="Picture 4" descr="download (7).jpg"/>
          <p:cNvPicPr>
            <a:picLocks noChangeAspect="1"/>
          </p:cNvPicPr>
          <p:nvPr/>
        </p:nvPicPr>
        <p:blipFill>
          <a:blip r:embed="rId4"/>
          <a:stretch>
            <a:fillRect/>
          </a:stretch>
        </p:blipFill>
        <p:spPr>
          <a:xfrm>
            <a:off x="5867400" y="2590800"/>
            <a:ext cx="2971800" cy="2105025"/>
          </a:xfrm>
          <a:prstGeom prst="rect">
            <a:avLst/>
          </a:prstGeom>
        </p:spPr>
      </p:pic>
      <p:pic>
        <p:nvPicPr>
          <p:cNvPr id="6" name="Picture 5" descr="images (21).jpg"/>
          <p:cNvPicPr>
            <a:picLocks noChangeAspect="1"/>
          </p:cNvPicPr>
          <p:nvPr/>
        </p:nvPicPr>
        <p:blipFill>
          <a:blip r:embed="rId5"/>
          <a:stretch>
            <a:fillRect/>
          </a:stretch>
        </p:blipFill>
        <p:spPr>
          <a:xfrm>
            <a:off x="5867400" y="4800600"/>
            <a:ext cx="2924175" cy="1743075"/>
          </a:xfrm>
          <a:prstGeom prst="rect">
            <a:avLst/>
          </a:prstGeom>
        </p:spPr>
      </p:pic>
    </p:spTree>
  </p:cSld>
  <p:clrMapOvr>
    <a:masterClrMapping/>
  </p:clrMapOvr>
  <p:transition advTm="6000">
    <p:check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4572000" cy="5105400"/>
          </a:xfrm>
        </p:spPr>
        <p:txBody>
          <a:bodyPr>
            <a:normAutofit fontScale="92500" lnSpcReduction="10000"/>
          </a:bodyPr>
          <a:lstStyle/>
          <a:p>
            <a:pPr algn="just"/>
            <a:r>
              <a:rPr lang="en-US" dirty="0" smtClean="0"/>
              <a:t>Specific type of turnover tax levied at each stage in the production and distribution process. Although VAT ultimately bears on individual consumption of goods or services, liability for VAT is on the supplier of goods or services. VAT normally utilizes a system of tax credits to place the ultimate and real burden of the tax on the final consumer and to relieve the intermediaries of any final tax cost.</a:t>
            </a:r>
            <a:endParaRPr lang="en-US" dirty="0"/>
          </a:p>
        </p:txBody>
      </p:sp>
      <p:sp>
        <p:nvSpPr>
          <p:cNvPr id="4" name="Title 1"/>
          <p:cNvSpPr>
            <a:spLocks noGrp="1"/>
          </p:cNvSpPr>
          <p:nvPr>
            <p:ph type="title"/>
          </p:nvPr>
        </p:nvSpPr>
        <p:spPr>
          <a:xfrm>
            <a:off x="457200" y="304800"/>
            <a:ext cx="8229600" cy="685800"/>
          </a:xfrm>
        </p:spPr>
        <p:txBody>
          <a:bodyPr>
            <a:normAutofit fontScale="90000"/>
          </a:bodyPr>
          <a:lstStyle/>
          <a:p>
            <a:r>
              <a:rPr lang="en-US" b="1" dirty="0" smtClean="0">
                <a:solidFill>
                  <a:srgbClr val="FFFF00"/>
                </a:solidFill>
                <a:latin typeface="Bookman Old Style" pitchFamily="18" charset="0"/>
              </a:rPr>
              <a:t>1. VAT</a:t>
            </a:r>
            <a:endParaRPr lang="en-US" b="1" dirty="0">
              <a:solidFill>
                <a:srgbClr val="FFFF00"/>
              </a:solidFill>
              <a:latin typeface="Bookman Old Style" pitchFamily="18" charset="0"/>
            </a:endParaRPr>
          </a:p>
        </p:txBody>
      </p:sp>
      <p:pic>
        <p:nvPicPr>
          <p:cNvPr id="5" name="Picture 4" descr="Value-Added-Tax.jpg"/>
          <p:cNvPicPr>
            <a:picLocks noChangeAspect="1"/>
          </p:cNvPicPr>
          <p:nvPr/>
        </p:nvPicPr>
        <p:blipFill>
          <a:blip r:embed="rId4"/>
          <a:stretch>
            <a:fillRect/>
          </a:stretch>
        </p:blipFill>
        <p:spPr>
          <a:xfrm>
            <a:off x="5181600" y="1295400"/>
            <a:ext cx="3780492" cy="4343400"/>
          </a:xfrm>
          <a:prstGeom prst="rect">
            <a:avLst/>
          </a:prstGeom>
        </p:spPr>
      </p:pic>
    </p:spTree>
  </p:cSld>
  <p:clrMapOvr>
    <a:masterClrMapping/>
  </p:clrMapOvr>
  <p:transition advTm="6000">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4876800" cy="5638800"/>
          </a:xfrm>
        </p:spPr>
        <p:txBody>
          <a:bodyPr>
            <a:normAutofit fontScale="92500" lnSpcReduction="20000"/>
          </a:bodyPr>
          <a:lstStyle/>
          <a:p>
            <a:pPr algn="just"/>
            <a:r>
              <a:rPr lang="en-US" dirty="0" smtClean="0">
                <a:solidFill>
                  <a:schemeClr val="accent3">
                    <a:lumMod val="60000"/>
                    <a:lumOff val="40000"/>
                  </a:schemeClr>
                </a:solidFill>
              </a:rPr>
              <a:t>1. A percentage levied on manufacture, sale, or use of locally produced goods (such as alcoholic drinks or tobacco products).</a:t>
            </a:r>
          </a:p>
          <a:p>
            <a:pPr algn="just"/>
            <a:r>
              <a:rPr lang="en-US" dirty="0" smtClean="0">
                <a:solidFill>
                  <a:schemeClr val="accent3">
                    <a:lumMod val="60000"/>
                    <a:lumOff val="40000"/>
                  </a:schemeClr>
                </a:solidFill>
              </a:rPr>
              <a:t>2. A percentage tax levied on a company's revenue, instead of (like income tax) on the company's income.</a:t>
            </a:r>
          </a:p>
          <a:p>
            <a:pPr algn="just"/>
            <a:r>
              <a:rPr lang="en-US" dirty="0" smtClean="0">
                <a:solidFill>
                  <a:schemeClr val="accent3">
                    <a:lumMod val="60000"/>
                    <a:lumOff val="40000"/>
                  </a:schemeClr>
                </a:solidFill>
              </a:rPr>
              <a:t>3. A fixed tax levied on an activity or occupation, such as the license fee charged from attorneys, doctors, and other professionals. Also called excise tax.</a:t>
            </a:r>
          </a:p>
          <a:p>
            <a:pPr algn="just">
              <a:buNone/>
            </a:pPr>
            <a:r>
              <a:rPr lang="en-US" dirty="0" smtClean="0">
                <a:solidFill>
                  <a:schemeClr val="accent3">
                    <a:lumMod val="60000"/>
                    <a:lumOff val="40000"/>
                  </a:schemeClr>
                </a:solidFill>
              </a:rPr>
              <a:t/>
            </a:r>
            <a:br>
              <a:rPr lang="en-US" dirty="0" smtClean="0">
                <a:solidFill>
                  <a:schemeClr val="accent3">
                    <a:lumMod val="60000"/>
                    <a:lumOff val="40000"/>
                  </a:schemeClr>
                </a:solidFill>
              </a:rPr>
            </a:br>
            <a:r>
              <a:rPr lang="en-US" dirty="0" smtClean="0">
                <a:solidFill>
                  <a:schemeClr val="accent3">
                    <a:lumMod val="60000"/>
                    <a:lumOff val="40000"/>
                  </a:schemeClr>
                </a:solidFill>
              </a:rPr>
              <a:t/>
            </a:r>
            <a:br>
              <a:rPr lang="en-US" dirty="0" smtClean="0">
                <a:solidFill>
                  <a:schemeClr val="accent3">
                    <a:lumMod val="60000"/>
                    <a:lumOff val="40000"/>
                  </a:schemeClr>
                </a:solidFill>
              </a:rPr>
            </a:br>
            <a:endParaRPr lang="en-US" dirty="0">
              <a:solidFill>
                <a:schemeClr val="accent3">
                  <a:lumMod val="60000"/>
                  <a:lumOff val="40000"/>
                </a:schemeClr>
              </a:solidFill>
            </a:endParaRPr>
          </a:p>
        </p:txBody>
      </p:sp>
      <p:sp>
        <p:nvSpPr>
          <p:cNvPr id="4" name="Title 1"/>
          <p:cNvSpPr>
            <a:spLocks noGrp="1"/>
          </p:cNvSpPr>
          <p:nvPr>
            <p:ph type="title"/>
          </p:nvPr>
        </p:nvSpPr>
        <p:spPr>
          <a:xfrm>
            <a:off x="457200" y="304800"/>
            <a:ext cx="8229600" cy="685800"/>
          </a:xfrm>
        </p:spPr>
        <p:txBody>
          <a:bodyPr>
            <a:normAutofit fontScale="90000"/>
          </a:bodyPr>
          <a:lstStyle/>
          <a:p>
            <a:r>
              <a:rPr lang="en-US" b="1" dirty="0" smtClean="0">
                <a:solidFill>
                  <a:srgbClr val="FFFF00"/>
                </a:solidFill>
                <a:latin typeface="Bookman Old Style" pitchFamily="18" charset="0"/>
              </a:rPr>
              <a:t>1. Excise Duty</a:t>
            </a:r>
            <a:endParaRPr lang="en-US" b="1" dirty="0">
              <a:solidFill>
                <a:srgbClr val="FFFF00"/>
              </a:solidFill>
              <a:latin typeface="Bookman Old Style" pitchFamily="18" charset="0"/>
            </a:endParaRPr>
          </a:p>
        </p:txBody>
      </p:sp>
      <p:pic>
        <p:nvPicPr>
          <p:cNvPr id="5" name="Picture 4" descr="2003030201760101.jpg"/>
          <p:cNvPicPr>
            <a:picLocks noChangeAspect="1"/>
          </p:cNvPicPr>
          <p:nvPr/>
        </p:nvPicPr>
        <p:blipFill>
          <a:blip r:embed="rId3"/>
          <a:stretch>
            <a:fillRect/>
          </a:stretch>
        </p:blipFill>
        <p:spPr>
          <a:xfrm>
            <a:off x="5257800" y="1143000"/>
            <a:ext cx="3733800" cy="3200400"/>
          </a:xfrm>
          <a:prstGeom prst="rect">
            <a:avLst/>
          </a:prstGeom>
        </p:spPr>
      </p:pic>
      <p:pic>
        <p:nvPicPr>
          <p:cNvPr id="6" name="Picture 5" descr="textile-b-08-01-13.jpg"/>
          <p:cNvPicPr>
            <a:picLocks noChangeAspect="1"/>
          </p:cNvPicPr>
          <p:nvPr/>
        </p:nvPicPr>
        <p:blipFill>
          <a:blip r:embed="rId4"/>
          <a:stretch>
            <a:fillRect/>
          </a:stretch>
        </p:blipFill>
        <p:spPr>
          <a:xfrm>
            <a:off x="5295900" y="4391025"/>
            <a:ext cx="3695700" cy="2314575"/>
          </a:xfrm>
          <a:prstGeom prst="rect">
            <a:avLst/>
          </a:prstGeom>
        </p:spPr>
      </p:pic>
    </p:spTree>
  </p:cSld>
  <p:clrMapOvr>
    <a:masterClrMapping/>
  </p:clrMapOvr>
  <p:transition advTm="6000">
    <p:whee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4953000" cy="5257800"/>
          </a:xfrm>
        </p:spPr>
        <p:txBody>
          <a:bodyPr>
            <a:normAutofit fontScale="85000" lnSpcReduction="20000"/>
          </a:bodyPr>
          <a:lstStyle/>
          <a:p>
            <a:pPr algn="just"/>
            <a:r>
              <a:rPr lang="en-US" dirty="0" smtClean="0">
                <a:solidFill>
                  <a:schemeClr val="accent3">
                    <a:lumMod val="60000"/>
                    <a:lumOff val="40000"/>
                  </a:schemeClr>
                </a:solidFill>
              </a:rPr>
              <a:t>A tax levied on imports (and, sometimes, on exports) by the customs authorities of a country to raise state revenue, and/or to protect domestic industries from more efficient or predatory competitors from abroad.</a:t>
            </a:r>
          </a:p>
          <a:p>
            <a:pPr algn="just"/>
            <a:r>
              <a:rPr lang="en-US" dirty="0" smtClean="0">
                <a:solidFill>
                  <a:schemeClr val="accent3">
                    <a:lumMod val="60000"/>
                    <a:lumOff val="40000"/>
                  </a:schemeClr>
                </a:solidFill>
              </a:rPr>
              <a:t>Customs duty is based generally on the value of goods or upon the weight, dimensions, or some other criteria of the item (such as the size of the engine, in case of automobiles).</a:t>
            </a:r>
          </a:p>
          <a:p>
            <a:pPr algn="just"/>
            <a:r>
              <a:rPr lang="en-US" dirty="0" smtClean="0">
                <a:solidFill>
                  <a:schemeClr val="accent3">
                    <a:lumMod val="60000"/>
                    <a:lumOff val="40000"/>
                  </a:schemeClr>
                </a:solidFill>
              </a:rPr>
              <a:t/>
            </a:r>
            <a:br>
              <a:rPr lang="en-US" dirty="0" smtClean="0">
                <a:solidFill>
                  <a:schemeClr val="accent3">
                    <a:lumMod val="60000"/>
                    <a:lumOff val="40000"/>
                  </a:schemeClr>
                </a:solidFill>
              </a:rPr>
            </a:br>
            <a:r>
              <a:rPr lang="en-US" dirty="0" smtClean="0">
                <a:solidFill>
                  <a:schemeClr val="accent3">
                    <a:lumMod val="60000"/>
                    <a:lumOff val="40000"/>
                  </a:schemeClr>
                </a:solidFill>
              </a:rPr>
              <a:t/>
            </a:r>
            <a:br>
              <a:rPr lang="en-US" dirty="0" smtClean="0">
                <a:solidFill>
                  <a:schemeClr val="accent3">
                    <a:lumMod val="60000"/>
                    <a:lumOff val="40000"/>
                  </a:schemeClr>
                </a:solidFill>
              </a:rPr>
            </a:br>
            <a:endParaRPr lang="en-US" dirty="0">
              <a:solidFill>
                <a:schemeClr val="accent3">
                  <a:lumMod val="60000"/>
                  <a:lumOff val="40000"/>
                </a:schemeClr>
              </a:solidFill>
            </a:endParaRPr>
          </a:p>
        </p:txBody>
      </p:sp>
      <p:sp>
        <p:nvSpPr>
          <p:cNvPr id="4" name="Title 1"/>
          <p:cNvSpPr>
            <a:spLocks noGrp="1"/>
          </p:cNvSpPr>
          <p:nvPr>
            <p:ph type="title"/>
          </p:nvPr>
        </p:nvSpPr>
        <p:spPr>
          <a:xfrm>
            <a:off x="457200" y="457200"/>
            <a:ext cx="8229600" cy="685800"/>
          </a:xfrm>
        </p:spPr>
        <p:txBody>
          <a:bodyPr>
            <a:normAutofit fontScale="90000"/>
          </a:bodyPr>
          <a:lstStyle/>
          <a:p>
            <a:r>
              <a:rPr lang="en-US" b="1" dirty="0" smtClean="0">
                <a:solidFill>
                  <a:srgbClr val="FFFF00"/>
                </a:solidFill>
                <a:latin typeface="Bookman Old Style" pitchFamily="18" charset="0"/>
              </a:rPr>
              <a:t>1. Custom Duty</a:t>
            </a:r>
            <a:endParaRPr lang="en-US" b="1" dirty="0">
              <a:solidFill>
                <a:srgbClr val="FFFF00"/>
              </a:solidFill>
              <a:latin typeface="Bookman Old Style" pitchFamily="18" charset="0"/>
            </a:endParaRPr>
          </a:p>
        </p:txBody>
      </p:sp>
      <p:pic>
        <p:nvPicPr>
          <p:cNvPr id="5" name="Picture 4" descr="Pakistan-export-import.jpg"/>
          <p:cNvPicPr>
            <a:picLocks noChangeAspect="1"/>
          </p:cNvPicPr>
          <p:nvPr/>
        </p:nvPicPr>
        <p:blipFill>
          <a:blip r:embed="rId3"/>
          <a:stretch>
            <a:fillRect/>
          </a:stretch>
        </p:blipFill>
        <p:spPr>
          <a:xfrm>
            <a:off x="5410201" y="1524000"/>
            <a:ext cx="3505200" cy="3962400"/>
          </a:xfrm>
          <a:prstGeom prst="rect">
            <a:avLst/>
          </a:prstGeom>
        </p:spPr>
      </p:pic>
    </p:spTree>
  </p:cSld>
  <p:clrMapOvr>
    <a:masterClrMapping/>
  </p:clrMapOvr>
  <p:transition advTm="6000">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5257800" cy="5181600"/>
          </a:xfrm>
        </p:spPr>
        <p:txBody>
          <a:bodyPr>
            <a:normAutofit fontScale="77500" lnSpcReduction="20000"/>
          </a:bodyPr>
          <a:lstStyle/>
          <a:p>
            <a:pPr algn="just"/>
            <a:r>
              <a:rPr lang="en-US" dirty="0" smtClean="0">
                <a:solidFill>
                  <a:srgbClr val="7030A0"/>
                </a:solidFill>
              </a:rPr>
              <a:t>In India, entertainment tax is levied on every financial transaction that is related to entertainment such as movie tickets, major commercial shows and big private festivals. As per the Indian Constitution, entertainment is included in List 2. This revenue is reserved primarily for the state governments. </a:t>
            </a:r>
            <a:br>
              <a:rPr lang="en-US" dirty="0" smtClean="0">
                <a:solidFill>
                  <a:srgbClr val="7030A0"/>
                </a:solidFill>
              </a:rPr>
            </a:br>
            <a:r>
              <a:rPr lang="en-US" dirty="0" smtClean="0">
                <a:solidFill>
                  <a:srgbClr val="7030A0"/>
                </a:solidFill>
              </a:rPr>
              <a:t>Following are some other forms of entertainment that are included in the purview of entertainment taxes: </a:t>
            </a:r>
          </a:p>
          <a:p>
            <a:pPr algn="just"/>
            <a:r>
              <a:rPr lang="en-US" dirty="0" smtClean="0">
                <a:solidFill>
                  <a:srgbClr val="7030A0"/>
                </a:solidFill>
              </a:rPr>
              <a:t>Amusement parks</a:t>
            </a:r>
          </a:p>
          <a:p>
            <a:pPr algn="just"/>
            <a:r>
              <a:rPr lang="en-US" dirty="0" smtClean="0">
                <a:solidFill>
                  <a:srgbClr val="7030A0"/>
                </a:solidFill>
              </a:rPr>
              <a:t>Video games</a:t>
            </a:r>
          </a:p>
          <a:p>
            <a:pPr algn="just"/>
            <a:r>
              <a:rPr lang="en-US" dirty="0" smtClean="0">
                <a:solidFill>
                  <a:srgbClr val="7030A0"/>
                </a:solidFill>
              </a:rPr>
              <a:t>Arcades</a:t>
            </a:r>
          </a:p>
          <a:p>
            <a:pPr algn="just"/>
            <a:r>
              <a:rPr lang="en-US" dirty="0" smtClean="0">
                <a:solidFill>
                  <a:srgbClr val="7030A0"/>
                </a:solidFill>
              </a:rPr>
              <a:t>Exhibitions</a:t>
            </a:r>
          </a:p>
          <a:p>
            <a:pPr algn="just"/>
            <a:r>
              <a:rPr lang="en-US" dirty="0" smtClean="0">
                <a:solidFill>
                  <a:srgbClr val="7030A0"/>
                </a:solidFill>
              </a:rPr>
              <a:t>Celebrity stage shows</a:t>
            </a:r>
          </a:p>
          <a:p>
            <a:pPr algn="just"/>
            <a:r>
              <a:rPr lang="en-US" dirty="0" smtClean="0">
                <a:solidFill>
                  <a:srgbClr val="7030A0"/>
                </a:solidFill>
              </a:rPr>
              <a:t>Sports activities</a:t>
            </a:r>
          </a:p>
          <a:p>
            <a:pPr algn="just"/>
            <a:r>
              <a:rPr lang="en-US" dirty="0" smtClean="0">
                <a:solidFill>
                  <a:srgbClr val="7030A0"/>
                </a:solidFill>
              </a:rPr>
              <a:t>Cinema hall</a:t>
            </a:r>
          </a:p>
          <a:p>
            <a:pPr algn="just">
              <a:buNone/>
            </a:pPr>
            <a:endParaRPr lang="en-US" dirty="0">
              <a:solidFill>
                <a:srgbClr val="7030A0"/>
              </a:solidFill>
            </a:endParaRPr>
          </a:p>
        </p:txBody>
      </p:sp>
      <p:sp>
        <p:nvSpPr>
          <p:cNvPr id="4" name="Title 1"/>
          <p:cNvSpPr>
            <a:spLocks noGrp="1"/>
          </p:cNvSpPr>
          <p:nvPr>
            <p:ph type="title"/>
          </p:nvPr>
        </p:nvSpPr>
        <p:spPr>
          <a:xfrm>
            <a:off x="457200" y="457200"/>
            <a:ext cx="8229600" cy="685800"/>
          </a:xfrm>
        </p:spPr>
        <p:txBody>
          <a:bodyPr>
            <a:normAutofit fontScale="90000"/>
          </a:bodyPr>
          <a:lstStyle/>
          <a:p>
            <a:r>
              <a:rPr lang="en-US" b="1" dirty="0" smtClean="0">
                <a:solidFill>
                  <a:schemeClr val="bg2">
                    <a:lumMod val="10000"/>
                  </a:schemeClr>
                </a:solidFill>
                <a:latin typeface="Bookman Old Style" pitchFamily="18" charset="0"/>
              </a:rPr>
              <a:t>1. Entertainment Tax</a:t>
            </a:r>
            <a:endParaRPr lang="en-US" b="1" dirty="0">
              <a:solidFill>
                <a:schemeClr val="bg2">
                  <a:lumMod val="10000"/>
                </a:schemeClr>
              </a:solidFill>
              <a:latin typeface="Bookman Old Style" pitchFamily="18" charset="0"/>
            </a:endParaRPr>
          </a:p>
        </p:txBody>
      </p:sp>
      <p:pic>
        <p:nvPicPr>
          <p:cNvPr id="6" name="Picture 5" descr="images (29).jpg"/>
          <p:cNvPicPr>
            <a:picLocks noChangeAspect="1"/>
          </p:cNvPicPr>
          <p:nvPr/>
        </p:nvPicPr>
        <p:blipFill>
          <a:blip r:embed="rId3"/>
          <a:stretch>
            <a:fillRect/>
          </a:stretch>
        </p:blipFill>
        <p:spPr>
          <a:xfrm>
            <a:off x="5943600" y="4038600"/>
            <a:ext cx="3200400" cy="2819400"/>
          </a:xfrm>
          <a:prstGeom prst="rect">
            <a:avLst/>
          </a:prstGeom>
        </p:spPr>
      </p:pic>
      <p:pic>
        <p:nvPicPr>
          <p:cNvPr id="7" name="Picture 6" descr="images (31).jpg"/>
          <p:cNvPicPr>
            <a:picLocks noChangeAspect="1"/>
          </p:cNvPicPr>
          <p:nvPr/>
        </p:nvPicPr>
        <p:blipFill>
          <a:blip r:embed="rId4"/>
          <a:stretch>
            <a:fillRect/>
          </a:stretch>
        </p:blipFill>
        <p:spPr>
          <a:xfrm>
            <a:off x="5638800" y="1143000"/>
            <a:ext cx="3352800" cy="2438400"/>
          </a:xfrm>
          <a:prstGeom prst="rect">
            <a:avLst/>
          </a:prstGeom>
        </p:spPr>
      </p:pic>
      <p:pic>
        <p:nvPicPr>
          <p:cNvPr id="8" name="Picture 7" descr="images (32).jpg"/>
          <p:cNvPicPr>
            <a:picLocks noChangeAspect="1"/>
          </p:cNvPicPr>
          <p:nvPr/>
        </p:nvPicPr>
        <p:blipFill>
          <a:blip r:embed="rId5"/>
          <a:stretch>
            <a:fillRect/>
          </a:stretch>
        </p:blipFill>
        <p:spPr>
          <a:xfrm>
            <a:off x="3276600" y="4114800"/>
            <a:ext cx="2590800" cy="2743200"/>
          </a:xfrm>
          <a:prstGeom prst="rect">
            <a:avLst/>
          </a:prstGeom>
        </p:spPr>
      </p:pic>
    </p:spTree>
  </p:cSld>
  <p:clrMapOvr>
    <a:masterClrMapping/>
  </p:clrMapOvr>
  <p:transition advTm="6000">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7" name="Rectangle 6"/>
          <p:cNvSpPr/>
          <p:nvPr/>
        </p:nvSpPr>
        <p:spPr>
          <a:xfrm>
            <a:off x="3810000" y="304800"/>
            <a:ext cx="1828800" cy="1200329"/>
          </a:xfrm>
          <a:prstGeom prst="rect">
            <a:avLst/>
          </a:prstGeom>
          <a:noFill/>
        </p:spPr>
        <p:txBody>
          <a:bodyPr wrap="square" lIns="91440" tIns="45720" rIns="91440" bIns="45720">
            <a:spAutoFit/>
          </a:bodyPr>
          <a:lstStyle/>
          <a:p>
            <a:pPr algn="ctr"/>
            <a:r>
              <a:rPr lang="en-US" sz="7200" b="1" cap="none" spc="100" dirty="0" smtClean="0">
                <a:ln w="18000">
                  <a:solidFill>
                    <a:schemeClr val="accent1">
                      <a:satMod val="200000"/>
                      <a:tint val="72000"/>
                    </a:schemeClr>
                  </a:solidFill>
                  <a:prstDash val="solid"/>
                </a:ln>
                <a:solidFill>
                  <a:schemeClr val="tx1">
                    <a:lumMod val="85000"/>
                    <a:lumOff val="15000"/>
                  </a:schemeClr>
                </a:solidFill>
                <a:effectLst>
                  <a:outerShdw blurRad="25000" dist="20000" dir="16020000" algn="tl">
                    <a:schemeClr val="accent1">
                      <a:satMod val="200000"/>
                      <a:shade val="1000"/>
                      <a:alpha val="60000"/>
                    </a:schemeClr>
                  </a:outerShdw>
                </a:effectLst>
              </a:rPr>
              <a:t>Tax</a:t>
            </a:r>
            <a:endParaRPr lang="en-US" sz="7200" b="1" cap="none" spc="100" dirty="0">
              <a:ln w="18000">
                <a:solidFill>
                  <a:schemeClr val="accent1">
                    <a:satMod val="200000"/>
                    <a:tint val="72000"/>
                  </a:schemeClr>
                </a:solidFill>
                <a:prstDash val="solid"/>
              </a:ln>
              <a:solidFill>
                <a:schemeClr val="tx1">
                  <a:lumMod val="85000"/>
                  <a:lumOff val="15000"/>
                </a:schemeClr>
              </a:solidFill>
              <a:effectLst>
                <a:outerShdw blurRad="25000" dist="20000" dir="16020000" algn="tl">
                  <a:schemeClr val="accent1">
                    <a:satMod val="200000"/>
                    <a:shade val="1000"/>
                    <a:alpha val="60000"/>
                  </a:schemeClr>
                </a:outerShdw>
              </a:effectLst>
            </a:endParaRPr>
          </a:p>
        </p:txBody>
      </p:sp>
      <p:sp>
        <p:nvSpPr>
          <p:cNvPr id="8" name="Rectangle 7"/>
          <p:cNvSpPr/>
          <p:nvPr/>
        </p:nvSpPr>
        <p:spPr>
          <a:xfrm>
            <a:off x="706571" y="1981200"/>
            <a:ext cx="3636829" cy="923330"/>
          </a:xfrm>
          <a:prstGeom prst="rect">
            <a:avLst/>
          </a:prstGeom>
          <a:noFill/>
        </p:spPr>
        <p:txBody>
          <a:bodyPr wrap="squar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Direct Tax </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9" name="Rectangle 8"/>
          <p:cNvSpPr/>
          <p:nvPr/>
        </p:nvSpPr>
        <p:spPr>
          <a:xfrm>
            <a:off x="4724400" y="1972270"/>
            <a:ext cx="4081888" cy="923330"/>
          </a:xfrm>
          <a:prstGeom prst="rect">
            <a:avLst/>
          </a:prstGeom>
          <a:noFill/>
        </p:spPr>
        <p:txBody>
          <a:bodyPr wrap="squar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Indirect Tax</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cxnSp>
        <p:nvCxnSpPr>
          <p:cNvPr id="11" name="Straight Connector 10"/>
          <p:cNvCxnSpPr/>
          <p:nvPr/>
        </p:nvCxnSpPr>
        <p:spPr>
          <a:xfrm rot="5400000">
            <a:off x="4419600" y="1523206"/>
            <a:ext cx="457200" cy="1588"/>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133600" y="1751012"/>
            <a:ext cx="4876800" cy="1588"/>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132806" y="1980406"/>
            <a:ext cx="457200" cy="1588"/>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552406" y="1980406"/>
            <a:ext cx="457200" cy="1588"/>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04800" y="2743200"/>
            <a:ext cx="651527" cy="523220"/>
          </a:xfrm>
          <a:prstGeom prst="rect">
            <a:avLst/>
          </a:prstGeom>
          <a:noFill/>
        </p:spPr>
        <p:txBody>
          <a:bodyPr wrap="square" lIns="91440" tIns="45720" rIns="91440" bIns="45720">
            <a:spAutoFit/>
          </a:bodyPr>
          <a:lstStyle/>
          <a:p>
            <a:pPr algn="ct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1)</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1" name="Rectangle 20"/>
          <p:cNvSpPr/>
          <p:nvPr/>
        </p:nvSpPr>
        <p:spPr>
          <a:xfrm>
            <a:off x="304800" y="3210580"/>
            <a:ext cx="651527" cy="523220"/>
          </a:xfrm>
          <a:prstGeom prst="rect">
            <a:avLst/>
          </a:prstGeom>
          <a:noFill/>
        </p:spPr>
        <p:txBody>
          <a:bodyPr wrap="square" lIns="91440" tIns="45720" rIns="91440" bIns="45720">
            <a:spAutoFit/>
          </a:bodyPr>
          <a:lstStyle/>
          <a:p>
            <a:pPr algn="ct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2)</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2" name="Rectangle 21"/>
          <p:cNvSpPr/>
          <p:nvPr/>
        </p:nvSpPr>
        <p:spPr>
          <a:xfrm>
            <a:off x="4724400" y="2819400"/>
            <a:ext cx="651527" cy="523220"/>
          </a:xfrm>
          <a:prstGeom prst="rect">
            <a:avLst/>
          </a:prstGeom>
          <a:noFill/>
        </p:spPr>
        <p:txBody>
          <a:bodyPr wrap="square" lIns="91440" tIns="45720" rIns="91440" bIns="45720">
            <a:spAutoFit/>
          </a:bodyPr>
          <a:lstStyle/>
          <a:p>
            <a:pPr algn="ct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1)</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3" name="Rectangle 22"/>
          <p:cNvSpPr/>
          <p:nvPr/>
        </p:nvSpPr>
        <p:spPr>
          <a:xfrm>
            <a:off x="4724400" y="3276600"/>
            <a:ext cx="651527" cy="523220"/>
          </a:xfrm>
          <a:prstGeom prst="rect">
            <a:avLst/>
          </a:prstGeom>
          <a:noFill/>
        </p:spPr>
        <p:txBody>
          <a:bodyPr wrap="square" lIns="91440" tIns="45720" rIns="91440" bIns="45720">
            <a:spAutoFit/>
          </a:bodyPr>
          <a:lstStyle/>
          <a:p>
            <a:pPr algn="ct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2)</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4" name="Rectangle 23"/>
          <p:cNvSpPr/>
          <p:nvPr/>
        </p:nvSpPr>
        <p:spPr>
          <a:xfrm>
            <a:off x="4724400" y="3733800"/>
            <a:ext cx="651527" cy="523220"/>
          </a:xfrm>
          <a:prstGeom prst="rect">
            <a:avLst/>
          </a:prstGeom>
          <a:noFill/>
        </p:spPr>
        <p:txBody>
          <a:bodyPr wrap="square" lIns="91440" tIns="45720" rIns="91440" bIns="45720">
            <a:spAutoFit/>
          </a:bodyPr>
          <a:lstStyle/>
          <a:p>
            <a:pPr algn="ctr"/>
            <a:r>
              <a:rPr lang="en-US" sz="28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3</a:t>
            </a: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5" name="Rectangle 24"/>
          <p:cNvSpPr/>
          <p:nvPr/>
        </p:nvSpPr>
        <p:spPr>
          <a:xfrm>
            <a:off x="4724400" y="4353580"/>
            <a:ext cx="651527" cy="523220"/>
          </a:xfrm>
          <a:prstGeom prst="rect">
            <a:avLst/>
          </a:prstGeom>
          <a:noFill/>
        </p:spPr>
        <p:txBody>
          <a:bodyPr wrap="square" lIns="91440" tIns="45720" rIns="91440" bIns="45720">
            <a:spAutoFit/>
          </a:bodyPr>
          <a:lstStyle/>
          <a:p>
            <a:pPr algn="ctr"/>
            <a:r>
              <a:rPr lang="en-US" sz="28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4</a:t>
            </a: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6" name="Rectangle 25"/>
          <p:cNvSpPr/>
          <p:nvPr/>
        </p:nvSpPr>
        <p:spPr>
          <a:xfrm>
            <a:off x="4724400" y="4876800"/>
            <a:ext cx="651527" cy="523220"/>
          </a:xfrm>
          <a:prstGeom prst="rect">
            <a:avLst/>
          </a:prstGeom>
          <a:noFill/>
        </p:spPr>
        <p:txBody>
          <a:bodyPr wrap="square" lIns="91440" tIns="45720" rIns="91440" bIns="45720">
            <a:spAutoFit/>
          </a:bodyPr>
          <a:lstStyle/>
          <a:p>
            <a:pPr algn="ctr"/>
            <a:r>
              <a:rPr lang="en-US" sz="28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5</a:t>
            </a:r>
            <a:r>
              <a:rPr lang="en-US" sz="28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a:t>
            </a:r>
            <a:endParaRPr lang="en-US" sz="28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28" name="Rectangle 27"/>
          <p:cNvSpPr/>
          <p:nvPr/>
        </p:nvSpPr>
        <p:spPr>
          <a:xfrm>
            <a:off x="685800" y="2743200"/>
            <a:ext cx="2630417" cy="461665"/>
          </a:xfrm>
          <a:prstGeom prst="rect">
            <a:avLst/>
          </a:prstGeom>
          <a:noFill/>
        </p:spPr>
        <p:txBody>
          <a:bodyPr wrap="square" lIns="91440" tIns="45720" rIns="91440" bIns="45720">
            <a:spAutoFit/>
          </a:bodyPr>
          <a:lstStyle/>
          <a:p>
            <a:pPr algn="ctr"/>
            <a:r>
              <a:rPr lang="en-US" sz="2400" b="1" cap="none" spc="300" dirty="0"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Income Tax</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sp>
        <p:nvSpPr>
          <p:cNvPr id="29" name="Rectangle 28"/>
          <p:cNvSpPr/>
          <p:nvPr/>
        </p:nvSpPr>
        <p:spPr>
          <a:xfrm>
            <a:off x="685800" y="3272135"/>
            <a:ext cx="2630417" cy="461665"/>
          </a:xfrm>
          <a:prstGeom prst="rect">
            <a:avLst/>
          </a:prstGeom>
          <a:noFill/>
        </p:spPr>
        <p:txBody>
          <a:bodyPr wrap="square" lIns="91440" tIns="45720" rIns="91440" bIns="45720">
            <a:spAutoFit/>
          </a:bodyPr>
          <a:lstStyle/>
          <a:p>
            <a:pPr algn="ctr"/>
            <a:r>
              <a:rPr lang="en-US" sz="2400" b="1" spc="300" dirty="0"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Wealth Tax</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sp>
        <p:nvSpPr>
          <p:cNvPr id="30" name="Rectangle 29"/>
          <p:cNvSpPr/>
          <p:nvPr/>
        </p:nvSpPr>
        <p:spPr>
          <a:xfrm>
            <a:off x="5141983" y="2819400"/>
            <a:ext cx="2630417" cy="461665"/>
          </a:xfrm>
          <a:prstGeom prst="rect">
            <a:avLst/>
          </a:prstGeom>
          <a:noFill/>
        </p:spPr>
        <p:txBody>
          <a:bodyPr wrap="square" lIns="91440" tIns="45720" rIns="91440" bIns="45720">
            <a:spAutoFit/>
          </a:bodyPr>
          <a:lstStyle/>
          <a:p>
            <a:pPr algn="ctr"/>
            <a:r>
              <a:rPr lang="en-US" sz="2400" b="1" cap="none" spc="300" dirty="0" err="1"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ServiceTax</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sp>
        <p:nvSpPr>
          <p:cNvPr id="32" name="Rectangle 31"/>
          <p:cNvSpPr/>
          <p:nvPr/>
        </p:nvSpPr>
        <p:spPr>
          <a:xfrm>
            <a:off x="4419600" y="3348335"/>
            <a:ext cx="2630417" cy="461665"/>
          </a:xfrm>
          <a:prstGeom prst="rect">
            <a:avLst/>
          </a:prstGeom>
          <a:noFill/>
        </p:spPr>
        <p:txBody>
          <a:bodyPr wrap="square" lIns="91440" tIns="45720" rIns="91440" bIns="45720">
            <a:spAutoFit/>
          </a:bodyPr>
          <a:lstStyle/>
          <a:p>
            <a:pPr algn="ctr"/>
            <a:r>
              <a:rPr lang="en-US" sz="2400" b="1" cap="none" spc="300" dirty="0"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Vat</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sp>
        <p:nvSpPr>
          <p:cNvPr id="33" name="Rectangle 32"/>
          <p:cNvSpPr/>
          <p:nvPr/>
        </p:nvSpPr>
        <p:spPr>
          <a:xfrm>
            <a:off x="5181600" y="3810000"/>
            <a:ext cx="2630417" cy="461665"/>
          </a:xfrm>
          <a:prstGeom prst="rect">
            <a:avLst/>
          </a:prstGeom>
          <a:noFill/>
        </p:spPr>
        <p:txBody>
          <a:bodyPr wrap="square" lIns="91440" tIns="45720" rIns="91440" bIns="45720">
            <a:spAutoFit/>
          </a:bodyPr>
          <a:lstStyle/>
          <a:p>
            <a:pPr algn="ctr"/>
            <a:r>
              <a:rPr lang="en-US" sz="2400" b="1" cap="none" spc="300" dirty="0"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Excise Duty</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sp>
        <p:nvSpPr>
          <p:cNvPr id="34" name="Rectangle 33"/>
          <p:cNvSpPr/>
          <p:nvPr/>
        </p:nvSpPr>
        <p:spPr>
          <a:xfrm>
            <a:off x="5294383" y="4338935"/>
            <a:ext cx="2630417" cy="461665"/>
          </a:xfrm>
          <a:prstGeom prst="rect">
            <a:avLst/>
          </a:prstGeom>
          <a:noFill/>
        </p:spPr>
        <p:txBody>
          <a:bodyPr wrap="square" lIns="91440" tIns="45720" rIns="91440" bIns="45720">
            <a:spAutoFit/>
          </a:bodyPr>
          <a:lstStyle/>
          <a:p>
            <a:pPr algn="ctr"/>
            <a:r>
              <a:rPr lang="en-US" sz="2400" b="1" cap="none" spc="300" dirty="0"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Custom Duty</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sp>
        <p:nvSpPr>
          <p:cNvPr id="35" name="Rectangle 34"/>
          <p:cNvSpPr/>
          <p:nvPr/>
        </p:nvSpPr>
        <p:spPr>
          <a:xfrm>
            <a:off x="5257800" y="4876800"/>
            <a:ext cx="3733800" cy="461665"/>
          </a:xfrm>
          <a:prstGeom prst="rect">
            <a:avLst/>
          </a:prstGeom>
          <a:noFill/>
        </p:spPr>
        <p:txBody>
          <a:bodyPr wrap="square" lIns="91440" tIns="45720" rIns="91440" bIns="45720">
            <a:spAutoFit/>
          </a:bodyPr>
          <a:lstStyle/>
          <a:p>
            <a:pPr algn="ctr"/>
            <a:r>
              <a:rPr lang="en-US" sz="2400" b="1" cap="none" spc="300" dirty="0" smtClean="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rPr>
              <a:t>Entertainment Tax</a:t>
            </a:r>
            <a:endParaRPr lang="en-US" sz="6000" b="1" cap="none" spc="300" dirty="0">
              <a:ln w="11430" cmpd="sng">
                <a:solidFill>
                  <a:schemeClr val="accent3">
                    <a:lumMod val="60000"/>
                    <a:lumOff val="40000"/>
                  </a:schemeClr>
                </a:solidFill>
                <a:prstDash val="solid"/>
                <a:miter lim="800000"/>
              </a:ln>
              <a:solidFill>
                <a:schemeClr val="accent4">
                  <a:lumMod val="60000"/>
                  <a:lumOff val="40000"/>
                </a:schemeClr>
              </a:solidFill>
              <a:effectLst>
                <a:glow rad="45500">
                  <a:schemeClr val="accent1">
                    <a:satMod val="220000"/>
                    <a:alpha val="35000"/>
                  </a:schemeClr>
                </a:glow>
              </a:effectLst>
            </a:endParaRPr>
          </a:p>
        </p:txBody>
      </p:sp>
      <p:pic>
        <p:nvPicPr>
          <p:cNvPr id="27" name="Picture 26" descr="images (15).jpg"/>
          <p:cNvPicPr>
            <a:picLocks noChangeAspect="1"/>
          </p:cNvPicPr>
          <p:nvPr/>
        </p:nvPicPr>
        <p:blipFill>
          <a:blip r:embed="rId3"/>
          <a:stretch>
            <a:fillRect/>
          </a:stretch>
        </p:blipFill>
        <p:spPr>
          <a:xfrm>
            <a:off x="152400" y="3911502"/>
            <a:ext cx="4419600" cy="2717898"/>
          </a:xfrm>
          <a:prstGeom prst="rect">
            <a:avLst/>
          </a:prstGeom>
        </p:spPr>
      </p:pic>
    </p:spTree>
  </p:cSld>
  <p:clrMapOvr>
    <a:masterClrMapping/>
  </p:clrMapOvr>
  <p:transition advTm="6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nodeType="clickEffect">
                                  <p:stCondLst>
                                    <p:cond delay="0"/>
                                  </p:stCondLst>
                                  <p:iterate type="lt">
                                    <p:tmPct val="0"/>
                                  </p:iterate>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 calcmode="lin" valueType="num">
                                      <p:cBhvr>
                                        <p:cTn id="21" dur="500" fill="hold"/>
                                        <p:tgtEl>
                                          <p:spTgt spid="11"/>
                                        </p:tgtEl>
                                        <p:attrNameLst>
                                          <p:attrName>style.rotation</p:attrName>
                                        </p:attrNameLst>
                                      </p:cBhvr>
                                      <p:tavLst>
                                        <p:tav tm="0">
                                          <p:val>
                                            <p:fltVal val="360"/>
                                          </p:val>
                                        </p:tav>
                                        <p:tav tm="100000">
                                          <p:val>
                                            <p:fltVal val="0"/>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 calcmode="lin" valueType="num">
                                      <p:cBhvr>
                                        <p:cTn id="29" dur="500" fill="hold"/>
                                        <p:tgtEl>
                                          <p:spTgt spid="13"/>
                                        </p:tgtEl>
                                        <p:attrNameLst>
                                          <p:attrName>style.rotation</p:attrName>
                                        </p:attrNameLst>
                                      </p:cBhvr>
                                      <p:tavLst>
                                        <p:tav tm="0">
                                          <p:val>
                                            <p:fltVal val="360"/>
                                          </p:val>
                                        </p:tav>
                                        <p:tav tm="100000">
                                          <p:val>
                                            <p:fltVal val="0"/>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 calcmode="lin" valueType="num">
                                      <p:cBhvr>
                                        <p:cTn id="37" dur="500" fill="hold"/>
                                        <p:tgtEl>
                                          <p:spTgt spid="17"/>
                                        </p:tgtEl>
                                        <p:attrNameLst>
                                          <p:attrName>style.rotation</p:attrName>
                                        </p:attrNameLst>
                                      </p:cBhvr>
                                      <p:tavLst>
                                        <p:tav tm="0">
                                          <p:val>
                                            <p:fltVal val="360"/>
                                          </p:val>
                                        </p:tav>
                                        <p:tav tm="100000">
                                          <p:val>
                                            <p:fltVal val="0"/>
                                          </p:val>
                                        </p:tav>
                                      </p:tavLst>
                                    </p:anim>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 calcmode="lin" valueType="num">
                                      <p:cBhvr>
                                        <p:cTn id="45" dur="500" fill="hold"/>
                                        <p:tgtEl>
                                          <p:spTgt spid="18"/>
                                        </p:tgtEl>
                                        <p:attrNameLst>
                                          <p:attrName>style.rotation</p:attrName>
                                        </p:attrNameLst>
                                      </p:cBhvr>
                                      <p:tavLst>
                                        <p:tav tm="0">
                                          <p:val>
                                            <p:fltVal val="360"/>
                                          </p:val>
                                        </p:tav>
                                        <p:tav tm="100000">
                                          <p:val>
                                            <p:fltVal val="0"/>
                                          </p:val>
                                        </p:tav>
                                      </p:tavLst>
                                    </p:anim>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5" presetClass="entr" presetSubtype="0" fill="hold" grpId="0" nodeType="clickEffect">
                                  <p:stCondLst>
                                    <p:cond delay="0"/>
                                  </p:stCondLst>
                                  <p:iterate type="lt">
                                    <p:tmPct val="0"/>
                                  </p:iterate>
                                  <p:childTnLst>
                                    <p:set>
                                      <p:cBhvr>
                                        <p:cTn id="50" dur="1" fill="hold">
                                          <p:stCondLst>
                                            <p:cond delay="0"/>
                                          </p:stCondLst>
                                        </p:cTn>
                                        <p:tgtEl>
                                          <p:spTgt spid="8"/>
                                        </p:tgtEl>
                                        <p:attrNameLst>
                                          <p:attrName>style.visibility</p:attrName>
                                        </p:attrNameLst>
                                      </p:cBhvr>
                                      <p:to>
                                        <p:strVal val="visible"/>
                                      </p:to>
                                    </p:set>
                                    <p:anim calcmode="lin" valueType="num">
                                      <p:cBhvr>
                                        <p:cTn id="5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54" dur="1000" fill="hold"/>
                                        <p:tgtEl>
                                          <p:spTgt spid="8"/>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25"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64"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65"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66" dur="1000" fill="hold"/>
                                        <p:tgtEl>
                                          <p:spTgt spid="9"/>
                                        </p:tgtEl>
                                        <p:attrNameLst>
                                          <p:attrName>ppt_h</p:attrName>
                                        </p:attrNameLst>
                                      </p:cBhvr>
                                      <p:tavLst>
                                        <p:tav tm="0">
                                          <p:val>
                                            <p:strVal val="#ppt_h"/>
                                          </p:val>
                                        </p:tav>
                                        <p:tav tm="100000">
                                          <p:val>
                                            <p:strVal val="#ppt_h"/>
                                          </p:val>
                                        </p:tav>
                                      </p:tavLst>
                                    </p:anim>
                                    <p:anim calcmode="lin" valueType="num">
                                      <p:cBhvr>
                                        <p:cTn id="67"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68"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69"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70" dur="1000" decel="50000">
                                          <p:stCondLst>
                                            <p:cond delay="0"/>
                                          </p:stCondLst>
                                        </p:cTn>
                                        <p:tgtEl>
                                          <p:spTgt spid="9"/>
                                        </p:tgtEl>
                                      </p:cBhvr>
                                    </p:animEffect>
                                  </p:childTnLst>
                                </p:cTn>
                              </p:par>
                            </p:childTnLst>
                          </p:cTn>
                        </p:par>
                      </p:childTnLst>
                    </p:cTn>
                  </p:par>
                  <p:par>
                    <p:cTn id="71" fill="hold">
                      <p:stCondLst>
                        <p:cond delay="indefinite"/>
                      </p:stCondLst>
                      <p:childTnLst>
                        <p:par>
                          <p:cTn id="72" fill="hold">
                            <p:stCondLst>
                              <p:cond delay="0"/>
                            </p:stCondLst>
                            <p:childTnLst>
                              <p:par>
                                <p:cTn id="73" presetID="37" presetClass="entr" presetSubtype="0" fill="hold" grpId="0" nodeType="clickEffect">
                                  <p:stCondLst>
                                    <p:cond delay="0"/>
                                  </p:stCondLst>
                                  <p:iterate type="lt">
                                    <p:tmPct val="0"/>
                                  </p:iterate>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anim calcmode="lin" valueType="num">
                                      <p:cBhvr>
                                        <p:cTn id="76" dur="1000" fill="hold"/>
                                        <p:tgtEl>
                                          <p:spTgt spid="20"/>
                                        </p:tgtEl>
                                        <p:attrNameLst>
                                          <p:attrName>ppt_x</p:attrName>
                                        </p:attrNameLst>
                                      </p:cBhvr>
                                      <p:tavLst>
                                        <p:tav tm="0">
                                          <p:val>
                                            <p:strVal val="#ppt_x"/>
                                          </p:val>
                                        </p:tav>
                                        <p:tav tm="100000">
                                          <p:val>
                                            <p:strVal val="#ppt_x"/>
                                          </p:val>
                                        </p:tav>
                                      </p:tavLst>
                                    </p:anim>
                                    <p:anim calcmode="lin" valueType="num">
                                      <p:cBhvr>
                                        <p:cTn id="77" dur="900" decel="100000" fill="hold"/>
                                        <p:tgtEl>
                                          <p:spTgt spid="20"/>
                                        </p:tgtEl>
                                        <p:attrNameLst>
                                          <p:attrName>ppt_y</p:attrName>
                                        </p:attrNameLst>
                                      </p:cBhvr>
                                      <p:tavLst>
                                        <p:tav tm="0">
                                          <p:val>
                                            <p:strVal val="#ppt_y+1"/>
                                          </p:val>
                                        </p:tav>
                                        <p:tav tm="100000">
                                          <p:val>
                                            <p:strVal val="#ppt_y-.03"/>
                                          </p:val>
                                        </p:tav>
                                      </p:tavLst>
                                    </p:anim>
                                    <p:anim calcmode="lin" valueType="num">
                                      <p:cBhvr>
                                        <p:cTn id="78"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9" presetClass="entr" presetSubtype="0" fill="hold" grpId="0" nodeType="clickEffect">
                                  <p:stCondLst>
                                    <p:cond delay="0"/>
                                  </p:stCondLst>
                                  <p:iterate type="lt">
                                    <p:tmPct val="0"/>
                                  </p:iterate>
                                  <p:childTnLst>
                                    <p:set>
                                      <p:cBhvr>
                                        <p:cTn id="82" dur="1" fill="hold">
                                          <p:stCondLst>
                                            <p:cond delay="0"/>
                                          </p:stCondLst>
                                        </p:cTn>
                                        <p:tgtEl>
                                          <p:spTgt spid="28"/>
                                        </p:tgtEl>
                                        <p:attrNameLst>
                                          <p:attrName>style.visibility</p:attrName>
                                        </p:attrNameLst>
                                      </p:cBhvr>
                                      <p:to>
                                        <p:strVal val="visible"/>
                                      </p:to>
                                    </p:set>
                                    <p:anim calcmode="lin" valueType="num">
                                      <p:cBhvr>
                                        <p:cTn id="83" dur="1000" fill="hold"/>
                                        <p:tgtEl>
                                          <p:spTgt spid="28"/>
                                        </p:tgtEl>
                                        <p:attrNameLst>
                                          <p:attrName>ppt_x</p:attrName>
                                        </p:attrNameLst>
                                      </p:cBhvr>
                                      <p:tavLst>
                                        <p:tav tm="0">
                                          <p:val>
                                            <p:strVal val="#ppt_x-.2"/>
                                          </p:val>
                                        </p:tav>
                                        <p:tav tm="100000">
                                          <p:val>
                                            <p:strVal val="#ppt_x"/>
                                          </p:val>
                                        </p:tav>
                                      </p:tavLst>
                                    </p:anim>
                                    <p:anim calcmode="lin" valueType="num">
                                      <p:cBhvr>
                                        <p:cTn id="84"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85" dur="10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37" presetClass="entr" presetSubtype="0"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1000"/>
                                        <p:tgtEl>
                                          <p:spTgt spid="21"/>
                                        </p:tgtEl>
                                      </p:cBhvr>
                                    </p:animEffect>
                                    <p:anim calcmode="lin" valueType="num">
                                      <p:cBhvr>
                                        <p:cTn id="91" dur="1000" fill="hold"/>
                                        <p:tgtEl>
                                          <p:spTgt spid="21"/>
                                        </p:tgtEl>
                                        <p:attrNameLst>
                                          <p:attrName>ppt_x</p:attrName>
                                        </p:attrNameLst>
                                      </p:cBhvr>
                                      <p:tavLst>
                                        <p:tav tm="0">
                                          <p:val>
                                            <p:strVal val="#ppt_x"/>
                                          </p:val>
                                        </p:tav>
                                        <p:tav tm="100000">
                                          <p:val>
                                            <p:strVal val="#ppt_x"/>
                                          </p:val>
                                        </p:tav>
                                      </p:tavLst>
                                    </p:anim>
                                    <p:anim calcmode="lin" valueType="num">
                                      <p:cBhvr>
                                        <p:cTn id="92" dur="900" decel="100000" fill="hold"/>
                                        <p:tgtEl>
                                          <p:spTgt spid="21"/>
                                        </p:tgtEl>
                                        <p:attrNameLst>
                                          <p:attrName>ppt_y</p:attrName>
                                        </p:attrNameLst>
                                      </p:cBhvr>
                                      <p:tavLst>
                                        <p:tav tm="0">
                                          <p:val>
                                            <p:strVal val="#ppt_y+1"/>
                                          </p:val>
                                        </p:tav>
                                        <p:tav tm="100000">
                                          <p:val>
                                            <p:strVal val="#ppt_y-.03"/>
                                          </p:val>
                                        </p:tav>
                                      </p:tavLst>
                                    </p:anim>
                                    <p:anim calcmode="lin" valueType="num">
                                      <p:cBhvr>
                                        <p:cTn id="9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9" presetClass="entr" presetSubtype="0" fill="hold" grpId="0" nodeType="clickEffect">
                                  <p:stCondLst>
                                    <p:cond delay="0"/>
                                  </p:stCondLst>
                                  <p:iterate type="lt">
                                    <p:tmPct val="0"/>
                                  </p:iterate>
                                  <p:childTnLst>
                                    <p:set>
                                      <p:cBhvr>
                                        <p:cTn id="97" dur="1" fill="hold">
                                          <p:stCondLst>
                                            <p:cond delay="0"/>
                                          </p:stCondLst>
                                        </p:cTn>
                                        <p:tgtEl>
                                          <p:spTgt spid="29"/>
                                        </p:tgtEl>
                                        <p:attrNameLst>
                                          <p:attrName>style.visibility</p:attrName>
                                        </p:attrNameLst>
                                      </p:cBhvr>
                                      <p:to>
                                        <p:strVal val="visible"/>
                                      </p:to>
                                    </p:set>
                                    <p:anim calcmode="lin" valueType="num">
                                      <p:cBhvr>
                                        <p:cTn id="98" dur="1000" fill="hold"/>
                                        <p:tgtEl>
                                          <p:spTgt spid="29"/>
                                        </p:tgtEl>
                                        <p:attrNameLst>
                                          <p:attrName>ppt_x</p:attrName>
                                        </p:attrNameLst>
                                      </p:cBhvr>
                                      <p:tavLst>
                                        <p:tav tm="0">
                                          <p:val>
                                            <p:strVal val="#ppt_x-.2"/>
                                          </p:val>
                                        </p:tav>
                                        <p:tav tm="100000">
                                          <p:val>
                                            <p:strVal val="#ppt_x"/>
                                          </p:val>
                                        </p:tav>
                                      </p:tavLst>
                                    </p:anim>
                                    <p:anim calcmode="lin" valueType="num">
                                      <p:cBhvr>
                                        <p:cTn id="99"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100" dur="1000"/>
                                        <p:tgtEl>
                                          <p:spTgt spid="29"/>
                                        </p:tgtEl>
                                      </p:cBhvr>
                                    </p:animEffect>
                                  </p:childTnLst>
                                </p:cTn>
                              </p:par>
                            </p:childTnLst>
                          </p:cTn>
                        </p:par>
                      </p:childTnLst>
                    </p:cTn>
                  </p:par>
                  <p:par>
                    <p:cTn id="101" fill="hold">
                      <p:stCondLst>
                        <p:cond delay="indefinite"/>
                      </p:stCondLst>
                      <p:childTnLst>
                        <p:par>
                          <p:cTn id="102" fill="hold">
                            <p:stCondLst>
                              <p:cond delay="0"/>
                            </p:stCondLst>
                            <p:childTnLst>
                              <p:par>
                                <p:cTn id="103" presetID="37" presetClass="entr" presetSubtype="0"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fade">
                                      <p:cBhvr>
                                        <p:cTn id="105" dur="1000"/>
                                        <p:tgtEl>
                                          <p:spTgt spid="22"/>
                                        </p:tgtEl>
                                      </p:cBhvr>
                                    </p:animEffect>
                                    <p:anim calcmode="lin" valueType="num">
                                      <p:cBhvr>
                                        <p:cTn id="106" dur="1000" fill="hold"/>
                                        <p:tgtEl>
                                          <p:spTgt spid="22"/>
                                        </p:tgtEl>
                                        <p:attrNameLst>
                                          <p:attrName>ppt_x</p:attrName>
                                        </p:attrNameLst>
                                      </p:cBhvr>
                                      <p:tavLst>
                                        <p:tav tm="0">
                                          <p:val>
                                            <p:strVal val="#ppt_x"/>
                                          </p:val>
                                        </p:tav>
                                        <p:tav tm="100000">
                                          <p:val>
                                            <p:strVal val="#ppt_x"/>
                                          </p:val>
                                        </p:tav>
                                      </p:tavLst>
                                    </p:anim>
                                    <p:anim calcmode="lin" valueType="num">
                                      <p:cBhvr>
                                        <p:cTn id="107" dur="900" decel="100000" fill="hold"/>
                                        <p:tgtEl>
                                          <p:spTgt spid="22"/>
                                        </p:tgtEl>
                                        <p:attrNameLst>
                                          <p:attrName>ppt_y</p:attrName>
                                        </p:attrNameLst>
                                      </p:cBhvr>
                                      <p:tavLst>
                                        <p:tav tm="0">
                                          <p:val>
                                            <p:strVal val="#ppt_y+1"/>
                                          </p:val>
                                        </p:tav>
                                        <p:tav tm="100000">
                                          <p:val>
                                            <p:strVal val="#ppt_y-.03"/>
                                          </p:val>
                                        </p:tav>
                                      </p:tavLst>
                                    </p:anim>
                                    <p:anim calcmode="lin" valueType="num">
                                      <p:cBhvr>
                                        <p:cTn id="108"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9" presetClass="entr" presetSubtype="0" fill="hold" grpId="0" nodeType="clickEffect">
                                  <p:stCondLst>
                                    <p:cond delay="0"/>
                                  </p:stCondLst>
                                  <p:iterate type="lt">
                                    <p:tmPct val="0"/>
                                  </p:iterate>
                                  <p:childTnLst>
                                    <p:set>
                                      <p:cBhvr>
                                        <p:cTn id="112" dur="1" fill="hold">
                                          <p:stCondLst>
                                            <p:cond delay="0"/>
                                          </p:stCondLst>
                                        </p:cTn>
                                        <p:tgtEl>
                                          <p:spTgt spid="30"/>
                                        </p:tgtEl>
                                        <p:attrNameLst>
                                          <p:attrName>style.visibility</p:attrName>
                                        </p:attrNameLst>
                                      </p:cBhvr>
                                      <p:to>
                                        <p:strVal val="visible"/>
                                      </p:to>
                                    </p:set>
                                    <p:anim calcmode="lin" valueType="num">
                                      <p:cBhvr>
                                        <p:cTn id="113" dur="1000" fill="hold"/>
                                        <p:tgtEl>
                                          <p:spTgt spid="30"/>
                                        </p:tgtEl>
                                        <p:attrNameLst>
                                          <p:attrName>ppt_x</p:attrName>
                                        </p:attrNameLst>
                                      </p:cBhvr>
                                      <p:tavLst>
                                        <p:tav tm="0">
                                          <p:val>
                                            <p:strVal val="#ppt_x-.2"/>
                                          </p:val>
                                        </p:tav>
                                        <p:tav tm="100000">
                                          <p:val>
                                            <p:strVal val="#ppt_x"/>
                                          </p:val>
                                        </p:tav>
                                      </p:tavLst>
                                    </p:anim>
                                    <p:anim calcmode="lin" valueType="num">
                                      <p:cBhvr>
                                        <p:cTn id="114"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115" dur="1000"/>
                                        <p:tgtEl>
                                          <p:spTgt spid="30"/>
                                        </p:tgtEl>
                                      </p:cBhvr>
                                    </p:animEffect>
                                  </p:childTnLst>
                                </p:cTn>
                              </p:par>
                            </p:childTnLst>
                          </p:cTn>
                        </p:par>
                      </p:childTnLst>
                    </p:cTn>
                  </p:par>
                  <p:par>
                    <p:cTn id="116" fill="hold">
                      <p:stCondLst>
                        <p:cond delay="indefinite"/>
                      </p:stCondLst>
                      <p:childTnLst>
                        <p:par>
                          <p:cTn id="117" fill="hold">
                            <p:stCondLst>
                              <p:cond delay="0"/>
                            </p:stCondLst>
                            <p:childTnLst>
                              <p:par>
                                <p:cTn id="118" presetID="37" presetClass="entr" presetSubtype="0" fill="hold" grpId="0" nodeType="clickEffect">
                                  <p:stCondLst>
                                    <p:cond delay="0"/>
                                  </p:stCondLst>
                                  <p:childTnLst>
                                    <p:set>
                                      <p:cBhvr>
                                        <p:cTn id="119" dur="1" fill="hold">
                                          <p:stCondLst>
                                            <p:cond delay="0"/>
                                          </p:stCondLst>
                                        </p:cTn>
                                        <p:tgtEl>
                                          <p:spTgt spid="23"/>
                                        </p:tgtEl>
                                        <p:attrNameLst>
                                          <p:attrName>style.visibility</p:attrName>
                                        </p:attrNameLst>
                                      </p:cBhvr>
                                      <p:to>
                                        <p:strVal val="visible"/>
                                      </p:to>
                                    </p:set>
                                    <p:animEffect transition="in" filter="fade">
                                      <p:cBhvr>
                                        <p:cTn id="120" dur="1000"/>
                                        <p:tgtEl>
                                          <p:spTgt spid="23"/>
                                        </p:tgtEl>
                                      </p:cBhvr>
                                    </p:animEffect>
                                    <p:anim calcmode="lin" valueType="num">
                                      <p:cBhvr>
                                        <p:cTn id="121" dur="1000" fill="hold"/>
                                        <p:tgtEl>
                                          <p:spTgt spid="23"/>
                                        </p:tgtEl>
                                        <p:attrNameLst>
                                          <p:attrName>ppt_x</p:attrName>
                                        </p:attrNameLst>
                                      </p:cBhvr>
                                      <p:tavLst>
                                        <p:tav tm="0">
                                          <p:val>
                                            <p:strVal val="#ppt_x"/>
                                          </p:val>
                                        </p:tav>
                                        <p:tav tm="100000">
                                          <p:val>
                                            <p:strVal val="#ppt_x"/>
                                          </p:val>
                                        </p:tav>
                                      </p:tavLst>
                                    </p:anim>
                                    <p:anim calcmode="lin" valueType="num">
                                      <p:cBhvr>
                                        <p:cTn id="122" dur="900" decel="100000" fill="hold"/>
                                        <p:tgtEl>
                                          <p:spTgt spid="23"/>
                                        </p:tgtEl>
                                        <p:attrNameLst>
                                          <p:attrName>ppt_y</p:attrName>
                                        </p:attrNameLst>
                                      </p:cBhvr>
                                      <p:tavLst>
                                        <p:tav tm="0">
                                          <p:val>
                                            <p:strVal val="#ppt_y+1"/>
                                          </p:val>
                                        </p:tav>
                                        <p:tav tm="100000">
                                          <p:val>
                                            <p:strVal val="#ppt_y-.03"/>
                                          </p:val>
                                        </p:tav>
                                      </p:tavLst>
                                    </p:anim>
                                    <p:anim calcmode="lin" valueType="num">
                                      <p:cBhvr>
                                        <p:cTn id="123"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9" presetClass="entr" presetSubtype="0" fill="hold" grpId="0" nodeType="clickEffect">
                                  <p:stCondLst>
                                    <p:cond delay="0"/>
                                  </p:stCondLst>
                                  <p:iterate type="lt">
                                    <p:tmPct val="0"/>
                                  </p:iterate>
                                  <p:childTnLst>
                                    <p:set>
                                      <p:cBhvr>
                                        <p:cTn id="127" dur="1" fill="hold">
                                          <p:stCondLst>
                                            <p:cond delay="0"/>
                                          </p:stCondLst>
                                        </p:cTn>
                                        <p:tgtEl>
                                          <p:spTgt spid="32"/>
                                        </p:tgtEl>
                                        <p:attrNameLst>
                                          <p:attrName>style.visibility</p:attrName>
                                        </p:attrNameLst>
                                      </p:cBhvr>
                                      <p:to>
                                        <p:strVal val="visible"/>
                                      </p:to>
                                    </p:set>
                                    <p:anim calcmode="lin" valueType="num">
                                      <p:cBhvr>
                                        <p:cTn id="128" dur="1000" fill="hold"/>
                                        <p:tgtEl>
                                          <p:spTgt spid="32"/>
                                        </p:tgtEl>
                                        <p:attrNameLst>
                                          <p:attrName>ppt_x</p:attrName>
                                        </p:attrNameLst>
                                      </p:cBhvr>
                                      <p:tavLst>
                                        <p:tav tm="0">
                                          <p:val>
                                            <p:strVal val="#ppt_x-.2"/>
                                          </p:val>
                                        </p:tav>
                                        <p:tav tm="100000">
                                          <p:val>
                                            <p:strVal val="#ppt_x"/>
                                          </p:val>
                                        </p:tav>
                                      </p:tavLst>
                                    </p:anim>
                                    <p:anim calcmode="lin" valueType="num">
                                      <p:cBhvr>
                                        <p:cTn id="129"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130" dur="1000"/>
                                        <p:tgtEl>
                                          <p:spTgt spid="32"/>
                                        </p:tgtEl>
                                      </p:cBhvr>
                                    </p:animEffect>
                                  </p:childTnLst>
                                </p:cTn>
                              </p:par>
                            </p:childTnLst>
                          </p:cTn>
                        </p:par>
                      </p:childTnLst>
                    </p:cTn>
                  </p:par>
                  <p:par>
                    <p:cTn id="131" fill="hold">
                      <p:stCondLst>
                        <p:cond delay="indefinite"/>
                      </p:stCondLst>
                      <p:childTnLst>
                        <p:par>
                          <p:cTn id="132" fill="hold">
                            <p:stCondLst>
                              <p:cond delay="0"/>
                            </p:stCondLst>
                            <p:childTnLst>
                              <p:par>
                                <p:cTn id="133" presetID="37" presetClass="entr" presetSubtype="0" fill="hold" grpId="0" nodeType="clickEffect">
                                  <p:stCondLst>
                                    <p:cond delay="0"/>
                                  </p:stCondLst>
                                  <p:childTnLst>
                                    <p:set>
                                      <p:cBhvr>
                                        <p:cTn id="134" dur="1" fill="hold">
                                          <p:stCondLst>
                                            <p:cond delay="0"/>
                                          </p:stCondLst>
                                        </p:cTn>
                                        <p:tgtEl>
                                          <p:spTgt spid="24"/>
                                        </p:tgtEl>
                                        <p:attrNameLst>
                                          <p:attrName>style.visibility</p:attrName>
                                        </p:attrNameLst>
                                      </p:cBhvr>
                                      <p:to>
                                        <p:strVal val="visible"/>
                                      </p:to>
                                    </p:set>
                                    <p:animEffect transition="in" filter="fade">
                                      <p:cBhvr>
                                        <p:cTn id="135" dur="1000"/>
                                        <p:tgtEl>
                                          <p:spTgt spid="24"/>
                                        </p:tgtEl>
                                      </p:cBhvr>
                                    </p:animEffect>
                                    <p:anim calcmode="lin" valueType="num">
                                      <p:cBhvr>
                                        <p:cTn id="136" dur="1000" fill="hold"/>
                                        <p:tgtEl>
                                          <p:spTgt spid="24"/>
                                        </p:tgtEl>
                                        <p:attrNameLst>
                                          <p:attrName>ppt_x</p:attrName>
                                        </p:attrNameLst>
                                      </p:cBhvr>
                                      <p:tavLst>
                                        <p:tav tm="0">
                                          <p:val>
                                            <p:strVal val="#ppt_x"/>
                                          </p:val>
                                        </p:tav>
                                        <p:tav tm="100000">
                                          <p:val>
                                            <p:strVal val="#ppt_x"/>
                                          </p:val>
                                        </p:tav>
                                      </p:tavLst>
                                    </p:anim>
                                    <p:anim calcmode="lin" valueType="num">
                                      <p:cBhvr>
                                        <p:cTn id="137" dur="900" decel="100000" fill="hold"/>
                                        <p:tgtEl>
                                          <p:spTgt spid="24"/>
                                        </p:tgtEl>
                                        <p:attrNameLst>
                                          <p:attrName>ppt_y</p:attrName>
                                        </p:attrNameLst>
                                      </p:cBhvr>
                                      <p:tavLst>
                                        <p:tav tm="0">
                                          <p:val>
                                            <p:strVal val="#ppt_y+1"/>
                                          </p:val>
                                        </p:tav>
                                        <p:tav tm="100000">
                                          <p:val>
                                            <p:strVal val="#ppt_y-.03"/>
                                          </p:val>
                                        </p:tav>
                                      </p:tavLst>
                                    </p:anim>
                                    <p:anim calcmode="lin" valueType="num">
                                      <p:cBhvr>
                                        <p:cTn id="138"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9" presetClass="entr" presetSubtype="0" fill="hold" grpId="0" nodeType="clickEffect">
                                  <p:stCondLst>
                                    <p:cond delay="0"/>
                                  </p:stCondLst>
                                  <p:iterate type="lt">
                                    <p:tmPct val="0"/>
                                  </p:iterate>
                                  <p:childTnLst>
                                    <p:set>
                                      <p:cBhvr>
                                        <p:cTn id="142" dur="1" fill="hold">
                                          <p:stCondLst>
                                            <p:cond delay="0"/>
                                          </p:stCondLst>
                                        </p:cTn>
                                        <p:tgtEl>
                                          <p:spTgt spid="33"/>
                                        </p:tgtEl>
                                        <p:attrNameLst>
                                          <p:attrName>style.visibility</p:attrName>
                                        </p:attrNameLst>
                                      </p:cBhvr>
                                      <p:to>
                                        <p:strVal val="visible"/>
                                      </p:to>
                                    </p:set>
                                    <p:anim calcmode="lin" valueType="num">
                                      <p:cBhvr>
                                        <p:cTn id="143" dur="1000" fill="hold"/>
                                        <p:tgtEl>
                                          <p:spTgt spid="33"/>
                                        </p:tgtEl>
                                        <p:attrNameLst>
                                          <p:attrName>ppt_x</p:attrName>
                                        </p:attrNameLst>
                                      </p:cBhvr>
                                      <p:tavLst>
                                        <p:tav tm="0">
                                          <p:val>
                                            <p:strVal val="#ppt_x-.2"/>
                                          </p:val>
                                        </p:tav>
                                        <p:tav tm="100000">
                                          <p:val>
                                            <p:strVal val="#ppt_x"/>
                                          </p:val>
                                        </p:tav>
                                      </p:tavLst>
                                    </p:anim>
                                    <p:anim calcmode="lin" valueType="num">
                                      <p:cBhvr>
                                        <p:cTn id="144"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145" dur="1000"/>
                                        <p:tgtEl>
                                          <p:spTgt spid="33"/>
                                        </p:tgtEl>
                                      </p:cBhvr>
                                    </p:animEffect>
                                  </p:childTnLst>
                                </p:cTn>
                              </p:par>
                            </p:childTnLst>
                          </p:cTn>
                        </p:par>
                      </p:childTnLst>
                    </p:cTn>
                  </p:par>
                  <p:par>
                    <p:cTn id="146" fill="hold">
                      <p:stCondLst>
                        <p:cond delay="indefinite"/>
                      </p:stCondLst>
                      <p:childTnLst>
                        <p:par>
                          <p:cTn id="147" fill="hold">
                            <p:stCondLst>
                              <p:cond delay="0"/>
                            </p:stCondLst>
                            <p:childTnLst>
                              <p:par>
                                <p:cTn id="148" presetID="37" presetClass="entr" presetSubtype="0" fill="hold" grpId="0" nodeType="clickEffect">
                                  <p:stCondLst>
                                    <p:cond delay="0"/>
                                  </p:stCondLst>
                                  <p:childTnLst>
                                    <p:set>
                                      <p:cBhvr>
                                        <p:cTn id="149" dur="1" fill="hold">
                                          <p:stCondLst>
                                            <p:cond delay="0"/>
                                          </p:stCondLst>
                                        </p:cTn>
                                        <p:tgtEl>
                                          <p:spTgt spid="25"/>
                                        </p:tgtEl>
                                        <p:attrNameLst>
                                          <p:attrName>style.visibility</p:attrName>
                                        </p:attrNameLst>
                                      </p:cBhvr>
                                      <p:to>
                                        <p:strVal val="visible"/>
                                      </p:to>
                                    </p:set>
                                    <p:animEffect transition="in" filter="fade">
                                      <p:cBhvr>
                                        <p:cTn id="150" dur="1000"/>
                                        <p:tgtEl>
                                          <p:spTgt spid="25"/>
                                        </p:tgtEl>
                                      </p:cBhvr>
                                    </p:animEffect>
                                    <p:anim calcmode="lin" valueType="num">
                                      <p:cBhvr>
                                        <p:cTn id="151" dur="1000" fill="hold"/>
                                        <p:tgtEl>
                                          <p:spTgt spid="25"/>
                                        </p:tgtEl>
                                        <p:attrNameLst>
                                          <p:attrName>ppt_x</p:attrName>
                                        </p:attrNameLst>
                                      </p:cBhvr>
                                      <p:tavLst>
                                        <p:tav tm="0">
                                          <p:val>
                                            <p:strVal val="#ppt_x"/>
                                          </p:val>
                                        </p:tav>
                                        <p:tav tm="100000">
                                          <p:val>
                                            <p:strVal val="#ppt_x"/>
                                          </p:val>
                                        </p:tav>
                                      </p:tavLst>
                                    </p:anim>
                                    <p:anim calcmode="lin" valueType="num">
                                      <p:cBhvr>
                                        <p:cTn id="152" dur="900" decel="100000" fill="hold"/>
                                        <p:tgtEl>
                                          <p:spTgt spid="25"/>
                                        </p:tgtEl>
                                        <p:attrNameLst>
                                          <p:attrName>ppt_y</p:attrName>
                                        </p:attrNameLst>
                                      </p:cBhvr>
                                      <p:tavLst>
                                        <p:tav tm="0">
                                          <p:val>
                                            <p:strVal val="#ppt_y+1"/>
                                          </p:val>
                                        </p:tav>
                                        <p:tav tm="100000">
                                          <p:val>
                                            <p:strVal val="#ppt_y-.03"/>
                                          </p:val>
                                        </p:tav>
                                      </p:tavLst>
                                    </p:anim>
                                    <p:anim calcmode="lin" valueType="num">
                                      <p:cBhvr>
                                        <p:cTn id="153"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9" presetClass="entr" presetSubtype="0" fill="hold" grpId="0" nodeType="clickEffect">
                                  <p:stCondLst>
                                    <p:cond delay="0"/>
                                  </p:stCondLst>
                                  <p:iterate type="lt">
                                    <p:tmPct val="0"/>
                                  </p:iterate>
                                  <p:childTnLst>
                                    <p:set>
                                      <p:cBhvr>
                                        <p:cTn id="157" dur="1" fill="hold">
                                          <p:stCondLst>
                                            <p:cond delay="0"/>
                                          </p:stCondLst>
                                        </p:cTn>
                                        <p:tgtEl>
                                          <p:spTgt spid="34"/>
                                        </p:tgtEl>
                                        <p:attrNameLst>
                                          <p:attrName>style.visibility</p:attrName>
                                        </p:attrNameLst>
                                      </p:cBhvr>
                                      <p:to>
                                        <p:strVal val="visible"/>
                                      </p:to>
                                    </p:set>
                                    <p:anim calcmode="lin" valueType="num">
                                      <p:cBhvr>
                                        <p:cTn id="158" dur="1000" fill="hold"/>
                                        <p:tgtEl>
                                          <p:spTgt spid="34"/>
                                        </p:tgtEl>
                                        <p:attrNameLst>
                                          <p:attrName>ppt_x</p:attrName>
                                        </p:attrNameLst>
                                      </p:cBhvr>
                                      <p:tavLst>
                                        <p:tav tm="0">
                                          <p:val>
                                            <p:strVal val="#ppt_x-.2"/>
                                          </p:val>
                                        </p:tav>
                                        <p:tav tm="100000">
                                          <p:val>
                                            <p:strVal val="#ppt_x"/>
                                          </p:val>
                                        </p:tav>
                                      </p:tavLst>
                                    </p:anim>
                                    <p:anim calcmode="lin" valueType="num">
                                      <p:cBhvr>
                                        <p:cTn id="159"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160" dur="1000"/>
                                        <p:tgtEl>
                                          <p:spTgt spid="34"/>
                                        </p:tgtEl>
                                      </p:cBhvr>
                                    </p:animEffect>
                                  </p:childTnLst>
                                </p:cTn>
                              </p:par>
                            </p:childTnLst>
                          </p:cTn>
                        </p:par>
                      </p:childTnLst>
                    </p:cTn>
                  </p:par>
                  <p:par>
                    <p:cTn id="161" fill="hold">
                      <p:stCondLst>
                        <p:cond delay="indefinite"/>
                      </p:stCondLst>
                      <p:childTnLst>
                        <p:par>
                          <p:cTn id="162" fill="hold">
                            <p:stCondLst>
                              <p:cond delay="0"/>
                            </p:stCondLst>
                            <p:childTnLst>
                              <p:par>
                                <p:cTn id="163" presetID="37" presetClass="entr" presetSubtype="0" fill="hold" grpId="0" nodeType="clickEffect">
                                  <p:stCondLst>
                                    <p:cond delay="0"/>
                                  </p:stCondLst>
                                  <p:childTnLst>
                                    <p:set>
                                      <p:cBhvr>
                                        <p:cTn id="164" dur="1" fill="hold">
                                          <p:stCondLst>
                                            <p:cond delay="0"/>
                                          </p:stCondLst>
                                        </p:cTn>
                                        <p:tgtEl>
                                          <p:spTgt spid="26"/>
                                        </p:tgtEl>
                                        <p:attrNameLst>
                                          <p:attrName>style.visibility</p:attrName>
                                        </p:attrNameLst>
                                      </p:cBhvr>
                                      <p:to>
                                        <p:strVal val="visible"/>
                                      </p:to>
                                    </p:set>
                                    <p:animEffect transition="in" filter="fade">
                                      <p:cBhvr>
                                        <p:cTn id="165" dur="1000"/>
                                        <p:tgtEl>
                                          <p:spTgt spid="26"/>
                                        </p:tgtEl>
                                      </p:cBhvr>
                                    </p:animEffect>
                                    <p:anim calcmode="lin" valueType="num">
                                      <p:cBhvr>
                                        <p:cTn id="166" dur="1000" fill="hold"/>
                                        <p:tgtEl>
                                          <p:spTgt spid="26"/>
                                        </p:tgtEl>
                                        <p:attrNameLst>
                                          <p:attrName>ppt_x</p:attrName>
                                        </p:attrNameLst>
                                      </p:cBhvr>
                                      <p:tavLst>
                                        <p:tav tm="0">
                                          <p:val>
                                            <p:strVal val="#ppt_x"/>
                                          </p:val>
                                        </p:tav>
                                        <p:tav tm="100000">
                                          <p:val>
                                            <p:strVal val="#ppt_x"/>
                                          </p:val>
                                        </p:tav>
                                      </p:tavLst>
                                    </p:anim>
                                    <p:anim calcmode="lin" valueType="num">
                                      <p:cBhvr>
                                        <p:cTn id="167" dur="900" decel="100000" fill="hold"/>
                                        <p:tgtEl>
                                          <p:spTgt spid="26"/>
                                        </p:tgtEl>
                                        <p:attrNameLst>
                                          <p:attrName>ppt_y</p:attrName>
                                        </p:attrNameLst>
                                      </p:cBhvr>
                                      <p:tavLst>
                                        <p:tav tm="0">
                                          <p:val>
                                            <p:strVal val="#ppt_y+1"/>
                                          </p:val>
                                        </p:tav>
                                        <p:tav tm="100000">
                                          <p:val>
                                            <p:strVal val="#ppt_y-.03"/>
                                          </p:val>
                                        </p:tav>
                                      </p:tavLst>
                                    </p:anim>
                                    <p:anim calcmode="lin" valueType="num">
                                      <p:cBhvr>
                                        <p:cTn id="168"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169" fill="hold">
                      <p:stCondLst>
                        <p:cond delay="indefinite"/>
                      </p:stCondLst>
                      <p:childTnLst>
                        <p:par>
                          <p:cTn id="170" fill="hold">
                            <p:stCondLst>
                              <p:cond delay="0"/>
                            </p:stCondLst>
                            <p:childTnLst>
                              <p:par>
                                <p:cTn id="171" presetID="29" presetClass="entr" presetSubtype="0" fill="hold" grpId="0" nodeType="clickEffect">
                                  <p:stCondLst>
                                    <p:cond delay="0"/>
                                  </p:stCondLst>
                                  <p:iterate type="lt">
                                    <p:tmPct val="0"/>
                                  </p:iterate>
                                  <p:childTnLst>
                                    <p:set>
                                      <p:cBhvr>
                                        <p:cTn id="172" dur="1" fill="hold">
                                          <p:stCondLst>
                                            <p:cond delay="0"/>
                                          </p:stCondLst>
                                        </p:cTn>
                                        <p:tgtEl>
                                          <p:spTgt spid="35"/>
                                        </p:tgtEl>
                                        <p:attrNameLst>
                                          <p:attrName>style.visibility</p:attrName>
                                        </p:attrNameLst>
                                      </p:cBhvr>
                                      <p:to>
                                        <p:strVal val="visible"/>
                                      </p:to>
                                    </p:set>
                                    <p:anim calcmode="lin" valueType="num">
                                      <p:cBhvr>
                                        <p:cTn id="173" dur="1000" fill="hold"/>
                                        <p:tgtEl>
                                          <p:spTgt spid="35"/>
                                        </p:tgtEl>
                                        <p:attrNameLst>
                                          <p:attrName>ppt_x</p:attrName>
                                        </p:attrNameLst>
                                      </p:cBhvr>
                                      <p:tavLst>
                                        <p:tav tm="0">
                                          <p:val>
                                            <p:strVal val="#ppt_x-.2"/>
                                          </p:val>
                                        </p:tav>
                                        <p:tav tm="100000">
                                          <p:val>
                                            <p:strVal val="#ppt_x"/>
                                          </p:val>
                                        </p:tav>
                                      </p:tavLst>
                                    </p:anim>
                                    <p:anim calcmode="lin" valueType="num">
                                      <p:cBhvr>
                                        <p:cTn id="174"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175" dur="1000"/>
                                        <p:tgtEl>
                                          <p:spTgt spid="35"/>
                                        </p:tgtEl>
                                      </p:cBhvr>
                                    </p:animEffect>
                                  </p:childTnLst>
                                </p:cTn>
                              </p:par>
                            </p:childTnLst>
                          </p:cTn>
                        </p:par>
                      </p:childTnLst>
                    </p:cTn>
                  </p:par>
                  <p:par>
                    <p:cTn id="176" fill="hold">
                      <p:stCondLst>
                        <p:cond delay="indefinite"/>
                      </p:stCondLst>
                      <p:childTnLst>
                        <p:par>
                          <p:cTn id="177" fill="hold">
                            <p:stCondLst>
                              <p:cond delay="0"/>
                            </p:stCondLst>
                            <p:childTnLst>
                              <p:par>
                                <p:cTn id="178" presetID="15" presetClass="entr" presetSubtype="0" fill="hold" nodeType="clickEffect">
                                  <p:stCondLst>
                                    <p:cond delay="0"/>
                                  </p:stCondLst>
                                  <p:iterate type="lt">
                                    <p:tmPct val="0"/>
                                  </p:iterate>
                                  <p:childTnLst>
                                    <p:set>
                                      <p:cBhvr>
                                        <p:cTn id="179" dur="1" fill="hold">
                                          <p:stCondLst>
                                            <p:cond delay="0"/>
                                          </p:stCondLst>
                                        </p:cTn>
                                        <p:tgtEl>
                                          <p:spTgt spid="27"/>
                                        </p:tgtEl>
                                        <p:attrNameLst>
                                          <p:attrName>style.visibility</p:attrName>
                                        </p:attrNameLst>
                                      </p:cBhvr>
                                      <p:to>
                                        <p:strVal val="visible"/>
                                      </p:to>
                                    </p:set>
                                    <p:anim calcmode="lin" valueType="num">
                                      <p:cBhvr>
                                        <p:cTn id="180" dur="1000" fill="hold"/>
                                        <p:tgtEl>
                                          <p:spTgt spid="27"/>
                                        </p:tgtEl>
                                        <p:attrNameLst>
                                          <p:attrName>ppt_w</p:attrName>
                                        </p:attrNameLst>
                                      </p:cBhvr>
                                      <p:tavLst>
                                        <p:tav tm="0">
                                          <p:val>
                                            <p:fltVal val="0"/>
                                          </p:val>
                                        </p:tav>
                                        <p:tav tm="100000">
                                          <p:val>
                                            <p:strVal val="#ppt_w"/>
                                          </p:val>
                                        </p:tav>
                                      </p:tavLst>
                                    </p:anim>
                                    <p:anim calcmode="lin" valueType="num">
                                      <p:cBhvr>
                                        <p:cTn id="181" dur="1000" fill="hold"/>
                                        <p:tgtEl>
                                          <p:spTgt spid="27"/>
                                        </p:tgtEl>
                                        <p:attrNameLst>
                                          <p:attrName>ppt_h</p:attrName>
                                        </p:attrNameLst>
                                      </p:cBhvr>
                                      <p:tavLst>
                                        <p:tav tm="0">
                                          <p:val>
                                            <p:fltVal val="0"/>
                                          </p:val>
                                        </p:tav>
                                        <p:tav tm="100000">
                                          <p:val>
                                            <p:strVal val="#ppt_h"/>
                                          </p:val>
                                        </p:tav>
                                      </p:tavLst>
                                    </p:anim>
                                    <p:anim calcmode="lin" valueType="num">
                                      <p:cBhvr>
                                        <p:cTn id="182"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83"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4" fill="hold">
                      <p:stCondLst>
                        <p:cond delay="indefinite"/>
                      </p:stCondLst>
                      <p:childTnLst>
                        <p:par>
                          <p:cTn id="185" fill="hold">
                            <p:stCondLst>
                              <p:cond delay="0"/>
                            </p:stCondLst>
                            <p:childTnLst>
                              <p:par>
                                <p:cTn id="186" presetID="49" presetClass="exit" presetSubtype="0" accel="100000" fill="hold" grpId="1" nodeType="clickEffect">
                                  <p:stCondLst>
                                    <p:cond delay="0"/>
                                  </p:stCondLst>
                                  <p:childTnLst>
                                    <p:anim calcmode="lin" valueType="num">
                                      <p:cBhvr>
                                        <p:cTn id="187" dur="500"/>
                                        <p:tgtEl>
                                          <p:spTgt spid="7"/>
                                        </p:tgtEl>
                                        <p:attrNameLst>
                                          <p:attrName>ppt_w</p:attrName>
                                        </p:attrNameLst>
                                      </p:cBhvr>
                                      <p:tavLst>
                                        <p:tav tm="0">
                                          <p:val>
                                            <p:strVal val="ppt_w"/>
                                          </p:val>
                                        </p:tav>
                                        <p:tav tm="100000">
                                          <p:val>
                                            <p:fltVal val="0"/>
                                          </p:val>
                                        </p:tav>
                                      </p:tavLst>
                                    </p:anim>
                                    <p:anim calcmode="lin" valueType="num">
                                      <p:cBhvr>
                                        <p:cTn id="188" dur="500"/>
                                        <p:tgtEl>
                                          <p:spTgt spid="7"/>
                                        </p:tgtEl>
                                        <p:attrNameLst>
                                          <p:attrName>ppt_h</p:attrName>
                                        </p:attrNameLst>
                                      </p:cBhvr>
                                      <p:tavLst>
                                        <p:tav tm="0">
                                          <p:val>
                                            <p:strVal val="ppt_h"/>
                                          </p:val>
                                        </p:tav>
                                        <p:tav tm="100000">
                                          <p:val>
                                            <p:fltVal val="0"/>
                                          </p:val>
                                        </p:tav>
                                      </p:tavLst>
                                    </p:anim>
                                    <p:anim calcmode="lin" valueType="num">
                                      <p:cBhvr>
                                        <p:cTn id="189" dur="500"/>
                                        <p:tgtEl>
                                          <p:spTgt spid="7"/>
                                        </p:tgtEl>
                                        <p:attrNameLst>
                                          <p:attrName>style.rotation</p:attrName>
                                        </p:attrNameLst>
                                      </p:cBhvr>
                                      <p:tavLst>
                                        <p:tav tm="0">
                                          <p:val>
                                            <p:fltVal val="0"/>
                                          </p:val>
                                        </p:tav>
                                        <p:tav tm="100000">
                                          <p:val>
                                            <p:fltVal val="360"/>
                                          </p:val>
                                        </p:tav>
                                      </p:tavLst>
                                    </p:anim>
                                    <p:animEffect transition="out" filter="fade">
                                      <p:cBhvr>
                                        <p:cTn id="190" dur="500"/>
                                        <p:tgtEl>
                                          <p:spTgt spid="7"/>
                                        </p:tgtEl>
                                      </p:cBhvr>
                                    </p:animEffect>
                                    <p:set>
                                      <p:cBhvr>
                                        <p:cTn id="191" dur="1" fill="hold">
                                          <p:stCondLst>
                                            <p:cond delay="499"/>
                                          </p:stCondLst>
                                        </p:cTn>
                                        <p:tgtEl>
                                          <p:spTgt spid="7"/>
                                        </p:tgtEl>
                                        <p:attrNameLst>
                                          <p:attrName>style.visibility</p:attrName>
                                        </p:attrNameLst>
                                      </p:cBhvr>
                                      <p:to>
                                        <p:strVal val="hidden"/>
                                      </p:to>
                                    </p:set>
                                  </p:childTnLst>
                                </p:cTn>
                              </p:par>
                            </p:childTnLst>
                          </p:cTn>
                        </p:par>
                      </p:childTnLst>
                    </p:cTn>
                  </p:par>
                  <p:par>
                    <p:cTn id="192" fill="hold">
                      <p:stCondLst>
                        <p:cond delay="indefinite"/>
                      </p:stCondLst>
                      <p:childTnLst>
                        <p:par>
                          <p:cTn id="193" fill="hold">
                            <p:stCondLst>
                              <p:cond delay="0"/>
                            </p:stCondLst>
                            <p:childTnLst>
                              <p:par>
                                <p:cTn id="194" presetID="31" presetClass="exit" presetSubtype="0" fill="hold" nodeType="clickEffect">
                                  <p:stCondLst>
                                    <p:cond delay="0"/>
                                  </p:stCondLst>
                                  <p:iterate type="lt">
                                    <p:tmPct val="5000"/>
                                  </p:iterate>
                                  <p:childTnLst>
                                    <p:anim calcmode="lin" valueType="num">
                                      <p:cBhvr>
                                        <p:cTn id="195" dur="1000"/>
                                        <p:tgtEl>
                                          <p:spTgt spid="11"/>
                                        </p:tgtEl>
                                        <p:attrNameLst>
                                          <p:attrName>ppt_w</p:attrName>
                                        </p:attrNameLst>
                                      </p:cBhvr>
                                      <p:tavLst>
                                        <p:tav tm="0">
                                          <p:val>
                                            <p:strVal val="ppt_w"/>
                                          </p:val>
                                        </p:tav>
                                        <p:tav tm="100000">
                                          <p:val>
                                            <p:fltVal val="0"/>
                                          </p:val>
                                        </p:tav>
                                      </p:tavLst>
                                    </p:anim>
                                    <p:anim calcmode="lin" valueType="num">
                                      <p:cBhvr>
                                        <p:cTn id="196" dur="1000"/>
                                        <p:tgtEl>
                                          <p:spTgt spid="11"/>
                                        </p:tgtEl>
                                        <p:attrNameLst>
                                          <p:attrName>ppt_h</p:attrName>
                                        </p:attrNameLst>
                                      </p:cBhvr>
                                      <p:tavLst>
                                        <p:tav tm="0">
                                          <p:val>
                                            <p:strVal val="ppt_h"/>
                                          </p:val>
                                        </p:tav>
                                        <p:tav tm="100000">
                                          <p:val>
                                            <p:fltVal val="0"/>
                                          </p:val>
                                        </p:tav>
                                      </p:tavLst>
                                    </p:anim>
                                    <p:anim calcmode="lin" valueType="num">
                                      <p:cBhvr>
                                        <p:cTn id="197" dur="1000"/>
                                        <p:tgtEl>
                                          <p:spTgt spid="11"/>
                                        </p:tgtEl>
                                        <p:attrNameLst>
                                          <p:attrName>style.rotation</p:attrName>
                                        </p:attrNameLst>
                                      </p:cBhvr>
                                      <p:tavLst>
                                        <p:tav tm="0">
                                          <p:val>
                                            <p:fltVal val="0"/>
                                          </p:val>
                                        </p:tav>
                                        <p:tav tm="100000">
                                          <p:val>
                                            <p:fltVal val="90"/>
                                          </p:val>
                                        </p:tav>
                                      </p:tavLst>
                                    </p:anim>
                                    <p:animEffect transition="out" filter="fade">
                                      <p:cBhvr>
                                        <p:cTn id="198" dur="1000"/>
                                        <p:tgtEl>
                                          <p:spTgt spid="11"/>
                                        </p:tgtEl>
                                      </p:cBhvr>
                                    </p:animEffect>
                                    <p:set>
                                      <p:cBhvr>
                                        <p:cTn id="199" dur="1" fill="hold">
                                          <p:stCondLst>
                                            <p:cond delay="999"/>
                                          </p:stCondLst>
                                        </p:cTn>
                                        <p:tgtEl>
                                          <p:spTgt spid="11"/>
                                        </p:tgtEl>
                                        <p:attrNameLst>
                                          <p:attrName>style.visibility</p:attrName>
                                        </p:attrNameLst>
                                      </p:cBhvr>
                                      <p:to>
                                        <p:strVal val="hidden"/>
                                      </p:to>
                                    </p:set>
                                  </p:childTnLst>
                                </p:cTn>
                              </p:par>
                            </p:childTnLst>
                          </p:cTn>
                        </p:par>
                      </p:childTnLst>
                    </p:cTn>
                  </p:par>
                  <p:par>
                    <p:cTn id="200" fill="hold">
                      <p:stCondLst>
                        <p:cond delay="indefinite"/>
                      </p:stCondLst>
                      <p:childTnLst>
                        <p:par>
                          <p:cTn id="201" fill="hold">
                            <p:stCondLst>
                              <p:cond delay="0"/>
                            </p:stCondLst>
                            <p:childTnLst>
                              <p:par>
                                <p:cTn id="202" presetID="30" presetClass="exit" presetSubtype="0" fill="hold" nodeType="clickEffect">
                                  <p:stCondLst>
                                    <p:cond delay="0"/>
                                  </p:stCondLst>
                                  <p:childTnLst>
                                    <p:animEffect transition="out" filter="fade">
                                      <p:cBhvr>
                                        <p:cTn id="203" dur="800" accel="100000">
                                          <p:stCondLst>
                                            <p:cond delay="200"/>
                                          </p:stCondLst>
                                        </p:cTn>
                                        <p:tgtEl>
                                          <p:spTgt spid="13"/>
                                        </p:tgtEl>
                                      </p:cBhvr>
                                    </p:animEffect>
                                    <p:anim calcmode="lin" valueType="num">
                                      <p:cBhvr>
                                        <p:cTn id="204" dur="800" accel="100000">
                                          <p:stCondLst>
                                            <p:cond delay="200"/>
                                          </p:stCondLst>
                                        </p:cTn>
                                        <p:tgtEl>
                                          <p:spTgt spid="13"/>
                                        </p:tgtEl>
                                        <p:attrNameLst>
                                          <p:attrName>style.rotation</p:attrName>
                                        </p:attrNameLst>
                                      </p:cBhvr>
                                      <p:tavLst>
                                        <p:tav tm="0">
                                          <p:val>
                                            <p:fltVal val="0"/>
                                          </p:val>
                                        </p:tav>
                                        <p:tav tm="100000">
                                          <p:val>
                                            <p:fltVal val="-90"/>
                                          </p:val>
                                        </p:tav>
                                      </p:tavLst>
                                    </p:anim>
                                    <p:anim calcmode="lin" valueType="num">
                                      <p:cBhvr>
                                        <p:cTn id="205" dur="200" decel="100000"/>
                                        <p:tgtEl>
                                          <p:spTgt spid="13"/>
                                        </p:tgtEl>
                                        <p:attrNameLst>
                                          <p:attrName>ppt_x</p:attrName>
                                        </p:attrNameLst>
                                      </p:cBhvr>
                                      <p:tavLst>
                                        <p:tav tm="0">
                                          <p:val>
                                            <p:strVal val="ppt_x"/>
                                          </p:val>
                                        </p:tav>
                                        <p:tav tm="100000">
                                          <p:val>
                                            <p:strVal val="ppt_x-0.05"/>
                                          </p:val>
                                        </p:tav>
                                      </p:tavLst>
                                    </p:anim>
                                    <p:anim calcmode="lin" valueType="num">
                                      <p:cBhvr>
                                        <p:cTn id="206" dur="200" decel="100000"/>
                                        <p:tgtEl>
                                          <p:spTgt spid="13"/>
                                        </p:tgtEl>
                                        <p:attrNameLst>
                                          <p:attrName>ppt_y</p:attrName>
                                        </p:attrNameLst>
                                      </p:cBhvr>
                                      <p:tavLst>
                                        <p:tav tm="0">
                                          <p:val>
                                            <p:strVal val="ppt_y"/>
                                          </p:val>
                                        </p:tav>
                                        <p:tav tm="100000">
                                          <p:val>
                                            <p:strVal val="ppt_y+0.1"/>
                                          </p:val>
                                        </p:tav>
                                      </p:tavLst>
                                    </p:anim>
                                    <p:anim calcmode="lin" valueType="num">
                                      <p:cBhvr>
                                        <p:cTn id="207" dur="800" accel="100000">
                                          <p:stCondLst>
                                            <p:cond delay="200"/>
                                          </p:stCondLst>
                                        </p:cTn>
                                        <p:tgtEl>
                                          <p:spTgt spid="13"/>
                                        </p:tgtEl>
                                        <p:attrNameLst>
                                          <p:attrName>ppt_x</p:attrName>
                                        </p:attrNameLst>
                                      </p:cBhvr>
                                      <p:tavLst>
                                        <p:tav tm="0">
                                          <p:val>
                                            <p:strVal val="ppt_x"/>
                                          </p:val>
                                        </p:tav>
                                        <p:tav tm="100000">
                                          <p:val>
                                            <p:strVal val="ppt_x+0.4+0.05"/>
                                          </p:val>
                                        </p:tav>
                                      </p:tavLst>
                                    </p:anim>
                                    <p:anim calcmode="lin" valueType="num">
                                      <p:cBhvr>
                                        <p:cTn id="208" dur="800" accel="100000">
                                          <p:stCondLst>
                                            <p:cond delay="200"/>
                                          </p:stCondLst>
                                        </p:cTn>
                                        <p:tgtEl>
                                          <p:spTgt spid="13"/>
                                        </p:tgtEl>
                                        <p:attrNameLst>
                                          <p:attrName>ppt_y</p:attrName>
                                        </p:attrNameLst>
                                      </p:cBhvr>
                                      <p:tavLst>
                                        <p:tav tm="0">
                                          <p:val>
                                            <p:strVal val="ppt_y"/>
                                          </p:val>
                                        </p:tav>
                                        <p:tav tm="100000">
                                          <p:val>
                                            <p:strVal val="ppt_y-0.4-0.1"/>
                                          </p:val>
                                        </p:tav>
                                      </p:tavLst>
                                    </p:anim>
                                    <p:set>
                                      <p:cBhvr>
                                        <p:cTn id="209" dur="1" fill="hold">
                                          <p:stCondLst>
                                            <p:cond delay="999"/>
                                          </p:stCondLst>
                                        </p:cTn>
                                        <p:tgtEl>
                                          <p:spTgt spid="13"/>
                                        </p:tgtEl>
                                        <p:attrNameLst>
                                          <p:attrName>style.visibility</p:attrName>
                                        </p:attrNameLst>
                                      </p:cBhvr>
                                      <p:to>
                                        <p:strVal val="hidden"/>
                                      </p:to>
                                    </p:set>
                                  </p:childTnLst>
                                </p:cTn>
                              </p:par>
                            </p:childTnLst>
                          </p:cTn>
                        </p:par>
                      </p:childTnLst>
                    </p:cTn>
                  </p:par>
                  <p:par>
                    <p:cTn id="210" fill="hold">
                      <p:stCondLst>
                        <p:cond delay="indefinite"/>
                      </p:stCondLst>
                      <p:childTnLst>
                        <p:par>
                          <p:cTn id="211" fill="hold">
                            <p:stCondLst>
                              <p:cond delay="0"/>
                            </p:stCondLst>
                            <p:childTnLst>
                              <p:par>
                                <p:cTn id="212" presetID="15" presetClass="exit" presetSubtype="0" fill="hold" nodeType="clickEffect">
                                  <p:stCondLst>
                                    <p:cond delay="0"/>
                                  </p:stCondLst>
                                  <p:childTnLst>
                                    <p:anim calcmode="lin" valueType="num">
                                      <p:cBhvr>
                                        <p:cTn id="213" dur="1000"/>
                                        <p:tgtEl>
                                          <p:spTgt spid="17"/>
                                        </p:tgtEl>
                                        <p:attrNameLst>
                                          <p:attrName>ppt_w</p:attrName>
                                        </p:attrNameLst>
                                      </p:cBhvr>
                                      <p:tavLst>
                                        <p:tav tm="0">
                                          <p:val>
                                            <p:strVal val="ppt_w"/>
                                          </p:val>
                                        </p:tav>
                                        <p:tav tm="100000">
                                          <p:val>
                                            <p:fltVal val="0"/>
                                          </p:val>
                                        </p:tav>
                                      </p:tavLst>
                                    </p:anim>
                                    <p:anim calcmode="lin" valueType="num">
                                      <p:cBhvr>
                                        <p:cTn id="214" dur="1000"/>
                                        <p:tgtEl>
                                          <p:spTgt spid="17"/>
                                        </p:tgtEl>
                                        <p:attrNameLst>
                                          <p:attrName>ppt_h</p:attrName>
                                        </p:attrNameLst>
                                      </p:cBhvr>
                                      <p:tavLst>
                                        <p:tav tm="0">
                                          <p:val>
                                            <p:strVal val="ppt_h"/>
                                          </p:val>
                                        </p:tav>
                                        <p:tav tm="100000">
                                          <p:val>
                                            <p:fltVal val="0"/>
                                          </p:val>
                                        </p:tav>
                                      </p:tavLst>
                                    </p:anim>
                                    <p:anim calcmode="lin" valueType="num">
                                      <p:cBhvr>
                                        <p:cTn id="215" dur="1000"/>
                                        <p:tgtEl>
                                          <p:spTgt spid="1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16" dur="1000"/>
                                        <p:tgtEl>
                                          <p:spTgt spid="1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17" dur="1" fill="hold">
                                          <p:stCondLst>
                                            <p:cond delay="999"/>
                                          </p:stCondLst>
                                        </p:cTn>
                                        <p:tgtEl>
                                          <p:spTgt spid="17"/>
                                        </p:tgtEl>
                                        <p:attrNameLst>
                                          <p:attrName>style.visibility</p:attrName>
                                        </p:attrNameLst>
                                      </p:cBhvr>
                                      <p:to>
                                        <p:strVal val="hidden"/>
                                      </p:to>
                                    </p:set>
                                  </p:childTnLst>
                                </p:cTn>
                              </p:par>
                            </p:childTnLst>
                          </p:cTn>
                        </p:par>
                      </p:childTnLst>
                    </p:cTn>
                  </p:par>
                  <p:par>
                    <p:cTn id="218" fill="hold">
                      <p:stCondLst>
                        <p:cond delay="indefinite"/>
                      </p:stCondLst>
                      <p:childTnLst>
                        <p:par>
                          <p:cTn id="219" fill="hold">
                            <p:stCondLst>
                              <p:cond delay="0"/>
                            </p:stCondLst>
                            <p:childTnLst>
                              <p:par>
                                <p:cTn id="220" presetID="15" presetClass="exit" presetSubtype="0" fill="hold" nodeType="clickEffect">
                                  <p:stCondLst>
                                    <p:cond delay="0"/>
                                  </p:stCondLst>
                                  <p:childTnLst>
                                    <p:anim calcmode="lin" valueType="num">
                                      <p:cBhvr>
                                        <p:cTn id="221" dur="1000"/>
                                        <p:tgtEl>
                                          <p:spTgt spid="18"/>
                                        </p:tgtEl>
                                        <p:attrNameLst>
                                          <p:attrName>ppt_w</p:attrName>
                                        </p:attrNameLst>
                                      </p:cBhvr>
                                      <p:tavLst>
                                        <p:tav tm="0">
                                          <p:val>
                                            <p:strVal val="ppt_w"/>
                                          </p:val>
                                        </p:tav>
                                        <p:tav tm="100000">
                                          <p:val>
                                            <p:fltVal val="0"/>
                                          </p:val>
                                        </p:tav>
                                      </p:tavLst>
                                    </p:anim>
                                    <p:anim calcmode="lin" valueType="num">
                                      <p:cBhvr>
                                        <p:cTn id="222" dur="1000"/>
                                        <p:tgtEl>
                                          <p:spTgt spid="18"/>
                                        </p:tgtEl>
                                        <p:attrNameLst>
                                          <p:attrName>ppt_h</p:attrName>
                                        </p:attrNameLst>
                                      </p:cBhvr>
                                      <p:tavLst>
                                        <p:tav tm="0">
                                          <p:val>
                                            <p:strVal val="ppt_h"/>
                                          </p:val>
                                        </p:tav>
                                        <p:tav tm="100000">
                                          <p:val>
                                            <p:fltVal val="0"/>
                                          </p:val>
                                        </p:tav>
                                      </p:tavLst>
                                    </p:anim>
                                    <p:anim calcmode="lin" valueType="num">
                                      <p:cBhvr>
                                        <p:cTn id="223" dur="1000"/>
                                        <p:tgtEl>
                                          <p:spTgt spid="1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24" dur="1000"/>
                                        <p:tgtEl>
                                          <p:spTgt spid="1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25" dur="1" fill="hold">
                                          <p:stCondLst>
                                            <p:cond delay="999"/>
                                          </p:stCondLst>
                                        </p:cTn>
                                        <p:tgtEl>
                                          <p:spTgt spid="18"/>
                                        </p:tgtEl>
                                        <p:attrNameLst>
                                          <p:attrName>style.visibility</p:attrName>
                                        </p:attrNameLst>
                                      </p:cBhvr>
                                      <p:to>
                                        <p:strVal val="hidden"/>
                                      </p:to>
                                    </p:set>
                                  </p:childTnLst>
                                </p:cTn>
                              </p:par>
                            </p:childTnLst>
                          </p:cTn>
                        </p:par>
                      </p:childTnLst>
                    </p:cTn>
                  </p:par>
                  <p:par>
                    <p:cTn id="226" fill="hold">
                      <p:stCondLst>
                        <p:cond delay="indefinite"/>
                      </p:stCondLst>
                      <p:childTnLst>
                        <p:par>
                          <p:cTn id="227" fill="hold">
                            <p:stCondLst>
                              <p:cond delay="0"/>
                            </p:stCondLst>
                            <p:childTnLst>
                              <p:par>
                                <p:cTn id="228" presetID="49" presetClass="exit" presetSubtype="0" accel="100000" fill="hold" grpId="1" nodeType="clickEffect">
                                  <p:stCondLst>
                                    <p:cond delay="0"/>
                                  </p:stCondLst>
                                  <p:iterate type="lt">
                                    <p:tmPct val="0"/>
                                  </p:iterate>
                                  <p:childTnLst>
                                    <p:anim calcmode="lin" valueType="num">
                                      <p:cBhvr>
                                        <p:cTn id="229" dur="500"/>
                                        <p:tgtEl>
                                          <p:spTgt spid="8"/>
                                        </p:tgtEl>
                                        <p:attrNameLst>
                                          <p:attrName>ppt_w</p:attrName>
                                        </p:attrNameLst>
                                      </p:cBhvr>
                                      <p:tavLst>
                                        <p:tav tm="0">
                                          <p:val>
                                            <p:strVal val="ppt_w"/>
                                          </p:val>
                                        </p:tav>
                                        <p:tav tm="100000">
                                          <p:val>
                                            <p:fltVal val="0"/>
                                          </p:val>
                                        </p:tav>
                                      </p:tavLst>
                                    </p:anim>
                                    <p:anim calcmode="lin" valueType="num">
                                      <p:cBhvr>
                                        <p:cTn id="230" dur="500"/>
                                        <p:tgtEl>
                                          <p:spTgt spid="8"/>
                                        </p:tgtEl>
                                        <p:attrNameLst>
                                          <p:attrName>ppt_h</p:attrName>
                                        </p:attrNameLst>
                                      </p:cBhvr>
                                      <p:tavLst>
                                        <p:tav tm="0">
                                          <p:val>
                                            <p:strVal val="ppt_h"/>
                                          </p:val>
                                        </p:tav>
                                        <p:tav tm="100000">
                                          <p:val>
                                            <p:fltVal val="0"/>
                                          </p:val>
                                        </p:tav>
                                      </p:tavLst>
                                    </p:anim>
                                    <p:anim calcmode="lin" valueType="num">
                                      <p:cBhvr>
                                        <p:cTn id="231" dur="500"/>
                                        <p:tgtEl>
                                          <p:spTgt spid="8"/>
                                        </p:tgtEl>
                                        <p:attrNameLst>
                                          <p:attrName>style.rotation</p:attrName>
                                        </p:attrNameLst>
                                      </p:cBhvr>
                                      <p:tavLst>
                                        <p:tav tm="0">
                                          <p:val>
                                            <p:fltVal val="0"/>
                                          </p:val>
                                        </p:tav>
                                        <p:tav tm="100000">
                                          <p:val>
                                            <p:fltVal val="360"/>
                                          </p:val>
                                        </p:tav>
                                      </p:tavLst>
                                    </p:anim>
                                    <p:animEffect transition="out" filter="fade">
                                      <p:cBhvr>
                                        <p:cTn id="232" dur="500"/>
                                        <p:tgtEl>
                                          <p:spTgt spid="8"/>
                                        </p:tgtEl>
                                      </p:cBhvr>
                                    </p:animEffect>
                                    <p:set>
                                      <p:cBhvr>
                                        <p:cTn id="233" dur="1" fill="hold">
                                          <p:stCondLst>
                                            <p:cond delay="499"/>
                                          </p:stCondLst>
                                        </p:cTn>
                                        <p:tgtEl>
                                          <p:spTgt spid="8"/>
                                        </p:tgtEl>
                                        <p:attrNameLst>
                                          <p:attrName>style.visibility</p:attrName>
                                        </p:attrNameLst>
                                      </p:cBhvr>
                                      <p:to>
                                        <p:strVal val="hidden"/>
                                      </p:to>
                                    </p:set>
                                  </p:childTnLst>
                                </p:cTn>
                              </p:par>
                            </p:childTnLst>
                          </p:cTn>
                        </p:par>
                      </p:childTnLst>
                    </p:cTn>
                  </p:par>
                  <p:par>
                    <p:cTn id="234" fill="hold">
                      <p:stCondLst>
                        <p:cond delay="indefinite"/>
                      </p:stCondLst>
                      <p:childTnLst>
                        <p:par>
                          <p:cTn id="235" fill="hold">
                            <p:stCondLst>
                              <p:cond delay="0"/>
                            </p:stCondLst>
                            <p:childTnLst>
                              <p:par>
                                <p:cTn id="236" presetID="49" presetClass="exit" presetSubtype="0" accel="100000" fill="hold" grpId="1" nodeType="clickEffect">
                                  <p:stCondLst>
                                    <p:cond delay="0"/>
                                  </p:stCondLst>
                                  <p:childTnLst>
                                    <p:anim calcmode="lin" valueType="num">
                                      <p:cBhvr>
                                        <p:cTn id="237" dur="500"/>
                                        <p:tgtEl>
                                          <p:spTgt spid="9"/>
                                        </p:tgtEl>
                                        <p:attrNameLst>
                                          <p:attrName>ppt_w</p:attrName>
                                        </p:attrNameLst>
                                      </p:cBhvr>
                                      <p:tavLst>
                                        <p:tav tm="0">
                                          <p:val>
                                            <p:strVal val="ppt_w"/>
                                          </p:val>
                                        </p:tav>
                                        <p:tav tm="100000">
                                          <p:val>
                                            <p:fltVal val="0"/>
                                          </p:val>
                                        </p:tav>
                                      </p:tavLst>
                                    </p:anim>
                                    <p:anim calcmode="lin" valueType="num">
                                      <p:cBhvr>
                                        <p:cTn id="238" dur="500"/>
                                        <p:tgtEl>
                                          <p:spTgt spid="9"/>
                                        </p:tgtEl>
                                        <p:attrNameLst>
                                          <p:attrName>ppt_h</p:attrName>
                                        </p:attrNameLst>
                                      </p:cBhvr>
                                      <p:tavLst>
                                        <p:tav tm="0">
                                          <p:val>
                                            <p:strVal val="ppt_h"/>
                                          </p:val>
                                        </p:tav>
                                        <p:tav tm="100000">
                                          <p:val>
                                            <p:fltVal val="0"/>
                                          </p:val>
                                        </p:tav>
                                      </p:tavLst>
                                    </p:anim>
                                    <p:anim calcmode="lin" valueType="num">
                                      <p:cBhvr>
                                        <p:cTn id="239" dur="500"/>
                                        <p:tgtEl>
                                          <p:spTgt spid="9"/>
                                        </p:tgtEl>
                                        <p:attrNameLst>
                                          <p:attrName>style.rotation</p:attrName>
                                        </p:attrNameLst>
                                      </p:cBhvr>
                                      <p:tavLst>
                                        <p:tav tm="0">
                                          <p:val>
                                            <p:fltVal val="0"/>
                                          </p:val>
                                        </p:tav>
                                        <p:tav tm="100000">
                                          <p:val>
                                            <p:fltVal val="360"/>
                                          </p:val>
                                        </p:tav>
                                      </p:tavLst>
                                    </p:anim>
                                    <p:animEffect transition="out" filter="fade">
                                      <p:cBhvr>
                                        <p:cTn id="240" dur="500"/>
                                        <p:tgtEl>
                                          <p:spTgt spid="9"/>
                                        </p:tgtEl>
                                      </p:cBhvr>
                                    </p:animEffect>
                                    <p:set>
                                      <p:cBhvr>
                                        <p:cTn id="241" dur="1" fill="hold">
                                          <p:stCondLst>
                                            <p:cond delay="499"/>
                                          </p:stCondLst>
                                        </p:cTn>
                                        <p:tgtEl>
                                          <p:spTgt spid="9"/>
                                        </p:tgtEl>
                                        <p:attrNameLst>
                                          <p:attrName>style.visibility</p:attrName>
                                        </p:attrNameLst>
                                      </p:cBhvr>
                                      <p:to>
                                        <p:strVal val="hidden"/>
                                      </p:to>
                                    </p:set>
                                  </p:childTnLst>
                                </p:cTn>
                              </p:par>
                            </p:childTnLst>
                          </p:cTn>
                        </p:par>
                      </p:childTnLst>
                    </p:cTn>
                  </p:par>
                  <p:par>
                    <p:cTn id="242" fill="hold">
                      <p:stCondLst>
                        <p:cond delay="indefinite"/>
                      </p:stCondLst>
                      <p:childTnLst>
                        <p:par>
                          <p:cTn id="243" fill="hold">
                            <p:stCondLst>
                              <p:cond delay="0"/>
                            </p:stCondLst>
                            <p:childTnLst>
                              <p:par>
                                <p:cTn id="244" presetID="43" presetClass="exit" presetSubtype="0" fill="hold" grpId="1" nodeType="clickEffect">
                                  <p:stCondLst>
                                    <p:cond delay="0"/>
                                  </p:stCondLst>
                                  <p:iterate type="lt">
                                    <p:tmPct val="0"/>
                                  </p:iterate>
                                  <p:childTnLst>
                                    <p:anim calcmode="lin" valueType="num">
                                      <p:cBhvr>
                                        <p:cTn id="245" dur="600" decel="50000">
                                          <p:stCondLst>
                                            <p:cond delay="0"/>
                                          </p:stCondLst>
                                        </p:cTn>
                                        <p:tgtEl>
                                          <p:spTgt spid="2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6" dur="400">
                                          <p:stCondLst>
                                            <p:cond delay="600"/>
                                          </p:stCondLst>
                                        </p:cTn>
                                        <p:tgtEl>
                                          <p:spTgt spid="20"/>
                                        </p:tgtEl>
                                        <p:attrNameLst>
                                          <p:attrName>ppt_x</p:attrName>
                                        </p:attrNameLst>
                                      </p:cBhvr>
                                      <p:tavLst>
                                        <p:tav tm="0">
                                          <p:val>
                                            <p:strVal val="ppt_x"/>
                                          </p:val>
                                        </p:tav>
                                        <p:tav tm="100000">
                                          <p:val>
                                            <p:strVal val="ppt_x"/>
                                          </p:val>
                                        </p:tav>
                                      </p:tavLst>
                                    </p:anim>
                                    <p:anim calcmode="lin" valueType="num">
                                      <p:cBhvr>
                                        <p:cTn id="247" dur="600" decel="50000">
                                          <p:stCondLst>
                                            <p:cond delay="0"/>
                                          </p:stCondLst>
                                        </p:cTn>
                                        <p:tgtEl>
                                          <p:spTgt spid="20"/>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248" dur="400">
                                          <p:stCondLst>
                                            <p:cond delay="600"/>
                                          </p:stCondLst>
                                        </p:cTn>
                                        <p:tgtEl>
                                          <p:spTgt spid="20"/>
                                        </p:tgtEl>
                                        <p:attrNameLst>
                                          <p:attrName>ppt_y</p:attrName>
                                        </p:attrNameLst>
                                      </p:cBhvr>
                                      <p:tavLst>
                                        <p:tav tm="0">
                                          <p:val>
                                            <p:strVal val="ppt_y"/>
                                          </p:val>
                                        </p:tav>
                                        <p:tav tm="100000">
                                          <p:val>
                                            <p:strVal val="ppt_y"/>
                                          </p:val>
                                        </p:tav>
                                      </p:tavLst>
                                    </p:anim>
                                    <p:animEffect transition="out" filter="fade">
                                      <p:cBhvr>
                                        <p:cTn id="249" dur="100">
                                          <p:stCondLst>
                                            <p:cond delay="900"/>
                                          </p:stCondLst>
                                        </p:cTn>
                                        <p:tgtEl>
                                          <p:spTgt spid="20"/>
                                        </p:tgtEl>
                                      </p:cBhvr>
                                    </p:animEffect>
                                    <p:set>
                                      <p:cBhvr>
                                        <p:cTn id="250" dur="1" fill="hold">
                                          <p:stCondLst>
                                            <p:cond delay="999"/>
                                          </p:stCondLst>
                                        </p:cTn>
                                        <p:tgtEl>
                                          <p:spTgt spid="20"/>
                                        </p:tgtEl>
                                        <p:attrNameLst>
                                          <p:attrName>style.visibility</p:attrName>
                                        </p:attrNameLst>
                                      </p:cBhvr>
                                      <p:to>
                                        <p:strVal val="hidden"/>
                                      </p:to>
                                    </p:set>
                                  </p:childTnLst>
                                </p:cTn>
                              </p:par>
                            </p:childTnLst>
                          </p:cTn>
                        </p:par>
                      </p:childTnLst>
                    </p:cTn>
                  </p:par>
                  <p:par>
                    <p:cTn id="251" fill="hold">
                      <p:stCondLst>
                        <p:cond delay="indefinite"/>
                      </p:stCondLst>
                      <p:childTnLst>
                        <p:par>
                          <p:cTn id="252" fill="hold">
                            <p:stCondLst>
                              <p:cond delay="0"/>
                            </p:stCondLst>
                            <p:childTnLst>
                              <p:par>
                                <p:cTn id="253" presetID="27" presetClass="exit" presetSubtype="0" fill="hold" grpId="1" nodeType="clickEffect">
                                  <p:stCondLst>
                                    <p:cond delay="0"/>
                                  </p:stCondLst>
                                  <p:iterate type="lt">
                                    <p:tmPct val="50000"/>
                                  </p:iterate>
                                  <p:childTnLst>
                                    <p:anim calcmode="discrete" valueType="clr">
                                      <p:cBhvr override="childStyle">
                                        <p:cTn id="254" dur="80"/>
                                        <p:tgtEl>
                                          <p:spTgt spid="28"/>
                                        </p:tgtEl>
                                        <p:attrNameLst>
                                          <p:attrName>style.color</p:attrName>
                                        </p:attrNameLst>
                                      </p:cBhvr>
                                      <p:tavLst>
                                        <p:tav tm="0">
                                          <p:val>
                                            <p:clrVal>
                                              <a:schemeClr val="hlink"/>
                                            </p:clrVal>
                                          </p:val>
                                        </p:tav>
                                        <p:tav tm="50000">
                                          <p:val>
                                            <p:clrVal>
                                              <a:schemeClr val="accent2"/>
                                            </p:clrVal>
                                          </p:val>
                                        </p:tav>
                                      </p:tavLst>
                                    </p:anim>
                                    <p:anim calcmode="discrete" valueType="clr">
                                      <p:cBhvr>
                                        <p:cTn id="255" dur="80"/>
                                        <p:tgtEl>
                                          <p:spTgt spid="28"/>
                                        </p:tgtEl>
                                        <p:attrNameLst>
                                          <p:attrName>fillcolor</p:attrName>
                                        </p:attrNameLst>
                                      </p:cBhvr>
                                      <p:tavLst>
                                        <p:tav tm="0">
                                          <p:val>
                                            <p:clrVal>
                                              <a:schemeClr val="hlink"/>
                                            </p:clrVal>
                                          </p:val>
                                        </p:tav>
                                        <p:tav tm="50000">
                                          <p:val>
                                            <p:clrVal>
                                              <a:schemeClr val="accent2"/>
                                            </p:clrVal>
                                          </p:val>
                                        </p:tav>
                                      </p:tavLst>
                                    </p:anim>
                                    <p:set>
                                      <p:cBhvr>
                                        <p:cTn id="256" dur="80"/>
                                        <p:tgtEl>
                                          <p:spTgt spid="28"/>
                                        </p:tgtEl>
                                        <p:attrNameLst>
                                          <p:attrName>fill.type</p:attrName>
                                        </p:attrNameLst>
                                      </p:cBhvr>
                                      <p:to>
                                        <p:strVal val="solid"/>
                                      </p:to>
                                    </p:set>
                                    <p:set>
                                      <p:cBhvr>
                                        <p:cTn id="257" dur="1" fill="hold">
                                          <p:stCondLst>
                                            <p:cond delay="79"/>
                                          </p:stCondLst>
                                        </p:cTn>
                                        <p:tgtEl>
                                          <p:spTgt spid="28"/>
                                        </p:tgtEl>
                                        <p:attrNameLst>
                                          <p:attrName>style.visibility</p:attrName>
                                        </p:attrNameLst>
                                      </p:cBhvr>
                                      <p:to>
                                        <p:strVal val="hidden"/>
                                      </p:to>
                                    </p:set>
                                  </p:childTnLst>
                                </p:cTn>
                              </p:par>
                            </p:childTnLst>
                          </p:cTn>
                        </p:par>
                      </p:childTnLst>
                    </p:cTn>
                  </p:par>
                  <p:par>
                    <p:cTn id="258" fill="hold">
                      <p:stCondLst>
                        <p:cond delay="indefinite"/>
                      </p:stCondLst>
                      <p:childTnLst>
                        <p:par>
                          <p:cTn id="259" fill="hold">
                            <p:stCondLst>
                              <p:cond delay="0"/>
                            </p:stCondLst>
                            <p:childTnLst>
                              <p:par>
                                <p:cTn id="260" presetID="43" presetClass="exit" presetSubtype="0" fill="hold" grpId="1" nodeType="clickEffect">
                                  <p:stCondLst>
                                    <p:cond delay="0"/>
                                  </p:stCondLst>
                                  <p:childTnLst>
                                    <p:anim calcmode="lin" valueType="num">
                                      <p:cBhvr>
                                        <p:cTn id="261" dur="600" decel="50000">
                                          <p:stCondLst>
                                            <p:cond delay="0"/>
                                          </p:stCondLst>
                                        </p:cTn>
                                        <p:tgtEl>
                                          <p:spTgt spid="2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62" dur="400">
                                          <p:stCondLst>
                                            <p:cond delay="600"/>
                                          </p:stCondLst>
                                        </p:cTn>
                                        <p:tgtEl>
                                          <p:spTgt spid="21"/>
                                        </p:tgtEl>
                                        <p:attrNameLst>
                                          <p:attrName>ppt_x</p:attrName>
                                        </p:attrNameLst>
                                      </p:cBhvr>
                                      <p:tavLst>
                                        <p:tav tm="0">
                                          <p:val>
                                            <p:strVal val="ppt_x"/>
                                          </p:val>
                                        </p:tav>
                                        <p:tav tm="100000">
                                          <p:val>
                                            <p:strVal val="ppt_x"/>
                                          </p:val>
                                        </p:tav>
                                      </p:tavLst>
                                    </p:anim>
                                    <p:anim calcmode="lin" valueType="num">
                                      <p:cBhvr>
                                        <p:cTn id="263" dur="600" decel="50000">
                                          <p:stCondLst>
                                            <p:cond delay="0"/>
                                          </p:stCondLst>
                                        </p:cTn>
                                        <p:tgtEl>
                                          <p:spTgt spid="21"/>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264" dur="400">
                                          <p:stCondLst>
                                            <p:cond delay="600"/>
                                          </p:stCondLst>
                                        </p:cTn>
                                        <p:tgtEl>
                                          <p:spTgt spid="21"/>
                                        </p:tgtEl>
                                        <p:attrNameLst>
                                          <p:attrName>ppt_y</p:attrName>
                                        </p:attrNameLst>
                                      </p:cBhvr>
                                      <p:tavLst>
                                        <p:tav tm="0">
                                          <p:val>
                                            <p:strVal val="ppt_y"/>
                                          </p:val>
                                        </p:tav>
                                        <p:tav tm="100000">
                                          <p:val>
                                            <p:strVal val="ppt_y"/>
                                          </p:val>
                                        </p:tav>
                                      </p:tavLst>
                                    </p:anim>
                                    <p:animEffect transition="out" filter="fade">
                                      <p:cBhvr>
                                        <p:cTn id="265" dur="100">
                                          <p:stCondLst>
                                            <p:cond delay="900"/>
                                          </p:stCondLst>
                                        </p:cTn>
                                        <p:tgtEl>
                                          <p:spTgt spid="21"/>
                                        </p:tgtEl>
                                      </p:cBhvr>
                                    </p:animEffect>
                                    <p:set>
                                      <p:cBhvr>
                                        <p:cTn id="266" dur="1" fill="hold">
                                          <p:stCondLst>
                                            <p:cond delay="999"/>
                                          </p:stCondLst>
                                        </p:cTn>
                                        <p:tgtEl>
                                          <p:spTgt spid="21"/>
                                        </p:tgtEl>
                                        <p:attrNameLst>
                                          <p:attrName>style.visibility</p:attrName>
                                        </p:attrNameLst>
                                      </p:cBhvr>
                                      <p:to>
                                        <p:strVal val="hidden"/>
                                      </p:to>
                                    </p:set>
                                  </p:childTnLst>
                                </p:cTn>
                              </p:par>
                            </p:childTnLst>
                          </p:cTn>
                        </p:par>
                      </p:childTnLst>
                    </p:cTn>
                  </p:par>
                  <p:par>
                    <p:cTn id="267" fill="hold">
                      <p:stCondLst>
                        <p:cond delay="indefinite"/>
                      </p:stCondLst>
                      <p:childTnLst>
                        <p:par>
                          <p:cTn id="268" fill="hold">
                            <p:stCondLst>
                              <p:cond delay="0"/>
                            </p:stCondLst>
                            <p:childTnLst>
                              <p:par>
                                <p:cTn id="269" presetID="27" presetClass="exit" presetSubtype="0" fill="hold" grpId="1" nodeType="clickEffect">
                                  <p:stCondLst>
                                    <p:cond delay="0"/>
                                  </p:stCondLst>
                                  <p:iterate type="lt">
                                    <p:tmPct val="50000"/>
                                  </p:iterate>
                                  <p:childTnLst>
                                    <p:anim calcmode="discrete" valueType="clr">
                                      <p:cBhvr override="childStyle">
                                        <p:cTn id="270" dur="80"/>
                                        <p:tgtEl>
                                          <p:spTgt spid="29"/>
                                        </p:tgtEl>
                                        <p:attrNameLst>
                                          <p:attrName>style.color</p:attrName>
                                        </p:attrNameLst>
                                      </p:cBhvr>
                                      <p:tavLst>
                                        <p:tav tm="0">
                                          <p:val>
                                            <p:clrVal>
                                              <a:schemeClr val="hlink"/>
                                            </p:clrVal>
                                          </p:val>
                                        </p:tav>
                                        <p:tav tm="50000">
                                          <p:val>
                                            <p:clrVal>
                                              <a:schemeClr val="accent2"/>
                                            </p:clrVal>
                                          </p:val>
                                        </p:tav>
                                      </p:tavLst>
                                    </p:anim>
                                    <p:anim calcmode="discrete" valueType="clr">
                                      <p:cBhvr>
                                        <p:cTn id="271" dur="80"/>
                                        <p:tgtEl>
                                          <p:spTgt spid="29"/>
                                        </p:tgtEl>
                                        <p:attrNameLst>
                                          <p:attrName>fillcolor</p:attrName>
                                        </p:attrNameLst>
                                      </p:cBhvr>
                                      <p:tavLst>
                                        <p:tav tm="0">
                                          <p:val>
                                            <p:clrVal>
                                              <a:schemeClr val="hlink"/>
                                            </p:clrVal>
                                          </p:val>
                                        </p:tav>
                                        <p:tav tm="50000">
                                          <p:val>
                                            <p:clrVal>
                                              <a:schemeClr val="accent2"/>
                                            </p:clrVal>
                                          </p:val>
                                        </p:tav>
                                      </p:tavLst>
                                    </p:anim>
                                    <p:set>
                                      <p:cBhvr>
                                        <p:cTn id="272" dur="80"/>
                                        <p:tgtEl>
                                          <p:spTgt spid="29"/>
                                        </p:tgtEl>
                                        <p:attrNameLst>
                                          <p:attrName>fill.type</p:attrName>
                                        </p:attrNameLst>
                                      </p:cBhvr>
                                      <p:to>
                                        <p:strVal val="solid"/>
                                      </p:to>
                                    </p:set>
                                    <p:set>
                                      <p:cBhvr>
                                        <p:cTn id="273" dur="1" fill="hold">
                                          <p:stCondLst>
                                            <p:cond delay="79"/>
                                          </p:stCondLst>
                                        </p:cTn>
                                        <p:tgtEl>
                                          <p:spTgt spid="29"/>
                                        </p:tgtEl>
                                        <p:attrNameLst>
                                          <p:attrName>style.visibility</p:attrName>
                                        </p:attrNameLst>
                                      </p:cBhvr>
                                      <p:to>
                                        <p:strVal val="hidden"/>
                                      </p:to>
                                    </p:set>
                                  </p:childTnLst>
                                </p:cTn>
                              </p:par>
                            </p:childTnLst>
                          </p:cTn>
                        </p:par>
                      </p:childTnLst>
                    </p:cTn>
                  </p:par>
                  <p:par>
                    <p:cTn id="274" fill="hold">
                      <p:stCondLst>
                        <p:cond delay="indefinite"/>
                      </p:stCondLst>
                      <p:childTnLst>
                        <p:par>
                          <p:cTn id="275" fill="hold">
                            <p:stCondLst>
                              <p:cond delay="0"/>
                            </p:stCondLst>
                            <p:childTnLst>
                              <p:par>
                                <p:cTn id="276" presetID="43" presetClass="exit" presetSubtype="0" fill="hold" grpId="1" nodeType="clickEffect">
                                  <p:stCondLst>
                                    <p:cond delay="0"/>
                                  </p:stCondLst>
                                  <p:childTnLst>
                                    <p:anim calcmode="lin" valueType="num">
                                      <p:cBhvr>
                                        <p:cTn id="277" dur="600" decel="50000">
                                          <p:stCondLst>
                                            <p:cond delay="0"/>
                                          </p:stCondLst>
                                        </p:cTn>
                                        <p:tgtEl>
                                          <p:spTgt spid="2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8" dur="400">
                                          <p:stCondLst>
                                            <p:cond delay="600"/>
                                          </p:stCondLst>
                                        </p:cTn>
                                        <p:tgtEl>
                                          <p:spTgt spid="22"/>
                                        </p:tgtEl>
                                        <p:attrNameLst>
                                          <p:attrName>ppt_x</p:attrName>
                                        </p:attrNameLst>
                                      </p:cBhvr>
                                      <p:tavLst>
                                        <p:tav tm="0">
                                          <p:val>
                                            <p:strVal val="ppt_x"/>
                                          </p:val>
                                        </p:tav>
                                        <p:tav tm="100000">
                                          <p:val>
                                            <p:strVal val="ppt_x"/>
                                          </p:val>
                                        </p:tav>
                                      </p:tavLst>
                                    </p:anim>
                                    <p:anim calcmode="lin" valueType="num">
                                      <p:cBhvr>
                                        <p:cTn id="279" dur="600" decel="50000">
                                          <p:stCondLst>
                                            <p:cond delay="0"/>
                                          </p:stCondLst>
                                        </p:cTn>
                                        <p:tgtEl>
                                          <p:spTgt spid="22"/>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280" dur="400">
                                          <p:stCondLst>
                                            <p:cond delay="600"/>
                                          </p:stCondLst>
                                        </p:cTn>
                                        <p:tgtEl>
                                          <p:spTgt spid="22"/>
                                        </p:tgtEl>
                                        <p:attrNameLst>
                                          <p:attrName>ppt_y</p:attrName>
                                        </p:attrNameLst>
                                      </p:cBhvr>
                                      <p:tavLst>
                                        <p:tav tm="0">
                                          <p:val>
                                            <p:strVal val="ppt_y"/>
                                          </p:val>
                                        </p:tav>
                                        <p:tav tm="100000">
                                          <p:val>
                                            <p:strVal val="ppt_y"/>
                                          </p:val>
                                        </p:tav>
                                      </p:tavLst>
                                    </p:anim>
                                    <p:animEffect transition="out" filter="fade">
                                      <p:cBhvr>
                                        <p:cTn id="281" dur="100">
                                          <p:stCondLst>
                                            <p:cond delay="900"/>
                                          </p:stCondLst>
                                        </p:cTn>
                                        <p:tgtEl>
                                          <p:spTgt spid="22"/>
                                        </p:tgtEl>
                                      </p:cBhvr>
                                    </p:animEffect>
                                    <p:set>
                                      <p:cBhvr>
                                        <p:cTn id="282" dur="1" fill="hold">
                                          <p:stCondLst>
                                            <p:cond delay="999"/>
                                          </p:stCondLst>
                                        </p:cTn>
                                        <p:tgtEl>
                                          <p:spTgt spid="22"/>
                                        </p:tgtEl>
                                        <p:attrNameLst>
                                          <p:attrName>style.visibility</p:attrName>
                                        </p:attrNameLst>
                                      </p:cBhvr>
                                      <p:to>
                                        <p:strVal val="hidden"/>
                                      </p:to>
                                    </p:set>
                                  </p:childTnLst>
                                </p:cTn>
                              </p:par>
                            </p:childTnLst>
                          </p:cTn>
                        </p:par>
                      </p:childTnLst>
                    </p:cTn>
                  </p:par>
                  <p:par>
                    <p:cTn id="283" fill="hold">
                      <p:stCondLst>
                        <p:cond delay="indefinite"/>
                      </p:stCondLst>
                      <p:childTnLst>
                        <p:par>
                          <p:cTn id="284" fill="hold">
                            <p:stCondLst>
                              <p:cond delay="0"/>
                            </p:stCondLst>
                            <p:childTnLst>
                              <p:par>
                                <p:cTn id="285" presetID="27" presetClass="exit" presetSubtype="0" fill="hold" grpId="1" nodeType="clickEffect">
                                  <p:stCondLst>
                                    <p:cond delay="0"/>
                                  </p:stCondLst>
                                  <p:iterate type="lt">
                                    <p:tmPct val="50000"/>
                                  </p:iterate>
                                  <p:childTnLst>
                                    <p:anim calcmode="discrete" valueType="clr">
                                      <p:cBhvr override="childStyle">
                                        <p:cTn id="286" dur="80"/>
                                        <p:tgtEl>
                                          <p:spTgt spid="30"/>
                                        </p:tgtEl>
                                        <p:attrNameLst>
                                          <p:attrName>style.color</p:attrName>
                                        </p:attrNameLst>
                                      </p:cBhvr>
                                      <p:tavLst>
                                        <p:tav tm="0">
                                          <p:val>
                                            <p:clrVal>
                                              <a:schemeClr val="hlink"/>
                                            </p:clrVal>
                                          </p:val>
                                        </p:tav>
                                        <p:tav tm="50000">
                                          <p:val>
                                            <p:clrVal>
                                              <a:schemeClr val="accent2"/>
                                            </p:clrVal>
                                          </p:val>
                                        </p:tav>
                                      </p:tavLst>
                                    </p:anim>
                                    <p:anim calcmode="discrete" valueType="clr">
                                      <p:cBhvr>
                                        <p:cTn id="287" dur="80"/>
                                        <p:tgtEl>
                                          <p:spTgt spid="30"/>
                                        </p:tgtEl>
                                        <p:attrNameLst>
                                          <p:attrName>fillcolor</p:attrName>
                                        </p:attrNameLst>
                                      </p:cBhvr>
                                      <p:tavLst>
                                        <p:tav tm="0">
                                          <p:val>
                                            <p:clrVal>
                                              <a:schemeClr val="hlink"/>
                                            </p:clrVal>
                                          </p:val>
                                        </p:tav>
                                        <p:tav tm="50000">
                                          <p:val>
                                            <p:clrVal>
                                              <a:schemeClr val="accent2"/>
                                            </p:clrVal>
                                          </p:val>
                                        </p:tav>
                                      </p:tavLst>
                                    </p:anim>
                                    <p:set>
                                      <p:cBhvr>
                                        <p:cTn id="288" dur="80"/>
                                        <p:tgtEl>
                                          <p:spTgt spid="30"/>
                                        </p:tgtEl>
                                        <p:attrNameLst>
                                          <p:attrName>fill.type</p:attrName>
                                        </p:attrNameLst>
                                      </p:cBhvr>
                                      <p:to>
                                        <p:strVal val="solid"/>
                                      </p:to>
                                    </p:set>
                                    <p:set>
                                      <p:cBhvr>
                                        <p:cTn id="289" dur="1" fill="hold">
                                          <p:stCondLst>
                                            <p:cond delay="79"/>
                                          </p:stCondLst>
                                        </p:cTn>
                                        <p:tgtEl>
                                          <p:spTgt spid="30"/>
                                        </p:tgtEl>
                                        <p:attrNameLst>
                                          <p:attrName>style.visibility</p:attrName>
                                        </p:attrNameLst>
                                      </p:cBhvr>
                                      <p:to>
                                        <p:strVal val="hidden"/>
                                      </p:to>
                                    </p:set>
                                  </p:childTnLst>
                                </p:cTn>
                              </p:par>
                            </p:childTnLst>
                          </p:cTn>
                        </p:par>
                      </p:childTnLst>
                    </p:cTn>
                  </p:par>
                  <p:par>
                    <p:cTn id="290" fill="hold">
                      <p:stCondLst>
                        <p:cond delay="indefinite"/>
                      </p:stCondLst>
                      <p:childTnLst>
                        <p:par>
                          <p:cTn id="291" fill="hold">
                            <p:stCondLst>
                              <p:cond delay="0"/>
                            </p:stCondLst>
                            <p:childTnLst>
                              <p:par>
                                <p:cTn id="292" presetID="43" presetClass="exit" presetSubtype="0" fill="hold" grpId="1" nodeType="clickEffect">
                                  <p:stCondLst>
                                    <p:cond delay="0"/>
                                  </p:stCondLst>
                                  <p:childTnLst>
                                    <p:anim calcmode="lin" valueType="num">
                                      <p:cBhvr>
                                        <p:cTn id="293" dur="600" decel="50000">
                                          <p:stCondLst>
                                            <p:cond delay="0"/>
                                          </p:stCondLst>
                                        </p:cTn>
                                        <p:tgtEl>
                                          <p:spTgt spid="2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4" dur="400">
                                          <p:stCondLst>
                                            <p:cond delay="600"/>
                                          </p:stCondLst>
                                        </p:cTn>
                                        <p:tgtEl>
                                          <p:spTgt spid="23"/>
                                        </p:tgtEl>
                                        <p:attrNameLst>
                                          <p:attrName>ppt_x</p:attrName>
                                        </p:attrNameLst>
                                      </p:cBhvr>
                                      <p:tavLst>
                                        <p:tav tm="0">
                                          <p:val>
                                            <p:strVal val="ppt_x"/>
                                          </p:val>
                                        </p:tav>
                                        <p:tav tm="100000">
                                          <p:val>
                                            <p:strVal val="ppt_x"/>
                                          </p:val>
                                        </p:tav>
                                      </p:tavLst>
                                    </p:anim>
                                    <p:anim calcmode="lin" valueType="num">
                                      <p:cBhvr>
                                        <p:cTn id="295" dur="600" decel="50000">
                                          <p:stCondLst>
                                            <p:cond delay="0"/>
                                          </p:stCondLst>
                                        </p:cTn>
                                        <p:tgtEl>
                                          <p:spTgt spid="23"/>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296" dur="400">
                                          <p:stCondLst>
                                            <p:cond delay="600"/>
                                          </p:stCondLst>
                                        </p:cTn>
                                        <p:tgtEl>
                                          <p:spTgt spid="23"/>
                                        </p:tgtEl>
                                        <p:attrNameLst>
                                          <p:attrName>ppt_y</p:attrName>
                                        </p:attrNameLst>
                                      </p:cBhvr>
                                      <p:tavLst>
                                        <p:tav tm="0">
                                          <p:val>
                                            <p:strVal val="ppt_y"/>
                                          </p:val>
                                        </p:tav>
                                        <p:tav tm="100000">
                                          <p:val>
                                            <p:strVal val="ppt_y"/>
                                          </p:val>
                                        </p:tav>
                                      </p:tavLst>
                                    </p:anim>
                                    <p:animEffect transition="out" filter="fade">
                                      <p:cBhvr>
                                        <p:cTn id="297" dur="100">
                                          <p:stCondLst>
                                            <p:cond delay="900"/>
                                          </p:stCondLst>
                                        </p:cTn>
                                        <p:tgtEl>
                                          <p:spTgt spid="23"/>
                                        </p:tgtEl>
                                      </p:cBhvr>
                                    </p:animEffect>
                                    <p:set>
                                      <p:cBhvr>
                                        <p:cTn id="298" dur="1" fill="hold">
                                          <p:stCondLst>
                                            <p:cond delay="999"/>
                                          </p:stCondLst>
                                        </p:cTn>
                                        <p:tgtEl>
                                          <p:spTgt spid="23"/>
                                        </p:tgtEl>
                                        <p:attrNameLst>
                                          <p:attrName>style.visibility</p:attrName>
                                        </p:attrNameLst>
                                      </p:cBhvr>
                                      <p:to>
                                        <p:strVal val="hidden"/>
                                      </p:to>
                                    </p:set>
                                  </p:childTnLst>
                                </p:cTn>
                              </p:par>
                            </p:childTnLst>
                          </p:cTn>
                        </p:par>
                      </p:childTnLst>
                    </p:cTn>
                  </p:par>
                  <p:par>
                    <p:cTn id="299" fill="hold">
                      <p:stCondLst>
                        <p:cond delay="indefinite"/>
                      </p:stCondLst>
                      <p:childTnLst>
                        <p:par>
                          <p:cTn id="300" fill="hold">
                            <p:stCondLst>
                              <p:cond delay="0"/>
                            </p:stCondLst>
                            <p:childTnLst>
                              <p:par>
                                <p:cTn id="301" presetID="27" presetClass="exit" presetSubtype="0" fill="hold" grpId="1" nodeType="clickEffect">
                                  <p:stCondLst>
                                    <p:cond delay="0"/>
                                  </p:stCondLst>
                                  <p:iterate type="lt">
                                    <p:tmPct val="50000"/>
                                  </p:iterate>
                                  <p:childTnLst>
                                    <p:anim calcmode="discrete" valueType="clr">
                                      <p:cBhvr override="childStyle">
                                        <p:cTn id="302" dur="80"/>
                                        <p:tgtEl>
                                          <p:spTgt spid="32"/>
                                        </p:tgtEl>
                                        <p:attrNameLst>
                                          <p:attrName>style.color</p:attrName>
                                        </p:attrNameLst>
                                      </p:cBhvr>
                                      <p:tavLst>
                                        <p:tav tm="0">
                                          <p:val>
                                            <p:clrVal>
                                              <a:schemeClr val="hlink"/>
                                            </p:clrVal>
                                          </p:val>
                                        </p:tav>
                                        <p:tav tm="50000">
                                          <p:val>
                                            <p:clrVal>
                                              <a:schemeClr val="accent2"/>
                                            </p:clrVal>
                                          </p:val>
                                        </p:tav>
                                      </p:tavLst>
                                    </p:anim>
                                    <p:anim calcmode="discrete" valueType="clr">
                                      <p:cBhvr>
                                        <p:cTn id="303" dur="80"/>
                                        <p:tgtEl>
                                          <p:spTgt spid="32"/>
                                        </p:tgtEl>
                                        <p:attrNameLst>
                                          <p:attrName>fillcolor</p:attrName>
                                        </p:attrNameLst>
                                      </p:cBhvr>
                                      <p:tavLst>
                                        <p:tav tm="0">
                                          <p:val>
                                            <p:clrVal>
                                              <a:schemeClr val="hlink"/>
                                            </p:clrVal>
                                          </p:val>
                                        </p:tav>
                                        <p:tav tm="50000">
                                          <p:val>
                                            <p:clrVal>
                                              <a:schemeClr val="accent2"/>
                                            </p:clrVal>
                                          </p:val>
                                        </p:tav>
                                      </p:tavLst>
                                    </p:anim>
                                    <p:set>
                                      <p:cBhvr>
                                        <p:cTn id="304" dur="80"/>
                                        <p:tgtEl>
                                          <p:spTgt spid="32"/>
                                        </p:tgtEl>
                                        <p:attrNameLst>
                                          <p:attrName>fill.type</p:attrName>
                                        </p:attrNameLst>
                                      </p:cBhvr>
                                      <p:to>
                                        <p:strVal val="solid"/>
                                      </p:to>
                                    </p:set>
                                    <p:set>
                                      <p:cBhvr>
                                        <p:cTn id="305" dur="1" fill="hold">
                                          <p:stCondLst>
                                            <p:cond delay="79"/>
                                          </p:stCondLst>
                                        </p:cTn>
                                        <p:tgtEl>
                                          <p:spTgt spid="32"/>
                                        </p:tgtEl>
                                        <p:attrNameLst>
                                          <p:attrName>style.visibility</p:attrName>
                                        </p:attrNameLst>
                                      </p:cBhvr>
                                      <p:to>
                                        <p:strVal val="hidden"/>
                                      </p:to>
                                    </p:set>
                                  </p:childTnLst>
                                </p:cTn>
                              </p:par>
                            </p:childTnLst>
                          </p:cTn>
                        </p:par>
                      </p:childTnLst>
                    </p:cTn>
                  </p:par>
                  <p:par>
                    <p:cTn id="306" fill="hold">
                      <p:stCondLst>
                        <p:cond delay="indefinite"/>
                      </p:stCondLst>
                      <p:childTnLst>
                        <p:par>
                          <p:cTn id="307" fill="hold">
                            <p:stCondLst>
                              <p:cond delay="0"/>
                            </p:stCondLst>
                            <p:childTnLst>
                              <p:par>
                                <p:cTn id="308" presetID="43" presetClass="exit" presetSubtype="0" fill="hold" grpId="1" nodeType="clickEffect">
                                  <p:stCondLst>
                                    <p:cond delay="0"/>
                                  </p:stCondLst>
                                  <p:childTnLst>
                                    <p:anim calcmode="lin" valueType="num">
                                      <p:cBhvr>
                                        <p:cTn id="309" dur="600" decel="50000">
                                          <p:stCondLst>
                                            <p:cond delay="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0" dur="400">
                                          <p:stCondLst>
                                            <p:cond delay="600"/>
                                          </p:stCondLst>
                                        </p:cTn>
                                        <p:tgtEl>
                                          <p:spTgt spid="24"/>
                                        </p:tgtEl>
                                        <p:attrNameLst>
                                          <p:attrName>ppt_x</p:attrName>
                                        </p:attrNameLst>
                                      </p:cBhvr>
                                      <p:tavLst>
                                        <p:tav tm="0">
                                          <p:val>
                                            <p:strVal val="ppt_x"/>
                                          </p:val>
                                        </p:tav>
                                        <p:tav tm="100000">
                                          <p:val>
                                            <p:strVal val="ppt_x"/>
                                          </p:val>
                                        </p:tav>
                                      </p:tavLst>
                                    </p:anim>
                                    <p:anim calcmode="lin" valueType="num">
                                      <p:cBhvr>
                                        <p:cTn id="311" dur="600" decel="50000">
                                          <p:stCondLst>
                                            <p:cond delay="0"/>
                                          </p:stCondLst>
                                        </p:cTn>
                                        <p:tgtEl>
                                          <p:spTgt spid="24"/>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312" dur="400">
                                          <p:stCondLst>
                                            <p:cond delay="600"/>
                                          </p:stCondLst>
                                        </p:cTn>
                                        <p:tgtEl>
                                          <p:spTgt spid="24"/>
                                        </p:tgtEl>
                                        <p:attrNameLst>
                                          <p:attrName>ppt_y</p:attrName>
                                        </p:attrNameLst>
                                      </p:cBhvr>
                                      <p:tavLst>
                                        <p:tav tm="0">
                                          <p:val>
                                            <p:strVal val="ppt_y"/>
                                          </p:val>
                                        </p:tav>
                                        <p:tav tm="100000">
                                          <p:val>
                                            <p:strVal val="ppt_y"/>
                                          </p:val>
                                        </p:tav>
                                      </p:tavLst>
                                    </p:anim>
                                    <p:animEffect transition="out" filter="fade">
                                      <p:cBhvr>
                                        <p:cTn id="313" dur="100">
                                          <p:stCondLst>
                                            <p:cond delay="900"/>
                                          </p:stCondLst>
                                        </p:cTn>
                                        <p:tgtEl>
                                          <p:spTgt spid="24"/>
                                        </p:tgtEl>
                                      </p:cBhvr>
                                    </p:animEffect>
                                    <p:set>
                                      <p:cBhvr>
                                        <p:cTn id="314" dur="1" fill="hold">
                                          <p:stCondLst>
                                            <p:cond delay="999"/>
                                          </p:stCondLst>
                                        </p:cTn>
                                        <p:tgtEl>
                                          <p:spTgt spid="24"/>
                                        </p:tgtEl>
                                        <p:attrNameLst>
                                          <p:attrName>style.visibility</p:attrName>
                                        </p:attrNameLst>
                                      </p:cBhvr>
                                      <p:to>
                                        <p:strVal val="hidden"/>
                                      </p:to>
                                    </p:set>
                                  </p:childTnLst>
                                </p:cTn>
                              </p:par>
                            </p:childTnLst>
                          </p:cTn>
                        </p:par>
                      </p:childTnLst>
                    </p:cTn>
                  </p:par>
                  <p:par>
                    <p:cTn id="315" fill="hold">
                      <p:stCondLst>
                        <p:cond delay="indefinite"/>
                      </p:stCondLst>
                      <p:childTnLst>
                        <p:par>
                          <p:cTn id="316" fill="hold">
                            <p:stCondLst>
                              <p:cond delay="0"/>
                            </p:stCondLst>
                            <p:childTnLst>
                              <p:par>
                                <p:cTn id="317" presetID="27" presetClass="exit" presetSubtype="0" fill="hold" grpId="1" nodeType="clickEffect">
                                  <p:stCondLst>
                                    <p:cond delay="0"/>
                                  </p:stCondLst>
                                  <p:iterate type="lt">
                                    <p:tmPct val="50000"/>
                                  </p:iterate>
                                  <p:childTnLst>
                                    <p:anim calcmode="discrete" valueType="clr">
                                      <p:cBhvr override="childStyle">
                                        <p:cTn id="318" dur="80"/>
                                        <p:tgtEl>
                                          <p:spTgt spid="33"/>
                                        </p:tgtEl>
                                        <p:attrNameLst>
                                          <p:attrName>style.color</p:attrName>
                                        </p:attrNameLst>
                                      </p:cBhvr>
                                      <p:tavLst>
                                        <p:tav tm="0">
                                          <p:val>
                                            <p:clrVal>
                                              <a:schemeClr val="hlink"/>
                                            </p:clrVal>
                                          </p:val>
                                        </p:tav>
                                        <p:tav tm="50000">
                                          <p:val>
                                            <p:clrVal>
                                              <a:schemeClr val="accent2"/>
                                            </p:clrVal>
                                          </p:val>
                                        </p:tav>
                                      </p:tavLst>
                                    </p:anim>
                                    <p:anim calcmode="discrete" valueType="clr">
                                      <p:cBhvr>
                                        <p:cTn id="319" dur="80"/>
                                        <p:tgtEl>
                                          <p:spTgt spid="33"/>
                                        </p:tgtEl>
                                        <p:attrNameLst>
                                          <p:attrName>fillcolor</p:attrName>
                                        </p:attrNameLst>
                                      </p:cBhvr>
                                      <p:tavLst>
                                        <p:tav tm="0">
                                          <p:val>
                                            <p:clrVal>
                                              <a:schemeClr val="hlink"/>
                                            </p:clrVal>
                                          </p:val>
                                        </p:tav>
                                        <p:tav tm="50000">
                                          <p:val>
                                            <p:clrVal>
                                              <a:schemeClr val="accent2"/>
                                            </p:clrVal>
                                          </p:val>
                                        </p:tav>
                                      </p:tavLst>
                                    </p:anim>
                                    <p:set>
                                      <p:cBhvr>
                                        <p:cTn id="320" dur="80"/>
                                        <p:tgtEl>
                                          <p:spTgt spid="33"/>
                                        </p:tgtEl>
                                        <p:attrNameLst>
                                          <p:attrName>fill.type</p:attrName>
                                        </p:attrNameLst>
                                      </p:cBhvr>
                                      <p:to>
                                        <p:strVal val="solid"/>
                                      </p:to>
                                    </p:set>
                                    <p:set>
                                      <p:cBhvr>
                                        <p:cTn id="321" dur="1" fill="hold">
                                          <p:stCondLst>
                                            <p:cond delay="79"/>
                                          </p:stCondLst>
                                        </p:cTn>
                                        <p:tgtEl>
                                          <p:spTgt spid="33"/>
                                        </p:tgtEl>
                                        <p:attrNameLst>
                                          <p:attrName>style.visibility</p:attrName>
                                        </p:attrNameLst>
                                      </p:cBhvr>
                                      <p:to>
                                        <p:strVal val="hidden"/>
                                      </p:to>
                                    </p:set>
                                  </p:childTnLst>
                                </p:cTn>
                              </p:par>
                            </p:childTnLst>
                          </p:cTn>
                        </p:par>
                      </p:childTnLst>
                    </p:cTn>
                  </p:par>
                  <p:par>
                    <p:cTn id="322" fill="hold">
                      <p:stCondLst>
                        <p:cond delay="indefinite"/>
                      </p:stCondLst>
                      <p:childTnLst>
                        <p:par>
                          <p:cTn id="323" fill="hold">
                            <p:stCondLst>
                              <p:cond delay="0"/>
                            </p:stCondLst>
                            <p:childTnLst>
                              <p:par>
                                <p:cTn id="324" presetID="43" presetClass="exit" presetSubtype="0" fill="hold" grpId="1" nodeType="clickEffect">
                                  <p:stCondLst>
                                    <p:cond delay="0"/>
                                  </p:stCondLst>
                                  <p:childTnLst>
                                    <p:anim calcmode="lin" valueType="num">
                                      <p:cBhvr>
                                        <p:cTn id="325" dur="600" decel="50000">
                                          <p:stCondLst>
                                            <p:cond delay="0"/>
                                          </p:stCondLst>
                                        </p:cTn>
                                        <p:tgtEl>
                                          <p:spTgt spid="2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6" dur="400">
                                          <p:stCondLst>
                                            <p:cond delay="600"/>
                                          </p:stCondLst>
                                        </p:cTn>
                                        <p:tgtEl>
                                          <p:spTgt spid="25"/>
                                        </p:tgtEl>
                                        <p:attrNameLst>
                                          <p:attrName>ppt_x</p:attrName>
                                        </p:attrNameLst>
                                      </p:cBhvr>
                                      <p:tavLst>
                                        <p:tav tm="0">
                                          <p:val>
                                            <p:strVal val="ppt_x"/>
                                          </p:val>
                                        </p:tav>
                                        <p:tav tm="100000">
                                          <p:val>
                                            <p:strVal val="ppt_x"/>
                                          </p:val>
                                        </p:tav>
                                      </p:tavLst>
                                    </p:anim>
                                    <p:anim calcmode="lin" valueType="num">
                                      <p:cBhvr>
                                        <p:cTn id="327" dur="600" decel="50000">
                                          <p:stCondLst>
                                            <p:cond delay="0"/>
                                          </p:stCondLst>
                                        </p:cTn>
                                        <p:tgtEl>
                                          <p:spTgt spid="25"/>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328" dur="400">
                                          <p:stCondLst>
                                            <p:cond delay="600"/>
                                          </p:stCondLst>
                                        </p:cTn>
                                        <p:tgtEl>
                                          <p:spTgt spid="25"/>
                                        </p:tgtEl>
                                        <p:attrNameLst>
                                          <p:attrName>ppt_y</p:attrName>
                                        </p:attrNameLst>
                                      </p:cBhvr>
                                      <p:tavLst>
                                        <p:tav tm="0">
                                          <p:val>
                                            <p:strVal val="ppt_y"/>
                                          </p:val>
                                        </p:tav>
                                        <p:tav tm="100000">
                                          <p:val>
                                            <p:strVal val="ppt_y"/>
                                          </p:val>
                                        </p:tav>
                                      </p:tavLst>
                                    </p:anim>
                                    <p:animEffect transition="out" filter="fade">
                                      <p:cBhvr>
                                        <p:cTn id="329" dur="100">
                                          <p:stCondLst>
                                            <p:cond delay="900"/>
                                          </p:stCondLst>
                                        </p:cTn>
                                        <p:tgtEl>
                                          <p:spTgt spid="25"/>
                                        </p:tgtEl>
                                      </p:cBhvr>
                                    </p:animEffect>
                                    <p:set>
                                      <p:cBhvr>
                                        <p:cTn id="330" dur="1" fill="hold">
                                          <p:stCondLst>
                                            <p:cond delay="999"/>
                                          </p:stCondLst>
                                        </p:cTn>
                                        <p:tgtEl>
                                          <p:spTgt spid="25"/>
                                        </p:tgtEl>
                                        <p:attrNameLst>
                                          <p:attrName>style.visibility</p:attrName>
                                        </p:attrNameLst>
                                      </p:cBhvr>
                                      <p:to>
                                        <p:strVal val="hidden"/>
                                      </p:to>
                                    </p:set>
                                  </p:childTnLst>
                                </p:cTn>
                              </p:par>
                            </p:childTnLst>
                          </p:cTn>
                        </p:par>
                      </p:childTnLst>
                    </p:cTn>
                  </p:par>
                  <p:par>
                    <p:cTn id="331" fill="hold">
                      <p:stCondLst>
                        <p:cond delay="indefinite"/>
                      </p:stCondLst>
                      <p:childTnLst>
                        <p:par>
                          <p:cTn id="332" fill="hold">
                            <p:stCondLst>
                              <p:cond delay="0"/>
                            </p:stCondLst>
                            <p:childTnLst>
                              <p:par>
                                <p:cTn id="333" presetID="27" presetClass="exit" presetSubtype="0" fill="hold" grpId="1" nodeType="clickEffect">
                                  <p:stCondLst>
                                    <p:cond delay="0"/>
                                  </p:stCondLst>
                                  <p:iterate type="lt">
                                    <p:tmPct val="50000"/>
                                  </p:iterate>
                                  <p:childTnLst>
                                    <p:anim calcmode="discrete" valueType="clr">
                                      <p:cBhvr override="childStyle">
                                        <p:cTn id="334" dur="80"/>
                                        <p:tgtEl>
                                          <p:spTgt spid="34"/>
                                        </p:tgtEl>
                                        <p:attrNameLst>
                                          <p:attrName>style.color</p:attrName>
                                        </p:attrNameLst>
                                      </p:cBhvr>
                                      <p:tavLst>
                                        <p:tav tm="0">
                                          <p:val>
                                            <p:clrVal>
                                              <a:schemeClr val="hlink"/>
                                            </p:clrVal>
                                          </p:val>
                                        </p:tav>
                                        <p:tav tm="50000">
                                          <p:val>
                                            <p:clrVal>
                                              <a:schemeClr val="accent2"/>
                                            </p:clrVal>
                                          </p:val>
                                        </p:tav>
                                      </p:tavLst>
                                    </p:anim>
                                    <p:anim calcmode="discrete" valueType="clr">
                                      <p:cBhvr>
                                        <p:cTn id="335" dur="80"/>
                                        <p:tgtEl>
                                          <p:spTgt spid="34"/>
                                        </p:tgtEl>
                                        <p:attrNameLst>
                                          <p:attrName>fillcolor</p:attrName>
                                        </p:attrNameLst>
                                      </p:cBhvr>
                                      <p:tavLst>
                                        <p:tav tm="0">
                                          <p:val>
                                            <p:clrVal>
                                              <a:schemeClr val="hlink"/>
                                            </p:clrVal>
                                          </p:val>
                                        </p:tav>
                                        <p:tav tm="50000">
                                          <p:val>
                                            <p:clrVal>
                                              <a:schemeClr val="accent2"/>
                                            </p:clrVal>
                                          </p:val>
                                        </p:tav>
                                      </p:tavLst>
                                    </p:anim>
                                    <p:set>
                                      <p:cBhvr>
                                        <p:cTn id="336" dur="80"/>
                                        <p:tgtEl>
                                          <p:spTgt spid="34"/>
                                        </p:tgtEl>
                                        <p:attrNameLst>
                                          <p:attrName>fill.type</p:attrName>
                                        </p:attrNameLst>
                                      </p:cBhvr>
                                      <p:to>
                                        <p:strVal val="solid"/>
                                      </p:to>
                                    </p:set>
                                    <p:set>
                                      <p:cBhvr>
                                        <p:cTn id="337" dur="1" fill="hold">
                                          <p:stCondLst>
                                            <p:cond delay="79"/>
                                          </p:stCondLst>
                                        </p:cTn>
                                        <p:tgtEl>
                                          <p:spTgt spid="34"/>
                                        </p:tgtEl>
                                        <p:attrNameLst>
                                          <p:attrName>style.visibility</p:attrName>
                                        </p:attrNameLst>
                                      </p:cBhvr>
                                      <p:to>
                                        <p:strVal val="hidden"/>
                                      </p:to>
                                    </p:set>
                                  </p:childTnLst>
                                </p:cTn>
                              </p:par>
                            </p:childTnLst>
                          </p:cTn>
                        </p:par>
                      </p:childTnLst>
                    </p:cTn>
                  </p:par>
                  <p:par>
                    <p:cTn id="338" fill="hold">
                      <p:stCondLst>
                        <p:cond delay="indefinite"/>
                      </p:stCondLst>
                      <p:childTnLst>
                        <p:par>
                          <p:cTn id="339" fill="hold">
                            <p:stCondLst>
                              <p:cond delay="0"/>
                            </p:stCondLst>
                            <p:childTnLst>
                              <p:par>
                                <p:cTn id="340" presetID="43" presetClass="exit" presetSubtype="0" fill="hold" grpId="1" nodeType="clickEffect">
                                  <p:stCondLst>
                                    <p:cond delay="0"/>
                                  </p:stCondLst>
                                  <p:childTnLst>
                                    <p:anim calcmode="lin" valueType="num">
                                      <p:cBhvr>
                                        <p:cTn id="341" dur="600" decel="50000">
                                          <p:stCondLst>
                                            <p:cond delay="0"/>
                                          </p:stCondLst>
                                        </p:cTn>
                                        <p:tgtEl>
                                          <p:spTgt spid="2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2" dur="400">
                                          <p:stCondLst>
                                            <p:cond delay="600"/>
                                          </p:stCondLst>
                                        </p:cTn>
                                        <p:tgtEl>
                                          <p:spTgt spid="26"/>
                                        </p:tgtEl>
                                        <p:attrNameLst>
                                          <p:attrName>ppt_x</p:attrName>
                                        </p:attrNameLst>
                                      </p:cBhvr>
                                      <p:tavLst>
                                        <p:tav tm="0">
                                          <p:val>
                                            <p:strVal val="ppt_x"/>
                                          </p:val>
                                        </p:tav>
                                        <p:tav tm="100000">
                                          <p:val>
                                            <p:strVal val="ppt_x"/>
                                          </p:val>
                                        </p:tav>
                                      </p:tavLst>
                                    </p:anim>
                                    <p:anim calcmode="lin" valueType="num">
                                      <p:cBhvr>
                                        <p:cTn id="343" dur="600" decel="50000">
                                          <p:stCondLst>
                                            <p:cond delay="0"/>
                                          </p:stCondLst>
                                        </p:cTn>
                                        <p:tgtEl>
                                          <p:spTgt spid="26"/>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344" dur="400">
                                          <p:stCondLst>
                                            <p:cond delay="600"/>
                                          </p:stCondLst>
                                        </p:cTn>
                                        <p:tgtEl>
                                          <p:spTgt spid="26"/>
                                        </p:tgtEl>
                                        <p:attrNameLst>
                                          <p:attrName>ppt_y</p:attrName>
                                        </p:attrNameLst>
                                      </p:cBhvr>
                                      <p:tavLst>
                                        <p:tav tm="0">
                                          <p:val>
                                            <p:strVal val="ppt_y"/>
                                          </p:val>
                                        </p:tav>
                                        <p:tav tm="100000">
                                          <p:val>
                                            <p:strVal val="ppt_y"/>
                                          </p:val>
                                        </p:tav>
                                      </p:tavLst>
                                    </p:anim>
                                    <p:animEffect transition="out" filter="fade">
                                      <p:cBhvr>
                                        <p:cTn id="345" dur="100">
                                          <p:stCondLst>
                                            <p:cond delay="900"/>
                                          </p:stCondLst>
                                        </p:cTn>
                                        <p:tgtEl>
                                          <p:spTgt spid="26"/>
                                        </p:tgtEl>
                                      </p:cBhvr>
                                    </p:animEffect>
                                    <p:set>
                                      <p:cBhvr>
                                        <p:cTn id="346" dur="1" fill="hold">
                                          <p:stCondLst>
                                            <p:cond delay="999"/>
                                          </p:stCondLst>
                                        </p:cTn>
                                        <p:tgtEl>
                                          <p:spTgt spid="26"/>
                                        </p:tgtEl>
                                        <p:attrNameLst>
                                          <p:attrName>style.visibility</p:attrName>
                                        </p:attrNameLst>
                                      </p:cBhvr>
                                      <p:to>
                                        <p:strVal val="hidden"/>
                                      </p:to>
                                    </p:set>
                                  </p:childTnLst>
                                </p:cTn>
                              </p:par>
                            </p:childTnLst>
                          </p:cTn>
                        </p:par>
                      </p:childTnLst>
                    </p:cTn>
                  </p:par>
                  <p:par>
                    <p:cTn id="347" fill="hold">
                      <p:stCondLst>
                        <p:cond delay="indefinite"/>
                      </p:stCondLst>
                      <p:childTnLst>
                        <p:par>
                          <p:cTn id="348" fill="hold">
                            <p:stCondLst>
                              <p:cond delay="0"/>
                            </p:stCondLst>
                            <p:childTnLst>
                              <p:par>
                                <p:cTn id="349" presetID="27" presetClass="exit" presetSubtype="0" fill="hold" grpId="1" nodeType="clickEffect">
                                  <p:stCondLst>
                                    <p:cond delay="0"/>
                                  </p:stCondLst>
                                  <p:iterate type="lt">
                                    <p:tmPct val="50000"/>
                                  </p:iterate>
                                  <p:childTnLst>
                                    <p:anim calcmode="discrete" valueType="clr">
                                      <p:cBhvr override="childStyle">
                                        <p:cTn id="350" dur="80"/>
                                        <p:tgtEl>
                                          <p:spTgt spid="35"/>
                                        </p:tgtEl>
                                        <p:attrNameLst>
                                          <p:attrName>style.color</p:attrName>
                                        </p:attrNameLst>
                                      </p:cBhvr>
                                      <p:tavLst>
                                        <p:tav tm="0">
                                          <p:val>
                                            <p:clrVal>
                                              <a:schemeClr val="hlink"/>
                                            </p:clrVal>
                                          </p:val>
                                        </p:tav>
                                        <p:tav tm="50000">
                                          <p:val>
                                            <p:clrVal>
                                              <a:schemeClr val="accent2"/>
                                            </p:clrVal>
                                          </p:val>
                                        </p:tav>
                                      </p:tavLst>
                                    </p:anim>
                                    <p:anim calcmode="discrete" valueType="clr">
                                      <p:cBhvr>
                                        <p:cTn id="351" dur="80"/>
                                        <p:tgtEl>
                                          <p:spTgt spid="35"/>
                                        </p:tgtEl>
                                        <p:attrNameLst>
                                          <p:attrName>fillcolor</p:attrName>
                                        </p:attrNameLst>
                                      </p:cBhvr>
                                      <p:tavLst>
                                        <p:tav tm="0">
                                          <p:val>
                                            <p:clrVal>
                                              <a:schemeClr val="hlink"/>
                                            </p:clrVal>
                                          </p:val>
                                        </p:tav>
                                        <p:tav tm="50000">
                                          <p:val>
                                            <p:clrVal>
                                              <a:schemeClr val="accent2"/>
                                            </p:clrVal>
                                          </p:val>
                                        </p:tav>
                                      </p:tavLst>
                                    </p:anim>
                                    <p:set>
                                      <p:cBhvr>
                                        <p:cTn id="352" dur="80"/>
                                        <p:tgtEl>
                                          <p:spTgt spid="35"/>
                                        </p:tgtEl>
                                        <p:attrNameLst>
                                          <p:attrName>fill.type</p:attrName>
                                        </p:attrNameLst>
                                      </p:cBhvr>
                                      <p:to>
                                        <p:strVal val="solid"/>
                                      </p:to>
                                    </p:set>
                                    <p:set>
                                      <p:cBhvr>
                                        <p:cTn id="353" dur="1" fill="hold">
                                          <p:stCondLst>
                                            <p:cond delay="79"/>
                                          </p:stCondLst>
                                        </p:cTn>
                                        <p:tgtEl>
                                          <p:spTgt spid="35"/>
                                        </p:tgtEl>
                                        <p:attrNameLst>
                                          <p:attrName>style.visibility</p:attrName>
                                        </p:attrNameLst>
                                      </p:cBhvr>
                                      <p:to>
                                        <p:strVal val="hidden"/>
                                      </p:to>
                                    </p:set>
                                  </p:childTnLst>
                                </p:cTn>
                              </p:par>
                            </p:childTnLst>
                          </p:cTn>
                        </p:par>
                      </p:childTnLst>
                    </p:cTn>
                  </p:par>
                  <p:par>
                    <p:cTn id="354" fill="hold">
                      <p:stCondLst>
                        <p:cond delay="indefinite"/>
                      </p:stCondLst>
                      <p:childTnLst>
                        <p:par>
                          <p:cTn id="355" fill="hold">
                            <p:stCondLst>
                              <p:cond delay="0"/>
                            </p:stCondLst>
                            <p:childTnLst>
                              <p:par>
                                <p:cTn id="356" presetID="31" presetClass="exit" presetSubtype="0" fill="hold" nodeType="clickEffect">
                                  <p:stCondLst>
                                    <p:cond delay="0"/>
                                  </p:stCondLst>
                                  <p:iterate type="lt">
                                    <p:tmPct val="5000"/>
                                  </p:iterate>
                                  <p:childTnLst>
                                    <p:anim calcmode="lin" valueType="num">
                                      <p:cBhvr>
                                        <p:cTn id="357" dur="1000"/>
                                        <p:tgtEl>
                                          <p:spTgt spid="27"/>
                                        </p:tgtEl>
                                        <p:attrNameLst>
                                          <p:attrName>ppt_w</p:attrName>
                                        </p:attrNameLst>
                                      </p:cBhvr>
                                      <p:tavLst>
                                        <p:tav tm="0">
                                          <p:val>
                                            <p:strVal val="ppt_w"/>
                                          </p:val>
                                        </p:tav>
                                        <p:tav tm="100000">
                                          <p:val>
                                            <p:fltVal val="0"/>
                                          </p:val>
                                        </p:tav>
                                      </p:tavLst>
                                    </p:anim>
                                    <p:anim calcmode="lin" valueType="num">
                                      <p:cBhvr>
                                        <p:cTn id="358" dur="1000"/>
                                        <p:tgtEl>
                                          <p:spTgt spid="27"/>
                                        </p:tgtEl>
                                        <p:attrNameLst>
                                          <p:attrName>ppt_h</p:attrName>
                                        </p:attrNameLst>
                                      </p:cBhvr>
                                      <p:tavLst>
                                        <p:tav tm="0">
                                          <p:val>
                                            <p:strVal val="ppt_h"/>
                                          </p:val>
                                        </p:tav>
                                        <p:tav tm="100000">
                                          <p:val>
                                            <p:fltVal val="0"/>
                                          </p:val>
                                        </p:tav>
                                      </p:tavLst>
                                    </p:anim>
                                    <p:anim calcmode="lin" valueType="num">
                                      <p:cBhvr>
                                        <p:cTn id="359" dur="1000"/>
                                        <p:tgtEl>
                                          <p:spTgt spid="27"/>
                                        </p:tgtEl>
                                        <p:attrNameLst>
                                          <p:attrName>style.rotation</p:attrName>
                                        </p:attrNameLst>
                                      </p:cBhvr>
                                      <p:tavLst>
                                        <p:tav tm="0">
                                          <p:val>
                                            <p:fltVal val="0"/>
                                          </p:val>
                                        </p:tav>
                                        <p:tav tm="100000">
                                          <p:val>
                                            <p:fltVal val="90"/>
                                          </p:val>
                                        </p:tav>
                                      </p:tavLst>
                                    </p:anim>
                                    <p:animEffect transition="out" filter="fade">
                                      <p:cBhvr>
                                        <p:cTn id="360" dur="1000"/>
                                        <p:tgtEl>
                                          <p:spTgt spid="27"/>
                                        </p:tgtEl>
                                      </p:cBhvr>
                                    </p:animEffect>
                                    <p:set>
                                      <p:cBhvr>
                                        <p:cTn id="361" dur="1" fill="hold">
                                          <p:stCondLst>
                                            <p:cond delay="9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P spid="9" grpId="1"/>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8" grpId="0"/>
      <p:bldP spid="28" grpId="1"/>
      <p:bldP spid="29" grpId="0"/>
      <p:bldP spid="29" grpId="1"/>
      <p:bldP spid="30" grpId="0"/>
      <p:bldP spid="30" grpId="1"/>
      <p:bldP spid="32" grpId="0"/>
      <p:bldP spid="32" grpId="1"/>
      <p:bldP spid="33" grpId="0"/>
      <p:bldP spid="33" grpId="1"/>
      <p:bldP spid="34" grpId="0"/>
      <p:bldP spid="34" grpId="1"/>
      <p:bldP spid="35" grpId="0"/>
      <p:bldP spid="35"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latin typeface="Bookman Old Style" pitchFamily="18" charset="0"/>
              </a:rPr>
              <a:t>	</a:t>
            </a:r>
            <a:r>
              <a:rPr lang="en-US" dirty="0" err="1" smtClean="0">
                <a:latin typeface="Bookman Old Style" pitchFamily="18" charset="0"/>
              </a:rPr>
              <a:t>Interoduction</a:t>
            </a:r>
            <a:r>
              <a:rPr lang="en-US" dirty="0" smtClean="0">
                <a:latin typeface="Bookman Old Style" pitchFamily="18" charset="0"/>
              </a:rPr>
              <a:t> </a:t>
            </a:r>
            <a:endParaRPr lang="en-US" dirty="0">
              <a:latin typeface="Bookman Old Style"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dirty="0" smtClean="0"/>
              <a:t>A fee Charged ("levied") by a Government on a product, income, or activity. </a:t>
            </a:r>
          </a:p>
          <a:p>
            <a:pPr algn="just"/>
            <a:r>
              <a:rPr lang="en-US" dirty="0" smtClean="0"/>
              <a:t>If tax is levied directly on personal or corporate income, then it is a direct tax. </a:t>
            </a:r>
          </a:p>
          <a:p>
            <a:pPr algn="just"/>
            <a:r>
              <a:rPr lang="en-US" dirty="0" smtClean="0"/>
              <a:t>If tax is levied on the price of a good or service, then it is called an indirect tax. </a:t>
            </a:r>
          </a:p>
          <a:p>
            <a:pPr algn="just"/>
            <a:r>
              <a:rPr lang="en-US" dirty="0" smtClean="0"/>
              <a:t>The purpose of taxation is to finance government expenditure. One of the most important uses of taxes is to finance public goods and services, such as street lighting and street cleaning. Since public goods and services do not allow a non-payer to be excluded, or allow exclusion by a consumer, there cannot be a market in the good or service, and so they need to be provided by the government or a quasi-government  agency, which tend to finance themselves largely through taxes.</a:t>
            </a:r>
            <a:br>
              <a:rPr lang="en-US" dirty="0" smtClean="0"/>
            </a:br>
            <a:r>
              <a:rPr lang="en-US" dirty="0" smtClean="0"/>
              <a:t/>
            </a:r>
            <a:br>
              <a:rPr lang="en-US" dirty="0" smtClean="0"/>
            </a:br>
            <a:endParaRPr lang="en-US" dirty="0"/>
          </a:p>
        </p:txBody>
      </p:sp>
    </p:spTree>
  </p:cSld>
  <p:clrMapOvr>
    <a:masterClrMapping/>
  </p:clrMapOvr>
  <p:transition advTm="6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iterate type="lt">
                                    <p:tmPct val="0"/>
                                  </p:iterate>
                                  <p:childTnLst>
                                    <p:set>
                                      <p:cBhvr>
                                        <p:cTn id="18" dur="1" fill="hold">
                                          <p:stCondLst>
                                            <p:cond delay="0"/>
                                          </p:stCondLst>
                                        </p:cTn>
                                        <p:tgtEl>
                                          <p:spTgt spid="3">
                                            <p:txEl>
                                              <p:pRg st="0" end="0"/>
                                            </p:txEl>
                                          </p:spTgt>
                                        </p:tgtEl>
                                        <p:attrNameLst>
                                          <p:attrName>style.visibility</p:attrName>
                                        </p:attrNameLst>
                                      </p:cBhvr>
                                      <p:to>
                                        <p:strVal val="visible"/>
                                      </p:to>
                                    </p:set>
                                    <p:anim from="(-#ppt_w/2)" to="(#ppt_x)" calcmode="lin" valueType="num">
                                      <p:cBhvr>
                                        <p:cTn id="19" dur="600" fill="hold">
                                          <p:stCondLst>
                                            <p:cond delay="0"/>
                                          </p:stCondLst>
                                        </p:cTn>
                                        <p:tgtEl>
                                          <p:spTgt spid="3">
                                            <p:txEl>
                                              <p:pRg st="0" end="0"/>
                                            </p:txEl>
                                          </p:spTgt>
                                        </p:tgtEl>
                                        <p:attrNameLst>
                                          <p:attrName>ppt_x</p:attrName>
                                        </p:attrNameLst>
                                      </p:cBhvr>
                                    </p:anim>
                                    <p:anim from="0" to="-1.0" calcmode="lin" valueType="num">
                                      <p:cBhvr>
                                        <p:cTn id="20" dur="200" decel="50000" autoRev="1" fill="hold">
                                          <p:stCondLst>
                                            <p:cond delay="600"/>
                                          </p:stCondLst>
                                        </p:cTn>
                                        <p:tgtEl>
                                          <p:spTgt spid="3">
                                            <p:txEl>
                                              <p:pRg st="0" end="0"/>
                                            </p:txEl>
                                          </p:spTgt>
                                        </p:tgtEl>
                                        <p:attrNameLst>
                                          <p:attrName>xshear</p:attrName>
                                        </p:attrNameLst>
                                      </p:cBhvr>
                                    </p:anim>
                                    <p:animScale>
                                      <p:cBhvr>
                                        <p:cTn id="21" dur="200" decel="100000" autoRev="1" fill="hold">
                                          <p:stCondLst>
                                            <p:cond delay="600"/>
                                          </p:stCondLst>
                                        </p:cTn>
                                        <p:tgtEl>
                                          <p:spTgt spid="3">
                                            <p:txEl>
                                              <p:pRg st="0" end="0"/>
                                            </p:txEl>
                                          </p:spTgt>
                                        </p:tgtEl>
                                      </p:cBhvr>
                                      <p:from x="100000" y="100000"/>
                                      <p:to x="80000" y="100000"/>
                                    </p:animScale>
                                    <p:anim by="(#ppt_h/3+#ppt_w*0.1)" calcmode="lin" valueType="num">
                                      <p:cBhvr additive="sum">
                                        <p:cTn id="22"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ntr" presetSubtype="0" fill="hold" grpId="0" nodeType="clickEffect">
                                  <p:stCondLst>
                                    <p:cond delay="0"/>
                                  </p:stCondLst>
                                  <p:iterate type="lt">
                                    <p:tmPct val="0"/>
                                  </p:iterate>
                                  <p:childTnLst>
                                    <p:set>
                                      <p:cBhvr>
                                        <p:cTn id="26" dur="1" fill="hold">
                                          <p:stCondLst>
                                            <p:cond delay="0"/>
                                          </p:stCondLst>
                                        </p:cTn>
                                        <p:tgtEl>
                                          <p:spTgt spid="3">
                                            <p:txEl>
                                              <p:pRg st="1" end="1"/>
                                            </p:txEl>
                                          </p:spTgt>
                                        </p:tgtEl>
                                        <p:attrNameLst>
                                          <p:attrName>style.visibility</p:attrName>
                                        </p:attrNameLst>
                                      </p:cBhvr>
                                      <p:to>
                                        <p:strVal val="visible"/>
                                      </p:to>
                                    </p:set>
                                    <p:anim from="(-#ppt_w/2)" to="(#ppt_x)" calcmode="lin" valueType="num">
                                      <p:cBhvr>
                                        <p:cTn id="27" dur="600" fill="hold">
                                          <p:stCondLst>
                                            <p:cond delay="0"/>
                                          </p:stCondLst>
                                        </p:cTn>
                                        <p:tgtEl>
                                          <p:spTgt spid="3">
                                            <p:txEl>
                                              <p:pRg st="1" end="1"/>
                                            </p:txEl>
                                          </p:spTgt>
                                        </p:tgtEl>
                                        <p:attrNameLst>
                                          <p:attrName>ppt_x</p:attrName>
                                        </p:attrNameLst>
                                      </p:cBhvr>
                                    </p:anim>
                                    <p:anim from="0" to="-1.0" calcmode="lin" valueType="num">
                                      <p:cBhvr>
                                        <p:cTn id="28" dur="200" decel="50000" autoRev="1" fill="hold">
                                          <p:stCondLst>
                                            <p:cond delay="600"/>
                                          </p:stCondLst>
                                        </p:cTn>
                                        <p:tgtEl>
                                          <p:spTgt spid="3">
                                            <p:txEl>
                                              <p:pRg st="1" end="1"/>
                                            </p:txEl>
                                          </p:spTgt>
                                        </p:tgtEl>
                                        <p:attrNameLst>
                                          <p:attrName>xshear</p:attrName>
                                        </p:attrNameLst>
                                      </p:cBhvr>
                                    </p:anim>
                                    <p:animScale>
                                      <p:cBhvr>
                                        <p:cTn id="29" dur="200" decel="100000" autoRev="1" fill="hold">
                                          <p:stCondLst>
                                            <p:cond delay="600"/>
                                          </p:stCondLst>
                                        </p:cTn>
                                        <p:tgtEl>
                                          <p:spTgt spid="3">
                                            <p:txEl>
                                              <p:pRg st="1" end="1"/>
                                            </p:txEl>
                                          </p:spTgt>
                                        </p:tgtEl>
                                      </p:cBhvr>
                                      <p:from x="100000" y="100000"/>
                                      <p:to x="80000" y="100000"/>
                                    </p:animScale>
                                    <p:anim by="(#ppt_h/3+#ppt_w*0.1)" calcmode="lin" valueType="num">
                                      <p:cBhvr additive="sum">
                                        <p:cTn id="30"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34" presetClass="entr" presetSubtype="0" fill="hold" grpId="0" nodeType="clickEffect">
                                  <p:stCondLst>
                                    <p:cond delay="0"/>
                                  </p:stCondLst>
                                  <p:iterate type="lt">
                                    <p:tmPct val="0"/>
                                  </p:iterate>
                                  <p:childTnLst>
                                    <p:set>
                                      <p:cBhvr>
                                        <p:cTn id="34" dur="1" fill="hold">
                                          <p:stCondLst>
                                            <p:cond delay="0"/>
                                          </p:stCondLst>
                                        </p:cTn>
                                        <p:tgtEl>
                                          <p:spTgt spid="3">
                                            <p:txEl>
                                              <p:pRg st="2" end="2"/>
                                            </p:txEl>
                                          </p:spTgt>
                                        </p:tgtEl>
                                        <p:attrNameLst>
                                          <p:attrName>style.visibility</p:attrName>
                                        </p:attrNameLst>
                                      </p:cBhvr>
                                      <p:to>
                                        <p:strVal val="visible"/>
                                      </p:to>
                                    </p:set>
                                    <p:anim from="(-#ppt_w/2)" to="(#ppt_x)" calcmode="lin" valueType="num">
                                      <p:cBhvr>
                                        <p:cTn id="35" dur="600" fill="hold">
                                          <p:stCondLst>
                                            <p:cond delay="0"/>
                                          </p:stCondLst>
                                        </p:cTn>
                                        <p:tgtEl>
                                          <p:spTgt spid="3">
                                            <p:txEl>
                                              <p:pRg st="2" end="2"/>
                                            </p:txEl>
                                          </p:spTgt>
                                        </p:tgtEl>
                                        <p:attrNameLst>
                                          <p:attrName>ppt_x</p:attrName>
                                        </p:attrNameLst>
                                      </p:cBhvr>
                                    </p:anim>
                                    <p:anim from="0" to="-1.0" calcmode="lin" valueType="num">
                                      <p:cBhvr>
                                        <p:cTn id="36" dur="200" decel="50000" autoRev="1" fill="hold">
                                          <p:stCondLst>
                                            <p:cond delay="600"/>
                                          </p:stCondLst>
                                        </p:cTn>
                                        <p:tgtEl>
                                          <p:spTgt spid="3">
                                            <p:txEl>
                                              <p:pRg st="2" end="2"/>
                                            </p:txEl>
                                          </p:spTgt>
                                        </p:tgtEl>
                                        <p:attrNameLst>
                                          <p:attrName>xshear</p:attrName>
                                        </p:attrNameLst>
                                      </p:cBhvr>
                                    </p:anim>
                                    <p:animScale>
                                      <p:cBhvr>
                                        <p:cTn id="37" dur="200" decel="100000" autoRev="1" fill="hold">
                                          <p:stCondLst>
                                            <p:cond delay="600"/>
                                          </p:stCondLst>
                                        </p:cTn>
                                        <p:tgtEl>
                                          <p:spTgt spid="3">
                                            <p:txEl>
                                              <p:pRg st="2" end="2"/>
                                            </p:txEl>
                                          </p:spTgt>
                                        </p:tgtEl>
                                      </p:cBhvr>
                                      <p:from x="100000" y="100000"/>
                                      <p:to x="80000" y="100000"/>
                                    </p:animScale>
                                    <p:anim by="(#ppt_h/3+#ppt_w*0.1)" calcmode="lin" valueType="num">
                                      <p:cBhvr additive="sum">
                                        <p:cTn id="3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39" fill="hold">
                      <p:stCondLst>
                        <p:cond delay="indefinite"/>
                      </p:stCondLst>
                      <p:childTnLst>
                        <p:par>
                          <p:cTn id="40" fill="hold">
                            <p:stCondLst>
                              <p:cond delay="0"/>
                            </p:stCondLst>
                            <p:childTnLst>
                              <p:par>
                                <p:cTn id="41" presetID="34" presetClass="entr" presetSubtype="0" fill="hold" grpId="0" nodeType="clickEffect">
                                  <p:stCondLst>
                                    <p:cond delay="0"/>
                                  </p:stCondLst>
                                  <p:iterate type="lt">
                                    <p:tmPct val="0"/>
                                  </p:iterate>
                                  <p:childTnLst>
                                    <p:set>
                                      <p:cBhvr>
                                        <p:cTn id="42" dur="1" fill="hold">
                                          <p:stCondLst>
                                            <p:cond delay="0"/>
                                          </p:stCondLst>
                                        </p:cTn>
                                        <p:tgtEl>
                                          <p:spTgt spid="3">
                                            <p:txEl>
                                              <p:pRg st="3" end="3"/>
                                            </p:txEl>
                                          </p:spTgt>
                                        </p:tgtEl>
                                        <p:attrNameLst>
                                          <p:attrName>style.visibility</p:attrName>
                                        </p:attrNameLst>
                                      </p:cBhvr>
                                      <p:to>
                                        <p:strVal val="visible"/>
                                      </p:to>
                                    </p:set>
                                    <p:anim from="(-#ppt_w/2)" to="(#ppt_x)" calcmode="lin" valueType="num">
                                      <p:cBhvr>
                                        <p:cTn id="43" dur="600" fill="hold">
                                          <p:stCondLst>
                                            <p:cond delay="0"/>
                                          </p:stCondLst>
                                        </p:cTn>
                                        <p:tgtEl>
                                          <p:spTgt spid="3">
                                            <p:txEl>
                                              <p:pRg st="3" end="3"/>
                                            </p:txEl>
                                          </p:spTgt>
                                        </p:tgtEl>
                                        <p:attrNameLst>
                                          <p:attrName>ppt_x</p:attrName>
                                        </p:attrNameLst>
                                      </p:cBhvr>
                                    </p:anim>
                                    <p:anim from="0" to="-1.0" calcmode="lin" valueType="num">
                                      <p:cBhvr>
                                        <p:cTn id="44" dur="200" decel="50000" autoRev="1" fill="hold">
                                          <p:stCondLst>
                                            <p:cond delay="600"/>
                                          </p:stCondLst>
                                        </p:cTn>
                                        <p:tgtEl>
                                          <p:spTgt spid="3">
                                            <p:txEl>
                                              <p:pRg st="3" end="3"/>
                                            </p:txEl>
                                          </p:spTgt>
                                        </p:tgtEl>
                                        <p:attrNameLst>
                                          <p:attrName>xshear</p:attrName>
                                        </p:attrNameLst>
                                      </p:cBhvr>
                                    </p:anim>
                                    <p:animScale>
                                      <p:cBhvr>
                                        <p:cTn id="45" dur="200" decel="100000" autoRev="1" fill="hold">
                                          <p:stCondLst>
                                            <p:cond delay="600"/>
                                          </p:stCondLst>
                                        </p:cTn>
                                        <p:tgtEl>
                                          <p:spTgt spid="3">
                                            <p:txEl>
                                              <p:pRg st="3" end="3"/>
                                            </p:txEl>
                                          </p:spTgt>
                                        </p:tgtEl>
                                      </p:cBhvr>
                                      <p:from x="100000" y="100000"/>
                                      <p:to x="80000" y="100000"/>
                                    </p:animScale>
                                    <p:anim by="(#ppt_h/3+#ppt_w*0.1)" calcmode="lin" valueType="num">
                                      <p:cBhvr additive="sum">
                                        <p:cTn id="46"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47" fill="hold">
                      <p:stCondLst>
                        <p:cond delay="indefinite"/>
                      </p:stCondLst>
                      <p:childTnLst>
                        <p:par>
                          <p:cTn id="48" fill="hold">
                            <p:stCondLst>
                              <p:cond delay="0"/>
                            </p:stCondLst>
                            <p:childTnLst>
                              <p:par>
                                <p:cTn id="49" presetID="27" presetClass="exit" presetSubtype="0" fill="hold" grpId="1" nodeType="clickEffect">
                                  <p:stCondLst>
                                    <p:cond delay="0"/>
                                  </p:stCondLst>
                                  <p:iterate type="lt">
                                    <p:tmPct val="50000"/>
                                  </p:iterate>
                                  <p:childTnLst>
                                    <p:anim calcmode="discrete" valueType="clr">
                                      <p:cBhvr override="childStyle">
                                        <p:cTn id="50" dur="80"/>
                                        <p:tgtEl>
                                          <p:spTgt spid="2"/>
                                        </p:tgtEl>
                                        <p:attrNameLst>
                                          <p:attrName>style.color</p:attrName>
                                        </p:attrNameLst>
                                      </p:cBhvr>
                                      <p:tavLst>
                                        <p:tav tm="0">
                                          <p:val>
                                            <p:clrVal>
                                              <a:schemeClr val="hlink"/>
                                            </p:clrVal>
                                          </p:val>
                                        </p:tav>
                                        <p:tav tm="50000">
                                          <p:val>
                                            <p:clrVal>
                                              <a:schemeClr val="accent2"/>
                                            </p:clrVal>
                                          </p:val>
                                        </p:tav>
                                      </p:tavLst>
                                    </p:anim>
                                    <p:anim calcmode="discrete" valueType="clr">
                                      <p:cBhvr>
                                        <p:cTn id="51" dur="80"/>
                                        <p:tgtEl>
                                          <p:spTgt spid="2"/>
                                        </p:tgtEl>
                                        <p:attrNameLst>
                                          <p:attrName>fillcolor</p:attrName>
                                        </p:attrNameLst>
                                      </p:cBhvr>
                                      <p:tavLst>
                                        <p:tav tm="0">
                                          <p:val>
                                            <p:clrVal>
                                              <a:schemeClr val="hlink"/>
                                            </p:clrVal>
                                          </p:val>
                                        </p:tav>
                                        <p:tav tm="50000">
                                          <p:val>
                                            <p:clrVal>
                                              <a:schemeClr val="accent2"/>
                                            </p:clrVal>
                                          </p:val>
                                        </p:tav>
                                      </p:tavLst>
                                    </p:anim>
                                    <p:set>
                                      <p:cBhvr>
                                        <p:cTn id="52" dur="80"/>
                                        <p:tgtEl>
                                          <p:spTgt spid="2"/>
                                        </p:tgtEl>
                                        <p:attrNameLst>
                                          <p:attrName>fill.type</p:attrName>
                                        </p:attrNameLst>
                                      </p:cBhvr>
                                      <p:to>
                                        <p:strVal val="solid"/>
                                      </p:to>
                                    </p:set>
                                    <p:set>
                                      <p:cBhvr>
                                        <p:cTn id="53" dur="1" fill="hold">
                                          <p:stCondLst>
                                            <p:cond delay="79"/>
                                          </p:stCondLst>
                                        </p:cTn>
                                        <p:tgtEl>
                                          <p:spTgt spid="2"/>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35" presetClass="exit" presetSubtype="0" fill="hold" grpId="1" nodeType="clickEffect">
                                  <p:stCondLst>
                                    <p:cond delay="0"/>
                                  </p:stCondLst>
                                  <p:iterate type="lt">
                                    <p:tmPct val="0"/>
                                  </p:iterate>
                                  <p:childTnLst>
                                    <p:animEffect transition="out" filter="fade">
                                      <p:cBhvr>
                                        <p:cTn id="57" dur="2000"/>
                                        <p:tgtEl>
                                          <p:spTgt spid="3">
                                            <p:txEl>
                                              <p:pRg st="0" end="0"/>
                                            </p:txEl>
                                          </p:spTgt>
                                        </p:tgtEl>
                                      </p:cBhvr>
                                    </p:animEffect>
                                    <p:anim calcmode="lin" valueType="num">
                                      <p:cBhvr>
                                        <p:cTn id="58" dur="2000"/>
                                        <p:tgtEl>
                                          <p:spTgt spid="3">
                                            <p:txEl>
                                              <p:pRg st="0" end="0"/>
                                            </p:txEl>
                                          </p:spTgt>
                                        </p:tgtEl>
                                        <p:attrNameLst>
                                          <p:attrName>style.rotation</p:attrName>
                                        </p:attrNameLst>
                                      </p:cBhvr>
                                      <p:tavLst>
                                        <p:tav tm="0">
                                          <p:val>
                                            <p:fltVal val="0"/>
                                          </p:val>
                                        </p:tav>
                                        <p:tav tm="100000">
                                          <p:val>
                                            <p:fltVal val="720"/>
                                          </p:val>
                                        </p:tav>
                                      </p:tavLst>
                                    </p:anim>
                                    <p:anim calcmode="lin" valueType="num">
                                      <p:cBhvr>
                                        <p:cTn id="59" dur="2000"/>
                                        <p:tgtEl>
                                          <p:spTgt spid="3">
                                            <p:txEl>
                                              <p:pRg st="0" end="0"/>
                                            </p:txEl>
                                          </p:spTgt>
                                        </p:tgtEl>
                                        <p:attrNameLst>
                                          <p:attrName>ppt_h</p:attrName>
                                        </p:attrNameLst>
                                      </p:cBhvr>
                                      <p:tavLst>
                                        <p:tav tm="0">
                                          <p:val>
                                            <p:strVal val="ppt_h"/>
                                          </p:val>
                                        </p:tav>
                                        <p:tav tm="100000">
                                          <p:val>
                                            <p:fltVal val="0"/>
                                          </p:val>
                                        </p:tav>
                                      </p:tavLst>
                                    </p:anim>
                                    <p:anim calcmode="lin" valueType="num">
                                      <p:cBhvr>
                                        <p:cTn id="60" dur="2000"/>
                                        <p:tgtEl>
                                          <p:spTgt spid="3">
                                            <p:txEl>
                                              <p:pRg st="0" end="0"/>
                                            </p:txEl>
                                          </p:spTgt>
                                        </p:tgtEl>
                                        <p:attrNameLst>
                                          <p:attrName>ppt_w</p:attrName>
                                        </p:attrNameLst>
                                      </p:cBhvr>
                                      <p:tavLst>
                                        <p:tav tm="0">
                                          <p:val>
                                            <p:strVal val="ppt_w"/>
                                          </p:val>
                                        </p:tav>
                                        <p:tav tm="100000">
                                          <p:val>
                                            <p:fltVal val="0"/>
                                          </p:val>
                                        </p:tav>
                                      </p:tavLst>
                                    </p:anim>
                                    <p:set>
                                      <p:cBhvr>
                                        <p:cTn id="61"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35" presetClass="exit" presetSubtype="0" fill="hold" grpId="1" nodeType="clickEffect">
                                  <p:stCondLst>
                                    <p:cond delay="0"/>
                                  </p:stCondLst>
                                  <p:iterate type="lt">
                                    <p:tmPct val="0"/>
                                  </p:iterate>
                                  <p:childTnLst>
                                    <p:animEffect transition="out" filter="fade">
                                      <p:cBhvr>
                                        <p:cTn id="65" dur="2000"/>
                                        <p:tgtEl>
                                          <p:spTgt spid="3">
                                            <p:txEl>
                                              <p:pRg st="1" end="1"/>
                                            </p:txEl>
                                          </p:spTgt>
                                        </p:tgtEl>
                                      </p:cBhvr>
                                    </p:animEffect>
                                    <p:anim calcmode="lin" valueType="num">
                                      <p:cBhvr>
                                        <p:cTn id="66" dur="2000"/>
                                        <p:tgtEl>
                                          <p:spTgt spid="3">
                                            <p:txEl>
                                              <p:pRg st="1" end="1"/>
                                            </p:txEl>
                                          </p:spTgt>
                                        </p:tgtEl>
                                        <p:attrNameLst>
                                          <p:attrName>style.rotation</p:attrName>
                                        </p:attrNameLst>
                                      </p:cBhvr>
                                      <p:tavLst>
                                        <p:tav tm="0">
                                          <p:val>
                                            <p:fltVal val="0"/>
                                          </p:val>
                                        </p:tav>
                                        <p:tav tm="100000">
                                          <p:val>
                                            <p:fltVal val="720"/>
                                          </p:val>
                                        </p:tav>
                                      </p:tavLst>
                                    </p:anim>
                                    <p:anim calcmode="lin" valueType="num">
                                      <p:cBhvr>
                                        <p:cTn id="67" dur="2000"/>
                                        <p:tgtEl>
                                          <p:spTgt spid="3">
                                            <p:txEl>
                                              <p:pRg st="1" end="1"/>
                                            </p:txEl>
                                          </p:spTgt>
                                        </p:tgtEl>
                                        <p:attrNameLst>
                                          <p:attrName>ppt_h</p:attrName>
                                        </p:attrNameLst>
                                      </p:cBhvr>
                                      <p:tavLst>
                                        <p:tav tm="0">
                                          <p:val>
                                            <p:strVal val="ppt_h"/>
                                          </p:val>
                                        </p:tav>
                                        <p:tav tm="100000">
                                          <p:val>
                                            <p:fltVal val="0"/>
                                          </p:val>
                                        </p:tav>
                                      </p:tavLst>
                                    </p:anim>
                                    <p:anim calcmode="lin" valueType="num">
                                      <p:cBhvr>
                                        <p:cTn id="68" dur="2000"/>
                                        <p:tgtEl>
                                          <p:spTgt spid="3">
                                            <p:txEl>
                                              <p:pRg st="1" end="1"/>
                                            </p:txEl>
                                          </p:spTgt>
                                        </p:tgtEl>
                                        <p:attrNameLst>
                                          <p:attrName>ppt_w</p:attrName>
                                        </p:attrNameLst>
                                      </p:cBhvr>
                                      <p:tavLst>
                                        <p:tav tm="0">
                                          <p:val>
                                            <p:strVal val="ppt_w"/>
                                          </p:val>
                                        </p:tav>
                                        <p:tav tm="100000">
                                          <p:val>
                                            <p:fltVal val="0"/>
                                          </p:val>
                                        </p:tav>
                                      </p:tavLst>
                                    </p:anim>
                                    <p:set>
                                      <p:cBhvr>
                                        <p:cTn id="69"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35" presetClass="exit" presetSubtype="0" fill="hold" grpId="1" nodeType="clickEffect">
                                  <p:stCondLst>
                                    <p:cond delay="0"/>
                                  </p:stCondLst>
                                  <p:iterate type="lt">
                                    <p:tmPct val="0"/>
                                  </p:iterate>
                                  <p:childTnLst>
                                    <p:animEffect transition="out" filter="fade">
                                      <p:cBhvr>
                                        <p:cTn id="73" dur="2000"/>
                                        <p:tgtEl>
                                          <p:spTgt spid="3">
                                            <p:txEl>
                                              <p:pRg st="2" end="2"/>
                                            </p:txEl>
                                          </p:spTgt>
                                        </p:tgtEl>
                                      </p:cBhvr>
                                    </p:animEffect>
                                    <p:anim calcmode="lin" valueType="num">
                                      <p:cBhvr>
                                        <p:cTn id="74" dur="2000"/>
                                        <p:tgtEl>
                                          <p:spTgt spid="3">
                                            <p:txEl>
                                              <p:pRg st="2" end="2"/>
                                            </p:txEl>
                                          </p:spTgt>
                                        </p:tgtEl>
                                        <p:attrNameLst>
                                          <p:attrName>style.rotation</p:attrName>
                                        </p:attrNameLst>
                                      </p:cBhvr>
                                      <p:tavLst>
                                        <p:tav tm="0">
                                          <p:val>
                                            <p:fltVal val="0"/>
                                          </p:val>
                                        </p:tav>
                                        <p:tav tm="100000">
                                          <p:val>
                                            <p:fltVal val="720"/>
                                          </p:val>
                                        </p:tav>
                                      </p:tavLst>
                                    </p:anim>
                                    <p:anim calcmode="lin" valueType="num">
                                      <p:cBhvr>
                                        <p:cTn id="75" dur="2000"/>
                                        <p:tgtEl>
                                          <p:spTgt spid="3">
                                            <p:txEl>
                                              <p:pRg st="2" end="2"/>
                                            </p:txEl>
                                          </p:spTgt>
                                        </p:tgtEl>
                                        <p:attrNameLst>
                                          <p:attrName>ppt_h</p:attrName>
                                        </p:attrNameLst>
                                      </p:cBhvr>
                                      <p:tavLst>
                                        <p:tav tm="0">
                                          <p:val>
                                            <p:strVal val="ppt_h"/>
                                          </p:val>
                                        </p:tav>
                                        <p:tav tm="100000">
                                          <p:val>
                                            <p:fltVal val="0"/>
                                          </p:val>
                                        </p:tav>
                                      </p:tavLst>
                                    </p:anim>
                                    <p:anim calcmode="lin" valueType="num">
                                      <p:cBhvr>
                                        <p:cTn id="76" dur="2000"/>
                                        <p:tgtEl>
                                          <p:spTgt spid="3">
                                            <p:txEl>
                                              <p:pRg st="2" end="2"/>
                                            </p:txEl>
                                          </p:spTgt>
                                        </p:tgtEl>
                                        <p:attrNameLst>
                                          <p:attrName>ppt_w</p:attrName>
                                        </p:attrNameLst>
                                      </p:cBhvr>
                                      <p:tavLst>
                                        <p:tav tm="0">
                                          <p:val>
                                            <p:strVal val="ppt_w"/>
                                          </p:val>
                                        </p:tav>
                                        <p:tav tm="100000">
                                          <p:val>
                                            <p:fltVal val="0"/>
                                          </p:val>
                                        </p:tav>
                                      </p:tavLst>
                                    </p:anim>
                                    <p:set>
                                      <p:cBhvr>
                                        <p:cTn id="77"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35" presetClass="exit" presetSubtype="0" fill="hold" grpId="1" nodeType="clickEffect">
                                  <p:stCondLst>
                                    <p:cond delay="0"/>
                                  </p:stCondLst>
                                  <p:iterate type="lt">
                                    <p:tmPct val="0"/>
                                  </p:iterate>
                                  <p:childTnLst>
                                    <p:animEffect transition="out" filter="fade">
                                      <p:cBhvr>
                                        <p:cTn id="81" dur="2000"/>
                                        <p:tgtEl>
                                          <p:spTgt spid="3">
                                            <p:txEl>
                                              <p:pRg st="3" end="3"/>
                                            </p:txEl>
                                          </p:spTgt>
                                        </p:tgtEl>
                                      </p:cBhvr>
                                    </p:animEffect>
                                    <p:anim calcmode="lin" valueType="num">
                                      <p:cBhvr>
                                        <p:cTn id="82" dur="2000"/>
                                        <p:tgtEl>
                                          <p:spTgt spid="3">
                                            <p:txEl>
                                              <p:pRg st="3" end="3"/>
                                            </p:txEl>
                                          </p:spTgt>
                                        </p:tgtEl>
                                        <p:attrNameLst>
                                          <p:attrName>style.rotation</p:attrName>
                                        </p:attrNameLst>
                                      </p:cBhvr>
                                      <p:tavLst>
                                        <p:tav tm="0">
                                          <p:val>
                                            <p:fltVal val="0"/>
                                          </p:val>
                                        </p:tav>
                                        <p:tav tm="100000">
                                          <p:val>
                                            <p:fltVal val="720"/>
                                          </p:val>
                                        </p:tav>
                                      </p:tavLst>
                                    </p:anim>
                                    <p:anim calcmode="lin" valueType="num">
                                      <p:cBhvr>
                                        <p:cTn id="83" dur="2000"/>
                                        <p:tgtEl>
                                          <p:spTgt spid="3">
                                            <p:txEl>
                                              <p:pRg st="3" end="3"/>
                                            </p:txEl>
                                          </p:spTgt>
                                        </p:tgtEl>
                                        <p:attrNameLst>
                                          <p:attrName>ppt_h</p:attrName>
                                        </p:attrNameLst>
                                      </p:cBhvr>
                                      <p:tavLst>
                                        <p:tav tm="0">
                                          <p:val>
                                            <p:strVal val="ppt_h"/>
                                          </p:val>
                                        </p:tav>
                                        <p:tav tm="100000">
                                          <p:val>
                                            <p:fltVal val="0"/>
                                          </p:val>
                                        </p:tav>
                                      </p:tavLst>
                                    </p:anim>
                                    <p:anim calcmode="lin" valueType="num">
                                      <p:cBhvr>
                                        <p:cTn id="84" dur="2000"/>
                                        <p:tgtEl>
                                          <p:spTgt spid="3">
                                            <p:txEl>
                                              <p:pRg st="3" end="3"/>
                                            </p:txEl>
                                          </p:spTgt>
                                        </p:tgtEl>
                                        <p:attrNameLst>
                                          <p:attrName>ppt_w</p:attrName>
                                        </p:attrNameLst>
                                      </p:cBhvr>
                                      <p:tavLst>
                                        <p:tav tm="0">
                                          <p:val>
                                            <p:strVal val="ppt_w"/>
                                          </p:val>
                                        </p:tav>
                                        <p:tav tm="100000">
                                          <p:val>
                                            <p:fltVal val="0"/>
                                          </p:val>
                                        </p:tav>
                                      </p:tavLst>
                                    </p:anim>
                                    <p:set>
                                      <p:cBhvr>
                                        <p:cTn id="85"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b="1" dirty="0" smtClean="0">
                <a:solidFill>
                  <a:srgbClr val="FFC000"/>
                </a:solidFill>
                <a:latin typeface="Bookman Old Style" pitchFamily="18" charset="0"/>
              </a:rPr>
              <a:t>Direct Tax</a:t>
            </a:r>
            <a:endParaRPr lang="en-US" sz="6600" b="1" dirty="0">
              <a:solidFill>
                <a:srgbClr val="FFC000"/>
              </a:solidFill>
              <a:latin typeface="Bookman Old Style" pitchFamily="18" charset="0"/>
            </a:endParaRPr>
          </a:p>
        </p:txBody>
      </p:sp>
      <p:sp>
        <p:nvSpPr>
          <p:cNvPr id="3" name="Content Placeholder 2"/>
          <p:cNvSpPr>
            <a:spLocks noGrp="1"/>
          </p:cNvSpPr>
          <p:nvPr>
            <p:ph idx="1"/>
          </p:nvPr>
        </p:nvSpPr>
        <p:spPr>
          <a:xfrm>
            <a:off x="457200" y="1935480"/>
            <a:ext cx="4876800" cy="4389120"/>
          </a:xfrm>
        </p:spPr>
        <p:txBody>
          <a:bodyPr>
            <a:normAutofit fontScale="77500" lnSpcReduction="20000"/>
          </a:bodyPr>
          <a:lstStyle/>
          <a:p>
            <a:pPr algn="just"/>
            <a:r>
              <a:rPr lang="en-US" sz="2400" dirty="0" smtClean="0">
                <a:solidFill>
                  <a:schemeClr val="accent3">
                    <a:lumMod val="60000"/>
                    <a:lumOff val="40000"/>
                  </a:schemeClr>
                </a:solidFill>
              </a:rPr>
              <a:t>If tax is levied directly on personal or corporate income, then it is a direct tax. </a:t>
            </a:r>
          </a:p>
          <a:p>
            <a:pPr algn="just"/>
            <a:r>
              <a:rPr lang="en-US" dirty="0" smtClean="0">
                <a:solidFill>
                  <a:schemeClr val="accent3">
                    <a:lumMod val="60000"/>
                    <a:lumOff val="40000"/>
                  </a:schemeClr>
                </a:solidFill>
              </a:rPr>
              <a:t>A tax that is paid directly by an individual or organization to the imposing entity. </a:t>
            </a:r>
          </a:p>
          <a:p>
            <a:pPr algn="just"/>
            <a:r>
              <a:rPr lang="en-US" dirty="0" smtClean="0">
                <a:solidFill>
                  <a:schemeClr val="accent3">
                    <a:lumMod val="60000"/>
                    <a:lumOff val="40000"/>
                  </a:schemeClr>
                </a:solidFill>
              </a:rPr>
              <a:t>A taxpayer pays a direct tax to a government for different purposes, including real property tax, personal property tax, income tax or taxes on assets.</a:t>
            </a:r>
          </a:p>
          <a:p>
            <a:pPr algn="just"/>
            <a:r>
              <a:rPr lang="en-US" dirty="0" smtClean="0">
                <a:solidFill>
                  <a:schemeClr val="accent3">
                    <a:lumMod val="60000"/>
                    <a:lumOff val="40000"/>
                  </a:schemeClr>
                </a:solidFill>
              </a:rPr>
              <a:t> Direct taxes are different from indirect taxes, where the tax is levied on one entity, such as a seller, and paid by another, such a sales tax paid by the buyer in a retail setting.</a:t>
            </a:r>
            <a:endParaRPr lang="en-US" dirty="0">
              <a:solidFill>
                <a:schemeClr val="accent3">
                  <a:lumMod val="60000"/>
                  <a:lumOff val="40000"/>
                </a:schemeClr>
              </a:solidFill>
            </a:endParaRPr>
          </a:p>
        </p:txBody>
      </p:sp>
      <p:pic>
        <p:nvPicPr>
          <p:cNvPr id="4" name="Picture 3" descr="images (14).jpg"/>
          <p:cNvPicPr>
            <a:picLocks noChangeAspect="1"/>
          </p:cNvPicPr>
          <p:nvPr/>
        </p:nvPicPr>
        <p:blipFill>
          <a:blip r:embed="rId3"/>
          <a:stretch>
            <a:fillRect/>
          </a:stretch>
        </p:blipFill>
        <p:spPr>
          <a:xfrm>
            <a:off x="5791200" y="1752600"/>
            <a:ext cx="3000462" cy="4038600"/>
          </a:xfrm>
          <a:prstGeom prst="rect">
            <a:avLst/>
          </a:prstGeom>
        </p:spPr>
      </p:pic>
    </p:spTree>
  </p:cSld>
  <p:clrMapOvr>
    <a:masterClrMapping/>
  </p:clrMapOvr>
  <p:transition advTm="6000">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400" b="1" dirty="0" smtClean="0">
                <a:latin typeface="Bookman Old Style" pitchFamily="18" charset="0"/>
              </a:rPr>
              <a:t>1) - Income Tax</a:t>
            </a:r>
            <a:endParaRPr lang="en-US" sz="4400" b="1" dirty="0">
              <a:latin typeface="Bookman Old Style" pitchFamily="18" charset="0"/>
            </a:endParaRPr>
          </a:p>
        </p:txBody>
      </p:sp>
      <p:sp>
        <p:nvSpPr>
          <p:cNvPr id="3" name="Content Placeholder 2"/>
          <p:cNvSpPr>
            <a:spLocks noGrp="1"/>
          </p:cNvSpPr>
          <p:nvPr>
            <p:ph idx="1"/>
          </p:nvPr>
        </p:nvSpPr>
        <p:spPr>
          <a:xfrm>
            <a:off x="457200" y="914400"/>
            <a:ext cx="4953000" cy="5410200"/>
          </a:xfrm>
        </p:spPr>
        <p:txBody>
          <a:bodyPr>
            <a:normAutofit fontScale="85000" lnSpcReduction="10000"/>
          </a:bodyPr>
          <a:lstStyle/>
          <a:p>
            <a:pPr algn="just"/>
            <a:r>
              <a:rPr lang="en-US" dirty="0" smtClean="0"/>
              <a:t>Income tax is an annual tax on income. </a:t>
            </a:r>
          </a:p>
          <a:p>
            <a:pPr algn="just"/>
            <a:r>
              <a:rPr lang="en-US" dirty="0" smtClean="0"/>
              <a:t>The Indian Income Tax Act (Section 4) provides that in respect of the total income of the previous year of every person, income tax shall be charged for the corresponding assessment year at the rates laid down by the Finance Act for that assessment year. </a:t>
            </a:r>
          </a:p>
          <a:p>
            <a:pPr algn="just"/>
            <a:r>
              <a:rPr lang="en-US" dirty="0" smtClean="0"/>
              <a:t>Section 14 of the Income tax Act further provides that for the purpose of charge of income tax and computation of total income all income shall be classified under the following heads of income:</a:t>
            </a:r>
          </a:p>
          <a:p>
            <a:endParaRPr lang="en-US" dirty="0"/>
          </a:p>
        </p:txBody>
      </p:sp>
      <p:pic>
        <p:nvPicPr>
          <p:cNvPr id="4" name="Picture 3" descr="images (16).jpg"/>
          <p:cNvPicPr>
            <a:picLocks noChangeAspect="1"/>
          </p:cNvPicPr>
          <p:nvPr/>
        </p:nvPicPr>
        <p:blipFill>
          <a:blip r:embed="rId3"/>
          <a:stretch>
            <a:fillRect/>
          </a:stretch>
        </p:blipFill>
        <p:spPr>
          <a:xfrm>
            <a:off x="5486400" y="990600"/>
            <a:ext cx="3505200" cy="5410200"/>
          </a:xfrm>
          <a:prstGeom prst="rect">
            <a:avLst/>
          </a:prstGeom>
        </p:spPr>
      </p:pic>
    </p:spTree>
  </p:cSld>
  <p:clrMapOvr>
    <a:masterClrMapping/>
  </p:clrMapOvr>
  <p:transition advTm="6000">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2667000"/>
          </a:xfrm>
        </p:spPr>
        <p:txBody>
          <a:bodyPr/>
          <a:lstStyle/>
          <a:p>
            <a:pPr>
              <a:buNone/>
            </a:pPr>
            <a:r>
              <a:rPr lang="en-US" dirty="0" smtClean="0"/>
              <a:t>	</a:t>
            </a:r>
            <a:r>
              <a:rPr lang="en-US" sz="2800" dirty="0" smtClean="0">
                <a:solidFill>
                  <a:schemeClr val="accent2">
                    <a:lumMod val="60000"/>
                    <a:lumOff val="40000"/>
                  </a:schemeClr>
                </a:solidFill>
              </a:rPr>
              <a:t>A. Salaries </a:t>
            </a:r>
            <a:br>
              <a:rPr lang="en-US" sz="2800" dirty="0" smtClean="0">
                <a:solidFill>
                  <a:schemeClr val="accent2">
                    <a:lumMod val="60000"/>
                    <a:lumOff val="40000"/>
                  </a:schemeClr>
                </a:solidFill>
              </a:rPr>
            </a:br>
            <a:r>
              <a:rPr lang="en-US" sz="2800" dirty="0" smtClean="0">
                <a:solidFill>
                  <a:schemeClr val="accent2">
                    <a:lumMod val="60000"/>
                    <a:lumOff val="40000"/>
                  </a:schemeClr>
                </a:solidFill>
              </a:rPr>
              <a:t>B. Income from house property </a:t>
            </a:r>
            <a:br>
              <a:rPr lang="en-US" sz="2800" dirty="0" smtClean="0">
                <a:solidFill>
                  <a:schemeClr val="accent2">
                    <a:lumMod val="60000"/>
                    <a:lumOff val="40000"/>
                  </a:schemeClr>
                </a:solidFill>
              </a:rPr>
            </a:br>
            <a:r>
              <a:rPr lang="en-US" sz="2800" dirty="0" smtClean="0">
                <a:solidFill>
                  <a:schemeClr val="accent2">
                    <a:lumMod val="60000"/>
                    <a:lumOff val="40000"/>
                  </a:schemeClr>
                </a:solidFill>
              </a:rPr>
              <a:t>C. Profits and gains of business or profession. </a:t>
            </a:r>
            <a:br>
              <a:rPr lang="en-US" sz="2800" dirty="0" smtClean="0">
                <a:solidFill>
                  <a:schemeClr val="accent2">
                    <a:lumMod val="60000"/>
                    <a:lumOff val="40000"/>
                  </a:schemeClr>
                </a:solidFill>
              </a:rPr>
            </a:br>
            <a:r>
              <a:rPr lang="en-US" sz="2800" dirty="0" smtClean="0">
                <a:solidFill>
                  <a:schemeClr val="accent2">
                    <a:lumMod val="60000"/>
                    <a:lumOff val="40000"/>
                  </a:schemeClr>
                </a:solidFill>
              </a:rPr>
              <a:t>D. Capital gains </a:t>
            </a:r>
            <a:br>
              <a:rPr lang="en-US" sz="2800" dirty="0" smtClean="0">
                <a:solidFill>
                  <a:schemeClr val="accent2">
                    <a:lumMod val="60000"/>
                    <a:lumOff val="40000"/>
                  </a:schemeClr>
                </a:solidFill>
              </a:rPr>
            </a:br>
            <a:r>
              <a:rPr lang="en-US" sz="2800" dirty="0" smtClean="0">
                <a:solidFill>
                  <a:schemeClr val="accent2">
                    <a:lumMod val="60000"/>
                    <a:lumOff val="40000"/>
                  </a:schemeClr>
                </a:solidFill>
              </a:rPr>
              <a:t>E. Income from other sources.</a:t>
            </a:r>
            <a:endParaRPr lang="en-US" sz="2800" dirty="0">
              <a:solidFill>
                <a:schemeClr val="accent2">
                  <a:lumMod val="60000"/>
                  <a:lumOff val="40000"/>
                </a:schemeClr>
              </a:solidFill>
            </a:endParaRPr>
          </a:p>
        </p:txBody>
      </p:sp>
    </p:spTree>
  </p:cSld>
  <p:clrMapOvr>
    <a:masterClrMapping/>
  </p:clrMapOvr>
  <p:transition advTm="6000">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solidFill>
                  <a:srgbClr val="FFFF00"/>
                </a:solidFill>
              </a:rPr>
              <a:t>A. Salaries </a:t>
            </a:r>
            <a:endParaRPr lang="en-US" dirty="0"/>
          </a:p>
        </p:txBody>
      </p:sp>
      <p:sp>
        <p:nvSpPr>
          <p:cNvPr id="4" name="Content Placeholder 2"/>
          <p:cNvSpPr txBox="1">
            <a:spLocks noGrp="1"/>
          </p:cNvSpPr>
          <p:nvPr>
            <p:ph idx="1"/>
          </p:nvPr>
        </p:nvSpPr>
        <p:spPr>
          <a:xfrm>
            <a:off x="457200" y="1935480"/>
            <a:ext cx="4572000" cy="4389120"/>
          </a:xfrm>
          <a:prstGeom prst="rect">
            <a:avLst/>
          </a:prstGeom>
        </p:spPr>
        <p:txBody>
          <a:bodyPr vert="horz">
            <a:normAutofit fontScale="9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3300" b="0" i="0" u="none" strike="noStrike" kern="1200" cap="none" spc="0" normalizeH="0" baseline="0" noProof="0" dirty="0" smtClean="0">
              <a:ln>
                <a:noFill/>
              </a:ln>
              <a:solidFill>
                <a:srgbClr val="FFFF00"/>
              </a:solidFill>
              <a:effectLst/>
              <a:uLnTx/>
              <a:uFillTx/>
              <a:latin typeface="+mn-lt"/>
              <a:ea typeface="+mn-ea"/>
              <a:cs typeface="+mn-cs"/>
            </a:endParaRPr>
          </a:p>
          <a:p>
            <a:pPr marL="274320" lvl="0" indent="-274320" algn="just">
              <a:spcBef>
                <a:spcPct val="20000"/>
              </a:spcBef>
              <a:buClr>
                <a:schemeClr val="accent3"/>
              </a:buClr>
              <a:buSzPct val="95000"/>
            </a:pPr>
            <a:r>
              <a:rPr lang="en-US" sz="2800" dirty="0" smtClean="0"/>
              <a:t>	</a:t>
            </a:r>
            <a:r>
              <a:rPr lang="en-US" sz="2800" dirty="0" smtClean="0">
                <a:solidFill>
                  <a:schemeClr val="accent4">
                    <a:lumMod val="60000"/>
                    <a:lumOff val="40000"/>
                  </a:schemeClr>
                </a:solidFill>
              </a:rPr>
              <a:t>Agreed-upon and regular compensation for employment that may be paid in any frequency but, in common practice, is paid on monthly and not on hourly, daily, weekly, or piece-work basis.</a:t>
            </a:r>
            <a:r>
              <a:rPr lang="en-US" sz="2800" dirty="0" smtClean="0"/>
              <a:t/>
            </a:r>
            <a:br>
              <a:rPr lang="en-US" sz="2800" dirty="0" smtClean="0"/>
            </a:br>
            <a:r>
              <a:rPr lang="en-US" sz="2800" dirty="0" smtClean="0"/>
              <a:t/>
            </a:r>
            <a:br>
              <a:rPr lang="en-US" sz="2800" dirty="0" smtClean="0"/>
            </a:br>
            <a:r>
              <a:rPr kumimoji="0" lang="en-US" sz="2800" b="0" i="0" u="none" strike="noStrike" kern="1200" cap="none" spc="0" normalizeH="0" baseline="0" noProof="0" dirty="0" smtClean="0">
                <a:ln>
                  <a:noFill/>
                </a:ln>
                <a:solidFill>
                  <a:schemeClr val="tx1"/>
                </a:solidFill>
                <a:effectLst/>
                <a:uLnTx/>
                <a:uFillTx/>
                <a:latin typeface="+mn-lt"/>
                <a:ea typeface="+mn-ea"/>
                <a:cs typeface="+mn-cs"/>
              </a:rPr>
              <a:t/>
            </a:r>
            <a:br>
              <a:rPr kumimoji="0" lang="en-US" sz="2800" b="0" i="0" u="none" strike="noStrike" kern="1200" cap="none" spc="0" normalizeH="0" baseline="0" noProof="0" dirty="0" smtClean="0">
                <a:ln>
                  <a:noFill/>
                </a:ln>
                <a:solidFill>
                  <a:schemeClr val="tx1"/>
                </a:solidFill>
                <a:effectLst/>
                <a:uLnTx/>
                <a:uFillTx/>
                <a:latin typeface="+mn-lt"/>
                <a:ea typeface="+mn-ea"/>
                <a:cs typeface="+mn-cs"/>
              </a:rPr>
            </a:b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download (4).jpg"/>
          <p:cNvPicPr>
            <a:picLocks noChangeAspect="1"/>
          </p:cNvPicPr>
          <p:nvPr/>
        </p:nvPicPr>
        <p:blipFill>
          <a:blip r:embed="rId3"/>
          <a:stretch>
            <a:fillRect/>
          </a:stretch>
        </p:blipFill>
        <p:spPr>
          <a:xfrm>
            <a:off x="5181601" y="914400"/>
            <a:ext cx="3733800" cy="5715000"/>
          </a:xfrm>
          <a:prstGeom prst="rect">
            <a:avLst/>
          </a:prstGeom>
        </p:spPr>
      </p:pic>
    </p:spTree>
  </p:cSld>
  <p:clrMapOvr>
    <a:masterClrMapping/>
  </p:clrMapOvr>
  <p:transition advTm="6000">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685800"/>
            <a:ext cx="5486400" cy="5638800"/>
          </a:xfrm>
        </p:spPr>
        <p:txBody>
          <a:bodyPr>
            <a:normAutofit fontScale="77500" lnSpcReduction="20000"/>
          </a:bodyPr>
          <a:lstStyle/>
          <a:p>
            <a:pPr algn="just"/>
            <a:r>
              <a:rPr lang="en-US" dirty="0" smtClean="0">
                <a:solidFill>
                  <a:schemeClr val="accent3">
                    <a:lumMod val="40000"/>
                    <a:lumOff val="60000"/>
                  </a:schemeClr>
                </a:solidFill>
              </a:rPr>
              <a:t>The annual value of any property you own is taxable under the head 'income from house property'. While there are a few deductions available from this income, income from a property is not taxable under the head 'income from house property' when... </a:t>
            </a:r>
          </a:p>
          <a:p>
            <a:pPr algn="just">
              <a:buNone/>
            </a:pPr>
            <a:r>
              <a:rPr lang="en-US" dirty="0" smtClean="0"/>
              <a:t/>
            </a:r>
            <a:br>
              <a:rPr lang="en-US" dirty="0" smtClean="0"/>
            </a:br>
            <a:r>
              <a:rPr lang="en-US" dirty="0" smtClean="0">
                <a:solidFill>
                  <a:srgbClr val="FFFF00"/>
                </a:solidFill>
              </a:rPr>
              <a:t>a. </a:t>
            </a:r>
            <a:r>
              <a:rPr lang="en-US" dirty="0" smtClean="0">
                <a:solidFill>
                  <a:schemeClr val="accent3">
                    <a:lumMod val="40000"/>
                    <a:lumOff val="60000"/>
                  </a:schemeClr>
                </a:solidFill>
              </a:rPr>
              <a:t>The property is used for one's own business or 	profession. </a:t>
            </a:r>
            <a:br>
              <a:rPr lang="en-US" dirty="0" smtClean="0">
                <a:solidFill>
                  <a:schemeClr val="accent3">
                    <a:lumMod val="40000"/>
                    <a:lumOff val="60000"/>
                  </a:schemeClr>
                </a:solidFill>
              </a:rPr>
            </a:br>
            <a:r>
              <a:rPr lang="en-US" dirty="0" smtClean="0">
                <a:solidFill>
                  <a:srgbClr val="FFFF00"/>
                </a:solidFill>
              </a:rPr>
              <a:t>b. </a:t>
            </a:r>
            <a:r>
              <a:rPr lang="en-US" dirty="0" smtClean="0">
                <a:solidFill>
                  <a:schemeClr val="accent3">
                    <a:lumMod val="40000"/>
                    <a:lumOff val="60000"/>
                  </a:schemeClr>
                </a:solidFill>
              </a:rPr>
              <a:t>The property is self-occupied. </a:t>
            </a:r>
            <a:br>
              <a:rPr lang="en-US" dirty="0" smtClean="0">
                <a:solidFill>
                  <a:schemeClr val="accent3">
                    <a:lumMod val="40000"/>
                    <a:lumOff val="60000"/>
                  </a:schemeClr>
                </a:solidFill>
              </a:rPr>
            </a:br>
            <a:r>
              <a:rPr lang="en-US" dirty="0" smtClean="0">
                <a:solidFill>
                  <a:srgbClr val="FFFF00"/>
                </a:solidFill>
              </a:rPr>
              <a:t>c. </a:t>
            </a:r>
            <a:r>
              <a:rPr lang="en-US" dirty="0" smtClean="0">
                <a:solidFill>
                  <a:schemeClr val="accent3">
                    <a:lumMod val="40000"/>
                    <a:lumOff val="60000"/>
                  </a:schemeClr>
                </a:solidFill>
              </a:rPr>
              <a:t>It is income from a farmhouse. </a:t>
            </a:r>
            <a:r>
              <a:rPr lang="en-US" dirty="0" smtClean="0">
                <a:solidFill>
                  <a:srgbClr val="FFFF00"/>
                </a:solidFill>
              </a:rPr>
              <a:t/>
            </a:r>
            <a:br>
              <a:rPr lang="en-US" dirty="0" smtClean="0">
                <a:solidFill>
                  <a:srgbClr val="FFFF00"/>
                </a:solidFill>
              </a:rPr>
            </a:br>
            <a:r>
              <a:rPr lang="en-US" dirty="0" smtClean="0">
                <a:solidFill>
                  <a:srgbClr val="FFFF00"/>
                </a:solidFill>
              </a:rPr>
              <a:t>d. </a:t>
            </a:r>
            <a:r>
              <a:rPr lang="en-US" dirty="0" smtClean="0">
                <a:solidFill>
                  <a:schemeClr val="accent3">
                    <a:lumMod val="40000"/>
                    <a:lumOff val="60000"/>
                  </a:schemeClr>
                </a:solidFill>
              </a:rPr>
              <a:t>It is the property income of a local authority. </a:t>
            </a:r>
            <a:br>
              <a:rPr lang="en-US" dirty="0" smtClean="0">
                <a:solidFill>
                  <a:schemeClr val="accent3">
                    <a:lumMod val="40000"/>
                    <a:lumOff val="60000"/>
                  </a:schemeClr>
                </a:solidFill>
              </a:rPr>
            </a:br>
            <a:r>
              <a:rPr lang="en-US" dirty="0" smtClean="0">
                <a:solidFill>
                  <a:srgbClr val="FFFF00"/>
                </a:solidFill>
              </a:rPr>
              <a:t>e. </a:t>
            </a:r>
            <a:r>
              <a:rPr lang="en-US" dirty="0" smtClean="0">
                <a:solidFill>
                  <a:schemeClr val="accent3">
                    <a:lumMod val="40000"/>
                    <a:lumOff val="60000"/>
                  </a:schemeClr>
                </a:solidFill>
              </a:rPr>
              <a:t>It is the property income of a university or 	an 	educational institution. </a:t>
            </a:r>
            <a:br>
              <a:rPr lang="en-US" dirty="0" smtClean="0">
                <a:solidFill>
                  <a:schemeClr val="accent3">
                    <a:lumMod val="40000"/>
                    <a:lumOff val="60000"/>
                  </a:schemeClr>
                </a:solidFill>
              </a:rPr>
            </a:br>
            <a:r>
              <a:rPr lang="en-US" dirty="0" smtClean="0">
                <a:solidFill>
                  <a:srgbClr val="FFFF00"/>
                </a:solidFill>
              </a:rPr>
              <a:t>f. </a:t>
            </a:r>
            <a:r>
              <a:rPr lang="en-US" dirty="0" smtClean="0">
                <a:solidFill>
                  <a:schemeClr val="accent3">
                    <a:lumMod val="40000"/>
                    <a:lumOff val="60000"/>
                  </a:schemeClr>
                </a:solidFill>
              </a:rPr>
              <a:t> It is the property income of a trade union. </a:t>
            </a:r>
            <a:br>
              <a:rPr lang="en-US" dirty="0" smtClean="0">
                <a:solidFill>
                  <a:schemeClr val="accent3">
                    <a:lumMod val="40000"/>
                    <a:lumOff val="60000"/>
                  </a:schemeClr>
                </a:solidFill>
              </a:rPr>
            </a:br>
            <a:r>
              <a:rPr lang="en-US" dirty="0" smtClean="0">
                <a:solidFill>
                  <a:srgbClr val="FFFF00"/>
                </a:solidFill>
              </a:rPr>
              <a:t>g. </a:t>
            </a:r>
            <a:r>
              <a:rPr lang="en-US" dirty="0" smtClean="0">
                <a:solidFill>
                  <a:schemeClr val="accent3">
                    <a:lumMod val="40000"/>
                    <a:lumOff val="60000"/>
                  </a:schemeClr>
                </a:solidFill>
              </a:rPr>
              <a:t>It is property held for charitable or religious 	purposes. </a:t>
            </a:r>
            <a:br>
              <a:rPr lang="en-US" dirty="0" smtClean="0">
                <a:solidFill>
                  <a:schemeClr val="accent3">
                    <a:lumMod val="40000"/>
                    <a:lumOff val="60000"/>
                  </a:schemeClr>
                </a:solidFill>
              </a:rPr>
            </a:br>
            <a:r>
              <a:rPr lang="en-US" dirty="0" smtClean="0">
                <a:solidFill>
                  <a:srgbClr val="FFFF00"/>
                </a:solidFill>
              </a:rPr>
              <a:t>h. </a:t>
            </a:r>
            <a:r>
              <a:rPr lang="en-US" dirty="0" smtClean="0">
                <a:solidFill>
                  <a:schemeClr val="accent3">
                    <a:lumMod val="40000"/>
                    <a:lumOff val="60000"/>
                  </a:schemeClr>
                </a:solidFill>
              </a:rPr>
              <a:t>It is the property income of a political party. </a:t>
            </a:r>
            <a:br>
              <a:rPr lang="en-US" dirty="0" smtClean="0">
                <a:solidFill>
                  <a:schemeClr val="accent3">
                    <a:lumMod val="40000"/>
                    <a:lumOff val="60000"/>
                  </a:schemeClr>
                </a:solidFill>
              </a:rPr>
            </a:br>
            <a:r>
              <a:rPr lang="en-US" dirty="0" err="1" smtClean="0">
                <a:solidFill>
                  <a:srgbClr val="FFFF00"/>
                </a:solidFill>
              </a:rPr>
              <a:t>i</a:t>
            </a:r>
            <a:r>
              <a:rPr lang="en-US" dirty="0" smtClean="0">
                <a:solidFill>
                  <a:srgbClr val="FFFF00"/>
                </a:solidFill>
              </a:rPr>
              <a:t>.  </a:t>
            </a:r>
            <a:r>
              <a:rPr lang="en-US" dirty="0" smtClean="0">
                <a:solidFill>
                  <a:schemeClr val="accent3">
                    <a:lumMod val="40000"/>
                    <a:lumOff val="60000"/>
                  </a:schemeClr>
                </a:solidFill>
              </a:rPr>
              <a:t>It is the property income of an approved 	scientific research association.</a:t>
            </a:r>
            <a:endParaRPr lang="en-US" dirty="0">
              <a:solidFill>
                <a:schemeClr val="accent3">
                  <a:lumMod val="40000"/>
                  <a:lumOff val="60000"/>
                </a:schemeClr>
              </a:solidFill>
            </a:endParaRPr>
          </a:p>
        </p:txBody>
      </p:sp>
      <p:sp>
        <p:nvSpPr>
          <p:cNvPr id="4" name="Title 1"/>
          <p:cNvSpPr>
            <a:spLocks noGrp="1"/>
          </p:cNvSpPr>
          <p:nvPr>
            <p:ph type="title"/>
          </p:nvPr>
        </p:nvSpPr>
        <p:spPr>
          <a:xfrm>
            <a:off x="304800" y="-152400"/>
            <a:ext cx="8229600" cy="685800"/>
          </a:xfrm>
        </p:spPr>
        <p:txBody>
          <a:bodyPr>
            <a:normAutofit/>
          </a:bodyPr>
          <a:lstStyle/>
          <a:p>
            <a:r>
              <a:rPr lang="en-US" sz="2800" b="1" dirty="0" smtClean="0">
                <a:solidFill>
                  <a:srgbClr val="FFFF00"/>
                </a:solidFill>
                <a:latin typeface="Bookman Old Style" pitchFamily="18" charset="0"/>
              </a:rPr>
              <a:t> B. Income From House property</a:t>
            </a:r>
            <a:endParaRPr lang="en-US" sz="2800" b="1" dirty="0">
              <a:solidFill>
                <a:srgbClr val="FFFF00"/>
              </a:solidFill>
              <a:latin typeface="Bookman Old Style" pitchFamily="18" charset="0"/>
            </a:endParaRPr>
          </a:p>
        </p:txBody>
      </p:sp>
      <p:pic>
        <p:nvPicPr>
          <p:cNvPr id="5" name="Picture 4" descr="images (17).jpg"/>
          <p:cNvPicPr>
            <a:picLocks noChangeAspect="1"/>
          </p:cNvPicPr>
          <p:nvPr/>
        </p:nvPicPr>
        <p:blipFill>
          <a:blip r:embed="rId3"/>
          <a:stretch>
            <a:fillRect/>
          </a:stretch>
        </p:blipFill>
        <p:spPr>
          <a:xfrm>
            <a:off x="5791200" y="685800"/>
            <a:ext cx="3276600" cy="2286000"/>
          </a:xfrm>
          <a:prstGeom prst="rect">
            <a:avLst/>
          </a:prstGeom>
        </p:spPr>
      </p:pic>
      <p:pic>
        <p:nvPicPr>
          <p:cNvPr id="6" name="Picture 5" descr="images (18).jpg"/>
          <p:cNvPicPr>
            <a:picLocks noChangeAspect="1"/>
          </p:cNvPicPr>
          <p:nvPr/>
        </p:nvPicPr>
        <p:blipFill>
          <a:blip r:embed="rId4"/>
          <a:stretch>
            <a:fillRect/>
          </a:stretch>
        </p:blipFill>
        <p:spPr>
          <a:xfrm>
            <a:off x="5791200" y="3095625"/>
            <a:ext cx="3200400" cy="3076575"/>
          </a:xfrm>
          <a:prstGeom prst="rect">
            <a:avLst/>
          </a:prstGeom>
        </p:spPr>
      </p:pic>
    </p:spTree>
  </p:cSld>
  <p:clrMapOvr>
    <a:masterClrMapping/>
  </p:clrMapOvr>
  <p:transition advTm="6000">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Autofit/>
          </a:bodyPr>
          <a:lstStyle/>
          <a:p>
            <a:r>
              <a:rPr lang="en-US" sz="3200" dirty="0" smtClean="0">
                <a:solidFill>
                  <a:srgbClr val="FFFF00"/>
                </a:solidFill>
              </a:rPr>
              <a:t/>
            </a:r>
            <a:br>
              <a:rPr lang="en-US" sz="3200" dirty="0" smtClean="0">
                <a:solidFill>
                  <a:srgbClr val="FFFF00"/>
                </a:solidFill>
              </a:rPr>
            </a:br>
            <a:r>
              <a:rPr lang="en-US" sz="3200" dirty="0" smtClean="0">
                <a:solidFill>
                  <a:srgbClr val="FFFF00"/>
                </a:solidFill>
              </a:rPr>
              <a:t>C. </a:t>
            </a:r>
            <a:r>
              <a:rPr lang="en-US" sz="3200" b="1" dirty="0" smtClean="0">
                <a:solidFill>
                  <a:srgbClr val="FFFF00"/>
                </a:solidFill>
                <a:latin typeface="Bookman Old Style" pitchFamily="18" charset="0"/>
              </a:rPr>
              <a:t>Profits</a:t>
            </a:r>
            <a:r>
              <a:rPr lang="en-US" sz="3200" b="1" dirty="0" smtClean="0">
                <a:solidFill>
                  <a:srgbClr val="FFFF00"/>
                </a:solidFill>
              </a:rPr>
              <a:t> and gains of business or profession.</a:t>
            </a:r>
            <a:r>
              <a:rPr lang="en-US" sz="3200" dirty="0" smtClean="0">
                <a:solidFill>
                  <a:srgbClr val="FFFF00"/>
                </a:solidFill>
              </a:rPr>
              <a:t> </a:t>
            </a:r>
            <a:endParaRPr lang="en-US" sz="2800" dirty="0">
              <a:solidFill>
                <a:srgbClr val="FFFF00"/>
              </a:solidFill>
            </a:endParaRPr>
          </a:p>
        </p:txBody>
      </p:sp>
      <p:sp>
        <p:nvSpPr>
          <p:cNvPr id="3" name="Content Placeholder 2"/>
          <p:cNvSpPr>
            <a:spLocks noGrp="1"/>
          </p:cNvSpPr>
          <p:nvPr>
            <p:ph idx="1"/>
          </p:nvPr>
        </p:nvSpPr>
        <p:spPr>
          <a:xfrm>
            <a:off x="457200" y="990600"/>
            <a:ext cx="8229600" cy="5334000"/>
          </a:xfrm>
        </p:spPr>
        <p:txBody>
          <a:bodyPr/>
          <a:lstStyle/>
          <a:p>
            <a:endParaRPr lang="en-US" dirty="0"/>
          </a:p>
        </p:txBody>
      </p:sp>
    </p:spTree>
  </p:cSld>
  <p:clrMapOvr>
    <a:masterClrMapping/>
  </p:clrMapOvr>
  <p:transition advTm="6000">
    <p:split orient="vert"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718</TotalTime>
  <Words>640</Words>
  <Application>Microsoft Office PowerPoint</Application>
  <PresentationFormat>On-screen Show (4:3)</PresentationFormat>
  <Paragraphs>80</Paragraphs>
  <Slides>18</Slides>
  <Notes>1</Notes>
  <HiddenSlides>0</HiddenSlides>
  <MMClips>0</MMClips>
  <ScaleCrop>false</ScaleCrop>
  <HeadingPairs>
    <vt:vector size="6" baseType="variant">
      <vt:variant>
        <vt:lpstr>Theme</vt:lpstr>
      </vt:variant>
      <vt:variant>
        <vt:i4>1</vt:i4>
      </vt:variant>
      <vt:variant>
        <vt:lpstr>Slide Titles</vt:lpstr>
      </vt:variant>
      <vt:variant>
        <vt:i4>18</vt:i4>
      </vt:variant>
      <vt:variant>
        <vt:lpstr>Custom Shows</vt:lpstr>
      </vt:variant>
      <vt:variant>
        <vt:i4>1</vt:i4>
      </vt:variant>
    </vt:vector>
  </HeadingPairs>
  <TitlesOfParts>
    <vt:vector size="20" baseType="lpstr">
      <vt:lpstr>Flow</vt:lpstr>
      <vt:lpstr>Tax</vt:lpstr>
      <vt:lpstr>Slide 2</vt:lpstr>
      <vt:lpstr>   Interoduction </vt:lpstr>
      <vt:lpstr>Direct Tax</vt:lpstr>
      <vt:lpstr>1) - Income Tax</vt:lpstr>
      <vt:lpstr>Slide 6</vt:lpstr>
      <vt:lpstr>A. Salaries </vt:lpstr>
      <vt:lpstr> B. Income From House property</vt:lpstr>
      <vt:lpstr> C. Profits and gains of business or profession. </vt:lpstr>
      <vt:lpstr>D. Capital Gains</vt:lpstr>
      <vt:lpstr>E. Income from other sources.</vt:lpstr>
      <vt:lpstr>2. Wealth Tax</vt:lpstr>
      <vt:lpstr>Slide 13</vt:lpstr>
      <vt:lpstr>1. Service Tax</vt:lpstr>
      <vt:lpstr>1. VAT</vt:lpstr>
      <vt:lpstr>1. Excise Duty</vt:lpstr>
      <vt:lpstr>1. Custom Duty</vt:lpstr>
      <vt:lpstr>1. Entertainment Tax</vt:lpstr>
      <vt:lpstr>Taxation</vt:lpstr>
    </vt:vector>
  </TitlesOfParts>
  <Company>FHMCH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Administration</dc:creator>
  <cp:lastModifiedBy>Administration</cp:lastModifiedBy>
  <cp:revision>110</cp:revision>
  <dcterms:created xsi:type="dcterms:W3CDTF">2013-09-29T08:02:31Z</dcterms:created>
  <dcterms:modified xsi:type="dcterms:W3CDTF">2013-10-02T10:18:11Z</dcterms:modified>
</cp:coreProperties>
</file>