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4.xml" ContentType="application/vnd.openxmlformats-officedocument.presentationml.tags+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2"/>
  </p:sldMasterIdLst>
  <p:notesMasterIdLst>
    <p:notesMasterId r:id="rId17"/>
  </p:notesMasterIdLst>
  <p:sldIdLst>
    <p:sldId id="277" r:id="rId3"/>
    <p:sldId id="258" r:id="rId4"/>
    <p:sldId id="260" r:id="rId5"/>
    <p:sldId id="306" r:id="rId6"/>
    <p:sldId id="261" r:id="rId7"/>
    <p:sldId id="297" r:id="rId8"/>
    <p:sldId id="307" r:id="rId9"/>
    <p:sldId id="264" r:id="rId10"/>
    <p:sldId id="308" r:id="rId11"/>
    <p:sldId id="303" r:id="rId12"/>
    <p:sldId id="272" r:id="rId13"/>
    <p:sldId id="282" r:id="rId14"/>
    <p:sldId id="274" r:id="rId15"/>
    <p:sldId id="276"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ion" id="{CB6BBEF7-9717-4733-A929-535518E6EBF6}">
          <p14:sldIdLst>
            <p14:sldId id="277"/>
            <p14:sldId id="258"/>
          </p14:sldIdLst>
        </p14:section>
        <p14:section name="Author Your Presentation" id="{16378913-E5ED-4281-BAF5-F1F938CB0BED}">
          <p14:sldIdLst>
            <p14:sldId id="260"/>
            <p14:sldId id="306"/>
            <p14:sldId id="261"/>
            <p14:sldId id="297"/>
            <p14:sldId id="307"/>
          </p14:sldIdLst>
        </p14:section>
        <p14:section name="Enrich Your Presentation" id="{E2D565D1-BA5E-44E6-A40E-50A644912248}">
          <p14:sldIdLst>
            <p14:sldId id="264"/>
            <p14:sldId id="308"/>
          </p14:sldIdLst>
        </p14:section>
        <p14:section name="Deliver Your Presentation" id="{71D59651-8EFA-4415-9623-98B4C4A8699C}">
          <p14:sldIdLst>
            <p14:sldId id="303"/>
            <p14:sldId id="272"/>
            <p14:sldId id="282"/>
          </p14:sldIdLst>
        </p14:section>
        <p14:section name="There's More!" id="{2E16B512-814A-4DC1-A986-25475E10E0EF}">
          <p14:sldIdLst>
            <p14:sldId id="274"/>
            <p14:sldId id="276"/>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C89E6"/>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62" autoAdjust="0"/>
    <p:restoredTop sz="89825" autoAdjust="0"/>
  </p:normalViewPr>
  <p:slideViewPr>
    <p:cSldViewPr>
      <p:cViewPr varScale="1">
        <p:scale>
          <a:sx n="74" d="100"/>
          <a:sy n="74" d="100"/>
        </p:scale>
        <p:origin x="-468" y="-90"/>
      </p:cViewPr>
      <p:guideLst>
        <p:guide orient="horz" pos="2160"/>
        <p:guide pos="2880"/>
      </p:guideLst>
    </p:cSldViewPr>
  </p:slideViewPr>
  <p:outlineViewPr>
    <p:cViewPr>
      <p:scale>
        <a:sx n="33" d="100"/>
        <a:sy n="33" d="100"/>
      </p:scale>
      <p:origin x="0" y="198"/>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0F830A1-3891-4B82-A120-081866556DA0}" type="datetimeFigureOut">
              <a:rPr lang="en-US" smtClean="0"/>
              <a:pPr/>
              <a:t>9/19/2012</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CC9574-A819-4FE4-99A7-1E27AD09ADC2}" type="slidenum">
              <a:rPr lang="en-US" smtClean="0"/>
              <a:pPr/>
              <a:t>‹#›</a:t>
            </a:fld>
            <a:endParaRPr lang="en-US" dirty="0"/>
          </a:p>
        </p:txBody>
      </p:sp>
    </p:spTree>
    <p:extLst>
      <p:ext uri="{BB962C8B-B14F-4D97-AF65-F5344CB8AC3E}">
        <p14:creationId xmlns:p14="http://schemas.microsoft.com/office/powerpoint/2010/main" val="24734822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smtClean="0"/>
          </a:p>
        </p:txBody>
      </p:sp>
      <p:sp>
        <p:nvSpPr>
          <p:cNvPr id="4" name="Slide Number Placeholder 3"/>
          <p:cNvSpPr>
            <a:spLocks noGrp="1"/>
          </p:cNvSpPr>
          <p:nvPr>
            <p:ph type="sldNum" sz="quarter" idx="10"/>
          </p:nvPr>
        </p:nvSpPr>
        <p:spPr/>
        <p:txBody>
          <a:bodyPr/>
          <a:lstStyle/>
          <a:p>
            <a:fld id="{58CC9574-A819-4FE4-99A7-1E27AD09ADC2}" type="slidenum">
              <a:rPr lang="en-US" smtClean="0"/>
              <a:pPr/>
              <a:t>1</a:t>
            </a:fld>
            <a:endParaRPr lang="en-US" dirty="0"/>
          </a:p>
        </p:txBody>
      </p:sp>
    </p:spTree>
    <p:extLst>
      <p:ext uri="{BB962C8B-B14F-4D97-AF65-F5344CB8AC3E}">
        <p14:creationId xmlns:p14="http://schemas.microsoft.com/office/powerpoint/2010/main" val="27315113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8CC9574-A819-4FE4-99A7-1E27AD09ADC2}" type="slidenum">
              <a:rPr lang="en-US" smtClean="0"/>
              <a:pPr/>
              <a:t>10</a:t>
            </a:fld>
            <a:endParaRPr lang="en-US" dirty="0"/>
          </a:p>
        </p:txBody>
      </p:sp>
    </p:spTree>
    <p:extLst>
      <p:ext uri="{BB962C8B-B14F-4D97-AF65-F5344CB8AC3E}">
        <p14:creationId xmlns:p14="http://schemas.microsoft.com/office/powerpoint/2010/main" val="335755898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11</a:t>
            </a:fld>
            <a:endParaRPr lang="en-US" dirty="0">
              <a:solidFill>
                <a:prstClr val="black"/>
              </a:solidFill>
            </a:endParaRPr>
          </a:p>
        </p:txBody>
      </p:sp>
    </p:spTree>
    <p:extLst>
      <p:ext uri="{BB962C8B-B14F-4D97-AF65-F5344CB8AC3E}">
        <p14:creationId xmlns:p14="http://schemas.microsoft.com/office/powerpoint/2010/main" val="24407407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7D77045-401A-4D5E-BFE3-54C21A8A6634}" type="slidenum">
              <a:rPr lang="en-US" smtClean="0">
                <a:solidFill>
                  <a:prstClr val="black"/>
                </a:solidFill>
              </a:rPr>
              <a:pPr/>
              <a:t>12</a:t>
            </a:fld>
            <a:endParaRPr lang="en-US" dirty="0">
              <a:solidFill>
                <a:prstClr val="black"/>
              </a:solidFill>
            </a:endParaRPr>
          </a:p>
        </p:txBody>
      </p:sp>
    </p:spTree>
    <p:extLst>
      <p:ext uri="{BB962C8B-B14F-4D97-AF65-F5344CB8AC3E}">
        <p14:creationId xmlns:p14="http://schemas.microsoft.com/office/powerpoint/2010/main" val="2945890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13</a:t>
            </a:fld>
            <a:endParaRPr lang="en-US" dirty="0">
              <a:solidFill>
                <a:prstClr val="black"/>
              </a:solidFill>
            </a:endParaRPr>
          </a:p>
        </p:txBody>
      </p:sp>
    </p:spTree>
    <p:extLst>
      <p:ext uri="{BB962C8B-B14F-4D97-AF65-F5344CB8AC3E}">
        <p14:creationId xmlns:p14="http://schemas.microsoft.com/office/powerpoint/2010/main" val="6283698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14</a:t>
            </a:fld>
            <a:endParaRPr lang="en-US" dirty="0">
              <a:solidFill>
                <a:prstClr val="black"/>
              </a:solidFill>
            </a:endParaRPr>
          </a:p>
        </p:txBody>
      </p:sp>
    </p:spTree>
    <p:extLst>
      <p:ext uri="{BB962C8B-B14F-4D97-AF65-F5344CB8AC3E}">
        <p14:creationId xmlns:p14="http://schemas.microsoft.com/office/powerpoint/2010/main" val="20156151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pPr/>
              <a:t>2</a:t>
            </a:fld>
            <a:endParaRPr lang="en-US" dirty="0"/>
          </a:p>
        </p:txBody>
      </p:sp>
    </p:spTree>
    <p:extLst>
      <p:ext uri="{BB962C8B-B14F-4D97-AF65-F5344CB8AC3E}">
        <p14:creationId xmlns:p14="http://schemas.microsoft.com/office/powerpoint/2010/main" val="10410488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3</a:t>
            </a:fld>
            <a:endParaRPr lang="en-US" dirty="0">
              <a:solidFill>
                <a:prstClr val="black"/>
              </a:solidFill>
            </a:endParaRPr>
          </a:p>
        </p:txBody>
      </p:sp>
    </p:spTree>
    <p:extLst>
      <p:ext uri="{BB962C8B-B14F-4D97-AF65-F5344CB8AC3E}">
        <p14:creationId xmlns:p14="http://schemas.microsoft.com/office/powerpoint/2010/main" val="1801314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21269571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5</a:t>
            </a:fld>
            <a:endParaRPr lang="en-US" dirty="0">
              <a:solidFill>
                <a:prstClr val="black"/>
              </a:solidFill>
            </a:endParaRPr>
          </a:p>
        </p:txBody>
      </p:sp>
    </p:spTree>
    <p:extLst>
      <p:ext uri="{BB962C8B-B14F-4D97-AF65-F5344CB8AC3E}">
        <p14:creationId xmlns:p14="http://schemas.microsoft.com/office/powerpoint/2010/main" val="11279957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6</a:t>
            </a:fld>
            <a:endParaRPr lang="en-US" dirty="0">
              <a:solidFill>
                <a:prstClr val="black"/>
              </a:solidFill>
            </a:endParaRPr>
          </a:p>
        </p:txBody>
      </p:sp>
    </p:spTree>
    <p:extLst>
      <p:ext uri="{BB962C8B-B14F-4D97-AF65-F5344CB8AC3E}">
        <p14:creationId xmlns:p14="http://schemas.microsoft.com/office/powerpoint/2010/main" val="12847443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7</a:t>
            </a:fld>
            <a:endParaRPr lang="en-US" dirty="0">
              <a:solidFill>
                <a:prstClr val="black"/>
              </a:solidFill>
            </a:endParaRPr>
          </a:p>
        </p:txBody>
      </p:sp>
    </p:spTree>
    <p:extLst>
      <p:ext uri="{BB962C8B-B14F-4D97-AF65-F5344CB8AC3E}">
        <p14:creationId xmlns:p14="http://schemas.microsoft.com/office/powerpoint/2010/main" val="3954994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8</a:t>
            </a:fld>
            <a:endParaRPr lang="en-US" dirty="0">
              <a:solidFill>
                <a:prstClr val="black"/>
              </a:solidFill>
            </a:endParaRPr>
          </a:p>
        </p:txBody>
      </p:sp>
    </p:spTree>
    <p:extLst>
      <p:ext uri="{BB962C8B-B14F-4D97-AF65-F5344CB8AC3E}">
        <p14:creationId xmlns:p14="http://schemas.microsoft.com/office/powerpoint/2010/main" val="306511512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B891980-0BF3-461C-95D4-87E094E9751C}" type="slidenum">
              <a:rPr lang="en-US" smtClean="0">
                <a:solidFill>
                  <a:prstClr val="black"/>
                </a:solidFill>
              </a:rPr>
              <a:pPr/>
              <a:t>9</a:t>
            </a:fld>
            <a:endParaRPr lang="en-US" dirty="0">
              <a:solidFill>
                <a:prstClr val="black"/>
              </a:solidFill>
            </a:endParaRPr>
          </a:p>
        </p:txBody>
      </p:sp>
    </p:spTree>
    <p:extLst>
      <p:ext uri="{BB962C8B-B14F-4D97-AF65-F5344CB8AC3E}">
        <p14:creationId xmlns:p14="http://schemas.microsoft.com/office/powerpoint/2010/main" val="125452869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stretch>
            <a:fillRect/>
          </a:stretch>
        </p:blipFill>
        <p:spPr>
          <a:xfrm>
            <a:off x="20548" y="20547"/>
            <a:ext cx="3498527" cy="2825393"/>
          </a:xfrm>
          <a:prstGeom prst="rect">
            <a:avLst/>
          </a:prstGeom>
        </p:spPr>
      </p:pic>
      <p:pic>
        <p:nvPicPr>
          <p:cNvPr id="8" name="Picture 7"/>
          <p:cNvPicPr>
            <a:picLocks noChangeAspect="1"/>
          </p:cNvPicPr>
          <p:nvPr userDrawn="1"/>
        </p:nvPicPr>
        <p:blipFill>
          <a:blip r:embed="rId3" cstate="print"/>
          <a:stretch>
            <a:fillRect/>
          </a:stretch>
        </p:blipFill>
        <p:spPr>
          <a:xfrm>
            <a:off x="3503486" y="20548"/>
            <a:ext cx="5624418" cy="2825496"/>
          </a:xfrm>
          <a:prstGeom prst="rect">
            <a:avLst/>
          </a:prstGeom>
        </p:spPr>
      </p:pic>
      <p:pic>
        <p:nvPicPr>
          <p:cNvPr id="9" name="Picture 8"/>
          <p:cNvPicPr>
            <a:picLocks noChangeAspect="1"/>
          </p:cNvPicPr>
          <p:nvPr userDrawn="1"/>
        </p:nvPicPr>
        <p:blipFill>
          <a:blip r:embed="rId4" cstate="print"/>
          <a:stretch>
            <a:fillRect/>
          </a:stretch>
        </p:blipFill>
        <p:spPr>
          <a:xfrm>
            <a:off x="20923" y="2818500"/>
            <a:ext cx="7668994" cy="2296266"/>
          </a:xfrm>
          <a:prstGeom prst="rect">
            <a:avLst/>
          </a:prstGeom>
        </p:spPr>
      </p:pic>
      <p:pic>
        <p:nvPicPr>
          <p:cNvPr id="10" name="Picture 9"/>
          <p:cNvPicPr>
            <a:picLocks noChangeAspect="1"/>
          </p:cNvPicPr>
          <p:nvPr userDrawn="1"/>
        </p:nvPicPr>
        <p:blipFill>
          <a:blip r:embed="rId5" cstate="print"/>
          <a:stretch>
            <a:fillRect/>
          </a:stretch>
        </p:blipFill>
        <p:spPr>
          <a:xfrm>
            <a:off x="7662119" y="2819400"/>
            <a:ext cx="1461333" cy="2293850"/>
          </a:xfrm>
          <a:prstGeom prst="rect">
            <a:avLst/>
          </a:prstGeom>
        </p:spPr>
      </p:pic>
      <p:pic>
        <p:nvPicPr>
          <p:cNvPr id="11" name="Picture 10"/>
          <p:cNvPicPr>
            <a:picLocks/>
          </p:cNvPicPr>
          <p:nvPr userDrawn="1"/>
        </p:nvPicPr>
        <p:blipFill>
          <a:blip r:embed="rId6" cstate="print"/>
          <a:stretch>
            <a:fillRect/>
          </a:stretch>
        </p:blipFill>
        <p:spPr>
          <a:xfrm>
            <a:off x="20548" y="5089818"/>
            <a:ext cx="9098280" cy="1737360"/>
          </a:xfrm>
          <a:prstGeom prst="rect">
            <a:avLst/>
          </a:prstGeom>
        </p:spPr>
      </p:pic>
      <p:sp>
        <p:nvSpPr>
          <p:cNvPr id="14" name="Rectangle 13"/>
          <p:cNvSpPr/>
          <p:nvPr userDrawn="1"/>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sp>
        <p:nvSpPr>
          <p:cNvPr id="4" name="Date Placeholder 3"/>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9/19/2012</a:t>
            </a:fld>
            <a:endParaRPr lang="en-US" dirty="0"/>
          </a:p>
        </p:txBody>
      </p:sp>
      <p:sp>
        <p:nvSpPr>
          <p:cNvPr id="5" name="Footer Placeholder 4"/>
          <p:cNvSpPr>
            <a:spLocks noGrp="1"/>
          </p:cNvSpPr>
          <p:nvPr>
            <p:ph type="ftr" sz="quarter" idx="11"/>
          </p:nvPr>
        </p:nvSpPr>
        <p:spPr/>
        <p:txBody>
          <a:bodyPr/>
          <a:lstStyle>
            <a:lvl1pPr>
              <a:defRPr>
                <a:solidFill>
                  <a:schemeClr val="bg1"/>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15" name="Text Placeholder 15"/>
          <p:cNvSpPr>
            <a:spLocks noGrp="1"/>
          </p:cNvSpPr>
          <p:nvPr>
            <p:ph type="body" sz="quarter" idx="14" hasCustomPrompt="1"/>
          </p:nvPr>
        </p:nvSpPr>
        <p:spPr>
          <a:xfrm>
            <a:off x="3581400" y="1295400"/>
            <a:ext cx="5105400" cy="1416269"/>
          </a:xfrm>
        </p:spPr>
        <p:txBody>
          <a:bodyPr anchor="b">
            <a:normAutofit/>
          </a:bodyPr>
          <a:lstStyle>
            <a:lvl1pPr algn="r">
              <a:buNone/>
              <a:defRPr lang="en-US" sz="2200" kern="1200" dirty="0" smtClean="0">
                <a:solidFill>
                  <a:schemeClr val="tx1">
                    <a:lumMod val="75000"/>
                    <a:lumOff val="25000"/>
                  </a:schemeClr>
                </a:solidFill>
                <a:latin typeface="Calibri" pitchFamily="34" charset="0"/>
                <a:ea typeface="+mn-ea"/>
                <a:cs typeface="+mn-cs"/>
              </a:defRPr>
            </a:lvl1pPr>
          </a:lstStyle>
          <a:p>
            <a:pPr lvl="0"/>
            <a:r>
              <a:rPr lang="en-US" dirty="0" smtClean="0"/>
              <a:t>Click to edit Master subtitle style</a:t>
            </a:r>
            <a:endParaRPr lang="en-US" dirty="0"/>
          </a:p>
        </p:txBody>
      </p:sp>
      <p:sp>
        <p:nvSpPr>
          <p:cNvPr id="2" name="Title 1"/>
          <p:cNvSpPr>
            <a:spLocks noGrp="1"/>
          </p:cNvSpPr>
          <p:nvPr>
            <p:ph type="title"/>
          </p:nvPr>
        </p:nvSpPr>
        <p:spPr>
          <a:xfrm>
            <a:off x="106344" y="4114800"/>
            <a:ext cx="7315200" cy="914400"/>
          </a:xfrm>
        </p:spPr>
        <p:txBody>
          <a:bodyPr anchor="b" anchorCtr="0">
            <a:normAutofit/>
          </a:bodyPr>
          <a:lstStyle>
            <a:lvl1pPr marL="0" indent="0">
              <a:defRPr lang="en-US" sz="3600" b="1" kern="1200" baseline="0">
                <a:solidFill>
                  <a:schemeClr val="bg1"/>
                </a:solidFill>
                <a:latin typeface="Arial" pitchFamily="34" charset="0"/>
                <a:ea typeface="+mn-ea"/>
                <a:cs typeface="Arial" pitchFamily="34" charset="0"/>
              </a:defRPr>
            </a:lvl1pPr>
          </a:lstStyle>
          <a:p>
            <a:pPr marL="342900" lvl="0" indent="-342900" algn="l" defTabSz="914400" rtl="0" eaLnBrk="1" latinLnBrk="0" hangingPunct="1">
              <a:spcBef>
                <a:spcPct val="20000"/>
              </a:spcBef>
              <a:buFont typeface="Arial" pitchFamily="34" charset="0"/>
              <a:buNone/>
            </a:pPr>
            <a:r>
              <a:rPr lang="en-US" smtClean="0"/>
              <a:t>Click to edit Master title style</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0-#ppt_h/2"/>
                                          </p:val>
                                        </p:tav>
                                        <p:tav tm="100000">
                                          <p:val>
                                            <p:strVal val="#ppt_y"/>
                                          </p:val>
                                        </p:tav>
                                      </p:tavLst>
                                    </p:anim>
                                  </p:childTnLst>
                                </p:cTn>
                              </p:par>
                              <p:par>
                                <p:cTn id="9" presetID="2" presetClass="entr" presetSubtype="3" fill="hold" nodeType="with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1+#ppt_w/2"/>
                                          </p:val>
                                        </p:tav>
                                        <p:tav tm="100000">
                                          <p:val>
                                            <p:strVal val="#ppt_x"/>
                                          </p:val>
                                        </p:tav>
                                      </p:tavLst>
                                    </p:anim>
                                    <p:anim calcmode="lin" valueType="num">
                                      <p:cBhvr additive="base">
                                        <p:cTn id="12" dur="500" fill="hold"/>
                                        <p:tgtEl>
                                          <p:spTgt spid="8"/>
                                        </p:tgtEl>
                                        <p:attrNameLst>
                                          <p:attrName>ppt_y</p:attrName>
                                        </p:attrNameLst>
                                      </p:cBhvr>
                                      <p:tavLst>
                                        <p:tav tm="0">
                                          <p:val>
                                            <p:strVal val="0-#ppt_h/2"/>
                                          </p:val>
                                        </p:tav>
                                        <p:tav tm="100000">
                                          <p:val>
                                            <p:strVal val="#ppt_y"/>
                                          </p:val>
                                        </p:tav>
                                      </p:tavLst>
                                    </p:anim>
                                  </p:childTnLst>
                                </p:cTn>
                              </p:par>
                              <p:par>
                                <p:cTn id="13" presetID="2" presetClass="entr" presetSubtype="2" fill="hold" grpId="0" nodeType="withEffect">
                                  <p:stCondLst>
                                    <p:cond delay="0"/>
                                  </p:stCondLst>
                                  <p:childTnLst>
                                    <p:set>
                                      <p:cBhvr>
                                        <p:cTn id="14" dur="1" fill="hold">
                                          <p:stCondLst>
                                            <p:cond delay="0"/>
                                          </p:stCondLst>
                                        </p:cTn>
                                        <p:tgtEl>
                                          <p:spTgt spid="15">
                                            <p:txEl>
                                              <p:pRg st="0" end="0"/>
                                            </p:txEl>
                                          </p:spTgt>
                                        </p:tgtEl>
                                        <p:attrNameLst>
                                          <p:attrName>style.visibility</p:attrName>
                                        </p:attrNameLst>
                                      </p:cBhvr>
                                      <p:to>
                                        <p:strVal val="visible"/>
                                      </p:to>
                                    </p:set>
                                    <p:anim calcmode="lin" valueType="num">
                                      <p:cBhvr additive="base">
                                        <p:cTn id="15" dur="500" fill="hold"/>
                                        <p:tgtEl>
                                          <p:spTgt spid="15">
                                            <p:txEl>
                                              <p:pRg st="0" end="0"/>
                                            </p:txEl>
                                          </p:spTgt>
                                        </p:tgtEl>
                                        <p:attrNameLst>
                                          <p:attrName>ppt_x</p:attrName>
                                        </p:attrNameLst>
                                      </p:cBhvr>
                                      <p:tavLst>
                                        <p:tav tm="0">
                                          <p:val>
                                            <p:strVal val="1+#ppt_w/2"/>
                                          </p:val>
                                        </p:tav>
                                        <p:tav tm="100000">
                                          <p:val>
                                            <p:strVal val="#ppt_x"/>
                                          </p:val>
                                        </p:tav>
                                      </p:tavLst>
                                    </p:anim>
                                    <p:anim calcmode="lin" valueType="num">
                                      <p:cBhvr additive="base">
                                        <p:cTn id="16" dur="500" fill="hold"/>
                                        <p:tgtEl>
                                          <p:spTgt spid="15">
                                            <p:txEl>
                                              <p:pRg st="0" end="0"/>
                                            </p:txEl>
                                          </p:spTgt>
                                        </p:tgtEl>
                                        <p:attrNameLst>
                                          <p:attrName>ppt_y</p:attrName>
                                        </p:attrNameLst>
                                      </p:cBhvr>
                                      <p:tavLst>
                                        <p:tav tm="0">
                                          <p:val>
                                            <p:strVal val="#ppt_y"/>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anim calcmode="lin" valueType="num">
                                      <p:cBhvr>
                                        <p:cTn id="20" dur="500" fill="hold"/>
                                        <p:tgtEl>
                                          <p:spTgt spid="11"/>
                                        </p:tgtEl>
                                        <p:attrNameLst>
                                          <p:attrName>ppt_x</p:attrName>
                                        </p:attrNameLst>
                                      </p:cBhvr>
                                      <p:tavLst>
                                        <p:tav tm="0">
                                          <p:val>
                                            <p:strVal val="#ppt_x"/>
                                          </p:val>
                                        </p:tav>
                                        <p:tav tm="100000">
                                          <p:val>
                                            <p:strVal val="#ppt_x"/>
                                          </p:val>
                                        </p:tav>
                                      </p:tavLst>
                                    </p:anim>
                                    <p:anim calcmode="lin" valueType="num">
                                      <p:cBhvr>
                                        <p:cTn id="21" dur="500" fill="hold"/>
                                        <p:tgtEl>
                                          <p:spTgt spid="11"/>
                                        </p:tgtEl>
                                        <p:attrNameLst>
                                          <p:attrName>ppt_y</p:attrName>
                                        </p:attrNameLst>
                                      </p:cBhvr>
                                      <p:tavLst>
                                        <p:tav tm="0">
                                          <p:val>
                                            <p:strVal val="#ppt_y+.1"/>
                                          </p:val>
                                        </p:tav>
                                        <p:tav tm="100000">
                                          <p:val>
                                            <p:strVal val="#ppt_y"/>
                                          </p:val>
                                        </p:tav>
                                      </p:tavLst>
                                    </p:anim>
                                  </p:childTnLst>
                                </p:cTn>
                              </p:par>
                              <p:par>
                                <p:cTn id="22" presetID="2" presetClass="entr" presetSubtype="8" fill="hold" nodeType="withEffect">
                                  <p:stCondLst>
                                    <p:cond delay="0"/>
                                  </p:stCondLst>
                                  <p:childTnLst>
                                    <p:set>
                                      <p:cBhvr>
                                        <p:cTn id="23" dur="1" fill="hold">
                                          <p:stCondLst>
                                            <p:cond delay="0"/>
                                          </p:stCondLst>
                                        </p:cTn>
                                        <p:tgtEl>
                                          <p:spTgt spid="9"/>
                                        </p:tgtEl>
                                        <p:attrNameLst>
                                          <p:attrName>style.visibility</p:attrName>
                                        </p:attrNameLst>
                                      </p:cBhvr>
                                      <p:to>
                                        <p:strVal val="visible"/>
                                      </p:to>
                                    </p:set>
                                    <p:anim calcmode="lin" valueType="num">
                                      <p:cBhvr additive="base">
                                        <p:cTn id="24" dur="500" fill="hold"/>
                                        <p:tgtEl>
                                          <p:spTgt spid="9"/>
                                        </p:tgtEl>
                                        <p:attrNameLst>
                                          <p:attrName>ppt_x</p:attrName>
                                        </p:attrNameLst>
                                      </p:cBhvr>
                                      <p:tavLst>
                                        <p:tav tm="0">
                                          <p:val>
                                            <p:strVal val="0-#ppt_w/2"/>
                                          </p:val>
                                        </p:tav>
                                        <p:tav tm="100000">
                                          <p:val>
                                            <p:strVal val="#ppt_x"/>
                                          </p:val>
                                        </p:tav>
                                      </p:tavLst>
                                    </p:anim>
                                    <p:anim calcmode="lin" valueType="num">
                                      <p:cBhvr additive="base">
                                        <p:cTn id="25" dur="500" fill="hold"/>
                                        <p:tgtEl>
                                          <p:spTgt spid="9"/>
                                        </p:tgtEl>
                                        <p:attrNameLst>
                                          <p:attrName>ppt_y</p:attrName>
                                        </p:attrNameLst>
                                      </p:cBhvr>
                                      <p:tavLst>
                                        <p:tav tm="0">
                                          <p:val>
                                            <p:strVal val="#ppt_y"/>
                                          </p:val>
                                        </p:tav>
                                        <p:tav tm="100000">
                                          <p:val>
                                            <p:strVal val="#ppt_y"/>
                                          </p:val>
                                        </p:tav>
                                      </p:tavLst>
                                    </p:anim>
                                  </p:childTnLst>
                                </p:cTn>
                              </p:par>
                              <p:par>
                                <p:cTn id="26" presetID="2" presetClass="entr" presetSubtype="2"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additive="base">
                                        <p:cTn id="28" dur="500" fill="hold"/>
                                        <p:tgtEl>
                                          <p:spTgt spid="10"/>
                                        </p:tgtEl>
                                        <p:attrNameLst>
                                          <p:attrName>ppt_x</p:attrName>
                                        </p:attrNameLst>
                                      </p:cBhvr>
                                      <p:tavLst>
                                        <p:tav tm="0">
                                          <p:val>
                                            <p:strVal val="1+#ppt_w/2"/>
                                          </p:val>
                                        </p:tav>
                                        <p:tav tm="100000">
                                          <p:val>
                                            <p:strVal val="#ppt_x"/>
                                          </p:val>
                                        </p:tav>
                                      </p:tavLst>
                                    </p:anim>
                                    <p:anim calcmode="lin" valueType="num">
                                      <p:cBhvr additive="base">
                                        <p:cTn id="29" dur="500" fill="hold"/>
                                        <p:tgtEl>
                                          <p:spTgt spid="10"/>
                                        </p:tgtEl>
                                        <p:attrNameLst>
                                          <p:attrName>ppt_y</p:attrName>
                                        </p:attrNameLst>
                                      </p:cBhvr>
                                      <p:tavLst>
                                        <p:tav tm="0">
                                          <p:val>
                                            <p:strVal val="#ppt_y"/>
                                          </p:val>
                                        </p:tav>
                                        <p:tav tm="100000">
                                          <p:val>
                                            <p:strVal val="#ppt_y"/>
                                          </p:val>
                                        </p:tav>
                                      </p:tavLst>
                                    </p:anim>
                                  </p:childTnLst>
                                </p:cTn>
                              </p:par>
                              <p:par>
                                <p:cTn id="30" presetID="10" presetClass="entr" presetSubtype="0" fill="hold" grpId="0" nodeType="withEffect">
                                  <p:stCondLst>
                                    <p:cond delay="50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75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build="p">
        <p:tmplLst>
          <p:tmpl lvl="1">
            <p:tnLst>
              <p:par>
                <p:cTn presetID="2" presetClass="entr" presetSubtype="2" fill="hold" nodeType="withEffect">
                  <p:stCondLst>
                    <p:cond delay="0"/>
                  </p:stCondLst>
                  <p:childTnLst>
                    <p:set>
                      <p:cBhvr>
                        <p:cTn dur="1" fill="hold">
                          <p:stCondLst>
                            <p:cond delay="0"/>
                          </p:stCondLst>
                        </p:cTn>
                        <p:tgtEl>
                          <p:spTgt spid="15"/>
                        </p:tgtEl>
                        <p:attrNameLst>
                          <p:attrName>style.visibility</p:attrName>
                        </p:attrNameLst>
                      </p:cBhvr>
                      <p:to>
                        <p:strVal val="visible"/>
                      </p:to>
                    </p:set>
                    <p:anim calcmode="lin" valueType="num">
                      <p:cBhvr additive="base">
                        <p:cTn dur="500" fill="hold"/>
                        <p:tgtEl>
                          <p:spTgt spid="15"/>
                        </p:tgtEl>
                        <p:attrNameLst>
                          <p:attrName>ppt_x</p:attrName>
                        </p:attrNameLst>
                      </p:cBhvr>
                      <p:tavLst>
                        <p:tav tm="0">
                          <p:val>
                            <p:strVal val="1+#ppt_w/2"/>
                          </p:val>
                        </p:tav>
                        <p:tav tm="100000">
                          <p:val>
                            <p:strVal val="#ppt_x"/>
                          </p:val>
                        </p:tav>
                      </p:tavLst>
                    </p:anim>
                    <p:anim calcmode="lin" valueType="num">
                      <p:cBhvr additive="base">
                        <p:cTn dur="500" fill="hold"/>
                        <p:tgtEl>
                          <p:spTgt spid="15"/>
                        </p:tgtEl>
                        <p:attrNameLst>
                          <p:attrName>ppt_y</p:attrName>
                        </p:attrNameLst>
                      </p:cBhvr>
                      <p:tavLst>
                        <p:tav tm="0">
                          <p:val>
                            <p:strVal val="#ppt_y"/>
                          </p:val>
                        </p:tav>
                        <p:tav tm="100000">
                          <p:val>
                            <p:strVal val="#ppt_y"/>
                          </p:val>
                        </p:tav>
                      </p:tavLst>
                    </p:anim>
                  </p:childTnLst>
                </p:cTn>
              </p:par>
            </p:tnLst>
          </p:tmpl>
        </p:tmplLst>
      </p:bldP>
    </p:bld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Media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9/19/2012</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6" name="Rectangle 5"/>
          <p:cNvSpPr/>
          <p:nvPr userDrawn="1"/>
        </p:nvSpPr>
        <p:spPr>
          <a:xfrm>
            <a:off x="595263" y="4800600"/>
            <a:ext cx="4873752"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7" name="Title 1"/>
          <p:cNvSpPr>
            <a:spLocks noGrp="1"/>
          </p:cNvSpPr>
          <p:nvPr>
            <p:ph type="title"/>
          </p:nvPr>
        </p:nvSpPr>
        <p:spPr>
          <a:xfrm>
            <a:off x="606552" y="4800600"/>
            <a:ext cx="4809244" cy="566738"/>
          </a:xfrm>
        </p:spPr>
        <p:txBody>
          <a:bodyPr anchor="b">
            <a:normAutofit/>
          </a:bodyPr>
          <a:lstStyle>
            <a:lvl1pPr algn="ctr">
              <a:defRPr sz="1800" b="0" i="1">
                <a:solidFill>
                  <a:schemeClr val="bg1">
                    <a:lumMod val="85000"/>
                  </a:schemeClr>
                </a:solidFill>
                <a:latin typeface="Georgia" pitchFamily="18" charset="0"/>
              </a:defRPr>
            </a:lvl1pPr>
          </a:lstStyle>
          <a:p>
            <a:r>
              <a:rPr lang="en-US" smtClean="0"/>
              <a:t>Click to edit Master title style</a:t>
            </a:r>
            <a:endParaRPr lang="en-US" dirty="0"/>
          </a:p>
        </p:txBody>
      </p:sp>
      <p:sp>
        <p:nvSpPr>
          <p:cNvPr id="9" name="Media Placeholder 8"/>
          <p:cNvSpPr>
            <a:spLocks noGrp="1"/>
          </p:cNvSpPr>
          <p:nvPr>
            <p:ph type="media" sz="quarter" idx="13"/>
          </p:nvPr>
        </p:nvSpPr>
        <p:spPr>
          <a:xfrm>
            <a:off x="587022" y="838200"/>
            <a:ext cx="4873752" cy="3812822"/>
          </a:xfrm>
        </p:spPr>
        <p:txBody>
          <a:bodyPr/>
          <a:lstStyle>
            <a:lvl1pPr>
              <a:buNone/>
              <a:defRPr/>
            </a:lvl1pPr>
          </a:lstStyle>
          <a:p>
            <a:r>
              <a:rPr lang="en-US" smtClean="0"/>
              <a:t>Click icon to add media</a:t>
            </a:r>
            <a:endParaRPr lang="en-US" dirty="0"/>
          </a:p>
        </p:txBody>
      </p:sp>
      <p:sp>
        <p:nvSpPr>
          <p:cNvPr id="11" name="Text Placeholder 10"/>
          <p:cNvSpPr>
            <a:spLocks noGrp="1"/>
          </p:cNvSpPr>
          <p:nvPr>
            <p:ph type="body" sz="quarter" idx="14"/>
          </p:nvPr>
        </p:nvSpPr>
        <p:spPr>
          <a:xfrm>
            <a:off x="5776863" y="838200"/>
            <a:ext cx="2819400" cy="4636911"/>
          </a:xfrm>
        </p:spPr>
        <p:txBody>
          <a:bodyPr>
            <a:normAutofit/>
          </a:bodyPr>
          <a:lstStyle>
            <a:lvl1pPr marL="0" indent="0" algn="l">
              <a:buNone/>
              <a:defRPr sz="2400">
                <a:solidFill>
                  <a:schemeClr val="bg1"/>
                </a:solidFill>
              </a:defRPr>
            </a:lvl1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wipe/>
      </p:transition>
    </mc:Choice>
    <mc:Fallback xmlns="">
      <p:transition spd="slow">
        <p:wip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8" name="Rectangle 7"/>
          <p:cNvSpPr/>
          <p:nvPr userDrawn="1"/>
        </p:nvSpPr>
        <p:spPr>
          <a:xfrm>
            <a:off x="1792800" y="4800600"/>
            <a:ext cx="5500800" cy="685800"/>
          </a:xfrm>
          <a:prstGeom prst="rect">
            <a:avLst/>
          </a:prstGeom>
          <a:solidFill>
            <a:schemeClr val="tx1">
              <a:lumMod val="95000"/>
              <a:lumOff val="5000"/>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latin typeface="Georgia" pitchFamily="18" charset="0"/>
            </a:endParaRPr>
          </a:p>
        </p:txBody>
      </p:sp>
      <p:sp>
        <p:nvSpPr>
          <p:cNvPr id="2" name="Title 1"/>
          <p:cNvSpPr>
            <a:spLocks noGrp="1"/>
          </p:cNvSpPr>
          <p:nvPr>
            <p:ph type="title"/>
          </p:nvPr>
        </p:nvSpPr>
        <p:spPr>
          <a:xfrm>
            <a:off x="1792288" y="4800600"/>
            <a:ext cx="5486400" cy="566738"/>
          </a:xfrm>
        </p:spPr>
        <p:txBody>
          <a:bodyPr anchor="b">
            <a:normAutofit/>
          </a:bodyPr>
          <a:lstStyle>
            <a:lvl1pPr algn="ctr">
              <a:defRPr sz="1800" b="0" i="1">
                <a:solidFill>
                  <a:schemeClr val="bg1">
                    <a:lumMod val="85000"/>
                  </a:schemeClr>
                </a:solidFill>
                <a:latin typeface="Georgia" pitchFamily="18" charset="0"/>
              </a:defRPr>
            </a:lvl1pPr>
          </a:lstStyle>
          <a:p>
            <a:r>
              <a:rPr lang="en-US" smtClean="0"/>
              <a:t>Click to edit Master title style</a:t>
            </a:r>
            <a:endParaRPr lang="en-US" dirty="0"/>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792288" y="5562600"/>
            <a:ext cx="5486400" cy="60960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9/19/2012</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and Vertical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258050E-B668-4FA7-85AD-C750C80A6E9B}" type="datetimeFigureOut">
              <a:rPr lang="en-US" smtClean="0"/>
              <a:pPr/>
              <a:t>9/19/2012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0D5ECE-8B49-45CD-BE81-EF81920D1969}" type="slidenum">
              <a:rPr lang="en-US" smtClean="0"/>
              <a:pPr/>
              <a:t>‹#›</a:t>
            </a:fld>
            <a:endParaRPr lang="en-US" dirty="0"/>
          </a:p>
        </p:txBody>
      </p:sp>
      <p:sp>
        <p:nvSpPr>
          <p:cNvPr id="14" name="Title 1"/>
          <p:cNvSpPr>
            <a:spLocks noGrp="1"/>
          </p:cNvSpPr>
          <p:nvPr>
            <p:ph type="title" hasCustomPrompt="1"/>
          </p:nvPr>
        </p:nvSpPr>
        <p:spPr>
          <a:xfrm>
            <a:off x="0" y="414867"/>
            <a:ext cx="5029200" cy="457200"/>
          </a:xfrm>
          <a:solidFill>
            <a:schemeClr val="tx1">
              <a:lumMod val="50000"/>
              <a:lumOff val="50000"/>
            </a:schemeClr>
          </a:solidFill>
        </p:spPr>
        <p:txBody>
          <a:bodyPr>
            <a:normAutofit/>
          </a:bodyPr>
          <a:lstStyle>
            <a:lvl1pPr algn="l">
              <a:defRPr lang="en-US" sz="2800" b="1" kern="1200" baseline="0" dirty="0">
                <a:solidFill>
                  <a:schemeClr val="bg1"/>
                </a:solidFill>
                <a:latin typeface="+mn-lt"/>
                <a:ea typeface="+mn-ea"/>
                <a:cs typeface="+mn-cs"/>
              </a:defRPr>
            </a:lvl1pPr>
          </a:lstStyle>
          <a:p>
            <a:r>
              <a:rPr lang="en-US" dirty="0" smtClean="0"/>
              <a:t>    Click to edit Master title style</a:t>
            </a:r>
            <a:endParaRPr lang="en-US" dirty="0"/>
          </a:p>
        </p:txBody>
      </p:sp>
    </p:spTree>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715000" y="274638"/>
            <a:ext cx="2057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5105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9/19/2012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Blank">
    <p:bg>
      <p:bgRef idx="1001">
        <a:schemeClr val="bg1"/>
      </p:bgRef>
    </p:bg>
    <p:spTree>
      <p:nvGrpSpPr>
        <p:cNvPr id="1" name=""/>
        <p:cNvGrpSpPr/>
        <p:nvPr/>
      </p:nvGrpSpPr>
      <p:grpSpPr>
        <a:xfrm>
          <a:off x="0" y="0"/>
          <a:ext cx="0" cy="0"/>
          <a:chOff x="0" y="0"/>
          <a:chExt cx="0" cy="0"/>
        </a:xfrm>
      </p:grpSpPr>
      <p:pic>
        <p:nvPicPr>
          <p:cNvPr id="5" name="Picture 4"/>
          <p:cNvPicPr>
            <a:picLocks noChangeAspect="1"/>
          </p:cNvPicPr>
          <p:nvPr userDrawn="1"/>
        </p:nvPicPr>
        <p:blipFill rotWithShape="1">
          <a:blip r:embed="rId2" cstate="print"/>
          <a:srcRect l="2599" r="5874" b="5262"/>
          <a:stretch/>
        </p:blipFill>
        <p:spPr>
          <a:xfrm>
            <a:off x="3530" y="5867400"/>
            <a:ext cx="9144000" cy="1053694"/>
          </a:xfrm>
          <a:prstGeom prst="rect">
            <a:avLst/>
          </a:prstGeom>
        </p:spPr>
      </p:pic>
      <p:sp>
        <p:nvSpPr>
          <p:cNvPr id="2" name="Date Placeholder 1"/>
          <p:cNvSpPr>
            <a:spLocks noGrp="1"/>
          </p:cNvSpPr>
          <p:nvPr>
            <p:ph type="dt" sz="half" idx="10"/>
          </p:nvPr>
        </p:nvSpPr>
        <p:spPr/>
        <p:txBody>
          <a:bodyPr/>
          <a:lstStyle/>
          <a:p>
            <a:fld id="{2FF934E2-BBB6-4D34-BB01-078E9AA25260}" type="datetimeFigureOut">
              <a:rPr lang="en-US" smtClean="0"/>
              <a:pPr/>
              <a:t>9/19/2012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3820FCD-5F4C-4989-BE05-0A8208BCBC21}"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000" fill="hold"/>
                                        <p:tgtEl>
                                          <p:spTgt spid="5"/>
                                        </p:tgtEl>
                                        <p:attrNameLst>
                                          <p:attrName>ppt_x</p:attrName>
                                        </p:attrNameLst>
                                      </p:cBhvr>
                                      <p:tavLst>
                                        <p:tav tm="0">
                                          <p:val>
                                            <p:strVal val="#ppt_x"/>
                                          </p:val>
                                        </p:tav>
                                        <p:tav tm="100000">
                                          <p:val>
                                            <p:strVal val="#ppt_x"/>
                                          </p:val>
                                        </p:tav>
                                      </p:tavLst>
                                    </p:anim>
                                    <p:anim calcmode="lin" valueType="num">
                                      <p:cBhvr additive="base">
                                        <p:cTn id="8"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971800" y="1992354"/>
            <a:ext cx="5867400" cy="1970046"/>
          </a:xfrm>
        </p:spPr>
        <p:txBody>
          <a:bodyPr anchor="ctr">
            <a:normAutofit/>
          </a:bodyPr>
          <a:lstStyle>
            <a:lvl1pPr algn="l">
              <a:defRPr sz="3000" b="1" cap="all"/>
            </a:lvl1pPr>
          </a:lstStyle>
          <a:p>
            <a:r>
              <a:rPr lang="en-US" smtClean="0"/>
              <a:t>Click to edit Master title style</a:t>
            </a:r>
            <a:endParaRPr lang="en-US" dirty="0"/>
          </a:p>
        </p:txBody>
      </p:sp>
      <p:sp>
        <p:nvSpPr>
          <p:cNvPr id="3" name="Text Placeholder 2"/>
          <p:cNvSpPr>
            <a:spLocks noGrp="1"/>
          </p:cNvSpPr>
          <p:nvPr>
            <p:ph type="body" idx="1"/>
          </p:nvPr>
        </p:nvSpPr>
        <p:spPr>
          <a:xfrm>
            <a:off x="381000" y="5105400"/>
            <a:ext cx="8229601" cy="375787"/>
          </a:xfrm>
        </p:spPr>
        <p:txBody>
          <a:bodyPr anchor="b">
            <a:normAutofit/>
          </a:bodyPr>
          <a:lstStyle>
            <a:lvl1pPr marL="0" indent="0" algn="r">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7" name="Oval 6"/>
          <p:cNvSpPr/>
          <p:nvPr userDrawn="1"/>
        </p:nvSpPr>
        <p:spPr>
          <a:xfrm>
            <a:off x="762000" y="1946209"/>
            <a:ext cx="2057400" cy="2057400"/>
          </a:xfrm>
          <a:prstGeom prst="ellipse">
            <a:avLst/>
          </a:prstGeom>
          <a:gradFill flip="none" rotWithShape="1">
            <a:gsLst>
              <a:gs pos="0">
                <a:srgbClr val="F39C29"/>
              </a:gs>
              <a:gs pos="50000">
                <a:srgbClr val="F7931D"/>
              </a:gs>
              <a:gs pos="100000">
                <a:srgbClr val="FF6600"/>
              </a:gs>
            </a:gsLst>
            <a:path path="circle">
              <a:fillToRect l="50000" t="50000" r="50000" b="50000"/>
            </a:path>
            <a:tileRect/>
          </a:gradFill>
          <a:ln w="82550">
            <a:noFill/>
          </a:ln>
          <a:effectLst>
            <a:outerShdw blurRad="1524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
        <p:nvSpPr>
          <p:cNvPr id="8" name="Rectangle 7"/>
          <p:cNvSpPr/>
          <p:nvPr userDrawn="1"/>
        </p:nvSpPr>
        <p:spPr>
          <a:xfrm>
            <a:off x="8686800" y="526537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6600"/>
                </a:solidFill>
              </a:rPr>
              <a:t>           </a:t>
            </a:r>
            <a:endParaRPr lang="en-US" dirty="0">
              <a:solidFill>
                <a:srgbClr val="FF6600"/>
              </a:solidFill>
            </a:endParaRPr>
          </a:p>
        </p:txBody>
      </p:sp>
      <p:sp>
        <p:nvSpPr>
          <p:cNvPr id="9" name="Oval 8"/>
          <p:cNvSpPr/>
          <p:nvPr userDrawn="1"/>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       </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 cstate="print"/>
          <a:srcRect l="2599" r="5874" b="5262"/>
          <a:stretch/>
        </p:blipFill>
        <p:spPr>
          <a:xfrm>
            <a:off x="3530" y="5867400"/>
            <a:ext cx="9144000" cy="1053694"/>
          </a:xfrm>
          <a:prstGeom prst="rect">
            <a:avLst/>
          </a:prstGeom>
        </p:spPr>
      </p:pic>
      <p:sp>
        <p:nvSpPr>
          <p:cNvPr id="2" name="Title 1"/>
          <p:cNvSpPr>
            <a:spLocks noGrp="1"/>
          </p:cNvSpPr>
          <p:nvPr>
            <p:ph type="title"/>
          </p:nvPr>
        </p:nvSpPr>
        <p:spPr>
          <a:xfrm>
            <a:off x="436180" y="76200"/>
            <a:ext cx="8403020" cy="685800"/>
          </a:xfrm>
        </p:spPr>
        <p:txBody>
          <a:bodyPr anchor="ctr" anchorCtr="0">
            <a:normAutofit/>
          </a:bodyPr>
          <a:lstStyle>
            <a:lvl1pPr algn="l">
              <a:defRPr sz="3000" b="0">
                <a:solidFill>
                  <a:schemeClr val="tx1">
                    <a:lumMod val="85000"/>
                    <a:lumOff val="15000"/>
                  </a:schemeClr>
                </a:solidFill>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9/19/2012</a:t>
            </a:fld>
            <a:endParaRPr lang="en-US" dirty="0"/>
          </a:p>
        </p:txBody>
      </p:sp>
      <p:sp>
        <p:nvSpPr>
          <p:cNvPr id="5" name="Footer Placeholder 4"/>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1000" fill="hold"/>
                                        <p:tgtEl>
                                          <p:spTgt spid="7"/>
                                        </p:tgtEl>
                                        <p:attrNameLst>
                                          <p:attrName>ppt_x</p:attrName>
                                        </p:attrNameLst>
                                      </p:cBhvr>
                                      <p:tavLst>
                                        <p:tav tm="0">
                                          <p:val>
                                            <p:strVal val="#ppt_x"/>
                                          </p:val>
                                        </p:tav>
                                        <p:tav tm="100000">
                                          <p:val>
                                            <p:strVal val="#ppt_x"/>
                                          </p:val>
                                        </p:tav>
                                      </p:tavLst>
                                    </p:anim>
                                    <p:anim calcmode="lin" valueType="num">
                                      <p:cBhvr additive="base">
                                        <p:cTn id="8" dur="10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solidFill>
                  <a:schemeClr val="tx1">
                    <a:lumMod val="85000"/>
                    <a:lumOff val="15000"/>
                  </a:schemeClr>
                </a:solidFill>
              </a:defRPr>
            </a:lvl1pPr>
          </a:lstStyle>
          <a:p>
            <a:fld id="{A258050E-B668-4FA7-85AD-C750C80A6E9B}" type="datetimeFigureOut">
              <a:rPr lang="en-US" smtClean="0"/>
              <a:pPr/>
              <a:t>9/19/2012</a:t>
            </a:fld>
            <a:endParaRPr lang="en-US" dirty="0"/>
          </a:p>
        </p:txBody>
      </p:sp>
      <p:sp>
        <p:nvSpPr>
          <p:cNvPr id="4" name="Footer Placeholder 3"/>
          <p:cNvSpPr>
            <a:spLocks noGrp="1"/>
          </p:cNvSpPr>
          <p:nvPr>
            <p:ph type="ftr" sz="quarter" idx="11"/>
          </p:nvPr>
        </p:nvSpPr>
        <p:spPr/>
        <p:txBody>
          <a:bodyPr/>
          <a:lstStyle>
            <a:lvl1pPr>
              <a:defRPr>
                <a:solidFill>
                  <a:schemeClr val="tx1">
                    <a:lumMod val="85000"/>
                    <a:lumOff val="15000"/>
                  </a:schemeClr>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tx1">
                    <a:lumMod val="85000"/>
                    <a:lumOff val="15000"/>
                  </a:schemeClr>
                </a:solidFill>
              </a:defRPr>
            </a:lvl1pPr>
          </a:lstStyle>
          <a:p>
            <a:fld id="{240D5ECE-8B49-45CD-BE81-EF81920D1969}" type="slidenum">
              <a:rPr lang="en-US" smtClean="0"/>
              <a:pPr/>
              <a:t>‹#›</a:t>
            </a:fld>
            <a:endParaRPr lang="en-US" dirty="0"/>
          </a:p>
        </p:txBody>
      </p:sp>
      <p:sp>
        <p:nvSpPr>
          <p:cNvPr id="6" name="Content Placeholder 2"/>
          <p:cNvSpPr>
            <a:spLocks noGrp="1"/>
          </p:cNvSpPr>
          <p:nvPr>
            <p:ph idx="1"/>
          </p:nvPr>
        </p:nvSpPr>
        <p:spPr>
          <a:xfrm>
            <a:off x="457200" y="1600200"/>
            <a:ext cx="8229600" cy="4525963"/>
          </a:xfrm>
        </p:spPr>
        <p:txBody>
          <a:bodyPr/>
          <a:lstStyle>
            <a:lvl1pPr>
              <a:defRPr>
                <a:solidFill>
                  <a:schemeClr val="tx1">
                    <a:lumMod val="85000"/>
                    <a:lumOff val="15000"/>
                  </a:schemeClr>
                </a:solidFill>
              </a:defRPr>
            </a:lvl1pPr>
            <a:lvl2pPr>
              <a:defRPr>
                <a:solidFill>
                  <a:schemeClr val="tx1">
                    <a:lumMod val="85000"/>
                    <a:lumOff val="15000"/>
                  </a:schemeClr>
                </a:solidFill>
              </a:defRPr>
            </a:lvl2pPr>
            <a:lvl3pPr>
              <a:defRPr>
                <a:solidFill>
                  <a:schemeClr val="tx1">
                    <a:lumMod val="85000"/>
                    <a:lumOff val="15000"/>
                  </a:schemeClr>
                </a:solidFill>
              </a:defRPr>
            </a:lvl3pPr>
            <a:lvl4pPr>
              <a:defRPr>
                <a:solidFill>
                  <a:schemeClr val="tx1">
                    <a:lumMod val="85000"/>
                    <a:lumOff val="15000"/>
                  </a:schemeClr>
                </a:solidFill>
              </a:defRPr>
            </a:lvl4pPr>
            <a:lvl5pPr>
              <a:defRPr>
                <a:solidFill>
                  <a:schemeClr val="tx1">
                    <a:lumMod val="85000"/>
                    <a:lumOff val="15000"/>
                  </a:schemeClr>
                </a:solidFil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Obj" preserve="1">
  <p:cSld name="Two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80999" y="1"/>
            <a:ext cx="7068015" cy="838200"/>
          </a:xfrm>
        </p:spPr>
        <p:txBody>
          <a:bodyPr anchor="b">
            <a:normAutofit/>
          </a:bodyPr>
          <a:lstStyle>
            <a:lvl1pPr algn="l">
              <a:defRPr sz="2800">
                <a:solidFill>
                  <a:schemeClr val="bg1"/>
                </a:solidFill>
              </a:defRPr>
            </a:lvl1pPr>
          </a:lstStyle>
          <a:p>
            <a:r>
              <a:rPr lang="en-US" smtClean="0"/>
              <a:t>Click to edit Master title style</a:t>
            </a:r>
            <a:endParaRPr lang="en-US" dirty="0"/>
          </a:p>
        </p:txBody>
      </p:sp>
      <p:sp>
        <p:nvSpPr>
          <p:cNvPr id="3" name="Content Placeholder 2"/>
          <p:cNvSpPr>
            <a:spLocks noGrp="1"/>
          </p:cNvSpPr>
          <p:nvPr>
            <p:ph sz="half" idx="1"/>
          </p:nvPr>
        </p:nvSpPr>
        <p:spPr>
          <a:xfrm>
            <a:off x="457200" y="1676402"/>
            <a:ext cx="4038600" cy="3971455"/>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76400"/>
            <a:ext cx="4038600" cy="3971454"/>
          </a:xfrm>
        </p:spPr>
        <p:txBody>
          <a:bodyPr/>
          <a:lstStyle>
            <a:lvl1pPr>
              <a:defRPr sz="2800">
                <a:solidFill>
                  <a:schemeClr val="tx1">
                    <a:lumMod val="85000"/>
                    <a:lumOff val="15000"/>
                  </a:schemeClr>
                </a:solidFill>
              </a:defRPr>
            </a:lvl1pPr>
            <a:lvl2pPr>
              <a:defRPr sz="2400">
                <a:solidFill>
                  <a:schemeClr val="tx1">
                    <a:lumMod val="85000"/>
                    <a:lumOff val="15000"/>
                  </a:schemeClr>
                </a:solidFill>
              </a:defRPr>
            </a:lvl2pPr>
            <a:lvl3pPr>
              <a:defRPr sz="2000">
                <a:solidFill>
                  <a:schemeClr val="tx1">
                    <a:lumMod val="85000"/>
                    <a:lumOff val="15000"/>
                  </a:schemeClr>
                </a:solidFill>
              </a:defRPr>
            </a:lvl3pPr>
            <a:lvl4pPr>
              <a:defRPr sz="1800">
                <a:solidFill>
                  <a:schemeClr val="tx1">
                    <a:lumMod val="85000"/>
                    <a:lumOff val="15000"/>
                  </a:schemeClr>
                </a:solidFill>
              </a:defRPr>
            </a:lvl4pPr>
            <a:lvl5pPr>
              <a:defRPr sz="1800">
                <a:solidFill>
                  <a:schemeClr val="tx1">
                    <a:lumMod val="85000"/>
                    <a:lumOff val="15000"/>
                  </a:schemeClr>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58050E-B668-4FA7-85AD-C750C80A6E9B}" type="datetimeFigureOut">
              <a:rPr lang="en-US" smtClean="0"/>
              <a:pPr/>
              <a:t>9/19/2012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40D5ECE-8B49-45CD-BE81-EF81920D1969}" type="slidenum">
              <a:rPr lang="en-US" smtClean="0"/>
              <a:pPr/>
              <a:t>‹#›</a:t>
            </a:fld>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9/19/2012</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pic>
        <p:nvPicPr>
          <p:cNvPr id="6" name="Picture 5"/>
          <p:cNvPicPr>
            <a:picLocks noChangeAspect="1"/>
          </p:cNvPicPr>
          <p:nvPr userDrawn="1"/>
        </p:nvPicPr>
        <p:blipFill>
          <a:blip r:embed="rId3" cstate="print"/>
          <a:stretch>
            <a:fillRect/>
          </a:stretch>
        </p:blipFill>
        <p:spPr>
          <a:xfrm>
            <a:off x="0" y="762000"/>
            <a:ext cx="2445488" cy="2286000"/>
          </a:xfrm>
          <a:prstGeom prst="rect">
            <a:avLst/>
          </a:prstGeom>
        </p:spPr>
      </p:pic>
      <p:sp>
        <p:nvSpPr>
          <p:cNvPr id="2" name="Title 1"/>
          <p:cNvSpPr>
            <a:spLocks noGrp="1"/>
          </p:cNvSpPr>
          <p:nvPr>
            <p:ph type="title"/>
          </p:nvPr>
        </p:nvSpPr>
        <p:spPr>
          <a:xfrm>
            <a:off x="1124400" y="2077200"/>
            <a:ext cx="7010400" cy="1143000"/>
          </a:xfrm>
        </p:spPr>
        <p:txBody>
          <a:bodyPr/>
          <a:lstStyle>
            <a:lvl1pPr algn="l">
              <a:defRPr/>
            </a:lvl1pPr>
          </a:lstStyle>
          <a:p>
            <a:r>
              <a:rPr lang="en-US" smtClean="0"/>
              <a:t>Click to edit Master 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0-#ppt_w/2"/>
                                          </p:val>
                                        </p:tav>
                                        <p:tav tm="100000">
                                          <p:val>
                                            <p:strVal val="#ppt_x"/>
                                          </p:val>
                                        </p:tav>
                                      </p:tavLst>
                                    </p:anim>
                                    <p:anim calcmode="lin" valueType="num">
                                      <p:cBhvr additive="base">
                                        <p:cTn id="8"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le Only: Emphasis">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58050E-B668-4FA7-85AD-C750C80A6E9B}" type="datetimeFigureOut">
              <a:rPr lang="en-US" smtClean="0"/>
              <a:pPr/>
              <a:t>9/19/2012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40D5ECE-8B49-45CD-BE81-EF81920D1969}" type="slidenum">
              <a:rPr lang="en-US" smtClean="0"/>
              <a:pPr/>
              <a:t>‹#›</a:t>
            </a:fld>
            <a:endParaRPr lang="en-US" dirty="0"/>
          </a:p>
        </p:txBody>
      </p:sp>
      <p:sp>
        <p:nvSpPr>
          <p:cNvPr id="6" name="Title 1"/>
          <p:cNvSpPr>
            <a:spLocks noGrp="1"/>
          </p:cNvSpPr>
          <p:nvPr>
            <p:ph type="title" hasCustomPrompt="1"/>
          </p:nvPr>
        </p:nvSpPr>
        <p:spPr>
          <a:xfrm>
            <a:off x="290400" y="3081000"/>
            <a:ext cx="8686800" cy="1095600"/>
          </a:xfrm>
        </p:spPr>
        <p:txBody>
          <a:bodyPr>
            <a:normAutofit/>
          </a:bodyPr>
          <a:lstStyle>
            <a:lvl1pPr algn="ctr">
              <a:defRPr lang="en-US" sz="4600" b="1" kern="1200" spc="-150" baseline="0" dirty="0" smtClean="0">
                <a:ln>
                  <a:gradFill>
                    <a:gsLst>
                      <a:gs pos="0">
                        <a:schemeClr val="bg1"/>
                      </a:gs>
                      <a:gs pos="50000">
                        <a:schemeClr val="bg1">
                          <a:lumMod val="75000"/>
                        </a:schemeClr>
                      </a:gs>
                    </a:gsLst>
                    <a:lin ang="5400000" scaled="0"/>
                  </a:gradFill>
                </a:ln>
                <a:gradFill>
                  <a:gsLst>
                    <a:gs pos="11000">
                      <a:schemeClr val="bg1">
                        <a:lumMod val="75000"/>
                      </a:schemeClr>
                    </a:gs>
                    <a:gs pos="91000">
                      <a:schemeClr val="bg1"/>
                    </a:gs>
                  </a:gsLst>
                  <a:lin ang="16200000" scaled="1"/>
                </a:gradFill>
                <a:effectLst>
                  <a:outerShdw blurRad="38100" algn="ctr" rotWithShape="0">
                    <a:prstClr val="black">
                      <a:alpha val="25000"/>
                    </a:prstClr>
                  </a:outerShdw>
                  <a:reflection blurRad="6350" stA="60000" endA="900" endPos="58000" dir="5400000" sy="-100000" algn="bl" rotWithShape="0"/>
                </a:effectLst>
                <a:latin typeface="+mn-lt"/>
                <a:ea typeface="+mn-ea"/>
                <a:cs typeface="+mn-cs"/>
              </a:defRPr>
            </a:lvl1pPr>
          </a:lstStyle>
          <a:p>
            <a:r>
              <a:rPr lang="en-US" dirty="0" smtClean="0"/>
              <a:t>Click to edit Master Title Style</a:t>
            </a:r>
            <a:endParaRPr lang="en-US" dirty="0"/>
          </a:p>
        </p:txBody>
      </p:sp>
      <p:sp>
        <p:nvSpPr>
          <p:cNvPr id="7" name="Text Placeholder 2"/>
          <p:cNvSpPr>
            <a:spLocks noGrp="1"/>
          </p:cNvSpPr>
          <p:nvPr>
            <p:ph type="body" idx="1"/>
          </p:nvPr>
        </p:nvSpPr>
        <p:spPr>
          <a:xfrm>
            <a:off x="283952" y="2424752"/>
            <a:ext cx="8694000" cy="639762"/>
          </a:xfrm>
        </p:spPr>
        <p:txBody>
          <a:bodyPr anchor="b">
            <a:normAutofit/>
          </a:bodyPr>
          <a:lstStyle>
            <a:lvl1pPr marL="0" indent="0" algn="ctr">
              <a:buNone/>
              <a:defRPr lang="en-US" sz="2800" kern="1200" dirty="0" smtClean="0">
                <a:solidFill>
                  <a:srgbClr val="2E507A">
                    <a:alpha val="81000"/>
                  </a:srgb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le with Text ">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9/19/2012</a:t>
            </a:fld>
            <a:endParaRPr lang="en-US" dirty="0"/>
          </a:p>
        </p:txBody>
      </p:sp>
      <p:sp>
        <p:nvSpPr>
          <p:cNvPr id="4" name="Footer Placeholder 3"/>
          <p:cNvSpPr>
            <a:spLocks noGrp="1"/>
          </p:cNvSpPr>
          <p:nvPr>
            <p:ph type="ftr" sz="quarter" idx="11"/>
          </p:nvPr>
        </p:nvSpPr>
        <p:spPr/>
        <p:txBody>
          <a:bodyPr/>
          <a:lstStyle>
            <a:lvl1pPr>
              <a:defRPr>
                <a:solidFill>
                  <a:schemeClr val="bg1"/>
                </a:solidFill>
              </a:defRPr>
            </a:lvl1pPr>
          </a:lstStyle>
          <a:p>
            <a:endParaRPr lang="en-US" dirty="0"/>
          </a:p>
        </p:txBody>
      </p:sp>
      <p:sp>
        <p:nvSpPr>
          <p:cNvPr id="5" name="Slide Number Placeholder 4"/>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
        <p:nvSpPr>
          <p:cNvPr id="7" name="Rectangle 6"/>
          <p:cNvSpPr/>
          <p:nvPr userDrawn="1"/>
        </p:nvSpPr>
        <p:spPr>
          <a:xfrm>
            <a:off x="0" y="2895600"/>
            <a:ext cx="7543800" cy="2133600"/>
          </a:xfrm>
          <a:prstGeom prst="rect">
            <a:avLst/>
          </a:prstGeom>
          <a:gradFill flip="none" rotWithShape="1">
            <a:gsLst>
              <a:gs pos="63000">
                <a:schemeClr val="tx1">
                  <a:lumMod val="85000"/>
                  <a:lumOff val="15000"/>
                  <a:alpha val="49000"/>
                </a:schemeClr>
              </a:gs>
              <a:gs pos="100000">
                <a:schemeClr val="tx1">
                  <a:lumMod val="95000"/>
                  <a:lumOff val="5000"/>
                  <a:alpha val="56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itle 1"/>
          <p:cNvSpPr>
            <a:spLocks noGrp="1"/>
          </p:cNvSpPr>
          <p:nvPr>
            <p:ph type="title"/>
          </p:nvPr>
        </p:nvSpPr>
        <p:spPr>
          <a:xfrm>
            <a:off x="414867" y="3200400"/>
            <a:ext cx="7010400" cy="1676400"/>
          </a:xfrm>
        </p:spPr>
        <p:txBody>
          <a:bodyPr>
            <a:normAutofit/>
          </a:bodyPr>
          <a:lstStyle>
            <a:lvl1pPr marL="0" algn="l" defTabSz="914400" rtl="0" eaLnBrk="1" latinLnBrk="0" hangingPunct="1">
              <a:defRPr lang="en-US" sz="4000" kern="1200" dirty="0">
                <a:solidFill>
                  <a:schemeClr val="bg1"/>
                </a:solidFill>
                <a:latin typeface="+mn-lt"/>
                <a:ea typeface="+mn-ea"/>
                <a:cs typeface="+mn-cs"/>
              </a:defRPr>
            </a:lvl1pPr>
          </a:lstStyle>
          <a:p>
            <a:r>
              <a:rPr lang="en-US" smtClean="0"/>
              <a:t>Click to edit Master title style</a:t>
            </a:r>
            <a:endParaRPr lang="en-US" dirty="0"/>
          </a:p>
        </p:txBody>
      </p:sp>
      <p:sp>
        <p:nvSpPr>
          <p:cNvPr id="10" name="Text Placeholder 15"/>
          <p:cNvSpPr>
            <a:spLocks noGrp="1"/>
          </p:cNvSpPr>
          <p:nvPr>
            <p:ph type="body" sz="quarter" idx="14" hasCustomPrompt="1"/>
          </p:nvPr>
        </p:nvSpPr>
        <p:spPr>
          <a:xfrm>
            <a:off x="4648200" y="664780"/>
            <a:ext cx="4191000" cy="381000"/>
          </a:xfrm>
        </p:spPr>
        <p:txBody>
          <a:bodyPr>
            <a:normAutofit/>
          </a:bodyPr>
          <a:lstStyle>
            <a:lvl1pPr algn="r">
              <a:buNone/>
              <a:defRPr lang="en-US" sz="1800" b="1" kern="1200" dirty="0" smtClean="0">
                <a:solidFill>
                  <a:schemeClr val="bg1">
                    <a:lumMod val="65000"/>
                  </a:schemeClr>
                </a:solidFill>
                <a:latin typeface="Calibri" pitchFamily="34" charset="0"/>
                <a:ea typeface="+mn-ea"/>
                <a:cs typeface="+mn-cs"/>
              </a:defRPr>
            </a:lvl1pPr>
          </a:lstStyle>
          <a:p>
            <a:pPr lvl="0"/>
            <a:r>
              <a:rPr lang="en-US" dirty="0" smtClean="0"/>
              <a:t>Click to edit Master subtitle style</a:t>
            </a:r>
            <a:endParaRPr lang="en-US" dirty="0"/>
          </a:p>
        </p:txBody>
      </p:sp>
    </p:spTree>
  </p:cSld>
  <p:clrMapOvr>
    <a:masterClrMapping/>
  </p:clrMapOvr>
  <mc:AlternateContent xmlns:mc="http://schemas.openxmlformats.org/markup-compatibility/2006" xmlns:p14="http://schemas.microsoft.com/office/powerpoint/2010/main">
    <mc:Choice Requires="p14">
      <p:transition spd="slow" p14:dur="2000">
        <p14:vortex/>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75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125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1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autoUpdateAnimBg="0"/>
    </p:bld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28600" y="609600"/>
            <a:ext cx="3008313" cy="825500"/>
          </a:xfrm>
        </p:spPr>
        <p:txBody>
          <a:bodyPr anchor="b"/>
          <a:lstStyle>
            <a:lvl1pPr algn="l">
              <a:defRPr sz="2000" b="1"/>
            </a:lvl1pPr>
          </a:lstStyle>
          <a:p>
            <a:r>
              <a:rPr lang="en-US" smtClean="0"/>
              <a:t>Click to edit Master title style</a:t>
            </a:r>
            <a:endParaRPr lang="en-US" dirty="0"/>
          </a:p>
        </p:txBody>
      </p:sp>
      <p:sp>
        <p:nvSpPr>
          <p:cNvPr id="3" name="Content Placeholder 2"/>
          <p:cNvSpPr>
            <a:spLocks noGrp="1"/>
          </p:cNvSpPr>
          <p:nvPr>
            <p:ph idx="1"/>
          </p:nvPr>
        </p:nvSpPr>
        <p:spPr>
          <a:xfrm>
            <a:off x="3803650" y="609600"/>
            <a:ext cx="5111750" cy="5334000"/>
          </a:xfrm>
        </p:spPr>
        <p:txBody>
          <a:bodyPr/>
          <a:lstStyle>
            <a:lvl1pPr>
              <a:defRPr sz="2800">
                <a:solidFill>
                  <a:schemeClr val="bg1"/>
                </a:solidFill>
              </a:defRPr>
            </a:lvl1pPr>
            <a:lvl2pPr>
              <a:defRPr sz="2800">
                <a:solidFill>
                  <a:schemeClr val="bg1"/>
                </a:solidFill>
              </a:defRPr>
            </a:lvl2pPr>
            <a:lvl3pPr>
              <a:defRPr sz="2400">
                <a:solidFill>
                  <a:schemeClr val="bg1"/>
                </a:solidFill>
              </a:defRPr>
            </a:lvl3pPr>
            <a:lvl4pPr>
              <a:defRPr sz="2000">
                <a:solidFill>
                  <a:schemeClr val="bg1"/>
                </a:solidFill>
              </a:defRPr>
            </a:lvl4pPr>
            <a:lvl5pPr>
              <a:defRPr sz="2000">
                <a:solidFill>
                  <a:schemeClr val="bg1"/>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28600" y="1435101"/>
            <a:ext cx="3008313" cy="3822699"/>
          </a:xfrm>
        </p:spPr>
        <p:txBody>
          <a:bodyPr/>
          <a:lstStyle>
            <a:lvl1pPr marL="0" indent="0">
              <a:buNone/>
              <a:defRPr sz="1400">
                <a:solidFill>
                  <a:schemeClr val="tx1">
                    <a:lumMod val="75000"/>
                    <a:lumOff val="2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solidFill>
                  <a:schemeClr val="bg1"/>
                </a:solidFill>
              </a:defRPr>
            </a:lvl1pPr>
          </a:lstStyle>
          <a:p>
            <a:fld id="{A258050E-B668-4FA7-85AD-C750C80A6E9B}" type="datetimeFigureOut">
              <a:rPr lang="en-US" smtClean="0"/>
              <a:pPr/>
              <a:t>9/19/2012</a:t>
            </a:fld>
            <a:endParaRPr lang="en-US" dirty="0"/>
          </a:p>
        </p:txBody>
      </p:sp>
      <p:sp>
        <p:nvSpPr>
          <p:cNvPr id="6" name="Footer Placeholder 5"/>
          <p:cNvSpPr>
            <a:spLocks noGrp="1"/>
          </p:cNvSpPr>
          <p:nvPr>
            <p:ph type="ftr" sz="quarter" idx="11"/>
          </p:nvPr>
        </p:nvSpPr>
        <p:spPr/>
        <p:txBody>
          <a:bodyPr/>
          <a:lstStyle>
            <a:lvl1pPr>
              <a:defRPr>
                <a:solidFill>
                  <a:schemeClr val="bg1"/>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bg1"/>
                </a:solidFill>
              </a:defRPr>
            </a:lvl1pPr>
          </a:lstStyle>
          <a:p>
            <a:fld id="{240D5ECE-8B49-45CD-BE81-EF81920D1969}" type="slidenum">
              <a:rPr lang="en-US" smtClean="0"/>
              <a:pPr/>
              <a:t>‹#›</a:t>
            </a:fld>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16" cstate="print"/>
          <a:srcRect l="2599" r="5874" b="5262"/>
          <a:stretch/>
        </p:blipFill>
        <p:spPr>
          <a:xfrm>
            <a:off x="3530" y="5867400"/>
            <a:ext cx="9144000" cy="1053694"/>
          </a:xfrm>
          <a:prstGeom prst="rect">
            <a:avLst/>
          </a:prstGeom>
        </p:spPr>
      </p:pic>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58050E-B668-4FA7-85AD-C750C80A6E9B}" type="datetimeFigureOut">
              <a:rPr lang="en-US" smtClean="0"/>
              <a:pPr/>
              <a:t>9/19/2012</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0D5ECE-8B49-45CD-BE81-EF81920D1969}" type="slidenum">
              <a:rPr lang="en-US" smtClean="0"/>
              <a:pPr/>
              <a:t>‹#›</a:t>
            </a:fld>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1" r:id="rId2"/>
    <p:sldLayoutId id="2147483650" r:id="rId3"/>
    <p:sldLayoutId id="2147483661" r:id="rId4"/>
    <p:sldLayoutId id="2147483652" r:id="rId5"/>
    <p:sldLayoutId id="2147483654" r:id="rId6"/>
    <p:sldLayoutId id="2147483655" r:id="rId7"/>
    <p:sldLayoutId id="2147483660" r:id="rId8"/>
    <p:sldLayoutId id="2147483656" r:id="rId9"/>
    <p:sldLayoutId id="2147483676" r:id="rId10"/>
    <p:sldLayoutId id="2147483657" r:id="rId11"/>
    <p:sldLayoutId id="2147483658" r:id="rId12"/>
    <p:sldLayoutId id="2147483659" r:id="rId13"/>
    <p:sldLayoutId id="2147483663" r:id="rId14"/>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9.xml"/><Relationship Id="rId5" Type="http://schemas.openxmlformats.org/officeDocument/2006/relationships/image" Target="../media/image30.jpeg"/><Relationship Id="rId4" Type="http://schemas.openxmlformats.org/officeDocument/2006/relationships/image" Target="../media/image29.jpe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Documents/CENTRAL%20SALES%20TAX%20ACT.docx"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notesSlide" Target="../notesSlides/notesSlide14.xml"/><Relationship Id="rId7" Type="http://schemas.openxmlformats.org/officeDocument/2006/relationships/image" Target="../media/image5.jpeg"/><Relationship Id="rId2" Type="http://schemas.openxmlformats.org/officeDocument/2006/relationships/slideLayout" Target="../slideLayouts/slideLayout14.xml"/><Relationship Id="rId1" Type="http://schemas.openxmlformats.org/officeDocument/2006/relationships/tags" Target="../tags/tag4.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9.jpeg"/></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20.jpeg"/></Relationships>
</file>

<file path=ppt/slides/_rels/slide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6.xml"/><Relationship Id="rId1" Type="http://schemas.openxmlformats.org/officeDocument/2006/relationships/slideLayout" Target="../slideLayouts/slideLayout14.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28.jpe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27.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6.xml"/><Relationship Id="rId1" Type="http://schemas.openxmlformats.org/officeDocument/2006/relationships/tags" Target="../tags/tag2.xml"/><Relationship Id="rId5" Type="http://schemas.openxmlformats.org/officeDocument/2006/relationships/image" Target="../media/image12.jpeg"/><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6.xml"/><Relationship Id="rId1" Type="http://schemas.openxmlformats.org/officeDocument/2006/relationships/tags" Target="../tags/tag3.xml"/><Relationship Id="rId5" Type="http://schemas.openxmlformats.org/officeDocument/2006/relationships/image" Target="../media/image12.jpeg"/><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4"/>
          </p:nvPr>
        </p:nvSpPr>
        <p:spPr>
          <a:xfrm>
            <a:off x="3810000" y="914400"/>
            <a:ext cx="4953000" cy="1132489"/>
          </a:xfrm>
        </p:spPr>
        <p:txBody>
          <a:bodyPr>
            <a:normAutofit/>
          </a:bodyPr>
          <a:lstStyle/>
          <a:p>
            <a:pPr algn="ctr"/>
            <a:r>
              <a:rPr 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CENTRAL SALES TAX</a:t>
            </a:r>
            <a:endParaRPr lang="en-US" sz="3600"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5" name="Title 4"/>
          <p:cNvSpPr>
            <a:spLocks noGrp="1"/>
          </p:cNvSpPr>
          <p:nvPr>
            <p:ph type="title"/>
          </p:nvPr>
        </p:nvSpPr>
        <p:spPr>
          <a:xfrm>
            <a:off x="228600" y="3048000"/>
            <a:ext cx="7239000" cy="1828800"/>
          </a:xfrm>
        </p:spPr>
        <p:txBody>
          <a:bodyPr>
            <a:normAutofit fontScale="90000"/>
          </a:bodyPr>
          <a:lstStyle/>
          <a:p>
            <a:pPr algn="l"/>
            <a:r>
              <a:rPr lang="en-US" sz="2400" b="0" dirty="0">
                <a:solidFill>
                  <a:srgbClr val="7BCF27"/>
                </a:solidFill>
                <a:latin typeface="Calibri" pitchFamily="34" charset="0"/>
              </a:rPr>
              <a:t>I</a:t>
            </a:r>
            <a:r>
              <a:rPr lang="en-US" sz="2400" b="0" dirty="0" smtClean="0">
                <a:solidFill>
                  <a:srgbClr val="7BCF27"/>
                </a:solidFill>
                <a:latin typeface="Calibri" pitchFamily="34" charset="0"/>
              </a:rPr>
              <a:t>ntroducing</a:t>
            </a:r>
            <a:r>
              <a:rPr lang="en-US" sz="2400" b="0" dirty="0">
                <a:solidFill>
                  <a:srgbClr val="262626"/>
                </a:solidFill>
              </a:rPr>
              <a:t/>
            </a:r>
            <a:br>
              <a:rPr lang="en-US" sz="2400" b="0" dirty="0">
                <a:solidFill>
                  <a:srgbClr val="262626"/>
                </a:solidFill>
              </a:rPr>
            </a:br>
            <a:r>
              <a:rPr lang="en-US" sz="5600" b="0" dirty="0" smtClean="0">
                <a:solidFill>
                  <a:prstClr val="white"/>
                </a:solidFill>
              </a:rPr>
              <a:t>CENTRAL SALES TAX</a:t>
            </a:r>
            <a:endParaRPr lang="en-US" sz="5600" b="0" dirty="0"/>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4" name="TextBox 23"/>
          <p:cNvSpPr txBox="1"/>
          <p:nvPr/>
        </p:nvSpPr>
        <p:spPr>
          <a:xfrm>
            <a:off x="373566" y="152400"/>
            <a:ext cx="8313234" cy="381000"/>
          </a:xfrm>
          <a:prstGeom prst="rect">
            <a:avLst/>
          </a:prstGeom>
          <a:noFill/>
          <a:ln>
            <a:noFill/>
          </a:ln>
        </p:spPr>
        <p:txBody>
          <a:bodyPr wrap="square" tIns="0" bIns="0" rtlCol="0" anchor="b" anchorCtr="0">
            <a:normAutofit fontScale="92500" lnSpcReduction="20000"/>
          </a:bodyPr>
          <a:lstStyle/>
          <a:p>
            <a:pPr algn="ctr"/>
            <a:r>
              <a:rPr lang="en-US" sz="3200" b="1" u="sng" spc="-150" dirty="0" smtClean="0">
                <a:solidFill>
                  <a:prstClr val="white">
                    <a:lumMod val="85000"/>
                  </a:prstClr>
                </a:solidFill>
                <a:latin typeface="Arial" pitchFamily="34" charset="0"/>
                <a:cs typeface="Arial" pitchFamily="34" charset="0"/>
              </a:rPr>
              <a:t>Rate of CST</a:t>
            </a:r>
            <a:endParaRPr lang="en-US" sz="3200" b="1" u="sng" spc="-150" dirty="0">
              <a:solidFill>
                <a:prstClr val="white">
                  <a:lumMod val="85000"/>
                </a:prstClr>
              </a:solidFill>
              <a:latin typeface="Arial" pitchFamily="34" charset="0"/>
              <a:cs typeface="Arial" pitchFamily="34" charset="0"/>
            </a:endParaRPr>
          </a:p>
        </p:txBody>
      </p:sp>
      <p:sp>
        <p:nvSpPr>
          <p:cNvPr id="2" name="TextBox 1"/>
          <p:cNvSpPr txBox="1"/>
          <p:nvPr/>
        </p:nvSpPr>
        <p:spPr>
          <a:xfrm>
            <a:off x="838200" y="914400"/>
            <a:ext cx="7848600" cy="4247317"/>
          </a:xfrm>
          <a:prstGeom prst="rect">
            <a:avLst/>
          </a:prstGeom>
          <a:noFill/>
        </p:spPr>
        <p:txBody>
          <a:bodyPr wrap="square" rtlCol="0">
            <a:spAutoFit/>
          </a:bodyPr>
          <a:lstStyle/>
          <a:p>
            <a:pPr marL="400050" indent="-400050">
              <a:buFont typeface="Wingdings" pitchFamily="2" charset="2"/>
              <a:buChar char="q"/>
            </a:pPr>
            <a:r>
              <a:rPr lang="en-US" b="1" dirty="0" smtClean="0"/>
              <a:t>Sales to Govt.: Least of the following:-</a:t>
            </a:r>
          </a:p>
          <a:p>
            <a:pPr marL="400050" indent="-400050">
              <a:buFont typeface="+mj-lt"/>
              <a:buAutoNum type="romanLcPeriod"/>
            </a:pPr>
            <a:r>
              <a:rPr lang="en-US" dirty="0" smtClean="0"/>
              <a:t>2%</a:t>
            </a:r>
          </a:p>
          <a:p>
            <a:pPr marL="400050" indent="-400050">
              <a:buFont typeface="+mj-lt"/>
              <a:buAutoNum type="romanLcPeriod"/>
            </a:pPr>
            <a:r>
              <a:rPr lang="en-US" dirty="0" smtClean="0"/>
              <a:t>Local Sales Tax Rate or VAT</a:t>
            </a:r>
          </a:p>
          <a:p>
            <a:r>
              <a:rPr lang="en-US" dirty="0"/>
              <a:t>	</a:t>
            </a:r>
            <a:r>
              <a:rPr lang="en-US" dirty="0" smtClean="0"/>
              <a:t>Form D should be issued by the Central Govt. to the dealer. In case of non-submission of Form D, CST Rate should be higher of the following:-</a:t>
            </a:r>
          </a:p>
          <a:p>
            <a:pPr marL="400050" indent="-400050">
              <a:buFont typeface="+mj-lt"/>
              <a:buAutoNum type="romanLcPeriod"/>
            </a:pPr>
            <a:r>
              <a:rPr lang="en-US" dirty="0" smtClean="0"/>
              <a:t>10%</a:t>
            </a:r>
          </a:p>
          <a:p>
            <a:pPr marL="400050" indent="-400050">
              <a:buFont typeface="+mj-lt"/>
              <a:buAutoNum type="romanLcPeriod"/>
            </a:pPr>
            <a:r>
              <a:rPr lang="en-US" dirty="0" smtClean="0"/>
              <a:t>Local Sales Tax rate or VAT</a:t>
            </a:r>
          </a:p>
          <a:p>
            <a:pPr marL="285750" indent="-285750">
              <a:buFont typeface="Wingdings" pitchFamily="2" charset="2"/>
              <a:buChar char="q"/>
            </a:pPr>
            <a:r>
              <a:rPr lang="en-US" b="1" dirty="0" smtClean="0"/>
              <a:t>Sales to Registered Dealer</a:t>
            </a:r>
            <a:r>
              <a:rPr lang="en-US" dirty="0" smtClean="0"/>
              <a:t>: CST Rate is same as Sales to Govt. but ‘Form-C’ is issued by the registered dealer or buyer.</a:t>
            </a:r>
          </a:p>
          <a:p>
            <a:pPr marL="285750" indent="-285750">
              <a:buFont typeface="Wingdings" pitchFamily="2" charset="2"/>
              <a:buChar char="q"/>
            </a:pPr>
            <a:r>
              <a:rPr lang="en-US" b="1" dirty="0" smtClean="0"/>
              <a:t>Sales to Unregistered Dealer covering Declared Goods: </a:t>
            </a:r>
          </a:p>
          <a:p>
            <a:r>
              <a:rPr lang="en-US" dirty="0"/>
              <a:t>	</a:t>
            </a:r>
            <a:r>
              <a:rPr lang="en-US" dirty="0" smtClean="0"/>
              <a:t>2*CST Rate (no form is required)</a:t>
            </a:r>
          </a:p>
          <a:p>
            <a:pPr marL="285750" indent="-285750">
              <a:buFont typeface="Wingdings" pitchFamily="2" charset="2"/>
              <a:buChar char="q"/>
            </a:pPr>
            <a:r>
              <a:rPr lang="en-US" b="1" dirty="0" smtClean="0"/>
              <a:t>Sales to Unregistered Dealer other than Declared Goods:</a:t>
            </a:r>
          </a:p>
          <a:p>
            <a:r>
              <a:rPr lang="en-US" dirty="0"/>
              <a:t>	</a:t>
            </a:r>
            <a:r>
              <a:rPr lang="en-US" dirty="0" smtClean="0"/>
              <a:t>whichever is higher:</a:t>
            </a:r>
          </a:p>
          <a:p>
            <a:pPr marL="400050" indent="-400050">
              <a:buFont typeface="+mj-lt"/>
              <a:buAutoNum type="romanLcPeriod"/>
            </a:pPr>
            <a:r>
              <a:rPr lang="en-US" dirty="0" smtClean="0"/>
              <a:t>10%</a:t>
            </a:r>
          </a:p>
          <a:p>
            <a:pPr marL="400050" indent="-400050">
              <a:buFont typeface="+mj-lt"/>
              <a:buAutoNum type="romanLcPeriod"/>
            </a:pPr>
            <a:r>
              <a:rPr lang="en-US" dirty="0" smtClean="0"/>
              <a:t>Local Sales Tax or VAT</a:t>
            </a:r>
          </a:p>
        </p:txBody>
      </p:sp>
    </p:spTree>
  </p:cSld>
  <p:clrMapOvr>
    <a:masterClrMapping/>
  </p:clrMapOvr>
  <mc:AlternateContent xmlns:mc="http://schemas.openxmlformats.org/markup-compatibility/2006" xmlns:p14="http://schemas.microsoft.com/office/powerpoint/2010/main">
    <mc:Choice Requires="p14">
      <p:transition spd="slow" p14:dur="2000">
        <p14:prism/>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4" name="TextBox 3"/>
          <p:cNvSpPr txBox="1"/>
          <p:nvPr/>
        </p:nvSpPr>
        <p:spPr>
          <a:xfrm>
            <a:off x="762000" y="4191000"/>
            <a:ext cx="7896225" cy="1295400"/>
          </a:xfrm>
          <a:prstGeom prst="rect">
            <a:avLst/>
          </a:prstGeom>
          <a:noFill/>
        </p:spPr>
        <p:txBody>
          <a:bodyPr wrap="square" rtlCol="0">
            <a:normAutofit/>
          </a:bodyPr>
          <a:lstStyle/>
          <a:p>
            <a:r>
              <a:rPr lang="en-US" sz="2200" dirty="0" smtClean="0">
                <a:solidFill>
                  <a:prstClr val="black">
                    <a:lumMod val="65000"/>
                    <a:lumOff val="35000"/>
                  </a:prstClr>
                </a:solidFill>
              </a:rPr>
              <a:t>	CST Return has to be submitted with Form-I within 20days of the following month. CST Return has to be submitted monthly or quarterly as per Provision of each state.	</a:t>
            </a:r>
            <a:endParaRPr lang="en-US" sz="2200" dirty="0">
              <a:solidFill>
                <a:prstClr val="black"/>
              </a:solidFill>
            </a:endParaRPr>
          </a:p>
        </p:txBody>
      </p:sp>
      <p:sp>
        <p:nvSpPr>
          <p:cNvPr id="5" name="Title 4"/>
          <p:cNvSpPr>
            <a:spLocks noGrp="1"/>
          </p:cNvSpPr>
          <p:nvPr>
            <p:ph type="title"/>
          </p:nvPr>
        </p:nvSpPr>
        <p:spPr>
          <a:xfrm>
            <a:off x="381000" y="3581400"/>
            <a:ext cx="8382000" cy="533400"/>
          </a:xfrm>
        </p:spPr>
        <p:txBody>
          <a:bodyPr>
            <a:noAutofit/>
          </a:bodyPr>
          <a:lstStyle/>
          <a:p>
            <a:pPr lvl="0" algn="ctr">
              <a:lnSpc>
                <a:spcPct val="80000"/>
              </a:lnSpc>
              <a:spcBef>
                <a:spcPts val="0"/>
              </a:spcBef>
            </a:pPr>
            <a:r>
              <a:rPr lang="en-US" sz="5400" dirty="0" smtClean="0">
                <a:ln>
                  <a:gradFill>
                    <a:gsLst>
                      <a:gs pos="0">
                        <a:prstClr val="white"/>
                      </a:gs>
                      <a:gs pos="50000">
                        <a:prstClr val="white">
                          <a:lumMod val="75000"/>
                        </a:prstClr>
                      </a:gs>
                    </a:gsLst>
                    <a:lin ang="5400000" scaled="0"/>
                  </a:gradFill>
                </a:ln>
                <a:gradFill>
                  <a:gsLst>
                    <a:gs pos="11000">
                      <a:prstClr val="white">
                        <a:lumMod val="75000"/>
                      </a:prstClr>
                    </a:gs>
                    <a:gs pos="91000">
                      <a:prstClr val="white"/>
                    </a:gs>
                  </a:gsLst>
                  <a:lin ang="16200000" scaled="1"/>
                </a:gradFill>
              </a:rPr>
              <a:t>CST Returns</a:t>
            </a:r>
            <a:r>
              <a:rPr lang="en-US" sz="5400" dirty="0">
                <a:ln>
                  <a:gradFill>
                    <a:gsLst>
                      <a:gs pos="0">
                        <a:prstClr val="white"/>
                      </a:gs>
                      <a:gs pos="50000">
                        <a:prstClr val="white">
                          <a:lumMod val="75000"/>
                        </a:prstClr>
                      </a:gs>
                    </a:gsLst>
                    <a:lin ang="5400000" scaled="0"/>
                  </a:gradFill>
                </a:ln>
                <a:gradFill>
                  <a:gsLst>
                    <a:gs pos="11000">
                      <a:prstClr val="white">
                        <a:lumMod val="75000"/>
                      </a:prstClr>
                    </a:gs>
                    <a:gs pos="91000">
                      <a:prstClr val="white"/>
                    </a:gs>
                  </a:gsLst>
                  <a:lin ang="16200000" scaled="1"/>
                </a:gradFill>
              </a:rPr>
              <a:t/>
            </a:r>
            <a:br>
              <a:rPr lang="en-US" sz="5400" dirty="0">
                <a:ln>
                  <a:gradFill>
                    <a:gsLst>
                      <a:gs pos="0">
                        <a:prstClr val="white"/>
                      </a:gs>
                      <a:gs pos="50000">
                        <a:prstClr val="white">
                          <a:lumMod val="75000"/>
                        </a:prstClr>
                      </a:gs>
                    </a:gsLst>
                    <a:lin ang="5400000" scaled="0"/>
                  </a:gradFill>
                </a:ln>
                <a:gradFill>
                  <a:gsLst>
                    <a:gs pos="11000">
                      <a:prstClr val="white">
                        <a:lumMod val="75000"/>
                      </a:prstClr>
                    </a:gs>
                    <a:gs pos="91000">
                      <a:prstClr val="white"/>
                    </a:gs>
                  </a:gsLst>
                  <a:lin ang="16200000" scaled="1"/>
                </a:gradFill>
              </a:rPr>
            </a:br>
            <a:endParaRPr lang="en-US" sz="2800" dirty="0"/>
          </a:p>
        </p:txBody>
      </p:sp>
      <p:sp>
        <p:nvSpPr>
          <p:cNvPr id="6" name="Text Placeholder 5"/>
          <p:cNvSpPr>
            <a:spLocks noGrp="1"/>
          </p:cNvSpPr>
          <p:nvPr>
            <p:ph type="body" idx="1"/>
          </p:nvPr>
        </p:nvSpPr>
        <p:spPr>
          <a:xfrm>
            <a:off x="297600" y="304800"/>
            <a:ext cx="8694000" cy="685800"/>
          </a:xfrm>
        </p:spPr>
        <p:txBody>
          <a:bodyPr>
            <a:normAutofit/>
          </a:bodyPr>
          <a:lstStyle/>
          <a:p>
            <a:pPr lvl="0">
              <a:lnSpc>
                <a:spcPct val="80000"/>
              </a:lnSpc>
              <a:spcBef>
                <a:spcPts val="0"/>
              </a:spcBef>
            </a:pPr>
            <a:r>
              <a:rPr lang="en-US" sz="4000" dirty="0" smtClean="0"/>
              <a:t>Declared Goods</a:t>
            </a:r>
            <a:endParaRPr lang="en-US" sz="4000" dirty="0"/>
          </a:p>
        </p:txBody>
      </p:sp>
      <p:sp>
        <p:nvSpPr>
          <p:cNvPr id="2" name="TextBox 1"/>
          <p:cNvSpPr txBox="1"/>
          <p:nvPr/>
        </p:nvSpPr>
        <p:spPr>
          <a:xfrm>
            <a:off x="762000" y="1161871"/>
            <a:ext cx="7620000" cy="1323439"/>
          </a:xfrm>
          <a:prstGeom prst="rect">
            <a:avLst/>
          </a:prstGeom>
          <a:noFill/>
        </p:spPr>
        <p:txBody>
          <a:bodyPr wrap="square" rtlCol="0">
            <a:spAutoFit/>
          </a:bodyPr>
          <a:lstStyle/>
          <a:p>
            <a:r>
              <a:rPr lang="en-US" sz="2000" dirty="0" smtClean="0"/>
              <a:t>	As per Section 14 of CST Act, goods declared to be of special importance for the society. Basically essential commodities are covered under the Declared Goods. Examples: Rice, Cereals, Sugar, Iron &amp; Steel, Jute, Raw Cotton, Curd, Oil etc.</a:t>
            </a:r>
            <a:endParaRPr lang="en-US" sz="2000" dirty="0"/>
          </a:p>
        </p:txBody>
      </p:sp>
    </p:spTree>
  </p:cSld>
  <p:clrMapOvr>
    <a:masterClrMapping/>
  </p:clrMapOvr>
  <mc:AlternateContent xmlns:mc="http://schemas.openxmlformats.org/markup-compatibility/2006" xmlns:p14="http://schemas.microsoft.com/office/powerpoint/2010/main">
    <mc:Choice Requires="p14">
      <p:transition spd="slow" p14:dur="2000">
        <p:push dir="u"/>
      </p:transition>
    </mc:Choice>
    <mc:Fallback xmlns="">
      <p:transition spd="slow">
        <p:push dir="u"/>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6" name="Content Placeholder 5"/>
          <p:cNvSpPr>
            <a:spLocks noGrp="1"/>
          </p:cNvSpPr>
          <p:nvPr>
            <p:ph idx="1"/>
          </p:nvPr>
        </p:nvSpPr>
        <p:spPr>
          <a:xfrm>
            <a:off x="3907466" y="1447800"/>
            <a:ext cx="4931734" cy="4191000"/>
          </a:xfrm>
        </p:spPr>
        <p:txBody>
          <a:bodyPr>
            <a:normAutofit/>
          </a:bodyPr>
          <a:lstStyle/>
          <a:p>
            <a:pPr marL="0" indent="0">
              <a:buNone/>
            </a:pPr>
            <a:r>
              <a:rPr lang="en-US" sz="2400" b="1" dirty="0" smtClean="0">
                <a:solidFill>
                  <a:schemeClr val="bg1"/>
                </a:solidFill>
              </a:rPr>
              <a:t>	As per Section 10 of CST, Imprisonment </a:t>
            </a:r>
            <a:r>
              <a:rPr lang="en-US" sz="2400" b="1" dirty="0" smtClean="0"/>
              <a:t>for a term upto 6 months or Fine or both maybe imposed in case of following offences:</a:t>
            </a:r>
          </a:p>
          <a:p>
            <a:pPr marL="457200" indent="-457200">
              <a:buFont typeface="+mj-lt"/>
              <a:buAutoNum type="arabicPeriod"/>
            </a:pPr>
            <a:r>
              <a:rPr lang="en-US" sz="2400" dirty="0"/>
              <a:t>Giving false declaration in Form </a:t>
            </a:r>
            <a:r>
              <a:rPr lang="en-US" sz="2400" dirty="0" smtClean="0"/>
              <a:t>C/E-I/E-II/F/H</a:t>
            </a:r>
          </a:p>
          <a:p>
            <a:pPr marL="457200" indent="-457200">
              <a:buFont typeface="+mj-lt"/>
              <a:buAutoNum type="arabicPeriod"/>
            </a:pPr>
            <a:r>
              <a:rPr lang="en-US" sz="2400" dirty="0"/>
              <a:t>False representation </a:t>
            </a:r>
          </a:p>
          <a:p>
            <a:pPr marL="457200" indent="-457200">
              <a:buFont typeface="+mj-lt"/>
              <a:buAutoNum type="arabicPeriod"/>
            </a:pPr>
            <a:r>
              <a:rPr lang="en-US" sz="2400" dirty="0"/>
              <a:t>Collecting CST in contravention of the provisions of CST Act</a:t>
            </a:r>
          </a:p>
          <a:p>
            <a:pPr marL="0" indent="0">
              <a:buNone/>
            </a:pPr>
            <a:endParaRPr lang="en-US" sz="2400" b="1" dirty="0" smtClean="0"/>
          </a:p>
          <a:p>
            <a:pPr marL="0" indent="0">
              <a:buNone/>
            </a:pPr>
            <a:endParaRPr lang="en-US" sz="2400" b="1" dirty="0" smtClean="0">
              <a:solidFill>
                <a:schemeClr val="bg1"/>
              </a:solidFill>
            </a:endParaRPr>
          </a:p>
        </p:txBody>
      </p:sp>
      <p:sp>
        <p:nvSpPr>
          <p:cNvPr id="8" name="Rectangle 7"/>
          <p:cNvSpPr/>
          <p:nvPr/>
        </p:nvSpPr>
        <p:spPr>
          <a:xfrm>
            <a:off x="3472543" y="447674"/>
            <a:ext cx="5671457" cy="1000126"/>
          </a:xfrm>
          <a:prstGeom prst="rect">
            <a:avLst/>
          </a:prstGeom>
          <a:solidFill>
            <a:schemeClr val="tx1">
              <a:lumMod val="95000"/>
              <a:lumOff val="5000"/>
              <a:alpha val="5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black">
                  <a:lumMod val="95000"/>
                  <a:lumOff val="5000"/>
                </a:prstClr>
              </a:solidFill>
            </a:endParaRPr>
          </a:p>
        </p:txBody>
      </p:sp>
      <p:sp>
        <p:nvSpPr>
          <p:cNvPr id="9" name="TextBox 8"/>
          <p:cNvSpPr txBox="1"/>
          <p:nvPr/>
        </p:nvSpPr>
        <p:spPr>
          <a:xfrm>
            <a:off x="3886200" y="533401"/>
            <a:ext cx="4953000" cy="838200"/>
          </a:xfrm>
          <a:prstGeom prst="rect">
            <a:avLst/>
          </a:prstGeom>
          <a:noFill/>
        </p:spPr>
        <p:txBody>
          <a:bodyPr wrap="square" rtlCol="0" anchor="ctr">
            <a:normAutofit/>
          </a:bodyPr>
          <a:lstStyle/>
          <a:p>
            <a:pPr>
              <a:lnSpc>
                <a:spcPct val="80000"/>
              </a:lnSpc>
            </a:pPr>
            <a:r>
              <a:rPr lang="en-US" sz="3200" b="1" dirty="0" smtClean="0">
                <a:solidFill>
                  <a:prstClr val="white"/>
                </a:solidFill>
              </a:rPr>
              <a:t>Penalty</a:t>
            </a:r>
            <a:endParaRPr lang="en-US" sz="3200" dirty="0">
              <a:solidFill>
                <a:prstClr val="white"/>
              </a:solidFill>
            </a:endParaRPr>
          </a:p>
        </p:txBody>
      </p:sp>
      <p:pic>
        <p:nvPicPr>
          <p:cNvPr id="2" name="Picture 1"/>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609600" y="201930"/>
            <a:ext cx="1905000" cy="1245870"/>
          </a:xfrm>
          <a:prstGeom prst="rect">
            <a:avLst/>
          </a:prstGeom>
        </p:spPr>
      </p:pic>
      <p:pic>
        <p:nvPicPr>
          <p:cNvPr id="4" name="Picture 3"/>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04800" y="2743200"/>
            <a:ext cx="2844800" cy="2133600"/>
          </a:xfrm>
          <a:prstGeom prst="rect">
            <a:avLst/>
          </a:prstGeom>
        </p:spPr>
      </p:pic>
      <p:sp>
        <p:nvSpPr>
          <p:cNvPr id="5" name="TextBox 4"/>
          <p:cNvSpPr txBox="1"/>
          <p:nvPr/>
        </p:nvSpPr>
        <p:spPr>
          <a:xfrm>
            <a:off x="609600" y="1600200"/>
            <a:ext cx="1905000" cy="369332"/>
          </a:xfrm>
          <a:prstGeom prst="rect">
            <a:avLst/>
          </a:prstGeom>
          <a:noFill/>
        </p:spPr>
        <p:txBody>
          <a:bodyPr wrap="square" rtlCol="0">
            <a:spAutoFit/>
          </a:bodyPr>
          <a:lstStyle/>
          <a:p>
            <a:pPr algn="ctr"/>
            <a:r>
              <a:rPr lang="en-US" b="1" dirty="0" smtClean="0"/>
              <a:t>Imprisonment</a:t>
            </a:r>
          </a:p>
        </p:txBody>
      </p:sp>
      <p:sp>
        <p:nvSpPr>
          <p:cNvPr id="7" name="TextBox 6"/>
          <p:cNvSpPr txBox="1"/>
          <p:nvPr/>
        </p:nvSpPr>
        <p:spPr>
          <a:xfrm>
            <a:off x="1066800" y="4876800"/>
            <a:ext cx="1295400" cy="369332"/>
          </a:xfrm>
          <a:prstGeom prst="rect">
            <a:avLst/>
          </a:prstGeom>
          <a:noFill/>
        </p:spPr>
        <p:txBody>
          <a:bodyPr wrap="square" rtlCol="0">
            <a:spAutoFit/>
          </a:bodyPr>
          <a:lstStyle/>
          <a:p>
            <a:pPr algn="ctr"/>
            <a:r>
              <a:rPr lang="en-US" b="1" dirty="0" smtClean="0"/>
              <a:t>Fine</a:t>
            </a:r>
            <a:endParaRPr lang="en-US" b="1" dirty="0"/>
          </a:p>
        </p:txBody>
      </p:sp>
    </p:spTree>
  </p:cSld>
  <p:clrMapOvr>
    <a:masterClrMapping/>
  </p:clrMapOvr>
  <mc:AlternateContent xmlns:mc="http://schemas.openxmlformats.org/markup-compatibility/2006" xmlns:p14="http://schemas.microsoft.com/office/powerpoint/2010/main">
    <mc:Choice Requires="p14">
      <p:transition spd="slow" p14:dur="2000">
        <p:strips dir="ld"/>
      </p:transition>
    </mc:Choice>
    <mc:Fallback xmlns="">
      <p:transition spd="slow">
        <p:strips dir="ld"/>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Oval 1"/>
          <p:cNvSpPr/>
          <p:nvPr/>
        </p:nvSpPr>
        <p:spPr>
          <a:xfrm>
            <a:off x="762000" y="1946209"/>
            <a:ext cx="2057400" cy="2057400"/>
          </a:xfrm>
          <a:prstGeom prst="ellipse">
            <a:avLst/>
          </a:prstGeom>
          <a:gradFill>
            <a:gsLst>
              <a:gs pos="0">
                <a:schemeClr val="bg1">
                  <a:lumMod val="95000"/>
                </a:schemeClr>
              </a:gs>
              <a:gs pos="50000">
                <a:schemeClr val="bg1">
                  <a:lumMod val="75000"/>
                </a:schemeClr>
              </a:gs>
              <a:gs pos="100000">
                <a:schemeClr val="tx1">
                  <a:lumMod val="65000"/>
                  <a:lumOff val="35000"/>
                </a:schemeClr>
              </a:gs>
            </a:gsLst>
            <a:path path="circle">
              <a:fillToRect l="50000" t="50000" r="50000" b="50000"/>
            </a:path>
          </a:gradFill>
          <a:ln w="82550">
            <a:noFill/>
          </a:ln>
          <a:effectLst>
            <a:outerShdw blurRad="127000" dist="165100" dir="5400000" sx="90000" sy="-19000" rotWithShape="0">
              <a:prstClr val="black">
                <a:alpha val="11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p>
        </p:txBody>
      </p:sp>
      <p:sp>
        <p:nvSpPr>
          <p:cNvPr id="3" name="Oval 2"/>
          <p:cNvSpPr/>
          <p:nvPr/>
        </p:nvSpPr>
        <p:spPr>
          <a:xfrm>
            <a:off x="1007328" y="1992354"/>
            <a:ext cx="1583472" cy="1295400"/>
          </a:xfrm>
          <a:prstGeom prst="ellipse">
            <a:avLst/>
          </a:prstGeom>
          <a:gradFill flip="none" rotWithShape="1">
            <a:gsLst>
              <a:gs pos="63000">
                <a:schemeClr val="bg1">
                  <a:alpha val="7000"/>
                </a:schemeClr>
              </a:gs>
              <a:gs pos="72000">
                <a:schemeClr val="bg1">
                  <a:alpha val="15000"/>
                </a:schemeClr>
              </a:gs>
              <a:gs pos="91000">
                <a:schemeClr val="bg1">
                  <a:alpha val="28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prstClr val="white"/>
                </a:solidFill>
              </a:rPr>
              <a:t>       </a:t>
            </a:r>
            <a:endParaRPr lang="en-US" dirty="0">
              <a:solidFill>
                <a:prstClr val="white"/>
              </a:solidFill>
            </a:endParaRPr>
          </a:p>
        </p:txBody>
      </p:sp>
      <p:sp>
        <p:nvSpPr>
          <p:cNvPr id="4" name="TextBox 3"/>
          <p:cNvSpPr txBox="1"/>
          <p:nvPr/>
        </p:nvSpPr>
        <p:spPr>
          <a:xfrm>
            <a:off x="1216878" y="1755852"/>
            <a:ext cx="1219200" cy="2400657"/>
          </a:xfrm>
          <a:prstGeom prst="rect">
            <a:avLst/>
          </a:prstGeom>
          <a:noFill/>
        </p:spPr>
        <p:txBody>
          <a:bodyPr wrap="square" rtlCol="0">
            <a:spAutoFit/>
          </a:bodyPr>
          <a:lstStyle/>
          <a:p>
            <a:r>
              <a:rPr lang="en-US" sz="15000" b="1" dirty="0" smtClean="0">
                <a:solidFill>
                  <a:prstClr val="white">
                    <a:lumMod val="65000"/>
                  </a:prstClr>
                </a:solidFill>
                <a:latin typeface="Georgia" pitchFamily="18" charset="0"/>
                <a:cs typeface="Arial" pitchFamily="34" charset="0"/>
              </a:rPr>
              <a:t>?</a:t>
            </a:r>
            <a:endParaRPr lang="en-US" sz="15000" b="1" dirty="0">
              <a:solidFill>
                <a:prstClr val="white">
                  <a:lumMod val="65000"/>
                </a:prstClr>
              </a:solidFill>
              <a:latin typeface="Georgia" pitchFamily="18" charset="0"/>
              <a:cs typeface="Arial" pitchFamily="34" charset="0"/>
            </a:endParaRPr>
          </a:p>
        </p:txBody>
      </p:sp>
      <p:sp>
        <p:nvSpPr>
          <p:cNvPr id="9" name="Title 8"/>
          <p:cNvSpPr>
            <a:spLocks noGrp="1"/>
          </p:cNvSpPr>
          <p:nvPr>
            <p:ph type="title"/>
          </p:nvPr>
        </p:nvSpPr>
        <p:spPr/>
        <p:txBody>
          <a:bodyPr>
            <a:normAutofit/>
          </a:bodyPr>
          <a:lstStyle/>
          <a:p>
            <a:pPr lvl="0">
              <a:spcBef>
                <a:spcPts val="0"/>
              </a:spcBef>
            </a:pPr>
            <a:r>
              <a:rPr lang="en-US" sz="4000" cap="none" dirty="0" smtClean="0">
                <a:solidFill>
                  <a:prstClr val="black">
                    <a:lumMod val="85000"/>
                    <a:lumOff val="15000"/>
                  </a:prstClr>
                </a:solidFill>
                <a:ea typeface="+mn-ea"/>
                <a:cs typeface="+mn-cs"/>
              </a:rPr>
              <a:t>But wait…</a:t>
            </a:r>
            <a:r>
              <a:rPr lang="en-US" sz="4000" b="0" cap="none" dirty="0" smtClean="0">
                <a:solidFill>
                  <a:prstClr val="black"/>
                </a:solidFill>
                <a:ea typeface="+mn-ea"/>
                <a:cs typeface="+mn-cs"/>
              </a:rPr>
              <a:t> </a:t>
            </a:r>
            <a:br>
              <a:rPr lang="en-US" sz="4000" b="0" cap="none" dirty="0" smtClean="0">
                <a:solidFill>
                  <a:prstClr val="black"/>
                </a:solidFill>
                <a:ea typeface="+mn-ea"/>
                <a:cs typeface="+mn-cs"/>
              </a:rPr>
            </a:br>
            <a:r>
              <a:rPr lang="en-US" sz="4000" b="0" cap="none" dirty="0" smtClean="0">
                <a:solidFill>
                  <a:prstClr val="black">
                    <a:lumMod val="50000"/>
                    <a:lumOff val="50000"/>
                  </a:prstClr>
                </a:solidFill>
                <a:ea typeface="+mn-ea"/>
                <a:cs typeface="+mn-cs"/>
              </a:rPr>
              <a:t>There’s More!</a:t>
            </a:r>
            <a:r>
              <a:rPr lang="en-US" sz="4000" b="0" cap="none" dirty="0" smtClean="0">
                <a:solidFill>
                  <a:prstClr val="black">
                    <a:lumMod val="50000"/>
                    <a:lumOff val="50000"/>
                  </a:prstClr>
                </a:solidFill>
                <a:ea typeface="+mn-ea"/>
                <a:cs typeface="Arial" pitchFamily="34" charset="0"/>
              </a:rPr>
              <a:t/>
            </a:r>
            <a:br>
              <a:rPr lang="en-US" sz="4000" b="0" cap="none" dirty="0" smtClean="0">
                <a:solidFill>
                  <a:prstClr val="black">
                    <a:lumMod val="50000"/>
                    <a:lumOff val="50000"/>
                  </a:prstClr>
                </a:solidFill>
                <a:ea typeface="+mn-ea"/>
                <a:cs typeface="Arial" pitchFamily="34" charset="0"/>
              </a:rPr>
            </a:br>
            <a:endParaRPr lang="en-US" sz="2800" dirty="0"/>
          </a:p>
        </p:txBody>
      </p:sp>
      <p:sp>
        <p:nvSpPr>
          <p:cNvPr id="10" name="Text Placeholder 9"/>
          <p:cNvSpPr>
            <a:spLocks noGrp="1"/>
          </p:cNvSpPr>
          <p:nvPr>
            <p:ph type="body" idx="1"/>
          </p:nvPr>
        </p:nvSpPr>
        <p:spPr>
          <a:xfrm>
            <a:off x="457199" y="5105400"/>
            <a:ext cx="8229601" cy="375787"/>
          </a:xfrm>
        </p:spPr>
        <p:txBody>
          <a:bodyPr/>
          <a:lstStyle/>
          <a:p>
            <a:pPr lvl="0">
              <a:spcBef>
                <a:spcPts val="0"/>
              </a:spcBef>
            </a:pPr>
            <a:r>
              <a:rPr lang="en-US" sz="1700" b="1" dirty="0" smtClean="0">
                <a:solidFill>
                  <a:prstClr val="black">
                    <a:lumMod val="75000"/>
                    <a:lumOff val="25000"/>
                  </a:prstClr>
                </a:solidFill>
              </a:rPr>
              <a:t>There are some given </a:t>
            </a:r>
            <a:r>
              <a:rPr lang="en-US" sz="1700" b="1" dirty="0" smtClean="0">
                <a:solidFill>
                  <a:prstClr val="black">
                    <a:lumMod val="75000"/>
                    <a:lumOff val="25000"/>
                  </a:prstClr>
                </a:solidFill>
                <a:hlinkClick r:id="rId4" action="ppaction://hlinkfile"/>
              </a:rPr>
              <a:t>FAQ</a:t>
            </a:r>
            <a:r>
              <a:rPr lang="en-US" sz="1700" b="1" dirty="0" smtClean="0">
                <a:solidFill>
                  <a:prstClr val="black">
                    <a:lumMod val="75000"/>
                    <a:lumOff val="25000"/>
                  </a:prstClr>
                </a:solidFill>
              </a:rPr>
              <a:t> which will help you</a:t>
            </a:r>
            <a:endParaRPr lang="en-US" sz="1700" b="1" dirty="0">
              <a:solidFill>
                <a:prstClr val="black">
                  <a:lumMod val="75000"/>
                  <a:lumOff val="25000"/>
                </a:prstClr>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a:blip r:embed="rId4" cstate="print"/>
          <a:stretch>
            <a:fillRect/>
          </a:stretch>
        </p:blipFill>
        <p:spPr>
          <a:xfrm>
            <a:off x="20548" y="20547"/>
            <a:ext cx="3498527" cy="2825393"/>
          </a:xfrm>
          <a:prstGeom prst="rect">
            <a:avLst/>
          </a:prstGeom>
        </p:spPr>
      </p:pic>
      <p:pic>
        <p:nvPicPr>
          <p:cNvPr id="8" name="Picture 7"/>
          <p:cNvPicPr>
            <a:picLocks noChangeAspect="1"/>
          </p:cNvPicPr>
          <p:nvPr/>
        </p:nvPicPr>
        <p:blipFill>
          <a:blip r:embed="rId5" cstate="print"/>
          <a:stretch>
            <a:fillRect/>
          </a:stretch>
        </p:blipFill>
        <p:spPr>
          <a:xfrm>
            <a:off x="3503486" y="20548"/>
            <a:ext cx="5624418" cy="2825496"/>
          </a:xfrm>
          <a:prstGeom prst="rect">
            <a:avLst/>
          </a:prstGeom>
        </p:spPr>
      </p:pic>
      <p:pic>
        <p:nvPicPr>
          <p:cNvPr id="9" name="Picture 8"/>
          <p:cNvPicPr>
            <a:picLocks noChangeAspect="1"/>
          </p:cNvPicPr>
          <p:nvPr/>
        </p:nvPicPr>
        <p:blipFill>
          <a:blip r:embed="rId6" cstate="print"/>
          <a:stretch>
            <a:fillRect/>
          </a:stretch>
        </p:blipFill>
        <p:spPr>
          <a:xfrm>
            <a:off x="45719" y="2839443"/>
            <a:ext cx="7668994" cy="2296266"/>
          </a:xfrm>
          <a:prstGeom prst="rect">
            <a:avLst/>
          </a:prstGeom>
        </p:spPr>
      </p:pic>
      <p:pic>
        <p:nvPicPr>
          <p:cNvPr id="10" name="Picture 9"/>
          <p:cNvPicPr>
            <a:picLocks noChangeAspect="1"/>
          </p:cNvPicPr>
          <p:nvPr/>
        </p:nvPicPr>
        <p:blipFill>
          <a:blip r:embed="rId7" cstate="print"/>
          <a:stretch>
            <a:fillRect/>
          </a:stretch>
        </p:blipFill>
        <p:spPr>
          <a:xfrm>
            <a:off x="7662119" y="2819400"/>
            <a:ext cx="1461333" cy="2293850"/>
          </a:xfrm>
          <a:prstGeom prst="rect">
            <a:avLst/>
          </a:prstGeom>
        </p:spPr>
      </p:pic>
      <p:sp>
        <p:nvSpPr>
          <p:cNvPr id="6" name="Rectangle 5"/>
          <p:cNvSpPr/>
          <p:nvPr/>
        </p:nvSpPr>
        <p:spPr>
          <a:xfrm>
            <a:off x="8755230" y="2469776"/>
            <a:ext cx="304800" cy="152400"/>
          </a:xfrm>
          <a:prstGeom prst="rect">
            <a:avLst/>
          </a:prstGeom>
          <a:solidFill>
            <a:srgbClr val="F2741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47F28"/>
              </a:solidFill>
            </a:endParaRPr>
          </a:p>
        </p:txBody>
      </p:sp>
      <p:grpSp>
        <p:nvGrpSpPr>
          <p:cNvPr id="20" name="Group 19"/>
          <p:cNvGrpSpPr/>
          <p:nvPr/>
        </p:nvGrpSpPr>
        <p:grpSpPr>
          <a:xfrm>
            <a:off x="0" y="5089818"/>
            <a:ext cx="9144000" cy="1768182"/>
            <a:chOff x="0" y="5089818"/>
            <a:chExt cx="9144000" cy="1768182"/>
          </a:xfrm>
        </p:grpSpPr>
        <p:pic>
          <p:nvPicPr>
            <p:cNvPr id="11" name="Picture 10"/>
            <p:cNvPicPr>
              <a:picLocks/>
            </p:cNvPicPr>
            <p:nvPr/>
          </p:nvPicPr>
          <p:blipFill>
            <a:blip r:embed="rId8" cstate="print"/>
            <a:stretch>
              <a:fillRect/>
            </a:stretch>
          </p:blipFill>
          <p:spPr>
            <a:xfrm>
              <a:off x="24064" y="5089818"/>
              <a:ext cx="9098280" cy="1737360"/>
            </a:xfrm>
            <a:prstGeom prst="rect">
              <a:avLst/>
            </a:prstGeom>
          </p:spPr>
        </p:pic>
        <p:sp>
          <p:nvSpPr>
            <p:cNvPr id="16" name="Rectangle 15"/>
            <p:cNvSpPr/>
            <p:nvPr/>
          </p:nvSpPr>
          <p:spPr>
            <a:xfrm>
              <a:off x="0" y="5181600"/>
              <a:ext cx="45719"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p:nvSpPr>
          <p:spPr>
            <a:xfrm rot="5400000">
              <a:off x="4537710" y="2251710"/>
              <a:ext cx="68580" cy="9144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p:nvSpPr>
          <p:spPr>
            <a:xfrm>
              <a:off x="9098281" y="5158740"/>
              <a:ext cx="45719" cy="167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extBox 1"/>
          <p:cNvSpPr txBox="1"/>
          <p:nvPr/>
        </p:nvSpPr>
        <p:spPr>
          <a:xfrm>
            <a:off x="381000" y="3377126"/>
            <a:ext cx="7162800" cy="1200329"/>
          </a:xfrm>
          <a:prstGeom prst="rect">
            <a:avLst/>
          </a:prstGeom>
          <a:noFill/>
        </p:spPr>
        <p:txBody>
          <a:bodyPr wrap="square" rtlCol="0">
            <a:spAutoFit/>
          </a:bodyPr>
          <a:lstStyle/>
          <a:p>
            <a:pPr algn="ctr"/>
            <a:r>
              <a:rPr lang="en-US" sz="7200" b="1" dirty="0" smtClean="0">
                <a:solidFill>
                  <a:schemeClr val="bg1"/>
                </a:solidFill>
              </a:rPr>
              <a:t>THANK YOU</a:t>
            </a:r>
            <a:endParaRPr lang="en-US" sz="7200" b="1" dirty="0">
              <a:solidFill>
                <a:schemeClr val="bg1"/>
              </a:solidFill>
            </a:endParaRPr>
          </a:p>
        </p:txBody>
      </p:sp>
      <p:sp>
        <p:nvSpPr>
          <p:cNvPr id="13" name="TextBox 12"/>
          <p:cNvSpPr txBox="1"/>
          <p:nvPr/>
        </p:nvSpPr>
        <p:spPr>
          <a:xfrm>
            <a:off x="5029200" y="5587425"/>
            <a:ext cx="3733800" cy="584775"/>
          </a:xfrm>
          <a:prstGeom prst="rect">
            <a:avLst/>
          </a:prstGeom>
          <a:noFill/>
        </p:spPr>
        <p:txBody>
          <a:bodyPr wrap="square" rtlCol="0">
            <a:spAutoFit/>
          </a:bodyPr>
          <a:lstStyle/>
          <a:p>
            <a:pPr algn="r"/>
            <a:r>
              <a:rPr lang="en-US" sz="3200" dirty="0" smtClean="0">
                <a:latin typeface="Brush Script MT" pitchFamily="66" charset="0"/>
              </a:rPr>
              <a:t>By Arindam Saha</a:t>
            </a:r>
            <a:endParaRPr lang="en-US" sz="3200" dirty="0">
              <a:latin typeface="Brush Script MT" pitchFamily="66" charset="0"/>
            </a:endParaRPr>
          </a:p>
        </p:txBody>
      </p:sp>
      <p:cxnSp>
        <p:nvCxnSpPr>
          <p:cNvPr id="18" name="Straight Connector 17"/>
          <p:cNvCxnSpPr/>
          <p:nvPr/>
        </p:nvCxnSpPr>
        <p:spPr>
          <a:xfrm flipH="1">
            <a:off x="5562600" y="5867400"/>
            <a:ext cx="457200" cy="0"/>
          </a:xfrm>
          <a:prstGeom prst="line">
            <a:avLst/>
          </a:prstGeom>
        </p:spPr>
        <p:style>
          <a:lnRef idx="2">
            <a:schemeClr val="dk1"/>
          </a:lnRef>
          <a:fillRef idx="0">
            <a:schemeClr val="dk1"/>
          </a:fillRef>
          <a:effectRef idx="1">
            <a:schemeClr val="dk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xit" presetSubtype="0" fill="hold" grpId="0" nodeType="withEffect">
                                  <p:stCondLst>
                                    <p:cond delay="0"/>
                                  </p:stCondLst>
                                  <p:childTnLst>
                                    <p:animEffect transition="out" filter="fade">
                                      <p:cBhvr>
                                        <p:cTn id="6" dur="10"/>
                                        <p:tgtEl>
                                          <p:spTgt spid="6"/>
                                        </p:tgtEl>
                                      </p:cBhvr>
                                    </p:animEffect>
                                    <p:set>
                                      <p:cBhvr>
                                        <p:cTn id="7" dur="1" fill="hold">
                                          <p:stCondLst>
                                            <p:cond delay="9"/>
                                          </p:stCondLst>
                                        </p:cTn>
                                        <p:tgtEl>
                                          <p:spTgt spid="6"/>
                                        </p:tgtEl>
                                        <p:attrNameLst>
                                          <p:attrName>style.visibility</p:attrName>
                                        </p:attrNameLst>
                                      </p:cBhvr>
                                      <p:to>
                                        <p:strVal val="hidden"/>
                                      </p:to>
                                    </p:set>
                                  </p:childTnLst>
                                </p:cTn>
                              </p:par>
                              <p:par>
                                <p:cTn id="8" presetID="2" presetClass="exit" presetSubtype="9" fill="hold" nodeType="withEffect">
                                  <p:stCondLst>
                                    <p:cond delay="0"/>
                                  </p:stCondLst>
                                  <p:childTnLst>
                                    <p:anim calcmode="lin" valueType="num">
                                      <p:cBhvr additive="base">
                                        <p:cTn id="9" dur="750"/>
                                        <p:tgtEl>
                                          <p:spTgt spid="7"/>
                                        </p:tgtEl>
                                        <p:attrNameLst>
                                          <p:attrName>ppt_x</p:attrName>
                                        </p:attrNameLst>
                                      </p:cBhvr>
                                      <p:tavLst>
                                        <p:tav tm="0">
                                          <p:val>
                                            <p:strVal val="ppt_x"/>
                                          </p:val>
                                        </p:tav>
                                        <p:tav tm="100000">
                                          <p:val>
                                            <p:strVal val="0-ppt_w/2"/>
                                          </p:val>
                                        </p:tav>
                                      </p:tavLst>
                                    </p:anim>
                                    <p:anim calcmode="lin" valueType="num">
                                      <p:cBhvr additive="base">
                                        <p:cTn id="10" dur="750"/>
                                        <p:tgtEl>
                                          <p:spTgt spid="7"/>
                                        </p:tgtEl>
                                        <p:attrNameLst>
                                          <p:attrName>ppt_y</p:attrName>
                                        </p:attrNameLst>
                                      </p:cBhvr>
                                      <p:tavLst>
                                        <p:tav tm="0">
                                          <p:val>
                                            <p:strVal val="ppt_y"/>
                                          </p:val>
                                        </p:tav>
                                        <p:tav tm="100000">
                                          <p:val>
                                            <p:strVal val="0-ppt_h/2"/>
                                          </p:val>
                                        </p:tav>
                                      </p:tavLst>
                                    </p:anim>
                                    <p:set>
                                      <p:cBhvr>
                                        <p:cTn id="11" dur="1" fill="hold">
                                          <p:stCondLst>
                                            <p:cond delay="749"/>
                                          </p:stCondLst>
                                        </p:cTn>
                                        <p:tgtEl>
                                          <p:spTgt spid="7"/>
                                        </p:tgtEl>
                                        <p:attrNameLst>
                                          <p:attrName>style.visibility</p:attrName>
                                        </p:attrNameLst>
                                      </p:cBhvr>
                                      <p:to>
                                        <p:strVal val="hidden"/>
                                      </p:to>
                                    </p:set>
                                  </p:childTnLst>
                                </p:cTn>
                              </p:par>
                              <p:par>
                                <p:cTn id="12" presetID="2" presetClass="exit" presetSubtype="3" fill="hold" nodeType="withEffect">
                                  <p:stCondLst>
                                    <p:cond delay="0"/>
                                  </p:stCondLst>
                                  <p:childTnLst>
                                    <p:anim calcmode="lin" valueType="num">
                                      <p:cBhvr additive="base">
                                        <p:cTn id="13" dur="750"/>
                                        <p:tgtEl>
                                          <p:spTgt spid="8"/>
                                        </p:tgtEl>
                                        <p:attrNameLst>
                                          <p:attrName>ppt_x</p:attrName>
                                        </p:attrNameLst>
                                      </p:cBhvr>
                                      <p:tavLst>
                                        <p:tav tm="0">
                                          <p:val>
                                            <p:strVal val="ppt_x"/>
                                          </p:val>
                                        </p:tav>
                                        <p:tav tm="100000">
                                          <p:val>
                                            <p:strVal val="1+ppt_w/2"/>
                                          </p:val>
                                        </p:tav>
                                      </p:tavLst>
                                    </p:anim>
                                    <p:anim calcmode="lin" valueType="num">
                                      <p:cBhvr additive="base">
                                        <p:cTn id="14" dur="750"/>
                                        <p:tgtEl>
                                          <p:spTgt spid="8"/>
                                        </p:tgtEl>
                                        <p:attrNameLst>
                                          <p:attrName>ppt_y</p:attrName>
                                        </p:attrNameLst>
                                      </p:cBhvr>
                                      <p:tavLst>
                                        <p:tav tm="0">
                                          <p:val>
                                            <p:strVal val="ppt_y"/>
                                          </p:val>
                                        </p:tav>
                                        <p:tav tm="100000">
                                          <p:val>
                                            <p:strVal val="0-ppt_h/2"/>
                                          </p:val>
                                        </p:tav>
                                      </p:tavLst>
                                    </p:anim>
                                    <p:set>
                                      <p:cBhvr>
                                        <p:cTn id="15" dur="1" fill="hold">
                                          <p:stCondLst>
                                            <p:cond delay="749"/>
                                          </p:stCondLst>
                                        </p:cTn>
                                        <p:tgtEl>
                                          <p:spTgt spid="8"/>
                                        </p:tgtEl>
                                        <p:attrNameLst>
                                          <p:attrName>style.visibility</p:attrName>
                                        </p:attrNameLst>
                                      </p:cBhvr>
                                      <p:to>
                                        <p:strVal val="hidden"/>
                                      </p:to>
                                    </p:set>
                                  </p:childTnLst>
                                </p:cTn>
                              </p:par>
                              <p:par>
                                <p:cTn id="16" presetID="2" presetClass="exit" presetSubtype="8" fill="hold" nodeType="withEffect">
                                  <p:stCondLst>
                                    <p:cond delay="0"/>
                                  </p:stCondLst>
                                  <p:childTnLst>
                                    <p:anim calcmode="lin" valueType="num">
                                      <p:cBhvr additive="base">
                                        <p:cTn id="17" dur="750"/>
                                        <p:tgtEl>
                                          <p:spTgt spid="9"/>
                                        </p:tgtEl>
                                        <p:attrNameLst>
                                          <p:attrName>ppt_x</p:attrName>
                                        </p:attrNameLst>
                                      </p:cBhvr>
                                      <p:tavLst>
                                        <p:tav tm="0">
                                          <p:val>
                                            <p:strVal val="ppt_x"/>
                                          </p:val>
                                        </p:tav>
                                        <p:tav tm="100000">
                                          <p:val>
                                            <p:strVal val="0-ppt_w/2"/>
                                          </p:val>
                                        </p:tav>
                                      </p:tavLst>
                                    </p:anim>
                                    <p:anim calcmode="lin" valueType="num">
                                      <p:cBhvr additive="base">
                                        <p:cTn id="18" dur="750"/>
                                        <p:tgtEl>
                                          <p:spTgt spid="9"/>
                                        </p:tgtEl>
                                        <p:attrNameLst>
                                          <p:attrName>ppt_y</p:attrName>
                                        </p:attrNameLst>
                                      </p:cBhvr>
                                      <p:tavLst>
                                        <p:tav tm="0">
                                          <p:val>
                                            <p:strVal val="ppt_y"/>
                                          </p:val>
                                        </p:tav>
                                        <p:tav tm="100000">
                                          <p:val>
                                            <p:strVal val="ppt_y"/>
                                          </p:val>
                                        </p:tav>
                                      </p:tavLst>
                                    </p:anim>
                                    <p:set>
                                      <p:cBhvr>
                                        <p:cTn id="19" dur="1" fill="hold">
                                          <p:stCondLst>
                                            <p:cond delay="749"/>
                                          </p:stCondLst>
                                        </p:cTn>
                                        <p:tgtEl>
                                          <p:spTgt spid="9"/>
                                        </p:tgtEl>
                                        <p:attrNameLst>
                                          <p:attrName>style.visibility</p:attrName>
                                        </p:attrNameLst>
                                      </p:cBhvr>
                                      <p:to>
                                        <p:strVal val="hidden"/>
                                      </p:to>
                                    </p:set>
                                  </p:childTnLst>
                                </p:cTn>
                              </p:par>
                              <p:par>
                                <p:cTn id="20" presetID="2" presetClass="exit" presetSubtype="2" fill="hold" nodeType="withEffect">
                                  <p:stCondLst>
                                    <p:cond delay="0"/>
                                  </p:stCondLst>
                                  <p:childTnLst>
                                    <p:anim calcmode="lin" valueType="num">
                                      <p:cBhvr additive="base">
                                        <p:cTn id="21" dur="750"/>
                                        <p:tgtEl>
                                          <p:spTgt spid="10"/>
                                        </p:tgtEl>
                                        <p:attrNameLst>
                                          <p:attrName>ppt_x</p:attrName>
                                        </p:attrNameLst>
                                      </p:cBhvr>
                                      <p:tavLst>
                                        <p:tav tm="0">
                                          <p:val>
                                            <p:strVal val="ppt_x"/>
                                          </p:val>
                                        </p:tav>
                                        <p:tav tm="100000">
                                          <p:val>
                                            <p:strVal val="1+ppt_w/2"/>
                                          </p:val>
                                        </p:tav>
                                      </p:tavLst>
                                    </p:anim>
                                    <p:anim calcmode="lin" valueType="num">
                                      <p:cBhvr additive="base">
                                        <p:cTn id="22" dur="750"/>
                                        <p:tgtEl>
                                          <p:spTgt spid="10"/>
                                        </p:tgtEl>
                                        <p:attrNameLst>
                                          <p:attrName>ppt_y</p:attrName>
                                        </p:attrNameLst>
                                      </p:cBhvr>
                                      <p:tavLst>
                                        <p:tav tm="0">
                                          <p:val>
                                            <p:strVal val="ppt_y"/>
                                          </p:val>
                                        </p:tav>
                                        <p:tav tm="100000">
                                          <p:val>
                                            <p:strVal val="ppt_y"/>
                                          </p:val>
                                        </p:tav>
                                      </p:tavLst>
                                    </p:anim>
                                    <p:set>
                                      <p:cBhvr>
                                        <p:cTn id="23" dur="1" fill="hold">
                                          <p:stCondLst>
                                            <p:cond delay="74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09600" y="2035314"/>
            <a:ext cx="7924800" cy="707886"/>
          </a:xfrm>
          <a:prstGeom prst="rect">
            <a:avLst/>
          </a:prstGeom>
          <a:noFill/>
        </p:spPr>
        <p:txBody>
          <a:bodyPr wrap="square" rtlCol="0">
            <a:normAutofit/>
          </a:bodyPr>
          <a:lstStyle/>
          <a:p>
            <a:pPr algn="ctr"/>
            <a:r>
              <a:rPr lang="en-US" sz="4000" b="1" dirty="0" smtClean="0">
                <a:solidFill>
                  <a:schemeClr val="tx1">
                    <a:lumMod val="85000"/>
                    <a:lumOff val="15000"/>
                  </a:schemeClr>
                </a:solidFill>
                <a:latin typeface="+mj-lt"/>
              </a:rPr>
              <a:t>Applicable Legislation</a:t>
            </a:r>
            <a:endParaRPr lang="en-US" sz="4000" dirty="0">
              <a:solidFill>
                <a:schemeClr val="tx1">
                  <a:lumMod val="50000"/>
                  <a:lumOff val="50000"/>
                </a:schemeClr>
              </a:solidFill>
              <a:latin typeface="+mj-lt"/>
              <a:cs typeface="Arial" pitchFamily="34" charset="0"/>
            </a:endParaRPr>
          </a:p>
        </p:txBody>
      </p:sp>
      <p:sp>
        <p:nvSpPr>
          <p:cNvPr id="11" name="TextBox 10"/>
          <p:cNvSpPr txBox="1"/>
          <p:nvPr/>
        </p:nvSpPr>
        <p:spPr>
          <a:xfrm>
            <a:off x="750711" y="4876800"/>
            <a:ext cx="7973935" cy="712486"/>
          </a:xfrm>
          <a:prstGeom prst="rect">
            <a:avLst/>
          </a:prstGeom>
          <a:noFill/>
        </p:spPr>
        <p:txBody>
          <a:bodyPr wrap="none" rtlCol="0">
            <a:normAutofit/>
          </a:bodyPr>
          <a:lstStyle/>
          <a:p>
            <a:pPr algn="ctr"/>
            <a:r>
              <a:rPr lang="en-US" sz="2800" b="1" dirty="0" smtClean="0">
                <a:solidFill>
                  <a:schemeClr val="tx1">
                    <a:lumMod val="75000"/>
                    <a:lumOff val="25000"/>
                  </a:schemeClr>
                </a:solidFill>
              </a:rPr>
              <a:t>Central Sales Tax Act, 1956</a:t>
            </a:r>
            <a:endParaRPr lang="en-US" sz="2800" b="1" dirty="0">
              <a:solidFill>
                <a:schemeClr val="tx1">
                  <a:lumMod val="75000"/>
                  <a:lumOff val="25000"/>
                </a:schemeClr>
              </a:solidFill>
            </a:endParaRPr>
          </a:p>
        </p:txBody>
      </p:sp>
      <p:sp>
        <p:nvSpPr>
          <p:cNvPr id="12" name="Rectangle 11"/>
          <p:cNvSpPr/>
          <p:nvPr/>
        </p:nvSpPr>
        <p:spPr>
          <a:xfrm>
            <a:off x="8686800" y="5284486"/>
            <a:ext cx="457200" cy="96672"/>
          </a:xfrm>
          <a:prstGeom prst="rect">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rgbClr val="FF6600"/>
                </a:solidFill>
              </a:rPr>
              <a:t>           </a:t>
            </a:r>
            <a:endParaRPr lang="en-US" dirty="0">
              <a:solidFill>
                <a:srgbClr val="FF6600"/>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8" name="TextBox 7"/>
          <p:cNvSpPr txBox="1"/>
          <p:nvPr/>
        </p:nvSpPr>
        <p:spPr>
          <a:xfrm>
            <a:off x="685800" y="5181600"/>
            <a:ext cx="7620000" cy="1371600"/>
          </a:xfrm>
          <a:prstGeom prst="rect">
            <a:avLst/>
          </a:prstGeom>
          <a:noFill/>
        </p:spPr>
        <p:txBody>
          <a:bodyPr wrap="square" rtlCol="0">
            <a:normAutofit/>
          </a:bodyPr>
          <a:lstStyle/>
          <a:p>
            <a:pPr marL="342900" indent="-342900">
              <a:buFont typeface="Wingdings" pitchFamily="2" charset="2"/>
              <a:buChar char="q"/>
            </a:pPr>
            <a:r>
              <a:rPr lang="en-US" sz="2000" dirty="0"/>
              <a:t>Provide regulations regarding levy, collection and distribution of taxes on sale of goods in the course of Inter-state trade or </a:t>
            </a:r>
            <a:r>
              <a:rPr lang="en-US" sz="2000" dirty="0" smtClean="0"/>
              <a:t>commerce</a:t>
            </a:r>
            <a:endParaRPr lang="en-US" sz="2000" dirty="0"/>
          </a:p>
        </p:txBody>
      </p:sp>
      <p:sp>
        <p:nvSpPr>
          <p:cNvPr id="11" name="TextBox 10"/>
          <p:cNvSpPr txBox="1"/>
          <p:nvPr/>
        </p:nvSpPr>
        <p:spPr>
          <a:xfrm>
            <a:off x="685800" y="3276600"/>
            <a:ext cx="7772400" cy="1585809"/>
          </a:xfrm>
          <a:prstGeom prst="rect">
            <a:avLst/>
          </a:prstGeom>
          <a:noFill/>
        </p:spPr>
        <p:txBody>
          <a:bodyPr wrap="square" rtlCol="0">
            <a:normAutofit fontScale="85000" lnSpcReduction="20000"/>
          </a:bodyPr>
          <a:lstStyle/>
          <a:p>
            <a:pPr marL="342900" indent="-342900">
              <a:buFont typeface="Wingdings" pitchFamily="2" charset="2"/>
              <a:buChar char="q"/>
            </a:pPr>
            <a:r>
              <a:rPr lang="en-US" sz="2400" dirty="0"/>
              <a:t>Formulate principles for </a:t>
            </a:r>
            <a:r>
              <a:rPr lang="en-US" sz="2400" dirty="0" smtClean="0"/>
              <a:t>determining</a:t>
            </a:r>
            <a:endParaRPr lang="en-US" sz="2400" dirty="0"/>
          </a:p>
          <a:p>
            <a:pPr marL="800100" lvl="1" indent="-171450"/>
            <a:r>
              <a:rPr lang="en-US" sz="2400" dirty="0" smtClean="0"/>
              <a:t>-When </a:t>
            </a:r>
            <a:r>
              <a:rPr lang="en-US" sz="2400" dirty="0"/>
              <a:t>a sale or purchase takes place in the course of inter-state trade or commerce</a:t>
            </a:r>
            <a:br>
              <a:rPr lang="en-US" sz="2400" dirty="0"/>
            </a:br>
            <a:endParaRPr lang="en-US" sz="2400" dirty="0"/>
          </a:p>
          <a:p>
            <a:pPr marL="800100" lvl="1" indent="-171450"/>
            <a:r>
              <a:rPr lang="en-US" sz="2400" dirty="0" smtClean="0"/>
              <a:t>-When </a:t>
            </a:r>
            <a:r>
              <a:rPr lang="en-US" sz="2400" dirty="0"/>
              <a:t>a sale or purchase takes place in the course of imports into or export from India</a:t>
            </a:r>
            <a:endParaRPr lang="en-US" dirty="0">
              <a:solidFill>
                <a:prstClr val="black"/>
              </a:solidFill>
            </a:endParaRPr>
          </a:p>
        </p:txBody>
      </p:sp>
      <p:sp>
        <p:nvSpPr>
          <p:cNvPr id="9" name="Title 8"/>
          <p:cNvSpPr>
            <a:spLocks noGrp="1"/>
          </p:cNvSpPr>
          <p:nvPr>
            <p:ph type="title"/>
          </p:nvPr>
        </p:nvSpPr>
        <p:spPr/>
        <p:txBody>
          <a:bodyPr>
            <a:normAutofit/>
          </a:bodyPr>
          <a:lstStyle/>
          <a:p>
            <a:pPr lvl="0">
              <a:spcBef>
                <a:spcPts val="0"/>
              </a:spcBef>
            </a:pPr>
            <a:r>
              <a:rPr lang="en-US" sz="3200" b="1" dirty="0"/>
              <a:t>Objects of the CST Act,1956</a:t>
            </a:r>
            <a:endParaRPr lang="en-US" sz="3200" b="1" dirty="0">
              <a:latin typeface="+mn-lt"/>
            </a:endParaRPr>
          </a:p>
        </p:txBody>
      </p:sp>
      <p:pic>
        <p:nvPicPr>
          <p:cNvPr id="2" name="Picture 1"/>
          <p:cNvPicPr>
            <a:picLocks/>
          </p:cNvPicPr>
          <p:nvPr/>
        </p:nvPicPr>
        <p:blipFill>
          <a:blip r:embed="rId4" cstate="email">
            <a:extLst>
              <a:ext uri="{28A0092B-C50C-407E-A947-70E740481C1C}">
                <a14:useLocalDpi xmlns:a14="http://schemas.microsoft.com/office/drawing/2010/main" val="0"/>
              </a:ext>
            </a:extLst>
          </a:blip>
          <a:stretch>
            <a:fillRect/>
          </a:stretch>
        </p:blipFill>
        <p:spPr>
          <a:xfrm>
            <a:off x="762000" y="1143000"/>
            <a:ext cx="7696200" cy="1600200"/>
          </a:xfrm>
          <a:prstGeom prst="rect">
            <a:avLst/>
          </a:prstGeom>
          <a:effectLst>
            <a:outerShdw blurRad="38100" sx="101000" sy="101000" algn="ctr" rotWithShape="0">
              <a:prstClr val="black">
                <a:alpha val="20000"/>
              </a:prstClr>
            </a:outerShdw>
          </a:effectLst>
        </p:spPr>
      </p:pic>
    </p:spTree>
  </p:cSld>
  <p:clrMapOvr>
    <a:masterClrMapping/>
  </p:clrMapOvr>
  <mc:AlternateContent xmlns:mc="http://schemas.openxmlformats.org/markup-compatibility/2006" xmlns:p14="http://schemas.microsoft.com/office/powerpoint/2010/main">
    <mc:Choice Requires="p14">
      <p:transition spd="slow" p14:dur="1399">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11" name="TextBox 10"/>
          <p:cNvSpPr txBox="1"/>
          <p:nvPr/>
        </p:nvSpPr>
        <p:spPr>
          <a:xfrm>
            <a:off x="685800" y="4738791"/>
            <a:ext cx="7772400" cy="1585809"/>
          </a:xfrm>
          <a:prstGeom prst="rect">
            <a:avLst/>
          </a:prstGeom>
          <a:noFill/>
        </p:spPr>
        <p:txBody>
          <a:bodyPr wrap="square" rtlCol="0">
            <a:normAutofit/>
          </a:bodyPr>
          <a:lstStyle/>
          <a:p>
            <a:pPr marL="342900" indent="-342900">
              <a:buFont typeface="Wingdings" pitchFamily="2" charset="2"/>
              <a:buChar char="q"/>
            </a:pPr>
            <a:r>
              <a:rPr lang="en-US" dirty="0"/>
              <a:t>Declare certain goods to be of special importance and specify the restrictions and conditions regarding imposition of taxes on those category of goods in the course of Inter-state trade or </a:t>
            </a:r>
            <a:r>
              <a:rPr lang="en-US" dirty="0" smtClean="0"/>
              <a:t>commerce</a:t>
            </a:r>
            <a:endParaRPr lang="en-US" dirty="0"/>
          </a:p>
        </p:txBody>
      </p:sp>
      <p:sp>
        <p:nvSpPr>
          <p:cNvPr id="9" name="Title 8"/>
          <p:cNvSpPr>
            <a:spLocks noGrp="1"/>
          </p:cNvSpPr>
          <p:nvPr>
            <p:ph type="title"/>
          </p:nvPr>
        </p:nvSpPr>
        <p:spPr/>
        <p:txBody>
          <a:bodyPr>
            <a:normAutofit/>
          </a:bodyPr>
          <a:lstStyle/>
          <a:p>
            <a:pPr lvl="0">
              <a:spcBef>
                <a:spcPts val="0"/>
              </a:spcBef>
            </a:pPr>
            <a:r>
              <a:rPr lang="en-US" sz="3200" b="1" dirty="0"/>
              <a:t>Objects of the CST Act,1956</a:t>
            </a:r>
            <a:endParaRPr lang="en-US" sz="3200" b="1" dirty="0">
              <a:latin typeface="+mn-lt"/>
            </a:endParaRPr>
          </a:p>
        </p:txBody>
      </p:sp>
      <p:pic>
        <p:nvPicPr>
          <p:cNvPr id="2" name="Picture 1"/>
          <p:cNvPicPr>
            <a:picLocks/>
          </p:cNvPicPr>
          <p:nvPr/>
        </p:nvPicPr>
        <p:blipFill>
          <a:blip r:embed="rId4" cstate="email">
            <a:extLst>
              <a:ext uri="{28A0092B-C50C-407E-A947-70E740481C1C}">
                <a14:useLocalDpi xmlns:a14="http://schemas.microsoft.com/office/drawing/2010/main" val="0"/>
              </a:ext>
            </a:extLst>
          </a:blip>
          <a:stretch>
            <a:fillRect/>
          </a:stretch>
        </p:blipFill>
        <p:spPr>
          <a:xfrm>
            <a:off x="762000" y="1143000"/>
            <a:ext cx="7696200" cy="2819400"/>
          </a:xfrm>
          <a:prstGeom prst="rect">
            <a:avLst/>
          </a:prstGeom>
          <a:effectLst>
            <a:outerShdw blurRad="38100" sx="101000" sy="101000" algn="ctr" rotWithShape="0">
              <a:prstClr val="black">
                <a:alpha val="20000"/>
              </a:prstClr>
            </a:outerShdw>
          </a:effectLst>
        </p:spPr>
      </p:pic>
    </p:spTree>
    <p:extLst>
      <p:ext uri="{BB962C8B-B14F-4D97-AF65-F5344CB8AC3E}">
        <p14:creationId xmlns:p14="http://schemas.microsoft.com/office/powerpoint/2010/main" val="3029123900"/>
      </p:ext>
    </p:extLst>
  </p:cSld>
  <p:clrMapOvr>
    <a:masterClrMapping/>
  </p:clrMapOvr>
  <mc:AlternateContent xmlns:mc="http://schemas.openxmlformats.org/markup-compatibility/2006" xmlns:p14="http://schemas.microsoft.com/office/powerpoint/2010/main">
    <mc:Choice Requires="p14">
      <p:transition spd="slow" p14:dur="1399">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rot="16200000">
            <a:off x="-2146014" y="2450815"/>
            <a:ext cx="5486400" cy="1041969"/>
          </a:xfrm>
          <a:prstGeom prst="rect">
            <a:avLst/>
          </a:prstGeom>
          <a:noFill/>
        </p:spPr>
        <p:txBody>
          <a:bodyPr wrap="square" rtlCol="0" anchor="b" anchorCtr="0">
            <a:normAutofit/>
          </a:bodyPr>
          <a:lstStyle/>
          <a:p>
            <a:r>
              <a:rPr lang="en-US" sz="3200" b="1" dirty="0" smtClean="0">
                <a:solidFill>
                  <a:prstClr val="white"/>
                </a:solidFill>
              </a:rPr>
              <a:t>CENTRAL SALES TAX</a:t>
            </a:r>
            <a:endParaRPr lang="en-US" sz="3200" dirty="0">
              <a:solidFill>
                <a:prstClr val="white"/>
              </a:solidFill>
            </a:endParaRPr>
          </a:p>
        </p:txBody>
      </p:sp>
      <p:sp>
        <p:nvSpPr>
          <p:cNvPr id="3" name="TextBox 2"/>
          <p:cNvSpPr txBox="1"/>
          <p:nvPr/>
        </p:nvSpPr>
        <p:spPr>
          <a:xfrm>
            <a:off x="1523999" y="685799"/>
            <a:ext cx="7010401" cy="2468880"/>
          </a:xfrm>
          <a:prstGeom prst="rect">
            <a:avLst/>
          </a:prstGeom>
          <a:noFill/>
        </p:spPr>
        <p:txBody>
          <a:bodyPr wrap="square" rtlCol="0">
            <a:normAutofit fontScale="92500" lnSpcReduction="10000"/>
          </a:bodyPr>
          <a:lstStyle/>
          <a:p>
            <a:r>
              <a:rPr lang="en-US" sz="2800" b="1" u="sng" dirty="0" smtClean="0">
                <a:solidFill>
                  <a:prstClr val="black">
                    <a:lumMod val="50000"/>
                    <a:lumOff val="50000"/>
                  </a:prstClr>
                </a:solidFill>
              </a:rPr>
              <a:t>Applicability</a:t>
            </a:r>
          </a:p>
          <a:p>
            <a:pPr>
              <a:lnSpc>
                <a:spcPct val="30000"/>
              </a:lnSpc>
            </a:pPr>
            <a:endParaRPr lang="en-US" dirty="0">
              <a:solidFill>
                <a:prstClr val="black"/>
              </a:solidFill>
            </a:endParaRPr>
          </a:p>
          <a:p>
            <a:r>
              <a:rPr lang="en-US" sz="2200" dirty="0" smtClean="0">
                <a:solidFill>
                  <a:prstClr val="black">
                    <a:lumMod val="85000"/>
                    <a:lumOff val="15000"/>
                  </a:prstClr>
                </a:solidFill>
              </a:rPr>
              <a:t>As per Central Sales Tax, 1956, CST is levied by Central Govt. on Inter-Sate Sales.</a:t>
            </a:r>
          </a:p>
          <a:p>
            <a:r>
              <a:rPr lang="en-US" sz="2200" dirty="0" smtClean="0">
                <a:solidFill>
                  <a:srgbClr val="2C99FC"/>
                </a:solidFill>
              </a:rPr>
              <a:t> </a:t>
            </a:r>
            <a:endParaRPr lang="en-US" sz="2200" dirty="0">
              <a:solidFill>
                <a:srgbClr val="2C99FC"/>
              </a:solidFill>
            </a:endParaRPr>
          </a:p>
          <a:p>
            <a:r>
              <a:rPr lang="en-US" sz="2200" b="1" u="sng" dirty="0" smtClean="0"/>
              <a:t>Conditions</a:t>
            </a:r>
          </a:p>
          <a:p>
            <a:pPr marL="457200" indent="-457200">
              <a:buAutoNum type="alphaLcParenR"/>
            </a:pPr>
            <a:r>
              <a:rPr lang="en-US" sz="2200" dirty="0" smtClean="0">
                <a:solidFill>
                  <a:srgbClr val="2C99FC"/>
                </a:solidFill>
              </a:rPr>
              <a:t>Movement of Goods from one state to another except newspaper</a:t>
            </a:r>
          </a:p>
          <a:p>
            <a:pPr marL="457200" indent="-457200">
              <a:buAutoNum type="alphaLcParenR"/>
            </a:pPr>
            <a:r>
              <a:rPr lang="en-US" sz="2200" dirty="0" smtClean="0">
                <a:solidFill>
                  <a:srgbClr val="2C99FC"/>
                </a:solidFill>
              </a:rPr>
              <a:t>Transfer of Document of title from one state to another</a:t>
            </a:r>
          </a:p>
          <a:p>
            <a:pPr marL="457200" indent="-457200">
              <a:buAutoNum type="alphaLcParenR"/>
            </a:pPr>
            <a:endParaRPr lang="en-US" sz="1900" dirty="0" smtClean="0">
              <a:solidFill>
                <a:srgbClr val="2C99FC"/>
              </a:solidFill>
            </a:endParaRPr>
          </a:p>
          <a:p>
            <a:endParaRPr lang="en-US" dirty="0" smtClean="0">
              <a:solidFill>
                <a:prstClr val="black"/>
              </a:solidFill>
            </a:endParaRPr>
          </a:p>
          <a:p>
            <a:endParaRPr lang="en-US" dirty="0">
              <a:solidFill>
                <a:prstClr val="black"/>
              </a:solidFill>
            </a:endParaRPr>
          </a:p>
        </p:txBody>
      </p:sp>
      <p:sp>
        <p:nvSpPr>
          <p:cNvPr id="9" name="Rectangle 8"/>
          <p:cNvSpPr/>
          <p:nvPr/>
        </p:nvSpPr>
        <p:spPr>
          <a:xfrm>
            <a:off x="1578428" y="4800600"/>
            <a:ext cx="6727372" cy="1600200"/>
          </a:xfrm>
          <a:prstGeom prst="rect">
            <a:avLst/>
          </a:prstGeom>
          <a:solidFill>
            <a:schemeClr val="tx1">
              <a:lumMod val="95000"/>
              <a:lumOff val="5000"/>
              <a:alpha val="22000"/>
            </a:schemeClr>
          </a:solidFill>
          <a:ln w="34925">
            <a:solidFill>
              <a:srgbClr val="F2741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000" b="1" u="sng" dirty="0" smtClean="0">
                <a:solidFill>
                  <a:schemeClr val="tx1"/>
                </a:solidFill>
              </a:rPr>
              <a:t>Administration</a:t>
            </a:r>
          </a:p>
          <a:p>
            <a:r>
              <a:rPr lang="en-US" dirty="0" smtClean="0">
                <a:solidFill>
                  <a:schemeClr val="tx1"/>
                </a:solidFill>
              </a:rPr>
              <a:t>Though CST levied by the Central Govt., but entire administration lies with the State Sales Tax Authority. CST is collected and retained by the State itself.</a:t>
            </a:r>
            <a:endParaRPr lang="en-US" dirty="0">
              <a:solidFill>
                <a:schemeClr val="tx1"/>
              </a:solidFill>
            </a:endParaRPr>
          </a:p>
        </p:txBody>
      </p:sp>
      <p:sp>
        <p:nvSpPr>
          <p:cNvPr id="5" name="TextBox 4"/>
          <p:cNvSpPr txBox="1"/>
          <p:nvPr/>
        </p:nvSpPr>
        <p:spPr>
          <a:xfrm>
            <a:off x="1578428" y="3429000"/>
            <a:ext cx="6574972" cy="923330"/>
          </a:xfrm>
          <a:prstGeom prst="rect">
            <a:avLst/>
          </a:prstGeom>
          <a:noFill/>
        </p:spPr>
        <p:txBody>
          <a:bodyPr wrap="square" rtlCol="0">
            <a:spAutoFit/>
          </a:bodyPr>
          <a:lstStyle/>
          <a:p>
            <a:r>
              <a:rPr lang="en-US" b="1" dirty="0" smtClean="0"/>
              <a:t>Note</a:t>
            </a:r>
            <a:r>
              <a:rPr lang="en-US" dirty="0" smtClean="0"/>
              <a:t>: </a:t>
            </a:r>
            <a:r>
              <a:rPr lang="en-US" dirty="0" smtClean="0">
                <a:solidFill>
                  <a:srgbClr val="00B0F0"/>
                </a:solidFill>
              </a:rPr>
              <a:t>As Newspaper is the source of information, which is the backbone of democracy, therefore CST is not applicable on Newspaper</a:t>
            </a:r>
            <a:endParaRPr lang="en-US" dirty="0">
              <a:solidFill>
                <a:srgbClr val="00B0F0"/>
              </a:solidFill>
            </a:endParaRPr>
          </a:p>
        </p:txBody>
      </p:sp>
    </p:spTree>
  </p:cSld>
  <p:clrMapOvr>
    <a:masterClrMapping/>
  </p:clrMapOvr>
  <mc:AlternateContent xmlns:mc="http://schemas.openxmlformats.org/markup-compatibility/2006" xmlns:p14="http://schemas.microsoft.com/office/powerpoint/2010/main">
    <mc:Choice Requires="p14">
      <p:transition spd="slow" p14:dur="2000">
        <p14:flip dir="r"/>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420030" y="1143000"/>
            <a:ext cx="4953000" cy="2654573"/>
          </a:xfrm>
          <a:prstGeom prst="rect">
            <a:avLst/>
          </a:prstGeom>
          <a:noFill/>
        </p:spPr>
        <p:txBody>
          <a:bodyPr wrap="square" rtlCol="0">
            <a:normAutofit fontScale="92500" lnSpcReduction="10000"/>
          </a:bodyPr>
          <a:lstStyle/>
          <a:p>
            <a:pPr>
              <a:spcBef>
                <a:spcPts val="100"/>
              </a:spcBef>
            </a:pPr>
            <a:r>
              <a:rPr lang="en-US" sz="2000" dirty="0" smtClean="0">
                <a:solidFill>
                  <a:prstClr val="white"/>
                </a:solidFill>
              </a:rPr>
              <a:t>A sale should be an Inter-state sale if it contains the following features:-</a:t>
            </a:r>
          </a:p>
          <a:p>
            <a:pPr marL="514350" indent="-514350">
              <a:spcBef>
                <a:spcPts val="100"/>
              </a:spcBef>
              <a:buAutoNum type="romanLcPeriod"/>
            </a:pPr>
            <a:r>
              <a:rPr lang="en-US" sz="2000" dirty="0" smtClean="0">
                <a:solidFill>
                  <a:prstClr val="white"/>
                </a:solidFill>
              </a:rPr>
              <a:t>There should be a written or oral contract to sale</a:t>
            </a:r>
          </a:p>
          <a:p>
            <a:pPr marL="514350" indent="-514350">
              <a:spcBef>
                <a:spcPts val="100"/>
              </a:spcBef>
              <a:buAutoNum type="romanLcPeriod"/>
            </a:pPr>
            <a:r>
              <a:rPr lang="en-US" sz="2000" dirty="0" smtClean="0">
                <a:solidFill>
                  <a:prstClr val="white"/>
                </a:solidFill>
              </a:rPr>
              <a:t>Source and destination of goods must be in different states</a:t>
            </a:r>
          </a:p>
          <a:p>
            <a:pPr marL="514350" indent="-514350">
              <a:spcBef>
                <a:spcPts val="100"/>
              </a:spcBef>
              <a:buAutoNum type="romanLcPeriod"/>
            </a:pPr>
            <a:r>
              <a:rPr lang="en-US" sz="2000" dirty="0" smtClean="0">
                <a:solidFill>
                  <a:prstClr val="white"/>
                </a:solidFill>
              </a:rPr>
              <a:t>Location of buyer and seller is immaterial, the important matter is the movement of goods from one state to another</a:t>
            </a:r>
          </a:p>
          <a:p>
            <a:endParaRPr lang="en-US" sz="2400" dirty="0">
              <a:solidFill>
                <a:prstClr val="black"/>
              </a:solidFill>
            </a:endParaRPr>
          </a:p>
        </p:txBody>
      </p:sp>
      <p:sp>
        <p:nvSpPr>
          <p:cNvPr id="5" name="TextBox 4"/>
          <p:cNvSpPr txBox="1"/>
          <p:nvPr/>
        </p:nvSpPr>
        <p:spPr>
          <a:xfrm>
            <a:off x="399588" y="381000"/>
            <a:ext cx="4858212" cy="609600"/>
          </a:xfrm>
          <a:prstGeom prst="rect">
            <a:avLst/>
          </a:prstGeom>
          <a:noFill/>
        </p:spPr>
        <p:txBody>
          <a:bodyPr wrap="square" rtlCol="0" anchor="b">
            <a:normAutofit lnSpcReduction="10000"/>
          </a:bodyPr>
          <a:lstStyle/>
          <a:p>
            <a:r>
              <a:rPr lang="en-US" sz="3600" b="1" dirty="0" smtClean="0">
                <a:solidFill>
                  <a:srgbClr val="7BCF27"/>
                </a:solidFill>
              </a:rPr>
              <a:t>Movement of Goods</a:t>
            </a:r>
            <a:endParaRPr lang="en-US" sz="3600" b="1" dirty="0">
              <a:solidFill>
                <a:srgbClr val="7BCF27"/>
              </a:solidFill>
            </a:endParaRPr>
          </a:p>
        </p:txBody>
      </p:sp>
      <p:pic>
        <p:nvPicPr>
          <p:cNvPr id="12" name="Picture 11"/>
          <p:cNvPicPr>
            <a:picLocks noChangeAspect="1"/>
          </p:cNvPicPr>
          <p:nvPr/>
        </p:nvPicPr>
        <p:blipFill>
          <a:blip r:embed="rId4" cstate="print"/>
          <a:stretch>
            <a:fillRect/>
          </a:stretch>
        </p:blipFill>
        <p:spPr>
          <a:xfrm>
            <a:off x="8108336" y="3124200"/>
            <a:ext cx="730864" cy="1752600"/>
          </a:xfrm>
          <a:prstGeom prst="rect">
            <a:avLst/>
          </a:prstGeom>
        </p:spPr>
      </p:pic>
      <p:pic>
        <p:nvPicPr>
          <p:cNvPr id="18" name="Picture 17"/>
          <p:cNvPicPr>
            <a:picLocks noChangeAspect="1"/>
          </p:cNvPicPr>
          <p:nvPr/>
        </p:nvPicPr>
        <p:blipFill>
          <a:blip r:embed="rId5" cstate="print"/>
          <a:stretch>
            <a:fillRect/>
          </a:stretch>
        </p:blipFill>
        <p:spPr>
          <a:xfrm>
            <a:off x="5715000" y="76200"/>
            <a:ext cx="653715" cy="1684278"/>
          </a:xfrm>
          <a:prstGeom prst="rect">
            <a:avLst/>
          </a:prstGeom>
        </p:spPr>
      </p:pic>
      <p:sp>
        <p:nvSpPr>
          <p:cNvPr id="19" name="Left-Right Arrow 18"/>
          <p:cNvSpPr/>
          <p:nvPr/>
        </p:nvSpPr>
        <p:spPr>
          <a:xfrm rot="10800000">
            <a:off x="7467600" y="4451683"/>
            <a:ext cx="685800"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Left-Right Arrow 19"/>
          <p:cNvSpPr/>
          <p:nvPr/>
        </p:nvSpPr>
        <p:spPr>
          <a:xfrm rot="10800000">
            <a:off x="6362700" y="1066801"/>
            <a:ext cx="647700"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pic>
        <p:nvPicPr>
          <p:cNvPr id="3" name="Picture 2"/>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086600" y="609600"/>
            <a:ext cx="1981200" cy="1319479"/>
          </a:xfrm>
          <a:prstGeom prst="rect">
            <a:avLst/>
          </a:prstGeom>
          <a:ln>
            <a:noFill/>
          </a:ln>
          <a:effectLst>
            <a:softEdge rad="112500"/>
          </a:effectLst>
        </p:spPr>
      </p:pic>
      <p:sp>
        <p:nvSpPr>
          <p:cNvPr id="4" name="TextBox 3"/>
          <p:cNvSpPr txBox="1"/>
          <p:nvPr/>
        </p:nvSpPr>
        <p:spPr>
          <a:xfrm>
            <a:off x="6705600" y="2221468"/>
            <a:ext cx="533400" cy="369332"/>
          </a:xfrm>
          <a:prstGeom prst="rect">
            <a:avLst/>
          </a:prstGeom>
          <a:noFill/>
        </p:spPr>
        <p:txBody>
          <a:bodyPr wrap="square" rtlCol="0">
            <a:spAutoFit/>
          </a:bodyPr>
          <a:lstStyle/>
          <a:p>
            <a:r>
              <a:rPr lang="en-US" dirty="0" smtClean="0"/>
              <a:t>OR</a:t>
            </a:r>
            <a:endParaRPr lang="en-US" dirty="0"/>
          </a:p>
        </p:txBody>
      </p:sp>
      <p:pic>
        <p:nvPicPr>
          <p:cNvPr id="6" name="Picture 5"/>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810078" y="2971800"/>
            <a:ext cx="1791044" cy="1194029"/>
          </a:xfrm>
          <a:prstGeom prst="rect">
            <a:avLst/>
          </a:prstGeom>
          <a:ln>
            <a:noFill/>
          </a:ln>
          <a:effectLst>
            <a:softEdge rad="112500"/>
          </a:effectLst>
        </p:spPr>
      </p:pic>
      <p:sp>
        <p:nvSpPr>
          <p:cNvPr id="7" name="TextBox 6"/>
          <p:cNvSpPr txBox="1"/>
          <p:nvPr/>
        </p:nvSpPr>
        <p:spPr>
          <a:xfrm>
            <a:off x="5715000" y="1752600"/>
            <a:ext cx="743122" cy="369332"/>
          </a:xfrm>
          <a:prstGeom prst="rect">
            <a:avLst/>
          </a:prstGeom>
          <a:noFill/>
        </p:spPr>
        <p:txBody>
          <a:bodyPr wrap="square" rtlCol="0">
            <a:spAutoFit/>
          </a:bodyPr>
          <a:lstStyle/>
          <a:p>
            <a:r>
              <a:rPr lang="en-US" b="1" dirty="0" smtClean="0"/>
              <a:t>Seller</a:t>
            </a:r>
            <a:endParaRPr lang="en-US" b="1" dirty="0"/>
          </a:p>
        </p:txBody>
      </p:sp>
      <p:sp>
        <p:nvSpPr>
          <p:cNvPr id="8" name="TextBox 7"/>
          <p:cNvSpPr txBox="1"/>
          <p:nvPr/>
        </p:nvSpPr>
        <p:spPr>
          <a:xfrm>
            <a:off x="8077200" y="4812268"/>
            <a:ext cx="762000" cy="369332"/>
          </a:xfrm>
          <a:prstGeom prst="rect">
            <a:avLst/>
          </a:prstGeom>
          <a:noFill/>
        </p:spPr>
        <p:txBody>
          <a:bodyPr wrap="square" rtlCol="0">
            <a:spAutoFit/>
          </a:bodyPr>
          <a:lstStyle/>
          <a:p>
            <a:r>
              <a:rPr lang="en-US" b="1" dirty="0" smtClean="0"/>
              <a:t>Buyer</a:t>
            </a:r>
            <a:endParaRPr lang="en-US" b="1" dirty="0"/>
          </a:p>
        </p:txBody>
      </p:sp>
      <p:sp>
        <p:nvSpPr>
          <p:cNvPr id="9" name="TextBox 8"/>
          <p:cNvSpPr txBox="1"/>
          <p:nvPr/>
        </p:nvSpPr>
        <p:spPr>
          <a:xfrm>
            <a:off x="420030" y="3797573"/>
            <a:ext cx="4532970" cy="646331"/>
          </a:xfrm>
          <a:prstGeom prst="rect">
            <a:avLst/>
          </a:prstGeom>
          <a:noFill/>
        </p:spPr>
        <p:txBody>
          <a:bodyPr wrap="square" rtlCol="0">
            <a:spAutoFit/>
          </a:bodyPr>
          <a:lstStyle/>
          <a:p>
            <a:r>
              <a:rPr lang="en-US" sz="3600" b="1" dirty="0" smtClean="0">
                <a:solidFill>
                  <a:srgbClr val="92D050"/>
                </a:solidFill>
              </a:rPr>
              <a:t>Documents of Title</a:t>
            </a:r>
            <a:endParaRPr lang="en-US" sz="3600" b="1" dirty="0">
              <a:solidFill>
                <a:srgbClr val="92D050"/>
              </a:solidFill>
            </a:endParaRPr>
          </a:p>
        </p:txBody>
      </p:sp>
      <p:sp>
        <p:nvSpPr>
          <p:cNvPr id="10" name="TextBox 9"/>
          <p:cNvSpPr txBox="1"/>
          <p:nvPr/>
        </p:nvSpPr>
        <p:spPr>
          <a:xfrm>
            <a:off x="420030" y="4664241"/>
            <a:ext cx="4953000" cy="1200329"/>
          </a:xfrm>
          <a:prstGeom prst="rect">
            <a:avLst/>
          </a:prstGeom>
          <a:noFill/>
        </p:spPr>
        <p:txBody>
          <a:bodyPr wrap="square" rtlCol="0">
            <a:spAutoFit/>
          </a:bodyPr>
          <a:lstStyle/>
          <a:p>
            <a:pPr marL="400050" indent="-400050">
              <a:buAutoNum type="romanLcPeriod"/>
            </a:pPr>
            <a:r>
              <a:rPr lang="en-US" dirty="0" smtClean="0">
                <a:solidFill>
                  <a:schemeClr val="bg1"/>
                </a:solidFill>
              </a:rPr>
              <a:t>Lorry Receipt (LR): It is applicable for Road Transport</a:t>
            </a:r>
          </a:p>
          <a:p>
            <a:pPr marL="400050" indent="-400050">
              <a:buAutoNum type="romanLcPeriod"/>
            </a:pPr>
            <a:r>
              <a:rPr lang="en-US" dirty="0" smtClean="0">
                <a:solidFill>
                  <a:schemeClr val="bg1"/>
                </a:solidFill>
              </a:rPr>
              <a:t>Railway Receipt (RR): It is applicable for Railway Transport</a:t>
            </a:r>
            <a:endParaRPr lang="en-US"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par>
                                <p:cTn id="8" presetID="10" presetClass="entr" presetSubtype="0" fill="hold" nodeType="with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750"/>
                                        <p:tgtEl>
                                          <p:spTgt spid="12"/>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outVertical)">
                                      <p:cBhvr>
                                        <p:cTn id="13" dur="500"/>
                                        <p:tgtEl>
                                          <p:spTgt spid="20"/>
                                        </p:tgtEl>
                                      </p:cBhvr>
                                    </p:animEffect>
                                  </p:childTnLst>
                                </p:cTn>
                              </p:par>
                              <p:par>
                                <p:cTn id="14" presetID="16" presetClass="entr" presetSubtype="42"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outHorizontal)">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cstate="print">
            <a:lum/>
          </a:blip>
          <a:srcRect/>
          <a:stretch>
            <a:fillRect/>
          </a:stretch>
        </a:blip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a:blip r:embed="rId4" cstate="print"/>
          <a:stretch>
            <a:fillRect/>
          </a:stretch>
        </p:blipFill>
        <p:spPr>
          <a:xfrm>
            <a:off x="8108336" y="3124200"/>
            <a:ext cx="730864" cy="1752600"/>
          </a:xfrm>
          <a:prstGeom prst="rect">
            <a:avLst/>
          </a:prstGeom>
        </p:spPr>
      </p:pic>
      <p:pic>
        <p:nvPicPr>
          <p:cNvPr id="18" name="Picture 17"/>
          <p:cNvPicPr>
            <a:picLocks noChangeAspect="1"/>
          </p:cNvPicPr>
          <p:nvPr/>
        </p:nvPicPr>
        <p:blipFill>
          <a:blip r:embed="rId5" cstate="print"/>
          <a:stretch>
            <a:fillRect/>
          </a:stretch>
        </p:blipFill>
        <p:spPr>
          <a:xfrm>
            <a:off x="5715000" y="76200"/>
            <a:ext cx="653715" cy="1684278"/>
          </a:xfrm>
          <a:prstGeom prst="rect">
            <a:avLst/>
          </a:prstGeom>
        </p:spPr>
      </p:pic>
      <p:sp>
        <p:nvSpPr>
          <p:cNvPr id="19" name="Left-Right Arrow 18"/>
          <p:cNvSpPr/>
          <p:nvPr/>
        </p:nvSpPr>
        <p:spPr>
          <a:xfrm rot="10800000">
            <a:off x="7467600" y="4451683"/>
            <a:ext cx="685800"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0" name="Left-Right Arrow 19"/>
          <p:cNvSpPr/>
          <p:nvPr/>
        </p:nvSpPr>
        <p:spPr>
          <a:xfrm rot="10800000">
            <a:off x="6362700" y="1066801"/>
            <a:ext cx="647700" cy="425116"/>
          </a:xfrm>
          <a:prstGeom prst="leftRightArrow">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4" name="TextBox 3"/>
          <p:cNvSpPr txBox="1"/>
          <p:nvPr/>
        </p:nvSpPr>
        <p:spPr>
          <a:xfrm>
            <a:off x="6705600" y="2221468"/>
            <a:ext cx="533400" cy="369332"/>
          </a:xfrm>
          <a:prstGeom prst="rect">
            <a:avLst/>
          </a:prstGeom>
          <a:noFill/>
        </p:spPr>
        <p:txBody>
          <a:bodyPr wrap="square" rtlCol="0">
            <a:spAutoFit/>
          </a:bodyPr>
          <a:lstStyle/>
          <a:p>
            <a:r>
              <a:rPr lang="en-US" dirty="0" smtClean="0"/>
              <a:t>OR</a:t>
            </a:r>
            <a:endParaRPr lang="en-US" dirty="0"/>
          </a:p>
        </p:txBody>
      </p:sp>
      <p:sp>
        <p:nvSpPr>
          <p:cNvPr id="7" name="TextBox 6"/>
          <p:cNvSpPr txBox="1"/>
          <p:nvPr/>
        </p:nvSpPr>
        <p:spPr>
          <a:xfrm>
            <a:off x="5715000" y="1752600"/>
            <a:ext cx="743122" cy="369332"/>
          </a:xfrm>
          <a:prstGeom prst="rect">
            <a:avLst/>
          </a:prstGeom>
          <a:noFill/>
        </p:spPr>
        <p:txBody>
          <a:bodyPr wrap="square" rtlCol="0">
            <a:spAutoFit/>
          </a:bodyPr>
          <a:lstStyle/>
          <a:p>
            <a:r>
              <a:rPr lang="en-US" b="1" dirty="0" smtClean="0"/>
              <a:t>Seller</a:t>
            </a:r>
            <a:endParaRPr lang="en-US" b="1" dirty="0"/>
          </a:p>
        </p:txBody>
      </p:sp>
      <p:sp>
        <p:nvSpPr>
          <p:cNvPr id="8" name="TextBox 7"/>
          <p:cNvSpPr txBox="1"/>
          <p:nvPr/>
        </p:nvSpPr>
        <p:spPr>
          <a:xfrm>
            <a:off x="8077200" y="4812268"/>
            <a:ext cx="762000" cy="369332"/>
          </a:xfrm>
          <a:prstGeom prst="rect">
            <a:avLst/>
          </a:prstGeom>
          <a:noFill/>
        </p:spPr>
        <p:txBody>
          <a:bodyPr wrap="square" rtlCol="0">
            <a:spAutoFit/>
          </a:bodyPr>
          <a:lstStyle/>
          <a:p>
            <a:r>
              <a:rPr lang="en-US" b="1" dirty="0" smtClean="0"/>
              <a:t>Buyer</a:t>
            </a:r>
            <a:endParaRPr lang="en-US" b="1" dirty="0"/>
          </a:p>
        </p:txBody>
      </p:sp>
      <p:sp>
        <p:nvSpPr>
          <p:cNvPr id="9" name="TextBox 8"/>
          <p:cNvSpPr txBox="1"/>
          <p:nvPr/>
        </p:nvSpPr>
        <p:spPr>
          <a:xfrm>
            <a:off x="420030" y="496669"/>
            <a:ext cx="4532970" cy="646331"/>
          </a:xfrm>
          <a:prstGeom prst="rect">
            <a:avLst/>
          </a:prstGeom>
          <a:noFill/>
        </p:spPr>
        <p:txBody>
          <a:bodyPr wrap="square" rtlCol="0">
            <a:spAutoFit/>
          </a:bodyPr>
          <a:lstStyle/>
          <a:p>
            <a:r>
              <a:rPr lang="en-US" sz="3600" b="1" dirty="0" smtClean="0">
                <a:solidFill>
                  <a:srgbClr val="92D050"/>
                </a:solidFill>
              </a:rPr>
              <a:t>Documents of Title</a:t>
            </a:r>
            <a:endParaRPr lang="en-US" sz="3600" b="1" dirty="0">
              <a:solidFill>
                <a:srgbClr val="92D050"/>
              </a:solidFill>
            </a:endParaRPr>
          </a:p>
        </p:txBody>
      </p:sp>
      <p:sp>
        <p:nvSpPr>
          <p:cNvPr id="11" name="TextBox 10"/>
          <p:cNvSpPr txBox="1"/>
          <p:nvPr/>
        </p:nvSpPr>
        <p:spPr>
          <a:xfrm>
            <a:off x="685800" y="1491917"/>
            <a:ext cx="4648200" cy="1477328"/>
          </a:xfrm>
          <a:prstGeom prst="rect">
            <a:avLst/>
          </a:prstGeom>
          <a:noFill/>
        </p:spPr>
        <p:txBody>
          <a:bodyPr wrap="square" rtlCol="0">
            <a:spAutoFit/>
          </a:bodyPr>
          <a:lstStyle/>
          <a:p>
            <a:pPr marL="400050" indent="-400050">
              <a:buAutoNum type="romanLcPeriod" startAt="3"/>
            </a:pPr>
            <a:r>
              <a:rPr lang="en-US" dirty="0" smtClean="0">
                <a:solidFill>
                  <a:schemeClr val="bg1"/>
                </a:solidFill>
              </a:rPr>
              <a:t>Bill of Loading (BL): It is applicable for Water </a:t>
            </a:r>
            <a:r>
              <a:rPr lang="en-US" dirty="0">
                <a:solidFill>
                  <a:schemeClr val="bg1"/>
                </a:solidFill>
              </a:rPr>
              <a:t>T</a:t>
            </a:r>
            <a:r>
              <a:rPr lang="en-US" dirty="0" smtClean="0">
                <a:solidFill>
                  <a:schemeClr val="bg1"/>
                </a:solidFill>
              </a:rPr>
              <a:t>ransport.</a:t>
            </a:r>
          </a:p>
          <a:p>
            <a:pPr marL="400050" indent="-400050">
              <a:buAutoNum type="romanLcPeriod" startAt="3"/>
            </a:pPr>
            <a:r>
              <a:rPr lang="en-US" dirty="0" smtClean="0">
                <a:solidFill>
                  <a:schemeClr val="bg1"/>
                </a:solidFill>
              </a:rPr>
              <a:t>Airway Bill (AWB): It is applicable for Air Transport</a:t>
            </a:r>
          </a:p>
          <a:p>
            <a:r>
              <a:rPr lang="en-US" dirty="0" smtClean="0">
                <a:solidFill>
                  <a:schemeClr val="bg1"/>
                </a:solidFill>
              </a:rPr>
              <a:t> </a:t>
            </a:r>
            <a:endParaRPr lang="en-US" dirty="0">
              <a:solidFill>
                <a:schemeClr val="bg1"/>
              </a:solidFill>
            </a:endParaRPr>
          </a:p>
        </p:txBody>
      </p:sp>
      <p:pic>
        <p:nvPicPr>
          <p:cNvPr id="13" name="Picture 12"/>
          <p:cNvPicPr>
            <a:picLocks noChangeAspect="1"/>
          </p:cNvPicPr>
          <p:nvPr/>
        </p:nvPicPr>
        <p:blipFill>
          <a:blip r:embed="rId6" cstate="email">
            <a:extLst>
              <a:ext uri="{28A0092B-C50C-407E-A947-70E740481C1C}">
                <a14:useLocalDpi xmlns:a14="http://schemas.microsoft.com/office/drawing/2010/main" val="0"/>
              </a:ext>
            </a:extLst>
          </a:blip>
          <a:stretch>
            <a:fillRect/>
          </a:stretch>
        </p:blipFill>
        <p:spPr>
          <a:xfrm>
            <a:off x="7221940" y="557784"/>
            <a:ext cx="1659864" cy="1194816"/>
          </a:xfrm>
          <a:prstGeom prst="rect">
            <a:avLst/>
          </a:prstGeom>
          <a:ln>
            <a:noFill/>
          </a:ln>
          <a:effectLst>
            <a:softEdge rad="112500"/>
          </a:effectLst>
        </p:spPr>
      </p:pic>
      <p:pic>
        <p:nvPicPr>
          <p:cNvPr id="14" name="Picture 13"/>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5875930" y="3056117"/>
            <a:ext cx="1659340" cy="1246348"/>
          </a:xfrm>
          <a:prstGeom prst="rect">
            <a:avLst/>
          </a:prstGeom>
          <a:ln>
            <a:noFill/>
          </a:ln>
          <a:effectLst>
            <a:softEdge rad="112500"/>
          </a:effectLst>
        </p:spPr>
      </p:pic>
    </p:spTree>
    <p:extLst>
      <p:ext uri="{BB962C8B-B14F-4D97-AF65-F5344CB8AC3E}">
        <p14:creationId xmlns:p14="http://schemas.microsoft.com/office/powerpoint/2010/main" val="4181878644"/>
      </p:ext>
    </p:extLst>
  </p:cSld>
  <p:clrMapOvr>
    <a:masterClrMapping/>
  </p:clrMapOvr>
  <mc:AlternateContent xmlns:mc="http://schemas.openxmlformats.org/markup-compatibility/2006" xmlns:p14="http://schemas.microsoft.com/office/powerpoint/2010/main">
    <mc:Choice Requires="p14">
      <p:transition spd="slow" p14:dur="15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1000"/>
                                        <p:tgtEl>
                                          <p:spTgt spid="18"/>
                                        </p:tgtEl>
                                      </p:cBhvr>
                                    </p:animEffect>
                                  </p:childTnLst>
                                </p:cTn>
                              </p:par>
                              <p:par>
                                <p:cTn id="8" presetID="10" presetClass="entr" presetSubtype="0" fill="hold" nodeType="withEffect">
                                  <p:stCondLst>
                                    <p:cond delay="50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750"/>
                                        <p:tgtEl>
                                          <p:spTgt spid="12"/>
                                        </p:tgtEl>
                                      </p:cBhvr>
                                    </p:animEffect>
                                  </p:childTnLst>
                                </p:cTn>
                              </p:par>
                              <p:par>
                                <p:cTn id="11" presetID="16" presetClass="entr" presetSubtype="37"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barn(outVertical)">
                                      <p:cBhvr>
                                        <p:cTn id="13" dur="500"/>
                                        <p:tgtEl>
                                          <p:spTgt spid="20"/>
                                        </p:tgtEl>
                                      </p:cBhvr>
                                    </p:animEffect>
                                  </p:childTnLst>
                                </p:cTn>
                              </p:par>
                              <p:par>
                                <p:cTn id="14" presetID="16" presetClass="entr" presetSubtype="42" fill="hold" grpId="0" nodeType="with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barn(outHorizontal)">
                                      <p:cBhvr>
                                        <p:cTn id="1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stretch>
            <a:fillRect/>
          </a:stretch>
        </p:blipFill>
        <p:spPr>
          <a:xfrm>
            <a:off x="0" y="762000"/>
            <a:ext cx="2209800" cy="2286000"/>
          </a:xfrm>
          <a:prstGeom prst="rect">
            <a:avLst/>
          </a:prstGeom>
        </p:spPr>
      </p:pic>
      <p:sp>
        <p:nvSpPr>
          <p:cNvPr id="4" name="TextBox 3"/>
          <p:cNvSpPr txBox="1"/>
          <p:nvPr/>
        </p:nvSpPr>
        <p:spPr>
          <a:xfrm>
            <a:off x="533400" y="381000"/>
            <a:ext cx="7229475" cy="461665"/>
          </a:xfrm>
          <a:prstGeom prst="rect">
            <a:avLst/>
          </a:prstGeom>
          <a:noFill/>
        </p:spPr>
        <p:txBody>
          <a:bodyPr wrap="square" rtlCol="0" anchor="b" anchorCtr="0">
            <a:normAutofit/>
          </a:bodyPr>
          <a:lstStyle/>
          <a:p>
            <a:pPr algn="ctr"/>
            <a:r>
              <a:rPr lang="en-US" sz="2400" b="1" u="sng" dirty="0" smtClean="0">
                <a:solidFill>
                  <a:prstClr val="black">
                    <a:lumMod val="50000"/>
                    <a:lumOff val="50000"/>
                  </a:prstClr>
                </a:solidFill>
              </a:rPr>
              <a:t>Exemption</a:t>
            </a:r>
            <a:endParaRPr lang="en-US" sz="2400" b="1" u="sng" dirty="0">
              <a:solidFill>
                <a:prstClr val="black">
                  <a:lumMod val="50000"/>
                  <a:lumOff val="50000"/>
                </a:prstClr>
              </a:solidFill>
            </a:endParaRPr>
          </a:p>
        </p:txBody>
      </p:sp>
      <p:sp>
        <p:nvSpPr>
          <p:cNvPr id="7" name="Title 6"/>
          <p:cNvSpPr>
            <a:spLocks noGrp="1"/>
          </p:cNvSpPr>
          <p:nvPr>
            <p:ph type="title"/>
          </p:nvPr>
        </p:nvSpPr>
        <p:spPr>
          <a:xfrm>
            <a:off x="914400" y="1143000"/>
            <a:ext cx="7391400" cy="1200329"/>
          </a:xfrm>
        </p:spPr>
        <p:txBody>
          <a:bodyPr wrap="square" tIns="0" bIns="0" anchor="t" anchorCtr="0">
            <a:normAutofit/>
          </a:bodyPr>
          <a:lstStyle/>
          <a:p>
            <a:pPr marL="457200" indent="-457200">
              <a:buFont typeface="+mj-lt"/>
              <a:buAutoNum type="arabicPeriod"/>
            </a:pPr>
            <a:r>
              <a:rPr lang="en-US" sz="2000" b="1" dirty="0" smtClean="0">
                <a:solidFill>
                  <a:prstClr val="black">
                    <a:lumMod val="85000"/>
                    <a:lumOff val="15000"/>
                  </a:prstClr>
                </a:solidFill>
                <a:latin typeface="+mn-lt"/>
              </a:rPr>
              <a:t>Subsequent Sale or Resale: </a:t>
            </a:r>
            <a:r>
              <a:rPr lang="en-US" sz="1600" dirty="0" smtClean="0">
                <a:solidFill>
                  <a:prstClr val="black">
                    <a:lumMod val="85000"/>
                    <a:lumOff val="15000"/>
                  </a:prstClr>
                </a:solidFill>
                <a:latin typeface="Arial" pitchFamily="34" charset="0"/>
                <a:cs typeface="Arial" pitchFamily="34" charset="0"/>
              </a:rPr>
              <a:t>When the first sale has been subjected to CST, then the resale of the same goods are exempted from CST. To claim exemption the selling dealer has to make declaration in Form E-I (in case of first sale) and Form E-II (for every subsequent sale).</a:t>
            </a:r>
            <a:endParaRPr lang="en-US" sz="2400" dirty="0">
              <a:latin typeface="+mn-lt"/>
            </a:endParaRPr>
          </a:p>
        </p:txBody>
      </p:sp>
      <p:sp>
        <p:nvSpPr>
          <p:cNvPr id="2" name="TextBox 1"/>
          <p:cNvSpPr txBox="1"/>
          <p:nvPr/>
        </p:nvSpPr>
        <p:spPr>
          <a:xfrm>
            <a:off x="1714501" y="2590800"/>
            <a:ext cx="1485899" cy="646331"/>
          </a:xfrm>
          <a:prstGeom prst="rect">
            <a:avLst/>
          </a:prstGeom>
          <a:noFill/>
        </p:spPr>
        <p:txBody>
          <a:bodyPr wrap="square" rtlCol="0">
            <a:spAutoFit/>
          </a:bodyPr>
          <a:lstStyle/>
          <a:p>
            <a:r>
              <a:rPr lang="en-US" dirty="0" smtClean="0"/>
              <a:t>West Bengal</a:t>
            </a:r>
          </a:p>
          <a:p>
            <a:endParaRPr lang="en-US" dirty="0"/>
          </a:p>
        </p:txBody>
      </p:sp>
      <p:cxnSp>
        <p:nvCxnSpPr>
          <p:cNvPr id="6" name="Straight Arrow Connector 5"/>
          <p:cNvCxnSpPr/>
          <p:nvPr/>
        </p:nvCxnSpPr>
        <p:spPr>
          <a:xfrm>
            <a:off x="2133600" y="3048000"/>
            <a:ext cx="0" cy="438835"/>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2895600" y="3059668"/>
            <a:ext cx="609600" cy="369332"/>
          </a:xfrm>
          <a:prstGeom prst="rect">
            <a:avLst/>
          </a:prstGeom>
          <a:noFill/>
        </p:spPr>
        <p:txBody>
          <a:bodyPr wrap="square" rtlCol="0">
            <a:spAutoFit/>
          </a:bodyPr>
          <a:lstStyle/>
          <a:p>
            <a:r>
              <a:rPr lang="en-US" dirty="0" smtClean="0"/>
              <a:t>Sale</a:t>
            </a:r>
            <a:endParaRPr lang="en-US" dirty="0"/>
          </a:p>
        </p:txBody>
      </p:sp>
      <p:cxnSp>
        <p:nvCxnSpPr>
          <p:cNvPr id="14" name="Straight Arrow Connector 13"/>
          <p:cNvCxnSpPr/>
          <p:nvPr/>
        </p:nvCxnSpPr>
        <p:spPr>
          <a:xfrm>
            <a:off x="3505200" y="3244334"/>
            <a:ext cx="457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5" name="Straight Arrow Connector 14"/>
          <p:cNvCxnSpPr/>
          <p:nvPr/>
        </p:nvCxnSpPr>
        <p:spPr>
          <a:xfrm>
            <a:off x="2362200" y="3244334"/>
            <a:ext cx="457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6" name="TextBox 15"/>
          <p:cNvSpPr txBox="1"/>
          <p:nvPr/>
        </p:nvSpPr>
        <p:spPr>
          <a:xfrm>
            <a:off x="4038600" y="3048000"/>
            <a:ext cx="1676400" cy="369332"/>
          </a:xfrm>
          <a:prstGeom prst="rect">
            <a:avLst/>
          </a:prstGeom>
          <a:noFill/>
        </p:spPr>
        <p:txBody>
          <a:bodyPr wrap="square" rtlCol="0">
            <a:spAutoFit/>
          </a:bodyPr>
          <a:lstStyle/>
          <a:p>
            <a:r>
              <a:rPr lang="en-US" dirty="0" smtClean="0"/>
              <a:t>CST Applicable</a:t>
            </a:r>
            <a:endParaRPr lang="en-US" dirty="0"/>
          </a:p>
        </p:txBody>
      </p:sp>
      <p:sp>
        <p:nvSpPr>
          <p:cNvPr id="17" name="TextBox 16"/>
          <p:cNvSpPr txBox="1"/>
          <p:nvPr/>
        </p:nvSpPr>
        <p:spPr>
          <a:xfrm>
            <a:off x="4114800" y="3352800"/>
            <a:ext cx="990600" cy="369332"/>
          </a:xfrm>
          <a:prstGeom prst="rect">
            <a:avLst/>
          </a:prstGeom>
          <a:noFill/>
        </p:spPr>
        <p:txBody>
          <a:bodyPr wrap="square" rtlCol="0">
            <a:spAutoFit/>
          </a:bodyPr>
          <a:lstStyle/>
          <a:p>
            <a:r>
              <a:rPr lang="en-US" b="1" dirty="0" smtClean="0"/>
              <a:t>Form E-I</a:t>
            </a:r>
            <a:endParaRPr lang="en-US" b="1" dirty="0"/>
          </a:p>
        </p:txBody>
      </p:sp>
      <p:sp>
        <p:nvSpPr>
          <p:cNvPr id="18" name="TextBox 17"/>
          <p:cNvSpPr txBox="1"/>
          <p:nvPr/>
        </p:nvSpPr>
        <p:spPr>
          <a:xfrm>
            <a:off x="1752600" y="3581400"/>
            <a:ext cx="1066800" cy="369332"/>
          </a:xfrm>
          <a:prstGeom prst="rect">
            <a:avLst/>
          </a:prstGeom>
          <a:noFill/>
        </p:spPr>
        <p:txBody>
          <a:bodyPr wrap="square" rtlCol="0">
            <a:spAutoFit/>
          </a:bodyPr>
          <a:lstStyle/>
          <a:p>
            <a:r>
              <a:rPr lang="en-US" dirty="0" smtClean="0"/>
              <a:t>Mumbai</a:t>
            </a:r>
            <a:endParaRPr lang="en-US" dirty="0"/>
          </a:p>
        </p:txBody>
      </p:sp>
      <p:cxnSp>
        <p:nvCxnSpPr>
          <p:cNvPr id="19" name="Straight Arrow Connector 18"/>
          <p:cNvCxnSpPr/>
          <p:nvPr/>
        </p:nvCxnSpPr>
        <p:spPr>
          <a:xfrm>
            <a:off x="2133600" y="3982998"/>
            <a:ext cx="0" cy="512802"/>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2381249" y="4239399"/>
            <a:ext cx="514351"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TextBox 21"/>
          <p:cNvSpPr txBox="1"/>
          <p:nvPr/>
        </p:nvSpPr>
        <p:spPr>
          <a:xfrm>
            <a:off x="2895600" y="4050268"/>
            <a:ext cx="609600" cy="369332"/>
          </a:xfrm>
          <a:prstGeom prst="rect">
            <a:avLst/>
          </a:prstGeom>
          <a:noFill/>
        </p:spPr>
        <p:txBody>
          <a:bodyPr wrap="square" rtlCol="0">
            <a:spAutoFit/>
          </a:bodyPr>
          <a:lstStyle/>
          <a:p>
            <a:r>
              <a:rPr lang="en-US" dirty="0" smtClean="0"/>
              <a:t>Sale</a:t>
            </a:r>
            <a:endParaRPr lang="en-US" dirty="0"/>
          </a:p>
        </p:txBody>
      </p:sp>
      <p:cxnSp>
        <p:nvCxnSpPr>
          <p:cNvPr id="23" name="Straight Arrow Connector 22"/>
          <p:cNvCxnSpPr/>
          <p:nvPr/>
        </p:nvCxnSpPr>
        <p:spPr>
          <a:xfrm>
            <a:off x="3505200" y="4215220"/>
            <a:ext cx="4572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4" name="TextBox 23"/>
          <p:cNvSpPr txBox="1"/>
          <p:nvPr/>
        </p:nvSpPr>
        <p:spPr>
          <a:xfrm>
            <a:off x="4038600" y="4050268"/>
            <a:ext cx="2057400" cy="369332"/>
          </a:xfrm>
          <a:prstGeom prst="rect">
            <a:avLst/>
          </a:prstGeom>
          <a:noFill/>
        </p:spPr>
        <p:txBody>
          <a:bodyPr wrap="square" rtlCol="0">
            <a:spAutoFit/>
          </a:bodyPr>
          <a:lstStyle/>
          <a:p>
            <a:r>
              <a:rPr lang="en-US" dirty="0" smtClean="0"/>
              <a:t>CST not Applicable</a:t>
            </a:r>
            <a:endParaRPr lang="en-US" dirty="0"/>
          </a:p>
        </p:txBody>
      </p:sp>
      <p:sp>
        <p:nvSpPr>
          <p:cNvPr id="25" name="TextBox 24"/>
          <p:cNvSpPr txBox="1"/>
          <p:nvPr/>
        </p:nvSpPr>
        <p:spPr>
          <a:xfrm>
            <a:off x="3886200" y="4278868"/>
            <a:ext cx="1219200" cy="369332"/>
          </a:xfrm>
          <a:prstGeom prst="rect">
            <a:avLst/>
          </a:prstGeom>
          <a:noFill/>
        </p:spPr>
        <p:txBody>
          <a:bodyPr wrap="square" rtlCol="0">
            <a:spAutoFit/>
          </a:bodyPr>
          <a:lstStyle/>
          <a:p>
            <a:r>
              <a:rPr lang="en-US" b="1" dirty="0" smtClean="0"/>
              <a:t>Form E-II</a:t>
            </a:r>
            <a:endParaRPr lang="en-US" b="1" dirty="0"/>
          </a:p>
        </p:txBody>
      </p:sp>
      <p:sp>
        <p:nvSpPr>
          <p:cNvPr id="29" name="TextBox 28"/>
          <p:cNvSpPr txBox="1"/>
          <p:nvPr/>
        </p:nvSpPr>
        <p:spPr>
          <a:xfrm>
            <a:off x="1781176" y="4648200"/>
            <a:ext cx="885824" cy="369332"/>
          </a:xfrm>
          <a:prstGeom prst="rect">
            <a:avLst/>
          </a:prstGeom>
          <a:noFill/>
        </p:spPr>
        <p:txBody>
          <a:bodyPr wrap="square" rtlCol="0">
            <a:spAutoFit/>
          </a:bodyPr>
          <a:lstStyle/>
          <a:p>
            <a:r>
              <a:rPr lang="en-US" dirty="0" smtClean="0"/>
              <a:t>Delhi</a:t>
            </a:r>
            <a:endParaRPr lang="en-US"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4" cstate="print">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p:nvPicPr>
        <p:blipFill>
          <a:blip r:embed="rId5" cstate="print"/>
          <a:stretch>
            <a:fillRect/>
          </a:stretch>
        </p:blipFill>
        <p:spPr>
          <a:xfrm>
            <a:off x="0" y="762000"/>
            <a:ext cx="2209800" cy="2286000"/>
          </a:xfrm>
          <a:prstGeom prst="rect">
            <a:avLst/>
          </a:prstGeom>
        </p:spPr>
      </p:pic>
      <p:sp>
        <p:nvSpPr>
          <p:cNvPr id="4" name="TextBox 3"/>
          <p:cNvSpPr txBox="1"/>
          <p:nvPr/>
        </p:nvSpPr>
        <p:spPr>
          <a:xfrm>
            <a:off x="533400" y="381000"/>
            <a:ext cx="7229475" cy="461665"/>
          </a:xfrm>
          <a:prstGeom prst="rect">
            <a:avLst/>
          </a:prstGeom>
          <a:noFill/>
        </p:spPr>
        <p:txBody>
          <a:bodyPr wrap="square" rtlCol="0" anchor="b" anchorCtr="0">
            <a:normAutofit/>
          </a:bodyPr>
          <a:lstStyle/>
          <a:p>
            <a:pPr algn="ctr"/>
            <a:r>
              <a:rPr lang="en-US" sz="2400" b="1" u="sng" dirty="0" smtClean="0">
                <a:solidFill>
                  <a:prstClr val="black">
                    <a:lumMod val="50000"/>
                    <a:lumOff val="50000"/>
                  </a:prstClr>
                </a:solidFill>
              </a:rPr>
              <a:t>Exemption</a:t>
            </a:r>
            <a:endParaRPr lang="en-US" sz="2400" b="1" u="sng" dirty="0">
              <a:solidFill>
                <a:prstClr val="black">
                  <a:lumMod val="50000"/>
                  <a:lumOff val="50000"/>
                </a:prstClr>
              </a:solidFill>
            </a:endParaRPr>
          </a:p>
        </p:txBody>
      </p:sp>
      <p:sp>
        <p:nvSpPr>
          <p:cNvPr id="7" name="Title 6"/>
          <p:cNvSpPr>
            <a:spLocks noGrp="1"/>
          </p:cNvSpPr>
          <p:nvPr>
            <p:ph type="title"/>
          </p:nvPr>
        </p:nvSpPr>
        <p:spPr>
          <a:xfrm>
            <a:off x="914400" y="1143000"/>
            <a:ext cx="7391400" cy="1905000"/>
          </a:xfrm>
        </p:spPr>
        <p:txBody>
          <a:bodyPr wrap="square" tIns="0" bIns="0" anchor="t" anchorCtr="0">
            <a:normAutofit fontScale="90000"/>
          </a:bodyPr>
          <a:lstStyle/>
          <a:p>
            <a:pPr marL="457200" indent="-457200">
              <a:buFont typeface="+mj-lt"/>
              <a:buAutoNum type="arabicPeriod" startAt="2"/>
            </a:pPr>
            <a:r>
              <a:rPr lang="en-US" sz="2400" dirty="0" smtClean="0">
                <a:latin typeface="+mn-lt"/>
              </a:rPr>
              <a:t>Inter-State Sale to Unregistered Dealer: </a:t>
            </a:r>
            <a:r>
              <a:rPr lang="en-US" sz="1800" dirty="0" smtClean="0">
                <a:latin typeface="Arial" pitchFamily="34" charset="0"/>
                <a:cs typeface="Arial" pitchFamily="34" charset="0"/>
              </a:rPr>
              <a:t>If the dealer is registered, then CST is applicable, but in case of unregistered dealers CST is not applicable.</a:t>
            </a:r>
            <a:br>
              <a:rPr lang="en-US" sz="1800" dirty="0" smtClean="0">
                <a:latin typeface="Arial" pitchFamily="34" charset="0"/>
                <a:cs typeface="Arial" pitchFamily="34" charset="0"/>
              </a:rPr>
            </a:br>
            <a:r>
              <a:rPr lang="en-US" sz="1800" dirty="0">
                <a:latin typeface="Arial" pitchFamily="34" charset="0"/>
                <a:cs typeface="Arial" pitchFamily="34" charset="0"/>
              </a:rPr>
              <a:t>	</a:t>
            </a:r>
            <a:r>
              <a:rPr lang="en-US" sz="1800" dirty="0" smtClean="0">
                <a:latin typeface="Arial" pitchFamily="34" charset="0"/>
                <a:cs typeface="Arial" pitchFamily="34" charset="0"/>
              </a:rPr>
              <a:t>If CST is charged on unregistered dealer, then product price is getting high and he has to pay higher amount to purchase the product. But in case of sale he cannot collect CST as he is an Unregistered Dealer.</a:t>
            </a:r>
            <a:endParaRPr lang="en-US" sz="2800" dirty="0">
              <a:latin typeface="+mn-lt"/>
            </a:endParaRPr>
          </a:p>
        </p:txBody>
      </p:sp>
      <p:sp>
        <p:nvSpPr>
          <p:cNvPr id="3" name="TextBox 2"/>
          <p:cNvSpPr txBox="1"/>
          <p:nvPr/>
        </p:nvSpPr>
        <p:spPr>
          <a:xfrm>
            <a:off x="990600" y="2907268"/>
            <a:ext cx="7124700" cy="369332"/>
          </a:xfrm>
          <a:prstGeom prst="rect">
            <a:avLst/>
          </a:prstGeom>
          <a:noFill/>
        </p:spPr>
        <p:txBody>
          <a:bodyPr wrap="square" rtlCol="0">
            <a:spAutoFit/>
          </a:bodyPr>
          <a:lstStyle/>
          <a:p>
            <a:pPr marL="342900" indent="-342900">
              <a:buFont typeface="+mj-lt"/>
              <a:buAutoNum type="arabicPeriod" startAt="3"/>
            </a:pPr>
            <a:r>
              <a:rPr lang="en-US" dirty="0" smtClean="0"/>
              <a:t>CST is not applicable for Branch Transfer.  </a:t>
            </a:r>
            <a:endParaRPr lang="en-US" dirty="0"/>
          </a:p>
        </p:txBody>
      </p:sp>
    </p:spTree>
    <p:custDataLst>
      <p:tags r:id="rId1"/>
    </p:custDataLst>
    <p:extLst>
      <p:ext uri="{BB962C8B-B14F-4D97-AF65-F5344CB8AC3E}">
        <p14:creationId xmlns:p14="http://schemas.microsoft.com/office/powerpoint/2010/main" val="2021357946"/>
      </p:ext>
    </p:extLst>
  </p:cSld>
  <p:clrMapOvr>
    <a:masterClrMapping/>
  </p:clrMapOvr>
  <mc:AlternateContent xmlns:mc="http://schemas.openxmlformats.org/markup-compatibility/2006" xmlns:p14="http://schemas.microsoft.com/office/powerpoint/2010/main">
    <mc:Choice Requires="p14">
      <p:transition spd="slow" p14:dur="20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50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50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utoUpdateAnimBg="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12"/>
</p:tagLst>
</file>

<file path=ppt/tags/tag2.xml><?xml version="1.0" encoding="utf-8"?>
<p:tagLst xmlns:a="http://schemas.openxmlformats.org/drawingml/2006/main" xmlns:r="http://schemas.openxmlformats.org/officeDocument/2006/relationships" xmlns:p="http://schemas.openxmlformats.org/presentationml/2006/main">
  <p:tag name="DVSECTIONID" val="C09QH3iDYSZce3zG7lU8ci"/>
</p:tagLst>
</file>

<file path=ppt/tags/tag3.xml><?xml version="1.0" encoding="utf-8"?>
<p:tagLst xmlns:a="http://schemas.openxmlformats.org/drawingml/2006/main" xmlns:r="http://schemas.openxmlformats.org/officeDocument/2006/relationships" xmlns:p="http://schemas.openxmlformats.org/presentationml/2006/main">
  <p:tag name="DVSECTIONID" val="C09QH3iDYSZce3zG7lU8ci"/>
</p:tagLst>
</file>

<file path=ppt/tags/tag4.xml><?xml version="1.0" encoding="utf-8"?>
<p:tagLst xmlns:a="http://schemas.openxmlformats.org/drawingml/2006/main" xmlns:r="http://schemas.openxmlformats.org/officeDocument/2006/relationships" xmlns:p="http://schemas.openxmlformats.org/presentationml/2006/main">
  <p:tag name="TIMING" val="|1.6"/>
</p:tagLst>
</file>

<file path=ppt/theme/theme1.xml><?xml version="1.0" encoding="utf-8"?>
<a:theme xmlns:a="http://schemas.openxmlformats.org/drawingml/2006/main" name="CST &amp; VAT">
  <a:themeElements>
    <a:clrScheme name="Fresh">
      <a:dk1>
        <a:srgbClr val="262626"/>
      </a:dk1>
      <a:lt1>
        <a:sysClr val="window" lastClr="FFFFFF"/>
      </a:lt1>
      <a:dk2>
        <a:srgbClr val="595959"/>
      </a:dk2>
      <a:lt2>
        <a:srgbClr val="EEECE1"/>
      </a:lt2>
      <a:accent1>
        <a:srgbClr val="F4891E"/>
      </a:accent1>
      <a:accent2>
        <a:srgbClr val="7BCF27"/>
      </a:accent2>
      <a:accent3>
        <a:srgbClr val="9BBB59"/>
      </a:accent3>
      <a:accent4>
        <a:srgbClr val="00B0F0"/>
      </a:accent4>
      <a:accent5>
        <a:srgbClr val="4BACC6"/>
      </a:accent5>
      <a:accent6>
        <a:srgbClr val="F79646"/>
      </a:accent6>
      <a:hlink>
        <a:srgbClr val="00B0F0"/>
      </a:hlink>
      <a:folHlink>
        <a:srgbClr val="F4891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68AD14C5-6E05-4732-8930-CBD406590B6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CST &amp; VAT</Template>
  <TotalTime>0</TotalTime>
  <Words>482</Words>
  <Application>Microsoft Office PowerPoint</Application>
  <PresentationFormat>On-screen Show (4:3)</PresentationFormat>
  <Paragraphs>102</Paragraphs>
  <Slides>14</Slides>
  <Notes>14</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CST &amp; VAT</vt:lpstr>
      <vt:lpstr>Introducing CENTRAL SALES TAX</vt:lpstr>
      <vt:lpstr>PowerPoint Presentation</vt:lpstr>
      <vt:lpstr>Objects of the CST Act,1956</vt:lpstr>
      <vt:lpstr>Objects of the CST Act,1956</vt:lpstr>
      <vt:lpstr>PowerPoint Presentation</vt:lpstr>
      <vt:lpstr>PowerPoint Presentation</vt:lpstr>
      <vt:lpstr>PowerPoint Presentation</vt:lpstr>
      <vt:lpstr>Subsequent Sale or Resale: When the first sale has been subjected to CST, then the resale of the same goods are exempted from CST. To claim exemption the selling dealer has to make declaration in Form E-I (in case of first sale) and Form E-II (for every subsequent sale).</vt:lpstr>
      <vt:lpstr>Inter-State Sale to Unregistered Dealer: If the dealer is registered, then CST is applicable, but in case of unregistered dealers CST is not applicable.  If CST is charged on unregistered dealer, then product price is getting high and he has to pay higher amount to purchase the product. But in case of sale he cannot collect CST as he is an Unregistered Dealer.</vt:lpstr>
      <vt:lpstr>PowerPoint Presentation</vt:lpstr>
      <vt:lpstr>CST Returns </vt:lpstr>
      <vt:lpstr>PowerPoint Presentation</vt:lpstr>
      <vt:lpstr>But wait…  There’s More!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2012-09-13T21:59:31Z</dcterms:created>
  <dcterms:modified xsi:type="dcterms:W3CDTF">2012-09-19T17:30:24Z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TC016745519991</vt:lpwstr>
  </property>
</Properties>
</file>