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tags/tag29.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27.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31.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30.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tags/tag19.xml" ContentType="application/vnd.openxmlformats-officedocument.presentationml.tags+xml"/>
  <Override PartName="/ppt/tags/tag28.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tags/tag26.xml" ContentType="application/vnd.openxmlformats-officedocument.presentationml.tags+xml"/>
  <Override PartName="/ppt/slideLayouts/slideLayout10.xml" ContentType="application/vnd.openxmlformats-officedocument.presentationml.slideLayout+xml"/>
  <Override PartName="/ppt/tags/tag15.xml" ContentType="application/vnd.openxmlformats-officedocument.presentationml.tags+xml"/>
  <Override PartName="/ppt/tags/tag24.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0" r:id="rId2"/>
    <p:sldId id="256" r:id="rId3"/>
    <p:sldId id="257" r:id="rId4"/>
    <p:sldId id="260" r:id="rId5"/>
    <p:sldId id="261" r:id="rId6"/>
    <p:sldId id="262" r:id="rId7"/>
    <p:sldId id="263" r:id="rId8"/>
    <p:sldId id="264" r:id="rId9"/>
    <p:sldId id="265" r:id="rId10"/>
    <p:sldId id="266"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6" r:id="rId29"/>
    <p:sldId id="287" r:id="rId30"/>
    <p:sldId id="288" r:id="rId31"/>
    <p:sldId id="289" r:id="rId32"/>
  </p:sldIdLst>
  <p:sldSz cx="9144000" cy="6858000" type="screen4x3"/>
  <p:notesSz cx="6858000" cy="9144000"/>
  <p:custShowLst>
    <p:custShow name="Custom Show 1" id="0">
      <p:sldLst>
        <p:sld r:id="rId3"/>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17" autoAdjust="0"/>
    <p:restoredTop sz="94737" autoAdjust="0"/>
  </p:normalViewPr>
  <p:slideViewPr>
    <p:cSldViewPr>
      <p:cViewPr varScale="1">
        <p:scale>
          <a:sx n="48" d="100"/>
          <a:sy n="48" d="100"/>
        </p:scale>
        <p:origin x="-582" y="-102"/>
      </p:cViewPr>
      <p:guideLst>
        <p:guide orient="horz" pos="2160"/>
        <p:guide pos="2880"/>
      </p:guideLst>
    </p:cSldViewPr>
  </p:slideViewPr>
  <p:outlineViewPr>
    <p:cViewPr>
      <p:scale>
        <a:sx n="33" d="100"/>
        <a:sy n="33" d="100"/>
      </p:scale>
      <p:origin x="0" y="42594"/>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EE0EA1B-210C-4DC2-ADB9-2917396E52DB}" type="datetimeFigureOut">
              <a:rPr lang="en-US" smtClean="0"/>
              <a:pPr/>
              <a:t>8/7/2009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4C1F1E4E-4FBB-4717-B49D-9EC17B0EE6E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advClick="0" advTm="1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EE0EA1B-210C-4DC2-ADB9-2917396E52DB}" type="datetimeFigureOut">
              <a:rPr lang="en-US" smtClean="0"/>
              <a:pPr/>
              <a:t>8/7/2009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1F1E4E-4FBB-4717-B49D-9EC17B0EE6E0}" type="slidenum">
              <a:rPr lang="en-US" smtClean="0"/>
              <a:pPr/>
              <a:t>‹#›</a:t>
            </a:fld>
            <a:endParaRPr lang="en-US"/>
          </a:p>
        </p:txBody>
      </p:sp>
    </p:spTree>
  </p:cSld>
  <p:clrMapOvr>
    <a:masterClrMapping/>
  </p:clrMapOvr>
  <p:transition advClick="0" advTm="1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EE0EA1B-210C-4DC2-ADB9-2917396E52DB}" type="datetimeFigureOut">
              <a:rPr lang="en-US" smtClean="0"/>
              <a:pPr/>
              <a:t>8/7/2009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1F1E4E-4FBB-4717-B49D-9EC17B0EE6E0}" type="slidenum">
              <a:rPr lang="en-US" smtClean="0"/>
              <a:pPr/>
              <a:t>‹#›</a:t>
            </a:fld>
            <a:endParaRPr lang="en-US"/>
          </a:p>
        </p:txBody>
      </p:sp>
    </p:spTree>
  </p:cSld>
  <p:clrMapOvr>
    <a:masterClrMapping/>
  </p:clrMapOvr>
  <p:transition advClick="0" advTm="1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EE0EA1B-210C-4DC2-ADB9-2917396E52DB}" type="datetimeFigureOut">
              <a:rPr lang="en-US" smtClean="0"/>
              <a:pPr/>
              <a:t>8/7/2009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1F1E4E-4FBB-4717-B49D-9EC17B0EE6E0}" type="slidenum">
              <a:rPr lang="en-US" smtClean="0"/>
              <a:pPr/>
              <a:t>‹#›</a:t>
            </a:fld>
            <a:endParaRPr lang="en-US"/>
          </a:p>
        </p:txBody>
      </p:sp>
    </p:spTree>
  </p:cSld>
  <p:clrMapOvr>
    <a:masterClrMapping/>
  </p:clrMapOvr>
  <p:transition advClick="0" advTm="1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EE0EA1B-210C-4DC2-ADB9-2917396E52DB}" type="datetimeFigureOut">
              <a:rPr lang="en-US" smtClean="0"/>
              <a:pPr/>
              <a:t>8/7/2009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1F1E4E-4FBB-4717-B49D-9EC17B0EE6E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advClick="0" advTm="1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EE0EA1B-210C-4DC2-ADB9-2917396E52DB}" type="datetimeFigureOut">
              <a:rPr lang="en-US" smtClean="0"/>
              <a:pPr/>
              <a:t>8/7/2009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1F1E4E-4FBB-4717-B49D-9EC17B0EE6E0}" type="slidenum">
              <a:rPr lang="en-US" smtClean="0"/>
              <a:pPr/>
              <a:t>‹#›</a:t>
            </a:fld>
            <a:endParaRPr lang="en-US"/>
          </a:p>
        </p:txBody>
      </p:sp>
    </p:spTree>
  </p:cSld>
  <p:clrMapOvr>
    <a:masterClrMapping/>
  </p:clrMapOvr>
  <p:transition advClick="0" advTm="1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EE0EA1B-210C-4DC2-ADB9-2917396E52DB}" type="datetimeFigureOut">
              <a:rPr lang="en-US" smtClean="0"/>
              <a:pPr/>
              <a:t>8/7/2009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1F1E4E-4FBB-4717-B49D-9EC17B0EE6E0}" type="slidenum">
              <a:rPr lang="en-US" smtClean="0"/>
              <a:pPr/>
              <a:t>‹#›</a:t>
            </a:fld>
            <a:endParaRPr lang="en-US"/>
          </a:p>
        </p:txBody>
      </p:sp>
    </p:spTree>
  </p:cSld>
  <p:clrMapOvr>
    <a:masterClrMapping/>
  </p:clrMapOvr>
  <p:transition advClick="0" advTm="1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EE0EA1B-210C-4DC2-ADB9-2917396E52DB}" type="datetimeFigureOut">
              <a:rPr lang="en-US" smtClean="0"/>
              <a:pPr/>
              <a:t>8/7/2009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1F1E4E-4FBB-4717-B49D-9EC17B0EE6E0}" type="slidenum">
              <a:rPr lang="en-US" smtClean="0"/>
              <a:pPr/>
              <a:t>‹#›</a:t>
            </a:fld>
            <a:endParaRPr lang="en-US"/>
          </a:p>
        </p:txBody>
      </p:sp>
    </p:spTree>
  </p:cSld>
  <p:clrMapOvr>
    <a:masterClrMapping/>
  </p:clrMapOvr>
  <p:transition advClick="0" advTm="1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E0EA1B-210C-4DC2-ADB9-2917396E52DB}" type="datetimeFigureOut">
              <a:rPr lang="en-US" smtClean="0"/>
              <a:pPr/>
              <a:t>8/7/2009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1F1E4E-4FBB-4717-B49D-9EC17B0EE6E0}" type="slidenum">
              <a:rPr lang="en-US" smtClean="0"/>
              <a:pPr/>
              <a:t>‹#›</a:t>
            </a:fld>
            <a:endParaRPr lang="en-US"/>
          </a:p>
        </p:txBody>
      </p:sp>
    </p:spTree>
  </p:cSld>
  <p:clrMapOvr>
    <a:masterClrMapping/>
  </p:clrMapOvr>
  <p:transition advClick="0" advTm="1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EE0EA1B-210C-4DC2-ADB9-2917396E52DB}" type="datetimeFigureOut">
              <a:rPr lang="en-US" smtClean="0"/>
              <a:pPr/>
              <a:t>8/7/2009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1F1E4E-4FBB-4717-B49D-9EC17B0EE6E0}" type="slidenum">
              <a:rPr lang="en-US" smtClean="0"/>
              <a:pPr/>
              <a:t>‹#›</a:t>
            </a:fld>
            <a:endParaRPr lang="en-US"/>
          </a:p>
        </p:txBody>
      </p:sp>
    </p:spTree>
  </p:cSld>
  <p:clrMapOvr>
    <a:masterClrMapping/>
  </p:clrMapOvr>
  <p:transition advClick="0" advTm="100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EE0EA1B-210C-4DC2-ADB9-2917396E52DB}" type="datetimeFigureOut">
              <a:rPr lang="en-US" smtClean="0"/>
              <a:pPr/>
              <a:t>8/7/2009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4C1F1E4E-4FBB-4717-B49D-9EC17B0EE6E0}"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advClick="0" advTm="1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EE0EA1B-210C-4DC2-ADB9-2917396E52DB}" type="datetimeFigureOut">
              <a:rPr lang="en-US" smtClean="0"/>
              <a:pPr/>
              <a:t>8/7/2009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C1F1E4E-4FBB-4717-B49D-9EC17B0EE6E0}"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advClick="0" advTm="100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hyperlink" Target="http://www.etaxesindia.com/eti/home/?LinkId=106" TargetMode="Externa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hyperlink" Target="http://www.etaxesindia.com/eti/home/?LinkId=116" TargetMode="External"/><Relationship Id="rId4" Type="http://schemas.openxmlformats.org/officeDocument/2006/relationships/hyperlink" Target="http://www.etaxesindia.com/eti/home/?LinkId=108" TargetMode="Externa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762000"/>
            <a:ext cx="8229600" cy="3733800"/>
          </a:xfrm>
        </p:spPr>
        <p:txBody>
          <a:bodyPr/>
          <a:lstStyle/>
          <a:p>
            <a:pPr eaLnBrk="1" fontAlgn="auto" hangingPunct="1">
              <a:spcAft>
                <a:spcPts val="0"/>
              </a:spcAft>
              <a:defRPr/>
            </a:pPr>
            <a:r>
              <a:rPr lang="en-US" dirty="0" smtClean="0">
                <a:solidFill>
                  <a:srgbClr val="FF0000"/>
                </a:solidFill>
              </a:rPr>
              <a:t>   </a:t>
            </a:r>
            <a:br>
              <a:rPr lang="en-US" dirty="0" smtClean="0">
                <a:solidFill>
                  <a:srgbClr val="FF0000"/>
                </a:solidFill>
              </a:rPr>
            </a:br>
            <a:endParaRPr lang="en-US" dirty="0">
              <a:solidFill>
                <a:srgbClr val="FF0000"/>
              </a:solidFill>
            </a:endParaRPr>
          </a:p>
        </p:txBody>
      </p:sp>
      <p:sp>
        <p:nvSpPr>
          <p:cNvPr id="4" name="Rectangle 3"/>
          <p:cNvSpPr/>
          <p:nvPr/>
        </p:nvSpPr>
        <p:spPr>
          <a:xfrm>
            <a:off x="0" y="838200"/>
            <a:ext cx="9143999" cy="4247317"/>
          </a:xfrm>
          <a:prstGeom prst="rect">
            <a:avLst/>
          </a:prstGeom>
          <a:noFill/>
        </p:spPr>
        <p:txBody>
          <a:bodyPr>
            <a:spAutoFit/>
          </a:bodyPr>
          <a:lstStyle/>
          <a:p>
            <a:pPr algn="ctr" fontAlgn="auto">
              <a:spcBef>
                <a:spcPts val="0"/>
              </a:spcBef>
              <a:spcAft>
                <a:spcPts val="0"/>
              </a:spcAft>
              <a:defRPr/>
            </a:pPr>
            <a:r>
              <a:rPr lang="en-U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mn-lt"/>
              </a:rPr>
              <a:t> WELCOME </a:t>
            </a:r>
          </a:p>
          <a:p>
            <a:pPr algn="ctr" fontAlgn="auto">
              <a:spcBef>
                <a:spcPts val="0"/>
              </a:spcBef>
              <a:spcAft>
                <a:spcPts val="0"/>
              </a:spcAft>
              <a:defRPr/>
            </a:pPr>
            <a:r>
              <a:rPr lang="en-U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mn-lt"/>
              </a:rPr>
              <a:t>TO </a:t>
            </a:r>
            <a:endParaRPr lang="en-US"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mn-lt"/>
            </a:endParaRPr>
          </a:p>
          <a:p>
            <a:pPr algn="ctr" fontAlgn="auto">
              <a:spcBef>
                <a:spcPts val="0"/>
              </a:spcBef>
              <a:spcAft>
                <a:spcPts val="0"/>
              </a:spcAft>
              <a:defRPr/>
            </a:pPr>
            <a:r>
              <a:rPr lang="en-US"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rPr>
              <a:t>INCOME TAX</a:t>
            </a:r>
          </a:p>
          <a:p>
            <a:pPr algn="ctr" fontAlgn="auto">
              <a:spcBef>
                <a:spcPts val="0"/>
              </a:spcBef>
              <a:spcAft>
                <a:spcPts val="0"/>
              </a:spcAft>
              <a:defRPr/>
            </a:pPr>
            <a:r>
              <a:rPr lang="en-US"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mn-lt"/>
              </a:rPr>
              <a:t>SECTION 80</a:t>
            </a:r>
          </a:p>
          <a:p>
            <a:pPr algn="ctr" fontAlgn="auto">
              <a:spcBef>
                <a:spcPts val="0"/>
              </a:spcBef>
              <a:spcAft>
                <a:spcPts val="0"/>
              </a:spcAft>
              <a:defRPr/>
            </a:pPr>
            <a:r>
              <a:rPr lang="en-US"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rPr>
              <a:t>DEDUCTION</a:t>
            </a:r>
            <a:endParaRPr lang="en-U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rgbClr val="FF0000"/>
              </a:solidFill>
              <a:effectLst>
                <a:outerShdw blurRad="50800" dist="40000" dir="5400000" algn="tl" rotWithShape="0">
                  <a:srgbClr val="000000">
                    <a:shade val="5000"/>
                    <a:satMod val="120000"/>
                    <a:alpha val="33000"/>
                  </a:srgbClr>
                </a:outerShdw>
              </a:effectLst>
              <a:latin typeface="+mn-lt"/>
            </a:endParaRPr>
          </a:p>
        </p:txBody>
      </p:sp>
    </p:spTree>
    <p:custDataLst>
      <p:tags r:id="rId1"/>
    </p:custDataLst>
  </p:cSld>
  <p:clrMapOvr>
    <a:masterClrMapping/>
  </p:clrMapOvr>
  <p:transition advClick="0" advTm="503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linds(horizont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linds(horizont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linds(horizontal)">
                                      <p:cBhvr>
                                        <p:cTn id="22" dur="500"/>
                                        <p:tgtEl>
                                          <p:spTgt spid="4">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blinds(horizontal)">
                                      <p:cBhvr>
                                        <p:cTn id="25"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80DD</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CA" b="1" dirty="0" smtClean="0">
                <a:solidFill>
                  <a:srgbClr val="FF0000"/>
                </a:solidFill>
              </a:rPr>
              <a:t>	Deduction in respect of maintenance including medical treatment of handicapped dependent :</a:t>
            </a:r>
            <a:r>
              <a:rPr lang="en-CA" dirty="0" smtClean="0">
                <a:solidFill>
                  <a:srgbClr val="0000FF"/>
                </a:solidFill>
              </a:rPr>
              <a:t/>
            </a:r>
            <a:br>
              <a:rPr lang="en-CA" dirty="0" smtClean="0">
                <a:solidFill>
                  <a:srgbClr val="0000FF"/>
                </a:solidFill>
              </a:rPr>
            </a:br>
            <a:r>
              <a:rPr lang="en-CA" dirty="0" smtClean="0">
                <a:solidFill>
                  <a:srgbClr val="0000FF"/>
                </a:solidFill>
              </a:rPr>
              <a:t/>
            </a:r>
            <a:br>
              <a:rPr lang="en-CA" dirty="0" smtClean="0">
                <a:solidFill>
                  <a:srgbClr val="0000FF"/>
                </a:solidFill>
              </a:rPr>
            </a:br>
            <a:r>
              <a:rPr lang="en-CA" dirty="0" smtClean="0">
                <a:solidFill>
                  <a:srgbClr val="0000FF"/>
                </a:solidFill>
              </a:rPr>
              <a:t>Deduction is allowed in respect of – any expenditure incurred by an assessee, during the previous year, for the medical treatment training and rehabilitation of one or more dependent persons with disability; and</a:t>
            </a:r>
            <a:br>
              <a:rPr lang="en-CA" dirty="0" smtClean="0">
                <a:solidFill>
                  <a:srgbClr val="0000FF"/>
                </a:solidFill>
              </a:rPr>
            </a:br>
            <a:r>
              <a:rPr lang="en-CA" dirty="0" smtClean="0">
                <a:solidFill>
                  <a:srgbClr val="0000FF"/>
                </a:solidFill>
              </a:rPr>
              <a:t/>
            </a:r>
            <a:br>
              <a:rPr lang="en-CA" dirty="0" smtClean="0">
                <a:solidFill>
                  <a:srgbClr val="0000FF"/>
                </a:solidFill>
              </a:rPr>
            </a:br>
            <a:r>
              <a:rPr lang="en-CA" dirty="0" smtClean="0">
                <a:solidFill>
                  <a:srgbClr val="0000FF"/>
                </a:solidFill>
              </a:rPr>
              <a:t>Amount deposited, under an approved scheme of the Life Insurance </a:t>
            </a:r>
            <a:r>
              <a:rPr lang="en-CA" dirty="0" err="1" smtClean="0">
                <a:solidFill>
                  <a:srgbClr val="0000FF"/>
                </a:solidFill>
              </a:rPr>
              <a:t>Corpn</a:t>
            </a:r>
            <a:r>
              <a:rPr lang="en-CA" dirty="0" smtClean="0">
                <a:solidFill>
                  <a:srgbClr val="0000FF"/>
                </a:solidFill>
              </a:rPr>
              <a:t>. Or other insurance company or the Unit Trust of India, for the benefit of a dependent person with disability.</a:t>
            </a:r>
            <a:br>
              <a:rPr lang="en-CA" dirty="0" smtClean="0">
                <a:solidFill>
                  <a:srgbClr val="0000FF"/>
                </a:solidFill>
              </a:rPr>
            </a:br>
            <a:r>
              <a:rPr lang="en-CA" dirty="0" smtClean="0">
                <a:solidFill>
                  <a:srgbClr val="0000FF"/>
                </a:solidFill>
              </a:rPr>
              <a:t/>
            </a:r>
            <a:br>
              <a:rPr lang="en-CA" dirty="0" smtClean="0">
                <a:solidFill>
                  <a:srgbClr val="0000FF"/>
                </a:solidFill>
              </a:rPr>
            </a:br>
            <a:r>
              <a:rPr lang="en-CA" dirty="0" smtClean="0">
                <a:solidFill>
                  <a:srgbClr val="0000FF"/>
                </a:solidFill>
              </a:rPr>
              <a:t>Amount of deduction : the deduction allowable is Rs. 50,000 (Rs. 40,000 for A.Y. 2003-2004) in aggregate for any of or both the purposes specified above, irrespective of the actual amount of expenditure incurred. Thus, if the </a:t>
            </a:r>
            <a:r>
              <a:rPr lang="en-CA" dirty="0" err="1" smtClean="0">
                <a:solidFill>
                  <a:srgbClr val="0000FF"/>
                </a:solidFill>
              </a:rPr>
              <a:t>the</a:t>
            </a:r>
            <a:r>
              <a:rPr lang="en-CA" dirty="0" smtClean="0">
                <a:solidFill>
                  <a:srgbClr val="0000FF"/>
                </a:solidFill>
              </a:rPr>
              <a:t> total of expenditure incurred and the deposit made in approved scheme is Rs. 45,000, the deduction allowable for A.Y. 2004-2005, is Rs. 50,000 </a:t>
            </a:r>
            <a:endParaRPr lang="en-US" dirty="0" smtClean="0">
              <a:solidFill>
                <a:srgbClr val="0000FF"/>
              </a:solidFill>
            </a:endParaRPr>
          </a:p>
          <a:p>
            <a:endParaRPr lang="en-US" dirty="0"/>
          </a:p>
        </p:txBody>
      </p:sp>
    </p:spTree>
    <p:custDataLst>
      <p:tags r:id="rId1"/>
    </p:custDataLst>
  </p:cSld>
  <p:clrMapOvr>
    <a:masterClrMapping/>
  </p:clrMapOvr>
  <p:transition advClick="0" advTm="1259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Bottom)">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slide(fromBottom)">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80DDB</a:t>
            </a:r>
            <a:endParaRPr lang="en-US" dirty="0"/>
          </a:p>
        </p:txBody>
      </p:sp>
      <p:sp>
        <p:nvSpPr>
          <p:cNvPr id="3" name="Content Placeholder 2"/>
          <p:cNvSpPr>
            <a:spLocks noGrp="1"/>
          </p:cNvSpPr>
          <p:nvPr>
            <p:ph idx="1"/>
          </p:nvPr>
        </p:nvSpPr>
        <p:spPr/>
        <p:txBody>
          <a:bodyPr>
            <a:normAutofit fontScale="92500"/>
          </a:bodyPr>
          <a:lstStyle/>
          <a:p>
            <a:pPr>
              <a:buNone/>
            </a:pPr>
            <a:r>
              <a:rPr lang="en-CA" b="1" dirty="0" smtClean="0">
                <a:solidFill>
                  <a:srgbClr val="FF0000"/>
                </a:solidFill>
              </a:rPr>
              <a:t>   Deduction in respect of medical treatment </a:t>
            </a:r>
          </a:p>
          <a:p>
            <a:pPr>
              <a:buNone/>
            </a:pPr>
            <a:endParaRPr lang="en-CA" b="1" dirty="0" smtClean="0">
              <a:solidFill>
                <a:srgbClr val="FF0000"/>
              </a:solidFill>
            </a:endParaRPr>
          </a:p>
          <a:p>
            <a:pPr algn="just"/>
            <a:r>
              <a:rPr lang="en-CA" dirty="0" smtClean="0">
                <a:solidFill>
                  <a:srgbClr val="0000FF"/>
                </a:solidFill>
              </a:rPr>
              <a:t>A resident individual or Hindu Undivided family deduction is allowed in respect of during a year for the medical treatment of specified disease or ailment for himself or a dependent or a member of a Hindu Undivided Family. </a:t>
            </a:r>
            <a:endParaRPr lang="en-US" dirty="0" smtClean="0">
              <a:solidFill>
                <a:srgbClr val="0000FF"/>
              </a:solidFill>
            </a:endParaRPr>
          </a:p>
          <a:p>
            <a:pPr algn="just"/>
            <a:r>
              <a:rPr lang="en-CA" dirty="0" smtClean="0">
                <a:solidFill>
                  <a:srgbClr val="0000FF"/>
                </a:solidFill>
              </a:rPr>
              <a:t>Amount of Deduction Amount actually paid or Rs. 40,000 which ever is less (for A.Y. 2003-2004, a deduction of Rs. 40,000 is allowable In case of amount is paid in respect of the assessee, or a person dependent on him, who is a senior citizen the deduction allowable shall be Rs. 60,000.</a:t>
            </a:r>
            <a:endParaRPr lang="en-US" dirty="0" smtClean="0">
              <a:solidFill>
                <a:srgbClr val="0000FF"/>
              </a:solidFill>
            </a:endParaRPr>
          </a:p>
          <a:p>
            <a:endParaRPr lang="en-US" dirty="0">
              <a:solidFill>
                <a:srgbClr val="0000FF"/>
              </a:solidFill>
            </a:endParaRPr>
          </a:p>
        </p:txBody>
      </p:sp>
    </p:spTree>
    <p:custDataLst>
      <p:tags r:id="rId1"/>
    </p:custDataLst>
  </p:cSld>
  <p:clrMapOvr>
    <a:masterClrMapping/>
  </p:clrMapOvr>
  <p:transition advClick="0" advTm="1262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CA" b="1" dirty="0" smtClean="0">
                <a:solidFill>
                  <a:srgbClr val="FF0000"/>
                </a:solidFill>
              </a:rPr>
              <a:t>    Deduction in respect of Repayment of Loan taken for Higher Education</a:t>
            </a:r>
          </a:p>
          <a:p>
            <a:pPr>
              <a:buNone/>
            </a:pPr>
            <a:r>
              <a:rPr lang="en-CA" dirty="0" smtClean="0">
                <a:solidFill>
                  <a:srgbClr val="0000FF"/>
                </a:solidFill>
              </a:rPr>
              <a:t/>
            </a:r>
            <a:br>
              <a:rPr lang="en-CA" dirty="0" smtClean="0">
                <a:solidFill>
                  <a:srgbClr val="0000FF"/>
                </a:solidFill>
              </a:rPr>
            </a:br>
            <a:r>
              <a:rPr lang="en-CA" dirty="0" smtClean="0">
                <a:solidFill>
                  <a:srgbClr val="0000FF"/>
                </a:solidFill>
              </a:rPr>
              <a:t>An individual assessee who has taken a loan from any financial institution or any approved charitable institution for the purpose of pursuing his higher education </a:t>
            </a:r>
            <a:r>
              <a:rPr lang="en-CA" dirty="0" err="1" smtClean="0">
                <a:solidFill>
                  <a:srgbClr val="0000FF"/>
                </a:solidFill>
              </a:rPr>
              <a:t>i.e</a:t>
            </a:r>
            <a:r>
              <a:rPr lang="en-CA" dirty="0" smtClean="0">
                <a:solidFill>
                  <a:srgbClr val="0000FF"/>
                </a:solidFill>
              </a:rPr>
              <a:t> full time studies for any graduate or post graduate course in engineering medicine, management or for post graduate course in applied sciences or pure sciences including mathematics and statistics. </a:t>
            </a:r>
            <a:endParaRPr lang="en-US" dirty="0" smtClean="0">
              <a:solidFill>
                <a:srgbClr val="0000FF"/>
              </a:solidFill>
            </a:endParaRPr>
          </a:p>
          <a:p>
            <a:r>
              <a:rPr lang="en-CA" dirty="0" smtClean="0">
                <a:solidFill>
                  <a:srgbClr val="0000FF"/>
                </a:solidFill>
              </a:rPr>
              <a:t>Amount of Deduction : any amount paid by the assessee in the previous year, out of his taxable income, by way of repayment of loan or interest thereon, </a:t>
            </a:r>
            <a:r>
              <a:rPr lang="en-CA" b="1" dirty="0" smtClean="0">
                <a:solidFill>
                  <a:srgbClr val="0000FF"/>
                </a:solidFill>
              </a:rPr>
              <a:t>subject to a maximum of no limit</a:t>
            </a:r>
            <a:endParaRPr lang="en-US" dirty="0">
              <a:solidFill>
                <a:srgbClr val="0000FF"/>
              </a:solidFill>
            </a:endParaRPr>
          </a:p>
        </p:txBody>
      </p:sp>
    </p:spTree>
    <p:custDataLst>
      <p:tags r:id="rId1"/>
    </p:custDataLst>
  </p:cSld>
  <p:clrMapOvr>
    <a:masterClrMapping/>
  </p:clrMapOvr>
  <p:transition advClick="0" advTm="1339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80G</a:t>
            </a:r>
            <a:endParaRPr lang="en-US" dirty="0"/>
          </a:p>
        </p:txBody>
      </p:sp>
      <p:sp>
        <p:nvSpPr>
          <p:cNvPr id="3" name="Content Placeholder 2"/>
          <p:cNvSpPr>
            <a:spLocks noGrp="1"/>
          </p:cNvSpPr>
          <p:nvPr>
            <p:ph idx="1"/>
          </p:nvPr>
        </p:nvSpPr>
        <p:spPr/>
        <p:txBody>
          <a:bodyPr/>
          <a:lstStyle/>
          <a:p>
            <a:pPr algn="just"/>
            <a:r>
              <a:rPr lang="en-CA" b="1" dirty="0" smtClean="0">
                <a:solidFill>
                  <a:srgbClr val="FF0000"/>
                </a:solidFill>
              </a:rPr>
              <a:t>Deduction in respect of donations to certain funds, charitable institutions, etc.</a:t>
            </a:r>
          </a:p>
          <a:p>
            <a:pPr algn="just"/>
            <a:r>
              <a:rPr lang="en-CA" dirty="0" smtClean="0">
                <a:solidFill>
                  <a:srgbClr val="0000FF"/>
                </a:solidFill>
              </a:rPr>
              <a:t>100 % deduction is allowed in respect of donations to : National Defence Fund, Prime Minister’s National Relief Fund, Armenia Earthquake Relief Fund, Africa Fund, National Foundation of Communal Harmony, an approved University or educational institution of national eminence, Chief Minister’s earthquake Relief Fund </a:t>
            </a:r>
            <a:r>
              <a:rPr lang="en-CA" dirty="0" err="1" smtClean="0">
                <a:solidFill>
                  <a:srgbClr val="0000FF"/>
                </a:solidFill>
              </a:rPr>
              <a:t>etc.In</a:t>
            </a:r>
            <a:r>
              <a:rPr lang="en-CA" dirty="0" smtClean="0">
                <a:solidFill>
                  <a:srgbClr val="0000FF"/>
                </a:solidFill>
              </a:rPr>
              <a:t> all other cases donations made qualifies for the 50% of the donated amount for deductions.</a:t>
            </a:r>
            <a:endParaRPr lang="en-US" dirty="0" smtClean="0">
              <a:solidFill>
                <a:srgbClr val="0000FF"/>
              </a:solidFill>
            </a:endParaRPr>
          </a:p>
          <a:p>
            <a:endParaRPr lang="en-US" dirty="0"/>
          </a:p>
        </p:txBody>
      </p:sp>
    </p:spTree>
    <p:custDataLst>
      <p:tags r:id="rId1"/>
    </p:custDataLst>
  </p:cSld>
  <p:clrMapOvr>
    <a:masterClrMapping/>
  </p:clrMapOvr>
  <p:transition advClick="0" advTm="1298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80GG</a:t>
            </a:r>
            <a:endParaRPr lang="en-US" dirty="0"/>
          </a:p>
        </p:txBody>
      </p:sp>
      <p:sp>
        <p:nvSpPr>
          <p:cNvPr id="3" name="Content Placeholder 2"/>
          <p:cNvSpPr>
            <a:spLocks noGrp="1"/>
          </p:cNvSpPr>
          <p:nvPr>
            <p:ph idx="1"/>
          </p:nvPr>
        </p:nvSpPr>
        <p:spPr/>
        <p:txBody>
          <a:bodyPr/>
          <a:lstStyle/>
          <a:p>
            <a:pPr>
              <a:buNone/>
            </a:pPr>
            <a:r>
              <a:rPr lang="en-CA" b="1" dirty="0" smtClean="0">
                <a:solidFill>
                  <a:srgbClr val="FF0000"/>
                </a:solidFill>
              </a:rPr>
              <a:t>   Deduction in respect of Rent Paid :</a:t>
            </a:r>
          </a:p>
          <a:p>
            <a:endParaRPr lang="en-CA" b="1" dirty="0" smtClean="0">
              <a:solidFill>
                <a:srgbClr val="FF0000"/>
              </a:solidFill>
            </a:endParaRPr>
          </a:p>
          <a:p>
            <a:r>
              <a:rPr lang="en-CA" dirty="0" smtClean="0">
                <a:solidFill>
                  <a:srgbClr val="0000FF"/>
                </a:solidFill>
              </a:rPr>
              <a:t>Any </a:t>
            </a:r>
            <a:r>
              <a:rPr lang="en-CA" dirty="0" err="1" smtClean="0">
                <a:solidFill>
                  <a:srgbClr val="0000FF"/>
                </a:solidFill>
              </a:rPr>
              <a:t>assessee</a:t>
            </a:r>
            <a:r>
              <a:rPr lang="en-CA" dirty="0" smtClean="0">
                <a:solidFill>
                  <a:srgbClr val="0000FF"/>
                </a:solidFill>
              </a:rPr>
              <a:t> including an employee who is not in receipt of H.R.A. u/s 10(13A)</a:t>
            </a:r>
            <a:br>
              <a:rPr lang="en-CA" dirty="0" smtClean="0">
                <a:solidFill>
                  <a:srgbClr val="0000FF"/>
                </a:solidFill>
              </a:rPr>
            </a:br>
            <a:r>
              <a:rPr lang="en-CA" dirty="0" smtClean="0">
                <a:solidFill>
                  <a:srgbClr val="0000FF"/>
                </a:solidFill>
              </a:rPr>
              <a:t>Amount of Deduction : Least of the following amounts is allowable :</a:t>
            </a:r>
            <a:br>
              <a:rPr lang="en-CA" dirty="0" smtClean="0">
                <a:solidFill>
                  <a:srgbClr val="0000FF"/>
                </a:solidFill>
              </a:rPr>
            </a:br>
            <a:r>
              <a:rPr lang="en-CA" dirty="0" err="1" smtClean="0">
                <a:solidFill>
                  <a:srgbClr val="0000FF"/>
                </a:solidFill>
              </a:rPr>
              <a:t>i</a:t>
            </a:r>
            <a:r>
              <a:rPr lang="en-CA" dirty="0" smtClean="0">
                <a:solidFill>
                  <a:srgbClr val="0000FF"/>
                </a:solidFill>
              </a:rPr>
              <a:t>. Rent paid minus 10% of </a:t>
            </a:r>
            <a:r>
              <a:rPr lang="en-CA" dirty="0" err="1" smtClean="0">
                <a:solidFill>
                  <a:srgbClr val="0000FF"/>
                </a:solidFill>
              </a:rPr>
              <a:t>assessee’s</a:t>
            </a:r>
            <a:r>
              <a:rPr lang="en-CA" dirty="0" smtClean="0">
                <a:solidFill>
                  <a:srgbClr val="0000FF"/>
                </a:solidFill>
              </a:rPr>
              <a:t> total income ; or</a:t>
            </a:r>
            <a:br>
              <a:rPr lang="en-CA" dirty="0" smtClean="0">
                <a:solidFill>
                  <a:srgbClr val="0000FF"/>
                </a:solidFill>
              </a:rPr>
            </a:br>
            <a:r>
              <a:rPr lang="en-CA" dirty="0" smtClean="0">
                <a:solidFill>
                  <a:srgbClr val="0000FF"/>
                </a:solidFill>
              </a:rPr>
              <a:t>ii. Rs. 2,000 p.m. ;</a:t>
            </a:r>
            <a:br>
              <a:rPr lang="en-CA" dirty="0" smtClean="0">
                <a:solidFill>
                  <a:srgbClr val="0000FF"/>
                </a:solidFill>
              </a:rPr>
            </a:br>
            <a:r>
              <a:rPr lang="en-CA" dirty="0" smtClean="0">
                <a:solidFill>
                  <a:srgbClr val="0000FF"/>
                </a:solidFill>
              </a:rPr>
              <a:t>iii. 25% of total income. </a:t>
            </a:r>
            <a:br>
              <a:rPr lang="en-CA" dirty="0" smtClean="0">
                <a:solidFill>
                  <a:srgbClr val="0000FF"/>
                </a:solidFill>
              </a:rPr>
            </a:br>
            <a:endParaRPr lang="en-US" dirty="0" smtClean="0">
              <a:solidFill>
                <a:srgbClr val="0000FF"/>
              </a:solidFill>
            </a:endParaRPr>
          </a:p>
          <a:p>
            <a:endParaRPr lang="en-US" dirty="0"/>
          </a:p>
        </p:txBody>
      </p:sp>
    </p:spTree>
    <p:custDataLst>
      <p:tags r:id="rId1"/>
    </p:custDataLst>
  </p:cSld>
  <p:clrMapOvr>
    <a:masterClrMapping/>
  </p:clrMapOvr>
  <p:transition advClick="0" advTm="1406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heel(4)">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80GGA</a:t>
            </a:r>
            <a:endParaRPr lang="en-US" dirty="0"/>
          </a:p>
        </p:txBody>
      </p:sp>
      <p:sp>
        <p:nvSpPr>
          <p:cNvPr id="3" name="Content Placeholder 2"/>
          <p:cNvSpPr>
            <a:spLocks noGrp="1"/>
          </p:cNvSpPr>
          <p:nvPr>
            <p:ph idx="1"/>
          </p:nvPr>
        </p:nvSpPr>
        <p:spPr/>
        <p:txBody>
          <a:bodyPr/>
          <a:lstStyle/>
          <a:p>
            <a:pPr>
              <a:buNone/>
            </a:pPr>
            <a:r>
              <a:rPr lang="en-CA" b="1" dirty="0" smtClean="0">
                <a:solidFill>
                  <a:srgbClr val="FF0000"/>
                </a:solidFill>
              </a:rPr>
              <a:t>   Donations for Scientific Research or Rural Development </a:t>
            </a:r>
            <a:r>
              <a:rPr lang="en-CA" dirty="0" smtClean="0">
                <a:solidFill>
                  <a:srgbClr val="0000FF"/>
                </a:solidFill>
              </a:rPr>
              <a:t>:</a:t>
            </a:r>
            <a:endParaRPr lang="en-US" dirty="0" smtClean="0">
              <a:solidFill>
                <a:srgbClr val="0000FF"/>
              </a:solidFill>
            </a:endParaRPr>
          </a:p>
          <a:p>
            <a:r>
              <a:rPr lang="en-CA" dirty="0" smtClean="0">
                <a:solidFill>
                  <a:srgbClr val="0000FF"/>
                </a:solidFill>
              </a:rPr>
              <a:t>In respect of institution or fund referred to in clause (e) or (f) donations made </a:t>
            </a:r>
            <a:r>
              <a:rPr lang="en-CA" dirty="0" err="1" smtClean="0">
                <a:solidFill>
                  <a:srgbClr val="0000FF"/>
                </a:solidFill>
              </a:rPr>
              <a:t>upto</a:t>
            </a:r>
            <a:r>
              <a:rPr lang="en-CA" dirty="0" smtClean="0">
                <a:solidFill>
                  <a:srgbClr val="0000FF"/>
                </a:solidFill>
              </a:rPr>
              <a:t> 31.3.2002 shall only be deductible.</a:t>
            </a:r>
            <a:endParaRPr lang="en-US" dirty="0" smtClean="0">
              <a:solidFill>
                <a:srgbClr val="0000FF"/>
              </a:solidFill>
            </a:endParaRPr>
          </a:p>
          <a:p>
            <a:r>
              <a:rPr lang="en-CA" dirty="0" smtClean="0">
                <a:solidFill>
                  <a:srgbClr val="0000FF"/>
                </a:solidFill>
              </a:rPr>
              <a:t>This deduction is not applicable where the gross total income of the assessee includes the income chargeable under the head Profits and gains of business or profession. In those cases, the deduction is allowable under the respective sections specified above</a:t>
            </a:r>
            <a:endParaRPr lang="en-US" dirty="0">
              <a:solidFill>
                <a:srgbClr val="0000FF"/>
              </a:solidFill>
            </a:endParaRPr>
          </a:p>
        </p:txBody>
      </p:sp>
    </p:spTree>
    <p:custDataLst>
      <p:tags r:id="rId1"/>
    </p:custDataLst>
  </p:cSld>
  <p:clrMapOvr>
    <a:masterClrMapping/>
  </p:clrMapOvr>
  <p:transition advClick="0" advTm="1654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plus(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amond(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amond(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80-IA</a:t>
            </a:r>
            <a:endParaRPr lang="en-US" dirty="0"/>
          </a:p>
        </p:txBody>
      </p:sp>
      <p:sp>
        <p:nvSpPr>
          <p:cNvPr id="3" name="Content Placeholder 2"/>
          <p:cNvSpPr>
            <a:spLocks noGrp="1"/>
          </p:cNvSpPr>
          <p:nvPr>
            <p:ph idx="1"/>
          </p:nvPr>
        </p:nvSpPr>
        <p:spPr/>
        <p:txBody>
          <a:bodyPr/>
          <a:lstStyle/>
          <a:p>
            <a:pPr>
              <a:buNone/>
            </a:pPr>
            <a:r>
              <a:rPr lang="en-US" b="1" dirty="0" smtClean="0">
                <a:solidFill>
                  <a:srgbClr val="FF0000"/>
                </a:solidFill>
              </a:rPr>
              <a:t>   Deduction in respect of profit and gains from industrial undertaking or enterprises engaged in infrastructure development</a:t>
            </a:r>
            <a:r>
              <a:rPr lang="en-US" dirty="0" smtClean="0">
                <a:solidFill>
                  <a:srgbClr val="0000FF"/>
                </a:solidFill>
              </a:rPr>
              <a:t>.</a:t>
            </a:r>
          </a:p>
          <a:p>
            <a:endParaRPr lang="en-US" dirty="0" smtClean="0">
              <a:solidFill>
                <a:srgbClr val="0000FF"/>
              </a:solidFill>
            </a:endParaRPr>
          </a:p>
          <a:p>
            <a:r>
              <a:rPr lang="en-US" dirty="0" smtClean="0">
                <a:solidFill>
                  <a:srgbClr val="0000FF"/>
                </a:solidFill>
              </a:rPr>
              <a:t>If  some conditions  are satisfied which is describe in this section than 100 per cent of the profit is deductible for 10 year.  The deduction commences from  the initial assessment year.</a:t>
            </a:r>
          </a:p>
          <a:p>
            <a:endParaRPr lang="en-US" dirty="0" smtClean="0"/>
          </a:p>
          <a:p>
            <a:endParaRPr lang="en-US" dirty="0" smtClean="0"/>
          </a:p>
          <a:p>
            <a:endParaRPr lang="en-US" dirty="0"/>
          </a:p>
        </p:txBody>
      </p:sp>
    </p:spTree>
    <p:custDataLst>
      <p:tags r:id="rId1"/>
    </p:custDataLst>
  </p:cSld>
  <p:clrMapOvr>
    <a:masterClrMapping/>
  </p:clrMapOvr>
  <p:transition advClick="0" advTm="724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lide(fromBottom)">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80IAB</a:t>
            </a:r>
            <a:endParaRPr lang="en-US" dirty="0"/>
          </a:p>
        </p:txBody>
      </p:sp>
      <p:sp>
        <p:nvSpPr>
          <p:cNvPr id="3" name="Content Placeholder 2"/>
          <p:cNvSpPr>
            <a:spLocks noGrp="1"/>
          </p:cNvSpPr>
          <p:nvPr>
            <p:ph idx="1"/>
          </p:nvPr>
        </p:nvSpPr>
        <p:spPr/>
        <p:txBody>
          <a:bodyPr>
            <a:normAutofit fontScale="92500"/>
          </a:bodyPr>
          <a:lstStyle/>
          <a:p>
            <a:pPr algn="just">
              <a:buNone/>
            </a:pPr>
            <a:r>
              <a:rPr lang="en-US" b="1" dirty="0" smtClean="0">
                <a:solidFill>
                  <a:srgbClr val="FF0000"/>
                </a:solidFill>
              </a:rPr>
              <a:t>   Deduction in respect of profits and gains by an undertaking or enterprises engaged in development of Special Economic Zone</a:t>
            </a:r>
          </a:p>
          <a:p>
            <a:r>
              <a:rPr lang="en-US" b="1" dirty="0" smtClean="0">
                <a:solidFill>
                  <a:srgbClr val="0000FF"/>
                </a:solidFill>
              </a:rPr>
              <a:t>Conditions</a:t>
            </a:r>
          </a:p>
          <a:p>
            <a:pPr lvl="1">
              <a:buFont typeface="Wingdings" pitchFamily="2" charset="2"/>
              <a:buChar char="v"/>
            </a:pPr>
            <a:r>
              <a:rPr lang="en-US" dirty="0" smtClean="0">
                <a:solidFill>
                  <a:srgbClr val="0000FF"/>
                </a:solidFill>
              </a:rPr>
              <a:t>The taxpayer is a developer of a SEZ</a:t>
            </a:r>
          </a:p>
          <a:p>
            <a:pPr lvl="1">
              <a:buFont typeface="Wingdings" pitchFamily="2" charset="2"/>
              <a:buChar char="v"/>
            </a:pPr>
            <a:r>
              <a:rPr lang="en-US" dirty="0" smtClean="0">
                <a:solidFill>
                  <a:srgbClr val="0000FF"/>
                </a:solidFill>
              </a:rPr>
              <a:t>The GTI of the taxpayer undertaking from any business of developing a SEZ</a:t>
            </a:r>
          </a:p>
          <a:p>
            <a:pPr lvl="1">
              <a:buFont typeface="Wingdings" pitchFamily="2" charset="2"/>
              <a:buChar char="v"/>
            </a:pPr>
            <a:r>
              <a:rPr lang="en-US" dirty="0" smtClean="0">
                <a:solidFill>
                  <a:srgbClr val="0000FF"/>
                </a:solidFill>
              </a:rPr>
              <a:t>The SEZ in notified after 1</a:t>
            </a:r>
            <a:r>
              <a:rPr lang="en-US" baseline="30000" dirty="0" smtClean="0">
                <a:solidFill>
                  <a:srgbClr val="0000FF"/>
                </a:solidFill>
              </a:rPr>
              <a:t>st</a:t>
            </a:r>
            <a:r>
              <a:rPr lang="en-US" dirty="0" smtClean="0">
                <a:solidFill>
                  <a:srgbClr val="0000FF"/>
                </a:solidFill>
              </a:rPr>
              <a:t> April 05 and books of accounts are audited</a:t>
            </a:r>
          </a:p>
          <a:p>
            <a:r>
              <a:rPr lang="en-US" dirty="0" smtClean="0">
                <a:solidFill>
                  <a:srgbClr val="0000FF"/>
                </a:solidFill>
              </a:rPr>
              <a:t>If the above conditions are satisfied, the taxpayer can claim 100 per cent deduction in respect of aforesaid profit.</a:t>
            </a:r>
          </a:p>
          <a:p>
            <a:pPr lvl="1">
              <a:buNone/>
            </a:pPr>
            <a:endParaRPr lang="en-US" b="1" dirty="0" smtClean="0">
              <a:solidFill>
                <a:srgbClr val="0000FF"/>
              </a:solidFill>
            </a:endParaRPr>
          </a:p>
          <a:p>
            <a:pPr lvl="1">
              <a:buFont typeface="Wingdings" pitchFamily="2" charset="2"/>
              <a:buChar char="v"/>
            </a:pPr>
            <a:endParaRPr lang="en-US" b="1" dirty="0" smtClean="0">
              <a:solidFill>
                <a:srgbClr val="0000FF"/>
              </a:solidFill>
            </a:endParaRPr>
          </a:p>
          <a:p>
            <a:pPr lvl="1">
              <a:buFont typeface="Wingdings" pitchFamily="2" charset="2"/>
              <a:buChar char="v"/>
            </a:pPr>
            <a:endParaRPr lang="en-US" b="1" dirty="0">
              <a:solidFill>
                <a:srgbClr val="0000FF"/>
              </a:solidFill>
            </a:endParaRPr>
          </a:p>
        </p:txBody>
      </p:sp>
    </p:spTree>
    <p:custDataLst>
      <p:tags r:id="rId1"/>
    </p:custDataLst>
  </p:cSld>
  <p:clrMapOvr>
    <a:masterClrMapping/>
  </p:clrMapOvr>
  <p:transition advClick="0" advTm="1550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34"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5" dur="10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41"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circle(in)">
                                      <p:cBhvr>
                                        <p:cTn id="4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80IB</a:t>
            </a:r>
            <a:endParaRPr lang="en-US" dirty="0"/>
          </a:p>
        </p:txBody>
      </p:sp>
      <p:sp>
        <p:nvSpPr>
          <p:cNvPr id="3" name="Content Placeholder 2"/>
          <p:cNvSpPr>
            <a:spLocks noGrp="1"/>
          </p:cNvSpPr>
          <p:nvPr>
            <p:ph idx="1"/>
          </p:nvPr>
        </p:nvSpPr>
        <p:spPr/>
        <p:txBody>
          <a:bodyPr>
            <a:normAutofit fontScale="92500"/>
          </a:bodyPr>
          <a:lstStyle/>
          <a:p>
            <a:pPr>
              <a:buNone/>
            </a:pPr>
            <a:r>
              <a:rPr lang="en-US" b="1" dirty="0" smtClean="0">
                <a:solidFill>
                  <a:srgbClr val="FF0000"/>
                </a:solidFill>
              </a:rPr>
              <a:t>    Deduction in respect of profits and gains from certain industrial undertakings other than </a:t>
            </a:r>
            <a:r>
              <a:rPr lang="en-US" b="1" dirty="0" err="1" smtClean="0">
                <a:solidFill>
                  <a:srgbClr val="FF0000"/>
                </a:solidFill>
              </a:rPr>
              <a:t>indrastructure</a:t>
            </a:r>
            <a:r>
              <a:rPr lang="en-US" b="1" dirty="0" smtClean="0">
                <a:solidFill>
                  <a:srgbClr val="FF0000"/>
                </a:solidFill>
              </a:rPr>
              <a:t> development undertaking </a:t>
            </a:r>
          </a:p>
          <a:p>
            <a:r>
              <a:rPr lang="en-US" b="1" dirty="0" smtClean="0">
                <a:solidFill>
                  <a:srgbClr val="0000FF"/>
                </a:solidFill>
              </a:rPr>
              <a:t>Conditions</a:t>
            </a:r>
          </a:p>
          <a:p>
            <a:pPr lvl="1">
              <a:buFont typeface="Wingdings" pitchFamily="2" charset="2"/>
              <a:buChar char="v"/>
            </a:pPr>
            <a:r>
              <a:rPr lang="en-US" dirty="0" smtClean="0">
                <a:solidFill>
                  <a:srgbClr val="0000FF"/>
                </a:solidFill>
              </a:rPr>
              <a:t>It should be a new undertaking</a:t>
            </a:r>
          </a:p>
          <a:p>
            <a:pPr lvl="1">
              <a:buFont typeface="Wingdings" pitchFamily="2" charset="2"/>
              <a:buChar char="v"/>
            </a:pPr>
            <a:r>
              <a:rPr lang="en-US" dirty="0" smtClean="0">
                <a:solidFill>
                  <a:srgbClr val="0000FF"/>
                </a:solidFill>
              </a:rPr>
              <a:t>It should not be formed by transfer or old plant and machinery</a:t>
            </a:r>
          </a:p>
          <a:p>
            <a:pPr lvl="1">
              <a:buFont typeface="Wingdings" pitchFamily="2" charset="2"/>
              <a:buChar char="v"/>
            </a:pPr>
            <a:r>
              <a:rPr lang="en-US" dirty="0" smtClean="0">
                <a:solidFill>
                  <a:srgbClr val="0000FF"/>
                </a:solidFill>
              </a:rPr>
              <a:t>Manufacture or production should be started within a stipulated time limit.</a:t>
            </a:r>
          </a:p>
          <a:p>
            <a:pPr lvl="1">
              <a:buFont typeface="Wingdings" pitchFamily="2" charset="2"/>
              <a:buChar char="v"/>
            </a:pPr>
            <a:r>
              <a:rPr lang="en-US" dirty="0" smtClean="0">
                <a:solidFill>
                  <a:srgbClr val="0000FF"/>
                </a:solidFill>
              </a:rPr>
              <a:t>It should employ 10/20 Workers.</a:t>
            </a:r>
          </a:p>
          <a:p>
            <a:pPr lvl="1">
              <a:buFont typeface="Wingdings" pitchFamily="2" charset="2"/>
              <a:buChar char="v"/>
            </a:pPr>
            <a:r>
              <a:rPr lang="en-US" dirty="0" smtClean="0">
                <a:solidFill>
                  <a:srgbClr val="0000FF"/>
                </a:solidFill>
              </a:rPr>
              <a:t>Return of Income should be submitted on or before due date </a:t>
            </a:r>
          </a:p>
          <a:p>
            <a:pPr>
              <a:buNone/>
            </a:pPr>
            <a:endParaRPr lang="en-US" b="1" dirty="0" smtClean="0">
              <a:solidFill>
                <a:srgbClr val="0000FF"/>
              </a:solidFill>
            </a:endParaRPr>
          </a:p>
          <a:p>
            <a:pPr>
              <a:buFont typeface="Wingdings" pitchFamily="2" charset="2"/>
              <a:buChar char="v"/>
            </a:pPr>
            <a:endParaRPr lang="en-US" b="1" dirty="0">
              <a:solidFill>
                <a:srgbClr val="0000FF"/>
              </a:solidFill>
            </a:endParaRPr>
          </a:p>
        </p:txBody>
      </p:sp>
    </p:spTree>
    <p:custDataLst>
      <p:tags r:id="rId1"/>
    </p:custDataLst>
  </p:cSld>
  <p:clrMapOvr>
    <a:masterClrMapping/>
  </p:clrMapOvr>
  <p:transition advClick="0" advTm="640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downLeft)">
                                      <p:cBhvr>
                                        <p:cTn id="17" dur="500"/>
                                        <p:tgtEl>
                                          <p:spTgt spid="3">
                                            <p:txEl>
                                              <p:pRg st="1" end="1"/>
                                            </p:txEl>
                                          </p:spTgt>
                                        </p:tgtEl>
                                      </p:cBhvr>
                                    </p:animEffect>
                                  </p:childTnLst>
                                </p:cTn>
                              </p:par>
                              <p:par>
                                <p:cTn id="18" presetID="18" presetClass="entr" presetSubtype="12"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strips(downLeft)">
                                      <p:cBhvr>
                                        <p:cTn id="20" dur="500"/>
                                        <p:tgtEl>
                                          <p:spTgt spid="3">
                                            <p:txEl>
                                              <p:pRg st="2" end="2"/>
                                            </p:txEl>
                                          </p:spTgt>
                                        </p:tgtEl>
                                      </p:cBhvr>
                                    </p:animEffect>
                                  </p:childTnLst>
                                </p:cTn>
                              </p:par>
                              <p:par>
                                <p:cTn id="21" presetID="18" presetClass="entr" presetSubtype="12"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strips(downLeft)">
                                      <p:cBhvr>
                                        <p:cTn id="23" dur="500"/>
                                        <p:tgtEl>
                                          <p:spTgt spid="3">
                                            <p:txEl>
                                              <p:pRg st="3" end="3"/>
                                            </p:txEl>
                                          </p:spTgt>
                                        </p:tgtEl>
                                      </p:cBhvr>
                                    </p:animEffect>
                                  </p:childTnLst>
                                </p:cTn>
                              </p:par>
                              <p:par>
                                <p:cTn id="24" presetID="18" presetClass="entr" presetSubtype="12"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strips(downLeft)">
                                      <p:cBhvr>
                                        <p:cTn id="26" dur="500"/>
                                        <p:tgtEl>
                                          <p:spTgt spid="3">
                                            <p:txEl>
                                              <p:pRg st="4" end="4"/>
                                            </p:txEl>
                                          </p:spTgt>
                                        </p:tgtEl>
                                      </p:cBhvr>
                                    </p:animEffect>
                                  </p:childTnLst>
                                </p:cTn>
                              </p:par>
                              <p:par>
                                <p:cTn id="27" presetID="18" presetClass="entr" presetSubtype="12"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strips(downLeft)">
                                      <p:cBhvr>
                                        <p:cTn id="29" dur="500"/>
                                        <p:tgtEl>
                                          <p:spTgt spid="3">
                                            <p:txEl>
                                              <p:pRg st="5" end="5"/>
                                            </p:txEl>
                                          </p:spTgt>
                                        </p:tgtEl>
                                      </p:cBhvr>
                                    </p:animEffect>
                                  </p:childTnLst>
                                </p:cTn>
                              </p:par>
                              <p:par>
                                <p:cTn id="30" presetID="18" presetClass="entr" presetSubtype="12"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strips(downLeft)">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80IC</a:t>
            </a:r>
            <a:endParaRPr lang="en-US" dirty="0"/>
          </a:p>
        </p:txBody>
      </p:sp>
      <p:sp>
        <p:nvSpPr>
          <p:cNvPr id="3" name="Content Placeholder 2"/>
          <p:cNvSpPr>
            <a:spLocks noGrp="1"/>
          </p:cNvSpPr>
          <p:nvPr>
            <p:ph idx="1"/>
          </p:nvPr>
        </p:nvSpPr>
        <p:spPr/>
        <p:txBody>
          <a:bodyPr>
            <a:noAutofit/>
          </a:bodyPr>
          <a:lstStyle/>
          <a:p>
            <a:pPr>
              <a:buNone/>
            </a:pPr>
            <a:r>
              <a:rPr lang="en-US" sz="2000" b="1" dirty="0" smtClean="0">
                <a:solidFill>
                  <a:srgbClr val="FF0000"/>
                </a:solidFill>
              </a:rPr>
              <a:t>Deduction in respect of profits and gains of certain undertaking in certain special category  of states</a:t>
            </a:r>
          </a:p>
          <a:p>
            <a:r>
              <a:rPr lang="en-US" sz="2000" b="1" dirty="0" smtClean="0">
                <a:solidFill>
                  <a:srgbClr val="0000FF"/>
                </a:solidFill>
              </a:rPr>
              <a:t>Conditions</a:t>
            </a:r>
          </a:p>
          <a:p>
            <a:pPr lvl="1">
              <a:buFont typeface="Wingdings" pitchFamily="2" charset="2"/>
              <a:buChar char="v"/>
            </a:pPr>
            <a:r>
              <a:rPr lang="en-US" sz="2000" b="1" dirty="0" smtClean="0">
                <a:solidFill>
                  <a:srgbClr val="0000FF"/>
                </a:solidFill>
              </a:rPr>
              <a:t>Not Formed by splitting up or reconstruction of existing business</a:t>
            </a:r>
          </a:p>
          <a:p>
            <a:pPr lvl="1">
              <a:buFont typeface="Wingdings" pitchFamily="2" charset="2"/>
              <a:buChar char="v"/>
            </a:pPr>
            <a:r>
              <a:rPr lang="en-US" sz="2000" b="1" dirty="0" smtClean="0">
                <a:solidFill>
                  <a:srgbClr val="0000FF"/>
                </a:solidFill>
              </a:rPr>
              <a:t>Not formed by transfer of old plant and machinery</a:t>
            </a:r>
          </a:p>
          <a:p>
            <a:pPr lvl="1">
              <a:buFont typeface="Wingdings" pitchFamily="2" charset="2"/>
              <a:buChar char="v"/>
            </a:pPr>
            <a:r>
              <a:rPr lang="en-US" sz="2000" b="1" dirty="0" smtClean="0">
                <a:solidFill>
                  <a:srgbClr val="0000FF"/>
                </a:solidFill>
              </a:rPr>
              <a:t>Setup in Certain Special Category of States</a:t>
            </a:r>
          </a:p>
          <a:p>
            <a:pPr lvl="1">
              <a:buFont typeface="Wingdings" pitchFamily="2" charset="2"/>
              <a:buChar char="v"/>
            </a:pPr>
            <a:r>
              <a:rPr lang="en-US" sz="2000" b="1" dirty="0" smtClean="0">
                <a:solidFill>
                  <a:srgbClr val="0000FF"/>
                </a:solidFill>
              </a:rPr>
              <a:t>Manufacture/Production of Specified Goods</a:t>
            </a:r>
          </a:p>
          <a:p>
            <a:endParaRPr lang="en-US" sz="2000" dirty="0" smtClean="0">
              <a:solidFill>
                <a:srgbClr val="0000FF"/>
              </a:solidFill>
            </a:endParaRPr>
          </a:p>
          <a:p>
            <a:r>
              <a:rPr lang="en-US" sz="2000" b="1" dirty="0" smtClean="0">
                <a:solidFill>
                  <a:srgbClr val="0000FF"/>
                </a:solidFill>
              </a:rPr>
              <a:t>If  the aforesaid conditions are satisfied, then  deduction  is available in Himachal Pradesh or Uttaranchal 100% Deduction of the Profit and Gains</a:t>
            </a:r>
          </a:p>
          <a:p>
            <a:pPr lvl="1">
              <a:buNone/>
            </a:pPr>
            <a:endParaRPr lang="en-US" sz="2000" b="1" dirty="0" smtClean="0">
              <a:solidFill>
                <a:srgbClr val="0000FF"/>
              </a:solidFill>
            </a:endParaRPr>
          </a:p>
          <a:p>
            <a:pPr lvl="1">
              <a:buFont typeface="Wingdings" pitchFamily="2" charset="2"/>
              <a:buChar char="v"/>
            </a:pPr>
            <a:endParaRPr lang="en-US" sz="2000" b="1" dirty="0" smtClean="0">
              <a:solidFill>
                <a:srgbClr val="0000FF"/>
              </a:solidFill>
            </a:endParaRPr>
          </a:p>
          <a:p>
            <a:pPr>
              <a:buNone/>
            </a:pPr>
            <a:r>
              <a:rPr lang="en-US" sz="2000" b="1" dirty="0" smtClean="0">
                <a:solidFill>
                  <a:srgbClr val="0000FF"/>
                </a:solidFill>
              </a:rPr>
              <a:t>		</a:t>
            </a:r>
            <a:endParaRPr lang="en-US" sz="2000" b="1" dirty="0">
              <a:solidFill>
                <a:srgbClr val="0000FF"/>
              </a:solidFill>
            </a:endParaRPr>
          </a:p>
        </p:txBody>
      </p:sp>
    </p:spTree>
    <p:custDataLst>
      <p:tags r:id="rId1"/>
    </p:custDataLst>
  </p:cSld>
  <p:clrMapOvr>
    <a:masterClrMapping/>
  </p:clrMapOvr>
  <p:transition advClick="0" advTm="1228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1" end="1"/>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2" end="2"/>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3" end="3"/>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4" end="4"/>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8"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9" dur="10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p:cTn id="44"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45"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4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3505200"/>
          </a:xfrm>
          <a:noFill/>
        </p:spPr>
        <p:txBody>
          <a:bodyPr>
            <a:noAutofit/>
          </a:bodyPr>
          <a:lstStyle/>
          <a:p>
            <a:r>
              <a:rPr lang="en-US" b="1" dirty="0" smtClean="0">
                <a:ln w="24500" cmpd="dbl">
                  <a:solidFill>
                    <a:schemeClr val="accent2">
                      <a:shade val="85000"/>
                      <a:satMod val="155000"/>
                    </a:schemeClr>
                  </a:solidFill>
                  <a:prstDash val="solid"/>
                  <a:miter lim="800000"/>
                </a:ln>
                <a:solidFill>
                  <a:srgbClr val="0000FF"/>
                </a:solidFill>
                <a:latin typeface="Algerian" pitchFamily="82" charset="0"/>
              </a:rPr>
              <a:t>INCOME TAX ACT SECTION</a:t>
            </a:r>
            <a:br>
              <a:rPr lang="en-US" b="1" dirty="0" smtClean="0">
                <a:ln w="24500" cmpd="dbl">
                  <a:solidFill>
                    <a:schemeClr val="accent2">
                      <a:shade val="85000"/>
                      <a:satMod val="155000"/>
                    </a:schemeClr>
                  </a:solidFill>
                  <a:prstDash val="solid"/>
                  <a:miter lim="800000"/>
                </a:ln>
                <a:solidFill>
                  <a:srgbClr val="0000FF"/>
                </a:solidFill>
                <a:latin typeface="Algerian" pitchFamily="82" charset="0"/>
              </a:rPr>
            </a:br>
            <a:r>
              <a:rPr lang="en-US" b="1" dirty="0" smtClean="0">
                <a:ln w="24500" cmpd="dbl">
                  <a:solidFill>
                    <a:schemeClr val="accent2">
                      <a:shade val="85000"/>
                      <a:satMod val="155000"/>
                    </a:schemeClr>
                  </a:solidFill>
                  <a:prstDash val="solid"/>
                  <a:miter lim="800000"/>
                </a:ln>
                <a:solidFill>
                  <a:srgbClr val="0000FF"/>
                </a:solidFill>
                <a:latin typeface="Algerian" pitchFamily="82" charset="0"/>
              </a:rPr>
              <a:t>80</a:t>
            </a:r>
            <a:endParaRPr lang="en-US" b="1" dirty="0">
              <a:ln w="24500" cmpd="dbl">
                <a:solidFill>
                  <a:schemeClr val="accent2">
                    <a:shade val="85000"/>
                    <a:satMod val="155000"/>
                  </a:schemeClr>
                </a:solidFill>
                <a:prstDash val="solid"/>
                <a:miter lim="800000"/>
              </a:ln>
              <a:solidFill>
                <a:srgbClr val="0000FF"/>
              </a:solidFill>
              <a:latin typeface="Algerian" pitchFamily="82" charset="0"/>
            </a:endParaRPr>
          </a:p>
        </p:txBody>
      </p:sp>
    </p:spTree>
    <p:custDataLst>
      <p:tags r:id="rId1"/>
    </p:custDataLst>
  </p:cSld>
  <p:clrMapOvr>
    <a:masterClrMapping/>
  </p:clrMapOvr>
  <p:transition advClick="0" advTm="82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80ID</a:t>
            </a:r>
            <a:endParaRPr lang="en-US" dirty="0"/>
          </a:p>
        </p:txBody>
      </p:sp>
      <p:sp>
        <p:nvSpPr>
          <p:cNvPr id="3" name="Content Placeholder 2"/>
          <p:cNvSpPr>
            <a:spLocks noGrp="1"/>
          </p:cNvSpPr>
          <p:nvPr>
            <p:ph idx="1"/>
          </p:nvPr>
        </p:nvSpPr>
        <p:spPr/>
        <p:txBody>
          <a:bodyPr/>
          <a:lstStyle/>
          <a:p>
            <a:pPr>
              <a:buNone/>
            </a:pPr>
            <a:r>
              <a:rPr lang="en-US" b="1" dirty="0" smtClean="0">
                <a:solidFill>
                  <a:srgbClr val="FF0000"/>
                </a:solidFill>
              </a:rPr>
              <a:t>Deduction in the case of hotels and convention centre in NCR</a:t>
            </a:r>
          </a:p>
          <a:p>
            <a:r>
              <a:rPr lang="en-US" dirty="0" smtClean="0">
                <a:solidFill>
                  <a:srgbClr val="0000FF"/>
                </a:solidFill>
              </a:rPr>
              <a:t>This section 80ID has been inserted with effect from the assessment year 2008-09</a:t>
            </a:r>
          </a:p>
          <a:p>
            <a:r>
              <a:rPr lang="en-US" dirty="0" smtClean="0">
                <a:solidFill>
                  <a:srgbClr val="0000FF"/>
                </a:solidFill>
              </a:rPr>
              <a:t>If some conditions are satisfied, 100 per cent of the profit and gains derived from the aforesaid business is deductible for five consecutive assessment year beginning from the initial assessment year. Initial assessment year for this purpose  means the assessment year relevant to the previous year</a:t>
            </a:r>
          </a:p>
          <a:p>
            <a:endParaRPr lang="en-US" dirty="0">
              <a:solidFill>
                <a:srgbClr val="0000FF"/>
              </a:solidFill>
            </a:endParaRPr>
          </a:p>
        </p:txBody>
      </p:sp>
    </p:spTree>
    <p:custDataLst>
      <p:tags r:id="rId1"/>
    </p:custDataLst>
  </p:cSld>
  <p:clrMapOvr>
    <a:masterClrMapping/>
  </p:clrMapOvr>
  <p:transition advClick="0" advTm="1010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1" end="1"/>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80IE</a:t>
            </a:r>
            <a:endParaRPr lang="en-US" dirty="0"/>
          </a:p>
        </p:txBody>
      </p:sp>
      <p:sp>
        <p:nvSpPr>
          <p:cNvPr id="3" name="Content Placeholder 2"/>
          <p:cNvSpPr>
            <a:spLocks noGrp="1"/>
          </p:cNvSpPr>
          <p:nvPr>
            <p:ph idx="1"/>
          </p:nvPr>
        </p:nvSpPr>
        <p:spPr/>
        <p:txBody>
          <a:bodyPr>
            <a:normAutofit fontScale="92500"/>
          </a:bodyPr>
          <a:lstStyle/>
          <a:p>
            <a:pPr>
              <a:buNone/>
            </a:pPr>
            <a:r>
              <a:rPr lang="en-US" b="1" dirty="0" smtClean="0">
                <a:solidFill>
                  <a:srgbClr val="FF0000"/>
                </a:solidFill>
              </a:rPr>
              <a:t>	Deduction in Respect of certain Undertaking in North-Eastern States</a:t>
            </a:r>
          </a:p>
          <a:p>
            <a:r>
              <a:rPr lang="en-US" b="1" dirty="0" smtClean="0">
                <a:solidFill>
                  <a:srgbClr val="0000FF"/>
                </a:solidFill>
              </a:rPr>
              <a:t>Conditions</a:t>
            </a:r>
          </a:p>
          <a:p>
            <a:pPr lvl="1">
              <a:buFont typeface="Wingdings" pitchFamily="2" charset="2"/>
              <a:buChar char="v"/>
            </a:pPr>
            <a:r>
              <a:rPr lang="en-US" dirty="0" smtClean="0">
                <a:solidFill>
                  <a:srgbClr val="0000FF"/>
                </a:solidFill>
              </a:rPr>
              <a:t>The taxpayer begins manufacture or production of goods</a:t>
            </a:r>
          </a:p>
          <a:p>
            <a:pPr lvl="1">
              <a:buFont typeface="Wingdings" pitchFamily="2" charset="2"/>
              <a:buChar char="v"/>
            </a:pPr>
            <a:r>
              <a:rPr lang="en-US" dirty="0" smtClean="0">
                <a:solidFill>
                  <a:srgbClr val="0000FF"/>
                </a:solidFill>
              </a:rPr>
              <a:t>The aforesaid activity takes place in any North-Eastern States</a:t>
            </a:r>
          </a:p>
          <a:p>
            <a:pPr lvl="1">
              <a:buFont typeface="Wingdings" pitchFamily="2" charset="2"/>
              <a:buChar char="v"/>
            </a:pPr>
            <a:r>
              <a:rPr lang="en-US" dirty="0" smtClean="0">
                <a:solidFill>
                  <a:srgbClr val="0000FF"/>
                </a:solidFill>
              </a:rPr>
              <a:t>The Business is not formed by the splitting up, or the reconstruction, of a business already in existence</a:t>
            </a:r>
          </a:p>
          <a:p>
            <a:r>
              <a:rPr lang="en-US" dirty="0" smtClean="0">
                <a:solidFill>
                  <a:srgbClr val="0000FF"/>
                </a:solidFill>
              </a:rPr>
              <a:t>If the aforesaid conditions are satisfied 100 per cent of profit from the aforesaid business/services shall be deductible for 10 years.</a:t>
            </a:r>
          </a:p>
        </p:txBody>
      </p:sp>
    </p:spTree>
    <p:custDataLst>
      <p:tags r:id="rId1"/>
    </p:custDataLst>
  </p:cSld>
  <p:clrMapOvr>
    <a:masterClrMapping/>
  </p:clrMapOvr>
  <p:transition advClick="0" advTm="1389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1" end="1"/>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2" end="2"/>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3" end="3"/>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0"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1"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80JJA</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solidFill>
                  <a:srgbClr val="FF0000"/>
                </a:solidFill>
              </a:rPr>
              <a:t>	Deduction in respect of  profits from the business of processing of bio-degradable waste</a:t>
            </a:r>
          </a:p>
          <a:p>
            <a:r>
              <a:rPr lang="en-US" dirty="0" smtClean="0">
                <a:solidFill>
                  <a:srgbClr val="0000FF"/>
                </a:solidFill>
              </a:rPr>
              <a:t>This Section is applicable where gross total income of an </a:t>
            </a:r>
            <a:r>
              <a:rPr lang="en-US" dirty="0" err="1" smtClean="0">
                <a:solidFill>
                  <a:srgbClr val="0000FF"/>
                </a:solidFill>
              </a:rPr>
              <a:t>assessee</a:t>
            </a:r>
            <a:r>
              <a:rPr lang="en-US" dirty="0" smtClean="0">
                <a:solidFill>
                  <a:srgbClr val="0000FF"/>
                </a:solidFill>
              </a:rPr>
              <a:t> includes ant profits and gains derived from the business of collection, processing or treating of bio-degradable  waste for generating power or producing bio-fertilizers</a:t>
            </a:r>
          </a:p>
          <a:p>
            <a:r>
              <a:rPr lang="en-US" dirty="0" smtClean="0">
                <a:solidFill>
                  <a:srgbClr val="0000FF"/>
                </a:solidFill>
              </a:rPr>
              <a:t>The Whole of the Profits and gains of the above activities shall be deductible for a period of five consecutive assessment years beginning with the assessment year relevant to the previous year in which such business commences.</a:t>
            </a:r>
            <a:endParaRPr lang="en-US" dirty="0">
              <a:solidFill>
                <a:srgbClr val="0000FF"/>
              </a:solidFill>
            </a:endParaRPr>
          </a:p>
        </p:txBody>
      </p:sp>
    </p:spTree>
    <p:custDataLst>
      <p:tags r:id="rId1"/>
    </p:custDataLst>
  </p:cSld>
  <p:clrMapOvr>
    <a:masterClrMapping/>
  </p:clrMapOvr>
  <p:transition advClick="0" advTm="1537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5"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80JJAA</a:t>
            </a:r>
            <a:endParaRPr lang="en-US" dirty="0"/>
          </a:p>
        </p:txBody>
      </p:sp>
      <p:sp>
        <p:nvSpPr>
          <p:cNvPr id="3" name="Content Placeholder 2"/>
          <p:cNvSpPr>
            <a:spLocks noGrp="1"/>
          </p:cNvSpPr>
          <p:nvPr>
            <p:ph idx="1"/>
          </p:nvPr>
        </p:nvSpPr>
        <p:spPr/>
        <p:txBody>
          <a:bodyPr>
            <a:normAutofit fontScale="92500"/>
          </a:bodyPr>
          <a:lstStyle/>
          <a:p>
            <a:pPr>
              <a:buNone/>
            </a:pPr>
            <a:r>
              <a:rPr lang="en-US" b="1" dirty="0" smtClean="0">
                <a:solidFill>
                  <a:srgbClr val="FF0000"/>
                </a:solidFill>
              </a:rPr>
              <a:t>Deduction in respect of employment of new workmen</a:t>
            </a:r>
          </a:p>
          <a:p>
            <a:r>
              <a:rPr lang="en-US" b="1" dirty="0" smtClean="0">
                <a:solidFill>
                  <a:srgbClr val="0000FF"/>
                </a:solidFill>
              </a:rPr>
              <a:t>Conditions</a:t>
            </a:r>
          </a:p>
          <a:p>
            <a:pPr lvl="1">
              <a:buFont typeface="Wingdings" pitchFamily="2" charset="2"/>
              <a:buChar char="v"/>
            </a:pPr>
            <a:r>
              <a:rPr lang="en-US" dirty="0" smtClean="0">
                <a:solidFill>
                  <a:srgbClr val="0000FF"/>
                </a:solidFill>
              </a:rPr>
              <a:t>The taxpayer is an </a:t>
            </a:r>
            <a:r>
              <a:rPr lang="en-US" dirty="0" err="1" smtClean="0">
                <a:solidFill>
                  <a:srgbClr val="0000FF"/>
                </a:solidFill>
              </a:rPr>
              <a:t>indian</a:t>
            </a:r>
            <a:r>
              <a:rPr lang="en-US" dirty="0" smtClean="0">
                <a:solidFill>
                  <a:srgbClr val="0000FF"/>
                </a:solidFill>
              </a:rPr>
              <a:t> company</a:t>
            </a:r>
          </a:p>
          <a:p>
            <a:pPr lvl="1">
              <a:buFont typeface="Wingdings" pitchFamily="2" charset="2"/>
              <a:buChar char="v"/>
            </a:pPr>
            <a:r>
              <a:rPr lang="en-US" dirty="0" smtClean="0">
                <a:solidFill>
                  <a:srgbClr val="0000FF"/>
                </a:solidFill>
              </a:rPr>
              <a:t>Income of the taxpayer includes any profit and gains derived from any industrial undertaking</a:t>
            </a:r>
          </a:p>
          <a:p>
            <a:pPr lvl="1">
              <a:buFont typeface="Wingdings" pitchFamily="2" charset="2"/>
              <a:buChar char="v"/>
            </a:pPr>
            <a:r>
              <a:rPr lang="en-US" dirty="0" smtClean="0">
                <a:solidFill>
                  <a:srgbClr val="0000FF"/>
                </a:solidFill>
              </a:rPr>
              <a:t>Industrial undertaking is not formed by splitting up or reconstruction of another </a:t>
            </a:r>
            <a:r>
              <a:rPr lang="en-US" dirty="0" err="1" smtClean="0">
                <a:solidFill>
                  <a:srgbClr val="0000FF"/>
                </a:solidFill>
              </a:rPr>
              <a:t>indl</a:t>
            </a:r>
            <a:r>
              <a:rPr lang="en-US" dirty="0" smtClean="0">
                <a:solidFill>
                  <a:srgbClr val="0000FF"/>
                </a:solidFill>
              </a:rPr>
              <a:t>. Undertaking</a:t>
            </a:r>
          </a:p>
          <a:p>
            <a:endParaRPr lang="en-US" dirty="0" smtClean="0">
              <a:solidFill>
                <a:srgbClr val="0000FF"/>
              </a:solidFill>
            </a:endParaRPr>
          </a:p>
          <a:p>
            <a:r>
              <a:rPr lang="en-US" dirty="0" smtClean="0">
                <a:solidFill>
                  <a:srgbClr val="0000FF"/>
                </a:solidFill>
              </a:rPr>
              <a:t>The amount of deduction is equal to 30 per cent of additional wages paid to new regular workmen employed by the </a:t>
            </a:r>
            <a:r>
              <a:rPr lang="en-US" dirty="0" err="1" smtClean="0">
                <a:solidFill>
                  <a:srgbClr val="0000FF"/>
                </a:solidFill>
              </a:rPr>
              <a:t>assessee</a:t>
            </a:r>
            <a:r>
              <a:rPr lang="en-US" dirty="0" smtClean="0">
                <a:solidFill>
                  <a:srgbClr val="0000FF"/>
                </a:solidFill>
              </a:rPr>
              <a:t> in the previous year.</a:t>
            </a:r>
          </a:p>
        </p:txBody>
      </p:sp>
    </p:spTree>
    <p:custDataLst>
      <p:tags r:id="rId1"/>
    </p:custDataLst>
  </p:cSld>
  <p:clrMapOvr>
    <a:masterClrMapping/>
  </p:clrMapOvr>
  <p:transition advClick="0" advTm="1653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1" end="1"/>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2" end="2"/>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3" end="3"/>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p:cTn id="39"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0"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80LA</a:t>
            </a:r>
            <a:endParaRPr lang="en-US" dirty="0"/>
          </a:p>
        </p:txBody>
      </p:sp>
      <p:sp>
        <p:nvSpPr>
          <p:cNvPr id="3" name="Content Placeholder 2"/>
          <p:cNvSpPr>
            <a:spLocks noGrp="1"/>
          </p:cNvSpPr>
          <p:nvPr>
            <p:ph idx="1"/>
          </p:nvPr>
        </p:nvSpPr>
        <p:spPr/>
        <p:txBody>
          <a:bodyPr>
            <a:normAutofit fontScale="85000" lnSpcReduction="10000"/>
          </a:bodyPr>
          <a:lstStyle/>
          <a:p>
            <a:pPr algn="just">
              <a:buNone/>
            </a:pPr>
            <a:r>
              <a:rPr lang="en-US" b="1" dirty="0" smtClean="0">
                <a:solidFill>
                  <a:srgbClr val="FF0000"/>
                </a:solidFill>
              </a:rPr>
              <a:t>Deduction in respect of certain income of offshore Banking Units and International Financial Service Centre</a:t>
            </a:r>
          </a:p>
          <a:p>
            <a:pPr algn="just"/>
            <a:r>
              <a:rPr lang="en-US" dirty="0" smtClean="0">
                <a:solidFill>
                  <a:srgbClr val="0000FF"/>
                </a:solidFill>
              </a:rPr>
              <a:t>Conditions</a:t>
            </a:r>
          </a:p>
          <a:p>
            <a:pPr lvl="1" algn="just">
              <a:buFont typeface="Wingdings" pitchFamily="2" charset="2"/>
              <a:buChar char="v"/>
            </a:pPr>
            <a:r>
              <a:rPr lang="en-US" dirty="0" smtClean="0">
                <a:solidFill>
                  <a:srgbClr val="0000FF"/>
                </a:solidFill>
              </a:rPr>
              <a:t>The </a:t>
            </a:r>
            <a:r>
              <a:rPr lang="en-US" dirty="0" err="1" smtClean="0">
                <a:solidFill>
                  <a:srgbClr val="0000FF"/>
                </a:solidFill>
              </a:rPr>
              <a:t>assessee</a:t>
            </a:r>
            <a:r>
              <a:rPr lang="en-US" dirty="0" smtClean="0">
                <a:solidFill>
                  <a:srgbClr val="0000FF"/>
                </a:solidFill>
              </a:rPr>
              <a:t> is a Scheduled Bank, A foreign Bank or a unit of International Financial Services Centre.</a:t>
            </a:r>
          </a:p>
          <a:p>
            <a:pPr lvl="1" algn="just">
              <a:buFont typeface="Wingdings" pitchFamily="2" charset="2"/>
              <a:buChar char="v"/>
            </a:pPr>
            <a:r>
              <a:rPr lang="en-US" dirty="0" smtClean="0">
                <a:solidFill>
                  <a:srgbClr val="0000FF"/>
                </a:solidFill>
              </a:rPr>
              <a:t>The Gross total income of the </a:t>
            </a:r>
            <a:r>
              <a:rPr lang="en-US" dirty="0" err="1" smtClean="0">
                <a:solidFill>
                  <a:srgbClr val="0000FF"/>
                </a:solidFill>
              </a:rPr>
              <a:t>assessee</a:t>
            </a:r>
            <a:r>
              <a:rPr lang="en-US" dirty="0" smtClean="0">
                <a:solidFill>
                  <a:srgbClr val="0000FF"/>
                </a:solidFill>
              </a:rPr>
              <a:t> includes income from the offshore banking unit in SEZ</a:t>
            </a:r>
          </a:p>
          <a:p>
            <a:pPr lvl="1" algn="just">
              <a:buFont typeface="Wingdings" pitchFamily="2" charset="2"/>
              <a:buChar char="v"/>
            </a:pPr>
            <a:r>
              <a:rPr lang="en-US" dirty="0" smtClean="0">
                <a:solidFill>
                  <a:srgbClr val="0000FF"/>
                </a:solidFill>
              </a:rPr>
              <a:t>The report from a CA in form  no.10CCF certifying that the deduction has been correctly claimed</a:t>
            </a:r>
          </a:p>
          <a:p>
            <a:pPr algn="just"/>
            <a:endParaRPr lang="en-US" dirty="0" smtClean="0">
              <a:solidFill>
                <a:srgbClr val="0000FF"/>
              </a:solidFill>
            </a:endParaRPr>
          </a:p>
          <a:p>
            <a:pPr algn="just"/>
            <a:r>
              <a:rPr lang="en-US" dirty="0" smtClean="0">
                <a:solidFill>
                  <a:srgbClr val="0000FF"/>
                </a:solidFill>
              </a:rPr>
              <a:t>If the above conditions are satisfied, then 100 per cent of the aforesaid income is deductible for 5 consecutive assessment year</a:t>
            </a:r>
            <a:endParaRPr lang="en-US" dirty="0">
              <a:solidFill>
                <a:srgbClr val="0000FF"/>
              </a:solidFill>
            </a:endParaRPr>
          </a:p>
        </p:txBody>
      </p:sp>
    </p:spTree>
    <p:custDataLst>
      <p:tags r:id="rId1"/>
    </p:custDataLst>
  </p:cSld>
  <p:clrMapOvr>
    <a:masterClrMapping/>
  </p:clrMapOvr>
  <p:transition advClick="0" advTm="1586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1" end="1"/>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2" end="2"/>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3" end="3"/>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calcmode="lin" valueType="num">
                                      <p:cBhvr>
                                        <p:cTn id="39"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0"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80P</a:t>
            </a:r>
            <a:endParaRPr lang="en-US" dirty="0"/>
          </a:p>
        </p:txBody>
      </p:sp>
      <p:sp>
        <p:nvSpPr>
          <p:cNvPr id="3" name="Content Placeholder 2"/>
          <p:cNvSpPr>
            <a:spLocks noGrp="1"/>
          </p:cNvSpPr>
          <p:nvPr>
            <p:ph idx="1"/>
          </p:nvPr>
        </p:nvSpPr>
        <p:spPr>
          <a:xfrm>
            <a:off x="457200" y="1905000"/>
            <a:ext cx="8229600" cy="4389120"/>
          </a:xfrm>
        </p:spPr>
        <p:txBody>
          <a:bodyPr>
            <a:normAutofit fontScale="92500" lnSpcReduction="20000"/>
          </a:bodyPr>
          <a:lstStyle/>
          <a:p>
            <a:pPr>
              <a:buNone/>
            </a:pPr>
            <a:r>
              <a:rPr lang="en-US" b="1" dirty="0" smtClean="0">
                <a:solidFill>
                  <a:srgbClr val="FF0000"/>
                </a:solidFill>
              </a:rPr>
              <a:t>Deduction in respect of income  of a co-operative Society</a:t>
            </a:r>
          </a:p>
          <a:p>
            <a:r>
              <a:rPr lang="en-US" b="1" dirty="0" smtClean="0">
                <a:solidFill>
                  <a:srgbClr val="0000FF"/>
                </a:solidFill>
              </a:rPr>
              <a:t>Conditions</a:t>
            </a:r>
          </a:p>
          <a:p>
            <a:pPr lvl="1">
              <a:buFont typeface="Wingdings" pitchFamily="2" charset="2"/>
              <a:buChar char="v"/>
            </a:pPr>
            <a:r>
              <a:rPr lang="en-US" dirty="0" smtClean="0">
                <a:solidFill>
                  <a:srgbClr val="0000FF"/>
                </a:solidFill>
              </a:rPr>
              <a:t>Carrying on the business of banking or providing credit facilities to its members</a:t>
            </a:r>
          </a:p>
          <a:p>
            <a:pPr lvl="1">
              <a:buFont typeface="Wingdings" pitchFamily="2" charset="2"/>
              <a:buChar char="v"/>
            </a:pPr>
            <a:r>
              <a:rPr lang="en-US" dirty="0" smtClean="0">
                <a:solidFill>
                  <a:srgbClr val="0000FF"/>
                </a:solidFill>
              </a:rPr>
              <a:t>A cottage industry</a:t>
            </a:r>
          </a:p>
          <a:p>
            <a:pPr lvl="1">
              <a:buFont typeface="Wingdings" pitchFamily="2" charset="2"/>
              <a:buChar char="v"/>
            </a:pPr>
            <a:r>
              <a:rPr lang="en-US" dirty="0" smtClean="0">
                <a:solidFill>
                  <a:srgbClr val="0000FF"/>
                </a:solidFill>
              </a:rPr>
              <a:t>Marketing of the agriculture produce grown by its members</a:t>
            </a:r>
          </a:p>
          <a:p>
            <a:pPr lvl="1">
              <a:buFont typeface="Wingdings" pitchFamily="2" charset="2"/>
              <a:buChar char="v"/>
            </a:pPr>
            <a:r>
              <a:rPr lang="en-US" dirty="0" smtClean="0">
                <a:solidFill>
                  <a:srgbClr val="0000FF"/>
                </a:solidFill>
              </a:rPr>
              <a:t>Collective disposal of the </a:t>
            </a:r>
            <a:r>
              <a:rPr lang="en-US" dirty="0" err="1" smtClean="0">
                <a:solidFill>
                  <a:srgbClr val="0000FF"/>
                </a:solidFill>
              </a:rPr>
              <a:t>labour</a:t>
            </a:r>
            <a:r>
              <a:rPr lang="en-US" dirty="0" smtClean="0">
                <a:solidFill>
                  <a:srgbClr val="0000FF"/>
                </a:solidFill>
              </a:rPr>
              <a:t> of its members</a:t>
            </a:r>
          </a:p>
          <a:p>
            <a:endParaRPr lang="en-US" dirty="0" smtClean="0">
              <a:solidFill>
                <a:srgbClr val="0000FF"/>
              </a:solidFill>
            </a:endParaRPr>
          </a:p>
          <a:p>
            <a:r>
              <a:rPr lang="en-US" dirty="0" smtClean="0">
                <a:solidFill>
                  <a:srgbClr val="0000FF"/>
                </a:solidFill>
              </a:rPr>
              <a:t>Deduction under section 80P in respect of business income of a co-operative shall be available with reference to income after claiming deduction under section 80HH, 80HHA, 80HHB, 80HHC, 80 HHD, 80-I, and 80-IA.</a:t>
            </a:r>
          </a:p>
          <a:p>
            <a:pPr>
              <a:buNone/>
            </a:pPr>
            <a:endParaRPr lang="en-US" b="1" dirty="0">
              <a:solidFill>
                <a:srgbClr val="FF0000"/>
              </a:solidFill>
            </a:endParaRPr>
          </a:p>
        </p:txBody>
      </p:sp>
    </p:spTree>
    <p:custDataLst>
      <p:tags r:id="rId1"/>
    </p:custDataLst>
  </p:cSld>
  <p:clrMapOvr>
    <a:masterClrMapping/>
  </p:clrMapOvr>
  <p:transition advClick="0" advTm="1725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1" end="1"/>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2" end="2"/>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3" end="3"/>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4" end="4"/>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8"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9" dur="10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p:cTn id="44"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45"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4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80QQB</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solidFill>
                  <a:srgbClr val="FF0000"/>
                </a:solidFill>
              </a:rPr>
              <a:t>Deduction in respect of </a:t>
            </a:r>
            <a:r>
              <a:rPr lang="en-US" b="1" dirty="0" err="1" smtClean="0">
                <a:solidFill>
                  <a:srgbClr val="FF0000"/>
                </a:solidFill>
              </a:rPr>
              <a:t>royality</a:t>
            </a:r>
            <a:r>
              <a:rPr lang="en-US" b="1" dirty="0" smtClean="0">
                <a:solidFill>
                  <a:srgbClr val="FF0000"/>
                </a:solidFill>
              </a:rPr>
              <a:t> income of authors</a:t>
            </a:r>
          </a:p>
          <a:p>
            <a:r>
              <a:rPr lang="en-US" dirty="0" smtClean="0">
                <a:solidFill>
                  <a:srgbClr val="0000FF"/>
                </a:solidFill>
              </a:rPr>
              <a:t>Conditions</a:t>
            </a:r>
          </a:p>
          <a:p>
            <a:pPr lvl="1">
              <a:buFont typeface="Wingdings" pitchFamily="2" charset="2"/>
              <a:buChar char="v"/>
            </a:pPr>
            <a:r>
              <a:rPr lang="en-US" dirty="0" smtClean="0">
                <a:solidFill>
                  <a:srgbClr val="0000FF"/>
                </a:solidFill>
              </a:rPr>
              <a:t>Resident individual </a:t>
            </a:r>
          </a:p>
          <a:p>
            <a:pPr lvl="1">
              <a:buFont typeface="Wingdings" pitchFamily="2" charset="2"/>
              <a:buChar char="v"/>
            </a:pPr>
            <a:r>
              <a:rPr lang="en-US" dirty="0" smtClean="0">
                <a:solidFill>
                  <a:srgbClr val="0000FF"/>
                </a:solidFill>
              </a:rPr>
              <a:t>Author or Joint author</a:t>
            </a:r>
          </a:p>
          <a:p>
            <a:pPr lvl="1">
              <a:buFont typeface="Wingdings" pitchFamily="2" charset="2"/>
              <a:buChar char="v"/>
            </a:pPr>
            <a:r>
              <a:rPr lang="en-US" dirty="0" smtClean="0">
                <a:solidFill>
                  <a:srgbClr val="0000FF"/>
                </a:solidFill>
              </a:rPr>
              <a:t>Literary work</a:t>
            </a:r>
          </a:p>
          <a:p>
            <a:pPr lvl="1">
              <a:buFont typeface="Wingdings" pitchFamily="2" charset="2"/>
              <a:buChar char="v"/>
            </a:pPr>
            <a:r>
              <a:rPr lang="en-US" dirty="0" smtClean="0">
                <a:solidFill>
                  <a:srgbClr val="0000FF"/>
                </a:solidFill>
              </a:rPr>
              <a:t>Income Include royalty</a:t>
            </a:r>
          </a:p>
          <a:p>
            <a:pPr lvl="1">
              <a:buFont typeface="Wingdings" pitchFamily="2" charset="2"/>
              <a:buChar char="v"/>
            </a:pPr>
            <a:r>
              <a:rPr lang="en-US" dirty="0" smtClean="0">
                <a:solidFill>
                  <a:srgbClr val="0000FF"/>
                </a:solidFill>
              </a:rPr>
              <a:t>Finishing of form No.10CCD</a:t>
            </a:r>
          </a:p>
          <a:p>
            <a:pPr lvl="1">
              <a:buNone/>
            </a:pPr>
            <a:endParaRPr lang="en-US" dirty="0" smtClean="0">
              <a:solidFill>
                <a:srgbClr val="0000FF"/>
              </a:solidFill>
            </a:endParaRPr>
          </a:p>
          <a:p>
            <a:r>
              <a:rPr lang="en-US" dirty="0" smtClean="0">
                <a:solidFill>
                  <a:srgbClr val="0000FF"/>
                </a:solidFill>
              </a:rPr>
              <a:t> If the aforesaid Conditions are satisfied, then the amount  of deduction is|:---  Rs. 3,00,000.00 or Income from royalty as stated above.</a:t>
            </a:r>
          </a:p>
          <a:p>
            <a:endParaRPr lang="en-US" dirty="0" smtClean="0">
              <a:solidFill>
                <a:srgbClr val="0000FF"/>
              </a:solidFill>
            </a:endParaRPr>
          </a:p>
        </p:txBody>
      </p:sp>
    </p:spTree>
    <p:custDataLst>
      <p:tags r:id="rId1"/>
    </p:custDataLst>
  </p:cSld>
  <p:clrMapOvr>
    <a:masterClrMapping/>
  </p:clrMapOvr>
  <p:transition advClick="0" advTm="1714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1" end="1"/>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2" end="2"/>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3" end="3"/>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4" end="4"/>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8"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9" dur="1000"/>
                                        <p:tgtEl>
                                          <p:spTgt spid="3">
                                            <p:txEl>
                                              <p:pRg st="5" end="5"/>
                                            </p:txEl>
                                          </p:spTgt>
                                        </p:tgtEl>
                                      </p:cBhvr>
                                    </p:animEffect>
                                  </p:childTnLst>
                                </p:cTn>
                              </p:par>
                              <p:par>
                                <p:cTn id="40" presetID="55"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p:cTn id="49"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80R</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solidFill>
                  <a:srgbClr val="FF0000"/>
                </a:solidFill>
              </a:rPr>
              <a:t>Deduction is respect of remuneration from certain foreign sources in the case of professors, teachers, </a:t>
            </a:r>
            <a:r>
              <a:rPr lang="en-US" b="1" dirty="0" err="1" smtClean="0">
                <a:solidFill>
                  <a:srgbClr val="FF0000"/>
                </a:solidFill>
              </a:rPr>
              <a:t>ect</a:t>
            </a:r>
            <a:r>
              <a:rPr lang="en-US" b="1" dirty="0" smtClean="0">
                <a:solidFill>
                  <a:srgbClr val="FF0000"/>
                </a:solidFill>
              </a:rPr>
              <a:t>…</a:t>
            </a:r>
          </a:p>
          <a:p>
            <a:endParaRPr lang="en-US" dirty="0" smtClean="0"/>
          </a:p>
          <a:p>
            <a:r>
              <a:rPr lang="en-US" dirty="0" smtClean="0">
                <a:solidFill>
                  <a:srgbClr val="0000FF"/>
                </a:solidFill>
              </a:rPr>
              <a:t>No deduction under section 80R is available from the assessment year 2005-06 onwards</a:t>
            </a:r>
            <a:endParaRPr lang="en-US" dirty="0">
              <a:solidFill>
                <a:srgbClr val="0000FF"/>
              </a:solidFill>
            </a:endParaRPr>
          </a:p>
        </p:txBody>
      </p:sp>
    </p:spTree>
    <p:custDataLst>
      <p:tags r:id="rId1"/>
    </p:custDataLst>
  </p:cSld>
  <p:clrMapOvr>
    <a:masterClrMapping/>
  </p:clrMapOvr>
  <p:transition advClick="0" advTm="1142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80RRB</a:t>
            </a:r>
            <a:endParaRPr lang="en-US" dirty="0"/>
          </a:p>
        </p:txBody>
      </p:sp>
      <p:sp>
        <p:nvSpPr>
          <p:cNvPr id="3" name="Content Placeholder 2"/>
          <p:cNvSpPr>
            <a:spLocks noGrp="1"/>
          </p:cNvSpPr>
          <p:nvPr>
            <p:ph idx="1"/>
          </p:nvPr>
        </p:nvSpPr>
        <p:spPr>
          <a:xfrm>
            <a:off x="457200" y="1981200"/>
            <a:ext cx="8229600" cy="4389120"/>
          </a:xfrm>
        </p:spPr>
        <p:txBody>
          <a:bodyPr>
            <a:normAutofit fontScale="92500" lnSpcReduction="10000"/>
          </a:bodyPr>
          <a:lstStyle/>
          <a:p>
            <a:pPr>
              <a:buNone/>
            </a:pPr>
            <a:r>
              <a:rPr lang="en-US" b="1" dirty="0" smtClean="0">
                <a:solidFill>
                  <a:srgbClr val="FF0000"/>
                </a:solidFill>
              </a:rPr>
              <a:t>Deduction in respect of royalty on patents</a:t>
            </a:r>
          </a:p>
          <a:p>
            <a:r>
              <a:rPr lang="en-US" dirty="0" smtClean="0">
                <a:solidFill>
                  <a:srgbClr val="0000FF"/>
                </a:solidFill>
              </a:rPr>
              <a:t>Conditions</a:t>
            </a:r>
          </a:p>
          <a:p>
            <a:pPr lvl="1">
              <a:buFont typeface="Wingdings" pitchFamily="2" charset="2"/>
              <a:buChar char="v"/>
            </a:pPr>
            <a:r>
              <a:rPr lang="en-US" dirty="0" smtClean="0">
                <a:solidFill>
                  <a:srgbClr val="0000FF"/>
                </a:solidFill>
              </a:rPr>
              <a:t>The taxpayer is an individual</a:t>
            </a:r>
          </a:p>
          <a:p>
            <a:pPr lvl="1">
              <a:buFont typeface="Wingdings" pitchFamily="2" charset="2"/>
              <a:buChar char="v"/>
            </a:pPr>
            <a:r>
              <a:rPr lang="en-US" dirty="0" smtClean="0">
                <a:solidFill>
                  <a:srgbClr val="0000FF"/>
                </a:solidFill>
              </a:rPr>
              <a:t>He is </a:t>
            </a:r>
            <a:r>
              <a:rPr lang="en-US" dirty="0" err="1" smtClean="0">
                <a:solidFill>
                  <a:srgbClr val="0000FF"/>
                </a:solidFill>
              </a:rPr>
              <a:t>residend</a:t>
            </a:r>
            <a:r>
              <a:rPr lang="en-US" dirty="0" smtClean="0">
                <a:solidFill>
                  <a:srgbClr val="0000FF"/>
                </a:solidFill>
              </a:rPr>
              <a:t> in </a:t>
            </a:r>
            <a:r>
              <a:rPr lang="en-US" dirty="0" err="1" smtClean="0">
                <a:solidFill>
                  <a:srgbClr val="0000FF"/>
                </a:solidFill>
              </a:rPr>
              <a:t>india</a:t>
            </a:r>
            <a:endParaRPr lang="en-US" dirty="0" smtClean="0">
              <a:solidFill>
                <a:srgbClr val="0000FF"/>
              </a:solidFill>
            </a:endParaRPr>
          </a:p>
          <a:p>
            <a:pPr lvl="1">
              <a:buFont typeface="Wingdings" pitchFamily="2" charset="2"/>
              <a:buChar char="v"/>
            </a:pPr>
            <a:r>
              <a:rPr lang="en-US" dirty="0" smtClean="0">
                <a:solidFill>
                  <a:srgbClr val="0000FF"/>
                </a:solidFill>
              </a:rPr>
              <a:t>He is Owner/co-owner of patent</a:t>
            </a:r>
          </a:p>
          <a:p>
            <a:pPr lvl="1">
              <a:buFont typeface="Wingdings" pitchFamily="2" charset="2"/>
              <a:buChar char="v"/>
            </a:pPr>
            <a:r>
              <a:rPr lang="en-US" dirty="0" smtClean="0">
                <a:solidFill>
                  <a:srgbClr val="0000FF"/>
                </a:solidFill>
              </a:rPr>
              <a:t>He is receipt of any income by way of royalty in respect of patent</a:t>
            </a:r>
          </a:p>
          <a:p>
            <a:pPr lvl="1">
              <a:buFont typeface="Wingdings" pitchFamily="2" charset="2"/>
              <a:buChar char="v"/>
            </a:pPr>
            <a:r>
              <a:rPr lang="en-US" dirty="0" smtClean="0">
                <a:solidFill>
                  <a:srgbClr val="0000FF"/>
                </a:solidFill>
              </a:rPr>
              <a:t>The </a:t>
            </a:r>
            <a:r>
              <a:rPr lang="en-US" dirty="0" err="1" smtClean="0">
                <a:solidFill>
                  <a:srgbClr val="0000FF"/>
                </a:solidFill>
              </a:rPr>
              <a:t>assessee</a:t>
            </a:r>
            <a:r>
              <a:rPr lang="en-US" dirty="0" smtClean="0">
                <a:solidFill>
                  <a:srgbClr val="0000FF"/>
                </a:solidFill>
              </a:rPr>
              <a:t> Should furnish a Certificate in form no 10CCE</a:t>
            </a:r>
          </a:p>
          <a:p>
            <a:r>
              <a:rPr lang="en-US" dirty="0" smtClean="0">
                <a:solidFill>
                  <a:srgbClr val="0000FF"/>
                </a:solidFill>
              </a:rPr>
              <a:t>If the aforesaid conditions are satisfied, then the amount of deduction is Rs.3,00,000.00 or income from “Royalty” as stated above.</a:t>
            </a:r>
          </a:p>
          <a:p>
            <a:endParaRPr lang="en-US" dirty="0" smtClean="0"/>
          </a:p>
          <a:p>
            <a:pPr lvl="1">
              <a:buNone/>
            </a:pPr>
            <a:endParaRPr lang="en-US" dirty="0" smtClean="0"/>
          </a:p>
        </p:txBody>
      </p:sp>
    </p:spTree>
    <p:custDataLst>
      <p:tags r:id="rId1"/>
    </p:custDataLst>
  </p:cSld>
  <p:clrMapOvr>
    <a:masterClrMapping/>
  </p:clrMapOvr>
  <p:transition advClick="0" advTm="1464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1" end="1"/>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2" end="2"/>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3" end="3"/>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4" end="4"/>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8"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9" dur="1000"/>
                                        <p:tgtEl>
                                          <p:spTgt spid="3">
                                            <p:txEl>
                                              <p:pRg st="5" end="5"/>
                                            </p:txEl>
                                          </p:spTgt>
                                        </p:tgtEl>
                                      </p:cBhvr>
                                    </p:animEffect>
                                  </p:childTnLst>
                                </p:cTn>
                              </p:par>
                              <p:par>
                                <p:cTn id="40" presetID="55"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80U</a:t>
            </a:r>
            <a:endParaRPr lang="en-US" dirty="0"/>
          </a:p>
        </p:txBody>
      </p:sp>
      <p:sp>
        <p:nvSpPr>
          <p:cNvPr id="3" name="Content Placeholder 2"/>
          <p:cNvSpPr>
            <a:spLocks noGrp="1"/>
          </p:cNvSpPr>
          <p:nvPr>
            <p:ph idx="1"/>
          </p:nvPr>
        </p:nvSpPr>
        <p:spPr>
          <a:xfrm>
            <a:off x="457200" y="1905000"/>
            <a:ext cx="8229600" cy="4389120"/>
          </a:xfrm>
        </p:spPr>
        <p:txBody>
          <a:bodyPr>
            <a:normAutofit fontScale="92500" lnSpcReduction="20000"/>
          </a:bodyPr>
          <a:lstStyle/>
          <a:p>
            <a:pPr>
              <a:buNone/>
            </a:pPr>
            <a:r>
              <a:rPr lang="en-US" b="1" dirty="0" smtClean="0">
                <a:solidFill>
                  <a:srgbClr val="FF0000"/>
                </a:solidFill>
              </a:rPr>
              <a:t>Deduction in the case of a person with disability</a:t>
            </a:r>
          </a:p>
          <a:p>
            <a:r>
              <a:rPr lang="en-US" dirty="0" smtClean="0">
                <a:solidFill>
                  <a:srgbClr val="0000FF"/>
                </a:solidFill>
              </a:rPr>
              <a:t>Conditions</a:t>
            </a:r>
          </a:p>
          <a:p>
            <a:pPr lvl="1">
              <a:buFont typeface="Wingdings" pitchFamily="2" charset="2"/>
              <a:buChar char="v"/>
            </a:pPr>
            <a:r>
              <a:rPr lang="en-US" dirty="0" smtClean="0">
                <a:solidFill>
                  <a:srgbClr val="0000FF"/>
                </a:solidFill>
              </a:rPr>
              <a:t>The taxpayer is an individual</a:t>
            </a:r>
          </a:p>
          <a:p>
            <a:pPr lvl="1">
              <a:buFont typeface="Wingdings" pitchFamily="2" charset="2"/>
              <a:buChar char="v"/>
            </a:pPr>
            <a:r>
              <a:rPr lang="en-US" dirty="0" smtClean="0">
                <a:solidFill>
                  <a:srgbClr val="0000FF"/>
                </a:solidFill>
              </a:rPr>
              <a:t>He is resident in </a:t>
            </a:r>
            <a:r>
              <a:rPr lang="en-US" dirty="0" err="1" smtClean="0">
                <a:solidFill>
                  <a:srgbClr val="0000FF"/>
                </a:solidFill>
              </a:rPr>
              <a:t>india</a:t>
            </a:r>
            <a:endParaRPr lang="en-US" dirty="0" smtClean="0">
              <a:solidFill>
                <a:srgbClr val="0000FF"/>
              </a:solidFill>
            </a:endParaRPr>
          </a:p>
          <a:p>
            <a:pPr lvl="1">
              <a:buFont typeface="Wingdings" pitchFamily="2" charset="2"/>
              <a:buChar char="v"/>
            </a:pPr>
            <a:r>
              <a:rPr lang="en-US" dirty="0" smtClean="0">
                <a:solidFill>
                  <a:srgbClr val="0000FF"/>
                </a:solidFill>
              </a:rPr>
              <a:t>The taxpayer suffers 40% of more bye Blindness, Low Vision, Leprosy-cured, hearing impairment, mental illness</a:t>
            </a:r>
          </a:p>
          <a:p>
            <a:pPr lvl="1">
              <a:buFont typeface="Wingdings" pitchFamily="2" charset="2"/>
              <a:buChar char="v"/>
            </a:pPr>
            <a:r>
              <a:rPr lang="en-US" dirty="0" smtClean="0">
                <a:solidFill>
                  <a:srgbClr val="0000FF"/>
                </a:solidFill>
              </a:rPr>
              <a:t>This is certified by medical authority</a:t>
            </a:r>
          </a:p>
          <a:p>
            <a:endParaRPr lang="en-US" dirty="0" smtClean="0">
              <a:solidFill>
                <a:srgbClr val="0000FF"/>
              </a:solidFill>
            </a:endParaRPr>
          </a:p>
          <a:p>
            <a:r>
              <a:rPr lang="en-US" dirty="0" smtClean="0">
                <a:solidFill>
                  <a:srgbClr val="0000FF"/>
                </a:solidFill>
              </a:rPr>
              <a:t>If the aforesaid conditions are satisfied then a fixed deduction of Rs.50,000 is available. A higher Deduction of Rs.75,000 is allowed in respect of a person with severe disability</a:t>
            </a:r>
          </a:p>
        </p:txBody>
      </p:sp>
    </p:spTree>
    <p:custDataLst>
      <p:tags r:id="rId1"/>
    </p:custDataLst>
  </p:cSld>
  <p:clrMapOvr>
    <a:masterClrMapping/>
  </p:clrMapOvr>
  <p:transition advClick="0" advTm="1312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amond(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9" dur="1000"/>
                                        <p:tgtEl>
                                          <p:spTgt spid="3">
                                            <p:txEl>
                                              <p:pRg st="1" end="1"/>
                                            </p:txEl>
                                          </p:spTgt>
                                        </p:tgtEl>
                                      </p:cBhvr>
                                    </p:animEffect>
                                  </p:childTnLst>
                                </p:cTn>
                              </p:par>
                              <p:par>
                                <p:cTn id="20" presetID="55"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p:cTn id="2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4" dur="1000"/>
                                        <p:tgtEl>
                                          <p:spTgt spid="3">
                                            <p:txEl>
                                              <p:pRg st="2" end="2"/>
                                            </p:txEl>
                                          </p:spTgt>
                                        </p:tgtEl>
                                      </p:cBhvr>
                                    </p:animEffect>
                                  </p:childTnLst>
                                </p:cTn>
                              </p:par>
                              <p:par>
                                <p:cTn id="25" presetID="55"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8"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9" dur="1000"/>
                                        <p:tgtEl>
                                          <p:spTgt spid="3">
                                            <p:txEl>
                                              <p:pRg st="3" end="3"/>
                                            </p:txEl>
                                          </p:spTgt>
                                        </p:tgtEl>
                                      </p:cBhvr>
                                    </p:animEffect>
                                  </p:childTnLst>
                                </p:cTn>
                              </p:par>
                              <p:par>
                                <p:cTn id="30" presetID="55" presetClass="entr" presetSubtype="0" fill="hold" nodeType="with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4" dur="1000"/>
                                        <p:tgtEl>
                                          <p:spTgt spid="3">
                                            <p:txEl>
                                              <p:pRg st="4" end="4"/>
                                            </p:txEl>
                                          </p:spTgt>
                                        </p:tgtEl>
                                      </p:cBhvr>
                                    </p:animEffect>
                                  </p:childTnLst>
                                </p:cTn>
                              </p:par>
                              <p:par>
                                <p:cTn id="35" presetID="55"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8"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9" dur="10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5" presetClass="entr" presetSubtype="0"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p:cTn id="44"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45"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4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609600"/>
            <a:ext cx="8229600" cy="1219200"/>
          </a:xfrm>
        </p:spPr>
        <p:txBody>
          <a:bodyPr>
            <a:normAutofit/>
          </a:bodyPr>
          <a:lstStyle/>
          <a:p>
            <a:r>
              <a:rPr lang="en-US" sz="3600" dirty="0" smtClean="0">
                <a:latin typeface="Algerian" pitchFamily="82" charset="0"/>
              </a:rPr>
              <a:t/>
            </a:r>
            <a:br>
              <a:rPr lang="en-US" sz="3600" dirty="0" smtClean="0">
                <a:latin typeface="Algerian" pitchFamily="82" charset="0"/>
              </a:rPr>
            </a:br>
            <a:r>
              <a:rPr lang="en-US" sz="3600" dirty="0" smtClean="0">
                <a:latin typeface="Algerian" pitchFamily="82" charset="0"/>
              </a:rPr>
              <a:t>SECTION 80 SERIES</a:t>
            </a:r>
            <a:endParaRPr lang="en-US" sz="3600" dirty="0">
              <a:latin typeface="Algerian" pitchFamily="82" charset="0"/>
            </a:endParaRPr>
          </a:p>
        </p:txBody>
      </p:sp>
      <p:sp>
        <p:nvSpPr>
          <p:cNvPr id="3" name="Content Placeholder 2"/>
          <p:cNvSpPr>
            <a:spLocks noGrp="1"/>
          </p:cNvSpPr>
          <p:nvPr>
            <p:ph idx="1"/>
          </p:nvPr>
        </p:nvSpPr>
        <p:spPr/>
        <p:txBody>
          <a:bodyPr>
            <a:normAutofit fontScale="25000" lnSpcReduction="20000"/>
          </a:bodyPr>
          <a:lstStyle/>
          <a:p>
            <a:r>
              <a:rPr lang="en-US" sz="10400" dirty="0" smtClean="0">
                <a:solidFill>
                  <a:srgbClr val="0000FF"/>
                </a:solidFill>
                <a:latin typeface="Algerian" pitchFamily="82" charset="0"/>
              </a:rPr>
              <a:t>80C                         </a:t>
            </a:r>
          </a:p>
          <a:p>
            <a:r>
              <a:rPr lang="en-US" sz="10400" dirty="0" smtClean="0">
                <a:solidFill>
                  <a:srgbClr val="0000FF"/>
                </a:solidFill>
                <a:latin typeface="Algerian" pitchFamily="82" charset="0"/>
              </a:rPr>
              <a:t>80CCA</a:t>
            </a:r>
          </a:p>
          <a:p>
            <a:r>
              <a:rPr lang="en-US" sz="10400" dirty="0" smtClean="0">
                <a:solidFill>
                  <a:srgbClr val="0000FF"/>
                </a:solidFill>
                <a:latin typeface="Algerian" pitchFamily="82" charset="0"/>
              </a:rPr>
              <a:t>80CCB</a:t>
            </a:r>
          </a:p>
          <a:p>
            <a:r>
              <a:rPr lang="en-US" sz="10400" dirty="0" smtClean="0">
                <a:solidFill>
                  <a:srgbClr val="0000FF"/>
                </a:solidFill>
                <a:latin typeface="Algerian" pitchFamily="82" charset="0"/>
              </a:rPr>
              <a:t>80CCC</a:t>
            </a:r>
          </a:p>
          <a:p>
            <a:r>
              <a:rPr lang="en-US" sz="10400" dirty="0" smtClean="0">
                <a:solidFill>
                  <a:srgbClr val="0000FF"/>
                </a:solidFill>
                <a:latin typeface="Algerian" pitchFamily="82" charset="0"/>
              </a:rPr>
              <a:t>80CCD</a:t>
            </a:r>
          </a:p>
          <a:p>
            <a:r>
              <a:rPr lang="en-US" sz="10400" dirty="0" smtClean="0">
                <a:solidFill>
                  <a:srgbClr val="0000FF"/>
                </a:solidFill>
                <a:latin typeface="Algerian" pitchFamily="82" charset="0"/>
              </a:rPr>
              <a:t>80D</a:t>
            </a:r>
          </a:p>
          <a:p>
            <a:r>
              <a:rPr lang="en-US" sz="10400" dirty="0" smtClean="0">
                <a:solidFill>
                  <a:srgbClr val="0000FF"/>
                </a:solidFill>
                <a:latin typeface="Algerian" pitchFamily="82" charset="0"/>
              </a:rPr>
              <a:t>80DD</a:t>
            </a:r>
          </a:p>
          <a:p>
            <a:r>
              <a:rPr lang="en-US" sz="10400" dirty="0" smtClean="0">
                <a:solidFill>
                  <a:srgbClr val="0000FF"/>
                </a:solidFill>
                <a:latin typeface="Algerian" pitchFamily="82" charset="0"/>
              </a:rPr>
              <a:t>80DDB</a:t>
            </a:r>
          </a:p>
          <a:p>
            <a:r>
              <a:rPr lang="en-US" sz="10400" dirty="0" smtClean="0">
                <a:solidFill>
                  <a:srgbClr val="0000FF"/>
                </a:solidFill>
                <a:latin typeface="Algerian" pitchFamily="82" charset="0"/>
              </a:rPr>
              <a:t>80E</a:t>
            </a:r>
          </a:p>
          <a:p>
            <a:r>
              <a:rPr lang="en-US" sz="10400" dirty="0" smtClean="0">
                <a:solidFill>
                  <a:srgbClr val="0000FF"/>
                </a:solidFill>
                <a:latin typeface="Algerian" pitchFamily="82" charset="0"/>
              </a:rPr>
              <a:t>80G</a:t>
            </a:r>
          </a:p>
          <a:p>
            <a:r>
              <a:rPr lang="en-US" sz="10400" dirty="0" smtClean="0">
                <a:solidFill>
                  <a:srgbClr val="0000FF"/>
                </a:solidFill>
                <a:latin typeface="Algerian" pitchFamily="82" charset="0"/>
              </a:rPr>
              <a:t>80GG</a:t>
            </a:r>
          </a:p>
          <a:p>
            <a:endParaRPr lang="en-US" sz="3600" dirty="0" smtClean="0">
              <a:solidFill>
                <a:srgbClr val="0000FF"/>
              </a:solidFill>
              <a:latin typeface="Algerian" pitchFamily="82" charset="0"/>
            </a:endParaRPr>
          </a:p>
          <a:p>
            <a:endParaRPr lang="en-US" dirty="0" smtClean="0">
              <a:latin typeface="Algerian" pitchFamily="82" charset="0"/>
            </a:endParaRPr>
          </a:p>
          <a:p>
            <a:endParaRPr lang="en-US" dirty="0">
              <a:latin typeface="Algerian" pitchFamily="82" charset="0"/>
            </a:endParaRPr>
          </a:p>
        </p:txBody>
      </p:sp>
    </p:spTree>
    <p:custDataLst>
      <p:tags r:id="rId1"/>
    </p:custDataLst>
  </p:cSld>
  <p:clrMapOvr>
    <a:masterClrMapping/>
  </p:clrMapOvr>
  <p:transition advClick="0" advTm="1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heckerboard(across)">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heckerboard(across)">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heckerboard(across)">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heckerboard(across)">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checkerboard(across)">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checkerboard(across)">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checkerboard(across)">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6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 </a:t>
            </a:r>
            <a:endParaRPr lang="en-US" dirty="0"/>
          </a:p>
        </p:txBody>
      </p:sp>
      <p:sp>
        <p:nvSpPr>
          <p:cNvPr id="3" name="Content Placeholder 2"/>
          <p:cNvSpPr>
            <a:spLocks noGrp="1"/>
          </p:cNvSpPr>
          <p:nvPr>
            <p:ph idx="1"/>
          </p:nvPr>
        </p:nvSpPr>
        <p:spPr/>
        <p:txBody>
          <a:bodyPr>
            <a:normAutofit/>
          </a:bodyPr>
          <a:lstStyle/>
          <a:p>
            <a:pPr marL="548640" indent="-411480" eaLnBrk="1" fontAlgn="auto" hangingPunct="1">
              <a:spcAft>
                <a:spcPts val="0"/>
              </a:spcAft>
              <a:buClr>
                <a:schemeClr val="tx1">
                  <a:shade val="95000"/>
                </a:schemeClr>
              </a:buClr>
              <a:buFont typeface="Wingdings 2"/>
              <a:buChar char=""/>
              <a:defRPr/>
            </a:pPr>
            <a:endParaRPr lang="en-US" dirty="0" smtClean="0"/>
          </a:p>
          <a:p>
            <a:pPr marL="548640" indent="-411480" eaLnBrk="1" fontAlgn="auto" hangingPunct="1">
              <a:spcAft>
                <a:spcPts val="0"/>
              </a:spcAft>
              <a:buClr>
                <a:schemeClr val="tx1">
                  <a:shade val="95000"/>
                </a:schemeClr>
              </a:buClr>
              <a:buFont typeface="Wingdings 2"/>
              <a:buChar char=""/>
              <a:defRPr/>
            </a:pPr>
            <a:endParaRPr lang="en-US" dirty="0" smtClean="0"/>
          </a:p>
          <a:p>
            <a:pPr marL="548640" indent="-411480" eaLnBrk="1" fontAlgn="auto" hangingPunct="1">
              <a:spcAft>
                <a:spcPts val="0"/>
              </a:spcAft>
              <a:buClr>
                <a:schemeClr val="tx1">
                  <a:shade val="95000"/>
                </a:schemeClr>
              </a:buClr>
              <a:buFont typeface="Wingdings 2"/>
              <a:buChar char=""/>
              <a:defRPr/>
            </a:pPr>
            <a:endParaRPr lang="en-US" sz="4200" dirty="0">
              <a:solidFill>
                <a:schemeClr val="accent4">
                  <a:lumMod val="75000"/>
                </a:schemeClr>
              </a:solidFill>
            </a:endParaRPr>
          </a:p>
        </p:txBody>
      </p:sp>
      <p:sp>
        <p:nvSpPr>
          <p:cNvPr id="8" name="Rectangle 7"/>
          <p:cNvSpPr/>
          <p:nvPr/>
        </p:nvSpPr>
        <p:spPr>
          <a:xfrm>
            <a:off x="1371600" y="2438400"/>
            <a:ext cx="4762009" cy="2585323"/>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SUBMITTED </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endParaRPr>
          </a:p>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BY</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endParaRPr>
          </a:p>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SARITHA .A.K</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endParaRPr>
          </a:p>
        </p:txBody>
      </p:sp>
    </p:spTree>
    <p:custDataLst>
      <p:tags r:id="rId1"/>
    </p:custDataLst>
  </p:cSld>
  <p:clrMapOvr>
    <a:masterClrMapping/>
  </p:clrMapOvr>
  <p:transition advClick="0" advTm="1275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20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20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2000"/>
                                        <p:tgtEl>
                                          <p:spTgt spid="8">
                                            <p:txEl>
                                              <p:pRg st="0" end="0"/>
                                            </p:txEl>
                                          </p:spTgt>
                                        </p:tgtEl>
                                      </p:cBhvr>
                                    </p:animEffect>
                                    <p:set>
                                      <p:cBhvr>
                                        <p:cTn id="22" dur="1" fill="hold">
                                          <p:stCondLst>
                                            <p:cond delay="1999"/>
                                          </p:stCondLst>
                                        </p:cTn>
                                        <p:tgtEl>
                                          <p:spTgt spid="8">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2000"/>
                                        <p:tgtEl>
                                          <p:spTgt spid="8">
                                            <p:txEl>
                                              <p:pRg st="1" end="1"/>
                                            </p:txEl>
                                          </p:spTgt>
                                        </p:tgtEl>
                                      </p:cBhvr>
                                    </p:animEffect>
                                    <p:set>
                                      <p:cBhvr>
                                        <p:cTn id="27" dur="1" fill="hold">
                                          <p:stCondLst>
                                            <p:cond delay="1999"/>
                                          </p:stCondLst>
                                        </p:cTn>
                                        <p:tgtEl>
                                          <p:spTgt spid="8">
                                            <p:txEl>
                                              <p:pRg st="1" end="1"/>
                                            </p:txEl>
                                          </p:spTgt>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2000"/>
                                        <p:tgtEl>
                                          <p:spTgt spid="8">
                                            <p:txEl>
                                              <p:pRg st="2" end="2"/>
                                            </p:txEl>
                                          </p:spTgt>
                                        </p:tgtEl>
                                      </p:cBhvr>
                                    </p:animEffect>
                                    <p:set>
                                      <p:cBhvr>
                                        <p:cTn id="32" dur="1" fill="hold">
                                          <p:stCondLst>
                                            <p:cond delay="1999"/>
                                          </p:stCondLst>
                                        </p:cTn>
                                        <p:tgtEl>
                                          <p:spTgt spid="8">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 </a:t>
            </a:r>
            <a:endParaRPr lang="en-US" dirty="0"/>
          </a:p>
        </p:txBody>
      </p:sp>
      <p:sp>
        <p:nvSpPr>
          <p:cNvPr id="3" name="Content Placeholder 2"/>
          <p:cNvSpPr>
            <a:spLocks noGrp="1"/>
          </p:cNvSpPr>
          <p:nvPr>
            <p:ph idx="1"/>
          </p:nvPr>
        </p:nvSpPr>
        <p:spPr/>
        <p:txBody>
          <a:bodyPr>
            <a:normAutofit/>
          </a:bodyPr>
          <a:lstStyle/>
          <a:p>
            <a:pPr marL="548640" indent="-411480" eaLnBrk="1" fontAlgn="auto" hangingPunct="1">
              <a:spcAft>
                <a:spcPts val="0"/>
              </a:spcAft>
              <a:buClr>
                <a:schemeClr val="tx1">
                  <a:shade val="95000"/>
                </a:schemeClr>
              </a:buClr>
              <a:buFont typeface="Wingdings 2"/>
              <a:buChar char=""/>
              <a:defRPr/>
            </a:pPr>
            <a:endParaRPr lang="en-US" dirty="0" smtClean="0"/>
          </a:p>
          <a:p>
            <a:pPr marL="548640" indent="-411480" eaLnBrk="1" fontAlgn="auto" hangingPunct="1">
              <a:spcAft>
                <a:spcPts val="0"/>
              </a:spcAft>
              <a:buClr>
                <a:schemeClr val="tx1">
                  <a:shade val="95000"/>
                </a:schemeClr>
              </a:buClr>
              <a:buFont typeface="Wingdings 2"/>
              <a:buChar char=""/>
              <a:defRPr/>
            </a:pPr>
            <a:endParaRPr lang="en-US" dirty="0" smtClean="0"/>
          </a:p>
          <a:p>
            <a:pPr marL="548640" indent="-411480" eaLnBrk="1" fontAlgn="auto" hangingPunct="1">
              <a:spcAft>
                <a:spcPts val="0"/>
              </a:spcAft>
              <a:buClr>
                <a:schemeClr val="tx1">
                  <a:shade val="95000"/>
                </a:schemeClr>
              </a:buClr>
              <a:buFont typeface="Wingdings 2"/>
              <a:buChar char=""/>
              <a:defRPr/>
            </a:pPr>
            <a:endParaRPr lang="en-US" sz="4200" dirty="0">
              <a:solidFill>
                <a:schemeClr val="accent4">
                  <a:lumMod val="75000"/>
                </a:schemeClr>
              </a:solidFill>
            </a:endParaRPr>
          </a:p>
        </p:txBody>
      </p:sp>
      <p:sp>
        <p:nvSpPr>
          <p:cNvPr id="8" name="Rectangle 7"/>
          <p:cNvSpPr/>
          <p:nvPr/>
        </p:nvSpPr>
        <p:spPr>
          <a:xfrm>
            <a:off x="1371600" y="2438400"/>
            <a:ext cx="5464573" cy="1754326"/>
          </a:xfrm>
          <a:prstGeom prst="rect">
            <a:avLst/>
          </a:prstGeom>
          <a:noFill/>
        </p:spPr>
        <p:txBody>
          <a:bodyPr wrap="none">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rPr>
              <a:t>      </a:t>
            </a:r>
          </a:p>
          <a:p>
            <a:pPr algn="ctr" fontAlgn="auto">
              <a:spcBef>
                <a:spcPts val="0"/>
              </a:spcBef>
              <a:spcAft>
                <a:spcPts val="0"/>
              </a:spcAft>
              <a:defRPr/>
            </a:pP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r>
              <a:rPr lang="en-US" sz="54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rPr>
              <a:t>THANK YOU</a:t>
            </a:r>
            <a:endParaRPr lang="en-US" sz="54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endParaRPr>
          </a:p>
        </p:txBody>
      </p:sp>
    </p:spTree>
    <p:custDataLst>
      <p:tags r:id="rId1"/>
    </p:custDataLst>
  </p:cSld>
  <p:clrMapOvr>
    <a:masterClrMapping/>
  </p:clrMapOvr>
  <p:transition advClick="0" advTm="473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slide(fromBottom)">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8">
                                            <p:txEl>
                                              <p:pRg st="1" end="1"/>
                                            </p:txEl>
                                          </p:spTgt>
                                        </p:tgtEl>
                                      </p:cBhvr>
                                    </p:animEffect>
                                    <p:set>
                                      <p:cBhvr>
                                        <p:cTn id="12" dur="1" fill="hold">
                                          <p:stCondLst>
                                            <p:cond delay="499"/>
                                          </p:stCondLst>
                                        </p:cTn>
                                        <p:tgtEl>
                                          <p:spTgt spid="8">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fontScale="92500" lnSpcReduction="10000"/>
          </a:bodyPr>
          <a:lstStyle/>
          <a:p>
            <a:endParaRPr lang="en-US" dirty="0" smtClean="0">
              <a:solidFill>
                <a:srgbClr val="0000FF"/>
              </a:solidFill>
              <a:latin typeface="Algerian" pitchFamily="82" charset="0"/>
            </a:endParaRPr>
          </a:p>
          <a:p>
            <a:r>
              <a:rPr lang="en-US" sz="2800" dirty="0" smtClean="0">
                <a:solidFill>
                  <a:srgbClr val="0000FF"/>
                </a:solidFill>
                <a:latin typeface="Algerian" pitchFamily="82" charset="0"/>
              </a:rPr>
              <a:t>80GGA</a:t>
            </a:r>
          </a:p>
          <a:p>
            <a:r>
              <a:rPr lang="en-US" sz="2800" dirty="0" smtClean="0">
                <a:solidFill>
                  <a:srgbClr val="0000FF"/>
                </a:solidFill>
                <a:latin typeface="Algerian" pitchFamily="82" charset="0"/>
              </a:rPr>
              <a:t>80GGB</a:t>
            </a:r>
          </a:p>
          <a:p>
            <a:r>
              <a:rPr lang="en-US" dirty="0" smtClean="0">
                <a:solidFill>
                  <a:srgbClr val="0000FF"/>
                </a:solidFill>
                <a:latin typeface="Algerian" pitchFamily="82" charset="0"/>
              </a:rPr>
              <a:t>80GGC</a:t>
            </a:r>
          </a:p>
          <a:p>
            <a:r>
              <a:rPr lang="en-US" dirty="0" smtClean="0">
                <a:solidFill>
                  <a:srgbClr val="0000FF"/>
                </a:solidFill>
                <a:latin typeface="Algerian" pitchFamily="82" charset="0"/>
              </a:rPr>
              <a:t>80HHB</a:t>
            </a:r>
          </a:p>
          <a:p>
            <a:r>
              <a:rPr lang="en-US" dirty="0" smtClean="0">
                <a:solidFill>
                  <a:srgbClr val="0000FF"/>
                </a:solidFill>
                <a:latin typeface="Algerian" pitchFamily="82" charset="0"/>
              </a:rPr>
              <a:t>80HHBA</a:t>
            </a:r>
          </a:p>
          <a:p>
            <a:r>
              <a:rPr lang="en-US" dirty="0" smtClean="0">
                <a:solidFill>
                  <a:srgbClr val="0000FF"/>
                </a:solidFill>
                <a:latin typeface="Algerian" pitchFamily="82" charset="0"/>
              </a:rPr>
              <a:t>80HHC</a:t>
            </a:r>
          </a:p>
          <a:p>
            <a:r>
              <a:rPr lang="en-US" dirty="0" smtClean="0">
                <a:solidFill>
                  <a:srgbClr val="0000FF"/>
                </a:solidFill>
                <a:latin typeface="Algerian" pitchFamily="82" charset="0"/>
              </a:rPr>
              <a:t>80HHD</a:t>
            </a:r>
          </a:p>
          <a:p>
            <a:r>
              <a:rPr lang="en-US" dirty="0" smtClean="0">
                <a:solidFill>
                  <a:srgbClr val="0000FF"/>
                </a:solidFill>
                <a:latin typeface="Algerian" pitchFamily="82" charset="0"/>
              </a:rPr>
              <a:t>80HHE</a:t>
            </a:r>
          </a:p>
          <a:p>
            <a:r>
              <a:rPr lang="en-US" dirty="0" smtClean="0">
                <a:solidFill>
                  <a:srgbClr val="0000FF"/>
                </a:solidFill>
                <a:latin typeface="Algerian" pitchFamily="82" charset="0"/>
              </a:rPr>
              <a:t>80HHF</a:t>
            </a:r>
          </a:p>
          <a:p>
            <a:r>
              <a:rPr lang="en-US" dirty="0" smtClean="0">
                <a:solidFill>
                  <a:srgbClr val="0000FF"/>
                </a:solidFill>
                <a:latin typeface="Algerian" pitchFamily="82" charset="0"/>
              </a:rPr>
              <a:t>80-IA</a:t>
            </a:r>
          </a:p>
          <a:p>
            <a:r>
              <a:rPr lang="en-US" dirty="0" smtClean="0">
                <a:solidFill>
                  <a:srgbClr val="0000FF"/>
                </a:solidFill>
                <a:latin typeface="Algerian" pitchFamily="82" charset="0"/>
              </a:rPr>
              <a:t>80-IAB</a:t>
            </a:r>
          </a:p>
          <a:p>
            <a:r>
              <a:rPr lang="en-US" dirty="0" smtClean="0">
                <a:solidFill>
                  <a:srgbClr val="0000FF"/>
                </a:solidFill>
                <a:latin typeface="Algerian" pitchFamily="82" charset="0"/>
              </a:rPr>
              <a:t>80-IB</a:t>
            </a:r>
          </a:p>
          <a:p>
            <a:r>
              <a:rPr lang="en-US" dirty="0" smtClean="0">
                <a:solidFill>
                  <a:srgbClr val="0000FF"/>
                </a:solidFill>
                <a:latin typeface="Algerian" pitchFamily="82" charset="0"/>
              </a:rPr>
              <a:t>80-IC</a:t>
            </a:r>
          </a:p>
        </p:txBody>
      </p:sp>
    </p:spTree>
    <p:custDataLst>
      <p:tags r:id="rId1"/>
    </p:custDataLst>
  </p:cSld>
  <p:clrMapOvr>
    <a:masterClrMapping/>
  </p:clrMapOvr>
  <p:transition advClick="0" advTm="1096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heckerboard(across)">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heckerboard(across)">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checkerboard(across)">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checkerboard(across)">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checkerboard(across)">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57" dur="500"/>
                                        <p:tgtEl>
                                          <p:spTgt spid="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nodeType="click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checkerboard(across)">
                                      <p:cBhvr>
                                        <p:cTn id="62" dur="500"/>
                                        <p:tgtEl>
                                          <p:spTgt spid="3">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Effect transition="in" filter="checkerboard(across)">
                                      <p:cBhvr>
                                        <p:cTn id="67"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10200"/>
          </a:xfrm>
        </p:spPr>
        <p:txBody>
          <a:bodyPr>
            <a:normAutofit fontScale="92500" lnSpcReduction="20000"/>
          </a:bodyPr>
          <a:lstStyle/>
          <a:p>
            <a:r>
              <a:rPr lang="en-US" sz="2800" dirty="0" smtClean="0">
                <a:solidFill>
                  <a:srgbClr val="0000FF"/>
                </a:solidFill>
                <a:latin typeface="Algerian" pitchFamily="82" charset="0"/>
              </a:rPr>
              <a:t>80-ID</a:t>
            </a:r>
          </a:p>
          <a:p>
            <a:r>
              <a:rPr lang="en-US" sz="2800" dirty="0" smtClean="0">
                <a:solidFill>
                  <a:srgbClr val="0000FF"/>
                </a:solidFill>
                <a:latin typeface="Algerian" pitchFamily="82" charset="0"/>
              </a:rPr>
              <a:t>80-IE</a:t>
            </a:r>
          </a:p>
          <a:p>
            <a:r>
              <a:rPr lang="en-US" sz="2800" dirty="0" smtClean="0">
                <a:solidFill>
                  <a:srgbClr val="0000FF"/>
                </a:solidFill>
                <a:latin typeface="Algerian" pitchFamily="82" charset="0"/>
              </a:rPr>
              <a:t>80JJA</a:t>
            </a:r>
          </a:p>
          <a:p>
            <a:r>
              <a:rPr lang="en-US" sz="2800" dirty="0" smtClean="0">
                <a:solidFill>
                  <a:srgbClr val="0000FF"/>
                </a:solidFill>
                <a:latin typeface="Algerian" pitchFamily="82" charset="0"/>
              </a:rPr>
              <a:t>80JJAA</a:t>
            </a:r>
          </a:p>
          <a:p>
            <a:r>
              <a:rPr lang="en-US" sz="2800" dirty="0" smtClean="0">
                <a:solidFill>
                  <a:srgbClr val="0000FF"/>
                </a:solidFill>
                <a:latin typeface="Algerian" pitchFamily="82" charset="0"/>
              </a:rPr>
              <a:t>80L</a:t>
            </a:r>
          </a:p>
          <a:p>
            <a:r>
              <a:rPr lang="en-US" sz="2800" dirty="0" smtClean="0">
                <a:solidFill>
                  <a:srgbClr val="0000FF"/>
                </a:solidFill>
                <a:latin typeface="Algerian" pitchFamily="82" charset="0"/>
              </a:rPr>
              <a:t>80LA</a:t>
            </a:r>
          </a:p>
          <a:p>
            <a:r>
              <a:rPr lang="en-US" sz="2800" dirty="0" smtClean="0">
                <a:solidFill>
                  <a:srgbClr val="0000FF"/>
                </a:solidFill>
                <a:latin typeface="Algerian" pitchFamily="82" charset="0"/>
              </a:rPr>
              <a:t>80P</a:t>
            </a:r>
          </a:p>
          <a:p>
            <a:r>
              <a:rPr lang="en-US" sz="2800" dirty="0" smtClean="0">
                <a:solidFill>
                  <a:srgbClr val="0000FF"/>
                </a:solidFill>
                <a:latin typeface="Algerian" pitchFamily="82" charset="0"/>
              </a:rPr>
              <a:t>80QQB</a:t>
            </a:r>
          </a:p>
          <a:p>
            <a:r>
              <a:rPr lang="en-US" sz="2800" dirty="0" smtClean="0">
                <a:solidFill>
                  <a:srgbClr val="0000FF"/>
                </a:solidFill>
                <a:latin typeface="Algerian" pitchFamily="82" charset="0"/>
              </a:rPr>
              <a:t>80R</a:t>
            </a:r>
          </a:p>
          <a:p>
            <a:r>
              <a:rPr lang="en-US" sz="2800" dirty="0" smtClean="0">
                <a:solidFill>
                  <a:srgbClr val="0000FF"/>
                </a:solidFill>
                <a:latin typeface="Algerian" pitchFamily="82" charset="0"/>
              </a:rPr>
              <a:t>80RR</a:t>
            </a:r>
          </a:p>
          <a:p>
            <a:r>
              <a:rPr lang="en-US" sz="2800" dirty="0" smtClean="0">
                <a:solidFill>
                  <a:srgbClr val="0000FF"/>
                </a:solidFill>
                <a:latin typeface="Algerian" pitchFamily="82" charset="0"/>
              </a:rPr>
              <a:t>80RRA</a:t>
            </a:r>
          </a:p>
          <a:p>
            <a:r>
              <a:rPr lang="en-US" sz="2800" dirty="0" smtClean="0">
                <a:solidFill>
                  <a:srgbClr val="0000FF"/>
                </a:solidFill>
                <a:latin typeface="Algerian" pitchFamily="82" charset="0"/>
              </a:rPr>
              <a:t>80RRB</a:t>
            </a:r>
          </a:p>
          <a:p>
            <a:r>
              <a:rPr lang="en-US" sz="2800" dirty="0" smtClean="0">
                <a:solidFill>
                  <a:srgbClr val="0000FF"/>
                </a:solidFill>
                <a:latin typeface="Algerian" pitchFamily="82" charset="0"/>
              </a:rPr>
              <a:t>80U</a:t>
            </a:r>
          </a:p>
          <a:p>
            <a:pPr>
              <a:buNone/>
            </a:pPr>
            <a:endParaRPr lang="en-US" sz="2800" dirty="0" smtClean="0">
              <a:solidFill>
                <a:srgbClr val="0000FF"/>
              </a:solidFill>
              <a:latin typeface="Algerian" pitchFamily="82" charset="0"/>
            </a:endParaRPr>
          </a:p>
          <a:p>
            <a:endParaRPr lang="en-US" dirty="0">
              <a:latin typeface="Algerian" pitchFamily="82" charset="0"/>
            </a:endParaRPr>
          </a:p>
        </p:txBody>
      </p:sp>
    </p:spTree>
    <p:custDataLst>
      <p:tags r:id="rId1"/>
    </p:custDataLst>
  </p:cSld>
  <p:clrMapOvr>
    <a:masterClrMapping/>
  </p:clrMapOvr>
  <p:transition advClick="0" advTm="1092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heckerboard(across)">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heckerboard(across)">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checkerboard(across)">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checkerboard(across)">
                                      <p:cBhvr>
                                        <p:cTn id="6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85800"/>
          </a:xfrm>
        </p:spPr>
        <p:txBody>
          <a:bodyPr>
            <a:noAutofit/>
          </a:bodyPr>
          <a:lstStyle/>
          <a:p>
            <a:r>
              <a:rPr lang="en-US" dirty="0" smtClean="0">
                <a:latin typeface="Algerian" pitchFamily="82" charset="0"/>
              </a:rPr>
              <a:t>                       80C</a:t>
            </a:r>
            <a:endParaRPr lang="en-US" dirty="0">
              <a:latin typeface="Algerian" pitchFamily="82" charset="0"/>
            </a:endParaRPr>
          </a:p>
        </p:txBody>
      </p:sp>
      <p:sp>
        <p:nvSpPr>
          <p:cNvPr id="3" name="Content Placeholder 2"/>
          <p:cNvSpPr>
            <a:spLocks noGrp="1"/>
          </p:cNvSpPr>
          <p:nvPr>
            <p:ph idx="1"/>
          </p:nvPr>
        </p:nvSpPr>
        <p:spPr>
          <a:xfrm>
            <a:off x="457200" y="1371600"/>
            <a:ext cx="8229600" cy="4953000"/>
          </a:xfrm>
        </p:spPr>
        <p:txBody>
          <a:bodyPr>
            <a:normAutofit fontScale="62500" lnSpcReduction="20000"/>
          </a:bodyPr>
          <a:lstStyle/>
          <a:p>
            <a:r>
              <a:rPr lang="en-CA" dirty="0" smtClean="0">
                <a:latin typeface="Copperplate Gothic Bold" pitchFamily="34" charset="0"/>
              </a:rPr>
              <a:t> </a:t>
            </a:r>
            <a:r>
              <a:rPr lang="en-CA" sz="2900" dirty="0" smtClean="0">
                <a:solidFill>
                  <a:srgbClr val="0000FF"/>
                </a:solidFill>
                <a:latin typeface="Copperplate Gothic Bold" pitchFamily="34" charset="0"/>
              </a:rPr>
              <a:t>This section is applicable from the assessment year 2006-2007.Under this section 100%deduction would be available from Gross Total Income subject to maximum ceiling given u/s 80CCE.Following investments are included in this section:</a:t>
            </a:r>
            <a:endParaRPr lang="en-US" sz="2900" dirty="0" smtClean="0">
              <a:solidFill>
                <a:srgbClr val="0000FF"/>
              </a:solidFill>
              <a:latin typeface="Copperplate Gothic Bold" pitchFamily="34" charset="0"/>
            </a:endParaRPr>
          </a:p>
          <a:p>
            <a:r>
              <a:rPr lang="en-CA" sz="2900" dirty="0" smtClean="0">
                <a:solidFill>
                  <a:srgbClr val="0000FF"/>
                </a:solidFill>
                <a:latin typeface="Copperplate Gothic Bold" pitchFamily="34" charset="0"/>
              </a:rPr>
              <a:t> Contribution towards premium on life insurance (</a:t>
            </a:r>
            <a:r>
              <a:rPr lang="en-CA" sz="2900" b="1" dirty="0" smtClean="0">
                <a:solidFill>
                  <a:srgbClr val="0000FF"/>
                </a:solidFill>
                <a:latin typeface="Copperplate Gothic Bold" pitchFamily="34" charset="0"/>
              </a:rPr>
              <a:t>20% of the sum insured</a:t>
            </a:r>
            <a:r>
              <a:rPr lang="en-CA" sz="2900" dirty="0" smtClean="0">
                <a:solidFill>
                  <a:srgbClr val="0000FF"/>
                </a:solidFill>
                <a:latin typeface="Copperplate Gothic Bold" pitchFamily="34" charset="0"/>
              </a:rPr>
              <a:t>)</a:t>
            </a:r>
            <a:endParaRPr lang="en-US" sz="2900" dirty="0" smtClean="0">
              <a:solidFill>
                <a:srgbClr val="0000FF"/>
              </a:solidFill>
              <a:latin typeface="Copperplate Gothic Bold" pitchFamily="34" charset="0"/>
            </a:endParaRPr>
          </a:p>
          <a:p>
            <a:r>
              <a:rPr lang="en-CA" sz="2900" dirty="0" smtClean="0">
                <a:solidFill>
                  <a:srgbClr val="0000FF"/>
                </a:solidFill>
                <a:latin typeface="Copperplate Gothic Bold" pitchFamily="34" charset="0"/>
              </a:rPr>
              <a:t> Contribution towards </a:t>
            </a:r>
            <a:r>
              <a:rPr lang="en-CA" sz="2900" b="1" u="sng" dirty="0" smtClean="0">
                <a:solidFill>
                  <a:srgbClr val="0000FF"/>
                </a:solidFill>
                <a:latin typeface="Copperplate Gothic Bold" pitchFamily="34" charset="0"/>
                <a:hlinkClick r:id="rId3"/>
              </a:rPr>
              <a:t>Public Provident Fund</a:t>
            </a:r>
            <a:r>
              <a:rPr lang="en-CA" sz="2900" dirty="0" smtClean="0">
                <a:solidFill>
                  <a:srgbClr val="0000FF"/>
                </a:solidFill>
                <a:latin typeface="Copperplate Gothic Bold" pitchFamily="34" charset="0"/>
              </a:rPr>
              <a:t>.(</a:t>
            </a:r>
            <a:r>
              <a:rPr lang="en-CA" sz="2900" b="1" dirty="0" smtClean="0">
                <a:solidFill>
                  <a:srgbClr val="0000FF"/>
                </a:solidFill>
                <a:latin typeface="Copperplate Gothic Bold" pitchFamily="34" charset="0"/>
              </a:rPr>
              <a:t>Max.70,000 a year</a:t>
            </a:r>
            <a:r>
              <a:rPr lang="en-CA" sz="2900" dirty="0" smtClean="0">
                <a:solidFill>
                  <a:srgbClr val="0000FF"/>
                </a:solidFill>
                <a:latin typeface="Copperplate Gothic Bold" pitchFamily="34" charset="0"/>
              </a:rPr>
              <a:t>) </a:t>
            </a:r>
            <a:endParaRPr lang="en-US" sz="2900" dirty="0" smtClean="0">
              <a:solidFill>
                <a:srgbClr val="0000FF"/>
              </a:solidFill>
              <a:latin typeface="Copperplate Gothic Bold" pitchFamily="34" charset="0"/>
            </a:endParaRPr>
          </a:p>
          <a:p>
            <a:r>
              <a:rPr lang="en-CA" sz="2900" dirty="0" smtClean="0">
                <a:solidFill>
                  <a:srgbClr val="0000FF"/>
                </a:solidFill>
                <a:latin typeface="Copperplate Gothic Bold" pitchFamily="34" charset="0"/>
              </a:rPr>
              <a:t> Contribution towards Employee Provident Fund/General Provident Fund </a:t>
            </a:r>
            <a:endParaRPr lang="en-US" sz="2900" dirty="0" smtClean="0">
              <a:solidFill>
                <a:srgbClr val="0000FF"/>
              </a:solidFill>
              <a:latin typeface="Copperplate Gothic Bold" pitchFamily="34" charset="0"/>
            </a:endParaRPr>
          </a:p>
          <a:p>
            <a:r>
              <a:rPr lang="en-CA" sz="2900" dirty="0" smtClean="0">
                <a:solidFill>
                  <a:srgbClr val="0000FF"/>
                </a:solidFill>
                <a:latin typeface="Copperplate Gothic Bold" pitchFamily="34" charset="0"/>
              </a:rPr>
              <a:t> Unit Linked Insurance Plan (ULIP). </a:t>
            </a:r>
            <a:endParaRPr lang="en-US" sz="2900" dirty="0" smtClean="0">
              <a:solidFill>
                <a:srgbClr val="0000FF"/>
              </a:solidFill>
              <a:latin typeface="Copperplate Gothic Bold" pitchFamily="34" charset="0"/>
            </a:endParaRPr>
          </a:p>
          <a:p>
            <a:r>
              <a:rPr lang="en-CA" sz="2900" dirty="0" smtClean="0">
                <a:solidFill>
                  <a:srgbClr val="0000FF"/>
                </a:solidFill>
                <a:latin typeface="Copperplate Gothic Bold" pitchFamily="34" charset="0"/>
              </a:rPr>
              <a:t> </a:t>
            </a:r>
            <a:r>
              <a:rPr lang="en-CA" sz="2900" b="1" u="sng" dirty="0" smtClean="0">
                <a:solidFill>
                  <a:srgbClr val="0000FF"/>
                </a:solidFill>
                <a:latin typeface="Copperplate Gothic Bold" pitchFamily="34" charset="0"/>
                <a:hlinkClick r:id="rId4"/>
              </a:rPr>
              <a:t>NSC</a:t>
            </a:r>
            <a:r>
              <a:rPr lang="en-CA" sz="2900" dirty="0" smtClean="0">
                <a:solidFill>
                  <a:srgbClr val="0000FF"/>
                </a:solidFill>
                <a:latin typeface="Copperplate Gothic Bold" pitchFamily="34" charset="0"/>
              </a:rPr>
              <a:t> VIII Issue </a:t>
            </a:r>
            <a:endParaRPr lang="en-US" sz="2900" dirty="0" smtClean="0">
              <a:solidFill>
                <a:srgbClr val="0000FF"/>
              </a:solidFill>
              <a:latin typeface="Copperplate Gothic Bold" pitchFamily="34" charset="0"/>
            </a:endParaRPr>
          </a:p>
          <a:p>
            <a:r>
              <a:rPr lang="en-CA" sz="2900" dirty="0" smtClean="0">
                <a:solidFill>
                  <a:srgbClr val="0000FF"/>
                </a:solidFill>
                <a:latin typeface="Copperplate Gothic Bold" pitchFamily="34" charset="0"/>
              </a:rPr>
              <a:t> Interest accrued in respect of </a:t>
            </a:r>
            <a:r>
              <a:rPr lang="en-CA" sz="2900" b="1" u="sng" dirty="0" smtClean="0">
                <a:solidFill>
                  <a:srgbClr val="0000FF"/>
                </a:solidFill>
                <a:latin typeface="Copperplate Gothic Bold" pitchFamily="34" charset="0"/>
                <a:hlinkClick r:id="rId4"/>
              </a:rPr>
              <a:t>NSC</a:t>
            </a:r>
            <a:r>
              <a:rPr lang="en-CA" sz="2900" dirty="0" smtClean="0">
                <a:solidFill>
                  <a:srgbClr val="0000FF"/>
                </a:solidFill>
                <a:latin typeface="Copperplate Gothic Bold" pitchFamily="34" charset="0"/>
              </a:rPr>
              <a:t> VIII Issue </a:t>
            </a:r>
            <a:endParaRPr lang="en-US" sz="2900" dirty="0" smtClean="0">
              <a:solidFill>
                <a:srgbClr val="0000FF"/>
              </a:solidFill>
              <a:latin typeface="Copperplate Gothic Bold" pitchFamily="34" charset="0"/>
            </a:endParaRPr>
          </a:p>
          <a:p>
            <a:r>
              <a:rPr lang="en-CA" sz="2900" dirty="0" smtClean="0">
                <a:solidFill>
                  <a:srgbClr val="0000FF"/>
                </a:solidFill>
                <a:latin typeface="Copperplate Gothic Bold" pitchFamily="34" charset="0"/>
              </a:rPr>
              <a:t> Equity Linked Savings Schemes (</a:t>
            </a:r>
            <a:r>
              <a:rPr lang="en-CA" sz="2900" b="1" u="sng" dirty="0" smtClean="0">
                <a:solidFill>
                  <a:srgbClr val="0000FF"/>
                </a:solidFill>
                <a:latin typeface="Copperplate Gothic Bold" pitchFamily="34" charset="0"/>
                <a:hlinkClick r:id="rId5"/>
              </a:rPr>
              <a:t>ELSS</a:t>
            </a:r>
            <a:r>
              <a:rPr lang="en-CA" sz="2900" dirty="0" smtClean="0">
                <a:solidFill>
                  <a:srgbClr val="0000FF"/>
                </a:solidFill>
                <a:latin typeface="Copperplate Gothic Bold" pitchFamily="34" charset="0"/>
              </a:rPr>
              <a:t>). </a:t>
            </a:r>
            <a:endParaRPr lang="en-US" sz="2900" dirty="0" smtClean="0">
              <a:solidFill>
                <a:srgbClr val="0000FF"/>
              </a:solidFill>
              <a:latin typeface="Copperplate Gothic Bold" pitchFamily="34" charset="0"/>
            </a:endParaRPr>
          </a:p>
          <a:p>
            <a:r>
              <a:rPr lang="en-CA" sz="2900" dirty="0" smtClean="0">
                <a:solidFill>
                  <a:srgbClr val="0000FF"/>
                </a:solidFill>
                <a:latin typeface="Copperplate Gothic Bold" pitchFamily="34" charset="0"/>
              </a:rPr>
              <a:t> Repayment of housing Loan (Principal). </a:t>
            </a:r>
            <a:endParaRPr lang="en-US" sz="2900" dirty="0" smtClean="0">
              <a:solidFill>
                <a:srgbClr val="0000FF"/>
              </a:solidFill>
              <a:latin typeface="Copperplate Gothic Bold" pitchFamily="34" charset="0"/>
            </a:endParaRPr>
          </a:p>
          <a:p>
            <a:pPr lvl="0"/>
            <a:r>
              <a:rPr lang="en-CA" sz="2900" dirty="0" smtClean="0">
                <a:solidFill>
                  <a:srgbClr val="0000FF"/>
                </a:solidFill>
                <a:latin typeface="Copperplate Gothic Bold" pitchFamily="34" charset="0"/>
              </a:rPr>
              <a:t> Tuition fees for child education. </a:t>
            </a:r>
            <a:r>
              <a:rPr lang="en-CA" sz="2900" b="1" dirty="0" smtClean="0">
                <a:solidFill>
                  <a:srgbClr val="0000FF"/>
                </a:solidFill>
                <a:latin typeface="Copperplate Gothic Bold" pitchFamily="34" charset="0"/>
              </a:rPr>
              <a:t>(No Limit)</a:t>
            </a:r>
            <a:endParaRPr lang="en-US" sz="2900" dirty="0" smtClean="0">
              <a:solidFill>
                <a:srgbClr val="0000FF"/>
              </a:solidFill>
              <a:latin typeface="Copperplate Gothic Bold" pitchFamily="34" charset="0"/>
            </a:endParaRPr>
          </a:p>
          <a:p>
            <a:pPr lvl="0"/>
            <a:r>
              <a:rPr lang="en-CA" sz="2900" dirty="0" smtClean="0">
                <a:solidFill>
                  <a:srgbClr val="0000FF"/>
                </a:solidFill>
                <a:latin typeface="Copperplate Gothic Bold" pitchFamily="34" charset="0"/>
              </a:rPr>
              <a:t>Investment in companies engaged in infrastructural facilities.  </a:t>
            </a:r>
            <a:endParaRPr lang="en-US" sz="2900" dirty="0" smtClean="0">
              <a:solidFill>
                <a:srgbClr val="0000FF"/>
              </a:solidFill>
              <a:latin typeface="Copperplate Gothic Bold" pitchFamily="34" charset="0"/>
            </a:endParaRPr>
          </a:p>
          <a:p>
            <a:endParaRPr lang="en-US" dirty="0" smtClean="0">
              <a:latin typeface="Copperplate Gothic Bold" pitchFamily="34" charset="0"/>
            </a:endParaRPr>
          </a:p>
          <a:p>
            <a:endParaRPr lang="en-US" dirty="0">
              <a:latin typeface="Copperplate Gothic Bold" pitchFamily="34" charset="0"/>
            </a:endParaRPr>
          </a:p>
        </p:txBody>
      </p:sp>
    </p:spTree>
    <p:custDataLst>
      <p:tags r:id="rId1"/>
    </p:custDataLst>
  </p:cSld>
  <p:clrMapOvr>
    <a:masterClrMapping/>
  </p:clrMapOvr>
  <p:transition advClick="0" advTm="2867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randombar(horizontal)">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randombar(horizontal)">
                                      <p:cBhvr>
                                        <p:cTn id="53" dur="500"/>
                                        <p:tgtEl>
                                          <p:spTgt spid="3">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8" dur="500"/>
                                        <p:tgtEl>
                                          <p:spTgt spid="3">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6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lgerian" pitchFamily="82" charset="0"/>
              </a:rPr>
              <a:t>                   80CCC</a:t>
            </a:r>
            <a:endParaRPr lang="en-US" dirty="0">
              <a:latin typeface="Algerian" pitchFamily="82" charset="0"/>
            </a:endParaRPr>
          </a:p>
        </p:txBody>
      </p:sp>
      <p:sp>
        <p:nvSpPr>
          <p:cNvPr id="3" name="Content Placeholder 2"/>
          <p:cNvSpPr>
            <a:spLocks noGrp="1"/>
          </p:cNvSpPr>
          <p:nvPr>
            <p:ph idx="1"/>
          </p:nvPr>
        </p:nvSpPr>
        <p:spPr/>
        <p:txBody>
          <a:bodyPr>
            <a:normAutofit lnSpcReduction="10000"/>
          </a:bodyPr>
          <a:lstStyle/>
          <a:p>
            <a:pPr>
              <a:buNone/>
            </a:pPr>
            <a:r>
              <a:rPr lang="en-CA" sz="2800" b="1" dirty="0" smtClean="0">
                <a:solidFill>
                  <a:srgbClr val="FF0000"/>
                </a:solidFill>
                <a:latin typeface="Calisto MT" pitchFamily="18" charset="0"/>
              </a:rPr>
              <a:t>	Deduction in respect of pension Fund</a:t>
            </a:r>
          </a:p>
          <a:p>
            <a:r>
              <a:rPr lang="en-CA" sz="2800" dirty="0" smtClean="0">
                <a:solidFill>
                  <a:srgbClr val="0000FF"/>
                </a:solidFill>
                <a:latin typeface="Calisto MT" pitchFamily="18" charset="0"/>
              </a:rPr>
              <a:t>Deduction is allowed for the amount Deduction in respect of contribution to certain Pension Funds :paid or deposited by the </a:t>
            </a:r>
            <a:r>
              <a:rPr lang="en-CA" sz="2800" dirty="0" err="1" smtClean="0">
                <a:solidFill>
                  <a:srgbClr val="0000FF"/>
                </a:solidFill>
                <a:latin typeface="Calisto MT" pitchFamily="18" charset="0"/>
              </a:rPr>
              <a:t>assessee</a:t>
            </a:r>
            <a:r>
              <a:rPr lang="en-CA" sz="2800" dirty="0" smtClean="0">
                <a:solidFill>
                  <a:srgbClr val="0000FF"/>
                </a:solidFill>
                <a:latin typeface="Calisto MT" pitchFamily="18" charset="0"/>
              </a:rPr>
              <a:t> during the previous year out of his taxable income to the annuity plan (</a:t>
            </a:r>
            <a:r>
              <a:rPr lang="en-CA" sz="2800" dirty="0" err="1" smtClean="0">
                <a:solidFill>
                  <a:srgbClr val="0000FF"/>
                </a:solidFill>
                <a:latin typeface="Calisto MT" pitchFamily="18" charset="0"/>
              </a:rPr>
              <a:t>Jeevan</a:t>
            </a:r>
            <a:r>
              <a:rPr lang="en-CA" sz="2800" dirty="0" smtClean="0">
                <a:solidFill>
                  <a:srgbClr val="0000FF"/>
                </a:solidFill>
                <a:latin typeface="Calisto MT" pitchFamily="18" charset="0"/>
              </a:rPr>
              <a:t> </a:t>
            </a:r>
            <a:r>
              <a:rPr lang="en-CA" sz="2800" dirty="0" err="1" smtClean="0">
                <a:solidFill>
                  <a:srgbClr val="0000FF"/>
                </a:solidFill>
                <a:latin typeface="Calisto MT" pitchFamily="18" charset="0"/>
              </a:rPr>
              <a:t>Suraksha</a:t>
            </a:r>
            <a:r>
              <a:rPr lang="en-CA" sz="2800" dirty="0" smtClean="0">
                <a:solidFill>
                  <a:srgbClr val="0000FF"/>
                </a:solidFill>
                <a:latin typeface="Calisto MT" pitchFamily="18" charset="0"/>
              </a:rPr>
              <a:t>) of Life Insurance Corporation of India or annuity plan of other insurance companies for receiving pension from the fund referred to in section 10(23AAB)  </a:t>
            </a:r>
          </a:p>
          <a:p>
            <a:r>
              <a:rPr lang="en-CA" sz="2800" b="1" dirty="0" smtClean="0">
                <a:solidFill>
                  <a:srgbClr val="0000FF"/>
                </a:solidFill>
              </a:rPr>
              <a:t>Amount of Deduction: Maximum Rs. 10,000</a:t>
            </a:r>
            <a:r>
              <a:rPr lang="en-CA" sz="3600" b="1" dirty="0" smtClean="0">
                <a:solidFill>
                  <a:srgbClr val="0000FF"/>
                </a:solidFill>
              </a:rPr>
              <a:t>/-</a:t>
            </a:r>
            <a:endParaRPr lang="en-US" sz="3600" dirty="0" smtClean="0">
              <a:solidFill>
                <a:srgbClr val="0000FF"/>
              </a:solidFill>
            </a:endParaRPr>
          </a:p>
          <a:p>
            <a:pPr>
              <a:buNone/>
            </a:pPr>
            <a:endParaRPr lang="en-US" sz="4000" dirty="0" smtClean="0"/>
          </a:p>
          <a:p>
            <a:pPr>
              <a:buNone/>
            </a:pPr>
            <a:endParaRPr lang="en-US" sz="4000" dirty="0" smtClean="0"/>
          </a:p>
        </p:txBody>
      </p:sp>
    </p:spTree>
    <p:custDataLst>
      <p:tags r:id="rId1"/>
    </p:custDataLst>
  </p:cSld>
  <p:clrMapOvr>
    <a:masterClrMapping/>
  </p:clrMapOvr>
  <p:transition advClick="0" advTm="1620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plus(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plus(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plus(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plus(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80CCD</a:t>
            </a:r>
            <a:endParaRPr lang="en-US" dirty="0"/>
          </a:p>
        </p:txBody>
      </p:sp>
      <p:sp>
        <p:nvSpPr>
          <p:cNvPr id="3" name="Content Placeholder 2"/>
          <p:cNvSpPr>
            <a:spLocks noGrp="1"/>
          </p:cNvSpPr>
          <p:nvPr>
            <p:ph idx="1"/>
          </p:nvPr>
        </p:nvSpPr>
        <p:spPr/>
        <p:txBody>
          <a:bodyPr/>
          <a:lstStyle/>
          <a:p>
            <a:pPr algn="just">
              <a:buNone/>
            </a:pPr>
            <a:r>
              <a:rPr lang="en-US" b="1" dirty="0" smtClean="0">
                <a:solidFill>
                  <a:srgbClr val="FF0000"/>
                </a:solidFill>
              </a:rPr>
              <a:t>	Deduction in respect of contribution to a notified pension scheme of central Government or any other employer</a:t>
            </a:r>
          </a:p>
          <a:p>
            <a:pPr>
              <a:buNone/>
            </a:pPr>
            <a:r>
              <a:rPr lang="en-US" dirty="0" smtClean="0">
                <a:solidFill>
                  <a:srgbClr val="0000FF"/>
                </a:solidFill>
              </a:rPr>
              <a:t>Deduction is available if:</a:t>
            </a:r>
          </a:p>
          <a:p>
            <a:r>
              <a:rPr lang="en-US" dirty="0" smtClean="0">
                <a:solidFill>
                  <a:srgbClr val="0000FF"/>
                </a:solidFill>
              </a:rPr>
              <a:t>The taxpayer is an individual</a:t>
            </a:r>
          </a:p>
          <a:p>
            <a:r>
              <a:rPr lang="en-US" dirty="0" smtClean="0">
                <a:solidFill>
                  <a:srgbClr val="0000FF"/>
                </a:solidFill>
              </a:rPr>
              <a:t>He is employed by the Central Government or by any other employer on or after January 1,2004</a:t>
            </a:r>
          </a:p>
          <a:p>
            <a:r>
              <a:rPr lang="en-US" dirty="0" smtClean="0">
                <a:solidFill>
                  <a:srgbClr val="0000FF"/>
                </a:solidFill>
              </a:rPr>
              <a:t>He has in the previous year paid or deposited any amount in his account under a pension scheme notified by Central  Government  </a:t>
            </a:r>
            <a:endParaRPr lang="en-US" dirty="0">
              <a:solidFill>
                <a:srgbClr val="0000FF"/>
              </a:solidFill>
            </a:endParaRPr>
          </a:p>
        </p:txBody>
      </p:sp>
    </p:spTree>
    <p:custDataLst>
      <p:tags r:id="rId1"/>
    </p:custDataLst>
  </p:cSld>
  <p:clrMapOvr>
    <a:masterClrMapping/>
  </p:clrMapOvr>
  <p:transition advClick="0" advTm="1582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down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strips(down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strips(down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strips(downLeft)">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80D</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CA" b="1" dirty="0" smtClean="0">
                <a:solidFill>
                  <a:srgbClr val="FF0000"/>
                </a:solidFill>
              </a:rPr>
              <a:t>	Deduction in respect of Medical Insurance </a:t>
            </a:r>
            <a:r>
              <a:rPr lang="en-CA" b="1" dirty="0" err="1" smtClean="0">
                <a:solidFill>
                  <a:srgbClr val="FF0000"/>
                </a:solidFill>
              </a:rPr>
              <a:t>Premia</a:t>
            </a:r>
            <a:endParaRPr lang="en-CA" b="1" dirty="0" smtClean="0">
              <a:solidFill>
                <a:srgbClr val="FF0000"/>
              </a:solidFill>
            </a:endParaRPr>
          </a:p>
          <a:p>
            <a:endParaRPr lang="en-CA" dirty="0" smtClean="0">
              <a:solidFill>
                <a:srgbClr val="0000FF"/>
              </a:solidFill>
            </a:endParaRPr>
          </a:p>
          <a:p>
            <a:r>
              <a:rPr lang="en-CA" dirty="0" smtClean="0">
                <a:solidFill>
                  <a:srgbClr val="0000FF"/>
                </a:solidFill>
              </a:rPr>
              <a:t>Deduction is allowed for any medical insurance premium under an approved scheme of General Insurance Corporation of India popularly known as MEDICLAIM) or of any other insurance company, paid by cheque, out of assessee’s taxable income during the previous year, in respect of the following </a:t>
            </a:r>
            <a:endParaRPr lang="en-US" dirty="0" smtClean="0">
              <a:solidFill>
                <a:srgbClr val="0000FF"/>
              </a:solidFill>
            </a:endParaRPr>
          </a:p>
          <a:p>
            <a:r>
              <a:rPr lang="en-CA" dirty="0" smtClean="0">
                <a:solidFill>
                  <a:srgbClr val="0000FF"/>
                </a:solidFill>
              </a:rPr>
              <a:t>In case of an individual – insurance on the health of the assessee, or wife or husband, or dependent parents or dependent children. </a:t>
            </a:r>
            <a:br>
              <a:rPr lang="en-CA" dirty="0" smtClean="0">
                <a:solidFill>
                  <a:srgbClr val="0000FF"/>
                </a:solidFill>
              </a:rPr>
            </a:br>
            <a:r>
              <a:rPr lang="en-CA" dirty="0" smtClean="0">
                <a:solidFill>
                  <a:srgbClr val="0000FF"/>
                </a:solidFill>
              </a:rPr>
              <a:t>In case of an HUF – insurance on the health of any member of the family </a:t>
            </a:r>
            <a:br>
              <a:rPr lang="en-CA" dirty="0" smtClean="0">
                <a:solidFill>
                  <a:srgbClr val="0000FF"/>
                </a:solidFill>
              </a:rPr>
            </a:br>
            <a:r>
              <a:rPr lang="en-CA" dirty="0" smtClean="0">
                <a:solidFill>
                  <a:srgbClr val="0000FF"/>
                </a:solidFill>
              </a:rPr>
              <a:t>Amount of deduction : </a:t>
            </a:r>
            <a:r>
              <a:rPr lang="en-CA" b="1" dirty="0" smtClean="0">
                <a:solidFill>
                  <a:srgbClr val="0000FF"/>
                </a:solidFill>
              </a:rPr>
              <a:t>Maximum Rs. 15,000, in case the person insured is a senior citizen (exceeding 65 years of age) the maximum deduction allowable shall be Rs. 20,000</a:t>
            </a:r>
            <a:endParaRPr lang="en-US" dirty="0">
              <a:solidFill>
                <a:srgbClr val="0000FF"/>
              </a:solidFill>
            </a:endParaRPr>
          </a:p>
        </p:txBody>
      </p:sp>
    </p:spTree>
    <p:custDataLst>
      <p:tags r:id="rId1"/>
    </p:custDataLst>
  </p:cSld>
  <p:clrMapOvr>
    <a:masterClrMapping/>
  </p:clrMapOvr>
  <p:transition advClick="0" advTm="13595"/>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2|0.8|0.7|0.7"/>
</p:tagLst>
</file>

<file path=ppt/tags/tag10.xml><?xml version="1.0" encoding="utf-8"?>
<p:tagLst xmlns:a="http://schemas.openxmlformats.org/drawingml/2006/main" xmlns:r="http://schemas.openxmlformats.org/officeDocument/2006/relationships" xmlns:p="http://schemas.openxmlformats.org/presentationml/2006/main">
  <p:tag name="TIMING" val="|1.2|1.3|7"/>
</p:tagLst>
</file>

<file path=ppt/tags/tag11.xml><?xml version="1.0" encoding="utf-8"?>
<p:tagLst xmlns:a="http://schemas.openxmlformats.org/drawingml/2006/main" xmlns:r="http://schemas.openxmlformats.org/officeDocument/2006/relationships" xmlns:p="http://schemas.openxmlformats.org/presentationml/2006/main">
  <p:tag name="TIMING" val="|0.8|2.9|2.7|2.9"/>
</p:tagLst>
</file>

<file path=ppt/tags/tag12.xml><?xml version="1.0" encoding="utf-8"?>
<p:tagLst xmlns:a="http://schemas.openxmlformats.org/drawingml/2006/main" xmlns:r="http://schemas.openxmlformats.org/officeDocument/2006/relationships" xmlns:p="http://schemas.openxmlformats.org/presentationml/2006/main">
  <p:tag name="TIMING" val="|1|3|3.2|2.7"/>
</p:tagLst>
</file>

<file path=ppt/tags/tag13.xml><?xml version="1.0" encoding="utf-8"?>
<p:tagLst xmlns:a="http://schemas.openxmlformats.org/drawingml/2006/main" xmlns:r="http://schemas.openxmlformats.org/officeDocument/2006/relationships" xmlns:p="http://schemas.openxmlformats.org/presentationml/2006/main">
  <p:tag name="TIMING" val="|0.9|2.8|2.9"/>
</p:tagLst>
</file>

<file path=ppt/tags/tag14.xml><?xml version="1.0" encoding="utf-8"?>
<p:tagLst xmlns:a="http://schemas.openxmlformats.org/drawingml/2006/main" xmlns:r="http://schemas.openxmlformats.org/officeDocument/2006/relationships" xmlns:p="http://schemas.openxmlformats.org/presentationml/2006/main">
  <p:tag name="TIMING" val="|1.6|3.5|3.9"/>
</p:tagLst>
</file>

<file path=ppt/tags/tag15.xml><?xml version="1.0" encoding="utf-8"?>
<p:tagLst xmlns:a="http://schemas.openxmlformats.org/drawingml/2006/main" xmlns:r="http://schemas.openxmlformats.org/officeDocument/2006/relationships" xmlns:p="http://schemas.openxmlformats.org/presentationml/2006/main">
  <p:tag name="TIMING" val="|1.5|3.1|3.2|3.7"/>
</p:tagLst>
</file>

<file path=ppt/tags/tag16.xml><?xml version="1.0" encoding="utf-8"?>
<p:tagLst xmlns:a="http://schemas.openxmlformats.org/drawingml/2006/main" xmlns:r="http://schemas.openxmlformats.org/officeDocument/2006/relationships" xmlns:p="http://schemas.openxmlformats.org/presentationml/2006/main">
  <p:tag name="TIMING" val="|0.9|1.5|2.8"/>
</p:tagLst>
</file>

<file path=ppt/tags/tag17.xml><?xml version="1.0" encoding="utf-8"?>
<p:tagLst xmlns:a="http://schemas.openxmlformats.org/drawingml/2006/main" xmlns:r="http://schemas.openxmlformats.org/officeDocument/2006/relationships" xmlns:p="http://schemas.openxmlformats.org/presentationml/2006/main">
  <p:tag name="TIMING" val="|1.3|1.5|2|1.5|2|1.7|1.8"/>
</p:tagLst>
</file>

<file path=ppt/tags/tag18.xml><?xml version="1.0" encoding="utf-8"?>
<p:tagLst xmlns:a="http://schemas.openxmlformats.org/drawingml/2006/main" xmlns:r="http://schemas.openxmlformats.org/officeDocument/2006/relationships" xmlns:p="http://schemas.openxmlformats.org/presentationml/2006/main">
  <p:tag name="TIMING" val="|0.9|1.1|1.5"/>
</p:tagLst>
</file>

<file path=ppt/tags/tag19.xml><?xml version="1.0" encoding="utf-8"?>
<p:tagLst xmlns:a="http://schemas.openxmlformats.org/drawingml/2006/main" xmlns:r="http://schemas.openxmlformats.org/officeDocument/2006/relationships" xmlns:p="http://schemas.openxmlformats.org/presentationml/2006/main">
  <p:tag name="TIMING" val="|1.6|2.6|3|2.7"/>
</p:tagLst>
</file>

<file path=ppt/tags/tag2.xml><?xml version="1.0" encoding="utf-8"?>
<p:tagLst xmlns:a="http://schemas.openxmlformats.org/drawingml/2006/main" xmlns:r="http://schemas.openxmlformats.org/officeDocument/2006/relationships" xmlns:p="http://schemas.openxmlformats.org/presentationml/2006/main">
  <p:tag name="TIMING" val="|0"/>
</p:tagLst>
</file>

<file path=ppt/tags/tag20.xml><?xml version="1.0" encoding="utf-8"?>
<p:tagLst xmlns:a="http://schemas.openxmlformats.org/drawingml/2006/main" xmlns:r="http://schemas.openxmlformats.org/officeDocument/2006/relationships" xmlns:p="http://schemas.openxmlformats.org/presentationml/2006/main">
  <p:tag name="TIMING" val="|1.7|2.8|3"/>
</p:tagLst>
</file>

<file path=ppt/tags/tag21.xml><?xml version="1.0" encoding="utf-8"?>
<p:tagLst xmlns:a="http://schemas.openxmlformats.org/drawingml/2006/main" xmlns:r="http://schemas.openxmlformats.org/officeDocument/2006/relationships" xmlns:p="http://schemas.openxmlformats.org/presentationml/2006/main">
  <p:tag name="TIMING" val="|1.2|2.7|3|2.5"/>
</p:tagLst>
</file>

<file path=ppt/tags/tag22.xml><?xml version="1.0" encoding="utf-8"?>
<p:tagLst xmlns:a="http://schemas.openxmlformats.org/drawingml/2006/main" xmlns:r="http://schemas.openxmlformats.org/officeDocument/2006/relationships" xmlns:p="http://schemas.openxmlformats.org/presentationml/2006/main">
  <p:tag name="TIMING" val="|1.3|3|2.7|2.4"/>
</p:tagLst>
</file>

<file path=ppt/tags/tag23.xml><?xml version="1.0" encoding="utf-8"?>
<p:tagLst xmlns:a="http://schemas.openxmlformats.org/drawingml/2006/main" xmlns:r="http://schemas.openxmlformats.org/officeDocument/2006/relationships" xmlns:p="http://schemas.openxmlformats.org/presentationml/2006/main">
  <p:tag name="TIMING" val="|0.9|3.3|3.4|4.9"/>
</p:tagLst>
</file>

<file path=ppt/tags/tag24.xml><?xml version="1.0" encoding="utf-8"?>
<p:tagLst xmlns:a="http://schemas.openxmlformats.org/drawingml/2006/main" xmlns:r="http://schemas.openxmlformats.org/officeDocument/2006/relationships" xmlns:p="http://schemas.openxmlformats.org/presentationml/2006/main">
  <p:tag name="TIMING" val="|1.1|2.9|3.1|5.6"/>
</p:tagLst>
</file>

<file path=ppt/tags/tag25.xml><?xml version="1.0" encoding="utf-8"?>
<p:tagLst xmlns:a="http://schemas.openxmlformats.org/drawingml/2006/main" xmlns:r="http://schemas.openxmlformats.org/officeDocument/2006/relationships" xmlns:p="http://schemas.openxmlformats.org/presentationml/2006/main">
  <p:tag name="TIMING" val="|1.6|3.4|3.4|2.6"/>
</p:tagLst>
</file>

<file path=ppt/tags/tag26.xml><?xml version="1.0" encoding="utf-8"?>
<p:tagLst xmlns:a="http://schemas.openxmlformats.org/drawingml/2006/main" xmlns:r="http://schemas.openxmlformats.org/officeDocument/2006/relationships" xmlns:p="http://schemas.openxmlformats.org/presentationml/2006/main">
  <p:tag name="TIMING" val="|0.7|3.1|3|4.5"/>
</p:tagLst>
</file>

<file path=ppt/tags/tag27.xml><?xml version="1.0" encoding="utf-8"?>
<p:tagLst xmlns:a="http://schemas.openxmlformats.org/drawingml/2006/main" xmlns:r="http://schemas.openxmlformats.org/officeDocument/2006/relationships" xmlns:p="http://schemas.openxmlformats.org/presentationml/2006/main">
  <p:tag name="TIMING" val="|2|2.9|2.5"/>
</p:tagLst>
</file>

<file path=ppt/tags/tag28.xml><?xml version="1.0" encoding="utf-8"?>
<p:tagLst xmlns:a="http://schemas.openxmlformats.org/drawingml/2006/main" xmlns:r="http://schemas.openxmlformats.org/officeDocument/2006/relationships" xmlns:p="http://schemas.openxmlformats.org/presentationml/2006/main">
  <p:tag name="TIMING" val="|0.9|2.9|2.6|4.9"/>
</p:tagLst>
</file>

<file path=ppt/tags/tag29.xml><?xml version="1.0" encoding="utf-8"?>
<p:tagLst xmlns:a="http://schemas.openxmlformats.org/drawingml/2006/main" xmlns:r="http://schemas.openxmlformats.org/officeDocument/2006/relationships" xmlns:p="http://schemas.openxmlformats.org/presentationml/2006/main">
  <p:tag name="TIMING" val="|1.4|2.9|2.8|2.9"/>
</p:tagLst>
</file>

<file path=ppt/tags/tag3.xml><?xml version="1.0" encoding="utf-8"?>
<p:tagLst xmlns:a="http://schemas.openxmlformats.org/drawingml/2006/main" xmlns:r="http://schemas.openxmlformats.org/officeDocument/2006/relationships" xmlns:p="http://schemas.openxmlformats.org/presentationml/2006/main">
  <p:tag name="TIMING" val="|0.7|0.7|0.8|0.8|0.7|0.8|0.7|0.7|0.5|0.8|0.7|0.8"/>
</p:tagLst>
</file>

<file path=ppt/tags/tag30.xml><?xml version="1.0" encoding="utf-8"?>
<p:tagLst xmlns:a="http://schemas.openxmlformats.org/drawingml/2006/main" xmlns:r="http://schemas.openxmlformats.org/officeDocument/2006/relationships" xmlns:p="http://schemas.openxmlformats.org/presentationml/2006/main">
  <p:tag name="TIMING" val="|0.6|2|2.2|2.6|1.6|1.4"/>
</p:tagLst>
</file>

<file path=ppt/tags/tag31.xml><?xml version="1.0" encoding="utf-8"?>
<p:tagLst xmlns:a="http://schemas.openxmlformats.org/drawingml/2006/main" xmlns:r="http://schemas.openxmlformats.org/officeDocument/2006/relationships" xmlns:p="http://schemas.openxmlformats.org/presentationml/2006/main">
  <p:tag name="TIMING" val="|1.3|1.3"/>
</p:tagLst>
</file>

<file path=ppt/tags/tag4.xml><?xml version="1.0" encoding="utf-8"?>
<p:tagLst xmlns:a="http://schemas.openxmlformats.org/drawingml/2006/main" xmlns:r="http://schemas.openxmlformats.org/officeDocument/2006/relationships" xmlns:p="http://schemas.openxmlformats.org/presentationml/2006/main">
  <p:tag name="TIMING" val="|0.6|0.6|0.7|0.8|0.8|0.7|0.7|0.8|0.7|0.8|0.7|0.7|0.7"/>
</p:tagLst>
</file>

<file path=ppt/tags/tag5.xml><?xml version="1.0" encoding="utf-8"?>
<p:tagLst xmlns:a="http://schemas.openxmlformats.org/drawingml/2006/main" xmlns:r="http://schemas.openxmlformats.org/officeDocument/2006/relationships" xmlns:p="http://schemas.openxmlformats.org/presentationml/2006/main">
  <p:tag name="TIMING" val="|0.5|0.7|0.7|0.7|0.8|0.8|0.8|0.7|0.8|0.7|0.8|0.7|0.7"/>
</p:tagLst>
</file>

<file path=ppt/tags/tag6.xml><?xml version="1.0" encoding="utf-8"?>
<p:tagLst xmlns:a="http://schemas.openxmlformats.org/drawingml/2006/main" xmlns:r="http://schemas.openxmlformats.org/officeDocument/2006/relationships" xmlns:p="http://schemas.openxmlformats.org/presentationml/2006/main">
  <p:tag name="TIMING" val="|0.3|1.1|4.2|2.7|2.7|2.3|2.1|2|2.5|2.1|2.4|2"/>
</p:tagLst>
</file>

<file path=ppt/tags/tag7.xml><?xml version="1.0" encoding="utf-8"?>
<p:tagLst xmlns:a="http://schemas.openxmlformats.org/drawingml/2006/main" xmlns:r="http://schemas.openxmlformats.org/officeDocument/2006/relationships" xmlns:p="http://schemas.openxmlformats.org/presentationml/2006/main">
  <p:tag name="TIMING" val="|0.8|1.5|2.7|7.6"/>
</p:tagLst>
</file>

<file path=ppt/tags/tag8.xml><?xml version="1.0" encoding="utf-8"?>
<p:tagLst xmlns:a="http://schemas.openxmlformats.org/drawingml/2006/main" xmlns:r="http://schemas.openxmlformats.org/officeDocument/2006/relationships" xmlns:p="http://schemas.openxmlformats.org/presentationml/2006/main">
  <p:tag name="TIMING" val="|1.4|3.5|2.6|1.7|1.6|2.4"/>
</p:tagLst>
</file>

<file path=ppt/tags/tag9.xml><?xml version="1.0" encoding="utf-8"?>
<p:tagLst xmlns:a="http://schemas.openxmlformats.org/drawingml/2006/main" xmlns:r="http://schemas.openxmlformats.org/officeDocument/2006/relationships" xmlns:p="http://schemas.openxmlformats.org/presentationml/2006/main">
  <p:tag name="TIMING" val="|1.4|2.2|1.8|1.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1388</TotalTime>
  <Words>1205</Words>
  <Application>Microsoft Office PowerPoint</Application>
  <PresentationFormat>On-screen Show (4:3)</PresentationFormat>
  <Paragraphs>210</Paragraphs>
  <Slides>31</Slides>
  <Notes>0</Notes>
  <HiddenSlides>0</HiddenSlides>
  <MMClips>0</MMClips>
  <ScaleCrop>false</ScaleCrop>
  <HeadingPairs>
    <vt:vector size="6" baseType="variant">
      <vt:variant>
        <vt:lpstr>Theme</vt:lpstr>
      </vt:variant>
      <vt:variant>
        <vt:i4>1</vt:i4>
      </vt:variant>
      <vt:variant>
        <vt:lpstr>Slide Titles</vt:lpstr>
      </vt:variant>
      <vt:variant>
        <vt:i4>31</vt:i4>
      </vt:variant>
      <vt:variant>
        <vt:lpstr>Custom Shows</vt:lpstr>
      </vt:variant>
      <vt:variant>
        <vt:i4>1</vt:i4>
      </vt:variant>
    </vt:vector>
  </HeadingPairs>
  <TitlesOfParts>
    <vt:vector size="33" baseType="lpstr">
      <vt:lpstr>Flow</vt:lpstr>
      <vt:lpstr>    </vt:lpstr>
      <vt:lpstr>INCOME TAX ACT SECTION 80</vt:lpstr>
      <vt:lpstr> SECTION 80 SERIES</vt:lpstr>
      <vt:lpstr>Slide 4</vt:lpstr>
      <vt:lpstr>Slide 5</vt:lpstr>
      <vt:lpstr>                       80C</vt:lpstr>
      <vt:lpstr>                   80CCC</vt:lpstr>
      <vt:lpstr>                     80CCD</vt:lpstr>
      <vt:lpstr>                       80D</vt:lpstr>
      <vt:lpstr>                     80DD</vt:lpstr>
      <vt:lpstr>80DDB</vt:lpstr>
      <vt:lpstr>80E</vt:lpstr>
      <vt:lpstr>80G</vt:lpstr>
      <vt:lpstr> 80GG</vt:lpstr>
      <vt:lpstr>                     80GGA</vt:lpstr>
      <vt:lpstr>                      80-IA</vt:lpstr>
      <vt:lpstr>                         80IAB</vt:lpstr>
      <vt:lpstr>80IB</vt:lpstr>
      <vt:lpstr>80IC</vt:lpstr>
      <vt:lpstr>80ID</vt:lpstr>
      <vt:lpstr>80IE</vt:lpstr>
      <vt:lpstr>80JJA</vt:lpstr>
      <vt:lpstr>80JJAA</vt:lpstr>
      <vt:lpstr>80LA</vt:lpstr>
      <vt:lpstr>80P</vt:lpstr>
      <vt:lpstr>80QQB</vt:lpstr>
      <vt:lpstr>80R</vt:lpstr>
      <vt:lpstr>80RRB</vt:lpstr>
      <vt:lpstr>80U</vt:lpstr>
      <vt:lpstr> </vt:lpstr>
      <vt:lpstr> </vt:lpstr>
      <vt:lpstr>Custom Show 1</vt:lpstr>
    </vt:vector>
  </TitlesOfParts>
  <Company>CC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INCOMETAX ACT SECTION 80</dc:title>
  <dc:creator>AKS</dc:creator>
  <cp:lastModifiedBy>JBB</cp:lastModifiedBy>
  <cp:revision>208</cp:revision>
  <dcterms:created xsi:type="dcterms:W3CDTF">2009-08-04T14:33:32Z</dcterms:created>
  <dcterms:modified xsi:type="dcterms:W3CDTF">2009-08-07T16:53:41Z</dcterms:modified>
</cp:coreProperties>
</file>