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2" r:id="rId1"/>
  </p:sldMasterIdLst>
  <p:notesMasterIdLst>
    <p:notesMasterId r:id="rId13"/>
  </p:notesMasterIdLst>
  <p:handoutMasterIdLst>
    <p:handoutMasterId r:id="rId14"/>
  </p:handoutMasterIdLst>
  <p:sldIdLst>
    <p:sldId id="256" r:id="rId2"/>
    <p:sldId id="257" r:id="rId3"/>
    <p:sldId id="258" r:id="rId4"/>
    <p:sldId id="259" r:id="rId5"/>
    <p:sldId id="260" r:id="rId6"/>
    <p:sldId id="261" r:id="rId7"/>
    <p:sldId id="266" r:id="rId8"/>
    <p:sldId id="262" r:id="rId9"/>
    <p:sldId id="263" r:id="rId10"/>
    <p:sldId id="264" r:id="rId11"/>
    <p:sldId id="265" r:id="rId12"/>
  </p:sldIdLst>
  <p:sldSz cx="9144000" cy="6858000" type="screen4x3"/>
  <p:notesSz cx="6858000" cy="9144000"/>
  <p:defaultTextStyle>
    <a:defPPr>
      <a:defRPr lang="en-US"/>
    </a:defPPr>
    <a:lvl1pPr algn="l" rtl="0" fontAlgn="base">
      <a:spcBef>
        <a:spcPct val="0"/>
      </a:spcBef>
      <a:spcAft>
        <a:spcPct val="0"/>
      </a:spcAft>
      <a:defRPr kumimoji="1" sz="2400" kern="1200">
        <a:solidFill>
          <a:schemeClr val="tx1"/>
        </a:solidFill>
        <a:latin typeface="Times New Roman" charset="0"/>
        <a:ea typeface="+mn-ea"/>
        <a:cs typeface="+mn-cs"/>
      </a:defRPr>
    </a:lvl1pPr>
    <a:lvl2pPr marL="457200" algn="l" rtl="0" fontAlgn="base">
      <a:spcBef>
        <a:spcPct val="0"/>
      </a:spcBef>
      <a:spcAft>
        <a:spcPct val="0"/>
      </a:spcAft>
      <a:defRPr kumimoji="1" sz="2400" kern="1200">
        <a:solidFill>
          <a:schemeClr val="tx1"/>
        </a:solidFill>
        <a:latin typeface="Times New Roman" charset="0"/>
        <a:ea typeface="+mn-ea"/>
        <a:cs typeface="+mn-cs"/>
      </a:defRPr>
    </a:lvl2pPr>
    <a:lvl3pPr marL="914400" algn="l" rtl="0" fontAlgn="base">
      <a:spcBef>
        <a:spcPct val="0"/>
      </a:spcBef>
      <a:spcAft>
        <a:spcPct val="0"/>
      </a:spcAft>
      <a:defRPr kumimoji="1" sz="2400" kern="1200">
        <a:solidFill>
          <a:schemeClr val="tx1"/>
        </a:solidFill>
        <a:latin typeface="Times New Roman" charset="0"/>
        <a:ea typeface="+mn-ea"/>
        <a:cs typeface="+mn-cs"/>
      </a:defRPr>
    </a:lvl3pPr>
    <a:lvl4pPr marL="1371600" algn="l" rtl="0" fontAlgn="base">
      <a:spcBef>
        <a:spcPct val="0"/>
      </a:spcBef>
      <a:spcAft>
        <a:spcPct val="0"/>
      </a:spcAft>
      <a:defRPr kumimoji="1" sz="2400" kern="1200">
        <a:solidFill>
          <a:schemeClr val="tx1"/>
        </a:solidFill>
        <a:latin typeface="Times New Roman" charset="0"/>
        <a:ea typeface="+mn-ea"/>
        <a:cs typeface="+mn-cs"/>
      </a:defRPr>
    </a:lvl4pPr>
    <a:lvl5pPr marL="1828800" algn="l" rtl="0" fontAlgn="base">
      <a:spcBef>
        <a:spcPct val="0"/>
      </a:spcBef>
      <a:spcAft>
        <a:spcPct val="0"/>
      </a:spcAft>
      <a:defRPr kumimoji="1" sz="2400" kern="1200">
        <a:solidFill>
          <a:schemeClr val="tx1"/>
        </a:solidFill>
        <a:latin typeface="Times New Roman" charset="0"/>
        <a:ea typeface="+mn-ea"/>
        <a:cs typeface="+mn-cs"/>
      </a:defRPr>
    </a:lvl5pPr>
    <a:lvl6pPr marL="2286000" algn="l" defTabSz="914400" rtl="0" eaLnBrk="1" latinLnBrk="0" hangingPunct="1">
      <a:defRPr kumimoji="1" sz="2400" kern="1200">
        <a:solidFill>
          <a:schemeClr val="tx1"/>
        </a:solidFill>
        <a:latin typeface="Times New Roman" charset="0"/>
        <a:ea typeface="+mn-ea"/>
        <a:cs typeface="+mn-cs"/>
      </a:defRPr>
    </a:lvl6pPr>
    <a:lvl7pPr marL="2743200" algn="l" defTabSz="914400" rtl="0" eaLnBrk="1" latinLnBrk="0" hangingPunct="1">
      <a:defRPr kumimoji="1" sz="2400" kern="1200">
        <a:solidFill>
          <a:schemeClr val="tx1"/>
        </a:solidFill>
        <a:latin typeface="Times New Roman" charset="0"/>
        <a:ea typeface="+mn-ea"/>
        <a:cs typeface="+mn-cs"/>
      </a:defRPr>
    </a:lvl7pPr>
    <a:lvl8pPr marL="3200400" algn="l" defTabSz="914400" rtl="0" eaLnBrk="1" latinLnBrk="0" hangingPunct="1">
      <a:defRPr kumimoji="1" sz="2400" kern="1200">
        <a:solidFill>
          <a:schemeClr val="tx1"/>
        </a:solidFill>
        <a:latin typeface="Times New Roman" charset="0"/>
        <a:ea typeface="+mn-ea"/>
        <a:cs typeface="+mn-cs"/>
      </a:defRPr>
    </a:lvl8pPr>
    <a:lvl9pPr marL="3657600" algn="l" defTabSz="914400" rtl="0" eaLnBrk="1" latinLnBrk="0" hangingPunct="1">
      <a:defRPr kumimoji="1" sz="2400" kern="1200">
        <a:solidFill>
          <a:schemeClr val="tx1"/>
        </a:solidFill>
        <a:latin typeface="Times New Roman"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FF66"/>
    <a:srgbClr val="FFCC00"/>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8" d="100"/>
          <a:sy n="58" d="100"/>
        </p:scale>
        <p:origin x="-1764" y="-6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kumimoji="0" sz="1200">
                <a:latin typeface="Times New Roman" charset="0"/>
              </a:defRPr>
            </a:lvl1pPr>
          </a:lstStyle>
          <a:p>
            <a:pPr>
              <a:defRPr/>
            </a:pPr>
            <a:endParaRPr lang="en-US"/>
          </a:p>
        </p:txBody>
      </p:sp>
      <p:sp>
        <p:nvSpPr>
          <p:cNvPr id="15363" name="Rectangle 3"/>
          <p:cNvSpPr>
            <a:spLocks noGrp="1" noChangeArrowheads="1"/>
          </p:cNvSpPr>
          <p:nvPr>
            <p:ph type="dt" sz="quarter"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kumimoji="0" sz="1200">
                <a:latin typeface="Times New Roman" charset="0"/>
              </a:defRPr>
            </a:lvl1pPr>
          </a:lstStyle>
          <a:p>
            <a:pPr>
              <a:defRPr/>
            </a:pPr>
            <a:endParaRPr lang="en-US"/>
          </a:p>
        </p:txBody>
      </p:sp>
      <p:sp>
        <p:nvSpPr>
          <p:cNvPr id="15364" name="Rectangle 4"/>
          <p:cNvSpPr>
            <a:spLocks noGrp="1" noChangeArrowheads="1"/>
          </p:cNvSpPr>
          <p:nvPr>
            <p:ph type="ftr" sz="quarter" idx="2"/>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kumimoji="0" sz="1200">
                <a:latin typeface="Times New Roman" charset="0"/>
              </a:defRPr>
            </a:lvl1pPr>
          </a:lstStyle>
          <a:p>
            <a:pPr>
              <a:defRPr/>
            </a:pPr>
            <a:endParaRPr lang="en-US"/>
          </a:p>
        </p:txBody>
      </p:sp>
      <p:sp>
        <p:nvSpPr>
          <p:cNvPr id="15365" name="Rectangle 5"/>
          <p:cNvSpPr>
            <a:spLocks noGrp="1" noChangeArrowheads="1"/>
          </p:cNvSpPr>
          <p:nvPr>
            <p:ph type="sldNum" sz="quarter" idx="3"/>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kumimoji="0" sz="1200">
                <a:latin typeface="Times New Roman" charset="0"/>
              </a:defRPr>
            </a:lvl1pPr>
          </a:lstStyle>
          <a:p>
            <a:pPr>
              <a:defRPr/>
            </a:pPr>
            <a:fld id="{E9CD4BB8-6ABC-4736-AB9F-A5713C9DC4FA}" type="slidenum">
              <a:rPr lang="en-US"/>
              <a:pPr>
                <a:defRPr/>
              </a:pPr>
              <a:t>‹#›</a:t>
            </a:fld>
            <a:endParaRPr lang="en-US"/>
          </a:p>
        </p:txBody>
      </p:sp>
    </p:spTree>
    <p:extLst>
      <p:ext uri="{BB962C8B-B14F-4D97-AF65-F5344CB8AC3E}">
        <p14:creationId xmlns:p14="http://schemas.microsoft.com/office/powerpoint/2010/main" val="6513777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1026"/>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kumimoji="0" sz="1200">
                <a:latin typeface="Times New Roman" charset="0"/>
              </a:defRPr>
            </a:lvl1pPr>
          </a:lstStyle>
          <a:p>
            <a:pPr>
              <a:defRPr/>
            </a:pPr>
            <a:endParaRPr lang="en-US"/>
          </a:p>
        </p:txBody>
      </p:sp>
      <p:sp>
        <p:nvSpPr>
          <p:cNvPr id="17411" name="Rectangle 1027"/>
          <p:cNvSpPr>
            <a:spLocks noGrp="1" noChangeArrowheads="1"/>
          </p:cNvSpPr>
          <p:nvPr>
            <p:ph type="dt"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kumimoji="0" sz="1200">
                <a:latin typeface="Times New Roman" charset="0"/>
              </a:defRPr>
            </a:lvl1pPr>
          </a:lstStyle>
          <a:p>
            <a:pPr>
              <a:defRPr/>
            </a:pPr>
            <a:endParaRPr lang="en-US"/>
          </a:p>
        </p:txBody>
      </p:sp>
      <p:sp>
        <p:nvSpPr>
          <p:cNvPr id="16388" name="Rectangle 1028"/>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3" name="Rectangle 1029"/>
          <p:cNvSpPr>
            <a:spLocks noGrp="1" noChangeArrowheads="1"/>
          </p:cNvSpPr>
          <p:nvPr>
            <p:ph type="body" sz="quarter" idx="3"/>
          </p:nvPr>
        </p:nvSpPr>
        <p:spPr bwMode="auto">
          <a:xfrm>
            <a:off x="914400" y="4343400"/>
            <a:ext cx="5029200" cy="41148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7414" name="Rectangle 1030"/>
          <p:cNvSpPr>
            <a:spLocks noGrp="1" noChangeArrowheads="1"/>
          </p:cNvSpPr>
          <p:nvPr>
            <p:ph type="ftr" sz="quarter" idx="4"/>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kumimoji="0" sz="1200">
                <a:latin typeface="Times New Roman" charset="0"/>
              </a:defRPr>
            </a:lvl1pPr>
          </a:lstStyle>
          <a:p>
            <a:pPr>
              <a:defRPr/>
            </a:pPr>
            <a:endParaRPr lang="en-US"/>
          </a:p>
        </p:txBody>
      </p:sp>
      <p:sp>
        <p:nvSpPr>
          <p:cNvPr id="17415" name="Rectangle 1031"/>
          <p:cNvSpPr>
            <a:spLocks noGrp="1" noChangeArrowheads="1"/>
          </p:cNvSpPr>
          <p:nvPr>
            <p:ph type="sldNum" sz="quarter" idx="5"/>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kumimoji="0" sz="1200">
                <a:latin typeface="Times New Roman" charset="0"/>
              </a:defRPr>
            </a:lvl1pPr>
          </a:lstStyle>
          <a:p>
            <a:pPr>
              <a:defRPr/>
            </a:pPr>
            <a:fld id="{C80F675E-639C-469D-8A13-31D5531B6F7D}" type="slidenum">
              <a:rPr lang="en-US"/>
              <a:pPr>
                <a:defRPr/>
              </a:pPr>
              <a:t>‹#›</a:t>
            </a:fld>
            <a:endParaRPr lang="en-US"/>
          </a:p>
        </p:txBody>
      </p:sp>
    </p:spTree>
    <p:extLst>
      <p:ext uri="{BB962C8B-B14F-4D97-AF65-F5344CB8AC3E}">
        <p14:creationId xmlns:p14="http://schemas.microsoft.com/office/powerpoint/2010/main" val="74824549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pPr>
              <a:defRPr/>
            </a:pPr>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pPr lvl="1">
              <a:defRPr/>
            </a:pPr>
            <a:fld id="{CAD2972E-EE8B-4E38-AA59-DC688982CA94}" type="slidenum">
              <a:rPr lang="en-US" smtClean="0"/>
              <a:pPr lvl="1">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p:split orient="vert"/>
      </p:transition>
    </mc:Choice>
    <mc:Fallback xmlns="">
      <p:transition>
        <p:split orient="vert"/>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lvl="1">
              <a:defRPr/>
            </a:pPr>
            <a:fld id="{6859301B-CBEC-43E3-80A1-1B4834A54955}" type="slidenum">
              <a:rPr lang="en-US" smtClean="0"/>
              <a:pPr lvl="1">
                <a:defRPr/>
              </a:pPr>
              <a:t>‹#›</a:t>
            </a:fld>
            <a:endParaRPr lang="en-US">
              <a:latin typeface="+mn-lt"/>
            </a:endParaRPr>
          </a:p>
        </p:txBody>
      </p:sp>
    </p:spTree>
  </p:cSld>
  <p:clrMapOvr>
    <a:masterClrMapping/>
  </p:clrMapOvr>
  <mc:AlternateContent xmlns:mc="http://schemas.openxmlformats.org/markup-compatibility/2006" xmlns:p14="http://schemas.microsoft.com/office/powerpoint/2010/main">
    <mc:Choice Requires="p14">
      <p:transition p14:dur="10">
        <p:split orient="vert"/>
      </p:transition>
    </mc:Choice>
    <mc:Fallback xmlns="">
      <p:transition>
        <p:split orient="vert"/>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lvl="1">
              <a:defRPr/>
            </a:pPr>
            <a:fld id="{2AF5284A-DCEC-436E-BAC4-B8DCE2462361}" type="slidenum">
              <a:rPr lang="en-US" smtClean="0"/>
              <a:pPr lvl="1">
                <a:defRPr/>
              </a:pPr>
              <a:t>‹#›</a:t>
            </a:fld>
            <a:endParaRPr lang="en-US">
              <a:latin typeface="+mn-lt"/>
            </a:endParaRPr>
          </a:p>
        </p:txBody>
      </p:sp>
    </p:spTree>
  </p:cSld>
  <p:clrMapOvr>
    <a:masterClrMapping/>
  </p:clrMapOvr>
  <mc:AlternateContent xmlns:mc="http://schemas.openxmlformats.org/markup-compatibility/2006" xmlns:p14="http://schemas.microsoft.com/office/powerpoint/2010/main">
    <mc:Choice Requires="p14">
      <p:transition p14:dur="10">
        <p:split orient="vert"/>
      </p:transition>
    </mc:Choice>
    <mc:Fallback xmlns="">
      <p:transition>
        <p:split orient="vert"/>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lvl="1">
              <a:defRPr/>
            </a:pPr>
            <a:fld id="{FA8F81DD-DFCC-4C32-807F-D74106EFB57A}" type="slidenum">
              <a:rPr lang="en-US" smtClean="0"/>
              <a:pPr lvl="1">
                <a:defRPr/>
              </a:pPr>
              <a:t>‹#›</a:t>
            </a:fld>
            <a:endParaRPr lang="en-US">
              <a:latin typeface="+mn-lt"/>
            </a:endParaRPr>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mc:AlternateContent xmlns:mc="http://schemas.openxmlformats.org/markup-compatibility/2006" xmlns:p14="http://schemas.microsoft.com/office/powerpoint/2010/main">
    <mc:Choice Requires="p14">
      <p:transition p14:dur="10">
        <p:split orient="vert"/>
      </p:transition>
    </mc:Choice>
    <mc:Fallback xmlns="">
      <p:transition>
        <p:split orient="vert"/>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pPr>
              <a:defRPr/>
            </a:pP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lvl="1">
              <a:defRPr/>
            </a:pPr>
            <a:fld id="{014FCC7E-6D03-42F8-9152-947FA381CB66}" type="slidenum">
              <a:rPr lang="en-US" smtClean="0"/>
              <a:pPr lvl="1">
                <a:defRPr/>
              </a:pPr>
              <a:t>‹#›</a:t>
            </a:fld>
            <a:endParaRPr lang="en-US">
              <a:latin typeface="+mn-lt"/>
            </a:endParaRPr>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split orient="vert"/>
      </p:transition>
    </mc:Choice>
    <mc:Fallback xmlns="">
      <p:transition>
        <p:split orient="vert"/>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p:txBody>
          <a:bodyPr/>
          <a:lstStyle>
            <a:extLst/>
          </a:lstStyle>
          <a:p>
            <a:pPr lvl="1">
              <a:defRPr/>
            </a:pPr>
            <a:fld id="{86AB1EA5-C912-4A6D-9C3B-D9DFAF9720F3}" type="slidenum">
              <a:rPr lang="en-US" smtClean="0"/>
              <a:pPr lvl="1">
                <a:defRPr/>
              </a:pPr>
              <a:t>‹#›</a:t>
            </a:fld>
            <a:endParaRPr lang="en-US">
              <a:latin typeface="+mn-lt"/>
            </a:endParaRPr>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split orient="vert"/>
      </p:transition>
    </mc:Choice>
    <mc:Fallback xmlns="">
      <p:transition>
        <p:split orient="vert"/>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pPr>
              <a:defRPr/>
            </a:pPr>
            <a:endParaRPr lang="en-US"/>
          </a:p>
        </p:txBody>
      </p:sp>
      <p:sp>
        <p:nvSpPr>
          <p:cNvPr id="8" name="Footer Placeholder 7"/>
          <p:cNvSpPr>
            <a:spLocks noGrp="1"/>
          </p:cNvSpPr>
          <p:nvPr>
            <p:ph type="ftr" sz="quarter" idx="11"/>
          </p:nvPr>
        </p:nvSpPr>
        <p:spPr/>
        <p:txBody>
          <a:bodyPr/>
          <a:lstStyle>
            <a:extLst/>
          </a:lstStyle>
          <a:p>
            <a:pPr>
              <a:defRPr/>
            </a:pPr>
            <a:endParaRPr lang="en-US"/>
          </a:p>
        </p:txBody>
      </p:sp>
      <p:sp>
        <p:nvSpPr>
          <p:cNvPr id="9" name="Slide Number Placeholder 8"/>
          <p:cNvSpPr>
            <a:spLocks noGrp="1"/>
          </p:cNvSpPr>
          <p:nvPr>
            <p:ph type="sldNum" sz="quarter" idx="12"/>
          </p:nvPr>
        </p:nvSpPr>
        <p:spPr/>
        <p:txBody>
          <a:bodyPr/>
          <a:lstStyle>
            <a:extLst/>
          </a:lstStyle>
          <a:p>
            <a:pPr lvl="1">
              <a:defRPr/>
            </a:pPr>
            <a:fld id="{74B59690-299B-47F3-BC8F-83034218868D}" type="slidenum">
              <a:rPr lang="en-US" smtClean="0"/>
              <a:pPr lvl="1">
                <a:defRPr/>
              </a:pPr>
              <a:t>‹#›</a:t>
            </a:fld>
            <a:endParaRPr lang="en-US">
              <a:latin typeface="+mn-lt"/>
            </a:endParaRP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split orient="vert"/>
      </p:transition>
    </mc:Choice>
    <mc:Fallback xmlns="">
      <p:transition>
        <p:split orient="vert"/>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pPr>
              <a:defRPr/>
            </a:pPr>
            <a:endParaRPr lang="en-US"/>
          </a:p>
        </p:txBody>
      </p:sp>
      <p:sp>
        <p:nvSpPr>
          <p:cNvPr id="4" name="Footer Placeholder 3"/>
          <p:cNvSpPr>
            <a:spLocks noGrp="1"/>
          </p:cNvSpPr>
          <p:nvPr>
            <p:ph type="ftr" sz="quarter" idx="11"/>
          </p:nvPr>
        </p:nvSpPr>
        <p:spPr/>
        <p:txBody>
          <a:bodyPr/>
          <a:lstStyle>
            <a:extLst/>
          </a:lstStyle>
          <a:p>
            <a:pPr>
              <a:defRPr/>
            </a:pPr>
            <a:endParaRPr lang="en-US"/>
          </a:p>
        </p:txBody>
      </p:sp>
      <p:sp>
        <p:nvSpPr>
          <p:cNvPr id="5" name="Slide Number Placeholder 4"/>
          <p:cNvSpPr>
            <a:spLocks noGrp="1"/>
          </p:cNvSpPr>
          <p:nvPr>
            <p:ph type="sldNum" sz="quarter" idx="12"/>
          </p:nvPr>
        </p:nvSpPr>
        <p:spPr/>
        <p:txBody>
          <a:bodyPr/>
          <a:lstStyle>
            <a:extLst/>
          </a:lstStyle>
          <a:p>
            <a:pPr lvl="1">
              <a:defRPr/>
            </a:pPr>
            <a:fld id="{B3B3A3DA-8295-4E54-8CD5-8E2E76576264}" type="slidenum">
              <a:rPr lang="en-US" smtClean="0"/>
              <a:pPr lvl="1">
                <a:defRPr/>
              </a:pPr>
              <a:t>‹#›</a:t>
            </a:fld>
            <a:endParaRPr lang="en-US">
              <a:latin typeface="+mn-lt"/>
            </a:endParaRPr>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split orient="vert"/>
      </p:transition>
    </mc:Choice>
    <mc:Fallback xmlns="">
      <p:transition>
        <p:split orient="vert"/>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pPr>
              <a:defRPr/>
            </a:pPr>
            <a:endParaRPr lang="en-US"/>
          </a:p>
        </p:txBody>
      </p:sp>
      <p:sp>
        <p:nvSpPr>
          <p:cNvPr id="3" name="Footer Placeholder 2"/>
          <p:cNvSpPr>
            <a:spLocks noGrp="1"/>
          </p:cNvSpPr>
          <p:nvPr>
            <p:ph type="ftr" sz="quarter" idx="11"/>
          </p:nvPr>
        </p:nvSpPr>
        <p:spPr/>
        <p:txBody>
          <a:bodyPr/>
          <a:lstStyle>
            <a:extLst/>
          </a:lstStyle>
          <a:p>
            <a:pPr>
              <a:defRPr/>
            </a:pPr>
            <a:endParaRPr lang="en-US"/>
          </a:p>
        </p:txBody>
      </p:sp>
      <p:sp>
        <p:nvSpPr>
          <p:cNvPr id="4" name="Slide Number Placeholder 3"/>
          <p:cNvSpPr>
            <a:spLocks noGrp="1"/>
          </p:cNvSpPr>
          <p:nvPr>
            <p:ph type="sldNum" sz="quarter" idx="12"/>
          </p:nvPr>
        </p:nvSpPr>
        <p:spPr/>
        <p:txBody>
          <a:bodyPr/>
          <a:lstStyle>
            <a:extLst/>
          </a:lstStyle>
          <a:p>
            <a:pPr lvl="1">
              <a:defRPr/>
            </a:pPr>
            <a:fld id="{C33B1AED-919E-4CA9-BE47-58F89B91FD1E}" type="slidenum">
              <a:rPr lang="en-US" smtClean="0"/>
              <a:pPr lvl="1">
                <a:defRPr/>
              </a:pPr>
              <a:t>‹#›</a:t>
            </a:fld>
            <a:endParaRPr lang="en-US">
              <a:latin typeface="+mn-lt"/>
            </a:endParaRPr>
          </a:p>
        </p:txBody>
      </p:sp>
    </p:spTree>
  </p:cSld>
  <p:clrMapOvr>
    <a:masterClrMapping/>
  </p:clrMapOvr>
  <mc:AlternateContent xmlns:mc="http://schemas.openxmlformats.org/markup-compatibility/2006" xmlns:p14="http://schemas.microsoft.com/office/powerpoint/2010/main">
    <mc:Choice Requires="p14">
      <p:transition p14:dur="10">
        <p:split orient="vert"/>
      </p:transition>
    </mc:Choice>
    <mc:Fallback xmlns="">
      <p:transition>
        <p:split orient="vert"/>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pPr>
              <a:defRPr/>
            </a:pPr>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p:txBody>
          <a:bodyPr/>
          <a:lstStyle>
            <a:extLst/>
          </a:lstStyle>
          <a:p>
            <a:pPr lvl="1">
              <a:defRPr/>
            </a:pPr>
            <a:fld id="{507EF2DD-BDD0-45C1-ABC6-675FC105CCD1}" type="slidenum">
              <a:rPr lang="en-US" smtClean="0"/>
              <a:pPr lvl="1">
                <a:defRPr/>
              </a:pPr>
              <a:t>‹#›</a:t>
            </a:fld>
            <a:endParaRPr lang="en-US">
              <a:latin typeface="+mn-lt"/>
            </a:endParaRP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split orient="vert"/>
      </p:transition>
    </mc:Choice>
    <mc:Fallback xmlns="">
      <p:transition>
        <p:split orient="vert"/>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pPr>
              <a:defRPr/>
            </a:pPr>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pPr lvl="1">
              <a:defRPr/>
            </a:pPr>
            <a:fld id="{01877F78-C2BD-4B48-9BCC-081DEFB410E2}" type="slidenum">
              <a:rPr lang="en-US" smtClean="0"/>
              <a:pPr lvl="1">
                <a:defRPr/>
              </a:pPr>
              <a:t>‹#›</a:t>
            </a:fld>
            <a:endParaRPr lang="en-US">
              <a:latin typeface="+mn-lt"/>
            </a:endParaRPr>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split orient="vert"/>
      </p:transition>
    </mc:Choice>
    <mc:Fallback xmlns="">
      <p:transition>
        <p:split orient="vert"/>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pPr>
              <a:defRPr/>
            </a:pPr>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pPr>
              <a:defRPr/>
            </a:pPr>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lvl="1">
              <a:defRPr/>
            </a:pPr>
            <a:fld id="{D5569AE0-3A98-404E-8E94-3F8DE156798B}" type="slidenum">
              <a:rPr lang="en-US" smtClean="0"/>
              <a:pPr lvl="1">
                <a:defRPr/>
              </a:pPr>
              <a:t>‹#›</a:t>
            </a:fld>
            <a:endParaRPr lang="en-US">
              <a:latin typeface="+mn-lt"/>
            </a:endParaRPr>
          </a:p>
        </p:txBody>
      </p:sp>
    </p:spTree>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Lst>
  <mc:AlternateContent xmlns:mc="http://schemas.openxmlformats.org/markup-compatibility/2006" xmlns:p14="http://schemas.microsoft.com/office/powerpoint/2010/main">
    <mc:Choice Requires="p14">
      <p:transition p14:dur="10">
        <p:split orient="vert"/>
      </p:transition>
    </mc:Choice>
    <mc:Fallback xmlns="">
      <p:transition>
        <p:split orient="vert"/>
      </p:transition>
    </mc:Fallback>
  </mc:AlternateContent>
  <p:timing>
    <p:tnLst>
      <p:par>
        <p:cTn id="1" dur="indefinite" restart="never" nodeType="tmRoot"/>
      </p:par>
    </p:tnLst>
  </p:timing>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00" name="Rectangle 4"/>
          <p:cNvSpPr>
            <a:spLocks noGrp="1" noChangeArrowheads="1"/>
          </p:cNvSpPr>
          <p:nvPr>
            <p:ph type="ctrTitle"/>
          </p:nvPr>
        </p:nvSpPr>
        <p:spPr>
          <a:xfrm>
            <a:off x="251520" y="1296470"/>
            <a:ext cx="8892480" cy="1989748"/>
          </a:xfrm>
        </p:spPr>
        <p:txBody>
          <a:bodyPr>
            <a:normAutofit/>
          </a:bodyPr>
          <a:lstStyle/>
          <a:p>
            <a:pPr algn="l" fontAlgn="auto">
              <a:spcAft>
                <a:spcPts val="0"/>
              </a:spcAft>
              <a:defRPr/>
            </a:pPr>
            <a:r>
              <a:rPr lang="en-US" sz="4400" dirty="0" smtClean="0"/>
              <a:t>ACCOUNTING STANDARD-2</a:t>
            </a:r>
            <a:endParaRPr lang="en-US" sz="4400" dirty="0"/>
          </a:p>
        </p:txBody>
      </p:sp>
      <p:sp>
        <p:nvSpPr>
          <p:cNvPr id="4101" name="Rectangle 5"/>
          <p:cNvSpPr>
            <a:spLocks noGrp="1" noChangeArrowheads="1"/>
          </p:cNvSpPr>
          <p:nvPr>
            <p:ph type="subTitle" idx="1"/>
          </p:nvPr>
        </p:nvSpPr>
        <p:spPr/>
        <p:txBody>
          <a:bodyPr rtlCol="0">
            <a:normAutofit/>
          </a:bodyPr>
          <a:lstStyle/>
          <a:p>
            <a:pPr fontAlgn="auto">
              <a:spcAft>
                <a:spcPts val="0"/>
              </a:spcAft>
              <a:buFont typeface="Arial" pitchFamily="34" charset="0"/>
              <a:buNone/>
              <a:defRPr/>
            </a:pPr>
            <a:r>
              <a:rPr lang="en-US" sz="3200" dirty="0" smtClean="0"/>
              <a:t>VALUATION OF INVENTORIES </a:t>
            </a:r>
          </a:p>
        </p:txBody>
      </p:sp>
    </p:spTree>
  </p:cSld>
  <p:clrMapOvr>
    <a:masterClrMapping/>
  </p:clrMapOvr>
  <mc:AlternateContent xmlns:mc="http://schemas.openxmlformats.org/markup-compatibility/2006" xmlns:p14="http://schemas.microsoft.com/office/powerpoint/2010/main">
    <mc:Choice Requires="p14">
      <p:transition p14:dur="1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nodeType="afterEffect">
                                  <p:stCondLst>
                                    <p:cond delay="0"/>
                                  </p:stCondLst>
                                  <p:childTnLst>
                                    <p:set>
                                      <p:cBhvr>
                                        <p:cTn id="6" dur="1" fill="hold">
                                          <p:stCondLst>
                                            <p:cond delay="0"/>
                                          </p:stCondLst>
                                        </p:cTn>
                                        <p:tgtEl>
                                          <p:spTgt spid="4100"/>
                                        </p:tgtEl>
                                        <p:attrNameLst>
                                          <p:attrName>style.visibility</p:attrName>
                                        </p:attrNameLst>
                                      </p:cBhvr>
                                      <p:to>
                                        <p:strVal val="visible"/>
                                      </p:to>
                                    </p:set>
                                    <p:anim calcmode="lin" valueType="num">
                                      <p:cBhvr additive="base">
                                        <p:cTn id="7" dur="500" fill="hold"/>
                                        <p:tgtEl>
                                          <p:spTgt spid="4100"/>
                                        </p:tgtEl>
                                        <p:attrNameLst>
                                          <p:attrName>ppt_x</p:attrName>
                                        </p:attrNameLst>
                                      </p:cBhvr>
                                      <p:tavLst>
                                        <p:tav tm="0">
                                          <p:val>
                                            <p:strVal val="#ppt_x"/>
                                          </p:val>
                                        </p:tav>
                                        <p:tav tm="100000">
                                          <p:val>
                                            <p:strVal val="#ppt_x"/>
                                          </p:val>
                                        </p:tav>
                                      </p:tavLst>
                                    </p:anim>
                                    <p:anim calcmode="lin" valueType="num">
                                      <p:cBhvr additive="base">
                                        <p:cTn id="8" dur="500" fill="hold"/>
                                        <p:tgtEl>
                                          <p:spTgt spid="4100"/>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500"/>
                            </p:stCondLst>
                            <p:childTnLst>
                              <p:par>
                                <p:cTn id="10" presetID="9" presetClass="entr" presetSubtype="0" fill="hold" grpId="0" nodeType="afterEffect">
                                  <p:stCondLst>
                                    <p:cond delay="0"/>
                                  </p:stCondLst>
                                  <p:childTnLst>
                                    <p:set>
                                      <p:cBhvr>
                                        <p:cTn id="11" dur="1" fill="hold">
                                          <p:stCondLst>
                                            <p:cond delay="0"/>
                                          </p:stCondLst>
                                        </p:cTn>
                                        <p:tgtEl>
                                          <p:spTgt spid="4101"/>
                                        </p:tgtEl>
                                        <p:attrNameLst>
                                          <p:attrName>style.visibility</p:attrName>
                                        </p:attrNameLst>
                                      </p:cBhvr>
                                      <p:to>
                                        <p:strVal val="visible"/>
                                      </p:to>
                                    </p:set>
                                    <p:animEffect transition="in" filter="dissolve">
                                      <p:cBhvr>
                                        <p:cTn id="12" dur="500"/>
                                        <p:tgtEl>
                                          <p:spTgt spid="4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1" grpId="0"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7"/>
          <p:cNvSpPr>
            <a:spLocks noGrp="1" noChangeArrowheads="1"/>
          </p:cNvSpPr>
          <p:nvPr>
            <p:ph idx="1"/>
          </p:nvPr>
        </p:nvSpPr>
        <p:spPr>
          <a:xfrm>
            <a:off x="304800" y="1828800"/>
            <a:ext cx="8839200" cy="4572000"/>
          </a:xfrm>
        </p:spPr>
        <p:txBody>
          <a:bodyPr>
            <a:normAutofit fontScale="92500" lnSpcReduction="10000"/>
          </a:bodyPr>
          <a:lstStyle/>
          <a:p>
            <a:pPr>
              <a:buFont typeface="Wingdings" pitchFamily="2" charset="2"/>
              <a:buChar char="v"/>
            </a:pPr>
            <a:r>
              <a:rPr lang="en-US" dirty="0" smtClean="0">
                <a:cs typeface="Times New Roman" charset="0"/>
              </a:rPr>
              <a:t>Inventories are written down to net realisable value on an item-by-item basis except where it is appropriate to group similar or related items.</a:t>
            </a:r>
          </a:p>
          <a:p>
            <a:pPr>
              <a:buFont typeface="Wingdings" pitchFamily="2" charset="2"/>
              <a:buChar char="v"/>
            </a:pPr>
            <a:endParaRPr lang="en-US" dirty="0" smtClean="0">
              <a:cs typeface="Times New Roman" charset="0"/>
            </a:endParaRPr>
          </a:p>
          <a:p>
            <a:pPr>
              <a:buFont typeface="Wingdings" pitchFamily="2" charset="2"/>
              <a:buChar char="v"/>
            </a:pPr>
            <a:r>
              <a:rPr lang="en-US" dirty="0" smtClean="0">
                <a:cs typeface="Times New Roman" charset="0"/>
              </a:rPr>
              <a:t>An assessment of net realisable value is made as at each balance sheet date.</a:t>
            </a:r>
          </a:p>
          <a:p>
            <a:pPr marL="109728" indent="0">
              <a:buNone/>
            </a:pPr>
            <a:endParaRPr lang="en-US" dirty="0" smtClean="0"/>
          </a:p>
          <a:p>
            <a:pPr>
              <a:buFont typeface="Wingdings" pitchFamily="2" charset="2"/>
              <a:buChar char="v"/>
            </a:pPr>
            <a:r>
              <a:rPr lang="en-US" dirty="0" smtClean="0">
                <a:cs typeface="Times New Roman" charset="0"/>
              </a:rPr>
              <a:t>The valuation takes into consideration cost and selling price fluctuations directly relating to events occurring after the balance sheet date to the extent that such events confirm the conditions existing at the balance sheet date.</a:t>
            </a:r>
          </a:p>
          <a:p>
            <a:pPr>
              <a:buFont typeface="Wingdings" pitchFamily="2" charset="2"/>
              <a:buChar char="v"/>
            </a:pPr>
            <a:endParaRPr lang="en-US" dirty="0" smtClean="0">
              <a:cs typeface="Times New Roman" charset="0"/>
            </a:endParaRPr>
          </a:p>
        </p:txBody>
      </p:sp>
      <p:sp>
        <p:nvSpPr>
          <p:cNvPr id="12294" name="Rectangle 6"/>
          <p:cNvSpPr>
            <a:spLocks noGrp="1" noChangeArrowheads="1"/>
          </p:cNvSpPr>
          <p:nvPr>
            <p:ph type="title"/>
          </p:nvPr>
        </p:nvSpPr>
        <p:spPr>
          <a:xfrm>
            <a:off x="395536" y="476672"/>
            <a:ext cx="8229600" cy="990600"/>
          </a:xfrm>
        </p:spPr>
        <p:txBody>
          <a:bodyPr/>
          <a:lstStyle/>
          <a:p>
            <a:pPr fontAlgn="auto">
              <a:spcAft>
                <a:spcPts val="0"/>
              </a:spcAft>
              <a:defRPr/>
            </a:pPr>
            <a:r>
              <a:rPr lang="en-US" u="sng" dirty="0">
                <a:solidFill>
                  <a:schemeClr val="tx1"/>
                </a:solidFill>
                <a:latin typeface="Times New Roman" charset="0"/>
              </a:rPr>
              <a:t>NET REALISABLE VALUE</a:t>
            </a:r>
          </a:p>
        </p:txBody>
      </p:sp>
    </p:spTree>
  </p:cSld>
  <p:clrMapOvr>
    <a:masterClrMapping/>
  </p:clrMapOvr>
  <mc:AlternateContent xmlns:mc="http://schemas.openxmlformats.org/markup-compatibility/2006" xmlns:p14="http://schemas.microsoft.com/office/powerpoint/2010/main">
    <mc:Choice Requires="p14">
      <p:transition p14:dur="10">
        <p:split orient="vert"/>
      </p:transition>
    </mc:Choice>
    <mc:Fallback xmlns="">
      <p:transition>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p:cNvSpPr txBox="1">
            <a:spLocks noChangeArrowheads="1"/>
          </p:cNvSpPr>
          <p:nvPr/>
        </p:nvSpPr>
        <p:spPr bwMode="auto">
          <a:xfrm>
            <a:off x="0" y="838200"/>
            <a:ext cx="9144000" cy="5201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kumimoji="1" sz="2400">
                <a:solidFill>
                  <a:schemeClr val="tx1"/>
                </a:solidFill>
                <a:latin typeface="Times New Roman" charset="0"/>
              </a:defRPr>
            </a:lvl1pPr>
            <a:lvl2pPr eaLnBrk="0" hangingPunct="0">
              <a:defRPr kumimoji="1" sz="2400">
                <a:solidFill>
                  <a:schemeClr val="tx1"/>
                </a:solidFill>
                <a:latin typeface="Times New Roman" charset="0"/>
              </a:defRPr>
            </a:lvl2pPr>
            <a:lvl3pPr marL="1143000" indent="-228600" eaLnBrk="0" hangingPunct="0">
              <a:defRPr kumimoji="1" sz="2400">
                <a:solidFill>
                  <a:schemeClr val="tx1"/>
                </a:solidFill>
                <a:latin typeface="Times New Roman" charset="0"/>
              </a:defRPr>
            </a:lvl3pPr>
            <a:lvl4pPr marL="1600200" indent="-228600" eaLnBrk="0" hangingPunct="0">
              <a:defRPr kumimoji="1" sz="2400">
                <a:solidFill>
                  <a:schemeClr val="tx1"/>
                </a:solidFill>
                <a:latin typeface="Times New Roman" charset="0"/>
              </a:defRPr>
            </a:lvl4pPr>
            <a:lvl5pPr marL="2057400" indent="-228600" eaLnBrk="0" hangingPunct="0">
              <a:defRPr kumimoji="1" sz="2400">
                <a:solidFill>
                  <a:schemeClr val="tx1"/>
                </a:solidFill>
                <a:latin typeface="Times New Roman" charset="0"/>
              </a:defRPr>
            </a:lvl5pPr>
            <a:lvl6pPr marL="2514600" indent="-228600" eaLnBrk="0" fontAlgn="base" hangingPunct="0">
              <a:spcBef>
                <a:spcPct val="0"/>
              </a:spcBef>
              <a:spcAft>
                <a:spcPct val="0"/>
              </a:spcAft>
              <a:defRPr kumimoji="1" sz="2400">
                <a:solidFill>
                  <a:schemeClr val="tx1"/>
                </a:solidFill>
                <a:latin typeface="Times New Roman" charset="0"/>
              </a:defRPr>
            </a:lvl6pPr>
            <a:lvl7pPr marL="2971800" indent="-228600" eaLnBrk="0" fontAlgn="base" hangingPunct="0">
              <a:spcBef>
                <a:spcPct val="0"/>
              </a:spcBef>
              <a:spcAft>
                <a:spcPct val="0"/>
              </a:spcAft>
              <a:defRPr kumimoji="1" sz="2400">
                <a:solidFill>
                  <a:schemeClr val="tx1"/>
                </a:solidFill>
                <a:latin typeface="Times New Roman" charset="0"/>
              </a:defRPr>
            </a:lvl7pPr>
            <a:lvl8pPr marL="3429000" indent="-228600" eaLnBrk="0" fontAlgn="base" hangingPunct="0">
              <a:spcBef>
                <a:spcPct val="0"/>
              </a:spcBef>
              <a:spcAft>
                <a:spcPct val="0"/>
              </a:spcAft>
              <a:defRPr kumimoji="1" sz="2400">
                <a:solidFill>
                  <a:schemeClr val="tx1"/>
                </a:solidFill>
                <a:latin typeface="Times New Roman" charset="0"/>
              </a:defRPr>
            </a:lvl8pPr>
            <a:lvl9pPr marL="3886200" indent="-228600" eaLnBrk="0" fontAlgn="base" hangingPunct="0">
              <a:spcBef>
                <a:spcPct val="0"/>
              </a:spcBef>
              <a:spcAft>
                <a:spcPct val="0"/>
              </a:spcAft>
              <a:defRPr kumimoji="1" sz="2400">
                <a:solidFill>
                  <a:schemeClr val="tx1"/>
                </a:solidFill>
                <a:latin typeface="Times New Roman" charset="0"/>
              </a:defRPr>
            </a:lvl9pPr>
          </a:lstStyle>
          <a:p>
            <a:pPr eaLnBrk="1" hangingPunct="1">
              <a:spcBef>
                <a:spcPct val="50000"/>
              </a:spcBef>
            </a:pPr>
            <a:r>
              <a:rPr kumimoji="0" lang="en-US" sz="4400" b="1" dirty="0"/>
              <a:t> </a:t>
            </a:r>
            <a:r>
              <a:rPr kumimoji="0" lang="en-US" sz="4400" b="1" u="sng" dirty="0"/>
              <a:t>DISCLOSURE REQIREMENTS</a:t>
            </a:r>
          </a:p>
          <a:p>
            <a:pPr marL="800100" lvl="1" indent="-342900" eaLnBrk="1" hangingPunct="1">
              <a:spcBef>
                <a:spcPct val="50000"/>
              </a:spcBef>
              <a:buClr>
                <a:schemeClr val="bg2">
                  <a:lumMod val="50000"/>
                </a:schemeClr>
              </a:buClr>
              <a:buFont typeface="Wingdings" pitchFamily="2" charset="2"/>
              <a:buChar char="v"/>
            </a:pPr>
            <a:r>
              <a:rPr kumimoji="0" lang="en-US" b="1" dirty="0">
                <a:cs typeface="Times New Roman" charset="0"/>
              </a:rPr>
              <a:t>Accounting policies adopted in measuring                                                                     inventories.</a:t>
            </a:r>
          </a:p>
          <a:p>
            <a:pPr marL="800100" lvl="1" indent="-342900" eaLnBrk="1" hangingPunct="1">
              <a:spcBef>
                <a:spcPct val="50000"/>
              </a:spcBef>
              <a:buClr>
                <a:schemeClr val="bg2">
                  <a:lumMod val="50000"/>
                </a:schemeClr>
              </a:buClr>
              <a:buFont typeface="Wingdings" pitchFamily="2" charset="2"/>
              <a:buChar char="v"/>
            </a:pPr>
            <a:r>
              <a:rPr kumimoji="0" lang="en-US" b="1" dirty="0">
                <a:cs typeface="Times New Roman" charset="0"/>
              </a:rPr>
              <a:t>Cost formula used.</a:t>
            </a:r>
          </a:p>
          <a:p>
            <a:pPr marL="800100" lvl="1" indent="-342900" eaLnBrk="1" hangingPunct="1">
              <a:spcBef>
                <a:spcPct val="50000"/>
              </a:spcBef>
              <a:buClr>
                <a:schemeClr val="bg2">
                  <a:lumMod val="50000"/>
                </a:schemeClr>
              </a:buClr>
              <a:buFont typeface="Wingdings" pitchFamily="2" charset="2"/>
              <a:buChar char="v"/>
            </a:pPr>
            <a:r>
              <a:rPr kumimoji="0" lang="en-US" b="1" dirty="0">
                <a:cs typeface="Times New Roman" charset="0"/>
              </a:rPr>
              <a:t>Total carrying amount of inventories.</a:t>
            </a:r>
          </a:p>
          <a:p>
            <a:pPr marL="800100" lvl="1" indent="-342900" eaLnBrk="1" hangingPunct="1">
              <a:spcBef>
                <a:spcPct val="50000"/>
              </a:spcBef>
              <a:buClr>
                <a:schemeClr val="bg2">
                  <a:lumMod val="50000"/>
                </a:schemeClr>
              </a:buClr>
              <a:buFont typeface="Wingdings" pitchFamily="2" charset="2"/>
              <a:buChar char="v"/>
            </a:pPr>
            <a:r>
              <a:rPr kumimoji="0" lang="en-US" b="1" dirty="0">
                <a:cs typeface="Times New Roman" charset="0"/>
              </a:rPr>
              <a:t>Classification of the above into  raw materials and components, work in progress, finished goods, stores and spares, and loose tools.</a:t>
            </a:r>
          </a:p>
          <a:p>
            <a:pPr marL="342900" indent="-342900" eaLnBrk="1" hangingPunct="1">
              <a:spcBef>
                <a:spcPct val="50000"/>
              </a:spcBef>
              <a:buClr>
                <a:schemeClr val="bg2">
                  <a:lumMod val="50000"/>
                </a:schemeClr>
              </a:buClr>
              <a:buFont typeface="Wingdings" pitchFamily="2" charset="2"/>
              <a:buChar char="v"/>
            </a:pPr>
            <a:endParaRPr kumimoji="0" lang="en-US" b="1" dirty="0">
              <a:solidFill>
                <a:srgbClr val="FFCC00"/>
              </a:solidFill>
              <a:cs typeface="Times New Roman" charset="0"/>
            </a:endParaRPr>
          </a:p>
          <a:p>
            <a:pPr eaLnBrk="1" hangingPunct="1">
              <a:spcBef>
                <a:spcPct val="50000"/>
              </a:spcBef>
            </a:pPr>
            <a:endParaRPr kumimoji="0" lang="en-US" b="1" dirty="0">
              <a:solidFill>
                <a:srgbClr val="FFCC00"/>
              </a:solidFill>
            </a:endParaRPr>
          </a:p>
        </p:txBody>
      </p:sp>
    </p:spTree>
  </p:cSld>
  <p:clrMapOvr>
    <a:masterClrMapping/>
  </p:clrMapOvr>
  <mc:AlternateContent xmlns:mc="http://schemas.openxmlformats.org/markup-compatibility/2006" xmlns:p14="http://schemas.microsoft.com/office/powerpoint/2010/main">
    <mc:Choice Requires="p14">
      <p:transition p14:dur="10">
        <p:split orient="vert"/>
      </p:transition>
    </mc:Choice>
    <mc:Fallback xmlns="">
      <p:transition>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5"/>
          <p:cNvSpPr>
            <a:spLocks noGrp="1" noChangeArrowheads="1"/>
          </p:cNvSpPr>
          <p:nvPr>
            <p:ph idx="1"/>
          </p:nvPr>
        </p:nvSpPr>
        <p:spPr/>
        <p:txBody>
          <a:bodyPr rtlCol="0">
            <a:normAutofit/>
          </a:bodyPr>
          <a:lstStyle/>
          <a:p>
            <a:pPr fontAlgn="auto">
              <a:spcAft>
                <a:spcPts val="0"/>
              </a:spcAft>
              <a:buFont typeface="Wingdings" pitchFamily="2" charset="2"/>
              <a:buChar char="v"/>
              <a:defRPr/>
            </a:pPr>
            <a:r>
              <a:rPr lang="en-US" dirty="0" smtClean="0">
                <a:solidFill>
                  <a:schemeClr val="tx1">
                    <a:lumMod val="75000"/>
                    <a:lumOff val="25000"/>
                  </a:schemeClr>
                </a:solidFill>
              </a:rPr>
              <a:t>Specifies the principals for valuing the inventory.</a:t>
            </a:r>
          </a:p>
          <a:p>
            <a:pPr fontAlgn="auto">
              <a:spcAft>
                <a:spcPts val="0"/>
              </a:spcAft>
              <a:buFont typeface="Wingdings" pitchFamily="2" charset="2"/>
              <a:buChar char="v"/>
              <a:defRPr/>
            </a:pPr>
            <a:endParaRPr lang="en-US" dirty="0" smtClean="0">
              <a:solidFill>
                <a:schemeClr val="tx1">
                  <a:lumMod val="75000"/>
                  <a:lumOff val="25000"/>
                </a:schemeClr>
              </a:solidFill>
            </a:endParaRPr>
          </a:p>
          <a:p>
            <a:pPr fontAlgn="auto">
              <a:spcAft>
                <a:spcPts val="0"/>
              </a:spcAft>
              <a:buFont typeface="Wingdings" pitchFamily="2" charset="2"/>
              <a:buChar char="v"/>
              <a:defRPr/>
            </a:pPr>
            <a:r>
              <a:rPr lang="en-US" dirty="0" smtClean="0">
                <a:solidFill>
                  <a:schemeClr val="tx1">
                    <a:lumMod val="75000"/>
                    <a:lumOff val="25000"/>
                  </a:schemeClr>
                </a:solidFill>
              </a:rPr>
              <a:t>Disclosure of the specific policies adopted by the management for the valuation of inventory.</a:t>
            </a:r>
          </a:p>
        </p:txBody>
      </p:sp>
      <p:sp>
        <p:nvSpPr>
          <p:cNvPr id="5124" name="Rectangle 4"/>
          <p:cNvSpPr>
            <a:spLocks noGrp="1" noChangeArrowheads="1"/>
          </p:cNvSpPr>
          <p:nvPr>
            <p:ph type="title"/>
          </p:nvPr>
        </p:nvSpPr>
        <p:spPr/>
        <p:txBody>
          <a:bodyPr/>
          <a:lstStyle/>
          <a:p>
            <a:pPr fontAlgn="auto">
              <a:spcAft>
                <a:spcPts val="0"/>
              </a:spcAft>
              <a:defRPr/>
            </a:pPr>
            <a:r>
              <a:rPr lang="en-US" dirty="0">
                <a:solidFill>
                  <a:srgbClr val="0070C0"/>
                </a:solidFill>
              </a:rPr>
              <a:t>              </a:t>
            </a:r>
            <a:r>
              <a:rPr lang="en-US" u="sng" dirty="0">
                <a:solidFill>
                  <a:schemeClr val="tx1"/>
                </a:solidFill>
                <a:latin typeface="Times New Roman" charset="0"/>
              </a:rPr>
              <a:t>PURPOSE</a:t>
            </a:r>
          </a:p>
        </p:txBody>
      </p:sp>
    </p:spTree>
  </p:cSld>
  <p:clrMapOvr>
    <a:masterClrMapping/>
  </p:clrMapOvr>
  <mc:AlternateContent xmlns:mc="http://schemas.openxmlformats.org/markup-compatibility/2006" xmlns:p14="http://schemas.microsoft.com/office/powerpoint/2010/main">
    <mc:Choice Requires="p14">
      <p:transition p14:dur="10">
        <p:split orient="vert"/>
      </p:transition>
    </mc:Choice>
    <mc:Fallback xmlns="">
      <p:transition>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Rectangle 5"/>
          <p:cNvSpPr>
            <a:spLocks noGrp="1" noChangeArrowheads="1"/>
          </p:cNvSpPr>
          <p:nvPr>
            <p:ph idx="1"/>
          </p:nvPr>
        </p:nvSpPr>
        <p:spPr>
          <a:xfrm>
            <a:off x="685800" y="1371600"/>
            <a:ext cx="7772400" cy="4937720"/>
          </a:xfrm>
        </p:spPr>
        <p:txBody>
          <a:bodyPr rtlCol="0">
            <a:normAutofit lnSpcReduction="10000"/>
          </a:bodyPr>
          <a:lstStyle/>
          <a:p>
            <a:pPr marL="548640" indent="-411480" fontAlgn="auto">
              <a:lnSpc>
                <a:spcPct val="80000"/>
              </a:lnSpc>
              <a:spcAft>
                <a:spcPts val="0"/>
              </a:spcAft>
              <a:buClr>
                <a:schemeClr val="tx1">
                  <a:shade val="95000"/>
                </a:schemeClr>
              </a:buClr>
              <a:buFont typeface="Wingdings" pitchFamily="2" charset="2"/>
              <a:buNone/>
              <a:defRPr/>
            </a:pPr>
            <a:r>
              <a:rPr lang="en-US" dirty="0">
                <a:latin typeface="Verdana" pitchFamily="34" charset="0"/>
                <a:cs typeface="Times New Roman" charset="0"/>
              </a:rPr>
              <a:t>   </a:t>
            </a:r>
            <a:r>
              <a:rPr lang="en-US" sz="2200" dirty="0">
                <a:cs typeface="Times New Roman" charset="0"/>
              </a:rPr>
              <a:t>This statement should be applied in accounting for inventories </a:t>
            </a:r>
            <a:r>
              <a:rPr lang="en-US" sz="2200" b="1" dirty="0">
                <a:cs typeface="Times New Roman" charset="0"/>
              </a:rPr>
              <a:t>other than</a:t>
            </a:r>
            <a:r>
              <a:rPr lang="en-US" sz="2200" dirty="0">
                <a:cs typeface="Times New Roman" charset="0"/>
              </a:rPr>
              <a:t>:</a:t>
            </a:r>
          </a:p>
          <a:p>
            <a:pPr marL="548640" indent="-411480" fontAlgn="auto">
              <a:lnSpc>
                <a:spcPct val="80000"/>
              </a:lnSpc>
              <a:spcAft>
                <a:spcPts val="0"/>
              </a:spcAft>
              <a:buClr>
                <a:schemeClr val="tx1">
                  <a:shade val="95000"/>
                </a:schemeClr>
              </a:buClr>
              <a:buFont typeface="Wingdings" pitchFamily="2" charset="2"/>
              <a:buNone/>
              <a:defRPr/>
            </a:pPr>
            <a:endParaRPr lang="en-US" sz="2200" dirty="0">
              <a:cs typeface="Times New Roman" charset="0"/>
            </a:endParaRPr>
          </a:p>
          <a:p>
            <a:pPr marL="548640" indent="-411480" fontAlgn="auto">
              <a:lnSpc>
                <a:spcPct val="80000"/>
              </a:lnSpc>
              <a:spcAft>
                <a:spcPts val="0"/>
              </a:spcAft>
              <a:buClr>
                <a:schemeClr val="accent1">
                  <a:lumMod val="50000"/>
                </a:schemeClr>
              </a:buClr>
              <a:buSzPct val="80000"/>
              <a:buFont typeface="Wingdings" pitchFamily="2" charset="2"/>
              <a:buChar char="v"/>
              <a:defRPr/>
            </a:pPr>
            <a:r>
              <a:rPr lang="en-US" sz="2200" dirty="0"/>
              <a:t>Work in progress arising under construction contracts, including directly related service contracts.</a:t>
            </a:r>
          </a:p>
          <a:p>
            <a:pPr marL="548640" indent="-411480" fontAlgn="auto">
              <a:lnSpc>
                <a:spcPct val="80000"/>
              </a:lnSpc>
              <a:spcAft>
                <a:spcPts val="0"/>
              </a:spcAft>
              <a:buClr>
                <a:schemeClr val="accent1">
                  <a:lumMod val="50000"/>
                </a:schemeClr>
              </a:buClr>
              <a:buSzPct val="80000"/>
              <a:buFont typeface="Wingdings" pitchFamily="2" charset="2"/>
              <a:buChar char="v"/>
              <a:defRPr/>
            </a:pPr>
            <a:endParaRPr lang="en-US" sz="2200" dirty="0"/>
          </a:p>
          <a:p>
            <a:pPr marL="548640" indent="-411480" fontAlgn="auto">
              <a:lnSpc>
                <a:spcPct val="80000"/>
              </a:lnSpc>
              <a:spcAft>
                <a:spcPts val="0"/>
              </a:spcAft>
              <a:buClr>
                <a:schemeClr val="accent1">
                  <a:lumMod val="50000"/>
                </a:schemeClr>
              </a:buClr>
              <a:buSzPct val="80000"/>
              <a:buFont typeface="Wingdings" pitchFamily="2" charset="2"/>
              <a:buChar char="v"/>
              <a:defRPr/>
            </a:pPr>
            <a:r>
              <a:rPr lang="en-US" sz="2200" dirty="0"/>
              <a:t>Work in progress arising in the ordinary course of business of service providers.</a:t>
            </a:r>
          </a:p>
          <a:p>
            <a:pPr marL="548640" indent="-411480" fontAlgn="auto">
              <a:lnSpc>
                <a:spcPct val="80000"/>
              </a:lnSpc>
              <a:spcAft>
                <a:spcPts val="0"/>
              </a:spcAft>
              <a:buClr>
                <a:schemeClr val="accent1">
                  <a:lumMod val="50000"/>
                </a:schemeClr>
              </a:buClr>
              <a:buSzPct val="80000"/>
              <a:buFont typeface="Wingdings" pitchFamily="2" charset="2"/>
              <a:buChar char="v"/>
              <a:defRPr/>
            </a:pPr>
            <a:endParaRPr lang="en-US" sz="2200" dirty="0"/>
          </a:p>
          <a:p>
            <a:pPr marL="548640" indent="-411480" fontAlgn="auto">
              <a:lnSpc>
                <a:spcPct val="80000"/>
              </a:lnSpc>
              <a:spcAft>
                <a:spcPts val="0"/>
              </a:spcAft>
              <a:buClr>
                <a:schemeClr val="accent1">
                  <a:lumMod val="50000"/>
                </a:schemeClr>
              </a:buClr>
              <a:buSzPct val="80000"/>
              <a:buFont typeface="Wingdings" pitchFamily="2" charset="2"/>
              <a:buChar char="v"/>
              <a:defRPr/>
            </a:pPr>
            <a:r>
              <a:rPr lang="en-US" sz="2200" dirty="0"/>
              <a:t>Shares, debentures and other financial instruments held as stock-in-trade; And.</a:t>
            </a:r>
          </a:p>
          <a:p>
            <a:pPr marL="548640" indent="-411480" fontAlgn="auto">
              <a:lnSpc>
                <a:spcPct val="80000"/>
              </a:lnSpc>
              <a:spcAft>
                <a:spcPts val="0"/>
              </a:spcAft>
              <a:buClr>
                <a:schemeClr val="accent1">
                  <a:lumMod val="50000"/>
                </a:schemeClr>
              </a:buClr>
              <a:buSzPct val="80000"/>
              <a:buFont typeface="Wingdings" pitchFamily="2" charset="2"/>
              <a:buChar char="v"/>
              <a:defRPr/>
            </a:pPr>
            <a:endParaRPr lang="en-US" sz="2200" dirty="0"/>
          </a:p>
          <a:p>
            <a:pPr marL="548640" indent="-411480" fontAlgn="auto">
              <a:lnSpc>
                <a:spcPct val="80000"/>
              </a:lnSpc>
              <a:spcAft>
                <a:spcPts val="0"/>
              </a:spcAft>
              <a:buClr>
                <a:schemeClr val="accent1">
                  <a:lumMod val="50000"/>
                </a:schemeClr>
              </a:buClr>
              <a:buSzPct val="80000"/>
              <a:buFont typeface="Wingdings" pitchFamily="2" charset="2"/>
              <a:buChar char="v"/>
              <a:defRPr/>
            </a:pPr>
            <a:r>
              <a:rPr lang="en-US" sz="2200" dirty="0"/>
              <a:t>Producers’ inventories of livestock, agricultural and forest products, and mineral oils, ores and gases to that extent that they are measured at net </a:t>
            </a:r>
            <a:r>
              <a:rPr lang="en-US" sz="2200" dirty="0" smtClean="0"/>
              <a:t>realizable </a:t>
            </a:r>
            <a:r>
              <a:rPr lang="en-US" sz="2200" dirty="0"/>
              <a:t>value in accordance with well established practices in those industries.</a:t>
            </a:r>
          </a:p>
          <a:p>
            <a:pPr marL="548640" indent="-411480" fontAlgn="auto">
              <a:lnSpc>
                <a:spcPct val="80000"/>
              </a:lnSpc>
              <a:spcAft>
                <a:spcPts val="0"/>
              </a:spcAft>
              <a:buClr>
                <a:schemeClr val="accent1">
                  <a:lumMod val="50000"/>
                </a:schemeClr>
              </a:buClr>
              <a:buSzPct val="80000"/>
              <a:buFont typeface="Wingdings" pitchFamily="2" charset="2"/>
              <a:buChar char="v"/>
              <a:defRPr/>
            </a:pPr>
            <a:endParaRPr lang="en-US" sz="2200" dirty="0"/>
          </a:p>
        </p:txBody>
      </p:sp>
      <p:sp>
        <p:nvSpPr>
          <p:cNvPr id="6148" name="Rectangle 4"/>
          <p:cNvSpPr>
            <a:spLocks noGrp="1" noChangeArrowheads="1"/>
          </p:cNvSpPr>
          <p:nvPr>
            <p:ph type="title"/>
          </p:nvPr>
        </p:nvSpPr>
        <p:spPr>
          <a:xfrm>
            <a:off x="685800" y="228600"/>
            <a:ext cx="8080375" cy="1143000"/>
          </a:xfrm>
        </p:spPr>
        <p:txBody>
          <a:bodyPr/>
          <a:lstStyle/>
          <a:p>
            <a:pPr fontAlgn="auto">
              <a:spcAft>
                <a:spcPts val="0"/>
              </a:spcAft>
              <a:defRPr/>
            </a:pPr>
            <a:r>
              <a:rPr lang="en-US" dirty="0">
                <a:solidFill>
                  <a:schemeClr val="tx1"/>
                </a:solidFill>
              </a:rPr>
              <a:t>                  </a:t>
            </a:r>
            <a:r>
              <a:rPr lang="en-US" u="sng" dirty="0">
                <a:solidFill>
                  <a:schemeClr val="tx1"/>
                </a:solidFill>
                <a:latin typeface="Times New Roman" charset="0"/>
              </a:rPr>
              <a:t>SCOPE</a:t>
            </a:r>
          </a:p>
        </p:txBody>
      </p:sp>
    </p:spTree>
  </p:cSld>
  <p:clrMapOvr>
    <a:masterClrMapping/>
  </p:clrMapOvr>
  <mc:AlternateContent xmlns:mc="http://schemas.openxmlformats.org/markup-compatibility/2006" xmlns:p14="http://schemas.microsoft.com/office/powerpoint/2010/main">
    <mc:Choice Requires="p14">
      <p:transition p14:dur="10">
        <p:split orient="vert"/>
      </p:transition>
    </mc:Choice>
    <mc:Fallback xmlns="">
      <p:transition>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85" name="Rectangle 17"/>
          <p:cNvSpPr>
            <a:spLocks noGrp="1" noChangeArrowheads="1"/>
          </p:cNvSpPr>
          <p:nvPr>
            <p:ph type="title"/>
          </p:nvPr>
        </p:nvSpPr>
        <p:spPr/>
        <p:txBody>
          <a:bodyPr/>
          <a:lstStyle/>
          <a:p>
            <a:pPr fontAlgn="auto">
              <a:spcAft>
                <a:spcPts val="0"/>
              </a:spcAft>
              <a:defRPr/>
            </a:pPr>
            <a:r>
              <a:rPr lang="en-US" u="sng" dirty="0">
                <a:solidFill>
                  <a:schemeClr val="tx1"/>
                </a:solidFill>
                <a:latin typeface="Times New Roman" charset="0"/>
              </a:rPr>
              <a:t>RELEVANT DEFINITIONS</a:t>
            </a:r>
          </a:p>
        </p:txBody>
      </p:sp>
      <p:sp>
        <p:nvSpPr>
          <p:cNvPr id="9219" name="Rectangle 19"/>
          <p:cNvSpPr>
            <a:spLocks noChangeArrowheads="1"/>
          </p:cNvSpPr>
          <p:nvPr/>
        </p:nvSpPr>
        <p:spPr bwMode="auto">
          <a:xfrm>
            <a:off x="0" y="2112963"/>
            <a:ext cx="9144000"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tIns="0" bIns="0">
            <a:spAutoFit/>
          </a:bodyPr>
          <a:lstStyle/>
          <a:p>
            <a:endParaRPr lang="en-US" sz="1400"/>
          </a:p>
          <a:p>
            <a:pPr lvl="1" eaLnBrk="0" hangingPunct="0"/>
            <a:endParaRPr lang="en-US"/>
          </a:p>
        </p:txBody>
      </p:sp>
      <p:sp>
        <p:nvSpPr>
          <p:cNvPr id="9220" name="Rectangle 20"/>
          <p:cNvSpPr>
            <a:spLocks noChangeArrowheads="1"/>
          </p:cNvSpPr>
          <p:nvPr/>
        </p:nvSpPr>
        <p:spPr bwMode="auto">
          <a:xfrm>
            <a:off x="0" y="2690813"/>
            <a:ext cx="914400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tIns="0" bIns="0">
            <a:spAutoFit/>
          </a:bodyPr>
          <a:lstStyle/>
          <a:p>
            <a:endParaRPr lang="en-US"/>
          </a:p>
          <a:p>
            <a:pPr eaLnBrk="0" hangingPunct="0"/>
            <a:endParaRPr lang="en-US"/>
          </a:p>
        </p:txBody>
      </p:sp>
      <p:sp>
        <p:nvSpPr>
          <p:cNvPr id="9221" name="Text Box 25"/>
          <p:cNvSpPr txBox="1">
            <a:spLocks noChangeArrowheads="1"/>
          </p:cNvSpPr>
          <p:nvPr/>
        </p:nvSpPr>
        <p:spPr bwMode="auto">
          <a:xfrm>
            <a:off x="457200" y="1828800"/>
            <a:ext cx="8686800" cy="5447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marL="457200" indent="-457200" eaLnBrk="0" hangingPunct="0">
              <a:defRPr kumimoji="1" sz="2400">
                <a:solidFill>
                  <a:schemeClr val="tx1"/>
                </a:solidFill>
                <a:latin typeface="Times New Roman" charset="0"/>
              </a:defRPr>
            </a:lvl1pPr>
            <a:lvl2pPr marL="914400" indent="-457200" eaLnBrk="0" hangingPunct="0">
              <a:defRPr kumimoji="1" sz="2400">
                <a:solidFill>
                  <a:schemeClr val="tx1"/>
                </a:solidFill>
                <a:latin typeface="Times New Roman" charset="0"/>
              </a:defRPr>
            </a:lvl2pPr>
            <a:lvl3pPr marL="1143000" indent="-228600" eaLnBrk="0" hangingPunct="0">
              <a:defRPr kumimoji="1" sz="2400">
                <a:solidFill>
                  <a:schemeClr val="tx1"/>
                </a:solidFill>
                <a:latin typeface="Times New Roman" charset="0"/>
              </a:defRPr>
            </a:lvl3pPr>
            <a:lvl4pPr marL="1600200" indent="-228600" eaLnBrk="0" hangingPunct="0">
              <a:defRPr kumimoji="1" sz="2400">
                <a:solidFill>
                  <a:schemeClr val="tx1"/>
                </a:solidFill>
                <a:latin typeface="Times New Roman" charset="0"/>
              </a:defRPr>
            </a:lvl4pPr>
            <a:lvl5pPr marL="2057400" indent="-228600" eaLnBrk="0" hangingPunct="0">
              <a:defRPr kumimoji="1" sz="2400">
                <a:solidFill>
                  <a:schemeClr val="tx1"/>
                </a:solidFill>
                <a:latin typeface="Times New Roman" charset="0"/>
              </a:defRPr>
            </a:lvl5pPr>
            <a:lvl6pPr marL="2514600" indent="-228600" eaLnBrk="0" fontAlgn="base" hangingPunct="0">
              <a:spcBef>
                <a:spcPct val="0"/>
              </a:spcBef>
              <a:spcAft>
                <a:spcPct val="0"/>
              </a:spcAft>
              <a:defRPr kumimoji="1" sz="2400">
                <a:solidFill>
                  <a:schemeClr val="tx1"/>
                </a:solidFill>
                <a:latin typeface="Times New Roman" charset="0"/>
              </a:defRPr>
            </a:lvl6pPr>
            <a:lvl7pPr marL="2971800" indent="-228600" eaLnBrk="0" fontAlgn="base" hangingPunct="0">
              <a:spcBef>
                <a:spcPct val="0"/>
              </a:spcBef>
              <a:spcAft>
                <a:spcPct val="0"/>
              </a:spcAft>
              <a:defRPr kumimoji="1" sz="2400">
                <a:solidFill>
                  <a:schemeClr val="tx1"/>
                </a:solidFill>
                <a:latin typeface="Times New Roman" charset="0"/>
              </a:defRPr>
            </a:lvl7pPr>
            <a:lvl8pPr marL="3429000" indent="-228600" eaLnBrk="0" fontAlgn="base" hangingPunct="0">
              <a:spcBef>
                <a:spcPct val="0"/>
              </a:spcBef>
              <a:spcAft>
                <a:spcPct val="0"/>
              </a:spcAft>
              <a:defRPr kumimoji="1" sz="2400">
                <a:solidFill>
                  <a:schemeClr val="tx1"/>
                </a:solidFill>
                <a:latin typeface="Times New Roman" charset="0"/>
              </a:defRPr>
            </a:lvl8pPr>
            <a:lvl9pPr marL="3886200" indent="-228600" eaLnBrk="0" fontAlgn="base" hangingPunct="0">
              <a:spcBef>
                <a:spcPct val="0"/>
              </a:spcBef>
              <a:spcAft>
                <a:spcPct val="0"/>
              </a:spcAft>
              <a:defRPr kumimoji="1" sz="2400">
                <a:solidFill>
                  <a:schemeClr val="tx1"/>
                </a:solidFill>
                <a:latin typeface="Times New Roman" charset="0"/>
              </a:defRPr>
            </a:lvl9pPr>
          </a:lstStyle>
          <a:p>
            <a:pPr eaLnBrk="1" hangingPunct="1">
              <a:spcBef>
                <a:spcPct val="50000"/>
              </a:spcBef>
              <a:buClr>
                <a:schemeClr val="bg2">
                  <a:lumMod val="50000"/>
                </a:schemeClr>
              </a:buClr>
              <a:buFont typeface="Wingdings" pitchFamily="2" charset="2"/>
              <a:buChar char="v"/>
            </a:pPr>
            <a:r>
              <a:rPr kumimoji="0" lang="en-US" b="1" u="sng" dirty="0">
                <a:cs typeface="Times New Roman" charset="0"/>
              </a:rPr>
              <a:t>Inventories</a:t>
            </a:r>
            <a:r>
              <a:rPr kumimoji="0" lang="en-US" dirty="0">
                <a:cs typeface="Times New Roman" charset="0"/>
              </a:rPr>
              <a:t> are assets :</a:t>
            </a:r>
          </a:p>
          <a:p>
            <a:pPr lvl="1" eaLnBrk="1" hangingPunct="1">
              <a:spcBef>
                <a:spcPct val="50000"/>
              </a:spcBef>
              <a:buSzPct val="72000"/>
              <a:buFont typeface="Wingdings" pitchFamily="2" charset="2"/>
              <a:buChar char="q"/>
            </a:pPr>
            <a:r>
              <a:rPr kumimoji="0" lang="en-US" dirty="0"/>
              <a:t>held for sale in the ordinary course of business. </a:t>
            </a:r>
          </a:p>
          <a:p>
            <a:pPr lvl="1" eaLnBrk="1" hangingPunct="1">
              <a:spcBef>
                <a:spcPct val="50000"/>
              </a:spcBef>
              <a:buSzPct val="72000"/>
              <a:buFont typeface="Wingdings" pitchFamily="2" charset="2"/>
              <a:buChar char="q"/>
            </a:pPr>
            <a:r>
              <a:rPr kumimoji="0" lang="en-US" dirty="0"/>
              <a:t>in the process of production for such sale. </a:t>
            </a:r>
          </a:p>
          <a:p>
            <a:pPr lvl="1" eaLnBrk="1" hangingPunct="1">
              <a:spcBef>
                <a:spcPct val="50000"/>
              </a:spcBef>
              <a:buSzPct val="72000"/>
              <a:buFont typeface="Wingdings" pitchFamily="2" charset="2"/>
              <a:buChar char="q"/>
            </a:pPr>
            <a:r>
              <a:rPr kumimoji="0" lang="en-US" dirty="0"/>
              <a:t>in the form of materials or supplies to be consumed in the production process or in the rendering of services. </a:t>
            </a:r>
          </a:p>
          <a:p>
            <a:pPr eaLnBrk="1" hangingPunct="1">
              <a:spcBef>
                <a:spcPct val="50000"/>
              </a:spcBef>
              <a:buSzPct val="72000"/>
              <a:buFont typeface="Wingdings" pitchFamily="2" charset="2"/>
              <a:buChar char="q"/>
            </a:pPr>
            <a:endParaRPr kumimoji="0" lang="en-US" dirty="0"/>
          </a:p>
          <a:p>
            <a:pPr eaLnBrk="1" hangingPunct="1">
              <a:spcBef>
                <a:spcPct val="50000"/>
              </a:spcBef>
              <a:buClr>
                <a:schemeClr val="bg2">
                  <a:lumMod val="50000"/>
                </a:schemeClr>
              </a:buClr>
              <a:buFont typeface="Wingdings" pitchFamily="2" charset="2"/>
              <a:buChar char="v"/>
            </a:pPr>
            <a:r>
              <a:rPr kumimoji="0" lang="en-US" b="1" u="sng" dirty="0">
                <a:cs typeface="Times New Roman" charset="0"/>
              </a:rPr>
              <a:t>Net Realisable Value</a:t>
            </a:r>
            <a:r>
              <a:rPr kumimoji="0" lang="en-US" dirty="0">
                <a:cs typeface="Times New Roman" charset="0"/>
              </a:rPr>
              <a:t> is the estimated selling price in the ordinary course of business less the estimated costs of completion and the estimated cost necessary to make the sale.</a:t>
            </a:r>
          </a:p>
          <a:p>
            <a:pPr eaLnBrk="1" hangingPunct="1">
              <a:spcBef>
                <a:spcPct val="50000"/>
              </a:spcBef>
            </a:pPr>
            <a:endParaRPr kumimoji="0" lang="en-US" dirty="0"/>
          </a:p>
          <a:p>
            <a:pPr eaLnBrk="1" hangingPunct="1">
              <a:spcBef>
                <a:spcPct val="50000"/>
              </a:spcBef>
            </a:pPr>
            <a:endParaRPr kumimoji="0" lang="en-US" dirty="0"/>
          </a:p>
        </p:txBody>
      </p:sp>
    </p:spTree>
  </p:cSld>
  <p:clrMapOvr>
    <a:masterClrMapping/>
  </p:clrMapOvr>
  <mc:AlternateContent xmlns:mc="http://schemas.openxmlformats.org/markup-compatibility/2006" xmlns:p14="http://schemas.microsoft.com/office/powerpoint/2010/main">
    <mc:Choice Requires="p14">
      <p:transition p14:dur="10">
        <p:split orient="vert"/>
      </p:transition>
    </mc:Choice>
    <mc:Fallback xmlns="">
      <p:transition>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5"/>
          <p:cNvSpPr>
            <a:spLocks noGrp="1" noChangeArrowheads="1"/>
          </p:cNvSpPr>
          <p:nvPr>
            <p:ph idx="1"/>
          </p:nvPr>
        </p:nvSpPr>
        <p:spPr>
          <a:xfrm>
            <a:off x="467544" y="1628800"/>
            <a:ext cx="8229600" cy="4876800"/>
          </a:xfrm>
        </p:spPr>
        <p:txBody>
          <a:bodyPr/>
          <a:lstStyle/>
          <a:p>
            <a:pPr>
              <a:buFont typeface="Wingdings" pitchFamily="2" charset="2"/>
              <a:buChar char="v"/>
            </a:pPr>
            <a:r>
              <a:rPr lang="en-US" b="1" dirty="0" smtClean="0">
                <a:cs typeface="Times New Roman" charset="0"/>
              </a:rPr>
              <a:t>Inventories should be valued at the </a:t>
            </a:r>
            <a:r>
              <a:rPr lang="en-US" b="1" u="sng" dirty="0" smtClean="0">
                <a:cs typeface="Times New Roman" charset="0"/>
              </a:rPr>
              <a:t>lower of </a:t>
            </a:r>
            <a:r>
              <a:rPr lang="en-US" b="1" i="1" u="sng" dirty="0" smtClean="0">
                <a:cs typeface="Times New Roman" charset="0"/>
              </a:rPr>
              <a:t>Cost</a:t>
            </a:r>
            <a:r>
              <a:rPr lang="en-US" b="1" u="sng" dirty="0" smtClean="0">
                <a:cs typeface="Times New Roman" charset="0"/>
              </a:rPr>
              <a:t> and </a:t>
            </a:r>
            <a:r>
              <a:rPr lang="en-US" b="1" i="1" u="sng" dirty="0" smtClean="0">
                <a:cs typeface="Times New Roman" charset="0"/>
              </a:rPr>
              <a:t>Net Realisable Value</a:t>
            </a:r>
            <a:r>
              <a:rPr lang="en-US" b="1" dirty="0" smtClean="0">
                <a:cs typeface="Times New Roman" charset="0"/>
              </a:rPr>
              <a:t>.</a:t>
            </a:r>
          </a:p>
          <a:p>
            <a:pPr marL="109728" indent="0">
              <a:buNone/>
            </a:pPr>
            <a:endParaRPr lang="en-US" b="1" dirty="0" smtClean="0">
              <a:cs typeface="Times New Roman" charset="0"/>
            </a:endParaRPr>
          </a:p>
          <a:p>
            <a:pPr>
              <a:buFont typeface="Wingdings" pitchFamily="2" charset="2"/>
              <a:buNone/>
            </a:pPr>
            <a:endParaRPr lang="en-US" b="1" dirty="0" smtClean="0">
              <a:cs typeface="Times New Roman" charset="0"/>
            </a:endParaRPr>
          </a:p>
          <a:p>
            <a:pPr>
              <a:buFont typeface="Wingdings" pitchFamily="2" charset="2"/>
              <a:buNone/>
            </a:pPr>
            <a:r>
              <a:rPr lang="en-US" b="1" dirty="0" smtClean="0">
                <a:cs typeface="Times New Roman" charset="0"/>
              </a:rPr>
              <a:t>    The Practice of writing down inventories below cost to Net Realisable Value is consistent with the view that assets should not be carried in excess of amounts expected to be realised from their sale or use. </a:t>
            </a:r>
          </a:p>
          <a:p>
            <a:pPr>
              <a:buFont typeface="Wingdings" pitchFamily="2" charset="2"/>
              <a:buBlip>
                <a:blip r:embed="rId2"/>
              </a:buBlip>
            </a:pPr>
            <a:endParaRPr lang="en-US" b="1" dirty="0" smtClean="0">
              <a:solidFill>
                <a:srgbClr val="FFCC00"/>
              </a:solidFill>
            </a:endParaRPr>
          </a:p>
        </p:txBody>
      </p:sp>
      <p:sp>
        <p:nvSpPr>
          <p:cNvPr id="8196" name="Rectangle 4"/>
          <p:cNvSpPr>
            <a:spLocks noGrp="1" noChangeArrowheads="1"/>
          </p:cNvSpPr>
          <p:nvPr>
            <p:ph type="title"/>
          </p:nvPr>
        </p:nvSpPr>
        <p:spPr/>
        <p:txBody>
          <a:bodyPr/>
          <a:lstStyle/>
          <a:p>
            <a:pPr fontAlgn="auto">
              <a:spcAft>
                <a:spcPts val="0"/>
              </a:spcAft>
              <a:defRPr/>
            </a:pPr>
            <a:r>
              <a:rPr lang="en-US"/>
              <a:t>               </a:t>
            </a:r>
            <a:r>
              <a:rPr lang="en-US" u="sng">
                <a:solidFill>
                  <a:schemeClr val="accent2"/>
                </a:solidFill>
                <a:latin typeface="Times New Roman" charset="0"/>
              </a:rPr>
              <a:t>VALUATION</a:t>
            </a:r>
          </a:p>
        </p:txBody>
      </p:sp>
    </p:spTree>
  </p:cSld>
  <p:clrMapOvr>
    <a:masterClrMapping/>
  </p:clrMapOvr>
  <mc:AlternateContent xmlns:mc="http://schemas.openxmlformats.org/markup-compatibility/2006" xmlns:p14="http://schemas.microsoft.com/office/powerpoint/2010/main">
    <mc:Choice Requires="p14">
      <p:transition p14:dur="10">
        <p:split orient="vert"/>
      </p:transition>
    </mc:Choice>
    <mc:Fallback xmlns="">
      <p:transition>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5"/>
          <p:cNvSpPr>
            <a:spLocks noGrp="1" noChangeArrowheads="1"/>
          </p:cNvSpPr>
          <p:nvPr>
            <p:ph idx="1"/>
          </p:nvPr>
        </p:nvSpPr>
        <p:spPr>
          <a:xfrm>
            <a:off x="457200" y="1295400"/>
            <a:ext cx="7848600" cy="5257800"/>
          </a:xfrm>
        </p:spPr>
        <p:txBody>
          <a:bodyPr>
            <a:normAutofit/>
          </a:bodyPr>
          <a:lstStyle/>
          <a:p>
            <a:pPr>
              <a:lnSpc>
                <a:spcPct val="70000"/>
              </a:lnSpc>
              <a:buFont typeface="Wingdings" pitchFamily="2" charset="2"/>
              <a:buNone/>
            </a:pPr>
            <a:r>
              <a:rPr lang="en-US" dirty="0" smtClean="0">
                <a:solidFill>
                  <a:srgbClr val="FF9900"/>
                </a:solidFill>
                <a:latin typeface="Verdana" pitchFamily="34" charset="0"/>
                <a:cs typeface="Times New Roman" charset="0"/>
              </a:rPr>
              <a:t>  </a:t>
            </a:r>
            <a:r>
              <a:rPr lang="en-US" dirty="0" smtClean="0">
                <a:latin typeface="Verdana" pitchFamily="34" charset="0"/>
                <a:cs typeface="Times New Roman" charset="0"/>
              </a:rPr>
              <a:t> </a:t>
            </a:r>
            <a:r>
              <a:rPr lang="en-US" dirty="0" smtClean="0">
                <a:cs typeface="Times New Roman" charset="0"/>
              </a:rPr>
              <a:t>The </a:t>
            </a:r>
            <a:r>
              <a:rPr lang="en-US" i="1" dirty="0" smtClean="0">
                <a:cs typeface="Times New Roman" charset="0"/>
              </a:rPr>
              <a:t>cost of inventories </a:t>
            </a:r>
            <a:r>
              <a:rPr lang="en-US" dirty="0" smtClean="0">
                <a:cs typeface="Times New Roman" charset="0"/>
              </a:rPr>
              <a:t>should comprise:</a:t>
            </a:r>
          </a:p>
          <a:p>
            <a:pPr>
              <a:lnSpc>
                <a:spcPct val="70000"/>
              </a:lnSpc>
            </a:pPr>
            <a:endParaRPr lang="en-US" dirty="0" smtClean="0">
              <a:cs typeface="Times New Roman" charset="0"/>
            </a:endParaRPr>
          </a:p>
          <a:p>
            <a:pPr>
              <a:lnSpc>
                <a:spcPct val="70000"/>
              </a:lnSpc>
              <a:buFont typeface="Wingdings" pitchFamily="2" charset="2"/>
              <a:buChar char="v"/>
            </a:pPr>
            <a:r>
              <a:rPr lang="en-US" b="1" dirty="0" smtClean="0"/>
              <a:t>Cost of purchase</a:t>
            </a:r>
            <a:r>
              <a:rPr lang="en-US" dirty="0" smtClean="0"/>
              <a:t>: includes:</a:t>
            </a:r>
          </a:p>
          <a:p>
            <a:pPr marL="109728" indent="0">
              <a:buNone/>
            </a:pPr>
            <a:endParaRPr lang="en-US" dirty="0" smtClean="0"/>
          </a:p>
          <a:p>
            <a:pPr lvl="2">
              <a:buClr>
                <a:schemeClr val="bg2">
                  <a:lumMod val="50000"/>
                </a:schemeClr>
              </a:buClr>
              <a:buSzPct val="75000"/>
              <a:buFont typeface="Wingdings" pitchFamily="2" charset="2"/>
              <a:buChar char="q"/>
            </a:pPr>
            <a:r>
              <a:rPr lang="en-US" dirty="0" smtClean="0"/>
              <a:t>Duties and taxes (other than those subsequently recoverable by the enterprise from the taxing authorities like MODVAT).</a:t>
            </a:r>
          </a:p>
          <a:p>
            <a:pPr lvl="2">
              <a:buClr>
                <a:schemeClr val="bg2">
                  <a:lumMod val="50000"/>
                </a:schemeClr>
              </a:buClr>
              <a:buSzPct val="75000"/>
              <a:buFont typeface="Wingdings" pitchFamily="2" charset="2"/>
              <a:buChar char="q"/>
            </a:pPr>
            <a:endParaRPr lang="en-US" dirty="0" smtClean="0"/>
          </a:p>
          <a:p>
            <a:pPr lvl="2">
              <a:buClr>
                <a:schemeClr val="bg2">
                  <a:lumMod val="50000"/>
                </a:schemeClr>
              </a:buClr>
              <a:buSzPct val="75000"/>
              <a:buFont typeface="Wingdings" pitchFamily="2" charset="2"/>
              <a:buChar char="q"/>
            </a:pPr>
            <a:r>
              <a:rPr lang="en-US" dirty="0" smtClean="0"/>
              <a:t>Freight inwards and other expenditure directly attributable to the acquisition.</a:t>
            </a:r>
          </a:p>
        </p:txBody>
      </p:sp>
      <p:sp>
        <p:nvSpPr>
          <p:cNvPr id="9220" name="Rectangle 4"/>
          <p:cNvSpPr>
            <a:spLocks noGrp="1" noChangeArrowheads="1"/>
          </p:cNvSpPr>
          <p:nvPr>
            <p:ph type="title"/>
          </p:nvPr>
        </p:nvSpPr>
        <p:spPr>
          <a:xfrm>
            <a:off x="533400" y="228600"/>
            <a:ext cx="8080375" cy="1143000"/>
          </a:xfrm>
        </p:spPr>
        <p:txBody>
          <a:bodyPr/>
          <a:lstStyle/>
          <a:p>
            <a:pPr fontAlgn="auto">
              <a:spcAft>
                <a:spcPts val="0"/>
              </a:spcAft>
              <a:defRPr/>
            </a:pPr>
            <a:r>
              <a:rPr lang="en-US" dirty="0">
                <a:solidFill>
                  <a:schemeClr val="accent2"/>
                </a:solidFill>
              </a:rPr>
              <a:t>    </a:t>
            </a:r>
            <a:r>
              <a:rPr lang="en-US" u="sng" dirty="0">
                <a:solidFill>
                  <a:schemeClr val="tx1"/>
                </a:solidFill>
                <a:latin typeface="Times New Roman" charset="0"/>
              </a:rPr>
              <a:t>COST OF INVENTORY</a:t>
            </a:r>
          </a:p>
        </p:txBody>
      </p:sp>
    </p:spTree>
  </p:cSld>
  <p:clrMapOvr>
    <a:masterClrMapping/>
  </p:clrMapOvr>
  <mc:AlternateContent xmlns:mc="http://schemas.openxmlformats.org/markup-compatibility/2006" xmlns:p14="http://schemas.microsoft.com/office/powerpoint/2010/main">
    <mc:Choice Requires="p14">
      <p:transition p14:dur="10">
        <p:split orient="vert"/>
      </p:transition>
    </mc:Choice>
    <mc:Fallback xmlns="">
      <p:transition>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lnSpc>
                <a:spcPct val="70000"/>
              </a:lnSpc>
              <a:buFont typeface="Wingdings" pitchFamily="2" charset="2"/>
              <a:buChar char="v"/>
            </a:pPr>
            <a:r>
              <a:rPr lang="en-US" b="1" dirty="0"/>
              <a:t>Cost of conversion</a:t>
            </a:r>
            <a:r>
              <a:rPr lang="en-US" dirty="0"/>
              <a:t>: includes</a:t>
            </a:r>
            <a:r>
              <a:rPr lang="en-US" dirty="0" smtClean="0"/>
              <a:t>:</a:t>
            </a:r>
          </a:p>
          <a:p>
            <a:pPr marL="109728" indent="0">
              <a:lnSpc>
                <a:spcPct val="70000"/>
              </a:lnSpc>
              <a:buNone/>
            </a:pPr>
            <a:endParaRPr lang="en-US" dirty="0"/>
          </a:p>
          <a:p>
            <a:pPr lvl="2">
              <a:lnSpc>
                <a:spcPct val="110000"/>
              </a:lnSpc>
              <a:buClr>
                <a:schemeClr val="bg2">
                  <a:lumMod val="50000"/>
                </a:schemeClr>
              </a:buClr>
              <a:buSzPct val="77000"/>
              <a:buFont typeface="Wingdings" pitchFamily="2" charset="2"/>
              <a:buChar char="q"/>
            </a:pPr>
            <a:r>
              <a:rPr lang="en-US" dirty="0" smtClean="0"/>
              <a:t>Labour </a:t>
            </a:r>
            <a:r>
              <a:rPr lang="en-US" dirty="0"/>
              <a:t>Costs directly related to the production of finished </a:t>
            </a:r>
            <a:r>
              <a:rPr lang="en-US" dirty="0" smtClean="0"/>
              <a:t>goods</a:t>
            </a:r>
          </a:p>
          <a:p>
            <a:pPr marL="630936" lvl="2" indent="0">
              <a:lnSpc>
                <a:spcPct val="110000"/>
              </a:lnSpc>
              <a:buClr>
                <a:schemeClr val="bg2">
                  <a:lumMod val="50000"/>
                </a:schemeClr>
              </a:buClr>
              <a:buSzPct val="77000"/>
              <a:buNone/>
            </a:pPr>
            <a:endParaRPr lang="en-US" dirty="0"/>
          </a:p>
          <a:p>
            <a:pPr lvl="2">
              <a:lnSpc>
                <a:spcPct val="110000"/>
              </a:lnSpc>
              <a:buClr>
                <a:schemeClr val="bg2">
                  <a:lumMod val="50000"/>
                </a:schemeClr>
              </a:buClr>
              <a:buSzPct val="77000"/>
              <a:buFont typeface="Wingdings" pitchFamily="2" charset="2"/>
              <a:buChar char="q"/>
            </a:pPr>
            <a:r>
              <a:rPr lang="en-US" dirty="0"/>
              <a:t>Fixed and variable production overheads   that are incurred in converting materials into finished goods</a:t>
            </a:r>
            <a:r>
              <a:rPr lang="en-US" dirty="0" smtClean="0"/>
              <a:t>.</a:t>
            </a:r>
          </a:p>
          <a:p>
            <a:pPr marL="109728" indent="0">
              <a:lnSpc>
                <a:spcPct val="110000"/>
              </a:lnSpc>
              <a:buClr>
                <a:schemeClr val="bg2">
                  <a:lumMod val="50000"/>
                </a:schemeClr>
              </a:buClr>
              <a:buSzPct val="77000"/>
              <a:buNone/>
            </a:pPr>
            <a:endParaRPr lang="en-US" dirty="0" smtClean="0"/>
          </a:p>
          <a:p>
            <a:pPr marL="109728" indent="0">
              <a:lnSpc>
                <a:spcPct val="110000"/>
              </a:lnSpc>
              <a:buNone/>
            </a:pPr>
            <a:endParaRPr lang="en-US" dirty="0"/>
          </a:p>
          <a:p>
            <a:pPr>
              <a:lnSpc>
                <a:spcPct val="110000"/>
              </a:lnSpc>
              <a:buFont typeface="Wingdings" pitchFamily="2" charset="2"/>
              <a:buChar char="v"/>
            </a:pPr>
            <a:r>
              <a:rPr lang="en-US" b="1" dirty="0"/>
              <a:t>Other costs</a:t>
            </a:r>
            <a:r>
              <a:rPr lang="en-US" dirty="0"/>
              <a:t>:</a:t>
            </a:r>
            <a:r>
              <a:rPr lang="en-US" sz="2400" dirty="0"/>
              <a:t> included only to the extent they are incurred in bringing the inventories to their present location and condition.</a:t>
            </a:r>
          </a:p>
          <a:p>
            <a:endParaRPr lang="en-IN" dirty="0"/>
          </a:p>
        </p:txBody>
      </p:sp>
      <p:sp>
        <p:nvSpPr>
          <p:cNvPr id="3" name="Title 2"/>
          <p:cNvSpPr>
            <a:spLocks noGrp="1"/>
          </p:cNvSpPr>
          <p:nvPr>
            <p:ph type="title"/>
          </p:nvPr>
        </p:nvSpPr>
        <p:spPr/>
        <p:txBody>
          <a:bodyPr>
            <a:normAutofit/>
          </a:bodyPr>
          <a:lstStyle/>
          <a:p>
            <a:r>
              <a:rPr lang="en-US" dirty="0" smtClean="0"/>
              <a:t>Contd…..</a:t>
            </a:r>
            <a:endParaRPr lang="en-IN" dirty="0"/>
          </a:p>
        </p:txBody>
      </p:sp>
    </p:spTree>
    <p:extLst>
      <p:ext uri="{BB962C8B-B14F-4D97-AF65-F5344CB8AC3E}">
        <p14:creationId xmlns:p14="http://schemas.microsoft.com/office/powerpoint/2010/main" val="736520482"/>
      </p:ext>
    </p:extLst>
  </p:cSld>
  <p:clrMapOvr>
    <a:masterClrMapping/>
  </p:clrMapOvr>
  <mc:AlternateContent xmlns:mc="http://schemas.openxmlformats.org/markup-compatibility/2006" xmlns:p14="http://schemas.microsoft.com/office/powerpoint/2010/main">
    <mc:Choice Requires="p14">
      <p:transition p14:dur="10">
        <p:split orient="vert"/>
      </p:transition>
    </mc:Choice>
    <mc:Fallback xmlns="">
      <p:transition>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5"/>
          <p:cNvSpPr>
            <a:spLocks noGrp="1" noChangeArrowheads="1"/>
          </p:cNvSpPr>
          <p:nvPr>
            <p:ph idx="1"/>
          </p:nvPr>
        </p:nvSpPr>
        <p:spPr/>
        <p:txBody>
          <a:bodyPr>
            <a:normAutofit/>
          </a:bodyPr>
          <a:lstStyle/>
          <a:p>
            <a:pPr marL="609600" indent="-609600">
              <a:buFont typeface="Wingdings" pitchFamily="2" charset="2"/>
              <a:buBlip>
                <a:blip r:embed="rId2"/>
              </a:buBlip>
            </a:pPr>
            <a:endParaRPr lang="en-US" sz="2000" dirty="0" smtClean="0">
              <a:solidFill>
                <a:srgbClr val="FF9900"/>
              </a:solidFill>
            </a:endParaRPr>
          </a:p>
          <a:p>
            <a:pPr marL="609600" indent="-609600">
              <a:buFont typeface="Wingdings" pitchFamily="2" charset="2"/>
              <a:buChar char="v"/>
            </a:pPr>
            <a:r>
              <a:rPr lang="en-US" sz="2000" dirty="0" smtClean="0"/>
              <a:t>Abnormal wastages of materials, labour or other production costs.</a:t>
            </a:r>
          </a:p>
          <a:p>
            <a:pPr marL="0" indent="0">
              <a:buNone/>
            </a:pPr>
            <a:endParaRPr lang="en-US" sz="2000" dirty="0" smtClean="0"/>
          </a:p>
          <a:p>
            <a:pPr marL="609600" indent="-609600">
              <a:buFont typeface="Wingdings" pitchFamily="2" charset="2"/>
              <a:buChar char="v"/>
            </a:pPr>
            <a:r>
              <a:rPr lang="en-US" sz="2000" dirty="0" smtClean="0"/>
              <a:t>Storage costs, unless they are necessary in the production process.</a:t>
            </a:r>
          </a:p>
          <a:p>
            <a:pPr marL="609600" indent="-609600">
              <a:buFont typeface="Wingdings" pitchFamily="2" charset="2"/>
              <a:buChar char="v"/>
            </a:pPr>
            <a:endParaRPr lang="en-US" sz="2000" dirty="0" smtClean="0"/>
          </a:p>
          <a:p>
            <a:pPr marL="609600" indent="-609600">
              <a:buFont typeface="Wingdings" pitchFamily="2" charset="2"/>
              <a:buChar char="v"/>
            </a:pPr>
            <a:r>
              <a:rPr lang="en-US" sz="2000" dirty="0" smtClean="0"/>
              <a:t>Administrative overheads which do not contribute to bringing the inventories to their present location and condition.</a:t>
            </a:r>
          </a:p>
          <a:p>
            <a:pPr marL="609600" indent="-609600">
              <a:buFont typeface="Wingdings" pitchFamily="2" charset="2"/>
              <a:buChar char="v"/>
            </a:pPr>
            <a:endParaRPr lang="en-US" sz="2000" dirty="0" smtClean="0"/>
          </a:p>
          <a:p>
            <a:pPr marL="609600" indent="-609600">
              <a:buFont typeface="Wingdings" pitchFamily="2" charset="2"/>
              <a:buChar char="v"/>
            </a:pPr>
            <a:r>
              <a:rPr lang="en-US" sz="2000" dirty="0" smtClean="0">
                <a:cs typeface="Times New Roman" charset="0"/>
              </a:rPr>
              <a:t>Selling and distribution overheads</a:t>
            </a:r>
            <a:r>
              <a:rPr lang="en-US" sz="2000" dirty="0" smtClean="0">
                <a:solidFill>
                  <a:srgbClr val="FFCC00"/>
                </a:solidFill>
                <a:cs typeface="Times New Roman" charset="0"/>
              </a:rPr>
              <a:t>.</a:t>
            </a:r>
          </a:p>
        </p:txBody>
      </p:sp>
      <p:sp>
        <p:nvSpPr>
          <p:cNvPr id="10244" name="Rectangle 4"/>
          <p:cNvSpPr>
            <a:spLocks noGrp="1" noChangeArrowheads="1"/>
          </p:cNvSpPr>
          <p:nvPr>
            <p:ph type="title"/>
          </p:nvPr>
        </p:nvSpPr>
        <p:spPr>
          <a:xfrm>
            <a:off x="0" y="609600"/>
            <a:ext cx="9144000" cy="1143000"/>
          </a:xfrm>
        </p:spPr>
        <p:txBody>
          <a:bodyPr/>
          <a:lstStyle/>
          <a:p>
            <a:pPr fontAlgn="auto">
              <a:spcAft>
                <a:spcPts val="0"/>
              </a:spcAft>
              <a:defRPr/>
            </a:pPr>
            <a:r>
              <a:rPr lang="en-US" dirty="0">
                <a:solidFill>
                  <a:srgbClr val="FFFF66"/>
                </a:solidFill>
              </a:rPr>
              <a:t> </a:t>
            </a:r>
            <a:r>
              <a:rPr lang="en-US" u="sng" dirty="0">
                <a:solidFill>
                  <a:schemeClr val="tx1"/>
                </a:solidFill>
                <a:latin typeface="Times New Roman" charset="0"/>
              </a:rPr>
              <a:t>EXCLUSIONS FROM THE COST</a:t>
            </a:r>
          </a:p>
        </p:txBody>
      </p:sp>
    </p:spTree>
  </p:cSld>
  <p:clrMapOvr>
    <a:masterClrMapping/>
  </p:clrMapOvr>
  <mc:AlternateContent xmlns:mc="http://schemas.openxmlformats.org/markup-compatibility/2006" xmlns:p14="http://schemas.microsoft.com/office/powerpoint/2010/main">
    <mc:Choice Requires="p14">
      <p:transition p14:dur="10">
        <p:split orient="vert"/>
      </p:transition>
    </mc:Choice>
    <mc:Fallback xmlns="">
      <p:transition>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5"/>
          <p:cNvSpPr>
            <a:spLocks noGrp="1" noChangeArrowheads="1"/>
          </p:cNvSpPr>
          <p:nvPr>
            <p:ph idx="1"/>
          </p:nvPr>
        </p:nvSpPr>
        <p:spPr>
          <a:xfrm>
            <a:off x="609600" y="1371600"/>
            <a:ext cx="7772400" cy="4114800"/>
          </a:xfrm>
        </p:spPr>
        <p:txBody>
          <a:bodyPr>
            <a:normAutofit fontScale="70000" lnSpcReduction="20000"/>
          </a:bodyPr>
          <a:lstStyle/>
          <a:p>
            <a:pPr marL="393192" lvl="1" indent="0">
              <a:lnSpc>
                <a:spcPct val="80000"/>
              </a:lnSpc>
              <a:buNone/>
            </a:pPr>
            <a:endParaRPr lang="en-US" dirty="0" smtClean="0"/>
          </a:p>
          <a:p>
            <a:pPr>
              <a:lnSpc>
                <a:spcPct val="160000"/>
              </a:lnSpc>
              <a:buFont typeface="Wingdings" pitchFamily="2" charset="2"/>
              <a:buChar char="v"/>
            </a:pPr>
            <a:r>
              <a:rPr lang="en-US" dirty="0" smtClean="0"/>
              <a:t>As per Para 14 of the AS, the inventories that are not ordinarily interchangeable and goods or services produced and segregated for specific projects should be assigned by the specific identification of their individual costs.</a:t>
            </a:r>
          </a:p>
          <a:p>
            <a:pPr marL="109728" indent="0">
              <a:lnSpc>
                <a:spcPct val="160000"/>
              </a:lnSpc>
              <a:buNone/>
            </a:pPr>
            <a:endParaRPr lang="en-US" dirty="0" smtClean="0"/>
          </a:p>
          <a:p>
            <a:pPr>
              <a:lnSpc>
                <a:spcPct val="160000"/>
              </a:lnSpc>
              <a:buFont typeface="Wingdings" pitchFamily="2" charset="2"/>
              <a:buChar char="v"/>
            </a:pPr>
            <a:r>
              <a:rPr lang="en-US" dirty="0" smtClean="0"/>
              <a:t>The cost of inventories, other than those dealt in the Para 14,should be assign their costs by FIFO or Weighted average cost formula.</a:t>
            </a:r>
          </a:p>
          <a:p>
            <a:pPr marL="109728" indent="0">
              <a:lnSpc>
                <a:spcPct val="80000"/>
              </a:lnSpc>
              <a:buNone/>
            </a:pPr>
            <a:endParaRPr lang="en-US" dirty="0" smtClean="0"/>
          </a:p>
          <a:p>
            <a:pPr>
              <a:lnSpc>
                <a:spcPct val="80000"/>
              </a:lnSpc>
              <a:buFont typeface="Wingdings" pitchFamily="2" charset="2"/>
              <a:buNone/>
            </a:pPr>
            <a:endParaRPr lang="en-US" dirty="0" smtClean="0">
              <a:solidFill>
                <a:srgbClr val="FFCC00"/>
              </a:solidFill>
            </a:endParaRPr>
          </a:p>
          <a:p>
            <a:pPr>
              <a:lnSpc>
                <a:spcPct val="80000"/>
              </a:lnSpc>
              <a:buFont typeface="Wingdings" pitchFamily="2" charset="2"/>
              <a:buNone/>
            </a:pPr>
            <a:endParaRPr lang="en-US" dirty="0" smtClean="0">
              <a:solidFill>
                <a:srgbClr val="FFCC00"/>
              </a:solidFill>
            </a:endParaRPr>
          </a:p>
          <a:p>
            <a:pPr>
              <a:lnSpc>
                <a:spcPct val="80000"/>
              </a:lnSpc>
            </a:pPr>
            <a:endParaRPr lang="en-US" dirty="0" smtClean="0"/>
          </a:p>
        </p:txBody>
      </p:sp>
      <p:sp>
        <p:nvSpPr>
          <p:cNvPr id="11268" name="Rectangle 4"/>
          <p:cNvSpPr>
            <a:spLocks noGrp="1" noChangeArrowheads="1"/>
          </p:cNvSpPr>
          <p:nvPr>
            <p:ph type="title"/>
          </p:nvPr>
        </p:nvSpPr>
        <p:spPr>
          <a:xfrm>
            <a:off x="533400" y="304800"/>
            <a:ext cx="8080375" cy="1143000"/>
          </a:xfrm>
        </p:spPr>
        <p:txBody>
          <a:bodyPr/>
          <a:lstStyle/>
          <a:p>
            <a:pPr fontAlgn="auto">
              <a:spcAft>
                <a:spcPts val="0"/>
              </a:spcAft>
              <a:defRPr/>
            </a:pPr>
            <a:r>
              <a:rPr lang="en-US" dirty="0">
                <a:solidFill>
                  <a:srgbClr val="FFFF66"/>
                </a:solidFill>
              </a:rPr>
              <a:t>      </a:t>
            </a:r>
            <a:r>
              <a:rPr lang="en-US" u="sng" dirty="0">
                <a:solidFill>
                  <a:schemeClr val="tx1"/>
                </a:solidFill>
                <a:latin typeface="Times New Roman" charset="0"/>
              </a:rPr>
              <a:t>Cost formulas</a:t>
            </a:r>
          </a:p>
        </p:txBody>
      </p:sp>
      <p:sp>
        <p:nvSpPr>
          <p:cNvPr id="13316" name="Text Box 6"/>
          <p:cNvSpPr txBox="1">
            <a:spLocks noChangeArrowheads="1"/>
          </p:cNvSpPr>
          <p:nvPr/>
        </p:nvSpPr>
        <p:spPr bwMode="auto">
          <a:xfrm>
            <a:off x="365125" y="5562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kumimoji="1" sz="2400">
                <a:solidFill>
                  <a:schemeClr val="tx1"/>
                </a:solidFill>
                <a:latin typeface="Times New Roman" charset="0"/>
              </a:defRPr>
            </a:lvl1pPr>
            <a:lvl2pPr marL="742950" indent="-285750" eaLnBrk="0" hangingPunct="0">
              <a:defRPr kumimoji="1" sz="2400">
                <a:solidFill>
                  <a:schemeClr val="tx1"/>
                </a:solidFill>
                <a:latin typeface="Times New Roman" charset="0"/>
              </a:defRPr>
            </a:lvl2pPr>
            <a:lvl3pPr marL="1143000" indent="-228600" eaLnBrk="0" hangingPunct="0">
              <a:defRPr kumimoji="1" sz="2400">
                <a:solidFill>
                  <a:schemeClr val="tx1"/>
                </a:solidFill>
                <a:latin typeface="Times New Roman" charset="0"/>
              </a:defRPr>
            </a:lvl3pPr>
            <a:lvl4pPr marL="1600200" indent="-228600" eaLnBrk="0" hangingPunct="0">
              <a:defRPr kumimoji="1" sz="2400">
                <a:solidFill>
                  <a:schemeClr val="tx1"/>
                </a:solidFill>
                <a:latin typeface="Times New Roman" charset="0"/>
              </a:defRPr>
            </a:lvl4pPr>
            <a:lvl5pPr marL="2057400" indent="-228600" eaLnBrk="0" hangingPunct="0">
              <a:defRPr kumimoji="1" sz="2400">
                <a:solidFill>
                  <a:schemeClr val="tx1"/>
                </a:solidFill>
                <a:latin typeface="Times New Roman" charset="0"/>
              </a:defRPr>
            </a:lvl5pPr>
            <a:lvl6pPr marL="2514600" indent="-228600" eaLnBrk="0" fontAlgn="base" hangingPunct="0">
              <a:spcBef>
                <a:spcPct val="0"/>
              </a:spcBef>
              <a:spcAft>
                <a:spcPct val="0"/>
              </a:spcAft>
              <a:defRPr kumimoji="1" sz="2400">
                <a:solidFill>
                  <a:schemeClr val="tx1"/>
                </a:solidFill>
                <a:latin typeface="Times New Roman" charset="0"/>
              </a:defRPr>
            </a:lvl6pPr>
            <a:lvl7pPr marL="2971800" indent="-228600" eaLnBrk="0" fontAlgn="base" hangingPunct="0">
              <a:spcBef>
                <a:spcPct val="0"/>
              </a:spcBef>
              <a:spcAft>
                <a:spcPct val="0"/>
              </a:spcAft>
              <a:defRPr kumimoji="1" sz="2400">
                <a:solidFill>
                  <a:schemeClr val="tx1"/>
                </a:solidFill>
                <a:latin typeface="Times New Roman" charset="0"/>
              </a:defRPr>
            </a:lvl7pPr>
            <a:lvl8pPr marL="3429000" indent="-228600" eaLnBrk="0" fontAlgn="base" hangingPunct="0">
              <a:spcBef>
                <a:spcPct val="0"/>
              </a:spcBef>
              <a:spcAft>
                <a:spcPct val="0"/>
              </a:spcAft>
              <a:defRPr kumimoji="1" sz="2400">
                <a:solidFill>
                  <a:schemeClr val="tx1"/>
                </a:solidFill>
                <a:latin typeface="Times New Roman" charset="0"/>
              </a:defRPr>
            </a:lvl8pPr>
            <a:lvl9pPr marL="3886200" indent="-228600" eaLnBrk="0" fontAlgn="base" hangingPunct="0">
              <a:spcBef>
                <a:spcPct val="0"/>
              </a:spcBef>
              <a:spcAft>
                <a:spcPct val="0"/>
              </a:spcAft>
              <a:defRPr kumimoji="1" sz="2400">
                <a:solidFill>
                  <a:schemeClr val="tx1"/>
                </a:solidFill>
                <a:latin typeface="Times New Roman" charset="0"/>
              </a:defRPr>
            </a:lvl9pPr>
          </a:lstStyle>
          <a:p>
            <a:pPr eaLnBrk="1" hangingPunct="1">
              <a:spcBef>
                <a:spcPct val="50000"/>
              </a:spcBef>
            </a:pPr>
            <a:endParaRPr kumimoji="0" lang="en-GB"/>
          </a:p>
        </p:txBody>
      </p:sp>
    </p:spTree>
  </p:cSld>
  <p:clrMapOvr>
    <a:masterClrMapping/>
  </p:clrMapOvr>
  <mc:AlternateContent xmlns:mc="http://schemas.openxmlformats.org/markup-compatibility/2006" xmlns:p14="http://schemas.microsoft.com/office/powerpoint/2010/main">
    <mc:Choice Requires="p14">
      <p:transition p14:dur="10">
        <p:split orient="vert"/>
      </p:transition>
    </mc:Choice>
    <mc:Fallback xmlns="">
      <p:transition>
        <p:split orient="vert"/>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264</TotalTime>
  <Words>553</Words>
  <Application>Microsoft Office PowerPoint</Application>
  <PresentationFormat>On-screen Show (4:3)</PresentationFormat>
  <Paragraphs>72</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Concourse</vt:lpstr>
      <vt:lpstr>ACCOUNTING STANDARD-2</vt:lpstr>
      <vt:lpstr>              PURPOSE</vt:lpstr>
      <vt:lpstr>                  SCOPE</vt:lpstr>
      <vt:lpstr>RELEVANT DEFINITIONS</vt:lpstr>
      <vt:lpstr>               VALUATION</vt:lpstr>
      <vt:lpstr>    COST OF INVENTORY</vt:lpstr>
      <vt:lpstr>Contd…..</vt:lpstr>
      <vt:lpstr> EXCLUSIONS FROM THE COST</vt:lpstr>
      <vt:lpstr>      Cost formulas</vt:lpstr>
      <vt:lpstr>NET REALISABLE VALUE</vt:lpstr>
      <vt:lpstr>PowerPoint Presentation</vt:lpstr>
    </vt:vector>
  </TitlesOfParts>
  <Company>bb</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ACCOUNTING STANDARD-2</dc:title>
  <dc:creator>mohit</dc:creator>
  <cp:lastModifiedBy>rkk14</cp:lastModifiedBy>
  <cp:revision>25</cp:revision>
  <cp:lastPrinted>1601-01-01T00:00:00Z</cp:lastPrinted>
  <dcterms:created xsi:type="dcterms:W3CDTF">2002-05-10T14:05:34Z</dcterms:created>
  <dcterms:modified xsi:type="dcterms:W3CDTF">2013-02-08T17:26:57Z</dcterms:modified>
</cp:coreProperties>
</file>