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07" r:id="rId2"/>
    <p:sldId id="346" r:id="rId3"/>
    <p:sldId id="340" r:id="rId4"/>
    <p:sldId id="341" r:id="rId5"/>
    <p:sldId id="345" r:id="rId6"/>
    <p:sldId id="347" r:id="rId7"/>
    <p:sldId id="334" r:id="rId8"/>
    <p:sldId id="335" r:id="rId9"/>
    <p:sldId id="336" r:id="rId10"/>
    <p:sldId id="348" r:id="rId11"/>
    <p:sldId id="337" r:id="rId12"/>
    <p:sldId id="338" r:id="rId13"/>
    <p:sldId id="339" r:id="rId14"/>
    <p:sldId id="310" r:id="rId15"/>
    <p:sldId id="312" r:id="rId16"/>
    <p:sldId id="313" r:id="rId17"/>
    <p:sldId id="314" r:id="rId18"/>
    <p:sldId id="315" r:id="rId19"/>
    <p:sldId id="324" r:id="rId20"/>
    <p:sldId id="352" r:id="rId21"/>
    <p:sldId id="353" r:id="rId22"/>
    <p:sldId id="327" r:id="rId2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4" autoAdjust="0"/>
    <p:restoredTop sz="86323" autoAdjust="0"/>
  </p:normalViewPr>
  <p:slideViewPr>
    <p:cSldViewPr>
      <p:cViewPr>
        <p:scale>
          <a:sx n="60" d="100"/>
          <a:sy n="60" d="100"/>
        </p:scale>
        <p:origin x="-396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78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2CBC9CE-FEFC-4402-AA7A-AED13FC74ED3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48AEA47-3A27-412D-9D1E-6F050FC2A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397730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4FA1D2-58AE-43DB-9DF4-861052398A0E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D85D71B-7789-4710-B153-89A6AB2146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378896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965B5B5-5442-4DE8-8E5B-E0DCBC8CE2D8}" type="slidenum">
              <a:rPr lang="en-US" smtClean="0">
                <a:latin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85372" indent="-30206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208265" indent="-241653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91571" indent="-241653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174878" indent="-241653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EFABF1A9-8EE1-43A0-8660-2CA2882FD06E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H&amp;A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85D71B-7789-4710-B153-89A6AB2146D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1387-FDD2-4E9D-9877-1C41C6B6C1AE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7BC1-3245-4C43-8039-A6D83BAEF85C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E8AD-60F8-4F89-8D6B-9EC70AA67327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22CC-48F9-4432-BF33-DAD5B7EACA08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484B-1517-48D5-9AC5-54E8CAC9398C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40B2-17CE-4F4B-B626-6E15F4CA4ECB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28AB-BC25-43CD-BA7A-3CF495654568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97B6-8397-4F76-8CDC-D40D03DE8F34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EDBBE-ACE9-400E-AC3F-98B0840F044A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4F40-98B5-4928-A484-4EA47ECF621A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3B18B4-B6AC-4612-8264-60EF58A91F4E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21B90D-664C-467E-A1E2-FD6BEA2EC3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hiregange@gmail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305800" cy="1828800"/>
          </a:xfrm>
        </p:spPr>
        <p:txBody>
          <a:bodyPr>
            <a:noAutofit/>
          </a:bodyPr>
          <a:lstStyle/>
          <a:p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3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Service Tax – Issues in Works Contract and Renting  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4724400"/>
            <a:ext cx="8686800" cy="1184825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CA.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MadhukaR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N. Hiregange  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BC89-ECD7-4F4C-BABE-85E096E64231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14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		Renting </a:t>
            </a:r>
            <a:r>
              <a:rPr lang="en-US" dirty="0">
                <a:solidFill>
                  <a:schemeClr val="tx1"/>
                </a:solidFill>
              </a:rPr>
              <a:t>of Immovable 					Property 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Course of Action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Paying ST from beginning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Not paid till date – not intimated non-payment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Non-payment - intimated non-payment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Paid in start and stopped after HC decision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Interest and penalty for the past ?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7B87-C61E-4F33-B9E6-B1ADFDD43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73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Blocks, Buildings, civil structure, independent buildings</a:t>
            </a:r>
          </a:p>
          <a:p>
            <a:r>
              <a:rPr lang="en-US" dirty="0" smtClean="0"/>
              <a:t>Not Relevant: usage for commerce, government, temple, charitable, public purpose</a:t>
            </a:r>
          </a:p>
          <a:p>
            <a:r>
              <a:rPr lang="en-US" dirty="0" smtClean="0"/>
              <a:t>Some Exemptions exist.</a:t>
            </a:r>
          </a:p>
          <a:p>
            <a:r>
              <a:rPr lang="en-US" dirty="0" smtClean="0"/>
              <a:t>Competent authority- architect, Chartered Engineer, </a:t>
            </a:r>
            <a:r>
              <a:rPr lang="en-US" dirty="0" err="1" smtClean="0"/>
              <a:t>Licenced</a:t>
            </a:r>
            <a:r>
              <a:rPr lang="en-US" dirty="0" smtClean="0"/>
              <a:t> surveyor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Negative List – By Government or local authority</a:t>
            </a:r>
          </a:p>
          <a:p>
            <a:r>
              <a:rPr lang="en-US" dirty="0" smtClean="0"/>
              <a:t>Not 25/12</a:t>
            </a:r>
          </a:p>
          <a:p>
            <a:pPr marL="514350" indent="-514350">
              <a:buAutoNum type="arabicPeriod"/>
            </a:pPr>
            <a:r>
              <a:rPr lang="en-US" dirty="0" smtClean="0"/>
              <a:t>To </a:t>
            </a:r>
            <a:r>
              <a:rPr lang="en-US" dirty="0" err="1" smtClean="0"/>
              <a:t>govt</a:t>
            </a:r>
            <a:r>
              <a:rPr lang="en-US" dirty="0" smtClean="0"/>
              <a:t>, local/ governmental auth – construction, erection, commissioning, installation, completion, fitting out, repair, maintenance, renovation or alteration…</a:t>
            </a:r>
          </a:p>
          <a:p>
            <a:pPr marL="514350" indent="-514350">
              <a:buNone/>
            </a:pPr>
            <a:r>
              <a:rPr lang="en-US" dirty="0" smtClean="0"/>
              <a:t>  of specified items…..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exclusion..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Therefore that provided to charitable trust, … maybe liable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Constr</a:t>
            </a:r>
            <a:r>
              <a:rPr lang="en-US" dirty="0" smtClean="0"/>
              <a:t>, erection… alteration of: roads, tunnels….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Constr</a:t>
            </a:r>
            <a:r>
              <a:rPr lang="en-US" dirty="0" smtClean="0"/>
              <a:t>, erection, commissioning or installation of original works pertaining to: airport, single residential unit, low cost, post harvest, </a:t>
            </a:r>
            <a:r>
              <a:rPr lang="en-US" dirty="0" err="1" smtClean="0"/>
              <a:t>mechanised</a:t>
            </a:r>
            <a:r>
              <a:rPr lang="en-US" dirty="0" smtClean="0"/>
              <a:t> food/ grain handling systems.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1534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IN" i="1" dirty="0" smtClean="0">
                <a:solidFill>
                  <a:schemeClr val="tx1"/>
                </a:solidFill>
              </a:rPr>
              <a:t>		</a:t>
            </a:r>
            <a:br>
              <a:rPr lang="en-IN" i="1" dirty="0" smtClean="0">
                <a:solidFill>
                  <a:schemeClr val="tx1"/>
                </a:solidFill>
              </a:rPr>
            </a:br>
            <a:r>
              <a:rPr lang="en-IN" i="1" dirty="0">
                <a:solidFill>
                  <a:schemeClr val="tx1"/>
                </a:solidFill>
              </a:rPr>
              <a:t>	 </a:t>
            </a:r>
            <a:r>
              <a:rPr lang="en-IN" i="1" dirty="0" smtClean="0">
                <a:solidFill>
                  <a:schemeClr val="tx1"/>
                </a:solidFill>
              </a:rPr>
              <a:t>  Basic Issues</a:t>
            </a:r>
            <a:endParaRPr lang="en-IN" i="0" dirty="0" smtClean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8839200" cy="5029200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en-US" dirty="0" smtClean="0">
                <a:solidFill>
                  <a:schemeClr val="tx1"/>
                </a:solidFill>
              </a:rPr>
              <a:t>Builder </a:t>
            </a:r>
            <a:r>
              <a:rPr lang="en-US" dirty="0">
                <a:solidFill>
                  <a:schemeClr val="tx1"/>
                </a:solidFill>
              </a:rPr>
              <a:t>constructing with </a:t>
            </a:r>
            <a:r>
              <a:rPr lang="en-US" dirty="0" smtClean="0">
                <a:solidFill>
                  <a:schemeClr val="tx1"/>
                </a:solidFill>
              </a:rPr>
              <a:t>own/ others </a:t>
            </a:r>
            <a:r>
              <a:rPr lang="en-US" dirty="0">
                <a:solidFill>
                  <a:schemeClr val="tx1"/>
                </a:solidFill>
              </a:rPr>
              <a:t>materials </a:t>
            </a:r>
            <a:r>
              <a:rPr lang="en-US" dirty="0" smtClean="0">
                <a:solidFill>
                  <a:schemeClr val="tx1"/>
                </a:solidFill>
              </a:rPr>
              <a:t>covered? </a:t>
            </a:r>
            <a:endParaRPr lang="en-US" dirty="0">
              <a:solidFill>
                <a:schemeClr val="tx1"/>
              </a:solidFill>
            </a:endParaRPr>
          </a:p>
          <a:p>
            <a:pPr marL="609600" indent="-609600" algn="just"/>
            <a:r>
              <a:rPr lang="en-US" dirty="0">
                <a:solidFill>
                  <a:schemeClr val="tx1"/>
                </a:solidFill>
              </a:rPr>
              <a:t>Indivisible contract of construction services along with non-taxable services, is service tax to be </a:t>
            </a:r>
            <a:r>
              <a:rPr lang="en-US" dirty="0" smtClean="0">
                <a:solidFill>
                  <a:schemeClr val="tx1"/>
                </a:solidFill>
              </a:rPr>
              <a:t>paid on ONLY taxable portion?</a:t>
            </a:r>
            <a:endParaRPr lang="en-US" dirty="0">
              <a:solidFill>
                <a:schemeClr val="tx1"/>
              </a:solidFill>
            </a:endParaRPr>
          </a:p>
          <a:p>
            <a:pPr marL="609600" indent="-609600" algn="just" eaLnBrk="1" hangingPunct="1"/>
            <a:r>
              <a:rPr lang="en-US" dirty="0" smtClean="0">
                <a:solidFill>
                  <a:schemeClr val="tx1"/>
                </a:solidFill>
              </a:rPr>
              <a:t>Construction services provided for non-commercial purpose are taxable?</a:t>
            </a: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48C50E-9C11-460F-A87B-A06148A63DEC}" type="datetime1">
              <a:rPr lang="en-US" smtClean="0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93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71628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IN" dirty="0" err="1" smtClean="0">
                <a:solidFill>
                  <a:schemeClr val="tx1"/>
                </a:solidFill>
              </a:rPr>
              <a:t>Comml</a:t>
            </a:r>
            <a:r>
              <a:rPr lang="en-IN" dirty="0" smtClean="0">
                <a:solidFill>
                  <a:schemeClr val="tx1"/>
                </a:solidFill>
              </a:rPr>
              <a:t>. or indus. Cont.</a:t>
            </a:r>
            <a:endParaRPr lang="en-US" i="0" u="none" dirty="0" smtClean="0">
              <a:solidFill>
                <a:schemeClr val="tx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Construction of road/rail for private employers?</a:t>
            </a:r>
          </a:p>
          <a:p>
            <a:pPr>
              <a:lnSpc>
                <a:spcPct val="90000"/>
              </a:lnSpc>
            </a:pPr>
            <a:endParaRPr lang="en-US" sz="30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3000" dirty="0" smtClean="0">
                <a:solidFill>
                  <a:schemeClr val="tx1"/>
                </a:solidFill>
              </a:rPr>
              <a:t>Service tax payable on land portion? </a:t>
            </a:r>
          </a:p>
          <a:p>
            <a:pPr lvl="1">
              <a:lnSpc>
                <a:spcPct val="90000"/>
              </a:lnSpc>
            </a:pPr>
            <a:r>
              <a:rPr lang="en-US" sz="3000" dirty="0" smtClean="0">
                <a:solidFill>
                  <a:schemeClr val="tx1"/>
                </a:solidFill>
              </a:rPr>
              <a:t>Labour contract; 75% </a:t>
            </a:r>
          </a:p>
          <a:p>
            <a:pPr lvl="1">
              <a:lnSpc>
                <a:spcPct val="90000"/>
              </a:lnSpc>
            </a:pPr>
            <a:endParaRPr lang="en-US" sz="3000" dirty="0" smtClean="0">
              <a:solidFill>
                <a:schemeClr val="tx1"/>
              </a:solidFill>
            </a:endParaRPr>
          </a:p>
          <a:p>
            <a:pPr marL="346075" lvl="1" indent="-346075">
              <a:lnSpc>
                <a:spcPct val="90000"/>
              </a:lnSpc>
              <a:buFont typeface="Wingdings 2"/>
              <a:buChar char=""/>
            </a:pPr>
            <a:r>
              <a:rPr lang="en-US" sz="3000" dirty="0" smtClean="0">
                <a:solidFill>
                  <a:schemeClr val="tx1"/>
                </a:solidFill>
              </a:rPr>
              <a:t>Factory building built, can contractor pay the service tax on the gross amount while availing credits under central excise?</a:t>
            </a:r>
          </a:p>
          <a:p>
            <a:pPr lvl="1" indent="-342900">
              <a:lnSpc>
                <a:spcPct val="90000"/>
              </a:lnSpc>
              <a:buFont typeface="Wingdings 2"/>
              <a:buChar char=""/>
            </a:pPr>
            <a:r>
              <a:rPr lang="en-US" sz="3000" dirty="0" smtClean="0">
                <a:solidFill>
                  <a:schemeClr val="tx1"/>
                </a:solidFill>
              </a:rPr>
              <a:t>Credit for client under Composition – 40% 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B9C65C2-9118-4348-AACD-35C487B22228}" type="datetime1">
              <a:rPr lang="en-US" smtClean="0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78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71628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IN" dirty="0" err="1" smtClean="0">
                <a:solidFill>
                  <a:schemeClr val="tx1"/>
                </a:solidFill>
              </a:rPr>
              <a:t>Comml</a:t>
            </a:r>
            <a:r>
              <a:rPr lang="en-IN" dirty="0" smtClean="0">
                <a:solidFill>
                  <a:schemeClr val="tx1"/>
                </a:solidFill>
              </a:rPr>
              <a:t>. or indus. Cont.</a:t>
            </a:r>
            <a:endParaRPr lang="en-US" i="1" u="sng" dirty="0" smtClean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Commercial complex constructed with agreement to sell, it would be taxable?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Can value of land be deducted, when the sale agreement executed before the occupancy certificate- </a:t>
            </a:r>
            <a:r>
              <a:rPr lang="en-US" dirty="0" smtClean="0">
                <a:solidFill>
                  <a:schemeClr val="tx1"/>
                </a:solidFill>
              </a:rPr>
              <a:t>can claim the deduction for the value of land ?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3CEB3EF-BA9F-4A2A-B9EF-CE8494401BC2}" type="datetime1">
              <a:rPr lang="en-US" smtClean="0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97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6781800" cy="1066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issues RELATING TO CONSTRUCTION OF COMPLEX SERVICES</a:t>
            </a:r>
            <a:endParaRPr lang="en-IN" sz="3200" dirty="0" smtClean="0">
              <a:solidFill>
                <a:schemeClr val="tx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371600"/>
            <a:ext cx="8763000" cy="5334000"/>
          </a:xfrm>
        </p:spPr>
        <p:txBody>
          <a:bodyPr>
            <a:normAutofit/>
          </a:bodyPr>
          <a:lstStyle/>
          <a:p>
            <a:pPr marL="609600" indent="-609600" algn="just" eaLnBrk="1" hangingPunct="1"/>
            <a:r>
              <a:rPr lang="en-US" sz="2900" b="1" dirty="0" smtClean="0">
                <a:solidFill>
                  <a:schemeClr val="tx1"/>
                </a:solidFill>
              </a:rPr>
              <a:t>The amounts received by builder prior to completion of construction are liable to service tax.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609600" indent="-609600" algn="just" eaLnBrk="1" hangingPunct="1"/>
            <a:endParaRPr lang="en-US" sz="2900" dirty="0" smtClean="0">
              <a:solidFill>
                <a:schemeClr val="tx1"/>
              </a:solidFill>
            </a:endParaRPr>
          </a:p>
          <a:p>
            <a:pPr marL="609600" indent="-609600" algn="just" eaLnBrk="1" hangingPunct="1"/>
            <a:r>
              <a:rPr lang="en-US" sz="2900" b="1" dirty="0" smtClean="0">
                <a:solidFill>
                  <a:schemeClr val="tx1"/>
                </a:solidFill>
              </a:rPr>
              <a:t>Whether</a:t>
            </a:r>
            <a:r>
              <a:rPr lang="en-US" sz="2900" dirty="0" smtClean="0">
                <a:solidFill>
                  <a:schemeClr val="tx1"/>
                </a:solidFill>
              </a:rPr>
              <a:t> </a:t>
            </a:r>
            <a:r>
              <a:rPr lang="en-US" sz="2900" b="1" dirty="0" smtClean="0">
                <a:solidFill>
                  <a:schemeClr val="tx1"/>
                </a:solidFill>
              </a:rPr>
              <a:t>the deeming fiction in construction of complex service is applicable even prior to 1.7.2010?</a:t>
            </a:r>
            <a:r>
              <a:rPr lang="en-US" sz="2900" dirty="0" smtClean="0">
                <a:solidFill>
                  <a:schemeClr val="tx1"/>
                </a:solidFill>
              </a:rPr>
              <a:t> –No-</a:t>
            </a:r>
            <a:r>
              <a:rPr lang="en-US" sz="2900" dirty="0" err="1" smtClean="0">
                <a:solidFill>
                  <a:schemeClr val="tx1"/>
                </a:solidFill>
              </a:rPr>
              <a:t>Mohtisham</a:t>
            </a:r>
            <a:r>
              <a:rPr lang="en-US" sz="2900" dirty="0" smtClean="0">
                <a:solidFill>
                  <a:schemeClr val="tx1"/>
                </a:solidFill>
              </a:rPr>
              <a:t> Complex 2011(21) STR 551.</a:t>
            </a:r>
          </a:p>
        </p:txBody>
      </p:sp>
      <p:sp>
        <p:nvSpPr>
          <p:cNvPr id="6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E173B8-16DC-4982-A522-D0A16854AD82}" type="datetime1">
              <a:rPr lang="en-US" smtClean="0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70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0"/>
            <a:ext cx="6934200" cy="144462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ISSUES RELATING TO CONSTRUCTION OF COMPLEX SERVICES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69925" indent="-533400">
              <a:buNone/>
            </a:pPr>
            <a:endParaRPr lang="en-US" b="1" dirty="0" smtClean="0">
              <a:solidFill>
                <a:schemeClr val="tx1"/>
              </a:solidFill>
            </a:endParaRPr>
          </a:p>
          <a:p>
            <a:pPr marL="669925" indent="-533400" eaLnBrk="1" hangingPunct="1"/>
            <a:r>
              <a:rPr lang="en-US" b="1" dirty="0" smtClean="0">
                <a:solidFill>
                  <a:schemeClr val="tx1"/>
                </a:solidFill>
              </a:rPr>
              <a:t>Material provided by the client to be included for claiming abatement</a:t>
            </a:r>
            <a:endParaRPr lang="en-US" dirty="0" smtClean="0">
              <a:solidFill>
                <a:schemeClr val="tx1"/>
              </a:solidFill>
            </a:endParaRPr>
          </a:p>
          <a:p>
            <a:pPr marL="669925" indent="-533400" eaLnBrk="1" hangingPunct="1"/>
            <a:r>
              <a:rPr lang="en-US" dirty="0" smtClean="0">
                <a:solidFill>
                  <a:schemeClr val="tx1"/>
                </a:solidFill>
              </a:rPr>
              <a:t>What if not under Rule 2A? </a:t>
            </a:r>
          </a:p>
          <a:p>
            <a:pPr marL="669925" indent="-533400"/>
            <a:r>
              <a:rPr lang="en-US" b="1" dirty="0" smtClean="0">
                <a:solidFill>
                  <a:schemeClr val="tx1"/>
                </a:solidFill>
              </a:rPr>
              <a:t>Whether the construction of residential apartments for CPWD for renting to Income Tax Department is liable?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C64B74-5F76-48CB-BB51-A79C4D0A2059}" type="datetime1">
              <a:rPr lang="en-US" smtClean="0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90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0"/>
            <a:ext cx="7010400" cy="144462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ISSUES RELATING TO CONSTRUCTION OF COMPLEX SERVICES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4800" y="1600200"/>
            <a:ext cx="8534400" cy="4479925"/>
          </a:xfrm>
        </p:spPr>
        <p:txBody>
          <a:bodyPr>
            <a:normAutofit/>
          </a:bodyPr>
          <a:lstStyle/>
          <a:p>
            <a:pPr marL="669925" indent="-533400" algn="just" eaLnBrk="1" hangingPunct="1"/>
            <a:r>
              <a:rPr lang="en-US" b="1" dirty="0" smtClean="0">
                <a:solidFill>
                  <a:schemeClr val="tx1"/>
                </a:solidFill>
              </a:rPr>
              <a:t>Whether the construction of villas is liable to service tax</a:t>
            </a:r>
            <a:r>
              <a:rPr lang="en-US" dirty="0" smtClean="0">
                <a:solidFill>
                  <a:schemeClr val="tx1"/>
                </a:solidFill>
              </a:rPr>
              <a:t>?-No/Yes-Macro Marvel Projects Ltd Vs CST Chennai (2008 (12) STR 603 (Tri-Chennai))</a:t>
            </a:r>
          </a:p>
          <a:p>
            <a:pPr marL="669925" indent="-533400" algn="just" eaLnBrk="1" hangingPunct="1"/>
            <a:r>
              <a:rPr lang="en-US" b="1" dirty="0" smtClean="0">
                <a:solidFill>
                  <a:schemeClr val="tx1"/>
                </a:solidFill>
              </a:rPr>
              <a:t>Whether the landlord provision of land in a JD would be liable?</a:t>
            </a:r>
          </a:p>
          <a:p>
            <a:pPr marL="669925" indent="-533400" algn="just" eaLnBrk="1" hangingPunct="1"/>
            <a:r>
              <a:rPr lang="en-US" dirty="0" smtClean="0">
                <a:solidFill>
                  <a:schemeClr val="tx1"/>
                </a:solidFill>
              </a:rPr>
              <a:t>Agreement prior to 1.7.2012- Not Liable</a:t>
            </a:r>
          </a:p>
        </p:txBody>
      </p:sp>
      <p:sp>
        <p:nvSpPr>
          <p:cNvPr id="4" name="Rectangle 43"/>
          <p:cNvSpPr txBox="1">
            <a:spLocks noGrp="1" noChangeArrowheads="1"/>
          </p:cNvSpPr>
          <p:nvPr/>
        </p:nvSpPr>
        <p:spPr>
          <a:xfrm>
            <a:off x="457200" y="6416675"/>
            <a:ext cx="2133600" cy="365125"/>
          </a:xfrm>
          <a:prstGeom prst="rect">
            <a:avLst/>
          </a:prstGeom>
          <a:noFill/>
        </p:spPr>
        <p:txBody>
          <a:bodyPr anchor="b"/>
          <a:lstStyle/>
          <a:p>
            <a:pPr eaLnBrk="1" hangingPunct="1">
              <a:defRPr/>
            </a:pPr>
            <a:fld id="{0F0EA446-B202-460D-B214-4D1884A9C5C8}" type="datetime1">
              <a:rPr lang="en-US" sz="1200">
                <a:solidFill>
                  <a:schemeClr val="tx1">
                    <a:shade val="50000"/>
                  </a:schemeClr>
                </a:solidFill>
              </a:rPr>
              <a:pPr eaLnBrk="1" hangingPunct="1">
                <a:defRPr/>
              </a:pPr>
              <a:t>1/15/2013</a:t>
            </a:fld>
            <a:endParaRPr lang="en-US" sz="1200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B1BDB-B83B-4B7E-9B3F-8DD55D3371E3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795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Coverage </a:t>
            </a:r>
            <a:r>
              <a:rPr lang="en-US" dirty="0" err="1" smtClean="0"/>
              <a:t>topday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Concerns in New Regime</a:t>
            </a:r>
          </a:p>
          <a:p>
            <a:r>
              <a:rPr lang="en-US" dirty="0" smtClean="0"/>
              <a:t>Caveats to Guard</a:t>
            </a:r>
          </a:p>
          <a:p>
            <a:r>
              <a:rPr lang="en-US" dirty="0" smtClean="0"/>
              <a:t>Relevant Entries -Renting </a:t>
            </a:r>
          </a:p>
          <a:p>
            <a:r>
              <a:rPr lang="en-US" dirty="0" smtClean="0"/>
              <a:t>Issues in Renting</a:t>
            </a:r>
          </a:p>
          <a:p>
            <a:r>
              <a:rPr lang="en-US" dirty="0" smtClean="0"/>
              <a:t>Going forward</a:t>
            </a:r>
          </a:p>
          <a:p>
            <a:r>
              <a:rPr lang="en-US" dirty="0" smtClean="0"/>
              <a:t>Relevant entries – Construction &amp; WC</a:t>
            </a:r>
          </a:p>
          <a:p>
            <a:r>
              <a:rPr lang="en-US" dirty="0" smtClean="0"/>
              <a:t>Issues in above</a:t>
            </a:r>
          </a:p>
          <a:p>
            <a:r>
              <a:rPr lang="en-US" dirty="0" smtClean="0"/>
              <a:t>Issues in Joint Charge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Joint charge - issues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b="1" i="1" dirty="0" smtClean="0"/>
              <a:t>Business Entity </a:t>
            </a:r>
            <a:r>
              <a:rPr lang="en-US" b="1" i="1" dirty="0" err="1" smtClean="0"/>
              <a:t>Regd</a:t>
            </a:r>
            <a:r>
              <a:rPr lang="en-US" b="1" i="1" dirty="0" smtClean="0"/>
              <a:t> as body corporate liable – 50%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What form of organization is preferable for the service provider?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Whether the non compliance by the service provider puts any liability on the service receiver paying under joint charge?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Whether the piece rated jobs or labor charges charged for services would be covered under joint charge?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36B8D-9B2A-46F0-88EB-147E44EE622C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</a:t>
            </a:r>
            <a:r>
              <a:rPr lang="en-US" dirty="0" err="1" smtClean="0"/>
              <a:t>Jt</a:t>
            </a:r>
            <a:r>
              <a:rPr lang="en-US" dirty="0" smtClean="0"/>
              <a:t>- Issues…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Valuation of receiver </a:t>
            </a:r>
            <a:r>
              <a:rPr lang="en-US" dirty="0" err="1" smtClean="0"/>
              <a:t>vis</a:t>
            </a:r>
            <a:r>
              <a:rPr lang="en-US" dirty="0" smtClean="0"/>
              <a:t>  </a:t>
            </a:r>
            <a:r>
              <a:rPr lang="en-US" dirty="0" err="1" smtClean="0"/>
              <a:t>vis</a:t>
            </a:r>
            <a:r>
              <a:rPr lang="en-US" dirty="0" smtClean="0"/>
              <a:t> provider</a:t>
            </a:r>
          </a:p>
          <a:p>
            <a:endParaRPr lang="en-US" dirty="0" smtClean="0"/>
          </a:p>
          <a:p>
            <a:r>
              <a:rPr lang="en-US" dirty="0" smtClean="0"/>
              <a:t>2 contracts- one for material and one for </a:t>
            </a:r>
            <a:r>
              <a:rPr lang="en-US" dirty="0" err="1" smtClean="0"/>
              <a:t>labour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Credit of ST paid by SC? What if on 100% value?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9BC31-176C-4F6E-B7AE-BCE1C52BF825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sz="6600" i="1" dirty="0" smtClean="0"/>
              <a:t>      Any Questions????</a:t>
            </a:r>
          </a:p>
          <a:p>
            <a:pPr>
              <a:buNone/>
            </a:pPr>
            <a:r>
              <a:rPr lang="en-US" sz="6600" i="1" dirty="0" smtClean="0">
                <a:hlinkClick r:id="rId3"/>
              </a:rPr>
              <a:t>mhiregange@gmail.com</a:t>
            </a:r>
            <a:endParaRPr lang="en-US" sz="6600" i="1" dirty="0" smtClean="0"/>
          </a:p>
          <a:p>
            <a:pPr>
              <a:buNone/>
            </a:pPr>
            <a:r>
              <a:rPr lang="en-US" sz="6600" i="1" dirty="0" smtClean="0"/>
              <a:t>pdicai.org</a:t>
            </a:r>
          </a:p>
          <a:p>
            <a:pPr>
              <a:buNone/>
            </a:pPr>
            <a:endParaRPr lang="en-US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         Concerns in New Regime 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3000" dirty="0" smtClean="0"/>
              <a:t>Simplicity in compliance and administration???</a:t>
            </a:r>
          </a:p>
          <a:p>
            <a:pPr>
              <a:lnSpc>
                <a:spcPct val="130000"/>
              </a:lnSpc>
            </a:pPr>
            <a:r>
              <a:rPr lang="en-US" sz="3000" dirty="0" smtClean="0"/>
              <a:t>Seamless </a:t>
            </a:r>
            <a:r>
              <a:rPr lang="en-US" sz="3000" dirty="0" err="1" smtClean="0"/>
              <a:t>Cenvat</a:t>
            </a:r>
            <a:r>
              <a:rPr lang="en-US" sz="3000" dirty="0" smtClean="0"/>
              <a:t> Credit???</a:t>
            </a:r>
          </a:p>
          <a:p>
            <a:pPr>
              <a:lnSpc>
                <a:spcPct val="130000"/>
              </a:lnSpc>
            </a:pPr>
            <a:r>
              <a:rPr lang="en-US" sz="3000" dirty="0" smtClean="0"/>
              <a:t>Service- First Time defined </a:t>
            </a:r>
          </a:p>
          <a:p>
            <a:pPr>
              <a:lnSpc>
                <a:spcPct val="130000"/>
              </a:lnSpc>
            </a:pPr>
            <a:r>
              <a:rPr lang="en-US" sz="3000" dirty="0" smtClean="0"/>
              <a:t>Classification of Services – Notification 48/2012 – Why was it required? </a:t>
            </a:r>
            <a:endParaRPr lang="en-US" sz="2400" dirty="0" smtClean="0"/>
          </a:p>
          <a:p>
            <a:pPr>
              <a:lnSpc>
                <a:spcPct val="150000"/>
              </a:lnSpc>
              <a:buNone/>
            </a:pPr>
            <a:endParaRPr lang="en-US" sz="20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36B8D-9B2A-46F0-88EB-147E44EE622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Concerns….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Negative List – Scope too narrow 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Exemption of Services- Fair?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Reverse / Joint Charge – threshold limit not applicable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36B8D-9B2A-46F0-88EB-147E44EE622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Caveats For Negative List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Onus on service provider to prove eligibility</a:t>
            </a:r>
          </a:p>
          <a:p>
            <a:r>
              <a:rPr lang="en-US" dirty="0" smtClean="0"/>
              <a:t>Substantial conditions- strict, procedural – liberal</a:t>
            </a:r>
          </a:p>
          <a:p>
            <a:r>
              <a:rPr lang="en-US" dirty="0" smtClean="0"/>
              <a:t>In case of doubt- in </a:t>
            </a:r>
            <a:r>
              <a:rPr lang="en-US" dirty="0" err="1" smtClean="0"/>
              <a:t>favour</a:t>
            </a:r>
            <a:r>
              <a:rPr lang="en-US" dirty="0" smtClean="0"/>
              <a:t> of revenue</a:t>
            </a:r>
          </a:p>
          <a:p>
            <a:r>
              <a:rPr lang="en-US" dirty="0" smtClean="0"/>
              <a:t>Benefit based on equality</a:t>
            </a:r>
          </a:p>
          <a:p>
            <a:r>
              <a:rPr lang="en-US" dirty="0" smtClean="0"/>
              <a:t>Paying tax at the time of ‘becoming aware’ – principal recovery + Credit[Own] + Interest + possible penalty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Definition of “service”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Means any activity carried out by a person for another fro consideration and includes a declared service, but shall not include</a:t>
            </a:r>
          </a:p>
          <a:p>
            <a:r>
              <a:rPr lang="en-US" dirty="0" smtClean="0"/>
              <a:t>(a) an activity which constitutes merely, - 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a transfer of title in goods or immovable property by way of sale, gift or in any other manner..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Negative List – 1.7.2012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Declared Services: Sl. No.  1, 2 &amp; 8 </a:t>
            </a:r>
          </a:p>
          <a:p>
            <a:pPr>
              <a:buNone/>
            </a:pPr>
            <a:r>
              <a:rPr lang="en-US" dirty="0" smtClean="0"/>
              <a:t>-&gt; Renting of Immovable Property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-&gt; Construction of  Complex, Building, Civil Structure – entire consideration after Completion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-&gt; Service Portion in execution of works contract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Exemption 25/12- 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-&gt; Agricultural land with or without a structure incidental to its use</a:t>
            </a:r>
          </a:p>
          <a:p>
            <a:r>
              <a:rPr lang="en-US" dirty="0" smtClean="0"/>
              <a:t>-&gt; Religious place for general public</a:t>
            </a:r>
          </a:p>
          <a:p>
            <a:r>
              <a:rPr lang="en-US" dirty="0" smtClean="0"/>
              <a:t>-&gt; To or by an educational in relation to exempted activities </a:t>
            </a:r>
          </a:p>
          <a:p>
            <a:r>
              <a:rPr lang="en-US" dirty="0" smtClean="0"/>
              <a:t>- &gt; Hotel, inn etc – declared tariff less than 1000/- per day</a:t>
            </a:r>
          </a:p>
          <a:p>
            <a:r>
              <a:rPr lang="en-US" dirty="0" smtClean="0"/>
              <a:t>-&gt; Motor Vehicle parking to general public</a:t>
            </a:r>
          </a:p>
          <a:p>
            <a:r>
              <a:rPr lang="en-US" dirty="0" smtClean="0"/>
              <a:t>-&gt; Dwelling Unit used for residential purpose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Issues in Renting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Composite Commercial &amp; Residential</a:t>
            </a:r>
          </a:p>
          <a:p>
            <a:r>
              <a:rPr lang="en-US" dirty="0" smtClean="0"/>
              <a:t>Deduction of Municipal taxes in above </a:t>
            </a:r>
          </a:p>
          <a:p>
            <a:r>
              <a:rPr lang="en-US" dirty="0" smtClean="0"/>
              <a:t>Apartment let out for commerce or Industry</a:t>
            </a:r>
          </a:p>
          <a:p>
            <a:r>
              <a:rPr lang="en-US" dirty="0" smtClean="0"/>
              <a:t>Co-ownership – qua owner/ property</a:t>
            </a:r>
          </a:p>
          <a:p>
            <a:r>
              <a:rPr lang="en-US" dirty="0" smtClean="0"/>
              <a:t>Cinema Theatre – screening rights, renting?</a:t>
            </a:r>
          </a:p>
          <a:p>
            <a:r>
              <a:rPr lang="en-US" dirty="0" smtClean="0"/>
              <a:t>Revenue Share – Measure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786C-CB4B-4293-A7BD-6D61FBBF7EBD}" type="datetime1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udhir sir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sudhir sir</Template>
  <TotalTime>285</TotalTime>
  <Words>948</Words>
  <Application>Microsoft Office PowerPoint</Application>
  <PresentationFormat>On-screen Show (4:3)</PresentationFormat>
  <Paragraphs>157</Paragraphs>
  <Slides>22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sudhir sir</vt:lpstr>
      <vt:lpstr>CA. MadhukaR N. Hiregange  </vt:lpstr>
      <vt:lpstr>  Coverage topday</vt:lpstr>
      <vt:lpstr>           Concerns in New Regime </vt:lpstr>
      <vt:lpstr>  Concerns….</vt:lpstr>
      <vt:lpstr>              Caveats For Negative List </vt:lpstr>
      <vt:lpstr>              Definition of “service”</vt:lpstr>
      <vt:lpstr>               Negative List – 1.7.2012</vt:lpstr>
      <vt:lpstr>              Exemption 25/12- Renting</vt:lpstr>
      <vt:lpstr>              Issues in Renting</vt:lpstr>
      <vt:lpstr>  Renting of Immovable      Property  - Background</vt:lpstr>
      <vt:lpstr>             Construction</vt:lpstr>
      <vt:lpstr>              Exclusion</vt:lpstr>
      <vt:lpstr>              exclusion..</vt:lpstr>
      <vt:lpstr>       Basic Issues</vt:lpstr>
      <vt:lpstr>Comml. or indus. Cont.</vt:lpstr>
      <vt:lpstr>Comml. or indus. Cont.</vt:lpstr>
      <vt:lpstr>issues RELATING TO CONSTRUCTION OF COMPLEX SERVICES</vt:lpstr>
      <vt:lpstr>ISSUES RELATING TO CONSTRUCTION OF COMPLEX SERVICES</vt:lpstr>
      <vt:lpstr>ISSUES RELATING TO CONSTRUCTION OF COMPLEX SERVICES</vt:lpstr>
      <vt:lpstr>  Joint charge - issues</vt:lpstr>
      <vt:lpstr>  Jt- Issues…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system1</dc:creator>
  <cp:lastModifiedBy>Madhukar</cp:lastModifiedBy>
  <cp:revision>57</cp:revision>
  <dcterms:created xsi:type="dcterms:W3CDTF">2011-01-28T07:26:29Z</dcterms:created>
  <dcterms:modified xsi:type="dcterms:W3CDTF">2013-01-15T12:24:02Z</dcterms:modified>
</cp:coreProperties>
</file>