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26C48B-0964-41A3-9B13-51ECB3DE47E7}" type="datetimeFigureOut">
              <a:rPr lang="en-US" smtClean="0"/>
              <a:t>7/19/2014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D8A981-019F-4172-B358-AFDE28510163}" type="slidenum">
              <a:rPr lang="en-US" smtClean="0"/>
              <a:t>‹#›</a:t>
            </a:fld>
            <a:endParaRPr lang="en-US"/>
          </a:p>
        </p:txBody>
      </p:sp>
    </p:spTree>
    <p:extLst>
      <p:ext uri="{BB962C8B-B14F-4D97-AF65-F5344CB8AC3E}">
        <p14:creationId xmlns:p14="http://schemas.microsoft.com/office/powerpoint/2010/main" val="985842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8BD8A981-019F-4172-B358-AFDE28510163}" type="slidenum">
              <a:rPr lang="en-US" smtClean="0"/>
              <a:t>2</a:t>
            </a:fld>
            <a:endParaRPr lang="en-US"/>
          </a:p>
        </p:txBody>
      </p:sp>
    </p:spTree>
    <p:extLst>
      <p:ext uri="{BB962C8B-B14F-4D97-AF65-F5344CB8AC3E}">
        <p14:creationId xmlns:p14="http://schemas.microsoft.com/office/powerpoint/2010/main" val="42445519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BAD8533-62B0-4E45-9AD4-94B3DB2DAC25}" type="datetimeFigureOut">
              <a:rPr lang="en-US" smtClean="0"/>
              <a:t>7/19/2014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542F3FE-FAF8-48E2-B110-733ED274D9A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BAD8533-62B0-4E45-9AD4-94B3DB2DAC25}" type="datetimeFigureOut">
              <a:rPr lang="en-US" smtClean="0"/>
              <a:t>7/19/2014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542F3FE-FAF8-48E2-B110-733ED274D9A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BAD8533-62B0-4E45-9AD4-94B3DB2DAC25}" type="datetimeFigureOut">
              <a:rPr lang="en-US" smtClean="0"/>
              <a:t>7/19/2014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542F3FE-FAF8-48E2-B110-733ED274D9A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BAD8533-62B0-4E45-9AD4-94B3DB2DAC25}" type="datetimeFigureOut">
              <a:rPr lang="en-US" smtClean="0"/>
              <a:t>7/19/2014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542F3FE-FAF8-48E2-B110-733ED274D9A1}"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BAD8533-62B0-4E45-9AD4-94B3DB2DAC25}" type="datetimeFigureOut">
              <a:rPr lang="en-US" smtClean="0"/>
              <a:t>7/19/2014</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542F3FE-FAF8-48E2-B110-733ED274D9A1}"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BAD8533-62B0-4E45-9AD4-94B3DB2DAC25}" type="datetimeFigureOut">
              <a:rPr lang="en-US" smtClean="0"/>
              <a:t>7/19/2014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542F3FE-FAF8-48E2-B110-733ED274D9A1}"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BAD8533-62B0-4E45-9AD4-94B3DB2DAC25}" type="datetimeFigureOut">
              <a:rPr lang="en-US" smtClean="0"/>
              <a:t>7/19/2014</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542F3FE-FAF8-48E2-B110-733ED274D9A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BAD8533-62B0-4E45-9AD4-94B3DB2DAC25}" type="datetimeFigureOut">
              <a:rPr lang="en-US" smtClean="0"/>
              <a:t>7/19/2014</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542F3FE-FAF8-48E2-B110-733ED274D9A1}"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BAD8533-62B0-4E45-9AD4-94B3DB2DAC25}" type="datetimeFigureOut">
              <a:rPr lang="en-US" smtClean="0"/>
              <a:t>7/19/2014</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542F3FE-FAF8-48E2-B110-733ED274D9A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BAD8533-62B0-4E45-9AD4-94B3DB2DAC25}" type="datetimeFigureOut">
              <a:rPr lang="en-US" smtClean="0"/>
              <a:t>7/19/2014</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542F3FE-FAF8-48E2-B110-733ED274D9A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BAD8533-62B0-4E45-9AD4-94B3DB2DAC25}" type="datetimeFigureOut">
              <a:rPr lang="en-US" smtClean="0"/>
              <a:t>7/19/2014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542F3FE-FAF8-48E2-B110-733ED274D9A1}"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BAD8533-62B0-4E45-9AD4-94B3DB2DAC25}" type="datetimeFigureOut">
              <a:rPr lang="en-US" smtClean="0"/>
              <a:t>7/19/2014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542F3FE-FAF8-48E2-B110-733ED274D9A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Pros and Cons of Capital Market	</a:t>
            </a:r>
            <a:endParaRPr lang="en-US" dirty="0"/>
          </a:p>
        </p:txBody>
      </p:sp>
      <p:sp>
        <p:nvSpPr>
          <p:cNvPr id="3" name="Subtitle 2"/>
          <p:cNvSpPr>
            <a:spLocks noGrp="1"/>
          </p:cNvSpPr>
          <p:nvPr>
            <p:ph type="subTitle" idx="1"/>
          </p:nvPr>
        </p:nvSpPr>
        <p:spPr/>
        <p:txBody>
          <a:bodyPr/>
          <a:lstStyle/>
          <a:p>
            <a:r>
              <a:rPr lang="en-US" dirty="0" smtClean="0"/>
              <a:t>Investors’ Awareness</a:t>
            </a:r>
          </a:p>
          <a:p>
            <a:endParaRPr lang="en-US" dirty="0"/>
          </a:p>
        </p:txBody>
      </p:sp>
    </p:spTree>
    <p:extLst>
      <p:ext uri="{BB962C8B-B14F-4D97-AF65-F5344CB8AC3E}">
        <p14:creationId xmlns:p14="http://schemas.microsoft.com/office/powerpoint/2010/main" val="570629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533400"/>
            <a:ext cx="7620000" cy="5262979"/>
          </a:xfrm>
          <a:prstGeom prst="rect">
            <a:avLst/>
          </a:prstGeom>
          <a:noFill/>
        </p:spPr>
        <p:txBody>
          <a:bodyPr wrap="square" rtlCol="0">
            <a:spAutoFit/>
          </a:bodyPr>
          <a:lstStyle/>
          <a:p>
            <a:r>
              <a:rPr lang="en-US" dirty="0" smtClean="0"/>
              <a:t>Contd….</a:t>
            </a:r>
          </a:p>
          <a:p>
            <a:endParaRPr lang="en-US" sz="2400" dirty="0"/>
          </a:p>
          <a:p>
            <a:r>
              <a:rPr lang="en-US" sz="2400" dirty="0"/>
              <a:t>The</a:t>
            </a:r>
            <a:r>
              <a:rPr lang="en-US" sz="2400" dirty="0"/>
              <a:t> other relevant laws which affect the capital market are:-</a:t>
            </a:r>
          </a:p>
          <a:p>
            <a:pPr marL="342900" lvl="0" indent="-342900">
              <a:buFont typeface="+mj-lt"/>
              <a:buAutoNum type="arabicPeriod"/>
            </a:pPr>
            <a:r>
              <a:rPr lang="en-US" sz="2400" dirty="0"/>
              <a:t>The Foreign Exchange Management Act, 1999;</a:t>
            </a:r>
          </a:p>
          <a:p>
            <a:pPr marL="342900" lvl="0" indent="-342900">
              <a:buFont typeface="+mj-lt"/>
              <a:buAutoNum type="arabicPeriod"/>
            </a:pPr>
            <a:r>
              <a:rPr lang="en-US" sz="2400" dirty="0"/>
              <a:t>Arbitration and Conciliation Act, 1996;</a:t>
            </a:r>
          </a:p>
          <a:p>
            <a:pPr marL="342900" lvl="0" indent="-342900">
              <a:buFont typeface="+mj-lt"/>
              <a:buAutoNum type="arabicPeriod"/>
            </a:pPr>
            <a:r>
              <a:rPr lang="en-US" sz="2400" dirty="0"/>
              <a:t>Companies Act, 2013;</a:t>
            </a:r>
          </a:p>
          <a:p>
            <a:pPr marL="342900" lvl="0" indent="-342900">
              <a:buFont typeface="+mj-lt"/>
              <a:buAutoNum type="arabicPeriod"/>
            </a:pPr>
            <a:r>
              <a:rPr lang="en-US" sz="2400" dirty="0"/>
              <a:t>Debt Recovery Act (Bank and Financial Institutions Recovery of Dues Act, 1993</a:t>
            </a:r>
            <a:r>
              <a:rPr lang="en-US" sz="2400" dirty="0" smtClean="0"/>
              <a:t>);</a:t>
            </a:r>
            <a:endParaRPr lang="en-US" sz="2400" dirty="0"/>
          </a:p>
          <a:p>
            <a:pPr marL="342900" lvl="0" indent="-342900">
              <a:buFont typeface="+mj-lt"/>
              <a:buAutoNum type="arabicPeriod"/>
            </a:pPr>
            <a:r>
              <a:rPr lang="en-US" sz="2400" dirty="0"/>
              <a:t>Banking Regulation Act; 1949</a:t>
            </a:r>
          </a:p>
          <a:p>
            <a:pPr marL="342900" lvl="0" indent="-342900">
              <a:buFont typeface="+mj-lt"/>
              <a:buAutoNum type="arabicPeriod"/>
            </a:pPr>
            <a:r>
              <a:rPr lang="en-US" sz="2400" dirty="0"/>
              <a:t>Benami Prohibition Act;</a:t>
            </a:r>
          </a:p>
          <a:p>
            <a:pPr marL="342900" lvl="0" indent="-342900">
              <a:buFont typeface="+mj-lt"/>
              <a:buAutoNum type="arabicPeriod"/>
            </a:pPr>
            <a:r>
              <a:rPr lang="en-US" sz="2400" dirty="0"/>
              <a:t>Indian Penal Code; 1860. </a:t>
            </a:r>
          </a:p>
          <a:p>
            <a:pPr marL="342900" lvl="0" indent="-342900">
              <a:buFont typeface="+mj-lt"/>
              <a:buAutoNum type="arabicPeriod"/>
            </a:pPr>
            <a:r>
              <a:rPr lang="en-US" sz="2400" dirty="0"/>
              <a:t>Indian Evidence Act, 1872.</a:t>
            </a:r>
          </a:p>
          <a:p>
            <a:endParaRPr lang="en-US" sz="2400" dirty="0"/>
          </a:p>
        </p:txBody>
      </p:sp>
    </p:spTree>
    <p:extLst>
      <p:ext uri="{BB962C8B-B14F-4D97-AF65-F5344CB8AC3E}">
        <p14:creationId xmlns:p14="http://schemas.microsoft.com/office/powerpoint/2010/main" val="37155229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t>Abnormally high 'guaranteed' </a:t>
            </a:r>
            <a:r>
              <a:rPr lang="en-US" sz="2400" dirty="0" smtClean="0"/>
              <a:t>returns</a:t>
            </a:r>
          </a:p>
          <a:p>
            <a:endParaRPr lang="en-US" sz="2400" dirty="0" smtClean="0"/>
          </a:p>
          <a:p>
            <a:r>
              <a:rPr lang="en-US" sz="2400" dirty="0"/>
              <a:t>High initial </a:t>
            </a:r>
            <a:r>
              <a:rPr lang="en-US" sz="2400" dirty="0" smtClean="0"/>
              <a:t>investment</a:t>
            </a:r>
          </a:p>
          <a:p>
            <a:pPr marL="0" indent="0">
              <a:buNone/>
            </a:pPr>
            <a:endParaRPr lang="en-US" sz="2400" dirty="0" smtClean="0"/>
          </a:p>
          <a:p>
            <a:r>
              <a:rPr lang="en-US" sz="2400" dirty="0"/>
              <a:t>Vague/complicated investment </a:t>
            </a:r>
            <a:r>
              <a:rPr lang="en-US" sz="2400" dirty="0" smtClean="0"/>
              <a:t>strategy</a:t>
            </a:r>
          </a:p>
          <a:p>
            <a:pPr marL="0" indent="0">
              <a:buNone/>
            </a:pPr>
            <a:endParaRPr lang="en-US" sz="2400" dirty="0"/>
          </a:p>
          <a:p>
            <a:r>
              <a:rPr lang="en-US" sz="2400" dirty="0"/>
              <a:t>Unsustainable business </a:t>
            </a:r>
            <a:r>
              <a:rPr lang="en-US" sz="2400" dirty="0" smtClean="0"/>
              <a:t>model</a:t>
            </a:r>
          </a:p>
          <a:p>
            <a:pPr marL="0" indent="0">
              <a:buNone/>
            </a:pPr>
            <a:endParaRPr lang="en-US" sz="2400" dirty="0" smtClean="0"/>
          </a:p>
          <a:p>
            <a:r>
              <a:rPr lang="en-US" sz="2400" dirty="0"/>
              <a:t>Offers of exclusivity and paying back of </a:t>
            </a:r>
            <a:r>
              <a:rPr lang="en-US" sz="2400" dirty="0" smtClean="0"/>
              <a:t>losses</a:t>
            </a:r>
            <a:endParaRPr lang="en-US" sz="2400" dirty="0"/>
          </a:p>
        </p:txBody>
      </p:sp>
      <p:sp>
        <p:nvSpPr>
          <p:cNvPr id="2" name="Title 1"/>
          <p:cNvSpPr>
            <a:spLocks noGrp="1"/>
          </p:cNvSpPr>
          <p:nvPr>
            <p:ph type="title"/>
          </p:nvPr>
        </p:nvSpPr>
        <p:spPr/>
        <p:txBody>
          <a:bodyPr>
            <a:normAutofit fontScale="90000"/>
          </a:bodyPr>
          <a:lstStyle/>
          <a:p>
            <a:pPr lvl="0"/>
            <a:r>
              <a:rPr lang="en-US" b="1" u="sng" dirty="0"/>
              <a:t>Fake Claims of </a:t>
            </a:r>
            <a:r>
              <a:rPr lang="en-US" b="1" u="sng" dirty="0" smtClean="0"/>
              <a:t>Investment</a:t>
            </a:r>
            <a:r>
              <a:rPr lang="en-US" dirty="0"/>
              <a:t/>
            </a:r>
            <a:br>
              <a:rPr lang="en-US" dirty="0"/>
            </a:br>
            <a:endParaRPr lang="en-US" dirty="0"/>
          </a:p>
        </p:txBody>
      </p:sp>
    </p:spTree>
    <p:extLst>
      <p:ext uri="{BB962C8B-B14F-4D97-AF65-F5344CB8AC3E}">
        <p14:creationId xmlns:p14="http://schemas.microsoft.com/office/powerpoint/2010/main" val="11888356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377295963"/>
              </p:ext>
            </p:extLst>
          </p:nvPr>
        </p:nvGraphicFramePr>
        <p:xfrm>
          <a:off x="381000" y="1508760"/>
          <a:ext cx="8534400" cy="5120640"/>
        </p:xfrm>
        <a:graphic>
          <a:graphicData uri="http://schemas.openxmlformats.org/drawingml/2006/table">
            <a:tbl>
              <a:tblPr firstRow="1" firstCol="1" bandRow="1">
                <a:tableStyleId>{5C22544A-7EE6-4342-B048-85BDC9FD1C3A}</a:tableStyleId>
              </a:tblPr>
              <a:tblGrid>
                <a:gridCol w="4495800"/>
                <a:gridCol w="4038600"/>
              </a:tblGrid>
              <a:tr h="5120640">
                <a:tc>
                  <a:txBody>
                    <a:bodyPr/>
                    <a:lstStyle/>
                    <a:p>
                      <a:pPr marL="0" marR="0" algn="just">
                        <a:lnSpc>
                          <a:spcPct val="150000"/>
                        </a:lnSpc>
                        <a:spcBef>
                          <a:spcPts val="0"/>
                        </a:spcBef>
                        <a:spcAft>
                          <a:spcPts val="0"/>
                        </a:spcAft>
                      </a:pPr>
                      <a:r>
                        <a:rPr lang="en-US" sz="1800" dirty="0">
                          <a:effectLst/>
                        </a:rPr>
                        <a:t>FRAUD COMPANY</a:t>
                      </a:r>
                    </a:p>
                    <a:p>
                      <a:pPr marL="342900" marR="0" lvl="0" indent="-342900" algn="just">
                        <a:lnSpc>
                          <a:spcPct val="150000"/>
                        </a:lnSpc>
                        <a:spcBef>
                          <a:spcPts val="0"/>
                        </a:spcBef>
                        <a:spcAft>
                          <a:spcPts val="1000"/>
                        </a:spcAft>
                        <a:buSzPts val="1000"/>
                        <a:buFont typeface="Symbol"/>
                        <a:buChar char=""/>
                        <a:tabLst>
                          <a:tab pos="457200" algn="l"/>
                        </a:tabLst>
                      </a:pPr>
                      <a:r>
                        <a:rPr lang="en-US" sz="1800" dirty="0">
                          <a:effectLst/>
                        </a:rPr>
                        <a:t>Sells cheap and low-quality products</a:t>
                      </a:r>
                    </a:p>
                    <a:p>
                      <a:pPr marL="342900" marR="0" lvl="0" indent="-342900" algn="just">
                        <a:lnSpc>
                          <a:spcPct val="150000"/>
                        </a:lnSpc>
                        <a:spcBef>
                          <a:spcPts val="0"/>
                        </a:spcBef>
                        <a:spcAft>
                          <a:spcPts val="1000"/>
                        </a:spcAft>
                        <a:buSzPts val="1000"/>
                        <a:buFont typeface="Symbol"/>
                        <a:buChar char=""/>
                        <a:tabLst>
                          <a:tab pos="457200" algn="l"/>
                        </a:tabLst>
                      </a:pPr>
                      <a:r>
                        <a:rPr lang="en-US" sz="1800" dirty="0" smtClean="0">
                          <a:effectLst/>
                        </a:rPr>
                        <a:t>Entry </a:t>
                      </a:r>
                      <a:r>
                        <a:rPr lang="en-US" sz="1800" dirty="0">
                          <a:effectLst/>
                        </a:rPr>
                        <a:t>cost </a:t>
                      </a:r>
                      <a:r>
                        <a:rPr lang="en-US" sz="1800" dirty="0" smtClean="0">
                          <a:effectLst/>
                        </a:rPr>
                        <a:t>high</a:t>
                      </a:r>
                    </a:p>
                    <a:p>
                      <a:pPr marL="342900" marR="0" lvl="0" indent="-342900" algn="just">
                        <a:lnSpc>
                          <a:spcPct val="150000"/>
                        </a:lnSpc>
                        <a:spcBef>
                          <a:spcPts val="0"/>
                        </a:spcBef>
                        <a:spcAft>
                          <a:spcPts val="1000"/>
                        </a:spcAft>
                        <a:buSzPts val="1000"/>
                        <a:buFont typeface="Symbol"/>
                        <a:buChar char=""/>
                        <a:tabLst>
                          <a:tab pos="457200" algn="l"/>
                        </a:tabLst>
                      </a:pPr>
                      <a:r>
                        <a:rPr lang="en-US" sz="1800" dirty="0" smtClean="0">
                          <a:effectLst/>
                        </a:rPr>
                        <a:t>Easy </a:t>
                      </a:r>
                      <a:r>
                        <a:rPr lang="en-US" sz="1800" dirty="0">
                          <a:effectLst/>
                        </a:rPr>
                        <a:t>earnings, mostly depend on the number of new recruits</a:t>
                      </a:r>
                    </a:p>
                    <a:p>
                      <a:pPr marL="342900" marR="0" lvl="0" indent="-342900" algn="just">
                        <a:lnSpc>
                          <a:spcPct val="150000"/>
                        </a:lnSpc>
                        <a:spcBef>
                          <a:spcPts val="0"/>
                        </a:spcBef>
                        <a:spcAft>
                          <a:spcPts val="1000"/>
                        </a:spcAft>
                        <a:buSzPts val="1000"/>
                        <a:buFont typeface="Symbol"/>
                        <a:buChar char=""/>
                        <a:tabLst>
                          <a:tab pos="457200" algn="l"/>
                        </a:tabLst>
                      </a:pPr>
                      <a:r>
                        <a:rPr lang="en-US" sz="1800" dirty="0">
                          <a:effectLst/>
                        </a:rPr>
                        <a:t>Commissions come from new recruits; negligible payout by companies</a:t>
                      </a:r>
                    </a:p>
                    <a:p>
                      <a:pPr marL="342900" marR="0" lvl="0" indent="-342900" algn="just">
                        <a:lnSpc>
                          <a:spcPct val="150000"/>
                        </a:lnSpc>
                        <a:spcBef>
                          <a:spcPts val="0"/>
                        </a:spcBef>
                        <a:spcAft>
                          <a:spcPts val="1000"/>
                        </a:spcAft>
                        <a:buSzPts val="1000"/>
                        <a:buFont typeface="Symbol"/>
                        <a:buChar char=""/>
                        <a:tabLst>
                          <a:tab pos="457200" algn="l"/>
                        </a:tabLst>
                      </a:pPr>
                      <a:r>
                        <a:rPr lang="en-US" sz="1800" dirty="0">
                          <a:effectLst/>
                        </a:rPr>
                        <a:t>No refund or exit policy </a:t>
                      </a:r>
                      <a:endParaRPr lang="en-US" sz="1800" dirty="0">
                        <a:effectLst/>
                        <a:latin typeface="Calibri"/>
                        <a:ea typeface="Times New Roman"/>
                        <a:cs typeface="Mangal"/>
                      </a:endParaRPr>
                    </a:p>
                  </a:txBody>
                  <a:tcPr marL="47625" marR="47625" marT="47625" marB="47625"/>
                </a:tc>
                <a:tc>
                  <a:txBody>
                    <a:bodyPr/>
                    <a:lstStyle/>
                    <a:p>
                      <a:pPr marL="0" marR="0" algn="just">
                        <a:lnSpc>
                          <a:spcPct val="150000"/>
                        </a:lnSpc>
                        <a:spcBef>
                          <a:spcPts val="0"/>
                        </a:spcBef>
                        <a:spcAft>
                          <a:spcPts val="0"/>
                        </a:spcAft>
                      </a:pPr>
                      <a:r>
                        <a:rPr lang="en-US" sz="1800" dirty="0">
                          <a:effectLst/>
                        </a:rPr>
                        <a:t>GENUINE COMPANY</a:t>
                      </a:r>
                    </a:p>
                    <a:p>
                      <a:pPr marL="342900" marR="0" lvl="0" indent="-342900" algn="just">
                        <a:lnSpc>
                          <a:spcPct val="150000"/>
                        </a:lnSpc>
                        <a:spcBef>
                          <a:spcPts val="0"/>
                        </a:spcBef>
                        <a:spcAft>
                          <a:spcPts val="1000"/>
                        </a:spcAft>
                        <a:buSzPts val="1000"/>
                        <a:buFont typeface="Symbol"/>
                        <a:buChar char=""/>
                        <a:tabLst>
                          <a:tab pos="457200" algn="l"/>
                        </a:tabLst>
                      </a:pPr>
                      <a:r>
                        <a:rPr lang="en-US" sz="1800" dirty="0">
                          <a:effectLst/>
                        </a:rPr>
                        <a:t>Sells quality products</a:t>
                      </a:r>
                    </a:p>
                    <a:p>
                      <a:pPr marL="0" marR="0" lvl="0" indent="0" algn="just">
                        <a:lnSpc>
                          <a:spcPct val="150000"/>
                        </a:lnSpc>
                        <a:spcBef>
                          <a:spcPts val="0"/>
                        </a:spcBef>
                        <a:spcAft>
                          <a:spcPts val="1000"/>
                        </a:spcAft>
                        <a:buSzPts val="1000"/>
                        <a:buFont typeface="Symbol"/>
                        <a:buNone/>
                        <a:tabLst>
                          <a:tab pos="457200" algn="l"/>
                        </a:tabLst>
                      </a:pPr>
                      <a:endParaRPr lang="en-US" sz="1800" dirty="0" smtClean="0">
                        <a:effectLst/>
                      </a:endParaRPr>
                    </a:p>
                    <a:p>
                      <a:pPr marL="285750" marR="0" lvl="0" indent="-285750" algn="just">
                        <a:lnSpc>
                          <a:spcPct val="150000"/>
                        </a:lnSpc>
                        <a:spcBef>
                          <a:spcPts val="0"/>
                        </a:spcBef>
                        <a:spcAft>
                          <a:spcPts val="1000"/>
                        </a:spcAft>
                        <a:buSzPts val="1000"/>
                        <a:buFont typeface="Arial" panose="020B0604020202020204" pitchFamily="34" charset="0"/>
                        <a:buChar char="•"/>
                        <a:tabLst>
                          <a:tab pos="457200" algn="l"/>
                        </a:tabLst>
                      </a:pPr>
                      <a:r>
                        <a:rPr lang="en-US" sz="1800" dirty="0" smtClean="0">
                          <a:effectLst/>
                        </a:rPr>
                        <a:t>Entry </a:t>
                      </a:r>
                      <a:r>
                        <a:rPr lang="en-US" sz="1800" dirty="0">
                          <a:effectLst/>
                        </a:rPr>
                        <a:t>cost </a:t>
                      </a:r>
                      <a:r>
                        <a:rPr lang="en-US" sz="1800" dirty="0" smtClean="0">
                          <a:effectLst/>
                        </a:rPr>
                        <a:t>reasonable</a:t>
                      </a:r>
                    </a:p>
                    <a:p>
                      <a:pPr marL="342900" marR="0" lvl="0" indent="-342900" algn="just">
                        <a:lnSpc>
                          <a:spcPct val="150000"/>
                        </a:lnSpc>
                        <a:spcBef>
                          <a:spcPts val="0"/>
                        </a:spcBef>
                        <a:spcAft>
                          <a:spcPts val="1000"/>
                        </a:spcAft>
                        <a:buSzPts val="1000"/>
                        <a:buFont typeface="Symbol"/>
                        <a:buChar char=""/>
                        <a:tabLst>
                          <a:tab pos="457200" algn="l"/>
                        </a:tabLst>
                      </a:pPr>
                      <a:r>
                        <a:rPr lang="en-US" sz="1800" dirty="0" smtClean="0">
                          <a:effectLst/>
                        </a:rPr>
                        <a:t>Earnings </a:t>
                      </a:r>
                      <a:r>
                        <a:rPr lang="en-US" sz="1800" dirty="0">
                          <a:effectLst/>
                        </a:rPr>
                        <a:t>are performance-based</a:t>
                      </a:r>
                    </a:p>
                    <a:p>
                      <a:pPr marL="342900" marR="0" lvl="0" indent="-342900" algn="just">
                        <a:lnSpc>
                          <a:spcPct val="150000"/>
                        </a:lnSpc>
                        <a:spcBef>
                          <a:spcPts val="0"/>
                        </a:spcBef>
                        <a:spcAft>
                          <a:spcPts val="1000"/>
                        </a:spcAft>
                        <a:buSzPts val="1000"/>
                        <a:buFont typeface="Symbol"/>
                        <a:buChar char=""/>
                        <a:tabLst>
                          <a:tab pos="457200" algn="l"/>
                        </a:tabLst>
                      </a:pPr>
                      <a:r>
                        <a:rPr lang="en-US" sz="1800" dirty="0">
                          <a:effectLst/>
                        </a:rPr>
                        <a:t>Remuneration comes from the company</a:t>
                      </a:r>
                    </a:p>
                    <a:p>
                      <a:pPr marL="342900" marR="0" lvl="0" indent="-342900" algn="just">
                        <a:lnSpc>
                          <a:spcPct val="150000"/>
                        </a:lnSpc>
                        <a:spcBef>
                          <a:spcPts val="0"/>
                        </a:spcBef>
                        <a:spcAft>
                          <a:spcPts val="1000"/>
                        </a:spcAft>
                        <a:buSzPts val="1000"/>
                        <a:buFont typeface="Symbol"/>
                        <a:buChar char=""/>
                        <a:tabLst>
                          <a:tab pos="457200" algn="l"/>
                        </a:tabLst>
                      </a:pPr>
                      <a:r>
                        <a:rPr lang="en-US" sz="1800" dirty="0">
                          <a:effectLst/>
                        </a:rPr>
                        <a:t>Members can exit as and when they want.</a:t>
                      </a:r>
                      <a:endParaRPr lang="en-US" sz="1800" dirty="0">
                        <a:effectLst/>
                        <a:latin typeface="Calibri"/>
                        <a:ea typeface="Times New Roman"/>
                        <a:cs typeface="Mangal"/>
                      </a:endParaRPr>
                    </a:p>
                  </a:txBody>
                  <a:tcPr marL="47625" marR="47625" marT="47625" marB="47625"/>
                </a:tc>
              </a:tr>
            </a:tbl>
          </a:graphicData>
        </a:graphic>
      </p:graphicFrame>
      <p:sp>
        <p:nvSpPr>
          <p:cNvPr id="3" name="Title 2"/>
          <p:cNvSpPr>
            <a:spLocks noGrp="1"/>
          </p:cNvSpPr>
          <p:nvPr>
            <p:ph type="title"/>
          </p:nvPr>
        </p:nvSpPr>
        <p:spPr>
          <a:xfrm>
            <a:off x="457200" y="0"/>
            <a:ext cx="8229600" cy="1417638"/>
          </a:xfrm>
        </p:spPr>
        <p:txBody>
          <a:bodyPr>
            <a:noAutofit/>
          </a:bodyPr>
          <a:lstStyle/>
          <a:p>
            <a:r>
              <a:rPr lang="en-US" sz="2400" dirty="0">
                <a:effectLst/>
              </a:rPr>
              <a:t> </a:t>
            </a:r>
            <a:br>
              <a:rPr lang="en-US" sz="2400" dirty="0">
                <a:effectLst/>
              </a:rPr>
            </a:br>
            <a:r>
              <a:rPr lang="en-US" sz="2400" dirty="0">
                <a:effectLst/>
              </a:rPr>
              <a:t> </a:t>
            </a:r>
            <a:br>
              <a:rPr lang="en-US" sz="2400" dirty="0">
                <a:effectLst/>
              </a:rPr>
            </a:br>
            <a:r>
              <a:rPr lang="en-US" sz="2400" u="sng" dirty="0">
                <a:effectLst/>
              </a:rPr>
              <a:t>Differences between a Fraud company and Genuine company: - </a:t>
            </a:r>
            <a:endParaRPr lang="en-US" sz="2400" dirty="0"/>
          </a:p>
        </p:txBody>
      </p:sp>
    </p:spTree>
    <p:extLst>
      <p:ext uri="{BB962C8B-B14F-4D97-AF65-F5344CB8AC3E}">
        <p14:creationId xmlns:p14="http://schemas.microsoft.com/office/powerpoint/2010/main" val="8458407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marL="109728" indent="0">
              <a:buNone/>
            </a:pPr>
            <a:r>
              <a:rPr lang="en-US" sz="2400" u="sng" dirty="0" smtClean="0"/>
              <a:t>Do’s and Don’ts:</a:t>
            </a:r>
          </a:p>
          <a:p>
            <a:pPr marL="624078" indent="-514350">
              <a:buFont typeface="+mj-lt"/>
              <a:buAutoNum type="alphaUcPeriod"/>
            </a:pPr>
            <a:r>
              <a:rPr lang="en-US" sz="2400" u="sng" dirty="0" smtClean="0"/>
              <a:t>Do’s:-</a:t>
            </a:r>
          </a:p>
          <a:p>
            <a:pPr marL="109728" indent="0">
              <a:buNone/>
            </a:pPr>
            <a:endParaRPr lang="en-US" sz="2400" u="sng" dirty="0"/>
          </a:p>
          <a:p>
            <a:pPr lvl="0"/>
            <a:r>
              <a:rPr lang="en-US" sz="2400" dirty="0"/>
              <a:t>Avail nomination for all your investments without </a:t>
            </a:r>
            <a:r>
              <a:rPr lang="en-US" sz="2400" dirty="0" smtClean="0"/>
              <a:t>fail</a:t>
            </a:r>
            <a:endParaRPr lang="en-US" sz="2400" dirty="0"/>
          </a:p>
          <a:p>
            <a:pPr lvl="0"/>
            <a:r>
              <a:rPr lang="en-US" sz="2400" dirty="0"/>
              <a:t>Convert your physical certificates in to demat form by opening demat a/c</a:t>
            </a:r>
          </a:p>
          <a:p>
            <a:pPr lvl="0"/>
            <a:r>
              <a:rPr lang="en-US" sz="2400" dirty="0"/>
              <a:t>Provide your PAN card details in case of transfer / transmission of </a:t>
            </a:r>
            <a:r>
              <a:rPr lang="en-US" sz="2400" dirty="0" smtClean="0"/>
              <a:t>shares in </a:t>
            </a:r>
            <a:r>
              <a:rPr lang="en-US" sz="2400" dirty="0"/>
              <a:t>physical form</a:t>
            </a:r>
          </a:p>
          <a:p>
            <a:pPr lvl="0"/>
            <a:r>
              <a:rPr lang="en-US" sz="2400" dirty="0"/>
              <a:t>Keep track of your investments on regular basis</a:t>
            </a:r>
          </a:p>
          <a:p>
            <a:pPr lvl="0"/>
            <a:endParaRPr lang="en-US" sz="2400" u="sng" dirty="0"/>
          </a:p>
        </p:txBody>
      </p:sp>
      <p:sp>
        <p:nvSpPr>
          <p:cNvPr id="3" name="Title 2"/>
          <p:cNvSpPr>
            <a:spLocks noGrp="1"/>
          </p:cNvSpPr>
          <p:nvPr>
            <p:ph type="title"/>
          </p:nvPr>
        </p:nvSpPr>
        <p:spPr/>
        <p:txBody>
          <a:bodyPr>
            <a:normAutofit fontScale="90000"/>
          </a:bodyPr>
          <a:lstStyle/>
          <a:p>
            <a:r>
              <a:rPr lang="en-US" dirty="0" smtClean="0"/>
              <a:t>Shares and Debenture holders Awareness</a:t>
            </a:r>
            <a:endParaRPr lang="en-US" dirty="0"/>
          </a:p>
        </p:txBody>
      </p:sp>
    </p:spTree>
    <p:extLst>
      <p:ext uri="{BB962C8B-B14F-4D97-AF65-F5344CB8AC3E}">
        <p14:creationId xmlns:p14="http://schemas.microsoft.com/office/powerpoint/2010/main" val="19445780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lvl="0"/>
            <a:r>
              <a:rPr lang="en-US" sz="2400" dirty="0"/>
              <a:t>Be alert to any public announcements on the shares of the companies that you have invested</a:t>
            </a:r>
          </a:p>
          <a:p>
            <a:pPr lvl="0"/>
            <a:r>
              <a:rPr lang="en-US" sz="2400" dirty="0"/>
              <a:t>Be aware that an intermediary or its staff making a recommendation, is required to disclose their interest/ position in that scrip</a:t>
            </a:r>
          </a:p>
          <a:p>
            <a:pPr lvl="0"/>
            <a:r>
              <a:rPr lang="en-US" sz="2400" dirty="0"/>
              <a:t>Read the Annual Report and enclosed explanatory statements, if any, before attending General Meetings</a:t>
            </a:r>
          </a:p>
          <a:p>
            <a:pPr lvl="0"/>
            <a:r>
              <a:rPr lang="en-US" sz="2400" dirty="0"/>
              <a:t>In case of any grievance, contact the compliance officer of the company /</a:t>
            </a:r>
          </a:p>
          <a:p>
            <a:r>
              <a:rPr lang="en-US" sz="2400" dirty="0"/>
              <a:t>Debenture Trustee (</a:t>
            </a:r>
            <a:r>
              <a:rPr lang="en-US" sz="2400" b="1" dirty="0"/>
              <a:t>DT</a:t>
            </a:r>
            <a:r>
              <a:rPr lang="en-US" sz="2400" dirty="0" smtClean="0"/>
              <a:t>)</a:t>
            </a:r>
            <a:endParaRPr lang="en-US" sz="2400" dirty="0"/>
          </a:p>
        </p:txBody>
      </p:sp>
      <p:sp>
        <p:nvSpPr>
          <p:cNvPr id="3" name="Title 2"/>
          <p:cNvSpPr>
            <a:spLocks noGrp="1"/>
          </p:cNvSpPr>
          <p:nvPr>
            <p:ph type="title"/>
          </p:nvPr>
        </p:nvSpPr>
        <p:spPr/>
        <p:txBody>
          <a:bodyPr/>
          <a:lstStyle/>
          <a:p>
            <a:r>
              <a:rPr lang="en-US" sz="1800" dirty="0" smtClean="0"/>
              <a:t>Contd….</a:t>
            </a:r>
            <a:endParaRPr lang="en-US" sz="1800" dirty="0"/>
          </a:p>
        </p:txBody>
      </p:sp>
    </p:spTree>
    <p:extLst>
      <p:ext uri="{BB962C8B-B14F-4D97-AF65-F5344CB8AC3E}">
        <p14:creationId xmlns:p14="http://schemas.microsoft.com/office/powerpoint/2010/main" val="126067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lgn="just"/>
            <a:r>
              <a:rPr lang="en-US" sz="2400" dirty="0"/>
              <a:t>Be aware that listed companies, Registrar and Share Transfer Agents </a:t>
            </a:r>
            <a:r>
              <a:rPr lang="en-US" sz="2400" b="1" dirty="0"/>
              <a:t>(RTA) </a:t>
            </a:r>
            <a:r>
              <a:rPr lang="en-US" sz="2400" dirty="0"/>
              <a:t>and DTs are required to have a dedicated Email ID for registering your </a:t>
            </a:r>
            <a:r>
              <a:rPr lang="en-US" sz="2400" dirty="0" smtClean="0"/>
              <a:t>complaints</a:t>
            </a:r>
            <a:endParaRPr lang="en-US" sz="2400" dirty="0"/>
          </a:p>
          <a:p>
            <a:pPr lvl="0" algn="just"/>
            <a:r>
              <a:rPr lang="en-US" sz="2400" dirty="0"/>
              <a:t>Approach SEBI, if grievance is not redressed by the Company / DT</a:t>
            </a:r>
          </a:p>
          <a:p>
            <a:pPr lvl="0" algn="just"/>
            <a:r>
              <a:rPr lang="en-US" sz="2400" dirty="0"/>
              <a:t>Be aware that investor complaints against listed companies are displayed on the website(s) of SE</a:t>
            </a:r>
          </a:p>
          <a:p>
            <a:pPr lvl="0" algn="just"/>
            <a:r>
              <a:rPr lang="en-US" sz="2400" dirty="0"/>
              <a:t>Be aware that the details of disposal of arbitration proceedings are displayed on the website(s) of SE</a:t>
            </a:r>
          </a:p>
          <a:p>
            <a:pPr algn="just"/>
            <a:endParaRPr lang="en-US" sz="2400" dirty="0"/>
          </a:p>
        </p:txBody>
      </p:sp>
      <p:sp>
        <p:nvSpPr>
          <p:cNvPr id="3" name="Title 2"/>
          <p:cNvSpPr>
            <a:spLocks noGrp="1"/>
          </p:cNvSpPr>
          <p:nvPr>
            <p:ph type="title"/>
          </p:nvPr>
        </p:nvSpPr>
        <p:spPr/>
        <p:txBody>
          <a:bodyPr/>
          <a:lstStyle/>
          <a:p>
            <a:r>
              <a:rPr lang="en-US" sz="1800" dirty="0" smtClean="0"/>
              <a:t>Contd….</a:t>
            </a:r>
            <a:endParaRPr lang="en-US" sz="1800" dirty="0"/>
          </a:p>
        </p:txBody>
      </p:sp>
    </p:spTree>
    <p:extLst>
      <p:ext uri="{BB962C8B-B14F-4D97-AF65-F5344CB8AC3E}">
        <p14:creationId xmlns:p14="http://schemas.microsoft.com/office/powerpoint/2010/main" val="31775382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016691"/>
          </a:xfrm>
        </p:spPr>
        <p:txBody>
          <a:bodyPr>
            <a:normAutofit fontScale="25000" lnSpcReduction="20000"/>
          </a:bodyPr>
          <a:lstStyle/>
          <a:p>
            <a:endParaRPr lang="en-US" sz="9600" b="1" u="sng" dirty="0" smtClean="0"/>
          </a:p>
          <a:p>
            <a:pPr lvl="0"/>
            <a:endParaRPr lang="en-US" sz="9600" dirty="0" smtClean="0"/>
          </a:p>
          <a:p>
            <a:pPr lvl="0"/>
            <a:r>
              <a:rPr lang="en-US" sz="9600" dirty="0" smtClean="0"/>
              <a:t>Do </a:t>
            </a:r>
            <a:r>
              <a:rPr lang="en-US" sz="9600" dirty="0"/>
              <a:t>not invest with borrowed </a:t>
            </a:r>
            <a:r>
              <a:rPr lang="en-US" sz="9600" dirty="0" smtClean="0"/>
              <a:t>money</a:t>
            </a:r>
          </a:p>
          <a:p>
            <a:pPr lvl="0"/>
            <a:endParaRPr lang="en-US" sz="9600" dirty="0"/>
          </a:p>
          <a:p>
            <a:pPr lvl="0"/>
            <a:r>
              <a:rPr lang="en-US" sz="9600" dirty="0"/>
              <a:t>Do not expect unrealistic / guaranteed </a:t>
            </a:r>
            <a:r>
              <a:rPr lang="en-US" sz="9600" dirty="0" smtClean="0"/>
              <a:t>returns</a:t>
            </a:r>
          </a:p>
          <a:p>
            <a:pPr lvl="0"/>
            <a:endParaRPr lang="en-US" sz="9600" dirty="0"/>
          </a:p>
          <a:p>
            <a:pPr lvl="0"/>
            <a:r>
              <a:rPr lang="en-US" sz="9600" dirty="0"/>
              <a:t>Do not be influenced by advertisement / advices / rumours / unauthentic news promising unrealistic gains and windfall profits in mass </a:t>
            </a:r>
            <a:r>
              <a:rPr lang="en-US" sz="9600" dirty="0" smtClean="0"/>
              <a:t>media</a:t>
            </a:r>
          </a:p>
          <a:p>
            <a:pPr marL="109728" lvl="0" indent="0">
              <a:buNone/>
            </a:pPr>
            <a:endParaRPr lang="en-US" sz="9600" dirty="0"/>
          </a:p>
          <a:p>
            <a:pPr lvl="0"/>
            <a:r>
              <a:rPr lang="en-US" sz="9600" dirty="0"/>
              <a:t>Do not be guided by astrological predictions on share prices and market movements</a:t>
            </a:r>
          </a:p>
          <a:p>
            <a:endParaRPr lang="en-US" sz="9600" dirty="0"/>
          </a:p>
          <a:p>
            <a:pPr marL="109728" indent="0">
              <a:buNone/>
            </a:pPr>
            <a:endParaRPr lang="en-US" dirty="0"/>
          </a:p>
          <a:p>
            <a:endParaRPr lang="en-US" dirty="0"/>
          </a:p>
        </p:txBody>
      </p:sp>
      <p:sp>
        <p:nvSpPr>
          <p:cNvPr id="3" name="Title 2"/>
          <p:cNvSpPr>
            <a:spLocks noGrp="1"/>
          </p:cNvSpPr>
          <p:nvPr>
            <p:ph type="title"/>
          </p:nvPr>
        </p:nvSpPr>
        <p:spPr>
          <a:xfrm>
            <a:off x="457200" y="274638"/>
            <a:ext cx="8229600" cy="563562"/>
          </a:xfrm>
        </p:spPr>
        <p:txBody>
          <a:bodyPr>
            <a:normAutofit/>
          </a:bodyPr>
          <a:lstStyle/>
          <a:p>
            <a:r>
              <a:rPr lang="en-US" sz="2400" dirty="0"/>
              <a:t>B. </a:t>
            </a:r>
            <a:r>
              <a:rPr lang="en-US" sz="2400" u="sng" dirty="0"/>
              <a:t>Don’ts</a:t>
            </a:r>
            <a:endParaRPr lang="en-US" sz="2400" dirty="0"/>
          </a:p>
        </p:txBody>
      </p:sp>
    </p:spTree>
    <p:extLst>
      <p:ext uri="{BB962C8B-B14F-4D97-AF65-F5344CB8AC3E}">
        <p14:creationId xmlns:p14="http://schemas.microsoft.com/office/powerpoint/2010/main" val="3132532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r>
              <a:rPr lang="en-US" sz="2400" dirty="0"/>
              <a:t>Do not fall prey to market rumours / ‘hot tips’/ ‘opportunity knocks only once’ kind of </a:t>
            </a:r>
            <a:r>
              <a:rPr lang="en-US" sz="2400" dirty="0" smtClean="0"/>
              <a:t>advice</a:t>
            </a:r>
          </a:p>
          <a:p>
            <a:pPr lvl="0"/>
            <a:endParaRPr lang="en-US" sz="2400" dirty="0"/>
          </a:p>
          <a:p>
            <a:pPr lvl="0"/>
            <a:r>
              <a:rPr lang="en-US" sz="2400" dirty="0"/>
              <a:t>Do not be swayed by market </a:t>
            </a:r>
            <a:r>
              <a:rPr lang="en-US" sz="2400" dirty="0" smtClean="0"/>
              <a:t>sentiments</a:t>
            </a:r>
          </a:p>
          <a:p>
            <a:pPr lvl="0"/>
            <a:endParaRPr lang="en-US" sz="2400" dirty="0"/>
          </a:p>
          <a:p>
            <a:pPr lvl="0"/>
            <a:r>
              <a:rPr lang="en-US" sz="2400" dirty="0"/>
              <a:t>Do not invest on any explicit / implicit promises made by </a:t>
            </a:r>
            <a:r>
              <a:rPr lang="en-US" sz="2400" dirty="0" smtClean="0"/>
              <a:t>anyone</a:t>
            </a:r>
          </a:p>
          <a:p>
            <a:pPr lvl="0"/>
            <a:endParaRPr lang="en-US" sz="2400" dirty="0"/>
          </a:p>
          <a:p>
            <a:pPr lvl="0"/>
            <a:r>
              <a:rPr lang="en-US" sz="2400" dirty="0"/>
              <a:t>Do not indulge in impulse </a:t>
            </a:r>
            <a:r>
              <a:rPr lang="en-US" sz="2400" dirty="0" smtClean="0"/>
              <a:t>investing</a:t>
            </a:r>
          </a:p>
          <a:p>
            <a:pPr lvl="0"/>
            <a:endParaRPr lang="en-US" sz="2400" dirty="0"/>
          </a:p>
          <a:p>
            <a:pPr lvl="0"/>
            <a:r>
              <a:rPr lang="en-US" sz="2400" dirty="0"/>
              <a:t>Do not associate in any way with grey market</a:t>
            </a:r>
          </a:p>
          <a:p>
            <a:endParaRPr lang="en-US" sz="2400" dirty="0"/>
          </a:p>
        </p:txBody>
      </p:sp>
      <p:sp>
        <p:nvSpPr>
          <p:cNvPr id="3" name="Title 2"/>
          <p:cNvSpPr>
            <a:spLocks noGrp="1"/>
          </p:cNvSpPr>
          <p:nvPr>
            <p:ph type="title"/>
          </p:nvPr>
        </p:nvSpPr>
        <p:spPr/>
        <p:txBody>
          <a:bodyPr/>
          <a:lstStyle/>
          <a:p>
            <a:r>
              <a:rPr lang="en-US" sz="1800" dirty="0" smtClean="0"/>
              <a:t>Contd…..</a:t>
            </a:r>
            <a:endParaRPr lang="en-US" sz="1800" dirty="0"/>
          </a:p>
        </p:txBody>
      </p:sp>
    </p:spTree>
    <p:extLst>
      <p:ext uri="{BB962C8B-B14F-4D97-AF65-F5344CB8AC3E}">
        <p14:creationId xmlns:p14="http://schemas.microsoft.com/office/powerpoint/2010/main" val="15405568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Rights as a Equity shareholder</a:t>
            </a:r>
          </a:p>
          <a:p>
            <a:endParaRPr lang="en-US" dirty="0"/>
          </a:p>
          <a:p>
            <a:r>
              <a:rPr lang="en-US" dirty="0" smtClean="0"/>
              <a:t>Rights as a holder of debt Instrument</a:t>
            </a:r>
          </a:p>
          <a:p>
            <a:endParaRPr lang="en-US" dirty="0"/>
          </a:p>
          <a:p>
            <a:r>
              <a:rPr lang="en-US" dirty="0" smtClean="0"/>
              <a:t>Common responsibilities</a:t>
            </a:r>
            <a:endParaRPr lang="en-US" dirty="0"/>
          </a:p>
        </p:txBody>
      </p:sp>
      <p:sp>
        <p:nvSpPr>
          <p:cNvPr id="3" name="Title 2"/>
          <p:cNvSpPr>
            <a:spLocks noGrp="1"/>
          </p:cNvSpPr>
          <p:nvPr>
            <p:ph type="title"/>
          </p:nvPr>
        </p:nvSpPr>
        <p:spPr/>
        <p:txBody>
          <a:bodyPr>
            <a:normAutofit fontScale="90000"/>
          </a:bodyPr>
          <a:lstStyle/>
          <a:p>
            <a:pPr lvl="0"/>
            <a:r>
              <a:rPr lang="en-US" u="sng" dirty="0">
                <a:effectLst/>
              </a:rPr>
              <a:t>Rights and Responsibilities of Investors:</a:t>
            </a:r>
            <a:r>
              <a:rPr lang="en-US" dirty="0">
                <a:effectLst/>
              </a:rPr>
              <a:t/>
            </a:r>
            <a:br>
              <a:rPr lang="en-US" dirty="0">
                <a:effectLst/>
              </a:rPr>
            </a:br>
            <a:endParaRPr lang="en-US" dirty="0"/>
          </a:p>
        </p:txBody>
      </p:sp>
    </p:spTree>
    <p:extLst>
      <p:ext uri="{BB962C8B-B14F-4D97-AF65-F5344CB8AC3E}">
        <p14:creationId xmlns:p14="http://schemas.microsoft.com/office/powerpoint/2010/main" val="27003459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19472"/>
          </a:xfrm>
        </p:spPr>
        <p:txBody>
          <a:bodyPr>
            <a:noAutofit/>
          </a:bodyPr>
          <a:lstStyle/>
          <a:p>
            <a:pPr algn="just"/>
            <a:r>
              <a:rPr lang="en-US" sz="2400" dirty="0" smtClean="0"/>
              <a:t>Chapter IV covering sections 43-72 states the provisions regarding shares and debentures which are as under:-</a:t>
            </a:r>
          </a:p>
          <a:p>
            <a:pPr marL="109728" indent="0" algn="just">
              <a:buNone/>
            </a:pPr>
            <a:endParaRPr lang="en-US" sz="2400" dirty="0" smtClean="0"/>
          </a:p>
          <a:p>
            <a:pPr algn="just"/>
            <a:r>
              <a:rPr lang="en-US" sz="2400" dirty="0"/>
              <a:t>If a company with intent to defraud issues a duplicate certificate of </a:t>
            </a:r>
            <a:r>
              <a:rPr lang="en-US" sz="2400" dirty="0" smtClean="0"/>
              <a:t>shares, the </a:t>
            </a:r>
            <a:r>
              <a:rPr lang="en-US" sz="2400" dirty="0"/>
              <a:t>company shall be punishable with fine which shall not be less than </a:t>
            </a:r>
            <a:r>
              <a:rPr lang="en-US" sz="2400" dirty="0" smtClean="0"/>
              <a:t>five times </a:t>
            </a:r>
            <a:r>
              <a:rPr lang="en-US" sz="2400" dirty="0"/>
              <a:t>the face value of the shares involved in the issue of the </a:t>
            </a:r>
            <a:r>
              <a:rPr lang="en-US" sz="2400" dirty="0" smtClean="0"/>
              <a:t>duplicate certificate </a:t>
            </a:r>
            <a:r>
              <a:rPr lang="en-US" sz="2400" dirty="0"/>
              <a:t>but which may extend to ten times the face value of such </a:t>
            </a:r>
            <a:r>
              <a:rPr lang="en-US" sz="2400" dirty="0" smtClean="0"/>
              <a:t>shares or </a:t>
            </a:r>
            <a:r>
              <a:rPr lang="en-US" sz="2400" dirty="0"/>
              <a:t>rupees ten crores whichever is higher and every officer of the </a:t>
            </a:r>
            <a:r>
              <a:rPr lang="en-US" sz="2400" dirty="0" smtClean="0"/>
              <a:t>company who </a:t>
            </a:r>
            <a:r>
              <a:rPr lang="en-US" sz="2400" dirty="0"/>
              <a:t>is in default shall be liable for action under section 447. (Section 46)</a:t>
            </a:r>
            <a:r>
              <a:rPr lang="en-US" sz="2400" dirty="0" smtClean="0"/>
              <a:t> </a:t>
            </a:r>
            <a:endParaRPr lang="en-US" sz="2400" dirty="0"/>
          </a:p>
        </p:txBody>
      </p:sp>
      <p:sp>
        <p:nvSpPr>
          <p:cNvPr id="3" name="Title 2"/>
          <p:cNvSpPr>
            <a:spLocks noGrp="1"/>
          </p:cNvSpPr>
          <p:nvPr>
            <p:ph type="title"/>
          </p:nvPr>
        </p:nvSpPr>
        <p:spPr/>
        <p:txBody>
          <a:bodyPr>
            <a:normAutofit fontScale="90000"/>
          </a:bodyPr>
          <a:lstStyle/>
          <a:p>
            <a:r>
              <a:rPr lang="en-US" dirty="0" smtClean="0"/>
              <a:t>Relevant provisions of Companies Act, 2013</a:t>
            </a:r>
            <a:endParaRPr lang="en-US" dirty="0"/>
          </a:p>
        </p:txBody>
      </p:sp>
    </p:spTree>
    <p:extLst>
      <p:ext uri="{BB962C8B-B14F-4D97-AF65-F5344CB8AC3E}">
        <p14:creationId xmlns:p14="http://schemas.microsoft.com/office/powerpoint/2010/main" val="24906328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r>
              <a:rPr lang="en-US" sz="2400" dirty="0" smtClean="0"/>
              <a:t>Orderly </a:t>
            </a:r>
            <a:r>
              <a:rPr lang="en-US" sz="2400" dirty="0"/>
              <a:t>growth of the capital market began with setting up of the Stock Exchange, Mumbai in July 1875 and Ahmedabad Stock exchange in 1894 and 22 other exchange in various cities over the years. </a:t>
            </a:r>
            <a:endParaRPr lang="en-US" sz="2400" dirty="0" smtClean="0"/>
          </a:p>
          <a:p>
            <a:pPr marL="109728" indent="0" algn="just">
              <a:buNone/>
            </a:pPr>
            <a:endParaRPr lang="en-US" sz="2400" dirty="0" smtClean="0"/>
          </a:p>
          <a:p>
            <a:pPr algn="just"/>
            <a:r>
              <a:rPr lang="en-US" sz="2400" dirty="0" smtClean="0"/>
              <a:t>Open market reforms – Eliminated license quota &amp; Golden </a:t>
            </a:r>
            <a:r>
              <a:rPr lang="en-US" sz="2400" dirty="0"/>
              <a:t>Quadrilateral </a:t>
            </a:r>
            <a:r>
              <a:rPr lang="en-US" sz="2400" dirty="0" smtClean="0"/>
              <a:t>project, Indian Economy grew at a rapid pace.</a:t>
            </a:r>
          </a:p>
          <a:p>
            <a:pPr marL="109728" indent="0" algn="just">
              <a:buNone/>
            </a:pPr>
            <a:r>
              <a:rPr lang="en-US" sz="2400" dirty="0" smtClean="0"/>
              <a:t> </a:t>
            </a:r>
          </a:p>
          <a:p>
            <a:pPr algn="just"/>
            <a:r>
              <a:rPr lang="en-US" sz="2400" dirty="0"/>
              <a:t>As a result of these major reforms, today the </a:t>
            </a:r>
            <a:r>
              <a:rPr lang="en-US" sz="2400" b="1" dirty="0"/>
              <a:t>economy of India</a:t>
            </a:r>
            <a:r>
              <a:rPr lang="en-US" sz="2400" dirty="0"/>
              <a:t> is the tenth-largest in the world by nominal GDP at $ 1.87 trillion and the third-largest by purchasing power parity (PPP) at $ 5.07 trillion.</a:t>
            </a:r>
            <a:endParaRPr lang="en-US" sz="2400" dirty="0" smtClean="0"/>
          </a:p>
          <a:p>
            <a:pPr algn="just"/>
            <a:endParaRPr lang="en-US" sz="2400" dirty="0"/>
          </a:p>
        </p:txBody>
      </p:sp>
      <p:sp>
        <p:nvSpPr>
          <p:cNvPr id="2" name="Title 1"/>
          <p:cNvSpPr>
            <a:spLocks noGrp="1"/>
          </p:cNvSpPr>
          <p:nvPr>
            <p:ph type="title"/>
          </p:nvPr>
        </p:nvSpPr>
        <p:spPr/>
        <p:txBody>
          <a:bodyPr>
            <a:normAutofit fontScale="90000"/>
          </a:bodyPr>
          <a:lstStyle/>
          <a:p>
            <a:r>
              <a:rPr lang="en-US" b="1" u="sng" dirty="0" smtClean="0"/>
              <a:t>Overview </a:t>
            </a:r>
            <a:r>
              <a:rPr lang="en-US" b="1" u="sng" dirty="0"/>
              <a:t>of Capital Markets in </a:t>
            </a:r>
            <a:r>
              <a:rPr lang="en-US" b="1" u="sng" dirty="0" smtClean="0"/>
              <a:t>India</a:t>
            </a:r>
            <a:endParaRPr lang="en-US" u="sng" dirty="0"/>
          </a:p>
        </p:txBody>
      </p:sp>
    </p:spTree>
    <p:extLst>
      <p:ext uri="{BB962C8B-B14F-4D97-AF65-F5344CB8AC3E}">
        <p14:creationId xmlns:p14="http://schemas.microsoft.com/office/powerpoint/2010/main" val="10471897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914400"/>
            <a:ext cx="8229600" cy="4525963"/>
          </a:xfrm>
        </p:spPr>
        <p:txBody>
          <a:bodyPr>
            <a:normAutofit fontScale="85000" lnSpcReduction="20000"/>
          </a:bodyPr>
          <a:lstStyle/>
          <a:p>
            <a:pPr algn="just"/>
            <a:r>
              <a:rPr lang="en-US" dirty="0"/>
              <a:t>The conditions under which the preference shareholders can vote on </a:t>
            </a:r>
            <a:r>
              <a:rPr lang="en-US" dirty="0" smtClean="0"/>
              <a:t>every resolution </a:t>
            </a:r>
            <a:r>
              <a:rPr lang="en-US" dirty="0"/>
              <a:t>placed before meeting of shareholders has been changed. </a:t>
            </a:r>
            <a:r>
              <a:rPr lang="en-US" dirty="0" smtClean="0"/>
              <a:t>Now preference </a:t>
            </a:r>
            <a:r>
              <a:rPr lang="en-US" dirty="0"/>
              <a:t>shareholders can only exercise such voting rights </a:t>
            </a:r>
            <a:r>
              <a:rPr lang="en-US" dirty="0" smtClean="0"/>
              <a:t>when dividends </a:t>
            </a:r>
            <a:r>
              <a:rPr lang="en-US" dirty="0"/>
              <a:t>payable in respect of a class of preference shares are in </a:t>
            </a:r>
            <a:r>
              <a:rPr lang="en-US" dirty="0" smtClean="0"/>
              <a:t>arrears for </a:t>
            </a:r>
            <a:r>
              <a:rPr lang="en-US" dirty="0"/>
              <a:t>a period of 2 years or more. There is no distinction between </a:t>
            </a:r>
            <a:r>
              <a:rPr lang="en-US" dirty="0" smtClean="0"/>
              <a:t>cumulative and </a:t>
            </a:r>
            <a:r>
              <a:rPr lang="en-US" dirty="0"/>
              <a:t>non cumulative preference shares. (Section 47</a:t>
            </a:r>
            <a:r>
              <a:rPr lang="en-US" dirty="0" smtClean="0"/>
              <a:t>)</a:t>
            </a:r>
          </a:p>
          <a:p>
            <a:pPr marL="109728" indent="0" algn="just">
              <a:buNone/>
            </a:pPr>
            <a:endParaRPr lang="en-US" dirty="0"/>
          </a:p>
          <a:p>
            <a:pPr algn="just"/>
            <a:r>
              <a:rPr lang="en-US" dirty="0"/>
              <a:t>If the variation of one class of shareholders affects the rights of any </a:t>
            </a:r>
            <a:r>
              <a:rPr lang="en-US" dirty="0" smtClean="0"/>
              <a:t>other class </a:t>
            </a:r>
            <a:r>
              <a:rPr lang="en-US" dirty="0"/>
              <a:t>of shareholders the consent of ¾ of that class should also obtained</a:t>
            </a:r>
            <a:r>
              <a:rPr lang="en-US" dirty="0" smtClean="0"/>
              <a:t>.(</a:t>
            </a:r>
            <a:r>
              <a:rPr lang="en-US" dirty="0"/>
              <a:t>Section 48)</a:t>
            </a:r>
            <a:endParaRPr lang="en-US" dirty="0"/>
          </a:p>
        </p:txBody>
      </p:sp>
      <p:sp>
        <p:nvSpPr>
          <p:cNvPr id="3" name="Title 2"/>
          <p:cNvSpPr>
            <a:spLocks noGrp="1"/>
          </p:cNvSpPr>
          <p:nvPr>
            <p:ph type="title"/>
          </p:nvPr>
        </p:nvSpPr>
        <p:spPr>
          <a:xfrm>
            <a:off x="457200" y="274638"/>
            <a:ext cx="8229600" cy="639762"/>
          </a:xfrm>
        </p:spPr>
        <p:txBody>
          <a:bodyPr/>
          <a:lstStyle/>
          <a:p>
            <a:r>
              <a:rPr lang="en-US" sz="1800" dirty="0" smtClean="0"/>
              <a:t>Contd….</a:t>
            </a:r>
            <a:endParaRPr lang="en-US" sz="1800" dirty="0"/>
          </a:p>
        </p:txBody>
      </p:sp>
    </p:spTree>
    <p:extLst>
      <p:ext uri="{BB962C8B-B14F-4D97-AF65-F5344CB8AC3E}">
        <p14:creationId xmlns:p14="http://schemas.microsoft.com/office/powerpoint/2010/main" val="6490968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486400"/>
          </a:xfrm>
        </p:spPr>
        <p:txBody>
          <a:bodyPr>
            <a:noAutofit/>
          </a:bodyPr>
          <a:lstStyle/>
          <a:p>
            <a:pPr algn="just"/>
            <a:r>
              <a:rPr lang="en-US" sz="2400" dirty="0"/>
              <a:t>Such class of companies as may be prescribed </a:t>
            </a:r>
            <a:r>
              <a:rPr lang="en-US" sz="2400" dirty="0" smtClean="0"/>
              <a:t>cannot </a:t>
            </a:r>
            <a:r>
              <a:rPr lang="en-US" sz="2400" dirty="0"/>
              <a:t>utilize </a:t>
            </a:r>
            <a:r>
              <a:rPr lang="en-US" sz="2400" dirty="0" smtClean="0"/>
              <a:t>securities premium </a:t>
            </a:r>
            <a:r>
              <a:rPr lang="en-US" sz="2400" dirty="0"/>
              <a:t>for in writing off the preliminary expenses, for providing </a:t>
            </a:r>
            <a:r>
              <a:rPr lang="en-US" sz="2400" dirty="0" smtClean="0"/>
              <a:t>the premium </a:t>
            </a:r>
            <a:r>
              <a:rPr lang="en-US" sz="2400" dirty="0"/>
              <a:t>payable on the redemption of preference shares or of </a:t>
            </a:r>
            <a:r>
              <a:rPr lang="en-US" sz="2400" dirty="0" smtClean="0"/>
              <a:t>any debentures </a:t>
            </a:r>
            <a:r>
              <a:rPr lang="en-US" sz="2400" dirty="0"/>
              <a:t>of the company. (Section 52</a:t>
            </a:r>
            <a:r>
              <a:rPr lang="en-US" sz="2400" dirty="0" smtClean="0"/>
              <a:t>)</a:t>
            </a:r>
          </a:p>
          <a:p>
            <a:pPr marL="109728" indent="0" algn="just">
              <a:buNone/>
            </a:pPr>
            <a:endParaRPr lang="en-US" sz="2400" dirty="0" smtClean="0"/>
          </a:p>
          <a:p>
            <a:pPr algn="just"/>
            <a:r>
              <a:rPr lang="en-US" sz="2400" dirty="0"/>
              <a:t>Company cannot issue shares at discount other than as sweat equity, </a:t>
            </a:r>
            <a:r>
              <a:rPr lang="en-US" sz="2400" dirty="0" smtClean="0"/>
              <a:t>no provision </a:t>
            </a:r>
            <a:r>
              <a:rPr lang="en-US" sz="2400" dirty="0"/>
              <a:t>has been provided for any approval. (Section 54</a:t>
            </a:r>
            <a:r>
              <a:rPr lang="en-US" sz="2400" dirty="0" smtClean="0"/>
              <a:t>)</a:t>
            </a:r>
          </a:p>
          <a:p>
            <a:pPr algn="just"/>
            <a:endParaRPr lang="en-US" sz="2400" dirty="0"/>
          </a:p>
          <a:p>
            <a:r>
              <a:rPr lang="en-US" sz="2400" dirty="0"/>
              <a:t>Alteration of Share Capital shall be made only after making application </a:t>
            </a:r>
            <a:r>
              <a:rPr lang="en-US" sz="2400" dirty="0" smtClean="0"/>
              <a:t>to the </a:t>
            </a:r>
            <a:r>
              <a:rPr lang="en-US" sz="2400" dirty="0"/>
              <a:t>Tribunal and getting approval. (Section 61</a:t>
            </a:r>
            <a:r>
              <a:rPr lang="en-US" sz="2400" dirty="0" smtClean="0"/>
              <a:t>)</a:t>
            </a:r>
          </a:p>
          <a:p>
            <a:pPr marL="109728" indent="0">
              <a:buNone/>
            </a:pPr>
            <a:endParaRPr lang="en-US" sz="2400" dirty="0" smtClean="0"/>
          </a:p>
          <a:p>
            <a:endParaRPr lang="en-US" sz="2400" dirty="0" smtClean="0"/>
          </a:p>
          <a:p>
            <a:pPr algn="just"/>
            <a:endParaRPr lang="en-US" sz="2400" dirty="0"/>
          </a:p>
        </p:txBody>
      </p:sp>
      <p:sp>
        <p:nvSpPr>
          <p:cNvPr id="3" name="Title 2"/>
          <p:cNvSpPr>
            <a:spLocks noGrp="1"/>
          </p:cNvSpPr>
          <p:nvPr>
            <p:ph type="title"/>
          </p:nvPr>
        </p:nvSpPr>
        <p:spPr>
          <a:xfrm>
            <a:off x="457200" y="274638"/>
            <a:ext cx="8229600" cy="639762"/>
          </a:xfrm>
        </p:spPr>
        <p:txBody>
          <a:bodyPr/>
          <a:lstStyle/>
          <a:p>
            <a:r>
              <a:rPr lang="en-US" sz="1800" dirty="0" smtClean="0"/>
              <a:t>Contd…..</a:t>
            </a:r>
            <a:endParaRPr lang="en-US" sz="1800" dirty="0"/>
          </a:p>
        </p:txBody>
      </p:sp>
    </p:spTree>
    <p:extLst>
      <p:ext uri="{BB962C8B-B14F-4D97-AF65-F5344CB8AC3E}">
        <p14:creationId xmlns:p14="http://schemas.microsoft.com/office/powerpoint/2010/main" val="528721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5245291"/>
          </a:xfrm>
        </p:spPr>
        <p:txBody>
          <a:bodyPr>
            <a:noAutofit/>
          </a:bodyPr>
          <a:lstStyle/>
          <a:p>
            <a:pPr algn="just"/>
            <a:endParaRPr lang="en-US" sz="2400" dirty="0" smtClean="0"/>
          </a:p>
          <a:p>
            <a:pPr algn="just"/>
            <a:r>
              <a:rPr lang="en-US" sz="2400" dirty="0" smtClean="0"/>
              <a:t>No </a:t>
            </a:r>
            <a:r>
              <a:rPr lang="en-US" sz="2400" dirty="0"/>
              <a:t>reduction of capital shall be allowed if the company is in arrears </a:t>
            </a:r>
            <a:r>
              <a:rPr lang="en-US" sz="2400" dirty="0" smtClean="0"/>
              <a:t>for payment </a:t>
            </a:r>
            <a:r>
              <a:rPr lang="en-US" sz="2400" dirty="0"/>
              <a:t>of deposits, accepted either before or after the commencement </a:t>
            </a:r>
            <a:r>
              <a:rPr lang="en-US" sz="2400" dirty="0" smtClean="0"/>
              <a:t>of this </a:t>
            </a:r>
            <a:r>
              <a:rPr lang="en-US" sz="2400" dirty="0"/>
              <a:t>Act. Reduction of share capital to be made subject to confirmation </a:t>
            </a:r>
            <a:r>
              <a:rPr lang="en-US" sz="2400" dirty="0" smtClean="0"/>
              <a:t>by the </a:t>
            </a:r>
            <a:r>
              <a:rPr lang="en-US" sz="2400" dirty="0"/>
              <a:t>Tribunal. The Tribunal on receiving an application for reduction of </a:t>
            </a:r>
            <a:r>
              <a:rPr lang="en-US" sz="2400" dirty="0" smtClean="0"/>
              <a:t>share capital</a:t>
            </a:r>
            <a:r>
              <a:rPr lang="en-US" sz="2400" dirty="0"/>
              <a:t>, shall give notice to the Central Government, Registrar and to </a:t>
            </a:r>
            <a:r>
              <a:rPr lang="en-US" sz="2400" dirty="0" smtClean="0"/>
              <a:t>the SEBI </a:t>
            </a:r>
            <a:r>
              <a:rPr lang="en-US" sz="2400" dirty="0"/>
              <a:t>and consider the representations received in this behalf </a:t>
            </a:r>
            <a:r>
              <a:rPr lang="en-US" sz="2400" dirty="0" smtClean="0"/>
              <a:t/>
            </a:r>
            <a:br>
              <a:rPr lang="en-US" sz="2400" dirty="0" smtClean="0"/>
            </a:br>
            <a:r>
              <a:rPr lang="en-US" sz="2400" dirty="0" smtClean="0"/>
              <a:t>(</a:t>
            </a:r>
            <a:r>
              <a:rPr lang="en-US" sz="2400" dirty="0"/>
              <a:t>Section 66</a:t>
            </a:r>
            <a:r>
              <a:rPr lang="en-US" sz="2400" dirty="0" smtClean="0"/>
              <a:t>)</a:t>
            </a:r>
            <a:endParaRPr lang="en-US" sz="2400" dirty="0"/>
          </a:p>
        </p:txBody>
      </p:sp>
      <p:sp>
        <p:nvSpPr>
          <p:cNvPr id="3" name="Title 2"/>
          <p:cNvSpPr>
            <a:spLocks noGrp="1"/>
          </p:cNvSpPr>
          <p:nvPr>
            <p:ph type="title"/>
          </p:nvPr>
        </p:nvSpPr>
        <p:spPr>
          <a:xfrm>
            <a:off x="457200" y="274638"/>
            <a:ext cx="8229600" cy="563562"/>
          </a:xfrm>
        </p:spPr>
        <p:txBody>
          <a:bodyPr/>
          <a:lstStyle/>
          <a:p>
            <a:r>
              <a:rPr lang="en-US" sz="1800" dirty="0" smtClean="0"/>
              <a:t>Contd….</a:t>
            </a:r>
            <a:endParaRPr lang="en-US" sz="1800" dirty="0"/>
          </a:p>
        </p:txBody>
      </p:sp>
    </p:spTree>
    <p:extLst>
      <p:ext uri="{BB962C8B-B14F-4D97-AF65-F5344CB8AC3E}">
        <p14:creationId xmlns:p14="http://schemas.microsoft.com/office/powerpoint/2010/main" val="7970301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092891"/>
          </a:xfrm>
        </p:spPr>
        <p:txBody>
          <a:bodyPr>
            <a:normAutofit fontScale="92500"/>
          </a:bodyPr>
          <a:lstStyle/>
          <a:p>
            <a:pPr algn="just"/>
            <a:r>
              <a:rPr lang="en-US" sz="2400" dirty="0"/>
              <a:t>A company can make buyback even if it had at any time defaulted in repayment of deposit or interest payable thereon, redemption of debentures or preference shares or payment of dividend to any shareholder or repayments of any term loan or interest payable thereon to any financial institution or bank, provided that default must have been remedied and a period of 3 years must have lapsed after such default ceased to subsist</a:t>
            </a:r>
            <a:r>
              <a:rPr lang="en-US" sz="2400" dirty="0" smtClean="0"/>
              <a:t>.(</a:t>
            </a:r>
            <a:r>
              <a:rPr lang="en-US" sz="2400" dirty="0"/>
              <a:t>Section 66 (6</a:t>
            </a:r>
            <a:r>
              <a:rPr lang="en-US" sz="2400" dirty="0" smtClean="0"/>
              <a:t>))</a:t>
            </a:r>
          </a:p>
          <a:p>
            <a:pPr algn="just"/>
            <a:endParaRPr lang="en-US" sz="2400" dirty="0"/>
          </a:p>
          <a:p>
            <a:r>
              <a:rPr lang="en-US" sz="2400" dirty="0"/>
              <a:t>When the company issues prospectus or make an offer or invitation to </a:t>
            </a:r>
            <a:r>
              <a:rPr lang="en-US" sz="2400" dirty="0" smtClean="0"/>
              <a:t>the public </a:t>
            </a:r>
            <a:r>
              <a:rPr lang="en-US" sz="2400" dirty="0"/>
              <a:t>or to its members exceeding five hundred for the subscription of </a:t>
            </a:r>
            <a:r>
              <a:rPr lang="en-US" sz="2400" dirty="0" smtClean="0"/>
              <a:t>its debentures</a:t>
            </a:r>
            <a:r>
              <a:rPr lang="en-US" sz="2400" dirty="0"/>
              <a:t>, it is required to appoint a debenture trustee. (Section 71)</a:t>
            </a:r>
            <a:endParaRPr lang="en-US" sz="2400" dirty="0"/>
          </a:p>
          <a:p>
            <a:endParaRPr lang="en-US" sz="2400" dirty="0"/>
          </a:p>
        </p:txBody>
      </p:sp>
      <p:sp>
        <p:nvSpPr>
          <p:cNvPr id="3" name="Title 2"/>
          <p:cNvSpPr>
            <a:spLocks noGrp="1"/>
          </p:cNvSpPr>
          <p:nvPr>
            <p:ph type="title"/>
          </p:nvPr>
        </p:nvSpPr>
        <p:spPr>
          <a:xfrm>
            <a:off x="457200" y="274638"/>
            <a:ext cx="8229600" cy="715962"/>
          </a:xfrm>
        </p:spPr>
        <p:txBody>
          <a:bodyPr/>
          <a:lstStyle/>
          <a:p>
            <a:r>
              <a:rPr lang="en-US" sz="1800" dirty="0" smtClean="0"/>
              <a:t>Contd….</a:t>
            </a:r>
            <a:endParaRPr lang="en-US" sz="1800" dirty="0"/>
          </a:p>
        </p:txBody>
      </p:sp>
    </p:spTree>
    <p:extLst>
      <p:ext uri="{BB962C8B-B14F-4D97-AF65-F5344CB8AC3E}">
        <p14:creationId xmlns:p14="http://schemas.microsoft.com/office/powerpoint/2010/main" val="32785786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US" sz="2400" dirty="0" smtClean="0"/>
              <a:t>The same are governed under following sections:-</a:t>
            </a:r>
          </a:p>
          <a:p>
            <a:pPr algn="just"/>
            <a:endParaRPr lang="en-US" sz="2400" dirty="0"/>
          </a:p>
          <a:p>
            <a:pPr marL="566928" indent="-457200" algn="just">
              <a:buFont typeface="+mj-lt"/>
              <a:buAutoNum type="arabicPeriod"/>
            </a:pPr>
            <a:r>
              <a:rPr lang="en-US" sz="2400" b="1" u="sng" dirty="0" smtClean="0"/>
              <a:t>Amalgamation:-</a:t>
            </a:r>
            <a:r>
              <a:rPr lang="en-US" sz="2400" dirty="0" smtClean="0"/>
              <a:t>Specific </a:t>
            </a:r>
            <a:r>
              <a:rPr lang="en-US" sz="2400" dirty="0"/>
              <a:t>provision for purchase of minority shares in case an acquirer </a:t>
            </a:r>
            <a:r>
              <a:rPr lang="en-US" sz="2400" dirty="0" smtClean="0"/>
              <a:t>or person </a:t>
            </a:r>
            <a:r>
              <a:rPr lang="en-US" sz="2400" dirty="0"/>
              <a:t>acting in concert with the acquirer become holder of 90% or </a:t>
            </a:r>
            <a:r>
              <a:rPr lang="en-US" sz="2400" dirty="0" smtClean="0"/>
              <a:t>more of </a:t>
            </a:r>
            <a:r>
              <a:rPr lang="en-US" sz="2400" dirty="0"/>
              <a:t>the issued capital of the company, either directly or by virtue of </a:t>
            </a:r>
            <a:r>
              <a:rPr lang="en-US" sz="2400" dirty="0" smtClean="0"/>
              <a:t>any amalgamation</a:t>
            </a:r>
            <a:r>
              <a:rPr lang="en-US" sz="2400" dirty="0"/>
              <a:t>, share exchange, conversion of securities or any </a:t>
            </a:r>
            <a:r>
              <a:rPr lang="en-US" sz="2400" dirty="0" smtClean="0"/>
              <a:t>other reason to notify the company to buy the remaining equity shares. </a:t>
            </a:r>
            <a:r>
              <a:rPr lang="en-US" sz="2400" dirty="0"/>
              <a:t>(Section 236)</a:t>
            </a:r>
          </a:p>
          <a:p>
            <a:pPr algn="just"/>
            <a:endParaRPr lang="en-US" sz="2400" dirty="0"/>
          </a:p>
        </p:txBody>
      </p:sp>
      <p:sp>
        <p:nvSpPr>
          <p:cNvPr id="3" name="Title 2"/>
          <p:cNvSpPr>
            <a:spLocks noGrp="1"/>
          </p:cNvSpPr>
          <p:nvPr>
            <p:ph type="title"/>
          </p:nvPr>
        </p:nvSpPr>
        <p:spPr/>
        <p:txBody>
          <a:bodyPr>
            <a:normAutofit fontScale="90000"/>
          </a:bodyPr>
          <a:lstStyle/>
          <a:p>
            <a:r>
              <a:rPr lang="en-US" dirty="0" smtClean="0"/>
              <a:t>Rights of Minority Shareholders’</a:t>
            </a:r>
            <a:endParaRPr lang="en-US" dirty="0"/>
          </a:p>
        </p:txBody>
      </p:sp>
    </p:spTree>
    <p:extLst>
      <p:ext uri="{BB962C8B-B14F-4D97-AF65-F5344CB8AC3E}">
        <p14:creationId xmlns:p14="http://schemas.microsoft.com/office/powerpoint/2010/main" val="25922124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8200"/>
            <a:ext cx="8229600" cy="5791200"/>
          </a:xfrm>
        </p:spPr>
        <p:txBody>
          <a:bodyPr>
            <a:normAutofit/>
          </a:bodyPr>
          <a:lstStyle/>
          <a:p>
            <a:pPr marL="624078" indent="-514350" algn="just">
              <a:buAutoNum type="arabicPeriod" startAt="2"/>
            </a:pPr>
            <a:r>
              <a:rPr lang="en-US" sz="2400" b="1" u="sng" dirty="0" smtClean="0"/>
              <a:t>Oppression and Mismanagement:-</a:t>
            </a:r>
          </a:p>
          <a:p>
            <a:pPr marL="109728" indent="0" algn="just">
              <a:buNone/>
            </a:pPr>
            <a:endParaRPr lang="en-US" sz="2400" b="1" u="sng" dirty="0" smtClean="0"/>
          </a:p>
          <a:p>
            <a:pPr marL="109728" indent="0" algn="just">
              <a:buNone/>
            </a:pPr>
            <a:r>
              <a:rPr lang="en-US" sz="2400" dirty="0" smtClean="0"/>
              <a:t>In case of a company having share capital, not less than 100 members or not less than 10% of total members whichever is less or holding 10% of share capital and in case of a company not having a share capital, not less than 1/5</a:t>
            </a:r>
            <a:r>
              <a:rPr lang="en-US" sz="2400" baseline="30000" dirty="0" smtClean="0"/>
              <a:t>th</a:t>
            </a:r>
            <a:r>
              <a:rPr lang="en-US" sz="2400" dirty="0" smtClean="0"/>
              <a:t> of total members of the company can make a complain of Oppression and Mismanagement of the company. The Tribunal may make such order as it thinks fit to bring the matter to end. (Sections 241 to 244) . </a:t>
            </a:r>
          </a:p>
          <a:p>
            <a:pPr marL="109728" indent="0" algn="just">
              <a:buNone/>
            </a:pPr>
            <a:endParaRPr lang="en-US" sz="2400" b="1" u="sng" dirty="0"/>
          </a:p>
          <a:p>
            <a:pPr marL="624078" indent="-514350" algn="just">
              <a:buAutoNum type="arabicPeriod" startAt="2"/>
            </a:pPr>
            <a:endParaRPr lang="en-US" sz="2400" b="1" u="sng" dirty="0"/>
          </a:p>
        </p:txBody>
      </p:sp>
      <p:sp>
        <p:nvSpPr>
          <p:cNvPr id="3" name="Title 2"/>
          <p:cNvSpPr>
            <a:spLocks noGrp="1"/>
          </p:cNvSpPr>
          <p:nvPr>
            <p:ph type="title"/>
          </p:nvPr>
        </p:nvSpPr>
        <p:spPr>
          <a:xfrm>
            <a:off x="457200" y="274638"/>
            <a:ext cx="8229600" cy="639762"/>
          </a:xfrm>
        </p:spPr>
        <p:txBody>
          <a:bodyPr/>
          <a:lstStyle/>
          <a:p>
            <a:r>
              <a:rPr lang="en-US" sz="2400" dirty="0" smtClean="0"/>
              <a:t>Contd….</a:t>
            </a:r>
            <a:endParaRPr lang="en-US" sz="2400" dirty="0"/>
          </a:p>
        </p:txBody>
      </p:sp>
    </p:spTree>
    <p:extLst>
      <p:ext uri="{BB962C8B-B14F-4D97-AF65-F5344CB8AC3E}">
        <p14:creationId xmlns:p14="http://schemas.microsoft.com/office/powerpoint/2010/main" val="30123740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8200"/>
            <a:ext cx="8229600" cy="5791200"/>
          </a:xfrm>
        </p:spPr>
        <p:txBody>
          <a:bodyPr>
            <a:normAutofit fontScale="92500" lnSpcReduction="10000"/>
          </a:bodyPr>
          <a:lstStyle/>
          <a:p>
            <a:r>
              <a:rPr lang="en-US" b="1" u="sng" dirty="0" smtClean="0"/>
              <a:t>3. Class Action (Section 245):-</a:t>
            </a:r>
          </a:p>
          <a:p>
            <a:endParaRPr lang="en-US" b="1" u="sng" dirty="0"/>
          </a:p>
          <a:p>
            <a:pPr marL="109728" indent="0" algn="just">
              <a:buNone/>
            </a:pPr>
            <a:r>
              <a:rPr lang="en-US" sz="2600" dirty="0" smtClean="0"/>
              <a:t>Such number of members and depositors as may be prescribed may make a class action to the Tribunal for prevention of oppression and mismanagement in the company. The Tribunal shall pass an order which shall be binding on the company and all its members, depositors, and auditors including audit firm or expert or consultant or advisor or any other person associated with the company. Following penalty may be imposed if the company fails to comply with the order:-</a:t>
            </a:r>
          </a:p>
          <a:p>
            <a:pPr algn="just"/>
            <a:r>
              <a:rPr lang="en-US" sz="2600" dirty="0"/>
              <a:t>Company – Rs. 5 lakhs to Rs. 25 lakhs,</a:t>
            </a:r>
          </a:p>
          <a:p>
            <a:pPr algn="just"/>
            <a:r>
              <a:rPr lang="en-US" sz="2600" dirty="0"/>
              <a:t>Officer – Rs. 25000 to Rs. 10 lakhs, Imprisonment 3 years</a:t>
            </a:r>
          </a:p>
          <a:p>
            <a:pPr algn="just"/>
            <a:endParaRPr lang="en-US" sz="2600" dirty="0"/>
          </a:p>
        </p:txBody>
      </p:sp>
      <p:sp>
        <p:nvSpPr>
          <p:cNvPr id="3" name="Title 2"/>
          <p:cNvSpPr>
            <a:spLocks noGrp="1"/>
          </p:cNvSpPr>
          <p:nvPr>
            <p:ph type="title"/>
          </p:nvPr>
        </p:nvSpPr>
        <p:spPr>
          <a:xfrm>
            <a:off x="457200" y="274638"/>
            <a:ext cx="8229600" cy="563562"/>
          </a:xfrm>
        </p:spPr>
        <p:txBody>
          <a:bodyPr/>
          <a:lstStyle/>
          <a:p>
            <a:r>
              <a:rPr lang="en-US" sz="1800" dirty="0" smtClean="0"/>
              <a:t>Contd…..</a:t>
            </a:r>
            <a:endParaRPr lang="en-US" sz="1800" dirty="0"/>
          </a:p>
        </p:txBody>
      </p:sp>
    </p:spTree>
    <p:extLst>
      <p:ext uri="{BB962C8B-B14F-4D97-AF65-F5344CB8AC3E}">
        <p14:creationId xmlns:p14="http://schemas.microsoft.com/office/powerpoint/2010/main" val="726674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066800"/>
            <a:ext cx="7772400" cy="1829761"/>
          </a:xfrm>
        </p:spPr>
        <p:txBody>
          <a:bodyPr/>
          <a:lstStyle/>
          <a:p>
            <a:pPr algn="ctr"/>
            <a:r>
              <a:rPr lang="en-US" dirty="0" smtClean="0"/>
              <a:t>Thank You.</a:t>
            </a:r>
            <a:endParaRPr lang="en-US" dirty="0"/>
          </a:p>
        </p:txBody>
      </p:sp>
      <p:sp>
        <p:nvSpPr>
          <p:cNvPr id="3" name="Subtitle 2"/>
          <p:cNvSpPr>
            <a:spLocks noGrp="1"/>
          </p:cNvSpPr>
          <p:nvPr>
            <p:ph type="subTitle" idx="1"/>
          </p:nvPr>
        </p:nvSpPr>
        <p:spPr>
          <a:xfrm>
            <a:off x="685800" y="3276601"/>
            <a:ext cx="7772400" cy="1904999"/>
          </a:xfrm>
        </p:spPr>
        <p:txBody>
          <a:bodyPr>
            <a:normAutofit fontScale="92500" lnSpcReduction="20000"/>
          </a:bodyPr>
          <a:lstStyle/>
          <a:p>
            <a:pPr algn="l"/>
            <a:r>
              <a:rPr lang="en-US" dirty="0" smtClean="0"/>
              <a:t>Presented by:-</a:t>
            </a:r>
          </a:p>
          <a:p>
            <a:pPr algn="l"/>
            <a:endParaRPr lang="en-US" dirty="0" smtClean="0"/>
          </a:p>
          <a:p>
            <a:pPr algn="l"/>
            <a:r>
              <a:rPr lang="en-US" dirty="0" smtClean="0"/>
              <a:t>Jignesh Mehta,</a:t>
            </a:r>
          </a:p>
          <a:p>
            <a:pPr algn="l"/>
            <a:r>
              <a:rPr lang="en-US" dirty="0" smtClean="0"/>
              <a:t>B. Com, ACA and LCS.</a:t>
            </a:r>
          </a:p>
          <a:p>
            <a:pPr algn="l"/>
            <a:r>
              <a:rPr lang="en-US" dirty="0" smtClean="0"/>
              <a:t>9699490918.</a:t>
            </a:r>
            <a:endParaRPr lang="en-US" dirty="0"/>
          </a:p>
        </p:txBody>
      </p:sp>
    </p:spTree>
    <p:extLst>
      <p:ext uri="{BB962C8B-B14F-4D97-AF65-F5344CB8AC3E}">
        <p14:creationId xmlns:p14="http://schemas.microsoft.com/office/powerpoint/2010/main" val="17904209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6096000"/>
          </a:xfrm>
        </p:spPr>
        <p:txBody>
          <a:bodyPr>
            <a:noAutofit/>
          </a:bodyPr>
          <a:lstStyle/>
          <a:p>
            <a:pPr algn="just"/>
            <a:r>
              <a:rPr lang="en-US" sz="2200" dirty="0" smtClean="0"/>
              <a:t>The </a:t>
            </a:r>
            <a:r>
              <a:rPr lang="en-US" sz="2200" dirty="0"/>
              <a:t>FDI inflows had aggregated to $24.29 billion in 2013-14 as against $ 22.42 billion in 2012-13. Today India and China are considered as most attractive FDI destinations in the </a:t>
            </a:r>
            <a:r>
              <a:rPr lang="en-US" sz="2200" dirty="0" smtClean="0"/>
              <a:t>world.</a:t>
            </a:r>
          </a:p>
          <a:p>
            <a:pPr algn="just"/>
            <a:r>
              <a:rPr lang="en-US" sz="2200" dirty="0" smtClean="0"/>
              <a:t>Turnover - </a:t>
            </a:r>
            <a:r>
              <a:rPr lang="en-US" sz="2200" dirty="0"/>
              <a:t>The total amount of equity issues mobilised in the Primary market stood at 15,474 crore in 2012-13 as against 12,857 crore in 2011-12. </a:t>
            </a:r>
            <a:endParaRPr lang="en-US" sz="2200" dirty="0" smtClean="0"/>
          </a:p>
          <a:p>
            <a:pPr algn="just"/>
            <a:r>
              <a:rPr lang="en-US" sz="2200" dirty="0"/>
              <a:t>While in Secondary market, In FY 2012-13 a total of 5211 companies were listed in BSE with a market capitalization of Rs. 63,87,887/- crore and 1666 companies were listed in NSE with a market capitalization of Rs. 62.39,035/- crore. </a:t>
            </a:r>
            <a:endParaRPr lang="en-US" sz="2200" dirty="0" smtClean="0"/>
          </a:p>
          <a:p>
            <a:pPr algn="just"/>
            <a:r>
              <a:rPr lang="en-US" sz="2200" dirty="0"/>
              <a:t>The trading in Secondary Market includes majority in Equity with 76%, Currency Derivative – 17%, Cash segment - 6% and Corporate Bonds – 1%. </a:t>
            </a:r>
          </a:p>
        </p:txBody>
      </p:sp>
      <p:sp>
        <p:nvSpPr>
          <p:cNvPr id="2" name="Title 1"/>
          <p:cNvSpPr>
            <a:spLocks noGrp="1"/>
          </p:cNvSpPr>
          <p:nvPr>
            <p:ph type="title"/>
          </p:nvPr>
        </p:nvSpPr>
        <p:spPr>
          <a:xfrm>
            <a:off x="457200" y="274638"/>
            <a:ext cx="8229600" cy="563562"/>
          </a:xfrm>
        </p:spPr>
        <p:txBody>
          <a:bodyPr>
            <a:normAutofit fontScale="90000"/>
          </a:bodyPr>
          <a:lstStyle/>
          <a:p>
            <a:pPr algn="l"/>
            <a:r>
              <a:rPr lang="en-US" sz="2000" dirty="0" smtClean="0"/>
              <a:t>Contd</a:t>
            </a:r>
            <a:r>
              <a:rPr lang="en-US" dirty="0" smtClean="0"/>
              <a:t>….</a:t>
            </a:r>
            <a:endParaRPr lang="en-US" dirty="0"/>
          </a:p>
        </p:txBody>
      </p:sp>
    </p:spTree>
    <p:extLst>
      <p:ext uri="{BB962C8B-B14F-4D97-AF65-F5344CB8AC3E}">
        <p14:creationId xmlns:p14="http://schemas.microsoft.com/office/powerpoint/2010/main" val="17303602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r>
              <a:rPr lang="en-US" sz="2400" dirty="0" smtClean="0"/>
              <a:t>India </a:t>
            </a:r>
            <a:r>
              <a:rPr lang="en-US" sz="2400" dirty="0"/>
              <a:t>would require around $1 trillion in the next five years to overhaul its infrastructure sector, including ports, airports and highways to boost </a:t>
            </a:r>
            <a:r>
              <a:rPr lang="en-US" sz="2400" dirty="0" smtClean="0"/>
              <a:t>growth.</a:t>
            </a:r>
          </a:p>
          <a:p>
            <a:pPr marL="109728" indent="0" algn="just">
              <a:buNone/>
            </a:pPr>
            <a:endParaRPr lang="en-US" sz="2400" dirty="0" smtClean="0"/>
          </a:p>
          <a:p>
            <a:pPr algn="just"/>
            <a:r>
              <a:rPr lang="en-US" sz="2400" dirty="0" smtClean="0"/>
              <a:t>During the budget, the fiscal deficit of India is estimated at 4.1% of GDP at Rs. 5,31,000/- crore in 2014-15.</a:t>
            </a:r>
          </a:p>
          <a:p>
            <a:pPr marL="109728" indent="0" algn="just">
              <a:buNone/>
            </a:pPr>
            <a:endParaRPr lang="en-US" sz="2400" dirty="0" smtClean="0"/>
          </a:p>
          <a:p>
            <a:pPr algn="just"/>
            <a:r>
              <a:rPr lang="en-US" sz="2400" dirty="0" smtClean="0"/>
              <a:t>High food Inflation, Land Acquisition issues, shortage of coal for power supply, weak monsoon significantly pose challenges before Indian economy. </a:t>
            </a:r>
          </a:p>
          <a:p>
            <a:pPr marL="109728" indent="0" algn="just">
              <a:buNone/>
            </a:pPr>
            <a:endParaRPr lang="en-US" sz="2400" dirty="0" smtClean="0"/>
          </a:p>
          <a:p>
            <a:pPr algn="just"/>
            <a:r>
              <a:rPr lang="en-US" sz="2400" dirty="0" smtClean="0"/>
              <a:t>In this scenario, government feels appropriate to use PPP model and invite FDI in various sectors to boost growth.</a:t>
            </a:r>
            <a:endParaRPr lang="en-US" sz="2400" dirty="0"/>
          </a:p>
        </p:txBody>
      </p:sp>
      <p:sp>
        <p:nvSpPr>
          <p:cNvPr id="2" name="Title 1"/>
          <p:cNvSpPr>
            <a:spLocks noGrp="1"/>
          </p:cNvSpPr>
          <p:nvPr>
            <p:ph type="title"/>
          </p:nvPr>
        </p:nvSpPr>
        <p:spPr/>
        <p:txBody>
          <a:bodyPr>
            <a:normAutofit fontScale="90000"/>
          </a:bodyPr>
          <a:lstStyle/>
          <a:p>
            <a:r>
              <a:rPr lang="en-US" u="sng" dirty="0" smtClean="0"/>
              <a:t>Challenges before Indian Economy</a:t>
            </a:r>
            <a:endParaRPr lang="en-US" u="sng" dirty="0"/>
          </a:p>
        </p:txBody>
      </p:sp>
    </p:spTree>
    <p:extLst>
      <p:ext uri="{BB962C8B-B14F-4D97-AF65-F5344CB8AC3E}">
        <p14:creationId xmlns:p14="http://schemas.microsoft.com/office/powerpoint/2010/main" val="42317585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a:t>Investor Awareness is required because there are many number of investment schemes available in the market. Recently, many Ponzi and fake investment schemes have been witnessed in the markets which have resulted in erosion of funds of millions of gullible investors. </a:t>
            </a:r>
            <a:endParaRPr lang="en-US" dirty="0" smtClean="0"/>
          </a:p>
          <a:p>
            <a:pPr algn="just"/>
            <a:endParaRPr lang="en-US" dirty="0"/>
          </a:p>
        </p:txBody>
      </p:sp>
      <p:sp>
        <p:nvSpPr>
          <p:cNvPr id="2" name="Title 1"/>
          <p:cNvSpPr>
            <a:spLocks noGrp="1"/>
          </p:cNvSpPr>
          <p:nvPr>
            <p:ph type="title"/>
          </p:nvPr>
        </p:nvSpPr>
        <p:spPr/>
        <p:txBody>
          <a:bodyPr/>
          <a:lstStyle/>
          <a:p>
            <a:r>
              <a:rPr lang="en-US" u="sng" dirty="0" smtClean="0"/>
              <a:t>Why Investor Awareness</a:t>
            </a:r>
            <a:endParaRPr lang="en-US" u="sng" dirty="0"/>
          </a:p>
        </p:txBody>
      </p:sp>
    </p:spTree>
    <p:extLst>
      <p:ext uri="{BB962C8B-B14F-4D97-AF65-F5344CB8AC3E}">
        <p14:creationId xmlns:p14="http://schemas.microsoft.com/office/powerpoint/2010/main" val="2850153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r>
              <a:rPr lang="en-US" sz="2400" u="sng" dirty="0" smtClean="0"/>
              <a:t>Ponzi Scheme:-</a:t>
            </a:r>
            <a:r>
              <a:rPr lang="en-US" sz="2400" dirty="0" smtClean="0"/>
              <a:t> Receiving money/deposit from one set of investors and paying back to another set of investors. </a:t>
            </a:r>
            <a:r>
              <a:rPr lang="en-US" sz="2400" dirty="0"/>
              <a:t>Eventually, following may be witnessed in a Ponzi scheme</a:t>
            </a:r>
            <a:r>
              <a:rPr lang="en-US" sz="2400" dirty="0" smtClean="0"/>
              <a:t>:-</a:t>
            </a:r>
          </a:p>
          <a:p>
            <a:pPr marL="514350" indent="-514350" algn="just">
              <a:buFont typeface="+mj-lt"/>
              <a:buAutoNum type="arabicPeriod"/>
            </a:pPr>
            <a:r>
              <a:rPr lang="en-US" sz="2400" dirty="0"/>
              <a:t>The promoter vanishes, taking all the remaining investment </a:t>
            </a:r>
            <a:r>
              <a:rPr lang="en-US" sz="2400" dirty="0" smtClean="0"/>
              <a:t>money; </a:t>
            </a:r>
          </a:p>
          <a:p>
            <a:pPr marL="514350" indent="-514350" algn="just">
              <a:buFont typeface="+mj-lt"/>
              <a:buAutoNum type="arabicPeriod"/>
            </a:pPr>
            <a:r>
              <a:rPr lang="en-US" sz="2400" dirty="0" smtClean="0"/>
              <a:t>The </a:t>
            </a:r>
            <a:r>
              <a:rPr lang="en-US" sz="2400" dirty="0"/>
              <a:t>scheme collapses as the promoter starts having problems paying the promised returns </a:t>
            </a:r>
            <a:r>
              <a:rPr lang="en-US" sz="2400" dirty="0" smtClean="0"/>
              <a:t>.</a:t>
            </a:r>
            <a:endParaRPr lang="en-US" sz="2400" dirty="0"/>
          </a:p>
          <a:p>
            <a:pPr algn="just"/>
            <a:r>
              <a:rPr lang="en-US" sz="2400" u="sng" dirty="0" smtClean="0"/>
              <a:t>Pyramid Scheme:-</a:t>
            </a:r>
            <a:r>
              <a:rPr lang="en-US" sz="2400" dirty="0" smtClean="0"/>
              <a:t>  The </a:t>
            </a:r>
            <a:r>
              <a:rPr lang="en-US" sz="2400" dirty="0"/>
              <a:t>organization promises its new members a share of the money taken from every additional member that they recruit. Such organizations seldom involve sales of products or services with real </a:t>
            </a:r>
            <a:r>
              <a:rPr lang="en-US" sz="2400" dirty="0" smtClean="0"/>
              <a:t>value. </a:t>
            </a:r>
          </a:p>
          <a:p>
            <a:pPr algn="just"/>
            <a:endParaRPr lang="en-US" sz="2400" dirty="0" smtClean="0"/>
          </a:p>
          <a:p>
            <a:pPr algn="just"/>
            <a:endParaRPr lang="en-US" sz="2400" dirty="0"/>
          </a:p>
        </p:txBody>
      </p:sp>
      <p:sp>
        <p:nvSpPr>
          <p:cNvPr id="2" name="Title 1"/>
          <p:cNvSpPr>
            <a:spLocks noGrp="1"/>
          </p:cNvSpPr>
          <p:nvPr>
            <p:ph type="title"/>
          </p:nvPr>
        </p:nvSpPr>
        <p:spPr/>
        <p:txBody>
          <a:bodyPr/>
          <a:lstStyle/>
          <a:p>
            <a:r>
              <a:rPr lang="en-US" u="sng" dirty="0" smtClean="0"/>
              <a:t>Fake Investment Schemes</a:t>
            </a:r>
            <a:endParaRPr lang="en-US" u="sng" dirty="0"/>
          </a:p>
        </p:txBody>
      </p:sp>
    </p:spTree>
    <p:extLst>
      <p:ext uri="{BB962C8B-B14F-4D97-AF65-F5344CB8AC3E}">
        <p14:creationId xmlns:p14="http://schemas.microsoft.com/office/powerpoint/2010/main" val="36118649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3124200"/>
          </a:xfrm>
        </p:spPr>
        <p:txBody>
          <a:bodyPr>
            <a:noAutofit/>
          </a:bodyPr>
          <a:lstStyle/>
          <a:p>
            <a:pPr algn="just"/>
            <a:endParaRPr lang="en-US" sz="2400" dirty="0" smtClean="0"/>
          </a:p>
          <a:p>
            <a:pPr algn="just"/>
            <a:endParaRPr lang="en-US" sz="2400" dirty="0"/>
          </a:p>
          <a:p>
            <a:pPr algn="just"/>
            <a:r>
              <a:rPr lang="en-US" sz="2400" dirty="0" smtClean="0"/>
              <a:t>Investor </a:t>
            </a:r>
            <a:r>
              <a:rPr lang="en-US" sz="2400" dirty="0"/>
              <a:t>Awareness is a term used in investor relations, by public companies and similar bodies, to describe how well their investors, and the investment market in general, know their business. </a:t>
            </a:r>
            <a:endParaRPr lang="en-US" sz="2400" dirty="0" smtClean="0"/>
          </a:p>
        </p:txBody>
      </p:sp>
      <p:sp>
        <p:nvSpPr>
          <p:cNvPr id="2" name="Title 1"/>
          <p:cNvSpPr>
            <a:spLocks noGrp="1"/>
          </p:cNvSpPr>
          <p:nvPr>
            <p:ph type="title"/>
          </p:nvPr>
        </p:nvSpPr>
        <p:spPr>
          <a:xfrm>
            <a:off x="457200" y="274638"/>
            <a:ext cx="8229600" cy="868362"/>
          </a:xfrm>
        </p:spPr>
        <p:txBody>
          <a:bodyPr>
            <a:normAutofit fontScale="90000"/>
          </a:bodyPr>
          <a:lstStyle/>
          <a:p>
            <a:r>
              <a:rPr lang="en-US" u="sng" dirty="0" smtClean="0"/>
              <a:t>Concept of Investors’ Awareness</a:t>
            </a:r>
            <a:endParaRPr lang="en-US" u="sng" dirty="0"/>
          </a:p>
        </p:txBody>
      </p:sp>
    </p:spTree>
    <p:extLst>
      <p:ext uri="{BB962C8B-B14F-4D97-AF65-F5344CB8AC3E}">
        <p14:creationId xmlns:p14="http://schemas.microsoft.com/office/powerpoint/2010/main" val="27150634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Areas of Investor Awareness include:-</a:t>
            </a:r>
          </a:p>
          <a:p>
            <a:pPr lvl="1"/>
            <a:r>
              <a:rPr lang="en-US" dirty="0"/>
              <a:t>Relating to Primary </a:t>
            </a:r>
            <a:r>
              <a:rPr lang="en-US" dirty="0" smtClean="0"/>
              <a:t>Market</a:t>
            </a:r>
          </a:p>
          <a:p>
            <a:pPr marL="393192" lvl="1" indent="0">
              <a:buNone/>
            </a:pPr>
            <a:endParaRPr lang="en-US" dirty="0"/>
          </a:p>
          <a:p>
            <a:pPr lvl="1"/>
            <a:r>
              <a:rPr lang="en-US" dirty="0"/>
              <a:t>Relating to Secondary </a:t>
            </a:r>
            <a:r>
              <a:rPr lang="en-US" dirty="0" smtClean="0"/>
              <a:t>Market</a:t>
            </a:r>
          </a:p>
          <a:p>
            <a:pPr lvl="1"/>
            <a:endParaRPr lang="en-US" dirty="0"/>
          </a:p>
          <a:p>
            <a:pPr lvl="1"/>
            <a:r>
              <a:rPr lang="en-US" dirty="0"/>
              <a:t>Relating to Mutual </a:t>
            </a:r>
            <a:r>
              <a:rPr lang="en-US" dirty="0" smtClean="0"/>
              <a:t>funds</a:t>
            </a:r>
          </a:p>
          <a:p>
            <a:pPr lvl="1"/>
            <a:endParaRPr lang="en-US" dirty="0"/>
          </a:p>
          <a:p>
            <a:pPr lvl="1"/>
            <a:r>
              <a:rPr lang="en-US" dirty="0"/>
              <a:t>Relating to shares and debenture </a:t>
            </a:r>
            <a:r>
              <a:rPr lang="en-US" dirty="0" smtClean="0"/>
              <a:t>holders</a:t>
            </a:r>
          </a:p>
          <a:p>
            <a:pPr lvl="1"/>
            <a:endParaRPr lang="en-US" dirty="0"/>
          </a:p>
          <a:p>
            <a:pPr lvl="1"/>
            <a:r>
              <a:rPr lang="en-US" dirty="0"/>
              <a:t>Relating to Corporate </a:t>
            </a:r>
            <a:r>
              <a:rPr lang="en-US" dirty="0" smtClean="0"/>
              <a:t>Restructuring</a:t>
            </a:r>
            <a:endParaRPr lang="en-US" dirty="0"/>
          </a:p>
        </p:txBody>
      </p:sp>
      <p:sp>
        <p:nvSpPr>
          <p:cNvPr id="2" name="Title 1"/>
          <p:cNvSpPr>
            <a:spLocks noGrp="1"/>
          </p:cNvSpPr>
          <p:nvPr>
            <p:ph type="title"/>
          </p:nvPr>
        </p:nvSpPr>
        <p:spPr/>
        <p:txBody>
          <a:bodyPr>
            <a:normAutofit/>
          </a:bodyPr>
          <a:lstStyle/>
          <a:p>
            <a:r>
              <a:rPr lang="en-US" u="sng" dirty="0" smtClean="0"/>
              <a:t>Overview of Investor Awareness</a:t>
            </a:r>
            <a:endParaRPr lang="en-US" u="sng" dirty="0"/>
          </a:p>
        </p:txBody>
      </p:sp>
    </p:spTree>
    <p:extLst>
      <p:ext uri="{BB962C8B-B14F-4D97-AF65-F5344CB8AC3E}">
        <p14:creationId xmlns:p14="http://schemas.microsoft.com/office/powerpoint/2010/main" val="952915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638800"/>
          </a:xfrm>
        </p:spPr>
        <p:txBody>
          <a:bodyPr>
            <a:noAutofit/>
          </a:bodyPr>
          <a:lstStyle/>
          <a:p>
            <a:r>
              <a:rPr lang="en-US" sz="2400" dirty="0"/>
              <a:t>The Securities Transactions in India at present are mainly governed by </a:t>
            </a:r>
            <a:r>
              <a:rPr lang="en-US" sz="2400" dirty="0" smtClean="0"/>
              <a:t>three </a:t>
            </a:r>
            <a:r>
              <a:rPr lang="en-US" sz="2400" dirty="0"/>
              <a:t>Acts</a:t>
            </a:r>
            <a:r>
              <a:rPr lang="en-US" sz="2400" dirty="0" smtClean="0"/>
              <a:t>:-</a:t>
            </a:r>
            <a:r>
              <a:rPr lang="en-US" sz="2400" dirty="0"/>
              <a:t> </a:t>
            </a:r>
            <a:endParaRPr lang="en-US" sz="2400" dirty="0" smtClean="0"/>
          </a:p>
          <a:p>
            <a:pPr marL="0" indent="0">
              <a:buNone/>
            </a:pPr>
            <a:endParaRPr lang="en-US" sz="2400" dirty="0"/>
          </a:p>
          <a:p>
            <a:pPr lvl="0"/>
            <a:r>
              <a:rPr lang="en-US" sz="2400" u="sng" dirty="0"/>
              <a:t>The Securities Contracts (Regulation) Act, 1956: - </a:t>
            </a:r>
            <a:endParaRPr lang="en-US" sz="2400" u="sng" dirty="0" smtClean="0"/>
          </a:p>
          <a:p>
            <a:pPr marL="339725" indent="0">
              <a:buNone/>
            </a:pPr>
            <a:r>
              <a:rPr lang="en-US" sz="2400" dirty="0" smtClean="0"/>
              <a:t>Enacted  to prevent undesirable transactions in securities and to regulate the working of stock exchanges in the country.</a:t>
            </a:r>
          </a:p>
          <a:p>
            <a:pPr marL="0" lvl="0" indent="0">
              <a:buNone/>
            </a:pPr>
            <a:endParaRPr lang="en-US" sz="2400" dirty="0" smtClean="0"/>
          </a:p>
          <a:p>
            <a:r>
              <a:rPr lang="en-US" sz="2400" u="sng" dirty="0"/>
              <a:t>The Securities &amp; Exchange Board of India Act, 1992: - </a:t>
            </a:r>
            <a:endParaRPr lang="en-US" sz="2400" u="sng" dirty="0" smtClean="0"/>
          </a:p>
          <a:p>
            <a:pPr marL="339725" indent="0">
              <a:buNone/>
            </a:pPr>
            <a:r>
              <a:rPr lang="en-US" sz="2400" dirty="0" smtClean="0"/>
              <a:t>Protects </a:t>
            </a:r>
            <a:r>
              <a:rPr lang="en-US" sz="2400" dirty="0"/>
              <a:t>the interests of investors in </a:t>
            </a:r>
            <a:r>
              <a:rPr lang="en-US" sz="2400" dirty="0" smtClean="0"/>
              <a:t>securities.</a:t>
            </a:r>
          </a:p>
          <a:p>
            <a:pPr marL="339725" indent="0">
              <a:buNone/>
            </a:pPr>
            <a:endParaRPr lang="en-US" sz="2400" b="1" u="sng" dirty="0" smtClean="0"/>
          </a:p>
          <a:p>
            <a:r>
              <a:rPr lang="en-US" sz="2400" u="sng" dirty="0" smtClean="0"/>
              <a:t>The </a:t>
            </a:r>
            <a:r>
              <a:rPr lang="en-US" sz="2400" u="sng" dirty="0"/>
              <a:t>Depositories Act, 1996</a:t>
            </a:r>
            <a:r>
              <a:rPr lang="en-US" sz="2400" u="sng" dirty="0" smtClean="0"/>
              <a:t>:-</a:t>
            </a:r>
            <a:endParaRPr lang="en-US" sz="2400" dirty="0"/>
          </a:p>
          <a:p>
            <a:pPr marL="339725" indent="0">
              <a:buNone/>
            </a:pPr>
            <a:r>
              <a:rPr lang="en-US" sz="2400" dirty="0" smtClean="0"/>
              <a:t>Enacted </a:t>
            </a:r>
            <a:r>
              <a:rPr lang="en-US" sz="2400" dirty="0"/>
              <a:t>to pave the way for smooth and free transfer of securities in a dematerialized form.</a:t>
            </a:r>
          </a:p>
          <a:p>
            <a:pPr lvl="0"/>
            <a:endParaRPr lang="en-US" sz="2400" dirty="0"/>
          </a:p>
          <a:p>
            <a:pPr marL="0" indent="0">
              <a:buNone/>
            </a:pPr>
            <a:endParaRPr lang="en-US" sz="2400" dirty="0" smtClean="0"/>
          </a:p>
          <a:p>
            <a:endParaRPr lang="en-US" sz="2400" dirty="0"/>
          </a:p>
        </p:txBody>
      </p:sp>
      <p:sp>
        <p:nvSpPr>
          <p:cNvPr id="2" name="Title 1"/>
          <p:cNvSpPr>
            <a:spLocks noGrp="1"/>
          </p:cNvSpPr>
          <p:nvPr>
            <p:ph type="title"/>
          </p:nvPr>
        </p:nvSpPr>
        <p:spPr/>
        <p:txBody>
          <a:bodyPr>
            <a:normAutofit fontScale="90000"/>
          </a:bodyPr>
          <a:lstStyle/>
          <a:p>
            <a:pPr lvl="0"/>
            <a:r>
              <a:rPr lang="en-US" b="1" u="sng" dirty="0"/>
              <a:t>Various Regulators</a:t>
            </a:r>
            <a:r>
              <a:rPr lang="en-US" b="1" u="sng" dirty="0" smtClean="0"/>
              <a:t>:</a:t>
            </a:r>
            <a:r>
              <a:rPr lang="en-US" dirty="0" smtClean="0"/>
              <a:t/>
            </a:r>
            <a:br>
              <a:rPr lang="en-US" dirty="0" smtClean="0"/>
            </a:br>
            <a:endParaRPr lang="en-US" dirty="0"/>
          </a:p>
        </p:txBody>
      </p:sp>
    </p:spTree>
    <p:extLst>
      <p:ext uri="{BB962C8B-B14F-4D97-AF65-F5344CB8AC3E}">
        <p14:creationId xmlns:p14="http://schemas.microsoft.com/office/powerpoint/2010/main" val="155641982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216</TotalTime>
  <Words>1894</Words>
  <Application>Microsoft Office PowerPoint</Application>
  <PresentationFormat>On-screen Show (4:3)</PresentationFormat>
  <Paragraphs>179</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Concourse</vt:lpstr>
      <vt:lpstr>Pros and Cons of Capital Market </vt:lpstr>
      <vt:lpstr>Overview of Capital Markets in India</vt:lpstr>
      <vt:lpstr>Contd….</vt:lpstr>
      <vt:lpstr>Challenges before Indian Economy</vt:lpstr>
      <vt:lpstr>Why Investor Awareness</vt:lpstr>
      <vt:lpstr>Fake Investment Schemes</vt:lpstr>
      <vt:lpstr>Concept of Investors’ Awareness</vt:lpstr>
      <vt:lpstr>Overview of Investor Awareness</vt:lpstr>
      <vt:lpstr>Various Regulators: </vt:lpstr>
      <vt:lpstr>PowerPoint Presentation</vt:lpstr>
      <vt:lpstr>Fake Claims of Investment </vt:lpstr>
      <vt:lpstr>    Differences between a Fraud company and Genuine company: - </vt:lpstr>
      <vt:lpstr>Shares and Debenture holders Awareness</vt:lpstr>
      <vt:lpstr>Contd….</vt:lpstr>
      <vt:lpstr>Contd….</vt:lpstr>
      <vt:lpstr>B. Don’ts</vt:lpstr>
      <vt:lpstr>Contd…..</vt:lpstr>
      <vt:lpstr>Rights and Responsibilities of Investors: </vt:lpstr>
      <vt:lpstr>Relevant provisions of Companies Act, 2013</vt:lpstr>
      <vt:lpstr>Contd….</vt:lpstr>
      <vt:lpstr>Contd…..</vt:lpstr>
      <vt:lpstr>Contd….</vt:lpstr>
      <vt:lpstr>Contd….</vt:lpstr>
      <vt:lpstr>Rights of Minority Shareholders’</vt:lpstr>
      <vt:lpstr>Contd….</vt:lpstr>
      <vt:lpstr>Contd…..</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Pros and Cons of Capital Market</dc:title>
  <dc:creator>Jignesh</dc:creator>
  <cp:lastModifiedBy>Jignesh</cp:lastModifiedBy>
  <cp:revision>28</cp:revision>
  <dcterms:created xsi:type="dcterms:W3CDTF">2014-07-19T17:49:20Z</dcterms:created>
  <dcterms:modified xsi:type="dcterms:W3CDTF">2014-07-19T21:25:34Z</dcterms:modified>
</cp:coreProperties>
</file>