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diagrams/layout2.xml" ContentType="application/vnd.openxmlformats-officedocument.drawingml.diagram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44" r:id="rId4"/>
    <p:sldMasterId id="2147483816" r:id="rId5"/>
    <p:sldMasterId id="2147483828" r:id="rId6"/>
    <p:sldMasterId id="2147483852" r:id="rId7"/>
    <p:sldMasterId id="2147483864" r:id="rId8"/>
    <p:sldMasterId id="2147483876" r:id="rId9"/>
    <p:sldMasterId id="2147483912" r:id="rId10"/>
  </p:sldMasterIdLst>
  <p:notesMasterIdLst>
    <p:notesMasterId r:id="rId53"/>
  </p:notesMasterIdLst>
  <p:sldIdLst>
    <p:sldId id="256" r:id="rId11"/>
    <p:sldId id="257" r:id="rId12"/>
    <p:sldId id="258" r:id="rId13"/>
    <p:sldId id="260" r:id="rId14"/>
    <p:sldId id="259" r:id="rId15"/>
    <p:sldId id="261" r:id="rId16"/>
    <p:sldId id="264" r:id="rId17"/>
    <p:sldId id="263" r:id="rId18"/>
    <p:sldId id="262"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8" r:id="rId32"/>
    <p:sldId id="277" r:id="rId33"/>
    <p:sldId id="279" r:id="rId34"/>
    <p:sldId id="280" r:id="rId35"/>
    <p:sldId id="281" r:id="rId36"/>
    <p:sldId id="282" r:id="rId37"/>
    <p:sldId id="283" r:id="rId38"/>
    <p:sldId id="284" r:id="rId39"/>
    <p:sldId id="285" r:id="rId40"/>
    <p:sldId id="286" r:id="rId41"/>
    <p:sldId id="287" r:id="rId42"/>
    <p:sldId id="288" r:id="rId43"/>
    <p:sldId id="289" r:id="rId44"/>
    <p:sldId id="292" r:id="rId45"/>
    <p:sldId id="290" r:id="rId46"/>
    <p:sldId id="294" r:id="rId47"/>
    <p:sldId id="291" r:id="rId48"/>
    <p:sldId id="295" r:id="rId49"/>
    <p:sldId id="296" r:id="rId50"/>
    <p:sldId id="297" r:id="rId51"/>
    <p:sldId id="298"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065" autoAdjust="0"/>
  </p:normalViewPr>
  <p:slideViewPr>
    <p:cSldViewPr>
      <p:cViewPr>
        <p:scale>
          <a:sx n="66" d="100"/>
          <a:sy n="66" d="100"/>
        </p:scale>
        <p:origin x="-264" y="-96"/>
      </p:cViewPr>
      <p:guideLst>
        <p:guide orient="horz" pos="2160"/>
        <p:guide pos="2880"/>
      </p:guideLst>
    </p:cSldViewPr>
  </p:slideViewPr>
  <p:notesTextViewPr>
    <p:cViewPr>
      <p:scale>
        <a:sx n="100" d="100"/>
        <a:sy n="100" d="100"/>
      </p:scale>
      <p:origin x="0" y="0"/>
    </p:cViewPr>
  </p:notesTextViewPr>
  <p:sorterViewPr>
    <p:cViewPr>
      <p:scale>
        <a:sx n="56" d="100"/>
        <a:sy n="5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C6E9C8-7511-4044-9B0C-7B66AC8176A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A513665-A28C-42CB-818F-E789D682B41E}">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sz="2000" b="1" dirty="0" smtClean="0"/>
            <a:t>CONTROL ENVIRONMENT</a:t>
          </a:r>
          <a:endParaRPr lang="en-US" sz="2000" b="1" dirty="0"/>
        </a:p>
      </dgm:t>
    </dgm:pt>
    <dgm:pt modelId="{633C954B-618C-4EF3-86E5-0723AC32DC3D}" type="parTrans" cxnId="{FA4597AD-62DF-4CC5-BFE6-E1FCDE3CBD5B}">
      <dgm:prSet/>
      <dgm:spPr/>
      <dgm:t>
        <a:bodyPr/>
        <a:lstStyle/>
        <a:p>
          <a:endParaRPr lang="en-US"/>
        </a:p>
      </dgm:t>
    </dgm:pt>
    <dgm:pt modelId="{A837F255-24CF-44C8-98C1-0971A019E310}" type="sibTrans" cxnId="{FA4597AD-62DF-4CC5-BFE6-E1FCDE3CBD5B}">
      <dgm:prSet/>
      <dgm:spPr/>
      <dgm:t>
        <a:bodyPr/>
        <a:lstStyle/>
        <a:p>
          <a:endParaRPr lang="en-US"/>
        </a:p>
      </dgm:t>
    </dgm:pt>
    <dgm:pt modelId="{0D712B31-343F-4C18-8F6E-8148784461DF}">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overall Framework &amp; working Environment including  Working </a:t>
          </a:r>
          <a:endParaRPr lang="en-US" sz="2400" dirty="0"/>
        </a:p>
      </dgm:t>
    </dgm:pt>
    <dgm:pt modelId="{890F617C-964E-4D02-B087-425C2D6C0F61}" type="parTrans" cxnId="{8CC94362-693C-4130-B815-6641518F71CA}">
      <dgm:prSet/>
      <dgm:spPr/>
      <dgm:t>
        <a:bodyPr/>
        <a:lstStyle/>
        <a:p>
          <a:endParaRPr lang="en-US"/>
        </a:p>
      </dgm:t>
    </dgm:pt>
    <dgm:pt modelId="{F081AAE0-40AF-4809-8A4B-0164BC17273B}" type="sibTrans" cxnId="{8CC94362-693C-4130-B815-6641518F71CA}">
      <dgm:prSet/>
      <dgm:spPr/>
      <dgm:t>
        <a:bodyPr/>
        <a:lstStyle/>
        <a:p>
          <a:endParaRPr lang="en-US"/>
        </a:p>
      </dgm:t>
    </dgm:pt>
    <dgm:pt modelId="{B4A08C59-8D86-44F2-BCB3-EF39964B4B9C}">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sz="2000" b="1" dirty="0" smtClean="0"/>
            <a:t>CONTROL PROCEDURE</a:t>
          </a:r>
          <a:endParaRPr lang="en-US" sz="2000" b="1" dirty="0"/>
        </a:p>
      </dgm:t>
    </dgm:pt>
    <dgm:pt modelId="{C7DCD649-F21C-4498-9CEF-8E1F199CFBD3}" type="parTrans" cxnId="{7C5EF625-2AAF-4295-8B3A-2371F0ACB5AD}">
      <dgm:prSet/>
      <dgm:spPr/>
      <dgm:t>
        <a:bodyPr/>
        <a:lstStyle/>
        <a:p>
          <a:endParaRPr lang="en-US"/>
        </a:p>
      </dgm:t>
    </dgm:pt>
    <dgm:pt modelId="{8A97B67F-4267-4640-8B07-EA1E4C7DD7AD}" type="sibTrans" cxnId="{7C5EF625-2AAF-4295-8B3A-2371F0ACB5AD}">
      <dgm:prSet/>
      <dgm:spPr/>
      <dgm:t>
        <a:bodyPr/>
        <a:lstStyle/>
        <a:p>
          <a:endParaRPr lang="en-US"/>
        </a:p>
      </dgm:t>
    </dgm:pt>
    <dgm:pt modelId="{F14536EE-0B9C-47A5-8A6D-860EC79B08A4}">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i.e. specific procedures for</a:t>
          </a:r>
          <a:endParaRPr lang="en-US" sz="2400" dirty="0"/>
        </a:p>
      </dgm:t>
    </dgm:pt>
    <dgm:pt modelId="{7F2FCF0F-E5AC-43EC-AC5C-564A6ED4C61D}" type="parTrans" cxnId="{6858805D-CDD8-4EBB-BCC0-961F3A297995}">
      <dgm:prSet/>
      <dgm:spPr/>
      <dgm:t>
        <a:bodyPr/>
        <a:lstStyle/>
        <a:p>
          <a:endParaRPr lang="en-US"/>
        </a:p>
      </dgm:t>
    </dgm:pt>
    <dgm:pt modelId="{13FD976E-E9FA-40BE-B866-BB6A49F165D0}" type="sibTrans" cxnId="{6858805D-CDD8-4EBB-BCC0-961F3A297995}">
      <dgm:prSet/>
      <dgm:spPr/>
      <dgm:t>
        <a:bodyPr/>
        <a:lstStyle/>
        <a:p>
          <a:endParaRPr lang="en-US"/>
        </a:p>
      </dgm:t>
    </dgm:pt>
    <dgm:pt modelId="{41EF1D1D-0406-49AE-91ED-BAEACDDA11D9}">
      <dgm:prSe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specific purposes </a:t>
          </a:r>
          <a:r>
            <a:rPr lang="en-US" sz="1800" dirty="0" err="1" smtClean="0"/>
            <a:t>eg</a:t>
          </a:r>
          <a:r>
            <a:rPr lang="en-US" sz="1800" dirty="0" smtClean="0"/>
            <a:t>. Periodic reports</a:t>
          </a:r>
          <a:endParaRPr lang="en-US" sz="1600" dirty="0"/>
        </a:p>
      </dgm:t>
    </dgm:pt>
    <dgm:pt modelId="{7724BFB9-32F5-48A4-BD21-3B42D084B1FD}" type="parTrans" cxnId="{B765C000-9789-4082-A188-7F6B763041F8}">
      <dgm:prSet/>
      <dgm:spPr/>
      <dgm:t>
        <a:bodyPr/>
        <a:lstStyle/>
        <a:p>
          <a:endParaRPr lang="en-US"/>
        </a:p>
      </dgm:t>
    </dgm:pt>
    <dgm:pt modelId="{1DF601A1-F59A-41BA-AF3C-7DF147C5B6A7}" type="sibTrans" cxnId="{B765C000-9789-4082-A188-7F6B763041F8}">
      <dgm:prSet/>
      <dgm:spPr/>
      <dgm:t>
        <a:bodyPr/>
        <a:lstStyle/>
        <a:p>
          <a:endParaRPr lang="en-US"/>
        </a:p>
      </dgm:t>
    </dgm:pt>
    <dgm:pt modelId="{0C2DB275-8ED8-433E-8A4A-217BF87C4B03}" type="pres">
      <dgm:prSet presAssocID="{6DC6E9C8-7511-4044-9B0C-7B66AC8176A6}" presName="Name0" presStyleCnt="0">
        <dgm:presLayoutVars>
          <dgm:dir/>
          <dgm:animLvl val="lvl"/>
          <dgm:resizeHandles/>
        </dgm:presLayoutVars>
      </dgm:prSet>
      <dgm:spPr/>
      <dgm:t>
        <a:bodyPr/>
        <a:lstStyle/>
        <a:p>
          <a:endParaRPr lang="en-US"/>
        </a:p>
      </dgm:t>
    </dgm:pt>
    <dgm:pt modelId="{54D514DE-3446-43DD-8B5B-31920F8F8731}" type="pres">
      <dgm:prSet presAssocID="{4A513665-A28C-42CB-818F-E789D682B41E}" presName="linNode" presStyleCnt="0"/>
      <dgm:spPr/>
    </dgm:pt>
    <dgm:pt modelId="{13B8F982-685E-4601-B284-7EDFCBB49276}" type="pres">
      <dgm:prSet presAssocID="{4A513665-A28C-42CB-818F-E789D682B41E}" presName="parentShp" presStyleLbl="node1" presStyleIdx="0" presStyleCnt="2" custScaleX="74227" custLinFactNeighborX="-8591" custLinFactNeighborY="-26">
        <dgm:presLayoutVars>
          <dgm:bulletEnabled val="1"/>
        </dgm:presLayoutVars>
      </dgm:prSet>
      <dgm:spPr/>
      <dgm:t>
        <a:bodyPr/>
        <a:lstStyle/>
        <a:p>
          <a:endParaRPr lang="en-US"/>
        </a:p>
      </dgm:t>
    </dgm:pt>
    <dgm:pt modelId="{2B39694C-A397-4036-B4E6-792CAE7B251E}" type="pres">
      <dgm:prSet presAssocID="{4A513665-A28C-42CB-818F-E789D682B41E}" presName="childShp" presStyleLbl="bgAccFollowNode1" presStyleIdx="0" presStyleCnt="2" custScaleX="116495" custScaleY="141224">
        <dgm:presLayoutVars>
          <dgm:bulletEnabled val="1"/>
        </dgm:presLayoutVars>
      </dgm:prSet>
      <dgm:spPr/>
      <dgm:t>
        <a:bodyPr/>
        <a:lstStyle/>
        <a:p>
          <a:endParaRPr lang="en-US"/>
        </a:p>
      </dgm:t>
    </dgm:pt>
    <dgm:pt modelId="{C052BF81-6E34-48C7-B217-A6BEDE84B9A0}" type="pres">
      <dgm:prSet presAssocID="{A837F255-24CF-44C8-98C1-0971A019E310}" presName="spacing" presStyleCnt="0"/>
      <dgm:spPr/>
    </dgm:pt>
    <dgm:pt modelId="{673A6961-AAF8-4DB0-BA6E-F80899B6CF02}" type="pres">
      <dgm:prSet presAssocID="{B4A08C59-8D86-44F2-BCB3-EF39964B4B9C}" presName="linNode" presStyleCnt="0"/>
      <dgm:spPr/>
    </dgm:pt>
    <dgm:pt modelId="{2551A92A-A410-402D-8CFA-664461054BEA}" type="pres">
      <dgm:prSet presAssocID="{B4A08C59-8D86-44F2-BCB3-EF39964B4B9C}" presName="parentShp" presStyleLbl="node1" presStyleIdx="1" presStyleCnt="2" custScaleX="75258" custLinFactNeighborX="-8247" custLinFactNeighborY="677">
        <dgm:presLayoutVars>
          <dgm:bulletEnabled val="1"/>
        </dgm:presLayoutVars>
      </dgm:prSet>
      <dgm:spPr/>
      <dgm:t>
        <a:bodyPr/>
        <a:lstStyle/>
        <a:p>
          <a:endParaRPr lang="en-US"/>
        </a:p>
      </dgm:t>
    </dgm:pt>
    <dgm:pt modelId="{DEC8BDE2-7A7E-4343-953B-4B9BAF93D9F0}" type="pres">
      <dgm:prSet presAssocID="{B4A08C59-8D86-44F2-BCB3-EF39964B4B9C}" presName="childShp" presStyleLbl="bgAccFollowNode1" presStyleIdx="1" presStyleCnt="2" custScaleX="119684" custScaleY="151224">
        <dgm:presLayoutVars>
          <dgm:bulletEnabled val="1"/>
        </dgm:presLayoutVars>
      </dgm:prSet>
      <dgm:spPr/>
      <dgm:t>
        <a:bodyPr/>
        <a:lstStyle/>
        <a:p>
          <a:endParaRPr lang="en-US"/>
        </a:p>
      </dgm:t>
    </dgm:pt>
  </dgm:ptLst>
  <dgm:cxnLst>
    <dgm:cxn modelId="{8CC94362-693C-4130-B815-6641518F71CA}" srcId="{4A513665-A28C-42CB-818F-E789D682B41E}" destId="{0D712B31-343F-4C18-8F6E-8148784461DF}" srcOrd="0" destOrd="0" parTransId="{890F617C-964E-4D02-B087-425C2D6C0F61}" sibTransId="{F081AAE0-40AF-4809-8A4B-0164BC17273B}"/>
    <dgm:cxn modelId="{7C5EF625-2AAF-4295-8B3A-2371F0ACB5AD}" srcId="{6DC6E9C8-7511-4044-9B0C-7B66AC8176A6}" destId="{B4A08C59-8D86-44F2-BCB3-EF39964B4B9C}" srcOrd="1" destOrd="0" parTransId="{C7DCD649-F21C-4498-9CEF-8E1F199CFBD3}" sibTransId="{8A97B67F-4267-4640-8B07-EA1E4C7DD7AD}"/>
    <dgm:cxn modelId="{5B1A67C7-8ED6-4058-8103-DC459C022CD8}" type="presOf" srcId="{6DC6E9C8-7511-4044-9B0C-7B66AC8176A6}" destId="{0C2DB275-8ED8-433E-8A4A-217BF87C4B03}" srcOrd="0" destOrd="0" presId="urn:microsoft.com/office/officeart/2005/8/layout/vList6"/>
    <dgm:cxn modelId="{D9A50350-F3AC-41C7-9029-29572E3E1430}" type="presOf" srcId="{4A513665-A28C-42CB-818F-E789D682B41E}" destId="{13B8F982-685E-4601-B284-7EDFCBB49276}" srcOrd="0" destOrd="0" presId="urn:microsoft.com/office/officeart/2005/8/layout/vList6"/>
    <dgm:cxn modelId="{6858805D-CDD8-4EBB-BCC0-961F3A297995}" srcId="{B4A08C59-8D86-44F2-BCB3-EF39964B4B9C}" destId="{F14536EE-0B9C-47A5-8A6D-860EC79B08A4}" srcOrd="0" destOrd="0" parTransId="{7F2FCF0F-E5AC-43EC-AC5C-564A6ED4C61D}" sibTransId="{13FD976E-E9FA-40BE-B866-BB6A49F165D0}"/>
    <dgm:cxn modelId="{23862265-DD17-49B4-982A-74E334D4CBC6}" type="presOf" srcId="{B4A08C59-8D86-44F2-BCB3-EF39964B4B9C}" destId="{2551A92A-A410-402D-8CFA-664461054BEA}" srcOrd="0" destOrd="0" presId="urn:microsoft.com/office/officeart/2005/8/layout/vList6"/>
    <dgm:cxn modelId="{B765C000-9789-4082-A188-7F6B763041F8}" srcId="{B4A08C59-8D86-44F2-BCB3-EF39964B4B9C}" destId="{41EF1D1D-0406-49AE-91ED-BAEACDDA11D9}" srcOrd="1" destOrd="0" parTransId="{7724BFB9-32F5-48A4-BD21-3B42D084B1FD}" sibTransId="{1DF601A1-F59A-41BA-AF3C-7DF147C5B6A7}"/>
    <dgm:cxn modelId="{FA4597AD-62DF-4CC5-BFE6-E1FCDE3CBD5B}" srcId="{6DC6E9C8-7511-4044-9B0C-7B66AC8176A6}" destId="{4A513665-A28C-42CB-818F-E789D682B41E}" srcOrd="0" destOrd="0" parTransId="{633C954B-618C-4EF3-86E5-0723AC32DC3D}" sibTransId="{A837F255-24CF-44C8-98C1-0971A019E310}"/>
    <dgm:cxn modelId="{BCBC87CC-B63C-4933-8E09-185DBE8144BC}" type="presOf" srcId="{F14536EE-0B9C-47A5-8A6D-860EC79B08A4}" destId="{DEC8BDE2-7A7E-4343-953B-4B9BAF93D9F0}" srcOrd="0" destOrd="0" presId="urn:microsoft.com/office/officeart/2005/8/layout/vList6"/>
    <dgm:cxn modelId="{9228CB4C-7206-4D60-962E-49199273DF0E}" type="presOf" srcId="{0D712B31-343F-4C18-8F6E-8148784461DF}" destId="{2B39694C-A397-4036-B4E6-792CAE7B251E}" srcOrd="0" destOrd="0" presId="urn:microsoft.com/office/officeart/2005/8/layout/vList6"/>
    <dgm:cxn modelId="{711FB2FA-9C5D-4A27-943F-418890A805BA}" type="presOf" srcId="{41EF1D1D-0406-49AE-91ED-BAEACDDA11D9}" destId="{DEC8BDE2-7A7E-4343-953B-4B9BAF93D9F0}" srcOrd="0" destOrd="1" presId="urn:microsoft.com/office/officeart/2005/8/layout/vList6"/>
    <dgm:cxn modelId="{13FFC4C2-505B-4B58-A3FB-C13C93DF5881}" type="presParOf" srcId="{0C2DB275-8ED8-433E-8A4A-217BF87C4B03}" destId="{54D514DE-3446-43DD-8B5B-31920F8F8731}" srcOrd="0" destOrd="0" presId="urn:microsoft.com/office/officeart/2005/8/layout/vList6"/>
    <dgm:cxn modelId="{3C074BCA-CC79-44C6-BCEB-565037384486}" type="presParOf" srcId="{54D514DE-3446-43DD-8B5B-31920F8F8731}" destId="{13B8F982-685E-4601-B284-7EDFCBB49276}" srcOrd="0" destOrd="0" presId="urn:microsoft.com/office/officeart/2005/8/layout/vList6"/>
    <dgm:cxn modelId="{05F6A406-843A-49A7-A417-47CC48BF8494}" type="presParOf" srcId="{54D514DE-3446-43DD-8B5B-31920F8F8731}" destId="{2B39694C-A397-4036-B4E6-792CAE7B251E}" srcOrd="1" destOrd="0" presId="urn:microsoft.com/office/officeart/2005/8/layout/vList6"/>
    <dgm:cxn modelId="{7DC49EA8-F1B6-4B14-BFB0-C0AC4354F1E6}" type="presParOf" srcId="{0C2DB275-8ED8-433E-8A4A-217BF87C4B03}" destId="{C052BF81-6E34-48C7-B217-A6BEDE84B9A0}" srcOrd="1" destOrd="0" presId="urn:microsoft.com/office/officeart/2005/8/layout/vList6"/>
    <dgm:cxn modelId="{55B2809C-D100-4F69-B646-7B51F14C5779}" type="presParOf" srcId="{0C2DB275-8ED8-433E-8A4A-217BF87C4B03}" destId="{673A6961-AAF8-4DB0-BA6E-F80899B6CF02}" srcOrd="2" destOrd="0" presId="urn:microsoft.com/office/officeart/2005/8/layout/vList6"/>
    <dgm:cxn modelId="{A93E185B-5F80-4332-8B1E-0A4D590682BE}" type="presParOf" srcId="{673A6961-AAF8-4DB0-BA6E-F80899B6CF02}" destId="{2551A92A-A410-402D-8CFA-664461054BEA}" srcOrd="0" destOrd="0" presId="urn:microsoft.com/office/officeart/2005/8/layout/vList6"/>
    <dgm:cxn modelId="{07312383-CDDE-4219-928C-AC47414D8063}" type="presParOf" srcId="{673A6961-AAF8-4DB0-BA6E-F80899B6CF02}" destId="{DEC8BDE2-7A7E-4343-953B-4B9BAF93D9F0}" srcOrd="1" destOrd="0" presId="urn:microsoft.com/office/officeart/2005/8/layout/vList6"/>
  </dgm:cxnLst>
  <dgm:bg/>
  <dgm:whole/>
</dgm:dataModel>
</file>

<file path=ppt/diagrams/data2.xml><?xml version="1.0" encoding="utf-8"?>
<dgm:dataModel xmlns:dgm="http://schemas.openxmlformats.org/drawingml/2006/diagram" xmlns:a="http://schemas.openxmlformats.org/drawingml/2006/main">
  <dgm:ptLst>
    <dgm:pt modelId="{684C88BC-F1EB-45AB-85A8-0E89CAC7251D}"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2E267D0-E505-4591-A9DB-6B97C99865FA}">
      <dgm:prSet phldrT="[Text]" custT="1"/>
      <dgm:spPr/>
      <dgm:t>
        <a:bodyPr/>
        <a:lstStyle/>
        <a:p>
          <a:pPr algn="l"/>
          <a:endParaRPr lang="en-US" sz="2000" b="1" dirty="0" smtClean="0"/>
        </a:p>
        <a:p>
          <a:pPr algn="l"/>
          <a:r>
            <a:rPr lang="en-US" sz="2000" b="1" dirty="0" smtClean="0"/>
            <a:t>B) Special Matters:</a:t>
          </a:r>
          <a:br>
            <a:rPr lang="en-US" sz="2000" b="1" dirty="0" smtClean="0"/>
          </a:br>
          <a:r>
            <a:rPr lang="en-US" sz="2000" dirty="0" smtClean="0">
              <a:sym typeface="Wingdings"/>
            </a:rPr>
            <a:t></a:t>
          </a:r>
          <a:r>
            <a:rPr lang="en-US" sz="2000" dirty="0" smtClean="0"/>
            <a:t> Audit adjustments that </a:t>
          </a:r>
          <a:r>
            <a:rPr lang="en-US" sz="2000" dirty="0" err="1" smtClean="0"/>
            <a:t>couldhave</a:t>
          </a:r>
          <a:r>
            <a:rPr lang="en-US" sz="2000" dirty="0" smtClean="0"/>
            <a:t> a significant effect on the entity’s financials</a:t>
          </a:r>
        </a:p>
        <a:p>
          <a:pPr algn="l"/>
          <a:r>
            <a:rPr lang="en-US" sz="2000" dirty="0" smtClean="0">
              <a:sym typeface="Wingdings"/>
            </a:rPr>
            <a:t></a:t>
          </a:r>
          <a:r>
            <a:rPr lang="en-US" sz="2000" dirty="0" smtClean="0"/>
            <a:t> Material uncertainties that </a:t>
          </a:r>
          <a:r>
            <a:rPr lang="en-US" sz="2000" dirty="0" err="1" smtClean="0"/>
            <a:t>maycast</a:t>
          </a:r>
          <a:r>
            <a:rPr lang="en-US" sz="2000" dirty="0" smtClean="0"/>
            <a:t> a doubt  on the going  concern assumption</a:t>
          </a:r>
          <a:br>
            <a:rPr lang="en-US" sz="2000" dirty="0" smtClean="0"/>
          </a:br>
          <a:r>
            <a:rPr lang="en-US" sz="2000" dirty="0" smtClean="0">
              <a:sym typeface="Wingdings"/>
            </a:rPr>
            <a:t></a:t>
          </a:r>
          <a:r>
            <a:rPr lang="en-US" sz="2000" dirty="0" smtClean="0"/>
            <a:t> Material weaknesses in the internal   control system</a:t>
          </a:r>
          <a:endParaRPr lang="en-US" sz="2000" dirty="0"/>
        </a:p>
      </dgm:t>
    </dgm:pt>
    <dgm:pt modelId="{01A54A11-5B6D-4790-A2AD-5A14C7394D1A}" type="parTrans" cxnId="{47308F10-82D4-4CB6-8475-75BA411F09FB}">
      <dgm:prSet/>
      <dgm:spPr/>
      <dgm:t>
        <a:bodyPr/>
        <a:lstStyle/>
        <a:p>
          <a:endParaRPr lang="en-US"/>
        </a:p>
      </dgm:t>
    </dgm:pt>
    <dgm:pt modelId="{5F5E63EE-A29D-4E8B-9055-B7C687923366}" type="sibTrans" cxnId="{47308F10-82D4-4CB6-8475-75BA411F09FB}">
      <dgm:prSet/>
      <dgm:spPr/>
      <dgm:t>
        <a:bodyPr/>
        <a:lstStyle/>
        <a:p>
          <a:endParaRPr lang="en-US"/>
        </a:p>
      </dgm:t>
    </dgm:pt>
    <dgm:pt modelId="{2D96D7CB-DDB4-4328-9ECD-842D499F7A44}">
      <dgm:prSet custT="1">
        <dgm:style>
          <a:lnRef idx="3">
            <a:schemeClr val="lt1"/>
          </a:lnRef>
          <a:fillRef idx="1">
            <a:schemeClr val="accent4"/>
          </a:fillRef>
          <a:effectRef idx="1">
            <a:schemeClr val="accent4"/>
          </a:effectRef>
          <a:fontRef idx="minor">
            <a:schemeClr val="lt1"/>
          </a:fontRef>
        </dgm:style>
      </dgm:prSet>
      <dgm:spPr/>
      <dgm:t>
        <a:bodyPr/>
        <a:lstStyle/>
        <a:p>
          <a:pPr algn="l"/>
          <a:r>
            <a:rPr lang="en-US" sz="2000" b="1" dirty="0" smtClean="0"/>
            <a:t>3) Audit Matters of Governance </a:t>
          </a:r>
          <a:r>
            <a:rPr lang="en-US" sz="2000" b="1" dirty="0" err="1" smtClean="0"/>
            <a:t>Interestto</a:t>
          </a:r>
          <a:r>
            <a:rPr lang="en-US" sz="2000" b="1" dirty="0" smtClean="0"/>
            <a:t> be Communicated</a:t>
          </a:r>
          <a:r>
            <a:rPr lang="en-US" sz="1500" b="1" dirty="0" smtClean="0"/>
            <a:t/>
          </a:r>
          <a:br>
            <a:rPr lang="en-US" sz="1500" b="1" dirty="0" smtClean="0"/>
          </a:br>
          <a:endParaRPr lang="en-US" sz="1500" dirty="0"/>
        </a:p>
      </dgm:t>
    </dgm:pt>
    <dgm:pt modelId="{E70B3B5F-E280-42E1-8B21-BBB49A14A85A}" type="parTrans" cxnId="{14BA89F3-FE6C-4570-8312-8E9FA582A93F}">
      <dgm:prSet/>
      <dgm:spPr/>
      <dgm:t>
        <a:bodyPr/>
        <a:lstStyle/>
        <a:p>
          <a:endParaRPr lang="en-US"/>
        </a:p>
      </dgm:t>
    </dgm:pt>
    <dgm:pt modelId="{D62314C9-369A-4EAD-83C7-B69A5F3C89A7}" type="sibTrans" cxnId="{14BA89F3-FE6C-4570-8312-8E9FA582A93F}">
      <dgm:prSet>
        <dgm:style>
          <a:lnRef idx="3">
            <a:schemeClr val="lt1"/>
          </a:lnRef>
          <a:fillRef idx="1">
            <a:schemeClr val="accent2"/>
          </a:fillRef>
          <a:effectRef idx="1">
            <a:schemeClr val="accent2"/>
          </a:effectRef>
          <a:fontRef idx="minor">
            <a:schemeClr val="lt1"/>
          </a:fontRef>
        </dgm:style>
      </dgm:prSet>
      <dgm:spPr/>
      <dgm:t>
        <a:bodyPr/>
        <a:lstStyle/>
        <a:p>
          <a:endParaRPr lang="en-US"/>
        </a:p>
      </dgm:t>
    </dgm:pt>
    <dgm:pt modelId="{A0D3F555-2396-401A-B787-FDC9EEBFD7CD}">
      <dgm:prSet custT="1"/>
      <dgm:spPr/>
      <dgm:t>
        <a:bodyPr/>
        <a:lstStyle/>
        <a:p>
          <a:pPr algn="l"/>
          <a:endParaRPr lang="en-US" sz="2000" b="1" dirty="0" smtClean="0"/>
        </a:p>
        <a:p>
          <a:pPr algn="l"/>
          <a:r>
            <a:rPr lang="en-US" sz="2000" b="1" dirty="0" smtClean="0"/>
            <a:t>A) General Matters:</a:t>
          </a:r>
          <a:br>
            <a:rPr lang="en-US" sz="2000" b="1" dirty="0" smtClean="0"/>
          </a:br>
          <a:r>
            <a:rPr lang="en-US" sz="2000" dirty="0" smtClean="0">
              <a:sym typeface="Wingdings"/>
            </a:rPr>
            <a:t></a:t>
          </a:r>
          <a:r>
            <a:rPr lang="en-US" sz="2000" dirty="0" smtClean="0"/>
            <a:t> The general approach  and overall scope of  the audit</a:t>
          </a:r>
        </a:p>
        <a:p>
          <a:pPr algn="l"/>
          <a:r>
            <a:rPr lang="en-US" sz="2000" dirty="0" smtClean="0">
              <a:sym typeface="Wingdings"/>
            </a:rPr>
            <a:t></a:t>
          </a:r>
          <a:r>
            <a:rPr lang="en-US" sz="2000" dirty="0" smtClean="0"/>
            <a:t> Any expected limitation or any additional  requirement</a:t>
          </a:r>
        </a:p>
        <a:p>
          <a:pPr algn="l"/>
          <a:endParaRPr lang="en-US" sz="2000" dirty="0"/>
        </a:p>
      </dgm:t>
    </dgm:pt>
    <dgm:pt modelId="{F35CF930-C7AC-461C-A327-D075F615CEF0}" type="parTrans" cxnId="{AD961DA4-4667-4921-B10F-FC0DE9F86008}">
      <dgm:prSet/>
      <dgm:spPr/>
      <dgm:t>
        <a:bodyPr/>
        <a:lstStyle/>
        <a:p>
          <a:endParaRPr lang="en-US"/>
        </a:p>
      </dgm:t>
    </dgm:pt>
    <dgm:pt modelId="{4F16024D-F46B-4D5A-AC67-B1D8526DA1AD}" type="sibTrans" cxnId="{AD961DA4-4667-4921-B10F-FC0DE9F86008}">
      <dgm:prSet>
        <dgm:style>
          <a:lnRef idx="3">
            <a:schemeClr val="lt1"/>
          </a:lnRef>
          <a:fillRef idx="1">
            <a:schemeClr val="accent2"/>
          </a:fillRef>
          <a:effectRef idx="1">
            <a:schemeClr val="accent2"/>
          </a:effectRef>
          <a:fontRef idx="minor">
            <a:schemeClr val="lt1"/>
          </a:fontRef>
        </dgm:style>
      </dgm:prSet>
      <dgm:spPr/>
      <dgm:t>
        <a:bodyPr/>
        <a:lstStyle/>
        <a:p>
          <a:endParaRPr lang="en-US"/>
        </a:p>
      </dgm:t>
    </dgm:pt>
    <dgm:pt modelId="{65C24261-CEA7-4986-8AD3-F8B81292B409}" type="pres">
      <dgm:prSet presAssocID="{684C88BC-F1EB-45AB-85A8-0E89CAC7251D}" presName="Name0" presStyleCnt="0">
        <dgm:presLayoutVars>
          <dgm:dir/>
          <dgm:resizeHandles val="exact"/>
        </dgm:presLayoutVars>
      </dgm:prSet>
      <dgm:spPr/>
      <dgm:t>
        <a:bodyPr/>
        <a:lstStyle/>
        <a:p>
          <a:endParaRPr lang="en-US"/>
        </a:p>
      </dgm:t>
    </dgm:pt>
    <dgm:pt modelId="{A5CE307D-18BB-4307-9399-98421FF4E824}" type="pres">
      <dgm:prSet presAssocID="{02E267D0-E505-4591-A9DB-6B97C99865FA}" presName="node" presStyleLbl="node1" presStyleIdx="0" presStyleCnt="3" custScaleX="257976" custScaleY="326961" custRadScaleRad="248866" custRadScaleInc="148692">
        <dgm:presLayoutVars>
          <dgm:bulletEnabled val="1"/>
        </dgm:presLayoutVars>
      </dgm:prSet>
      <dgm:spPr/>
      <dgm:t>
        <a:bodyPr/>
        <a:lstStyle/>
        <a:p>
          <a:endParaRPr lang="en-US"/>
        </a:p>
      </dgm:t>
    </dgm:pt>
    <dgm:pt modelId="{033B4538-11D7-4C19-8C9A-DA27266E3389}" type="pres">
      <dgm:prSet presAssocID="{5F5E63EE-A29D-4E8B-9055-B7C687923366}" presName="sibTrans" presStyleLbl="sibTrans2D1" presStyleIdx="0" presStyleCnt="3"/>
      <dgm:spPr/>
      <dgm:t>
        <a:bodyPr/>
        <a:lstStyle/>
        <a:p>
          <a:endParaRPr lang="en-US"/>
        </a:p>
      </dgm:t>
    </dgm:pt>
    <dgm:pt modelId="{161FCE05-213B-4621-89A7-8E2143E45BBA}" type="pres">
      <dgm:prSet presAssocID="{5F5E63EE-A29D-4E8B-9055-B7C687923366}" presName="connectorText" presStyleLbl="sibTrans2D1" presStyleIdx="0" presStyleCnt="3"/>
      <dgm:spPr/>
      <dgm:t>
        <a:bodyPr/>
        <a:lstStyle/>
        <a:p>
          <a:endParaRPr lang="en-US"/>
        </a:p>
      </dgm:t>
    </dgm:pt>
    <dgm:pt modelId="{68F35A09-2F92-4F9A-8BC8-A82C77119906}" type="pres">
      <dgm:prSet presAssocID="{2D96D7CB-DDB4-4328-9ECD-842D499F7A44}" presName="node" presStyleLbl="node1" presStyleIdx="1" presStyleCnt="3" custScaleX="514573" custScaleY="94549" custRadScaleRad="123895" custRadScaleInc="-224973">
        <dgm:presLayoutVars>
          <dgm:bulletEnabled val="1"/>
        </dgm:presLayoutVars>
      </dgm:prSet>
      <dgm:spPr/>
      <dgm:t>
        <a:bodyPr/>
        <a:lstStyle/>
        <a:p>
          <a:endParaRPr lang="en-US"/>
        </a:p>
      </dgm:t>
    </dgm:pt>
    <dgm:pt modelId="{51F78BEB-1A92-4496-B8F6-594DF81EFB40}" type="pres">
      <dgm:prSet presAssocID="{D62314C9-369A-4EAD-83C7-B69A5F3C89A7}" presName="sibTrans" presStyleLbl="sibTrans2D1" presStyleIdx="1" presStyleCnt="3" custAng="3864760" custFlipVert="1" custScaleX="244113" custScaleY="111939" custLinFactNeighborX="4976" custLinFactNeighborY="47775" custRadScaleRad="171235"/>
      <dgm:spPr/>
      <dgm:t>
        <a:bodyPr/>
        <a:lstStyle/>
        <a:p>
          <a:endParaRPr lang="en-US"/>
        </a:p>
      </dgm:t>
    </dgm:pt>
    <dgm:pt modelId="{28C0DE56-0A02-4B30-9235-4F0BEDC49E12}" type="pres">
      <dgm:prSet presAssocID="{D62314C9-369A-4EAD-83C7-B69A5F3C89A7}" presName="connectorText" presStyleLbl="sibTrans2D1" presStyleIdx="1" presStyleCnt="3"/>
      <dgm:spPr/>
      <dgm:t>
        <a:bodyPr/>
        <a:lstStyle/>
        <a:p>
          <a:endParaRPr lang="en-US"/>
        </a:p>
      </dgm:t>
    </dgm:pt>
    <dgm:pt modelId="{1CD4BE4C-EFC4-4C50-8E6A-0DD7914B1D42}" type="pres">
      <dgm:prSet presAssocID="{A0D3F555-2396-401A-B787-FDC9EEBFD7CD}" presName="node" presStyleLbl="node1" presStyleIdx="2" presStyleCnt="3" custScaleX="163016" custScaleY="304366" custRadScaleRad="98025" custRadScaleInc="50465">
        <dgm:presLayoutVars>
          <dgm:bulletEnabled val="1"/>
        </dgm:presLayoutVars>
      </dgm:prSet>
      <dgm:spPr/>
      <dgm:t>
        <a:bodyPr/>
        <a:lstStyle/>
        <a:p>
          <a:endParaRPr lang="en-US"/>
        </a:p>
      </dgm:t>
    </dgm:pt>
    <dgm:pt modelId="{BFE8EE90-D041-4907-B1A1-39E68FD92AF1}" type="pres">
      <dgm:prSet presAssocID="{4F16024D-F46B-4D5A-AC67-B1D8526DA1AD}" presName="sibTrans" presStyleLbl="sibTrans2D1" presStyleIdx="2" presStyleCnt="3" custAng="19228267" custFlipVert="1" custScaleX="217547" custScaleY="111514" custLinFactX="9068" custLinFactY="-100000" custLinFactNeighborX="100000" custLinFactNeighborY="-167079" custRadScaleRad="211667" custRadScaleInc="-2147483648"/>
      <dgm:spPr/>
      <dgm:t>
        <a:bodyPr/>
        <a:lstStyle/>
        <a:p>
          <a:endParaRPr lang="en-US"/>
        </a:p>
      </dgm:t>
    </dgm:pt>
    <dgm:pt modelId="{3DF846AB-929A-4D33-BC24-2D9DE7B1A399}" type="pres">
      <dgm:prSet presAssocID="{4F16024D-F46B-4D5A-AC67-B1D8526DA1AD}" presName="connectorText" presStyleLbl="sibTrans2D1" presStyleIdx="2" presStyleCnt="3"/>
      <dgm:spPr/>
      <dgm:t>
        <a:bodyPr/>
        <a:lstStyle/>
        <a:p>
          <a:endParaRPr lang="en-US"/>
        </a:p>
      </dgm:t>
    </dgm:pt>
  </dgm:ptLst>
  <dgm:cxnLst>
    <dgm:cxn modelId="{358C55B7-3091-4BC6-9BA4-D70314471617}" type="presOf" srcId="{D62314C9-369A-4EAD-83C7-B69A5F3C89A7}" destId="{28C0DE56-0A02-4B30-9235-4F0BEDC49E12}" srcOrd="1" destOrd="0" presId="urn:microsoft.com/office/officeart/2005/8/layout/cycle7"/>
    <dgm:cxn modelId="{A1A2B127-B024-4515-AED4-C74B478260A3}" type="presOf" srcId="{4F16024D-F46B-4D5A-AC67-B1D8526DA1AD}" destId="{3DF846AB-929A-4D33-BC24-2D9DE7B1A399}" srcOrd="1" destOrd="0" presId="urn:microsoft.com/office/officeart/2005/8/layout/cycle7"/>
    <dgm:cxn modelId="{39D85249-3FD8-4D3A-9DAE-7C23C08FE40E}" type="presOf" srcId="{D62314C9-369A-4EAD-83C7-B69A5F3C89A7}" destId="{51F78BEB-1A92-4496-B8F6-594DF81EFB40}" srcOrd="0" destOrd="0" presId="urn:microsoft.com/office/officeart/2005/8/layout/cycle7"/>
    <dgm:cxn modelId="{861CC0A4-9CC2-44B3-83F6-42B3F5047487}" type="presOf" srcId="{5F5E63EE-A29D-4E8B-9055-B7C687923366}" destId="{033B4538-11D7-4C19-8C9A-DA27266E3389}" srcOrd="0" destOrd="0" presId="urn:microsoft.com/office/officeart/2005/8/layout/cycle7"/>
    <dgm:cxn modelId="{47308F10-82D4-4CB6-8475-75BA411F09FB}" srcId="{684C88BC-F1EB-45AB-85A8-0E89CAC7251D}" destId="{02E267D0-E505-4591-A9DB-6B97C99865FA}" srcOrd="0" destOrd="0" parTransId="{01A54A11-5B6D-4790-A2AD-5A14C7394D1A}" sibTransId="{5F5E63EE-A29D-4E8B-9055-B7C687923366}"/>
    <dgm:cxn modelId="{6E21A2F0-675B-4060-A6C8-32E483332036}" type="presOf" srcId="{02E267D0-E505-4591-A9DB-6B97C99865FA}" destId="{A5CE307D-18BB-4307-9399-98421FF4E824}" srcOrd="0" destOrd="0" presId="urn:microsoft.com/office/officeart/2005/8/layout/cycle7"/>
    <dgm:cxn modelId="{14BA89F3-FE6C-4570-8312-8E9FA582A93F}" srcId="{684C88BC-F1EB-45AB-85A8-0E89CAC7251D}" destId="{2D96D7CB-DDB4-4328-9ECD-842D499F7A44}" srcOrd="1" destOrd="0" parTransId="{E70B3B5F-E280-42E1-8B21-BBB49A14A85A}" sibTransId="{D62314C9-369A-4EAD-83C7-B69A5F3C89A7}"/>
    <dgm:cxn modelId="{AD961DA4-4667-4921-B10F-FC0DE9F86008}" srcId="{684C88BC-F1EB-45AB-85A8-0E89CAC7251D}" destId="{A0D3F555-2396-401A-B787-FDC9EEBFD7CD}" srcOrd="2" destOrd="0" parTransId="{F35CF930-C7AC-461C-A327-D075F615CEF0}" sibTransId="{4F16024D-F46B-4D5A-AC67-B1D8526DA1AD}"/>
    <dgm:cxn modelId="{22C9627B-B74A-4C67-B481-AF9EC018852A}" type="presOf" srcId="{5F5E63EE-A29D-4E8B-9055-B7C687923366}" destId="{161FCE05-213B-4621-89A7-8E2143E45BBA}" srcOrd="1" destOrd="0" presId="urn:microsoft.com/office/officeart/2005/8/layout/cycle7"/>
    <dgm:cxn modelId="{01470029-42B9-40CA-9C69-567BFB9C4C9D}" type="presOf" srcId="{4F16024D-F46B-4D5A-AC67-B1D8526DA1AD}" destId="{BFE8EE90-D041-4907-B1A1-39E68FD92AF1}" srcOrd="0" destOrd="0" presId="urn:microsoft.com/office/officeart/2005/8/layout/cycle7"/>
    <dgm:cxn modelId="{51A060DB-044B-4427-A10E-BADC41E26C8A}" type="presOf" srcId="{A0D3F555-2396-401A-B787-FDC9EEBFD7CD}" destId="{1CD4BE4C-EFC4-4C50-8E6A-0DD7914B1D42}" srcOrd="0" destOrd="0" presId="urn:microsoft.com/office/officeart/2005/8/layout/cycle7"/>
    <dgm:cxn modelId="{388B439E-9B7C-4DDD-B4F7-9F5BA78DEE9E}" type="presOf" srcId="{2D96D7CB-DDB4-4328-9ECD-842D499F7A44}" destId="{68F35A09-2F92-4F9A-8BC8-A82C77119906}" srcOrd="0" destOrd="0" presId="urn:microsoft.com/office/officeart/2005/8/layout/cycle7"/>
    <dgm:cxn modelId="{760761CF-123C-459B-B8F6-C262E127235C}" type="presOf" srcId="{684C88BC-F1EB-45AB-85A8-0E89CAC7251D}" destId="{65C24261-CEA7-4986-8AD3-F8B81292B409}" srcOrd="0" destOrd="0" presId="urn:microsoft.com/office/officeart/2005/8/layout/cycle7"/>
    <dgm:cxn modelId="{BAA37587-546B-4D3C-B338-6139AA256C96}" type="presParOf" srcId="{65C24261-CEA7-4986-8AD3-F8B81292B409}" destId="{A5CE307D-18BB-4307-9399-98421FF4E824}" srcOrd="0" destOrd="0" presId="urn:microsoft.com/office/officeart/2005/8/layout/cycle7"/>
    <dgm:cxn modelId="{456A039E-7046-4840-9CEA-4C4F2919D00C}" type="presParOf" srcId="{65C24261-CEA7-4986-8AD3-F8B81292B409}" destId="{033B4538-11D7-4C19-8C9A-DA27266E3389}" srcOrd="1" destOrd="0" presId="urn:microsoft.com/office/officeart/2005/8/layout/cycle7"/>
    <dgm:cxn modelId="{A5EDBBDB-6395-4752-B6B3-CF53A02566E6}" type="presParOf" srcId="{033B4538-11D7-4C19-8C9A-DA27266E3389}" destId="{161FCE05-213B-4621-89A7-8E2143E45BBA}" srcOrd="0" destOrd="0" presId="urn:microsoft.com/office/officeart/2005/8/layout/cycle7"/>
    <dgm:cxn modelId="{BD62E236-F0E7-42F7-A5B0-544E66FA491E}" type="presParOf" srcId="{65C24261-CEA7-4986-8AD3-F8B81292B409}" destId="{68F35A09-2F92-4F9A-8BC8-A82C77119906}" srcOrd="2" destOrd="0" presId="urn:microsoft.com/office/officeart/2005/8/layout/cycle7"/>
    <dgm:cxn modelId="{A861D14F-2F61-4272-9317-5112DF14A574}" type="presParOf" srcId="{65C24261-CEA7-4986-8AD3-F8B81292B409}" destId="{51F78BEB-1A92-4496-B8F6-594DF81EFB40}" srcOrd="3" destOrd="0" presId="urn:microsoft.com/office/officeart/2005/8/layout/cycle7"/>
    <dgm:cxn modelId="{C62004FF-5A98-4237-AC7F-206F4416AA7D}" type="presParOf" srcId="{51F78BEB-1A92-4496-B8F6-594DF81EFB40}" destId="{28C0DE56-0A02-4B30-9235-4F0BEDC49E12}" srcOrd="0" destOrd="0" presId="urn:microsoft.com/office/officeart/2005/8/layout/cycle7"/>
    <dgm:cxn modelId="{DEC33637-A764-4A5A-B106-457E35F2ED10}" type="presParOf" srcId="{65C24261-CEA7-4986-8AD3-F8B81292B409}" destId="{1CD4BE4C-EFC4-4C50-8E6A-0DD7914B1D42}" srcOrd="4" destOrd="0" presId="urn:microsoft.com/office/officeart/2005/8/layout/cycle7"/>
    <dgm:cxn modelId="{9C94E600-F0B2-48E0-9127-77457D855565}" type="presParOf" srcId="{65C24261-CEA7-4986-8AD3-F8B81292B409}" destId="{BFE8EE90-D041-4907-B1A1-39E68FD92AF1}" srcOrd="5" destOrd="0" presId="urn:microsoft.com/office/officeart/2005/8/layout/cycle7"/>
    <dgm:cxn modelId="{78352753-E00B-4968-82A2-87AA6E3E5CC7}" type="presParOf" srcId="{BFE8EE90-D041-4907-B1A1-39E68FD92AF1}" destId="{3DF846AB-929A-4D33-BC24-2D9DE7B1A399}" srcOrd="0" destOrd="0" presId="urn:microsoft.com/office/officeart/2005/8/layout/cycle7"/>
  </dgm:cxnLst>
  <dgm:bg/>
  <dgm:whole/>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CA32C1-839A-4BB5-9D6D-F7B572BC3276}" type="datetimeFigureOut">
              <a:rPr lang="en-US" smtClean="0"/>
              <a:pPr/>
              <a:t>8/7/2008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A1F40-0E81-4392-ABC5-01817A88D6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effectLst/>
            </a:endParaRPr>
          </a:p>
        </p:txBody>
      </p:sp>
      <p:sp>
        <p:nvSpPr>
          <p:cNvPr id="4" name="Slide Number Placeholder 3"/>
          <p:cNvSpPr>
            <a:spLocks noGrp="1"/>
          </p:cNvSpPr>
          <p:nvPr>
            <p:ph type="sldNum" sz="quarter" idx="10"/>
          </p:nvPr>
        </p:nvSpPr>
        <p:spPr/>
        <p:txBody>
          <a:bodyPr/>
          <a:lstStyle/>
          <a:p>
            <a:fld id="{CA6A1F40-0E81-4392-ABC5-01817A88D6E9}"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37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40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41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145FB5E-16D5-4F4A-910C-C4B822CCD4D7}" type="datetimeFigureOut">
              <a:rPr lang="en-US" smtClean="0"/>
              <a:pPr/>
              <a:t>8/7/2008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0DBBE982-D095-4C34-ABC3-CB505E5FEE47}"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F145FB5E-16D5-4F4A-910C-C4B822CCD4D7}" type="datetimeFigureOut">
              <a:rPr lang="en-US" smtClean="0"/>
              <a:pPr/>
              <a:t>8/7/2008</a:t>
            </a:fld>
            <a:endParaRPr lang="en-US"/>
          </a:p>
        </p:txBody>
      </p:sp>
      <p:sp>
        <p:nvSpPr>
          <p:cNvPr id="16" name="Slide Number Placeholder 15"/>
          <p:cNvSpPr>
            <a:spLocks noGrp="1"/>
          </p:cNvSpPr>
          <p:nvPr>
            <p:ph type="sldNum" sz="quarter" idx="11"/>
          </p:nvPr>
        </p:nvSpPr>
        <p:spPr/>
        <p:txBody>
          <a:bodyPr/>
          <a:lstStyle/>
          <a:p>
            <a:fld id="{0DBBE982-D095-4C34-ABC3-CB505E5FEE47}"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F145FB5E-16D5-4F4A-910C-C4B822CCD4D7}" type="datetimeFigureOut">
              <a:rPr lang="en-US" smtClean="0"/>
              <a:pPr/>
              <a:t>8/7/2008</a:t>
            </a:fld>
            <a:endParaRPr lang="en-US"/>
          </a:p>
        </p:txBody>
      </p:sp>
      <p:sp>
        <p:nvSpPr>
          <p:cNvPr id="15" name="Slide Number Placeholder 14"/>
          <p:cNvSpPr>
            <a:spLocks noGrp="1"/>
          </p:cNvSpPr>
          <p:nvPr>
            <p:ph type="sldNum" sz="quarter" idx="15"/>
          </p:nvPr>
        </p:nvSpPr>
        <p:spPr/>
        <p:txBody>
          <a:bodyPr/>
          <a:lstStyle>
            <a:lvl1pPr algn="ctr">
              <a:defRPr/>
            </a:lvl1pPr>
          </a:lstStyle>
          <a:p>
            <a:fld id="{0DBBE982-D095-4C34-ABC3-CB505E5FEE47}"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F145FB5E-16D5-4F4A-910C-C4B822CCD4D7}" type="datetimeFigureOut">
              <a:rPr lang="en-US" smtClean="0"/>
              <a:pPr/>
              <a:t>8/7/2008</a:t>
            </a:fld>
            <a:endParaRPr lang="en-US"/>
          </a:p>
        </p:txBody>
      </p:sp>
      <p:sp>
        <p:nvSpPr>
          <p:cNvPr id="9" name="Slide Number Placeholder 8"/>
          <p:cNvSpPr>
            <a:spLocks noGrp="1"/>
          </p:cNvSpPr>
          <p:nvPr>
            <p:ph type="sldNum" sz="quarter" idx="15"/>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F145FB5E-16D5-4F4A-910C-C4B822CCD4D7}" type="datetimeFigureOut">
              <a:rPr lang="en-US" smtClean="0"/>
              <a:pPr/>
              <a:t>8/7/2008</a:t>
            </a:fld>
            <a:endParaRPr lang="en-US"/>
          </a:p>
        </p:txBody>
      </p:sp>
      <p:sp>
        <p:nvSpPr>
          <p:cNvPr id="9" name="Slide Number Placeholder 8"/>
          <p:cNvSpPr>
            <a:spLocks noGrp="1"/>
          </p:cNvSpPr>
          <p:nvPr>
            <p:ph type="sldNum" sz="quarter" idx="11"/>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145FB5E-16D5-4F4A-910C-C4B822CCD4D7}" type="datetimeFigureOut">
              <a:rPr lang="en-US" smtClean="0"/>
              <a:pPr/>
              <a:t>8/7/2008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DBBE982-D095-4C34-ABC3-CB505E5FEE4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F145FB5E-16D5-4F4A-910C-C4B822CCD4D7}" type="datetimeFigureOut">
              <a:rPr lang="en-US" smtClean="0"/>
              <a:pPr/>
              <a:t>8/7/2008</a:t>
            </a:fld>
            <a:endParaRPr lang="en-US"/>
          </a:p>
        </p:txBody>
      </p:sp>
      <p:sp>
        <p:nvSpPr>
          <p:cNvPr id="16" name="Slide Number Placeholder 15"/>
          <p:cNvSpPr>
            <a:spLocks noGrp="1"/>
          </p:cNvSpPr>
          <p:nvPr>
            <p:ph type="sldNum" sz="quarter" idx="11"/>
          </p:nvPr>
        </p:nvSpPr>
        <p:spPr/>
        <p:txBody>
          <a:bodyPr/>
          <a:lstStyle/>
          <a:p>
            <a:fld id="{0DBBE982-D095-4C34-ABC3-CB505E5FEE47}"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F145FB5E-16D5-4F4A-910C-C4B822CCD4D7}" type="datetimeFigureOut">
              <a:rPr lang="en-US" smtClean="0"/>
              <a:pPr/>
              <a:t>8/7/2008</a:t>
            </a:fld>
            <a:endParaRPr lang="en-US"/>
          </a:p>
        </p:txBody>
      </p:sp>
      <p:sp>
        <p:nvSpPr>
          <p:cNvPr id="15" name="Slide Number Placeholder 14"/>
          <p:cNvSpPr>
            <a:spLocks noGrp="1"/>
          </p:cNvSpPr>
          <p:nvPr>
            <p:ph type="sldNum" sz="quarter" idx="15"/>
          </p:nvPr>
        </p:nvSpPr>
        <p:spPr/>
        <p:txBody>
          <a:bodyPr/>
          <a:lstStyle>
            <a:lvl1pPr algn="ctr">
              <a:defRPr/>
            </a:lvl1pPr>
          </a:lstStyle>
          <a:p>
            <a:fld id="{0DBBE982-D095-4C34-ABC3-CB505E5FEE47}"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F145FB5E-16D5-4F4A-910C-C4B822CCD4D7}" type="datetimeFigureOut">
              <a:rPr lang="en-US" smtClean="0"/>
              <a:pPr/>
              <a:t>8/7/2008</a:t>
            </a:fld>
            <a:endParaRPr lang="en-US"/>
          </a:p>
        </p:txBody>
      </p:sp>
      <p:sp>
        <p:nvSpPr>
          <p:cNvPr id="9" name="Slide Number Placeholder 8"/>
          <p:cNvSpPr>
            <a:spLocks noGrp="1"/>
          </p:cNvSpPr>
          <p:nvPr>
            <p:ph type="sldNum" sz="quarter" idx="15"/>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F145FB5E-16D5-4F4A-910C-C4B822CCD4D7}" type="datetimeFigureOut">
              <a:rPr lang="en-US" smtClean="0"/>
              <a:pPr/>
              <a:t>8/7/2008</a:t>
            </a:fld>
            <a:endParaRPr lang="en-US"/>
          </a:p>
        </p:txBody>
      </p:sp>
      <p:sp>
        <p:nvSpPr>
          <p:cNvPr id="9" name="Slide Number Placeholder 8"/>
          <p:cNvSpPr>
            <a:spLocks noGrp="1"/>
          </p:cNvSpPr>
          <p:nvPr>
            <p:ph type="sldNum" sz="quarter" idx="11"/>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8/7/2008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145FB5E-16D5-4F4A-910C-C4B822CCD4D7}" type="datetimeFigureOut">
              <a:rPr lang="en-US" smtClean="0"/>
              <a:pPr/>
              <a:t>8/7/2008</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DBBE982-D095-4C34-ABC3-CB505E5FEE4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145FB5E-16D5-4F4A-910C-C4B822CCD4D7}" type="datetimeFigureOut">
              <a:rPr lang="en-US" smtClean="0"/>
              <a:pPr/>
              <a:t>8/7/2008</a:t>
            </a:fld>
            <a:endParaRPr lang="en-US"/>
          </a:p>
        </p:txBody>
      </p:sp>
      <p:sp>
        <p:nvSpPr>
          <p:cNvPr id="9" name="Slide Number Placeholder 8"/>
          <p:cNvSpPr>
            <a:spLocks noGrp="1"/>
          </p:cNvSpPr>
          <p:nvPr>
            <p:ph type="sldNum" sz="quarter" idx="15"/>
          </p:nvPr>
        </p:nvSpPr>
        <p:spPr/>
        <p:txBody>
          <a:bodyPr rtlCol="0"/>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8/7/2008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8/7/2008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145FB5E-16D5-4F4A-910C-C4B822CCD4D7}" type="datetimeFigureOut">
              <a:rPr lang="en-US" smtClean="0"/>
              <a:pPr/>
              <a:t>8/7/2008</a:t>
            </a:fld>
            <a:endParaRPr lang="en-US"/>
          </a:p>
        </p:txBody>
      </p:sp>
      <p:sp>
        <p:nvSpPr>
          <p:cNvPr id="7" name="Slide Number Placeholder 6"/>
          <p:cNvSpPr>
            <a:spLocks noGrp="1"/>
          </p:cNvSpPr>
          <p:nvPr>
            <p:ph type="sldNum" sz="quarter" idx="11"/>
          </p:nvPr>
        </p:nvSpPr>
        <p:spPr/>
        <p:txBody>
          <a:bodyPr rtlCol="0"/>
          <a:lstStyle/>
          <a:p>
            <a:fld id="{0DBBE982-D095-4C34-ABC3-CB505E5FEE47}"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8/7/2008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145FB5E-16D5-4F4A-910C-C4B822CCD4D7}" type="datetimeFigureOut">
              <a:rPr lang="en-US" smtClean="0"/>
              <a:pPr/>
              <a:t>8/7/2008</a:t>
            </a:fld>
            <a:endParaRPr lang="en-US"/>
          </a:p>
        </p:txBody>
      </p:sp>
      <p:sp>
        <p:nvSpPr>
          <p:cNvPr id="22" name="Slide Number Placeholder 21"/>
          <p:cNvSpPr>
            <a:spLocks noGrp="1"/>
          </p:cNvSpPr>
          <p:nvPr>
            <p:ph type="sldNum" sz="quarter" idx="15"/>
          </p:nvPr>
        </p:nvSpPr>
        <p:spPr/>
        <p:txBody>
          <a:bodyPr rtlCol="0"/>
          <a:lstStyle/>
          <a:p>
            <a:fld id="{0DBBE982-D095-4C34-ABC3-CB505E5FEE47}"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145FB5E-16D5-4F4A-910C-C4B822CCD4D7}" type="datetimeFigureOut">
              <a:rPr lang="en-US" smtClean="0"/>
              <a:pPr/>
              <a:t>8/7/2008</a:t>
            </a:fld>
            <a:endParaRPr lang="en-US"/>
          </a:p>
        </p:txBody>
      </p:sp>
      <p:sp>
        <p:nvSpPr>
          <p:cNvPr id="18" name="Slide Number Placeholder 17"/>
          <p:cNvSpPr>
            <a:spLocks noGrp="1"/>
          </p:cNvSpPr>
          <p:nvPr>
            <p:ph type="sldNum" sz="quarter" idx="11"/>
          </p:nvPr>
        </p:nvSpPr>
        <p:spPr/>
        <p:txBody>
          <a:bodyPr rtlCol="0"/>
          <a:lstStyle/>
          <a:p>
            <a:fld id="{0DBBE982-D095-4C34-ABC3-CB505E5FEE47}"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8/7/2008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145FB5E-16D5-4F4A-910C-C4B822CCD4D7}" type="datetimeFigureOut">
              <a:rPr lang="en-US" smtClean="0"/>
              <a:pPr/>
              <a:t>8/7/2008</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F145FB5E-16D5-4F4A-910C-C4B822CCD4D7}" type="datetimeFigureOut">
              <a:rPr lang="en-US" smtClean="0"/>
              <a:pPr/>
              <a:t>8/7/2008</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145FB5E-16D5-4F4A-910C-C4B822CCD4D7}" type="datetimeFigureOut">
              <a:rPr lang="en-US" smtClean="0"/>
              <a:pPr/>
              <a:t>8/7/2008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DBBE982-D095-4C34-ABC3-CB505E5FEE47}"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145FB5E-16D5-4F4A-910C-C4B822CCD4D7}" type="datetimeFigureOut">
              <a:rPr lang="en-US" smtClean="0"/>
              <a:pPr/>
              <a:t>8/7/2008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DBBE982-D095-4C34-ABC3-CB505E5FEE4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145FB5E-16D5-4F4A-910C-C4B822CCD4D7}" type="datetimeFigureOut">
              <a:rPr lang="en-US" smtClean="0"/>
              <a:pPr/>
              <a:t>8/7/2008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DBBE982-D095-4C34-ABC3-CB505E5FEE47}"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8/7/2008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8/7/2008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145FB5E-16D5-4F4A-910C-C4B822CCD4D7}" type="datetimeFigureOut">
              <a:rPr lang="en-US" smtClean="0"/>
              <a:pPr/>
              <a:t>8/7/2008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DBBE982-D095-4C34-ABC3-CB505E5FEE47}"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8/7/2008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145FB5E-16D5-4F4A-910C-C4B822CCD4D7}" type="datetimeFigureOut">
              <a:rPr lang="en-US" smtClean="0"/>
              <a:pPr/>
              <a:t>8/7/2008</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8.xml"/><Relationship Id="rId1" Type="http://schemas.openxmlformats.org/officeDocument/2006/relationships/themeOverride" Target="../theme/themeOverrid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7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01.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124200"/>
            <a:ext cx="9144000" cy="1752600"/>
          </a:xfrm>
        </p:spPr>
        <p:txBody>
          <a:bodyPr>
            <a:noAutofit/>
          </a:bodyPr>
          <a:lstStyle/>
          <a:p>
            <a:pPr algn="ctr"/>
            <a:r>
              <a:rPr lang="en-US" sz="5400" b="1" i="1" u="sng" dirty="0" smtClean="0"/>
              <a:t/>
            </a:r>
            <a:br>
              <a:rPr lang="en-US" sz="5400" b="1" i="1" u="sng" dirty="0" smtClean="0"/>
            </a:br>
            <a:r>
              <a:rPr lang="en-US" sz="5400" i="1" u="sng" dirty="0" smtClean="0"/>
              <a:t/>
            </a:r>
            <a:br>
              <a:rPr lang="en-US" sz="5400" i="1" u="sng" dirty="0" smtClean="0"/>
            </a:br>
            <a:r>
              <a:rPr lang="en-US" sz="7200" b="1" i="1" u="sng" dirty="0" smtClean="0">
                <a:solidFill>
                  <a:schemeClr val="bg1"/>
                </a:solidFill>
                <a:effectLst>
                  <a:glow rad="139700">
                    <a:schemeClr val="accent3">
                      <a:satMod val="175000"/>
                      <a:alpha val="40000"/>
                    </a:schemeClr>
                  </a:glow>
                </a:effectLst>
              </a:rPr>
              <a:t>Super Summary</a:t>
            </a:r>
            <a:r>
              <a:rPr lang="en-US" sz="6600" b="1" i="1" u="sng" dirty="0">
                <a:solidFill>
                  <a:schemeClr val="bg1"/>
                </a:solidFill>
              </a:rPr>
              <a:t/>
            </a:r>
            <a:br>
              <a:rPr lang="en-US" sz="6600" b="1" i="1" u="sng" dirty="0">
                <a:solidFill>
                  <a:schemeClr val="bg1"/>
                </a:solidFill>
              </a:rPr>
            </a:br>
            <a:r>
              <a:rPr lang="en-US" sz="6000" b="1" i="1" u="sng" dirty="0"/>
              <a:t/>
            </a:r>
            <a:br>
              <a:rPr lang="en-US" sz="6000" b="1" i="1" u="sng" dirty="0"/>
            </a:br>
            <a:endParaRPr lang="en-US" sz="5400" dirty="0"/>
          </a:p>
        </p:txBody>
      </p:sp>
      <p:sp>
        <p:nvSpPr>
          <p:cNvPr id="3" name="Subtitle 2"/>
          <p:cNvSpPr>
            <a:spLocks noGrp="1"/>
          </p:cNvSpPr>
          <p:nvPr>
            <p:ph type="subTitle" idx="1"/>
          </p:nvPr>
        </p:nvSpPr>
        <p:spPr>
          <a:xfrm>
            <a:off x="0" y="5181600"/>
            <a:ext cx="9144000" cy="1676400"/>
          </a:xfrm>
        </p:spPr>
        <p:txBody>
          <a:bodyPr>
            <a:normAutofit/>
          </a:bodyPr>
          <a:lstStyle/>
          <a:p>
            <a:pPr algn="ctr"/>
            <a:r>
              <a:rPr lang="en-US" sz="3600" b="1" i="1" u="sng" dirty="0" smtClean="0">
                <a:solidFill>
                  <a:srgbClr val="FFFF00"/>
                </a:solidFill>
                <a:effectLst>
                  <a:reflection blurRad="6350" stA="55000" endA="50" endPos="85000" dist="60007" dir="5400000" sy="-100000" algn="bl" rotWithShape="0"/>
                </a:effectLst>
              </a:rPr>
              <a:t>AUDITING </a:t>
            </a:r>
            <a:r>
              <a:rPr lang="en-US" sz="3600" b="1" i="1" u="sng" dirty="0">
                <a:solidFill>
                  <a:srgbClr val="FFFF00"/>
                </a:solidFill>
                <a:effectLst>
                  <a:reflection blurRad="6350" stA="55000" endA="50" endPos="85000" dist="60007" dir="5400000" sy="-100000" algn="bl" rotWithShape="0"/>
                </a:effectLst>
              </a:rPr>
              <a:t>AND ASSURANCE STANDARDS</a:t>
            </a:r>
          </a:p>
          <a:p>
            <a:pPr algn="ctr"/>
            <a:endParaRPr lang="en-US" sz="2800" dirty="0"/>
          </a:p>
        </p:txBody>
      </p:sp>
      <p:pic>
        <p:nvPicPr>
          <p:cNvPr id="5" name="Picture 4" descr="BEST OM1.jpg"/>
          <p:cNvPicPr>
            <a:picLocks noChangeAspect="1"/>
          </p:cNvPicPr>
          <p:nvPr/>
        </p:nvPicPr>
        <p:blipFill>
          <a:blip r:embed="rId2"/>
          <a:stretch>
            <a:fillRect/>
          </a:stretch>
        </p:blipFill>
        <p:spPr>
          <a:xfrm>
            <a:off x="0" y="0"/>
            <a:ext cx="9144000" cy="2971800"/>
          </a:xfrm>
          <a:prstGeom prst="ellipse">
            <a:avLst/>
          </a:prstGeom>
          <a:ln w="190500" cap="rnd">
            <a:solidFill>
              <a:srgbClr val="C8C6BD"/>
            </a:solidFill>
            <a:prstDash val="solid"/>
          </a:ln>
          <a:effectLst>
            <a:outerShdw blurRad="127000" algn="bl" rotWithShape="0">
              <a:srgbClr val="000000"/>
            </a:outerShdw>
            <a:reflection blurRad="6350" stA="52000" endA="300" endPos="35000" dir="5400000" sy="-100000" algn="bl" rotWithShape="0"/>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fltVal val="0"/>
                                          </p:val>
                                        </p:tav>
                                        <p:tav tm="100000">
                                          <p:val>
                                            <p:strVal val="#ppt_w"/>
                                          </p:val>
                                        </p:tav>
                                      </p:tavLst>
                                    </p:anim>
                                    <p:anim calcmode="lin" valueType="num">
                                      <p:cBhvr>
                                        <p:cTn id="8" dur="3000" fill="hold"/>
                                        <p:tgtEl>
                                          <p:spTgt spid="5"/>
                                        </p:tgtEl>
                                        <p:attrNameLst>
                                          <p:attrName>ppt_h</p:attrName>
                                        </p:attrNameLst>
                                      </p:cBhvr>
                                      <p:tavLst>
                                        <p:tav tm="0">
                                          <p:val>
                                            <p:fltVal val="0"/>
                                          </p:val>
                                        </p:tav>
                                        <p:tav tm="100000">
                                          <p:val>
                                            <p:strVal val="#ppt_h"/>
                                          </p:val>
                                        </p:tav>
                                      </p:tavLst>
                                    </p:anim>
                                    <p:animEffect transition="in" filter="fade">
                                      <p:cBhvr>
                                        <p:cTn id="9" dur="3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000" fill="hold"/>
                                        <p:tgtEl>
                                          <p:spTgt spid="2"/>
                                        </p:tgtEl>
                                        <p:attrNameLst>
                                          <p:attrName>ppt_x</p:attrName>
                                        </p:attrNameLst>
                                      </p:cBhvr>
                                      <p:tavLst>
                                        <p:tav tm="0">
                                          <p:val>
                                            <p:strVal val="#ppt_x"/>
                                          </p:val>
                                        </p:tav>
                                        <p:tav tm="100000">
                                          <p:val>
                                            <p:strVal val="#ppt_x"/>
                                          </p:val>
                                        </p:tav>
                                      </p:tavLst>
                                    </p:anim>
                                    <p:anim calcmode="lin" valueType="num">
                                      <p:cBhvr additive="base">
                                        <p:cTn id="15"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8" presetClass="entr" presetSubtype="32"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amond(out)">
                                      <p:cBhvr>
                                        <p:cTn id="20" dur="2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nodeType="clickEffect">
                                  <p:stCondLst>
                                    <p:cond delay="0"/>
                                  </p:stCondLst>
                                  <p:childTnLst>
                                    <p:animEffect transition="out" filter="checkerboard(across)">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5" presetClass="exit" presetSubtype="10" fill="hold" grpId="1" nodeType="withEffect">
                                  <p:stCondLst>
                                    <p:cond delay="0"/>
                                  </p:stCondLst>
                                  <p:childTnLst>
                                    <p:animEffect transition="out" filter="checkerboard(across)">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5" presetClass="exit" presetSubtype="10" fill="hold" grpId="1" nodeType="withEffect">
                                  <p:stCondLst>
                                    <p:cond delay="0"/>
                                  </p:stCondLst>
                                  <p:childTnLst>
                                    <p:animEffect transition="out" filter="checkerboard(across)">
                                      <p:cBhvr>
                                        <p:cTn id="30" dur="500"/>
                                        <p:tgtEl>
                                          <p:spTgt spid="3">
                                            <p:txEl>
                                              <p:pRg st="0" end="0"/>
                                            </p:txEl>
                                          </p:spTgt>
                                        </p:tgtEl>
                                      </p:cBhvr>
                                    </p:animEffect>
                                    <p:set>
                                      <p:cBhvr>
                                        <p:cTn id="3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990600" y="1"/>
            <a:ext cx="8153400" cy="685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tab pos="685800" algn="l"/>
              </a:tabLst>
            </a:pPr>
            <a:r>
              <a:rPr kumimoji="0" lang="en-US" sz="2800" b="1" i="0" u="sng" strike="noStrike" cap="none" normalizeH="0" baseline="0" dirty="0" smtClean="0">
                <a:solidFill>
                  <a:schemeClr val="bg1"/>
                </a:solidFill>
                <a:effectLst>
                  <a:innerShdw dist="2540000" dir="13620000">
                    <a:prstClr val="black"/>
                  </a:innerShdw>
                </a:effectLst>
                <a:latin typeface="Arial" pitchFamily="34" charset="0"/>
                <a:ea typeface="Times New Roman" pitchFamily="18" charset="0"/>
              </a:rPr>
              <a:t>AAS-7</a:t>
            </a:r>
            <a:endParaRPr kumimoji="0" lang="en-US" sz="2000" b="0" i="0" u="none" strike="noStrike" cap="none" normalizeH="0" baseline="0" dirty="0" smtClean="0">
              <a:solidFill>
                <a:schemeClr val="bg1"/>
              </a:solidFill>
              <a:effectLst>
                <a:innerShdw dist="2540000" dir="13620000">
                  <a:prstClr val="black"/>
                </a:innerShdw>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685800" algn="l"/>
              </a:tabLst>
            </a:pPr>
            <a:r>
              <a:rPr kumimoji="0" lang="en-US" sz="2400" b="1" i="0" u="sng" strike="noStrike" cap="none" normalizeH="0" baseline="0" dirty="0" smtClean="0">
                <a:solidFill>
                  <a:schemeClr val="bg1"/>
                </a:solidFill>
                <a:effectLst>
                  <a:innerShdw dist="2540000" dir="13620000">
                    <a:prstClr val="black"/>
                  </a:innerShdw>
                </a:effectLst>
                <a:latin typeface="Arial" pitchFamily="34" charset="0"/>
                <a:ea typeface="Times New Roman" pitchFamily="18" charset="0"/>
              </a:rPr>
              <a:t>Relying Upon The Work of An Internal Auditor</a:t>
            </a:r>
            <a:endParaRPr kumimoji="0" lang="en-US" b="0" i="0" u="none" strike="noStrike" cap="none" normalizeH="0" baseline="0" dirty="0" smtClean="0">
              <a:solidFill>
                <a:schemeClr val="bg1"/>
              </a:solidFill>
              <a:effectLst>
                <a:innerShdw dist="2540000" dir="13620000">
                  <a:prstClr val="black"/>
                </a:innerShdw>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100" b="0" i="0" u="none" strike="noStrike" cap="none" normalizeH="0" baseline="0" dirty="0" smtClean="0">
              <a:solidFill>
                <a:schemeClr val="bg1"/>
              </a:solidFill>
              <a:effectLst/>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200" dirty="0" smtClean="0">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2000" b="0" i="0" u="none" strike="noStrike" cap="none" normalizeH="0" baseline="0" dirty="0" smtClean="0">
              <a:effectLst/>
              <a:latin typeface="Comic Sans MS" pitchFamily="66"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2000" b="0" i="0" u="none" strike="noStrike" cap="none" normalizeH="0" baseline="0" dirty="0" smtClean="0">
                <a:effectLst/>
                <a:latin typeface="Comic Sans MS" pitchFamily="66" charset="0"/>
                <a:ea typeface="Times New Roman" pitchFamily="18" charset="0"/>
              </a:rPr>
              <a:t>Though the work of an Internal Auditor can be useful to the </a:t>
            </a:r>
            <a:r>
              <a:rPr kumimoji="0" lang="en-US" sz="2000" b="0" i="0" u="sng" strike="noStrike" cap="none" normalizeH="0" baseline="0" dirty="0" smtClean="0">
                <a:effectLst/>
                <a:latin typeface="Comic Sans MS" pitchFamily="66" charset="0"/>
                <a:ea typeface="Times New Roman" pitchFamily="18" charset="0"/>
              </a:rPr>
              <a:t>Statutory Auditor</a:t>
            </a:r>
            <a:r>
              <a:rPr kumimoji="0" lang="en-US" sz="2000" b="0" i="0" u="none" strike="noStrike" cap="none" normalizeH="0" baseline="0" dirty="0" smtClean="0">
                <a:effectLst/>
                <a:latin typeface="Comic Sans MS" pitchFamily="66" charset="0"/>
                <a:ea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b="0" i="0" u="none" strike="noStrike" cap="none" normalizeH="0" baseline="0" dirty="0" smtClean="0">
              <a:effectLst/>
              <a:latin typeface="Comic Sans MS" pitchFamily="66"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Statutory Auditor </a:t>
            </a:r>
            <a:r>
              <a:rPr kumimoji="0" lang="en-US" sz="2000" b="0" i="1" u="sng" strike="noStrike" cap="none" normalizeH="0" baseline="0" dirty="0" smtClean="0">
                <a:effectLst/>
                <a:latin typeface="Comic Sans MS" pitchFamily="66" charset="0"/>
                <a:ea typeface="Times New Roman" pitchFamily="18" charset="0"/>
              </a:rPr>
              <a:t>alone will be responsible</a:t>
            </a:r>
            <a:r>
              <a:rPr kumimoji="0" lang="en-US" sz="2000" b="0" i="0" u="sng" strike="noStrike" cap="none" normalizeH="0" baseline="0" dirty="0" smtClean="0">
                <a:effectLst/>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for his report    and in no way will reduce his responsibility.</a:t>
            </a:r>
          </a:p>
          <a:p>
            <a:pPr lvl="1" algn="just" eaLnBrk="0" fontAlgn="base" hangingPunct="0">
              <a:spcBef>
                <a:spcPct val="0"/>
              </a:spcBef>
              <a:spcAft>
                <a:spcPct val="0"/>
              </a:spcAft>
              <a:tabLst>
                <a:tab pos="685800" algn="l"/>
              </a:tabLst>
            </a:pPr>
            <a:endParaRPr kumimoji="0" lang="en-US" sz="2000" b="0" i="0" u="none" strike="noStrike" cap="none" normalizeH="0" baseline="0" dirty="0" smtClean="0">
              <a:effectLst/>
              <a:latin typeface="Comic Sans MS" pitchFamily="66" charset="0"/>
              <a:ea typeface="Times New Roman" pitchFamily="18"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Statutory Auditor’s </a:t>
            </a:r>
            <a:r>
              <a:rPr kumimoji="0" lang="en-US" sz="2000" b="0" i="1" u="sng" strike="noStrike" cap="none" normalizeH="0" baseline="0" dirty="0" smtClean="0">
                <a:effectLst/>
                <a:latin typeface="Comic Sans MS" pitchFamily="66" charset="0"/>
                <a:ea typeface="Times New Roman" pitchFamily="18" charset="0"/>
              </a:rPr>
              <a:t>conclusions</a:t>
            </a:r>
            <a:r>
              <a:rPr kumimoji="0" lang="en-US" sz="2000" b="0" i="0" u="none" strike="noStrike" cap="none" normalizeH="0" baseline="0" dirty="0" smtClean="0">
                <a:effectLst/>
                <a:latin typeface="Comic Sans MS" pitchFamily="66" charset="0"/>
                <a:ea typeface="Times New Roman" pitchFamily="18" charset="0"/>
              </a:rPr>
              <a:t> as to the review of the </a:t>
            </a:r>
          </a:p>
          <a:p>
            <a:pPr lvl="1" algn="just" eaLnBrk="0" fontAlgn="base" hangingPunct="0">
              <a:spcBef>
                <a:spcPct val="0"/>
              </a:spcBef>
              <a:spcAft>
                <a:spcPct val="0"/>
              </a:spcAft>
              <a:tabLst>
                <a:tab pos="685800" algn="l"/>
              </a:tabLst>
            </a:pPr>
            <a:r>
              <a:rPr kumimoji="0" lang="en-US" sz="2000" b="0" i="0" u="none" strike="noStrike" cap="none" normalizeH="0" baseline="0" dirty="0" smtClean="0">
                <a:effectLst/>
                <a:latin typeface="Comic Sans MS" pitchFamily="66" charset="0"/>
                <a:ea typeface="Times New Roman" pitchFamily="18" charset="0"/>
              </a:rPr>
              <a:t>specific work should be </a:t>
            </a:r>
            <a:r>
              <a:rPr kumimoji="0" lang="en-US" sz="2000" b="0" i="1" u="sng" strike="noStrike" cap="none" normalizeH="0" baseline="0" dirty="0" smtClean="0">
                <a:effectLst/>
                <a:latin typeface="Comic Sans MS" pitchFamily="66" charset="0"/>
                <a:ea typeface="Times New Roman" pitchFamily="18" charset="0"/>
              </a:rPr>
              <a:t>properly documented</a:t>
            </a:r>
            <a:r>
              <a:rPr kumimoji="0" lang="en-US" sz="2000" b="0" i="0" u="none" strike="noStrike" cap="none" normalizeH="0" baseline="0" dirty="0" smtClean="0">
                <a:effectLst/>
                <a:latin typeface="Comic Sans MS" pitchFamily="66" charset="0"/>
                <a:ea typeface="Times New Roman" pitchFamily="18" charset="0"/>
              </a:rPr>
              <a:t>, after undertaking the Test</a:t>
            </a:r>
            <a:r>
              <a:rPr lang="en-US" sz="2000" dirty="0" smtClean="0">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Checking the work of Internal Auditor.</a:t>
            </a:r>
          </a:p>
          <a:p>
            <a:pPr marL="0" marR="0" lvl="0" indent="0" algn="just" defTabSz="914400" rtl="0" eaLnBrk="0" fontAlgn="base" latinLnBrk="0" hangingPunct="0">
              <a:lnSpc>
                <a:spcPct val="100000"/>
              </a:lnSpc>
              <a:spcBef>
                <a:spcPct val="0"/>
              </a:spcBef>
              <a:spcAft>
                <a:spcPct val="0"/>
              </a:spcAft>
              <a:buClrTx/>
              <a:buSzTx/>
              <a:tabLst>
                <a:tab pos="685800" algn="l"/>
              </a:tabLst>
            </a:pPr>
            <a:endParaRPr kumimoji="0" lang="en-US" b="0" i="0" u="none" strike="noStrike" cap="none" normalizeH="0" baseline="0" dirty="0" smtClean="0">
              <a:effectLst/>
              <a:latin typeface="Comic Sans MS" pitchFamily="66"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nature, timing and extent of his tests will depend on the evaluation of the Internal Audit function, which is affected by </a:t>
            </a:r>
            <a:r>
              <a:rPr kumimoji="0" lang="en-US" sz="2000" b="0" i="0" u="none" strike="noStrike" cap="none" normalizeH="0" baseline="0" dirty="0" err="1" smtClean="0">
                <a:effectLst/>
                <a:latin typeface="Comic Sans MS" pitchFamily="66" charset="0"/>
                <a:ea typeface="Times New Roman" pitchFamily="18" charset="0"/>
              </a:rPr>
              <a:t>Organisational</a:t>
            </a:r>
            <a:r>
              <a:rPr kumimoji="0" lang="en-US" sz="2000" b="0" i="0" u="none" strike="noStrike" cap="none" normalizeH="0" baseline="0" dirty="0" smtClean="0">
                <a:effectLst/>
                <a:latin typeface="Comic Sans MS" pitchFamily="66" charset="0"/>
                <a:ea typeface="Times New Roman" pitchFamily="18" charset="0"/>
              </a:rPr>
              <a:t> Status, Scope of Coverage, Technical Competence, </a:t>
            </a:r>
            <a:r>
              <a:rPr lang="en-US" sz="2000" dirty="0" smtClean="0">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and Due Professional Care</a:t>
            </a:r>
            <a:endParaRPr kumimoji="0" lang="en-US" b="0" i="0" u="none" strike="noStrike" cap="none" normalizeH="0" baseline="0" dirty="0" smtClean="0">
              <a:effectLst/>
              <a:latin typeface="Comic Sans MS" pitchFamily="66"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800" b="0" i="0" u="none" strike="noStrike" cap="none" normalizeH="0" baseline="0" dirty="0" smtClean="0">
              <a:effectLst/>
              <a:latin typeface="Comic Sans MS" pitchFamily="66"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3">
                                            <p:txEl>
                                              <p:pRg st="0" end="0"/>
                                            </p:txEl>
                                          </p:spTgt>
                                        </p:tgtEl>
                                        <p:attrNameLst>
                                          <p:attrName>style.visibility</p:attrName>
                                        </p:attrNameLst>
                                      </p:cBhvr>
                                      <p:to>
                                        <p:strVal val="visible"/>
                                      </p:to>
                                    </p:set>
                                    <p:animEffect transition="in" filter="fade">
                                      <p:cBhvr>
                                        <p:cTn id="7" dur="2000"/>
                                        <p:tgtEl>
                                          <p:spTgt spid="593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3">
                                            <p:txEl>
                                              <p:pRg st="1" end="1"/>
                                            </p:txEl>
                                          </p:spTgt>
                                        </p:tgtEl>
                                        <p:attrNameLst>
                                          <p:attrName>style.visibility</p:attrName>
                                        </p:attrNameLst>
                                      </p:cBhvr>
                                      <p:to>
                                        <p:strVal val="visible"/>
                                      </p:to>
                                    </p:set>
                                    <p:animEffect transition="in" filter="fade">
                                      <p:cBhvr>
                                        <p:cTn id="12" dur="2000"/>
                                        <p:tgtEl>
                                          <p:spTgt spid="593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3">
                                            <p:txEl>
                                              <p:pRg st="5" end="5"/>
                                            </p:txEl>
                                          </p:spTgt>
                                        </p:tgtEl>
                                        <p:attrNameLst>
                                          <p:attrName>style.visibility</p:attrName>
                                        </p:attrNameLst>
                                      </p:cBhvr>
                                      <p:to>
                                        <p:strVal val="visible"/>
                                      </p:to>
                                    </p:set>
                                    <p:animEffect transition="in" filter="fade">
                                      <p:cBhvr>
                                        <p:cTn id="17" dur="2000"/>
                                        <p:tgtEl>
                                          <p:spTgt spid="59393">
                                            <p:txEl>
                                              <p:pRg st="5" end="5"/>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9393">
                                            <p:txEl>
                                              <p:pRg st="7" end="7"/>
                                            </p:txEl>
                                          </p:spTgt>
                                        </p:tgtEl>
                                        <p:attrNameLst>
                                          <p:attrName>style.visibility</p:attrName>
                                        </p:attrNameLst>
                                      </p:cBhvr>
                                      <p:to>
                                        <p:strVal val="visible"/>
                                      </p:to>
                                    </p:set>
                                    <p:animEffect transition="in" filter="fade">
                                      <p:cBhvr>
                                        <p:cTn id="20" dur="2000"/>
                                        <p:tgtEl>
                                          <p:spTgt spid="59393">
                                            <p:txEl>
                                              <p:pRg st="7" end="7"/>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9393">
                                            <p:txEl>
                                              <p:pRg st="9" end="9"/>
                                            </p:txEl>
                                          </p:spTgt>
                                        </p:tgtEl>
                                        <p:attrNameLst>
                                          <p:attrName>style.visibility</p:attrName>
                                        </p:attrNameLst>
                                      </p:cBhvr>
                                      <p:to>
                                        <p:strVal val="visible"/>
                                      </p:to>
                                    </p:set>
                                    <p:animEffect transition="in" filter="fade">
                                      <p:cBhvr>
                                        <p:cTn id="23" dur="2000"/>
                                        <p:tgtEl>
                                          <p:spTgt spid="59393">
                                            <p:txEl>
                                              <p:pRg st="9" end="9"/>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9393">
                                            <p:txEl>
                                              <p:pRg st="10" end="10"/>
                                            </p:txEl>
                                          </p:spTgt>
                                        </p:tgtEl>
                                        <p:attrNameLst>
                                          <p:attrName>style.visibility</p:attrName>
                                        </p:attrNameLst>
                                      </p:cBhvr>
                                      <p:to>
                                        <p:strVal val="visible"/>
                                      </p:to>
                                    </p:set>
                                    <p:animEffect transition="in" filter="fade">
                                      <p:cBhvr>
                                        <p:cTn id="26" dur="2000"/>
                                        <p:tgtEl>
                                          <p:spTgt spid="59393">
                                            <p:txEl>
                                              <p:pRg st="10" end="1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9393">
                                            <p:txEl>
                                              <p:pRg st="12" end="12"/>
                                            </p:txEl>
                                          </p:spTgt>
                                        </p:tgtEl>
                                        <p:attrNameLst>
                                          <p:attrName>style.visibility</p:attrName>
                                        </p:attrNameLst>
                                      </p:cBhvr>
                                      <p:to>
                                        <p:strVal val="visible"/>
                                      </p:to>
                                    </p:set>
                                    <p:animEffect transition="in" filter="fade">
                                      <p:cBhvr>
                                        <p:cTn id="29" dur="2000"/>
                                        <p:tgtEl>
                                          <p:spTgt spid="59393">
                                            <p:txEl>
                                              <p:pRg st="12" end="1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grpId="1" nodeType="clickEffect">
                                  <p:stCondLst>
                                    <p:cond delay="0"/>
                                  </p:stCondLst>
                                  <p:childTnLst>
                                    <p:animEffect transition="out" filter="diamond(in)">
                                      <p:cBhvr>
                                        <p:cTn id="33" dur="2000"/>
                                        <p:tgtEl>
                                          <p:spTgt spid="59393">
                                            <p:txEl>
                                              <p:pRg st="0" end="0"/>
                                            </p:txEl>
                                          </p:spTgt>
                                        </p:tgtEl>
                                      </p:cBhvr>
                                    </p:animEffect>
                                    <p:set>
                                      <p:cBhvr>
                                        <p:cTn id="34" dur="1" fill="hold">
                                          <p:stCondLst>
                                            <p:cond delay="1999"/>
                                          </p:stCondLst>
                                        </p:cTn>
                                        <p:tgtEl>
                                          <p:spTgt spid="59393">
                                            <p:txEl>
                                              <p:pRg st="0" end="0"/>
                                            </p:txEl>
                                          </p:spTgt>
                                        </p:tgtEl>
                                        <p:attrNameLst>
                                          <p:attrName>style.visibility</p:attrName>
                                        </p:attrNameLst>
                                      </p:cBhvr>
                                      <p:to>
                                        <p:strVal val="hidden"/>
                                      </p:to>
                                    </p:set>
                                  </p:childTnLst>
                                </p:cTn>
                              </p:par>
                              <p:par>
                                <p:cTn id="35" presetID="8" presetClass="exit" presetSubtype="16" fill="hold" grpId="1" nodeType="withEffect">
                                  <p:stCondLst>
                                    <p:cond delay="0"/>
                                  </p:stCondLst>
                                  <p:childTnLst>
                                    <p:animEffect transition="out" filter="diamond(in)">
                                      <p:cBhvr>
                                        <p:cTn id="36" dur="2000"/>
                                        <p:tgtEl>
                                          <p:spTgt spid="59393">
                                            <p:txEl>
                                              <p:pRg st="1" end="1"/>
                                            </p:txEl>
                                          </p:spTgt>
                                        </p:tgtEl>
                                      </p:cBhvr>
                                    </p:animEffect>
                                    <p:set>
                                      <p:cBhvr>
                                        <p:cTn id="37" dur="1" fill="hold">
                                          <p:stCondLst>
                                            <p:cond delay="1999"/>
                                          </p:stCondLst>
                                        </p:cTn>
                                        <p:tgtEl>
                                          <p:spTgt spid="59393">
                                            <p:txEl>
                                              <p:pRg st="1" end="1"/>
                                            </p:txEl>
                                          </p:spTgt>
                                        </p:tgtEl>
                                        <p:attrNameLst>
                                          <p:attrName>style.visibility</p:attrName>
                                        </p:attrNameLst>
                                      </p:cBhvr>
                                      <p:to>
                                        <p:strVal val="hidden"/>
                                      </p:to>
                                    </p:set>
                                  </p:childTnLst>
                                </p:cTn>
                              </p:par>
                              <p:par>
                                <p:cTn id="38" presetID="8" presetClass="exit" presetSubtype="16" fill="hold" grpId="1" nodeType="withEffect">
                                  <p:stCondLst>
                                    <p:cond delay="0"/>
                                  </p:stCondLst>
                                  <p:childTnLst>
                                    <p:animEffect transition="out" filter="diamond(in)">
                                      <p:cBhvr>
                                        <p:cTn id="39" dur="2000"/>
                                        <p:tgtEl>
                                          <p:spTgt spid="59393">
                                            <p:txEl>
                                              <p:pRg st="5" end="5"/>
                                            </p:txEl>
                                          </p:spTgt>
                                        </p:tgtEl>
                                      </p:cBhvr>
                                    </p:animEffect>
                                    <p:set>
                                      <p:cBhvr>
                                        <p:cTn id="40" dur="1" fill="hold">
                                          <p:stCondLst>
                                            <p:cond delay="1999"/>
                                          </p:stCondLst>
                                        </p:cTn>
                                        <p:tgtEl>
                                          <p:spTgt spid="59393">
                                            <p:txEl>
                                              <p:pRg st="5" end="5"/>
                                            </p:txEl>
                                          </p:spTgt>
                                        </p:tgtEl>
                                        <p:attrNameLst>
                                          <p:attrName>style.visibility</p:attrName>
                                        </p:attrNameLst>
                                      </p:cBhvr>
                                      <p:to>
                                        <p:strVal val="hidden"/>
                                      </p:to>
                                    </p:set>
                                  </p:childTnLst>
                                </p:cTn>
                              </p:par>
                              <p:par>
                                <p:cTn id="41" presetID="8" presetClass="exit" presetSubtype="16" fill="hold" grpId="1" nodeType="withEffect">
                                  <p:stCondLst>
                                    <p:cond delay="0"/>
                                  </p:stCondLst>
                                  <p:childTnLst>
                                    <p:animEffect transition="out" filter="diamond(in)">
                                      <p:cBhvr>
                                        <p:cTn id="42" dur="2000"/>
                                        <p:tgtEl>
                                          <p:spTgt spid="59393">
                                            <p:txEl>
                                              <p:pRg st="7" end="7"/>
                                            </p:txEl>
                                          </p:spTgt>
                                        </p:tgtEl>
                                      </p:cBhvr>
                                    </p:animEffect>
                                    <p:set>
                                      <p:cBhvr>
                                        <p:cTn id="43" dur="1" fill="hold">
                                          <p:stCondLst>
                                            <p:cond delay="1999"/>
                                          </p:stCondLst>
                                        </p:cTn>
                                        <p:tgtEl>
                                          <p:spTgt spid="59393">
                                            <p:txEl>
                                              <p:pRg st="7" end="7"/>
                                            </p:txEl>
                                          </p:spTgt>
                                        </p:tgtEl>
                                        <p:attrNameLst>
                                          <p:attrName>style.visibility</p:attrName>
                                        </p:attrNameLst>
                                      </p:cBhvr>
                                      <p:to>
                                        <p:strVal val="hidden"/>
                                      </p:to>
                                    </p:set>
                                  </p:childTnLst>
                                </p:cTn>
                              </p:par>
                              <p:par>
                                <p:cTn id="44" presetID="8" presetClass="exit" presetSubtype="16" fill="hold" grpId="1" nodeType="withEffect">
                                  <p:stCondLst>
                                    <p:cond delay="0"/>
                                  </p:stCondLst>
                                  <p:childTnLst>
                                    <p:animEffect transition="out" filter="diamond(in)">
                                      <p:cBhvr>
                                        <p:cTn id="45" dur="2000"/>
                                        <p:tgtEl>
                                          <p:spTgt spid="59393">
                                            <p:txEl>
                                              <p:pRg st="9" end="9"/>
                                            </p:txEl>
                                          </p:spTgt>
                                        </p:tgtEl>
                                      </p:cBhvr>
                                    </p:animEffect>
                                    <p:set>
                                      <p:cBhvr>
                                        <p:cTn id="46" dur="1" fill="hold">
                                          <p:stCondLst>
                                            <p:cond delay="1999"/>
                                          </p:stCondLst>
                                        </p:cTn>
                                        <p:tgtEl>
                                          <p:spTgt spid="59393">
                                            <p:txEl>
                                              <p:pRg st="9" end="9"/>
                                            </p:txEl>
                                          </p:spTgt>
                                        </p:tgtEl>
                                        <p:attrNameLst>
                                          <p:attrName>style.visibility</p:attrName>
                                        </p:attrNameLst>
                                      </p:cBhvr>
                                      <p:to>
                                        <p:strVal val="hidden"/>
                                      </p:to>
                                    </p:set>
                                  </p:childTnLst>
                                </p:cTn>
                              </p:par>
                              <p:par>
                                <p:cTn id="47" presetID="8" presetClass="exit" presetSubtype="16" fill="hold" grpId="1" nodeType="withEffect">
                                  <p:stCondLst>
                                    <p:cond delay="0"/>
                                  </p:stCondLst>
                                  <p:childTnLst>
                                    <p:animEffect transition="out" filter="diamond(in)">
                                      <p:cBhvr>
                                        <p:cTn id="48" dur="2000"/>
                                        <p:tgtEl>
                                          <p:spTgt spid="59393">
                                            <p:txEl>
                                              <p:pRg st="10" end="10"/>
                                            </p:txEl>
                                          </p:spTgt>
                                        </p:tgtEl>
                                      </p:cBhvr>
                                    </p:animEffect>
                                    <p:set>
                                      <p:cBhvr>
                                        <p:cTn id="49" dur="1" fill="hold">
                                          <p:stCondLst>
                                            <p:cond delay="1999"/>
                                          </p:stCondLst>
                                        </p:cTn>
                                        <p:tgtEl>
                                          <p:spTgt spid="59393">
                                            <p:txEl>
                                              <p:pRg st="10" end="10"/>
                                            </p:txEl>
                                          </p:spTgt>
                                        </p:tgtEl>
                                        <p:attrNameLst>
                                          <p:attrName>style.visibility</p:attrName>
                                        </p:attrNameLst>
                                      </p:cBhvr>
                                      <p:to>
                                        <p:strVal val="hidden"/>
                                      </p:to>
                                    </p:set>
                                  </p:childTnLst>
                                </p:cTn>
                              </p:par>
                              <p:par>
                                <p:cTn id="50" presetID="8" presetClass="exit" presetSubtype="16" fill="hold" grpId="1" nodeType="withEffect">
                                  <p:stCondLst>
                                    <p:cond delay="0"/>
                                  </p:stCondLst>
                                  <p:childTnLst>
                                    <p:animEffect transition="out" filter="diamond(in)">
                                      <p:cBhvr>
                                        <p:cTn id="51" dur="2000"/>
                                        <p:tgtEl>
                                          <p:spTgt spid="59393">
                                            <p:txEl>
                                              <p:pRg st="12" end="12"/>
                                            </p:txEl>
                                          </p:spTgt>
                                        </p:tgtEl>
                                      </p:cBhvr>
                                    </p:animEffect>
                                    <p:set>
                                      <p:cBhvr>
                                        <p:cTn id="52" dur="1" fill="hold">
                                          <p:stCondLst>
                                            <p:cond delay="1999"/>
                                          </p:stCondLst>
                                        </p:cTn>
                                        <p:tgtEl>
                                          <p:spTgt spid="59393">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3" grpId="0" build="p"/>
      <p:bldP spid="59393" grpI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990600" y="1"/>
            <a:ext cx="8153400" cy="670952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228600" algn="ctr" defTabSz="914400" rtl="0" eaLnBrk="0" fontAlgn="base" latinLnBrk="0" hangingPunct="0">
              <a:lnSpc>
                <a:spcPct val="100000"/>
              </a:lnSpc>
              <a:spcBef>
                <a:spcPct val="0"/>
              </a:spcBef>
              <a:spcAft>
                <a:spcPct val="0"/>
              </a:spcAft>
              <a:buClrTx/>
              <a:buSzTx/>
              <a:buFontTx/>
              <a:buNone/>
              <a:tabLst/>
            </a:pPr>
            <a:endParaRPr lang="en-US" sz="3600" b="1" i="1" u="sng" dirty="0" smtClean="0">
              <a:latin typeface="Arial" pitchFamily="34" charset="0"/>
            </a:endParaRPr>
          </a:p>
          <a:p>
            <a:pPr marL="0" marR="0" lvl="0" indent="228600" algn="ctr"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000" b="1" dirty="0" smtClean="0">
              <a:solidFill>
                <a:schemeClr val="tx1"/>
              </a:solidFill>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1) Introduction</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In case of Recurring Audits</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2) Factors to be considered</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Complexity of audit, Business Environment, Previous experience,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Knowledge of  client’s business.</a:t>
            </a: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3) Knowledge of Client’s Business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Sources of knowledge as per AAS – 20)</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4) Development of Overall Plan</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5) Developing Audit </a:t>
            </a:r>
            <a:r>
              <a:rPr kumimoji="0" lang="en-US" sz="2000" b="1" i="0" u="none" strike="noStrike" cap="none" normalizeH="0" baseline="0" dirty="0" err="1" smtClean="0">
                <a:ln>
                  <a:noFill/>
                </a:ln>
                <a:solidFill>
                  <a:schemeClr val="tx1"/>
                </a:solidFill>
                <a:effectLst/>
                <a:latin typeface="Arial" pitchFamily="34" charset="0"/>
                <a:ea typeface="Times New Roman" pitchFamily="18" charset="0"/>
              </a:rPr>
              <a:t>Programme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3200" b="0" i="0" u="none" strike="noStrike" cap="none" normalizeH="0" baseline="0" dirty="0" smtClean="0">
              <a:ln>
                <a:noFill/>
              </a:ln>
              <a:solidFill>
                <a:schemeClr val="tx1"/>
              </a:solidFill>
              <a:effectLst/>
              <a:latin typeface="Arial" pitchFamily="34" charset="0"/>
            </a:endParaRPr>
          </a:p>
        </p:txBody>
      </p:sp>
      <p:sp>
        <p:nvSpPr>
          <p:cNvPr id="3" name="Oval 2"/>
          <p:cNvSpPr/>
          <p:nvPr/>
        </p:nvSpPr>
        <p:spPr>
          <a:xfrm>
            <a:off x="2667000" y="228600"/>
            <a:ext cx="5105400" cy="160020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lvl="0" indent="228600" algn="ctr" fontAlgn="base">
              <a:spcBef>
                <a:spcPct val="0"/>
              </a:spcBef>
              <a:spcAft>
                <a:spcPct val="0"/>
              </a:spcAft>
            </a:pPr>
            <a:r>
              <a:rPr lang="en-US" sz="3200" b="1" i="1" u="sng" dirty="0" smtClean="0">
                <a:solidFill>
                  <a:schemeClr val="bg1"/>
                </a:solidFill>
                <a:latin typeface="Arial" pitchFamily="34" charset="0"/>
                <a:ea typeface="Times New Roman" pitchFamily="18" charset="0"/>
              </a:rPr>
              <a:t>AAS-8</a:t>
            </a:r>
            <a:endParaRPr lang="en-US" sz="2400" i="1" dirty="0" smtClean="0">
              <a:solidFill>
                <a:schemeClr val="bg1"/>
              </a:solidFill>
              <a:latin typeface="Arial" pitchFamily="34" charset="0"/>
            </a:endParaRPr>
          </a:p>
          <a:p>
            <a:pPr lvl="0" indent="228600" algn="ctr" eaLnBrk="0" fontAlgn="base" hangingPunct="0">
              <a:spcBef>
                <a:spcPct val="0"/>
              </a:spcBef>
              <a:spcAft>
                <a:spcPct val="0"/>
              </a:spcAft>
            </a:pPr>
            <a:r>
              <a:rPr lang="en-US" sz="3200" b="1" i="1" u="sng" dirty="0" smtClean="0">
                <a:solidFill>
                  <a:schemeClr val="bg1"/>
                </a:solidFill>
                <a:latin typeface="Arial" pitchFamily="34" charset="0"/>
                <a:ea typeface="Times New Roman" pitchFamily="18" charset="0"/>
              </a:rPr>
              <a:t>Audit Planning</a:t>
            </a:r>
          </a:p>
        </p:txBody>
      </p:sp>
      <p:sp>
        <p:nvSpPr>
          <p:cNvPr id="4" name="Rectangle 3"/>
          <p:cNvSpPr/>
          <p:nvPr/>
        </p:nvSpPr>
        <p:spPr>
          <a:xfrm>
            <a:off x="990600" y="6705600"/>
            <a:ext cx="8153400" cy="152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 name="Bevel 5"/>
          <p:cNvSpPr/>
          <p:nvPr/>
        </p:nvSpPr>
        <p:spPr>
          <a:xfrm>
            <a:off x="0" y="0"/>
            <a:ext cx="990600" cy="6858000"/>
          </a:xfrm>
          <a:prstGeom prst="bevel">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smtClean="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7281"/>
                                        </p:tgtEl>
                                        <p:attrNameLst>
                                          <p:attrName>style.visibility</p:attrName>
                                        </p:attrNameLst>
                                      </p:cBhvr>
                                      <p:to>
                                        <p:strVal val="visible"/>
                                      </p:to>
                                    </p:set>
                                    <p:animEffect transition="in" filter="box(out)">
                                      <p:cBhvr>
                                        <p:cTn id="7" dur="2000"/>
                                        <p:tgtEl>
                                          <p:spTgt spid="9728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1" grpId="0" animBg="1"/>
      <p:bldP spid="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ChangeArrowheads="1"/>
          </p:cNvSpPr>
          <p:nvPr/>
        </p:nvSpPr>
        <p:spPr bwMode="auto">
          <a:xfrm>
            <a:off x="152400" y="838201"/>
            <a:ext cx="8991600" cy="6155531"/>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An Expert is a person who possesses special skill, knowledge and experience </a:t>
            </a:r>
          </a:p>
          <a:p>
            <a:pPr lvl="1" eaLnBrk="0" fontAlgn="base" hangingPunct="0">
              <a:spcBef>
                <a:spcPct val="0"/>
              </a:spcBef>
              <a:spcAft>
                <a:spcPct val="0"/>
              </a:spcAft>
              <a:tabLst>
                <a:tab pos="4572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in a particular field, </a:t>
            </a:r>
            <a:r>
              <a:rPr kumimoji="0" lang="en-US" b="0" i="0" u="sng" strike="noStrike" cap="none" normalizeH="0" baseline="0" dirty="0" smtClean="0">
                <a:ln>
                  <a:noFill/>
                </a:ln>
                <a:solidFill>
                  <a:schemeClr val="tx1"/>
                </a:solidFill>
                <a:effectLst/>
                <a:latin typeface="Arial" pitchFamily="34" charset="0"/>
                <a:ea typeface="Times New Roman" pitchFamily="18" charset="0"/>
              </a:rPr>
              <a:t>other than</a:t>
            </a:r>
            <a:r>
              <a:rPr kumimoji="0" lang="en-US" b="0" i="0" u="none" strike="noStrike" cap="none" normalizeH="0" baseline="0" dirty="0" smtClean="0">
                <a:ln>
                  <a:noFill/>
                </a:ln>
                <a:solidFill>
                  <a:schemeClr val="tx1"/>
                </a:solidFill>
                <a:effectLst/>
                <a:latin typeface="Arial" pitchFamily="34" charset="0"/>
                <a:ea typeface="Times New Roman" pitchFamily="18" charset="0"/>
              </a:rPr>
              <a:t> accounting and auditing</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1) 	Determining the need to use the work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Materiality or Complexity of an item.</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2)    Skills of an expert</a:t>
            </a:r>
            <a:br>
              <a:rPr kumimoji="0" lang="en-US" b="1"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required professional qualification</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3)    Objectivity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Honesty of an expert</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4)    Evaluation of work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any inconsistency / conflicting or unrealistic assumptions:-</a:t>
            </a:r>
            <a:endParaRPr kumimoji="0" lang="en-US" sz="160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try to resolve by discussions with the client and that expert,  or	</a:t>
            </a: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apply additional procedures,  or</a:t>
            </a: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engage other expert </a:t>
            </a: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5) 	Reference to Expert in an Audit Report</a:t>
            </a:r>
            <a:endParaRPr kumimoji="0" lang="en-US"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Qualified Opinion, the work of that expert may be referred to /</a:t>
            </a: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 described</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800" b="0" i="0" u="none" strike="noStrike" cap="none" normalizeH="0" baseline="0" dirty="0" smtClean="0">
              <a:ln>
                <a:noFill/>
              </a:ln>
              <a:solidFill>
                <a:schemeClr val="tx1"/>
              </a:solidFill>
              <a:effectLst/>
              <a:latin typeface="Arial" pitchFamily="34" charset="0"/>
            </a:endParaRPr>
          </a:p>
        </p:txBody>
      </p:sp>
      <p:sp>
        <p:nvSpPr>
          <p:cNvPr id="3" name="Horizontal Scroll 2"/>
          <p:cNvSpPr/>
          <p:nvPr/>
        </p:nvSpPr>
        <p:spPr>
          <a:xfrm>
            <a:off x="228600" y="0"/>
            <a:ext cx="8686800" cy="8382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lvl="0" algn="ctr" fontAlgn="base">
              <a:spcBef>
                <a:spcPct val="0"/>
              </a:spcBef>
              <a:spcAft>
                <a:spcPct val="0"/>
              </a:spcAft>
              <a:tabLst>
                <a:tab pos="457200" algn="l"/>
              </a:tabLst>
            </a:pPr>
            <a:endParaRPr lang="en-US" sz="2400" b="1" i="1" u="sng" dirty="0" smtClean="0">
              <a:solidFill>
                <a:schemeClr val="tx1"/>
              </a:solidFill>
              <a:latin typeface="Arial" pitchFamily="34" charset="0"/>
              <a:ea typeface="Times New Roman" pitchFamily="18" charset="0"/>
            </a:endParaRPr>
          </a:p>
          <a:p>
            <a:pPr lvl="0" algn="ctr" fontAlgn="base">
              <a:spcBef>
                <a:spcPct val="0"/>
              </a:spcBef>
              <a:spcAft>
                <a:spcPct val="0"/>
              </a:spcAft>
              <a:tabLst>
                <a:tab pos="457200" algn="l"/>
              </a:tabLst>
            </a:pPr>
            <a:r>
              <a:rPr lang="en-US" sz="2400" b="1" i="1" u="sng" dirty="0" smtClean="0">
                <a:solidFill>
                  <a:srgbClr val="002060"/>
                </a:solidFill>
                <a:latin typeface="Arial" pitchFamily="34" charset="0"/>
                <a:ea typeface="Times New Roman" pitchFamily="18" charset="0"/>
              </a:rPr>
              <a:t>AAS-9</a:t>
            </a:r>
            <a:endParaRPr lang="en-US" i="1" dirty="0" smtClean="0">
              <a:solidFill>
                <a:srgbClr val="002060"/>
              </a:solidFill>
              <a:latin typeface="Arial" pitchFamily="34" charset="0"/>
            </a:endParaRPr>
          </a:p>
          <a:p>
            <a:pPr lvl="0" algn="ctr" eaLnBrk="0" fontAlgn="base" hangingPunct="0">
              <a:spcBef>
                <a:spcPct val="0"/>
              </a:spcBef>
              <a:spcAft>
                <a:spcPct val="0"/>
              </a:spcAft>
              <a:tabLst>
                <a:tab pos="457200" algn="l"/>
              </a:tabLst>
            </a:pPr>
            <a:r>
              <a:rPr lang="en-US" sz="2400" b="1" i="1" u="sng" dirty="0" smtClean="0">
                <a:solidFill>
                  <a:srgbClr val="002060"/>
                </a:solidFill>
                <a:latin typeface="Arial" pitchFamily="34" charset="0"/>
                <a:ea typeface="Times New Roman" pitchFamily="18" charset="0"/>
              </a:rPr>
              <a:t>Using The Work Of An Expert</a:t>
            </a:r>
            <a:r>
              <a:rPr lang="en-US" sz="2400" b="1" u="sng" dirty="0" smtClean="0">
                <a:solidFill>
                  <a:srgbClr val="002060"/>
                </a:solidFill>
                <a:latin typeface="Arial" pitchFamily="34" charset="0"/>
                <a:ea typeface="Times New Roman" pitchFamily="18" charset="0"/>
              </a:rPr>
              <a:t/>
            </a:r>
            <a:br>
              <a:rPr lang="en-US" sz="2400" b="1" u="sng" dirty="0" smtClean="0">
                <a:solidFill>
                  <a:srgbClr val="002060"/>
                </a:solidFill>
                <a:latin typeface="Arial" pitchFamily="34" charset="0"/>
                <a:ea typeface="Times New Roman" pitchFamily="18" charset="0"/>
              </a:rPr>
            </a:br>
            <a:r>
              <a:rPr lang="en-US" sz="1100" b="1" u="sng" dirty="0" smtClean="0">
                <a:solidFill>
                  <a:schemeClr val="tx1"/>
                </a:solidFill>
                <a:latin typeface="Arial" pitchFamily="34" charset="0"/>
                <a:ea typeface="Times New Roman" pitchFamily="18" charset="0"/>
              </a:rPr>
              <a:t/>
            </a:r>
            <a:br>
              <a:rPr lang="en-US" sz="1100" b="1" u="sng" dirty="0" smtClean="0">
                <a:solidFill>
                  <a:schemeClr val="tx1"/>
                </a:solidFill>
                <a:latin typeface="Arial" pitchFamily="34" charset="0"/>
                <a:ea typeface="Times New Roman" pitchFamily="18" charset="0"/>
              </a:rPr>
            </a:br>
            <a:endParaRPr lang="en-US" sz="1000" dirty="0" smtClean="0">
              <a:solidFill>
                <a:schemeClr val="tx1"/>
              </a:solidFill>
              <a:latin typeface="Arial" pitchFamily="34" charset="0"/>
            </a:endParaRPr>
          </a:p>
        </p:txBody>
      </p:sp>
      <p:sp>
        <p:nvSpPr>
          <p:cNvPr id="5" name="Horizontal Scroll 4"/>
          <p:cNvSpPr/>
          <p:nvPr/>
        </p:nvSpPr>
        <p:spPr>
          <a:xfrm>
            <a:off x="0" y="6477000"/>
            <a:ext cx="9144000" cy="3810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Bevel 6"/>
          <p:cNvSpPr/>
          <p:nvPr/>
        </p:nvSpPr>
        <p:spPr>
          <a:xfrm>
            <a:off x="8915400" y="0"/>
            <a:ext cx="228600" cy="6858000"/>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 name="Bevel 7"/>
          <p:cNvSpPr/>
          <p:nvPr/>
        </p:nvSpPr>
        <p:spPr>
          <a:xfrm>
            <a:off x="0" y="0"/>
            <a:ext cx="228600" cy="6858000"/>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10593">
                                            <p:txEl>
                                              <p:pRg st="0" end="0"/>
                                            </p:txEl>
                                          </p:spTgt>
                                        </p:tgtEl>
                                        <p:attrNameLst>
                                          <p:attrName>style.visibility</p:attrName>
                                        </p:attrNameLst>
                                      </p:cBhvr>
                                      <p:to>
                                        <p:strVal val="visible"/>
                                      </p:to>
                                    </p:set>
                                    <p:animEffect transition="in" filter="box(out)">
                                      <p:cBhvr>
                                        <p:cTn id="7" dur="1000"/>
                                        <p:tgtEl>
                                          <p:spTgt spid="110593">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10593">
                                            <p:txEl>
                                              <p:pRg st="1" end="1"/>
                                            </p:txEl>
                                          </p:spTgt>
                                        </p:tgtEl>
                                        <p:attrNameLst>
                                          <p:attrName>style.visibility</p:attrName>
                                        </p:attrNameLst>
                                      </p:cBhvr>
                                      <p:to>
                                        <p:strVal val="visible"/>
                                      </p:to>
                                    </p:set>
                                    <p:animEffect transition="in" filter="box(out)">
                                      <p:cBhvr>
                                        <p:cTn id="10" dur="1000"/>
                                        <p:tgtEl>
                                          <p:spTgt spid="110593">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10593">
                                            <p:txEl>
                                              <p:pRg st="2" end="2"/>
                                            </p:txEl>
                                          </p:spTgt>
                                        </p:tgtEl>
                                        <p:attrNameLst>
                                          <p:attrName>style.visibility</p:attrName>
                                        </p:attrNameLst>
                                      </p:cBhvr>
                                      <p:to>
                                        <p:strVal val="visible"/>
                                      </p:to>
                                    </p:set>
                                    <p:animEffect transition="in" filter="box(out)">
                                      <p:cBhvr>
                                        <p:cTn id="13" dur="1000"/>
                                        <p:tgtEl>
                                          <p:spTgt spid="110593">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110593">
                                            <p:txEl>
                                              <p:pRg st="3" end="3"/>
                                            </p:txEl>
                                          </p:spTgt>
                                        </p:tgtEl>
                                        <p:attrNameLst>
                                          <p:attrName>style.visibility</p:attrName>
                                        </p:attrNameLst>
                                      </p:cBhvr>
                                      <p:to>
                                        <p:strVal val="visible"/>
                                      </p:to>
                                    </p:set>
                                    <p:animEffect transition="in" filter="box(out)">
                                      <p:cBhvr>
                                        <p:cTn id="16" dur="1000"/>
                                        <p:tgtEl>
                                          <p:spTgt spid="110593">
                                            <p:txEl>
                                              <p:pRg st="3" end="3"/>
                                            </p:txEl>
                                          </p:spTgt>
                                        </p:tgtEl>
                                      </p:cBhvr>
                                    </p:animEffect>
                                  </p:childTnLst>
                                </p:cTn>
                              </p:par>
                              <p:par>
                                <p:cTn id="17" presetID="4" presetClass="entr" presetSubtype="32" fill="hold" nodeType="withEffect">
                                  <p:stCondLst>
                                    <p:cond delay="0"/>
                                  </p:stCondLst>
                                  <p:childTnLst>
                                    <p:set>
                                      <p:cBhvr>
                                        <p:cTn id="18" dur="1" fill="hold">
                                          <p:stCondLst>
                                            <p:cond delay="0"/>
                                          </p:stCondLst>
                                        </p:cTn>
                                        <p:tgtEl>
                                          <p:spTgt spid="110593">
                                            <p:txEl>
                                              <p:pRg st="4" end="4"/>
                                            </p:txEl>
                                          </p:spTgt>
                                        </p:tgtEl>
                                        <p:attrNameLst>
                                          <p:attrName>style.visibility</p:attrName>
                                        </p:attrNameLst>
                                      </p:cBhvr>
                                      <p:to>
                                        <p:strVal val="visible"/>
                                      </p:to>
                                    </p:set>
                                    <p:animEffect transition="in" filter="box(out)">
                                      <p:cBhvr>
                                        <p:cTn id="19" dur="1000"/>
                                        <p:tgtEl>
                                          <p:spTgt spid="110593">
                                            <p:txEl>
                                              <p:pRg st="4" end="4"/>
                                            </p:txEl>
                                          </p:spTgt>
                                        </p:tgtEl>
                                      </p:cBhvr>
                                    </p:animEffect>
                                  </p:childTnLst>
                                </p:cTn>
                              </p:par>
                              <p:par>
                                <p:cTn id="20" presetID="4" presetClass="entr" presetSubtype="32" fill="hold" nodeType="withEffect">
                                  <p:stCondLst>
                                    <p:cond delay="0"/>
                                  </p:stCondLst>
                                  <p:childTnLst>
                                    <p:set>
                                      <p:cBhvr>
                                        <p:cTn id="21" dur="1" fill="hold">
                                          <p:stCondLst>
                                            <p:cond delay="0"/>
                                          </p:stCondLst>
                                        </p:cTn>
                                        <p:tgtEl>
                                          <p:spTgt spid="110593">
                                            <p:txEl>
                                              <p:pRg st="5" end="5"/>
                                            </p:txEl>
                                          </p:spTgt>
                                        </p:tgtEl>
                                        <p:attrNameLst>
                                          <p:attrName>style.visibility</p:attrName>
                                        </p:attrNameLst>
                                      </p:cBhvr>
                                      <p:to>
                                        <p:strVal val="visible"/>
                                      </p:to>
                                    </p:set>
                                    <p:animEffect transition="in" filter="box(out)">
                                      <p:cBhvr>
                                        <p:cTn id="22" dur="1000"/>
                                        <p:tgtEl>
                                          <p:spTgt spid="110593">
                                            <p:txEl>
                                              <p:pRg st="5" end="5"/>
                                            </p:txEl>
                                          </p:spTgt>
                                        </p:tgtEl>
                                      </p:cBhvr>
                                    </p:animEffect>
                                  </p:childTnLst>
                                </p:cTn>
                              </p:par>
                              <p:par>
                                <p:cTn id="23" presetID="4" presetClass="entr" presetSubtype="32" fill="hold" nodeType="withEffect">
                                  <p:stCondLst>
                                    <p:cond delay="0"/>
                                  </p:stCondLst>
                                  <p:childTnLst>
                                    <p:set>
                                      <p:cBhvr>
                                        <p:cTn id="24" dur="1" fill="hold">
                                          <p:stCondLst>
                                            <p:cond delay="0"/>
                                          </p:stCondLst>
                                        </p:cTn>
                                        <p:tgtEl>
                                          <p:spTgt spid="110593">
                                            <p:txEl>
                                              <p:pRg st="6" end="6"/>
                                            </p:txEl>
                                          </p:spTgt>
                                        </p:tgtEl>
                                        <p:attrNameLst>
                                          <p:attrName>style.visibility</p:attrName>
                                        </p:attrNameLst>
                                      </p:cBhvr>
                                      <p:to>
                                        <p:strVal val="visible"/>
                                      </p:to>
                                    </p:set>
                                    <p:animEffect transition="in" filter="box(out)">
                                      <p:cBhvr>
                                        <p:cTn id="25" dur="1000"/>
                                        <p:tgtEl>
                                          <p:spTgt spid="110593">
                                            <p:txEl>
                                              <p:pRg st="6" end="6"/>
                                            </p:txEl>
                                          </p:spTgt>
                                        </p:tgtEl>
                                      </p:cBhvr>
                                    </p:animEffect>
                                  </p:childTnLst>
                                </p:cTn>
                              </p:par>
                              <p:par>
                                <p:cTn id="26" presetID="4" presetClass="entr" presetSubtype="32" fill="hold" nodeType="withEffect">
                                  <p:stCondLst>
                                    <p:cond delay="0"/>
                                  </p:stCondLst>
                                  <p:childTnLst>
                                    <p:set>
                                      <p:cBhvr>
                                        <p:cTn id="27" dur="1" fill="hold">
                                          <p:stCondLst>
                                            <p:cond delay="0"/>
                                          </p:stCondLst>
                                        </p:cTn>
                                        <p:tgtEl>
                                          <p:spTgt spid="110593">
                                            <p:txEl>
                                              <p:pRg st="7" end="7"/>
                                            </p:txEl>
                                          </p:spTgt>
                                        </p:tgtEl>
                                        <p:attrNameLst>
                                          <p:attrName>style.visibility</p:attrName>
                                        </p:attrNameLst>
                                      </p:cBhvr>
                                      <p:to>
                                        <p:strVal val="visible"/>
                                      </p:to>
                                    </p:set>
                                    <p:animEffect transition="in" filter="box(out)">
                                      <p:cBhvr>
                                        <p:cTn id="28" dur="1000"/>
                                        <p:tgtEl>
                                          <p:spTgt spid="110593">
                                            <p:txEl>
                                              <p:pRg st="7" end="7"/>
                                            </p:txEl>
                                          </p:spTgt>
                                        </p:tgtEl>
                                      </p:cBhvr>
                                    </p:animEffect>
                                  </p:childTnLst>
                                </p:cTn>
                              </p:par>
                              <p:par>
                                <p:cTn id="29" presetID="4" presetClass="entr" presetSubtype="32" fill="hold" nodeType="withEffect">
                                  <p:stCondLst>
                                    <p:cond delay="0"/>
                                  </p:stCondLst>
                                  <p:childTnLst>
                                    <p:set>
                                      <p:cBhvr>
                                        <p:cTn id="30" dur="1" fill="hold">
                                          <p:stCondLst>
                                            <p:cond delay="0"/>
                                          </p:stCondLst>
                                        </p:cTn>
                                        <p:tgtEl>
                                          <p:spTgt spid="110593">
                                            <p:txEl>
                                              <p:pRg st="8" end="8"/>
                                            </p:txEl>
                                          </p:spTgt>
                                        </p:tgtEl>
                                        <p:attrNameLst>
                                          <p:attrName>style.visibility</p:attrName>
                                        </p:attrNameLst>
                                      </p:cBhvr>
                                      <p:to>
                                        <p:strVal val="visible"/>
                                      </p:to>
                                    </p:set>
                                    <p:animEffect transition="in" filter="box(out)">
                                      <p:cBhvr>
                                        <p:cTn id="31" dur="1000"/>
                                        <p:tgtEl>
                                          <p:spTgt spid="110593">
                                            <p:txEl>
                                              <p:pRg st="8" end="8"/>
                                            </p:txEl>
                                          </p:spTgt>
                                        </p:tgtEl>
                                      </p:cBhvr>
                                    </p:animEffect>
                                  </p:childTnLst>
                                </p:cTn>
                              </p:par>
                              <p:par>
                                <p:cTn id="32" presetID="4" presetClass="entr" presetSubtype="32" fill="hold" nodeType="withEffect">
                                  <p:stCondLst>
                                    <p:cond delay="0"/>
                                  </p:stCondLst>
                                  <p:childTnLst>
                                    <p:set>
                                      <p:cBhvr>
                                        <p:cTn id="33" dur="1" fill="hold">
                                          <p:stCondLst>
                                            <p:cond delay="0"/>
                                          </p:stCondLst>
                                        </p:cTn>
                                        <p:tgtEl>
                                          <p:spTgt spid="110593">
                                            <p:txEl>
                                              <p:pRg st="9" end="9"/>
                                            </p:txEl>
                                          </p:spTgt>
                                        </p:tgtEl>
                                        <p:attrNameLst>
                                          <p:attrName>style.visibility</p:attrName>
                                        </p:attrNameLst>
                                      </p:cBhvr>
                                      <p:to>
                                        <p:strVal val="visible"/>
                                      </p:to>
                                    </p:set>
                                    <p:animEffect transition="in" filter="box(out)">
                                      <p:cBhvr>
                                        <p:cTn id="34" dur="1000"/>
                                        <p:tgtEl>
                                          <p:spTgt spid="110593">
                                            <p:txEl>
                                              <p:pRg st="9" end="9"/>
                                            </p:txEl>
                                          </p:spTgt>
                                        </p:tgtEl>
                                      </p:cBhvr>
                                    </p:animEffect>
                                  </p:childTnLst>
                                </p:cTn>
                              </p:par>
                              <p:par>
                                <p:cTn id="35" presetID="4" presetClass="entr" presetSubtype="32" fill="hold" nodeType="withEffect">
                                  <p:stCondLst>
                                    <p:cond delay="0"/>
                                  </p:stCondLst>
                                  <p:childTnLst>
                                    <p:set>
                                      <p:cBhvr>
                                        <p:cTn id="36" dur="1" fill="hold">
                                          <p:stCondLst>
                                            <p:cond delay="0"/>
                                          </p:stCondLst>
                                        </p:cTn>
                                        <p:tgtEl>
                                          <p:spTgt spid="110593">
                                            <p:txEl>
                                              <p:pRg st="10" end="10"/>
                                            </p:txEl>
                                          </p:spTgt>
                                        </p:tgtEl>
                                        <p:attrNameLst>
                                          <p:attrName>style.visibility</p:attrName>
                                        </p:attrNameLst>
                                      </p:cBhvr>
                                      <p:to>
                                        <p:strVal val="visible"/>
                                      </p:to>
                                    </p:set>
                                    <p:animEffect transition="in" filter="box(out)">
                                      <p:cBhvr>
                                        <p:cTn id="37" dur="1000"/>
                                        <p:tgtEl>
                                          <p:spTgt spid="110593">
                                            <p:txEl>
                                              <p:pRg st="10" end="10"/>
                                            </p:txEl>
                                          </p:spTgt>
                                        </p:tgtEl>
                                      </p:cBhvr>
                                    </p:animEffect>
                                  </p:childTnLst>
                                </p:cTn>
                              </p:par>
                              <p:par>
                                <p:cTn id="38" presetID="4" presetClass="entr" presetSubtype="32" fill="hold" nodeType="withEffect">
                                  <p:stCondLst>
                                    <p:cond delay="0"/>
                                  </p:stCondLst>
                                  <p:childTnLst>
                                    <p:set>
                                      <p:cBhvr>
                                        <p:cTn id="39" dur="1" fill="hold">
                                          <p:stCondLst>
                                            <p:cond delay="0"/>
                                          </p:stCondLst>
                                        </p:cTn>
                                        <p:tgtEl>
                                          <p:spTgt spid="110593">
                                            <p:txEl>
                                              <p:pRg st="11" end="11"/>
                                            </p:txEl>
                                          </p:spTgt>
                                        </p:tgtEl>
                                        <p:attrNameLst>
                                          <p:attrName>style.visibility</p:attrName>
                                        </p:attrNameLst>
                                      </p:cBhvr>
                                      <p:to>
                                        <p:strVal val="visible"/>
                                      </p:to>
                                    </p:set>
                                    <p:animEffect transition="in" filter="box(out)">
                                      <p:cBhvr>
                                        <p:cTn id="40" dur="1000"/>
                                        <p:tgtEl>
                                          <p:spTgt spid="11059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1"/>
          <p:cNvSpPr>
            <a:spLocks noChangeArrowheads="1"/>
          </p:cNvSpPr>
          <p:nvPr/>
        </p:nvSpPr>
        <p:spPr bwMode="auto">
          <a:xfrm>
            <a:off x="152400" y="1143001"/>
            <a:ext cx="88392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Tx/>
              <a:buAutoNum type="arabicParenR"/>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Introduction</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r>
              <a:rPr kumimoji="0" lang="en-US" b="0" i="1" u="sng" strike="noStrike" cap="none" normalizeH="0" baseline="0" dirty="0" smtClean="0">
                <a:ln>
                  <a:noFill/>
                </a:ln>
                <a:solidFill>
                  <a:schemeClr val="tx1"/>
                </a:solidFill>
                <a:effectLst/>
                <a:latin typeface="Arial" pitchFamily="34" charset="0"/>
                <a:ea typeface="Times New Roman" pitchFamily="18" charset="0"/>
              </a:rPr>
              <a:t>Where Applicable</a:t>
            </a:r>
            <a:r>
              <a:rPr kumimoji="0" lang="en-US" b="0" i="0" u="none" strike="noStrike" cap="none" normalizeH="0" baseline="0" dirty="0" smtClean="0">
                <a:ln>
                  <a:noFill/>
                </a:ln>
                <a:solidFill>
                  <a:schemeClr val="tx1"/>
                </a:solidFill>
                <a:effectLst/>
                <a:latin typeface="Arial" pitchFamily="34" charset="0"/>
                <a:ea typeface="Times New Roman" pitchFamily="18" charset="0"/>
              </a:rPr>
              <a:t>:- Where the F/S of a component of a business are material as a whole </a:t>
            </a:r>
            <a:r>
              <a:rPr kumimoji="0" lang="en-US" b="0" i="0" u="none" strike="noStrike" cap="none" normalizeH="0" baseline="0" dirty="0" err="1" smtClean="0">
                <a:ln>
                  <a:noFill/>
                </a:ln>
                <a:solidFill>
                  <a:schemeClr val="tx1"/>
                </a:solidFill>
                <a:effectLst/>
                <a:latin typeface="Arial" pitchFamily="34" charset="0"/>
                <a:ea typeface="Times New Roman" pitchFamily="18" charset="0"/>
              </a:rPr>
              <a:t>eg</a:t>
            </a:r>
            <a:r>
              <a:rPr kumimoji="0" lang="en-US" b="0" i="0" u="none" strike="noStrike" cap="none" normalizeH="0" baseline="0" dirty="0" smtClean="0">
                <a:ln>
                  <a:noFill/>
                </a:ln>
                <a:solidFill>
                  <a:schemeClr val="tx1"/>
                </a:solidFill>
                <a:effectLst/>
                <a:latin typeface="Arial" pitchFamily="34" charset="0"/>
                <a:ea typeface="Times New Roman" pitchFamily="18" charset="0"/>
              </a:rPr>
              <a:t>. Branch, Sales Depots etc.</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kumimoji="0" lang="en-US" b="0" i="1" strike="noStrike" cap="none" normalizeH="0" baseline="0" dirty="0" smtClean="0">
                <a:ln>
                  <a:noFill/>
                </a:ln>
                <a:solidFill>
                  <a:schemeClr val="tx1"/>
                </a:solidFill>
                <a:effectLst/>
                <a:latin typeface="Arial" pitchFamily="34" charset="0"/>
                <a:ea typeface="Times New Roman" pitchFamily="18" charset="0"/>
              </a:rPr>
              <a:t>       </a:t>
            </a:r>
            <a:r>
              <a:rPr kumimoji="0" lang="en-US" b="0" i="1" u="sng" strike="noStrike" cap="none" normalizeH="0" baseline="0" dirty="0" smtClean="0">
                <a:ln>
                  <a:noFill/>
                </a:ln>
                <a:solidFill>
                  <a:schemeClr val="tx1"/>
                </a:solidFill>
                <a:effectLst/>
                <a:latin typeface="Arial" pitchFamily="34" charset="0"/>
                <a:ea typeface="Times New Roman" pitchFamily="18" charset="0"/>
              </a:rPr>
              <a:t>How Applicable</a:t>
            </a:r>
            <a:r>
              <a:rPr kumimoji="0" lang="en-US" b="0" i="0" u="sng" strike="noStrike" cap="none" normalizeH="0" baseline="0" dirty="0" smtClean="0">
                <a:ln>
                  <a:noFill/>
                </a:ln>
                <a:solidFill>
                  <a:schemeClr val="tx1"/>
                </a:solidFill>
                <a:effectLst/>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 The audit report should expressly state the fact of the use of such work after exercising </a:t>
            </a: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adequate care and diligence.</a:t>
            </a: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endParaRPr kumimoji="0" lang="en-US" sz="16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arenR" startAt="2"/>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Acceptance as a Principal Auditor</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Check whether own participation is sufficient to be able to act as a principal auditor</a:t>
            </a:r>
          </a:p>
          <a:p>
            <a:pPr marL="228600" marR="0" lvl="0" indent="-228600" algn="l" defTabSz="914400" rtl="0" eaLnBrk="0" fontAlgn="base" latinLnBrk="0" hangingPunct="0">
              <a:lnSpc>
                <a:spcPct val="100000"/>
              </a:lnSpc>
              <a:spcBef>
                <a:spcPct val="0"/>
              </a:spcBef>
              <a:spcAft>
                <a:spcPct val="0"/>
              </a:spcAft>
              <a:buClrTx/>
              <a:buSzTx/>
              <a:tabLst>
                <a:tab pos="495300" algn="l"/>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3) Principal Auditor’s Procedures</a:t>
            </a: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areas requiring special consideration and timetable for the completion of the audit</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significant accounting, auditing and reporting requirements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consider the significant findings of the other auditor</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If necessary, then perform supplementary tests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foreign branch, the principal auditor should consider the qualification, </a:t>
            </a:r>
          </a:p>
          <a:p>
            <a:pPr marL="0" marR="0" lvl="0" indent="0" algn="l" defTabSz="914400" rtl="0" eaLnBrk="0" fontAlgn="base" latinLnBrk="0" hangingPunct="0">
              <a:lnSpc>
                <a:spcPct val="100000"/>
              </a:lnSpc>
              <a:spcBef>
                <a:spcPct val="0"/>
              </a:spcBef>
              <a:spcAft>
                <a:spcPct val="0"/>
              </a:spcAft>
              <a:buClrTx/>
              <a:buSzTx/>
              <a:tabLst>
                <a:tab pos="4953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experience and expertise of  the foreign branch auditor</a:t>
            </a:r>
          </a:p>
          <a:p>
            <a:pPr marL="0" marR="0" lvl="0" indent="0" algn="l" defTabSz="914400" rtl="0" eaLnBrk="0" fontAlgn="base" latinLnBrk="0" hangingPunct="0">
              <a:lnSpc>
                <a:spcPct val="100000"/>
              </a:lnSpc>
              <a:spcBef>
                <a:spcPct val="0"/>
              </a:spcBef>
              <a:spcAft>
                <a:spcPct val="0"/>
              </a:spcAft>
              <a:buClrTx/>
              <a:buSzTx/>
              <a:tabLst>
                <a:tab pos="495300" algn="l"/>
              </a:tabLst>
            </a:pPr>
            <a:endParaRPr kumimoji="0" lang="en-US" sz="1200" b="0" i="0" u="none" strike="noStrike" cap="none" normalizeH="0" baseline="0" dirty="0" smtClean="0">
              <a:ln>
                <a:noFill/>
              </a:ln>
              <a:solidFill>
                <a:schemeClr val="tx1"/>
              </a:solidFill>
              <a:effectLst/>
              <a:latin typeface="Arial" pitchFamily="34" charset="0"/>
            </a:endParaRPr>
          </a:p>
        </p:txBody>
      </p:sp>
      <p:sp>
        <p:nvSpPr>
          <p:cNvPr id="3" name="Rounded Rectangle 2"/>
          <p:cNvSpPr/>
          <p:nvPr/>
        </p:nvSpPr>
        <p:spPr>
          <a:xfrm>
            <a:off x="0" y="0"/>
            <a:ext cx="91440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r>
              <a:rPr lang="en-US" sz="3200" u="sng"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a typeface="Times New Roman" pitchFamily="18" charset="0"/>
              </a:rPr>
              <a:t>AAS-10</a:t>
            </a:r>
            <a:endParaRPr lang="en-US" sz="3200"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ndParaRPr>
          </a:p>
          <a:p>
            <a:pPr lvl="0" algn="ctr" eaLnBrk="0" fontAlgn="base" hangingPunct="0">
              <a:spcBef>
                <a:spcPct val="0"/>
              </a:spcBef>
              <a:spcAft>
                <a:spcPct val="0"/>
              </a:spcAft>
              <a:tabLst>
                <a:tab pos="495300" algn="l"/>
              </a:tabLst>
            </a:pPr>
            <a:r>
              <a:rPr lang="en-US" sz="3200" i="1" u="sng"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a typeface="Times New Roman" pitchFamily="18" charset="0"/>
              </a:rPr>
              <a:t>Using The Work Of Another Auditor</a:t>
            </a:r>
          </a:p>
        </p:txBody>
      </p:sp>
      <p:sp>
        <p:nvSpPr>
          <p:cNvPr id="4" name="Rounded Rectangle 3"/>
          <p:cNvSpPr/>
          <p:nvPr/>
        </p:nvSpPr>
        <p:spPr>
          <a:xfrm>
            <a:off x="-45719" y="1143000"/>
            <a:ext cx="198119" cy="571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839200" y="1143000"/>
            <a:ext cx="304800" cy="571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0" y="6400800"/>
            <a:ext cx="9144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23905"/>
                                        </p:tgtEl>
                                        <p:attrNameLst>
                                          <p:attrName>style.visibility</p:attrName>
                                        </p:attrNameLst>
                                      </p:cBhvr>
                                      <p:to>
                                        <p:strVal val="visible"/>
                                      </p:to>
                                    </p:set>
                                    <p:animEffect transition="in" filter="randombar(vertical)">
                                      <p:cBhvr>
                                        <p:cTn id="12" dur="500"/>
                                        <p:tgtEl>
                                          <p:spTgt spid="123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5"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610600" cy="6155531"/>
          </a:xfrm>
          <a:prstGeom prst="rect">
            <a:avLst/>
          </a:prstGeom>
        </p:spPr>
        <p:txBody>
          <a:bodyPr wrap="square">
            <a:spAutoFit/>
          </a:bodyPr>
          <a:lstStyle/>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r>
              <a:rPr lang="en-US" b="1" dirty="0" smtClean="0">
                <a:latin typeface="Arial" pitchFamily="34" charset="0"/>
                <a:ea typeface="Times New Roman" pitchFamily="18" charset="0"/>
              </a:rPr>
              <a:t>4) Documentation</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endParaRPr lang="en-US" dirty="0" smtClean="0">
              <a:latin typeface="Arial" pitchFamily="34" charset="0"/>
              <a:ea typeface="Times New Roman" pitchFamily="18" charset="0"/>
            </a:endParaRPr>
          </a:p>
          <a:p>
            <a:pPr lvl="0" eaLnBrk="0" fontAlgn="base" hangingPunct="0">
              <a:spcBef>
                <a:spcPct val="0"/>
              </a:spcBef>
              <a:spcAft>
                <a:spcPct val="0"/>
              </a:spcAft>
              <a:tabLst>
                <a:tab pos="495300" algn="l"/>
              </a:tabLst>
            </a:pPr>
            <a:r>
              <a:rPr lang="en-US" b="1" dirty="0" smtClean="0">
                <a:latin typeface="Arial" pitchFamily="34" charset="0"/>
                <a:ea typeface="Times New Roman" pitchFamily="18" charset="0"/>
              </a:rPr>
              <a:t>5) Coordination between the auditors</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b="1" dirty="0" smtClean="0">
                <a:latin typeface="Arial" pitchFamily="34" charset="0"/>
                <a:ea typeface="Times New Roman" pitchFamily="18" charset="0"/>
              </a:rPr>
              <a:t>6) Consideration of Report of Other Auditor</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The principal auditor should consider the qualification of the branch auditor’s</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report in relation to the F/S of the entity as a whole.</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b="1" dirty="0" smtClean="0">
                <a:latin typeface="Arial" pitchFamily="34" charset="0"/>
                <a:ea typeface="Times New Roman" pitchFamily="18" charset="0"/>
              </a:rPr>
              <a:t>7) Division of Responsibility</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The principal auditor’s report should :-</a:t>
            </a:r>
          </a:p>
          <a:p>
            <a:pPr lvl="1" eaLnBrk="0" fontAlgn="base" hangingPunct="0">
              <a:spcBef>
                <a:spcPct val="0"/>
              </a:spcBef>
              <a:spcAft>
                <a:spcPct val="0"/>
              </a:spcAft>
              <a:buFontTx/>
              <a:buChar char="•"/>
              <a:tabLst>
                <a:tab pos="495300" algn="l"/>
              </a:tabLst>
            </a:pPr>
            <a:r>
              <a:rPr lang="en-US" dirty="0" smtClean="0">
                <a:latin typeface="Arial" pitchFamily="34" charset="0"/>
                <a:ea typeface="Times New Roman" pitchFamily="18" charset="0"/>
              </a:rPr>
              <a:t>clearly express the division of responsibility</a:t>
            </a:r>
            <a:endParaRPr lang="en-US" sz="1600" dirty="0" smtClean="0">
              <a:latin typeface="Arial" pitchFamily="34" charset="0"/>
            </a:endParaRPr>
          </a:p>
          <a:p>
            <a:pPr lvl="1" eaLnBrk="0" fontAlgn="base" hangingPunct="0">
              <a:spcBef>
                <a:spcPct val="0"/>
              </a:spcBef>
              <a:spcAft>
                <a:spcPct val="0"/>
              </a:spcAft>
              <a:buFontTx/>
              <a:buChar char="•"/>
              <a:tabLst>
                <a:tab pos="495300" algn="l"/>
              </a:tabLst>
            </a:pPr>
            <a:r>
              <a:rPr lang="en-US" dirty="0" smtClean="0">
                <a:latin typeface="Arial" pitchFamily="34" charset="0"/>
                <a:ea typeface="Times New Roman" pitchFamily="18" charset="0"/>
              </a:rPr>
              <a:t>extent of use of the of the work of branch auditor’s work in the F/S  of the </a:t>
            </a:r>
          </a:p>
          <a:p>
            <a:pPr lvl="1" eaLnBrk="0" fontAlgn="base" hangingPunct="0">
              <a:spcBef>
                <a:spcPct val="0"/>
              </a:spcBef>
              <a:spcAft>
                <a:spcPct val="0"/>
              </a:spcAft>
              <a:tabLst>
                <a:tab pos="495300" algn="l"/>
              </a:tabLst>
            </a:pPr>
            <a:r>
              <a:rPr lang="en-US" dirty="0" smtClean="0">
                <a:latin typeface="Arial" pitchFamily="34" charset="0"/>
                <a:ea typeface="Times New Roman" pitchFamily="18" charset="0"/>
              </a:rPr>
              <a:t>  entity as a whole</a:t>
            </a:r>
            <a:br>
              <a:rPr lang="en-US" dirty="0" smtClean="0">
                <a:latin typeface="Arial" pitchFamily="34" charset="0"/>
                <a:ea typeface="Times New Roman" pitchFamily="18" charset="0"/>
              </a:rPr>
            </a:br>
            <a:r>
              <a:rPr lang="en-US" sz="2000" dirty="0" smtClean="0">
                <a:latin typeface="Arial" pitchFamily="34" charset="0"/>
                <a:ea typeface="Times New Roman" pitchFamily="18" charset="0"/>
              </a:rPr>
              <a:t/>
            </a:r>
            <a:br>
              <a:rPr lang="en-US" sz="2000" dirty="0" smtClean="0">
                <a:latin typeface="Arial" pitchFamily="34" charset="0"/>
                <a:ea typeface="Times New Roman" pitchFamily="18" charset="0"/>
              </a:rPr>
            </a:br>
            <a:endParaRPr lang="en-US" sz="3200" dirty="0" smtClean="0">
              <a:latin typeface="Arial" pitchFamily="34" charset="0"/>
            </a:endParaRPr>
          </a:p>
        </p:txBody>
      </p:sp>
      <p:sp>
        <p:nvSpPr>
          <p:cNvPr id="3" name="Rounded Rectangle 2"/>
          <p:cNvSpPr/>
          <p:nvPr/>
        </p:nvSpPr>
        <p:spPr>
          <a:xfrm>
            <a:off x="0" y="0"/>
            <a:ext cx="91440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r>
              <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AAS-10</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ndParaRPr>
          </a:p>
          <a:p>
            <a:pPr lvl="0" algn="ctr" eaLnBrk="0" fontAlgn="base" hangingPunct="0">
              <a:spcBef>
                <a:spcPct val="0"/>
              </a:spcBef>
              <a:spcAft>
                <a:spcPct val="0"/>
              </a:spcAft>
              <a:tabLst>
                <a:tab pos="495300" algn="l"/>
              </a:tabLst>
            </a:pPr>
            <a:r>
              <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Using The Work Of Another Auditor (CONTD…)</a:t>
            </a:r>
          </a:p>
        </p:txBody>
      </p:sp>
      <p:sp>
        <p:nvSpPr>
          <p:cNvPr id="4" name="Rounded Rectangle 3"/>
          <p:cNvSpPr/>
          <p:nvPr/>
        </p:nvSpPr>
        <p:spPr>
          <a:xfrm>
            <a:off x="0" y="1600200"/>
            <a:ext cx="228600" cy="525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
        <p:nvSpPr>
          <p:cNvPr id="5" name="Rounded Rectangle 4"/>
          <p:cNvSpPr/>
          <p:nvPr/>
        </p:nvSpPr>
        <p:spPr>
          <a:xfrm>
            <a:off x="8839200" y="1600200"/>
            <a:ext cx="304800" cy="525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
        <p:nvSpPr>
          <p:cNvPr id="6" name="Rounded Rectangle 5"/>
          <p:cNvSpPr/>
          <p:nvPr/>
        </p:nvSpPr>
        <p:spPr>
          <a:xfrm>
            <a:off x="228600" y="6324600"/>
            <a:ext cx="8610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Tree>
  </p:cSld>
  <p:clrMapOvr>
    <a:masterClrMapping/>
  </p:clrMapOvr>
  <p:transition spd="med">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
          <p:cNvSpPr>
            <a:spLocks noChangeArrowheads="1"/>
          </p:cNvSpPr>
          <p:nvPr/>
        </p:nvSpPr>
        <p:spPr bwMode="auto">
          <a:xfrm>
            <a:off x="0" y="1143000"/>
            <a:ext cx="914400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Tx/>
              <a:buAutoNum type="arabicParenR"/>
              <a:tabLst>
                <a:tab pos="457200" algn="l"/>
              </a:tabLst>
            </a:pPr>
            <a:endParaRPr kumimoji="0" lang="en-US" sz="2000" b="1" i="0" u="none" strike="noStrike" cap="none" normalizeH="0" baseline="0" dirty="0" smtClean="0">
              <a:ln>
                <a:noFill/>
              </a:ln>
              <a:solidFill>
                <a:srgbClr val="7030A0"/>
              </a:solidFill>
              <a:effectLst/>
              <a:latin typeface="Arial" pitchFamily="34" charset="0"/>
              <a:ea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arenR"/>
              <a:tabLst>
                <a:tab pos="457200" algn="l"/>
              </a:tabLst>
            </a:pPr>
            <a:r>
              <a:rPr kumimoji="0" lang="en-US" sz="2000" i="0" u="none" strike="noStrike" cap="none" normalizeH="0" baseline="0" dirty="0" smtClean="0">
                <a:ln>
                  <a:noFill/>
                </a:ln>
                <a:effectLst/>
                <a:latin typeface="Arial" pitchFamily="34" charset="0"/>
                <a:ea typeface="Times New Roman" pitchFamily="18" charset="0"/>
              </a:rPr>
              <a:t>Acknowledgement of the management of it’s responsibility for the </a:t>
            </a:r>
          </a:p>
          <a:p>
            <a:pPr marL="457200" marR="0" lvl="0" indent="-457200" algn="l" defTabSz="914400" rtl="0" eaLnBrk="0" fontAlgn="base" latinLnBrk="0" hangingPunct="0">
              <a:lnSpc>
                <a:spcPct val="100000"/>
              </a:lnSpc>
              <a:spcBef>
                <a:spcPct val="0"/>
              </a:spcBef>
              <a:spcAft>
                <a:spcPct val="0"/>
              </a:spcAft>
              <a:buClrTx/>
              <a:buSzTx/>
              <a:tabLst>
                <a:tab pos="457200" algn="l"/>
              </a:tabLst>
            </a:pPr>
            <a:r>
              <a:rPr lang="en-US" sz="2000" dirty="0" smtClean="0">
                <a:latin typeface="Arial" pitchFamily="34" charset="0"/>
                <a:ea typeface="Times New Roman" pitchFamily="18" charset="0"/>
              </a:rPr>
              <a:t>	</a:t>
            </a:r>
            <a:r>
              <a:rPr kumimoji="0" lang="en-US" sz="2000" i="0" u="none" strike="noStrike" cap="none" normalizeH="0" baseline="0" dirty="0" smtClean="0">
                <a:ln>
                  <a:noFill/>
                </a:ln>
                <a:effectLst/>
                <a:latin typeface="Arial" pitchFamily="34" charset="0"/>
                <a:ea typeface="Times New Roman" pitchFamily="18" charset="0"/>
              </a:rPr>
              <a:t>Financial Information</a:t>
            </a:r>
            <a:br>
              <a:rPr kumimoji="0" lang="en-US" sz="2000" i="0" u="none" strike="noStrike" cap="none" normalizeH="0" baseline="0" dirty="0" smtClean="0">
                <a:ln>
                  <a:noFill/>
                </a:ln>
                <a:effectLst/>
                <a:latin typeface="Arial" pitchFamily="34" charset="0"/>
                <a:ea typeface="Times New Roman" pitchFamily="18" charset="0"/>
              </a:rPr>
            </a:br>
            <a:endParaRPr kumimoji="0" lang="en-US"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effectLst/>
                <a:latin typeface="Arial" pitchFamily="34" charset="0"/>
                <a:ea typeface="Times New Roman" pitchFamily="18" charset="0"/>
              </a:rPr>
              <a:t>2) Representations by management as Audit Evidence</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a) Obtain supportive evidences from sources whether within or outside 	   the entity</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b) Evaluate representations by management in comparison with other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lang="en-US" sz="2000" dirty="0" smtClean="0">
                <a:latin typeface="Arial" pitchFamily="34" charset="0"/>
                <a:ea typeface="Times New Roman" pitchFamily="18" charset="0"/>
              </a:rPr>
              <a:t>         </a:t>
            </a:r>
            <a:r>
              <a:rPr kumimoji="0" lang="en-US" sz="2000" i="0" u="none" strike="noStrike" cap="none" normalizeH="0" baseline="0" dirty="0" smtClean="0">
                <a:ln>
                  <a:noFill/>
                </a:ln>
                <a:effectLst/>
                <a:latin typeface="Arial" pitchFamily="34" charset="0"/>
                <a:ea typeface="Times New Roman" pitchFamily="18" charset="0"/>
              </a:rPr>
              <a:t>evidences</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effectLst/>
                <a:latin typeface="Arial" pitchFamily="34" charset="0"/>
                <a:ea typeface="Times New Roman" pitchFamily="18" charset="0"/>
              </a:rPr>
              <a:t>     c) Consider the authority of the person issuing such representation</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3) Contradictory view with the management</a:t>
            </a:r>
            <a:endParaRPr kumimoji="0" lang="en-US" i="0" u="none" strike="noStrike" cap="none" normalizeH="0" baseline="0" dirty="0" smtClean="0">
              <a:ln>
                <a:noFill/>
              </a:ln>
              <a:effectLst/>
              <a:latin typeface="Arial" pitchFamily="34" charset="0"/>
            </a:endParaRPr>
          </a:p>
          <a:p>
            <a:pPr lvl="1"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In such cases the auditor should himself prepare the letter and forward it to the management to acknowledge the same.</a:t>
            </a:r>
            <a:endParaRPr kumimoji="0" lang="en-US" i="0" u="none" strike="noStrike" cap="none" normalizeH="0" baseline="0" dirty="0" smtClean="0">
              <a:ln>
                <a:noFill/>
              </a:ln>
              <a:effectLst/>
              <a:latin typeface="Arial" pitchFamily="34" charset="0"/>
            </a:endParaRPr>
          </a:p>
          <a:p>
            <a:pPr lvl="1" algn="just"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Upon it’s refusal the auditor should </a:t>
            </a:r>
            <a:r>
              <a:rPr kumimoji="0" lang="en-US" sz="1600" i="1" u="none" strike="noStrike" cap="none" normalizeH="0" baseline="0" dirty="0" smtClean="0">
                <a:ln>
                  <a:noFill/>
                </a:ln>
                <a:effectLst/>
                <a:latin typeface="Arial" pitchFamily="34" charset="0"/>
                <a:ea typeface="Times New Roman" pitchFamily="18" charset="0"/>
              </a:rPr>
              <a:t>RECONSIDER</a:t>
            </a:r>
            <a:r>
              <a:rPr kumimoji="0" lang="en-US" sz="2000" i="0" u="none" strike="noStrike" cap="none" normalizeH="0" baseline="0" dirty="0" smtClean="0">
                <a:ln>
                  <a:noFill/>
                </a:ln>
                <a:effectLst/>
                <a:latin typeface="Arial" pitchFamily="34" charset="0"/>
                <a:ea typeface="Times New Roman" pitchFamily="18" charset="0"/>
              </a:rPr>
              <a:t> the earlier representation</a:t>
            </a:r>
          </a:p>
          <a:p>
            <a:pPr lvl="1"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 Mention the facts in the audit report</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3200" b="0" i="0" u="none" strike="noStrike" cap="none" normalizeH="0" baseline="0" dirty="0" smtClean="0">
              <a:ln>
                <a:noFill/>
              </a:ln>
              <a:solidFill>
                <a:schemeClr val="tx1"/>
              </a:solidFill>
              <a:effectLst/>
              <a:latin typeface="Arial" pitchFamily="34" charset="0"/>
            </a:endParaRPr>
          </a:p>
        </p:txBody>
      </p:sp>
      <p:sp>
        <p:nvSpPr>
          <p:cNvPr id="5" name="Bevel 4"/>
          <p:cNvSpPr/>
          <p:nvPr/>
        </p:nvSpPr>
        <p:spPr>
          <a:xfrm>
            <a:off x="0" y="0"/>
            <a:ext cx="9144000" cy="1143000"/>
          </a:xfrm>
          <a:prstGeom prst="bevel">
            <a:avLst/>
          </a:prstGeom>
        </p:spPr>
        <p:style>
          <a:lnRef idx="3">
            <a:schemeClr val="lt1"/>
          </a:lnRef>
          <a:fillRef idx="1">
            <a:schemeClr val="accent3"/>
          </a:fillRef>
          <a:effectRef idx="1">
            <a:schemeClr val="accent3"/>
          </a:effectRef>
          <a:fontRef idx="minor">
            <a:schemeClr val="lt1"/>
          </a:fontRef>
        </p:style>
        <p:txBody>
          <a:bodyPr rtlCol="0" anchor="ctr"/>
          <a:lstStyle/>
          <a:p>
            <a:pPr lvl="0" algn="ctr" fontAlgn="base">
              <a:spcBef>
                <a:spcPct val="0"/>
              </a:spcBef>
              <a:spcAft>
                <a:spcPct val="0"/>
              </a:spcAft>
              <a:tabLst>
                <a:tab pos="457200" algn="l"/>
              </a:tabLst>
            </a:pPr>
            <a:r>
              <a:rPr lang="en-US" sz="2800" b="1" i="1" u="sng" dirty="0" smtClean="0">
                <a:solidFill>
                  <a:schemeClr val="bg2">
                    <a:lumMod val="75000"/>
                  </a:schemeClr>
                </a:solidFill>
                <a:latin typeface="Arial" pitchFamily="34" charset="0"/>
                <a:ea typeface="Times New Roman" pitchFamily="18" charset="0"/>
              </a:rPr>
              <a:t>AAS-11</a:t>
            </a:r>
            <a:endParaRPr lang="en-US" sz="2000" i="1" dirty="0" smtClean="0">
              <a:solidFill>
                <a:schemeClr val="bg2">
                  <a:lumMod val="75000"/>
                </a:schemeClr>
              </a:solidFill>
              <a:latin typeface="Arial" pitchFamily="34" charset="0"/>
            </a:endParaRPr>
          </a:p>
          <a:p>
            <a:pPr lvl="0" algn="ctr" eaLnBrk="0" fontAlgn="base" hangingPunct="0">
              <a:spcBef>
                <a:spcPct val="0"/>
              </a:spcBef>
              <a:spcAft>
                <a:spcPct val="0"/>
              </a:spcAft>
              <a:tabLst>
                <a:tab pos="457200" algn="l"/>
              </a:tabLst>
            </a:pPr>
            <a:r>
              <a:rPr lang="en-US" sz="2800" b="1" i="1" u="sng" dirty="0" smtClean="0">
                <a:solidFill>
                  <a:schemeClr val="bg2">
                    <a:lumMod val="75000"/>
                  </a:schemeClr>
                </a:solidFill>
                <a:latin typeface="Arial" pitchFamily="34" charset="0"/>
                <a:ea typeface="Times New Roman" pitchFamily="18" charset="0"/>
              </a:rPr>
              <a:t>Management Representation</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20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137217">
                                            <p:txEl>
                                              <p:pRg st="1" end="1"/>
                                            </p:txEl>
                                          </p:spTgt>
                                        </p:tgtEl>
                                        <p:attrNameLst>
                                          <p:attrName>style.visibility</p:attrName>
                                        </p:attrNameLst>
                                      </p:cBhvr>
                                      <p:to>
                                        <p:strVal val="visible"/>
                                      </p:to>
                                    </p:set>
                                    <p:anim calcmode="lin" valueType="num">
                                      <p:cBhvr additive="base">
                                        <p:cTn id="18" dur="2000" fill="hold"/>
                                        <p:tgtEl>
                                          <p:spTgt spid="137217">
                                            <p:txEl>
                                              <p:pRg st="1" end="1"/>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137217">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6" fill="hold" grpId="0" nodeType="withEffect">
                                  <p:stCondLst>
                                    <p:cond delay="0"/>
                                  </p:stCondLst>
                                  <p:childTnLst>
                                    <p:set>
                                      <p:cBhvr>
                                        <p:cTn id="21" dur="1" fill="hold">
                                          <p:stCondLst>
                                            <p:cond delay="0"/>
                                          </p:stCondLst>
                                        </p:cTn>
                                        <p:tgtEl>
                                          <p:spTgt spid="137217">
                                            <p:txEl>
                                              <p:pRg st="2" end="2"/>
                                            </p:txEl>
                                          </p:spTgt>
                                        </p:tgtEl>
                                        <p:attrNameLst>
                                          <p:attrName>style.visibility</p:attrName>
                                        </p:attrNameLst>
                                      </p:cBhvr>
                                      <p:to>
                                        <p:strVal val="visible"/>
                                      </p:to>
                                    </p:set>
                                    <p:anim calcmode="lin" valueType="num">
                                      <p:cBhvr additive="base">
                                        <p:cTn id="22" dur="2000" fill="hold"/>
                                        <p:tgtEl>
                                          <p:spTgt spid="137217">
                                            <p:txEl>
                                              <p:pRg st="2" end="2"/>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37217">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6" fill="hold" grpId="0" nodeType="withEffect">
                                  <p:stCondLst>
                                    <p:cond delay="0"/>
                                  </p:stCondLst>
                                  <p:childTnLst>
                                    <p:set>
                                      <p:cBhvr>
                                        <p:cTn id="25" dur="1" fill="hold">
                                          <p:stCondLst>
                                            <p:cond delay="0"/>
                                          </p:stCondLst>
                                        </p:cTn>
                                        <p:tgtEl>
                                          <p:spTgt spid="137217">
                                            <p:txEl>
                                              <p:pRg st="3" end="3"/>
                                            </p:txEl>
                                          </p:spTgt>
                                        </p:tgtEl>
                                        <p:attrNameLst>
                                          <p:attrName>style.visibility</p:attrName>
                                        </p:attrNameLst>
                                      </p:cBhvr>
                                      <p:to>
                                        <p:strVal val="visible"/>
                                      </p:to>
                                    </p:set>
                                    <p:anim calcmode="lin" valueType="num">
                                      <p:cBhvr additive="base">
                                        <p:cTn id="26" dur="2000" fill="hold"/>
                                        <p:tgtEl>
                                          <p:spTgt spid="137217">
                                            <p:txEl>
                                              <p:pRg st="3" end="3"/>
                                            </p:txEl>
                                          </p:spTgt>
                                        </p:tgtEl>
                                        <p:attrNameLst>
                                          <p:attrName>ppt_x</p:attrName>
                                        </p:attrNameLst>
                                      </p:cBhvr>
                                      <p:tavLst>
                                        <p:tav tm="0">
                                          <p:val>
                                            <p:strVal val="1+#ppt_w/2"/>
                                          </p:val>
                                        </p:tav>
                                        <p:tav tm="100000">
                                          <p:val>
                                            <p:strVal val="#ppt_x"/>
                                          </p:val>
                                        </p:tav>
                                      </p:tavLst>
                                    </p:anim>
                                    <p:anim calcmode="lin" valueType="num">
                                      <p:cBhvr additive="base">
                                        <p:cTn id="27" dur="2000" fill="hold"/>
                                        <p:tgtEl>
                                          <p:spTgt spid="137217">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6" fill="hold" grpId="0" nodeType="withEffect">
                                  <p:stCondLst>
                                    <p:cond delay="0"/>
                                  </p:stCondLst>
                                  <p:childTnLst>
                                    <p:set>
                                      <p:cBhvr>
                                        <p:cTn id="29" dur="1" fill="hold">
                                          <p:stCondLst>
                                            <p:cond delay="0"/>
                                          </p:stCondLst>
                                        </p:cTn>
                                        <p:tgtEl>
                                          <p:spTgt spid="137217">
                                            <p:txEl>
                                              <p:pRg st="4" end="4"/>
                                            </p:txEl>
                                          </p:spTgt>
                                        </p:tgtEl>
                                        <p:attrNameLst>
                                          <p:attrName>style.visibility</p:attrName>
                                        </p:attrNameLst>
                                      </p:cBhvr>
                                      <p:to>
                                        <p:strVal val="visible"/>
                                      </p:to>
                                    </p:set>
                                    <p:anim calcmode="lin" valueType="num">
                                      <p:cBhvr additive="base">
                                        <p:cTn id="30" dur="2000" fill="hold"/>
                                        <p:tgtEl>
                                          <p:spTgt spid="137217">
                                            <p:txEl>
                                              <p:pRg st="4" end="4"/>
                                            </p:txEl>
                                          </p:spTgt>
                                        </p:tgtEl>
                                        <p:attrNameLst>
                                          <p:attrName>ppt_x</p:attrName>
                                        </p:attrNameLst>
                                      </p:cBhvr>
                                      <p:tavLst>
                                        <p:tav tm="0">
                                          <p:val>
                                            <p:strVal val="1+#ppt_w/2"/>
                                          </p:val>
                                        </p:tav>
                                        <p:tav tm="100000">
                                          <p:val>
                                            <p:strVal val="#ppt_x"/>
                                          </p:val>
                                        </p:tav>
                                      </p:tavLst>
                                    </p:anim>
                                    <p:anim calcmode="lin" valueType="num">
                                      <p:cBhvr additive="base">
                                        <p:cTn id="31" dur="2000" fill="hold"/>
                                        <p:tgtEl>
                                          <p:spTgt spid="137217">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6" fill="hold" grpId="0" nodeType="withEffect">
                                  <p:stCondLst>
                                    <p:cond delay="0"/>
                                  </p:stCondLst>
                                  <p:childTnLst>
                                    <p:set>
                                      <p:cBhvr>
                                        <p:cTn id="33" dur="1" fill="hold">
                                          <p:stCondLst>
                                            <p:cond delay="0"/>
                                          </p:stCondLst>
                                        </p:cTn>
                                        <p:tgtEl>
                                          <p:spTgt spid="137217">
                                            <p:txEl>
                                              <p:pRg st="5" end="5"/>
                                            </p:txEl>
                                          </p:spTgt>
                                        </p:tgtEl>
                                        <p:attrNameLst>
                                          <p:attrName>style.visibility</p:attrName>
                                        </p:attrNameLst>
                                      </p:cBhvr>
                                      <p:to>
                                        <p:strVal val="visible"/>
                                      </p:to>
                                    </p:set>
                                    <p:anim calcmode="lin" valueType="num">
                                      <p:cBhvr additive="base">
                                        <p:cTn id="34" dur="2000" fill="hold"/>
                                        <p:tgtEl>
                                          <p:spTgt spid="137217">
                                            <p:txEl>
                                              <p:pRg st="5" end="5"/>
                                            </p:txEl>
                                          </p:spTgt>
                                        </p:tgtEl>
                                        <p:attrNameLst>
                                          <p:attrName>ppt_x</p:attrName>
                                        </p:attrNameLst>
                                      </p:cBhvr>
                                      <p:tavLst>
                                        <p:tav tm="0">
                                          <p:val>
                                            <p:strVal val="1+#ppt_w/2"/>
                                          </p:val>
                                        </p:tav>
                                        <p:tav tm="100000">
                                          <p:val>
                                            <p:strVal val="#ppt_x"/>
                                          </p:val>
                                        </p:tav>
                                      </p:tavLst>
                                    </p:anim>
                                    <p:anim calcmode="lin" valueType="num">
                                      <p:cBhvr additive="base">
                                        <p:cTn id="35" dur="2000" fill="hold"/>
                                        <p:tgtEl>
                                          <p:spTgt spid="137217">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137217">
                                            <p:txEl>
                                              <p:pRg st="6" end="6"/>
                                            </p:txEl>
                                          </p:spTgt>
                                        </p:tgtEl>
                                        <p:attrNameLst>
                                          <p:attrName>style.visibility</p:attrName>
                                        </p:attrNameLst>
                                      </p:cBhvr>
                                      <p:to>
                                        <p:strVal val="visible"/>
                                      </p:to>
                                    </p:set>
                                    <p:anim calcmode="lin" valueType="num">
                                      <p:cBhvr additive="base">
                                        <p:cTn id="38" dur="2000" fill="hold"/>
                                        <p:tgtEl>
                                          <p:spTgt spid="137217">
                                            <p:txEl>
                                              <p:pRg st="6" end="6"/>
                                            </p:txEl>
                                          </p:spTgt>
                                        </p:tgtEl>
                                        <p:attrNameLst>
                                          <p:attrName>ppt_x</p:attrName>
                                        </p:attrNameLst>
                                      </p:cBhvr>
                                      <p:tavLst>
                                        <p:tav tm="0">
                                          <p:val>
                                            <p:strVal val="1+#ppt_w/2"/>
                                          </p:val>
                                        </p:tav>
                                        <p:tav tm="100000">
                                          <p:val>
                                            <p:strVal val="#ppt_x"/>
                                          </p:val>
                                        </p:tav>
                                      </p:tavLst>
                                    </p:anim>
                                    <p:anim calcmode="lin" valueType="num">
                                      <p:cBhvr additive="base">
                                        <p:cTn id="39" dur="2000" fill="hold"/>
                                        <p:tgtEl>
                                          <p:spTgt spid="137217">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6" fill="hold" grpId="0" nodeType="withEffect">
                                  <p:stCondLst>
                                    <p:cond delay="0"/>
                                  </p:stCondLst>
                                  <p:childTnLst>
                                    <p:set>
                                      <p:cBhvr>
                                        <p:cTn id="41" dur="1" fill="hold">
                                          <p:stCondLst>
                                            <p:cond delay="0"/>
                                          </p:stCondLst>
                                        </p:cTn>
                                        <p:tgtEl>
                                          <p:spTgt spid="137217">
                                            <p:txEl>
                                              <p:pRg st="7" end="7"/>
                                            </p:txEl>
                                          </p:spTgt>
                                        </p:tgtEl>
                                        <p:attrNameLst>
                                          <p:attrName>style.visibility</p:attrName>
                                        </p:attrNameLst>
                                      </p:cBhvr>
                                      <p:to>
                                        <p:strVal val="visible"/>
                                      </p:to>
                                    </p:set>
                                    <p:anim calcmode="lin" valueType="num">
                                      <p:cBhvr additive="base">
                                        <p:cTn id="42" dur="2000" fill="hold"/>
                                        <p:tgtEl>
                                          <p:spTgt spid="137217">
                                            <p:txEl>
                                              <p:pRg st="7" end="7"/>
                                            </p:txEl>
                                          </p:spTgt>
                                        </p:tgtEl>
                                        <p:attrNameLst>
                                          <p:attrName>ppt_x</p:attrName>
                                        </p:attrNameLst>
                                      </p:cBhvr>
                                      <p:tavLst>
                                        <p:tav tm="0">
                                          <p:val>
                                            <p:strVal val="1+#ppt_w/2"/>
                                          </p:val>
                                        </p:tav>
                                        <p:tav tm="100000">
                                          <p:val>
                                            <p:strVal val="#ppt_x"/>
                                          </p:val>
                                        </p:tav>
                                      </p:tavLst>
                                    </p:anim>
                                    <p:anim calcmode="lin" valueType="num">
                                      <p:cBhvr additive="base">
                                        <p:cTn id="43" dur="2000" fill="hold"/>
                                        <p:tgtEl>
                                          <p:spTgt spid="137217">
                                            <p:txEl>
                                              <p:pRg st="7" end="7"/>
                                            </p:txEl>
                                          </p:spTgt>
                                        </p:tgtEl>
                                        <p:attrNameLst>
                                          <p:attrName>ppt_y</p:attrName>
                                        </p:attrNameLst>
                                      </p:cBhvr>
                                      <p:tavLst>
                                        <p:tav tm="0">
                                          <p:val>
                                            <p:strVal val="1+#ppt_h/2"/>
                                          </p:val>
                                        </p:tav>
                                        <p:tav tm="100000">
                                          <p:val>
                                            <p:strVal val="#ppt_y"/>
                                          </p:val>
                                        </p:tav>
                                      </p:tavLst>
                                    </p:anim>
                                  </p:childTnLst>
                                </p:cTn>
                              </p:par>
                              <p:par>
                                <p:cTn id="44" presetID="2" presetClass="entr" presetSubtype="6" fill="hold" grpId="0" nodeType="withEffect">
                                  <p:stCondLst>
                                    <p:cond delay="0"/>
                                  </p:stCondLst>
                                  <p:childTnLst>
                                    <p:set>
                                      <p:cBhvr>
                                        <p:cTn id="45" dur="1" fill="hold">
                                          <p:stCondLst>
                                            <p:cond delay="0"/>
                                          </p:stCondLst>
                                        </p:cTn>
                                        <p:tgtEl>
                                          <p:spTgt spid="137217">
                                            <p:txEl>
                                              <p:pRg st="8" end="8"/>
                                            </p:txEl>
                                          </p:spTgt>
                                        </p:tgtEl>
                                        <p:attrNameLst>
                                          <p:attrName>style.visibility</p:attrName>
                                        </p:attrNameLst>
                                      </p:cBhvr>
                                      <p:to>
                                        <p:strVal val="visible"/>
                                      </p:to>
                                    </p:set>
                                    <p:anim calcmode="lin" valueType="num">
                                      <p:cBhvr additive="base">
                                        <p:cTn id="46" dur="2000" fill="hold"/>
                                        <p:tgtEl>
                                          <p:spTgt spid="137217">
                                            <p:txEl>
                                              <p:pRg st="8" end="8"/>
                                            </p:txEl>
                                          </p:spTgt>
                                        </p:tgtEl>
                                        <p:attrNameLst>
                                          <p:attrName>ppt_x</p:attrName>
                                        </p:attrNameLst>
                                      </p:cBhvr>
                                      <p:tavLst>
                                        <p:tav tm="0">
                                          <p:val>
                                            <p:strVal val="1+#ppt_w/2"/>
                                          </p:val>
                                        </p:tav>
                                        <p:tav tm="100000">
                                          <p:val>
                                            <p:strVal val="#ppt_x"/>
                                          </p:val>
                                        </p:tav>
                                      </p:tavLst>
                                    </p:anim>
                                    <p:anim calcmode="lin" valueType="num">
                                      <p:cBhvr additive="base">
                                        <p:cTn id="47" dur="2000" fill="hold"/>
                                        <p:tgtEl>
                                          <p:spTgt spid="13721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7" grpId="0" build="allAtOnce"/>
      <p:bldP spid="5"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51557" name="Rectangle 5"/>
          <p:cNvSpPr>
            <a:spLocks noChangeArrowheads="1"/>
          </p:cNvSpPr>
          <p:nvPr/>
        </p:nvSpPr>
        <p:spPr bwMode="auto">
          <a:xfrm>
            <a:off x="0" y="0"/>
            <a:ext cx="9144000" cy="76020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600" b="1"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Times New Roman" pitchFamily="18" charset="0"/>
              </a:rPr>
              <a:t>1) Introduction</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COLLECTIVE RESPONSIBILITY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2) Division of Work</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 On the basis of geographical locations, functional areas &amp; activities etc.</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b) It should be adequately documented &amp; communicated to the entity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3) Coordination among the Joint Auditors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4) Relationship among the Joint Auditors</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Each joint auditor is </a:t>
            </a:r>
            <a:r>
              <a:rPr kumimoji="0" lang="en-US" sz="1600" b="0" i="0" u="sng" strike="noStrike" cap="none" normalizeH="0" baseline="0" dirty="0" smtClean="0">
                <a:ln>
                  <a:noFill/>
                </a:ln>
                <a:solidFill>
                  <a:schemeClr val="tx1"/>
                </a:solidFill>
                <a:effectLst/>
                <a:latin typeface="Arial" pitchFamily="34" charset="0"/>
                <a:ea typeface="Times New Roman" pitchFamily="18" charset="0"/>
              </a:rPr>
              <a:t>SOLELY RESPONSIBLE</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for the work allotted to him</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b="1" i="1" u="none" strike="noStrike" cap="none" normalizeH="0" baseline="0" dirty="0" smtClean="0">
                <a:ln>
                  <a:noFill/>
                </a:ln>
                <a:solidFill>
                  <a:schemeClr val="tx1"/>
                </a:solidFill>
                <a:effectLst/>
                <a:latin typeface="Arial" pitchFamily="34" charset="0"/>
                <a:ea typeface="Times New Roman" pitchFamily="18" charset="0"/>
              </a:rPr>
              <a:t>except</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in the following cases where they are </a:t>
            </a:r>
            <a:r>
              <a:rPr kumimoji="0" lang="en-US" sz="1600" b="0" i="0" u="sng" strike="noStrike" cap="none" normalizeH="0" baseline="0" dirty="0" smtClean="0">
                <a:ln>
                  <a:noFill/>
                </a:ln>
                <a:solidFill>
                  <a:schemeClr val="tx1"/>
                </a:solidFill>
                <a:effectLst/>
                <a:latin typeface="Arial" pitchFamily="34" charset="0"/>
                <a:ea typeface="Times New Roman" pitchFamily="18" charset="0"/>
              </a:rPr>
              <a:t>Jointly &amp; Severally</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responsible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 Compliance and Disclosure requirements as per </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Statute</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b) undivided work</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c) collective decisions on any task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5) Reliance upon work performed by other Joint Auditors</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One Joint Auditor can rely upon the work of the other Joint Auditor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No further Checking / Test Checking is required to be done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a typeface="Times New Roman" pitchFamily="18" charset="0"/>
            </a:endParaRPr>
          </a:p>
          <a:p>
            <a:pPr lvl="0" fontAlgn="base">
              <a:spcBef>
                <a:spcPct val="0"/>
              </a:spcBef>
              <a:spcAft>
                <a:spcPct val="0"/>
              </a:spcAft>
            </a:pPr>
            <a:r>
              <a:rPr lang="en-US" sz="1600" b="1" dirty="0" smtClean="0">
                <a:latin typeface="Arial" pitchFamily="34" charset="0"/>
                <a:ea typeface="Times New Roman" pitchFamily="18" charset="0"/>
              </a:rPr>
              <a:t>6) Reporting Responsibilities</a:t>
            </a:r>
          </a:p>
          <a:p>
            <a:pPr lvl="0" fontAlgn="base">
              <a:spcBef>
                <a:spcPct val="0"/>
              </a:spcBef>
              <a:spcAft>
                <a:spcPct val="0"/>
              </a:spcAft>
            </a:pPr>
            <a:r>
              <a:rPr lang="en-US" sz="1600" dirty="0" smtClean="0">
                <a:latin typeface="Arial" pitchFamily="34" charset="0"/>
                <a:ea typeface="Times New Roman" pitchFamily="18" charset="0"/>
              </a:rPr>
              <a:t>    Any Disagreement                              Each One                                   Express own opinion</a:t>
            </a:r>
            <a:endParaRPr lang="en-US" sz="1400" dirty="0" smtClean="0">
              <a:latin typeface="Arial" pitchFamily="34" charset="0"/>
            </a:endParaRPr>
          </a:p>
          <a:p>
            <a:pPr lvl="0" eaLnBrk="0" fontAlgn="base" hangingPunct="0">
              <a:spcBef>
                <a:spcPct val="0"/>
              </a:spcBef>
              <a:spcAft>
                <a:spcPct val="0"/>
              </a:spcAft>
            </a:pPr>
            <a:r>
              <a:rPr lang="en-US" sz="1600" dirty="0" smtClean="0">
                <a:latin typeface="Arial" pitchFamily="34" charset="0"/>
                <a:ea typeface="Times New Roman" pitchFamily="18" charset="0"/>
              </a:rPr>
              <a:t>                                                              Joint Auditor                                thru a separate report</a:t>
            </a:r>
            <a:endParaRPr lang="en-US" sz="140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400" b="0" i="0" u="none" strike="noStrike" cap="none" normalizeH="0" baseline="0" dirty="0" smtClean="0">
              <a:ln>
                <a:noFill/>
              </a:ln>
              <a:solidFill>
                <a:schemeClr val="tx1"/>
              </a:solidFill>
              <a:effectLst/>
              <a:latin typeface="Arial" pitchFamily="34" charset="0"/>
            </a:endParaRPr>
          </a:p>
        </p:txBody>
      </p:sp>
      <p:sp>
        <p:nvSpPr>
          <p:cNvPr id="15156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 name="Action Button: Forward or Next 11">
            <a:hlinkClick r:id="" action="ppaction://hlinkshowjump?jump=nextslide" highlightClick="1"/>
          </p:cNvPr>
          <p:cNvSpPr/>
          <p:nvPr/>
        </p:nvSpPr>
        <p:spPr>
          <a:xfrm>
            <a:off x="2057400" y="6248400"/>
            <a:ext cx="1447800" cy="381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ction Button: Forward or Next 12">
            <a:hlinkClick r:id="" action="ppaction://hlinkshowjump?jump=nextslide" highlightClick="1"/>
          </p:cNvPr>
          <p:cNvSpPr/>
          <p:nvPr/>
        </p:nvSpPr>
        <p:spPr>
          <a:xfrm>
            <a:off x="4800600" y="6172200"/>
            <a:ext cx="1524000" cy="457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667000" y="0"/>
            <a:ext cx="3810000" cy="1219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lvl="0" algn="ctr" fontAlgn="base">
              <a:spcBef>
                <a:spcPct val="0"/>
              </a:spcBef>
              <a:spcAft>
                <a:spcPct val="0"/>
              </a:spcAft>
            </a:pPr>
            <a:r>
              <a:rPr lang="en-US" sz="2400" b="1" u="sng" dirty="0" smtClean="0">
                <a:solidFill>
                  <a:schemeClr val="tx1"/>
                </a:solidFill>
                <a:latin typeface="Arial" pitchFamily="34" charset="0"/>
                <a:ea typeface="Times New Roman" pitchFamily="18" charset="0"/>
              </a:rPr>
              <a:t>AAS-12</a:t>
            </a:r>
            <a:endParaRPr lang="en-US" sz="2400" dirty="0" smtClean="0">
              <a:solidFill>
                <a:schemeClr val="tx1"/>
              </a:solidFill>
              <a:latin typeface="Arial" pitchFamily="34" charset="0"/>
            </a:endParaRPr>
          </a:p>
          <a:p>
            <a:pPr lvl="0" algn="ctr" eaLnBrk="0" fontAlgn="base" hangingPunct="0">
              <a:spcBef>
                <a:spcPct val="0"/>
              </a:spcBef>
              <a:spcAft>
                <a:spcPct val="0"/>
              </a:spcAft>
            </a:pPr>
            <a:r>
              <a:rPr lang="en-US" sz="2800" b="1" u="sng" dirty="0" smtClean="0">
                <a:solidFill>
                  <a:schemeClr val="tx1"/>
                </a:solidFill>
                <a:latin typeface="Arial" pitchFamily="34" charset="0"/>
                <a:ea typeface="Times New Roman" pitchFamily="18" charset="0"/>
              </a:rPr>
              <a:t>Joint Auditors</a:t>
            </a:r>
            <a:endParaRPr lang="en-US" sz="2800" dirty="0" smtClean="0">
              <a:solidFill>
                <a:schemeClr val="tx1"/>
              </a:solidFill>
              <a:latin typeface="Arial" pitchFamily="34" charset="0"/>
            </a:endParaRPr>
          </a:p>
        </p:txBody>
      </p:sp>
    </p:spTree>
  </p:cSld>
  <p:clrMapOvr>
    <a:overrideClrMapping bg1="dk1" tx1="lt1" bg2="dk2" tx2="lt2" accent1="accent1" accent2="accent2" accent3="accent3" accent4="accent4" accent5="accent5" accent6="accent6" hlink="hlink" folHlink="folHlink"/>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ppt_w</p:attrName>
                                        </p:attrNameLst>
                                      </p:cBhvr>
                                      <p:tavLst>
                                        <p:tav tm="0" fmla="#ppt_w*sin(2.5*pi*$)">
                                          <p:val>
                                            <p:fltVal val="0"/>
                                          </p:val>
                                        </p:tav>
                                        <p:tav tm="100000">
                                          <p:val>
                                            <p:fltVal val="1"/>
                                          </p:val>
                                        </p:tav>
                                      </p:tavLst>
                                    </p:anim>
                                    <p:anim calcmode="lin" valueType="num">
                                      <p:cBhvr>
                                        <p:cTn id="9" dur="1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51557"/>
                                        </p:tgtEl>
                                        <p:attrNameLst>
                                          <p:attrName>style.visibility</p:attrName>
                                        </p:attrNameLst>
                                      </p:cBhvr>
                                      <p:to>
                                        <p:strVal val="visible"/>
                                      </p:to>
                                    </p:set>
                                    <p:anim calcmode="lin" valueType="num">
                                      <p:cBhvr>
                                        <p:cTn id="14" dur="2000" fill="hold"/>
                                        <p:tgtEl>
                                          <p:spTgt spid="151557"/>
                                        </p:tgtEl>
                                        <p:attrNameLst>
                                          <p:attrName>ppt_w</p:attrName>
                                        </p:attrNameLst>
                                      </p:cBhvr>
                                      <p:tavLst>
                                        <p:tav tm="0">
                                          <p:val>
                                            <p:fltVal val="0"/>
                                          </p:val>
                                        </p:tav>
                                        <p:tav tm="100000">
                                          <p:val>
                                            <p:strVal val="#ppt_w"/>
                                          </p:val>
                                        </p:tav>
                                      </p:tavLst>
                                    </p:anim>
                                    <p:anim calcmode="lin" valueType="num">
                                      <p:cBhvr>
                                        <p:cTn id="15" dur="2000" fill="hold"/>
                                        <p:tgtEl>
                                          <p:spTgt spid="151557"/>
                                        </p:tgtEl>
                                        <p:attrNameLst>
                                          <p:attrName>ppt_h</p:attrName>
                                        </p:attrNameLst>
                                      </p:cBhvr>
                                      <p:tavLst>
                                        <p:tav tm="0">
                                          <p:val>
                                            <p:fltVal val="0"/>
                                          </p:val>
                                        </p:tav>
                                        <p:tav tm="100000">
                                          <p:val>
                                            <p:strVal val="#ppt_h"/>
                                          </p:val>
                                        </p:tav>
                                      </p:tavLst>
                                    </p:anim>
                                    <p:animEffect transition="in" filter="fade">
                                      <p:cBhvr>
                                        <p:cTn id="16" dur="2000"/>
                                        <p:tgtEl>
                                          <p:spTgt spid="151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1) Meaning</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Any F/S is said to be material if it influences the mind of the reader of those F/S.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2) Concept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 items individually immaterial may become collectively material</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b) materiality may be Qualitative   or   Quantitative</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c) this concepts not judged by one point but it is a result of interacting forces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3) Relationship between Materiality and Audit Risk</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t>
            </a:r>
            <a:r>
              <a:rPr kumimoji="0" lang="en-US" i="1" u="sng" strike="noStrike" normalizeH="0" baseline="0" dirty="0" smtClean="0">
                <a:latin typeface="Arial" pitchFamily="34" charset="0"/>
                <a:ea typeface="Times New Roman" pitchFamily="18" charset="0"/>
              </a:rPr>
              <a:t>INVERSE</a:t>
            </a:r>
            <a:r>
              <a:rPr kumimoji="0" lang="en-US" i="0" u="none" strike="noStrike" normalizeH="0" baseline="0" dirty="0" smtClean="0">
                <a:latin typeface="Arial" pitchFamily="34" charset="0"/>
                <a:ea typeface="Times New Roman" pitchFamily="18" charset="0"/>
              </a:rPr>
              <a:t> Relationship</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4) Materiality and Audit Risk in evaluating Audit Evidence</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After commencement of audit, the materiality level may change due to</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 change in circumstances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b) Audit progress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c) when actual results of operations are different from desired results</a:t>
            </a:r>
            <a:endParaRPr kumimoji="0" lang="en-US" sz="1600" i="0" u="none" strike="noStrike" normalizeH="0" baseline="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    If the aggregate of the uncorrected misstatements is material he may consider it’s</a:t>
            </a:r>
            <a:endParaRPr kumimoji="0" lang="en-US" sz="1600" i="0" u="none" strike="noStrike" normalizeH="0" baseline="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    Impact in the F/S either himself or thru management,</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t>
            </a:r>
            <a:r>
              <a:rPr kumimoji="0" lang="en-US" i="1" u="none" strike="noStrike" normalizeH="0" baseline="0" dirty="0" smtClean="0">
                <a:latin typeface="Arial" pitchFamily="34" charset="0"/>
                <a:ea typeface="Times New Roman" pitchFamily="18" charset="0"/>
              </a:rPr>
              <a:t>otherwise, </a:t>
            </a:r>
            <a:r>
              <a:rPr kumimoji="0" lang="en-US" i="0" u="none" strike="noStrike" normalizeH="0" baseline="0" dirty="0" smtClean="0">
                <a:latin typeface="Arial" pitchFamily="34" charset="0"/>
                <a:ea typeface="Times New Roman" pitchFamily="18" charset="0"/>
              </a:rPr>
              <a:t>furnish a qualified / adverse opinion</a:t>
            </a:r>
            <a:endParaRPr kumimoji="0" lang="en-US" sz="2800" i="0" u="none" strike="noStrike" normalizeH="0" baseline="0" dirty="0" smtClean="0">
              <a:latin typeface="Arial" pitchFamily="34" charset="0"/>
            </a:endParaRPr>
          </a:p>
        </p:txBody>
      </p:sp>
      <p:sp>
        <p:nvSpPr>
          <p:cNvPr id="4" name="Bevel 3"/>
          <p:cNvSpPr/>
          <p:nvPr/>
        </p:nvSpPr>
        <p:spPr>
          <a:xfrm>
            <a:off x="2209800" y="0"/>
            <a:ext cx="6934200" cy="1371600"/>
          </a:xfrm>
          <a:prstGeom prst="bevel">
            <a:avLst/>
          </a:prstGeom>
        </p:spPr>
        <p:style>
          <a:lnRef idx="2">
            <a:schemeClr val="accent6"/>
          </a:lnRef>
          <a:fillRef idx="1001">
            <a:schemeClr val="dk1"/>
          </a:fillRef>
          <a:effectRef idx="0">
            <a:schemeClr val="accent6"/>
          </a:effectRef>
          <a:fontRef idx="minor">
            <a:schemeClr val="dk1"/>
          </a:fontRef>
        </p:style>
        <p:txBody>
          <a:bodyPr rtlCol="0" anchor="ctr"/>
          <a:lstStyle/>
          <a:p>
            <a:pPr lvl="0" algn="ctr" fontAlgn="base">
              <a:spcBef>
                <a:spcPct val="0"/>
              </a:spcBef>
              <a:spcAft>
                <a:spcPct val="0"/>
              </a:spcAft>
            </a:pPr>
            <a:r>
              <a:rPr lang="en-US" sz="4000" i="1"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AAS-13</a:t>
            </a:r>
            <a:endParaRPr lang="en-US" sz="32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endParaRPr>
          </a:p>
          <a:p>
            <a:pPr lvl="0" algn="ctr" eaLnBrk="0" fontAlgn="base" hangingPunct="0">
              <a:spcBef>
                <a:spcPct val="0"/>
              </a:spcBef>
              <a:spcAft>
                <a:spcPct val="0"/>
              </a:spcAft>
            </a:pPr>
            <a:r>
              <a:rPr lang="en-US" sz="4400" b="1" i="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a typeface="Times New Roman" pitchFamily="18" charset="0"/>
              </a:rPr>
              <a:t>Audit Materiality</a:t>
            </a:r>
            <a:endParaRPr lang="en-US" sz="36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pic>
        <p:nvPicPr>
          <p:cNvPr id="5" name="Picture 4" descr="Water lilies.jpg"/>
          <p:cNvPicPr>
            <a:picLocks noChangeAspect="1"/>
          </p:cNvPicPr>
          <p:nvPr/>
        </p:nvPicPr>
        <p:blipFill>
          <a:blip r:embed="rId3"/>
          <a:stretch>
            <a:fillRect/>
          </a:stretch>
        </p:blipFill>
        <p:spPr>
          <a:xfrm>
            <a:off x="0" y="0"/>
            <a:ext cx="2209800" cy="137160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4">
                                            <p:txEl>
                                              <p:pRg st="5" end="5"/>
                                            </p:txEl>
                                          </p:spTgt>
                                        </p:tgtEl>
                                        <p:attrNameLst>
                                          <p:attrName>style.visibility</p:attrName>
                                        </p:attrNameLst>
                                      </p:cBhvr>
                                      <p:to>
                                        <p:strVal val="visible"/>
                                      </p:to>
                                    </p:set>
                                    <p:animEffect transition="in" filter="fade">
                                      <p:cBhvr>
                                        <p:cTn id="7" dur="2000"/>
                                        <p:tgtEl>
                                          <p:spTgt spid="13314">
                                            <p:txEl>
                                              <p:pRg st="5" end="5"/>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4">
                                            <p:txEl>
                                              <p:pRg st="6" end="6"/>
                                            </p:txEl>
                                          </p:spTgt>
                                        </p:tgtEl>
                                        <p:attrNameLst>
                                          <p:attrName>style.visibility</p:attrName>
                                        </p:attrNameLst>
                                      </p:cBhvr>
                                      <p:to>
                                        <p:strVal val="visible"/>
                                      </p:to>
                                    </p:set>
                                    <p:animEffect transition="in" filter="fade">
                                      <p:cBhvr>
                                        <p:cTn id="10" dur="2000"/>
                                        <p:tgtEl>
                                          <p:spTgt spid="13314">
                                            <p:txEl>
                                              <p:pRg st="6" end="6"/>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4">
                                            <p:txEl>
                                              <p:pRg st="7" end="7"/>
                                            </p:txEl>
                                          </p:spTgt>
                                        </p:tgtEl>
                                        <p:attrNameLst>
                                          <p:attrName>style.visibility</p:attrName>
                                        </p:attrNameLst>
                                      </p:cBhvr>
                                      <p:to>
                                        <p:strVal val="visible"/>
                                      </p:to>
                                    </p:set>
                                    <p:animEffect transition="in" filter="fade">
                                      <p:cBhvr>
                                        <p:cTn id="13" dur="2000"/>
                                        <p:tgtEl>
                                          <p:spTgt spid="133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15276412_e2956b18ce.jpg"/>
          <p:cNvPicPr>
            <a:picLocks noChangeAspect="1"/>
          </p:cNvPicPr>
          <p:nvPr/>
        </p:nvPicPr>
        <p:blipFill>
          <a:blip r:embed="rId2" cstate="print"/>
          <a:stretch>
            <a:fillRect/>
          </a:stretch>
        </p:blipFill>
        <p:spPr>
          <a:xfrm>
            <a:off x="0" y="0"/>
            <a:ext cx="1828800" cy="1066800"/>
          </a:xfrm>
          <a:prstGeom prst="rect">
            <a:avLst/>
          </a:prstGeom>
        </p:spPr>
      </p:pic>
      <p:sp>
        <p:nvSpPr>
          <p:cNvPr id="129025" name="Rectangle 1"/>
          <p:cNvSpPr>
            <a:spLocks noChangeArrowheads="1"/>
          </p:cNvSpPr>
          <p:nvPr/>
        </p:nvSpPr>
        <p:spPr bwMode="auto">
          <a:xfrm>
            <a:off x="1828800" y="0"/>
            <a:ext cx="7315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sng" strike="noStrike" cap="none" normalizeH="0" baseline="0" dirty="0" smtClean="0">
                <a:ln>
                  <a:noFill/>
                </a:ln>
                <a:solidFill>
                  <a:srgbClr val="FF0066"/>
                </a:solidFill>
                <a:effectLst/>
                <a:latin typeface="Arial" pitchFamily="34" charset="0"/>
                <a:ea typeface="Times New Roman" pitchFamily="18" charset="0"/>
              </a:rPr>
              <a:t>AAS – 14</a:t>
            </a:r>
            <a:endParaRPr kumimoji="0" lang="en-US" sz="2000" b="1" i="0" u="none" strike="noStrike" cap="none" normalizeH="0" baseline="0" dirty="0" smtClean="0">
              <a:ln>
                <a:noFill/>
              </a:ln>
              <a:solidFill>
                <a:srgbClr val="FF0066"/>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0" u="sng" strike="noStrike" cap="none" normalizeH="0" baseline="0" dirty="0" smtClean="0">
                <a:ln>
                  <a:noFill/>
                </a:ln>
                <a:solidFill>
                  <a:srgbClr val="FF0066"/>
                </a:solidFill>
                <a:effectLst/>
                <a:latin typeface="Arial" pitchFamily="34" charset="0"/>
                <a:ea typeface="Times New Roman" pitchFamily="18" charset="0"/>
              </a:rPr>
              <a:t>Analytical Procedures</a:t>
            </a:r>
            <a:endParaRPr kumimoji="0" lang="en-US" sz="4400" b="1" i="0" u="none" strike="noStrike" cap="none" normalizeH="0" baseline="0" dirty="0" smtClean="0">
              <a:ln>
                <a:noFill/>
              </a:ln>
              <a:solidFill>
                <a:srgbClr val="FF0066"/>
              </a:solidFill>
              <a:effectLst/>
              <a:latin typeface="Arial" pitchFamily="34" charset="0"/>
            </a:endParaRPr>
          </a:p>
        </p:txBody>
      </p:sp>
      <p:sp>
        <p:nvSpPr>
          <p:cNvPr id="129026" name="Rectangle 2"/>
          <p:cNvSpPr>
            <a:spLocks noChangeArrowheads="1"/>
          </p:cNvSpPr>
          <p:nvPr/>
        </p:nvSpPr>
        <p:spPr bwMode="auto">
          <a:xfrm>
            <a:off x="0" y="990600"/>
            <a:ext cx="9144000" cy="594008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b="1" dirty="0" smtClean="0">
              <a:solidFill>
                <a:schemeClr val="bg1"/>
              </a:solidFill>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ea typeface="Times New Roman" pitchFamily="18" charset="0"/>
              </a:rPr>
              <a:t>1</a:t>
            </a:r>
            <a:r>
              <a:rPr kumimoji="0" lang="en-US" sz="2000" b="1" i="0" u="none" strike="noStrike" cap="none" normalizeH="0" baseline="0" dirty="0" smtClean="0">
                <a:ln>
                  <a:noFill/>
                </a:ln>
                <a:solidFill>
                  <a:schemeClr val="bg1"/>
                </a:solidFill>
                <a:effectLst/>
                <a:latin typeface="Arial" pitchFamily="34" charset="0"/>
                <a:ea typeface="Times New Roman" pitchFamily="18" charset="0"/>
              </a:rPr>
              <a:t>) Introduction</a:t>
            </a:r>
            <a:endParaRPr kumimoji="0" lang="en-US"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The term refers to the analysis of significant ratios &amp; trends including the resulting investigation of fluctuations and relationships that are inconsistent with other</a:t>
            </a:r>
            <a:r>
              <a:rPr lang="en-US" sz="2000" dirty="0" smtClean="0">
                <a:solidFill>
                  <a:schemeClr val="bg1"/>
                </a:solidFill>
                <a:latin typeface="Arial" pitchFamily="34" charset="0"/>
                <a:ea typeface="Times New Roman" pitchFamily="18" charset="0"/>
              </a:rPr>
              <a:t>   </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relevant Information or which deviates from the predicted results.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pitchFamily="34" charset="0"/>
                <a:ea typeface="Times New Roman" pitchFamily="18" charset="0"/>
              </a:rPr>
              <a:t>2) Nature &amp; Purpose</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It includes both </a:t>
            </a:r>
            <a:r>
              <a:rPr kumimoji="0" lang="en-US" sz="2000" b="0" i="0" u="sng" strike="noStrike" cap="none" normalizeH="0" baseline="0" dirty="0" smtClean="0">
                <a:ln>
                  <a:noFill/>
                </a:ln>
                <a:solidFill>
                  <a:schemeClr val="bg1"/>
                </a:solidFill>
                <a:effectLst/>
                <a:latin typeface="Arial" pitchFamily="34" charset="0"/>
                <a:ea typeface="Times New Roman" pitchFamily="18" charset="0"/>
              </a:rPr>
              <a:t>“Inter-Firm”</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and </a:t>
            </a:r>
            <a:r>
              <a:rPr kumimoji="0" lang="en-US" sz="2000" b="0" i="0" u="sng" strike="noStrike" cap="none" normalizeH="0" baseline="0" dirty="0" smtClean="0">
                <a:ln>
                  <a:noFill/>
                </a:ln>
                <a:solidFill>
                  <a:schemeClr val="bg1"/>
                </a:solidFill>
                <a:effectLst/>
                <a:latin typeface="Arial" pitchFamily="34" charset="0"/>
                <a:ea typeface="Times New Roman" pitchFamily="18" charset="0"/>
              </a:rPr>
              <a:t>“Intra-Firm”</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comparisons for the purpose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chemeClr val="bg1"/>
                </a:solidFill>
                <a:latin typeface="Arial" pitchFamily="34" charset="0"/>
                <a:ea typeface="Times New Roman" pitchFamily="18" charset="0"/>
              </a:rPr>
              <a:t>  </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of :-</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 Comparable information of prior periods</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b) Predictive estimates prepared by the auditor</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c) Similar industry information</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endParaRPr kumimoji="0" lang="en-US" sz="2000" b="0"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3) Extent of Reliance On Analytical Procedures</a:t>
            </a:r>
            <a:b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It depends on factors like:-</a:t>
            </a:r>
            <a: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a:r>
            <a:b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a) Materiality of the items involved</a:t>
            </a:r>
            <a:b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b) Additional / Collateral audit procedures directed for the same objectives</a:t>
            </a:r>
            <a:b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c) Accuracy with which the expected results can be predicted </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blinds(horizontal)">
                                      <p:cBhvr>
                                        <p:cTn id="7" dur="500"/>
                                        <p:tgtEl>
                                          <p:spTgt spid="129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3000"/>
                                        <p:tgtEl>
                                          <p:spTgt spid="129026"/>
                                        </p:tgtEl>
                                        <p:attrNameLst>
                                          <p:attrName>ppt_x</p:attrName>
                                        </p:attrNameLst>
                                      </p:cBhvr>
                                      <p:tavLst>
                                        <p:tav tm="0">
                                          <p:val>
                                            <p:strVal val="ppt_x"/>
                                          </p:val>
                                        </p:tav>
                                        <p:tav tm="100000">
                                          <p:val>
                                            <p:strVal val="ppt_x"/>
                                          </p:val>
                                        </p:tav>
                                      </p:tavLst>
                                    </p:anim>
                                    <p:anim calcmode="lin" valueType="num">
                                      <p:cBhvr additive="base">
                                        <p:cTn id="12" dur="3000"/>
                                        <p:tgtEl>
                                          <p:spTgt spid="129026"/>
                                        </p:tgtEl>
                                        <p:attrNameLst>
                                          <p:attrName>ppt_y</p:attrName>
                                        </p:attrNameLst>
                                      </p:cBhvr>
                                      <p:tavLst>
                                        <p:tav tm="0">
                                          <p:val>
                                            <p:strVal val="ppt_y"/>
                                          </p:val>
                                        </p:tav>
                                        <p:tav tm="100000">
                                          <p:val>
                                            <p:strVal val="1+ppt_h/2"/>
                                          </p:val>
                                        </p:tav>
                                      </p:tavLst>
                                    </p:anim>
                                    <p:set>
                                      <p:cBhvr>
                                        <p:cTn id="13" dur="1" fill="hold">
                                          <p:stCondLst>
                                            <p:cond delay="2999"/>
                                          </p:stCondLst>
                                        </p:cTn>
                                        <p:tgtEl>
                                          <p:spTgt spid="129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nimBg="1"/>
      <p:bldP spid="1290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15276412_e2956b18ce.jpg"/>
          <p:cNvPicPr>
            <a:picLocks noChangeAspect="1"/>
          </p:cNvPicPr>
          <p:nvPr/>
        </p:nvPicPr>
        <p:blipFill>
          <a:blip r:embed="rId2" cstate="print"/>
          <a:stretch>
            <a:fillRect/>
          </a:stretch>
        </p:blipFill>
        <p:spPr>
          <a:xfrm>
            <a:off x="0" y="0"/>
            <a:ext cx="1828800" cy="1219200"/>
          </a:xfrm>
          <a:prstGeom prst="rect">
            <a:avLst/>
          </a:prstGeom>
        </p:spPr>
      </p:pic>
      <p:sp>
        <p:nvSpPr>
          <p:cNvPr id="3" name="Rectangle 1"/>
          <p:cNvSpPr>
            <a:spLocks noChangeArrowheads="1"/>
          </p:cNvSpPr>
          <p:nvPr/>
        </p:nvSpPr>
        <p:spPr bwMode="auto">
          <a:xfrm>
            <a:off x="1981200" y="228600"/>
            <a:ext cx="6553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AAS – 14</a:t>
            </a:r>
            <a:endParaRPr kumimoji="0" lang="en-US" sz="2000"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Analytical </a:t>
            </a:r>
            <a:r>
              <a:rPr kumimoji="0" lang="en-US" sz="2400" b="1" i="1" u="sng" strike="noStrike" cap="none" normalizeH="0" baseline="0" dirty="0" err="1" smtClean="0">
                <a:ln>
                  <a:noFill/>
                </a:ln>
                <a:solidFill>
                  <a:schemeClr val="tx1"/>
                </a:solidFill>
                <a:effectLst/>
                <a:latin typeface="Arial" pitchFamily="34" charset="0"/>
                <a:ea typeface="Times New Roman" pitchFamily="18" charset="0"/>
              </a:rPr>
              <a:t>Procedurers</a:t>
            </a:r>
            <a:r>
              <a:rPr kumimoji="0" lang="en-US" sz="2400" b="1" i="1" u="sng" strike="noStrike" cap="none" normalizeH="0" dirty="0" smtClean="0">
                <a:ln>
                  <a:noFill/>
                </a:ln>
                <a:solidFill>
                  <a:schemeClr val="tx1"/>
                </a:solidFill>
                <a:effectLst/>
                <a:latin typeface="Arial" pitchFamily="34" charset="0"/>
                <a:ea typeface="Times New Roman" pitchFamily="18" charset="0"/>
              </a:rPr>
              <a:t> (</a:t>
            </a:r>
            <a:r>
              <a:rPr kumimoji="0" lang="en-US" sz="2400" b="1" i="1" u="sng" strike="noStrike" cap="none" normalizeH="0" dirty="0" err="1" smtClean="0">
                <a:ln>
                  <a:noFill/>
                </a:ln>
                <a:solidFill>
                  <a:schemeClr val="tx1"/>
                </a:solidFill>
                <a:effectLst/>
                <a:latin typeface="Arial" pitchFamily="34" charset="0"/>
                <a:ea typeface="Times New Roman" pitchFamily="18" charset="0"/>
              </a:rPr>
              <a:t>Contd</a:t>
            </a:r>
            <a:r>
              <a:rPr kumimoji="0" lang="en-US" sz="2400" b="1" i="1" u="sng" strike="noStrike" cap="none" normalizeH="0" dirty="0" smtClean="0">
                <a:ln>
                  <a:noFill/>
                </a:ln>
                <a:solidFill>
                  <a:schemeClr val="tx1"/>
                </a:solidFill>
                <a:effectLst/>
                <a:latin typeface="Arial" pitchFamily="34" charset="0"/>
                <a:ea typeface="Times New Roman" pitchFamily="18" charset="0"/>
              </a:rPr>
              <a:t>…)</a:t>
            </a:r>
            <a:endParaRPr kumimoji="0" lang="en-US" sz="2800" b="0" i="1" u="none" strike="noStrike" cap="none" normalizeH="0" baseline="0" dirty="0" smtClean="0">
              <a:ln>
                <a:noFill/>
              </a:ln>
              <a:solidFill>
                <a:schemeClr val="tx1"/>
              </a:solidFill>
              <a:effectLst/>
              <a:latin typeface="Arial" pitchFamily="34" charset="0"/>
            </a:endParaRPr>
          </a:p>
        </p:txBody>
      </p:sp>
      <p:sp>
        <p:nvSpPr>
          <p:cNvPr id="4" name="Frame 3"/>
          <p:cNvSpPr/>
          <p:nvPr/>
        </p:nvSpPr>
        <p:spPr>
          <a:xfrm>
            <a:off x="1828800" y="0"/>
            <a:ext cx="7010400" cy="12192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p:cNvSpPr/>
          <p:nvPr/>
        </p:nvSpPr>
        <p:spPr>
          <a:xfrm>
            <a:off x="0" y="1219200"/>
            <a:ext cx="9144000" cy="4247317"/>
          </a:xfrm>
          <a:prstGeom prst="rect">
            <a:avLst/>
          </a:prstGeom>
        </p:spPr>
        <p:txBody>
          <a:bodyPr wrap="square">
            <a:spAutoFit/>
          </a:bodyPr>
          <a:lstStyle/>
          <a:p>
            <a:pPr lvl="0" eaLnBrk="0" fontAlgn="base" hangingPunct="0">
              <a:spcBef>
                <a:spcPct val="0"/>
              </a:spcBef>
              <a:spcAft>
                <a:spcPct val="0"/>
              </a:spcAf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dirty="0" smtClean="0">
              <a:latin typeface="Times New Roman" pitchFamily="18" charset="0"/>
              <a:sym typeface="Wingdings" pitchFamily="2" charset="2"/>
            </a:endParaRPr>
          </a:p>
        </p:txBody>
      </p:sp>
      <p:sp>
        <p:nvSpPr>
          <p:cNvPr id="7" name="Rectangle 6"/>
          <p:cNvSpPr/>
          <p:nvPr/>
        </p:nvSpPr>
        <p:spPr>
          <a:xfrm>
            <a:off x="152400" y="1219200"/>
            <a:ext cx="868680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n-US" b="1" dirty="0" smtClean="0">
                <a:latin typeface="Arial" pitchFamily="34" charset="0"/>
                <a:ea typeface="Times New Roman" pitchFamily="18" charset="0"/>
              </a:rPr>
              <a:t> 4)Stages of Application of Analytical   Review Procedures</a:t>
            </a:r>
            <a:endParaRPr lang="en-US" dirty="0"/>
          </a:p>
        </p:txBody>
      </p:sp>
      <p:sp>
        <p:nvSpPr>
          <p:cNvPr id="8" name="Rounded Rectangle 7"/>
          <p:cNvSpPr/>
          <p:nvPr/>
        </p:nvSpPr>
        <p:spPr>
          <a:xfrm>
            <a:off x="152400" y="1600200"/>
            <a:ext cx="86868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dirty="0" smtClean="0">
                <a:latin typeface="Arial" pitchFamily="34" charset="0"/>
                <a:ea typeface="Times New Roman" pitchFamily="18" charset="0"/>
              </a:rPr>
              <a:t> </a:t>
            </a:r>
            <a:r>
              <a:rPr lang="en-US" b="1" u="sng" dirty="0" smtClean="0">
                <a:latin typeface="Arial" pitchFamily="34" charset="0"/>
                <a:ea typeface="Times New Roman" pitchFamily="18" charset="0"/>
              </a:rPr>
              <a:t>STAGE – I</a:t>
            </a:r>
            <a:r>
              <a:rPr lang="en-US" dirty="0" smtClean="0">
                <a:latin typeface="Arial" pitchFamily="34" charset="0"/>
                <a:ea typeface="Times New Roman" pitchFamily="18" charset="0"/>
              </a:rPr>
              <a:t> : Planning The Audit:-</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a:t>
            </a:r>
            <a:r>
              <a:rPr lang="en-US" dirty="0" smtClean="0">
                <a:latin typeface="Times New Roman" pitchFamily="18" charset="0"/>
                <a:ea typeface="Times New Roman" pitchFamily="18" charset="0"/>
                <a:sym typeface="Wingdings" pitchFamily="2" charset="2"/>
              </a:rPr>
              <a:t></a:t>
            </a:r>
            <a:r>
              <a:rPr lang="en-US" dirty="0" smtClean="0">
                <a:latin typeface="Arial" pitchFamily="34" charset="0"/>
                <a:ea typeface="Times New Roman" pitchFamily="18" charset="0"/>
              </a:rPr>
              <a:t> Assists in understanding the business</a:t>
            </a:r>
            <a:endParaRPr lang="en-US" dirty="0" smtClean="0">
              <a:latin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Identifies the areas of potential risk</a:t>
            </a:r>
            <a:br>
              <a:rPr lang="en-US" dirty="0" smtClean="0">
                <a:latin typeface="Arial" pitchFamily="34" charset="0"/>
                <a:ea typeface="Times New Roman" pitchFamily="18" charset="0"/>
              </a:rPr>
            </a:br>
            <a:endParaRPr lang="en-US" dirty="0"/>
          </a:p>
        </p:txBody>
      </p:sp>
      <p:sp>
        <p:nvSpPr>
          <p:cNvPr id="9" name="Rounded Rectangle 8"/>
          <p:cNvSpPr/>
          <p:nvPr/>
        </p:nvSpPr>
        <p:spPr>
          <a:xfrm>
            <a:off x="152400" y="3124200"/>
            <a:ext cx="86868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b="1" u="sng" dirty="0" smtClean="0">
                <a:latin typeface="Times New Roman" pitchFamily="18" charset="0"/>
                <a:ea typeface="Times New Roman" pitchFamily="18" charset="0"/>
                <a:sym typeface="Wingdings" pitchFamily="2" charset="2"/>
              </a:rPr>
              <a:t>STAGE – II </a:t>
            </a:r>
            <a:r>
              <a:rPr lang="en-US" dirty="0" smtClean="0">
                <a:latin typeface="Times New Roman" pitchFamily="18" charset="0"/>
                <a:ea typeface="Times New Roman" pitchFamily="18" charset="0"/>
                <a:sym typeface="Wingdings" pitchFamily="2" charset="2"/>
              </a:rPr>
              <a:t>: Useful As Substantive Procedures :-</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Factors that need to be considered while applying as substantive procedures are</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Nature &amp; Complexity of business</a:t>
            </a:r>
            <a:br>
              <a:rPr lang="en-US" dirty="0" smtClean="0">
                <a:latin typeface="Arial" pitchFamily="34" charset="0"/>
                <a:ea typeface="Times New Roman" pitchFamily="18" charset="0"/>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Reliability &amp; Relevance of the information available</a:t>
            </a:r>
            <a:endParaRPr lang="en-US" dirty="0" smtClean="0">
              <a:latin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Sources from which information is available</a:t>
            </a:r>
            <a:endParaRPr lang="en-US" dirty="0" smtClean="0">
              <a:latin typeface="Times New Roman" pitchFamily="18" charset="0"/>
              <a:sym typeface="Wingdings" pitchFamily="2" charset="2"/>
            </a:endParaRPr>
          </a:p>
        </p:txBody>
      </p:sp>
      <p:sp>
        <p:nvSpPr>
          <p:cNvPr id="10" name="Rounded Rectangle 9"/>
          <p:cNvSpPr/>
          <p:nvPr/>
        </p:nvSpPr>
        <p:spPr>
          <a:xfrm>
            <a:off x="152400" y="4953000"/>
            <a:ext cx="86868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b="1" u="sng" dirty="0" smtClean="0">
                <a:latin typeface="Times New Roman" pitchFamily="18" charset="0"/>
                <a:ea typeface="Times New Roman" pitchFamily="18" charset="0"/>
                <a:sym typeface="Wingdings" pitchFamily="2" charset="2"/>
              </a:rPr>
              <a:t>STAGE – III</a:t>
            </a:r>
            <a:r>
              <a:rPr lang="en-US" dirty="0" smtClean="0">
                <a:latin typeface="Times New Roman" pitchFamily="18" charset="0"/>
                <a:ea typeface="Times New Roman" pitchFamily="18" charset="0"/>
                <a:sym typeface="Wingdings" pitchFamily="2" charset="2"/>
              </a:rPr>
              <a:t> : Overall Review at the end of Audit</a:t>
            </a: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The conclusion drawn at the end is intended to support the evidences found</a:t>
            </a:r>
          </a:p>
          <a:p>
            <a:pPr lvl="0" eaLnBrk="0" fontAlgn="base" hangingPunct="0">
              <a:spcBef>
                <a:spcPct val="0"/>
              </a:spcBef>
              <a:spcAft>
                <a:spcPct val="0"/>
              </a:spcAft>
            </a:pPr>
            <a:r>
              <a:rPr lang="en-US" dirty="0" smtClean="0">
                <a:latin typeface="Arial" pitchFamily="34" charset="0"/>
                <a:ea typeface="Times New Roman" pitchFamily="18" charset="0"/>
              </a:rPr>
              <a:t>         in </a:t>
            </a:r>
            <a:r>
              <a:rPr lang="en-US" dirty="0" smtClean="0">
                <a:latin typeface="Times New Roman" pitchFamily="18" charset="0"/>
                <a:ea typeface="Times New Roman" pitchFamily="18" charset="0"/>
                <a:sym typeface="Wingdings" pitchFamily="2" charset="2"/>
              </a:rPr>
              <a:t>course of audit of the F/S</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Based on above conclusions it depends whether additional procedures are</a:t>
            </a:r>
          </a:p>
          <a:p>
            <a:pPr lvl="0" eaLnBrk="0" fontAlgn="base" hangingPunct="0">
              <a:spcBef>
                <a:spcPct val="0"/>
              </a:spcBef>
              <a:spcAft>
                <a:spcPct val="0"/>
              </a:spcAft>
            </a:pPr>
            <a:r>
              <a:rPr lang="en-US" dirty="0" smtClean="0">
                <a:latin typeface="Arial" pitchFamily="34" charset="0"/>
                <a:ea typeface="Times New Roman" pitchFamily="18" charset="0"/>
              </a:rPr>
              <a:t>         to be</a:t>
            </a:r>
            <a:r>
              <a:rPr lang="en-US" dirty="0" smtClean="0">
                <a:latin typeface="Times New Roman" pitchFamily="18" charset="0"/>
                <a:ea typeface="Times New Roman" pitchFamily="18" charset="0"/>
                <a:sym typeface="Wingdings" pitchFamily="2" charset="2"/>
              </a:rPr>
              <a:t> applied or not</a:t>
            </a:r>
            <a:endParaRPr lang="en-US"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200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fade">
                                      <p:cBhvr>
                                        <p:cTn id="13" dur="2000"/>
                                        <p:tgtEl>
                                          <p:spTgt spid="8">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bg/>
                                          </p:spTgt>
                                        </p:tgtEl>
                                        <p:attrNameLst>
                                          <p:attrName>style.visibility</p:attrName>
                                        </p:attrNameLst>
                                      </p:cBhvr>
                                      <p:to>
                                        <p:strVal val="visible"/>
                                      </p:to>
                                    </p:set>
                                    <p:animEffect transition="in" filter="fade">
                                      <p:cBhvr>
                                        <p:cTn id="18" dur="2000"/>
                                        <p:tgtEl>
                                          <p:spTgt spid="9">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2000"/>
                                        <p:tgtEl>
                                          <p:spTgt spid="9">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2000"/>
                                        <p:tgtEl>
                                          <p:spTgt spid="9">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20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bg/>
                                          </p:spTgt>
                                        </p:tgtEl>
                                        <p:attrNameLst>
                                          <p:attrName>style.visibility</p:attrName>
                                        </p:attrNameLst>
                                      </p:cBhvr>
                                      <p:to>
                                        <p:strVal val="visible"/>
                                      </p:to>
                                    </p:set>
                                    <p:animEffect transition="in" filter="fade">
                                      <p:cBhvr>
                                        <p:cTn id="32" dur="2000"/>
                                        <p:tgtEl>
                                          <p:spTgt spid="10">
                                            <p:bg/>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2000"/>
                                        <p:tgtEl>
                                          <p:spTgt spid="10">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animEffect transition="in" filter="fade">
                                      <p:cBhvr>
                                        <p:cTn id="38" dur="2000"/>
                                        <p:tgtEl>
                                          <p:spTgt spid="10">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xEl>
                                              <p:pRg st="2" end="2"/>
                                            </p:txEl>
                                          </p:spTgt>
                                        </p:tgtEl>
                                        <p:attrNameLst>
                                          <p:attrName>style.visibility</p:attrName>
                                        </p:attrNameLst>
                                      </p:cBhvr>
                                      <p:to>
                                        <p:strVal val="visible"/>
                                      </p:to>
                                    </p:set>
                                    <p:animEffect transition="in" filter="fade">
                                      <p:cBhvr>
                                        <p:cTn id="41" dur="2000"/>
                                        <p:tgtEl>
                                          <p:spTgt spid="10">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xEl>
                                              <p:pRg st="3" end="3"/>
                                            </p:txEl>
                                          </p:spTgt>
                                        </p:tgtEl>
                                        <p:attrNameLst>
                                          <p:attrName>style.visibility</p:attrName>
                                        </p:attrNameLst>
                                      </p:cBhvr>
                                      <p:to>
                                        <p:strVal val="visible"/>
                                      </p:to>
                                    </p:set>
                                    <p:animEffect transition="in" filter="fade">
                                      <p:cBhvr>
                                        <p:cTn id="44"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9" grpId="0" build="allAtOnce" animBg="1"/>
      <p:bldP spid="10"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143000"/>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n-US" u="sng" dirty="0" smtClean="0">
                <a:solidFill>
                  <a:schemeClr val="accent5">
                    <a:lumMod val="75000"/>
                  </a:schemeClr>
                </a:solidFill>
              </a:rPr>
              <a:t/>
            </a:r>
            <a:br>
              <a:rPr lang="en-US" u="sng" dirty="0" smtClean="0">
                <a:solidFill>
                  <a:schemeClr val="accent5">
                    <a:lumMod val="75000"/>
                  </a:schemeClr>
                </a:solidFill>
              </a:rPr>
            </a:br>
            <a:r>
              <a:rPr lang="en-US" sz="4900" i="1" u="sng" dirty="0" smtClean="0">
                <a:solidFill>
                  <a:schemeClr val="accent5">
                    <a:lumMod val="75000"/>
                  </a:schemeClr>
                </a:solidFill>
              </a:rPr>
              <a:t>AAS-1</a:t>
            </a:r>
            <a:r>
              <a:rPr lang="en-US" sz="4900" u="sng" dirty="0" smtClean="0">
                <a:solidFill>
                  <a:schemeClr val="accent5">
                    <a:lumMod val="75000"/>
                  </a:schemeClr>
                </a:solidFill>
              </a:rPr>
              <a:t/>
            </a:r>
            <a:br>
              <a:rPr lang="en-US" sz="4900" u="sng" dirty="0" smtClean="0">
                <a:solidFill>
                  <a:schemeClr val="accent5">
                    <a:lumMod val="75000"/>
                  </a:schemeClr>
                </a:solidFill>
              </a:rPr>
            </a:br>
            <a:r>
              <a:rPr lang="en-US" sz="3600" u="sng" dirty="0" smtClean="0">
                <a:solidFill>
                  <a:schemeClr val="accent5">
                    <a:lumMod val="75000"/>
                  </a:schemeClr>
                </a:solidFill>
              </a:rPr>
              <a:t>Basic Principles Governing An Audit</a:t>
            </a:r>
            <a:endParaRPr lang="en-US" sz="4900" dirty="0">
              <a:solidFill>
                <a:schemeClr val="accent5">
                  <a:lumMod val="75000"/>
                </a:schemeClr>
              </a:solidFill>
            </a:endParaRPr>
          </a:p>
        </p:txBody>
      </p:sp>
      <p:sp>
        <p:nvSpPr>
          <p:cNvPr id="3" name="Subtitle 2"/>
          <p:cNvSpPr>
            <a:spLocks noGrp="1"/>
          </p:cNvSpPr>
          <p:nvPr>
            <p:ph type="subTitle" idx="1"/>
          </p:nvPr>
        </p:nvSpPr>
        <p:spPr>
          <a:xfrm>
            <a:off x="0" y="1143000"/>
            <a:ext cx="9144000" cy="5715000"/>
          </a:xfrm>
        </p:spPr>
        <p:style>
          <a:lnRef idx="0">
            <a:schemeClr val="accent1"/>
          </a:lnRef>
          <a:fillRef idx="3">
            <a:schemeClr val="accent1"/>
          </a:fillRef>
          <a:effectRef idx="3">
            <a:schemeClr val="accent1"/>
          </a:effectRef>
          <a:fontRef idx="minor">
            <a:schemeClr val="lt1"/>
          </a:fontRef>
        </p:style>
        <p:txBody>
          <a:bodyPr>
            <a:noAutofit/>
          </a:bodyPr>
          <a:lstStyle/>
          <a:p>
            <a:pPr marL="457200" lvl="0" indent="-457200" algn="l">
              <a:lnSpc>
                <a:spcPct val="120000"/>
              </a:lnSpc>
              <a:buFont typeface="+mj-lt"/>
              <a:buAutoNum type="arabicPeriod"/>
            </a:pPr>
            <a:r>
              <a:rPr lang="en-US" sz="2000" b="1" i="1" dirty="0" smtClean="0">
                <a:solidFill>
                  <a:schemeClr val="accent5">
                    <a:lumMod val="75000"/>
                  </a:schemeClr>
                </a:solidFill>
              </a:rPr>
              <a:t>I</a:t>
            </a:r>
            <a:r>
              <a:rPr lang="en-US" sz="2000" b="1" dirty="0" smtClean="0">
                <a:solidFill>
                  <a:schemeClr val="accent5">
                    <a:lumMod val="75000"/>
                  </a:schemeClr>
                </a:solidFill>
              </a:rPr>
              <a:t>ntegrity, Objectivity &amp; Independence</a:t>
            </a:r>
          </a:p>
          <a:p>
            <a:pPr marL="457200" lvl="0" indent="-457200" algn="l">
              <a:lnSpc>
                <a:spcPct val="120000"/>
              </a:lnSpc>
              <a:buFont typeface="+mj-lt"/>
              <a:buAutoNum type="arabicPeriod"/>
            </a:pPr>
            <a:r>
              <a:rPr lang="en-US" sz="2000" b="1" i="1" dirty="0" smtClean="0">
                <a:solidFill>
                  <a:schemeClr val="accent5">
                    <a:lumMod val="75000"/>
                  </a:schemeClr>
                </a:solidFill>
              </a:rPr>
              <a:t>C</a:t>
            </a:r>
            <a:r>
              <a:rPr lang="en-US" sz="2000" b="1" dirty="0" smtClean="0">
                <a:solidFill>
                  <a:schemeClr val="accent5">
                    <a:lumMod val="75000"/>
                  </a:schemeClr>
                </a:solidFill>
              </a:rPr>
              <a:t>onfidentiality </a:t>
            </a:r>
            <a:br>
              <a:rPr lang="en-US" sz="2000" b="1" dirty="0" smtClean="0">
                <a:solidFill>
                  <a:schemeClr val="accent5">
                    <a:lumMod val="75000"/>
                  </a:schemeClr>
                </a:solidFill>
              </a:rPr>
            </a:br>
            <a:r>
              <a:rPr lang="en-US" sz="2000" dirty="0" smtClean="0">
                <a:solidFill>
                  <a:schemeClr val="accent5">
                    <a:lumMod val="75000"/>
                  </a:schemeClr>
                </a:solidFill>
              </a:rPr>
              <a:t>Must not disclose any information Except any Legal or Professional duty</a:t>
            </a:r>
          </a:p>
          <a:p>
            <a:pPr marL="457200" lvl="0" indent="-457200" algn="l">
              <a:lnSpc>
                <a:spcPct val="120000"/>
              </a:lnSpc>
              <a:buFont typeface="+mj-lt"/>
              <a:buAutoNum type="arabicPeriod"/>
            </a:pPr>
            <a:r>
              <a:rPr lang="en-US" sz="2000" b="1" i="1" dirty="0" smtClean="0">
                <a:solidFill>
                  <a:schemeClr val="accent5">
                    <a:lumMod val="75000"/>
                  </a:schemeClr>
                </a:solidFill>
              </a:rPr>
              <a:t>S</a:t>
            </a:r>
            <a:r>
              <a:rPr lang="en-US" sz="2000" b="1" dirty="0" smtClean="0">
                <a:solidFill>
                  <a:schemeClr val="accent5">
                    <a:lumMod val="75000"/>
                  </a:schemeClr>
                </a:solidFill>
              </a:rPr>
              <a:t>kills &amp; Competence</a:t>
            </a:r>
            <a:br>
              <a:rPr lang="en-US" sz="2000" b="1" dirty="0" smtClean="0">
                <a:solidFill>
                  <a:schemeClr val="accent5">
                    <a:lumMod val="75000"/>
                  </a:schemeClr>
                </a:solidFill>
              </a:rPr>
            </a:br>
            <a:r>
              <a:rPr lang="en-US" sz="2000" dirty="0" smtClean="0">
                <a:solidFill>
                  <a:schemeClr val="accent5">
                    <a:lumMod val="75000"/>
                  </a:schemeClr>
                </a:solidFill>
              </a:rPr>
              <a:t>acquire skills etc. through constant touch with developments</a:t>
            </a:r>
          </a:p>
          <a:p>
            <a:pPr marL="457200" lvl="0" indent="-457200" algn="l">
              <a:lnSpc>
                <a:spcPct val="120000"/>
              </a:lnSpc>
              <a:buFont typeface="+mj-lt"/>
              <a:buAutoNum type="arabicPeriod"/>
            </a:pPr>
            <a:r>
              <a:rPr lang="en-US" sz="2000" b="1" i="1" dirty="0" smtClean="0">
                <a:solidFill>
                  <a:schemeClr val="accent5">
                    <a:lumMod val="75000"/>
                  </a:schemeClr>
                </a:solidFill>
              </a:rPr>
              <a:t>D</a:t>
            </a:r>
            <a:r>
              <a:rPr lang="en-US" sz="2000" b="1" dirty="0" smtClean="0">
                <a:solidFill>
                  <a:schemeClr val="accent5">
                    <a:lumMod val="75000"/>
                  </a:schemeClr>
                </a:solidFill>
              </a:rPr>
              <a:t>ocumentation</a:t>
            </a:r>
            <a:br>
              <a:rPr lang="en-US" sz="2000" b="1" dirty="0" smtClean="0">
                <a:solidFill>
                  <a:schemeClr val="accent5">
                    <a:lumMod val="75000"/>
                  </a:schemeClr>
                </a:solidFill>
              </a:rPr>
            </a:br>
            <a:r>
              <a:rPr lang="en-US" sz="2000" dirty="0" smtClean="0">
                <a:solidFill>
                  <a:schemeClr val="accent5">
                    <a:lumMod val="75000"/>
                  </a:schemeClr>
                </a:solidFill>
              </a:rPr>
              <a:t>matters providing evidence should be carefully documented</a:t>
            </a:r>
          </a:p>
          <a:p>
            <a:pPr marL="457200" lvl="0" indent="-457200" algn="l">
              <a:lnSpc>
                <a:spcPct val="120000"/>
              </a:lnSpc>
              <a:buFont typeface="+mj-lt"/>
              <a:buAutoNum type="arabicPeriod"/>
            </a:pPr>
            <a:r>
              <a:rPr lang="en-US" sz="2000" b="1" i="1" dirty="0" smtClean="0">
                <a:solidFill>
                  <a:schemeClr val="accent5">
                    <a:lumMod val="75000"/>
                  </a:schemeClr>
                </a:solidFill>
              </a:rPr>
              <a:t>P</a:t>
            </a:r>
            <a:r>
              <a:rPr lang="en-US" sz="2000" b="1" dirty="0" smtClean="0">
                <a:solidFill>
                  <a:schemeClr val="accent5">
                    <a:lumMod val="75000"/>
                  </a:schemeClr>
                </a:solidFill>
              </a:rPr>
              <a:t>lanning</a:t>
            </a:r>
            <a:br>
              <a:rPr lang="en-US" sz="2000" b="1" dirty="0" smtClean="0">
                <a:solidFill>
                  <a:schemeClr val="accent5">
                    <a:lumMod val="75000"/>
                  </a:schemeClr>
                </a:solidFill>
              </a:rPr>
            </a:br>
            <a:r>
              <a:rPr lang="en-US" sz="2000" dirty="0" smtClean="0">
                <a:solidFill>
                  <a:schemeClr val="accent5">
                    <a:lumMod val="75000"/>
                  </a:schemeClr>
                </a:solidFill>
              </a:rPr>
              <a:t>Keep in mind factors like Audit </a:t>
            </a:r>
            <a:r>
              <a:rPr lang="en-US" sz="2000" dirty="0" err="1" smtClean="0">
                <a:solidFill>
                  <a:schemeClr val="accent5">
                    <a:lumMod val="75000"/>
                  </a:schemeClr>
                </a:solidFill>
              </a:rPr>
              <a:t>Programme</a:t>
            </a:r>
            <a:r>
              <a:rPr lang="en-US" sz="2000" dirty="0" smtClean="0">
                <a:solidFill>
                  <a:schemeClr val="accent5">
                    <a:lumMod val="75000"/>
                  </a:schemeClr>
                </a:solidFill>
              </a:rPr>
              <a:t>, availability of audit staff, time etc. </a:t>
            </a:r>
          </a:p>
          <a:p>
            <a:pPr marL="457200" lvl="0" indent="-457200" algn="l">
              <a:lnSpc>
                <a:spcPct val="120000"/>
              </a:lnSpc>
              <a:buFont typeface="+mj-lt"/>
              <a:buAutoNum type="arabicPeriod"/>
            </a:pPr>
            <a:r>
              <a:rPr lang="en-US" sz="2000" b="1" dirty="0" smtClean="0">
                <a:solidFill>
                  <a:schemeClr val="accent5">
                    <a:lumMod val="75000"/>
                  </a:schemeClr>
                </a:solidFill>
              </a:rPr>
              <a:t>Work Performed By </a:t>
            </a:r>
            <a:r>
              <a:rPr lang="en-US" sz="2000" b="1" i="1" dirty="0" smtClean="0">
                <a:solidFill>
                  <a:schemeClr val="accent5">
                    <a:lumMod val="75000"/>
                  </a:schemeClr>
                </a:solidFill>
              </a:rPr>
              <a:t>O</a:t>
            </a:r>
            <a:r>
              <a:rPr lang="en-US" sz="2000" b="1" dirty="0" smtClean="0">
                <a:solidFill>
                  <a:schemeClr val="accent5">
                    <a:lumMod val="75000"/>
                  </a:schemeClr>
                </a:solidFill>
              </a:rPr>
              <a:t>thers</a:t>
            </a:r>
            <a:br>
              <a:rPr lang="en-US" sz="2000" b="1" dirty="0" smtClean="0">
                <a:solidFill>
                  <a:schemeClr val="accent5">
                    <a:lumMod val="75000"/>
                  </a:schemeClr>
                </a:solidFill>
              </a:rPr>
            </a:br>
            <a:r>
              <a:rPr lang="en-US" sz="2000" dirty="0" smtClean="0">
                <a:solidFill>
                  <a:schemeClr val="accent5">
                    <a:lumMod val="75000"/>
                  </a:schemeClr>
                </a:solidFill>
              </a:rPr>
              <a:t>MAY RELY, provided due care and skills are exercised</a:t>
            </a:r>
          </a:p>
          <a:p>
            <a:pPr marL="457200" lvl="0" indent="-457200" algn="l">
              <a:lnSpc>
                <a:spcPct val="120000"/>
              </a:lnSpc>
              <a:buFont typeface="+mj-lt"/>
              <a:buAutoNum type="arabicPeriod"/>
            </a:pPr>
            <a:r>
              <a:rPr lang="en-US" sz="2000" b="1" i="1" dirty="0" smtClean="0">
                <a:solidFill>
                  <a:schemeClr val="accent5">
                    <a:lumMod val="75000"/>
                  </a:schemeClr>
                </a:solidFill>
              </a:rPr>
              <a:t>A</a:t>
            </a:r>
            <a:r>
              <a:rPr lang="en-US" sz="2000" b="1" dirty="0" smtClean="0">
                <a:solidFill>
                  <a:schemeClr val="accent5">
                    <a:lumMod val="75000"/>
                  </a:schemeClr>
                </a:solidFill>
              </a:rPr>
              <a:t>udit Evidence</a:t>
            </a:r>
            <a:br>
              <a:rPr lang="en-US" sz="2000" b="1" dirty="0" smtClean="0">
                <a:solidFill>
                  <a:schemeClr val="accent5">
                    <a:lumMod val="75000"/>
                  </a:schemeClr>
                </a:solidFill>
              </a:rPr>
            </a:br>
            <a:endParaRPr lang="en-US" sz="2000" dirty="0">
              <a:solidFill>
                <a:schemeClr val="accent5">
                  <a:lumMod val="75000"/>
                </a:schemeClr>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1"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1"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1"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1"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41"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1"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1"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1"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6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63" dur="1000"/>
                                        <p:tgtEl>
                                          <p:spTgt spid="3">
                                            <p:txEl>
                                              <p:pRg st="6" end="6"/>
                                            </p:txEl>
                                          </p:spTgt>
                                        </p:tgtEl>
                                      </p:cBhvr>
                                    </p:animEffect>
                                  </p:childTnLst>
                                </p:cTn>
                              </p:par>
                              <p:par>
                                <p:cTn id="64" presetID="2" presetClass="exit" presetSubtype="4" fill="hold" grpId="1" nodeType="withEffect">
                                  <p:stCondLst>
                                    <p:cond delay="0"/>
                                  </p:stCondLst>
                                  <p:childTnLst>
                                    <p:anim calcmode="lin" valueType="num">
                                      <p:cBhvr additive="base">
                                        <p:cTn id="65" dur="500"/>
                                        <p:tgtEl>
                                          <p:spTgt spid="2"/>
                                        </p:tgtEl>
                                        <p:attrNameLst>
                                          <p:attrName>ppt_x</p:attrName>
                                        </p:attrNameLst>
                                      </p:cBhvr>
                                      <p:tavLst>
                                        <p:tav tm="0">
                                          <p:val>
                                            <p:strVal val="ppt_x"/>
                                          </p:val>
                                        </p:tav>
                                        <p:tav tm="100000">
                                          <p:val>
                                            <p:strVal val="ppt_x"/>
                                          </p:val>
                                        </p:tav>
                                      </p:tavLst>
                                    </p:anim>
                                    <p:anim calcmode="lin" valueType="num">
                                      <p:cBhvr additive="base">
                                        <p:cTn id="66" dur="500"/>
                                        <p:tgtEl>
                                          <p:spTgt spid="2"/>
                                        </p:tgtEl>
                                        <p:attrNameLst>
                                          <p:attrName>ppt_y</p:attrName>
                                        </p:attrNameLst>
                                      </p:cBhvr>
                                      <p:tavLst>
                                        <p:tav tm="0">
                                          <p:val>
                                            <p:strVal val="ppt_y"/>
                                          </p:val>
                                        </p:tav>
                                        <p:tav tm="100000">
                                          <p:val>
                                            <p:strVal val="1+ppt_h/2"/>
                                          </p:val>
                                        </p:tav>
                                      </p:tavLst>
                                    </p:anim>
                                    <p:set>
                                      <p:cBhvr>
                                        <p:cTn id="67" dur="1" fill="hold">
                                          <p:stCondLst>
                                            <p:cond delay="499"/>
                                          </p:stCondLst>
                                        </p:cTn>
                                        <p:tgtEl>
                                          <p:spTgt spid="2"/>
                                        </p:tgtEl>
                                        <p:attrNameLst>
                                          <p:attrName>style.visibility</p:attrName>
                                        </p:attrNameLst>
                                      </p:cBhvr>
                                      <p:to>
                                        <p:strVal val="hidden"/>
                                      </p:to>
                                    </p:set>
                                  </p:childTnLst>
                                </p:cTn>
                              </p:par>
                              <p:par>
                                <p:cTn id="68" presetID="2" presetClass="exit" presetSubtype="4" fill="hold" grpId="2" nodeType="withEffect">
                                  <p:stCondLst>
                                    <p:cond delay="0"/>
                                  </p:stCondLst>
                                  <p:childTnLst>
                                    <p:anim calcmode="lin" valueType="num">
                                      <p:cBhvr additive="base">
                                        <p:cTn id="69"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0" dur="500"/>
                                        <p:tgtEl>
                                          <p:spTgt spid="3">
                                            <p:txEl>
                                              <p:pRg st="0" end="0"/>
                                            </p:txEl>
                                          </p:spTgt>
                                        </p:tgtEl>
                                        <p:attrNameLst>
                                          <p:attrName>ppt_y</p:attrName>
                                        </p:attrNameLst>
                                      </p:cBhvr>
                                      <p:tavLst>
                                        <p:tav tm="0">
                                          <p:val>
                                            <p:strVal val="ppt_y"/>
                                          </p:val>
                                        </p:tav>
                                        <p:tav tm="100000">
                                          <p:val>
                                            <p:strVal val="1+ppt_h/2"/>
                                          </p:val>
                                        </p:tav>
                                      </p:tavLst>
                                    </p:anim>
                                    <p:set>
                                      <p:cBhvr>
                                        <p:cTn id="71" dur="1" fill="hold">
                                          <p:stCondLst>
                                            <p:cond delay="499"/>
                                          </p:stCondLst>
                                        </p:cTn>
                                        <p:tgtEl>
                                          <p:spTgt spid="3">
                                            <p:txEl>
                                              <p:pRg st="0" end="0"/>
                                            </p:txEl>
                                          </p:spTgt>
                                        </p:tgtEl>
                                        <p:attrNameLst>
                                          <p:attrName>style.visibility</p:attrName>
                                        </p:attrNameLst>
                                      </p:cBhvr>
                                      <p:to>
                                        <p:strVal val="hidden"/>
                                      </p:to>
                                    </p:set>
                                  </p:childTnLst>
                                </p:cTn>
                              </p:par>
                              <p:par>
                                <p:cTn id="72" presetID="2" presetClass="exit" presetSubtype="4" fill="hold" grpId="2" nodeType="withEffect">
                                  <p:stCondLst>
                                    <p:cond delay="0"/>
                                  </p:stCondLst>
                                  <p:childTnLst>
                                    <p:anim calcmode="lin" valueType="num">
                                      <p:cBhvr additive="base">
                                        <p:cTn id="73"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74" dur="500"/>
                                        <p:tgtEl>
                                          <p:spTgt spid="3">
                                            <p:txEl>
                                              <p:pRg st="1" end="1"/>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3">
                                            <p:txEl>
                                              <p:pRg st="1" end="1"/>
                                            </p:txEl>
                                          </p:spTgt>
                                        </p:tgtEl>
                                        <p:attrNameLst>
                                          <p:attrName>style.visibility</p:attrName>
                                        </p:attrNameLst>
                                      </p:cBhvr>
                                      <p:to>
                                        <p:strVal val="hidden"/>
                                      </p:to>
                                    </p:set>
                                  </p:childTnLst>
                                </p:cTn>
                              </p:par>
                              <p:par>
                                <p:cTn id="76" presetID="2" presetClass="exit" presetSubtype="4" fill="hold" grpId="2" nodeType="withEffect">
                                  <p:stCondLst>
                                    <p:cond delay="0"/>
                                  </p:stCondLst>
                                  <p:childTnLst>
                                    <p:anim calcmode="lin" valueType="num">
                                      <p:cBhvr additive="base">
                                        <p:cTn id="77"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78" dur="500"/>
                                        <p:tgtEl>
                                          <p:spTgt spid="3">
                                            <p:txEl>
                                              <p:pRg st="2" end="2"/>
                                            </p:txEl>
                                          </p:spTgt>
                                        </p:tgtEl>
                                        <p:attrNameLst>
                                          <p:attrName>ppt_y</p:attrName>
                                        </p:attrNameLst>
                                      </p:cBhvr>
                                      <p:tavLst>
                                        <p:tav tm="0">
                                          <p:val>
                                            <p:strVal val="ppt_y"/>
                                          </p:val>
                                        </p:tav>
                                        <p:tav tm="100000">
                                          <p:val>
                                            <p:strVal val="1+ppt_h/2"/>
                                          </p:val>
                                        </p:tav>
                                      </p:tavLst>
                                    </p:anim>
                                    <p:set>
                                      <p:cBhvr>
                                        <p:cTn id="79" dur="1" fill="hold">
                                          <p:stCondLst>
                                            <p:cond delay="499"/>
                                          </p:stCondLst>
                                        </p:cTn>
                                        <p:tgtEl>
                                          <p:spTgt spid="3">
                                            <p:txEl>
                                              <p:pRg st="2" end="2"/>
                                            </p:txEl>
                                          </p:spTgt>
                                        </p:tgtEl>
                                        <p:attrNameLst>
                                          <p:attrName>style.visibility</p:attrName>
                                        </p:attrNameLst>
                                      </p:cBhvr>
                                      <p:to>
                                        <p:strVal val="hidden"/>
                                      </p:to>
                                    </p:set>
                                  </p:childTnLst>
                                </p:cTn>
                              </p:par>
                              <p:par>
                                <p:cTn id="80" presetID="2" presetClass="exit" presetSubtype="4" fill="hold" grpId="2" nodeType="withEffect">
                                  <p:stCondLst>
                                    <p:cond delay="0"/>
                                  </p:stCondLst>
                                  <p:childTnLst>
                                    <p:anim calcmode="lin" valueType="num">
                                      <p:cBhvr additive="base">
                                        <p:cTn id="81"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2" dur="500"/>
                                        <p:tgtEl>
                                          <p:spTgt spid="3">
                                            <p:txEl>
                                              <p:pRg st="3" end="3"/>
                                            </p:txEl>
                                          </p:spTgt>
                                        </p:tgtEl>
                                        <p:attrNameLst>
                                          <p:attrName>ppt_y</p:attrName>
                                        </p:attrNameLst>
                                      </p:cBhvr>
                                      <p:tavLst>
                                        <p:tav tm="0">
                                          <p:val>
                                            <p:strVal val="ppt_y"/>
                                          </p:val>
                                        </p:tav>
                                        <p:tav tm="100000">
                                          <p:val>
                                            <p:strVal val="1+ppt_h/2"/>
                                          </p:val>
                                        </p:tav>
                                      </p:tavLst>
                                    </p:anim>
                                    <p:set>
                                      <p:cBhvr>
                                        <p:cTn id="83" dur="1" fill="hold">
                                          <p:stCondLst>
                                            <p:cond delay="499"/>
                                          </p:stCondLst>
                                        </p:cTn>
                                        <p:tgtEl>
                                          <p:spTgt spid="3">
                                            <p:txEl>
                                              <p:pRg st="3" end="3"/>
                                            </p:txEl>
                                          </p:spTgt>
                                        </p:tgtEl>
                                        <p:attrNameLst>
                                          <p:attrName>style.visibility</p:attrName>
                                        </p:attrNameLst>
                                      </p:cBhvr>
                                      <p:to>
                                        <p:strVal val="hidden"/>
                                      </p:to>
                                    </p:set>
                                  </p:childTnLst>
                                </p:cTn>
                              </p:par>
                              <p:par>
                                <p:cTn id="84" presetID="2" presetClass="exit" presetSubtype="4" fill="hold" grpId="2" nodeType="withEffect">
                                  <p:stCondLst>
                                    <p:cond delay="0"/>
                                  </p:stCondLst>
                                  <p:childTnLst>
                                    <p:anim calcmode="lin" valueType="num">
                                      <p:cBhvr additive="base">
                                        <p:cTn id="85"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6" dur="500"/>
                                        <p:tgtEl>
                                          <p:spTgt spid="3">
                                            <p:txEl>
                                              <p:pRg st="4" end="4"/>
                                            </p:txEl>
                                          </p:spTgt>
                                        </p:tgtEl>
                                        <p:attrNameLst>
                                          <p:attrName>ppt_y</p:attrName>
                                        </p:attrNameLst>
                                      </p:cBhvr>
                                      <p:tavLst>
                                        <p:tav tm="0">
                                          <p:val>
                                            <p:strVal val="ppt_y"/>
                                          </p:val>
                                        </p:tav>
                                        <p:tav tm="100000">
                                          <p:val>
                                            <p:strVal val="1+ppt_h/2"/>
                                          </p:val>
                                        </p:tav>
                                      </p:tavLst>
                                    </p:anim>
                                    <p:set>
                                      <p:cBhvr>
                                        <p:cTn id="87" dur="1" fill="hold">
                                          <p:stCondLst>
                                            <p:cond delay="499"/>
                                          </p:stCondLst>
                                        </p:cTn>
                                        <p:tgtEl>
                                          <p:spTgt spid="3">
                                            <p:txEl>
                                              <p:pRg st="4" end="4"/>
                                            </p:txEl>
                                          </p:spTgt>
                                        </p:tgtEl>
                                        <p:attrNameLst>
                                          <p:attrName>style.visibility</p:attrName>
                                        </p:attrNameLst>
                                      </p:cBhvr>
                                      <p:to>
                                        <p:strVal val="hidden"/>
                                      </p:to>
                                    </p:set>
                                  </p:childTnLst>
                                </p:cTn>
                              </p:par>
                              <p:par>
                                <p:cTn id="88" presetID="2" presetClass="exit" presetSubtype="4" fill="hold" grpId="2" nodeType="withEffect">
                                  <p:stCondLst>
                                    <p:cond delay="0"/>
                                  </p:stCondLst>
                                  <p:childTnLst>
                                    <p:anim calcmode="lin" valueType="num">
                                      <p:cBhvr additive="base">
                                        <p:cTn id="89"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90" dur="500"/>
                                        <p:tgtEl>
                                          <p:spTgt spid="3">
                                            <p:txEl>
                                              <p:pRg st="5" end="5"/>
                                            </p:txEl>
                                          </p:spTgt>
                                        </p:tgtEl>
                                        <p:attrNameLst>
                                          <p:attrName>ppt_y</p:attrName>
                                        </p:attrNameLst>
                                      </p:cBhvr>
                                      <p:tavLst>
                                        <p:tav tm="0">
                                          <p:val>
                                            <p:strVal val="ppt_y"/>
                                          </p:val>
                                        </p:tav>
                                        <p:tav tm="100000">
                                          <p:val>
                                            <p:strVal val="1+ppt_h/2"/>
                                          </p:val>
                                        </p:tav>
                                      </p:tavLst>
                                    </p:anim>
                                    <p:set>
                                      <p:cBhvr>
                                        <p:cTn id="91" dur="1" fill="hold">
                                          <p:stCondLst>
                                            <p:cond delay="499"/>
                                          </p:stCondLst>
                                        </p:cTn>
                                        <p:tgtEl>
                                          <p:spTgt spid="3">
                                            <p:txEl>
                                              <p:pRg st="5" end="5"/>
                                            </p:txEl>
                                          </p:spTgt>
                                        </p:tgtEl>
                                        <p:attrNameLst>
                                          <p:attrName>style.visibility</p:attrName>
                                        </p:attrNameLst>
                                      </p:cBhvr>
                                      <p:to>
                                        <p:strVal val="hidden"/>
                                      </p:to>
                                    </p:set>
                                  </p:childTnLst>
                                </p:cTn>
                              </p:par>
                              <p:par>
                                <p:cTn id="92" presetID="2" presetClass="exit" presetSubtype="4" fill="hold" grpId="2" nodeType="withEffect">
                                  <p:stCondLst>
                                    <p:cond delay="0"/>
                                  </p:stCondLst>
                                  <p:childTnLst>
                                    <p:anim calcmode="lin" valueType="num">
                                      <p:cBhvr additive="base">
                                        <p:cTn id="93"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94" dur="500"/>
                                        <p:tgtEl>
                                          <p:spTgt spid="3">
                                            <p:txEl>
                                              <p:pRg st="6" end="6"/>
                                            </p:txEl>
                                          </p:spTgt>
                                        </p:tgtEl>
                                        <p:attrNameLst>
                                          <p:attrName>ppt_y</p:attrName>
                                        </p:attrNameLst>
                                      </p:cBhvr>
                                      <p:tavLst>
                                        <p:tav tm="0">
                                          <p:val>
                                            <p:strVal val="ppt_y"/>
                                          </p:val>
                                        </p:tav>
                                        <p:tav tm="100000">
                                          <p:val>
                                            <p:strVal val="1+ppt_h/2"/>
                                          </p:val>
                                        </p:tav>
                                      </p:tavLst>
                                    </p:anim>
                                    <p:set>
                                      <p:cBhvr>
                                        <p:cTn id="95" dur="1" fill="hold">
                                          <p:stCondLst>
                                            <p:cond delay="499"/>
                                          </p:stCondLst>
                                        </p:cTn>
                                        <p:tgtEl>
                                          <p:spTgt spid="3">
                                            <p:txEl>
                                              <p:pRg st="6" end="6"/>
                                            </p:txEl>
                                          </p:spTgt>
                                        </p:tgtEl>
                                        <p:attrNameLst>
                                          <p:attrName>style.visibility</p:attrName>
                                        </p:attrNameLst>
                                      </p:cBhvr>
                                      <p:to>
                                        <p:strVal val="hidden"/>
                                      </p:to>
                                    </p:set>
                                  </p:childTnLst>
                                </p:cTn>
                              </p:par>
                              <p:par>
                                <p:cTn id="96" presetID="2" presetClass="exit" presetSubtype="4" fill="hold" grpId="2" nodeType="withEffect">
                                  <p:stCondLst>
                                    <p:cond delay="0"/>
                                  </p:stCondLst>
                                  <p:childTnLst>
                                    <p:anim calcmode="lin" valueType="num">
                                      <p:cBhvr additive="base">
                                        <p:cTn id="97" dur="500"/>
                                        <p:tgtEl>
                                          <p:spTgt spid="3">
                                            <p:bg/>
                                          </p:spTgt>
                                        </p:tgtEl>
                                        <p:attrNameLst>
                                          <p:attrName>ppt_x</p:attrName>
                                        </p:attrNameLst>
                                      </p:cBhvr>
                                      <p:tavLst>
                                        <p:tav tm="0">
                                          <p:val>
                                            <p:strVal val="ppt_x"/>
                                          </p:val>
                                        </p:tav>
                                        <p:tav tm="100000">
                                          <p:val>
                                            <p:strVal val="ppt_x"/>
                                          </p:val>
                                        </p:tav>
                                      </p:tavLst>
                                    </p:anim>
                                    <p:anim calcmode="lin" valueType="num">
                                      <p:cBhvr additive="base">
                                        <p:cTn id="98" dur="500"/>
                                        <p:tgtEl>
                                          <p:spTgt spid="3">
                                            <p:bg/>
                                          </p:spTgt>
                                        </p:tgtEl>
                                        <p:attrNameLst>
                                          <p:attrName>ppt_y</p:attrName>
                                        </p:attrNameLst>
                                      </p:cBhvr>
                                      <p:tavLst>
                                        <p:tav tm="0">
                                          <p:val>
                                            <p:strVal val="ppt_y"/>
                                          </p:val>
                                        </p:tav>
                                        <p:tav tm="100000">
                                          <p:val>
                                            <p:strVal val="1+ppt_h/2"/>
                                          </p:val>
                                        </p:tav>
                                      </p:tavLst>
                                    </p:anim>
                                    <p:set>
                                      <p:cBhvr>
                                        <p:cTn id="99"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1" build="p" animBg="1"/>
      <p:bldP spid="3" grpId="2"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1133356"/>
            <a:ext cx="9144000" cy="5970865"/>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1) Meaning of Some Terms for this AAS</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a) Audit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Audit procedures carried out on less than 100 % of the items within an account balance or a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class of transactions amount to audit sampling. In view of increasing complexities and number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of transactions, the auditor may not be able to examine 100 % of the information fully. Hence,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he has to use this technique.</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b) Population :-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 auditor should determine that the population from which the sample is drawn is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appropriate for that specific audit objective</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endParaRPr lang="en-US" sz="1400" dirty="0" smtClean="0">
              <a:solidFill>
                <a:srgbClr val="FFFF00"/>
              </a:solidFill>
              <a:latin typeface="Arial" pitchFamily="34" charset="0"/>
              <a:ea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c) Stratification :-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It means the sub classification of population, each of which have similar characteristics</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d) Sampling Units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 individual items constituting the population are called sampling units. The auditor selects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these units after considering materiality levels, homogeneity of the units and audit objective</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e) Sample Size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In order to decide sample size, the auditor should consider the overall population, sampling</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risk, the tolerable and the expected error.</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2400" b="0" i="0" u="none" strike="noStrike" cap="none" normalizeH="0" baseline="0" dirty="0" smtClean="0">
              <a:ln>
                <a:noFill/>
              </a:ln>
              <a:solidFill>
                <a:srgbClr val="FFFF00"/>
              </a:solidFill>
              <a:effectLst/>
              <a:latin typeface="Arial" pitchFamily="34" charset="0"/>
            </a:endParaRPr>
          </a:p>
        </p:txBody>
      </p:sp>
      <p:sp>
        <p:nvSpPr>
          <p:cNvPr id="5" name="Rectangle 1"/>
          <p:cNvSpPr>
            <a:spLocks noChangeArrowheads="1"/>
          </p:cNvSpPr>
          <p:nvPr/>
        </p:nvSpPr>
        <p:spPr bwMode="auto">
          <a:xfrm>
            <a:off x="0" y="0"/>
            <a:ext cx="9144000" cy="1077218"/>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3200" b="1" u="sng" dirty="0" smtClean="0">
                <a:solidFill>
                  <a:srgbClr val="FFC000"/>
                </a:solidFill>
                <a:latin typeface="CenturySchL" pitchFamily="2" charset="0"/>
                <a:ea typeface="Times New Roman" pitchFamily="18" charset="0"/>
              </a:rPr>
              <a:t>AAS – 15</a:t>
            </a:r>
            <a:endParaRPr lang="en-US" sz="2400" dirty="0" smtClean="0">
              <a:solidFill>
                <a:srgbClr val="FFC000"/>
              </a:solidFill>
              <a:latin typeface="CenturySchL" pitchFamily="2" charset="0"/>
            </a:endParaRPr>
          </a:p>
          <a:p>
            <a:pPr lvl="0" algn="ctr" eaLnBrk="0" fontAlgn="base" hangingPunct="0">
              <a:spcBef>
                <a:spcPct val="0"/>
              </a:spcBef>
              <a:spcAft>
                <a:spcPct val="0"/>
              </a:spcAft>
            </a:pPr>
            <a:r>
              <a:rPr lang="en-US" sz="3200" b="1" u="sng" dirty="0" smtClean="0">
                <a:solidFill>
                  <a:srgbClr val="FFC000"/>
                </a:solidFill>
                <a:latin typeface="CenturySchL" pitchFamily="2" charset="0"/>
                <a:ea typeface="Times New Roman" pitchFamily="18" charset="0"/>
              </a:rPr>
              <a:t>Audit Sampling</a:t>
            </a:r>
            <a:r>
              <a:rPr lang="en-US" sz="2400" b="1" u="sng" dirty="0" smtClean="0">
                <a:solidFill>
                  <a:srgbClr val="FFC000"/>
                </a:solidFill>
                <a:latin typeface="CenturySchL" pitchFamily="2" charset="0"/>
                <a:ea typeface="Times New Roman" pitchFamily="18" charset="0"/>
              </a:rPr>
              <a:t> </a:t>
            </a:r>
            <a:endParaRPr lang="en-US" sz="3200" dirty="0" smtClean="0">
              <a:solidFill>
                <a:srgbClr val="FFC000"/>
              </a:solidFill>
              <a:latin typeface="CenturySchL" pitchFamily="2" charset="0"/>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2000" fill="hold"/>
                                        <p:tgtEl>
                                          <p:spTgt spid="2050"/>
                                        </p:tgtEl>
                                        <p:attrNameLst>
                                          <p:attrName>ppt_x</p:attrName>
                                        </p:attrNameLst>
                                      </p:cBhvr>
                                      <p:tavLst>
                                        <p:tav tm="0">
                                          <p:val>
                                            <p:strVal val="#ppt_x"/>
                                          </p:val>
                                        </p:tav>
                                        <p:tav tm="100000">
                                          <p:val>
                                            <p:strVal val="#ppt_x"/>
                                          </p:val>
                                        </p:tav>
                                      </p:tavLst>
                                    </p:anim>
                                    <p:anim calcmode="lin" valueType="num">
                                      <p:cBhvr additive="base">
                                        <p:cTn id="13" dur="20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954107"/>
          </a:xfrm>
          <a:prstGeom prst="rect">
            <a:avLst/>
          </a:prstGeom>
          <a:noFill/>
          <a:ln w="9525">
            <a:solidFill>
              <a:srgbClr val="FFFF00"/>
            </a:solidFill>
            <a:miter lim="800000"/>
            <a:headEnd/>
            <a:tailEnd/>
          </a:ln>
          <a:effectLst>
            <a:glow rad="1397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sng" strike="noStrike" cap="none" normalizeH="0" baseline="0" dirty="0" smtClean="0">
                <a:ln>
                  <a:noFill/>
                </a:ln>
                <a:solidFill>
                  <a:srgbClr val="FFC000"/>
                </a:solidFill>
                <a:effectLst/>
                <a:latin typeface="CenturySchL" pitchFamily="2" charset="0"/>
                <a:ea typeface="Times New Roman" pitchFamily="18" charset="0"/>
              </a:rPr>
              <a:t>AAS – 15</a:t>
            </a:r>
            <a:endParaRPr kumimoji="0" lang="en-US" sz="2400" b="0" i="0" u="none" strike="noStrike" cap="none" normalizeH="0" baseline="0" dirty="0" smtClean="0">
              <a:ln>
                <a:noFill/>
              </a:ln>
              <a:solidFill>
                <a:srgbClr val="FFC000"/>
              </a:solidFill>
              <a:effectLst/>
              <a:latin typeface="CenturySchL"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sng" strike="noStrike" cap="none" normalizeH="0" baseline="0" dirty="0" smtClean="0">
                <a:ln>
                  <a:noFill/>
                </a:ln>
                <a:solidFill>
                  <a:srgbClr val="FFC000"/>
                </a:solidFill>
                <a:effectLst/>
                <a:latin typeface="CenturySchL" pitchFamily="2" charset="0"/>
                <a:ea typeface="Times New Roman" pitchFamily="18" charset="0"/>
              </a:rPr>
              <a:t>Audit Sampling (CONTD..)</a:t>
            </a:r>
            <a:endParaRPr kumimoji="0" lang="en-US" sz="3200" b="0" i="0" u="none" strike="noStrike" cap="none" normalizeH="0" baseline="0" dirty="0" smtClean="0">
              <a:ln>
                <a:noFill/>
              </a:ln>
              <a:solidFill>
                <a:srgbClr val="FFC000"/>
              </a:solidFill>
              <a:effectLst/>
              <a:latin typeface="CenturySchL" pitchFamily="2" charset="0"/>
            </a:endParaRPr>
          </a:p>
        </p:txBody>
      </p:sp>
      <p:sp>
        <p:nvSpPr>
          <p:cNvPr id="1027" name="Rectangle 3"/>
          <p:cNvSpPr>
            <a:spLocks noChangeArrowheads="1"/>
          </p:cNvSpPr>
          <p:nvPr/>
        </p:nvSpPr>
        <p:spPr bwMode="auto">
          <a:xfrm>
            <a:off x="0" y="914401"/>
            <a:ext cx="9144000" cy="6217087"/>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AutoNum type="arabicParenR" startAt="2"/>
              <a:tabLst/>
            </a:pPr>
            <a:r>
              <a:rPr kumimoji="0" lang="en-US" sz="2400" b="1" i="0"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lang="en-US" dirty="0" smtClean="0">
                <a:solidFill>
                  <a:srgbClr val="FFFF00"/>
                </a:solidFill>
                <a:latin typeface="Arial" pitchFamily="34" charset="0"/>
                <a:cs typeface="Arial" pitchFamily="34" charset="0"/>
              </a:rPr>
              <a:t> </a:t>
            </a:r>
            <a:r>
              <a:rPr kumimoji="0" lang="en-US" sz="24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Risk</a:t>
            </a:r>
            <a:r>
              <a:rPr kumimoji="0" lang="en-US" sz="2400" b="1" i="0" u="sng" strike="noStrike" cap="none" normalizeH="0" dirty="0" smtClean="0">
                <a:ln>
                  <a:noFill/>
                </a:ln>
                <a:solidFill>
                  <a:srgbClr val="FFFF00"/>
                </a:solidFill>
                <a:effectLst/>
                <a:latin typeface="Arial" pitchFamily="34" charset="0"/>
                <a:ea typeface="Times New Roman" pitchFamily="18" charset="0"/>
                <a:cs typeface="Arial" pitchFamily="34" charset="0"/>
              </a:rPr>
              <a:t> Associated</a:t>
            </a:r>
          </a:p>
          <a:p>
            <a:pPr marL="0" marR="0" lvl="0" indent="457200" algn="l" defTabSz="914400" rtl="0" eaLnBrk="1" fontAlgn="base" latinLnBrk="0" hangingPunct="1">
              <a:lnSpc>
                <a:spcPct val="100000"/>
              </a:lnSpc>
              <a:spcBef>
                <a:spcPct val="0"/>
              </a:spcBef>
              <a:spcAft>
                <a:spcPct val="0"/>
              </a:spcAft>
              <a:buClrTx/>
              <a:buSzTx/>
              <a:buFontTx/>
              <a:buAutoNum type="arabicParenR" startAt="2"/>
              <a:tabLst/>
            </a:pP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Sampling Risk</a:t>
            </a: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Sampling Risk arises from the possibility that the auditor’s conclusion based on</a:t>
            </a:r>
          </a:p>
          <a:p>
            <a:pPr marL="0" marR="0" lvl="0" indent="457200" algn="l"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 sample may be different from the conclusion  that would have been reached if the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entire population were subjected to the audit procedure.</a:t>
            </a: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Sample size is affected by the amount of risk the auditor is willing to accept and has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An INVERSE relationship between them</a:t>
            </a: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b) Tolerable Error</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The maximum errors the auditor can bear and able to frame an opinion. Tolerance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level helps in determining the sample size</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c) Expected Error</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If the auditor expects the presence of error in the sample then he should consider a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Large  sample and vice – versa.</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endParaRPr kumimoji="0" lang="en-US" sz="28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checkerboard(across)">
                                      <p:cBhvr>
                                        <p:cTn id="7" dur="20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2000" fill="hold"/>
                                        <p:tgtEl>
                                          <p:spTgt spid="1027"/>
                                        </p:tgtEl>
                                        <p:attrNameLst>
                                          <p:attrName>ppt_x</p:attrName>
                                        </p:attrNameLst>
                                      </p:cBhvr>
                                      <p:tavLst>
                                        <p:tav tm="0">
                                          <p:val>
                                            <p:strVal val="#ppt_x"/>
                                          </p:val>
                                        </p:tav>
                                        <p:tav tm="100000">
                                          <p:val>
                                            <p:strVal val="#ppt_x"/>
                                          </p:val>
                                        </p:tav>
                                      </p:tavLst>
                                    </p:anim>
                                    <p:anim calcmode="lin" valueType="num">
                                      <p:cBhvr additive="base">
                                        <p:cTn id="13" dur="20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animBg="1"/>
      <p:bldP spid="10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990600"/>
            <a:ext cx="9144000" cy="3262432"/>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	3) Methods Commonly Used For Sample Selection</a:t>
            </a:r>
            <a:r>
              <a:rPr kumimoji="0" lang="en-US" b="0" i="0" u="none" strike="noStrike" cap="none" normalizeH="0" baseline="0" dirty="0" smtClean="0">
                <a:ln>
                  <a:noFill/>
                </a:ln>
                <a:solidFill>
                  <a:srgbClr val="FFFF00"/>
                </a:solidFill>
                <a:effectLst/>
                <a:latin typeface="Arial" pitchFamily="34" charset="0"/>
                <a:ea typeface="Times New Roman" pitchFamily="18" charset="0"/>
              </a:rPr>
              <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FFFF00"/>
                </a:solidFill>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a) Random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each item has an equal chance of being selected</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b) Systematic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definite interval is maintained between two samples</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c) Haphazard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an alternative to the random sampling provided the 			                auditor attempts  to draw  a  representative sample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FFFF00"/>
                </a:solidFill>
                <a:latin typeface="Arial" pitchFamily="34" charset="0"/>
                <a:ea typeface="Times New Roman" pitchFamily="18" charset="0"/>
              </a:rPr>
              <a:t>                                                           </a:t>
            </a:r>
            <a:r>
              <a:rPr kumimoji="0" lang="en-US" b="0" i="0" u="none" strike="noStrike" cap="none" normalizeH="0" baseline="0" dirty="0" smtClean="0">
                <a:ln>
                  <a:noFill/>
                </a:ln>
                <a:solidFill>
                  <a:srgbClr val="FFFF00"/>
                </a:solidFill>
                <a:effectLst/>
                <a:latin typeface="Arial" pitchFamily="34" charset="0"/>
                <a:ea typeface="Times New Roman" pitchFamily="18" charset="0"/>
              </a:rPr>
              <a:t>from  the  entire   Population  with  no  intention  to 				 either includes or exclude Specific units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FFFF00"/>
              </a:solidFill>
              <a:effectLst/>
              <a:latin typeface="Arial" pitchFamily="34" charset="0"/>
            </a:endParaRPr>
          </a:p>
        </p:txBody>
      </p:sp>
      <p:sp>
        <p:nvSpPr>
          <p:cNvPr id="3" name="Rectangle 2"/>
          <p:cNvSpPr/>
          <p:nvPr/>
        </p:nvSpPr>
        <p:spPr>
          <a:xfrm>
            <a:off x="0" y="0"/>
            <a:ext cx="9144000" cy="954107"/>
          </a:xfrm>
          <a:prstGeom prst="rect">
            <a:avLst/>
          </a:prstGeom>
          <a:ln>
            <a:solidFill>
              <a:srgbClr val="FFFF00"/>
            </a:solidFill>
          </a:ln>
          <a:effectLst>
            <a:glow rad="228600">
              <a:schemeClr val="accent5">
                <a:satMod val="175000"/>
                <a:alpha val="40000"/>
              </a:schemeClr>
            </a:glow>
          </a:effectLst>
        </p:spPr>
        <p:txBody>
          <a:bodyPr wrap="square">
            <a:spAutoFit/>
          </a:bodyPr>
          <a:lstStyle/>
          <a:p>
            <a:pPr lvl="0" algn="ctr" fontAlgn="base">
              <a:spcBef>
                <a:spcPct val="0"/>
              </a:spcBef>
              <a:spcAft>
                <a:spcPct val="0"/>
              </a:spcAft>
            </a:pPr>
            <a:r>
              <a:rPr lang="en-US" sz="3200" b="1" u="sng" dirty="0" smtClean="0">
                <a:solidFill>
                  <a:srgbClr val="FFC000"/>
                </a:solidFill>
                <a:latin typeface="CenturySchL" pitchFamily="2" charset="0"/>
                <a:ea typeface="Times New Roman" pitchFamily="18" charset="0"/>
              </a:rPr>
              <a:t>AAS – 15</a:t>
            </a:r>
            <a:endParaRPr lang="en-US" sz="2400" dirty="0" smtClean="0">
              <a:solidFill>
                <a:srgbClr val="FFC000"/>
              </a:solidFill>
              <a:latin typeface="CenturySchL" pitchFamily="2" charset="0"/>
            </a:endParaRPr>
          </a:p>
          <a:p>
            <a:pPr lvl="0" algn="ctr" eaLnBrk="0" fontAlgn="base" hangingPunct="0">
              <a:spcBef>
                <a:spcPct val="0"/>
              </a:spcBef>
              <a:spcAft>
                <a:spcPct val="0"/>
              </a:spcAft>
            </a:pPr>
            <a:r>
              <a:rPr lang="en-US" sz="2400" b="1" u="sng" dirty="0" smtClean="0">
                <a:solidFill>
                  <a:srgbClr val="FFC000"/>
                </a:solidFill>
                <a:latin typeface="CenturySchL" pitchFamily="2" charset="0"/>
                <a:ea typeface="Times New Roman" pitchFamily="18" charset="0"/>
              </a:rPr>
              <a:t>Audit Sampling (CONTD..)</a:t>
            </a:r>
            <a:endParaRPr lang="en-US" sz="3200" dirty="0" smtClean="0">
              <a:solidFill>
                <a:srgbClr val="FFC000"/>
              </a:solidFill>
              <a:latin typeface="CenturySchL" pitchFamily="2" charset="0"/>
            </a:endParaRPr>
          </a:p>
        </p:txBody>
      </p:sp>
      <p:sp>
        <p:nvSpPr>
          <p:cNvPr id="4" name="Rectangle 3"/>
          <p:cNvSpPr/>
          <p:nvPr/>
        </p:nvSpPr>
        <p:spPr>
          <a:xfrm>
            <a:off x="0" y="4495800"/>
            <a:ext cx="9144000" cy="1446550"/>
          </a:xfrm>
          <a:prstGeom prst="rect">
            <a:avLst/>
          </a:prstGeom>
          <a:ln>
            <a:solidFill>
              <a:srgbClr val="FFFF00"/>
            </a:solidFill>
          </a:ln>
          <a:effectLst>
            <a:glow rad="228600">
              <a:schemeClr val="accent5">
                <a:satMod val="175000"/>
                <a:alpha val="40000"/>
              </a:schemeClr>
            </a:glow>
          </a:effectLst>
        </p:spPr>
        <p:txBody>
          <a:bodyPr wrap="square">
            <a:spAutoFit/>
          </a:bodyPr>
          <a:lstStyle/>
          <a:p>
            <a:pPr lvl="0" eaLnBrk="0" fontAlgn="base" hangingPunct="0">
              <a:spcBef>
                <a:spcPct val="0"/>
              </a:spcBef>
              <a:spcAft>
                <a:spcPct val="0"/>
              </a:spcAft>
            </a:pPr>
            <a:r>
              <a:rPr lang="en-US" b="1" dirty="0" smtClean="0">
                <a:solidFill>
                  <a:srgbClr val="FFFF00"/>
                </a:solidFill>
                <a:latin typeface="Arial" pitchFamily="34" charset="0"/>
                <a:ea typeface="Times New Roman" pitchFamily="18" charset="0"/>
              </a:rPr>
              <a:t>	4) Evaluation of the Sample Results</a:t>
            </a:r>
          </a:p>
          <a:p>
            <a:pPr lvl="0" eaLnBrk="0" fontAlgn="base" hangingPunct="0">
              <a:spcBef>
                <a:spcPct val="0"/>
              </a:spcBef>
              <a:spcAft>
                <a:spcPct val="0"/>
              </a:spcAft>
            </a:pPr>
            <a:endParaRPr lang="en-US" sz="1600" dirty="0" smtClean="0">
              <a:solidFill>
                <a:srgbClr val="FFFF00"/>
              </a:solidFill>
              <a:latin typeface="Arial" pitchFamily="34" charset="0"/>
            </a:endParaRPr>
          </a:p>
          <a:p>
            <a:pPr lvl="0" eaLnBrk="0" fontAlgn="base" hangingPunct="0">
              <a:spcBef>
                <a:spcPct val="0"/>
              </a:spcBef>
              <a:spcAft>
                <a:spcPct val="0"/>
              </a:spcAft>
            </a:pPr>
            <a:r>
              <a:rPr lang="en-US" dirty="0" smtClean="0">
                <a:solidFill>
                  <a:srgbClr val="FFFF00"/>
                </a:solidFill>
                <a:latin typeface="Arial" pitchFamily="34" charset="0"/>
                <a:ea typeface="Times New Roman" pitchFamily="18" charset="0"/>
              </a:rPr>
              <a:t>  	 a) Analysis of error in sample : Determine its cause and overall impact</a:t>
            </a:r>
            <a:br>
              <a:rPr lang="en-US" dirty="0" smtClean="0">
                <a:solidFill>
                  <a:srgbClr val="FFFF00"/>
                </a:solidFill>
                <a:latin typeface="Arial" pitchFamily="34" charset="0"/>
                <a:ea typeface="Times New Roman" pitchFamily="18" charset="0"/>
              </a:rPr>
            </a:br>
            <a:r>
              <a:rPr lang="en-US" dirty="0" smtClean="0">
                <a:solidFill>
                  <a:srgbClr val="FFFF00"/>
                </a:solidFill>
                <a:latin typeface="Arial" pitchFamily="34" charset="0"/>
                <a:ea typeface="Times New Roman" pitchFamily="18" charset="0"/>
              </a:rPr>
              <a:t>   	 b) Projection of Errors</a:t>
            </a:r>
            <a:endParaRPr lang="en-US" sz="1600" dirty="0" smtClean="0">
              <a:solidFill>
                <a:srgbClr val="FFFF00"/>
              </a:solidFill>
              <a:latin typeface="Arial" pitchFamily="34" charset="0"/>
            </a:endParaRPr>
          </a:p>
          <a:p>
            <a:pPr lvl="0" eaLnBrk="0" fontAlgn="base" hangingPunct="0">
              <a:spcBef>
                <a:spcPct val="0"/>
              </a:spcBef>
              <a:spcAft>
                <a:spcPct val="0"/>
              </a:spcAft>
            </a:pPr>
            <a:r>
              <a:rPr lang="en-US" dirty="0" smtClean="0">
                <a:solidFill>
                  <a:srgbClr val="FFFF00"/>
                </a:solidFill>
                <a:latin typeface="Arial" pitchFamily="34" charset="0"/>
                <a:ea typeface="Times New Roman" pitchFamily="18" charset="0"/>
              </a:rPr>
              <a:t>   	 c) Reassessing the Sampling Risk </a:t>
            </a:r>
            <a:endParaRPr lang="en-US" sz="1600" dirty="0" smtClean="0">
              <a:solidFill>
                <a:srgbClr val="FFFF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25">
                                            <p:bg/>
                                          </p:spTgt>
                                        </p:tgtEl>
                                        <p:attrNameLst>
                                          <p:attrName>style.visibility</p:attrName>
                                        </p:attrNameLst>
                                      </p:cBhvr>
                                      <p:to>
                                        <p:strVal val="visible"/>
                                      </p:to>
                                    </p:set>
                                    <p:animEffect transition="in" filter="wipe(down)">
                                      <p:cBhvr>
                                        <p:cTn id="18" dur="500"/>
                                        <p:tgtEl>
                                          <p:spTgt spid="1025">
                                            <p:bg/>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25">
                                            <p:txEl>
                                              <p:pRg st="1" end="1"/>
                                            </p:txEl>
                                          </p:spTgt>
                                        </p:tgtEl>
                                        <p:attrNameLst>
                                          <p:attrName>style.visibility</p:attrName>
                                        </p:attrNameLst>
                                      </p:cBhvr>
                                      <p:to>
                                        <p:strVal val="visible"/>
                                      </p:to>
                                    </p:set>
                                    <p:animEffect transition="in" filter="wipe(down)">
                                      <p:cBhvr>
                                        <p:cTn id="21" dur="500"/>
                                        <p:tgtEl>
                                          <p:spTgt spid="1025">
                                            <p:txEl>
                                              <p:pRg st="1" end="1"/>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25">
                                            <p:txEl>
                                              <p:pRg st="2" end="2"/>
                                            </p:txEl>
                                          </p:spTgt>
                                        </p:tgtEl>
                                        <p:attrNameLst>
                                          <p:attrName>style.visibility</p:attrName>
                                        </p:attrNameLst>
                                      </p:cBhvr>
                                      <p:to>
                                        <p:strVal val="visible"/>
                                      </p:to>
                                    </p:set>
                                    <p:animEffect transition="in" filter="wipe(down)">
                                      <p:cBhvr>
                                        <p:cTn id="24" dur="500"/>
                                        <p:tgtEl>
                                          <p:spTgt spid="1025">
                                            <p:txEl>
                                              <p:pRg st="2" end="2"/>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25">
                                            <p:txEl>
                                              <p:pRg st="3" end="3"/>
                                            </p:txEl>
                                          </p:spTgt>
                                        </p:tgtEl>
                                        <p:attrNameLst>
                                          <p:attrName>style.visibility</p:attrName>
                                        </p:attrNameLst>
                                      </p:cBhvr>
                                      <p:to>
                                        <p:strVal val="visible"/>
                                      </p:to>
                                    </p:set>
                                    <p:animEffect transition="in" filter="wipe(down)">
                                      <p:cBhvr>
                                        <p:cTn id="27" dur="500"/>
                                        <p:tgtEl>
                                          <p:spTgt spid="10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bg/>
                                          </p:spTgt>
                                        </p:tgtEl>
                                        <p:attrNameLst>
                                          <p:attrName>style.visibility</p:attrName>
                                        </p:attrNameLst>
                                      </p:cBhvr>
                                      <p:to>
                                        <p:strVal val="visible"/>
                                      </p:to>
                                    </p:set>
                                    <p:animEffect transition="in" filter="wipe(down)">
                                      <p:cBhvr>
                                        <p:cTn id="32" dur="500"/>
                                        <p:tgtEl>
                                          <p:spTgt spid="4">
                                            <p:bg/>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wipe(down)">
                                      <p:cBhvr>
                                        <p:cTn id="35" dur="500"/>
                                        <p:tgtEl>
                                          <p:spTgt spid="4">
                                            <p:txEl>
                                              <p:pRg st="0" end="0"/>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down)">
                                      <p:cBhvr>
                                        <p:cTn id="38" dur="500"/>
                                        <p:tgtEl>
                                          <p:spTgt spid="4">
                                            <p:txEl>
                                              <p:pRg st="2" end="2"/>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wipe(down)">
                                      <p:cBhvr>
                                        <p:cTn id="4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allAtOnce" animBg="1"/>
      <p:bldP spid="3" grpId="0" build="allAtOnce" animBg="1"/>
      <p:bldP spid="4"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1066800"/>
            <a:ext cx="9144000" cy="579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0" y="0"/>
            <a:ext cx="9144000" cy="990600"/>
          </a:xfrm>
          <a:prstGeom prst="roundRect">
            <a:avLst/>
          </a:prstGeom>
          <a:ln>
            <a:solidFill>
              <a:schemeClr val="tx2">
                <a:lumMod val="60000"/>
                <a:lumOff val="40000"/>
              </a:schemeClr>
            </a:solidFill>
          </a:ln>
          <a:effectLst>
            <a:glow rad="228600">
              <a:schemeClr val="accent2">
                <a:satMod val="175000"/>
                <a:alpha val="40000"/>
              </a:schemeClr>
            </a:glow>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solidFill>
                <a:srgbClr val="FF0000"/>
              </a:solidFill>
            </a:endParaRPr>
          </a:p>
        </p:txBody>
      </p:sp>
      <p:sp>
        <p:nvSpPr>
          <p:cNvPr id="145409" name="Rectangle 1"/>
          <p:cNvSpPr>
            <a:spLocks noChangeArrowheads="1"/>
          </p:cNvSpPr>
          <p:nvPr/>
        </p:nvSpPr>
        <p:spPr bwMode="auto">
          <a:xfrm>
            <a:off x="0" y="1"/>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bg1"/>
                </a:solidFill>
                <a:effectLst/>
                <a:latin typeface="Arial" pitchFamily="34" charset="0"/>
                <a:ea typeface="Times New Roman" pitchFamily="18" charset="0"/>
              </a:rPr>
              <a:t>AAS –16</a:t>
            </a:r>
            <a:endParaRPr kumimoji="0" lang="en-US" b="0" i="0" u="none" strike="noStrike" cap="none" normalizeH="0" baseline="0" dirty="0" smtClean="0">
              <a:ln>
                <a:noFill/>
              </a:ln>
              <a:solidFill>
                <a:schemeClr val="bg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bg1"/>
                </a:solidFill>
                <a:effectLst/>
                <a:latin typeface="Arial" pitchFamily="34" charset="0"/>
                <a:ea typeface="Times New Roman" pitchFamily="18" charset="0"/>
              </a:rPr>
              <a:t>Going Concern</a:t>
            </a:r>
            <a:br>
              <a:rPr kumimoji="0" lang="en-US" sz="2400" b="1" i="0" u="sng" strike="noStrike" cap="none" normalizeH="0" baseline="0" dirty="0" smtClean="0">
                <a:ln>
                  <a:noFill/>
                </a:ln>
                <a:solidFill>
                  <a:schemeClr val="bg1"/>
                </a:solidFill>
                <a:effectLst/>
                <a:latin typeface="Arial" pitchFamily="34" charset="0"/>
                <a:ea typeface="Times New Roman" pitchFamily="18" charset="0"/>
              </a:rPr>
            </a:br>
            <a:r>
              <a:rPr kumimoji="0" lang="en-US" sz="1400" b="1" i="0" u="sng" strike="noStrike" cap="none" normalizeH="0" baseline="0" dirty="0" smtClean="0">
                <a:ln>
                  <a:noFill/>
                </a:ln>
                <a:solidFill>
                  <a:schemeClr val="bg1"/>
                </a:solidFill>
                <a:effectLst/>
                <a:latin typeface="Arial" pitchFamily="34" charset="0"/>
                <a:ea typeface="Times New Roman" pitchFamily="18" charset="0"/>
              </a:rPr>
              <a:t/>
            </a:r>
            <a:br>
              <a:rPr kumimoji="0" lang="en-US" sz="1400" b="1" i="0" u="sng" strike="noStrike" cap="none" normalizeH="0" baseline="0" dirty="0" smtClean="0">
                <a:ln>
                  <a:noFill/>
                </a:ln>
                <a:solidFill>
                  <a:schemeClr val="bg1"/>
                </a:solidFill>
                <a:effectLst/>
                <a:latin typeface="Arial" pitchFamily="34" charset="0"/>
                <a:ea typeface="Times New Roman" pitchFamily="18" charset="0"/>
              </a:rPr>
            </a:br>
            <a:endParaRPr kumimoji="0" lang="en-US" sz="1800" b="0" i="0" u="none" strike="noStrike" cap="none" normalizeH="0" baseline="0" dirty="0" smtClean="0">
              <a:ln>
                <a:noFill/>
              </a:ln>
              <a:solidFill>
                <a:schemeClr val="bg1"/>
              </a:solidFill>
              <a:effectLst/>
              <a:latin typeface="Arial" pitchFamily="34" charset="0"/>
            </a:endParaRPr>
          </a:p>
        </p:txBody>
      </p:sp>
      <p:sp>
        <p:nvSpPr>
          <p:cNvPr id="145410" name="Rectangle 2"/>
          <p:cNvSpPr>
            <a:spLocks noChangeArrowheads="1"/>
          </p:cNvSpPr>
          <p:nvPr/>
        </p:nvSpPr>
        <p:spPr bwMode="auto">
          <a:xfrm>
            <a:off x="0" y="990600"/>
            <a:ext cx="9144000" cy="5984023"/>
          </a:xfrm>
          <a:prstGeom prst="rect">
            <a:avLst/>
          </a:prstGeom>
          <a:noFill/>
          <a:ln w="9525">
            <a:solidFill>
              <a:schemeClr val="tx2">
                <a:lumMod val="60000"/>
                <a:lumOff val="40000"/>
              </a:schemeClr>
            </a:solidFill>
            <a:miter lim="800000"/>
            <a:headEnd/>
            <a:tailEnd/>
          </a:ln>
          <a:effectLst>
            <a:glow rad="228600">
              <a:schemeClr val="accent2">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1) Meaning</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An entity is said to be a going concern if it is likely to continue in existence for a foreseeable</a:t>
            </a:r>
          </a:p>
          <a:p>
            <a:pPr marL="0" marR="0" lvl="0" indent="45720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future time, generally extending beyond a period of one year.</a:t>
            </a:r>
            <a:br>
              <a:rPr kumimoji="0" lang="en-US" sz="1600" b="0" i="0" u="none" strike="noStrike" cap="none" normalizeH="0" baseline="0" dirty="0" smtClean="0">
                <a:ln>
                  <a:noFill/>
                </a:ln>
                <a:solidFill>
                  <a:schemeClr val="bg1"/>
                </a:solidFill>
                <a:effectLst/>
                <a:latin typeface="Arial" pitchFamily="34" charset="0"/>
                <a:ea typeface="Times New Roman" pitchFamily="18" charset="0"/>
              </a:rPr>
            </a:br>
            <a:r>
              <a:rPr kumimoji="0" lang="en-US" sz="1600" b="0" i="0" u="none" strike="noStrike" cap="none" normalizeH="0" dirty="0" smtClean="0">
                <a:ln>
                  <a:noFill/>
                </a:ln>
                <a:solidFill>
                  <a:schemeClr val="bg1"/>
                </a:solidFill>
                <a:effectLst/>
                <a:latin typeface="Arial" pitchFamily="34" charset="0"/>
                <a:ea typeface="Times New Roman" pitchFamily="18" charset="0"/>
              </a:rPr>
              <a:t>        </a:t>
            </a:r>
            <a:r>
              <a:rPr kumimoji="0" lang="en-US" b="1" i="0" u="none" strike="noStrike" cap="none" normalizeH="0" baseline="0" dirty="0" smtClean="0">
                <a:ln>
                  <a:noFill/>
                </a:ln>
                <a:solidFill>
                  <a:schemeClr val="bg1"/>
                </a:solidFill>
                <a:effectLst/>
                <a:latin typeface="Arial" pitchFamily="34" charset="0"/>
                <a:ea typeface="Times New Roman" pitchFamily="18" charset="0"/>
              </a:rPr>
              <a:t>2) Negative Indicators of Going Concern</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A) Financial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Negative Working Capital or Negative Net Worth, Excessive reliance on the short term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borrowings to finance long term assets, Adverse key financial ratios, Substantial operating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loses, Arrears or discontinuance of dividends, Inability to pay creditors on the due dates.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B) Operating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Shortage of important supplies, Loss of Key Management Personnel without replacement,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Loss of major market etc.</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C) Other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Non-compliance of statutory requirements, Pending Legal proceedings, Changes in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Government policy</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3) Audit Evidence </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Discuss with management about their Future plans, say, Liquidating of assets, Capital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Structure Planning etc.</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4) Audit Conclusion and Reporting</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Conclude whether Going Concern assumption is valid or not.</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If not, then the F/S would be a misleading; the auditor should express an </a:t>
            </a:r>
            <a:r>
              <a:rPr kumimoji="0" lang="en-US" sz="1600" b="0" i="0" u="sng" strike="noStrike" cap="none" normalizeH="0" baseline="0" dirty="0" smtClean="0">
                <a:ln>
                  <a:noFill/>
                </a:ln>
                <a:solidFill>
                  <a:schemeClr val="bg1"/>
                </a:solidFill>
                <a:effectLst/>
                <a:latin typeface="Arial" pitchFamily="34" charset="0"/>
                <a:ea typeface="Times New Roman" pitchFamily="18" charset="0"/>
              </a:rPr>
              <a:t>ADVERSE OPINION</a:t>
            </a:r>
            <a:br>
              <a:rPr kumimoji="0" lang="en-US" sz="1600" b="0" i="0" u="sng" strike="noStrike" cap="none" normalizeH="0" baseline="0" dirty="0" smtClean="0">
                <a:ln>
                  <a:noFill/>
                </a:ln>
                <a:solidFill>
                  <a:schemeClr val="bg1"/>
                </a:solidFill>
                <a:effectLst/>
                <a:latin typeface="Arial" pitchFamily="34" charset="0"/>
                <a:ea typeface="Times New Roman" pitchFamily="18" charset="0"/>
              </a:rPr>
            </a:br>
            <a:r>
              <a:rPr kumimoji="0" lang="en-US" sz="1600" b="0" i="0" u="sng" strike="noStrike" cap="none" normalizeH="0" baseline="0" dirty="0" smtClean="0">
                <a:ln>
                  <a:noFill/>
                </a:ln>
                <a:solidFill>
                  <a:schemeClr val="bg1"/>
                </a:solidFill>
                <a:effectLst/>
                <a:latin typeface="Arial" pitchFamily="34" charset="0"/>
                <a:ea typeface="Times New Roman" pitchFamily="18" charset="0"/>
              </a:rPr>
              <a:t/>
            </a:r>
            <a:br>
              <a:rPr kumimoji="0" lang="en-US" sz="1600" b="0" i="0" u="sng" strike="noStrike" cap="none" normalizeH="0" baseline="0" dirty="0" smtClean="0">
                <a:ln>
                  <a:noFill/>
                </a:ln>
                <a:solidFill>
                  <a:schemeClr val="bg1"/>
                </a:solidFill>
                <a:effectLst/>
                <a:latin typeface="Arial" pitchFamily="34" charset="0"/>
                <a:ea typeface="Times New Roman" pitchFamily="18" charset="0"/>
              </a:rPr>
            </a:br>
            <a:endParaRPr kumimoji="0" lang="en-US" sz="2400" b="0" i="0" u="none" strike="noStrike" cap="none" normalizeH="0" baseline="0" dirty="0" smtClean="0">
              <a:ln>
                <a:noFill/>
              </a:ln>
              <a:solidFill>
                <a:schemeClr val="bg1"/>
              </a:solidFill>
              <a:effectLst/>
              <a:latin typeface="Arial"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5409">
                                            <p:txEl>
                                              <p:pRg st="0" end="0"/>
                                            </p:txEl>
                                          </p:spTgt>
                                        </p:tgtEl>
                                        <p:attrNameLst>
                                          <p:attrName>style.visibility</p:attrName>
                                        </p:attrNameLst>
                                      </p:cBhvr>
                                      <p:to>
                                        <p:strVal val="visible"/>
                                      </p:to>
                                    </p:set>
                                    <p:anim calcmode="lin" valueType="num">
                                      <p:cBhvr additive="base">
                                        <p:cTn id="7" dur="500" fill="hold"/>
                                        <p:tgtEl>
                                          <p:spTgt spid="14540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540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5409">
                                            <p:txEl>
                                              <p:pRg st="1" end="1"/>
                                            </p:txEl>
                                          </p:spTgt>
                                        </p:tgtEl>
                                        <p:attrNameLst>
                                          <p:attrName>style.visibility</p:attrName>
                                        </p:attrNameLst>
                                      </p:cBhvr>
                                      <p:to>
                                        <p:strVal val="visible"/>
                                      </p:to>
                                    </p:set>
                                    <p:anim calcmode="lin" valueType="num">
                                      <p:cBhvr additive="base">
                                        <p:cTn id="13" dur="500" fill="hold"/>
                                        <p:tgtEl>
                                          <p:spTgt spid="14540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540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5410">
                                            <p:bg/>
                                          </p:spTgt>
                                        </p:tgtEl>
                                        <p:attrNameLst>
                                          <p:attrName>style.visibility</p:attrName>
                                        </p:attrNameLst>
                                      </p:cBhvr>
                                      <p:to>
                                        <p:strVal val="visible"/>
                                      </p:to>
                                    </p:set>
                                    <p:animEffect transition="in" filter="fade">
                                      <p:cBhvr>
                                        <p:cTn id="19" dur="2000"/>
                                        <p:tgtEl>
                                          <p:spTgt spid="145410">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5410">
                                            <p:txEl>
                                              <p:pRg st="0" end="0"/>
                                            </p:txEl>
                                          </p:spTgt>
                                        </p:tgtEl>
                                        <p:attrNameLst>
                                          <p:attrName>style.visibility</p:attrName>
                                        </p:attrNameLst>
                                      </p:cBhvr>
                                      <p:to>
                                        <p:strVal val="visible"/>
                                      </p:to>
                                    </p:set>
                                    <p:animEffect transition="in" filter="fade">
                                      <p:cBhvr>
                                        <p:cTn id="22" dur="2000"/>
                                        <p:tgtEl>
                                          <p:spTgt spid="145410">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5410">
                                            <p:txEl>
                                              <p:pRg st="1" end="1"/>
                                            </p:txEl>
                                          </p:spTgt>
                                        </p:tgtEl>
                                        <p:attrNameLst>
                                          <p:attrName>style.visibility</p:attrName>
                                        </p:attrNameLst>
                                      </p:cBhvr>
                                      <p:to>
                                        <p:strVal val="visible"/>
                                      </p:to>
                                    </p:set>
                                    <p:animEffect transition="in" filter="fade">
                                      <p:cBhvr>
                                        <p:cTn id="25" dur="2000"/>
                                        <p:tgtEl>
                                          <p:spTgt spid="145410">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5410">
                                            <p:txEl>
                                              <p:pRg st="2" end="2"/>
                                            </p:txEl>
                                          </p:spTgt>
                                        </p:tgtEl>
                                        <p:attrNameLst>
                                          <p:attrName>style.visibility</p:attrName>
                                        </p:attrNameLst>
                                      </p:cBhvr>
                                      <p:to>
                                        <p:strVal val="visible"/>
                                      </p:to>
                                    </p:set>
                                    <p:animEffect transition="in" filter="fade">
                                      <p:cBhvr>
                                        <p:cTn id="28" dur="2000"/>
                                        <p:tgtEl>
                                          <p:spTgt spid="145410">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5410">
                                            <p:txEl>
                                              <p:pRg st="3" end="3"/>
                                            </p:txEl>
                                          </p:spTgt>
                                        </p:tgtEl>
                                        <p:attrNameLst>
                                          <p:attrName>style.visibility</p:attrName>
                                        </p:attrNameLst>
                                      </p:cBhvr>
                                      <p:to>
                                        <p:strVal val="visible"/>
                                      </p:to>
                                    </p:set>
                                    <p:animEffect transition="in" filter="fade">
                                      <p:cBhvr>
                                        <p:cTn id="31" dur="2000"/>
                                        <p:tgtEl>
                                          <p:spTgt spid="14541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5410">
                                            <p:txEl>
                                              <p:pRg st="4" end="4"/>
                                            </p:txEl>
                                          </p:spTgt>
                                        </p:tgtEl>
                                        <p:attrNameLst>
                                          <p:attrName>style.visibility</p:attrName>
                                        </p:attrNameLst>
                                      </p:cBhvr>
                                      <p:to>
                                        <p:strVal val="visible"/>
                                      </p:to>
                                    </p:set>
                                    <p:animEffect transition="in" filter="fade">
                                      <p:cBhvr>
                                        <p:cTn id="34" dur="2000"/>
                                        <p:tgtEl>
                                          <p:spTgt spid="145410">
                                            <p:txEl>
                                              <p:pRg st="4" end="4"/>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5410">
                                            <p:txEl>
                                              <p:pRg st="5" end="5"/>
                                            </p:txEl>
                                          </p:spTgt>
                                        </p:tgtEl>
                                        <p:attrNameLst>
                                          <p:attrName>style.visibility</p:attrName>
                                        </p:attrNameLst>
                                      </p:cBhvr>
                                      <p:to>
                                        <p:strVal val="visible"/>
                                      </p:to>
                                    </p:set>
                                    <p:animEffect transition="in" filter="fade">
                                      <p:cBhvr>
                                        <p:cTn id="37" dur="2000"/>
                                        <p:tgtEl>
                                          <p:spTgt spid="145410">
                                            <p:txEl>
                                              <p:pRg st="5" end="5"/>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5410">
                                            <p:txEl>
                                              <p:pRg st="6" end="6"/>
                                            </p:txEl>
                                          </p:spTgt>
                                        </p:tgtEl>
                                        <p:attrNameLst>
                                          <p:attrName>style.visibility</p:attrName>
                                        </p:attrNameLst>
                                      </p:cBhvr>
                                      <p:to>
                                        <p:strVal val="visible"/>
                                      </p:to>
                                    </p:set>
                                    <p:animEffect transition="in" filter="fade">
                                      <p:cBhvr>
                                        <p:cTn id="40" dur="2000"/>
                                        <p:tgtEl>
                                          <p:spTgt spid="145410">
                                            <p:txEl>
                                              <p:pRg st="6" end="6"/>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5410">
                                            <p:txEl>
                                              <p:pRg st="7" end="7"/>
                                            </p:txEl>
                                          </p:spTgt>
                                        </p:tgtEl>
                                        <p:attrNameLst>
                                          <p:attrName>style.visibility</p:attrName>
                                        </p:attrNameLst>
                                      </p:cBhvr>
                                      <p:to>
                                        <p:strVal val="visible"/>
                                      </p:to>
                                    </p:set>
                                    <p:animEffect transition="in" filter="fade">
                                      <p:cBhvr>
                                        <p:cTn id="43" dur="2000"/>
                                        <p:tgtEl>
                                          <p:spTgt spid="145410">
                                            <p:txEl>
                                              <p:pRg st="7" end="7"/>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45410">
                                            <p:txEl>
                                              <p:pRg st="8" end="8"/>
                                            </p:txEl>
                                          </p:spTgt>
                                        </p:tgtEl>
                                        <p:attrNameLst>
                                          <p:attrName>style.visibility</p:attrName>
                                        </p:attrNameLst>
                                      </p:cBhvr>
                                      <p:to>
                                        <p:strVal val="visible"/>
                                      </p:to>
                                    </p:set>
                                    <p:animEffect transition="in" filter="fade">
                                      <p:cBhvr>
                                        <p:cTn id="46" dur="2000"/>
                                        <p:tgtEl>
                                          <p:spTgt spid="145410">
                                            <p:txEl>
                                              <p:pRg st="8" end="8"/>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45410">
                                            <p:txEl>
                                              <p:pRg st="9" end="9"/>
                                            </p:txEl>
                                          </p:spTgt>
                                        </p:tgtEl>
                                        <p:attrNameLst>
                                          <p:attrName>style.visibility</p:attrName>
                                        </p:attrNameLst>
                                      </p:cBhvr>
                                      <p:to>
                                        <p:strVal val="visible"/>
                                      </p:to>
                                    </p:set>
                                    <p:animEffect transition="in" filter="fade">
                                      <p:cBhvr>
                                        <p:cTn id="49" dur="2000"/>
                                        <p:tgtEl>
                                          <p:spTgt spid="145410">
                                            <p:txEl>
                                              <p:pRg st="9" end="9"/>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5410">
                                            <p:txEl>
                                              <p:pRg st="10" end="10"/>
                                            </p:txEl>
                                          </p:spTgt>
                                        </p:tgtEl>
                                        <p:attrNameLst>
                                          <p:attrName>style.visibility</p:attrName>
                                        </p:attrNameLst>
                                      </p:cBhvr>
                                      <p:to>
                                        <p:strVal val="visible"/>
                                      </p:to>
                                    </p:set>
                                    <p:animEffect transition="in" filter="fade">
                                      <p:cBhvr>
                                        <p:cTn id="52" dur="2000"/>
                                        <p:tgtEl>
                                          <p:spTgt spid="145410">
                                            <p:txEl>
                                              <p:pRg st="10" end="1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5410">
                                            <p:txEl>
                                              <p:pRg st="11" end="11"/>
                                            </p:txEl>
                                          </p:spTgt>
                                        </p:tgtEl>
                                        <p:attrNameLst>
                                          <p:attrName>style.visibility</p:attrName>
                                        </p:attrNameLst>
                                      </p:cBhvr>
                                      <p:to>
                                        <p:strVal val="visible"/>
                                      </p:to>
                                    </p:set>
                                    <p:animEffect transition="in" filter="fade">
                                      <p:cBhvr>
                                        <p:cTn id="55" dur="2000"/>
                                        <p:tgtEl>
                                          <p:spTgt spid="145410">
                                            <p:txEl>
                                              <p:pRg st="11" end="11"/>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45410">
                                            <p:txEl>
                                              <p:pRg st="12" end="12"/>
                                            </p:txEl>
                                          </p:spTgt>
                                        </p:tgtEl>
                                        <p:attrNameLst>
                                          <p:attrName>style.visibility</p:attrName>
                                        </p:attrNameLst>
                                      </p:cBhvr>
                                      <p:to>
                                        <p:strVal val="visible"/>
                                      </p:to>
                                    </p:set>
                                    <p:animEffect transition="in" filter="fade">
                                      <p:cBhvr>
                                        <p:cTn id="58" dur="2000"/>
                                        <p:tgtEl>
                                          <p:spTgt spid="145410">
                                            <p:txEl>
                                              <p:pRg st="12" end="12"/>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45410">
                                            <p:txEl>
                                              <p:pRg st="13" end="13"/>
                                            </p:txEl>
                                          </p:spTgt>
                                        </p:tgtEl>
                                        <p:attrNameLst>
                                          <p:attrName>style.visibility</p:attrName>
                                        </p:attrNameLst>
                                      </p:cBhvr>
                                      <p:to>
                                        <p:strVal val="visible"/>
                                      </p:to>
                                    </p:set>
                                    <p:animEffect transition="in" filter="fade">
                                      <p:cBhvr>
                                        <p:cTn id="61" dur="2000"/>
                                        <p:tgtEl>
                                          <p:spTgt spid="145410">
                                            <p:txEl>
                                              <p:pRg st="13" end="13"/>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45410">
                                            <p:txEl>
                                              <p:pRg st="14" end="14"/>
                                            </p:txEl>
                                          </p:spTgt>
                                        </p:tgtEl>
                                        <p:attrNameLst>
                                          <p:attrName>style.visibility</p:attrName>
                                        </p:attrNameLst>
                                      </p:cBhvr>
                                      <p:to>
                                        <p:strVal val="visible"/>
                                      </p:to>
                                    </p:set>
                                    <p:animEffect transition="in" filter="fade">
                                      <p:cBhvr>
                                        <p:cTn id="64" dur="2000"/>
                                        <p:tgtEl>
                                          <p:spTgt spid="145410">
                                            <p:txEl>
                                              <p:pRg st="14" end="14"/>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5410">
                                            <p:txEl>
                                              <p:pRg st="15" end="15"/>
                                            </p:txEl>
                                          </p:spTgt>
                                        </p:tgtEl>
                                        <p:attrNameLst>
                                          <p:attrName>style.visibility</p:attrName>
                                        </p:attrNameLst>
                                      </p:cBhvr>
                                      <p:to>
                                        <p:strVal val="visible"/>
                                      </p:to>
                                    </p:set>
                                    <p:animEffect transition="in" filter="fade">
                                      <p:cBhvr>
                                        <p:cTn id="67" dur="2000"/>
                                        <p:tgtEl>
                                          <p:spTgt spid="145410">
                                            <p:txEl>
                                              <p:pRg st="15" end="15"/>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45410">
                                            <p:txEl>
                                              <p:pRg st="16" end="16"/>
                                            </p:txEl>
                                          </p:spTgt>
                                        </p:tgtEl>
                                        <p:attrNameLst>
                                          <p:attrName>style.visibility</p:attrName>
                                        </p:attrNameLst>
                                      </p:cBhvr>
                                      <p:to>
                                        <p:strVal val="visible"/>
                                      </p:to>
                                    </p:set>
                                    <p:animEffect transition="in" filter="fade">
                                      <p:cBhvr>
                                        <p:cTn id="70" dur="2000"/>
                                        <p:tgtEl>
                                          <p:spTgt spid="145410">
                                            <p:txEl>
                                              <p:pRg st="16" end="16"/>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45410">
                                            <p:txEl>
                                              <p:pRg st="17" end="17"/>
                                            </p:txEl>
                                          </p:spTgt>
                                        </p:tgtEl>
                                        <p:attrNameLst>
                                          <p:attrName>style.visibility</p:attrName>
                                        </p:attrNameLst>
                                      </p:cBhvr>
                                      <p:to>
                                        <p:strVal val="visible"/>
                                      </p:to>
                                    </p:set>
                                    <p:animEffect transition="in" filter="fade">
                                      <p:cBhvr>
                                        <p:cTn id="73" dur="2000"/>
                                        <p:tgtEl>
                                          <p:spTgt spid="145410">
                                            <p:txEl>
                                              <p:pRg st="17" end="17"/>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45410">
                                            <p:txEl>
                                              <p:pRg st="18" end="18"/>
                                            </p:txEl>
                                          </p:spTgt>
                                        </p:tgtEl>
                                        <p:attrNameLst>
                                          <p:attrName>style.visibility</p:attrName>
                                        </p:attrNameLst>
                                      </p:cBhvr>
                                      <p:to>
                                        <p:strVal val="visible"/>
                                      </p:to>
                                    </p:set>
                                    <p:animEffect transition="in" filter="fade">
                                      <p:cBhvr>
                                        <p:cTn id="76" dur="2000"/>
                                        <p:tgtEl>
                                          <p:spTgt spid="145410">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09" grpId="0" build="p"/>
      <p:bldP spid="145410"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954107"/>
          </a:xfrm>
          <a:prstGeom prst="rect">
            <a:avLst/>
          </a:prstGeom>
          <a:ln>
            <a:headEnd/>
            <a:tailEnd/>
          </a:ln>
          <a:effectLst>
            <a:glow rad="63500">
              <a:schemeClr val="accent3">
                <a:satMod val="175000"/>
                <a:alpha val="40000"/>
              </a:schemeClr>
            </a:glow>
            <a:outerShdw blurRad="40000" dist="23000" dir="5400000" rotWithShape="0">
              <a:srgbClr val="000000">
                <a:alpha val="35000"/>
              </a:srgbClr>
            </a:outerShdw>
          </a:effectLst>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bg1"/>
                </a:solidFill>
                <a:latin typeface="Comic Sans MS" pitchFamily="66" charset="0"/>
                <a:ea typeface="Times New Roman" pitchFamily="18" charset="0"/>
              </a:rPr>
              <a:t>AAS –17</a:t>
            </a:r>
            <a:endParaRPr kumimoji="0" lang="en-US" sz="2000" b="1" i="1" u="none" strike="noStrike" cap="none" normalizeH="0" baseline="0" dirty="0" smtClean="0">
              <a:ln>
                <a:noFill/>
              </a:ln>
              <a:solidFill>
                <a:schemeClr val="bg1"/>
              </a:solidFill>
              <a:latin typeface="Comic Sans MS" pitchFamily="66"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0" u="sng" strike="noStrike" cap="none" normalizeH="0" baseline="0" dirty="0" smtClean="0">
                <a:ln>
                  <a:noFill/>
                </a:ln>
                <a:solidFill>
                  <a:schemeClr val="bg1"/>
                </a:solidFill>
                <a:effectLst>
                  <a:outerShdw blurRad="38100" dist="38100" dir="2700000" algn="tl">
                    <a:srgbClr val="000000">
                      <a:alpha val="43137"/>
                    </a:srgbClr>
                  </a:outerShdw>
                </a:effectLst>
                <a:latin typeface="Comic Sans MS" pitchFamily="66" charset="0"/>
                <a:ea typeface="Times New Roman" pitchFamily="18" charset="0"/>
              </a:rPr>
              <a:t>Quality Control For Audit Work</a:t>
            </a:r>
            <a:endParaRPr kumimoji="0" lang="en-US" sz="3600" b="1" i="0" u="none" strike="noStrike" cap="none" normalizeH="0" baseline="0" dirty="0" smtClean="0">
              <a:ln>
                <a:noFill/>
              </a:ln>
              <a:solidFill>
                <a:schemeClr val="bg1"/>
              </a:solidFill>
              <a:effectLst>
                <a:outerShdw blurRad="38100" dist="38100" dir="2700000" algn="tl">
                  <a:srgbClr val="000000">
                    <a:alpha val="43137"/>
                  </a:srgbClr>
                </a:outerShdw>
              </a:effectLst>
              <a:latin typeface="Comic Sans MS" pitchFamily="66" charset="0"/>
            </a:endParaRPr>
          </a:p>
        </p:txBody>
      </p:sp>
      <p:sp>
        <p:nvSpPr>
          <p:cNvPr id="1026" name="Rectangle 2"/>
          <p:cNvSpPr>
            <a:spLocks noChangeArrowheads="1"/>
          </p:cNvSpPr>
          <p:nvPr/>
        </p:nvSpPr>
        <p:spPr bwMode="auto">
          <a:xfrm>
            <a:off x="0" y="990600"/>
            <a:ext cx="9144000" cy="1354217"/>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1) Meaning of certain terms (For this AAS)</a:t>
            </a:r>
            <a:endParaRPr kumimoji="0" lang="en-US" sz="1600" b="0" i="0" u="none" strike="noStrike" cap="none" normalizeH="0" baseline="0" dirty="0" smtClean="0">
              <a:ln>
                <a:noFill/>
              </a:ln>
              <a:solidFill>
                <a:schemeClr val="accent3">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 Auditor : - The person with the final responsibility of audit</a:t>
            </a:r>
            <a:endParaRPr kumimoji="0" lang="en-US" sz="1400" b="0" i="0" u="none" strike="noStrike" cap="none" normalizeH="0" baseline="0" dirty="0" smtClean="0">
              <a:ln>
                <a:noFill/>
              </a:ln>
              <a:solidFill>
                <a:srgbClr val="7030A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b) Audit Firm: - A proprietorship or partnership firm providing audit service</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c) Personnel: - All partner and professional staff engaged in audit practiced of firm</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d) Assistants: - Personnel involved in an audit other than the auditor</a:t>
            </a:r>
            <a:endParaRPr kumimoji="0" lang="en-US" sz="4400" b="0" i="0" u="none" strike="noStrike" cap="none" normalizeH="0" baseline="0" dirty="0" smtClean="0">
              <a:ln>
                <a:noFill/>
              </a:ln>
              <a:solidFill>
                <a:srgbClr val="7030A0"/>
              </a:solidFill>
              <a:effectLst/>
              <a:latin typeface="Arial" pitchFamily="34" charset="0"/>
            </a:endParaRPr>
          </a:p>
        </p:txBody>
      </p:sp>
      <p:sp>
        <p:nvSpPr>
          <p:cNvPr id="4" name="Rectangle 2"/>
          <p:cNvSpPr>
            <a:spLocks noChangeArrowheads="1"/>
          </p:cNvSpPr>
          <p:nvPr/>
        </p:nvSpPr>
        <p:spPr bwMode="auto">
          <a:xfrm>
            <a:off x="0" y="2590800"/>
            <a:ext cx="9144000" cy="2369880"/>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2) Factors to be incorporated for quality control in audit work</a:t>
            </a:r>
            <a:endParaRPr kumimoji="0" lang="en-US" sz="1400" b="0" i="0" u="none" strike="noStrike" cap="none" normalizeH="0" baseline="0" dirty="0" smtClean="0">
              <a:ln>
                <a:noFill/>
              </a:ln>
              <a:solidFill>
                <a:schemeClr val="accent3">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 Professional requirements</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b) Skills &amp; competence</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c) Assignment</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d) Delegation</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e) Consultation</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f) Acceptance and retention of clients</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g) Monitoring</a:t>
            </a:r>
            <a:endParaRPr kumimoji="0" lang="en-US" sz="4800" b="0" i="0" u="none" strike="noStrike" cap="none" normalizeH="0" baseline="0" dirty="0" smtClean="0">
              <a:ln>
                <a:noFill/>
              </a:ln>
              <a:solidFill>
                <a:srgbClr val="7030A0"/>
              </a:solidFill>
              <a:effectLst/>
              <a:latin typeface="Arial" pitchFamily="34" charset="0"/>
            </a:endParaRPr>
          </a:p>
        </p:txBody>
      </p:sp>
      <p:sp>
        <p:nvSpPr>
          <p:cNvPr id="5" name="Rectangle 2"/>
          <p:cNvSpPr>
            <a:spLocks noChangeArrowheads="1"/>
          </p:cNvSpPr>
          <p:nvPr/>
        </p:nvSpPr>
        <p:spPr bwMode="auto">
          <a:xfrm>
            <a:off x="0" y="5181600"/>
            <a:ext cx="9144000" cy="1631216"/>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3)	Quality Control for Individual Audits</a:t>
            </a:r>
            <a:endParaRPr kumimoji="0" lang="en-US" sz="1400" b="0" i="0" u="none" strike="noStrike" cap="none" normalizeH="0" baseline="0" dirty="0" smtClean="0">
              <a:ln>
                <a:noFill/>
              </a:ln>
              <a:solidFill>
                <a:schemeClr val="accent3">
                  <a:lumMod val="50000"/>
                </a:schemeClr>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The quality control policies applicable to firm should be implemented for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t>
            </a:r>
            <a:r>
              <a:rPr kumimoji="0" lang="en-US" sz="1600" b="0" i="0" u="none" strike="noStrike" cap="none" normalizeH="0" dirty="0" smtClean="0">
                <a:ln>
                  <a:noFill/>
                </a:ln>
                <a:solidFill>
                  <a:srgbClr val="7030A0"/>
                </a:solidFill>
                <a:effectLst/>
                <a:latin typeface="Arial" pitchFamily="34" charset="0"/>
                <a:ea typeface="Times New Roman" pitchFamily="18" charset="0"/>
              </a:rPr>
              <a:t> </a:t>
            </a: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individual audits to the extent available.</a:t>
            </a:r>
            <a:endParaRPr kumimoji="0" lang="en-US" sz="1400" b="0" i="0" u="none" strike="noStrike" cap="none" normalizeH="0" baseline="0" dirty="0" smtClean="0">
              <a:ln>
                <a:noFill/>
              </a:ln>
              <a:solidFill>
                <a:srgbClr val="7030A0"/>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Initially guide the audit assistants, then delegate the work to them accordingly</a:t>
            </a:r>
            <a:endParaRPr kumimoji="0" lang="en-US" sz="1400" b="0" i="0" u="none" strike="noStrike" cap="none" normalizeH="0" baseline="0" dirty="0" smtClean="0">
              <a:ln>
                <a:noFill/>
              </a:ln>
              <a:solidFill>
                <a:srgbClr val="7030A0"/>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Undertake due Supervision and Proper Review</a:t>
            </a:r>
            <a:endParaRPr kumimoji="0" lang="en-US" sz="3600" b="0" i="0" u="none" strike="noStrike" cap="none" normalizeH="0" baseline="0" dirty="0" smtClean="0">
              <a:ln>
                <a:noFill/>
              </a:ln>
              <a:solidFill>
                <a:srgbClr val="7030A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box(in)">
                                      <p:cBhvr>
                                        <p:cTn id="7" dur="2000"/>
                                        <p:tgtEl>
                                          <p:spTgt spid="102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5">
                                            <p:txEl>
                                              <p:pRg st="1" end="1"/>
                                            </p:txEl>
                                          </p:spTgt>
                                        </p:tgtEl>
                                        <p:attrNameLst>
                                          <p:attrName>style.visibility</p:attrName>
                                        </p:attrNameLst>
                                      </p:cBhvr>
                                      <p:to>
                                        <p:strVal val="visible"/>
                                      </p:to>
                                    </p:set>
                                    <p:animEffect transition="in" filter="box(in)">
                                      <p:cBhvr>
                                        <p:cTn id="10" dur="2000"/>
                                        <p:tgtEl>
                                          <p:spTgt spid="102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diamond(in)">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amond(in)">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amond(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ln>
            <a:solidFill>
              <a:srgbClr val="C00000"/>
            </a:solidFill>
          </a:ln>
          <a:effectLst>
            <a:glow rad="63500">
              <a:schemeClr val="accent6">
                <a:satMod val="175000"/>
                <a:alpha val="40000"/>
              </a:schemeClr>
            </a:glow>
          </a:effectLst>
        </p:spPr>
        <p:txBody>
          <a:bodyPr>
            <a:normAutofit/>
          </a:bodyPr>
          <a:lstStyle/>
          <a:p>
            <a:pPr algn="ctr"/>
            <a:r>
              <a:rPr lang="en-US" sz="3200" i="1" u="sng" dirty="0" smtClean="0">
                <a:effectLst/>
                <a:latin typeface="Arial Rounded MT Bold" pitchFamily="34" charset="0"/>
              </a:rPr>
              <a:t>AS-18</a:t>
            </a:r>
            <a:r>
              <a:rPr lang="en-US" sz="3200" i="1" dirty="0" smtClean="0">
                <a:effectLst/>
                <a:latin typeface="Arial Rounded MT Bold" pitchFamily="34" charset="0"/>
              </a:rPr>
              <a:t/>
            </a:r>
            <a:br>
              <a:rPr lang="en-US" sz="3200" i="1" dirty="0" smtClean="0">
                <a:effectLst/>
                <a:latin typeface="Arial Rounded MT Bold" pitchFamily="34" charset="0"/>
              </a:rPr>
            </a:br>
            <a:r>
              <a:rPr lang="en-US" sz="3200" i="1" u="sng" dirty="0" smtClean="0">
                <a:effectLst/>
                <a:latin typeface="Arial Rounded MT Bold" pitchFamily="34" charset="0"/>
              </a:rPr>
              <a:t>Audit Of Accounting Estimates</a:t>
            </a:r>
            <a:r>
              <a:rPr lang="en-US" sz="3600" dirty="0" smtClean="0"/>
              <a:t> </a:t>
            </a:r>
            <a:endParaRPr lang="en-US" sz="3600" dirty="0"/>
          </a:p>
        </p:txBody>
      </p:sp>
      <p:sp>
        <p:nvSpPr>
          <p:cNvPr id="3" name="Text Placeholder 2"/>
          <p:cNvSpPr>
            <a:spLocks noGrp="1"/>
          </p:cNvSpPr>
          <p:nvPr>
            <p:ph type="body" idx="1"/>
          </p:nvPr>
        </p:nvSpPr>
        <p:spPr>
          <a:xfrm>
            <a:off x="0" y="1295400"/>
            <a:ext cx="9144000" cy="1357312"/>
          </a:xfrm>
          <a:ln>
            <a:solidFill>
              <a:srgbClr val="00B050"/>
            </a:solidFill>
          </a:ln>
          <a:effectLst>
            <a:glow rad="63500">
              <a:schemeClr val="accent6">
                <a:satMod val="175000"/>
                <a:alpha val="40000"/>
              </a:schemeClr>
            </a:glow>
          </a:effectLst>
        </p:spPr>
        <p:txBody>
          <a:bodyPr>
            <a:noAutofit/>
          </a:bodyPr>
          <a:lstStyle/>
          <a:p>
            <a:r>
              <a:rPr lang="en-US" sz="1700" b="1" dirty="0" smtClean="0">
                <a:solidFill>
                  <a:schemeClr val="tx1"/>
                </a:solidFill>
              </a:rPr>
              <a:t>1) Meaning</a:t>
            </a:r>
            <a:r>
              <a:rPr lang="en-US" sz="1700" dirty="0" smtClean="0">
                <a:solidFill>
                  <a:schemeClr val="tx1"/>
                </a:solidFill>
              </a:rPr>
              <a:t/>
            </a:r>
            <a:br>
              <a:rPr lang="en-US" sz="1700" dirty="0" smtClean="0">
                <a:solidFill>
                  <a:schemeClr val="tx1"/>
                </a:solidFill>
              </a:rPr>
            </a:br>
            <a:r>
              <a:rPr lang="en-US" sz="1700" dirty="0" smtClean="0">
                <a:solidFill>
                  <a:schemeClr val="tx1"/>
                </a:solidFill>
              </a:rPr>
              <a:t>It means the approximation of an item in the absence of a precise means of  measurement. For </a:t>
            </a:r>
            <a:r>
              <a:rPr lang="en-US" sz="1700" dirty="0" err="1" smtClean="0">
                <a:solidFill>
                  <a:schemeClr val="tx1"/>
                </a:solidFill>
              </a:rPr>
              <a:t>eg</a:t>
            </a:r>
            <a:r>
              <a:rPr lang="en-US" sz="1700" dirty="0" smtClean="0">
                <a:solidFill>
                  <a:schemeClr val="tx1"/>
                </a:solidFill>
              </a:rPr>
              <a:t>. Provision for taxation, Provision for warranty claims, Provision for a loss from a Law Suit, Accrued Revenue etc.</a:t>
            </a:r>
            <a:endParaRPr lang="en-US" sz="1700" dirty="0">
              <a:solidFill>
                <a:schemeClr val="tx1"/>
              </a:solidFill>
            </a:endParaRPr>
          </a:p>
        </p:txBody>
      </p:sp>
      <p:sp>
        <p:nvSpPr>
          <p:cNvPr id="4" name="Rectangle 3"/>
          <p:cNvSpPr/>
          <p:nvPr/>
        </p:nvSpPr>
        <p:spPr>
          <a:xfrm>
            <a:off x="0" y="2819400"/>
            <a:ext cx="9144000" cy="877163"/>
          </a:xfrm>
          <a:prstGeom prst="rect">
            <a:avLst/>
          </a:prstGeom>
          <a:ln>
            <a:solidFill>
              <a:srgbClr val="00B050"/>
            </a:solidFill>
          </a:ln>
          <a:effectLst>
            <a:glow rad="63500">
              <a:schemeClr val="accent6">
                <a:satMod val="175000"/>
                <a:alpha val="40000"/>
              </a:schemeClr>
            </a:glow>
          </a:effectLst>
        </p:spPr>
        <p:txBody>
          <a:bodyPr wrap="square">
            <a:spAutoFit/>
          </a:bodyPr>
          <a:lstStyle/>
          <a:p>
            <a:r>
              <a:rPr lang="en-US" sz="1700" b="1" dirty="0" smtClean="0"/>
              <a:t>2) Responsibility for Accounting Estimate</a:t>
            </a:r>
            <a:br>
              <a:rPr lang="en-US" sz="1700" b="1" dirty="0" smtClean="0"/>
            </a:br>
            <a:r>
              <a:rPr lang="en-US" sz="1700" dirty="0" smtClean="0"/>
              <a:t>     MANAGEMENT</a:t>
            </a:r>
            <a:br>
              <a:rPr lang="en-US" sz="1700" dirty="0" smtClean="0"/>
            </a:br>
            <a:endParaRPr lang="en-US" sz="1700" dirty="0"/>
          </a:p>
        </p:txBody>
      </p:sp>
      <p:sp>
        <p:nvSpPr>
          <p:cNvPr id="5" name="Rectangle 4"/>
          <p:cNvSpPr/>
          <p:nvPr/>
        </p:nvSpPr>
        <p:spPr>
          <a:xfrm>
            <a:off x="0" y="3886200"/>
            <a:ext cx="9144000" cy="1400383"/>
          </a:xfrm>
          <a:prstGeom prst="rect">
            <a:avLst/>
          </a:prstGeom>
          <a:ln>
            <a:solidFill>
              <a:srgbClr val="00B050"/>
            </a:solidFill>
          </a:ln>
          <a:effectLst>
            <a:glow rad="63500">
              <a:schemeClr val="accent6">
                <a:satMod val="175000"/>
                <a:alpha val="40000"/>
              </a:schemeClr>
            </a:glow>
          </a:effectLst>
        </p:spPr>
        <p:txBody>
          <a:bodyPr wrap="square">
            <a:spAutoFit/>
          </a:bodyPr>
          <a:lstStyle/>
          <a:p>
            <a:r>
              <a:rPr lang="en-US" sz="1700" b="1" dirty="0" smtClean="0"/>
              <a:t>3) Audit Procedures</a:t>
            </a:r>
            <a:br>
              <a:rPr lang="en-US" sz="1700" b="1" dirty="0" smtClean="0"/>
            </a:br>
            <a:r>
              <a:rPr lang="en-US" sz="1700" dirty="0" smtClean="0"/>
              <a:t>   a) test the process used by the management</a:t>
            </a:r>
            <a:br>
              <a:rPr lang="en-US" sz="1700" dirty="0" smtClean="0"/>
            </a:br>
            <a:r>
              <a:rPr lang="en-US" sz="1700" dirty="0" smtClean="0"/>
              <a:t>   b) use of an independent estimate with that prepared with the management</a:t>
            </a:r>
          </a:p>
          <a:p>
            <a:r>
              <a:rPr lang="en-US" sz="1700" dirty="0" smtClean="0"/>
              <a:t>   c) review subsequent events, which the estimate made</a:t>
            </a:r>
            <a:br>
              <a:rPr lang="en-US" sz="1700" dirty="0" smtClean="0"/>
            </a:br>
            <a:r>
              <a:rPr lang="en-US" sz="1700" dirty="0" smtClean="0"/>
              <a:t>   e) obtain external evidence, wherever possible to support internal evidence</a:t>
            </a:r>
            <a:endParaRPr lang="en-US" sz="1700" dirty="0"/>
          </a:p>
        </p:txBody>
      </p:sp>
      <p:sp>
        <p:nvSpPr>
          <p:cNvPr id="126977" name="Rectangle 1"/>
          <p:cNvSpPr>
            <a:spLocks noChangeArrowheads="1"/>
          </p:cNvSpPr>
          <p:nvPr/>
        </p:nvSpPr>
        <p:spPr bwMode="auto">
          <a:xfrm>
            <a:off x="0" y="5457617"/>
            <a:ext cx="9144000" cy="1400383"/>
          </a:xfrm>
          <a:prstGeom prst="rect">
            <a:avLst/>
          </a:prstGeom>
          <a:noFill/>
          <a:ln w="9525">
            <a:solidFill>
              <a:srgbClr val="00B050"/>
            </a:solidFill>
            <a:miter lim="800000"/>
            <a:headEnd/>
            <a:tailEnd/>
          </a:ln>
          <a:effectLst>
            <a:glow rad="63500">
              <a:schemeClr val="accent6">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effectLst/>
                <a:latin typeface="Arial" pitchFamily="34" charset="0"/>
                <a:ea typeface="Times New Roman" pitchFamily="18" charset="0"/>
              </a:rPr>
              <a:t>4) Evaluation of the Results of Audit Procedures</a:t>
            </a:r>
            <a:r>
              <a:rPr kumimoji="0" lang="en-US" sz="1700" b="0" i="0" u="none" strike="noStrike" cap="none" normalizeH="0" baseline="0" dirty="0" smtClean="0">
                <a:ln>
                  <a:noFill/>
                </a:ln>
                <a:effectLst/>
                <a:latin typeface="Arial" pitchFamily="34" charset="0"/>
                <a:ea typeface="Times New Roman" pitchFamily="18" charset="0"/>
              </a:rPr>
              <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In case of significant difference between the estimate prepared by the auditor</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&amp; management, then management should be requested to revise the same.</a:t>
            </a:r>
            <a:endParaRPr kumimoji="0" lang="en-US" sz="17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effectLst/>
                <a:latin typeface="Arial" pitchFamily="34" charset="0"/>
                <a:ea typeface="Times New Roman" pitchFamily="18" charset="0"/>
              </a:rPr>
              <a:t>     If the management refuses, it would be a deemed misstatement &amp; the auditor</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will have to consider it’s impact on the F/S</a:t>
            </a:r>
            <a:endParaRPr kumimoji="0" lang="en-US" sz="1700" b="0" i="0" u="none" strike="noStrike" cap="none" normalizeH="0" baseline="0" dirty="0" smtClean="0">
              <a:ln>
                <a:noFill/>
              </a:ln>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2000" fill="hold"/>
                                        <p:tgtEl>
                                          <p:spTgt spid="4"/>
                                        </p:tgtEl>
                                        <p:attrNameLst>
                                          <p:attrName>ppt_x</p:attrName>
                                        </p:attrNameLst>
                                      </p:cBhvr>
                                      <p:tavLst>
                                        <p:tav tm="0">
                                          <p:val>
                                            <p:strVal val="#ppt_x"/>
                                          </p:val>
                                        </p:tav>
                                        <p:tav tm="100000">
                                          <p:val>
                                            <p:strVal val="#ppt_x"/>
                                          </p:val>
                                        </p:tav>
                                      </p:tavLst>
                                    </p:anim>
                                    <p:anim calcmode="lin" valueType="num">
                                      <p:cBhvr additive="base">
                                        <p:cTn id="25"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2000" fill="hold"/>
                                        <p:tgtEl>
                                          <p:spTgt spid="5"/>
                                        </p:tgtEl>
                                        <p:attrNameLst>
                                          <p:attrName>ppt_x</p:attrName>
                                        </p:attrNameLst>
                                      </p:cBhvr>
                                      <p:tavLst>
                                        <p:tav tm="0">
                                          <p:val>
                                            <p:strVal val="#ppt_x"/>
                                          </p:val>
                                        </p:tav>
                                        <p:tav tm="100000">
                                          <p:val>
                                            <p:strVal val="#ppt_x"/>
                                          </p:val>
                                        </p:tav>
                                      </p:tavLst>
                                    </p:anim>
                                    <p:anim calcmode="lin" valueType="num">
                                      <p:cBhvr additive="base">
                                        <p:cTn id="31"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6977"/>
                                        </p:tgtEl>
                                        <p:attrNameLst>
                                          <p:attrName>style.visibility</p:attrName>
                                        </p:attrNameLst>
                                      </p:cBhvr>
                                      <p:to>
                                        <p:strVal val="visible"/>
                                      </p:to>
                                    </p:set>
                                    <p:anim calcmode="lin" valueType="num">
                                      <p:cBhvr additive="base">
                                        <p:cTn id="36" dur="2000" fill="hold"/>
                                        <p:tgtEl>
                                          <p:spTgt spid="126977"/>
                                        </p:tgtEl>
                                        <p:attrNameLst>
                                          <p:attrName>ppt_x</p:attrName>
                                        </p:attrNameLst>
                                      </p:cBhvr>
                                      <p:tavLst>
                                        <p:tav tm="0">
                                          <p:val>
                                            <p:strVal val="#ppt_x"/>
                                          </p:val>
                                        </p:tav>
                                        <p:tav tm="100000">
                                          <p:val>
                                            <p:strVal val="#ppt_x"/>
                                          </p:val>
                                        </p:tav>
                                      </p:tavLst>
                                    </p:anim>
                                    <p:anim calcmode="lin" valueType="num">
                                      <p:cBhvr additive="base">
                                        <p:cTn id="37" dur="2000" fill="hold"/>
                                        <p:tgtEl>
                                          <p:spTgt spid="1269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animBg="1"/>
      <p:bldP spid="5" grpId="0" animBg="1"/>
      <p:bldP spid="12697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a:ln>
            <a:solidFill>
              <a:srgbClr val="7030A0"/>
            </a:solidFill>
          </a:ln>
          <a:effectLst>
            <a:glow rad="228600">
              <a:schemeClr val="accent4">
                <a:satMod val="175000"/>
                <a:alpha val="40000"/>
              </a:schemeClr>
            </a:glow>
            <a:reflection blurRad="6350" stA="52000" endA="300" endPos="35000" dir="5400000" sy="-100000" algn="bl" rotWithShape="0"/>
          </a:effectLst>
        </p:spPr>
        <p:txBody>
          <a:bodyPr>
            <a:normAutofit fontScale="90000"/>
          </a:bodyPr>
          <a:lstStyle/>
          <a:p>
            <a:pPr algn="ctr"/>
            <a:r>
              <a:rPr lang="en-US" u="sng" dirty="0" smtClean="0"/>
              <a:t>AAS – 19</a:t>
            </a:r>
            <a:r>
              <a:rPr lang="en-US" dirty="0" smtClean="0"/>
              <a:t/>
            </a:r>
            <a:br>
              <a:rPr lang="en-US" dirty="0" smtClean="0"/>
            </a:br>
            <a:r>
              <a:rPr lang="en-US" u="sng" dirty="0" smtClean="0"/>
              <a:t>Subsequent Events</a:t>
            </a:r>
            <a:endParaRPr lang="en-US" dirty="0"/>
          </a:p>
        </p:txBody>
      </p:sp>
      <p:sp>
        <p:nvSpPr>
          <p:cNvPr id="3" name="Text Placeholder 2"/>
          <p:cNvSpPr>
            <a:spLocks noGrp="1"/>
          </p:cNvSpPr>
          <p:nvPr>
            <p:ph type="body" idx="1"/>
          </p:nvPr>
        </p:nvSpPr>
        <p:spPr>
          <a:xfrm>
            <a:off x="0" y="1143000"/>
            <a:ext cx="9144000" cy="5715000"/>
          </a:xfrm>
          <a:ln>
            <a:solidFill>
              <a:srgbClr val="7030A0"/>
            </a:solidFill>
          </a:ln>
          <a:effectLst>
            <a:glow rad="228600">
              <a:schemeClr val="accent4">
                <a:satMod val="175000"/>
                <a:alpha val="40000"/>
              </a:schemeClr>
            </a:glow>
            <a:reflection blurRad="6350" stA="52000" endA="300" endPos="35000" dir="5400000" sy="-100000" algn="bl" rotWithShape="0"/>
          </a:effectLst>
        </p:spPr>
        <p:txBody>
          <a:bodyPr>
            <a:noAutofit/>
          </a:bodyPr>
          <a:lstStyle/>
          <a:p>
            <a:pPr marL="342900" indent="-342900" algn="l">
              <a:lnSpc>
                <a:spcPct val="110000"/>
              </a:lnSpc>
              <a:buAutoNum type="arabicParenR"/>
            </a:pPr>
            <a:endParaRPr lang="en-US" sz="1800" b="1" dirty="0" smtClean="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endParaRPr lang="en-US" sz="1800" b="1" dirty="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endParaRPr lang="en-US" sz="1800" b="1" dirty="0" smtClean="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endParaRPr lang="en-US" sz="1800" b="1" dirty="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endParaRPr lang="en-US" sz="1800" b="1" dirty="0" smtClean="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endParaRPr lang="en-US" sz="1800" b="1" dirty="0" smtClean="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buAutoNum type="arabicParenR"/>
            </a:pPr>
            <a:r>
              <a:rPr lang="en-US" sz="2400" b="1" dirty="0" smtClean="0">
                <a:solidFill>
                  <a:schemeClr val="tx1"/>
                </a:solidFill>
                <a:latin typeface="Arial Unicode MS" pitchFamily="34" charset="-128"/>
                <a:ea typeface="Arial Unicode MS" pitchFamily="34" charset="-128"/>
                <a:cs typeface="Arial Unicode MS" pitchFamily="34" charset="-128"/>
              </a:rPr>
              <a:t>Concept</a:t>
            </a: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a:t>
            </a:r>
            <a:r>
              <a:rPr lang="en-US" sz="1800" u="sng" dirty="0" smtClean="0">
                <a:solidFill>
                  <a:schemeClr val="tx1"/>
                </a:solidFill>
                <a:latin typeface="Arial Unicode MS" pitchFamily="34" charset="-128"/>
                <a:ea typeface="Arial Unicode MS" pitchFamily="34" charset="-128"/>
                <a:cs typeface="Arial Unicode MS" pitchFamily="34" charset="-128"/>
              </a:rPr>
              <a:t>Subsequent Events</a:t>
            </a:r>
            <a:r>
              <a:rPr lang="en-US" sz="1800" dirty="0" smtClean="0">
                <a:solidFill>
                  <a:schemeClr val="tx1"/>
                </a:solidFill>
                <a:latin typeface="Arial Unicode MS" pitchFamily="34" charset="-128"/>
                <a:ea typeface="Arial Unicode MS" pitchFamily="34" charset="-128"/>
                <a:cs typeface="Arial Unicode MS" pitchFamily="34" charset="-128"/>
              </a:rPr>
              <a:t>’ refers to those significant events occurring between the </a:t>
            </a: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balance  sheet date &amp; the date of the audit report, whose consequential effects </a:t>
            </a: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should be taken  into consideration for the preparation of the F/S. For </a:t>
            </a:r>
            <a:r>
              <a:rPr lang="en-US" sz="1800" dirty="0" err="1" smtClean="0">
                <a:solidFill>
                  <a:schemeClr val="tx1"/>
                </a:solidFill>
                <a:latin typeface="Arial Unicode MS" pitchFamily="34" charset="-128"/>
                <a:ea typeface="Arial Unicode MS" pitchFamily="34" charset="-128"/>
                <a:cs typeface="Arial Unicode MS" pitchFamily="34" charset="-128"/>
              </a:rPr>
              <a:t>eg</a:t>
            </a:r>
            <a:r>
              <a:rPr lang="en-US" sz="1800" dirty="0" smtClean="0">
                <a:solidFill>
                  <a:schemeClr val="tx1"/>
                </a:solidFill>
                <a:latin typeface="Arial Unicode MS" pitchFamily="34" charset="-128"/>
                <a:ea typeface="Arial Unicode MS" pitchFamily="34" charset="-128"/>
                <a:cs typeface="Arial Unicode MS" pitchFamily="34" charset="-128"/>
              </a:rPr>
              <a:t>:-</a:t>
            </a:r>
            <a:br>
              <a:rPr lang="en-US" sz="1800" dirty="0" smtClean="0">
                <a:solidFill>
                  <a:schemeClr val="tx1"/>
                </a:solidFill>
                <a:latin typeface="Arial Unicode MS" pitchFamily="34" charset="-128"/>
                <a:ea typeface="Arial Unicode MS" pitchFamily="34" charset="-128"/>
                <a:cs typeface="Arial Unicode MS" pitchFamily="34" charset="-128"/>
              </a:rPr>
            </a:br>
            <a:r>
              <a:rPr lang="en-US" sz="1800" dirty="0" smtClean="0">
                <a:solidFill>
                  <a:schemeClr val="tx1"/>
                </a:solidFill>
                <a:latin typeface="Arial Unicode MS" pitchFamily="34" charset="-128"/>
                <a:ea typeface="Arial Unicode MS" pitchFamily="34" charset="-128"/>
                <a:cs typeface="Arial Unicode MS" pitchFamily="34" charset="-128"/>
              </a:rPr>
              <a:t>a) any development in the risk areas &amp; contingencies existing on the B/S date</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b) any unusual a/c adjustment entries being made after the B/S date</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c) any event occurred / likely to occur which affects the a/c policies, say, </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validity of the going concern assumption</a:t>
            </a:r>
            <a:br>
              <a:rPr lang="en-US" sz="1800" dirty="0" smtClean="0">
                <a:solidFill>
                  <a:schemeClr val="tx1"/>
                </a:solidFill>
                <a:latin typeface="Arial Unicode MS" pitchFamily="34" charset="-128"/>
                <a:ea typeface="Arial Unicode MS" pitchFamily="34" charset="-128"/>
                <a:cs typeface="Arial Unicode MS" pitchFamily="34" charset="-128"/>
              </a:rPr>
            </a:br>
            <a:endParaRPr lang="en-US" sz="1800" dirty="0" smtClean="0">
              <a:solidFill>
                <a:schemeClr val="tx1"/>
              </a:solidFill>
              <a:latin typeface="Arial Unicode MS" pitchFamily="34" charset="-128"/>
              <a:ea typeface="Arial Unicode MS" pitchFamily="34" charset="-128"/>
              <a:cs typeface="Arial Unicode MS" pitchFamily="34" charset="-128"/>
            </a:endParaRPr>
          </a:p>
          <a:p>
            <a:pPr algn="l">
              <a:lnSpc>
                <a:spcPct val="110000"/>
              </a:lnSpc>
            </a:pPr>
            <a:r>
              <a:rPr lang="en-US" sz="2400" b="1" dirty="0" smtClean="0">
                <a:solidFill>
                  <a:schemeClr val="tx1"/>
                </a:solidFill>
                <a:latin typeface="Arial Unicode MS" pitchFamily="34" charset="-128"/>
                <a:ea typeface="Arial Unicode MS" pitchFamily="34" charset="-128"/>
                <a:cs typeface="Arial Unicode MS" pitchFamily="34" charset="-128"/>
              </a:rPr>
              <a:t>2) Audit Conclusion and Reporting</a:t>
            </a:r>
            <a:endParaRPr lang="en-US" sz="2400" dirty="0" smtClean="0">
              <a:solidFill>
                <a:schemeClr val="tx1"/>
              </a:solidFill>
              <a:latin typeface="Arial Unicode MS" pitchFamily="34" charset="-128"/>
              <a:ea typeface="Arial Unicode MS" pitchFamily="34" charset="-128"/>
              <a:cs typeface="Arial Unicode MS" pitchFamily="34" charset="-128"/>
            </a:endParaRP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Auditor should consider it’s impact on the F/S.</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In case of any disagreement with management he may express qualified opinion</a:t>
            </a:r>
          </a:p>
          <a:p>
            <a:pPr algn="l">
              <a:lnSpc>
                <a:spcPct val="110000"/>
              </a:lnSpc>
            </a:pPr>
            <a:endParaRPr lang="en-US" sz="1800" dirty="0">
              <a:solidFill>
                <a:schemeClr val="tx1"/>
              </a:solidFill>
              <a:latin typeface="Arial Unicode MS" pitchFamily="34" charset="-128"/>
              <a:ea typeface="Arial Unicode MS" pitchFamily="34" charset="-128"/>
              <a:cs typeface="Arial Unicode MS" pitchFamily="34" charset="-128"/>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 calcmode="lin" valueType="num">
                                      <p:cBhvr additive="base">
                                        <p:cTn id="12"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6" end="6"/>
                                            </p:txEl>
                                          </p:spTgt>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 calcmode="lin" valueType="num">
                                      <p:cBhvr additive="base">
                                        <p:cTn id="16"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7" end="7"/>
                                            </p:txEl>
                                          </p:spTgt>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3">
                                            <p:txEl>
                                              <p:pRg st="8" end="8"/>
                                            </p:txEl>
                                          </p:spTgt>
                                        </p:tgtEl>
                                        <p:attrNameLst>
                                          <p:attrName>style.visibility</p:attrName>
                                        </p:attrNameLst>
                                      </p:cBhvr>
                                      <p:to>
                                        <p:strVal val="visible"/>
                                      </p:to>
                                    </p:set>
                                    <p:anim calcmode="lin" valueType="num">
                                      <p:cBhvr additive="base">
                                        <p:cTn id="20"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3">
                                            <p:txEl>
                                              <p:pRg st="8" end="8"/>
                                            </p:txEl>
                                          </p:spTgt>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 calcmode="lin" valueType="num">
                                      <p:cBhvr additive="base">
                                        <p:cTn id="24"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9" end="9"/>
                                            </p:txEl>
                                          </p:spTgt>
                                        </p:tgtEl>
                                        <p:attrNameLst>
                                          <p:attrName>ppt_y</p:attrName>
                                        </p:attrNameLst>
                                      </p:cBhvr>
                                      <p:tavLst>
                                        <p:tav tm="0">
                                          <p:val>
                                            <p:strVal val="0-#ppt_h/2"/>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 calcmode="lin" valueType="num">
                                      <p:cBhvr additive="base">
                                        <p:cTn id="28" dur="2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3">
                                            <p:txEl>
                                              <p:pRg st="10" end="10"/>
                                            </p:txEl>
                                          </p:spTgt>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 calcmode="lin" valueType="num">
                                      <p:cBhvr additive="base">
                                        <p:cTn id="32" dur="2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3">
                                            <p:txEl>
                                              <p:pRg st="11" end="11"/>
                                            </p:txEl>
                                          </p:spTgt>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3">
                                            <p:txEl>
                                              <p:pRg st="12" end="12"/>
                                            </p:txEl>
                                          </p:spTgt>
                                        </p:tgtEl>
                                        <p:attrNameLst>
                                          <p:attrName>style.visibility</p:attrName>
                                        </p:attrNameLst>
                                      </p:cBhvr>
                                      <p:to>
                                        <p:strVal val="visible"/>
                                      </p:to>
                                    </p:set>
                                    <p:anim calcmode="lin" valueType="num">
                                      <p:cBhvr additive="base">
                                        <p:cTn id="36" dur="2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3">
                                            <p:txEl>
                                              <p:pRg st="12" end="12"/>
                                            </p:txEl>
                                          </p:spTgt>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3">
                                            <p:txEl>
                                              <p:pRg st="13" end="13"/>
                                            </p:txEl>
                                          </p:spTgt>
                                        </p:tgtEl>
                                        <p:attrNameLst>
                                          <p:attrName>style.visibility</p:attrName>
                                        </p:attrNameLst>
                                      </p:cBhvr>
                                      <p:to>
                                        <p:strVal val="visible"/>
                                      </p:to>
                                    </p:set>
                                    <p:anim calcmode="lin" valueType="num">
                                      <p:cBhvr additive="base">
                                        <p:cTn id="40" dur="2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3">
                                            <p:txEl>
                                              <p:pRg st="13" end="13"/>
                                            </p:txEl>
                                          </p:spTgt>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0"/>
                                  </p:stCondLst>
                                  <p:childTnLst>
                                    <p:set>
                                      <p:cBhvr>
                                        <p:cTn id="43" dur="1" fill="hold">
                                          <p:stCondLst>
                                            <p:cond delay="0"/>
                                          </p:stCondLst>
                                        </p:cTn>
                                        <p:tgtEl>
                                          <p:spTgt spid="3">
                                            <p:txEl>
                                              <p:pRg st="14" end="14"/>
                                            </p:txEl>
                                          </p:spTgt>
                                        </p:tgtEl>
                                        <p:attrNameLst>
                                          <p:attrName>style.visibility</p:attrName>
                                        </p:attrNameLst>
                                      </p:cBhvr>
                                      <p:to>
                                        <p:strVal val="visible"/>
                                      </p:to>
                                    </p:set>
                                    <p:anim calcmode="lin" valueType="num">
                                      <p:cBhvr additive="base">
                                        <p:cTn id="44" dur="2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3">
                                            <p:txEl>
                                              <p:pRg st="14" end="14"/>
                                            </p:txEl>
                                          </p:spTgt>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0"/>
                                  </p:stCondLst>
                                  <p:childTnLst>
                                    <p:set>
                                      <p:cBhvr>
                                        <p:cTn id="47" dur="1" fill="hold">
                                          <p:stCondLst>
                                            <p:cond delay="0"/>
                                          </p:stCondLst>
                                        </p:cTn>
                                        <p:tgtEl>
                                          <p:spTgt spid="3">
                                            <p:txEl>
                                              <p:pRg st="15" end="15"/>
                                            </p:txEl>
                                          </p:spTgt>
                                        </p:tgtEl>
                                        <p:attrNameLst>
                                          <p:attrName>style.visibility</p:attrName>
                                        </p:attrNameLst>
                                      </p:cBhvr>
                                      <p:to>
                                        <p:strVal val="visible"/>
                                      </p:to>
                                    </p:set>
                                    <p:anim calcmode="lin" valueType="num">
                                      <p:cBhvr additive="base">
                                        <p:cTn id="48" dur="2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3">
                                            <p:txEl>
                                              <p:pRg st="15" end="1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371600"/>
          </a:xfrm>
          <a:ln>
            <a:solidFill>
              <a:schemeClr val="accent6">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US" b="1" u="sng" dirty="0">
                <a:effectLst>
                  <a:glow rad="228600">
                    <a:schemeClr val="accent6">
                      <a:satMod val="175000"/>
                      <a:alpha val="40000"/>
                    </a:schemeClr>
                  </a:glow>
                </a:effectLst>
                <a:latin typeface="Castellar" pitchFamily="18" charset="0"/>
              </a:rPr>
              <a:t>AAS – 20</a:t>
            </a:r>
            <a:r>
              <a:rPr lang="en-US" dirty="0">
                <a:effectLst>
                  <a:glow rad="228600">
                    <a:schemeClr val="accent6">
                      <a:satMod val="175000"/>
                      <a:alpha val="40000"/>
                    </a:schemeClr>
                  </a:glow>
                </a:effectLst>
                <a:latin typeface="Castellar" pitchFamily="18" charset="0"/>
              </a:rPr>
              <a:t/>
            </a:r>
            <a:br>
              <a:rPr lang="en-US" dirty="0">
                <a:effectLst>
                  <a:glow rad="228600">
                    <a:schemeClr val="accent6">
                      <a:satMod val="175000"/>
                      <a:alpha val="40000"/>
                    </a:schemeClr>
                  </a:glow>
                </a:effectLst>
                <a:latin typeface="Castellar" pitchFamily="18" charset="0"/>
              </a:rPr>
            </a:br>
            <a:r>
              <a:rPr lang="en-US" b="1" u="sng" dirty="0">
                <a:effectLst>
                  <a:glow rad="228600">
                    <a:schemeClr val="accent6">
                      <a:satMod val="175000"/>
                      <a:alpha val="40000"/>
                    </a:schemeClr>
                  </a:glow>
                </a:effectLst>
                <a:latin typeface="Castellar" pitchFamily="18" charset="0"/>
              </a:rPr>
              <a:t>Knowledge Of The </a:t>
            </a:r>
            <a:r>
              <a:rPr lang="en-US" b="1" u="sng" dirty="0" smtClean="0">
                <a:effectLst>
                  <a:glow rad="228600">
                    <a:schemeClr val="accent6">
                      <a:satMod val="175000"/>
                      <a:alpha val="40000"/>
                    </a:schemeClr>
                  </a:glow>
                </a:effectLst>
                <a:latin typeface="Castellar" pitchFamily="18" charset="0"/>
              </a:rPr>
              <a:t>Business</a:t>
            </a:r>
            <a:endParaRPr lang="en-US" dirty="0">
              <a:effectLst>
                <a:glow rad="228600">
                  <a:schemeClr val="accent6">
                    <a:satMod val="175000"/>
                    <a:alpha val="40000"/>
                  </a:schemeClr>
                </a:glow>
              </a:effectLst>
              <a:latin typeface="Castellar" pitchFamily="18" charset="0"/>
            </a:endParaRPr>
          </a:p>
        </p:txBody>
      </p:sp>
      <p:sp>
        <p:nvSpPr>
          <p:cNvPr id="128002" name="Rectangle 2"/>
          <p:cNvSpPr>
            <a:spLocks noChangeArrowheads="1"/>
          </p:cNvSpPr>
          <p:nvPr/>
        </p:nvSpPr>
        <p:spPr bwMode="auto">
          <a:xfrm>
            <a:off x="0" y="1371600"/>
            <a:ext cx="9144000" cy="1200329"/>
          </a:xfrm>
          <a:prstGeom prst="rect">
            <a:avLst/>
          </a:prstGeom>
          <a:ln>
            <a:solidFill>
              <a:schemeClr val="accent6">
                <a:lumMod val="50000"/>
              </a:schemeClr>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1) Concept</a:t>
            </a:r>
            <a:endParaRPr kumimoji="0" lang="en-US"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Knowledge of the business helps in assessing the inherent and control risks &amp; in</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determining the nature, timing and extent of the audit procedures, which might have</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 significant effect on the F/S and / or Audit Report</a:t>
            </a:r>
            <a:r>
              <a:rPr kumimoji="0" lang="en-US" b="0" i="0" u="none" strike="noStrike" cap="none" normalizeH="0" baseline="0" dirty="0" smtClean="0">
                <a:ln>
                  <a:noFill/>
                </a:ln>
                <a:solidFill>
                  <a:schemeClr val="tx1"/>
                </a:solidFill>
                <a:effectLst/>
                <a:latin typeface="Arial" pitchFamily="34" charset="0"/>
              </a:rPr>
              <a:t> </a:t>
            </a:r>
          </a:p>
        </p:txBody>
      </p:sp>
      <p:sp>
        <p:nvSpPr>
          <p:cNvPr id="4" name="Rectangle 3"/>
          <p:cNvSpPr/>
          <p:nvPr/>
        </p:nvSpPr>
        <p:spPr>
          <a:xfrm>
            <a:off x="0" y="2590800"/>
            <a:ext cx="9144000" cy="1477328"/>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2) Obtaining the Knowledge</a:t>
            </a:r>
            <a:br>
              <a:rPr lang="en-US" b="1" dirty="0" smtClean="0">
                <a:latin typeface="Arial" pitchFamily="34" charset="0"/>
                <a:cs typeface="Arial" pitchFamily="34" charset="0"/>
              </a:rPr>
            </a:br>
            <a:r>
              <a:rPr lang="en-US" dirty="0" smtClean="0">
                <a:latin typeface="Arial" pitchFamily="34" charset="0"/>
                <a:cs typeface="Arial" pitchFamily="34" charset="0"/>
              </a:rPr>
              <a:t>     The auditor’s level of </a:t>
            </a:r>
            <a:r>
              <a:rPr lang="en-US" u="sng" dirty="0" smtClean="0">
                <a:latin typeface="Arial" pitchFamily="34" charset="0"/>
                <a:cs typeface="Arial" pitchFamily="34" charset="0"/>
              </a:rPr>
              <a:t>knowledge</a:t>
            </a:r>
            <a:r>
              <a:rPr lang="en-US" dirty="0" smtClean="0">
                <a:latin typeface="Arial" pitchFamily="34" charset="0"/>
                <a:cs typeface="Arial" pitchFamily="34" charset="0"/>
              </a:rPr>
              <a:t> would </a:t>
            </a:r>
            <a:r>
              <a:rPr lang="en-US" u="sng" dirty="0" smtClean="0">
                <a:latin typeface="Arial" pitchFamily="34" charset="0"/>
                <a:cs typeface="Arial" pitchFamily="34" charset="0"/>
              </a:rPr>
              <a:t>include</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     a) General Knowledge	:- about economy &amp; the industry</a:t>
            </a:r>
            <a:br>
              <a:rPr lang="en-US" dirty="0" smtClean="0">
                <a:latin typeface="Arial" pitchFamily="34" charset="0"/>
                <a:cs typeface="Arial" pitchFamily="34" charset="0"/>
              </a:rPr>
            </a:br>
            <a:r>
              <a:rPr lang="en-US" dirty="0" smtClean="0">
                <a:latin typeface="Arial" pitchFamily="34" charset="0"/>
                <a:cs typeface="Arial" pitchFamily="34" charset="0"/>
              </a:rPr>
              <a:t>     b) Particular Knowledge:- about the operations &amp; working of the entity</a:t>
            </a:r>
            <a:br>
              <a:rPr lang="en-US" dirty="0" smtClean="0">
                <a:latin typeface="Arial" pitchFamily="34" charset="0"/>
                <a:cs typeface="Arial" pitchFamily="34" charset="0"/>
              </a:rPr>
            </a:br>
            <a:r>
              <a:rPr lang="en-US" dirty="0" smtClean="0">
                <a:latin typeface="Arial" pitchFamily="34" charset="0"/>
                <a:cs typeface="Arial" pitchFamily="34" charset="0"/>
              </a:rPr>
              <a:t>     </a:t>
            </a:r>
            <a:r>
              <a:rPr lang="en-US" b="1" u="sng" dirty="0" smtClean="0">
                <a:latin typeface="Arial" pitchFamily="34" charset="0"/>
                <a:cs typeface="Arial" pitchFamily="34" charset="0"/>
              </a:rPr>
              <a:t>Imp</a:t>
            </a:r>
            <a:r>
              <a:rPr lang="en-US" b="1" dirty="0" smtClean="0">
                <a:latin typeface="Arial" pitchFamily="34" charset="0"/>
                <a:cs typeface="Arial" pitchFamily="34" charset="0"/>
              </a:rPr>
              <a:t>:-</a:t>
            </a:r>
            <a:r>
              <a:rPr lang="en-US" dirty="0" smtClean="0">
                <a:latin typeface="Arial" pitchFamily="34" charset="0"/>
                <a:cs typeface="Arial" pitchFamily="34" charset="0"/>
              </a:rPr>
              <a:t> </a:t>
            </a:r>
            <a:r>
              <a:rPr lang="en-US" u="sng" dirty="0" smtClean="0">
                <a:latin typeface="Arial" pitchFamily="34" charset="0"/>
                <a:cs typeface="Arial" pitchFamily="34" charset="0"/>
              </a:rPr>
              <a:t>Re-evaluate</a:t>
            </a:r>
            <a:r>
              <a:rPr lang="en-US" dirty="0" smtClean="0">
                <a:latin typeface="Arial" pitchFamily="34" charset="0"/>
                <a:cs typeface="Arial" pitchFamily="34" charset="0"/>
              </a:rPr>
              <a:t> and </a:t>
            </a:r>
            <a:r>
              <a:rPr lang="en-US" u="sng" dirty="0" smtClean="0">
                <a:latin typeface="Arial" pitchFamily="34" charset="0"/>
                <a:cs typeface="Arial" pitchFamily="34" charset="0"/>
              </a:rPr>
              <a:t>Update</a:t>
            </a:r>
            <a:r>
              <a:rPr lang="en-US" dirty="0" smtClean="0">
                <a:latin typeface="Arial" pitchFamily="34" charset="0"/>
                <a:cs typeface="Arial" pitchFamily="34" charset="0"/>
              </a:rPr>
              <a:t> such knowledge in case of recurring audits</a:t>
            </a:r>
            <a:endParaRPr lang="en-US" dirty="0">
              <a:latin typeface="Arial" pitchFamily="34" charset="0"/>
              <a:cs typeface="Arial" pitchFamily="34" charset="0"/>
            </a:endParaRPr>
          </a:p>
        </p:txBody>
      </p:sp>
      <p:sp>
        <p:nvSpPr>
          <p:cNvPr id="5" name="Rectangle 4"/>
          <p:cNvSpPr/>
          <p:nvPr/>
        </p:nvSpPr>
        <p:spPr>
          <a:xfrm>
            <a:off x="0" y="4038600"/>
            <a:ext cx="9144000" cy="1754326"/>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3) Sources of obtaining  knowledge</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   a) Discussion with the people within the entity i.e. Management</a:t>
            </a:r>
            <a:br>
              <a:rPr lang="en-US" dirty="0" smtClean="0">
                <a:latin typeface="Arial" pitchFamily="34" charset="0"/>
                <a:cs typeface="Arial" pitchFamily="34" charset="0"/>
              </a:rPr>
            </a:br>
            <a:r>
              <a:rPr lang="en-US" dirty="0" smtClean="0">
                <a:latin typeface="Arial" pitchFamily="34" charset="0"/>
                <a:cs typeface="Arial" pitchFamily="34" charset="0"/>
              </a:rPr>
              <a:t>   b) Discussion with the people outside the entity i.e. Persons related to that Industry</a:t>
            </a:r>
            <a:br>
              <a:rPr lang="en-US" dirty="0" smtClean="0">
                <a:latin typeface="Arial" pitchFamily="34" charset="0"/>
                <a:cs typeface="Arial" pitchFamily="34" charset="0"/>
              </a:rPr>
            </a:br>
            <a:r>
              <a:rPr lang="en-US" dirty="0" smtClean="0">
                <a:latin typeface="Arial" pitchFamily="34" charset="0"/>
                <a:cs typeface="Arial" pitchFamily="34" charset="0"/>
              </a:rPr>
              <a:t>   c) Discussion with other auditors and advisors</a:t>
            </a:r>
          </a:p>
          <a:p>
            <a:r>
              <a:rPr lang="en-US" dirty="0" smtClean="0">
                <a:latin typeface="Arial" pitchFamily="34" charset="0"/>
                <a:cs typeface="Arial" pitchFamily="34" charset="0"/>
              </a:rPr>
              <a:t>   d) Personal visit to the entity premises &amp; plant locations etc.</a:t>
            </a:r>
            <a:br>
              <a:rPr lang="en-US" dirty="0" smtClean="0">
                <a:latin typeface="Arial" pitchFamily="34" charset="0"/>
                <a:cs typeface="Arial" pitchFamily="34" charset="0"/>
              </a:rPr>
            </a:br>
            <a:r>
              <a:rPr lang="en-US" dirty="0" smtClean="0">
                <a:latin typeface="Arial" pitchFamily="34" charset="0"/>
                <a:cs typeface="Arial" pitchFamily="34" charset="0"/>
              </a:rPr>
              <a:t>   e) Previous experience with the entity &amp; it’s industry</a:t>
            </a:r>
            <a:endParaRPr lang="en-US" dirty="0">
              <a:latin typeface="Arial" pitchFamily="34" charset="0"/>
              <a:cs typeface="Arial" pitchFamily="34" charset="0"/>
            </a:endParaRPr>
          </a:p>
        </p:txBody>
      </p:sp>
      <p:sp>
        <p:nvSpPr>
          <p:cNvPr id="6" name="Rectangle 5"/>
          <p:cNvSpPr/>
          <p:nvPr/>
        </p:nvSpPr>
        <p:spPr>
          <a:xfrm>
            <a:off x="0" y="5791200"/>
            <a:ext cx="9144000" cy="369332"/>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4) Using the Knowledge </a:t>
            </a:r>
            <a:r>
              <a:rPr lang="en-US" dirty="0" smtClean="0">
                <a:latin typeface="Arial" pitchFamily="34" charset="0"/>
                <a:cs typeface="Arial" pitchFamily="34" charset="0"/>
              </a:rPr>
              <a:t>     </a:t>
            </a:r>
            <a:r>
              <a:rPr lang="en-US" b="1" i="1" dirty="0" smtClean="0">
                <a:latin typeface="Arial" pitchFamily="34" charset="0"/>
                <a:cs typeface="Arial" pitchFamily="34" charset="0"/>
              </a:rPr>
              <a:t>(</a:t>
            </a:r>
            <a:r>
              <a:rPr lang="en-US" i="1" dirty="0" smtClean="0">
                <a:latin typeface="Arial" pitchFamily="34" charset="0"/>
                <a:cs typeface="Arial" pitchFamily="34" charset="0"/>
              </a:rPr>
              <a:t>Same as concept</a:t>
            </a:r>
            <a:r>
              <a:rPr lang="en-US" b="1" i="1" dirty="0" smtClean="0">
                <a:latin typeface="Arial" pitchFamily="34" charset="0"/>
                <a:cs typeface="Arial" pitchFamily="34" charset="0"/>
              </a:rPr>
              <a:t>)</a:t>
            </a:r>
            <a:endParaRPr lang="en-US"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p:cBhvr override="childStyle">
                                        <p:cTn id="6" dur="2000" fill="hold"/>
                                        <p:tgtEl>
                                          <p:spTgt spid="2"/>
                                        </p:tgtEl>
                                        <p:attrNameLst>
                                          <p:attrName>style.color</p:attrName>
                                        </p:attrNameLst>
                                      </p:cBhvr>
                                      <p:by>
                                        <p:hsl h="7200000" s="0" l="0"/>
                                      </p:by>
                                    </p:animClr>
                                    <p:animClr clrSpc="hsl">
                                      <p:cBhvr>
                                        <p:cTn id="7" dur="2000" fill="hold"/>
                                        <p:tgtEl>
                                          <p:spTgt spid="2"/>
                                        </p:tgtEl>
                                        <p:attrNameLst>
                                          <p:attrName>fillcolor</p:attrName>
                                        </p:attrNameLst>
                                      </p:cBhvr>
                                      <p:by>
                                        <p:hsl h="7200000" s="0" l="0"/>
                                      </p:by>
                                    </p:animClr>
                                    <p:animClr clrSpc="hsl">
                                      <p:cBhvr>
                                        <p:cTn id="8" dur="2000" fill="hold"/>
                                        <p:tgtEl>
                                          <p:spTgt spid="2"/>
                                        </p:tgtEl>
                                        <p:attrNameLst>
                                          <p:attrName>stroke.color</p:attrName>
                                        </p:attrNameLst>
                                      </p:cBhvr>
                                      <p:by>
                                        <p:hsl h="7200000" s="0" l="0"/>
                                      </p:by>
                                    </p:animClr>
                                    <p:set>
                                      <p:cBhvr>
                                        <p:cTn id="9" dur="20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28002"/>
                                        </p:tgtEl>
                                        <p:attrNameLst>
                                          <p:attrName>style.visibility</p:attrName>
                                        </p:attrNameLst>
                                      </p:cBhvr>
                                      <p:to>
                                        <p:strVal val="visible"/>
                                      </p:to>
                                    </p:set>
                                    <p:anim calcmode="lin" valueType="num">
                                      <p:cBhvr>
                                        <p:cTn id="14" dur="1000" fill="hold"/>
                                        <p:tgtEl>
                                          <p:spTgt spid="128002"/>
                                        </p:tgtEl>
                                        <p:attrNameLst>
                                          <p:attrName>ppt_w</p:attrName>
                                        </p:attrNameLst>
                                      </p:cBhvr>
                                      <p:tavLst>
                                        <p:tav tm="0">
                                          <p:val>
                                            <p:fltVal val="0"/>
                                          </p:val>
                                        </p:tav>
                                        <p:tav tm="100000">
                                          <p:val>
                                            <p:strVal val="#ppt_w"/>
                                          </p:val>
                                        </p:tav>
                                      </p:tavLst>
                                    </p:anim>
                                    <p:anim calcmode="lin" valueType="num">
                                      <p:cBhvr>
                                        <p:cTn id="15" dur="1000" fill="hold"/>
                                        <p:tgtEl>
                                          <p:spTgt spid="128002"/>
                                        </p:tgtEl>
                                        <p:attrNameLst>
                                          <p:attrName>ppt_h</p:attrName>
                                        </p:attrNameLst>
                                      </p:cBhvr>
                                      <p:tavLst>
                                        <p:tav tm="0">
                                          <p:val>
                                            <p:fltVal val="0"/>
                                          </p:val>
                                        </p:tav>
                                        <p:tav tm="100000">
                                          <p:val>
                                            <p:strVal val="#ppt_h"/>
                                          </p:val>
                                        </p:tav>
                                      </p:tavLst>
                                    </p:anim>
                                    <p:animEffect transition="in" filter="fade">
                                      <p:cBhvr>
                                        <p:cTn id="16" dur="1000"/>
                                        <p:tgtEl>
                                          <p:spTgt spid="12800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Effect transition="in" filter="fade">
                                      <p:cBhvr>
                                        <p:cTn id="30" dur="1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8002" grpId="0" animBg="1"/>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pPr algn="ctr"/>
            <a:r>
              <a:rPr lang="en-US" sz="3600" b="1" i="1" u="sng" dirty="0" smtClean="0">
                <a:solidFill>
                  <a:srgbClr val="FF0000"/>
                </a:solidFill>
              </a:rPr>
              <a:t>AAS – 21</a:t>
            </a:r>
            <a:r>
              <a:rPr lang="en-US" sz="2000" b="1" u="sng" dirty="0" smtClean="0">
                <a:solidFill>
                  <a:srgbClr val="FF0000"/>
                </a:solidFill>
              </a:rPr>
              <a:t/>
            </a:r>
            <a:br>
              <a:rPr lang="en-US" sz="2000" b="1" u="sng" dirty="0" smtClean="0">
                <a:solidFill>
                  <a:srgbClr val="FF0000"/>
                </a:solidFill>
              </a:rPr>
            </a:br>
            <a:r>
              <a:rPr lang="en-US" sz="3600" b="1" u="sng" dirty="0" smtClean="0">
                <a:solidFill>
                  <a:srgbClr val="FF0000"/>
                </a:solidFill>
              </a:rPr>
              <a:t>C</a:t>
            </a:r>
            <a:r>
              <a:rPr lang="en-US" sz="2000" b="1" u="sng" dirty="0" smtClean="0">
                <a:solidFill>
                  <a:srgbClr val="FF0000"/>
                </a:solidFill>
              </a:rPr>
              <a:t>onsideration Of Laws &amp; Regulations  In An Audit Of Financial statements</a:t>
            </a:r>
            <a:endParaRPr lang="en-US" sz="5400" dirty="0">
              <a:solidFill>
                <a:srgbClr val="FF0000"/>
              </a:solidFill>
            </a:endParaRPr>
          </a:p>
        </p:txBody>
      </p:sp>
      <p:sp>
        <p:nvSpPr>
          <p:cNvPr id="3" name="Content Placeholder 2"/>
          <p:cNvSpPr>
            <a:spLocks noGrp="1"/>
          </p:cNvSpPr>
          <p:nvPr>
            <p:ph idx="1"/>
          </p:nvPr>
        </p:nvSpPr>
        <p:spPr>
          <a:xfrm>
            <a:off x="0" y="914400"/>
            <a:ext cx="9144000" cy="5943600"/>
          </a:xfrm>
        </p:spPr>
        <p:txBody>
          <a:bodyPr>
            <a:noAutofit/>
          </a:bodyPr>
          <a:lstStyle/>
          <a:p>
            <a:pPr>
              <a:buNone/>
            </a:pPr>
            <a:r>
              <a:rPr lang="en-US" sz="1600" b="1" dirty="0" smtClean="0"/>
              <a:t>	</a:t>
            </a:r>
          </a:p>
          <a:p>
            <a:pPr>
              <a:buNone/>
            </a:pPr>
            <a:r>
              <a:rPr lang="en-US" sz="1600" b="1" dirty="0" smtClean="0"/>
              <a:t>	1) Introduction</a:t>
            </a:r>
            <a:r>
              <a:rPr lang="en-US" sz="1600" dirty="0" smtClean="0"/>
              <a:t/>
            </a:r>
            <a:br>
              <a:rPr lang="en-US" sz="1600" dirty="0" smtClean="0"/>
            </a:br>
            <a:r>
              <a:rPr lang="en-US" sz="1600" dirty="0" smtClean="0"/>
              <a:t>     An auditor might not be aware about the various applicable laws on the entity.</a:t>
            </a:r>
            <a:br>
              <a:rPr lang="en-US" sz="1600" dirty="0" smtClean="0"/>
            </a:br>
            <a:r>
              <a:rPr lang="en-US" sz="1600" dirty="0" smtClean="0"/>
              <a:t>     But, he should recognize that any non-compliance might materially affect the F/S.</a:t>
            </a:r>
          </a:p>
          <a:p>
            <a:pPr>
              <a:buNone/>
            </a:pPr>
            <a:r>
              <a:rPr lang="en-US" sz="1600" b="1" dirty="0" smtClean="0"/>
              <a:t>	2) Responsibility of compliance of such laws and regulations</a:t>
            </a:r>
            <a:r>
              <a:rPr lang="en-US" sz="1600" dirty="0" smtClean="0"/>
              <a:t/>
            </a:r>
            <a:br>
              <a:rPr lang="en-US" sz="1600" dirty="0" smtClean="0"/>
            </a:br>
            <a:r>
              <a:rPr lang="en-US" sz="1600" dirty="0" smtClean="0"/>
              <a:t>     Responsibility of compliance rests with the </a:t>
            </a:r>
            <a:r>
              <a:rPr lang="en-US" sz="1600" u="sng" dirty="0" smtClean="0"/>
              <a:t>MANAGEMENT</a:t>
            </a:r>
            <a:br>
              <a:rPr lang="en-US" sz="1600" u="sng" dirty="0" smtClean="0"/>
            </a:br>
            <a:r>
              <a:rPr lang="en-US" sz="1600" dirty="0" smtClean="0"/>
              <a:t>     It should monitor the various legal requirements &amp; ensure that operating procedures  are</a:t>
            </a:r>
          </a:p>
          <a:p>
            <a:pPr>
              <a:buNone/>
            </a:pPr>
            <a:r>
              <a:rPr lang="en-US" sz="1600" dirty="0" smtClean="0"/>
              <a:t>          designed to meet the requirements.</a:t>
            </a:r>
          </a:p>
          <a:p>
            <a:pPr>
              <a:buNone/>
            </a:pPr>
            <a:r>
              <a:rPr lang="en-US" sz="1600" b="1" dirty="0" smtClean="0"/>
              <a:t>	3) Auditor’s Consideration</a:t>
            </a:r>
            <a:r>
              <a:rPr lang="en-US" sz="1600" dirty="0" smtClean="0"/>
              <a:t/>
            </a:r>
            <a:br>
              <a:rPr lang="en-US" sz="1600" dirty="0" smtClean="0"/>
            </a:br>
            <a:r>
              <a:rPr lang="en-US" sz="1600" dirty="0" smtClean="0"/>
              <a:t>     After obtaining a general understanding of the applicable legal framework, he should  obtain</a:t>
            </a:r>
          </a:p>
          <a:p>
            <a:pPr>
              <a:buNone/>
            </a:pPr>
            <a:r>
              <a:rPr lang="en-US" sz="1600" dirty="0" smtClean="0"/>
              <a:t>	    evidence  for  compliance / non-compliance &amp; financial impact thereof.</a:t>
            </a:r>
          </a:p>
          <a:p>
            <a:pPr>
              <a:buNone/>
            </a:pPr>
            <a:r>
              <a:rPr lang="en-US" sz="1600" b="1" dirty="0" smtClean="0"/>
              <a:t>	4) Management Representation</a:t>
            </a:r>
            <a:br>
              <a:rPr lang="en-US" sz="1600" b="1" dirty="0" smtClean="0"/>
            </a:br>
            <a:r>
              <a:rPr lang="en-US" sz="1600" dirty="0" smtClean="0"/>
              <a:t>     In case of actual / possible non-compliance a WRITTEN Representation should be  obtained.</a:t>
            </a:r>
          </a:p>
          <a:p>
            <a:pPr>
              <a:buNone/>
            </a:pPr>
            <a:r>
              <a:rPr lang="en-US" sz="1600" b="1" dirty="0" smtClean="0"/>
              <a:t>	5) Communication / Reporting of non-compliance</a:t>
            </a:r>
            <a:r>
              <a:rPr lang="en-US" sz="1600" dirty="0" smtClean="0"/>
              <a:t/>
            </a:r>
            <a:br>
              <a:rPr lang="en-US" sz="1600" dirty="0" smtClean="0"/>
            </a:br>
            <a:r>
              <a:rPr lang="en-US" sz="1600" dirty="0" smtClean="0"/>
              <a:t>    To the Appropriate Level of Management</a:t>
            </a:r>
          </a:p>
          <a:p>
            <a:pPr>
              <a:buNone/>
            </a:pPr>
            <a:r>
              <a:rPr lang="en-US" sz="1600" dirty="0" smtClean="0"/>
              <a:t>	    Material non-compliances can be expressed by way of qualified / adverse opinion</a:t>
            </a:r>
          </a:p>
          <a:p>
            <a:pPr>
              <a:buNone/>
            </a:pPr>
            <a:r>
              <a:rPr lang="en-US" sz="1600" b="1" dirty="0" smtClean="0"/>
              <a:t>	6) Withdrawal From The Engagement</a:t>
            </a:r>
            <a:r>
              <a:rPr lang="en-US" sz="1600" dirty="0" smtClean="0"/>
              <a:t/>
            </a:r>
            <a:br>
              <a:rPr lang="en-US" sz="1600" dirty="0" smtClean="0"/>
            </a:br>
            <a:r>
              <a:rPr lang="en-US" sz="1600" dirty="0" smtClean="0"/>
              <a:t>     Any Remedial                Not Considered                         Auditor MUST </a:t>
            </a:r>
            <a:br>
              <a:rPr lang="en-US" sz="1600" dirty="0" smtClean="0"/>
            </a:br>
            <a:r>
              <a:rPr lang="en-US" sz="1600" dirty="0" smtClean="0"/>
              <a:t>     Steps, deemed                by Management                        WITHDRAW</a:t>
            </a:r>
            <a:br>
              <a:rPr lang="en-US" sz="1600" dirty="0" smtClean="0"/>
            </a:br>
            <a:r>
              <a:rPr lang="en-US" sz="1600" dirty="0" smtClean="0"/>
              <a:t>     necessary</a:t>
            </a:r>
          </a:p>
          <a:p>
            <a:r>
              <a:rPr lang="en-US" sz="1600" b="1" u="sng" dirty="0" smtClean="0"/>
              <a:t>Very Imp.  </a:t>
            </a:r>
            <a:r>
              <a:rPr lang="en-US" sz="1600" b="1" dirty="0" smtClean="0"/>
              <a:t>:- </a:t>
            </a:r>
            <a:r>
              <a:rPr lang="en-US" sz="1600" u="sng" dirty="0" smtClean="0"/>
              <a:t>MATERIALITY</a:t>
            </a:r>
            <a:r>
              <a:rPr lang="en-US" sz="1600" dirty="0" smtClean="0"/>
              <a:t> of non-compliance being </a:t>
            </a:r>
            <a:r>
              <a:rPr lang="en-US" sz="1600" u="sng" dirty="0" smtClean="0"/>
              <a:t>IRRELEVANT</a:t>
            </a:r>
            <a:r>
              <a:rPr lang="en-US" sz="1800" b="1" u="sng" dirty="0" smtClean="0"/>
              <a:t/>
            </a:r>
            <a:br>
              <a:rPr lang="en-US" sz="1800" b="1" u="sng" dirty="0" smtClean="0"/>
            </a:br>
            <a:endParaRPr lang="en-US" sz="1800" dirty="0" smtClean="0"/>
          </a:p>
          <a:p>
            <a:endParaRPr lang="en-US" sz="1800" dirty="0"/>
          </a:p>
        </p:txBody>
      </p:sp>
      <p:cxnSp>
        <p:nvCxnSpPr>
          <p:cNvPr id="5" name="Straight Arrow Connector 4"/>
          <p:cNvCxnSpPr/>
          <p:nvPr/>
        </p:nvCxnSpPr>
        <p:spPr>
          <a:xfrm>
            <a:off x="1981200" y="5791200"/>
            <a:ext cx="6096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191000" y="5791200"/>
            <a:ext cx="7620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 calcmode="lin" valueType="num">
                                      <p:cBhvr additive="base">
                                        <p:cTn id="4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54162"/>
            <a:ext cx="9144000" cy="2865438"/>
          </a:xfrm>
        </p:spPr>
        <p:txBody>
          <a:bodyPr>
            <a:normAutofit fontScale="70000" lnSpcReduction="20000"/>
          </a:bodyPr>
          <a:lstStyle/>
          <a:p>
            <a:r>
              <a:rPr lang="en-US" sz="4000" b="1" dirty="0" smtClean="0"/>
              <a:t>1) Introduction</a:t>
            </a:r>
            <a:r>
              <a:rPr lang="en-US" dirty="0" smtClean="0"/>
              <a:t/>
            </a:r>
            <a:br>
              <a:rPr lang="en-US" dirty="0" smtClean="0"/>
            </a:br>
            <a:r>
              <a:rPr lang="en-US" dirty="0" smtClean="0"/>
              <a:t>     </a:t>
            </a:r>
            <a:r>
              <a:rPr lang="en-US" b="1" dirty="0" smtClean="0"/>
              <a:t>Audit of the Opening Balances in case of initial audit engageme</a:t>
            </a:r>
            <a:r>
              <a:rPr lang="en-US" dirty="0" smtClean="0"/>
              <a:t>nts</a:t>
            </a:r>
          </a:p>
          <a:p>
            <a:r>
              <a:rPr lang="en-US" dirty="0" smtClean="0"/>
              <a:t/>
            </a:r>
            <a:br>
              <a:rPr lang="en-US" dirty="0" smtClean="0"/>
            </a:br>
            <a:r>
              <a:rPr lang="en-US" sz="4000" b="1" dirty="0" smtClean="0"/>
              <a:t>2) Audit Procedures</a:t>
            </a:r>
          </a:p>
          <a:p>
            <a:pPr>
              <a:buNone/>
            </a:pPr>
            <a:r>
              <a:rPr lang="en-US" dirty="0" smtClean="0"/>
              <a:t/>
            </a:r>
            <a:br>
              <a:rPr lang="en-US" dirty="0" smtClean="0"/>
            </a:br>
            <a:r>
              <a:rPr lang="en-US" dirty="0" smtClean="0"/>
              <a:t>   </a:t>
            </a:r>
            <a:r>
              <a:rPr lang="en-US" b="1" dirty="0" smtClean="0"/>
              <a:t>a) A/c Policies being consistently followed</a:t>
            </a:r>
            <a:br>
              <a:rPr lang="en-US" b="1" dirty="0" smtClean="0"/>
            </a:br>
            <a:r>
              <a:rPr lang="en-US" b="1" dirty="0" smtClean="0"/>
              <a:t>   b) Correct balances of various a/c’s have been correctly </a:t>
            </a:r>
            <a:r>
              <a:rPr lang="en-US" b="1" dirty="0" err="1" smtClean="0"/>
              <a:t>b/f</a:t>
            </a:r>
            <a:endParaRPr lang="en-US" b="1" dirty="0" smtClean="0"/>
          </a:p>
          <a:p>
            <a:r>
              <a:rPr lang="en-US" b="1" dirty="0" smtClean="0"/>
              <a:t>   c) Nature of Op. Bal. &amp; risk of their misstatement in the current period</a:t>
            </a:r>
            <a:br>
              <a:rPr lang="en-US" b="1" dirty="0" smtClean="0"/>
            </a:br>
            <a:r>
              <a:rPr lang="en-US" b="1" dirty="0" smtClean="0"/>
              <a:t>   d) The Op. Bal. do not contain misstatements that materially affect the financial statements of the current period</a:t>
            </a:r>
            <a:endParaRPr lang="en-US" b="1" dirty="0"/>
          </a:p>
        </p:txBody>
      </p:sp>
      <p:sp>
        <p:nvSpPr>
          <p:cNvPr id="2" name="Title 1"/>
          <p:cNvSpPr>
            <a:spLocks noGrp="1"/>
          </p:cNvSpPr>
          <p:nvPr>
            <p:ph type="title"/>
          </p:nvPr>
        </p:nvSpPr>
        <p:spPr>
          <a:xfrm>
            <a:off x="0" y="0"/>
            <a:ext cx="9144000" cy="1447800"/>
          </a:xfrm>
        </p:spPr>
        <p:txBody>
          <a:bodyPr>
            <a:noAutofit/>
          </a:bodyPr>
          <a:lstStyle/>
          <a:p>
            <a:pPr algn="ctr"/>
            <a:r>
              <a:rPr lang="en-US" sz="4000" b="1" u="sng" dirty="0" smtClean="0">
                <a:latin typeface="Comic Sans MS" pitchFamily="66" charset="0"/>
              </a:rPr>
              <a:t>AAS – 22</a:t>
            </a:r>
            <a:r>
              <a:rPr lang="en-US" sz="3600" b="1" u="sng" dirty="0" smtClean="0">
                <a:latin typeface="Comic Sans MS" pitchFamily="66" charset="0"/>
              </a:rPr>
              <a:t/>
            </a:r>
            <a:br>
              <a:rPr lang="en-US" sz="3600" b="1" u="sng" dirty="0" smtClean="0">
                <a:latin typeface="Comic Sans MS" pitchFamily="66" charset="0"/>
              </a:rPr>
            </a:br>
            <a:r>
              <a:rPr lang="en-US" sz="2400" b="1" u="sng" dirty="0" smtClean="0">
                <a:latin typeface="Comic Sans MS" pitchFamily="66" charset="0"/>
              </a:rPr>
              <a:t>Initial Engagements – Opening Balances</a:t>
            </a:r>
            <a:endParaRPr lang="en-US" sz="3600" dirty="0">
              <a:latin typeface="Comic Sans MS" pitchFamily="66" charset="0"/>
            </a:endParaRPr>
          </a:p>
        </p:txBody>
      </p:sp>
      <p:sp>
        <p:nvSpPr>
          <p:cNvPr id="5" name="Rectangle 4"/>
          <p:cNvSpPr/>
          <p:nvPr/>
        </p:nvSpPr>
        <p:spPr>
          <a:xfrm>
            <a:off x="0" y="4343401"/>
            <a:ext cx="9144000" cy="461665"/>
          </a:xfrm>
          <a:prstGeom prst="rect">
            <a:avLst/>
          </a:prstGeom>
        </p:spPr>
        <p:txBody>
          <a:bodyPr wrap="square">
            <a:spAutoFit/>
          </a:bodyPr>
          <a:lstStyle/>
          <a:p>
            <a:r>
              <a:rPr lang="en-US" sz="2400" b="1" dirty="0" smtClean="0"/>
              <a:t>3) Audit Reporting and Conclusions</a:t>
            </a:r>
            <a:endParaRPr lang="en-US" dirty="0"/>
          </a:p>
        </p:txBody>
      </p:sp>
      <p:graphicFrame>
        <p:nvGraphicFramePr>
          <p:cNvPr id="8" name="Table 7"/>
          <p:cNvGraphicFramePr>
            <a:graphicFrameLocks noGrp="1"/>
          </p:cNvGraphicFramePr>
          <p:nvPr/>
        </p:nvGraphicFramePr>
        <p:xfrm>
          <a:off x="0" y="4789714"/>
          <a:ext cx="8839200" cy="1943158"/>
        </p:xfrm>
        <a:graphic>
          <a:graphicData uri="http://schemas.openxmlformats.org/drawingml/2006/table">
            <a:tbl>
              <a:tblPr/>
              <a:tblGrid>
                <a:gridCol w="1087174"/>
                <a:gridCol w="4170627"/>
                <a:gridCol w="3581399"/>
              </a:tblGrid>
              <a:tr h="519764">
                <a:tc>
                  <a:txBody>
                    <a:bodyPr/>
                    <a:lstStyle/>
                    <a:p>
                      <a:pPr marL="0" marR="0" algn="ctr">
                        <a:spcBef>
                          <a:spcPts val="0"/>
                        </a:spcBef>
                        <a:spcAft>
                          <a:spcPts val="0"/>
                        </a:spcAft>
                      </a:pPr>
                      <a:r>
                        <a:rPr lang="en-US" sz="2000" b="1" dirty="0" err="1">
                          <a:latin typeface="Times New Roman"/>
                          <a:ea typeface="Times New Roman"/>
                          <a:cs typeface="Times New Roman"/>
                        </a:rPr>
                        <a:t>S.No</a:t>
                      </a:r>
                      <a:r>
                        <a:rPr lang="en-US" sz="2000" b="1" dirty="0">
                          <a:latin typeface="Times New Roman"/>
                          <a:ea typeface="Times New Roman"/>
                          <a:cs typeface="Times New Roman"/>
                        </a:rPr>
                        <a:t>.</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cs typeface="Times New Roman"/>
                        </a:rPr>
                        <a:t>Type of problem with Opening Balances</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cs typeface="Times New Roman"/>
                        </a:rPr>
                        <a:t>Opinion to be framed in Audit Report</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9764">
                <a:tc>
                  <a:txBody>
                    <a:bodyPr/>
                    <a:lstStyle/>
                    <a:p>
                      <a:pPr marL="0" marR="0" algn="ctr">
                        <a:spcBef>
                          <a:spcPts val="0"/>
                        </a:spcBef>
                        <a:spcAft>
                          <a:spcPts val="0"/>
                        </a:spcAft>
                      </a:pPr>
                      <a:r>
                        <a:rPr lang="en-US" sz="2000" dirty="0">
                          <a:latin typeface="Times New Roman"/>
                          <a:ea typeface="Times New Roman"/>
                          <a:cs typeface="Times New Roman"/>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Unable to obtain sufficient audit evidence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latin typeface="Times New Roman"/>
                          <a:ea typeface="Times New Roman"/>
                          <a:cs typeface="Times New Roman"/>
                        </a:rPr>
                        <a:t>Qualified / Disclaimer of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3958">
                <a:tc>
                  <a:txBody>
                    <a:bodyPr/>
                    <a:lstStyle/>
                    <a:p>
                      <a:pPr marL="0" marR="0" algn="ctr">
                        <a:spcBef>
                          <a:spcPts val="0"/>
                        </a:spcBef>
                        <a:spcAft>
                          <a:spcPts val="0"/>
                        </a:spcAft>
                      </a:pPr>
                      <a:r>
                        <a:rPr lang="en-US" sz="2000" dirty="0">
                          <a:latin typeface="Times New Roman"/>
                          <a:ea typeface="Times New Roman"/>
                          <a:cs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Material misstatements that affect the current period financial statements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Qualified / Adverse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2000"/>
                                        <p:tgtEl>
                                          <p:spTgt spid="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2000" fill="hold"/>
                                        <p:tgtEl>
                                          <p:spTgt spid="8"/>
                                        </p:tgtEl>
                                        <p:attrNameLst>
                                          <p:attrName>ppt_x</p:attrName>
                                        </p:attrNameLst>
                                      </p:cBhvr>
                                      <p:tavLst>
                                        <p:tav tm="0">
                                          <p:val>
                                            <p:strVal val="#ppt_x"/>
                                          </p:val>
                                        </p:tav>
                                        <p:tav tm="100000">
                                          <p:val>
                                            <p:strVal val="#ppt_x"/>
                                          </p:val>
                                        </p:tav>
                                      </p:tavLst>
                                    </p:anim>
                                    <p:anim calcmode="lin" valueType="num">
                                      <p:cBhvr additive="base">
                                        <p:cTn id="32" dur="2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2895600" y="228600"/>
            <a:ext cx="3352800" cy="461665"/>
          </a:xfrm>
          <a:prstGeom prst="rect">
            <a:avLst/>
          </a:prstGeom>
          <a:solidFill>
            <a:schemeClr val="accent2"/>
          </a:solidFill>
          <a:ln>
            <a:solidFill>
              <a:schemeClr val="bg1"/>
            </a:solidFill>
          </a:ln>
        </p:spPr>
        <p:txBody>
          <a:bodyPr wrap="square">
            <a:spAutoFit/>
          </a:bodyPr>
          <a:lstStyle/>
          <a:p>
            <a:r>
              <a:rPr lang="en-US" sz="2400" b="1" dirty="0" smtClean="0"/>
              <a:t>Obtained </a:t>
            </a:r>
            <a:r>
              <a:rPr lang="en-US" sz="2400" b="1" dirty="0"/>
              <a:t>by means of</a:t>
            </a:r>
          </a:p>
        </p:txBody>
      </p:sp>
      <p:sp>
        <p:nvSpPr>
          <p:cNvPr id="1028" name="Line 4"/>
          <p:cNvSpPr>
            <a:spLocks noChangeShapeType="1"/>
          </p:cNvSpPr>
          <p:nvPr/>
        </p:nvSpPr>
        <p:spPr bwMode="auto">
          <a:xfrm flipH="1">
            <a:off x="3810000" y="685800"/>
            <a:ext cx="762000" cy="533400"/>
          </a:xfrm>
          <a:prstGeom prst="line">
            <a:avLst/>
          </a:prstGeom>
          <a:noFill/>
          <a:ln w="6350">
            <a:solidFill>
              <a:schemeClr val="bg1"/>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29" name="Line 5"/>
          <p:cNvSpPr>
            <a:spLocks noChangeShapeType="1"/>
          </p:cNvSpPr>
          <p:nvPr/>
        </p:nvSpPr>
        <p:spPr bwMode="auto">
          <a:xfrm>
            <a:off x="4648200" y="685800"/>
            <a:ext cx="838200" cy="533400"/>
          </a:xfrm>
          <a:prstGeom prst="line">
            <a:avLst/>
          </a:prstGeom>
          <a:noFill/>
          <a:ln w="9525">
            <a:solidFill>
              <a:schemeClr val="bg1"/>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1219200" y="1219200"/>
            <a:ext cx="3200400" cy="707886"/>
          </a:xfrm>
          <a:prstGeom prst="rect">
            <a:avLst/>
          </a:prstGeom>
          <a:solidFill>
            <a:schemeClr val="accent2"/>
          </a:solidFill>
          <a:ln>
            <a:solidFill>
              <a:schemeClr val="bg1"/>
            </a:solidFill>
          </a:ln>
        </p:spPr>
        <p:txBody>
          <a:bodyPr wrap="square">
            <a:spAutoFit/>
          </a:bodyPr>
          <a:lstStyle/>
          <a:p>
            <a:r>
              <a:rPr lang="en-US" sz="2000" b="1" dirty="0"/>
              <a:t>A)Compliance Procedures</a:t>
            </a:r>
          </a:p>
        </p:txBody>
      </p:sp>
      <p:sp>
        <p:nvSpPr>
          <p:cNvPr id="8" name="Rectangle 7"/>
          <p:cNvSpPr/>
          <p:nvPr/>
        </p:nvSpPr>
        <p:spPr>
          <a:xfrm>
            <a:off x="4648200" y="1219200"/>
            <a:ext cx="3429000" cy="400110"/>
          </a:xfrm>
          <a:prstGeom prst="rect">
            <a:avLst/>
          </a:prstGeom>
          <a:solidFill>
            <a:schemeClr val="accent2"/>
          </a:solidFill>
          <a:ln>
            <a:solidFill>
              <a:schemeClr val="bg1"/>
            </a:solidFill>
          </a:ln>
        </p:spPr>
        <p:txBody>
          <a:bodyPr wrap="square">
            <a:spAutoFit/>
          </a:bodyPr>
          <a:lstStyle/>
          <a:p>
            <a:r>
              <a:rPr lang="en-US" sz="2000" b="1" dirty="0"/>
              <a:t>B) Substantive Procedures</a:t>
            </a:r>
          </a:p>
        </p:txBody>
      </p:sp>
      <p:sp>
        <p:nvSpPr>
          <p:cNvPr id="9" name="Rectangle 8"/>
          <p:cNvSpPr/>
          <p:nvPr/>
        </p:nvSpPr>
        <p:spPr>
          <a:xfrm>
            <a:off x="1219200" y="1905000"/>
            <a:ext cx="3200400" cy="1323439"/>
          </a:xfrm>
          <a:prstGeom prst="rect">
            <a:avLst/>
          </a:prstGeom>
          <a:solidFill>
            <a:srgbClr val="00B050"/>
          </a:solidFill>
          <a:ln>
            <a:solidFill>
              <a:schemeClr val="bg1"/>
            </a:solidFill>
          </a:ln>
        </p:spPr>
        <p:txBody>
          <a:bodyPr wrap="square">
            <a:spAutoFit/>
          </a:bodyPr>
          <a:lstStyle/>
          <a:p>
            <a:endParaRPr lang="en-US" sz="2000" b="1" dirty="0" smtClean="0"/>
          </a:p>
          <a:p>
            <a:r>
              <a:rPr lang="en-US" sz="2000" b="1" dirty="0" smtClean="0"/>
              <a:t>To obtain assurance of </a:t>
            </a:r>
          </a:p>
          <a:p>
            <a:r>
              <a:rPr lang="en-US" sz="2000" b="1" dirty="0" smtClean="0"/>
              <a:t>proper </a:t>
            </a:r>
            <a:r>
              <a:rPr lang="en-US" sz="2000" b="1" dirty="0"/>
              <a:t>Internal </a:t>
            </a:r>
            <a:r>
              <a:rPr lang="en-US" sz="2000" b="1" dirty="0" smtClean="0"/>
              <a:t>Controls Tests</a:t>
            </a:r>
            <a:endParaRPr lang="en-US" sz="2000" b="1" dirty="0"/>
          </a:p>
        </p:txBody>
      </p:sp>
      <p:sp>
        <p:nvSpPr>
          <p:cNvPr id="10" name="Rectangle 9"/>
          <p:cNvSpPr/>
          <p:nvPr/>
        </p:nvSpPr>
        <p:spPr>
          <a:xfrm>
            <a:off x="4648200" y="1600200"/>
            <a:ext cx="3429000" cy="1631216"/>
          </a:xfrm>
          <a:prstGeom prst="rect">
            <a:avLst/>
          </a:prstGeom>
          <a:solidFill>
            <a:srgbClr val="00B050"/>
          </a:solidFill>
          <a:ln>
            <a:solidFill>
              <a:schemeClr val="bg1"/>
            </a:solidFill>
          </a:ln>
        </p:spPr>
        <p:txBody>
          <a:bodyPr wrap="square">
            <a:spAutoFit/>
          </a:bodyPr>
          <a:lstStyle/>
          <a:p>
            <a:r>
              <a:rPr lang="en-US" sz="2000" b="1" dirty="0"/>
              <a:t>Tests to obtain evidence as </a:t>
            </a:r>
            <a:r>
              <a:rPr lang="en-US" sz="2000" b="1" dirty="0" smtClean="0"/>
              <a:t>to Completeness</a:t>
            </a:r>
            <a:r>
              <a:rPr lang="en-US" sz="2000" b="1" dirty="0"/>
              <a:t>, Accuracy &amp; </a:t>
            </a:r>
            <a:r>
              <a:rPr lang="en-US" sz="2000" b="1" dirty="0" smtClean="0"/>
              <a:t>Validity of data  produced </a:t>
            </a:r>
            <a:r>
              <a:rPr lang="en-US" sz="2000" b="1" dirty="0"/>
              <a:t>by </a:t>
            </a:r>
            <a:r>
              <a:rPr lang="en-US" sz="2000" b="1" dirty="0" smtClean="0"/>
              <a:t> EDP system</a:t>
            </a:r>
          </a:p>
          <a:p>
            <a:r>
              <a:rPr lang="en-US" sz="2000" b="1" dirty="0" smtClean="0"/>
              <a:t> </a:t>
            </a:r>
            <a:r>
              <a:rPr lang="en-US" sz="2000" b="1" dirty="0"/>
              <a:t>(C A V)</a:t>
            </a:r>
          </a:p>
        </p:txBody>
      </p:sp>
      <p:sp>
        <p:nvSpPr>
          <p:cNvPr id="1030" name="Rectangle 6"/>
          <p:cNvSpPr>
            <a:spLocks noChangeArrowheads="1"/>
          </p:cNvSpPr>
          <p:nvPr/>
        </p:nvSpPr>
        <p:spPr bwMode="auto">
          <a:xfrm>
            <a:off x="0" y="3581401"/>
            <a:ext cx="9144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tabLst>
                <a:tab pos="457200" algn="l"/>
              </a:tabLst>
            </a:pPr>
            <a:r>
              <a:rPr kumimoji="0" lang="en-US" b="1" i="0" u="none" strike="noStrike" cap="none" normalizeH="0" baseline="0" dirty="0" smtClean="0">
                <a:ln>
                  <a:noFill/>
                </a:ln>
                <a:effectLst/>
                <a:latin typeface="Arial" pitchFamily="34" charset="0"/>
                <a:ea typeface="Times New Roman" pitchFamily="18" charset="0"/>
              </a:rPr>
              <a:t>8</a:t>
            </a:r>
            <a:r>
              <a:rPr kumimoji="0" lang="en-US" sz="2000" b="1" i="0" u="none" strike="noStrike" cap="none" normalizeH="0" baseline="0" dirty="0" smtClean="0">
                <a:ln>
                  <a:noFill/>
                </a:ln>
                <a:effectLst/>
                <a:latin typeface="Arial" pitchFamily="34" charset="0"/>
                <a:ea typeface="Times New Roman" pitchFamily="18" charset="0"/>
              </a:rPr>
              <a:t>. Accounting System and </a:t>
            </a:r>
            <a:r>
              <a:rPr kumimoji="0" lang="en-US" sz="2800" b="1" i="1" u="none" strike="noStrike" cap="none" normalizeH="0" baseline="0" dirty="0" smtClean="0">
                <a:ln>
                  <a:noFill/>
                </a:ln>
                <a:effectLst/>
                <a:latin typeface="Arial" pitchFamily="34" charset="0"/>
                <a:ea typeface="Times New Roman" pitchFamily="18" charset="0"/>
              </a:rPr>
              <a:t>I</a:t>
            </a:r>
            <a:r>
              <a:rPr kumimoji="0" lang="en-US" sz="2000" b="1" i="0" u="none" strike="noStrike" cap="none" normalizeH="0" baseline="0" dirty="0" smtClean="0">
                <a:ln>
                  <a:noFill/>
                </a:ln>
                <a:effectLst/>
                <a:latin typeface="Arial" pitchFamily="34" charset="0"/>
                <a:ea typeface="Times New Roman" pitchFamily="18" charset="0"/>
              </a:rPr>
              <a:t>nternal Control</a:t>
            </a:r>
            <a:br>
              <a:rPr kumimoji="0" lang="en-US" sz="2000" b="1" i="0" u="none" strike="noStrike" cap="none" normalizeH="0" baseline="0" dirty="0" smtClean="0">
                <a:ln>
                  <a:noFill/>
                </a:ln>
                <a:effectLst/>
                <a:latin typeface="Arial" pitchFamily="34" charset="0"/>
                <a:ea typeface="Times New Roman" pitchFamily="18" charset="0"/>
              </a:rPr>
            </a:br>
            <a:r>
              <a:rPr kumimoji="0" lang="en-US" sz="2000" b="0" i="0" u="none" strike="noStrike" cap="none" normalizeH="0" baseline="0" dirty="0" smtClean="0">
                <a:ln>
                  <a:noFill/>
                </a:ln>
                <a:effectLst/>
                <a:latin typeface="Arial" pitchFamily="34" charset="0"/>
                <a:ea typeface="Times New Roman" pitchFamily="18" charset="0"/>
              </a:rPr>
              <a:t>MANAGEMENT is RESPONSIBLE</a:t>
            </a:r>
            <a:r>
              <a:rPr kumimoji="0" lang="en-US" sz="2000" b="1" i="0" u="none" strike="noStrike" cap="none" normalizeH="0" baseline="0" dirty="0" smtClean="0">
                <a:ln>
                  <a:noFill/>
                </a:ln>
                <a:effectLst/>
                <a:latin typeface="Arial" pitchFamily="34" charset="0"/>
                <a:ea typeface="Times New Roman" pitchFamily="18" charset="0"/>
              </a:rPr>
              <a:t> </a:t>
            </a:r>
          </a:p>
          <a:p>
            <a:pPr marL="0" marR="0" lvl="0" indent="0" defTabSz="914400" rtl="0" eaLnBrk="0" fontAlgn="base" latinLnBrk="0" hangingPunct="0">
              <a:lnSpc>
                <a:spcPct val="100000"/>
              </a:lnSpc>
              <a:spcBef>
                <a:spcPct val="0"/>
              </a:spcBef>
              <a:spcAft>
                <a:spcPct val="0"/>
              </a:spcAft>
              <a:buClrTx/>
              <a:buSzTx/>
              <a:tabLst>
                <a:tab pos="457200" algn="l"/>
              </a:tabLst>
            </a:pPr>
            <a:r>
              <a:rPr kumimoji="0" lang="en-US" sz="2000" b="1" i="0" u="none" strike="noStrike" cap="none" normalizeH="0" baseline="0" dirty="0" smtClean="0">
                <a:ln>
                  <a:noFill/>
                </a:ln>
                <a:effectLst/>
                <a:latin typeface="Arial" pitchFamily="34" charset="0"/>
                <a:ea typeface="Times New Roman" pitchFamily="18" charset="0"/>
              </a:rPr>
              <a:t>9. Audit Conclusions &amp; </a:t>
            </a:r>
            <a:r>
              <a:rPr kumimoji="0" lang="en-US" sz="2800" b="1" i="1" u="none" strike="noStrike" cap="none" normalizeH="0" baseline="0" dirty="0" smtClean="0">
                <a:ln>
                  <a:noFill/>
                </a:ln>
                <a:effectLst/>
                <a:latin typeface="Arial" pitchFamily="34" charset="0"/>
                <a:ea typeface="Times New Roman" pitchFamily="18" charset="0"/>
              </a:rPr>
              <a:t>R</a:t>
            </a:r>
            <a:r>
              <a:rPr kumimoji="0" lang="en-US" sz="2000" b="1" i="0" u="none" strike="noStrike" cap="none" normalizeH="0" baseline="0" dirty="0" smtClean="0">
                <a:ln>
                  <a:noFill/>
                </a:ln>
                <a:effectLst/>
                <a:latin typeface="Arial" pitchFamily="34" charset="0"/>
                <a:ea typeface="Times New Roman" pitchFamily="18" charset="0"/>
              </a:rPr>
              <a:t>eporting</a:t>
            </a:r>
            <a:br>
              <a:rPr kumimoji="0" lang="en-US" sz="2000" b="1" i="0" u="none" strike="noStrike" cap="none" normalizeH="0" baseline="0" dirty="0" smtClean="0">
                <a:ln>
                  <a:noFill/>
                </a:ln>
                <a:effectLst/>
                <a:latin typeface="Arial" pitchFamily="34" charset="0"/>
                <a:ea typeface="Times New Roman" pitchFamily="18" charset="0"/>
              </a:rPr>
            </a:br>
            <a:r>
              <a:rPr kumimoji="0" lang="en-US" sz="2000" b="1" i="0" u="none" strike="noStrike" cap="none" normalizeH="0" baseline="0" dirty="0" smtClean="0">
                <a:ln>
                  <a:noFill/>
                </a:ln>
                <a:effectLst/>
                <a:latin typeface="Arial" pitchFamily="34" charset="0"/>
                <a:ea typeface="Times New Roman" pitchFamily="18" charset="0"/>
              </a:rPr>
              <a:t>a)</a:t>
            </a:r>
            <a:r>
              <a:rPr kumimoji="0" lang="en-US" sz="2000" b="0" i="0" u="none" strike="noStrike" cap="none" normalizeH="0" baseline="0" dirty="0" smtClean="0">
                <a:ln>
                  <a:noFill/>
                </a:ln>
                <a:effectLst/>
                <a:latin typeface="Arial" pitchFamily="34" charset="0"/>
                <a:ea typeface="Times New Roman" pitchFamily="18" charset="0"/>
              </a:rPr>
              <a:t> Compliance of relevant regulations, legal requirements, accounting policies</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1" i="0" u="none" strike="noStrike" cap="none" normalizeH="0" baseline="0" dirty="0" smtClean="0">
                <a:ln>
                  <a:noFill/>
                </a:ln>
                <a:effectLst/>
                <a:latin typeface="Arial" pitchFamily="34" charset="0"/>
                <a:ea typeface="Times New Roman" pitchFamily="18" charset="0"/>
              </a:rPr>
              <a:t>b)</a:t>
            </a:r>
            <a:r>
              <a:rPr kumimoji="0" lang="en-US" sz="2000" b="0" i="0" u="none" strike="noStrike" cap="none" normalizeH="0" baseline="0" dirty="0" smtClean="0">
                <a:ln>
                  <a:noFill/>
                </a:ln>
                <a:effectLst/>
                <a:latin typeface="Arial" pitchFamily="34" charset="0"/>
                <a:ea typeface="Times New Roman" pitchFamily="18" charset="0"/>
              </a:rPr>
              <a:t> Disclosure of material Matters</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0" i="0" u="none" strike="noStrike" cap="none" normalizeH="0" baseline="0" dirty="0" smtClean="0">
                <a:ln>
                  <a:noFill/>
                </a:ln>
                <a:effectLst/>
                <a:latin typeface="Arial" pitchFamily="34" charset="0"/>
                <a:ea typeface="Times New Roman" pitchFamily="18" charset="0"/>
              </a:rPr>
              <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1" i="0" u="sng" strike="noStrike" cap="none" normalizeH="0" baseline="0" dirty="0" smtClean="0">
                <a:ln>
                  <a:noFill/>
                </a:ln>
                <a:effectLst/>
                <a:latin typeface="Arial" pitchFamily="34" charset="0"/>
                <a:ea typeface="Times New Roman" pitchFamily="18" charset="0"/>
              </a:rPr>
              <a:t>Very Imp:</a:t>
            </a:r>
            <a:r>
              <a:rPr kumimoji="0" lang="en-US" sz="2000" b="0" i="0" u="none" strike="noStrike" cap="none" normalizeH="0" baseline="0" dirty="0" smtClean="0">
                <a:ln>
                  <a:noFill/>
                </a:ln>
                <a:effectLst/>
                <a:latin typeface="Arial" pitchFamily="34" charset="0"/>
                <a:ea typeface="Times New Roman" pitchFamily="18" charset="0"/>
              </a:rPr>
              <a:t> Form and Content of the Audit Report should be as per  </a:t>
            </a:r>
            <a:endParaRPr kumimoji="0" lang="en-US" b="0" i="0" u="none" strike="noStrike" cap="none" normalizeH="0" baseline="0" dirty="0" smtClean="0">
              <a:ln>
                <a:noFill/>
              </a:ln>
              <a:effectLst/>
              <a:latin typeface="Arial" pitchFamily="34" charset="0"/>
            </a:endParaRPr>
          </a:p>
          <a:p>
            <a:pPr marL="0" marR="0" lvl="0" indent="0" defTabSz="914400" rtl="0" eaLnBrk="1" fontAlgn="base" latinLnBrk="0" hangingPunct="1">
              <a:lnSpc>
                <a:spcPct val="100000"/>
              </a:lnSpc>
              <a:spcBef>
                <a:spcPct val="0"/>
              </a:spcBef>
              <a:spcAft>
                <a:spcPct val="0"/>
              </a:spcAft>
              <a:buClrTx/>
              <a:buSzTx/>
              <a:tabLst>
                <a:tab pos="457200" algn="l"/>
              </a:tabLst>
            </a:pPr>
            <a:r>
              <a:rPr kumimoji="0" lang="en-US" sz="2000" b="0" i="0" u="none" strike="noStrike" cap="none" normalizeH="0" baseline="0" dirty="0" smtClean="0">
                <a:ln>
                  <a:noFill/>
                </a:ln>
                <a:effectLst/>
                <a:latin typeface="Arial" pitchFamily="34" charset="0"/>
                <a:ea typeface="Times New Roman" pitchFamily="18" charset="0"/>
              </a:rPr>
              <a:t>LAW/REGULATION / AGREEMENT.</a:t>
            </a:r>
            <a:endParaRPr kumimoji="0" lang="en-US" sz="2800" b="0" i="0" u="none" strike="noStrike" cap="none" normalizeH="0" baseline="0" dirty="0" smtClean="0">
              <a:ln>
                <a:noFill/>
              </a:ln>
              <a:effectLst/>
              <a:latin typeface="Arial" pitchFamily="34"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Effect transition="in" filter="fade">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Effect transition="in" filter="fade">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additive="base">
                                        <p:cTn id="36" dur="1000" fill="hold"/>
                                        <p:tgtEl>
                                          <p:spTgt spid="1030"/>
                                        </p:tgtEl>
                                        <p:attrNameLst>
                                          <p:attrName>ppt_x</p:attrName>
                                        </p:attrNameLst>
                                      </p:cBhvr>
                                      <p:tavLst>
                                        <p:tav tm="0">
                                          <p:val>
                                            <p:strVal val="#ppt_x"/>
                                          </p:val>
                                        </p:tav>
                                        <p:tav tm="100000">
                                          <p:val>
                                            <p:strVal val="#ppt_x"/>
                                          </p:val>
                                        </p:tav>
                                      </p:tavLst>
                                    </p:anim>
                                    <p:anim calcmode="lin" valueType="num">
                                      <p:cBhvr additive="base">
                                        <p:cTn id="37" dur="10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3" fill="hold" grpId="1" nodeType="clickEffect">
                                  <p:stCondLst>
                                    <p:cond delay="0"/>
                                  </p:stCondLst>
                                  <p:childTnLst>
                                    <p:anim calcmode="lin" valueType="num">
                                      <p:cBhvr additive="base">
                                        <p:cTn id="41" dur="1000"/>
                                        <p:tgtEl>
                                          <p:spTgt spid="4"/>
                                        </p:tgtEl>
                                        <p:attrNameLst>
                                          <p:attrName>ppt_x</p:attrName>
                                        </p:attrNameLst>
                                      </p:cBhvr>
                                      <p:tavLst>
                                        <p:tav tm="0">
                                          <p:val>
                                            <p:strVal val="ppt_x"/>
                                          </p:val>
                                        </p:tav>
                                        <p:tav tm="100000">
                                          <p:val>
                                            <p:strVal val="1+ppt_w/2"/>
                                          </p:val>
                                        </p:tav>
                                      </p:tavLst>
                                    </p:anim>
                                    <p:anim calcmode="lin" valueType="num">
                                      <p:cBhvr additive="base">
                                        <p:cTn id="42" dur="1000"/>
                                        <p:tgtEl>
                                          <p:spTgt spid="4"/>
                                        </p:tgtEl>
                                        <p:attrNameLst>
                                          <p:attrName>ppt_y</p:attrName>
                                        </p:attrNameLst>
                                      </p:cBhvr>
                                      <p:tavLst>
                                        <p:tav tm="0">
                                          <p:val>
                                            <p:strVal val="ppt_y"/>
                                          </p:val>
                                        </p:tav>
                                        <p:tav tm="100000">
                                          <p:val>
                                            <p:strVal val="0-ppt_h/2"/>
                                          </p:val>
                                        </p:tav>
                                      </p:tavLst>
                                    </p:anim>
                                    <p:set>
                                      <p:cBhvr>
                                        <p:cTn id="43" dur="1" fill="hold">
                                          <p:stCondLst>
                                            <p:cond delay="999"/>
                                          </p:stCondLst>
                                        </p:cTn>
                                        <p:tgtEl>
                                          <p:spTgt spid="4"/>
                                        </p:tgtEl>
                                        <p:attrNameLst>
                                          <p:attrName>style.visibility</p:attrName>
                                        </p:attrNameLst>
                                      </p:cBhvr>
                                      <p:to>
                                        <p:strVal val="hidden"/>
                                      </p:to>
                                    </p:set>
                                  </p:childTnLst>
                                </p:cTn>
                              </p:par>
                              <p:par>
                                <p:cTn id="44" presetID="2" presetClass="exit" presetSubtype="3" fill="hold" grpId="0" nodeType="withEffect">
                                  <p:stCondLst>
                                    <p:cond delay="0"/>
                                  </p:stCondLst>
                                  <p:childTnLst>
                                    <p:anim calcmode="lin" valueType="num">
                                      <p:cBhvr additive="base">
                                        <p:cTn id="45" dur="1000"/>
                                        <p:tgtEl>
                                          <p:spTgt spid="1028"/>
                                        </p:tgtEl>
                                        <p:attrNameLst>
                                          <p:attrName>ppt_x</p:attrName>
                                        </p:attrNameLst>
                                      </p:cBhvr>
                                      <p:tavLst>
                                        <p:tav tm="0">
                                          <p:val>
                                            <p:strVal val="ppt_x"/>
                                          </p:val>
                                        </p:tav>
                                        <p:tav tm="100000">
                                          <p:val>
                                            <p:strVal val="1+ppt_w/2"/>
                                          </p:val>
                                        </p:tav>
                                      </p:tavLst>
                                    </p:anim>
                                    <p:anim calcmode="lin" valueType="num">
                                      <p:cBhvr additive="base">
                                        <p:cTn id="46" dur="1000"/>
                                        <p:tgtEl>
                                          <p:spTgt spid="1028"/>
                                        </p:tgtEl>
                                        <p:attrNameLst>
                                          <p:attrName>ppt_y</p:attrName>
                                        </p:attrNameLst>
                                      </p:cBhvr>
                                      <p:tavLst>
                                        <p:tav tm="0">
                                          <p:val>
                                            <p:strVal val="ppt_y"/>
                                          </p:val>
                                        </p:tav>
                                        <p:tav tm="100000">
                                          <p:val>
                                            <p:strVal val="0-ppt_h/2"/>
                                          </p:val>
                                        </p:tav>
                                      </p:tavLst>
                                    </p:anim>
                                    <p:set>
                                      <p:cBhvr>
                                        <p:cTn id="47" dur="1" fill="hold">
                                          <p:stCondLst>
                                            <p:cond delay="999"/>
                                          </p:stCondLst>
                                        </p:cTn>
                                        <p:tgtEl>
                                          <p:spTgt spid="1028"/>
                                        </p:tgtEl>
                                        <p:attrNameLst>
                                          <p:attrName>style.visibility</p:attrName>
                                        </p:attrNameLst>
                                      </p:cBhvr>
                                      <p:to>
                                        <p:strVal val="hidden"/>
                                      </p:to>
                                    </p:set>
                                  </p:childTnLst>
                                </p:cTn>
                              </p:par>
                              <p:par>
                                <p:cTn id="48" presetID="2" presetClass="exit" presetSubtype="3" fill="hold" grpId="0" nodeType="withEffect">
                                  <p:stCondLst>
                                    <p:cond delay="0"/>
                                  </p:stCondLst>
                                  <p:childTnLst>
                                    <p:anim calcmode="lin" valueType="num">
                                      <p:cBhvr additive="base">
                                        <p:cTn id="49" dur="1000"/>
                                        <p:tgtEl>
                                          <p:spTgt spid="1029"/>
                                        </p:tgtEl>
                                        <p:attrNameLst>
                                          <p:attrName>ppt_x</p:attrName>
                                        </p:attrNameLst>
                                      </p:cBhvr>
                                      <p:tavLst>
                                        <p:tav tm="0">
                                          <p:val>
                                            <p:strVal val="ppt_x"/>
                                          </p:val>
                                        </p:tav>
                                        <p:tav tm="100000">
                                          <p:val>
                                            <p:strVal val="1+ppt_w/2"/>
                                          </p:val>
                                        </p:tav>
                                      </p:tavLst>
                                    </p:anim>
                                    <p:anim calcmode="lin" valueType="num">
                                      <p:cBhvr additive="base">
                                        <p:cTn id="50" dur="1000"/>
                                        <p:tgtEl>
                                          <p:spTgt spid="1029"/>
                                        </p:tgtEl>
                                        <p:attrNameLst>
                                          <p:attrName>ppt_y</p:attrName>
                                        </p:attrNameLst>
                                      </p:cBhvr>
                                      <p:tavLst>
                                        <p:tav tm="0">
                                          <p:val>
                                            <p:strVal val="ppt_y"/>
                                          </p:val>
                                        </p:tav>
                                        <p:tav tm="100000">
                                          <p:val>
                                            <p:strVal val="0-ppt_h/2"/>
                                          </p:val>
                                        </p:tav>
                                      </p:tavLst>
                                    </p:anim>
                                    <p:set>
                                      <p:cBhvr>
                                        <p:cTn id="51" dur="1" fill="hold">
                                          <p:stCondLst>
                                            <p:cond delay="999"/>
                                          </p:stCondLst>
                                        </p:cTn>
                                        <p:tgtEl>
                                          <p:spTgt spid="1029"/>
                                        </p:tgtEl>
                                        <p:attrNameLst>
                                          <p:attrName>style.visibility</p:attrName>
                                        </p:attrNameLst>
                                      </p:cBhvr>
                                      <p:to>
                                        <p:strVal val="hidden"/>
                                      </p:to>
                                    </p:set>
                                  </p:childTnLst>
                                </p:cTn>
                              </p:par>
                              <p:par>
                                <p:cTn id="52" presetID="2" presetClass="exit" presetSubtype="3" fill="hold" grpId="1" nodeType="withEffect">
                                  <p:stCondLst>
                                    <p:cond delay="0"/>
                                  </p:stCondLst>
                                  <p:childTnLst>
                                    <p:anim calcmode="lin" valueType="num">
                                      <p:cBhvr additive="base">
                                        <p:cTn id="53" dur="1000"/>
                                        <p:tgtEl>
                                          <p:spTgt spid="7"/>
                                        </p:tgtEl>
                                        <p:attrNameLst>
                                          <p:attrName>ppt_x</p:attrName>
                                        </p:attrNameLst>
                                      </p:cBhvr>
                                      <p:tavLst>
                                        <p:tav tm="0">
                                          <p:val>
                                            <p:strVal val="ppt_x"/>
                                          </p:val>
                                        </p:tav>
                                        <p:tav tm="100000">
                                          <p:val>
                                            <p:strVal val="1+ppt_w/2"/>
                                          </p:val>
                                        </p:tav>
                                      </p:tavLst>
                                    </p:anim>
                                    <p:anim calcmode="lin" valueType="num">
                                      <p:cBhvr additive="base">
                                        <p:cTn id="54" dur="1000"/>
                                        <p:tgtEl>
                                          <p:spTgt spid="7"/>
                                        </p:tgtEl>
                                        <p:attrNameLst>
                                          <p:attrName>ppt_y</p:attrName>
                                        </p:attrNameLst>
                                      </p:cBhvr>
                                      <p:tavLst>
                                        <p:tav tm="0">
                                          <p:val>
                                            <p:strVal val="ppt_y"/>
                                          </p:val>
                                        </p:tav>
                                        <p:tav tm="100000">
                                          <p:val>
                                            <p:strVal val="0-ppt_h/2"/>
                                          </p:val>
                                        </p:tav>
                                      </p:tavLst>
                                    </p:anim>
                                    <p:set>
                                      <p:cBhvr>
                                        <p:cTn id="55" dur="1" fill="hold">
                                          <p:stCondLst>
                                            <p:cond delay="999"/>
                                          </p:stCondLst>
                                        </p:cTn>
                                        <p:tgtEl>
                                          <p:spTgt spid="7"/>
                                        </p:tgtEl>
                                        <p:attrNameLst>
                                          <p:attrName>style.visibility</p:attrName>
                                        </p:attrNameLst>
                                      </p:cBhvr>
                                      <p:to>
                                        <p:strVal val="hidden"/>
                                      </p:to>
                                    </p:set>
                                  </p:childTnLst>
                                </p:cTn>
                              </p:par>
                              <p:par>
                                <p:cTn id="56" presetID="2" presetClass="exit" presetSubtype="3" fill="hold" grpId="1" nodeType="withEffect">
                                  <p:stCondLst>
                                    <p:cond delay="0"/>
                                  </p:stCondLst>
                                  <p:childTnLst>
                                    <p:anim calcmode="lin" valueType="num">
                                      <p:cBhvr additive="base">
                                        <p:cTn id="57" dur="1000"/>
                                        <p:tgtEl>
                                          <p:spTgt spid="8"/>
                                        </p:tgtEl>
                                        <p:attrNameLst>
                                          <p:attrName>ppt_x</p:attrName>
                                        </p:attrNameLst>
                                      </p:cBhvr>
                                      <p:tavLst>
                                        <p:tav tm="0">
                                          <p:val>
                                            <p:strVal val="ppt_x"/>
                                          </p:val>
                                        </p:tav>
                                        <p:tav tm="100000">
                                          <p:val>
                                            <p:strVal val="1+ppt_w/2"/>
                                          </p:val>
                                        </p:tav>
                                      </p:tavLst>
                                    </p:anim>
                                    <p:anim calcmode="lin" valueType="num">
                                      <p:cBhvr additive="base">
                                        <p:cTn id="58" dur="1000"/>
                                        <p:tgtEl>
                                          <p:spTgt spid="8"/>
                                        </p:tgtEl>
                                        <p:attrNameLst>
                                          <p:attrName>ppt_y</p:attrName>
                                        </p:attrNameLst>
                                      </p:cBhvr>
                                      <p:tavLst>
                                        <p:tav tm="0">
                                          <p:val>
                                            <p:strVal val="ppt_y"/>
                                          </p:val>
                                        </p:tav>
                                        <p:tav tm="100000">
                                          <p:val>
                                            <p:strVal val="0-ppt_h/2"/>
                                          </p:val>
                                        </p:tav>
                                      </p:tavLst>
                                    </p:anim>
                                    <p:set>
                                      <p:cBhvr>
                                        <p:cTn id="59" dur="1" fill="hold">
                                          <p:stCondLst>
                                            <p:cond delay="999"/>
                                          </p:stCondLst>
                                        </p:cTn>
                                        <p:tgtEl>
                                          <p:spTgt spid="8"/>
                                        </p:tgtEl>
                                        <p:attrNameLst>
                                          <p:attrName>style.visibility</p:attrName>
                                        </p:attrNameLst>
                                      </p:cBhvr>
                                      <p:to>
                                        <p:strVal val="hidden"/>
                                      </p:to>
                                    </p:set>
                                  </p:childTnLst>
                                </p:cTn>
                              </p:par>
                              <p:par>
                                <p:cTn id="60" presetID="2" presetClass="exit" presetSubtype="3" fill="hold" grpId="1" nodeType="withEffect">
                                  <p:stCondLst>
                                    <p:cond delay="0"/>
                                  </p:stCondLst>
                                  <p:childTnLst>
                                    <p:anim calcmode="lin" valueType="num">
                                      <p:cBhvr additive="base">
                                        <p:cTn id="61" dur="1000"/>
                                        <p:tgtEl>
                                          <p:spTgt spid="9"/>
                                        </p:tgtEl>
                                        <p:attrNameLst>
                                          <p:attrName>ppt_x</p:attrName>
                                        </p:attrNameLst>
                                      </p:cBhvr>
                                      <p:tavLst>
                                        <p:tav tm="0">
                                          <p:val>
                                            <p:strVal val="ppt_x"/>
                                          </p:val>
                                        </p:tav>
                                        <p:tav tm="100000">
                                          <p:val>
                                            <p:strVal val="1+ppt_w/2"/>
                                          </p:val>
                                        </p:tav>
                                      </p:tavLst>
                                    </p:anim>
                                    <p:anim calcmode="lin" valueType="num">
                                      <p:cBhvr additive="base">
                                        <p:cTn id="62" dur="1000"/>
                                        <p:tgtEl>
                                          <p:spTgt spid="9"/>
                                        </p:tgtEl>
                                        <p:attrNameLst>
                                          <p:attrName>ppt_y</p:attrName>
                                        </p:attrNameLst>
                                      </p:cBhvr>
                                      <p:tavLst>
                                        <p:tav tm="0">
                                          <p:val>
                                            <p:strVal val="ppt_y"/>
                                          </p:val>
                                        </p:tav>
                                        <p:tav tm="100000">
                                          <p:val>
                                            <p:strVal val="0-ppt_h/2"/>
                                          </p:val>
                                        </p:tav>
                                      </p:tavLst>
                                    </p:anim>
                                    <p:set>
                                      <p:cBhvr>
                                        <p:cTn id="63" dur="1" fill="hold">
                                          <p:stCondLst>
                                            <p:cond delay="999"/>
                                          </p:stCondLst>
                                        </p:cTn>
                                        <p:tgtEl>
                                          <p:spTgt spid="9"/>
                                        </p:tgtEl>
                                        <p:attrNameLst>
                                          <p:attrName>style.visibility</p:attrName>
                                        </p:attrNameLst>
                                      </p:cBhvr>
                                      <p:to>
                                        <p:strVal val="hidden"/>
                                      </p:to>
                                    </p:set>
                                  </p:childTnLst>
                                </p:cTn>
                              </p:par>
                              <p:par>
                                <p:cTn id="64" presetID="2" presetClass="exit" presetSubtype="3" fill="hold" grpId="1" nodeType="withEffect">
                                  <p:stCondLst>
                                    <p:cond delay="0"/>
                                  </p:stCondLst>
                                  <p:childTnLst>
                                    <p:anim calcmode="lin" valueType="num">
                                      <p:cBhvr additive="base">
                                        <p:cTn id="65" dur="1000"/>
                                        <p:tgtEl>
                                          <p:spTgt spid="10"/>
                                        </p:tgtEl>
                                        <p:attrNameLst>
                                          <p:attrName>ppt_x</p:attrName>
                                        </p:attrNameLst>
                                      </p:cBhvr>
                                      <p:tavLst>
                                        <p:tav tm="0">
                                          <p:val>
                                            <p:strVal val="ppt_x"/>
                                          </p:val>
                                        </p:tav>
                                        <p:tav tm="100000">
                                          <p:val>
                                            <p:strVal val="1+ppt_w/2"/>
                                          </p:val>
                                        </p:tav>
                                      </p:tavLst>
                                    </p:anim>
                                    <p:anim calcmode="lin" valueType="num">
                                      <p:cBhvr additive="base">
                                        <p:cTn id="66" dur="1000"/>
                                        <p:tgtEl>
                                          <p:spTgt spid="10"/>
                                        </p:tgtEl>
                                        <p:attrNameLst>
                                          <p:attrName>ppt_y</p:attrName>
                                        </p:attrNameLst>
                                      </p:cBhvr>
                                      <p:tavLst>
                                        <p:tav tm="0">
                                          <p:val>
                                            <p:strVal val="ppt_y"/>
                                          </p:val>
                                        </p:tav>
                                        <p:tav tm="100000">
                                          <p:val>
                                            <p:strVal val="0-ppt_h/2"/>
                                          </p:val>
                                        </p:tav>
                                      </p:tavLst>
                                    </p:anim>
                                    <p:set>
                                      <p:cBhvr>
                                        <p:cTn id="67" dur="1" fill="hold">
                                          <p:stCondLst>
                                            <p:cond delay="999"/>
                                          </p:stCondLst>
                                        </p:cTn>
                                        <p:tgtEl>
                                          <p:spTgt spid="10"/>
                                        </p:tgtEl>
                                        <p:attrNameLst>
                                          <p:attrName>style.visibility</p:attrName>
                                        </p:attrNameLst>
                                      </p:cBhvr>
                                      <p:to>
                                        <p:strVal val="hidden"/>
                                      </p:to>
                                    </p:set>
                                  </p:childTnLst>
                                </p:cTn>
                              </p:par>
                              <p:par>
                                <p:cTn id="68" presetID="2" presetClass="exit" presetSubtype="3" fill="hold" grpId="1" nodeType="withEffect">
                                  <p:stCondLst>
                                    <p:cond delay="0"/>
                                  </p:stCondLst>
                                  <p:childTnLst>
                                    <p:anim calcmode="lin" valueType="num">
                                      <p:cBhvr additive="base">
                                        <p:cTn id="69" dur="1000"/>
                                        <p:tgtEl>
                                          <p:spTgt spid="1030"/>
                                        </p:tgtEl>
                                        <p:attrNameLst>
                                          <p:attrName>ppt_x</p:attrName>
                                        </p:attrNameLst>
                                      </p:cBhvr>
                                      <p:tavLst>
                                        <p:tav tm="0">
                                          <p:val>
                                            <p:strVal val="ppt_x"/>
                                          </p:val>
                                        </p:tav>
                                        <p:tav tm="100000">
                                          <p:val>
                                            <p:strVal val="1+ppt_w/2"/>
                                          </p:val>
                                        </p:tav>
                                      </p:tavLst>
                                    </p:anim>
                                    <p:anim calcmode="lin" valueType="num">
                                      <p:cBhvr additive="base">
                                        <p:cTn id="70" dur="1000"/>
                                        <p:tgtEl>
                                          <p:spTgt spid="1030"/>
                                        </p:tgtEl>
                                        <p:attrNameLst>
                                          <p:attrName>ppt_y</p:attrName>
                                        </p:attrNameLst>
                                      </p:cBhvr>
                                      <p:tavLst>
                                        <p:tav tm="0">
                                          <p:val>
                                            <p:strVal val="ppt_y"/>
                                          </p:val>
                                        </p:tav>
                                        <p:tav tm="100000">
                                          <p:val>
                                            <p:strVal val="0-ppt_h/2"/>
                                          </p:val>
                                        </p:tav>
                                      </p:tavLst>
                                    </p:anim>
                                    <p:set>
                                      <p:cBhvr>
                                        <p:cTn id="71" dur="1" fill="hold">
                                          <p:stCondLst>
                                            <p:cond delay="9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28" grpId="0" animBg="1"/>
      <p:bldP spid="1029" grpId="0" animBg="1"/>
      <p:bldP spid="7" grpId="0" animBg="1"/>
      <p:bldP spid="7" grpId="1" animBg="1"/>
      <p:bldP spid="8" grpId="0" animBg="1"/>
      <p:bldP spid="8" grpId="1" animBg="1"/>
      <p:bldP spid="9" grpId="0" animBg="1"/>
      <p:bldP spid="9" grpId="1" animBg="1"/>
      <p:bldP spid="10" grpId="0" animBg="1"/>
      <p:bldP spid="10" grpId="1" animBg="1"/>
      <p:bldP spid="1030" grpId="0"/>
      <p:bldP spid="1030"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86800" cy="5105400"/>
          </a:xfrm>
        </p:spPr>
        <p:txBody>
          <a:bodyPr>
            <a:normAutofit fontScale="92500" lnSpcReduction="10000"/>
          </a:bodyPr>
          <a:lstStyle/>
          <a:p>
            <a:r>
              <a:rPr lang="en-US" b="1" dirty="0" smtClean="0">
                <a:effectLst>
                  <a:glow rad="139700">
                    <a:schemeClr val="accent3">
                      <a:satMod val="175000"/>
                      <a:alpha val="40000"/>
                    </a:schemeClr>
                  </a:glow>
                </a:effectLst>
              </a:rPr>
              <a:t>1) Existence of Related Parties </a:t>
            </a:r>
            <a:r>
              <a:rPr lang="en-US" dirty="0" smtClean="0">
                <a:effectLst>
                  <a:glow rad="139700">
                    <a:schemeClr val="accent3">
                      <a:satMod val="175000"/>
                      <a:alpha val="40000"/>
                    </a:schemeClr>
                  </a:glow>
                </a:effectLst>
              </a:rPr>
              <a:t>(to be checked)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2) Transactions with the Related Parties </a:t>
            </a:r>
            <a:r>
              <a:rPr lang="en-US" dirty="0" smtClean="0">
                <a:effectLst>
                  <a:glow rad="139700">
                    <a:schemeClr val="accent3">
                      <a:satMod val="175000"/>
                      <a:alpha val="40000"/>
                    </a:schemeClr>
                  </a:glow>
                </a:effectLst>
              </a:rPr>
              <a:t>(to be identified)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3) Examine the identified Related Party transactions</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4) Management Representation </a:t>
            </a:r>
            <a:r>
              <a:rPr lang="en-US" dirty="0" smtClean="0">
                <a:effectLst>
                  <a:glow rad="139700">
                    <a:schemeClr val="accent3">
                      <a:satMod val="175000"/>
                      <a:alpha val="40000"/>
                    </a:schemeClr>
                  </a:glow>
                </a:effectLst>
              </a:rPr>
              <a:t>(to be scrutinized)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5) Audit Conclusion and Reporting</a:t>
            </a:r>
            <a:br>
              <a:rPr lang="en-US" b="1" dirty="0" smtClean="0">
                <a:effectLst>
                  <a:glow rad="139700">
                    <a:schemeClr val="accent3">
                      <a:satMod val="175000"/>
                      <a:alpha val="40000"/>
                    </a:schemeClr>
                  </a:glow>
                </a:effectLst>
              </a:rPr>
            </a:br>
            <a:r>
              <a:rPr lang="en-US" dirty="0" smtClean="0">
                <a:effectLst>
                  <a:glow rad="139700">
                    <a:schemeClr val="accent3">
                      <a:satMod val="175000"/>
                      <a:alpha val="40000"/>
                    </a:schemeClr>
                  </a:glow>
                </a:effectLst>
              </a:rPr>
              <a:t>    In case he is unable to obtain sufficient audit evidence either</a:t>
            </a:r>
          </a:p>
          <a:p>
            <a:r>
              <a:rPr lang="en-US" dirty="0" smtClean="0">
                <a:effectLst>
                  <a:glow rad="139700">
                    <a:schemeClr val="accent3">
                      <a:satMod val="175000"/>
                      <a:alpha val="40000"/>
                    </a:schemeClr>
                  </a:glow>
                </a:effectLst>
              </a:rPr>
              <a:t>    about the Related Parties or about any Transactions thereof, </a:t>
            </a:r>
          </a:p>
          <a:p>
            <a:pPr>
              <a:buNone/>
            </a:pPr>
            <a:r>
              <a:rPr lang="en-US" dirty="0" smtClean="0">
                <a:effectLst>
                  <a:glow rad="139700">
                    <a:schemeClr val="accent3">
                      <a:satMod val="175000"/>
                      <a:alpha val="40000"/>
                    </a:schemeClr>
                  </a:glow>
                </a:effectLst>
              </a:rPr>
              <a:t>	   then he may frame Qualified / Disclaimer of opinion</a:t>
            </a:r>
            <a:br>
              <a:rPr lang="en-US"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endParaRPr lang="en-US" dirty="0">
              <a:effectLst>
                <a:glow rad="139700">
                  <a:schemeClr val="accent3">
                    <a:satMod val="175000"/>
                    <a:alpha val="40000"/>
                  </a:schemeClr>
                </a:glow>
              </a:effectLst>
            </a:endParaRPr>
          </a:p>
        </p:txBody>
      </p:sp>
      <p:sp>
        <p:nvSpPr>
          <p:cNvPr id="2" name="Title 1"/>
          <p:cNvSpPr>
            <a:spLocks noGrp="1"/>
          </p:cNvSpPr>
          <p:nvPr>
            <p:ph type="title"/>
          </p:nvPr>
        </p:nvSpPr>
        <p:spPr>
          <a:xfrm>
            <a:off x="533400" y="457200"/>
            <a:ext cx="8229600" cy="1143000"/>
          </a:xfrm>
        </p:spPr>
        <p:txBody>
          <a:bodyPr>
            <a:normAutofit fontScale="90000"/>
          </a:bodyPr>
          <a:lstStyle/>
          <a:p>
            <a:pPr algn="ctr"/>
            <a: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t>AAS – 23</a:t>
            </a:r>
            <a:b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br>
            <a: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t>Related Parties</a:t>
            </a:r>
            <a:endParaRPr lang="en-US" i="1" dirty="0">
              <a:effectLst>
                <a:glow rad="228600">
                  <a:schemeClr val="accent1">
                    <a:satMod val="175000"/>
                    <a:alpha val="40000"/>
                  </a:schemeClr>
                </a:glow>
                <a:innerShdw blurRad="50800" dist="25400" dir="13500000">
                  <a:prstClr val="black">
                    <a:alpha val="70000"/>
                  </a:prstClr>
                </a:innerShdw>
              </a:effectLst>
              <a:latin typeface="Arial Black"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0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371600"/>
          </a:xfrm>
        </p:spPr>
        <p:txBody>
          <a:bodyPr>
            <a:noAutofit/>
          </a:bodyPr>
          <a:lstStyle/>
          <a:p>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AAS – 24</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 Considerations Relating To</a:t>
            </a:r>
            <a:b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Entities Using Service Organizations</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Content Placeholder 1"/>
          <p:cNvSpPr>
            <a:spLocks noGrp="1"/>
          </p:cNvSpPr>
          <p:nvPr>
            <p:ph idx="1"/>
          </p:nvPr>
        </p:nvSpPr>
        <p:spPr>
          <a:xfrm>
            <a:off x="0" y="1447800"/>
            <a:ext cx="9144000" cy="5410200"/>
          </a:xfrm>
        </p:spPr>
        <p:txBody>
          <a:bodyPr>
            <a:noAutofit/>
          </a:bodyPr>
          <a:lstStyle/>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 Introduction</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When the client of the auditor uses a service organization for </a:t>
            </a:r>
            <a:r>
              <a:rPr lang="en-US"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eg</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Information</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processing, maintenance of a/c records, maintenance of safe custody of assets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like Investments etc.</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 Auditor’s Considerations</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 The auditor should consider how a service organization affects the client’s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accounting &amp; internal control systems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b)  </a:t>
            </a:r>
            <a: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When Service </a:t>
            </a:r>
            <a:r>
              <a:rPr lang="en-US" sz="2000" u="sng"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Performs</a:t>
            </a:r>
            <a:b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nSpc>
                <a:spcPct val="80000"/>
              </a:lnSpc>
            </a:pP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Recording &amp; Processing	Follow the Policies 	Whoever maintains 						</a:t>
            </a: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nSpc>
                <a:spcPct val="80000"/>
              </a:lnSpc>
            </a:pP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of transactions of client	&amp; Procedures of		accountability</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(Whether of client or</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service </a:t>
            </a:r>
            <a:r>
              <a:rPr lang="en-US"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ight Arrow 3"/>
          <p:cNvSpPr/>
          <p:nvPr/>
        </p:nvSpPr>
        <p:spPr>
          <a:xfrm>
            <a:off x="2971800" y="5257800"/>
            <a:ext cx="7620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5" name="Right Arrow 4"/>
          <p:cNvSpPr/>
          <p:nvPr/>
        </p:nvSpPr>
        <p:spPr>
          <a:xfrm>
            <a:off x="5715000" y="5334000"/>
            <a:ext cx="7620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2000"/>
                                        <p:tgtEl>
                                          <p:spTgt spid="2">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2000"/>
                                        <p:tgtEl>
                                          <p:spTgt spid="2">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2000"/>
                                        <p:tgtEl>
                                          <p:spTgt spid="2">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Autofit/>
          </a:bodyPr>
          <a:lstStyle/>
          <a:p>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AAS – 24</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 Considerations Relating To</a:t>
            </a:r>
            <a:b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Entities Using Service Organizations (CONTD..)</a:t>
            </a:r>
            <a:endParaRPr lang="en-US"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0" y="762000"/>
            <a:ext cx="9144000" cy="6096000"/>
          </a:xfrm>
        </p:spPr>
        <p:txBody>
          <a:bodyPr>
            <a:noAutofit/>
          </a:bodyPr>
          <a:lstStyle/>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Where activities of		     	</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 should</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service </a:t>
            </a:r>
            <a:r>
              <a:rPr lang="en-US" sz="1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are                   </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Significant			Either	                 Or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Understanding should be		If required the request the auditor</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Developed of the Service		of that Service Org’</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1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Accounting and		furnish the required information</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Internal Control system</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 Service Organization’s Audit Report</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 auditor of the Service Organization issues his report to the auditor of client</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any of the following modes:-</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TYPE –A 	:	Report of Suitability Of Design</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TYPE – B	:	Report of Suitability Of Design and Operating Effectiveness</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client’s auditor should consider whether he controls tested by the auditor of the service organization are relevant and provide proper evidence for lowering the risk assessed by the auditor or not. The client’s auditor may also request the auditor of the service organization to perform substantive tests in some areas.</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Most Imp: The audit report of the client should not should nor make any reference to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report received from the service organization’s auditor.</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ight Arrow 3"/>
          <p:cNvSpPr/>
          <p:nvPr/>
        </p:nvSpPr>
        <p:spPr>
          <a:xfrm>
            <a:off x="2971800" y="1219200"/>
            <a:ext cx="990600" cy="2286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6" name="Straight Arrow Connector 5"/>
          <p:cNvCxnSpPr/>
          <p:nvPr/>
        </p:nvCxnSpPr>
        <p:spPr>
          <a:xfrm rot="10800000" flipV="1">
            <a:off x="4191000" y="1447800"/>
            <a:ext cx="762000" cy="3810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 name="Straight Arrow Connector 7"/>
          <p:cNvCxnSpPr/>
          <p:nvPr/>
        </p:nvCxnSpPr>
        <p:spPr>
          <a:xfrm>
            <a:off x="4953000" y="1447800"/>
            <a:ext cx="762000" cy="3810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057400"/>
            <a:ext cx="9144000" cy="1754326"/>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ea typeface="Times New Roman" pitchFamily="18" charset="0"/>
              </a:rPr>
              <a:t>1) Introduction</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This AAS specifies that the auditor should determine whether the comparatives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comply in all material respects, with the </a:t>
            </a:r>
            <a:r>
              <a:rPr kumimoji="0" lang="en-US" sz="2000" b="0" i="0" u="sng" strike="noStrike" cap="none" normalizeH="0" baseline="0" dirty="0" smtClean="0">
                <a:ln>
                  <a:noFill/>
                </a:ln>
                <a:solidFill>
                  <a:schemeClr val="tx1"/>
                </a:solidFill>
                <a:effectLst/>
                <a:ea typeface="Times New Roman" pitchFamily="18" charset="0"/>
              </a:rPr>
              <a:t>financial reporting framework</a:t>
            </a:r>
            <a:r>
              <a:rPr kumimoji="0" lang="en-US" sz="2000" b="0" i="0" u="none" strike="noStrike" cap="none" normalizeH="0" baseline="0" dirty="0" smtClean="0">
                <a:ln>
                  <a:noFill/>
                </a:ln>
                <a:solidFill>
                  <a:schemeClr val="tx1"/>
                </a:solidFill>
                <a:effectLst/>
                <a:ea typeface="Times New Roman" pitchFamily="18" charset="0"/>
              </a:rPr>
              <a:t>*</a:t>
            </a:r>
            <a:r>
              <a:rPr kumimoji="0" lang="en-US" b="0" i="0" u="none" strike="noStrike" cap="none" normalizeH="0" baseline="0" dirty="0" smtClean="0">
                <a:ln>
                  <a:noFill/>
                </a:ln>
                <a:solidFill>
                  <a:schemeClr val="tx1"/>
                </a:solidFill>
                <a:effectLst/>
                <a:ea typeface="Times New Roman" pitchFamily="18" charset="0"/>
              </a:rPr>
              <a:t> </a:t>
            </a:r>
            <a:r>
              <a:rPr kumimoji="0" lang="en-US" sz="2000" b="0" i="0" u="none" strike="noStrike" cap="none" normalizeH="0" baseline="0" dirty="0" smtClean="0">
                <a:ln>
                  <a:noFill/>
                </a:ln>
                <a:solidFill>
                  <a:schemeClr val="tx1"/>
                </a:solidFill>
                <a:effectLst/>
                <a:ea typeface="Times New Roman" pitchFamily="18" charset="0"/>
              </a:rPr>
              <a:t>relevant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to the F/S being audited.</a:t>
            </a:r>
            <a:endParaRPr kumimoji="0" lang="en-US" sz="3200" b="0" i="0" u="none" strike="noStrike" cap="none" normalizeH="0" baseline="0" dirty="0" smtClean="0">
              <a:ln>
                <a:noFill/>
              </a:ln>
              <a:solidFill>
                <a:schemeClr val="tx1"/>
              </a:solidFill>
              <a:effectLst/>
            </a:endParaRPr>
          </a:p>
        </p:txBody>
      </p:sp>
      <p:sp>
        <p:nvSpPr>
          <p:cNvPr id="1026" name="Rectangle 2"/>
          <p:cNvSpPr>
            <a:spLocks noChangeArrowheads="1"/>
          </p:cNvSpPr>
          <p:nvPr/>
        </p:nvSpPr>
        <p:spPr bwMode="auto">
          <a:xfrm>
            <a:off x="0" y="3872567"/>
            <a:ext cx="9144000" cy="2985433"/>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ea typeface="Times New Roman" pitchFamily="18" charset="0"/>
              </a:rPr>
              <a:t>2) Auditor’s Responsibilities</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a) For obtaining the sufficient audit evidence, involves assessing whether the a/c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policies and the corresponding figures agree with the A/c policies of the current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period or requires adjustments, if any</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b) In case the F/S of the prior period have been audited by another auditor or are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unaudited, the Incoming Auditor should comply with the requirements of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relevant Financial Reporting Framework</a:t>
            </a:r>
            <a:r>
              <a:rPr kumimoji="0" lang="en-US" b="0" i="0" u="none" strike="noStrike" cap="none" normalizeH="0" baseline="0" dirty="0" smtClean="0">
                <a:ln>
                  <a:noFill/>
                </a:ln>
                <a:solidFill>
                  <a:schemeClr val="tx1"/>
                </a:solidFill>
                <a:effectLst/>
              </a:rPr>
              <a:t> </a:t>
            </a:r>
            <a:endParaRPr kumimoji="0" lang="en-US" sz="3200" b="0" i="0" u="none" strike="noStrike" cap="none" normalizeH="0" baseline="0" dirty="0" smtClean="0">
              <a:ln>
                <a:noFill/>
              </a:ln>
              <a:solidFill>
                <a:schemeClr val="tx1"/>
              </a:solidFill>
              <a:effectLst/>
            </a:endParaRPr>
          </a:p>
        </p:txBody>
      </p:sp>
      <p:sp>
        <p:nvSpPr>
          <p:cNvPr id="10" name="Bevel 9"/>
          <p:cNvSpPr/>
          <p:nvPr/>
        </p:nvSpPr>
        <p:spPr>
          <a:xfrm>
            <a:off x="0" y="0"/>
            <a:ext cx="9144000" cy="1981200"/>
          </a:xfrm>
          <a:prstGeom prst="bevel">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u="sng" dirty="0" smtClean="0">
                <a:solidFill>
                  <a:srgbClr val="FFFF00"/>
                </a:solidFill>
                <a:effectLst>
                  <a:outerShdw blurRad="38100" dist="38100" dir="2700000" algn="tl">
                    <a:srgbClr val="000000">
                      <a:alpha val="43137"/>
                    </a:srgbClr>
                  </a:outerShdw>
                </a:effectLst>
                <a:latin typeface="Comic Sans MS" pitchFamily="66" charset="0"/>
              </a:rPr>
              <a:t>AAS – 25</a:t>
            </a:r>
            <a:r>
              <a:rPr lang="en-US" sz="4800" b="1" dirty="0" smtClean="0">
                <a:solidFill>
                  <a:srgbClr val="FFFF00"/>
                </a:solidFill>
                <a:effectLst>
                  <a:outerShdw blurRad="38100" dist="38100" dir="2700000" algn="tl">
                    <a:srgbClr val="000000">
                      <a:alpha val="43137"/>
                    </a:srgbClr>
                  </a:outerShdw>
                </a:effectLst>
                <a:latin typeface="Comic Sans MS" pitchFamily="66" charset="0"/>
              </a:rPr>
              <a:t/>
            </a:r>
            <a:br>
              <a:rPr lang="en-US" sz="4800" b="1" dirty="0" smtClean="0">
                <a:solidFill>
                  <a:srgbClr val="FFFF00"/>
                </a:solidFill>
                <a:effectLst>
                  <a:outerShdw blurRad="38100" dist="38100" dir="2700000" algn="tl">
                    <a:srgbClr val="000000">
                      <a:alpha val="43137"/>
                    </a:srgbClr>
                  </a:outerShdw>
                </a:effectLst>
                <a:latin typeface="Comic Sans MS" pitchFamily="66" charset="0"/>
              </a:rPr>
            </a:br>
            <a:r>
              <a:rPr lang="en-US" sz="4800" b="1" u="sng" dirty="0" smtClean="0">
                <a:solidFill>
                  <a:srgbClr val="FFFF00"/>
                </a:solidFill>
                <a:effectLst>
                  <a:outerShdw blurRad="38100" dist="38100" dir="2700000" algn="tl">
                    <a:srgbClr val="000000">
                      <a:alpha val="43137"/>
                    </a:srgbClr>
                  </a:outerShdw>
                </a:effectLst>
                <a:latin typeface="Comic Sans MS" pitchFamily="66" charset="0"/>
              </a:rPr>
              <a:t>Comparatives</a:t>
            </a:r>
            <a:endParaRPr lang="en-US" sz="4800" dirty="0">
              <a:solidFill>
                <a:srgbClr val="FFFF00"/>
              </a:solidFill>
              <a:latin typeface="Comic Sans MS"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
                                            <p:bg/>
                                          </p:spTgt>
                                        </p:tgtEl>
                                        <p:attrNameLst>
                                          <p:attrName>style.visibility</p:attrName>
                                        </p:attrNameLst>
                                      </p:cBhvr>
                                      <p:to>
                                        <p:strVal val="visible"/>
                                      </p:to>
                                    </p:set>
                                    <p:animEffect transition="in" filter="fade">
                                      <p:cBhvr>
                                        <p:cTn id="12" dur="2000"/>
                                        <p:tgtEl>
                                          <p:spTgt spid="1025">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5">
                                            <p:txEl>
                                              <p:pRg st="0" end="0"/>
                                            </p:txEl>
                                          </p:spTgt>
                                        </p:tgtEl>
                                        <p:attrNameLst>
                                          <p:attrName>style.visibility</p:attrName>
                                        </p:attrNameLst>
                                      </p:cBhvr>
                                      <p:to>
                                        <p:strVal val="visible"/>
                                      </p:to>
                                    </p:set>
                                    <p:animEffect transition="in" filter="fade">
                                      <p:cBhvr>
                                        <p:cTn id="15" dur="2000"/>
                                        <p:tgtEl>
                                          <p:spTgt spid="102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5">
                                            <p:txEl>
                                              <p:pRg st="1" end="1"/>
                                            </p:txEl>
                                          </p:spTgt>
                                        </p:tgtEl>
                                        <p:attrNameLst>
                                          <p:attrName>style.visibility</p:attrName>
                                        </p:attrNameLst>
                                      </p:cBhvr>
                                      <p:to>
                                        <p:strVal val="visible"/>
                                      </p:to>
                                    </p:set>
                                    <p:animEffect transition="in" filter="fade">
                                      <p:cBhvr>
                                        <p:cTn id="18" dur="2000"/>
                                        <p:tgtEl>
                                          <p:spTgt spid="102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26">
                                            <p:bg/>
                                          </p:spTgt>
                                        </p:tgtEl>
                                        <p:attrNameLst>
                                          <p:attrName>style.visibility</p:attrName>
                                        </p:attrNameLst>
                                      </p:cBhvr>
                                      <p:to>
                                        <p:strVal val="visible"/>
                                      </p:to>
                                    </p:set>
                                    <p:animEffect transition="in" filter="wipe(down)">
                                      <p:cBhvr>
                                        <p:cTn id="23" dur="500"/>
                                        <p:tgtEl>
                                          <p:spTgt spid="1026">
                                            <p:bg/>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26">
                                            <p:txEl>
                                              <p:pRg st="0" end="0"/>
                                            </p:txEl>
                                          </p:spTgt>
                                        </p:tgtEl>
                                        <p:attrNameLst>
                                          <p:attrName>style.visibility</p:attrName>
                                        </p:attrNameLst>
                                      </p:cBhvr>
                                      <p:to>
                                        <p:strVal val="visible"/>
                                      </p:to>
                                    </p:set>
                                    <p:animEffect transition="in" filter="wipe(down)">
                                      <p:cBhvr>
                                        <p:cTn id="26" dur="500"/>
                                        <p:tgtEl>
                                          <p:spTgt spid="1026">
                                            <p:txEl>
                                              <p:pRg st="0" end="0"/>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026">
                                            <p:txEl>
                                              <p:pRg st="1" end="1"/>
                                            </p:txEl>
                                          </p:spTgt>
                                        </p:tgtEl>
                                        <p:attrNameLst>
                                          <p:attrName>style.visibility</p:attrName>
                                        </p:attrNameLst>
                                      </p:cBhvr>
                                      <p:to>
                                        <p:strVal val="visible"/>
                                      </p:to>
                                    </p:set>
                                    <p:animEffect transition="in" filter="wipe(down)">
                                      <p:cBhvr>
                                        <p:cTn id="29" dur="500"/>
                                        <p:tgtEl>
                                          <p:spTgt spid="1026">
                                            <p:txEl>
                                              <p:pRg st="1" end="1"/>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6">
                                            <p:txEl>
                                              <p:pRg st="2" end="2"/>
                                            </p:txEl>
                                          </p:spTgt>
                                        </p:tgtEl>
                                        <p:attrNameLst>
                                          <p:attrName>style.visibility</p:attrName>
                                        </p:attrNameLst>
                                      </p:cBhvr>
                                      <p:to>
                                        <p:strVal val="visible"/>
                                      </p:to>
                                    </p:set>
                                    <p:animEffect transition="in" filter="wipe(down)">
                                      <p:cBhvr>
                                        <p:cTn id="32" dur="500"/>
                                        <p:tgtEl>
                                          <p:spTgt spid="1026">
                                            <p:txEl>
                                              <p:pRg st="2" end="2"/>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026">
                                            <p:txEl>
                                              <p:pRg st="3" end="3"/>
                                            </p:txEl>
                                          </p:spTgt>
                                        </p:tgtEl>
                                        <p:attrNameLst>
                                          <p:attrName>style.visibility</p:attrName>
                                        </p:attrNameLst>
                                      </p:cBhvr>
                                      <p:to>
                                        <p:strVal val="visible"/>
                                      </p:to>
                                    </p:set>
                                    <p:animEffect transition="in" filter="wipe(down)">
                                      <p:cBhvr>
                                        <p:cTn id="35" dur="500"/>
                                        <p:tgtEl>
                                          <p:spTgt spid="1026">
                                            <p:txEl>
                                              <p:pRg st="3" end="3"/>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026">
                                            <p:txEl>
                                              <p:pRg st="4" end="4"/>
                                            </p:txEl>
                                          </p:spTgt>
                                        </p:tgtEl>
                                        <p:attrNameLst>
                                          <p:attrName>style.visibility</p:attrName>
                                        </p:attrNameLst>
                                      </p:cBhvr>
                                      <p:to>
                                        <p:strVal val="visible"/>
                                      </p:to>
                                    </p:set>
                                    <p:animEffect transition="in" filter="wipe(down)">
                                      <p:cBhvr>
                                        <p:cTn id="38" dur="500"/>
                                        <p:tgtEl>
                                          <p:spTgt spid="1026">
                                            <p:txEl>
                                              <p:pRg st="4" end="4"/>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026">
                                            <p:txEl>
                                              <p:pRg st="5" end="5"/>
                                            </p:txEl>
                                          </p:spTgt>
                                        </p:tgtEl>
                                        <p:attrNameLst>
                                          <p:attrName>style.visibility</p:attrName>
                                        </p:attrNameLst>
                                      </p:cBhvr>
                                      <p:to>
                                        <p:strVal val="visible"/>
                                      </p:to>
                                    </p:set>
                                    <p:animEffect transition="in" filter="wipe(down)">
                                      <p:cBhvr>
                                        <p:cTn id="41" dur="500"/>
                                        <p:tgtEl>
                                          <p:spTgt spid="1026">
                                            <p:txEl>
                                              <p:pRg st="5" end="5"/>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026">
                                            <p:txEl>
                                              <p:pRg st="6" end="6"/>
                                            </p:txEl>
                                          </p:spTgt>
                                        </p:tgtEl>
                                        <p:attrNameLst>
                                          <p:attrName>style.visibility</p:attrName>
                                        </p:attrNameLst>
                                      </p:cBhvr>
                                      <p:to>
                                        <p:strVal val="visible"/>
                                      </p:to>
                                    </p:set>
                                    <p:animEffect transition="in" filter="wipe(down)">
                                      <p:cBhvr>
                                        <p:cTn id="44" dur="500"/>
                                        <p:tgtEl>
                                          <p:spTgt spid="10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allAtOnce" animBg="1"/>
      <p:bldP spid="1026" grpId="0" build="allAtOnce"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Bevel 9"/>
          <p:cNvSpPr/>
          <p:nvPr/>
        </p:nvSpPr>
        <p:spPr>
          <a:xfrm>
            <a:off x="0" y="0"/>
            <a:ext cx="9144000" cy="1066800"/>
          </a:xfrm>
          <a:prstGeom prst="bevel">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u="sng" dirty="0" smtClean="0">
                <a:solidFill>
                  <a:srgbClr val="FFFF00"/>
                </a:solidFill>
                <a:effectLst>
                  <a:outerShdw blurRad="38100" dist="38100" dir="2700000" algn="tl">
                    <a:srgbClr val="000000">
                      <a:alpha val="43137"/>
                    </a:srgbClr>
                  </a:outerShdw>
                </a:effectLst>
                <a:latin typeface="Comic Sans MS" pitchFamily="66" charset="0"/>
              </a:rPr>
              <a:t>AAS – 25</a:t>
            </a:r>
            <a:r>
              <a:rPr lang="en-US" sz="2800" b="1" dirty="0" smtClean="0">
                <a:solidFill>
                  <a:srgbClr val="FFFF00"/>
                </a:solidFill>
                <a:effectLst>
                  <a:outerShdw blurRad="38100" dist="38100" dir="2700000" algn="tl">
                    <a:srgbClr val="000000">
                      <a:alpha val="43137"/>
                    </a:srgbClr>
                  </a:outerShdw>
                </a:effectLst>
                <a:latin typeface="Comic Sans MS" pitchFamily="66" charset="0"/>
              </a:rPr>
              <a:t/>
            </a:r>
            <a:br>
              <a:rPr lang="en-US" sz="2800" b="1" dirty="0" smtClean="0">
                <a:solidFill>
                  <a:srgbClr val="FFFF00"/>
                </a:solidFill>
                <a:effectLst>
                  <a:outerShdw blurRad="38100" dist="38100" dir="2700000" algn="tl">
                    <a:srgbClr val="000000">
                      <a:alpha val="43137"/>
                    </a:srgbClr>
                  </a:outerShdw>
                </a:effectLst>
                <a:latin typeface="Comic Sans MS" pitchFamily="66" charset="0"/>
              </a:rPr>
            </a:br>
            <a:r>
              <a:rPr lang="en-US" sz="2800" b="1" u="sng" dirty="0" smtClean="0">
                <a:solidFill>
                  <a:srgbClr val="FFFF00"/>
                </a:solidFill>
                <a:effectLst>
                  <a:outerShdw blurRad="38100" dist="38100" dir="2700000" algn="tl">
                    <a:srgbClr val="000000">
                      <a:alpha val="43137"/>
                    </a:srgbClr>
                  </a:outerShdw>
                </a:effectLst>
                <a:latin typeface="Comic Sans MS" pitchFamily="66" charset="0"/>
              </a:rPr>
              <a:t>Comparatives (Contd..)</a:t>
            </a:r>
            <a:endParaRPr lang="en-US" sz="2800" dirty="0">
              <a:solidFill>
                <a:srgbClr val="FFFF00"/>
              </a:solidFill>
              <a:latin typeface="Comic Sans MS" pitchFamily="66" charset="0"/>
            </a:endParaRPr>
          </a:p>
        </p:txBody>
      </p:sp>
      <p:sp>
        <p:nvSpPr>
          <p:cNvPr id="123905" name="Rectangle 1"/>
          <p:cNvSpPr>
            <a:spLocks noChangeArrowheads="1"/>
          </p:cNvSpPr>
          <p:nvPr/>
        </p:nvSpPr>
        <p:spPr bwMode="auto">
          <a:xfrm>
            <a:off x="0" y="1066800"/>
            <a:ext cx="9144000" cy="378565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3) Reporting</a:t>
            </a:r>
            <a:endParaRPr kumimoji="0" lang="en-US" b="1"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When the auditor’s report on the prior period, as previously issued included a qualified opinion / disclaimer of opinion / adverse opinion and the matter, which gave rise to the modification in, the audit report is still: -</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Unresolved, and results in a modification of the auditor’s report regarding the current period figures, the auditor’s report should be modified regarding the corresponding figures ; or</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Unresolved, but does not result in a modification of the auditor’s report regarding the current period figures, the auditor’s report should be modified regarding the corresponding figures</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In case the prior period F/S are unaudited, the incoming auditor should state such fact in the auditor’s report </a:t>
            </a:r>
            <a:endParaRPr kumimoji="0" lang="en-US" sz="3200" b="0" i="0" u="none" strike="noStrike" cap="none" normalizeH="0" baseline="0" dirty="0" smtClean="0">
              <a:ln>
                <a:noFill/>
              </a:ln>
              <a:solidFill>
                <a:schemeClr val="tx1"/>
              </a:solidFill>
              <a:effectLst/>
              <a:latin typeface="Arial" pitchFamily="34" charset="0"/>
            </a:endParaRPr>
          </a:p>
        </p:txBody>
      </p:sp>
      <p:sp>
        <p:nvSpPr>
          <p:cNvPr id="123906" name="Rectangle 2"/>
          <p:cNvSpPr>
            <a:spLocks noChangeArrowheads="1"/>
          </p:cNvSpPr>
          <p:nvPr/>
        </p:nvSpPr>
        <p:spPr bwMode="auto">
          <a:xfrm>
            <a:off x="0" y="4857452"/>
            <a:ext cx="9144000" cy="200054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financial reporting framework</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t>
            </a:r>
            <a:endParaRPr kumimoji="0" lang="en-US" b="1"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Thus Financial Statements need to be prepared according to :-</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Relevant Statutory Requirements </a:t>
            </a:r>
            <a:r>
              <a:rPr kumimoji="0" lang="en-US" sz="200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Wingdings" pitchFamily="2" charset="2"/>
              </a:rPr>
              <a:t>eg</a:t>
            </a: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 Companies Act,1956</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Accounting Standards issued by ICAI</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Other recognized accounting and auditing principles </a:t>
            </a:r>
            <a:r>
              <a:rPr kumimoji="0" lang="en-US" sz="200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Wingdings" pitchFamily="2" charset="2"/>
              </a:rPr>
              <a:t>eg</a:t>
            </a: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 : Guidance Notes issued by ICAI</a:t>
            </a:r>
            <a:endPar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123905"/>
                                        </p:tgtEl>
                                        <p:attrNameLst>
                                          <p:attrName>style.visibility</p:attrName>
                                        </p:attrNameLst>
                                      </p:cBhvr>
                                      <p:to>
                                        <p:strVal val="visible"/>
                                      </p:to>
                                    </p:set>
                                    <p:animEffect transition="in" filter="diamond(out)">
                                      <p:cBhvr>
                                        <p:cTn id="12" dur="2000"/>
                                        <p:tgtEl>
                                          <p:spTgt spid="12390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3906"/>
                                        </p:tgtEl>
                                        <p:attrNameLst>
                                          <p:attrName>style.visibility</p:attrName>
                                        </p:attrNameLst>
                                      </p:cBhvr>
                                      <p:to>
                                        <p:strVal val="visible"/>
                                      </p:to>
                                    </p:set>
                                    <p:animEffect transition="in" filter="diamond(in)">
                                      <p:cBhvr>
                                        <p:cTn id="17" dur="2000"/>
                                        <p:tgtEl>
                                          <p:spTgt spid="123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3905" grpId="0" animBg="1"/>
      <p:bldP spid="12390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a:ln>
            <a:solidFill>
              <a:schemeClr val="tx1"/>
            </a:solidFill>
          </a:ln>
        </p:spPr>
        <p:style>
          <a:lnRef idx="1">
            <a:schemeClr val="accent3"/>
          </a:lnRef>
          <a:fillRef idx="2">
            <a:schemeClr val="accent3"/>
          </a:fillRef>
          <a:effectRef idx="1">
            <a:schemeClr val="accent3"/>
          </a:effectRef>
          <a:fontRef idx="minor">
            <a:schemeClr val="dk1"/>
          </a:fontRef>
        </p:style>
        <p:txBody>
          <a:bodyPr>
            <a:noAutofit/>
          </a:bodyPr>
          <a:lstStyle/>
          <a:p>
            <a:pPr>
              <a:lnSpc>
                <a:spcPct val="90000"/>
              </a:lnSpc>
              <a:buAutoNum type="arabicParenR"/>
            </a:pPr>
            <a:r>
              <a:rPr lang="en-US" sz="1600" b="1" dirty="0" smtClean="0">
                <a:latin typeface="Book Antiqua" pitchFamily="18" charset="0"/>
                <a:ea typeface="Arial Unicode MS" pitchFamily="34" charset="-128"/>
                <a:cs typeface="Arial Unicode MS" pitchFamily="34" charset="-128"/>
              </a:rPr>
              <a:t>Concept</a:t>
            </a:r>
          </a:p>
          <a:p>
            <a:pPr>
              <a:lnSpc>
                <a:spcPct val="90000"/>
              </a:lnSpc>
              <a:buNone/>
            </a:pPr>
            <a:r>
              <a:rPr lang="en-US" sz="1600" dirty="0" smtClean="0">
                <a:latin typeface="Book Antiqua" pitchFamily="18" charset="0"/>
                <a:ea typeface="Arial Unicode MS" pitchFamily="34" charset="-128"/>
                <a:cs typeface="Arial Unicode MS" pitchFamily="34" charset="-128"/>
              </a:rPr>
              <a:t>The </a:t>
            </a:r>
            <a:r>
              <a:rPr lang="en-US" sz="1600" dirty="0">
                <a:latin typeface="Book Antiqua" pitchFamily="18" charset="0"/>
                <a:ea typeface="Arial Unicode MS" pitchFamily="34" charset="-128"/>
                <a:cs typeface="Arial Unicode MS" pitchFamily="34" charset="-128"/>
              </a:rPr>
              <a:t>auditor should send an engagement letter, preferably before the </a:t>
            </a:r>
            <a:r>
              <a:rPr lang="en-US" sz="1600" dirty="0" smtClean="0">
                <a:latin typeface="Book Antiqua" pitchFamily="18" charset="0"/>
                <a:ea typeface="Arial Unicode MS" pitchFamily="34" charset="-128"/>
                <a:cs typeface="Arial Unicode MS" pitchFamily="34" charset="-128"/>
              </a:rPr>
              <a:t> commencement o f the</a:t>
            </a:r>
          </a:p>
          <a:p>
            <a:pPr>
              <a:lnSpc>
                <a:spcPct val="90000"/>
              </a:lnSpc>
              <a:buNone/>
            </a:pPr>
            <a:r>
              <a:rPr lang="en-US" sz="1600" dirty="0" smtClean="0">
                <a:latin typeface="Book Antiqua" pitchFamily="18" charset="0"/>
                <a:ea typeface="Arial Unicode MS" pitchFamily="34" charset="-128"/>
                <a:cs typeface="Arial Unicode MS" pitchFamily="34" charset="-128"/>
              </a:rPr>
              <a:t> </a:t>
            </a:r>
            <a:r>
              <a:rPr lang="en-US" sz="1600" dirty="0">
                <a:latin typeface="Book Antiqua" pitchFamily="18" charset="0"/>
                <a:ea typeface="Arial Unicode MS" pitchFamily="34" charset="-128"/>
                <a:cs typeface="Arial Unicode MS" pitchFamily="34" charset="-128"/>
              </a:rPr>
              <a:t>engagement, to help avoid any misunderstanding.</a:t>
            </a:r>
            <a:br>
              <a:rPr lang="en-US" sz="1600" dirty="0">
                <a:latin typeface="Book Antiqua" pitchFamily="18" charset="0"/>
                <a:ea typeface="Arial Unicode MS" pitchFamily="34" charset="-128"/>
                <a:cs typeface="Arial Unicode MS" pitchFamily="34" charset="-128"/>
              </a:rPr>
            </a:br>
            <a:endParaRPr lang="en-US" sz="1600" dirty="0" smtClean="0">
              <a:latin typeface="Book Antiqua" pitchFamily="18" charset="0"/>
              <a:ea typeface="Arial Unicode MS" pitchFamily="34" charset="-128"/>
              <a:cs typeface="Arial Unicode MS" pitchFamily="34" charset="-128"/>
            </a:endParaRPr>
          </a:p>
          <a:p>
            <a:pPr>
              <a:lnSpc>
                <a:spcPct val="90000"/>
              </a:lnSpc>
              <a:buNone/>
            </a:pPr>
            <a:r>
              <a:rPr lang="en-US" sz="1600" b="1" dirty="0" smtClean="0">
                <a:latin typeface="Book Antiqua" pitchFamily="18" charset="0"/>
                <a:ea typeface="Arial Unicode MS" pitchFamily="34" charset="-128"/>
                <a:cs typeface="Arial Unicode MS" pitchFamily="34" charset="-128"/>
              </a:rPr>
              <a:t>2</a:t>
            </a:r>
            <a:r>
              <a:rPr lang="en-US" sz="1600" b="1" dirty="0">
                <a:latin typeface="Book Antiqua" pitchFamily="18" charset="0"/>
                <a:ea typeface="Arial Unicode MS" pitchFamily="34" charset="-128"/>
                <a:cs typeface="Arial Unicode MS" pitchFamily="34" charset="-128"/>
              </a:rPr>
              <a:t>) Contents of the Engagement Letter – An Illustrative List </a:t>
            </a:r>
            <a:r>
              <a:rPr lang="en-US" sz="1600" b="1" dirty="0" smtClean="0">
                <a:latin typeface="Book Antiqua" pitchFamily="18" charset="0"/>
                <a:ea typeface="Arial Unicode MS" pitchFamily="34" charset="-128"/>
                <a:cs typeface="Arial Unicode MS" pitchFamily="34" charset="-128"/>
              </a:rPr>
              <a:t>Only</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Management’s </a:t>
            </a:r>
            <a:r>
              <a:rPr lang="en-US" sz="1600" dirty="0">
                <a:latin typeface="Book Antiqua" pitchFamily="18" charset="0"/>
                <a:ea typeface="Arial Unicode MS" pitchFamily="34" charset="-128"/>
                <a:cs typeface="Arial Unicode MS" pitchFamily="34" charset="-128"/>
              </a:rPr>
              <a:t>responsibility for the </a:t>
            </a:r>
            <a:r>
              <a:rPr lang="en-US" sz="1600" dirty="0" smtClean="0">
                <a:latin typeface="Book Antiqua" pitchFamily="18" charset="0"/>
                <a:ea typeface="Arial Unicode MS" pitchFamily="34" charset="-128"/>
                <a:cs typeface="Arial Unicode MS" pitchFamily="34" charset="-128"/>
              </a:rPr>
              <a:t>F/S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Management’s </a:t>
            </a:r>
            <a:r>
              <a:rPr lang="en-US" sz="1600" dirty="0">
                <a:latin typeface="Book Antiqua" pitchFamily="18" charset="0"/>
                <a:ea typeface="Arial Unicode MS" pitchFamily="34" charset="-128"/>
                <a:cs typeface="Arial Unicode MS" pitchFamily="34" charset="-128"/>
              </a:rPr>
              <a:t>responsibility for the selection and consistent application of the </a:t>
            </a:r>
            <a:r>
              <a:rPr lang="en-US" sz="1600" dirty="0" smtClean="0">
                <a:latin typeface="Book Antiqua" pitchFamily="18" charset="0"/>
                <a:ea typeface="Arial Unicode MS" pitchFamily="34" charset="-128"/>
                <a:cs typeface="Arial Unicode MS" pitchFamily="34" charset="-128"/>
              </a:rPr>
              <a:t>various a/c </a:t>
            </a:r>
            <a:r>
              <a:rPr lang="en-US" sz="1600" dirty="0">
                <a:latin typeface="Book Antiqua" pitchFamily="18" charset="0"/>
                <a:ea typeface="Arial Unicode MS" pitchFamily="34" charset="-128"/>
                <a:cs typeface="Arial Unicode MS" pitchFamily="34" charset="-128"/>
              </a:rPr>
              <a:t>policies and accounting </a:t>
            </a:r>
            <a:r>
              <a:rPr lang="en-US" sz="1600" dirty="0" smtClean="0">
                <a:latin typeface="Book Antiqua" pitchFamily="18" charset="0"/>
                <a:ea typeface="Arial Unicode MS" pitchFamily="34" charset="-128"/>
                <a:cs typeface="Arial Unicode MS" pitchFamily="34" charset="-128"/>
              </a:rPr>
              <a:t>standards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Mgt’s </a:t>
            </a:r>
            <a:r>
              <a:rPr lang="en-US" sz="1600" dirty="0">
                <a:latin typeface="Book Antiqua" pitchFamily="18" charset="0"/>
                <a:ea typeface="Arial Unicode MS" pitchFamily="34" charset="-128"/>
                <a:cs typeface="Arial Unicode MS" pitchFamily="34" charset="-128"/>
              </a:rPr>
              <a:t>responsibility for the maintenance of adequate records &amp; internal </a:t>
            </a:r>
            <a:r>
              <a:rPr lang="en-US" sz="1600" dirty="0" smtClean="0">
                <a:latin typeface="Book Antiqua" pitchFamily="18" charset="0"/>
                <a:ea typeface="Arial Unicode MS" pitchFamily="34" charset="-128"/>
                <a:cs typeface="Arial Unicode MS" pitchFamily="34" charset="-128"/>
              </a:rPr>
              <a:t>controls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Scope </a:t>
            </a:r>
            <a:r>
              <a:rPr lang="en-US" sz="1600" dirty="0">
                <a:latin typeface="Book Antiqua" pitchFamily="18" charset="0"/>
                <a:ea typeface="Arial Unicode MS" pitchFamily="34" charset="-128"/>
                <a:cs typeface="Arial Unicode MS" pitchFamily="34" charset="-128"/>
              </a:rPr>
              <a:t>of audit, with reference to applicable </a:t>
            </a:r>
            <a:r>
              <a:rPr lang="en-US" sz="1600" dirty="0" smtClean="0">
                <a:latin typeface="Book Antiqua" pitchFamily="18" charset="0"/>
                <a:ea typeface="Arial Unicode MS" pitchFamily="34" charset="-128"/>
                <a:cs typeface="Arial Unicode MS" pitchFamily="34" charset="-128"/>
              </a:rPr>
              <a:t>Statutes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Some </a:t>
            </a:r>
            <a:r>
              <a:rPr lang="en-US" sz="1600" dirty="0">
                <a:latin typeface="Book Antiqua" pitchFamily="18" charset="0"/>
                <a:ea typeface="Arial Unicode MS" pitchFamily="34" charset="-128"/>
                <a:cs typeface="Arial Unicode MS" pitchFamily="34" charset="-128"/>
              </a:rPr>
              <a:t>fraud and error may remain undetected due to the test nature of </a:t>
            </a:r>
            <a:r>
              <a:rPr lang="en-US" sz="1600" dirty="0" smtClean="0">
                <a:latin typeface="Book Antiqua" pitchFamily="18" charset="0"/>
                <a:ea typeface="Arial Unicode MS" pitchFamily="34" charset="-128"/>
                <a:cs typeface="Arial Unicode MS" pitchFamily="34" charset="-128"/>
              </a:rPr>
              <a:t>audit</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Unrestricted </a:t>
            </a:r>
            <a:r>
              <a:rPr lang="en-US" sz="1600" dirty="0">
                <a:latin typeface="Book Antiqua" pitchFamily="18" charset="0"/>
                <a:ea typeface="Arial Unicode MS" pitchFamily="34" charset="-128"/>
                <a:cs typeface="Arial Unicode MS" pitchFamily="34" charset="-128"/>
              </a:rPr>
              <a:t>access to any information, being available in any </a:t>
            </a:r>
            <a:r>
              <a:rPr lang="en-US" sz="1600" dirty="0" smtClean="0">
                <a:latin typeface="Book Antiqua" pitchFamily="18" charset="0"/>
                <a:ea typeface="Arial Unicode MS" pitchFamily="34" charset="-128"/>
                <a:cs typeface="Arial Unicode MS" pitchFamily="34" charset="-128"/>
              </a:rPr>
              <a:t>mode</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Fees </a:t>
            </a:r>
            <a:r>
              <a:rPr lang="en-US" sz="1600" dirty="0">
                <a:latin typeface="Book Antiqua" pitchFamily="18" charset="0"/>
                <a:ea typeface="Arial Unicode MS" pitchFamily="34" charset="-128"/>
                <a:cs typeface="Arial Unicode MS" pitchFamily="34" charset="-128"/>
              </a:rPr>
              <a:t>and billing </a:t>
            </a:r>
            <a:r>
              <a:rPr lang="en-US" sz="1600" dirty="0" smtClean="0">
                <a:latin typeface="Book Antiqua" pitchFamily="18" charset="0"/>
                <a:ea typeface="Arial Unicode MS" pitchFamily="34" charset="-128"/>
                <a:cs typeface="Arial Unicode MS" pitchFamily="34" charset="-128"/>
              </a:rPr>
              <a:t>arrangements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Involvements </a:t>
            </a:r>
            <a:r>
              <a:rPr lang="en-US" sz="1600" dirty="0">
                <a:latin typeface="Book Antiqua" pitchFamily="18" charset="0"/>
                <a:ea typeface="Arial Unicode MS" pitchFamily="34" charset="-128"/>
                <a:cs typeface="Arial Unicode MS" pitchFamily="34" charset="-128"/>
              </a:rPr>
              <a:t>of other auditors and </a:t>
            </a:r>
            <a:r>
              <a:rPr lang="en-US" sz="1600" dirty="0" smtClean="0">
                <a:latin typeface="Book Antiqua" pitchFamily="18" charset="0"/>
                <a:ea typeface="Arial Unicode MS" pitchFamily="34" charset="-128"/>
                <a:cs typeface="Arial Unicode MS" pitchFamily="34" charset="-128"/>
              </a:rPr>
              <a:t>experts</a:t>
            </a:r>
          </a:p>
          <a:p>
            <a:pPr>
              <a:lnSpc>
                <a:spcPct val="90000"/>
              </a:lnSpc>
              <a:buNone/>
            </a:pPr>
            <a:endParaRPr lang="en-US" sz="1600" b="1" dirty="0" smtClean="0">
              <a:latin typeface="Book Antiqua" pitchFamily="18" charset="0"/>
              <a:ea typeface="Arial Unicode MS" pitchFamily="34" charset="-128"/>
              <a:cs typeface="Arial Unicode MS" pitchFamily="34" charset="-128"/>
            </a:endParaRPr>
          </a:p>
          <a:p>
            <a:pPr>
              <a:lnSpc>
                <a:spcPct val="90000"/>
              </a:lnSpc>
              <a:buNone/>
            </a:pPr>
            <a:r>
              <a:rPr lang="en-US" sz="1600" b="1" dirty="0" smtClean="0">
                <a:latin typeface="Book Antiqua" pitchFamily="18" charset="0"/>
                <a:ea typeface="Arial Unicode MS" pitchFamily="34" charset="-128"/>
                <a:cs typeface="Arial Unicode MS" pitchFamily="34" charset="-128"/>
              </a:rPr>
              <a:t>3) Acceptance of a change in engagement</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Whenever an auditor is requested to change to an engagement with lower level  of</a:t>
            </a:r>
          </a:p>
          <a:p>
            <a:pPr indent="-274320">
              <a:lnSpc>
                <a:spcPct val="90000"/>
              </a:lnSpc>
              <a:buNone/>
            </a:pPr>
            <a:r>
              <a:rPr lang="en-US" sz="1600" dirty="0" smtClean="0">
                <a:latin typeface="Book Antiqua" pitchFamily="18" charset="0"/>
                <a:ea typeface="Arial Unicode MS" pitchFamily="34" charset="-128"/>
                <a:cs typeface="Arial Unicode MS" pitchFamily="34" charset="-128"/>
              </a:rPr>
              <a:t>       assurance</a:t>
            </a:r>
            <a:r>
              <a:rPr lang="en-US" sz="1600" dirty="0">
                <a:latin typeface="Book Antiqua" pitchFamily="18" charset="0"/>
                <a:ea typeface="Arial Unicode MS" pitchFamily="34" charset="-128"/>
                <a:cs typeface="Arial Unicode MS" pitchFamily="34" charset="-128"/>
              </a:rPr>
              <a:t>, if reasonable, should agree on new </a:t>
            </a:r>
            <a:r>
              <a:rPr lang="en-US" sz="1600" dirty="0" smtClean="0">
                <a:latin typeface="Book Antiqua" pitchFamily="18" charset="0"/>
                <a:ea typeface="Arial Unicode MS" pitchFamily="34" charset="-128"/>
                <a:cs typeface="Arial Unicode MS" pitchFamily="34" charset="-128"/>
              </a:rPr>
              <a:t>terms</a:t>
            </a:r>
          </a:p>
          <a:p>
            <a:pPr>
              <a:lnSpc>
                <a:spcPct val="90000"/>
              </a:lnSpc>
              <a:buAutoNum type="alphaLcParenR" startAt="2"/>
            </a:pPr>
            <a:r>
              <a:rPr lang="en-US" sz="1600" dirty="0" smtClean="0">
                <a:latin typeface="Book Antiqua" pitchFamily="18" charset="0"/>
                <a:ea typeface="Arial Unicode MS" pitchFamily="34" charset="-128"/>
                <a:cs typeface="Arial Unicode MS" pitchFamily="34" charset="-128"/>
              </a:rPr>
              <a:t>Before agreeing to change, the auditor should consider, any legal or contractual  implications of the change</a:t>
            </a:r>
          </a:p>
          <a:p>
            <a:pPr>
              <a:lnSpc>
                <a:spcPct val="90000"/>
              </a:lnSpc>
              <a:buAutoNum type="alphaLcParenR" startAt="2"/>
            </a:pPr>
            <a:r>
              <a:rPr lang="en-US" sz="1600" dirty="0" smtClean="0">
                <a:latin typeface="Book Antiqua" pitchFamily="18" charset="0"/>
                <a:ea typeface="Arial Unicode MS" pitchFamily="34" charset="-128"/>
                <a:cs typeface="Arial Unicode MS" pitchFamily="34" charset="-128"/>
              </a:rPr>
              <a:t>The auditor would not agree to change of engagement, unless justified in doing so.</a:t>
            </a:r>
            <a:br>
              <a:rPr lang="en-US" sz="1600" dirty="0" smtClean="0">
                <a:latin typeface="Book Antiqua" pitchFamily="18" charset="0"/>
                <a:ea typeface="Arial Unicode MS" pitchFamily="34" charset="-128"/>
                <a:cs typeface="Arial Unicode MS" pitchFamily="34" charset="-128"/>
              </a:rPr>
            </a:br>
            <a:r>
              <a:rPr lang="en-US" sz="1600" dirty="0" smtClean="0">
                <a:latin typeface="Book Antiqua" pitchFamily="18" charset="0"/>
                <a:ea typeface="Arial Unicode MS" pitchFamily="34" charset="-128"/>
                <a:cs typeface="Arial Unicode MS" pitchFamily="34" charset="-128"/>
              </a:rPr>
              <a:t>   </a:t>
            </a:r>
          </a:p>
          <a:p>
            <a:pPr>
              <a:lnSpc>
                <a:spcPct val="90000"/>
              </a:lnSpc>
            </a:pPr>
            <a:endParaRPr lang="en-US" sz="1600" dirty="0">
              <a:latin typeface="Book Antiqua" pitchFamily="18" charset="0"/>
              <a:ea typeface="Arial Unicode MS" pitchFamily="34" charset="-128"/>
              <a:cs typeface="Arial Unicode MS" pitchFamily="34" charset="-128"/>
            </a:endParaRPr>
          </a:p>
        </p:txBody>
      </p:sp>
      <p:sp>
        <p:nvSpPr>
          <p:cNvPr id="4" name="Rounded Rectangle 3"/>
          <p:cNvSpPr/>
          <p:nvPr/>
        </p:nvSpPr>
        <p:spPr>
          <a:xfrm>
            <a:off x="0" y="0"/>
            <a:ext cx="9144000" cy="914400"/>
          </a:xfrm>
          <a:prstGeom prst="roundRect">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i="1" u="sng" dirty="0" smtClean="0">
                <a:solidFill>
                  <a:srgbClr val="7030A0"/>
                </a:solidFill>
                <a:effectLst>
                  <a:outerShdw blurRad="38100" dist="38100" dir="2700000" algn="tl">
                    <a:srgbClr val="000000">
                      <a:alpha val="43137"/>
                    </a:srgbClr>
                  </a:outerShdw>
                </a:effectLst>
                <a:latin typeface="Comic Sans MS" pitchFamily="66" charset="0"/>
              </a:rPr>
              <a:t>AAS – 26</a:t>
            </a:r>
            <a:r>
              <a:rPr lang="en-US" sz="3200" i="1" dirty="0" smtClean="0">
                <a:solidFill>
                  <a:srgbClr val="7030A0"/>
                </a:solidFill>
                <a:effectLst>
                  <a:outerShdw blurRad="38100" dist="38100" dir="2700000" algn="tl">
                    <a:srgbClr val="000000">
                      <a:alpha val="43137"/>
                    </a:srgbClr>
                  </a:outerShdw>
                </a:effectLst>
                <a:latin typeface="Comic Sans MS" pitchFamily="66" charset="0"/>
              </a:rPr>
              <a:t/>
            </a:r>
            <a:br>
              <a:rPr lang="en-US" sz="3200" i="1" dirty="0" smtClean="0">
                <a:solidFill>
                  <a:srgbClr val="7030A0"/>
                </a:solidFill>
                <a:effectLst>
                  <a:outerShdw blurRad="38100" dist="38100" dir="2700000" algn="tl">
                    <a:srgbClr val="000000">
                      <a:alpha val="43137"/>
                    </a:srgbClr>
                  </a:outerShdw>
                </a:effectLst>
                <a:latin typeface="Comic Sans MS" pitchFamily="66" charset="0"/>
              </a:rPr>
            </a:br>
            <a:r>
              <a:rPr lang="en-US" sz="2800" i="1" dirty="0" smtClean="0">
                <a:solidFill>
                  <a:srgbClr val="7030A0"/>
                </a:solidFill>
                <a:effectLst>
                  <a:outerShdw blurRad="38100" dist="38100" dir="2700000" algn="tl">
                    <a:srgbClr val="000000">
                      <a:alpha val="43137"/>
                    </a:srgbClr>
                  </a:outerShdw>
                </a:effectLst>
                <a:latin typeface="Comic Sans MS" pitchFamily="66" charset="0"/>
              </a:rPr>
              <a:t>Terms Of Audit Engagement</a:t>
            </a:r>
            <a:endParaRPr lang="en-US" sz="3200" i="1" dirty="0">
              <a:solidFill>
                <a:srgbClr val="7030A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3">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3">
                                            <p:txEl>
                                              <p:pRg st="6" end="6"/>
                                            </p:txEl>
                                          </p:spTgt>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3">
                                            <p:txEl>
                                              <p:pRg st="7" end="7"/>
                                            </p:txEl>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additive="base">
                                        <p:cTn id="48"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3">
                                            <p:txEl>
                                              <p:pRg st="8" end="8"/>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additive="base">
                                        <p:cTn id="52"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3">
                                            <p:txEl>
                                              <p:pRg st="9" end="9"/>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 calcmode="lin" valueType="num">
                                      <p:cBhvr additive="base">
                                        <p:cTn id="56" dur="2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3">
                                            <p:txEl>
                                              <p:pRg st="10" end="10"/>
                                            </p:txEl>
                                          </p:spTgt>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 calcmode="lin" valueType="num">
                                      <p:cBhvr additive="base">
                                        <p:cTn id="60" dur="2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1" dur="2000" fill="hold"/>
                                        <p:tgtEl>
                                          <p:spTgt spid="3">
                                            <p:txEl>
                                              <p:pRg st="11" end="11"/>
                                            </p:txEl>
                                          </p:spTgt>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 calcmode="lin" valueType="num">
                                      <p:cBhvr additive="base">
                                        <p:cTn id="64" dur="2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5" dur="2000" fill="hold"/>
                                        <p:tgtEl>
                                          <p:spTgt spid="3">
                                            <p:txEl>
                                              <p:pRg st="13" end="13"/>
                                            </p:txEl>
                                          </p:spTgt>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
                                            <p:txEl>
                                              <p:pRg st="14" end="14"/>
                                            </p:txEl>
                                          </p:spTgt>
                                        </p:tgtEl>
                                        <p:attrNameLst>
                                          <p:attrName>style.visibility</p:attrName>
                                        </p:attrNameLst>
                                      </p:cBhvr>
                                      <p:to>
                                        <p:strVal val="visible"/>
                                      </p:to>
                                    </p:set>
                                    <p:anim calcmode="lin" valueType="num">
                                      <p:cBhvr additive="base">
                                        <p:cTn id="68" dur="2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9" dur="2000" fill="hold"/>
                                        <p:tgtEl>
                                          <p:spTgt spid="3">
                                            <p:txEl>
                                              <p:pRg st="14" end="14"/>
                                            </p:txEl>
                                          </p:spTgt>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 calcmode="lin" valueType="num">
                                      <p:cBhvr additive="base">
                                        <p:cTn id="72" dur="2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3">
                                            <p:txEl>
                                              <p:pRg st="15" end="15"/>
                                            </p:txEl>
                                          </p:spTgt>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3">
                                            <p:txEl>
                                              <p:pRg st="16" end="16"/>
                                            </p:txEl>
                                          </p:spTgt>
                                        </p:tgtEl>
                                        <p:attrNameLst>
                                          <p:attrName>style.visibility</p:attrName>
                                        </p:attrNameLst>
                                      </p:cBhvr>
                                      <p:to>
                                        <p:strVal val="visible"/>
                                      </p:to>
                                    </p:set>
                                    <p:anim calcmode="lin" valueType="num">
                                      <p:cBhvr additive="base">
                                        <p:cTn id="76" dur="20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7" dur="2000" fill="hold"/>
                                        <p:tgtEl>
                                          <p:spTgt spid="3">
                                            <p:txEl>
                                              <p:pRg st="16" end="16"/>
                                            </p:txEl>
                                          </p:spTgt>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3">
                                            <p:txEl>
                                              <p:pRg st="17" end="17"/>
                                            </p:txEl>
                                          </p:spTgt>
                                        </p:tgtEl>
                                        <p:attrNameLst>
                                          <p:attrName>style.visibility</p:attrName>
                                        </p:attrNameLst>
                                      </p:cBhvr>
                                      <p:to>
                                        <p:strVal val="visible"/>
                                      </p:to>
                                    </p:set>
                                    <p:anim calcmode="lin" valueType="num">
                                      <p:cBhvr additive="base">
                                        <p:cTn id="80" dur="20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1" dur="20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style>
          <a:lnRef idx="1">
            <a:schemeClr val="accent3"/>
          </a:lnRef>
          <a:fillRef idx="2">
            <a:schemeClr val="accent3"/>
          </a:fillRef>
          <a:effectRef idx="1">
            <a:schemeClr val="accent3"/>
          </a:effectRef>
          <a:fontRef idx="minor">
            <a:schemeClr val="dk1"/>
          </a:fontRef>
        </p:style>
        <p:txBody>
          <a:bodyPr>
            <a:noAutofit/>
          </a:bodyPr>
          <a:lstStyle/>
          <a:p>
            <a:r>
              <a:rPr lang="en-US" sz="2000" u="sng" dirty="0">
                <a:effectLst>
                  <a:outerShdw blurRad="38100" dist="38100" dir="2700000" algn="tl">
                    <a:srgbClr val="000000">
                      <a:alpha val="43137"/>
                    </a:srgbClr>
                  </a:outerShdw>
                </a:effectLst>
              </a:rPr>
              <a:t>AAS – 27</a:t>
            </a:r>
            <a:r>
              <a:rPr lang="en-US" sz="2000" dirty="0">
                <a:effectLst>
                  <a:outerShdw blurRad="38100" dist="38100" dir="2700000" algn="tl">
                    <a:srgbClr val="000000">
                      <a:alpha val="43137"/>
                    </a:srgbClr>
                  </a:outerShdw>
                </a:effectLst>
              </a:rPr>
              <a:t/>
            </a:r>
            <a:br>
              <a:rPr lang="en-US" sz="2000" dirty="0">
                <a:effectLst>
                  <a:outerShdw blurRad="38100" dist="38100" dir="2700000" algn="tl">
                    <a:srgbClr val="000000">
                      <a:alpha val="43137"/>
                    </a:srgbClr>
                  </a:outerShdw>
                </a:effectLst>
              </a:rPr>
            </a:br>
            <a:r>
              <a:rPr lang="en-US" sz="2000" u="sng" dirty="0">
                <a:effectLst>
                  <a:outerShdw blurRad="38100" dist="38100" dir="2700000" algn="tl">
                    <a:srgbClr val="000000">
                      <a:alpha val="43137"/>
                    </a:srgbClr>
                  </a:outerShdw>
                </a:effectLst>
              </a:rPr>
              <a:t>Communications Of Audit Matters With Those Charged With Governance</a:t>
            </a:r>
            <a:endParaRPr lang="en-US" sz="2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914400"/>
            <a:ext cx="9144000" cy="1143000"/>
          </a:xfrm>
          <a:ln>
            <a:solidFill>
              <a:schemeClr val="bg1"/>
            </a:solidFill>
          </a:ln>
        </p:spPr>
        <p:style>
          <a:lnRef idx="0">
            <a:schemeClr val="accent4"/>
          </a:lnRef>
          <a:fillRef idx="3">
            <a:schemeClr val="accent4"/>
          </a:fillRef>
          <a:effectRef idx="3">
            <a:schemeClr val="accent4"/>
          </a:effectRef>
          <a:fontRef idx="minor">
            <a:schemeClr val="lt1"/>
          </a:fontRef>
        </p:style>
        <p:txBody>
          <a:bodyPr>
            <a:noAutofit/>
          </a:bodyPr>
          <a:lstStyle/>
          <a:p>
            <a:pPr marL="514350" indent="-514350">
              <a:buAutoNum type="arabicParenR"/>
            </a:pPr>
            <a:r>
              <a:rPr lang="en-US" sz="2000" b="1" dirty="0" smtClean="0"/>
              <a:t>Governance</a:t>
            </a:r>
          </a:p>
          <a:p>
            <a:r>
              <a:rPr lang="en-US" sz="2000" dirty="0" smtClean="0"/>
              <a:t>It </a:t>
            </a:r>
            <a:r>
              <a:rPr lang="en-US" sz="2000" dirty="0"/>
              <a:t>means the role of persons entrusted with supervision, control &amp; direction of an entity</a:t>
            </a:r>
          </a:p>
        </p:txBody>
      </p:sp>
      <p:sp>
        <p:nvSpPr>
          <p:cNvPr id="139265" name="Rectangle 1"/>
          <p:cNvSpPr>
            <a:spLocks noChangeArrowheads="1"/>
          </p:cNvSpPr>
          <p:nvPr/>
        </p:nvSpPr>
        <p:spPr bwMode="auto">
          <a:xfrm>
            <a:off x="0" y="2057400"/>
            <a:ext cx="9144000" cy="1323439"/>
          </a:xfrm>
          <a:prstGeom prst="rect">
            <a:avLst/>
          </a:prstGeom>
          <a:ln>
            <a:solidFill>
              <a:schemeClr val="bg1"/>
            </a:solidFill>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ea typeface="Times New Roman" pitchFamily="18" charset="0"/>
              </a:rPr>
              <a:t>2) Audit Matters of Governance Interest</a:t>
            </a:r>
          </a:p>
          <a:p>
            <a:pPr marL="0" marR="0" lvl="0" indent="0"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chemeClr val="bg1"/>
                </a:solidFill>
                <a:effectLst/>
                <a:ea typeface="Times New Roman" pitchFamily="18" charset="0"/>
              </a:rPr>
              <a:t>Those matters that arise from the audit of F/S and are in opinion of the auditor, both  important and relevant to those charged with governance in overseeing the financial reporting and disclosure process</a:t>
            </a:r>
            <a:endParaRPr kumimoji="0" lang="en-US" sz="3200" b="0" i="0" u="none" strike="noStrike" cap="none" normalizeH="0" baseline="0" dirty="0" smtClean="0">
              <a:ln>
                <a:noFill/>
              </a:ln>
              <a:solidFill>
                <a:schemeClr val="bg1"/>
              </a:solidFill>
              <a:effectLst/>
            </a:endParaRPr>
          </a:p>
        </p:txBody>
      </p:sp>
      <p:sp>
        <p:nvSpPr>
          <p:cNvPr id="5" name="Rectangle 4"/>
          <p:cNvSpPr/>
          <p:nvPr/>
        </p:nvSpPr>
        <p:spPr>
          <a:xfrm>
            <a:off x="0" y="4419600"/>
            <a:ext cx="9144000" cy="369332"/>
          </a:xfrm>
          <a:prstGeom prst="rect">
            <a:avLst/>
          </a:prstGeom>
        </p:spPr>
        <p:txBody>
          <a:bodyPr wrap="square">
            <a:spAutoFit/>
          </a:bodyPr>
          <a:lstStyle/>
          <a:p>
            <a:endParaRPr lang="en-US" dirty="0"/>
          </a:p>
        </p:txBody>
      </p:sp>
      <p:graphicFrame>
        <p:nvGraphicFramePr>
          <p:cNvPr id="7" name="Diagram 6"/>
          <p:cNvGraphicFramePr/>
          <p:nvPr/>
        </p:nvGraphicFramePr>
        <p:xfrm>
          <a:off x="0" y="3429000"/>
          <a:ext cx="9144000" cy="3429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139265"/>
                                        </p:tgtEl>
                                        <p:attrNameLst>
                                          <p:attrName>style.visibility</p:attrName>
                                        </p:attrNameLst>
                                      </p:cBhvr>
                                      <p:to>
                                        <p:strVal val="visible"/>
                                      </p:to>
                                    </p:set>
                                    <p:anim calcmode="lin" valueType="num">
                                      <p:cBhvr additive="base">
                                        <p:cTn id="26" dur="2000" fill="hold"/>
                                        <p:tgtEl>
                                          <p:spTgt spid="139265"/>
                                        </p:tgtEl>
                                        <p:attrNameLst>
                                          <p:attrName>ppt_x</p:attrName>
                                        </p:attrNameLst>
                                      </p:cBhvr>
                                      <p:tavLst>
                                        <p:tav tm="0">
                                          <p:val>
                                            <p:strVal val="#ppt_x"/>
                                          </p:val>
                                        </p:tav>
                                        <p:tav tm="100000">
                                          <p:val>
                                            <p:strVal val="#ppt_x"/>
                                          </p:val>
                                        </p:tav>
                                      </p:tavLst>
                                    </p:anim>
                                    <p:anim calcmode="lin" valueType="num">
                                      <p:cBhvr additive="base">
                                        <p:cTn id="27" dur="2000" fill="hold"/>
                                        <p:tgtEl>
                                          <p:spTgt spid="139265"/>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amond(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P spid="139265" grpId="0" animBg="1"/>
      <p:bldGraphic spid="7"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3"/>
          </a:lnRef>
          <a:fillRef idx="2">
            <a:schemeClr val="accent3"/>
          </a:fillRef>
          <a:effectRef idx="1">
            <a:schemeClr val="accent3"/>
          </a:effectRef>
          <a:fontRef idx="minor">
            <a:schemeClr val="dk1"/>
          </a:fontRef>
        </p:style>
        <p:txBody>
          <a:bodyPr>
            <a:noAutofit/>
          </a:bodyPr>
          <a:lstStyle/>
          <a:p>
            <a:r>
              <a:rPr lang="en-US" sz="2400" u="sng" dirty="0">
                <a:effectLst>
                  <a:outerShdw blurRad="38100" dist="38100" dir="2700000" algn="tl">
                    <a:srgbClr val="000000">
                      <a:alpha val="43137"/>
                    </a:srgbClr>
                  </a:outerShdw>
                </a:effectLst>
              </a:rPr>
              <a:t>AAS – 27</a:t>
            </a:r>
            <a:r>
              <a:rPr lang="en-US" sz="2400" dirty="0">
                <a:effectLst>
                  <a:outerShdw blurRad="38100" dist="38100" dir="2700000" algn="tl">
                    <a:srgbClr val="000000">
                      <a:alpha val="43137"/>
                    </a:srgbClr>
                  </a:outerShdw>
                </a:effectLst>
              </a:rPr>
              <a:t/>
            </a:r>
            <a:br>
              <a:rPr lang="en-US" sz="2400" dirty="0">
                <a:effectLst>
                  <a:outerShdw blurRad="38100" dist="38100" dir="2700000" algn="tl">
                    <a:srgbClr val="000000">
                      <a:alpha val="43137"/>
                    </a:srgbClr>
                  </a:outerShdw>
                </a:effectLst>
              </a:rPr>
            </a:br>
            <a:r>
              <a:rPr lang="en-US" sz="2400" u="sng" dirty="0">
                <a:effectLst>
                  <a:outerShdw blurRad="38100" dist="38100" dir="2700000" algn="tl">
                    <a:srgbClr val="000000">
                      <a:alpha val="43137"/>
                    </a:srgbClr>
                  </a:outerShdw>
                </a:effectLst>
              </a:rPr>
              <a:t>Communications Of Audit Matters With Those Charged With </a:t>
            </a:r>
            <a:r>
              <a:rPr lang="en-US" sz="2400" u="sng" dirty="0" smtClean="0">
                <a:effectLst>
                  <a:outerShdw blurRad="38100" dist="38100" dir="2700000" algn="tl">
                    <a:srgbClr val="000000">
                      <a:alpha val="43137"/>
                    </a:srgbClr>
                  </a:outerShdw>
                </a:effectLst>
              </a:rPr>
              <a:t>Governance </a:t>
            </a:r>
            <a:r>
              <a:rPr lang="en-US" sz="2400" u="sng" dirty="0" err="1" smtClean="0">
                <a:effectLst>
                  <a:outerShdw blurRad="38100" dist="38100" dir="2700000" algn="tl">
                    <a:srgbClr val="000000">
                      <a:alpha val="43137"/>
                    </a:srgbClr>
                  </a:outerShdw>
                </a:effectLst>
              </a:rPr>
              <a:t>contd</a:t>
            </a:r>
            <a:r>
              <a:rPr lang="en-US" sz="2400" u="sng" dirty="0" smtClean="0">
                <a:effectLst>
                  <a:outerShdw blurRad="38100" dist="38100" dir="2700000" algn="tl">
                    <a:srgbClr val="000000">
                      <a:alpha val="43137"/>
                    </a:srgbClr>
                  </a:outerShdw>
                </a:effectLst>
              </a:rPr>
              <a:t>…</a:t>
            </a:r>
            <a:endParaRPr lang="en-US" sz="2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1447800"/>
            <a:ext cx="9144000" cy="2362200"/>
          </a:xfrm>
          <a:ln>
            <a:solidFill>
              <a:schemeClr val="bg1"/>
            </a:solidFill>
          </a:ln>
        </p:spPr>
        <p:style>
          <a:lnRef idx="0">
            <a:schemeClr val="accent4"/>
          </a:lnRef>
          <a:fillRef idx="3">
            <a:schemeClr val="accent4"/>
          </a:fillRef>
          <a:effectRef idx="3">
            <a:schemeClr val="accent4"/>
          </a:effectRef>
          <a:fontRef idx="minor">
            <a:schemeClr val="lt1"/>
          </a:fontRef>
        </p:style>
        <p:txBody>
          <a:bodyPr>
            <a:noAutofit/>
          </a:bodyPr>
          <a:lstStyle/>
          <a:p>
            <a:pPr marL="514350" indent="-514350">
              <a:buNone/>
            </a:pPr>
            <a:endParaRPr lang="en-US" sz="2400" b="1" dirty="0" smtClean="0"/>
          </a:p>
          <a:p>
            <a:pPr marL="514350" indent="-514350">
              <a:buNone/>
            </a:pPr>
            <a:r>
              <a:rPr lang="en-US" sz="2400" b="1" dirty="0" smtClean="0"/>
              <a:t>4</a:t>
            </a:r>
            <a:r>
              <a:rPr lang="en-US" sz="2400" b="1" dirty="0"/>
              <a:t>) Communication Of Such Matters</a:t>
            </a:r>
            <a:r>
              <a:rPr lang="en-US" sz="2400" dirty="0"/>
              <a:t/>
            </a:r>
            <a:br>
              <a:rPr lang="en-US" sz="2400" dirty="0"/>
            </a:br>
            <a:r>
              <a:rPr lang="en-US" sz="2400" dirty="0"/>
              <a:t>  a) on </a:t>
            </a:r>
            <a:r>
              <a:rPr lang="en-US" sz="2400" u="sng" dirty="0"/>
              <a:t>Timely Basis</a:t>
            </a:r>
            <a:br>
              <a:rPr lang="en-US" sz="2400" u="sng" dirty="0"/>
            </a:br>
            <a:r>
              <a:rPr lang="en-US" sz="2400" dirty="0"/>
              <a:t>  b) in </a:t>
            </a:r>
            <a:r>
              <a:rPr lang="en-US" sz="2400" u="sng" dirty="0"/>
              <a:t>Oral or Written form</a:t>
            </a:r>
            <a:r>
              <a:rPr lang="en-US" sz="2400" dirty="0"/>
              <a:t> depending upon :-</a:t>
            </a:r>
            <a:br>
              <a:rPr lang="en-US" sz="2400" dirty="0"/>
            </a:br>
            <a:r>
              <a:rPr lang="en-US" sz="2400" dirty="0"/>
              <a:t>       - size &amp; operating structure of the entity</a:t>
            </a:r>
            <a:br>
              <a:rPr lang="en-US" sz="2400" dirty="0"/>
            </a:br>
            <a:r>
              <a:rPr lang="en-US" sz="2400" dirty="0"/>
              <a:t>       - nature, sensitivity &amp; significance of the audit matters</a:t>
            </a:r>
          </a:p>
        </p:txBody>
      </p:sp>
      <p:sp>
        <p:nvSpPr>
          <p:cNvPr id="139265" name="Rectangle 1"/>
          <p:cNvSpPr>
            <a:spLocks noChangeArrowheads="1"/>
          </p:cNvSpPr>
          <p:nvPr/>
        </p:nvSpPr>
        <p:spPr bwMode="auto">
          <a:xfrm>
            <a:off x="0" y="3810000"/>
            <a:ext cx="9144000" cy="4154984"/>
          </a:xfrm>
          <a:prstGeom prst="rect">
            <a:avLst/>
          </a:prstGeom>
          <a:ln>
            <a:solidFill>
              <a:schemeClr val="bg1"/>
            </a:solidFill>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r>
              <a:rPr lang="en-US" sz="2400" dirty="0" smtClean="0"/>
              <a:t> 5) Laws and Regulations</a:t>
            </a:r>
            <a:br>
              <a:rPr lang="en-US" sz="2400" dirty="0" smtClean="0"/>
            </a:br>
            <a:r>
              <a:rPr lang="en-US" sz="2400" dirty="0" smtClean="0"/>
              <a:t>     </a:t>
            </a:r>
            <a:r>
              <a:rPr lang="en-US" sz="2400" u="sng" dirty="0" smtClean="0"/>
              <a:t>CASE – I</a:t>
            </a:r>
            <a:r>
              <a:rPr lang="en-US" sz="2400" dirty="0" smtClean="0"/>
              <a:t> :-</a:t>
            </a:r>
            <a:br>
              <a:rPr lang="en-US" sz="2400" dirty="0" smtClean="0"/>
            </a:br>
            <a:r>
              <a:rPr lang="en-US" sz="2400" dirty="0" smtClean="0"/>
              <a:t>     Sometimes professional pronouncements, legislations or regulations</a:t>
            </a:r>
          </a:p>
          <a:p>
            <a:r>
              <a:rPr lang="en-US" sz="2400" dirty="0" smtClean="0"/>
              <a:t>     etc. restrict the</a:t>
            </a:r>
            <a:br>
              <a:rPr lang="en-US" sz="2400" dirty="0" smtClean="0"/>
            </a:br>
            <a:r>
              <a:rPr lang="en-US" sz="2400" dirty="0" smtClean="0"/>
              <a:t>     auditor’s communication . Then, auditor may consult legal counsel.</a:t>
            </a:r>
          </a:p>
          <a:p>
            <a:endParaRPr lang="en-US" sz="2400" dirty="0" smtClean="0"/>
          </a:p>
          <a:p>
            <a:r>
              <a:rPr lang="en-US" sz="2400" dirty="0" smtClean="0"/>
              <a:t>    </a:t>
            </a:r>
            <a:r>
              <a:rPr lang="en-US" sz="2400" u="sng" dirty="0" smtClean="0"/>
              <a:t> CASE – II</a:t>
            </a:r>
            <a:r>
              <a:rPr lang="en-US" sz="2400" dirty="0" smtClean="0"/>
              <a:t> :-</a:t>
            </a:r>
            <a:br>
              <a:rPr lang="en-US" sz="2400" dirty="0" smtClean="0"/>
            </a:br>
            <a:r>
              <a:rPr lang="en-US" sz="2400" dirty="0" smtClean="0"/>
              <a:t>     Sometimes professional pronouncements, legislations or regulations </a:t>
            </a:r>
          </a:p>
          <a:p>
            <a:r>
              <a:rPr lang="en-US" sz="2400" dirty="0" smtClean="0"/>
              <a:t>     etc. impose the obligation of auditor’s communication.</a:t>
            </a:r>
            <a:br>
              <a:rPr lang="en-US" sz="2400" dirty="0" smtClean="0"/>
            </a:br>
            <a:endParaRPr lang="en-US" sz="2400" dirty="0" smtClean="0"/>
          </a:p>
          <a:p>
            <a:pPr marL="0" marR="0" lvl="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bg1"/>
              </a:solidFill>
              <a:effectLst/>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1"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9265"/>
                                        </p:tgtEl>
                                        <p:attrNameLst>
                                          <p:attrName>style.visibility</p:attrName>
                                        </p:attrNameLst>
                                      </p:cBhvr>
                                      <p:to>
                                        <p:strVal val="visible"/>
                                      </p:to>
                                    </p:set>
                                    <p:anim calcmode="lin" valueType="num">
                                      <p:cBhvr additive="base">
                                        <p:cTn id="24" dur="2000" fill="hold"/>
                                        <p:tgtEl>
                                          <p:spTgt spid="139265"/>
                                        </p:tgtEl>
                                        <p:attrNameLst>
                                          <p:attrName>ppt_x</p:attrName>
                                        </p:attrNameLst>
                                      </p:cBhvr>
                                      <p:tavLst>
                                        <p:tav tm="0">
                                          <p:val>
                                            <p:strVal val="0-#ppt_w/2"/>
                                          </p:val>
                                        </p:tav>
                                        <p:tav tm="100000">
                                          <p:val>
                                            <p:strVal val="#ppt_x"/>
                                          </p:val>
                                        </p:tav>
                                      </p:tavLst>
                                    </p:anim>
                                    <p:anim calcmode="lin" valueType="num">
                                      <p:cBhvr additive="base">
                                        <p:cTn id="25" dur="2000" fill="hold"/>
                                        <p:tgtEl>
                                          <p:spTgt spid="1392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1" build="p" animBg="1"/>
      <p:bldP spid="13926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Autofit/>
          </a:bodyPr>
          <a:lstStyle/>
          <a:p>
            <a:pPr algn="ctr"/>
            <a:r>
              <a:rPr lang="en-US" sz="2000" b="1" u="sng" dirty="0" smtClean="0">
                <a:solidFill>
                  <a:srgbClr val="00B0F0"/>
                </a:solidFill>
              </a:rPr>
              <a:t/>
            </a:r>
            <a:br>
              <a:rPr lang="en-US" sz="2000" b="1" u="sng" dirty="0" smtClean="0">
                <a:solidFill>
                  <a:srgbClr val="00B0F0"/>
                </a:solidFill>
              </a:rPr>
            </a:br>
            <a:r>
              <a:rPr lang="en-US" sz="2000" b="1" u="sng" dirty="0" smtClean="0">
                <a:solidFill>
                  <a:srgbClr val="00B0F0"/>
                </a:solidFill>
              </a:rPr>
              <a:t>AAS </a:t>
            </a:r>
            <a:r>
              <a:rPr lang="en-US" sz="2000" b="1" u="sng" dirty="0">
                <a:solidFill>
                  <a:srgbClr val="00B0F0"/>
                </a:solidFill>
              </a:rPr>
              <a:t>– 28</a:t>
            </a:r>
            <a:r>
              <a:rPr lang="en-US" sz="2000" b="1" dirty="0">
                <a:solidFill>
                  <a:srgbClr val="00B0F0"/>
                </a:solidFill>
              </a:rPr>
              <a:t/>
            </a:r>
            <a:br>
              <a:rPr lang="en-US" sz="2000" b="1" dirty="0">
                <a:solidFill>
                  <a:srgbClr val="00B0F0"/>
                </a:solidFill>
              </a:rPr>
            </a:br>
            <a:r>
              <a:rPr lang="en-US" sz="2000" b="1" u="sng" dirty="0">
                <a:solidFill>
                  <a:srgbClr val="00B0F0"/>
                </a:solidFill>
              </a:rPr>
              <a:t>The Auditor’s Report On Financial </a:t>
            </a:r>
            <a:r>
              <a:rPr lang="en-US" sz="2000" b="1" u="sng" dirty="0" smtClean="0">
                <a:solidFill>
                  <a:srgbClr val="00B0F0"/>
                </a:solidFill>
              </a:rPr>
              <a:t>Statements</a:t>
            </a:r>
            <a:endParaRPr lang="en-US" sz="1800" b="1" dirty="0">
              <a:solidFill>
                <a:srgbClr val="00B0F0"/>
              </a:solidFill>
            </a:endParaRPr>
          </a:p>
        </p:txBody>
      </p:sp>
      <p:sp>
        <p:nvSpPr>
          <p:cNvPr id="3" name="Content Placeholder 2"/>
          <p:cNvSpPr>
            <a:spLocks noGrp="1"/>
          </p:cNvSpPr>
          <p:nvPr>
            <p:ph sz="quarter" idx="1"/>
          </p:nvPr>
        </p:nvSpPr>
        <p:spPr>
          <a:xfrm>
            <a:off x="0" y="762000"/>
            <a:ext cx="8763000" cy="6096000"/>
          </a:xfrm>
        </p:spPr>
        <p:txBody>
          <a:bodyPr>
            <a:noAutofit/>
          </a:bodyPr>
          <a:lstStyle/>
          <a:p>
            <a:pPr>
              <a:buNone/>
            </a:pPr>
            <a:r>
              <a:rPr lang="en-US" sz="1700" b="1" dirty="0" smtClean="0">
                <a:solidFill>
                  <a:schemeClr val="accent3">
                    <a:lumMod val="50000"/>
                  </a:schemeClr>
                </a:solidFill>
              </a:rPr>
              <a:t>	1</a:t>
            </a:r>
            <a:r>
              <a:rPr lang="en-US" sz="1700" b="1" dirty="0">
                <a:solidFill>
                  <a:schemeClr val="accent3">
                    <a:lumMod val="50000"/>
                  </a:schemeClr>
                </a:solidFill>
              </a:rPr>
              <a:t>) Introduction</a:t>
            </a:r>
            <a:r>
              <a:rPr lang="en-US" sz="1700" dirty="0">
                <a:solidFill>
                  <a:schemeClr val="accent3">
                    <a:lumMod val="50000"/>
                  </a:schemeClr>
                </a:solidFill>
              </a:rPr>
              <a:t/>
            </a:r>
            <a:br>
              <a:rPr lang="en-US" sz="1700" dirty="0">
                <a:solidFill>
                  <a:schemeClr val="accent3">
                    <a:lumMod val="50000"/>
                  </a:schemeClr>
                </a:solidFill>
              </a:rPr>
            </a:br>
            <a:r>
              <a:rPr lang="en-US" sz="1700" dirty="0" smtClean="0">
                <a:solidFill>
                  <a:schemeClr val="accent3">
                    <a:lumMod val="50000"/>
                  </a:schemeClr>
                </a:solidFill>
              </a:rPr>
              <a:t>The </a:t>
            </a:r>
            <a:r>
              <a:rPr lang="en-US" sz="1700" dirty="0">
                <a:solidFill>
                  <a:schemeClr val="accent3">
                    <a:lumMod val="50000"/>
                  </a:schemeClr>
                </a:solidFill>
              </a:rPr>
              <a:t>auditor should review &amp; assess the conclusions drawn from the audit evidence</a:t>
            </a:r>
            <a:br>
              <a:rPr lang="en-US" sz="1700" dirty="0">
                <a:solidFill>
                  <a:schemeClr val="accent3">
                    <a:lumMod val="50000"/>
                  </a:schemeClr>
                </a:solidFill>
              </a:rPr>
            </a:br>
            <a:r>
              <a:rPr lang="en-US" sz="1700" dirty="0" smtClean="0">
                <a:solidFill>
                  <a:schemeClr val="accent3">
                    <a:lumMod val="50000"/>
                  </a:schemeClr>
                </a:solidFill>
              </a:rPr>
              <a:t> obtained </a:t>
            </a:r>
            <a:r>
              <a:rPr lang="en-US" sz="1700" dirty="0">
                <a:solidFill>
                  <a:schemeClr val="accent3">
                    <a:lumMod val="50000"/>
                  </a:schemeClr>
                </a:solidFill>
              </a:rPr>
              <a:t>on the basis for the expression of an opinion in the F/S</a:t>
            </a:r>
            <a:r>
              <a:rPr lang="en-US" sz="1700" dirty="0" smtClean="0">
                <a:solidFill>
                  <a:schemeClr val="accent3">
                    <a:lumMod val="50000"/>
                  </a:schemeClr>
                </a:solidFill>
              </a:rPr>
              <a:t>.</a:t>
            </a:r>
          </a:p>
          <a:p>
            <a:pPr>
              <a:buNone/>
            </a:pPr>
            <a:endParaRPr lang="en-US" sz="1700" dirty="0" smtClean="0">
              <a:solidFill>
                <a:schemeClr val="accent3">
                  <a:lumMod val="50000"/>
                </a:schemeClr>
              </a:solidFill>
            </a:endParaRPr>
          </a:p>
          <a:p>
            <a:pPr>
              <a:buNone/>
            </a:pPr>
            <a:r>
              <a:rPr lang="en-US" sz="1700" b="1" dirty="0" smtClean="0">
                <a:solidFill>
                  <a:schemeClr val="accent3">
                    <a:lumMod val="50000"/>
                  </a:schemeClr>
                </a:solidFill>
              </a:rPr>
              <a:t>	2</a:t>
            </a:r>
            <a:r>
              <a:rPr lang="en-US" sz="1700" b="1" dirty="0">
                <a:solidFill>
                  <a:schemeClr val="accent3">
                    <a:lumMod val="50000"/>
                  </a:schemeClr>
                </a:solidFill>
              </a:rPr>
              <a:t>) Basic Elements of an Audit Report</a:t>
            </a:r>
            <a:r>
              <a:rPr lang="en-US" sz="1700" dirty="0">
                <a:solidFill>
                  <a:schemeClr val="accent3">
                    <a:lumMod val="50000"/>
                  </a:schemeClr>
                </a:solidFill>
              </a:rPr>
              <a:t/>
            </a:r>
            <a:br>
              <a:rPr lang="en-US" sz="1700" dirty="0">
                <a:solidFill>
                  <a:schemeClr val="accent3">
                    <a:lumMod val="50000"/>
                  </a:schemeClr>
                </a:solidFill>
              </a:rPr>
            </a:br>
            <a:r>
              <a:rPr lang="en-US" sz="1700" dirty="0">
                <a:solidFill>
                  <a:schemeClr val="accent3">
                    <a:lumMod val="50000"/>
                  </a:schemeClr>
                </a:solidFill>
              </a:rPr>
              <a:t>   a) Title</a:t>
            </a:r>
            <a:br>
              <a:rPr lang="en-US" sz="1700" dirty="0">
                <a:solidFill>
                  <a:schemeClr val="accent3">
                    <a:lumMod val="50000"/>
                  </a:schemeClr>
                </a:solidFill>
              </a:rPr>
            </a:br>
            <a:r>
              <a:rPr lang="en-US" sz="1700" dirty="0">
                <a:solidFill>
                  <a:schemeClr val="accent3">
                    <a:lumMod val="50000"/>
                  </a:schemeClr>
                </a:solidFill>
              </a:rPr>
              <a:t>   b) Addressee</a:t>
            </a:r>
            <a:br>
              <a:rPr lang="en-US" sz="1700" dirty="0">
                <a:solidFill>
                  <a:schemeClr val="accent3">
                    <a:lumMod val="50000"/>
                  </a:schemeClr>
                </a:solidFill>
              </a:rPr>
            </a:br>
            <a:r>
              <a:rPr lang="en-US" sz="1700" dirty="0">
                <a:solidFill>
                  <a:schemeClr val="accent3">
                    <a:lumMod val="50000"/>
                  </a:schemeClr>
                </a:solidFill>
              </a:rPr>
              <a:t>   c) Opening / Introductory Paragraph</a:t>
            </a:r>
            <a:br>
              <a:rPr lang="en-US" sz="1700" dirty="0">
                <a:solidFill>
                  <a:schemeClr val="accent3">
                    <a:lumMod val="50000"/>
                  </a:schemeClr>
                </a:solidFill>
              </a:rPr>
            </a:br>
            <a:r>
              <a:rPr lang="en-US" sz="1700" dirty="0">
                <a:solidFill>
                  <a:schemeClr val="accent3">
                    <a:lumMod val="50000"/>
                  </a:schemeClr>
                </a:solidFill>
              </a:rPr>
              <a:t>   d) Scope </a:t>
            </a:r>
            <a:r>
              <a:rPr lang="en-US" sz="1700" dirty="0" smtClean="0">
                <a:solidFill>
                  <a:schemeClr val="accent3">
                    <a:lumMod val="50000"/>
                  </a:schemeClr>
                </a:solidFill>
              </a:rPr>
              <a:t>Paragraph</a:t>
            </a:r>
          </a:p>
          <a:p>
            <a:pPr>
              <a:buNone/>
            </a:pPr>
            <a:r>
              <a:rPr lang="en-US" sz="1700" dirty="0" smtClean="0">
                <a:solidFill>
                  <a:schemeClr val="accent3">
                    <a:lumMod val="50000"/>
                  </a:schemeClr>
                </a:solidFill>
              </a:rPr>
              <a:t>	   </a:t>
            </a:r>
            <a:r>
              <a:rPr lang="en-US" sz="1700" dirty="0">
                <a:solidFill>
                  <a:schemeClr val="accent3">
                    <a:lumMod val="50000"/>
                  </a:schemeClr>
                </a:solidFill>
              </a:rPr>
              <a:t>e) Opinion Paragraph</a:t>
            </a:r>
          </a:p>
          <a:p>
            <a:pPr>
              <a:buNone/>
            </a:pPr>
            <a:r>
              <a:rPr lang="en-US" sz="1700" dirty="0" smtClean="0">
                <a:solidFill>
                  <a:schemeClr val="accent3">
                    <a:lumMod val="50000"/>
                  </a:schemeClr>
                </a:solidFill>
              </a:rPr>
              <a:t>	   </a:t>
            </a:r>
            <a:r>
              <a:rPr lang="en-US" sz="1700" dirty="0">
                <a:solidFill>
                  <a:schemeClr val="accent3">
                    <a:lumMod val="50000"/>
                  </a:schemeClr>
                </a:solidFill>
              </a:rPr>
              <a:t>f) Date of Report</a:t>
            </a:r>
          </a:p>
          <a:p>
            <a:pPr>
              <a:buNone/>
            </a:pPr>
            <a:r>
              <a:rPr lang="en-US" sz="1700" dirty="0" smtClean="0">
                <a:solidFill>
                  <a:schemeClr val="accent3">
                    <a:lumMod val="50000"/>
                  </a:schemeClr>
                </a:solidFill>
              </a:rPr>
              <a:t>	   </a:t>
            </a:r>
            <a:r>
              <a:rPr lang="en-US" sz="1700" dirty="0">
                <a:solidFill>
                  <a:schemeClr val="accent3">
                    <a:lumMod val="50000"/>
                  </a:schemeClr>
                </a:solidFill>
              </a:rPr>
              <a:t>g) Place of Signature</a:t>
            </a:r>
            <a:br>
              <a:rPr lang="en-US" sz="1700" dirty="0">
                <a:solidFill>
                  <a:schemeClr val="accent3">
                    <a:lumMod val="50000"/>
                  </a:schemeClr>
                </a:solidFill>
              </a:rPr>
            </a:br>
            <a:r>
              <a:rPr lang="en-US" sz="1700" dirty="0">
                <a:solidFill>
                  <a:schemeClr val="accent3">
                    <a:lumMod val="50000"/>
                  </a:schemeClr>
                </a:solidFill>
              </a:rPr>
              <a:t>   h) Auditor’s </a:t>
            </a:r>
            <a:r>
              <a:rPr lang="en-US" sz="1700" dirty="0" smtClean="0">
                <a:solidFill>
                  <a:schemeClr val="accent3">
                    <a:lumMod val="50000"/>
                  </a:schemeClr>
                </a:solidFill>
              </a:rPr>
              <a:t>Signature</a:t>
            </a:r>
          </a:p>
          <a:p>
            <a:pPr>
              <a:buNone/>
            </a:pPr>
            <a:r>
              <a:rPr lang="en-US" sz="1700" dirty="0" smtClean="0">
                <a:solidFill>
                  <a:schemeClr val="accent3">
                    <a:lumMod val="50000"/>
                  </a:schemeClr>
                </a:solidFill>
              </a:rPr>
              <a:t>		</a:t>
            </a:r>
            <a:r>
              <a:rPr lang="en-US" sz="1700" dirty="0">
                <a:solidFill>
                  <a:schemeClr val="accent3">
                    <a:lumMod val="50000"/>
                  </a:schemeClr>
                </a:solidFill>
              </a:rPr>
              <a:t/>
            </a:r>
            <a:br>
              <a:rPr lang="en-US" sz="1700" dirty="0">
                <a:solidFill>
                  <a:schemeClr val="accent3">
                    <a:lumMod val="50000"/>
                  </a:schemeClr>
                </a:solidFill>
              </a:rPr>
            </a:br>
            <a:r>
              <a:rPr lang="en-US" sz="1700" b="1" dirty="0" smtClean="0">
                <a:solidFill>
                  <a:schemeClr val="accent3">
                    <a:lumMod val="50000"/>
                  </a:schemeClr>
                </a:solidFill>
              </a:rPr>
              <a:t>3</a:t>
            </a:r>
            <a:r>
              <a:rPr lang="en-US" sz="1700" b="1" dirty="0">
                <a:solidFill>
                  <a:schemeClr val="accent3">
                    <a:lumMod val="50000"/>
                  </a:schemeClr>
                </a:solidFill>
              </a:rPr>
              <a:t>) Matters that Do Affect Auditor’s Opinion</a:t>
            </a:r>
            <a:r>
              <a:rPr lang="en-US" sz="1700" dirty="0">
                <a:solidFill>
                  <a:schemeClr val="accent3">
                    <a:lumMod val="50000"/>
                  </a:schemeClr>
                </a:solidFill>
              </a:rPr>
              <a:t/>
            </a:r>
            <a:br>
              <a:rPr lang="en-US" sz="1700" dirty="0">
                <a:solidFill>
                  <a:schemeClr val="accent3">
                    <a:lumMod val="50000"/>
                  </a:schemeClr>
                </a:solidFill>
              </a:rPr>
            </a:br>
            <a:r>
              <a:rPr lang="en-US" sz="1700" dirty="0">
                <a:solidFill>
                  <a:schemeClr val="accent3">
                    <a:lumMod val="50000"/>
                  </a:schemeClr>
                </a:solidFill>
              </a:rPr>
              <a:t>    </a:t>
            </a:r>
            <a:r>
              <a:rPr lang="en-US" sz="1700" u="sng" dirty="0">
                <a:solidFill>
                  <a:schemeClr val="accent3">
                    <a:lumMod val="50000"/>
                  </a:schemeClr>
                </a:solidFill>
              </a:rPr>
              <a:t>Factors*</a:t>
            </a:r>
            <a:r>
              <a:rPr lang="en-US" sz="1700" dirty="0">
                <a:solidFill>
                  <a:schemeClr val="accent3">
                    <a:lumMod val="50000"/>
                  </a:schemeClr>
                </a:solidFill>
              </a:rPr>
              <a:t> that may result in other than an Unqualified Opinion:-</a:t>
            </a:r>
          </a:p>
          <a:p>
            <a:pPr>
              <a:buNone/>
            </a:pPr>
            <a:r>
              <a:rPr lang="en-US" sz="1700" dirty="0" smtClean="0">
                <a:solidFill>
                  <a:schemeClr val="accent3">
                    <a:lumMod val="50000"/>
                  </a:schemeClr>
                </a:solidFill>
              </a:rPr>
              <a:t>	   </a:t>
            </a:r>
            <a:r>
              <a:rPr lang="en-US" sz="1700" dirty="0">
                <a:solidFill>
                  <a:schemeClr val="accent3">
                    <a:lumMod val="50000"/>
                  </a:schemeClr>
                </a:solidFill>
              </a:rPr>
              <a:t>a) Limitation of scope</a:t>
            </a:r>
            <a:br>
              <a:rPr lang="en-US" sz="1700" dirty="0">
                <a:solidFill>
                  <a:schemeClr val="accent3">
                    <a:lumMod val="50000"/>
                  </a:schemeClr>
                </a:solidFill>
              </a:rPr>
            </a:br>
            <a:r>
              <a:rPr lang="en-US" sz="1700" dirty="0">
                <a:solidFill>
                  <a:schemeClr val="accent3">
                    <a:lumMod val="50000"/>
                  </a:schemeClr>
                </a:solidFill>
              </a:rPr>
              <a:t>   b) Disagreement with Management</a:t>
            </a:r>
          </a:p>
          <a:p>
            <a:pPr>
              <a:buNone/>
            </a:pPr>
            <a:r>
              <a:rPr lang="en-US" sz="1700" dirty="0" smtClean="0">
                <a:solidFill>
                  <a:schemeClr val="accent3">
                    <a:lumMod val="50000"/>
                  </a:schemeClr>
                </a:solidFill>
              </a:rPr>
              <a:t>	   </a:t>
            </a:r>
            <a:r>
              <a:rPr lang="en-US" sz="1700" dirty="0">
                <a:solidFill>
                  <a:schemeClr val="accent3">
                    <a:lumMod val="50000"/>
                  </a:schemeClr>
                </a:solidFill>
              </a:rPr>
              <a:t>c) Uncertainty </a:t>
            </a:r>
            <a:r>
              <a:rPr lang="en-US" sz="1700" dirty="0" err="1">
                <a:solidFill>
                  <a:schemeClr val="accent3">
                    <a:lumMod val="50000"/>
                  </a:schemeClr>
                </a:solidFill>
              </a:rPr>
              <a:t>eg</a:t>
            </a:r>
            <a:r>
              <a:rPr lang="en-US" sz="1700" dirty="0">
                <a:solidFill>
                  <a:schemeClr val="accent3">
                    <a:lumMod val="50000"/>
                  </a:schemeClr>
                </a:solidFill>
              </a:rPr>
              <a:t>. Litigation involving legal claims of the </a:t>
            </a:r>
            <a:r>
              <a:rPr lang="en-US" sz="1700" dirty="0" smtClean="0">
                <a:solidFill>
                  <a:schemeClr val="accent3">
                    <a:lumMod val="50000"/>
                  </a:schemeClr>
                </a:solidFill>
              </a:rPr>
              <a:t>company</a:t>
            </a:r>
            <a:endParaRPr lang="en-US" sz="1700" dirty="0">
              <a:solidFill>
                <a:schemeClr val="accent3">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20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20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20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2000"/>
                                        <p:tgtEl>
                                          <p:spTgt spid="3">
                                            <p:txEl>
                                              <p:pRg st="4" end="4"/>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2000"/>
                                        <p:tgtEl>
                                          <p:spTgt spid="3">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2000"/>
                                        <p:tgtEl>
                                          <p:spTgt spid="3">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ipe(down)">
                                      <p:cBhvr>
                                        <p:cTn id="30" dur="2000"/>
                                        <p:tgtEl>
                                          <p:spTgt spid="3">
                                            <p:txEl>
                                              <p:pRg st="7" end="7"/>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wipe(down)">
                                      <p:cBhvr>
                                        <p:cTn id="33"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pPr algn="ctr"/>
            <a:r>
              <a:rPr lang="en-US" sz="2400" b="1" u="sng" dirty="0" smtClean="0">
                <a:solidFill>
                  <a:srgbClr val="00B0F0"/>
                </a:solidFill>
              </a:rPr>
              <a:t/>
            </a:r>
            <a:br>
              <a:rPr lang="en-US" sz="2400" b="1" u="sng" dirty="0" smtClean="0">
                <a:solidFill>
                  <a:srgbClr val="00B0F0"/>
                </a:solidFill>
              </a:rPr>
            </a:br>
            <a:r>
              <a:rPr lang="en-US" sz="2400" b="1" u="sng" dirty="0" smtClean="0">
                <a:solidFill>
                  <a:srgbClr val="00B0F0"/>
                </a:solidFill>
              </a:rPr>
              <a:t>AAS </a:t>
            </a:r>
            <a:r>
              <a:rPr lang="en-US" sz="2400" b="1" u="sng" dirty="0">
                <a:solidFill>
                  <a:srgbClr val="00B0F0"/>
                </a:solidFill>
              </a:rPr>
              <a:t>– 28</a:t>
            </a:r>
            <a:r>
              <a:rPr lang="en-US" sz="2400" b="1" dirty="0">
                <a:solidFill>
                  <a:srgbClr val="00B0F0"/>
                </a:solidFill>
              </a:rPr>
              <a:t/>
            </a:r>
            <a:br>
              <a:rPr lang="en-US" sz="2400" b="1" dirty="0">
                <a:solidFill>
                  <a:srgbClr val="00B0F0"/>
                </a:solidFill>
              </a:rPr>
            </a:br>
            <a:r>
              <a:rPr lang="en-US" sz="2400" b="1" u="sng" dirty="0">
                <a:solidFill>
                  <a:srgbClr val="00B0F0"/>
                </a:solidFill>
              </a:rPr>
              <a:t>The Auditor’s Report On Financial </a:t>
            </a:r>
            <a:r>
              <a:rPr lang="en-US" sz="2400" b="1" u="sng" dirty="0" smtClean="0">
                <a:solidFill>
                  <a:srgbClr val="00B0F0"/>
                </a:solidFill>
              </a:rPr>
              <a:t>Statements</a:t>
            </a:r>
            <a:endParaRPr lang="en-US" sz="2000" b="1" dirty="0">
              <a:solidFill>
                <a:srgbClr val="00B0F0"/>
              </a:solidFill>
            </a:endParaRPr>
          </a:p>
        </p:txBody>
      </p:sp>
      <p:graphicFrame>
        <p:nvGraphicFramePr>
          <p:cNvPr id="5" name="Table 4"/>
          <p:cNvGraphicFramePr>
            <a:graphicFrameLocks noGrp="1"/>
          </p:cNvGraphicFramePr>
          <p:nvPr/>
        </p:nvGraphicFramePr>
        <p:xfrm>
          <a:off x="228600" y="1676400"/>
          <a:ext cx="8382000" cy="2362200"/>
        </p:xfrm>
        <a:graphic>
          <a:graphicData uri="http://schemas.openxmlformats.org/drawingml/2006/table">
            <a:tbl>
              <a:tblPr/>
              <a:tblGrid>
                <a:gridCol w="814915"/>
                <a:gridCol w="2364647"/>
                <a:gridCol w="2364647"/>
                <a:gridCol w="2837791"/>
              </a:tblGrid>
              <a:tr h="590550">
                <a:tc>
                  <a:txBody>
                    <a:bodyPr/>
                    <a:lstStyle/>
                    <a:p>
                      <a:pPr marL="0" marR="0" algn="ctr">
                        <a:spcBef>
                          <a:spcPts val="0"/>
                        </a:spcBef>
                        <a:spcAft>
                          <a:spcPts val="0"/>
                        </a:spcAft>
                      </a:pPr>
                      <a:r>
                        <a:rPr lang="en-US" sz="1800" b="1" baseline="0" dirty="0" err="1">
                          <a:latin typeface="Times New Roman"/>
                          <a:ea typeface="Times New Roman"/>
                        </a:rPr>
                        <a:t>S.No</a:t>
                      </a:r>
                      <a:r>
                        <a:rPr lang="en-US" sz="1800" b="1" baseline="0" dirty="0">
                          <a:latin typeface="Times New Roman"/>
                          <a:ea typeface="Times New Roman"/>
                        </a:rPr>
                        <a:t>.</a:t>
                      </a:r>
                      <a:endParaRPr lang="en-US" sz="1800" baseline="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baseline="0" dirty="0">
                          <a:latin typeface="Times New Roman"/>
                          <a:ea typeface="Times New Roman"/>
                        </a:rPr>
                        <a:t>Type of Opinion to be Framed</a:t>
                      </a:r>
                      <a:endParaRPr lang="en-US" sz="1800" baseline="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u="sng" baseline="0">
                          <a:latin typeface="Times New Roman"/>
                          <a:ea typeface="Times New Roman"/>
                        </a:rPr>
                        <a:t>Factors*</a:t>
                      </a:r>
                      <a:r>
                        <a:rPr lang="en-US" sz="1800" b="1" baseline="0">
                          <a:latin typeface="Times New Roman"/>
                          <a:ea typeface="Times New Roman"/>
                        </a:rPr>
                        <a:t> affecting Auditor’s Opinion</a:t>
                      </a:r>
                      <a:endParaRPr lang="en-US" sz="1800" baseline="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baseline="0">
                          <a:latin typeface="Times New Roman"/>
                          <a:ea typeface="Times New Roman"/>
                        </a:rPr>
                        <a:t>Whether</a:t>
                      </a:r>
                      <a:r>
                        <a:rPr lang="en-US" sz="1800" baseline="0">
                          <a:latin typeface="Times New Roman"/>
                          <a:ea typeface="Times New Roman"/>
                        </a:rPr>
                        <a:t> </a:t>
                      </a:r>
                      <a:r>
                        <a:rPr lang="en-US" sz="1800" baseline="0">
                          <a:solidFill>
                            <a:srgbClr val="0000FF"/>
                          </a:solidFill>
                          <a:latin typeface="Times New Roman"/>
                          <a:ea typeface="Times New Roman"/>
                        </a:rPr>
                        <a:t>“True &amp; Fair”</a:t>
                      </a:r>
                      <a:r>
                        <a:rPr lang="en-US" sz="1800" baseline="0">
                          <a:latin typeface="Times New Roman"/>
                          <a:ea typeface="Times New Roman"/>
                        </a:rPr>
                        <a:t> </a:t>
                      </a:r>
                      <a:r>
                        <a:rPr lang="en-US" sz="1800" b="1" baseline="0">
                          <a:latin typeface="Times New Roman"/>
                          <a:ea typeface="Times New Roman"/>
                        </a:rPr>
                        <a:t>View is</a:t>
                      </a:r>
                      <a:r>
                        <a:rPr lang="en-US" sz="1800" baseline="0">
                          <a:latin typeface="Times New Roman"/>
                          <a:ea typeface="Times New Roman"/>
                        </a:rPr>
                        <a:t> </a:t>
                      </a:r>
                      <a:r>
                        <a:rPr lang="en-US" sz="1800" baseline="0">
                          <a:solidFill>
                            <a:srgbClr val="0000FF"/>
                          </a:solidFill>
                          <a:latin typeface="Times New Roman"/>
                          <a:ea typeface="Times New Roman"/>
                        </a:rPr>
                        <a:t>Affected</a:t>
                      </a:r>
                      <a:r>
                        <a:rPr lang="en-US" sz="1800" baseline="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Qualified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Not having Material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solidFill>
                            <a:srgbClr val="0000FF"/>
                          </a:solidFill>
                          <a:latin typeface="Times New Roman"/>
                          <a:ea typeface="Times New Roman"/>
                        </a:rPr>
                        <a:t>NOT</a:t>
                      </a:r>
                      <a:r>
                        <a:rPr lang="en-US" sz="1800" baseline="0">
                          <a:latin typeface="Times New Roman"/>
                          <a:ea typeface="Times New Roman"/>
                        </a:rPr>
                        <a:t>, Affected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Disclaimer of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Having a Significant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Can’t Conclude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Adverse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Having a Very Material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solidFill>
                            <a:srgbClr val="0000FF"/>
                          </a:solidFill>
                          <a:latin typeface="Times New Roman"/>
                          <a:ea typeface="Times New Roman"/>
                        </a:rPr>
                        <a:t>YES</a:t>
                      </a:r>
                      <a:r>
                        <a:rPr lang="en-US" sz="1800" baseline="0" dirty="0">
                          <a:latin typeface="Times New Roman"/>
                          <a:ea typeface="Times New Roman"/>
                        </a:rPr>
                        <a:t>, Affected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ontent Placeholder 5"/>
          <p:cNvSpPr>
            <a:spLocks noGrp="1"/>
          </p:cNvSpPr>
          <p:nvPr>
            <p:ph sz="quarter" idx="1"/>
          </p:nvPr>
        </p:nvSpPr>
        <p:spPr>
          <a:xfrm>
            <a:off x="0" y="914400"/>
            <a:ext cx="8763000" cy="609600"/>
          </a:xfrm>
        </p:spPr>
        <p:txBody>
          <a:bodyPr>
            <a:normAutofit fontScale="85000" lnSpcReduction="10000"/>
          </a:bodyPr>
          <a:lstStyle/>
          <a:p>
            <a:pPr>
              <a:buNone/>
            </a:pPr>
            <a:endParaRPr lang="en-US" sz="1800" dirty="0" smtClean="0"/>
          </a:p>
          <a:p>
            <a:pPr>
              <a:buNone/>
            </a:pPr>
            <a:r>
              <a:rPr lang="en-US" sz="1800" b="1" dirty="0" smtClean="0">
                <a:solidFill>
                  <a:schemeClr val="accent3">
                    <a:lumMod val="50000"/>
                  </a:schemeClr>
                </a:solidFill>
              </a:rPr>
              <a:t>	TABLE SHOWING FACTORS AND IT’s EFFECTS ON AUDITOR’s REPORT</a:t>
            </a:r>
            <a:endParaRPr lang="en-US" sz="1800" b="1" dirty="0">
              <a:solidFill>
                <a:schemeClr val="accent3">
                  <a:lumMod val="50000"/>
                </a:schemeClr>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0"/>
            <a:ext cx="9144000" cy="830997"/>
          </a:xfrm>
          <a:prstGeom prst="rect">
            <a:avLst/>
          </a:prstGeom>
          <a:solidFill>
            <a:srgbClr val="00206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AAS-2</a:t>
            </a:r>
            <a:endParaRPr kumimoji="0" lang="en-US"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Objective and Scope of The Audit of Financial Statements</a:t>
            </a:r>
            <a:endParaRPr kumimoji="0" lang="en-US" sz="3200" b="0" i="1" u="none" strike="noStrike" cap="none" normalizeH="0" baseline="0" dirty="0" smtClean="0">
              <a:ln>
                <a:noFill/>
              </a:ln>
              <a:solidFill>
                <a:schemeClr val="tx1"/>
              </a:solidFill>
              <a:effectLst/>
              <a:latin typeface="Arial" pitchFamily="34" charset="0"/>
            </a:endParaRPr>
          </a:p>
        </p:txBody>
      </p:sp>
      <p:sp>
        <p:nvSpPr>
          <p:cNvPr id="16386" name="Rectangle 2"/>
          <p:cNvSpPr>
            <a:spLocks noChangeArrowheads="1"/>
          </p:cNvSpPr>
          <p:nvPr/>
        </p:nvSpPr>
        <p:spPr bwMode="auto">
          <a:xfrm>
            <a:off x="0" y="838200"/>
            <a:ext cx="9144000" cy="6019799"/>
          </a:xfrm>
          <a:prstGeom prst="rect">
            <a:avLst/>
          </a:prstGeom>
          <a:noFill/>
          <a:ln w="9525">
            <a:solidFill>
              <a:schemeClr val="accent2">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defTabSz="914400" rtl="0" eaLnBrk="1" fontAlgn="base" latinLnBrk="0" hangingPunct="1">
              <a:lnSpc>
                <a:spcPct val="100000"/>
              </a:lnSpc>
              <a:spcBef>
                <a:spcPct val="0"/>
              </a:spcBef>
              <a:spcAft>
                <a:spcPct val="0"/>
              </a:spcAft>
              <a:buClrTx/>
              <a:buSzTx/>
              <a:buFontTx/>
              <a:buAutoNum type="arabicParenR"/>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Objective</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r>
            <a:br>
              <a:rPr kumimoji="0" lang="en-US" sz="2000" b="0" i="0" u="none" strike="noStrike" cap="none" normalizeH="0" baseline="0" dirty="0" smtClean="0">
                <a:ln>
                  <a:noFill/>
                </a:ln>
                <a:solidFill>
                  <a:srgbClr val="002060"/>
                </a:solidFill>
                <a:effectLst/>
                <a:latin typeface="Arial" pitchFamily="34" charset="0"/>
                <a:ea typeface="Times New Roman" pitchFamily="18" charset="0"/>
              </a:rPr>
            </a:b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To express an Opinion</a:t>
            </a:r>
          </a:p>
          <a:p>
            <a:pPr marL="342900" marR="0" lvl="0" indent="-342900" defTabSz="914400" rtl="0" eaLnBrk="1" fontAlgn="base" latinLnBrk="0" hangingPunct="1">
              <a:lnSpc>
                <a:spcPct val="100000"/>
              </a:lnSpc>
              <a:spcBef>
                <a:spcPct val="0"/>
              </a:spcBef>
              <a:spcAft>
                <a:spcPct val="0"/>
              </a:spcAft>
              <a:buClrTx/>
              <a:buSzTx/>
              <a:tabLst/>
            </a:pP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2060"/>
                </a:solidFill>
                <a:effectLst/>
                <a:latin typeface="Arial" pitchFamily="34" charset="0"/>
                <a:ea typeface="Times New Roman" pitchFamily="18" charset="0"/>
              </a:rPr>
              <a:t>2)   </a:t>
            </a: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Responsibility of Financial Statements (F/S)</a:t>
            </a: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Audit of F/S, does not relieve the Management of it’s responsibility for </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maintaining proper records.</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Duty of the Management to devise A/c Policies, Internal Control measures.</a:t>
            </a:r>
          </a:p>
          <a:p>
            <a:pPr marL="0" marR="0" lvl="0" indent="0"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3)   Scope</a:t>
            </a:r>
            <a:endParaRPr kumimoji="0" lang="en-US" sz="2000"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As per the terms of Engagement / Relevant Law / Pronouncements of ICAI </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etc.</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However, in no case the scope of the audit can override any statutory</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provision.</a:t>
            </a: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4) Organizing an Audit</a:t>
            </a:r>
          </a:p>
          <a:p>
            <a:pPr marL="0" marR="0" lvl="0" indent="0"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5) Inherent Limitations of Audit</a:t>
            </a:r>
            <a:endParaRPr kumimoji="0" lang="en-US" sz="2000"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Extend the audit procedures, if any indication of fraud / error, which is likely</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to result misstatement. If any constraints, give Qualified / Disclaimer of  </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opinion.</a:t>
            </a:r>
            <a:endParaRPr kumimoji="0" lang="en-US" sz="3200" b="0" i="0" u="none" strike="noStrike" cap="none" normalizeH="0" baseline="0" dirty="0" smtClean="0">
              <a:ln>
                <a:noFill/>
              </a:ln>
              <a:solidFill>
                <a:srgbClr val="002060"/>
              </a:solidFill>
              <a:effectLst/>
              <a:latin typeface="Arial" pitchFamily="34" charset="0"/>
            </a:endParaRP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5">
                                            <p:bg/>
                                          </p:spTgt>
                                        </p:tgtEl>
                                        <p:attrNameLst>
                                          <p:attrName>style.visibility</p:attrName>
                                        </p:attrNameLst>
                                      </p:cBhvr>
                                      <p:to>
                                        <p:strVal val="visible"/>
                                      </p:to>
                                    </p:set>
                                    <p:animEffect transition="in" filter="fade">
                                      <p:cBhvr>
                                        <p:cTn id="7" dur="2000"/>
                                        <p:tgtEl>
                                          <p:spTgt spid="1638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5">
                                            <p:txEl>
                                              <p:pRg st="0" end="0"/>
                                            </p:txEl>
                                          </p:spTgt>
                                        </p:tgtEl>
                                        <p:attrNameLst>
                                          <p:attrName>style.visibility</p:attrName>
                                        </p:attrNameLst>
                                      </p:cBhvr>
                                      <p:to>
                                        <p:strVal val="visible"/>
                                      </p:to>
                                    </p:set>
                                    <p:animEffect transition="in" filter="fade">
                                      <p:cBhvr>
                                        <p:cTn id="10" dur="2000"/>
                                        <p:tgtEl>
                                          <p:spTgt spid="1638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5">
                                            <p:txEl>
                                              <p:pRg st="1" end="1"/>
                                            </p:txEl>
                                          </p:spTgt>
                                        </p:tgtEl>
                                        <p:attrNameLst>
                                          <p:attrName>style.visibility</p:attrName>
                                        </p:attrNameLst>
                                      </p:cBhvr>
                                      <p:to>
                                        <p:strVal val="visible"/>
                                      </p:to>
                                    </p:set>
                                    <p:animEffect transition="in" filter="fade">
                                      <p:cBhvr>
                                        <p:cTn id="13" dur="2000"/>
                                        <p:tgtEl>
                                          <p:spTgt spid="1638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2" nodeType="clickEffect">
                                  <p:stCondLst>
                                    <p:cond delay="0"/>
                                  </p:stCondLst>
                                  <p:childTnLst>
                                    <p:set>
                                      <p:cBhvr>
                                        <p:cTn id="17" dur="1" fill="hold">
                                          <p:stCondLst>
                                            <p:cond delay="0"/>
                                          </p:stCondLst>
                                        </p:cTn>
                                        <p:tgtEl>
                                          <p:spTgt spid="16386"/>
                                        </p:tgtEl>
                                        <p:attrNameLst>
                                          <p:attrName>style.visibility</p:attrName>
                                        </p:attrNameLst>
                                      </p:cBhvr>
                                      <p:to>
                                        <p:strVal val="visible"/>
                                      </p:to>
                                    </p:set>
                                    <p:anim calcmode="lin" valueType="num">
                                      <p:cBhvr additive="base">
                                        <p:cTn id="18" dur="2000" fill="hold"/>
                                        <p:tgtEl>
                                          <p:spTgt spid="16386"/>
                                        </p:tgtEl>
                                        <p:attrNameLst>
                                          <p:attrName>ppt_x</p:attrName>
                                        </p:attrNameLst>
                                      </p:cBhvr>
                                      <p:tavLst>
                                        <p:tav tm="0">
                                          <p:val>
                                            <p:strVal val="#ppt_x"/>
                                          </p:val>
                                        </p:tav>
                                        <p:tav tm="100000">
                                          <p:val>
                                            <p:strVal val="#ppt_x"/>
                                          </p:val>
                                        </p:tav>
                                      </p:tavLst>
                                    </p:anim>
                                    <p:anim calcmode="lin" valueType="num">
                                      <p:cBhvr additive="base">
                                        <p:cTn id="19" dur="20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grpId="3" nodeType="clickEffect">
                                  <p:stCondLst>
                                    <p:cond delay="0"/>
                                  </p:stCondLst>
                                  <p:childTnLst>
                                    <p:animEffect transition="out" filter="checkerboard(across)">
                                      <p:cBhvr>
                                        <p:cTn id="23" dur="2000"/>
                                        <p:tgtEl>
                                          <p:spTgt spid="16386"/>
                                        </p:tgtEl>
                                      </p:cBhvr>
                                    </p:animEffect>
                                    <p:set>
                                      <p:cBhvr>
                                        <p:cTn id="24" dur="1" fill="hold">
                                          <p:stCondLst>
                                            <p:cond delay="1999"/>
                                          </p:stCondLst>
                                        </p:cTn>
                                        <p:tgtEl>
                                          <p:spTgt spid="16386"/>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2000"/>
                                        <p:tgtEl>
                                          <p:spTgt spid="16385">
                                            <p:txEl>
                                              <p:pRg st="0" end="0"/>
                                            </p:txEl>
                                          </p:spTgt>
                                        </p:tgtEl>
                                      </p:cBhvr>
                                    </p:animEffect>
                                    <p:set>
                                      <p:cBhvr>
                                        <p:cTn id="27" dur="1" fill="hold">
                                          <p:stCondLst>
                                            <p:cond delay="1999"/>
                                          </p:stCondLst>
                                        </p:cTn>
                                        <p:tgtEl>
                                          <p:spTgt spid="16385">
                                            <p:txEl>
                                              <p:pRg st="0" end="0"/>
                                            </p:txEl>
                                          </p:spTgt>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2000"/>
                                        <p:tgtEl>
                                          <p:spTgt spid="16385">
                                            <p:txEl>
                                              <p:pRg st="1" end="1"/>
                                            </p:txEl>
                                          </p:spTgt>
                                        </p:tgtEl>
                                      </p:cBhvr>
                                    </p:animEffect>
                                    <p:set>
                                      <p:cBhvr>
                                        <p:cTn id="30" dur="1" fill="hold">
                                          <p:stCondLst>
                                            <p:cond delay="1999"/>
                                          </p:stCondLst>
                                        </p:cTn>
                                        <p:tgtEl>
                                          <p:spTgt spid="16385">
                                            <p:txEl>
                                              <p:pRg st="1" end="1"/>
                                            </p:txEl>
                                          </p:spTgt>
                                        </p:tgtEl>
                                        <p:attrNameLst>
                                          <p:attrName>style.visibility</p:attrName>
                                        </p:attrNameLst>
                                      </p:cBhvr>
                                      <p:to>
                                        <p:strVal val="hidden"/>
                                      </p:to>
                                    </p:set>
                                  </p:childTnLst>
                                </p:cTn>
                              </p:par>
                              <p:par>
                                <p:cTn id="31" presetID="5" presetClass="exit" presetSubtype="10" fill="hold" grpId="1" nodeType="withEffect">
                                  <p:stCondLst>
                                    <p:cond delay="0"/>
                                  </p:stCondLst>
                                  <p:childTnLst>
                                    <p:animEffect transition="out" filter="checkerboard(across)">
                                      <p:cBhvr>
                                        <p:cTn id="32" dur="2000"/>
                                        <p:tgtEl>
                                          <p:spTgt spid="16385">
                                            <p:bg/>
                                          </p:spTgt>
                                        </p:tgtEl>
                                      </p:cBhvr>
                                    </p:animEffect>
                                    <p:set>
                                      <p:cBhvr>
                                        <p:cTn id="33" dur="1" fill="hold">
                                          <p:stCondLst>
                                            <p:cond delay="1999"/>
                                          </p:stCondLst>
                                        </p:cTn>
                                        <p:tgtEl>
                                          <p:spTgt spid="16385">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build="allAtOnce" animBg="1"/>
      <p:bldP spid="16385" grpId="1" build="allAtOnce" animBg="1"/>
      <p:bldP spid="16386" grpId="2" animBg="1"/>
      <p:bldP spid="16386" grpId="3"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458200" cy="1066800"/>
          </a:xfrm>
        </p:spPr>
        <p:style>
          <a:lnRef idx="0">
            <a:schemeClr val="accent1"/>
          </a:lnRef>
          <a:fillRef idx="3">
            <a:schemeClr val="accent1"/>
          </a:fillRef>
          <a:effectRef idx="3">
            <a:schemeClr val="accent1"/>
          </a:effectRef>
          <a:fontRef idx="minor">
            <a:schemeClr val="lt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b="1" i="1" u="sng" cap="all" spc="0" dirty="0" smtClean="0">
                <a:ln w="0"/>
                <a:solidFill>
                  <a:srgbClr val="FF0066"/>
                </a:solidFill>
                <a:effectLst>
                  <a:reflection blurRad="12700" stA="50000" endPos="50000" dist="5000" dir="5400000" sy="-100000" rotWithShape="0"/>
                </a:effectLst>
                <a:latin typeface="Comic Sans MS" pitchFamily="66" charset="0"/>
              </a:rPr>
              <a:t>AAS – 29</a:t>
            </a:r>
            <a:r>
              <a:rPr lang="en-US" sz="2800" b="1" i="1" cap="all" spc="0" dirty="0" smtClean="0">
                <a:ln w="0"/>
                <a:solidFill>
                  <a:srgbClr val="FF0066"/>
                </a:solidFill>
                <a:effectLst>
                  <a:reflection blurRad="12700" stA="50000" endPos="50000" dist="5000" dir="5400000" sy="-100000" rotWithShape="0"/>
                </a:effectLst>
                <a:latin typeface="Comic Sans MS" pitchFamily="66" charset="0"/>
              </a:rPr>
              <a:t/>
            </a:r>
            <a:br>
              <a:rPr lang="en-US" sz="2800" b="1" i="1" cap="all" spc="0" dirty="0" smtClean="0">
                <a:ln w="0"/>
                <a:solidFill>
                  <a:srgbClr val="FF0066"/>
                </a:solidFill>
                <a:effectLst>
                  <a:reflection blurRad="12700" stA="50000" endPos="50000" dist="5000" dir="5400000" sy="-100000" rotWithShape="0"/>
                </a:effectLst>
                <a:latin typeface="Comic Sans MS" pitchFamily="66" charset="0"/>
              </a:rPr>
            </a:br>
            <a:r>
              <a:rPr lang="en-US" sz="2800" b="1" i="1" u="sng" cap="all" spc="0" dirty="0" smtClean="0">
                <a:ln w="0"/>
                <a:solidFill>
                  <a:srgbClr val="FF0066"/>
                </a:solidFill>
                <a:effectLst>
                  <a:reflection blurRad="12700" stA="50000" endPos="50000" dist="5000" dir="5400000" sy="-100000" rotWithShape="0"/>
                </a:effectLst>
                <a:latin typeface="Comic Sans MS" pitchFamily="66" charset="0"/>
              </a:rPr>
              <a:t>Information Systems Environment</a:t>
            </a:r>
            <a:endParaRPr lang="en-US" sz="3200" b="1" cap="all" spc="0" dirty="0">
              <a:ln w="0"/>
              <a:solidFill>
                <a:srgbClr val="FF0066"/>
              </a:solidFill>
              <a:effectLst>
                <a:reflection blurRad="12700" stA="50000" endPos="50000" dist="5000" dir="5400000" sy="-100000" rotWithShape="0"/>
              </a:effectLst>
              <a:latin typeface="Comic Sans MS" pitchFamily="66" charset="0"/>
            </a:endParaRPr>
          </a:p>
        </p:txBody>
      </p:sp>
      <p:sp>
        <p:nvSpPr>
          <p:cNvPr id="3" name="Content Placeholder 2"/>
          <p:cNvSpPr>
            <a:spLocks noGrp="1"/>
          </p:cNvSpPr>
          <p:nvPr>
            <p:ph idx="1"/>
          </p:nvPr>
        </p:nvSpPr>
        <p:spPr>
          <a:xfrm>
            <a:off x="685800" y="1066800"/>
            <a:ext cx="8458200" cy="1143000"/>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buNone/>
            </a:pPr>
            <a:r>
              <a:rPr lang="en-US" sz="2400" b="1" dirty="0" smtClean="0">
                <a:ln>
                  <a:solidFill>
                    <a:schemeClr val="bg1"/>
                  </a:solidFill>
                </a:ln>
              </a:rPr>
              <a:t>	1</a:t>
            </a:r>
            <a:r>
              <a:rPr lang="en-US" sz="2400" b="1" dirty="0" smtClean="0">
                <a:ln>
                  <a:solidFill>
                    <a:schemeClr val="bg1"/>
                  </a:solidFill>
                </a:ln>
              </a:rPr>
              <a:t>) </a:t>
            </a:r>
            <a:r>
              <a:rPr lang="en-US" sz="2400" b="1" dirty="0" smtClean="0">
                <a:ln>
                  <a:solidFill>
                    <a:schemeClr val="bg1"/>
                  </a:solidFill>
                </a:ln>
              </a:rPr>
              <a:t>Introduction</a:t>
            </a:r>
          </a:p>
          <a:p>
            <a:pPr>
              <a:buNone/>
            </a:pPr>
            <a:r>
              <a:rPr lang="en-US" sz="2000" b="1" dirty="0" smtClean="0">
                <a:ln>
                  <a:solidFill>
                    <a:schemeClr val="bg1"/>
                  </a:solidFill>
                </a:ln>
              </a:rPr>
              <a:t>	</a:t>
            </a:r>
            <a:r>
              <a:rPr lang="en-US" sz="2000" dirty="0" smtClean="0">
                <a:ln>
                  <a:solidFill>
                    <a:schemeClr val="bg1"/>
                  </a:solidFill>
                </a:ln>
              </a:rPr>
              <a:t>Procedures to be followed when an audit is conducted in a Computer Information systems (CIS) environment.</a:t>
            </a:r>
            <a:endParaRPr lang="en-US" sz="2000" dirty="0">
              <a:ln>
                <a:solidFill>
                  <a:schemeClr val="bg1"/>
                </a:solidFill>
              </a:ln>
            </a:endParaRPr>
          </a:p>
        </p:txBody>
      </p:sp>
      <p:sp>
        <p:nvSpPr>
          <p:cNvPr id="4" name="Rectangle 3"/>
          <p:cNvSpPr/>
          <p:nvPr/>
        </p:nvSpPr>
        <p:spPr>
          <a:xfrm>
            <a:off x="685800" y="2209800"/>
            <a:ext cx="8458200" cy="169277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b="1" dirty="0" smtClean="0">
                <a:ln>
                  <a:solidFill>
                    <a:schemeClr val="bg1"/>
                  </a:solidFill>
                </a:ln>
              </a:rPr>
              <a:t> </a:t>
            </a:r>
            <a:r>
              <a:rPr lang="en-US" sz="2400" b="1" dirty="0" smtClean="0">
                <a:ln>
                  <a:solidFill>
                    <a:schemeClr val="bg1"/>
                  </a:solidFill>
                </a:ln>
              </a:rPr>
              <a:t>        2</a:t>
            </a:r>
            <a:r>
              <a:rPr lang="en-US" sz="2400" b="1" dirty="0" smtClean="0">
                <a:ln>
                  <a:solidFill>
                    <a:schemeClr val="bg1"/>
                  </a:solidFill>
                </a:ln>
              </a:rPr>
              <a:t>) Computer Information Systems (CIS</a:t>
            </a:r>
            <a:r>
              <a:rPr lang="en-US" sz="2400" b="1" dirty="0" smtClean="0">
                <a:ln>
                  <a:solidFill>
                    <a:schemeClr val="bg1"/>
                  </a:solidFill>
                </a:ln>
              </a:rPr>
              <a:t>)</a:t>
            </a:r>
          </a:p>
          <a:p>
            <a:endParaRPr lang="en-US" sz="2000" b="1" dirty="0" smtClean="0">
              <a:ln>
                <a:solidFill>
                  <a:schemeClr val="bg1"/>
                </a:solidFill>
              </a:ln>
            </a:endParaRPr>
          </a:p>
          <a:p>
            <a:pPr>
              <a:buFont typeface="Wingdings" pitchFamily="2" charset="2"/>
              <a:buChar char="§"/>
            </a:pPr>
            <a:r>
              <a:rPr lang="en-US" sz="2000" dirty="0" smtClean="0">
                <a:ln>
                  <a:solidFill>
                    <a:schemeClr val="bg1"/>
                  </a:solidFill>
                </a:ln>
              </a:rPr>
              <a:t>      </a:t>
            </a:r>
            <a:r>
              <a:rPr lang="en-US" sz="2000" dirty="0" smtClean="0">
                <a:ln>
                  <a:solidFill>
                    <a:schemeClr val="bg1"/>
                  </a:solidFill>
                </a:ln>
              </a:rPr>
              <a:t>CIS environment is one where one or more computers of any type or size is </a:t>
            </a:r>
            <a:endParaRPr lang="en-US" sz="2000" dirty="0" smtClean="0">
              <a:ln>
                <a:solidFill>
                  <a:schemeClr val="bg1"/>
                </a:solidFill>
              </a:ln>
            </a:endParaRPr>
          </a:p>
          <a:p>
            <a:r>
              <a:rPr lang="en-US" sz="2000" dirty="0" smtClean="0">
                <a:ln>
                  <a:solidFill>
                    <a:schemeClr val="bg1"/>
                  </a:solidFill>
                </a:ln>
              </a:rPr>
              <a:t> </a:t>
            </a:r>
            <a:r>
              <a:rPr lang="en-US" sz="2000" dirty="0" smtClean="0">
                <a:ln>
                  <a:solidFill>
                    <a:schemeClr val="bg1"/>
                  </a:solidFill>
                </a:ln>
              </a:rPr>
              <a:t>       involved in </a:t>
            </a:r>
            <a:r>
              <a:rPr lang="en-US" sz="2000" dirty="0" smtClean="0">
                <a:ln>
                  <a:solidFill>
                    <a:schemeClr val="bg1"/>
                  </a:solidFill>
                </a:ln>
              </a:rPr>
              <a:t>the processing in the processing if the financial information of </a:t>
            </a:r>
            <a:endParaRPr lang="en-US" sz="2000" dirty="0" smtClean="0">
              <a:ln>
                <a:solidFill>
                  <a:schemeClr val="bg1"/>
                </a:solidFill>
              </a:ln>
            </a:endParaRPr>
          </a:p>
          <a:p>
            <a:r>
              <a:rPr lang="en-US" sz="2000" dirty="0" smtClean="0">
                <a:ln>
                  <a:solidFill>
                    <a:schemeClr val="bg1"/>
                  </a:solidFill>
                </a:ln>
              </a:rPr>
              <a:t> </a:t>
            </a:r>
            <a:r>
              <a:rPr lang="en-US" sz="2000" dirty="0" smtClean="0">
                <a:ln>
                  <a:solidFill>
                    <a:schemeClr val="bg1"/>
                  </a:solidFill>
                </a:ln>
              </a:rPr>
              <a:t>        significance </a:t>
            </a:r>
            <a:r>
              <a:rPr lang="en-US" sz="2000" dirty="0" smtClean="0">
                <a:ln>
                  <a:solidFill>
                    <a:schemeClr val="bg1"/>
                  </a:solidFill>
                </a:ln>
              </a:rPr>
              <a:t>to the  </a:t>
            </a:r>
            <a:r>
              <a:rPr lang="en-US" sz="2000" dirty="0" smtClean="0">
                <a:ln>
                  <a:solidFill>
                    <a:schemeClr val="bg1"/>
                  </a:solidFill>
                </a:ln>
              </a:rPr>
              <a:t>audit</a:t>
            </a:r>
            <a:endParaRPr lang="en-US" sz="2000" dirty="0">
              <a:ln>
                <a:solidFill>
                  <a:schemeClr val="bg1"/>
                </a:solidFill>
              </a:ln>
            </a:endParaRPr>
          </a:p>
        </p:txBody>
      </p:sp>
      <p:sp>
        <p:nvSpPr>
          <p:cNvPr id="5" name="Rectangle 4"/>
          <p:cNvSpPr/>
          <p:nvPr/>
        </p:nvSpPr>
        <p:spPr>
          <a:xfrm>
            <a:off x="685800" y="3934123"/>
            <a:ext cx="8458200" cy="292387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000" b="1" dirty="0" smtClean="0">
                <a:ln>
                  <a:solidFill>
                    <a:schemeClr val="bg1"/>
                  </a:solidFill>
                </a:ln>
              </a:rPr>
              <a:t>3</a:t>
            </a:r>
            <a:r>
              <a:rPr lang="en-US" sz="2400" b="1" dirty="0" smtClean="0">
                <a:ln>
                  <a:solidFill>
                    <a:schemeClr val="bg1"/>
                  </a:solidFill>
                </a:ln>
              </a:rPr>
              <a:t>) Factors Involved in Planning of a CIS </a:t>
            </a:r>
            <a:r>
              <a:rPr lang="en-US" sz="2400" b="1" dirty="0" smtClean="0">
                <a:ln>
                  <a:solidFill>
                    <a:schemeClr val="bg1"/>
                  </a:solidFill>
                </a:ln>
              </a:rPr>
              <a:t>Audit</a:t>
            </a:r>
            <a:endParaRPr lang="en-US" sz="2000" b="1" dirty="0" smtClean="0">
              <a:ln>
                <a:solidFill>
                  <a:schemeClr val="bg1"/>
                </a:solidFill>
              </a:ln>
            </a:endParaRPr>
          </a:p>
          <a:p>
            <a:r>
              <a:rPr lang="en-US" sz="2000" b="1" dirty="0" smtClean="0">
                <a:ln>
                  <a:solidFill>
                    <a:schemeClr val="bg1"/>
                  </a:solidFill>
                </a:ln>
              </a:rPr>
              <a:t/>
            </a:r>
            <a:br>
              <a:rPr lang="en-US" sz="2000" b="1" dirty="0" smtClean="0">
                <a:ln>
                  <a:solidFill>
                    <a:schemeClr val="bg1"/>
                  </a:solidFill>
                </a:ln>
              </a:rPr>
            </a:br>
            <a:r>
              <a:rPr lang="en-US" sz="2000" dirty="0" smtClean="0">
                <a:ln>
                  <a:solidFill>
                    <a:schemeClr val="bg1"/>
                  </a:solidFill>
                </a:ln>
              </a:rPr>
              <a:t>   </a:t>
            </a:r>
            <a:r>
              <a:rPr lang="en-US" dirty="0" smtClean="0">
                <a:ln>
                  <a:solidFill>
                    <a:schemeClr val="bg1"/>
                  </a:solidFill>
                </a:ln>
              </a:rPr>
              <a:t>a) Extent of recording, compilation and analyses of the accounting information</a:t>
            </a:r>
            <a:r>
              <a:rPr lang="en-US" sz="2000" dirty="0" smtClean="0">
                <a:ln>
                  <a:solidFill>
                    <a:schemeClr val="bg1"/>
                  </a:solidFill>
                </a:ln>
              </a:rPr>
              <a:t/>
            </a:r>
            <a:br>
              <a:rPr lang="en-US" sz="2000" dirty="0" smtClean="0">
                <a:ln>
                  <a:solidFill>
                    <a:schemeClr val="bg1"/>
                  </a:solidFill>
                </a:ln>
              </a:rPr>
            </a:br>
            <a:r>
              <a:rPr lang="en-US" sz="2000" dirty="0" smtClean="0">
                <a:ln>
                  <a:solidFill>
                    <a:schemeClr val="bg1"/>
                  </a:solidFill>
                </a:ln>
              </a:rPr>
              <a:t>   b) Internal Controls with regard to the flow complete and correct data to the </a:t>
            </a:r>
            <a:br>
              <a:rPr lang="en-US" sz="2000" dirty="0" smtClean="0">
                <a:ln>
                  <a:solidFill>
                    <a:schemeClr val="bg1"/>
                  </a:solidFill>
                </a:ln>
              </a:rPr>
            </a:br>
            <a:r>
              <a:rPr lang="en-US" sz="2000" dirty="0" smtClean="0">
                <a:ln>
                  <a:solidFill>
                    <a:schemeClr val="bg1"/>
                  </a:solidFill>
                </a:ln>
              </a:rPr>
              <a:t>       processing center and the various reporting tasks undertaken</a:t>
            </a:r>
            <a:br>
              <a:rPr lang="en-US" sz="2000" dirty="0" smtClean="0">
                <a:ln>
                  <a:solidFill>
                    <a:schemeClr val="bg1"/>
                  </a:solidFill>
                </a:ln>
              </a:rPr>
            </a:br>
            <a:r>
              <a:rPr lang="en-US" sz="2000" dirty="0" smtClean="0">
                <a:ln>
                  <a:solidFill>
                    <a:schemeClr val="bg1"/>
                  </a:solidFill>
                </a:ln>
              </a:rPr>
              <a:t>   c) The impact of computer based accounting system on the Audit Trail that </a:t>
            </a:r>
            <a:endParaRPr lang="en-US" sz="2000" dirty="0" smtClean="0">
              <a:ln>
                <a:solidFill>
                  <a:schemeClr val="bg1"/>
                </a:solidFill>
              </a:ln>
            </a:endParaRPr>
          </a:p>
          <a:p>
            <a:r>
              <a:rPr lang="en-US" sz="2000" dirty="0" smtClean="0">
                <a:ln>
                  <a:solidFill>
                    <a:schemeClr val="bg1"/>
                  </a:solidFill>
                </a:ln>
              </a:rPr>
              <a:t> </a:t>
            </a:r>
            <a:r>
              <a:rPr lang="en-US" sz="2000" dirty="0" smtClean="0">
                <a:ln>
                  <a:solidFill>
                    <a:schemeClr val="bg1"/>
                  </a:solidFill>
                </a:ln>
              </a:rPr>
              <a:t>       would </a:t>
            </a:r>
            <a:r>
              <a:rPr lang="en-US" sz="2000" dirty="0" smtClean="0">
                <a:ln>
                  <a:solidFill>
                    <a:schemeClr val="bg1"/>
                  </a:solidFill>
                </a:ln>
              </a:rPr>
              <a:t>otherwise be available in a manual system</a:t>
            </a:r>
            <a:br>
              <a:rPr lang="en-US" sz="2000" dirty="0" smtClean="0">
                <a:ln>
                  <a:solidFill>
                    <a:schemeClr val="bg1"/>
                  </a:solidFill>
                </a:ln>
              </a:rPr>
            </a:br>
            <a:r>
              <a:rPr lang="en-US" sz="2000" dirty="0" smtClean="0">
                <a:ln>
                  <a:solidFill>
                    <a:schemeClr val="bg1"/>
                  </a:solidFill>
                </a:ln>
              </a:rPr>
              <a:t>   d) Significance of complexities of the CIS activities</a:t>
            </a:r>
            <a:br>
              <a:rPr lang="en-US" sz="2000" dirty="0" smtClean="0">
                <a:ln>
                  <a:solidFill>
                    <a:schemeClr val="bg1"/>
                  </a:solidFill>
                </a:ln>
              </a:rPr>
            </a:br>
            <a:r>
              <a:rPr lang="en-US" sz="2000" dirty="0" smtClean="0">
                <a:ln>
                  <a:solidFill>
                    <a:schemeClr val="bg1"/>
                  </a:solidFill>
                </a:ln>
              </a:rPr>
              <a:t>   e) Degree of Access / Availability of data for use in </a:t>
            </a:r>
            <a:r>
              <a:rPr lang="en-US" sz="2000" dirty="0" smtClean="0">
                <a:ln>
                  <a:solidFill>
                    <a:schemeClr val="bg1"/>
                  </a:solidFill>
                </a:ln>
              </a:rPr>
              <a:t>audit</a:t>
            </a:r>
            <a:endParaRPr lang="en-US" sz="2000" dirty="0">
              <a:ln>
                <a:solidFill>
                  <a:schemeClr val="bg1"/>
                </a:solidFill>
              </a:ln>
            </a:endParaRPr>
          </a:p>
        </p:txBody>
      </p:sp>
      <p:pic>
        <p:nvPicPr>
          <p:cNvPr id="6" name="Picture 5" descr="Winter.jpg"/>
          <p:cNvPicPr>
            <a:picLocks noChangeAspect="1"/>
          </p:cNvPicPr>
          <p:nvPr/>
        </p:nvPicPr>
        <p:blipFill>
          <a:blip r:embed="rId3"/>
          <a:stretch>
            <a:fillRect/>
          </a:stretch>
        </p:blipFill>
        <p:spPr>
          <a:xfrm>
            <a:off x="0" y="0"/>
            <a:ext cx="685800" cy="685800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circle(out)">
                                      <p:cBhvr>
                                        <p:cTn id="17" dur="2000"/>
                                        <p:tgtEl>
                                          <p:spTgt spid="3">
                                            <p:bg/>
                                          </p:spTgt>
                                        </p:tgtEl>
                                      </p:cBhvr>
                                    </p:animEffect>
                                  </p:childTnLst>
                                </p:cTn>
                              </p:par>
                              <p:par>
                                <p:cTn id="18" presetID="6" presetClass="entr" presetSubtype="32" fill="hold" grpId="0" nodeType="with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circle(out)">
                                      <p:cBhvr>
                                        <p:cTn id="20" dur="2000"/>
                                        <p:tgtEl>
                                          <p:spTgt spid="3">
                                            <p:txEl>
                                              <p:pRg st="0" end="0"/>
                                            </p:txEl>
                                          </p:spTgt>
                                        </p:tgtEl>
                                      </p:cBhvr>
                                    </p:animEffect>
                                  </p:childTnLst>
                                </p:cTn>
                              </p:par>
                              <p:par>
                                <p:cTn id="21" presetID="6" presetClass="entr" presetSubtype="32"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circle(out)">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ox(out)">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32"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diamond(out)">
                                      <p:cBhvr>
                                        <p:cTn id="3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458200" cy="990600"/>
          </a:xfrm>
        </p:spPr>
        <p:style>
          <a:lnRef idx="0">
            <a:schemeClr val="accent1"/>
          </a:lnRef>
          <a:fillRef idx="3">
            <a:schemeClr val="accent1"/>
          </a:fillRef>
          <a:effectRef idx="3">
            <a:schemeClr val="accent1"/>
          </a:effectRef>
          <a:fontRef idx="minor">
            <a:schemeClr val="lt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i="1" u="sng" cap="all" spc="0" dirty="0" smtClean="0">
                <a:ln w="0"/>
                <a:solidFill>
                  <a:srgbClr val="FF0066"/>
                </a:solidFill>
                <a:effectLst>
                  <a:reflection blurRad="12700" stA="50000" endPos="50000" dist="5000" dir="5400000" sy="-100000" rotWithShape="0"/>
                </a:effectLst>
                <a:latin typeface="Comic Sans MS" pitchFamily="66" charset="0"/>
              </a:rPr>
              <a:t>AAS – 29</a:t>
            </a:r>
            <a:r>
              <a:rPr lang="en-US" sz="1600" b="1" i="1" cap="all" spc="0" dirty="0" smtClean="0">
                <a:ln w="0"/>
                <a:solidFill>
                  <a:srgbClr val="FF0066"/>
                </a:solidFill>
                <a:effectLst>
                  <a:reflection blurRad="12700" stA="50000" endPos="50000" dist="5000" dir="5400000" sy="-100000" rotWithShape="0"/>
                </a:effectLst>
                <a:latin typeface="Comic Sans MS" pitchFamily="66" charset="0"/>
              </a:rPr>
              <a:t/>
            </a:r>
            <a:br>
              <a:rPr lang="en-US" sz="1600" b="1" i="1" cap="all" spc="0" dirty="0" smtClean="0">
                <a:ln w="0"/>
                <a:solidFill>
                  <a:srgbClr val="FF0066"/>
                </a:solidFill>
                <a:effectLst>
                  <a:reflection blurRad="12700" stA="50000" endPos="50000" dist="5000" dir="5400000" sy="-100000" rotWithShape="0"/>
                </a:effectLst>
                <a:latin typeface="Comic Sans MS" pitchFamily="66" charset="0"/>
              </a:rPr>
            </a:br>
            <a:r>
              <a:rPr lang="en-US" sz="1600" b="1" i="1" u="sng" cap="all" spc="0" dirty="0" smtClean="0">
                <a:ln w="0"/>
                <a:solidFill>
                  <a:srgbClr val="FF0066"/>
                </a:solidFill>
                <a:effectLst>
                  <a:reflection blurRad="12700" stA="50000" endPos="50000" dist="5000" dir="5400000" sy="-100000" rotWithShape="0"/>
                </a:effectLst>
                <a:latin typeface="Comic Sans MS" pitchFamily="66" charset="0"/>
              </a:rPr>
              <a:t>Information Systems Environment ( </a:t>
            </a:r>
            <a:r>
              <a:rPr lang="en-US" sz="1600" b="1" i="1" u="sng" cap="all" spc="0" dirty="0" err="1" smtClean="0">
                <a:ln w="0"/>
                <a:solidFill>
                  <a:srgbClr val="FF0066"/>
                </a:solidFill>
                <a:effectLst>
                  <a:reflection blurRad="12700" stA="50000" endPos="50000" dist="5000" dir="5400000" sy="-100000" rotWithShape="0"/>
                </a:effectLst>
                <a:latin typeface="Comic Sans MS" pitchFamily="66" charset="0"/>
              </a:rPr>
              <a:t>contd</a:t>
            </a:r>
            <a:r>
              <a:rPr lang="en-US" sz="1600" b="1" i="1" u="sng" cap="all" spc="0" dirty="0" smtClean="0">
                <a:ln w="0"/>
                <a:solidFill>
                  <a:srgbClr val="FF0066"/>
                </a:solidFill>
                <a:effectLst>
                  <a:reflection blurRad="12700" stA="50000" endPos="50000" dist="5000" dir="5400000" sy="-100000" rotWithShape="0"/>
                </a:effectLst>
                <a:latin typeface="Comic Sans MS" pitchFamily="66" charset="0"/>
              </a:rPr>
              <a:t>…)</a:t>
            </a:r>
            <a:endParaRPr lang="en-US" sz="1800" b="1" cap="all" spc="0" dirty="0">
              <a:ln w="0"/>
              <a:solidFill>
                <a:srgbClr val="FF0066"/>
              </a:solidFill>
              <a:effectLst>
                <a:reflection blurRad="12700" stA="50000" endPos="50000" dist="5000" dir="5400000" sy="-100000" rotWithShape="0"/>
              </a:effectLst>
              <a:latin typeface="Comic Sans MS" pitchFamily="66" charset="0"/>
            </a:endParaRPr>
          </a:p>
        </p:txBody>
      </p:sp>
      <p:sp>
        <p:nvSpPr>
          <p:cNvPr id="7" name="Content Placeholder 6"/>
          <p:cNvSpPr>
            <a:spLocks noGrp="1"/>
          </p:cNvSpPr>
          <p:nvPr>
            <p:ph idx="1"/>
          </p:nvPr>
        </p:nvSpPr>
        <p:spPr>
          <a:xfrm>
            <a:off x="685800" y="990600"/>
            <a:ext cx="8458200" cy="1447800"/>
          </a:xfrm>
          <a:ln/>
        </p:spPr>
        <p:style>
          <a:lnRef idx="1">
            <a:schemeClr val="accent2"/>
          </a:lnRef>
          <a:fillRef idx="2">
            <a:schemeClr val="accent2"/>
          </a:fillRef>
          <a:effectRef idx="1">
            <a:schemeClr val="accent2"/>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buNone/>
            </a:pPr>
            <a:r>
              <a:rPr lang="en-US" sz="2000" b="1" dirty="0" smtClean="0">
                <a:ln w="50800"/>
                <a:solidFill>
                  <a:schemeClr val="bg1">
                    <a:shade val="50000"/>
                  </a:schemeClr>
                </a:solidFill>
              </a:rPr>
              <a:t>4) 	    Skills </a:t>
            </a:r>
            <a:r>
              <a:rPr lang="en-US" sz="2000" b="1" dirty="0" smtClean="0">
                <a:ln w="50800"/>
                <a:solidFill>
                  <a:schemeClr val="bg1">
                    <a:shade val="50000"/>
                  </a:schemeClr>
                </a:solidFill>
              </a:rPr>
              <a:t>and Competence </a:t>
            </a:r>
            <a:r>
              <a:rPr lang="en-US" sz="2000" b="1" dirty="0" smtClean="0">
                <a:ln w="50800"/>
                <a:solidFill>
                  <a:schemeClr val="bg1">
                    <a:shade val="50000"/>
                  </a:schemeClr>
                </a:solidFill>
              </a:rPr>
              <a:t>Requirements</a:t>
            </a:r>
          </a:p>
          <a:p>
            <a:pPr>
              <a:buNone/>
            </a:pPr>
            <a:r>
              <a:rPr lang="en-US" sz="2000" b="1" dirty="0" smtClean="0">
                <a:ln w="50800"/>
                <a:solidFill>
                  <a:schemeClr val="bg1">
                    <a:shade val="50000"/>
                  </a:schemeClr>
                </a:solidFill>
              </a:rPr>
              <a:t/>
            </a:r>
            <a:br>
              <a:rPr lang="en-US" sz="2000" b="1" dirty="0" smtClean="0">
                <a:ln w="50800"/>
                <a:solidFill>
                  <a:schemeClr val="bg1">
                    <a:shade val="50000"/>
                  </a:schemeClr>
                </a:solidFill>
              </a:rPr>
            </a:br>
            <a:endParaRPr lang="en-US" sz="2000" b="1" dirty="0" smtClean="0">
              <a:ln w="50800"/>
              <a:solidFill>
                <a:schemeClr val="bg1">
                  <a:shade val="50000"/>
                </a:schemeClr>
              </a:solidFill>
            </a:endParaRPr>
          </a:p>
          <a:p>
            <a:endParaRPr lang="en-US" sz="2000" b="1" dirty="0">
              <a:ln w="50800"/>
              <a:solidFill>
                <a:schemeClr val="bg1">
                  <a:shade val="50000"/>
                </a:schemeClr>
              </a:solidFill>
            </a:endParaRPr>
          </a:p>
        </p:txBody>
      </p:sp>
      <p:pic>
        <p:nvPicPr>
          <p:cNvPr id="6" name="Picture 5" descr="Winter.jpg"/>
          <p:cNvPicPr>
            <a:picLocks noChangeAspect="1"/>
          </p:cNvPicPr>
          <p:nvPr/>
        </p:nvPicPr>
        <p:blipFill>
          <a:blip r:embed="rId3"/>
          <a:stretch>
            <a:fillRect/>
          </a:stretch>
        </p:blipFill>
        <p:spPr>
          <a:xfrm>
            <a:off x="0" y="0"/>
            <a:ext cx="685800" cy="6858000"/>
          </a:xfrm>
          <a:prstGeom prst="rect">
            <a:avLst/>
          </a:prstGeom>
        </p:spPr>
      </p:pic>
      <p:sp>
        <p:nvSpPr>
          <p:cNvPr id="8" name="Rectangle 7"/>
          <p:cNvSpPr/>
          <p:nvPr/>
        </p:nvSpPr>
        <p:spPr>
          <a:xfrm>
            <a:off x="1447800" y="1371600"/>
            <a:ext cx="281940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dirty="0" smtClean="0">
                <a:ln>
                  <a:solidFill>
                    <a:srgbClr val="7030A0"/>
                  </a:solidFill>
                </a:ln>
              </a:rPr>
              <a:t>Auditor’s Basic Knowledge of the CIS to conduct audit</a:t>
            </a:r>
            <a:endParaRPr lang="en-US" sz="2000" dirty="0">
              <a:ln>
                <a:solidFill>
                  <a:srgbClr val="7030A0"/>
                </a:solidFill>
              </a:ln>
            </a:endParaRPr>
          </a:p>
        </p:txBody>
      </p:sp>
      <p:sp>
        <p:nvSpPr>
          <p:cNvPr id="9" name="Rectangle 8"/>
          <p:cNvSpPr/>
          <p:nvPr/>
        </p:nvSpPr>
        <p:spPr>
          <a:xfrm>
            <a:off x="5257800" y="1371600"/>
            <a:ext cx="365760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dirty="0" smtClean="0">
                <a:ln>
                  <a:solidFill>
                    <a:srgbClr val="7030A0"/>
                  </a:solidFill>
                </a:ln>
              </a:rPr>
              <a:t>In case of complex situations Using the Work of an Expert As per AAS - 9</a:t>
            </a:r>
            <a:endParaRPr lang="en-US" sz="2000" dirty="0">
              <a:ln>
                <a:solidFill>
                  <a:srgbClr val="7030A0"/>
                </a:solidFill>
              </a:ln>
            </a:endParaRPr>
          </a:p>
        </p:txBody>
      </p:sp>
      <p:sp>
        <p:nvSpPr>
          <p:cNvPr id="26" name="Rectangle 25"/>
          <p:cNvSpPr/>
          <p:nvPr/>
        </p:nvSpPr>
        <p:spPr>
          <a:xfrm>
            <a:off x="685800" y="2438400"/>
            <a:ext cx="8458200" cy="2062103"/>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sz="2000" b="1" dirty="0" smtClean="0">
                <a:ln w="50800"/>
                <a:solidFill>
                  <a:schemeClr val="bg1">
                    <a:shade val="50000"/>
                  </a:schemeClr>
                </a:solidFill>
              </a:rPr>
              <a:t>   5</a:t>
            </a:r>
            <a:r>
              <a:rPr lang="en-US" sz="2000" b="1" dirty="0" smtClean="0">
                <a:ln w="50800"/>
                <a:solidFill>
                  <a:schemeClr val="bg1">
                    <a:shade val="50000"/>
                  </a:schemeClr>
                </a:solidFill>
              </a:rPr>
              <a:t>) </a:t>
            </a:r>
            <a:r>
              <a:rPr lang="en-US" sz="2000" b="1" dirty="0" smtClean="0">
                <a:ln w="50800"/>
                <a:solidFill>
                  <a:schemeClr val="bg1">
                    <a:shade val="50000"/>
                  </a:schemeClr>
                </a:solidFill>
              </a:rPr>
              <a:t>    Auditor’s Considerations</a:t>
            </a:r>
          </a:p>
          <a:p>
            <a:r>
              <a:rPr lang="en-US" b="1" dirty="0" smtClean="0">
                <a:ln w="50800"/>
                <a:solidFill>
                  <a:schemeClr val="bg1">
                    <a:shade val="50000"/>
                  </a:schemeClr>
                </a:solidFill>
              </a:rPr>
              <a:t>   </a:t>
            </a:r>
            <a:r>
              <a:rPr lang="en-US" b="1" dirty="0" smtClean="0">
                <a:ln w="50800"/>
                <a:solidFill>
                  <a:schemeClr val="bg1">
                    <a:shade val="50000"/>
                  </a:schemeClr>
                </a:solidFill>
              </a:rPr>
              <a:t>a) </a:t>
            </a:r>
            <a:r>
              <a:rPr lang="en-US" b="1" dirty="0" smtClean="0">
                <a:ln w="50800"/>
                <a:solidFill>
                  <a:schemeClr val="bg1">
                    <a:shade val="50000"/>
                  </a:schemeClr>
                </a:solidFill>
              </a:rPr>
              <a:t>	The </a:t>
            </a:r>
            <a:r>
              <a:rPr lang="en-US" b="1" dirty="0" smtClean="0">
                <a:ln w="50800"/>
                <a:solidFill>
                  <a:schemeClr val="bg1">
                    <a:shade val="50000"/>
                  </a:schemeClr>
                </a:solidFill>
              </a:rPr>
              <a:t>CIS infrastructure and the application software used by the entity</a:t>
            </a:r>
          </a:p>
          <a:p>
            <a:r>
              <a:rPr lang="en-US" b="1" dirty="0" smtClean="0">
                <a:ln w="50800"/>
                <a:solidFill>
                  <a:schemeClr val="bg1">
                    <a:shade val="50000"/>
                  </a:schemeClr>
                </a:solidFill>
              </a:rPr>
              <a:t>   b) </a:t>
            </a:r>
            <a:r>
              <a:rPr lang="en-US" b="1" dirty="0" smtClean="0">
                <a:ln w="50800"/>
                <a:solidFill>
                  <a:schemeClr val="bg1">
                    <a:shade val="50000"/>
                  </a:schemeClr>
                </a:solidFill>
              </a:rPr>
              <a:t>	Potential </a:t>
            </a:r>
            <a:r>
              <a:rPr lang="en-US" b="1" dirty="0" smtClean="0">
                <a:ln w="50800"/>
                <a:solidFill>
                  <a:schemeClr val="bg1">
                    <a:shade val="50000"/>
                  </a:schemeClr>
                </a:solidFill>
              </a:rPr>
              <a:t>for Computer Assisted Audit Techniques – CAAT’s</a:t>
            </a:r>
          </a:p>
          <a:p>
            <a:r>
              <a:rPr lang="en-US" b="1" dirty="0" smtClean="0">
                <a:ln w="50800"/>
                <a:solidFill>
                  <a:schemeClr val="bg1">
                    <a:shade val="50000"/>
                  </a:schemeClr>
                </a:solidFill>
              </a:rPr>
              <a:t>   c) </a:t>
            </a:r>
            <a:r>
              <a:rPr lang="en-US" b="1" dirty="0" smtClean="0">
                <a:ln w="50800"/>
                <a:solidFill>
                  <a:schemeClr val="bg1">
                    <a:shade val="50000"/>
                  </a:schemeClr>
                </a:solidFill>
              </a:rPr>
              <a:t>	Internal </a:t>
            </a:r>
            <a:r>
              <a:rPr lang="en-US" b="1" dirty="0" smtClean="0">
                <a:ln w="50800"/>
                <a:solidFill>
                  <a:schemeClr val="bg1">
                    <a:shade val="50000"/>
                  </a:schemeClr>
                </a:solidFill>
              </a:rPr>
              <a:t>Controls with regard to the authorization and access to the </a:t>
            </a:r>
            <a:endParaRPr lang="en-US" b="1" dirty="0" smtClean="0">
              <a:ln w="50800"/>
              <a:solidFill>
                <a:schemeClr val="bg1">
                  <a:shade val="50000"/>
                </a:schemeClr>
              </a:solidFill>
            </a:endParaRPr>
          </a:p>
          <a:p>
            <a:r>
              <a:rPr lang="en-US" b="1" dirty="0" smtClean="0">
                <a:ln w="50800"/>
                <a:solidFill>
                  <a:schemeClr val="bg1">
                    <a:shade val="50000"/>
                  </a:schemeClr>
                </a:solidFill>
              </a:rPr>
              <a:t> </a:t>
            </a:r>
            <a:r>
              <a:rPr lang="en-US" b="1" dirty="0" smtClean="0">
                <a:ln w="50800"/>
                <a:solidFill>
                  <a:schemeClr val="bg1">
                    <a:shade val="50000"/>
                  </a:schemeClr>
                </a:solidFill>
              </a:rPr>
              <a:t>       	information</a:t>
            </a:r>
            <a:endParaRPr lang="en-US" b="1" dirty="0" smtClean="0">
              <a:ln w="50800"/>
              <a:solidFill>
                <a:schemeClr val="bg1">
                  <a:shade val="50000"/>
                </a:schemeClr>
              </a:solidFill>
            </a:endParaRPr>
          </a:p>
          <a:p>
            <a:r>
              <a:rPr lang="en-US" b="1" dirty="0" smtClean="0">
                <a:ln w="50800"/>
                <a:solidFill>
                  <a:schemeClr val="bg1">
                    <a:shade val="50000"/>
                  </a:schemeClr>
                </a:solidFill>
              </a:rPr>
              <a:t>   d) </a:t>
            </a:r>
            <a:r>
              <a:rPr lang="en-US" b="1" dirty="0" smtClean="0">
                <a:ln w="50800"/>
                <a:solidFill>
                  <a:schemeClr val="bg1">
                    <a:shade val="50000"/>
                  </a:schemeClr>
                </a:solidFill>
              </a:rPr>
              <a:t>	Lack </a:t>
            </a:r>
            <a:r>
              <a:rPr lang="en-US" b="1" dirty="0" smtClean="0">
                <a:ln w="50800"/>
                <a:solidFill>
                  <a:schemeClr val="bg1">
                    <a:shade val="50000"/>
                  </a:schemeClr>
                </a:solidFill>
              </a:rPr>
              <a:t>of Transaction Trials</a:t>
            </a:r>
            <a:br>
              <a:rPr lang="en-US" b="1" dirty="0" smtClean="0">
                <a:ln w="50800"/>
                <a:solidFill>
                  <a:schemeClr val="bg1">
                    <a:shade val="50000"/>
                  </a:schemeClr>
                </a:solidFill>
              </a:rPr>
            </a:br>
            <a:r>
              <a:rPr lang="en-US" b="1" dirty="0" smtClean="0">
                <a:ln w="50800"/>
                <a:solidFill>
                  <a:schemeClr val="bg1">
                    <a:shade val="50000"/>
                  </a:schemeClr>
                </a:solidFill>
              </a:rPr>
              <a:t>   e) </a:t>
            </a:r>
            <a:r>
              <a:rPr lang="en-US" b="1" dirty="0" smtClean="0">
                <a:ln w="50800"/>
                <a:solidFill>
                  <a:schemeClr val="bg1">
                    <a:shade val="50000"/>
                  </a:schemeClr>
                </a:solidFill>
              </a:rPr>
              <a:t>	Dependence </a:t>
            </a:r>
            <a:r>
              <a:rPr lang="en-US" b="1" dirty="0" smtClean="0">
                <a:ln w="50800"/>
                <a:solidFill>
                  <a:schemeClr val="bg1">
                    <a:shade val="50000"/>
                  </a:schemeClr>
                </a:solidFill>
              </a:rPr>
              <a:t>of controls over computer processing</a:t>
            </a:r>
            <a:endParaRPr lang="en-US" b="1" dirty="0">
              <a:ln w="50800"/>
              <a:solidFill>
                <a:schemeClr val="bg1">
                  <a:shade val="50000"/>
                </a:schemeClr>
              </a:solidFill>
            </a:endParaRPr>
          </a:p>
        </p:txBody>
      </p:sp>
      <p:cxnSp>
        <p:nvCxnSpPr>
          <p:cNvPr id="27" name="Straight Connector 26"/>
          <p:cNvCxnSpPr/>
          <p:nvPr/>
        </p:nvCxnSpPr>
        <p:spPr>
          <a:xfrm rot="5400000">
            <a:off x="4571206" y="1828800"/>
            <a:ext cx="4579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572000" y="1828800"/>
            <a:ext cx="457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85800" y="4495800"/>
            <a:ext cx="8458200" cy="1200329"/>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smtClean="0">
                <a:ln w="50800"/>
                <a:solidFill>
                  <a:schemeClr val="bg1">
                    <a:shade val="50000"/>
                  </a:schemeClr>
                </a:solidFill>
              </a:rPr>
              <a:t>6) Evaluating the Reliability of the Accounting and Internal Control </a:t>
            </a:r>
            <a:r>
              <a:rPr lang="en-US" b="1" dirty="0" smtClean="0">
                <a:ln w="50800"/>
                <a:solidFill>
                  <a:schemeClr val="bg1">
                    <a:shade val="50000"/>
                  </a:schemeClr>
                </a:solidFill>
              </a:rPr>
              <a:t>Systems</a:t>
            </a:r>
          </a:p>
          <a:p>
            <a:r>
              <a:rPr lang="en-US" b="1" dirty="0" smtClean="0">
                <a:ln w="50800"/>
                <a:solidFill>
                  <a:schemeClr val="bg1">
                    <a:shade val="50000"/>
                  </a:schemeClr>
                </a:solidFill>
              </a:rPr>
              <a:t>   </a:t>
            </a:r>
            <a:r>
              <a:rPr lang="en-US" b="1" dirty="0" smtClean="0">
                <a:ln w="50800"/>
                <a:solidFill>
                  <a:schemeClr val="bg1">
                    <a:shade val="50000"/>
                  </a:schemeClr>
                </a:solidFill>
              </a:rPr>
              <a:t>a) Completeness of data available for processing</a:t>
            </a:r>
            <a:br>
              <a:rPr lang="en-US" b="1" dirty="0" smtClean="0">
                <a:ln w="50800"/>
                <a:solidFill>
                  <a:schemeClr val="bg1">
                    <a:shade val="50000"/>
                  </a:schemeClr>
                </a:solidFill>
              </a:rPr>
            </a:br>
            <a:r>
              <a:rPr lang="en-US" b="1" dirty="0" smtClean="0">
                <a:ln w="50800"/>
                <a:solidFill>
                  <a:schemeClr val="bg1">
                    <a:shade val="50000"/>
                  </a:schemeClr>
                </a:solidFill>
              </a:rPr>
              <a:t>   b) Provide for timely detection of errors</a:t>
            </a:r>
            <a:br>
              <a:rPr lang="en-US" b="1" dirty="0" smtClean="0">
                <a:ln w="50800"/>
                <a:solidFill>
                  <a:schemeClr val="bg1">
                    <a:shade val="50000"/>
                  </a:schemeClr>
                </a:solidFill>
              </a:rPr>
            </a:br>
            <a:r>
              <a:rPr lang="en-US" b="1" dirty="0" smtClean="0">
                <a:ln w="50800"/>
                <a:solidFill>
                  <a:schemeClr val="bg1">
                    <a:shade val="50000"/>
                  </a:schemeClr>
                </a:solidFill>
              </a:rPr>
              <a:t>   c) Adequate data security &amp; back-up as Disaster Recovery Plans</a:t>
            </a:r>
            <a:endParaRPr lang="en-US" b="1" dirty="0">
              <a:ln w="50800"/>
              <a:solidFill>
                <a:schemeClr val="bg1">
                  <a:shade val="50000"/>
                </a:schemeClr>
              </a:solidFill>
            </a:endParaRPr>
          </a:p>
        </p:txBody>
      </p:sp>
      <p:sp>
        <p:nvSpPr>
          <p:cNvPr id="30" name="Rectangle 29"/>
          <p:cNvSpPr/>
          <p:nvPr/>
        </p:nvSpPr>
        <p:spPr>
          <a:xfrm>
            <a:off x="685800" y="5657671"/>
            <a:ext cx="8458200" cy="1200329"/>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smtClean="0">
                <a:ln w="50800"/>
                <a:solidFill>
                  <a:schemeClr val="bg1">
                    <a:shade val="50000"/>
                  </a:schemeClr>
                </a:solidFill>
              </a:rPr>
              <a:t>7) Documentation – a Special Consideration</a:t>
            </a:r>
            <a:br>
              <a:rPr lang="en-US" b="1" dirty="0" smtClean="0">
                <a:ln w="50800"/>
                <a:solidFill>
                  <a:schemeClr val="bg1">
                    <a:shade val="50000"/>
                  </a:schemeClr>
                </a:solidFill>
              </a:rPr>
            </a:br>
            <a:r>
              <a:rPr lang="en-US" b="1" dirty="0" smtClean="0">
                <a:ln w="50800"/>
                <a:solidFill>
                  <a:schemeClr val="bg1">
                    <a:shade val="50000"/>
                  </a:schemeClr>
                </a:solidFill>
              </a:rPr>
              <a:t>    In a CIS environment, some of the audit trail may be in electronic form. He should</a:t>
            </a:r>
            <a:br>
              <a:rPr lang="en-US" b="1" dirty="0" smtClean="0">
                <a:ln w="50800"/>
                <a:solidFill>
                  <a:schemeClr val="bg1">
                    <a:shade val="50000"/>
                  </a:schemeClr>
                </a:solidFill>
              </a:rPr>
            </a:br>
            <a:r>
              <a:rPr lang="en-US" b="1" dirty="0" smtClean="0">
                <a:ln w="50800"/>
                <a:solidFill>
                  <a:schemeClr val="bg1">
                    <a:shade val="50000"/>
                  </a:schemeClr>
                </a:solidFill>
              </a:rPr>
              <a:t>    satisfy himself that such evidence is safely stored &amp; can be retrieved in entirety as </a:t>
            </a:r>
            <a:br>
              <a:rPr lang="en-US" b="1" dirty="0" smtClean="0">
                <a:ln w="50800"/>
                <a:solidFill>
                  <a:schemeClr val="bg1">
                    <a:shade val="50000"/>
                  </a:schemeClr>
                </a:solidFill>
              </a:rPr>
            </a:br>
            <a:r>
              <a:rPr lang="en-US" b="1" dirty="0" smtClean="0">
                <a:ln w="50800"/>
                <a:solidFill>
                  <a:schemeClr val="bg1">
                    <a:shade val="50000"/>
                  </a:schemeClr>
                </a:solidFill>
              </a:rPr>
              <a:t>    and when </a:t>
            </a:r>
            <a:r>
              <a:rPr lang="en-US" b="1" dirty="0" smtClean="0">
                <a:ln w="50800"/>
                <a:solidFill>
                  <a:schemeClr val="bg1">
                    <a:shade val="50000"/>
                  </a:schemeClr>
                </a:solidFill>
              </a:rPr>
              <a:t>required</a:t>
            </a:r>
            <a:endParaRPr lang="en-US" b="1" dirty="0">
              <a:ln w="50800"/>
              <a:solidFill>
                <a:schemeClr val="bg1">
                  <a:shade val="50000"/>
                </a:schemeClr>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 to="" calcmode="lin" valueType="num">
                                      <p:cBhvr>
                                        <p:cTn id="17" dur="1" fill="hold"/>
                                        <p:tgtEl>
                                          <p:spTgt spid="7">
                                            <p:bg/>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 to="" calcmode="lin" valueType="num">
                                      <p:cBhvr>
                                        <p:cTn id="20" dur="1" fill="hold"/>
                                        <p:tgtEl>
                                          <p:spTgt spid="7">
                                            <p:txEl>
                                              <p:pRg st="0" end="0"/>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 to="" calcmode="lin" valueType="num">
                                      <p:cBhvr>
                                        <p:cTn id="23" dur="1" fill="hold"/>
                                        <p:tgtEl>
                                          <p:spTgt spid="7">
                                            <p:txEl>
                                              <p:pRg st="1" end="1"/>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amond(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2000"/>
                                        <p:tgtEl>
                                          <p:spTgt spid="28"/>
                                        </p:tgtEl>
                                      </p:cBhvr>
                                    </p:animEffect>
                                  </p:childTnLst>
                                </p:cTn>
                              </p:par>
                              <p:par>
                                <p:cTn id="34" presetID="10"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20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diamond(in)">
                                      <p:cBhvr>
                                        <p:cTn id="41" dur="2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12"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strips(downLeft)">
                                      <p:cBhvr>
                                        <p:cTn id="46" dur="20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heel(4)">
                                      <p:cBhvr>
                                        <p:cTn id="51" dur="10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dissolve">
                                      <p:cBhvr>
                                        <p:cTn id="5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uiExpand="1" build="p" animBg="1"/>
      <p:bldP spid="8" grpId="0" animBg="1"/>
      <p:bldP spid="9" grpId="0" animBg="1"/>
      <p:bldP spid="26" grpId="0" animBg="1"/>
      <p:bldP spid="29" grpId="0" animBg="1"/>
      <p:bldP spid="3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alpha val="33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style>
          <a:lnRef idx="1">
            <a:schemeClr val="dk1"/>
          </a:lnRef>
          <a:fillRef idx="2">
            <a:schemeClr val="dk1"/>
          </a:fillRef>
          <a:effectRef idx="1">
            <a:schemeClr val="dk1"/>
          </a:effectRef>
          <a:fontRef idx="minor">
            <a:schemeClr val="dk1"/>
          </a:fontRef>
        </p:style>
        <p:txBody>
          <a:bodyPr>
            <a:noAutofit/>
          </a:bodyPr>
          <a:lstStyle/>
          <a:p>
            <a:r>
              <a:rPr lang="en-US" sz="3200" b="1" u="sng" dirty="0" smtClean="0"/>
              <a:t>AAS – 30</a:t>
            </a:r>
            <a:r>
              <a:rPr lang="en-US" sz="3200" dirty="0" smtClean="0"/>
              <a:t/>
            </a:r>
            <a:br>
              <a:rPr lang="en-US" sz="3200" dirty="0" smtClean="0"/>
            </a:br>
            <a:r>
              <a:rPr lang="en-US" sz="2400" b="1" i="1" u="sng" dirty="0" smtClean="0"/>
              <a:t>External </a:t>
            </a:r>
            <a:r>
              <a:rPr lang="en-US" sz="2400" b="1" i="1" u="sng" dirty="0" smtClean="0"/>
              <a:t>Confirmations</a:t>
            </a:r>
            <a:endParaRPr lang="en-US" sz="2400" i="1" u="sng" dirty="0"/>
          </a:p>
        </p:txBody>
      </p:sp>
      <p:sp>
        <p:nvSpPr>
          <p:cNvPr id="3" name="Content Placeholder 2"/>
          <p:cNvSpPr>
            <a:spLocks noGrp="1"/>
          </p:cNvSpPr>
          <p:nvPr>
            <p:ph idx="1"/>
          </p:nvPr>
        </p:nvSpPr>
        <p:spPr>
          <a:xfrm>
            <a:off x="0" y="838200"/>
            <a:ext cx="9144000" cy="6019800"/>
          </a:xfrm>
        </p:spPr>
        <p:txBody>
          <a:bodyPr>
            <a:noAutofit/>
          </a:bodyPr>
          <a:lstStyle/>
          <a:p>
            <a:pPr>
              <a:buNone/>
            </a:pPr>
            <a:r>
              <a:rPr lang="en-US" sz="1600" b="1" dirty="0" smtClean="0"/>
              <a:t>1) Meaning</a:t>
            </a:r>
            <a:r>
              <a:rPr lang="en-US" sz="1600" dirty="0" smtClean="0"/>
              <a:t> </a:t>
            </a:r>
          </a:p>
          <a:p>
            <a:pPr>
              <a:buNone/>
            </a:pPr>
            <a:r>
              <a:rPr lang="en-US" sz="1600" dirty="0" smtClean="0"/>
              <a:t> </a:t>
            </a:r>
            <a:r>
              <a:rPr lang="en-US" sz="1600" i="1" dirty="0" smtClean="0"/>
              <a:t>     It </a:t>
            </a:r>
            <a:r>
              <a:rPr lang="en-US" sz="1600" i="1" dirty="0" smtClean="0"/>
              <a:t>is the process of obtaining and evaluating audit evidence </a:t>
            </a:r>
            <a:r>
              <a:rPr lang="en-US" sz="1600" i="1" dirty="0" smtClean="0"/>
              <a:t>thru </a:t>
            </a:r>
            <a:r>
              <a:rPr lang="en-US" sz="1600" i="1" dirty="0" smtClean="0"/>
              <a:t>a direct communication from a third party in the response to a </a:t>
            </a:r>
            <a:r>
              <a:rPr lang="en-US" sz="1600" i="1" dirty="0" smtClean="0"/>
              <a:t>request </a:t>
            </a:r>
            <a:r>
              <a:rPr lang="en-US" sz="1600" i="1" dirty="0" smtClean="0"/>
              <a:t>for information about a particular item affecting the assertions of </a:t>
            </a:r>
            <a:r>
              <a:rPr lang="en-US" sz="1600" i="1" dirty="0" smtClean="0"/>
              <a:t>the management</a:t>
            </a:r>
          </a:p>
          <a:p>
            <a:pPr>
              <a:buNone/>
            </a:pPr>
            <a:endParaRPr lang="en-US" sz="1600" i="1" dirty="0" smtClean="0"/>
          </a:p>
          <a:p>
            <a:pPr>
              <a:buNone/>
            </a:pPr>
            <a:r>
              <a:rPr lang="en-US" sz="1600" dirty="0" smtClean="0"/>
              <a:t> </a:t>
            </a:r>
            <a:r>
              <a:rPr lang="en-US" sz="1600" b="1" dirty="0" smtClean="0"/>
              <a:t>2</a:t>
            </a:r>
            <a:r>
              <a:rPr lang="en-US" sz="1600" b="1" dirty="0" smtClean="0"/>
              <a:t>) Situations where External Confirmations may be Used</a:t>
            </a:r>
            <a:endParaRPr lang="en-US" sz="1600" dirty="0" smtClean="0"/>
          </a:p>
          <a:p>
            <a:pPr>
              <a:buNone/>
            </a:pPr>
            <a:r>
              <a:rPr lang="en-US" sz="1600" dirty="0" smtClean="0"/>
              <a:t>   a) Bank Balances and other information from the </a:t>
            </a:r>
            <a:r>
              <a:rPr lang="en-US" sz="1600" dirty="0" smtClean="0"/>
              <a:t>bankers</a:t>
            </a:r>
          </a:p>
          <a:p>
            <a:pPr>
              <a:buNone/>
            </a:pPr>
            <a:r>
              <a:rPr lang="en-US" sz="1600" dirty="0" smtClean="0"/>
              <a:t>   b</a:t>
            </a:r>
            <a:r>
              <a:rPr lang="en-US" sz="1600" dirty="0" smtClean="0"/>
              <a:t>) Stock held by third </a:t>
            </a:r>
            <a:r>
              <a:rPr lang="en-US" sz="1600" dirty="0" smtClean="0"/>
              <a:t>parties</a:t>
            </a:r>
          </a:p>
          <a:p>
            <a:pPr>
              <a:buNone/>
            </a:pPr>
            <a:r>
              <a:rPr lang="en-US" sz="1600" dirty="0" smtClean="0"/>
              <a:t>   </a:t>
            </a:r>
            <a:r>
              <a:rPr lang="en-US" sz="1600" dirty="0" smtClean="0"/>
              <a:t>c) Property title deeds held by the third </a:t>
            </a:r>
            <a:r>
              <a:rPr lang="en-US" sz="1600" dirty="0" smtClean="0"/>
              <a:t>parties</a:t>
            </a:r>
          </a:p>
          <a:p>
            <a:pPr>
              <a:buNone/>
            </a:pPr>
            <a:r>
              <a:rPr lang="en-US" sz="1600" dirty="0" smtClean="0"/>
              <a:t>   </a:t>
            </a:r>
            <a:r>
              <a:rPr lang="en-US" sz="1600" dirty="0" smtClean="0"/>
              <a:t>d) Investments purchased but not </a:t>
            </a:r>
            <a:r>
              <a:rPr lang="en-US" sz="1600" dirty="0" smtClean="0"/>
              <a:t>taken</a:t>
            </a:r>
          </a:p>
          <a:p>
            <a:pPr>
              <a:buNone/>
            </a:pPr>
            <a:endParaRPr lang="en-US" sz="1600" b="1" dirty="0" smtClean="0"/>
          </a:p>
          <a:p>
            <a:pPr>
              <a:buNone/>
            </a:pPr>
            <a:r>
              <a:rPr lang="en-US" sz="1600" b="1" dirty="0" smtClean="0"/>
              <a:t>3</a:t>
            </a:r>
            <a:r>
              <a:rPr lang="en-US" sz="1600" b="1" dirty="0" smtClean="0"/>
              <a:t>) Process of External Confirmations</a:t>
            </a:r>
            <a:r>
              <a:rPr lang="en-US" sz="1600" dirty="0" smtClean="0"/>
              <a:t> - SDCOE</a:t>
            </a:r>
            <a:br>
              <a:rPr lang="en-US" sz="1600" dirty="0" smtClean="0"/>
            </a:br>
            <a:r>
              <a:rPr lang="en-US" sz="1600" dirty="0" smtClean="0"/>
              <a:t>   a) </a:t>
            </a:r>
            <a:r>
              <a:rPr lang="en-US" sz="1600" b="1" dirty="0" smtClean="0"/>
              <a:t>S</a:t>
            </a:r>
            <a:r>
              <a:rPr lang="en-US" sz="1600" dirty="0" smtClean="0"/>
              <a:t>election of items</a:t>
            </a:r>
            <a:br>
              <a:rPr lang="en-US" sz="1600" dirty="0" smtClean="0"/>
            </a:br>
            <a:r>
              <a:rPr lang="en-US" sz="1600" dirty="0" smtClean="0"/>
              <a:t>   b) </a:t>
            </a:r>
            <a:r>
              <a:rPr lang="en-US" sz="1600" b="1" dirty="0" smtClean="0"/>
              <a:t>D</a:t>
            </a:r>
            <a:r>
              <a:rPr lang="en-US" sz="1600" dirty="0" smtClean="0"/>
              <a:t>esigning the </a:t>
            </a:r>
            <a:r>
              <a:rPr lang="en-US" sz="1600" b="1" u="sng" dirty="0" smtClean="0"/>
              <a:t>Form of Communication Request *</a:t>
            </a:r>
            <a:r>
              <a:rPr lang="en-US" sz="1600" dirty="0" smtClean="0"/>
              <a:t/>
            </a:r>
            <a:br>
              <a:rPr lang="en-US" sz="1600" dirty="0" smtClean="0"/>
            </a:br>
            <a:r>
              <a:rPr lang="en-US" sz="1600" dirty="0" smtClean="0"/>
              <a:t>   c) </a:t>
            </a:r>
            <a:r>
              <a:rPr lang="en-US" sz="1600" b="1" dirty="0" smtClean="0"/>
              <a:t>C</a:t>
            </a:r>
            <a:r>
              <a:rPr lang="en-US" sz="1600" dirty="0" smtClean="0"/>
              <a:t>ommunicating the confirmation request to the appropriate party</a:t>
            </a:r>
            <a:br>
              <a:rPr lang="en-US" sz="1600" dirty="0" smtClean="0"/>
            </a:br>
            <a:r>
              <a:rPr lang="en-US" sz="1600" dirty="0" smtClean="0"/>
              <a:t>   d) </a:t>
            </a:r>
            <a:r>
              <a:rPr lang="en-US" sz="1600" b="1" dirty="0" smtClean="0"/>
              <a:t>O</a:t>
            </a:r>
            <a:r>
              <a:rPr lang="en-US" sz="1600" dirty="0" smtClean="0"/>
              <a:t>btaining the response from that third party</a:t>
            </a:r>
            <a:br>
              <a:rPr lang="en-US" sz="1600" dirty="0" smtClean="0"/>
            </a:br>
            <a:r>
              <a:rPr lang="en-US" sz="1600" dirty="0" smtClean="0"/>
              <a:t>   e) </a:t>
            </a:r>
            <a:r>
              <a:rPr lang="en-US" sz="1600" b="1" dirty="0" smtClean="0"/>
              <a:t>E</a:t>
            </a:r>
            <a:r>
              <a:rPr lang="en-US" sz="1600" dirty="0" smtClean="0"/>
              <a:t>valuation of the information or absence thereof</a:t>
            </a:r>
            <a:br>
              <a:rPr lang="en-US" sz="1600" dirty="0" smtClean="0"/>
            </a:br>
            <a:endParaRPr lang="en-US" sz="1600" dirty="0" smtClean="0"/>
          </a:p>
          <a:p>
            <a:pPr>
              <a:buNone/>
            </a:pPr>
            <a:r>
              <a:rPr lang="en-US" sz="1600" b="1" u="sng" dirty="0" smtClean="0"/>
              <a:t> </a:t>
            </a:r>
            <a:r>
              <a:rPr lang="en-US" sz="1600" b="1" u="sng" dirty="0" smtClean="0"/>
              <a:t>Form of Communication Request *</a:t>
            </a:r>
          </a:p>
          <a:p>
            <a:pPr>
              <a:buNone/>
            </a:pPr>
            <a:r>
              <a:rPr lang="en-US" sz="1600" dirty="0" smtClean="0"/>
              <a:t>  </a:t>
            </a:r>
            <a:r>
              <a:rPr lang="en-US" sz="1600" b="1" dirty="0" smtClean="0"/>
              <a:t>   </a:t>
            </a:r>
            <a:r>
              <a:rPr lang="en-US" sz="1600" b="1" dirty="0" smtClean="0"/>
              <a:t>a) Positive Confirmation Request </a:t>
            </a:r>
            <a:r>
              <a:rPr lang="en-US" sz="1600" b="1" dirty="0" smtClean="0"/>
              <a:t>:- </a:t>
            </a:r>
            <a:r>
              <a:rPr lang="en-US" sz="1600" dirty="0" smtClean="0"/>
              <a:t>It </a:t>
            </a:r>
            <a:r>
              <a:rPr lang="en-US" sz="1600" dirty="0" smtClean="0"/>
              <a:t>asks the respondent to answer the auditor in </a:t>
            </a:r>
            <a:r>
              <a:rPr lang="en-US" sz="1600" dirty="0" smtClean="0"/>
              <a:t>all</a:t>
            </a:r>
            <a:r>
              <a:rPr lang="en-US" sz="1600" dirty="0" smtClean="0"/>
              <a:t>	cases in any </a:t>
            </a:r>
            <a:r>
              <a:rPr lang="en-US" sz="1600" dirty="0" smtClean="0"/>
              <a:t>mode</a:t>
            </a:r>
          </a:p>
          <a:p>
            <a:pPr>
              <a:buNone/>
            </a:pPr>
            <a:r>
              <a:rPr lang="en-US" sz="1600" b="1" dirty="0" smtClean="0"/>
              <a:t>     </a:t>
            </a:r>
            <a:r>
              <a:rPr lang="en-US" sz="1600" b="1" dirty="0" smtClean="0"/>
              <a:t>b) Negative Confirmation Request </a:t>
            </a:r>
            <a:r>
              <a:rPr lang="en-US" sz="1600" b="1" dirty="0" smtClean="0"/>
              <a:t>:- </a:t>
            </a:r>
            <a:r>
              <a:rPr lang="en-US" sz="1600" dirty="0" smtClean="0"/>
              <a:t>It </a:t>
            </a:r>
            <a:r>
              <a:rPr lang="en-US" sz="1600" dirty="0" smtClean="0"/>
              <a:t>asks the respondent to answer the auditor only </a:t>
            </a:r>
            <a:r>
              <a:rPr lang="en-US" sz="1600" dirty="0" smtClean="0"/>
              <a:t> </a:t>
            </a:r>
            <a:r>
              <a:rPr lang="en-US" sz="1600" dirty="0" smtClean="0"/>
              <a:t>in the event of </a:t>
            </a:r>
            <a:r>
              <a:rPr lang="en-US" sz="1600" dirty="0" smtClean="0"/>
              <a:t>			            disagreement </a:t>
            </a:r>
            <a:r>
              <a:rPr lang="en-US" sz="1600" dirty="0" smtClean="0"/>
              <a:t>with </a:t>
            </a:r>
            <a:r>
              <a:rPr lang="en-US" sz="1600" dirty="0" smtClean="0"/>
              <a:t>the information </a:t>
            </a:r>
            <a:r>
              <a:rPr lang="en-US" sz="1600" dirty="0" smtClean="0"/>
              <a:t>provide in the </a:t>
            </a:r>
            <a:r>
              <a:rPr lang="en-US" sz="1600" dirty="0" smtClean="0"/>
              <a:t>request</a:t>
            </a:r>
            <a:endParaRPr lang="en-U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strips(downLeft)">
                                      <p:cBhvr>
                                        <p:cTn id="25" dur="500"/>
                                        <p:tgtEl>
                                          <p:spTgt spid="3">
                                            <p:txEl>
                                              <p:pRg st="4" end="4"/>
                                            </p:txEl>
                                          </p:spTgt>
                                        </p:tgtEl>
                                      </p:cBhvr>
                                    </p:animEffect>
                                  </p:childTnLst>
                                </p:cTn>
                              </p:par>
                              <p:par>
                                <p:cTn id="26" presetID="18" presetClass="entr" presetSubtype="12"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strips(downLeft)">
                                      <p:cBhvr>
                                        <p:cTn id="28" dur="500"/>
                                        <p:tgtEl>
                                          <p:spTgt spid="3">
                                            <p:txEl>
                                              <p:pRg st="5" end="5"/>
                                            </p:txEl>
                                          </p:spTgt>
                                        </p:tgtEl>
                                      </p:cBhvr>
                                    </p:animEffect>
                                  </p:childTnLst>
                                </p:cTn>
                              </p:par>
                              <p:par>
                                <p:cTn id="29" presetID="18" presetClass="entr" presetSubtype="12"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strips(downLeft)">
                                      <p:cBhvr>
                                        <p:cTn id="31" dur="500"/>
                                        <p:tgtEl>
                                          <p:spTgt spid="3">
                                            <p:txEl>
                                              <p:pRg st="6" end="6"/>
                                            </p:txEl>
                                          </p:spTgt>
                                        </p:tgtEl>
                                      </p:cBhvr>
                                    </p:animEffect>
                                  </p:childTnLst>
                                </p:cTn>
                              </p:par>
                              <p:par>
                                <p:cTn id="32" presetID="18" presetClass="entr" presetSubtype="12"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strips(downLeft)">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circle(in)">
                                      <p:cBhvr>
                                        <p:cTn id="39" dur="2000"/>
                                        <p:tgtEl>
                                          <p:spTgt spid="3">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box(in)">
                                      <p:cBhvr>
                                        <p:cTn id="44" dur="500"/>
                                        <p:tgtEl>
                                          <p:spTgt spid="3">
                                            <p:txEl>
                                              <p:pRg st="10" end="10"/>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box(in)">
                                      <p:cBhvr>
                                        <p:cTn id="47" dur="500"/>
                                        <p:tgtEl>
                                          <p:spTgt spid="3">
                                            <p:txEl>
                                              <p:pRg st="11" end="11"/>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3">
                                            <p:txEl>
                                              <p:pRg st="12" end="12"/>
                                            </p:txEl>
                                          </p:spTgt>
                                        </p:tgtEl>
                                        <p:attrNameLst>
                                          <p:attrName>style.visibility</p:attrName>
                                        </p:attrNameLst>
                                      </p:cBhvr>
                                      <p:to>
                                        <p:strVal val="visible"/>
                                      </p:to>
                                    </p:set>
                                    <p:animEffect transition="in" filter="box(in)">
                                      <p:cBhvr>
                                        <p:cTn id="5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51000"/>
          </a:schemeClr>
        </a:solidFill>
        <a:effectLst/>
      </p:bgPr>
    </p:bg>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1200329"/>
          </a:xfrm>
          <a:prstGeom prst="rect">
            <a:avLst/>
          </a:prstGeom>
          <a:solidFill>
            <a:schemeClr val="accent6">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Arial" pitchFamily="34" charset="0"/>
                <a:ea typeface="Times New Roman" pitchFamily="18" charset="0"/>
              </a:rPr>
              <a:t>AAS-3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Arial" pitchFamily="34" charset="0"/>
                <a:ea typeface="Times New Roman" pitchFamily="18" charset="0"/>
              </a:rPr>
              <a:t>Documentation</a:t>
            </a:r>
            <a:r>
              <a:rPr kumimoji="0" lang="en-US" sz="2800" b="0" i="1" u="none" strike="noStrike" cap="none" normalizeH="0" baseline="0" dirty="0" smtClean="0">
                <a:ln>
                  <a:noFill/>
                </a:ln>
                <a:solidFill>
                  <a:schemeClr val="tx1"/>
                </a:solidFill>
                <a:effectLst/>
                <a:latin typeface="Arial" pitchFamily="34" charset="0"/>
              </a:rPr>
              <a:t> </a:t>
            </a:r>
            <a:endParaRPr kumimoji="0" lang="en-US" sz="4400" b="0" i="1" u="none" strike="noStrike" cap="none" normalizeH="0" baseline="0" dirty="0" smtClean="0">
              <a:ln>
                <a:noFill/>
              </a:ln>
              <a:solidFill>
                <a:schemeClr val="tx1"/>
              </a:solidFill>
              <a:effectLst/>
              <a:latin typeface="Arial" pitchFamily="34" charset="0"/>
            </a:endParaRPr>
          </a:p>
        </p:txBody>
      </p:sp>
      <p:sp>
        <p:nvSpPr>
          <p:cNvPr id="29698" name="Rectangle 2"/>
          <p:cNvSpPr>
            <a:spLocks noChangeArrowheads="1"/>
          </p:cNvSpPr>
          <p:nvPr/>
        </p:nvSpPr>
        <p:spPr bwMode="auto">
          <a:xfrm>
            <a:off x="0" y="1143000"/>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endParaRPr kumimoji="0" lang="en-US" sz="2400" b="1" i="0" u="none" strike="noStrike" cap="none" normalizeH="0" baseline="0" dirty="0" smtClean="0">
              <a:ln>
                <a:noFill/>
              </a:ln>
              <a:solidFill>
                <a:srgbClr val="002060"/>
              </a:solidFill>
              <a:effectLst/>
              <a:latin typeface="Arial" pitchFamily="34" charset="0"/>
              <a:ea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Form and Content</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endParaRPr kumimoji="0" lang="en-US" sz="2400" b="1" i="0" u="none" strike="noStrike" cap="none" normalizeH="0" baseline="0" dirty="0" smtClean="0">
              <a:ln>
                <a:noFill/>
              </a:ln>
              <a:solidFill>
                <a:srgbClr val="002060"/>
              </a:solidFill>
              <a:effectLst/>
              <a:latin typeface="Arial" pitchFamily="34" charset="0"/>
              <a:ea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Preparation of Working Papers</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Should be proper and as per the catering needs. </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In Case of Recurring Audits: Prepare Permanent and Current Working Papers.</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endParaRPr kumimoji="0" lang="en-US" sz="20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Ownership &amp; Custody of Working Papers</a:t>
            </a:r>
            <a:endParaRPr kumimoji="0" lang="en-US" sz="20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Property of the auditor, so keep in safe custody &amp; maintain confidentiality.</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MAY make available relevant extracts to the client on demand</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a:t>
            </a:r>
          </a:p>
          <a:p>
            <a:pPr marL="457200" marR="0" lvl="0" indent="-457200" algn="l" defTabSz="914400" rtl="0" eaLnBrk="0" fontAlgn="base" latinLnBrk="0" hangingPunct="0">
              <a:lnSpc>
                <a:spcPct val="100000"/>
              </a:lnSpc>
              <a:spcBef>
                <a:spcPct val="0"/>
              </a:spcBef>
              <a:spcAft>
                <a:spcPct val="0"/>
              </a:spcAft>
              <a:buClrTx/>
              <a:buSzTx/>
              <a:tabLst>
                <a:tab pos="457200" algn="l"/>
              </a:tabLst>
            </a:pPr>
            <a:r>
              <a:rPr lang="en-US" sz="2400" dirty="0" smtClean="0">
                <a:solidFill>
                  <a:srgbClr val="002060"/>
                </a:solidFill>
                <a:latin typeface="Arial" pitchFamily="34" charset="0"/>
                <a:ea typeface="Times New Roman" pitchFamily="18" charset="0"/>
              </a:rPr>
              <a:t>	</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as decided in case of “</a:t>
            </a:r>
            <a:r>
              <a:rPr kumimoji="0" lang="en-US" sz="2400" b="0" i="0" u="none" strike="noStrike" cap="none" normalizeH="0" baseline="0" dirty="0" err="1" smtClean="0">
                <a:ln>
                  <a:noFill/>
                </a:ln>
                <a:solidFill>
                  <a:srgbClr val="002060"/>
                </a:solidFill>
                <a:effectLst/>
                <a:latin typeface="Arial" pitchFamily="34" charset="0"/>
                <a:ea typeface="Times New Roman" pitchFamily="18" charset="0"/>
              </a:rPr>
              <a:t>Chantery</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Martin &amp; Co. Vs. Martin”)</a:t>
            </a:r>
            <a:endParaRPr kumimoji="0" lang="en-US" sz="3600" b="0" i="0" u="none" strike="noStrike" cap="none" normalizeH="0" baseline="0" dirty="0" smtClean="0">
              <a:ln>
                <a:noFill/>
              </a:ln>
              <a:solidFill>
                <a:srgbClr val="002060"/>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9697"/>
                                        </p:tgtEl>
                                        <p:attrNameLst>
                                          <p:attrName>style.visibility</p:attrName>
                                        </p:attrNameLst>
                                      </p:cBhvr>
                                      <p:to>
                                        <p:strVal val="visible"/>
                                      </p:to>
                                    </p:set>
                                    <p:animEffect transition="in" filter="wedge">
                                      <p:cBhvr>
                                        <p:cTn id="7" dur="2000"/>
                                        <p:tgtEl>
                                          <p:spTgt spid="296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8">
                                            <p:txEl>
                                              <p:pRg st="1" end="1"/>
                                            </p:txEl>
                                          </p:spTgt>
                                        </p:tgtEl>
                                        <p:attrNameLst>
                                          <p:attrName>style.visibility</p:attrName>
                                        </p:attrNameLst>
                                      </p:cBhvr>
                                      <p:to>
                                        <p:strVal val="visible"/>
                                      </p:to>
                                    </p:set>
                                    <p:animEffect transition="in" filter="fade">
                                      <p:cBhvr>
                                        <p:cTn id="12" dur="2000"/>
                                        <p:tgtEl>
                                          <p:spTgt spid="296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8">
                                            <p:txEl>
                                              <p:pRg st="3" end="3"/>
                                            </p:txEl>
                                          </p:spTgt>
                                        </p:tgtEl>
                                        <p:attrNameLst>
                                          <p:attrName>style.visibility</p:attrName>
                                        </p:attrNameLst>
                                      </p:cBhvr>
                                      <p:to>
                                        <p:strVal val="visible"/>
                                      </p:to>
                                    </p:set>
                                    <p:animEffect transition="in" filter="fade">
                                      <p:cBhvr>
                                        <p:cTn id="17" dur="2000"/>
                                        <p:tgtEl>
                                          <p:spTgt spid="296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8">
                                            <p:txEl>
                                              <p:pRg st="4" end="4"/>
                                            </p:txEl>
                                          </p:spTgt>
                                        </p:tgtEl>
                                        <p:attrNameLst>
                                          <p:attrName>style.visibility</p:attrName>
                                        </p:attrNameLst>
                                      </p:cBhvr>
                                      <p:to>
                                        <p:strVal val="visible"/>
                                      </p:to>
                                    </p:set>
                                    <p:animEffect transition="in" filter="fade">
                                      <p:cBhvr>
                                        <p:cTn id="22" dur="2000"/>
                                        <p:tgtEl>
                                          <p:spTgt spid="29698">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698">
                                            <p:txEl>
                                              <p:pRg st="5" end="5"/>
                                            </p:txEl>
                                          </p:spTgt>
                                        </p:tgtEl>
                                        <p:attrNameLst>
                                          <p:attrName>style.visibility</p:attrName>
                                        </p:attrNameLst>
                                      </p:cBhvr>
                                      <p:to>
                                        <p:strVal val="visible"/>
                                      </p:to>
                                    </p:set>
                                    <p:animEffect transition="in" filter="fade">
                                      <p:cBhvr>
                                        <p:cTn id="25" dur="2000"/>
                                        <p:tgtEl>
                                          <p:spTgt spid="29698">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698">
                                            <p:txEl>
                                              <p:pRg st="6" end="6"/>
                                            </p:txEl>
                                          </p:spTgt>
                                        </p:tgtEl>
                                        <p:attrNameLst>
                                          <p:attrName>style.visibility</p:attrName>
                                        </p:attrNameLst>
                                      </p:cBhvr>
                                      <p:to>
                                        <p:strVal val="visible"/>
                                      </p:to>
                                    </p:set>
                                    <p:animEffect transition="in" filter="fade">
                                      <p:cBhvr>
                                        <p:cTn id="28" dur="2000"/>
                                        <p:tgtEl>
                                          <p:spTgt spid="29698">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3" presetClass="exit" presetSubtype="32" fill="hold" grpId="1" nodeType="clickEffect">
                                  <p:stCondLst>
                                    <p:cond delay="0"/>
                                  </p:stCondLst>
                                  <p:childTnLst>
                                    <p:animEffect transition="out" filter="plus(out)">
                                      <p:cBhvr>
                                        <p:cTn id="32" dur="1000"/>
                                        <p:tgtEl>
                                          <p:spTgt spid="29697"/>
                                        </p:tgtEl>
                                      </p:cBhvr>
                                    </p:animEffect>
                                    <p:set>
                                      <p:cBhvr>
                                        <p:cTn id="33" dur="1" fill="hold">
                                          <p:stCondLst>
                                            <p:cond delay="999"/>
                                          </p:stCondLst>
                                        </p:cTn>
                                        <p:tgtEl>
                                          <p:spTgt spid="29697"/>
                                        </p:tgtEl>
                                        <p:attrNameLst>
                                          <p:attrName>style.visibility</p:attrName>
                                        </p:attrNameLst>
                                      </p:cBhvr>
                                      <p:to>
                                        <p:strVal val="hidden"/>
                                      </p:to>
                                    </p:set>
                                  </p:childTnLst>
                                </p:cTn>
                              </p:par>
                              <p:par>
                                <p:cTn id="34" presetID="13" presetClass="exit" presetSubtype="32" fill="hold" grpId="1" nodeType="withEffect">
                                  <p:stCondLst>
                                    <p:cond delay="0"/>
                                  </p:stCondLst>
                                  <p:childTnLst>
                                    <p:animEffect transition="out" filter="plus(out)">
                                      <p:cBhvr>
                                        <p:cTn id="35" dur="1000"/>
                                        <p:tgtEl>
                                          <p:spTgt spid="29698">
                                            <p:txEl>
                                              <p:pRg st="1" end="1"/>
                                            </p:txEl>
                                          </p:spTgt>
                                        </p:tgtEl>
                                      </p:cBhvr>
                                    </p:animEffect>
                                    <p:set>
                                      <p:cBhvr>
                                        <p:cTn id="36" dur="1" fill="hold">
                                          <p:stCondLst>
                                            <p:cond delay="999"/>
                                          </p:stCondLst>
                                        </p:cTn>
                                        <p:tgtEl>
                                          <p:spTgt spid="29698">
                                            <p:txEl>
                                              <p:pRg st="1" end="1"/>
                                            </p:txEl>
                                          </p:spTgt>
                                        </p:tgtEl>
                                        <p:attrNameLst>
                                          <p:attrName>style.visibility</p:attrName>
                                        </p:attrNameLst>
                                      </p:cBhvr>
                                      <p:to>
                                        <p:strVal val="hidden"/>
                                      </p:to>
                                    </p:set>
                                  </p:childTnLst>
                                </p:cTn>
                              </p:par>
                              <p:par>
                                <p:cTn id="37" presetID="13" presetClass="exit" presetSubtype="32" fill="hold" grpId="1" nodeType="withEffect">
                                  <p:stCondLst>
                                    <p:cond delay="0"/>
                                  </p:stCondLst>
                                  <p:childTnLst>
                                    <p:animEffect transition="out" filter="plus(out)">
                                      <p:cBhvr>
                                        <p:cTn id="38" dur="1000"/>
                                        <p:tgtEl>
                                          <p:spTgt spid="29698">
                                            <p:txEl>
                                              <p:pRg st="3" end="3"/>
                                            </p:txEl>
                                          </p:spTgt>
                                        </p:tgtEl>
                                      </p:cBhvr>
                                    </p:animEffect>
                                    <p:set>
                                      <p:cBhvr>
                                        <p:cTn id="39" dur="1" fill="hold">
                                          <p:stCondLst>
                                            <p:cond delay="999"/>
                                          </p:stCondLst>
                                        </p:cTn>
                                        <p:tgtEl>
                                          <p:spTgt spid="29698">
                                            <p:txEl>
                                              <p:pRg st="3" end="3"/>
                                            </p:txEl>
                                          </p:spTgt>
                                        </p:tgtEl>
                                        <p:attrNameLst>
                                          <p:attrName>style.visibility</p:attrName>
                                        </p:attrNameLst>
                                      </p:cBhvr>
                                      <p:to>
                                        <p:strVal val="hidden"/>
                                      </p:to>
                                    </p:set>
                                  </p:childTnLst>
                                </p:cTn>
                              </p:par>
                              <p:par>
                                <p:cTn id="40" presetID="13" presetClass="exit" presetSubtype="32" fill="hold" grpId="1" nodeType="withEffect">
                                  <p:stCondLst>
                                    <p:cond delay="0"/>
                                  </p:stCondLst>
                                  <p:childTnLst>
                                    <p:animEffect transition="out" filter="plus(out)">
                                      <p:cBhvr>
                                        <p:cTn id="41" dur="1000"/>
                                        <p:tgtEl>
                                          <p:spTgt spid="29698">
                                            <p:txEl>
                                              <p:pRg st="4" end="4"/>
                                            </p:txEl>
                                          </p:spTgt>
                                        </p:tgtEl>
                                      </p:cBhvr>
                                    </p:animEffect>
                                    <p:set>
                                      <p:cBhvr>
                                        <p:cTn id="42" dur="1" fill="hold">
                                          <p:stCondLst>
                                            <p:cond delay="999"/>
                                          </p:stCondLst>
                                        </p:cTn>
                                        <p:tgtEl>
                                          <p:spTgt spid="29698">
                                            <p:txEl>
                                              <p:pRg st="4" end="4"/>
                                            </p:txEl>
                                          </p:spTgt>
                                        </p:tgtEl>
                                        <p:attrNameLst>
                                          <p:attrName>style.visibility</p:attrName>
                                        </p:attrNameLst>
                                      </p:cBhvr>
                                      <p:to>
                                        <p:strVal val="hidden"/>
                                      </p:to>
                                    </p:set>
                                  </p:childTnLst>
                                </p:cTn>
                              </p:par>
                              <p:par>
                                <p:cTn id="43" presetID="13" presetClass="exit" presetSubtype="32" fill="hold" grpId="1" nodeType="withEffect">
                                  <p:stCondLst>
                                    <p:cond delay="0"/>
                                  </p:stCondLst>
                                  <p:childTnLst>
                                    <p:animEffect transition="out" filter="plus(out)">
                                      <p:cBhvr>
                                        <p:cTn id="44" dur="1000"/>
                                        <p:tgtEl>
                                          <p:spTgt spid="29698">
                                            <p:txEl>
                                              <p:pRg st="5" end="5"/>
                                            </p:txEl>
                                          </p:spTgt>
                                        </p:tgtEl>
                                      </p:cBhvr>
                                    </p:animEffect>
                                    <p:set>
                                      <p:cBhvr>
                                        <p:cTn id="45" dur="1" fill="hold">
                                          <p:stCondLst>
                                            <p:cond delay="999"/>
                                          </p:stCondLst>
                                        </p:cTn>
                                        <p:tgtEl>
                                          <p:spTgt spid="29698">
                                            <p:txEl>
                                              <p:pRg st="5" end="5"/>
                                            </p:txEl>
                                          </p:spTgt>
                                        </p:tgtEl>
                                        <p:attrNameLst>
                                          <p:attrName>style.visibility</p:attrName>
                                        </p:attrNameLst>
                                      </p:cBhvr>
                                      <p:to>
                                        <p:strVal val="hidden"/>
                                      </p:to>
                                    </p:set>
                                  </p:childTnLst>
                                </p:cTn>
                              </p:par>
                              <p:par>
                                <p:cTn id="46" presetID="13" presetClass="exit" presetSubtype="32" fill="hold" grpId="1" nodeType="withEffect">
                                  <p:stCondLst>
                                    <p:cond delay="0"/>
                                  </p:stCondLst>
                                  <p:childTnLst>
                                    <p:animEffect transition="out" filter="plus(out)">
                                      <p:cBhvr>
                                        <p:cTn id="47" dur="1000"/>
                                        <p:tgtEl>
                                          <p:spTgt spid="29698">
                                            <p:txEl>
                                              <p:pRg st="6" end="6"/>
                                            </p:txEl>
                                          </p:spTgt>
                                        </p:tgtEl>
                                      </p:cBhvr>
                                    </p:animEffect>
                                    <p:set>
                                      <p:cBhvr>
                                        <p:cTn id="48" dur="1" fill="hold">
                                          <p:stCondLst>
                                            <p:cond delay="999"/>
                                          </p:stCondLst>
                                        </p:cTn>
                                        <p:tgtEl>
                                          <p:spTgt spid="29698">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 grpId="0" animBg="1"/>
      <p:bldP spid="29697" grpId="1" animBg="1"/>
      <p:bldP spid="29698" grpId="0" uiExpand="1" build="p"/>
      <p:bldP spid="29698" grpI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 y="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tx1"/>
                </a:solidFill>
                <a:effectLst/>
                <a:latin typeface="Arial" pitchFamily="34" charset="0"/>
                <a:ea typeface="Times New Roman" pitchFamily="18" charset="0"/>
              </a:rPr>
              <a:t>AAS-4</a:t>
            </a:r>
            <a:endParaRPr kumimoji="0" lang="en-US" sz="2000"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tx1"/>
                </a:solidFill>
                <a:effectLst/>
                <a:latin typeface="Arial" pitchFamily="34" charset="0"/>
                <a:ea typeface="Times New Roman" pitchFamily="18" charset="0"/>
              </a:rPr>
              <a:t>The Auditor’s Responsibility to Consider Fraud &amp; Error  In An Audit of Financial Statements</a:t>
            </a:r>
            <a:endParaRPr kumimoji="0" lang="en-US" sz="3600" b="0" i="1" u="none" strike="noStrike" cap="none" normalizeH="0" baseline="0" dirty="0" smtClean="0">
              <a:ln>
                <a:noFill/>
              </a:ln>
              <a:solidFill>
                <a:schemeClr val="tx1"/>
              </a:solidFill>
              <a:effectLst/>
              <a:latin typeface="Arial" pitchFamily="34" charset="0"/>
            </a:endParaRPr>
          </a:p>
        </p:txBody>
      </p:sp>
      <p:sp>
        <p:nvSpPr>
          <p:cNvPr id="30723" name="Rectangle 3"/>
          <p:cNvSpPr>
            <a:spLocks noChangeArrowheads="1"/>
          </p:cNvSpPr>
          <p:nvPr/>
        </p:nvSpPr>
        <p:spPr bwMode="auto">
          <a:xfrm>
            <a:off x="0" y="1518583"/>
            <a:ext cx="9144000" cy="65556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  </a:t>
            </a:r>
          </a:p>
          <a:p>
            <a:pPr marL="457200" marR="0" lvl="0" indent="-457200" defTabSz="914400" rtl="0" eaLnBrk="1" fontAlgn="base" latinLnBrk="0" hangingPunct="1">
              <a:lnSpc>
                <a:spcPct val="100000"/>
              </a:lnSpc>
              <a:spcBef>
                <a:spcPct val="0"/>
              </a:spcBef>
              <a:spcAft>
                <a:spcPct val="0"/>
              </a:spcAft>
              <a:buClrTx/>
              <a:buSzTx/>
              <a:buFontTx/>
              <a:buAutoNum type="arabicParenR"/>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Fraud</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r>
              <a:rPr kumimoji="0" lang="en-US" sz="2400" b="0" i="0" u="none" strike="noStrike" cap="none" normalizeH="0" baseline="0" dirty="0" smtClean="0">
                <a:ln>
                  <a:noFill/>
                </a:ln>
                <a:solidFill>
                  <a:schemeClr val="bg1"/>
                </a:solidFill>
                <a:effectLst/>
                <a:latin typeface="Arial" pitchFamily="34" charset="0"/>
                <a:ea typeface="Times New Roman" pitchFamily="18" charset="0"/>
              </a:rPr>
              <a:t>Intentional </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misrepresentation : </a:t>
            </a:r>
            <a:endParaRPr kumimoji="0" lang="en-US" sz="2400" b="0" i="0" u="none" strike="noStrike" cap="none" normalizeH="0" baseline="0" dirty="0" smtClean="0">
              <a:ln>
                <a:noFill/>
              </a:ln>
              <a:solidFill>
                <a:schemeClr val="bg1"/>
              </a:solidFill>
              <a:effectLst/>
              <a:latin typeface="Arial" pitchFamily="34" charset="0"/>
              <a:ea typeface="Times New Roman" pitchFamily="18" charset="0"/>
            </a:endParaRPr>
          </a:p>
          <a:p>
            <a:pPr marL="514350" marR="0" lvl="0" indent="-514350" defTabSz="914400" rtl="0" eaLnBrk="1" fontAlgn="base" latinLnBrk="0" hangingPunct="1">
              <a:lnSpc>
                <a:spcPct val="100000"/>
              </a:lnSpc>
              <a:spcBef>
                <a:spcPct val="0"/>
              </a:spcBef>
              <a:spcAft>
                <a:spcPct val="0"/>
              </a:spcAft>
              <a:buClrTx/>
              <a:buSzTx/>
              <a:tabLst>
                <a:tab pos="457200" algn="l"/>
              </a:tabLst>
            </a:pPr>
            <a:r>
              <a:rPr kumimoji="0" lang="en-US" sz="2800" b="1" i="0" u="none" strike="noStrike" cap="none" normalizeH="0" baseline="0" dirty="0" smtClean="0">
                <a:ln>
                  <a:noFill/>
                </a:ln>
                <a:solidFill>
                  <a:schemeClr val="bg1"/>
                </a:solidFill>
                <a:effectLst/>
                <a:latin typeface="Arial" pitchFamily="34" charset="0"/>
                <a:ea typeface="Times New Roman" pitchFamily="18" charset="0"/>
              </a:rPr>
              <a:t>     F</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raud</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2800" b="1" i="0" u="none" strike="noStrike" cap="none" normalizeH="0" baseline="0" dirty="0" smtClean="0">
                <a:ln>
                  <a:noFill/>
                </a:ln>
                <a:solidFill>
                  <a:schemeClr val="bg1"/>
                </a:solidFill>
                <a:effectLst/>
                <a:latin typeface="Arial" pitchFamily="34" charset="0"/>
                <a:ea typeface="Times New Roman" pitchFamily="18" charset="0"/>
              </a:rPr>
              <a:t>C</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ollusion, </a:t>
            </a:r>
            <a:r>
              <a:rPr kumimoji="0" lang="en-US" sz="2800" b="1" i="0" u="none" strike="noStrike" cap="none" normalizeH="0" baseline="0" dirty="0" smtClean="0">
                <a:ln>
                  <a:noFill/>
                </a:ln>
                <a:solidFill>
                  <a:schemeClr val="bg1"/>
                </a:solidFill>
                <a:effectLst/>
                <a:latin typeface="Arial" pitchFamily="34" charset="0"/>
                <a:ea typeface="Times New Roman" pitchFamily="18" charset="0"/>
              </a:rPr>
              <a:t>W</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illful misstatement, </a:t>
            </a:r>
            <a:r>
              <a:rPr kumimoji="0" lang="en-US" sz="2400" b="1" i="0" u="none" strike="noStrike" cap="none" normalizeH="0" baseline="0" dirty="0" err="1" smtClean="0">
                <a:ln>
                  <a:noFill/>
                </a:ln>
                <a:solidFill>
                  <a:schemeClr val="bg1"/>
                </a:solidFill>
                <a:effectLst/>
                <a:latin typeface="Arial" pitchFamily="34" charset="0"/>
                <a:ea typeface="Times New Roman" pitchFamily="18" charset="0"/>
              </a:rPr>
              <a:t>S</a:t>
            </a:r>
            <a:r>
              <a:rPr kumimoji="0" lang="en-US" sz="2400" b="0" i="0" u="none" strike="noStrike" cap="none" normalizeH="0" baseline="0" dirty="0" err="1" smtClean="0">
                <a:ln>
                  <a:noFill/>
                </a:ln>
                <a:solidFill>
                  <a:schemeClr val="bg1"/>
                </a:solidFill>
                <a:effectLst/>
                <a:latin typeface="Arial" pitchFamily="34" charset="0"/>
                <a:ea typeface="Times New Roman" pitchFamily="18" charset="0"/>
              </a:rPr>
              <a:t>upression</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of Facts, </a:t>
            </a:r>
            <a:r>
              <a:rPr kumimoji="0" lang="en-US" sz="2400" b="1" i="0" u="none" strike="noStrike" cap="none" normalizeH="0" baseline="0" dirty="0" smtClean="0">
                <a:ln>
                  <a:noFill/>
                </a:ln>
                <a:solidFill>
                  <a:schemeClr val="bg1"/>
                </a:solidFill>
                <a:effectLst/>
                <a:latin typeface="Arial" pitchFamily="34" charset="0"/>
                <a:ea typeface="Times New Roman" pitchFamily="18" charset="0"/>
              </a:rPr>
              <a:t>C</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ontravention of </a:t>
            </a:r>
            <a:r>
              <a:rPr kumimoji="0" lang="en-US" sz="2800" b="0" i="0" u="none" strike="noStrike" cap="none" normalizeH="0" baseline="0" dirty="0" smtClean="0">
                <a:ln>
                  <a:noFill/>
                </a:ln>
                <a:solidFill>
                  <a:schemeClr val="bg1"/>
                </a:solidFill>
                <a:effectLst/>
                <a:latin typeface="Arial" pitchFamily="34" charset="0"/>
                <a:ea typeface="Times New Roman" pitchFamily="18" charset="0"/>
              </a:rPr>
              <a:t>P</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rovisions etc. (i.e. FCWSP)</a:t>
            </a:r>
          </a:p>
          <a:p>
            <a:pPr marL="0" marR="0" lvl="0" indent="0" defTabSz="914400" rtl="0" eaLnBrk="0" fontAlgn="base" latinLnBrk="0" hangingPunct="0">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solidFill>
                <a:schemeClr val="bg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2) 	Error</a:t>
            </a:r>
            <a:endParaRPr kumimoji="0" lang="en-US" sz="2000" b="0" i="0" u="none" strike="noStrike" cap="none" normalizeH="0" baseline="0" dirty="0" smtClean="0">
              <a:ln>
                <a:noFill/>
              </a:ln>
              <a:solidFill>
                <a:schemeClr val="bg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Unintentional Mistake</a:t>
            </a:r>
          </a:p>
          <a:p>
            <a:pPr marL="0" marR="0" lvl="0" indent="0" defTabSz="914400" rtl="0" eaLnBrk="0" fontAlgn="base" latinLnBrk="0" hangingPunct="0">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solidFill>
                <a:schemeClr val="bg1"/>
              </a:solidFill>
              <a:effectLst/>
              <a:latin typeface="Arial" pitchFamily="34" charset="0"/>
            </a:endParaRPr>
          </a:p>
          <a:p>
            <a:pPr marL="457200" marR="0" lvl="0" indent="-457200" defTabSz="914400" rtl="0" eaLnBrk="0" fontAlgn="base" latinLnBrk="0" hangingPunct="0">
              <a:lnSpc>
                <a:spcPct val="100000"/>
              </a:lnSpc>
              <a:spcBef>
                <a:spcPct val="0"/>
              </a:spcBef>
              <a:spcAft>
                <a:spcPct val="0"/>
              </a:spcAft>
              <a:buClrTx/>
              <a:buSzTx/>
              <a:buFontTx/>
              <a:buAutoNum type="arabicParenR" startAt="3"/>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Responsibility of Detection of Fraud / Error</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Lies with MANAGEMENT</a:t>
            </a:r>
          </a:p>
          <a:p>
            <a:pPr marL="457200" marR="0" lvl="0" indent="-457200" defTabSz="914400" rtl="0" eaLnBrk="0" fontAlgn="base" latinLnBrk="0" hangingPunct="0">
              <a:lnSpc>
                <a:spcPct val="100000"/>
              </a:lnSpc>
              <a:spcBef>
                <a:spcPct val="0"/>
              </a:spcBef>
              <a:spcAft>
                <a:spcPct val="0"/>
              </a:spcAft>
              <a:buClrTx/>
              <a:buSzTx/>
              <a:buFontTx/>
              <a:buAutoNum type="arabicParenR" startAt="3"/>
              <a:tabLst>
                <a:tab pos="457200" algn="l"/>
              </a:tabLst>
            </a:pPr>
            <a:endParaRPr kumimoji="0" lang="en-US" sz="2400" b="0" i="0" u="none" strike="noStrike" cap="none" normalizeH="0" baseline="0" dirty="0" smtClean="0">
              <a:ln>
                <a:noFill/>
              </a:ln>
              <a:solidFill>
                <a:schemeClr val="bg1"/>
              </a:solidFill>
              <a:effectLst/>
              <a:latin typeface="Arial" pitchFamily="34" charset="0"/>
              <a:ea typeface="Times New Roman" pitchFamily="18" charset="0"/>
            </a:endParaRPr>
          </a:p>
          <a:p>
            <a:pPr marL="457200" marR="0" lvl="0" indent="-457200" defTabSz="914400" rtl="0" eaLnBrk="0" fontAlgn="base" latinLnBrk="0" hangingPunct="0">
              <a:lnSpc>
                <a:spcPct val="100000"/>
              </a:lnSpc>
              <a:spcBef>
                <a:spcPct val="0"/>
              </a:spcBef>
              <a:spcAft>
                <a:spcPct val="0"/>
              </a:spcAft>
              <a:buClrTx/>
              <a:buSzTx/>
              <a:buFontTx/>
              <a:buAutoNum type="arabicParenR" startAt="3"/>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Inherent Limitations of Audit</a:t>
            </a:r>
          </a:p>
          <a:p>
            <a:pPr marL="457200" marR="0" lvl="0" indent="-457200" defTabSz="914400" rtl="0" eaLnBrk="0" fontAlgn="base" latinLnBrk="0" hangingPunct="0">
              <a:lnSpc>
                <a:spcPct val="100000"/>
              </a:lnSpc>
              <a:spcBef>
                <a:spcPct val="0"/>
              </a:spcBef>
              <a:spcAft>
                <a:spcPct val="0"/>
              </a:spcAft>
              <a:buClrTx/>
              <a:buSzTx/>
              <a:tabLst>
                <a:tab pos="457200" algn="l"/>
              </a:tabLst>
            </a:pPr>
            <a:endParaRPr kumimoji="0" lang="en-US" sz="2400" b="1" i="0" u="none" strike="noStrike" cap="none" normalizeH="0" baseline="0" dirty="0" smtClean="0">
              <a:ln>
                <a:noFill/>
              </a:ln>
              <a:solidFill>
                <a:schemeClr val="bg1"/>
              </a:solidFill>
              <a:effectLst/>
              <a:latin typeface="Arial" pitchFamily="34" charset="0"/>
              <a:ea typeface="Times New Roman" pitchFamily="18" charset="0"/>
            </a:endParaRPr>
          </a:p>
          <a:p>
            <a:pPr marL="457200" marR="0" lvl="0" indent="-457200" defTabSz="914400" rtl="0" eaLnBrk="0" fontAlgn="base" latinLnBrk="0" hangingPunct="0">
              <a:lnSpc>
                <a:spcPct val="100000"/>
              </a:lnSpc>
              <a:spcBef>
                <a:spcPct val="0"/>
              </a:spcBef>
              <a:spcAft>
                <a:spcPct val="0"/>
              </a:spcAft>
              <a:buClrTx/>
              <a:buSzTx/>
              <a:buFontTx/>
              <a:buAutoNum type="arabicParenR" startAt="3"/>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Audit Risk </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(As per AAS-6)</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endParaRPr kumimoji="0" lang="en-US" sz="3600" b="0" i="0" u="none" strike="noStrike" cap="none" normalizeH="0" baseline="0" dirty="0" smtClean="0">
              <a:ln>
                <a:noFill/>
              </a:ln>
              <a:solidFill>
                <a:schemeClr val="bg1"/>
              </a:solidFill>
              <a:effectLst/>
              <a:latin typeface="Arial" pitchFamily="34"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1">
                                            <p:txEl>
                                              <p:pRg st="0" end="0"/>
                                            </p:txEl>
                                          </p:spTgt>
                                        </p:tgtEl>
                                        <p:attrNameLst>
                                          <p:attrName>style.visibility</p:attrName>
                                        </p:attrNameLst>
                                      </p:cBhvr>
                                      <p:to>
                                        <p:strVal val="visible"/>
                                      </p:to>
                                    </p:set>
                                    <p:animEffect transition="in" filter="wipe(down)">
                                      <p:cBhvr>
                                        <p:cTn id="7" dur="500"/>
                                        <p:tgtEl>
                                          <p:spTgt spid="3072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721">
                                            <p:txEl>
                                              <p:pRg st="1" end="1"/>
                                            </p:txEl>
                                          </p:spTgt>
                                        </p:tgtEl>
                                        <p:attrNameLst>
                                          <p:attrName>style.visibility</p:attrName>
                                        </p:attrNameLst>
                                      </p:cBhvr>
                                      <p:to>
                                        <p:strVal val="visible"/>
                                      </p:to>
                                    </p:set>
                                    <p:animEffect transition="in" filter="wipe(down)">
                                      <p:cBhvr>
                                        <p:cTn id="10" dur="500"/>
                                        <p:tgtEl>
                                          <p:spTgt spid="3072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723">
                                            <p:bg/>
                                          </p:spTgt>
                                        </p:tgtEl>
                                        <p:attrNameLst>
                                          <p:attrName>style.visibility</p:attrName>
                                        </p:attrNameLst>
                                      </p:cBhvr>
                                      <p:to>
                                        <p:strVal val="visible"/>
                                      </p:to>
                                    </p:set>
                                    <p:animEffect transition="in" filter="fade">
                                      <p:cBhvr>
                                        <p:cTn id="15" dur="2000"/>
                                        <p:tgtEl>
                                          <p:spTgt spid="30723">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723">
                                            <p:txEl>
                                              <p:pRg st="0" end="0"/>
                                            </p:txEl>
                                          </p:spTgt>
                                        </p:tgtEl>
                                        <p:attrNameLst>
                                          <p:attrName>style.visibility</p:attrName>
                                        </p:attrNameLst>
                                      </p:cBhvr>
                                      <p:to>
                                        <p:strVal val="visible"/>
                                      </p:to>
                                    </p:set>
                                    <p:animEffect transition="in" filter="fade">
                                      <p:cBhvr>
                                        <p:cTn id="18" dur="2000"/>
                                        <p:tgtEl>
                                          <p:spTgt spid="3072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723">
                                            <p:txEl>
                                              <p:pRg st="1" end="1"/>
                                            </p:txEl>
                                          </p:spTgt>
                                        </p:tgtEl>
                                        <p:attrNameLst>
                                          <p:attrName>style.visibility</p:attrName>
                                        </p:attrNameLst>
                                      </p:cBhvr>
                                      <p:to>
                                        <p:strVal val="visible"/>
                                      </p:to>
                                    </p:set>
                                    <p:animEffect transition="in" filter="fade">
                                      <p:cBhvr>
                                        <p:cTn id="21" dur="2000"/>
                                        <p:tgtEl>
                                          <p:spTgt spid="30723">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723">
                                            <p:txEl>
                                              <p:pRg st="2" end="2"/>
                                            </p:txEl>
                                          </p:spTgt>
                                        </p:tgtEl>
                                        <p:attrNameLst>
                                          <p:attrName>style.visibility</p:attrName>
                                        </p:attrNameLst>
                                      </p:cBhvr>
                                      <p:to>
                                        <p:strVal val="visible"/>
                                      </p:to>
                                    </p:set>
                                    <p:animEffect transition="in" filter="fade">
                                      <p:cBhvr>
                                        <p:cTn id="24" dur="2000"/>
                                        <p:tgtEl>
                                          <p:spTgt spid="30723">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fade">
                                      <p:cBhvr>
                                        <p:cTn id="27" dur="2000"/>
                                        <p:tgtEl>
                                          <p:spTgt spid="3072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0723">
                                            <p:txEl>
                                              <p:pRg st="5" end="5"/>
                                            </p:txEl>
                                          </p:spTgt>
                                        </p:tgtEl>
                                        <p:attrNameLst>
                                          <p:attrName>style.visibility</p:attrName>
                                        </p:attrNameLst>
                                      </p:cBhvr>
                                      <p:to>
                                        <p:strVal val="visible"/>
                                      </p:to>
                                    </p:set>
                                    <p:animEffect transition="in" filter="fade">
                                      <p:cBhvr>
                                        <p:cTn id="30" dur="2000"/>
                                        <p:tgtEl>
                                          <p:spTgt spid="30723">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0723">
                                            <p:txEl>
                                              <p:pRg st="7" end="7"/>
                                            </p:txEl>
                                          </p:spTgt>
                                        </p:tgtEl>
                                        <p:attrNameLst>
                                          <p:attrName>style.visibility</p:attrName>
                                        </p:attrNameLst>
                                      </p:cBhvr>
                                      <p:to>
                                        <p:strVal val="visible"/>
                                      </p:to>
                                    </p:set>
                                    <p:animEffect transition="in" filter="fade">
                                      <p:cBhvr>
                                        <p:cTn id="33" dur="2000"/>
                                        <p:tgtEl>
                                          <p:spTgt spid="30723">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723">
                                            <p:txEl>
                                              <p:pRg st="9" end="9"/>
                                            </p:txEl>
                                          </p:spTgt>
                                        </p:tgtEl>
                                        <p:attrNameLst>
                                          <p:attrName>style.visibility</p:attrName>
                                        </p:attrNameLst>
                                      </p:cBhvr>
                                      <p:to>
                                        <p:strVal val="visible"/>
                                      </p:to>
                                    </p:set>
                                    <p:animEffect transition="in" filter="fade">
                                      <p:cBhvr>
                                        <p:cTn id="36" dur="2000"/>
                                        <p:tgtEl>
                                          <p:spTgt spid="30723">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723">
                                            <p:txEl>
                                              <p:pRg st="11" end="11"/>
                                            </p:txEl>
                                          </p:spTgt>
                                        </p:tgtEl>
                                        <p:attrNameLst>
                                          <p:attrName>style.visibility</p:attrName>
                                        </p:attrNameLst>
                                      </p:cBhvr>
                                      <p:to>
                                        <p:strVal val="visible"/>
                                      </p:to>
                                    </p:set>
                                    <p:animEffect transition="in" filter="fade">
                                      <p:cBhvr>
                                        <p:cTn id="39" dur="2000"/>
                                        <p:tgtEl>
                                          <p:spTgt spid="30723">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xit" presetSubtype="32" fill="hold" grpId="1" nodeType="clickEffect">
                                  <p:stCondLst>
                                    <p:cond delay="0"/>
                                  </p:stCondLst>
                                  <p:childTnLst>
                                    <p:animEffect transition="out" filter="diamond(out)">
                                      <p:cBhvr>
                                        <p:cTn id="43" dur="2000"/>
                                        <p:tgtEl>
                                          <p:spTgt spid="30723">
                                            <p:txEl>
                                              <p:pRg st="0" end="0"/>
                                            </p:txEl>
                                          </p:spTgt>
                                        </p:tgtEl>
                                      </p:cBhvr>
                                    </p:animEffect>
                                    <p:set>
                                      <p:cBhvr>
                                        <p:cTn id="44" dur="1" fill="hold">
                                          <p:stCondLst>
                                            <p:cond delay="1999"/>
                                          </p:stCondLst>
                                        </p:cTn>
                                        <p:tgtEl>
                                          <p:spTgt spid="30723">
                                            <p:txEl>
                                              <p:pRg st="0" end="0"/>
                                            </p:txEl>
                                          </p:spTgt>
                                        </p:tgtEl>
                                        <p:attrNameLst>
                                          <p:attrName>style.visibility</p:attrName>
                                        </p:attrNameLst>
                                      </p:cBhvr>
                                      <p:to>
                                        <p:strVal val="hidden"/>
                                      </p:to>
                                    </p:set>
                                  </p:childTnLst>
                                </p:cTn>
                              </p:par>
                              <p:par>
                                <p:cTn id="45" presetID="8" presetClass="exit" presetSubtype="32" fill="hold" grpId="1" nodeType="withEffect">
                                  <p:stCondLst>
                                    <p:cond delay="0"/>
                                  </p:stCondLst>
                                  <p:childTnLst>
                                    <p:animEffect transition="out" filter="diamond(out)">
                                      <p:cBhvr>
                                        <p:cTn id="46" dur="2000"/>
                                        <p:tgtEl>
                                          <p:spTgt spid="30723">
                                            <p:txEl>
                                              <p:pRg st="1" end="1"/>
                                            </p:txEl>
                                          </p:spTgt>
                                        </p:tgtEl>
                                      </p:cBhvr>
                                    </p:animEffect>
                                    <p:set>
                                      <p:cBhvr>
                                        <p:cTn id="47" dur="1" fill="hold">
                                          <p:stCondLst>
                                            <p:cond delay="1999"/>
                                          </p:stCondLst>
                                        </p:cTn>
                                        <p:tgtEl>
                                          <p:spTgt spid="30723">
                                            <p:txEl>
                                              <p:pRg st="1" end="1"/>
                                            </p:txEl>
                                          </p:spTgt>
                                        </p:tgtEl>
                                        <p:attrNameLst>
                                          <p:attrName>style.visibility</p:attrName>
                                        </p:attrNameLst>
                                      </p:cBhvr>
                                      <p:to>
                                        <p:strVal val="hidden"/>
                                      </p:to>
                                    </p:set>
                                  </p:childTnLst>
                                </p:cTn>
                              </p:par>
                              <p:par>
                                <p:cTn id="48" presetID="8" presetClass="exit" presetSubtype="32" fill="hold" grpId="1" nodeType="withEffect">
                                  <p:stCondLst>
                                    <p:cond delay="0"/>
                                  </p:stCondLst>
                                  <p:childTnLst>
                                    <p:animEffect transition="out" filter="diamond(out)">
                                      <p:cBhvr>
                                        <p:cTn id="49" dur="2000"/>
                                        <p:tgtEl>
                                          <p:spTgt spid="30723">
                                            <p:txEl>
                                              <p:pRg st="2" end="2"/>
                                            </p:txEl>
                                          </p:spTgt>
                                        </p:tgtEl>
                                      </p:cBhvr>
                                    </p:animEffect>
                                    <p:set>
                                      <p:cBhvr>
                                        <p:cTn id="50" dur="1" fill="hold">
                                          <p:stCondLst>
                                            <p:cond delay="1999"/>
                                          </p:stCondLst>
                                        </p:cTn>
                                        <p:tgtEl>
                                          <p:spTgt spid="30723">
                                            <p:txEl>
                                              <p:pRg st="2" end="2"/>
                                            </p:txEl>
                                          </p:spTgt>
                                        </p:tgtEl>
                                        <p:attrNameLst>
                                          <p:attrName>style.visibility</p:attrName>
                                        </p:attrNameLst>
                                      </p:cBhvr>
                                      <p:to>
                                        <p:strVal val="hidden"/>
                                      </p:to>
                                    </p:set>
                                  </p:childTnLst>
                                </p:cTn>
                              </p:par>
                              <p:par>
                                <p:cTn id="51" presetID="8" presetClass="exit" presetSubtype="32" fill="hold" grpId="1" nodeType="withEffect">
                                  <p:stCondLst>
                                    <p:cond delay="0"/>
                                  </p:stCondLst>
                                  <p:childTnLst>
                                    <p:animEffect transition="out" filter="diamond(out)">
                                      <p:cBhvr>
                                        <p:cTn id="52" dur="2000"/>
                                        <p:tgtEl>
                                          <p:spTgt spid="30723">
                                            <p:txEl>
                                              <p:pRg st="4" end="4"/>
                                            </p:txEl>
                                          </p:spTgt>
                                        </p:tgtEl>
                                      </p:cBhvr>
                                    </p:animEffect>
                                    <p:set>
                                      <p:cBhvr>
                                        <p:cTn id="53" dur="1" fill="hold">
                                          <p:stCondLst>
                                            <p:cond delay="1999"/>
                                          </p:stCondLst>
                                        </p:cTn>
                                        <p:tgtEl>
                                          <p:spTgt spid="30723">
                                            <p:txEl>
                                              <p:pRg st="4" end="4"/>
                                            </p:txEl>
                                          </p:spTgt>
                                        </p:tgtEl>
                                        <p:attrNameLst>
                                          <p:attrName>style.visibility</p:attrName>
                                        </p:attrNameLst>
                                      </p:cBhvr>
                                      <p:to>
                                        <p:strVal val="hidden"/>
                                      </p:to>
                                    </p:set>
                                  </p:childTnLst>
                                </p:cTn>
                              </p:par>
                              <p:par>
                                <p:cTn id="54" presetID="8" presetClass="exit" presetSubtype="32" fill="hold" grpId="1" nodeType="withEffect">
                                  <p:stCondLst>
                                    <p:cond delay="0"/>
                                  </p:stCondLst>
                                  <p:childTnLst>
                                    <p:animEffect transition="out" filter="diamond(out)">
                                      <p:cBhvr>
                                        <p:cTn id="55" dur="2000"/>
                                        <p:tgtEl>
                                          <p:spTgt spid="30723">
                                            <p:txEl>
                                              <p:pRg st="5" end="5"/>
                                            </p:txEl>
                                          </p:spTgt>
                                        </p:tgtEl>
                                      </p:cBhvr>
                                    </p:animEffect>
                                    <p:set>
                                      <p:cBhvr>
                                        <p:cTn id="56" dur="1" fill="hold">
                                          <p:stCondLst>
                                            <p:cond delay="1999"/>
                                          </p:stCondLst>
                                        </p:cTn>
                                        <p:tgtEl>
                                          <p:spTgt spid="30723">
                                            <p:txEl>
                                              <p:pRg st="5" end="5"/>
                                            </p:txEl>
                                          </p:spTgt>
                                        </p:tgtEl>
                                        <p:attrNameLst>
                                          <p:attrName>style.visibility</p:attrName>
                                        </p:attrNameLst>
                                      </p:cBhvr>
                                      <p:to>
                                        <p:strVal val="hidden"/>
                                      </p:to>
                                    </p:set>
                                  </p:childTnLst>
                                </p:cTn>
                              </p:par>
                              <p:par>
                                <p:cTn id="57" presetID="8" presetClass="exit" presetSubtype="32" fill="hold" grpId="1" nodeType="withEffect">
                                  <p:stCondLst>
                                    <p:cond delay="0"/>
                                  </p:stCondLst>
                                  <p:childTnLst>
                                    <p:animEffect transition="out" filter="diamond(out)">
                                      <p:cBhvr>
                                        <p:cTn id="58" dur="2000"/>
                                        <p:tgtEl>
                                          <p:spTgt spid="30723">
                                            <p:txEl>
                                              <p:pRg st="7" end="7"/>
                                            </p:txEl>
                                          </p:spTgt>
                                        </p:tgtEl>
                                      </p:cBhvr>
                                    </p:animEffect>
                                    <p:set>
                                      <p:cBhvr>
                                        <p:cTn id="59" dur="1" fill="hold">
                                          <p:stCondLst>
                                            <p:cond delay="1999"/>
                                          </p:stCondLst>
                                        </p:cTn>
                                        <p:tgtEl>
                                          <p:spTgt spid="30723">
                                            <p:txEl>
                                              <p:pRg st="7" end="7"/>
                                            </p:txEl>
                                          </p:spTgt>
                                        </p:tgtEl>
                                        <p:attrNameLst>
                                          <p:attrName>style.visibility</p:attrName>
                                        </p:attrNameLst>
                                      </p:cBhvr>
                                      <p:to>
                                        <p:strVal val="hidden"/>
                                      </p:to>
                                    </p:set>
                                  </p:childTnLst>
                                </p:cTn>
                              </p:par>
                              <p:par>
                                <p:cTn id="60" presetID="8" presetClass="exit" presetSubtype="32" fill="hold" grpId="1" nodeType="withEffect">
                                  <p:stCondLst>
                                    <p:cond delay="0"/>
                                  </p:stCondLst>
                                  <p:childTnLst>
                                    <p:animEffect transition="out" filter="diamond(out)">
                                      <p:cBhvr>
                                        <p:cTn id="61" dur="2000"/>
                                        <p:tgtEl>
                                          <p:spTgt spid="30723">
                                            <p:txEl>
                                              <p:pRg st="9" end="9"/>
                                            </p:txEl>
                                          </p:spTgt>
                                        </p:tgtEl>
                                      </p:cBhvr>
                                    </p:animEffect>
                                    <p:set>
                                      <p:cBhvr>
                                        <p:cTn id="62" dur="1" fill="hold">
                                          <p:stCondLst>
                                            <p:cond delay="1999"/>
                                          </p:stCondLst>
                                        </p:cTn>
                                        <p:tgtEl>
                                          <p:spTgt spid="30723">
                                            <p:txEl>
                                              <p:pRg st="9" end="9"/>
                                            </p:txEl>
                                          </p:spTgt>
                                        </p:tgtEl>
                                        <p:attrNameLst>
                                          <p:attrName>style.visibility</p:attrName>
                                        </p:attrNameLst>
                                      </p:cBhvr>
                                      <p:to>
                                        <p:strVal val="hidden"/>
                                      </p:to>
                                    </p:set>
                                  </p:childTnLst>
                                </p:cTn>
                              </p:par>
                              <p:par>
                                <p:cTn id="63" presetID="8" presetClass="exit" presetSubtype="32" fill="hold" grpId="1" nodeType="withEffect">
                                  <p:stCondLst>
                                    <p:cond delay="0"/>
                                  </p:stCondLst>
                                  <p:childTnLst>
                                    <p:animEffect transition="out" filter="diamond(out)">
                                      <p:cBhvr>
                                        <p:cTn id="64" dur="2000"/>
                                        <p:tgtEl>
                                          <p:spTgt spid="30723">
                                            <p:txEl>
                                              <p:pRg st="11" end="11"/>
                                            </p:txEl>
                                          </p:spTgt>
                                        </p:tgtEl>
                                      </p:cBhvr>
                                    </p:animEffect>
                                    <p:set>
                                      <p:cBhvr>
                                        <p:cTn id="65" dur="1" fill="hold">
                                          <p:stCondLst>
                                            <p:cond delay="1999"/>
                                          </p:stCondLst>
                                        </p:cTn>
                                        <p:tgtEl>
                                          <p:spTgt spid="30723">
                                            <p:txEl>
                                              <p:pRg st="11" end="11"/>
                                            </p:txEl>
                                          </p:spTgt>
                                        </p:tgtEl>
                                        <p:attrNameLst>
                                          <p:attrName>style.visibility</p:attrName>
                                        </p:attrNameLst>
                                      </p:cBhvr>
                                      <p:to>
                                        <p:strVal val="hidden"/>
                                      </p:to>
                                    </p:set>
                                  </p:childTnLst>
                                </p:cTn>
                              </p:par>
                              <p:par>
                                <p:cTn id="66" presetID="8" presetClass="exit" presetSubtype="32" fill="hold" grpId="1" nodeType="withEffect">
                                  <p:stCondLst>
                                    <p:cond delay="0"/>
                                  </p:stCondLst>
                                  <p:childTnLst>
                                    <p:animEffect transition="out" filter="diamond(out)">
                                      <p:cBhvr>
                                        <p:cTn id="67" dur="2000"/>
                                        <p:tgtEl>
                                          <p:spTgt spid="30723">
                                            <p:bg/>
                                          </p:spTgt>
                                        </p:tgtEl>
                                      </p:cBhvr>
                                    </p:animEffect>
                                    <p:set>
                                      <p:cBhvr>
                                        <p:cTn id="68" dur="1" fill="hold">
                                          <p:stCondLst>
                                            <p:cond delay="1999"/>
                                          </p:stCondLst>
                                        </p:cTn>
                                        <p:tgtEl>
                                          <p:spTgt spid="30723">
                                            <p:bg/>
                                          </p:spTgt>
                                        </p:tgtEl>
                                        <p:attrNameLst>
                                          <p:attrName>style.visibility</p:attrName>
                                        </p:attrNameLst>
                                      </p:cBhvr>
                                      <p:to>
                                        <p:strVal val="hidden"/>
                                      </p:to>
                                    </p:set>
                                  </p:childTnLst>
                                </p:cTn>
                              </p:par>
                              <p:par>
                                <p:cTn id="69" presetID="8" presetClass="exit" presetSubtype="32" fill="hold" grpId="1" nodeType="withEffect">
                                  <p:stCondLst>
                                    <p:cond delay="0"/>
                                  </p:stCondLst>
                                  <p:childTnLst>
                                    <p:animEffect transition="out" filter="diamond(out)">
                                      <p:cBhvr>
                                        <p:cTn id="70" dur="2000"/>
                                        <p:tgtEl>
                                          <p:spTgt spid="30721">
                                            <p:txEl>
                                              <p:pRg st="0" end="0"/>
                                            </p:txEl>
                                          </p:spTgt>
                                        </p:tgtEl>
                                      </p:cBhvr>
                                    </p:animEffect>
                                    <p:set>
                                      <p:cBhvr>
                                        <p:cTn id="71" dur="1" fill="hold">
                                          <p:stCondLst>
                                            <p:cond delay="1999"/>
                                          </p:stCondLst>
                                        </p:cTn>
                                        <p:tgtEl>
                                          <p:spTgt spid="30721">
                                            <p:txEl>
                                              <p:pRg st="0" end="0"/>
                                            </p:txEl>
                                          </p:spTgt>
                                        </p:tgtEl>
                                        <p:attrNameLst>
                                          <p:attrName>style.visibility</p:attrName>
                                        </p:attrNameLst>
                                      </p:cBhvr>
                                      <p:to>
                                        <p:strVal val="hidden"/>
                                      </p:to>
                                    </p:set>
                                  </p:childTnLst>
                                </p:cTn>
                              </p:par>
                              <p:par>
                                <p:cTn id="72" presetID="8" presetClass="exit" presetSubtype="32" fill="hold" grpId="1" nodeType="withEffect">
                                  <p:stCondLst>
                                    <p:cond delay="0"/>
                                  </p:stCondLst>
                                  <p:childTnLst>
                                    <p:animEffect transition="out" filter="diamond(out)">
                                      <p:cBhvr>
                                        <p:cTn id="73" dur="2000"/>
                                        <p:tgtEl>
                                          <p:spTgt spid="30721">
                                            <p:txEl>
                                              <p:pRg st="1" end="1"/>
                                            </p:txEl>
                                          </p:spTgt>
                                        </p:tgtEl>
                                      </p:cBhvr>
                                    </p:animEffect>
                                    <p:set>
                                      <p:cBhvr>
                                        <p:cTn id="74" dur="1" fill="hold">
                                          <p:stCondLst>
                                            <p:cond delay="1999"/>
                                          </p:stCondLst>
                                        </p:cTn>
                                        <p:tgtEl>
                                          <p:spTgt spid="30721">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build="allAtOnce"/>
      <p:bldP spid="30721" grpId="1" build="allAtOnce"/>
      <p:bldP spid="30723" grpId="0" build="allAtOnce" animBg="1"/>
      <p:bldP spid="30723" grpId="1"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04800" y="381000"/>
            <a:ext cx="8686800" cy="1477328"/>
          </a:xfrm>
          <a:prstGeom prst="rect">
            <a:avLst/>
          </a:prstGeom>
          <a:noFill/>
          <a:ln w="9525">
            <a:solidFill>
              <a:schemeClr val="bg2"/>
            </a:solidFill>
            <a:miter lim="800000"/>
            <a:headEnd/>
            <a:tailEnd/>
          </a:ln>
          <a:effectLst/>
        </p:spPr>
        <p:txBody>
          <a:bodyPr vert="horz" wrap="square" lIns="228528"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b="1" i="1" u="sng" strike="noStrike" cap="none" normalizeH="0" baseline="0" dirty="0" smtClean="0">
                <a:ln>
                  <a:noFill/>
                </a:ln>
                <a:solidFill>
                  <a:schemeClr val="tx1"/>
                </a:solidFill>
                <a:effectLst/>
                <a:latin typeface="Arial" pitchFamily="34" charset="0"/>
                <a:ea typeface="Times New Roman" pitchFamily="18" charset="0"/>
              </a:rPr>
              <a:t>AAS – 6</a:t>
            </a:r>
            <a:endParaRPr kumimoji="0" lang="en-US" sz="4000" b="1" i="1"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Times New Roman" pitchFamily="18" charset="0"/>
                <a:cs typeface="Times New Roman" pitchFamily="18" charset="0"/>
              </a:rPr>
              <a:t>Risk Assessment and Internal Controls</a:t>
            </a:r>
            <a:endParaRPr kumimoji="0" lang="en-US" sz="3200" b="1" i="1"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p:txBody>
      </p:sp>
      <p:sp>
        <p:nvSpPr>
          <p:cNvPr id="13314" name="Rectangle 2"/>
          <p:cNvSpPr>
            <a:spLocks noChangeArrowheads="1"/>
          </p:cNvSpPr>
          <p:nvPr/>
        </p:nvSpPr>
        <p:spPr bwMode="auto">
          <a:xfrm>
            <a:off x="304800" y="1676400"/>
            <a:ext cx="8686800" cy="3016210"/>
          </a:xfrm>
          <a:prstGeom prst="rect">
            <a:avLst/>
          </a:prstGeom>
          <a:solidFill>
            <a:schemeClr val="accent2">
              <a:lumMod val="40000"/>
              <a:lumOff val="60000"/>
            </a:schemeClr>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Times New Roman" pitchFamily="18" charset="0"/>
              </a:rPr>
              <a:t>1) Aim </a:t>
            </a:r>
            <a:endParaRPr kumimoji="0" lang="en-US" sz="1400" b="1"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Arial" pitchFamily="34" charset="0"/>
                <a:ea typeface="Times New Roman" pitchFamily="18" charset="0"/>
              </a:rPr>
              <a:t>In order to acquaint for a better audit plan Accounting System (A/C/S) and Internal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Arial" pitchFamily="34" charset="0"/>
                <a:ea typeface="Times New Roman" pitchFamily="18" charset="0"/>
              </a:rPr>
              <a:t>Control System </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(I/C/S)</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i="0" u="none" strike="noStrike" cap="none" normalizeH="0" baseline="0" dirty="0" smtClean="0">
                <a:ln>
                  <a:noFill/>
                </a:ln>
                <a:solidFill>
                  <a:schemeClr val="tx1"/>
                </a:solidFill>
                <a:effectLst/>
                <a:latin typeface="Arial" pitchFamily="34" charset="0"/>
                <a:ea typeface="Times New Roman" pitchFamily="18" charset="0"/>
              </a:rPr>
            </a:br>
            <a:endParaRPr kumimoji="0" lang="en-US" sz="1400" b="1"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sng" strike="noStrike" cap="none" normalizeH="0" baseline="0" dirty="0" smtClean="0">
                <a:ln>
                  <a:noFill/>
                </a:ln>
                <a:solidFill>
                  <a:schemeClr val="tx1"/>
                </a:solidFill>
                <a:effectLst/>
                <a:latin typeface="Arial" pitchFamily="34" charset="0"/>
                <a:ea typeface="Times New Roman" pitchFamily="18" charset="0"/>
              </a:rPr>
              <a:t>A/C/S</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b="1" i="0" u="sng" strike="noStrike" cap="none" normalizeH="0" baseline="0" dirty="0" smtClean="0">
                <a:ln>
                  <a:noFill/>
                </a:ln>
                <a:solidFill>
                  <a:schemeClr val="tx1"/>
                </a:solidFill>
                <a:effectLst/>
                <a:latin typeface="Arial" pitchFamily="34" charset="0"/>
                <a:ea typeface="Times New Roman" pitchFamily="18" charset="0"/>
              </a:rPr>
              <a:t>I/C/S</a:t>
            </a:r>
            <a:endParaRPr kumimoji="0" lang="en-US" sz="1400" b="1"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Transactions details – nature, type etc.</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conduct business properly</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A/c Records, supporting documents</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Adherence to Mgt. Policies</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A/c &amp; financial reporting process</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Safeguarding of assets</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lvl="0" indent="457200" eaLnBrk="0" fontAlgn="base" hangingPunct="0">
              <a:spcBef>
                <a:spcPct val="0"/>
              </a:spcBef>
              <a:spcAft>
                <a:spcPct val="0"/>
              </a:spcAft>
            </a:pP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Timely detection of Fraud &amp; Error </a:t>
            </a:r>
          </a:p>
          <a:p>
            <a:pPr lvl="0" indent="457200" eaLnBrk="0" fontAlgn="base" hangingPunct="0">
              <a:spcBef>
                <a:spcPct val="0"/>
              </a:spcBef>
              <a:spcAft>
                <a:spcPct val="0"/>
              </a:spcAft>
            </a:pPr>
            <a:r>
              <a:rPr lang="en-US" sz="1600" dirty="0" smtClean="0">
                <a:latin typeface="Times New Roman" pitchFamily="18" charset="0"/>
                <a:ea typeface="Times New Roman" pitchFamily="18" charset="0"/>
                <a:sym typeface="Wingdings" pitchFamily="2" charset="2"/>
              </a:rPr>
              <a:t>Where,</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i="0" u="none" strike="noStrike" cap="none" normalizeH="0" dirty="0" smtClean="0">
                <a:ln>
                  <a:noFill/>
                </a:ln>
                <a:solidFill>
                  <a:schemeClr val="tx1"/>
                </a:solidFill>
                <a:effectLst/>
                <a:latin typeface="Arial" pitchFamily="34" charset="0"/>
                <a:ea typeface="Times New Roman" pitchFamily="18" charset="0"/>
              </a:rPr>
              <a:t>     </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etc.</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p>
        </p:txBody>
      </p:sp>
      <p:sp>
        <p:nvSpPr>
          <p:cNvPr id="4" name="Rectangle 3"/>
          <p:cNvSpPr/>
          <p:nvPr/>
        </p:nvSpPr>
        <p:spPr>
          <a:xfrm>
            <a:off x="381000" y="5181600"/>
            <a:ext cx="1374094" cy="769441"/>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en-US" sz="2400" b="1" dirty="0" smtClean="0"/>
              <a:t>I/C/S =</a:t>
            </a:r>
            <a:r>
              <a:rPr lang="en-US" sz="2000" b="1" dirty="0" smtClean="0"/>
              <a:t> </a:t>
            </a:r>
          </a:p>
          <a:p>
            <a:r>
              <a:rPr lang="en-US" sz="2000" b="1" dirty="0" smtClean="0"/>
              <a:t>(SUM OF)</a:t>
            </a:r>
            <a:endParaRPr lang="en-US" sz="2000" b="1" dirty="0"/>
          </a:p>
        </p:txBody>
      </p:sp>
      <p:graphicFrame>
        <p:nvGraphicFramePr>
          <p:cNvPr id="5" name="Diagram 4"/>
          <p:cNvGraphicFramePr/>
          <p:nvPr/>
        </p:nvGraphicFramePr>
        <p:xfrm>
          <a:off x="1600200" y="4419600"/>
          <a:ext cx="73152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4">
                                            <p:bg/>
                                          </p:spTgt>
                                        </p:tgtEl>
                                        <p:attrNameLst>
                                          <p:attrName>style.visibility</p:attrName>
                                        </p:attrNameLst>
                                      </p:cBhvr>
                                      <p:to>
                                        <p:strVal val="visible"/>
                                      </p:to>
                                    </p:set>
                                    <p:animEffect transition="in" filter="fade">
                                      <p:cBhvr>
                                        <p:cTn id="7" dur="2000"/>
                                        <p:tgtEl>
                                          <p:spTgt spid="1331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4">
                                            <p:txEl>
                                              <p:pRg st="1" end="1"/>
                                            </p:txEl>
                                          </p:spTgt>
                                        </p:tgtEl>
                                        <p:attrNameLst>
                                          <p:attrName>style.visibility</p:attrName>
                                        </p:attrNameLst>
                                      </p:cBhvr>
                                      <p:to>
                                        <p:strVal val="visible"/>
                                      </p:to>
                                    </p:set>
                                    <p:animEffect transition="in" filter="fade">
                                      <p:cBhvr>
                                        <p:cTn id="10" dur="2000"/>
                                        <p:tgtEl>
                                          <p:spTgt spid="1331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Effect transition="in" filter="fade">
                                      <p:cBhvr>
                                        <p:cTn id="13" dur="2000"/>
                                        <p:tgtEl>
                                          <p:spTgt spid="1331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314">
                                            <p:txEl>
                                              <p:pRg st="3" end="3"/>
                                            </p:txEl>
                                          </p:spTgt>
                                        </p:tgtEl>
                                        <p:attrNameLst>
                                          <p:attrName>style.visibility</p:attrName>
                                        </p:attrNameLst>
                                      </p:cBhvr>
                                      <p:to>
                                        <p:strVal val="visible"/>
                                      </p:to>
                                    </p:set>
                                    <p:animEffect transition="in" filter="fade">
                                      <p:cBhvr>
                                        <p:cTn id="16" dur="2000"/>
                                        <p:tgtEl>
                                          <p:spTgt spid="1331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314">
                                            <p:txEl>
                                              <p:pRg st="4" end="4"/>
                                            </p:txEl>
                                          </p:spTgt>
                                        </p:tgtEl>
                                        <p:attrNameLst>
                                          <p:attrName>style.visibility</p:attrName>
                                        </p:attrNameLst>
                                      </p:cBhvr>
                                      <p:to>
                                        <p:strVal val="visible"/>
                                      </p:to>
                                    </p:set>
                                    <p:animEffect transition="in" filter="fade">
                                      <p:cBhvr>
                                        <p:cTn id="19" dur="2000"/>
                                        <p:tgtEl>
                                          <p:spTgt spid="1331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314">
                                            <p:txEl>
                                              <p:pRg st="5" end="5"/>
                                            </p:txEl>
                                          </p:spTgt>
                                        </p:tgtEl>
                                        <p:attrNameLst>
                                          <p:attrName>style.visibility</p:attrName>
                                        </p:attrNameLst>
                                      </p:cBhvr>
                                      <p:to>
                                        <p:strVal val="visible"/>
                                      </p:to>
                                    </p:set>
                                    <p:animEffect transition="in" filter="fade">
                                      <p:cBhvr>
                                        <p:cTn id="22" dur="2000"/>
                                        <p:tgtEl>
                                          <p:spTgt spid="1331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314">
                                            <p:txEl>
                                              <p:pRg st="6" end="6"/>
                                            </p:txEl>
                                          </p:spTgt>
                                        </p:tgtEl>
                                        <p:attrNameLst>
                                          <p:attrName>style.visibility</p:attrName>
                                        </p:attrNameLst>
                                      </p:cBhvr>
                                      <p:to>
                                        <p:strVal val="visible"/>
                                      </p:to>
                                    </p:set>
                                    <p:animEffect transition="in" filter="fade">
                                      <p:cBhvr>
                                        <p:cTn id="25" dur="2000"/>
                                        <p:tgtEl>
                                          <p:spTgt spid="13314">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314">
                                            <p:txEl>
                                              <p:pRg st="7" end="7"/>
                                            </p:txEl>
                                          </p:spTgt>
                                        </p:tgtEl>
                                        <p:attrNameLst>
                                          <p:attrName>style.visibility</p:attrName>
                                        </p:attrNameLst>
                                      </p:cBhvr>
                                      <p:to>
                                        <p:strVal val="visible"/>
                                      </p:to>
                                    </p:set>
                                    <p:animEffect transition="in" filter="fade">
                                      <p:cBhvr>
                                        <p:cTn id="28" dur="2000"/>
                                        <p:tgtEl>
                                          <p:spTgt spid="13314">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314">
                                            <p:txEl>
                                              <p:pRg st="8" end="8"/>
                                            </p:txEl>
                                          </p:spTgt>
                                        </p:tgtEl>
                                        <p:attrNameLst>
                                          <p:attrName>style.visibility</p:attrName>
                                        </p:attrNameLst>
                                      </p:cBhvr>
                                      <p:to>
                                        <p:strVal val="visible"/>
                                      </p:to>
                                    </p:set>
                                    <p:animEffect transition="in" filter="fade">
                                      <p:cBhvr>
                                        <p:cTn id="31" dur="2000"/>
                                        <p:tgtEl>
                                          <p:spTgt spid="13314">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314">
                                            <p:txEl>
                                              <p:pRg st="9" end="9"/>
                                            </p:txEl>
                                          </p:spTgt>
                                        </p:tgtEl>
                                        <p:attrNameLst>
                                          <p:attrName>style.visibility</p:attrName>
                                        </p:attrNameLst>
                                      </p:cBhvr>
                                      <p:to>
                                        <p:strVal val="visible"/>
                                      </p:to>
                                    </p:set>
                                    <p:animEffect transition="in" filter="fade">
                                      <p:cBhvr>
                                        <p:cTn id="34" dur="2000"/>
                                        <p:tgtEl>
                                          <p:spTgt spid="13314">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314">
                                            <p:txEl>
                                              <p:pRg st="10" end="10"/>
                                            </p:txEl>
                                          </p:spTgt>
                                        </p:tgtEl>
                                        <p:attrNameLst>
                                          <p:attrName>style.visibility</p:attrName>
                                        </p:attrNameLst>
                                      </p:cBhvr>
                                      <p:to>
                                        <p:strVal val="visible"/>
                                      </p:to>
                                    </p:set>
                                    <p:animEffect transition="in" filter="fade">
                                      <p:cBhvr>
                                        <p:cTn id="37" dur="2000"/>
                                        <p:tgtEl>
                                          <p:spTgt spid="13314">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bg/>
                                          </p:spTgt>
                                        </p:tgtEl>
                                        <p:attrNameLst>
                                          <p:attrName>style.visibility</p:attrName>
                                        </p:attrNameLst>
                                      </p:cBhvr>
                                      <p:to>
                                        <p:strVal val="visible"/>
                                      </p:to>
                                    </p:set>
                                    <p:animEffect transition="in" filter="fade">
                                      <p:cBhvr>
                                        <p:cTn id="42" dur="2000"/>
                                        <p:tgtEl>
                                          <p:spTgt spid="4">
                                            <p:bg/>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fade">
                                      <p:cBhvr>
                                        <p:cTn id="45" dur="2000"/>
                                        <p:tgtEl>
                                          <p:spTgt spid="4">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fade">
                                      <p:cBhvr>
                                        <p:cTn id="48" dur="2000"/>
                                        <p:tgtEl>
                                          <p:spTgt spid="4">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graphicEl>
                                              <a:dgm id="{13B8F982-685E-4601-B284-7EDFCBB49276}"/>
                                            </p:graphicEl>
                                          </p:spTgt>
                                        </p:tgtEl>
                                        <p:attrNameLst>
                                          <p:attrName>style.visibility</p:attrName>
                                        </p:attrNameLst>
                                      </p:cBhvr>
                                      <p:to>
                                        <p:strVal val="visible"/>
                                      </p:to>
                                    </p:set>
                                    <p:animEffect transition="in" filter="fade">
                                      <p:cBhvr>
                                        <p:cTn id="53" dur="2000"/>
                                        <p:tgtEl>
                                          <p:spTgt spid="5">
                                            <p:graphicEl>
                                              <a:dgm id="{13B8F982-685E-4601-B284-7EDFCBB49276}"/>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
                                            <p:graphicEl>
                                              <a:dgm id="{2B39694C-A397-4036-B4E6-792CAE7B251E}"/>
                                            </p:graphicEl>
                                          </p:spTgt>
                                        </p:tgtEl>
                                        <p:attrNameLst>
                                          <p:attrName>style.visibility</p:attrName>
                                        </p:attrNameLst>
                                      </p:cBhvr>
                                      <p:to>
                                        <p:strVal val="visible"/>
                                      </p:to>
                                    </p:set>
                                    <p:animEffect transition="in" filter="fade">
                                      <p:cBhvr>
                                        <p:cTn id="56" dur="2000"/>
                                        <p:tgtEl>
                                          <p:spTgt spid="5">
                                            <p:graphicEl>
                                              <a:dgm id="{2B39694C-A397-4036-B4E6-792CAE7B251E}"/>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graphicEl>
                                              <a:dgm id="{2551A92A-A410-402D-8CFA-664461054BEA}"/>
                                            </p:graphicEl>
                                          </p:spTgt>
                                        </p:tgtEl>
                                        <p:attrNameLst>
                                          <p:attrName>style.visibility</p:attrName>
                                        </p:attrNameLst>
                                      </p:cBhvr>
                                      <p:to>
                                        <p:strVal val="visible"/>
                                      </p:to>
                                    </p:set>
                                    <p:animEffect transition="in" filter="fade">
                                      <p:cBhvr>
                                        <p:cTn id="59" dur="2000"/>
                                        <p:tgtEl>
                                          <p:spTgt spid="5">
                                            <p:graphicEl>
                                              <a:dgm id="{2551A92A-A410-402D-8CFA-664461054BEA}"/>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
                                            <p:graphicEl>
                                              <a:dgm id="{DEC8BDE2-7A7E-4343-953B-4B9BAF93D9F0}"/>
                                            </p:graphicEl>
                                          </p:spTgt>
                                        </p:tgtEl>
                                        <p:attrNameLst>
                                          <p:attrName>style.visibility</p:attrName>
                                        </p:attrNameLst>
                                      </p:cBhvr>
                                      <p:to>
                                        <p:strVal val="visible"/>
                                      </p:to>
                                    </p:set>
                                    <p:animEffect transition="in" filter="fade">
                                      <p:cBhvr>
                                        <p:cTn id="62" dur="2000"/>
                                        <p:tgtEl>
                                          <p:spTgt spid="5">
                                            <p:graphicEl>
                                              <a:dgm id="{DEC8BDE2-7A7E-4343-953B-4B9BAF93D9F0}"/>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xit" presetSubtype="0" fill="hold" grpId="1" nodeType="clickEffect">
                                  <p:stCondLst>
                                    <p:cond delay="0"/>
                                  </p:stCondLst>
                                  <p:childTnLst>
                                    <p:animEffect transition="out" filter="dissolve">
                                      <p:cBhvr>
                                        <p:cTn id="66" dur="2000"/>
                                        <p:tgtEl>
                                          <p:spTgt spid="4">
                                            <p:txEl>
                                              <p:pRg st="0" end="0"/>
                                            </p:txEl>
                                          </p:spTgt>
                                        </p:tgtEl>
                                      </p:cBhvr>
                                    </p:animEffect>
                                    <p:set>
                                      <p:cBhvr>
                                        <p:cTn id="67" dur="1" fill="hold">
                                          <p:stCondLst>
                                            <p:cond delay="1999"/>
                                          </p:stCondLst>
                                        </p:cTn>
                                        <p:tgtEl>
                                          <p:spTgt spid="4">
                                            <p:txEl>
                                              <p:pRg st="0" end="0"/>
                                            </p:txEl>
                                          </p:spTgt>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2000"/>
                                        <p:tgtEl>
                                          <p:spTgt spid="4">
                                            <p:txEl>
                                              <p:pRg st="1" end="1"/>
                                            </p:txEl>
                                          </p:spTgt>
                                        </p:tgtEl>
                                      </p:cBhvr>
                                    </p:animEffect>
                                    <p:set>
                                      <p:cBhvr>
                                        <p:cTn id="70" dur="1" fill="hold">
                                          <p:stCondLst>
                                            <p:cond delay="1999"/>
                                          </p:stCondLst>
                                        </p:cTn>
                                        <p:tgtEl>
                                          <p:spTgt spid="4">
                                            <p:txEl>
                                              <p:pRg st="1" end="1"/>
                                            </p:txEl>
                                          </p:spTgt>
                                        </p:tgtEl>
                                        <p:attrNameLst>
                                          <p:attrName>style.visibility</p:attrName>
                                        </p:attrNameLst>
                                      </p:cBhvr>
                                      <p:to>
                                        <p:strVal val="hidden"/>
                                      </p:to>
                                    </p:set>
                                  </p:childTnLst>
                                </p:cTn>
                              </p:par>
                              <p:par>
                                <p:cTn id="71" presetID="9" presetClass="exit" presetSubtype="0" fill="hold" grpId="1" nodeType="withEffect">
                                  <p:stCondLst>
                                    <p:cond delay="0"/>
                                  </p:stCondLst>
                                  <p:childTnLst>
                                    <p:animEffect transition="out" filter="dissolve">
                                      <p:cBhvr>
                                        <p:cTn id="72" dur="2000"/>
                                        <p:tgtEl>
                                          <p:spTgt spid="4">
                                            <p:bg/>
                                          </p:spTgt>
                                        </p:tgtEl>
                                      </p:cBhvr>
                                    </p:animEffect>
                                    <p:set>
                                      <p:cBhvr>
                                        <p:cTn id="73" dur="1" fill="hold">
                                          <p:stCondLst>
                                            <p:cond delay="1999"/>
                                          </p:stCondLst>
                                        </p:cTn>
                                        <p:tgtEl>
                                          <p:spTgt spid="4">
                                            <p:bg/>
                                          </p:spTgt>
                                        </p:tgtEl>
                                        <p:attrNameLst>
                                          <p:attrName>style.visibility</p:attrName>
                                        </p:attrNameLst>
                                      </p:cBhvr>
                                      <p:to>
                                        <p:strVal val="hidden"/>
                                      </p:to>
                                    </p:set>
                                  </p:childTnLst>
                                </p:cTn>
                              </p:par>
                              <p:par>
                                <p:cTn id="74" presetID="9" presetClass="exit" presetSubtype="0" fill="hold" grpId="1" nodeType="withEffect">
                                  <p:stCondLst>
                                    <p:cond delay="0"/>
                                  </p:stCondLst>
                                  <p:childTnLst>
                                    <p:animEffect transition="out" filter="dissolve">
                                      <p:cBhvr>
                                        <p:cTn id="75" dur="2000"/>
                                        <p:tgtEl>
                                          <p:spTgt spid="13314">
                                            <p:txEl>
                                              <p:pRg st="1" end="1"/>
                                            </p:txEl>
                                          </p:spTgt>
                                        </p:tgtEl>
                                      </p:cBhvr>
                                    </p:animEffect>
                                    <p:set>
                                      <p:cBhvr>
                                        <p:cTn id="76" dur="1" fill="hold">
                                          <p:stCondLst>
                                            <p:cond delay="1999"/>
                                          </p:stCondLst>
                                        </p:cTn>
                                        <p:tgtEl>
                                          <p:spTgt spid="13314">
                                            <p:txEl>
                                              <p:pRg st="1" end="1"/>
                                            </p:txEl>
                                          </p:spTgt>
                                        </p:tgtEl>
                                        <p:attrNameLst>
                                          <p:attrName>style.visibility</p:attrName>
                                        </p:attrNameLst>
                                      </p:cBhvr>
                                      <p:to>
                                        <p:strVal val="hidden"/>
                                      </p:to>
                                    </p:set>
                                  </p:childTnLst>
                                </p:cTn>
                              </p:par>
                              <p:par>
                                <p:cTn id="77" presetID="9" presetClass="exit" presetSubtype="0" fill="hold" grpId="1" nodeType="withEffect">
                                  <p:stCondLst>
                                    <p:cond delay="0"/>
                                  </p:stCondLst>
                                  <p:childTnLst>
                                    <p:animEffect transition="out" filter="dissolve">
                                      <p:cBhvr>
                                        <p:cTn id="78" dur="2000"/>
                                        <p:tgtEl>
                                          <p:spTgt spid="13314">
                                            <p:txEl>
                                              <p:pRg st="2" end="2"/>
                                            </p:txEl>
                                          </p:spTgt>
                                        </p:tgtEl>
                                      </p:cBhvr>
                                    </p:animEffect>
                                    <p:set>
                                      <p:cBhvr>
                                        <p:cTn id="79" dur="1" fill="hold">
                                          <p:stCondLst>
                                            <p:cond delay="1999"/>
                                          </p:stCondLst>
                                        </p:cTn>
                                        <p:tgtEl>
                                          <p:spTgt spid="13314">
                                            <p:txEl>
                                              <p:pRg st="2" end="2"/>
                                            </p:txEl>
                                          </p:spTgt>
                                        </p:tgtEl>
                                        <p:attrNameLst>
                                          <p:attrName>style.visibility</p:attrName>
                                        </p:attrNameLst>
                                      </p:cBhvr>
                                      <p:to>
                                        <p:strVal val="hidden"/>
                                      </p:to>
                                    </p:set>
                                  </p:childTnLst>
                                </p:cTn>
                              </p:par>
                              <p:par>
                                <p:cTn id="80" presetID="9" presetClass="exit" presetSubtype="0" fill="hold" grpId="1" nodeType="withEffect">
                                  <p:stCondLst>
                                    <p:cond delay="0"/>
                                  </p:stCondLst>
                                  <p:childTnLst>
                                    <p:animEffect transition="out" filter="dissolve">
                                      <p:cBhvr>
                                        <p:cTn id="81" dur="2000"/>
                                        <p:tgtEl>
                                          <p:spTgt spid="13314">
                                            <p:txEl>
                                              <p:pRg st="3" end="3"/>
                                            </p:txEl>
                                          </p:spTgt>
                                        </p:tgtEl>
                                      </p:cBhvr>
                                    </p:animEffect>
                                    <p:set>
                                      <p:cBhvr>
                                        <p:cTn id="82" dur="1" fill="hold">
                                          <p:stCondLst>
                                            <p:cond delay="1999"/>
                                          </p:stCondLst>
                                        </p:cTn>
                                        <p:tgtEl>
                                          <p:spTgt spid="13314">
                                            <p:txEl>
                                              <p:pRg st="3" end="3"/>
                                            </p:txEl>
                                          </p:spTgt>
                                        </p:tgtEl>
                                        <p:attrNameLst>
                                          <p:attrName>style.visibility</p:attrName>
                                        </p:attrNameLst>
                                      </p:cBhvr>
                                      <p:to>
                                        <p:strVal val="hidden"/>
                                      </p:to>
                                    </p:set>
                                  </p:childTnLst>
                                </p:cTn>
                              </p:par>
                              <p:par>
                                <p:cTn id="83" presetID="9" presetClass="exit" presetSubtype="0" fill="hold" grpId="1" nodeType="withEffect">
                                  <p:stCondLst>
                                    <p:cond delay="0"/>
                                  </p:stCondLst>
                                  <p:childTnLst>
                                    <p:animEffect transition="out" filter="dissolve">
                                      <p:cBhvr>
                                        <p:cTn id="84" dur="2000"/>
                                        <p:tgtEl>
                                          <p:spTgt spid="13314">
                                            <p:txEl>
                                              <p:pRg st="4" end="4"/>
                                            </p:txEl>
                                          </p:spTgt>
                                        </p:tgtEl>
                                      </p:cBhvr>
                                    </p:animEffect>
                                    <p:set>
                                      <p:cBhvr>
                                        <p:cTn id="85" dur="1" fill="hold">
                                          <p:stCondLst>
                                            <p:cond delay="1999"/>
                                          </p:stCondLst>
                                        </p:cTn>
                                        <p:tgtEl>
                                          <p:spTgt spid="13314">
                                            <p:txEl>
                                              <p:pRg st="4" end="4"/>
                                            </p:txEl>
                                          </p:spTgt>
                                        </p:tgtEl>
                                        <p:attrNameLst>
                                          <p:attrName>style.visibility</p:attrName>
                                        </p:attrNameLst>
                                      </p:cBhvr>
                                      <p:to>
                                        <p:strVal val="hidden"/>
                                      </p:to>
                                    </p:set>
                                  </p:childTnLst>
                                </p:cTn>
                              </p:par>
                              <p:par>
                                <p:cTn id="86" presetID="9" presetClass="exit" presetSubtype="0" fill="hold" grpId="1" nodeType="withEffect">
                                  <p:stCondLst>
                                    <p:cond delay="0"/>
                                  </p:stCondLst>
                                  <p:childTnLst>
                                    <p:animEffect transition="out" filter="dissolve">
                                      <p:cBhvr>
                                        <p:cTn id="87" dur="2000"/>
                                        <p:tgtEl>
                                          <p:spTgt spid="13314">
                                            <p:txEl>
                                              <p:pRg st="5" end="5"/>
                                            </p:txEl>
                                          </p:spTgt>
                                        </p:tgtEl>
                                      </p:cBhvr>
                                    </p:animEffect>
                                    <p:set>
                                      <p:cBhvr>
                                        <p:cTn id="88" dur="1" fill="hold">
                                          <p:stCondLst>
                                            <p:cond delay="1999"/>
                                          </p:stCondLst>
                                        </p:cTn>
                                        <p:tgtEl>
                                          <p:spTgt spid="13314">
                                            <p:txEl>
                                              <p:pRg st="5" end="5"/>
                                            </p:txEl>
                                          </p:spTgt>
                                        </p:tgtEl>
                                        <p:attrNameLst>
                                          <p:attrName>style.visibility</p:attrName>
                                        </p:attrNameLst>
                                      </p:cBhvr>
                                      <p:to>
                                        <p:strVal val="hidden"/>
                                      </p:to>
                                    </p:set>
                                  </p:childTnLst>
                                </p:cTn>
                              </p:par>
                              <p:par>
                                <p:cTn id="89" presetID="9" presetClass="exit" presetSubtype="0" fill="hold" grpId="1" nodeType="withEffect">
                                  <p:stCondLst>
                                    <p:cond delay="0"/>
                                  </p:stCondLst>
                                  <p:childTnLst>
                                    <p:animEffect transition="out" filter="dissolve">
                                      <p:cBhvr>
                                        <p:cTn id="90" dur="2000"/>
                                        <p:tgtEl>
                                          <p:spTgt spid="13314">
                                            <p:txEl>
                                              <p:pRg st="6" end="6"/>
                                            </p:txEl>
                                          </p:spTgt>
                                        </p:tgtEl>
                                      </p:cBhvr>
                                    </p:animEffect>
                                    <p:set>
                                      <p:cBhvr>
                                        <p:cTn id="91" dur="1" fill="hold">
                                          <p:stCondLst>
                                            <p:cond delay="1999"/>
                                          </p:stCondLst>
                                        </p:cTn>
                                        <p:tgtEl>
                                          <p:spTgt spid="13314">
                                            <p:txEl>
                                              <p:pRg st="6" end="6"/>
                                            </p:txEl>
                                          </p:spTgt>
                                        </p:tgtEl>
                                        <p:attrNameLst>
                                          <p:attrName>style.visibility</p:attrName>
                                        </p:attrNameLst>
                                      </p:cBhvr>
                                      <p:to>
                                        <p:strVal val="hidden"/>
                                      </p:to>
                                    </p:set>
                                  </p:childTnLst>
                                </p:cTn>
                              </p:par>
                              <p:par>
                                <p:cTn id="92" presetID="9" presetClass="exit" presetSubtype="0" fill="hold" grpId="1" nodeType="withEffect">
                                  <p:stCondLst>
                                    <p:cond delay="0"/>
                                  </p:stCondLst>
                                  <p:childTnLst>
                                    <p:animEffect transition="out" filter="dissolve">
                                      <p:cBhvr>
                                        <p:cTn id="93" dur="2000"/>
                                        <p:tgtEl>
                                          <p:spTgt spid="13314">
                                            <p:txEl>
                                              <p:pRg st="7" end="7"/>
                                            </p:txEl>
                                          </p:spTgt>
                                        </p:tgtEl>
                                      </p:cBhvr>
                                    </p:animEffect>
                                    <p:set>
                                      <p:cBhvr>
                                        <p:cTn id="94" dur="1" fill="hold">
                                          <p:stCondLst>
                                            <p:cond delay="1999"/>
                                          </p:stCondLst>
                                        </p:cTn>
                                        <p:tgtEl>
                                          <p:spTgt spid="13314">
                                            <p:txEl>
                                              <p:pRg st="7" end="7"/>
                                            </p:txEl>
                                          </p:spTgt>
                                        </p:tgtEl>
                                        <p:attrNameLst>
                                          <p:attrName>style.visibility</p:attrName>
                                        </p:attrNameLst>
                                      </p:cBhvr>
                                      <p:to>
                                        <p:strVal val="hidden"/>
                                      </p:to>
                                    </p:set>
                                  </p:childTnLst>
                                </p:cTn>
                              </p:par>
                              <p:par>
                                <p:cTn id="95" presetID="9" presetClass="exit" presetSubtype="0" fill="hold" grpId="1" nodeType="withEffect">
                                  <p:stCondLst>
                                    <p:cond delay="0"/>
                                  </p:stCondLst>
                                  <p:childTnLst>
                                    <p:animEffect transition="out" filter="dissolve">
                                      <p:cBhvr>
                                        <p:cTn id="96" dur="2000"/>
                                        <p:tgtEl>
                                          <p:spTgt spid="13314">
                                            <p:txEl>
                                              <p:pRg st="8" end="8"/>
                                            </p:txEl>
                                          </p:spTgt>
                                        </p:tgtEl>
                                      </p:cBhvr>
                                    </p:animEffect>
                                    <p:set>
                                      <p:cBhvr>
                                        <p:cTn id="97" dur="1" fill="hold">
                                          <p:stCondLst>
                                            <p:cond delay="1999"/>
                                          </p:stCondLst>
                                        </p:cTn>
                                        <p:tgtEl>
                                          <p:spTgt spid="13314">
                                            <p:txEl>
                                              <p:pRg st="8" end="8"/>
                                            </p:txEl>
                                          </p:spTgt>
                                        </p:tgtEl>
                                        <p:attrNameLst>
                                          <p:attrName>style.visibility</p:attrName>
                                        </p:attrNameLst>
                                      </p:cBhvr>
                                      <p:to>
                                        <p:strVal val="hidden"/>
                                      </p:to>
                                    </p:set>
                                  </p:childTnLst>
                                </p:cTn>
                              </p:par>
                              <p:par>
                                <p:cTn id="98" presetID="9" presetClass="exit" presetSubtype="0" fill="hold" grpId="1" nodeType="withEffect">
                                  <p:stCondLst>
                                    <p:cond delay="0"/>
                                  </p:stCondLst>
                                  <p:childTnLst>
                                    <p:animEffect transition="out" filter="dissolve">
                                      <p:cBhvr>
                                        <p:cTn id="99" dur="2000"/>
                                        <p:tgtEl>
                                          <p:spTgt spid="13314">
                                            <p:txEl>
                                              <p:pRg st="9" end="9"/>
                                            </p:txEl>
                                          </p:spTgt>
                                        </p:tgtEl>
                                      </p:cBhvr>
                                    </p:animEffect>
                                    <p:set>
                                      <p:cBhvr>
                                        <p:cTn id="100" dur="1" fill="hold">
                                          <p:stCondLst>
                                            <p:cond delay="1999"/>
                                          </p:stCondLst>
                                        </p:cTn>
                                        <p:tgtEl>
                                          <p:spTgt spid="13314">
                                            <p:txEl>
                                              <p:pRg st="9" end="9"/>
                                            </p:txEl>
                                          </p:spTgt>
                                        </p:tgtEl>
                                        <p:attrNameLst>
                                          <p:attrName>style.visibility</p:attrName>
                                        </p:attrNameLst>
                                      </p:cBhvr>
                                      <p:to>
                                        <p:strVal val="hidden"/>
                                      </p:to>
                                    </p:set>
                                  </p:childTnLst>
                                </p:cTn>
                              </p:par>
                              <p:par>
                                <p:cTn id="101" presetID="9" presetClass="exit" presetSubtype="0" fill="hold" grpId="1" nodeType="withEffect">
                                  <p:stCondLst>
                                    <p:cond delay="0"/>
                                  </p:stCondLst>
                                  <p:childTnLst>
                                    <p:animEffect transition="out" filter="dissolve">
                                      <p:cBhvr>
                                        <p:cTn id="102" dur="2000"/>
                                        <p:tgtEl>
                                          <p:spTgt spid="13314">
                                            <p:txEl>
                                              <p:pRg st="10" end="10"/>
                                            </p:txEl>
                                          </p:spTgt>
                                        </p:tgtEl>
                                      </p:cBhvr>
                                    </p:animEffect>
                                    <p:set>
                                      <p:cBhvr>
                                        <p:cTn id="103" dur="1" fill="hold">
                                          <p:stCondLst>
                                            <p:cond delay="1999"/>
                                          </p:stCondLst>
                                        </p:cTn>
                                        <p:tgtEl>
                                          <p:spTgt spid="13314">
                                            <p:txEl>
                                              <p:pRg st="10" end="10"/>
                                            </p:txEl>
                                          </p:spTgt>
                                        </p:tgtEl>
                                        <p:attrNameLst>
                                          <p:attrName>style.visibility</p:attrName>
                                        </p:attrNameLst>
                                      </p:cBhvr>
                                      <p:to>
                                        <p:strVal val="hidden"/>
                                      </p:to>
                                    </p:set>
                                  </p:childTnLst>
                                </p:cTn>
                              </p:par>
                              <p:par>
                                <p:cTn id="104" presetID="9" presetClass="exit" presetSubtype="0" fill="hold" grpId="1" nodeType="withEffect">
                                  <p:stCondLst>
                                    <p:cond delay="0"/>
                                  </p:stCondLst>
                                  <p:childTnLst>
                                    <p:animEffect transition="out" filter="dissolve">
                                      <p:cBhvr>
                                        <p:cTn id="105" dur="2000"/>
                                        <p:tgtEl>
                                          <p:spTgt spid="13314">
                                            <p:bg/>
                                          </p:spTgt>
                                        </p:tgtEl>
                                      </p:cBhvr>
                                    </p:animEffect>
                                    <p:set>
                                      <p:cBhvr>
                                        <p:cTn id="106" dur="1" fill="hold">
                                          <p:stCondLst>
                                            <p:cond delay="1999"/>
                                          </p:stCondLst>
                                        </p:cTn>
                                        <p:tgtEl>
                                          <p:spTgt spid="13314">
                                            <p:bg/>
                                          </p:spTgt>
                                        </p:tgtEl>
                                        <p:attrNameLst>
                                          <p:attrName>style.visibility</p:attrName>
                                        </p:attrNameLst>
                                      </p:cBhvr>
                                      <p:to>
                                        <p:strVal val="hidden"/>
                                      </p:to>
                                    </p:set>
                                  </p:childTnLst>
                                </p:cTn>
                              </p:par>
                              <p:par>
                                <p:cTn id="107" presetID="9" presetClass="exit" presetSubtype="0" fill="hold" grpId="0" nodeType="withEffect">
                                  <p:stCondLst>
                                    <p:cond delay="0"/>
                                  </p:stCondLst>
                                  <p:childTnLst>
                                    <p:animEffect transition="out" filter="dissolve">
                                      <p:cBhvr>
                                        <p:cTn id="108" dur="2000"/>
                                        <p:tgtEl>
                                          <p:spTgt spid="13313"/>
                                        </p:tgtEl>
                                      </p:cBhvr>
                                    </p:animEffect>
                                    <p:set>
                                      <p:cBhvr>
                                        <p:cTn id="109" dur="1" fill="hold">
                                          <p:stCondLst>
                                            <p:cond delay="1999"/>
                                          </p:stCondLst>
                                        </p:cTn>
                                        <p:tgtEl>
                                          <p:spTgt spid="13313"/>
                                        </p:tgtEl>
                                        <p:attrNameLst>
                                          <p:attrName>style.visibility</p:attrName>
                                        </p:attrNameLst>
                                      </p:cBhvr>
                                      <p:to>
                                        <p:strVal val="hidden"/>
                                      </p:to>
                                    </p:set>
                                  </p:childTnLst>
                                </p:cTn>
                              </p:par>
                              <p:par>
                                <p:cTn id="110" presetID="9" presetClass="exit" presetSubtype="0" fill="hold" grpId="1" nodeType="withEffect">
                                  <p:stCondLst>
                                    <p:cond delay="0"/>
                                  </p:stCondLst>
                                  <p:childTnLst>
                                    <p:animEffect transition="out" filter="dissolve">
                                      <p:cBhvr>
                                        <p:cTn id="111" dur="2000"/>
                                        <p:tgtEl>
                                          <p:spTgt spid="5">
                                            <p:graphicEl>
                                              <a:dgm id="{13B8F982-685E-4601-B284-7EDFCBB49276}"/>
                                            </p:graphicEl>
                                          </p:spTgt>
                                        </p:tgtEl>
                                      </p:cBhvr>
                                    </p:animEffect>
                                    <p:set>
                                      <p:cBhvr>
                                        <p:cTn id="112" dur="1" fill="hold">
                                          <p:stCondLst>
                                            <p:cond delay="1999"/>
                                          </p:stCondLst>
                                        </p:cTn>
                                        <p:tgtEl>
                                          <p:spTgt spid="5">
                                            <p:graphicEl>
                                              <a:dgm id="{13B8F982-685E-4601-B284-7EDFCBB49276}"/>
                                            </p:graphicEl>
                                          </p:spTgt>
                                        </p:tgtEl>
                                        <p:attrNameLst>
                                          <p:attrName>style.visibility</p:attrName>
                                        </p:attrNameLst>
                                      </p:cBhvr>
                                      <p:to>
                                        <p:strVal val="hidden"/>
                                      </p:to>
                                    </p:set>
                                  </p:childTnLst>
                                </p:cTn>
                              </p:par>
                              <p:par>
                                <p:cTn id="113" presetID="9" presetClass="exit" presetSubtype="0" fill="hold" grpId="1" nodeType="withEffect">
                                  <p:stCondLst>
                                    <p:cond delay="0"/>
                                  </p:stCondLst>
                                  <p:childTnLst>
                                    <p:animEffect transition="out" filter="dissolve">
                                      <p:cBhvr>
                                        <p:cTn id="114" dur="2000"/>
                                        <p:tgtEl>
                                          <p:spTgt spid="5">
                                            <p:graphicEl>
                                              <a:dgm id="{2B39694C-A397-4036-B4E6-792CAE7B251E}"/>
                                            </p:graphicEl>
                                          </p:spTgt>
                                        </p:tgtEl>
                                      </p:cBhvr>
                                    </p:animEffect>
                                    <p:set>
                                      <p:cBhvr>
                                        <p:cTn id="115" dur="1" fill="hold">
                                          <p:stCondLst>
                                            <p:cond delay="1999"/>
                                          </p:stCondLst>
                                        </p:cTn>
                                        <p:tgtEl>
                                          <p:spTgt spid="5">
                                            <p:graphicEl>
                                              <a:dgm id="{2B39694C-A397-4036-B4E6-792CAE7B251E}"/>
                                            </p:graphicEl>
                                          </p:spTgt>
                                        </p:tgtEl>
                                        <p:attrNameLst>
                                          <p:attrName>style.visibility</p:attrName>
                                        </p:attrNameLst>
                                      </p:cBhvr>
                                      <p:to>
                                        <p:strVal val="hidden"/>
                                      </p:to>
                                    </p:set>
                                  </p:childTnLst>
                                </p:cTn>
                              </p:par>
                              <p:par>
                                <p:cTn id="116" presetID="9" presetClass="exit" presetSubtype="0" fill="hold" grpId="1" nodeType="withEffect">
                                  <p:stCondLst>
                                    <p:cond delay="0"/>
                                  </p:stCondLst>
                                  <p:childTnLst>
                                    <p:animEffect transition="out" filter="dissolve">
                                      <p:cBhvr>
                                        <p:cTn id="117" dur="2000"/>
                                        <p:tgtEl>
                                          <p:spTgt spid="5">
                                            <p:graphicEl>
                                              <a:dgm id="{2551A92A-A410-402D-8CFA-664461054BEA}"/>
                                            </p:graphicEl>
                                          </p:spTgt>
                                        </p:tgtEl>
                                      </p:cBhvr>
                                    </p:animEffect>
                                    <p:set>
                                      <p:cBhvr>
                                        <p:cTn id="118" dur="1" fill="hold">
                                          <p:stCondLst>
                                            <p:cond delay="1999"/>
                                          </p:stCondLst>
                                        </p:cTn>
                                        <p:tgtEl>
                                          <p:spTgt spid="5">
                                            <p:graphicEl>
                                              <a:dgm id="{2551A92A-A410-402D-8CFA-664461054BEA}"/>
                                            </p:graphicEl>
                                          </p:spTgt>
                                        </p:tgtEl>
                                        <p:attrNameLst>
                                          <p:attrName>style.visibility</p:attrName>
                                        </p:attrNameLst>
                                      </p:cBhvr>
                                      <p:to>
                                        <p:strVal val="hidden"/>
                                      </p:to>
                                    </p:set>
                                  </p:childTnLst>
                                </p:cTn>
                              </p:par>
                              <p:par>
                                <p:cTn id="119" presetID="9" presetClass="exit" presetSubtype="0" fill="hold" grpId="1" nodeType="withEffect">
                                  <p:stCondLst>
                                    <p:cond delay="0"/>
                                  </p:stCondLst>
                                  <p:childTnLst>
                                    <p:animEffect transition="out" filter="dissolve">
                                      <p:cBhvr>
                                        <p:cTn id="120" dur="2000"/>
                                        <p:tgtEl>
                                          <p:spTgt spid="5">
                                            <p:graphicEl>
                                              <a:dgm id="{DEC8BDE2-7A7E-4343-953B-4B9BAF93D9F0}"/>
                                            </p:graphicEl>
                                          </p:spTgt>
                                        </p:tgtEl>
                                      </p:cBhvr>
                                    </p:animEffect>
                                    <p:set>
                                      <p:cBhvr>
                                        <p:cTn id="121" dur="1" fill="hold">
                                          <p:stCondLst>
                                            <p:cond delay="1999"/>
                                          </p:stCondLst>
                                        </p:cTn>
                                        <p:tgtEl>
                                          <p:spTgt spid="5">
                                            <p:graphicEl>
                                              <a:dgm id="{DEC8BDE2-7A7E-4343-953B-4B9BAF93D9F0}"/>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 grpId="0" animBg="1"/>
      <p:bldP spid="13314" grpId="0" build="allAtOnce" animBg="1"/>
      <p:bldP spid="13314" grpId="1" build="allAtOnce" animBg="1"/>
      <p:bldP spid="4" grpId="0" build="allAtOnce" animBg="1"/>
      <p:bldP spid="4" grpId="1" build="allAtOnce" animBg="1"/>
      <p:bldGraphic spid="5" grpId="0">
        <p:bldSub>
          <a:bldDgm/>
        </p:bldSub>
      </p:bldGraphic>
      <p:bldGraphic spid="5" grpId="1">
        <p:bldSub>
          <a:bldDgm/>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762001"/>
            <a:ext cx="9144000" cy="6217087"/>
          </a:xfrm>
          <a:prstGeom prst="rect">
            <a:avLst/>
          </a:prstGeom>
          <a:solidFill>
            <a:schemeClr val="accent2">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startAt="2"/>
              <a:tabLst>
                <a:tab pos="914400" algn="l"/>
              </a:tabLst>
            </a:pPr>
            <a:endParaRPr kumimoji="0" lang="en-US" b="1" i="0" u="none" strike="noStrike" cap="none" normalizeH="0" baseline="0" dirty="0" smtClean="0">
              <a:ln>
                <a:noFill/>
              </a:ln>
              <a:effectLst/>
              <a:latin typeface="Arial" pitchFamily="34" charset="0"/>
              <a:ea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rabicParenR" startAt="2"/>
              <a:tabLst>
                <a:tab pos="914400" algn="l"/>
              </a:tabLst>
            </a:pPr>
            <a:r>
              <a:rPr kumimoji="0" lang="en-US" b="1" i="0" u="none" strike="noStrike" cap="none" normalizeH="0" baseline="0" dirty="0" smtClean="0">
                <a:ln>
                  <a:noFill/>
                </a:ln>
                <a:effectLst/>
                <a:latin typeface="Arial" pitchFamily="34" charset="0"/>
                <a:ea typeface="Times New Roman" pitchFamily="18" charset="0"/>
              </a:rPr>
              <a:t>Audit Risk</a:t>
            </a:r>
          </a:p>
          <a:p>
            <a:pPr marL="342900" marR="0" lvl="0" indent="-342900" algn="l" defTabSz="914400" rtl="0" eaLnBrk="1" fontAlgn="base" latinLnBrk="0" hangingPunct="1">
              <a:lnSpc>
                <a:spcPct val="100000"/>
              </a:lnSpc>
              <a:spcBef>
                <a:spcPct val="0"/>
              </a:spcBef>
              <a:spcAft>
                <a:spcPct val="0"/>
              </a:spcAft>
              <a:buClrTx/>
              <a:buSzTx/>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     It is the risk that the auditor may give an </a:t>
            </a:r>
            <a:r>
              <a:rPr kumimoji="0" lang="en-US" sz="1600" b="0" i="0" u="sng" strike="noStrike" cap="none" normalizeH="0" baseline="0" dirty="0" smtClean="0">
                <a:ln>
                  <a:noFill/>
                </a:ln>
                <a:effectLst/>
                <a:latin typeface="Arial" pitchFamily="34" charset="0"/>
                <a:ea typeface="Times New Roman" pitchFamily="18" charset="0"/>
              </a:rPr>
              <a:t>inappropriate opinion</a:t>
            </a:r>
            <a:r>
              <a:rPr kumimoji="0" lang="en-US" sz="1600" b="0" i="0" u="none" strike="noStrike" cap="none" normalizeH="0" baseline="0" dirty="0" smtClean="0">
                <a:ln>
                  <a:noFill/>
                </a:ln>
                <a:effectLst/>
                <a:latin typeface="Arial" pitchFamily="34" charset="0"/>
                <a:ea typeface="Times New Roman" pitchFamily="18" charset="0"/>
              </a:rPr>
              <a:t> when the </a:t>
            </a:r>
            <a:r>
              <a:rPr kumimoji="0" lang="en-US" sz="1600" b="0" i="0" u="sng" strike="noStrike" cap="none" normalizeH="0" baseline="0" dirty="0" smtClean="0">
                <a:ln>
                  <a:noFill/>
                </a:ln>
                <a:effectLst/>
                <a:latin typeface="Arial" pitchFamily="34" charset="0"/>
                <a:ea typeface="Times New Roman" pitchFamily="18" charset="0"/>
              </a:rPr>
              <a:t>F/S   </a:t>
            </a:r>
            <a:r>
              <a:rPr kumimoji="0" lang="en-US" sz="1600" b="0" i="0" u="none" strike="noStrike" cap="none" normalizeH="0" baseline="0" dirty="0" smtClean="0">
                <a:ln>
                  <a:noFill/>
                </a:ln>
                <a:effectLst/>
                <a:latin typeface="Arial" pitchFamily="34" charset="0"/>
                <a:ea typeface="Times New Roman" pitchFamily="18" charset="0"/>
              </a:rPr>
              <a:t>are                 </a:t>
            </a:r>
            <a:r>
              <a:rPr kumimoji="0" lang="en-US" sz="1600" b="0" i="0" strike="noStrike" cap="none" normalizeH="0" baseline="0" dirty="0" smtClean="0">
                <a:ln>
                  <a:noFill/>
                </a:ln>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strike="noStrike" cap="none" normalizeH="0" baseline="0" dirty="0" smtClean="0">
                <a:ln>
                  <a:noFill/>
                </a:ln>
                <a:effectLst/>
                <a:latin typeface="Arial" pitchFamily="34" charset="0"/>
                <a:ea typeface="Times New Roman" pitchFamily="18" charset="0"/>
              </a:rPr>
              <a:t>     </a:t>
            </a:r>
            <a:r>
              <a:rPr kumimoji="0" lang="en-US" sz="1600" b="0" i="0" u="sng" strike="noStrike" cap="none" normalizeH="0" baseline="0" dirty="0" smtClean="0">
                <a:ln>
                  <a:noFill/>
                </a:ln>
                <a:effectLst/>
                <a:latin typeface="Arial" pitchFamily="34" charset="0"/>
                <a:ea typeface="Times New Roman" pitchFamily="18" charset="0"/>
              </a:rPr>
              <a:t>misstated</a:t>
            </a:r>
            <a:r>
              <a:rPr kumimoji="0" lang="en-US" sz="1600" b="0" i="0" u="none" strike="noStrike" cap="none" normalizeH="0" baseline="0" dirty="0" smtClean="0">
                <a:ln>
                  <a:noFill/>
                </a:ln>
                <a:effectLst/>
                <a:latin typeface="Arial" pitchFamily="34" charset="0"/>
                <a:ea typeface="Times New Roman" pitchFamily="18" charset="0"/>
              </a:rPr>
              <a:t>. Its components are Inherent Risks, Control Risks, and Detection Risks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sz="14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b="1" i="0" u="none" strike="noStrike" cap="none" normalizeH="0" baseline="0" dirty="0" smtClean="0">
                <a:ln>
                  <a:noFill/>
                </a:ln>
                <a:effectLst/>
                <a:latin typeface="Arial" pitchFamily="34" charset="0"/>
                <a:ea typeface="Times New Roman" pitchFamily="18" charset="0"/>
              </a:rPr>
              <a:t>A) Inherent Risk</a:t>
            </a:r>
            <a:endParaRPr kumimoji="0" lang="en-US" sz="16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It is the susceptibility of the account balance or class of transaction to a material misstatement either individually or when aggregated with misstatements of other balances or classes, assuming there were </a:t>
            </a:r>
            <a:r>
              <a:rPr kumimoji="0" lang="en-US" sz="1600" b="0" i="0" u="sng" strike="noStrike" cap="none" normalizeH="0" baseline="0" dirty="0" smtClean="0">
                <a:ln>
                  <a:noFill/>
                </a:ln>
                <a:effectLst/>
                <a:latin typeface="Arial" pitchFamily="34" charset="0"/>
                <a:ea typeface="Times New Roman" pitchFamily="18" charset="0"/>
              </a:rPr>
              <a:t>no internal controls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sz="14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1" i="0" u="none" strike="noStrike" cap="none" normalizeH="0" baseline="0" dirty="0" smtClean="0">
                <a:ln>
                  <a:noFill/>
                </a:ln>
                <a:effectLst/>
                <a:latin typeface="Times New Roman" pitchFamily="18" charset="0"/>
                <a:cs typeface="Times New Roman" pitchFamily="18" charset="0"/>
              </a:rPr>
              <a:t> </a:t>
            </a:r>
            <a:r>
              <a:rPr kumimoji="0" lang="en-US" b="1" i="1" u="sng" strike="noStrike" cap="none" normalizeH="0" baseline="0" dirty="0" smtClean="0">
                <a:ln>
                  <a:noFill/>
                </a:ln>
                <a:effectLst/>
                <a:latin typeface="Times New Roman" pitchFamily="18" charset="0"/>
                <a:cs typeface="Times New Roman" pitchFamily="18" charset="0"/>
              </a:rPr>
              <a:t>Inherent Limitations In Internal Controls</a:t>
            </a:r>
            <a:endParaRPr kumimoji="0" lang="en-US" sz="1600" b="1" i="0" u="sng" strike="noStrike" cap="none" normalizeH="0" baseline="0" dirty="0" smtClean="0">
              <a:ln>
                <a:noFill/>
              </a:ln>
              <a:effectLst/>
              <a:latin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Management’s concern about the operating system</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Transactions of the unusual nature may be misused by most controls</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Collusion  (FCWSP etc.)</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Abuse of control by the person who himself is responsible for it’s exercise</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Manipulations by the management</a:t>
            </a: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endParaRPr kumimoji="0" lang="en-US" sz="16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b="1" i="0" u="none" strike="noStrike" cap="none" normalizeH="0" baseline="0" dirty="0" smtClean="0">
                <a:ln>
                  <a:noFill/>
                </a:ln>
                <a:effectLst/>
                <a:latin typeface="Arial" pitchFamily="34" charset="0"/>
                <a:ea typeface="Times New Roman" pitchFamily="18" charset="0"/>
              </a:rPr>
              <a:t>B) Control Risks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b="0" i="0" u="none" strike="noStrike" cap="none" normalizeH="0" baseline="0" dirty="0" smtClean="0">
              <a:ln>
                <a:noFill/>
              </a:ln>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It is the risk that a misstatements could occur in an account balance or classes of transaction and that could be material, either individually or when aggregated with other misstatements, will not be prevented or detected and corrected on a timely basis by the accounting and internal controls.</a:t>
            </a:r>
            <a:br>
              <a:rPr kumimoji="0" lang="en-US" sz="1600" b="0" i="0" u="none" strike="noStrike" cap="none" normalizeH="0" baseline="0" dirty="0" smtClean="0">
                <a:ln>
                  <a:noFill/>
                </a:ln>
                <a:effectLst/>
                <a:latin typeface="Arial" pitchFamily="34" charset="0"/>
                <a:ea typeface="Times New Roman" pitchFamily="18" charset="0"/>
              </a:rPr>
            </a:br>
            <a:r>
              <a:rPr kumimoji="0" lang="en-US" sz="1600" b="0" i="0" u="none" strike="noStrike" cap="none" normalizeH="0" baseline="0" dirty="0" smtClean="0">
                <a:ln>
                  <a:noFill/>
                </a:ln>
                <a:effectLst/>
                <a:latin typeface="Arial" pitchFamily="34" charset="0"/>
                <a:ea typeface="Times New Roman" pitchFamily="18" charset="0"/>
              </a:rPr>
              <a:t/>
            </a:r>
            <a:br>
              <a:rPr kumimoji="0" lang="en-US" sz="1600" b="0" i="0" u="none" strike="noStrike" cap="none" normalizeH="0" baseline="0" dirty="0" smtClean="0">
                <a:ln>
                  <a:noFill/>
                </a:ln>
                <a:effectLst/>
                <a:latin typeface="Arial" pitchFamily="34" charset="0"/>
                <a:ea typeface="Times New Roman" pitchFamily="18" charset="0"/>
              </a:rPr>
            </a:br>
            <a:endParaRPr kumimoji="0" lang="en-US" sz="2400" b="0" i="0" u="none" strike="noStrike" cap="none" normalizeH="0" baseline="0" dirty="0" smtClean="0">
              <a:ln>
                <a:noFill/>
              </a:ln>
              <a:effectLst/>
              <a:latin typeface="Arial"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8">
                                            <p:bg/>
                                          </p:spTgt>
                                        </p:tgtEl>
                                        <p:attrNameLst>
                                          <p:attrName>style.visibility</p:attrName>
                                        </p:attrNameLst>
                                      </p:cBhvr>
                                      <p:to>
                                        <p:strVal val="visible"/>
                                      </p:to>
                                    </p:set>
                                    <p:animEffect transition="in" filter="fade">
                                      <p:cBhvr>
                                        <p:cTn id="7" dur="2000"/>
                                        <p:tgtEl>
                                          <p:spTgt spid="1433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8">
                                            <p:txEl>
                                              <p:pRg st="1" end="1"/>
                                            </p:txEl>
                                          </p:spTgt>
                                        </p:tgtEl>
                                        <p:attrNameLst>
                                          <p:attrName>style.visibility</p:attrName>
                                        </p:attrNameLst>
                                      </p:cBhvr>
                                      <p:to>
                                        <p:strVal val="visible"/>
                                      </p:to>
                                    </p:set>
                                    <p:animEffect transition="in" filter="fade">
                                      <p:cBhvr>
                                        <p:cTn id="10" dur="2000"/>
                                        <p:tgtEl>
                                          <p:spTgt spid="1433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338">
                                            <p:txEl>
                                              <p:pRg st="2" end="2"/>
                                            </p:txEl>
                                          </p:spTgt>
                                        </p:tgtEl>
                                        <p:attrNameLst>
                                          <p:attrName>style.visibility</p:attrName>
                                        </p:attrNameLst>
                                      </p:cBhvr>
                                      <p:to>
                                        <p:strVal val="visible"/>
                                      </p:to>
                                    </p:set>
                                    <p:animEffect transition="in" filter="fade">
                                      <p:cBhvr>
                                        <p:cTn id="13" dur="2000"/>
                                        <p:tgtEl>
                                          <p:spTgt spid="1433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338">
                                            <p:txEl>
                                              <p:pRg st="3" end="3"/>
                                            </p:txEl>
                                          </p:spTgt>
                                        </p:tgtEl>
                                        <p:attrNameLst>
                                          <p:attrName>style.visibility</p:attrName>
                                        </p:attrNameLst>
                                      </p:cBhvr>
                                      <p:to>
                                        <p:strVal val="visible"/>
                                      </p:to>
                                    </p:set>
                                    <p:animEffect transition="in" filter="fade">
                                      <p:cBhvr>
                                        <p:cTn id="16" dur="2000"/>
                                        <p:tgtEl>
                                          <p:spTgt spid="1433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338">
                                            <p:txEl>
                                              <p:pRg st="5" end="5"/>
                                            </p:txEl>
                                          </p:spTgt>
                                        </p:tgtEl>
                                        <p:attrNameLst>
                                          <p:attrName>style.visibility</p:attrName>
                                        </p:attrNameLst>
                                      </p:cBhvr>
                                      <p:to>
                                        <p:strVal val="visible"/>
                                      </p:to>
                                    </p:set>
                                    <p:animEffect transition="in" filter="fade">
                                      <p:cBhvr>
                                        <p:cTn id="19" dur="2000"/>
                                        <p:tgtEl>
                                          <p:spTgt spid="14338">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338">
                                            <p:txEl>
                                              <p:pRg st="6" end="6"/>
                                            </p:txEl>
                                          </p:spTgt>
                                        </p:tgtEl>
                                        <p:attrNameLst>
                                          <p:attrName>style.visibility</p:attrName>
                                        </p:attrNameLst>
                                      </p:cBhvr>
                                      <p:to>
                                        <p:strVal val="visible"/>
                                      </p:to>
                                    </p:set>
                                    <p:animEffect transition="in" filter="fade">
                                      <p:cBhvr>
                                        <p:cTn id="22" dur="2000"/>
                                        <p:tgtEl>
                                          <p:spTgt spid="14338">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38">
                                            <p:txEl>
                                              <p:pRg st="8" end="8"/>
                                            </p:txEl>
                                          </p:spTgt>
                                        </p:tgtEl>
                                        <p:attrNameLst>
                                          <p:attrName>style.visibility</p:attrName>
                                        </p:attrNameLst>
                                      </p:cBhvr>
                                      <p:to>
                                        <p:strVal val="visible"/>
                                      </p:to>
                                    </p:set>
                                    <p:animEffect transition="in" filter="fade">
                                      <p:cBhvr>
                                        <p:cTn id="25" dur="2000"/>
                                        <p:tgtEl>
                                          <p:spTgt spid="14338">
                                            <p:txEl>
                                              <p:pRg st="8" end="8"/>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338">
                                            <p:txEl>
                                              <p:pRg st="9" end="9"/>
                                            </p:txEl>
                                          </p:spTgt>
                                        </p:tgtEl>
                                        <p:attrNameLst>
                                          <p:attrName>style.visibility</p:attrName>
                                        </p:attrNameLst>
                                      </p:cBhvr>
                                      <p:to>
                                        <p:strVal val="visible"/>
                                      </p:to>
                                    </p:set>
                                    <p:animEffect transition="in" filter="fade">
                                      <p:cBhvr>
                                        <p:cTn id="28" dur="2000"/>
                                        <p:tgtEl>
                                          <p:spTgt spid="14338">
                                            <p:txEl>
                                              <p:pRg st="9" end="9"/>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338">
                                            <p:txEl>
                                              <p:pRg st="10" end="10"/>
                                            </p:txEl>
                                          </p:spTgt>
                                        </p:tgtEl>
                                        <p:attrNameLst>
                                          <p:attrName>style.visibility</p:attrName>
                                        </p:attrNameLst>
                                      </p:cBhvr>
                                      <p:to>
                                        <p:strVal val="visible"/>
                                      </p:to>
                                    </p:set>
                                    <p:animEffect transition="in" filter="fade">
                                      <p:cBhvr>
                                        <p:cTn id="31" dur="2000"/>
                                        <p:tgtEl>
                                          <p:spTgt spid="14338">
                                            <p:txEl>
                                              <p:pRg st="10" end="1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338">
                                            <p:txEl>
                                              <p:pRg st="11" end="11"/>
                                            </p:txEl>
                                          </p:spTgt>
                                        </p:tgtEl>
                                        <p:attrNameLst>
                                          <p:attrName>style.visibility</p:attrName>
                                        </p:attrNameLst>
                                      </p:cBhvr>
                                      <p:to>
                                        <p:strVal val="visible"/>
                                      </p:to>
                                    </p:set>
                                    <p:animEffect transition="in" filter="fade">
                                      <p:cBhvr>
                                        <p:cTn id="34" dur="2000"/>
                                        <p:tgtEl>
                                          <p:spTgt spid="14338">
                                            <p:txEl>
                                              <p:pRg st="11" end="11"/>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338">
                                            <p:txEl>
                                              <p:pRg st="12" end="12"/>
                                            </p:txEl>
                                          </p:spTgt>
                                        </p:tgtEl>
                                        <p:attrNameLst>
                                          <p:attrName>style.visibility</p:attrName>
                                        </p:attrNameLst>
                                      </p:cBhvr>
                                      <p:to>
                                        <p:strVal val="visible"/>
                                      </p:to>
                                    </p:set>
                                    <p:animEffect transition="in" filter="fade">
                                      <p:cBhvr>
                                        <p:cTn id="37" dur="2000"/>
                                        <p:tgtEl>
                                          <p:spTgt spid="14338">
                                            <p:txEl>
                                              <p:pRg st="12" end="12"/>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338">
                                            <p:txEl>
                                              <p:pRg st="13" end="13"/>
                                            </p:txEl>
                                          </p:spTgt>
                                        </p:tgtEl>
                                        <p:attrNameLst>
                                          <p:attrName>style.visibility</p:attrName>
                                        </p:attrNameLst>
                                      </p:cBhvr>
                                      <p:to>
                                        <p:strVal val="visible"/>
                                      </p:to>
                                    </p:set>
                                    <p:animEffect transition="in" filter="fade">
                                      <p:cBhvr>
                                        <p:cTn id="40" dur="2000"/>
                                        <p:tgtEl>
                                          <p:spTgt spid="14338">
                                            <p:txEl>
                                              <p:pRg st="13" end="13"/>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338">
                                            <p:txEl>
                                              <p:pRg st="15" end="15"/>
                                            </p:txEl>
                                          </p:spTgt>
                                        </p:tgtEl>
                                        <p:attrNameLst>
                                          <p:attrName>style.visibility</p:attrName>
                                        </p:attrNameLst>
                                      </p:cBhvr>
                                      <p:to>
                                        <p:strVal val="visible"/>
                                      </p:to>
                                    </p:set>
                                    <p:animEffect transition="in" filter="fade">
                                      <p:cBhvr>
                                        <p:cTn id="43" dur="2000"/>
                                        <p:tgtEl>
                                          <p:spTgt spid="14338">
                                            <p:txEl>
                                              <p:pRg st="15" end="15"/>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4338">
                                            <p:txEl>
                                              <p:pRg st="17" end="17"/>
                                            </p:txEl>
                                          </p:spTgt>
                                        </p:tgtEl>
                                        <p:attrNameLst>
                                          <p:attrName>style.visibility</p:attrName>
                                        </p:attrNameLst>
                                      </p:cBhvr>
                                      <p:to>
                                        <p:strVal val="visible"/>
                                      </p:to>
                                    </p:set>
                                    <p:animEffect transition="in" filter="fade">
                                      <p:cBhvr>
                                        <p:cTn id="46" dur="2000"/>
                                        <p:tgtEl>
                                          <p:spTgt spid="14338">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2400" y="228600"/>
            <a:ext cx="8991600" cy="643253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685800" algn="l"/>
              </a:tabLst>
            </a:pPr>
            <a:endParaRPr kumimoji="0" lang="en-US" sz="1600" b="1" i="0" u="none" strike="noStrike" cap="none" normalizeH="0" baseline="0" dirty="0" smtClean="0">
              <a:ln>
                <a:noFill/>
              </a:ln>
              <a:effectLst/>
              <a:latin typeface="Arial"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685800" algn="l"/>
              </a:tabLst>
            </a:pPr>
            <a:endParaRPr lang="en-US" sz="1600" b="1" dirty="0" smtClean="0">
              <a:latin typeface="Arial"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Arial" pitchFamily="34" charset="0"/>
                <a:ea typeface="Times New Roman" pitchFamily="18" charset="0"/>
              </a:rPr>
              <a:t>C) Detection Risk</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It is the risk that the auditor’s substantive procedures will not detect a misstatement that exists in an account balance or a class of transactions that could be material, either individually or when aggregated with misstatements in other balances or classes</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600" b="0" i="0" u="none" strike="noStrike" cap="none" normalizeH="0" baseline="0" dirty="0" smtClean="0">
              <a:ln>
                <a:noFill/>
              </a:ln>
              <a:effectLst/>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600" b="1" dirty="0" smtClean="0">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Arial" pitchFamily="34" charset="0"/>
                <a:ea typeface="Times New Roman" pitchFamily="18" charset="0"/>
              </a:rPr>
              <a:t>3) Other Items</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Times New Roman" pitchFamily="18" charset="0"/>
                <a:cs typeface="Times New Roman" pitchFamily="18" charset="0"/>
              </a:rPr>
              <a:t>a) </a:t>
            </a:r>
            <a:r>
              <a:rPr kumimoji="0" lang="en-US" sz="1600" b="1" i="0" u="sng" strike="noStrike" cap="none" normalizeH="0" baseline="0" dirty="0" smtClean="0">
                <a:ln>
                  <a:noFill/>
                </a:ln>
                <a:effectLst/>
                <a:latin typeface="Times New Roman" pitchFamily="18" charset="0"/>
                <a:cs typeface="Times New Roman" pitchFamily="18" charset="0"/>
              </a:rPr>
              <a:t>Internal controls in a small business</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It may not be practicable due the less involvement of the number of people.</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But when according to the auditor, when effective supervision is lacking, perform rely on the substantive procedures </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Times New Roman" pitchFamily="18" charset="0"/>
                <a:cs typeface="Times New Roman" pitchFamily="18" charset="0"/>
              </a:rPr>
              <a:t>b)</a:t>
            </a:r>
            <a:r>
              <a:rPr kumimoji="0" lang="en-US" sz="1600" b="1" i="0" u="sng" strike="noStrike" cap="none" normalizeH="0" baseline="0" dirty="0" smtClean="0">
                <a:ln>
                  <a:noFill/>
                </a:ln>
                <a:effectLst/>
                <a:latin typeface="Times New Roman" pitchFamily="18" charset="0"/>
                <a:cs typeface="Times New Roman" pitchFamily="18" charset="0"/>
              </a:rPr>
              <a:t>Communication of the weakness in internal control</a:t>
            </a: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Any material weakness in the internal control noticed by the auditor during the course of his evaluation or the audit procedures it should be timely communicated in writing to the proper level of management</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However, such communication should make it clear that the audit examination has not been designed to determine the adequacy of internal controls</a:t>
            </a:r>
            <a:endParaRPr kumimoji="0" lang="en-US" sz="2400" b="0" i="0" u="none" strike="noStrike" cap="none" normalizeH="0" baseline="0" dirty="0" smtClean="0">
              <a:ln>
                <a:noFill/>
              </a:ln>
              <a:effectLst/>
              <a:latin typeface="Arial" pitchFamily="34" charset="0"/>
            </a:endParaRPr>
          </a:p>
        </p:txBody>
      </p:sp>
      <p:graphicFrame>
        <p:nvGraphicFramePr>
          <p:cNvPr id="4" name="Table 3"/>
          <p:cNvGraphicFramePr>
            <a:graphicFrameLocks noGrp="1"/>
          </p:cNvGraphicFramePr>
          <p:nvPr/>
        </p:nvGraphicFramePr>
        <p:xfrm>
          <a:off x="762000" y="1981200"/>
          <a:ext cx="7696199" cy="1645920"/>
        </p:xfrm>
        <a:graphic>
          <a:graphicData uri="http://schemas.openxmlformats.org/drawingml/2006/table">
            <a:tbl>
              <a:tblPr firstRow="1" bandRow="1">
                <a:tableStyleId>{5C22544A-7EE6-4342-B048-85BDC9FD1C3A}</a:tableStyleId>
              </a:tblPr>
              <a:tblGrid>
                <a:gridCol w="865823"/>
                <a:gridCol w="4927945"/>
                <a:gridCol w="1902431"/>
              </a:tblGrid>
              <a:tr h="527809">
                <a:tc>
                  <a:txBody>
                    <a:bodyPr/>
                    <a:lstStyle/>
                    <a:p>
                      <a:pPr marL="0" marR="0" algn="ctr">
                        <a:spcBef>
                          <a:spcPts val="0"/>
                        </a:spcBef>
                        <a:spcAft>
                          <a:spcPts val="0"/>
                        </a:spcAft>
                      </a:pPr>
                      <a:r>
                        <a:rPr lang="en-US" sz="1800" dirty="0" err="1">
                          <a:latin typeface="Times New Roman"/>
                          <a:ea typeface="Times New Roman"/>
                        </a:rPr>
                        <a:t>S.No</a:t>
                      </a:r>
                      <a:r>
                        <a:rPr lang="en-US" sz="1800" dirty="0">
                          <a:latin typeface="Times New Roman"/>
                          <a:ea typeface="Times New Roman"/>
                        </a:rPr>
                        <a:t>.</a:t>
                      </a:r>
                    </a:p>
                  </a:txBody>
                  <a:tcPr marL="68580" marR="68580" marT="0" marB="0"/>
                </a:tc>
                <a:tc>
                  <a:txBody>
                    <a:bodyPr/>
                    <a:lstStyle/>
                    <a:p>
                      <a:pPr marL="0" marR="0" algn="ctr">
                        <a:spcBef>
                          <a:spcPts val="0"/>
                        </a:spcBef>
                        <a:spcAft>
                          <a:spcPts val="0"/>
                        </a:spcAft>
                      </a:pPr>
                      <a:r>
                        <a:rPr lang="en-US" sz="1800" dirty="0">
                          <a:latin typeface="Times New Roman"/>
                          <a:ea typeface="Times New Roman"/>
                        </a:rPr>
                        <a:t>Relationship between</a:t>
                      </a:r>
                    </a:p>
                  </a:txBody>
                  <a:tcPr marL="68580" marR="68580" marT="0" marB="0"/>
                </a:tc>
                <a:tc>
                  <a:txBody>
                    <a:bodyPr/>
                    <a:lstStyle/>
                    <a:p>
                      <a:pPr marL="0" marR="0" algn="ctr">
                        <a:spcBef>
                          <a:spcPts val="0"/>
                        </a:spcBef>
                        <a:spcAft>
                          <a:spcPts val="0"/>
                        </a:spcAft>
                      </a:pPr>
                      <a:r>
                        <a:rPr lang="en-US" sz="1800" dirty="0">
                          <a:latin typeface="Times New Roman"/>
                          <a:ea typeface="Times New Roman"/>
                        </a:rPr>
                        <a:t>Type of Relationship</a:t>
                      </a:r>
                    </a:p>
                  </a:txBody>
                  <a:tcPr marL="68580" marR="68580" marT="0" marB="0"/>
                </a:tc>
              </a:tr>
              <a:tr h="468383">
                <a:tc>
                  <a:txBody>
                    <a:bodyPr/>
                    <a:lstStyle/>
                    <a:p>
                      <a:pPr marL="0" marR="0" algn="ctr">
                        <a:spcBef>
                          <a:spcPts val="0"/>
                        </a:spcBef>
                        <a:spcAft>
                          <a:spcPts val="0"/>
                        </a:spcAft>
                      </a:pPr>
                      <a:r>
                        <a:rPr lang="en-US" sz="1800" dirty="0">
                          <a:latin typeface="Times New Roman"/>
                          <a:ea typeface="Times New Roman"/>
                        </a:rPr>
                        <a:t>a)</a:t>
                      </a:r>
                    </a:p>
                  </a:txBody>
                  <a:tcPr marL="68580" marR="68580" marT="0" marB="0"/>
                </a:tc>
                <a:tc>
                  <a:txBody>
                    <a:bodyPr/>
                    <a:lstStyle/>
                    <a:p>
                      <a:pPr marL="0" marR="0">
                        <a:spcBef>
                          <a:spcPts val="0"/>
                        </a:spcBef>
                        <a:spcAft>
                          <a:spcPts val="0"/>
                        </a:spcAft>
                      </a:pPr>
                      <a:r>
                        <a:rPr lang="en-US" sz="1800" dirty="0">
                          <a:latin typeface="Times New Roman"/>
                          <a:ea typeface="Times New Roman"/>
                        </a:rPr>
                        <a:t>Inherent &amp; Control Risk</a:t>
                      </a:r>
                    </a:p>
                  </a:txBody>
                  <a:tcPr marL="68580" marR="68580" marT="0" marB="0"/>
                </a:tc>
                <a:tc>
                  <a:txBody>
                    <a:bodyPr/>
                    <a:lstStyle/>
                    <a:p>
                      <a:pPr marL="0" marR="0">
                        <a:spcBef>
                          <a:spcPts val="0"/>
                        </a:spcBef>
                        <a:spcAft>
                          <a:spcPts val="0"/>
                        </a:spcAft>
                      </a:pPr>
                      <a:r>
                        <a:rPr lang="en-US" sz="1800" dirty="0">
                          <a:latin typeface="Times New Roman"/>
                          <a:ea typeface="Times New Roman"/>
                        </a:rPr>
                        <a:t>DIRECT    (Generally)</a:t>
                      </a:r>
                    </a:p>
                  </a:txBody>
                  <a:tcPr marL="68580" marR="68580" marT="0" marB="0"/>
                </a:tc>
              </a:tr>
              <a:tr h="527809">
                <a:tc>
                  <a:txBody>
                    <a:bodyPr/>
                    <a:lstStyle/>
                    <a:p>
                      <a:pPr marL="0" marR="0" algn="ctr">
                        <a:spcBef>
                          <a:spcPts val="0"/>
                        </a:spcBef>
                        <a:spcAft>
                          <a:spcPts val="0"/>
                        </a:spcAft>
                      </a:pPr>
                      <a:r>
                        <a:rPr lang="en-US" sz="1800" dirty="0">
                          <a:latin typeface="Times New Roman"/>
                          <a:ea typeface="Times New Roman"/>
                        </a:rPr>
                        <a:t>b)</a:t>
                      </a:r>
                    </a:p>
                  </a:txBody>
                  <a:tcPr marL="68580" marR="68580" marT="0" marB="0"/>
                </a:tc>
                <a:tc>
                  <a:txBody>
                    <a:bodyPr/>
                    <a:lstStyle/>
                    <a:p>
                      <a:pPr marL="0" marR="0">
                        <a:spcBef>
                          <a:spcPts val="0"/>
                        </a:spcBef>
                        <a:spcAft>
                          <a:spcPts val="0"/>
                        </a:spcAft>
                      </a:pPr>
                      <a:r>
                        <a:rPr lang="en-US" sz="1800" dirty="0">
                          <a:latin typeface="Times New Roman"/>
                          <a:ea typeface="Times New Roman"/>
                        </a:rPr>
                        <a:t>Detection Risk &amp; </a:t>
                      </a:r>
                    </a:p>
                    <a:p>
                      <a:pPr marL="0" marR="0">
                        <a:spcBef>
                          <a:spcPts val="0"/>
                        </a:spcBef>
                        <a:spcAft>
                          <a:spcPts val="0"/>
                        </a:spcAft>
                      </a:pPr>
                      <a:r>
                        <a:rPr lang="en-US" sz="1800" i="1" u="sng" dirty="0">
                          <a:latin typeface="Times New Roman"/>
                          <a:ea typeface="Times New Roman"/>
                        </a:rPr>
                        <a:t>Combined level</a:t>
                      </a:r>
                      <a:r>
                        <a:rPr lang="en-US" sz="1800" dirty="0">
                          <a:latin typeface="Times New Roman"/>
                          <a:ea typeface="Times New Roman"/>
                        </a:rPr>
                        <a:t> of </a:t>
                      </a:r>
                      <a:r>
                        <a:rPr lang="en-US" sz="1800" dirty="0" smtClean="0">
                          <a:latin typeface="Times New Roman"/>
                          <a:ea typeface="Times New Roman"/>
                        </a:rPr>
                        <a:t> Inherent </a:t>
                      </a:r>
                      <a:r>
                        <a:rPr lang="en-US" sz="1800" dirty="0">
                          <a:latin typeface="Times New Roman"/>
                          <a:ea typeface="Times New Roman"/>
                        </a:rPr>
                        <a:t>&amp; Control Risk</a:t>
                      </a:r>
                    </a:p>
                  </a:txBody>
                  <a:tcPr marL="68580" marR="68580" marT="0" marB="0"/>
                </a:tc>
                <a:tc>
                  <a:txBody>
                    <a:bodyPr/>
                    <a:lstStyle/>
                    <a:p>
                      <a:pPr marL="0" marR="0">
                        <a:spcBef>
                          <a:spcPts val="0"/>
                        </a:spcBef>
                        <a:spcAft>
                          <a:spcPts val="0"/>
                        </a:spcAft>
                      </a:pPr>
                      <a:endParaRPr lang="en-US" sz="1800" dirty="0" smtClean="0">
                        <a:latin typeface="Times New Roman"/>
                        <a:ea typeface="Times New Roman"/>
                      </a:endParaRPr>
                    </a:p>
                    <a:p>
                      <a:pPr marL="0" marR="0">
                        <a:spcBef>
                          <a:spcPts val="0"/>
                        </a:spcBef>
                        <a:spcAft>
                          <a:spcPts val="0"/>
                        </a:spcAft>
                      </a:pPr>
                      <a:r>
                        <a:rPr lang="en-US" sz="1800" dirty="0" smtClean="0">
                          <a:latin typeface="Times New Roman"/>
                          <a:ea typeface="Times New Roman"/>
                        </a:rPr>
                        <a:t>INVERSE</a:t>
                      </a:r>
                      <a:endParaRPr lang="en-US" sz="1800" dirty="0">
                        <a:latin typeface="Times New Roman"/>
                        <a:ea typeface="Times New Roman"/>
                      </a:endParaRPr>
                    </a:p>
                  </a:txBody>
                  <a:tcPr marL="68580" marR="68580" marT="0" marB="0"/>
                </a:tc>
              </a:tr>
            </a:tbl>
          </a:graphicData>
        </a:graphic>
      </p:graphicFrame>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box(out)">
                                      <p:cBhvr>
                                        <p:cTn id="7" dur="2000"/>
                                        <p:tgtEl>
                                          <p:spTgt spid="153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1" nodeType="clickEffect">
                                  <p:stCondLst>
                                    <p:cond delay="0"/>
                                  </p:stCondLst>
                                  <p:childTnLst>
                                    <p:animEffect transition="out" filter="dissolve">
                                      <p:cBhvr>
                                        <p:cTn id="16" dur="500"/>
                                        <p:tgtEl>
                                          <p:spTgt spid="15361"/>
                                        </p:tgtEl>
                                      </p:cBhvr>
                                    </p:animEffect>
                                    <p:set>
                                      <p:cBhvr>
                                        <p:cTn id="17" dur="1" fill="hold">
                                          <p:stCondLst>
                                            <p:cond delay="499"/>
                                          </p:stCondLst>
                                        </p:cTn>
                                        <p:tgtEl>
                                          <p:spTgt spid="15361"/>
                                        </p:tgtEl>
                                        <p:attrNameLst>
                                          <p:attrName>style.visibility</p:attrName>
                                        </p:attrNameLst>
                                      </p:cBhvr>
                                      <p:to>
                                        <p:strVal val="hidden"/>
                                      </p:to>
                                    </p:set>
                                  </p:childTnLst>
                                </p:cTn>
                              </p:par>
                              <p:par>
                                <p:cTn id="18" presetID="9" presetClass="exit" presetSubtype="0" fill="hold" nodeType="withEffect">
                                  <p:stCondLst>
                                    <p:cond delay="0"/>
                                  </p:stCondLst>
                                  <p:childTnLst>
                                    <p:animEffect transition="out" filter="dissolve">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15361"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7.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0.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per">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Office Them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3.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Paper</Template>
  <TotalTime>799</TotalTime>
  <Words>1740</Words>
  <Application>Microsoft Office PowerPoint</Application>
  <PresentationFormat>On-screen Show (4:3)</PresentationFormat>
  <Paragraphs>579</Paragraphs>
  <Slides>42</Slides>
  <Notes>6</Notes>
  <HiddenSlides>0</HiddenSlides>
  <MMClips>0</MMClips>
  <ScaleCrop>false</ScaleCrop>
  <HeadingPairs>
    <vt:vector size="4" baseType="variant">
      <vt:variant>
        <vt:lpstr>Theme</vt:lpstr>
      </vt:variant>
      <vt:variant>
        <vt:i4>10</vt:i4>
      </vt:variant>
      <vt:variant>
        <vt:lpstr>Slide Titles</vt:lpstr>
      </vt:variant>
      <vt:variant>
        <vt:i4>42</vt:i4>
      </vt:variant>
    </vt:vector>
  </HeadingPairs>
  <TitlesOfParts>
    <vt:vector size="52" baseType="lpstr">
      <vt:lpstr>Apex</vt:lpstr>
      <vt:lpstr>Paper</vt:lpstr>
      <vt:lpstr>Flow</vt:lpstr>
      <vt:lpstr>Solstice</vt:lpstr>
      <vt:lpstr>Office Theme</vt:lpstr>
      <vt:lpstr>1_Office Theme</vt:lpstr>
      <vt:lpstr>1_Paper</vt:lpstr>
      <vt:lpstr>2_Office Theme</vt:lpstr>
      <vt:lpstr>Oriel</vt:lpstr>
      <vt:lpstr>Metro</vt:lpstr>
      <vt:lpstr>  Super Summary  </vt:lpstr>
      <vt:lpstr> AAS-1 Basic Principles Governing An Audit</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AS-18 Audit Of Accounting Estimates </vt:lpstr>
      <vt:lpstr>AAS – 19 Subsequent Events</vt:lpstr>
      <vt:lpstr>AAS – 20 Knowledge Of The Business</vt:lpstr>
      <vt:lpstr>AAS – 21 Consideration Of Laws &amp; Regulations  In An Audit Of Financial statements</vt:lpstr>
      <vt:lpstr>AAS – 22 Initial Engagements – Opening Balances</vt:lpstr>
      <vt:lpstr>AAS – 23 Related Parties</vt:lpstr>
      <vt:lpstr>AAS – 24 Audit Considerations Relating To  Entities Using Service Organizations</vt:lpstr>
      <vt:lpstr>AAS – 24 Audit Considerations Relating To  Entities Using Service Organizations (CONTD..)</vt:lpstr>
      <vt:lpstr>Slide 33</vt:lpstr>
      <vt:lpstr>Slide 34</vt:lpstr>
      <vt:lpstr>Slide 35</vt:lpstr>
      <vt:lpstr>AAS – 27 Communications Of Audit Matters With Those Charged With Governance</vt:lpstr>
      <vt:lpstr>AAS – 27 Communications Of Audit Matters With Those Charged With Governance contd…</vt:lpstr>
      <vt:lpstr> AAS – 28 The Auditor’s Report On Financial Statements</vt:lpstr>
      <vt:lpstr> AAS – 28 The Auditor’s Report On Financial Statements</vt:lpstr>
      <vt:lpstr>AAS – 29 Information Systems Environment</vt:lpstr>
      <vt:lpstr>AAS – 29 Information Systems Environment ( contd…)</vt:lpstr>
      <vt:lpstr>AAS – 30 External Confirmations</vt:lpstr>
    </vt:vector>
  </TitlesOfParts>
  <Company>22ndstreetcomputers.com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Super Summary   </dc:title>
  <dc:creator>Owner</dc:creator>
  <cp:lastModifiedBy>Owner</cp:lastModifiedBy>
  <cp:revision>158</cp:revision>
  <dcterms:created xsi:type="dcterms:W3CDTF">2008-07-29T17:39:23Z</dcterms:created>
  <dcterms:modified xsi:type="dcterms:W3CDTF">2008-08-07T07:16:27Z</dcterms:modified>
</cp:coreProperties>
</file>