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0"/>
  </p:notesMasterIdLst>
  <p:sldIdLst>
    <p:sldId id="266" r:id="rId2"/>
    <p:sldId id="259" r:id="rId3"/>
    <p:sldId id="263" r:id="rId4"/>
    <p:sldId id="265" r:id="rId5"/>
    <p:sldId id="264" r:id="rId6"/>
    <p:sldId id="267" r:id="rId7"/>
    <p:sldId id="268" r:id="rId8"/>
    <p:sldId id="269"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16C34C-EB7A-4180-AA03-E435B1B06E21}" type="datetimeFigureOut">
              <a:rPr lang="en-US" smtClean="0"/>
              <a:t>13-Sep-13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122C84-DAB9-4095-9F27-746081C3AA27}" type="slidenum">
              <a:rPr lang="en-US" smtClean="0"/>
              <a:t>‹#›</a:t>
            </a:fld>
            <a:endParaRPr lang="en-US"/>
          </a:p>
        </p:txBody>
      </p:sp>
    </p:spTree>
    <p:extLst>
      <p:ext uri="{BB962C8B-B14F-4D97-AF65-F5344CB8AC3E}">
        <p14:creationId xmlns:p14="http://schemas.microsoft.com/office/powerpoint/2010/main" val="2236553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122C84-DAB9-4095-9F27-746081C3AA27}" type="slidenum">
              <a:rPr lang="en-US" smtClean="0"/>
              <a:t>2</a:t>
            </a:fld>
            <a:endParaRPr lang="en-US"/>
          </a:p>
        </p:txBody>
      </p:sp>
    </p:spTree>
    <p:extLst>
      <p:ext uri="{BB962C8B-B14F-4D97-AF65-F5344CB8AC3E}">
        <p14:creationId xmlns:p14="http://schemas.microsoft.com/office/powerpoint/2010/main" val="2026629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C00138BB-9568-451D-B959-1112CDF9F955}" type="datetimeFigureOut">
              <a:rPr lang="en-US" smtClean="0"/>
              <a:t>13-Sep-13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22AE7F39-6816-41D6-A8DA-C4EF565AF250}"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0138BB-9568-451D-B959-1112CDF9F955}" type="datetimeFigureOut">
              <a:rPr lang="en-US" smtClean="0"/>
              <a:t>13-Sep-13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E7F39-6816-41D6-A8DA-C4EF565AF25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0138BB-9568-451D-B959-1112CDF9F955}" type="datetimeFigureOut">
              <a:rPr lang="en-US" smtClean="0"/>
              <a:t>13-Sep-13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E7F39-6816-41D6-A8DA-C4EF565AF250}"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00138BB-9568-451D-B959-1112CDF9F955}" type="datetimeFigureOut">
              <a:rPr lang="en-US" smtClean="0"/>
              <a:t>13-Sep-13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E7F39-6816-41D6-A8DA-C4EF565AF250}"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C00138BB-9568-451D-B959-1112CDF9F955}" type="datetimeFigureOut">
              <a:rPr lang="en-US" smtClean="0"/>
              <a:t>13-Sep-13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22AE7F39-6816-41D6-A8DA-C4EF565AF250}"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00138BB-9568-451D-B959-1112CDF9F955}" type="datetimeFigureOut">
              <a:rPr lang="en-US" smtClean="0"/>
              <a:t>13-Sep-13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E7F39-6816-41D6-A8DA-C4EF565AF250}"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C00138BB-9568-451D-B959-1112CDF9F955}" type="datetimeFigureOut">
              <a:rPr lang="en-US" smtClean="0"/>
              <a:t>13-Sep-13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AE7F39-6816-41D6-A8DA-C4EF565AF250}"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00138BB-9568-451D-B959-1112CDF9F955}" type="datetimeFigureOut">
              <a:rPr lang="en-US" smtClean="0"/>
              <a:t>13-Sep-13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AE7F39-6816-41D6-A8DA-C4EF565AF250}"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0138BB-9568-451D-B959-1112CDF9F955}" type="datetimeFigureOut">
              <a:rPr lang="en-US" smtClean="0"/>
              <a:t>13-Sep-13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AE7F39-6816-41D6-A8DA-C4EF565AF250}"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00138BB-9568-451D-B959-1112CDF9F955}" type="datetimeFigureOut">
              <a:rPr lang="en-US" smtClean="0"/>
              <a:t>13-Sep-13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E7F39-6816-41D6-A8DA-C4EF565AF250}"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00138BB-9568-451D-B959-1112CDF9F955}" type="datetimeFigureOut">
              <a:rPr lang="en-US" smtClean="0"/>
              <a:t>13-Sep-13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E7F39-6816-41D6-A8DA-C4EF565AF250}"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C00138BB-9568-451D-B959-1112CDF9F955}" type="datetimeFigureOut">
              <a:rPr lang="en-US" smtClean="0"/>
              <a:t>13-Sep-13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22AE7F39-6816-41D6-A8DA-C4EF565AF250}"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http://en.wikipedia.org/wiki/Indian_rupee_sign" TargetMode="External"/><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hyperlink" Target="http://en.wikipedia.org/wiki/Dollar_sig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1066800"/>
          </a:xfrm>
        </p:spPr>
        <p:txBody>
          <a:bodyPr>
            <a:normAutofit/>
          </a:bodyPr>
          <a:lstStyle/>
          <a:p>
            <a:r>
              <a:rPr lang="en-US" sz="3600" b="1" i="1" u="sng" dirty="0" smtClean="0"/>
              <a:t>INDIAN RUPEE V/S U.S. DOLLAR</a:t>
            </a:r>
            <a:endParaRPr lang="en-US" sz="3600" b="1" i="1" u="sng"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62200"/>
            <a:ext cx="9126794" cy="4495800"/>
          </a:xfrm>
          <a:prstGeom prst="rect">
            <a:avLst/>
          </a:prstGeom>
        </p:spPr>
      </p:pic>
    </p:spTree>
    <p:extLst>
      <p:ext uri="{BB962C8B-B14F-4D97-AF65-F5344CB8AC3E}">
        <p14:creationId xmlns:p14="http://schemas.microsoft.com/office/powerpoint/2010/main" val="1418332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458200" cy="5649550"/>
          </a:xfrm>
        </p:spPr>
        <p:txBody>
          <a:bodyPr>
            <a:normAutofit/>
          </a:bodyPr>
          <a:lstStyle/>
          <a:p>
            <a:r>
              <a:rPr lang="en-US" sz="1700" b="1" u="sng" dirty="0" smtClean="0">
                <a:latin typeface="Verdana" pitchFamily="34" charset="0"/>
                <a:ea typeface="Verdana" pitchFamily="34" charset="0"/>
                <a:cs typeface="Verdana" pitchFamily="34" charset="0"/>
              </a:rPr>
              <a:t>INDIAN RUPEE</a:t>
            </a:r>
            <a:r>
              <a:rPr lang="en-US" sz="1700" b="1" dirty="0" smtClean="0">
                <a:latin typeface="Verdana" pitchFamily="34" charset="0"/>
                <a:ea typeface="Verdana" pitchFamily="34" charset="0"/>
                <a:cs typeface="Verdana" pitchFamily="34" charset="0"/>
              </a:rPr>
              <a:t> </a:t>
            </a:r>
            <a:r>
              <a:rPr lang="en-US" sz="1800" dirty="0">
                <a:latin typeface="Verdana" pitchFamily="34" charset="0"/>
                <a:ea typeface="Verdana" pitchFamily="34" charset="0"/>
                <a:cs typeface="Verdana" pitchFamily="34" charset="0"/>
              </a:rPr>
              <a:t/>
            </a:r>
            <a:br>
              <a:rPr lang="en-US" sz="1800" dirty="0">
                <a:latin typeface="Verdana" pitchFamily="34" charset="0"/>
                <a:ea typeface="Verdana" pitchFamily="34" charset="0"/>
                <a:cs typeface="Verdana" pitchFamily="34" charset="0"/>
              </a:rPr>
            </a:br>
            <a:r>
              <a:rPr lang="en-US" sz="1400" b="0" dirty="0" smtClean="0">
                <a:latin typeface="Verdana" pitchFamily="34" charset="0"/>
                <a:ea typeface="Verdana" pitchFamily="34" charset="0"/>
                <a:cs typeface="Verdana" pitchFamily="34" charset="0"/>
              </a:rPr>
              <a:t>The</a:t>
            </a:r>
            <a:r>
              <a:rPr lang="en-US" sz="1400" b="0" dirty="0">
                <a:latin typeface="Verdana" pitchFamily="34" charset="0"/>
                <a:ea typeface="Verdana" pitchFamily="34" charset="0"/>
                <a:cs typeface="Verdana" pitchFamily="34" charset="0"/>
              </a:rPr>
              <a:t> Indian rupee </a:t>
            </a:r>
            <a:r>
              <a:rPr lang="en-US" sz="1400" b="0" dirty="0" smtClean="0">
                <a:latin typeface="Verdana" pitchFamily="34" charset="0"/>
                <a:ea typeface="Verdana" pitchFamily="34" charset="0"/>
                <a:cs typeface="Verdana" pitchFamily="34" charset="0"/>
              </a:rPr>
              <a:t>(sign-</a:t>
            </a:r>
            <a:r>
              <a:rPr lang="en-US" sz="1400" b="0" dirty="0">
                <a:latin typeface="Verdana" pitchFamily="34" charset="0"/>
                <a:ea typeface="Verdana" pitchFamily="34" charset="0"/>
                <a:cs typeface="Verdana" pitchFamily="34" charset="0"/>
              </a:rPr>
              <a:t> </a:t>
            </a:r>
            <a:r>
              <a:rPr lang="en-US" sz="1400" b="0" dirty="0" smtClean="0">
                <a:latin typeface="Verdana" pitchFamily="34" charset="0"/>
                <a:ea typeface="Verdana" pitchFamily="34" charset="0"/>
                <a:cs typeface="Verdana" pitchFamily="34" charset="0"/>
                <a:hlinkClick r:id="rId3" tooltip="Indian rupee sign"/>
              </a:rPr>
              <a:t>₹</a:t>
            </a:r>
            <a:r>
              <a:rPr lang="en-US" sz="1400" b="0" dirty="0" smtClean="0">
                <a:latin typeface="Verdana" pitchFamily="34" charset="0"/>
                <a:ea typeface="Verdana" pitchFamily="34" charset="0"/>
                <a:cs typeface="Verdana" pitchFamily="34" charset="0"/>
              </a:rPr>
              <a:t> , code - INR</a:t>
            </a:r>
            <a:r>
              <a:rPr lang="en-US" sz="1400" b="0" dirty="0">
                <a:latin typeface="Verdana" pitchFamily="34" charset="0"/>
                <a:ea typeface="Verdana" pitchFamily="34" charset="0"/>
                <a:cs typeface="Verdana" pitchFamily="34" charset="0"/>
              </a:rPr>
              <a:t>) </a:t>
            </a:r>
            <a:r>
              <a:rPr lang="en-US" sz="1400" b="0" dirty="0" smtClean="0">
                <a:latin typeface="Verdana" pitchFamily="34" charset="0"/>
                <a:ea typeface="Verdana" pitchFamily="34" charset="0"/>
                <a:cs typeface="Verdana" pitchFamily="34" charset="0"/>
              </a:rPr>
              <a:t>is </a:t>
            </a:r>
            <a:r>
              <a:rPr lang="en-US" sz="1400" b="0" dirty="0">
                <a:latin typeface="Verdana" pitchFamily="34" charset="0"/>
                <a:ea typeface="Verdana" pitchFamily="34" charset="0"/>
                <a:cs typeface="Verdana" pitchFamily="34" charset="0"/>
              </a:rPr>
              <a:t>the official </a:t>
            </a:r>
            <a:r>
              <a:rPr lang="en-US" sz="1400" b="0" dirty="0" smtClean="0">
                <a:latin typeface="Verdana" pitchFamily="34" charset="0"/>
                <a:ea typeface="Verdana" pitchFamily="34" charset="0"/>
                <a:cs typeface="Verdana" pitchFamily="34" charset="0"/>
              </a:rPr>
              <a:t>currency</a:t>
            </a:r>
            <a:br>
              <a:rPr lang="en-US" sz="1400" b="0" dirty="0" smtClean="0">
                <a:latin typeface="Verdana" pitchFamily="34" charset="0"/>
                <a:ea typeface="Verdana" pitchFamily="34" charset="0"/>
                <a:cs typeface="Verdana" pitchFamily="34" charset="0"/>
              </a:rPr>
            </a:br>
            <a:r>
              <a:rPr lang="en-US" sz="1400" b="0" dirty="0" smtClean="0">
                <a:latin typeface="Verdana" pitchFamily="34" charset="0"/>
                <a:ea typeface="Verdana" pitchFamily="34" charset="0"/>
                <a:cs typeface="Verdana" pitchFamily="34" charset="0"/>
              </a:rPr>
              <a:t>of the Republic Of India. </a:t>
            </a:r>
            <a:r>
              <a:rPr lang="en-US" sz="1400" b="0" dirty="0">
                <a:latin typeface="Verdana" pitchFamily="34" charset="0"/>
                <a:ea typeface="Verdana" pitchFamily="34" charset="0"/>
                <a:cs typeface="Verdana" pitchFamily="34" charset="0"/>
              </a:rPr>
              <a:t>The </a:t>
            </a:r>
            <a:r>
              <a:rPr lang="en-US" sz="1400" b="0" dirty="0" smtClean="0">
                <a:latin typeface="Verdana" pitchFamily="34" charset="0"/>
                <a:ea typeface="Verdana" pitchFamily="34" charset="0"/>
                <a:cs typeface="Verdana" pitchFamily="34" charset="0"/>
              </a:rPr>
              <a:t>issuance </a:t>
            </a:r>
            <a:r>
              <a:rPr lang="en-US" sz="1400" b="0" dirty="0">
                <a:latin typeface="Verdana" pitchFamily="34" charset="0"/>
                <a:ea typeface="Verdana" pitchFamily="34" charset="0"/>
                <a:cs typeface="Verdana" pitchFamily="34" charset="0"/>
              </a:rPr>
              <a:t>of the currency is </a:t>
            </a:r>
            <a:r>
              <a:rPr lang="en-US" sz="1400" b="0" dirty="0" smtClean="0">
                <a:latin typeface="Verdana" pitchFamily="34" charset="0"/>
                <a:ea typeface="Verdana" pitchFamily="34" charset="0"/>
                <a:cs typeface="Verdana" pitchFamily="34" charset="0"/>
              </a:rPr>
              <a:t/>
            </a:r>
            <a:br>
              <a:rPr lang="en-US" sz="1400" b="0" dirty="0" smtClean="0">
                <a:latin typeface="Verdana" pitchFamily="34" charset="0"/>
                <a:ea typeface="Verdana" pitchFamily="34" charset="0"/>
                <a:cs typeface="Verdana" pitchFamily="34" charset="0"/>
              </a:rPr>
            </a:br>
            <a:r>
              <a:rPr lang="en-US" sz="1400" b="0" dirty="0" smtClean="0">
                <a:latin typeface="Verdana" pitchFamily="34" charset="0"/>
                <a:ea typeface="Verdana" pitchFamily="34" charset="0"/>
                <a:cs typeface="Verdana" pitchFamily="34" charset="0"/>
              </a:rPr>
              <a:t>controlled </a:t>
            </a:r>
            <a:r>
              <a:rPr lang="en-US" sz="1400" b="0" dirty="0">
                <a:latin typeface="Verdana" pitchFamily="34" charset="0"/>
                <a:ea typeface="Verdana" pitchFamily="34" charset="0"/>
                <a:cs typeface="Verdana" pitchFamily="34" charset="0"/>
              </a:rPr>
              <a:t>by the </a:t>
            </a:r>
            <a:r>
              <a:rPr lang="en-US" sz="1400" b="0" dirty="0" smtClean="0">
                <a:latin typeface="Verdana" pitchFamily="34" charset="0"/>
                <a:ea typeface="Verdana" pitchFamily="34" charset="0"/>
                <a:cs typeface="Verdana" pitchFamily="34" charset="0"/>
              </a:rPr>
              <a:t>Reserve Bank Of India.</a:t>
            </a:r>
            <a:br>
              <a:rPr lang="en-US" sz="1400" b="0" dirty="0" smtClean="0">
                <a:latin typeface="Verdana" pitchFamily="34" charset="0"/>
                <a:ea typeface="Verdana" pitchFamily="34" charset="0"/>
                <a:cs typeface="Verdana" pitchFamily="34" charset="0"/>
              </a:rPr>
            </a:br>
            <a:r>
              <a:rPr lang="en-US" sz="1400" b="0" dirty="0" smtClean="0">
                <a:latin typeface="Verdana" pitchFamily="34" charset="0"/>
                <a:ea typeface="Verdana" pitchFamily="34" charset="0"/>
                <a:cs typeface="Verdana" pitchFamily="34" charset="0"/>
              </a:rPr>
              <a:t/>
            </a:r>
            <a:br>
              <a:rPr lang="en-US" sz="1400" b="0" dirty="0" smtClean="0">
                <a:latin typeface="Verdana" pitchFamily="34" charset="0"/>
                <a:ea typeface="Verdana" pitchFamily="34" charset="0"/>
                <a:cs typeface="Verdana" pitchFamily="34" charset="0"/>
              </a:rPr>
            </a:br>
            <a:r>
              <a:rPr lang="en-US" sz="1400" dirty="0">
                <a:latin typeface="Verdana" pitchFamily="34" charset="0"/>
                <a:ea typeface="Verdana" pitchFamily="34" charset="0"/>
                <a:cs typeface="Verdana" pitchFamily="34" charset="0"/>
              </a:rPr>
              <a:t/>
            </a:r>
            <a:br>
              <a:rPr lang="en-US" sz="1400" dirty="0">
                <a:latin typeface="Verdana" pitchFamily="34" charset="0"/>
                <a:ea typeface="Verdana" pitchFamily="34" charset="0"/>
                <a:cs typeface="Verdana" pitchFamily="34" charset="0"/>
              </a:rPr>
            </a:br>
            <a:r>
              <a:rPr lang="en-US" sz="1600" b="0" dirty="0">
                <a:latin typeface="Verdana" pitchFamily="34" charset="0"/>
                <a:ea typeface="Verdana" pitchFamily="34" charset="0"/>
                <a:cs typeface="Verdana" pitchFamily="34" charset="0"/>
              </a:rPr>
              <a:t/>
            </a:r>
            <a:br>
              <a:rPr lang="en-US" sz="1600" b="0" dirty="0">
                <a:latin typeface="Verdana" pitchFamily="34" charset="0"/>
                <a:ea typeface="Verdana" pitchFamily="34" charset="0"/>
                <a:cs typeface="Verdana" pitchFamily="34" charset="0"/>
              </a:rPr>
            </a:br>
            <a:r>
              <a:rPr lang="en-US" sz="1700" b="1" u="sng" dirty="0" smtClean="0">
                <a:latin typeface="Verdana" pitchFamily="34" charset="0"/>
                <a:ea typeface="Verdana" pitchFamily="34" charset="0"/>
                <a:cs typeface="Verdana" pitchFamily="34" charset="0"/>
              </a:rPr>
              <a:t>U. S. DOLLAR</a:t>
            </a:r>
            <a:br>
              <a:rPr lang="en-US" sz="1700" b="1" u="sng"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The</a:t>
            </a:r>
            <a:r>
              <a:rPr lang="en-US" sz="1500" b="0" dirty="0">
                <a:latin typeface="Verdana" pitchFamily="34" charset="0"/>
                <a:ea typeface="Verdana" pitchFamily="34" charset="0"/>
                <a:cs typeface="Verdana" pitchFamily="34" charset="0"/>
              </a:rPr>
              <a:t> United States dollar (</a:t>
            </a:r>
            <a:r>
              <a:rPr lang="en-US" sz="1500" b="0" dirty="0" smtClean="0">
                <a:latin typeface="Verdana" pitchFamily="34" charset="0"/>
                <a:ea typeface="Verdana" pitchFamily="34" charset="0"/>
                <a:cs typeface="Verdana" pitchFamily="34" charset="0"/>
              </a:rPr>
              <a:t>sign- </a:t>
            </a:r>
            <a:r>
              <a:rPr lang="en-US" sz="1500" b="0" dirty="0" smtClean="0">
                <a:latin typeface="Verdana" pitchFamily="34" charset="0"/>
                <a:ea typeface="Verdana" pitchFamily="34" charset="0"/>
                <a:cs typeface="Verdana" pitchFamily="34" charset="0"/>
                <a:hlinkClick r:id="rId4" tooltip="Dollar sign"/>
              </a:rPr>
              <a:t>$</a:t>
            </a:r>
            <a:r>
              <a:rPr lang="en-US" sz="1500" b="0" dirty="0">
                <a:latin typeface="Verdana" pitchFamily="34" charset="0"/>
                <a:ea typeface="Verdana" pitchFamily="34" charset="0"/>
                <a:cs typeface="Verdana" pitchFamily="34" charset="0"/>
              </a:rPr>
              <a:t> </a:t>
            </a:r>
            <a:r>
              <a:rPr lang="en-US" sz="1500" b="0" dirty="0" smtClean="0">
                <a:latin typeface="Verdana" pitchFamily="34" charset="0"/>
                <a:ea typeface="Verdana" pitchFamily="34" charset="0"/>
                <a:cs typeface="Verdana" pitchFamily="34" charset="0"/>
              </a:rPr>
              <a:t>, code -</a:t>
            </a:r>
            <a:r>
              <a:rPr lang="en-US" sz="1500" b="0" dirty="0">
                <a:latin typeface="Verdana" pitchFamily="34" charset="0"/>
                <a:ea typeface="Verdana" pitchFamily="34" charset="0"/>
                <a:cs typeface="Verdana" pitchFamily="34" charset="0"/>
              </a:rPr>
              <a:t> </a:t>
            </a:r>
            <a:r>
              <a:rPr lang="en-US" sz="1500" b="0" dirty="0" smtClean="0">
                <a:latin typeface="Verdana" pitchFamily="34" charset="0"/>
                <a:ea typeface="Verdana" pitchFamily="34" charset="0"/>
                <a:cs typeface="Verdana" pitchFamily="34" charset="0"/>
              </a:rPr>
              <a:t>USD, also</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abbreviated</a:t>
            </a:r>
            <a:r>
              <a:rPr lang="en-US" sz="1500" b="0" dirty="0">
                <a:latin typeface="Verdana" pitchFamily="34" charset="0"/>
                <a:ea typeface="Verdana" pitchFamily="34" charset="0"/>
                <a:cs typeface="Verdana" pitchFamily="34" charset="0"/>
              </a:rPr>
              <a:t> US$), is referred to as the U.S. dollar </a:t>
            </a:r>
            <a:r>
              <a:rPr lang="en-US" sz="1500" b="0" dirty="0" smtClean="0">
                <a:latin typeface="Verdana" pitchFamily="34" charset="0"/>
                <a:ea typeface="Verdana" pitchFamily="34" charset="0"/>
                <a:cs typeface="Verdana" pitchFamily="34" charset="0"/>
              </a:rPr>
              <a:t>or</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American </a:t>
            </a:r>
            <a:r>
              <a:rPr lang="en-US" sz="1500" b="0" dirty="0">
                <a:latin typeface="Verdana" pitchFamily="34" charset="0"/>
                <a:ea typeface="Verdana" pitchFamily="34" charset="0"/>
                <a:cs typeface="Verdana" pitchFamily="34" charset="0"/>
              </a:rPr>
              <a:t>dollar. It is the official currency of the </a:t>
            </a:r>
            <a:r>
              <a:rPr lang="en-US" sz="1500" b="0" dirty="0" smtClean="0">
                <a:latin typeface="Verdana" pitchFamily="34" charset="0"/>
                <a:ea typeface="Verdana" pitchFamily="34" charset="0"/>
                <a:cs typeface="Verdana" pitchFamily="34" charset="0"/>
              </a:rPr>
              <a:t>United </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States and </a:t>
            </a:r>
            <a:r>
              <a:rPr lang="en-US" sz="1500" b="0" dirty="0">
                <a:latin typeface="Verdana" pitchFamily="34" charset="0"/>
                <a:ea typeface="Verdana" pitchFamily="34" charset="0"/>
                <a:cs typeface="Verdana" pitchFamily="34" charset="0"/>
              </a:rPr>
              <a:t>its </a:t>
            </a:r>
            <a:r>
              <a:rPr lang="en-US" sz="1500" b="0" dirty="0" smtClean="0">
                <a:latin typeface="Verdana" pitchFamily="34" charset="0"/>
                <a:ea typeface="Verdana" pitchFamily="34" charset="0"/>
                <a:cs typeface="Verdana" pitchFamily="34" charset="0"/>
              </a:rPr>
              <a:t>overseas territories.</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
            </a:r>
            <a:br>
              <a:rPr lang="en-US" sz="1500" b="0" dirty="0" smtClean="0">
                <a:latin typeface="Verdana" pitchFamily="34" charset="0"/>
                <a:ea typeface="Verdana" pitchFamily="34" charset="0"/>
                <a:cs typeface="Verdana" pitchFamily="34" charset="0"/>
              </a:rPr>
            </a:br>
            <a:r>
              <a:rPr lang="en-US" sz="1600" b="0" dirty="0">
                <a:latin typeface="Verdana" pitchFamily="34" charset="0"/>
                <a:ea typeface="Verdana" pitchFamily="34" charset="0"/>
                <a:cs typeface="Verdana" pitchFamily="34" charset="0"/>
              </a:rPr>
              <a:t/>
            </a:r>
            <a:br>
              <a:rPr lang="en-US" sz="1600" b="0" dirty="0">
                <a:latin typeface="Verdana" pitchFamily="34" charset="0"/>
                <a:ea typeface="Verdana" pitchFamily="34" charset="0"/>
                <a:cs typeface="Verdana" pitchFamily="34" charset="0"/>
              </a:rPr>
            </a:br>
            <a:r>
              <a:rPr lang="en-US" sz="1700" b="1" u="sng" dirty="0">
                <a:latin typeface="Verdana" pitchFamily="34" charset="0"/>
                <a:ea typeface="Verdana" pitchFamily="34" charset="0"/>
                <a:cs typeface="Verdana" pitchFamily="34" charset="0"/>
              </a:rPr>
              <a:t>Currency </a:t>
            </a:r>
            <a:r>
              <a:rPr lang="en-US" sz="1700" b="1" u="sng" dirty="0" smtClean="0">
                <a:latin typeface="Verdana" pitchFamily="34" charset="0"/>
                <a:ea typeface="Verdana" pitchFamily="34" charset="0"/>
                <a:cs typeface="Verdana" pitchFamily="34" charset="0"/>
              </a:rPr>
              <a:t>Depreciation</a:t>
            </a:r>
            <a:br>
              <a:rPr lang="en-US" sz="1700" b="1" u="sng"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Currency depreciation is </a:t>
            </a:r>
            <a:r>
              <a:rPr lang="en-US" sz="1500" b="0" dirty="0">
                <a:latin typeface="Verdana" pitchFamily="34" charset="0"/>
                <a:ea typeface="Verdana" pitchFamily="34" charset="0"/>
                <a:cs typeface="Verdana" pitchFamily="34" charset="0"/>
              </a:rPr>
              <a:t>the loss </a:t>
            </a:r>
            <a:r>
              <a:rPr lang="en-US" sz="1500" b="0" dirty="0" smtClean="0">
                <a:latin typeface="Verdana" pitchFamily="34" charset="0"/>
                <a:ea typeface="Verdana" pitchFamily="34" charset="0"/>
                <a:cs typeface="Verdana" pitchFamily="34" charset="0"/>
              </a:rPr>
              <a:t>of </a:t>
            </a:r>
            <a:r>
              <a:rPr lang="en-US" sz="1500" b="0" dirty="0">
                <a:latin typeface="Verdana" pitchFamily="34" charset="0"/>
                <a:ea typeface="Verdana" pitchFamily="34" charset="0"/>
                <a:cs typeface="Verdana" pitchFamily="34" charset="0"/>
              </a:rPr>
              <a:t>value of a </a:t>
            </a:r>
            <a:r>
              <a:rPr lang="en-US" sz="1500" b="0" dirty="0" smtClean="0">
                <a:latin typeface="Verdana" pitchFamily="34" charset="0"/>
                <a:ea typeface="Verdana" pitchFamily="34" charset="0"/>
                <a:cs typeface="Verdana" pitchFamily="34" charset="0"/>
              </a:rPr>
              <a:t>country's</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currency</a:t>
            </a:r>
            <a:r>
              <a:rPr lang="en-US" sz="1500" b="0" dirty="0">
                <a:latin typeface="Verdana" pitchFamily="34" charset="0"/>
                <a:ea typeface="Verdana" pitchFamily="34" charset="0"/>
                <a:cs typeface="Verdana" pitchFamily="34" charset="0"/>
              </a:rPr>
              <a:t> </a:t>
            </a:r>
            <a:r>
              <a:rPr lang="en-US" sz="1500" b="0" dirty="0" smtClean="0">
                <a:latin typeface="Verdana" pitchFamily="34" charset="0"/>
                <a:ea typeface="Verdana" pitchFamily="34" charset="0"/>
                <a:cs typeface="Verdana" pitchFamily="34" charset="0"/>
              </a:rPr>
              <a:t>with </a:t>
            </a:r>
            <a:r>
              <a:rPr lang="en-US" sz="1500" b="0" dirty="0">
                <a:latin typeface="Verdana" pitchFamily="34" charset="0"/>
                <a:ea typeface="Verdana" pitchFamily="34" charset="0"/>
                <a:cs typeface="Verdana" pitchFamily="34" charset="0"/>
              </a:rPr>
              <a:t>respect to one or </a:t>
            </a:r>
            <a:r>
              <a:rPr lang="en-US" sz="1500" b="0" dirty="0" smtClean="0">
                <a:latin typeface="Verdana" pitchFamily="34" charset="0"/>
                <a:ea typeface="Verdana" pitchFamily="34" charset="0"/>
                <a:cs typeface="Verdana" pitchFamily="34" charset="0"/>
              </a:rPr>
              <a:t>more</a:t>
            </a:r>
            <a:r>
              <a:rPr lang="en-US" sz="1500" dirty="0">
                <a:latin typeface="Verdana" pitchFamily="34" charset="0"/>
                <a:ea typeface="Verdana" pitchFamily="34" charset="0"/>
                <a:cs typeface="Verdana" pitchFamily="34" charset="0"/>
              </a:rPr>
              <a:t> </a:t>
            </a:r>
            <a:r>
              <a:rPr lang="en-US" sz="1500" b="0" dirty="0" smtClean="0">
                <a:latin typeface="Verdana" pitchFamily="34" charset="0"/>
                <a:ea typeface="Verdana" pitchFamily="34" charset="0"/>
                <a:cs typeface="Verdana" pitchFamily="34" charset="0"/>
              </a:rPr>
              <a:t>foreign currencies. </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
            </a:r>
            <a:br>
              <a:rPr lang="en-US" sz="1500" b="0" dirty="0" smtClean="0">
                <a:latin typeface="Verdana" pitchFamily="34" charset="0"/>
                <a:ea typeface="Verdana" pitchFamily="34" charset="0"/>
                <a:cs typeface="Verdana" pitchFamily="34" charset="0"/>
              </a:rPr>
            </a:br>
            <a:r>
              <a:rPr lang="en-US" sz="1600" b="0" dirty="0">
                <a:latin typeface="Verdana" pitchFamily="34" charset="0"/>
                <a:ea typeface="Verdana" pitchFamily="34" charset="0"/>
                <a:cs typeface="Verdana" pitchFamily="34" charset="0"/>
              </a:rPr>
              <a:t/>
            </a:r>
            <a:br>
              <a:rPr lang="en-US" sz="1600" b="0" dirty="0">
                <a:latin typeface="Verdana" pitchFamily="34" charset="0"/>
                <a:ea typeface="Verdana" pitchFamily="34" charset="0"/>
                <a:cs typeface="Verdana" pitchFamily="34" charset="0"/>
              </a:rPr>
            </a:br>
            <a:r>
              <a:rPr lang="en-US" sz="1700" b="1" u="sng" dirty="0">
                <a:latin typeface="Verdana" pitchFamily="34" charset="0"/>
                <a:ea typeface="Verdana" pitchFamily="34" charset="0"/>
                <a:cs typeface="Verdana" pitchFamily="34" charset="0"/>
              </a:rPr>
              <a:t>Currency </a:t>
            </a:r>
            <a:r>
              <a:rPr lang="en-US" sz="1700" b="1" u="sng" dirty="0" smtClean="0">
                <a:latin typeface="Verdana" pitchFamily="34" charset="0"/>
                <a:ea typeface="Verdana" pitchFamily="34" charset="0"/>
                <a:cs typeface="Verdana" pitchFamily="34" charset="0"/>
              </a:rPr>
              <a:t>Appreciation</a:t>
            </a:r>
            <a:br>
              <a:rPr lang="en-US" sz="1700" b="1" u="sng"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Currency appreciation is increase in the value </a:t>
            </a:r>
            <a:r>
              <a:rPr lang="en-US" sz="1500" b="0" dirty="0">
                <a:latin typeface="Verdana" pitchFamily="34" charset="0"/>
                <a:ea typeface="Verdana" pitchFamily="34" charset="0"/>
                <a:cs typeface="Verdana" pitchFamily="34" charset="0"/>
              </a:rPr>
              <a:t>of a </a:t>
            </a:r>
            <a:r>
              <a:rPr lang="en-US" sz="1500" b="0" dirty="0" smtClean="0">
                <a:latin typeface="Verdana" pitchFamily="34" charset="0"/>
                <a:ea typeface="Verdana" pitchFamily="34" charset="0"/>
                <a:cs typeface="Verdana" pitchFamily="34" charset="0"/>
              </a:rPr>
              <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country's </a:t>
            </a:r>
            <a:r>
              <a:rPr lang="en-US" sz="1500" b="0" dirty="0">
                <a:latin typeface="Verdana" pitchFamily="34" charset="0"/>
                <a:ea typeface="Verdana" pitchFamily="34" charset="0"/>
                <a:cs typeface="Verdana" pitchFamily="34" charset="0"/>
              </a:rPr>
              <a:t>currency with respect to one or </a:t>
            </a:r>
            <a:r>
              <a:rPr lang="en-US" sz="1500" b="0" dirty="0" smtClean="0">
                <a:latin typeface="Verdana" pitchFamily="34" charset="0"/>
                <a:ea typeface="Verdana" pitchFamily="34" charset="0"/>
                <a:cs typeface="Verdana" pitchFamily="34" charset="0"/>
              </a:rPr>
              <a:t>more foreign</a:t>
            </a:r>
            <a:br>
              <a:rPr lang="en-US" sz="1500" b="0" dirty="0" smtClean="0">
                <a:latin typeface="Verdana" pitchFamily="34" charset="0"/>
                <a:ea typeface="Verdana" pitchFamily="34" charset="0"/>
                <a:cs typeface="Verdana" pitchFamily="34" charset="0"/>
              </a:rPr>
            </a:br>
            <a:r>
              <a:rPr lang="en-US" sz="1500" b="0" dirty="0" smtClean="0">
                <a:latin typeface="Verdana" pitchFamily="34" charset="0"/>
                <a:ea typeface="Verdana" pitchFamily="34" charset="0"/>
                <a:cs typeface="Verdana" pitchFamily="34" charset="0"/>
              </a:rPr>
              <a:t> </a:t>
            </a:r>
            <a:r>
              <a:rPr lang="en-US" sz="1500" b="0" dirty="0">
                <a:latin typeface="Verdana" pitchFamily="34" charset="0"/>
                <a:ea typeface="Verdana" pitchFamily="34" charset="0"/>
                <a:cs typeface="Verdana" pitchFamily="34" charset="0"/>
              </a:rPr>
              <a:t>reference currencies</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8400" y="228600"/>
            <a:ext cx="2513338" cy="1530259"/>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8400" y="2057400"/>
            <a:ext cx="2438400" cy="1371600"/>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8400" y="3443748"/>
            <a:ext cx="2438400" cy="1356852"/>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48401" y="4876800"/>
            <a:ext cx="2438399" cy="1260988"/>
          </a:xfrm>
          <a:prstGeom prst="rect">
            <a:avLst/>
          </a:prstGeom>
        </p:spPr>
      </p:pic>
    </p:spTree>
    <p:extLst>
      <p:ext uri="{BB962C8B-B14F-4D97-AF65-F5344CB8AC3E}">
        <p14:creationId xmlns:p14="http://schemas.microsoft.com/office/powerpoint/2010/main" val="3196310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2" y="2133600"/>
            <a:ext cx="3276600" cy="3276600"/>
          </a:xfrm>
        </p:spPr>
        <p:txBody>
          <a:bodyPr>
            <a:normAutofit fontScale="90000"/>
          </a:bodyPr>
          <a:lstStyle/>
          <a:p>
            <a:pPr marL="176213" indent="-176213">
              <a:buFont typeface="Wingdings" pitchFamily="2" charset="2"/>
              <a:buChar char="Ø"/>
            </a:pPr>
            <a:r>
              <a:rPr lang="en-US" sz="1700" b="0" dirty="0" smtClean="0">
                <a:latin typeface="Verdana" pitchFamily="34" charset="0"/>
                <a:ea typeface="Verdana" pitchFamily="34" charset="0"/>
                <a:cs typeface="Verdana" pitchFamily="34" charset="0"/>
              </a:rPr>
              <a:t/>
            </a:r>
            <a:br>
              <a:rPr lang="en-US" sz="1700" b="0" dirty="0" smtClean="0">
                <a:latin typeface="Verdana" pitchFamily="34" charset="0"/>
                <a:ea typeface="Verdana" pitchFamily="34" charset="0"/>
                <a:cs typeface="Verdana" pitchFamily="34" charset="0"/>
              </a:rPr>
            </a:br>
            <a:r>
              <a:rPr lang="en-US" sz="1700" dirty="0">
                <a:latin typeface="Verdana" pitchFamily="34" charset="0"/>
                <a:ea typeface="Verdana" pitchFamily="34" charset="0"/>
                <a:cs typeface="Verdana" pitchFamily="34" charset="0"/>
              </a:rPr>
              <a:t/>
            </a:r>
            <a:br>
              <a:rPr lang="en-US" sz="1700" dirty="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
            </a:r>
            <a:br>
              <a:rPr lang="en-US" sz="17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
            </a:r>
            <a:br>
              <a:rPr lang="en-US" sz="17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
            </a:r>
            <a:br>
              <a:rPr lang="en-US" sz="1700" dirty="0" smtClean="0">
                <a:latin typeface="Verdana" pitchFamily="34" charset="0"/>
                <a:ea typeface="Verdana" pitchFamily="34" charset="0"/>
                <a:cs typeface="Verdana" pitchFamily="34" charset="0"/>
              </a:rPr>
            </a:br>
            <a:r>
              <a:rPr lang="en-US" sz="1700" b="0" dirty="0" smtClean="0">
                <a:latin typeface="Verdana" pitchFamily="34" charset="0"/>
                <a:ea typeface="Verdana" pitchFamily="34" charset="0"/>
                <a:cs typeface="Verdana" pitchFamily="34" charset="0"/>
              </a:rPr>
              <a:t>The </a:t>
            </a:r>
            <a:r>
              <a:rPr lang="en-US" sz="1700" b="0" dirty="0">
                <a:latin typeface="Verdana" pitchFamily="34" charset="0"/>
                <a:ea typeface="Verdana" pitchFamily="34" charset="0"/>
                <a:cs typeface="Verdana" pitchFamily="34" charset="0"/>
              </a:rPr>
              <a:t>Indian </a:t>
            </a:r>
            <a:r>
              <a:rPr lang="en-US" sz="1700" b="0" dirty="0" smtClean="0">
                <a:latin typeface="Verdana" pitchFamily="34" charset="0"/>
                <a:ea typeface="Verdana" pitchFamily="34" charset="0"/>
                <a:cs typeface="Verdana" pitchFamily="34" charset="0"/>
              </a:rPr>
              <a:t>Currency </a:t>
            </a:r>
            <a:r>
              <a:rPr lang="en-US" sz="1700" b="0" dirty="0">
                <a:latin typeface="Verdana" pitchFamily="34" charset="0"/>
                <a:ea typeface="Verdana" pitchFamily="34" charset="0"/>
                <a:cs typeface="Verdana" pitchFamily="34" charset="0"/>
              </a:rPr>
              <a:t>has depreciated by almost 62 times against the </a:t>
            </a:r>
            <a:r>
              <a:rPr lang="en-US" sz="1700" b="0" dirty="0" smtClean="0">
                <a:latin typeface="Verdana" pitchFamily="34" charset="0"/>
                <a:ea typeface="Verdana" pitchFamily="34" charset="0"/>
                <a:cs typeface="Verdana" pitchFamily="34" charset="0"/>
              </a:rPr>
              <a:t>U.S. Dollar </a:t>
            </a:r>
            <a:r>
              <a:rPr lang="en-US" sz="1700" b="0" dirty="0">
                <a:latin typeface="Verdana" pitchFamily="34" charset="0"/>
                <a:ea typeface="Verdana" pitchFamily="34" charset="0"/>
                <a:cs typeface="Verdana" pitchFamily="34" charset="0"/>
              </a:rPr>
              <a:t>in the past 66 years. </a:t>
            </a:r>
            <a:r>
              <a:rPr lang="en-US" sz="1700" b="0" dirty="0" smtClean="0">
                <a:latin typeface="Verdana" pitchFamily="34" charset="0"/>
                <a:ea typeface="Verdana" pitchFamily="34" charset="0"/>
                <a:cs typeface="Verdana" pitchFamily="34" charset="0"/>
              </a:rPr>
              <a:t/>
            </a:r>
            <a:br>
              <a:rPr lang="en-US" sz="1700" b="0" dirty="0" smtClean="0">
                <a:latin typeface="Verdana" pitchFamily="34" charset="0"/>
                <a:ea typeface="Verdana" pitchFamily="34" charset="0"/>
                <a:cs typeface="Verdana" pitchFamily="34" charset="0"/>
              </a:rPr>
            </a:br>
            <a:r>
              <a:rPr lang="en-US" sz="1700" dirty="0">
                <a:latin typeface="Verdana" pitchFamily="34" charset="0"/>
                <a:ea typeface="Verdana" pitchFamily="34" charset="0"/>
                <a:cs typeface="Verdana" pitchFamily="34" charset="0"/>
              </a:rPr>
              <a:t/>
            </a:r>
            <a:br>
              <a:rPr lang="en-US" sz="1700" dirty="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As on 12.09.2013 , exchange rate of INR 63.41 for the USD 1. </a:t>
            </a:r>
            <a:br>
              <a:rPr lang="en-US" sz="17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
            </a:r>
            <a:br>
              <a:rPr lang="en-US" sz="17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
            </a:r>
            <a:br>
              <a:rPr lang="en-US" sz="1700" dirty="0" smtClean="0">
                <a:latin typeface="Verdana" pitchFamily="34" charset="0"/>
                <a:ea typeface="Verdana" pitchFamily="34" charset="0"/>
                <a:cs typeface="Verdana" pitchFamily="34" charset="0"/>
              </a:rPr>
            </a:br>
            <a:r>
              <a:rPr lang="en-US" sz="1700" b="0" dirty="0" smtClean="0">
                <a:latin typeface="Verdana" pitchFamily="34" charset="0"/>
                <a:ea typeface="Verdana" pitchFamily="34" charset="0"/>
                <a:cs typeface="Verdana" pitchFamily="34" charset="0"/>
              </a:rPr>
              <a:t/>
            </a:r>
            <a:br>
              <a:rPr lang="en-US" sz="1700" b="0" dirty="0" smtClean="0">
                <a:latin typeface="Verdana" pitchFamily="34" charset="0"/>
                <a:ea typeface="Verdana" pitchFamily="34" charset="0"/>
                <a:cs typeface="Verdana" pitchFamily="34" charset="0"/>
              </a:rPr>
            </a:br>
            <a:r>
              <a:rPr lang="en-US" sz="1700" dirty="0">
                <a:latin typeface="Verdana" pitchFamily="34" charset="0"/>
                <a:ea typeface="Verdana" pitchFamily="34" charset="0"/>
                <a:cs typeface="Verdana" pitchFamily="34" charset="0"/>
              </a:rPr>
              <a:t/>
            </a:r>
            <a:br>
              <a:rPr lang="en-US" sz="1700" dirty="0">
                <a:latin typeface="Verdana" pitchFamily="34" charset="0"/>
                <a:ea typeface="Verdana" pitchFamily="34" charset="0"/>
                <a:cs typeface="Verdana" pitchFamily="34" charset="0"/>
              </a:rPr>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b="0" dirty="0" smtClean="0"/>
              <a:t/>
            </a:r>
            <a:br>
              <a:rPr lang="en-US" sz="1600" b="0" dirty="0" smtClean="0"/>
            </a:br>
            <a:endParaRPr lang="en-US" sz="1600" b="0" dirty="0">
              <a:latin typeface="Verdana" pitchFamily="34" charset="0"/>
              <a:ea typeface="Verdana" pitchFamily="34" charset="0"/>
              <a:cs typeface="Verdana"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26217916"/>
              </p:ext>
            </p:extLst>
          </p:nvPr>
        </p:nvGraphicFramePr>
        <p:xfrm>
          <a:off x="3657600" y="381000"/>
          <a:ext cx="5257800" cy="6070600"/>
        </p:xfrm>
        <a:graphic>
          <a:graphicData uri="http://schemas.openxmlformats.org/drawingml/2006/table">
            <a:tbl>
              <a:tblPr firstRow="1" bandRow="1">
                <a:tableStyleId>{5940675A-B579-460E-94D1-54222C63F5DA}</a:tableStyleId>
              </a:tblPr>
              <a:tblGrid>
                <a:gridCol w="2514600"/>
                <a:gridCol w="2743200"/>
              </a:tblGrid>
              <a:tr h="447040">
                <a:tc>
                  <a:txBody>
                    <a:bodyPr/>
                    <a:lstStyle/>
                    <a:p>
                      <a:pPr algn="ctr"/>
                      <a:r>
                        <a:rPr lang="en-US" sz="1600" b="1" u="sng" dirty="0">
                          <a:effectLst/>
                          <a:latin typeface="Verdana" pitchFamily="34" charset="0"/>
                          <a:ea typeface="Verdana" pitchFamily="34" charset="0"/>
                          <a:cs typeface="Verdana" pitchFamily="34" charset="0"/>
                        </a:rPr>
                        <a:t>Year</a:t>
                      </a:r>
                    </a:p>
                  </a:txBody>
                  <a:tcPr anchor="ctr"/>
                </a:tc>
                <a:tc>
                  <a:txBody>
                    <a:bodyPr/>
                    <a:lstStyle/>
                    <a:p>
                      <a:pPr algn="ctr"/>
                      <a:r>
                        <a:rPr lang="en-US" sz="1600" b="1" u="sng" dirty="0">
                          <a:effectLst/>
                          <a:latin typeface="Verdana" pitchFamily="34" charset="0"/>
                          <a:ea typeface="Verdana" pitchFamily="34" charset="0"/>
                          <a:cs typeface="Verdana" pitchFamily="34" charset="0"/>
                        </a:rPr>
                        <a:t>Exchange rate</a:t>
                      </a:r>
                      <a:br>
                        <a:rPr lang="en-US" sz="1600" b="1" u="sng" dirty="0">
                          <a:effectLst/>
                          <a:latin typeface="Verdana" pitchFamily="34" charset="0"/>
                          <a:ea typeface="Verdana" pitchFamily="34" charset="0"/>
                          <a:cs typeface="Verdana" pitchFamily="34" charset="0"/>
                        </a:rPr>
                      </a:br>
                      <a:r>
                        <a:rPr lang="en-US" sz="1600" b="1" u="sng" dirty="0">
                          <a:effectLst/>
                          <a:latin typeface="Verdana" pitchFamily="34" charset="0"/>
                          <a:ea typeface="Verdana" pitchFamily="34" charset="0"/>
                          <a:cs typeface="Verdana" pitchFamily="34" charset="0"/>
                        </a:rPr>
                        <a:t>(INR per USD)</a:t>
                      </a:r>
                    </a:p>
                  </a:txBody>
                  <a:tcPr anchor="ctr"/>
                </a:tc>
              </a:tr>
              <a:tr h="172720">
                <a:tc>
                  <a:txBody>
                    <a:bodyPr/>
                    <a:lstStyle/>
                    <a:p>
                      <a:r>
                        <a:rPr lang="en-US" sz="1200" dirty="0">
                          <a:effectLst/>
                          <a:latin typeface="Verdana" pitchFamily="34" charset="0"/>
                          <a:ea typeface="Verdana" pitchFamily="34" charset="0"/>
                          <a:cs typeface="Verdana" pitchFamily="34" charset="0"/>
                        </a:rPr>
                        <a:t>1947</a:t>
                      </a:r>
                    </a:p>
                  </a:txBody>
                  <a:tcPr anchor="ctr"/>
                </a:tc>
                <a:tc>
                  <a:txBody>
                    <a:bodyPr/>
                    <a:lstStyle/>
                    <a:p>
                      <a:r>
                        <a:rPr lang="en-US" sz="1200" dirty="0" smtClean="0">
                          <a:effectLst/>
                          <a:latin typeface="Verdana" pitchFamily="34" charset="0"/>
                          <a:ea typeface="Verdana" pitchFamily="34" charset="0"/>
                          <a:cs typeface="Verdana" pitchFamily="34" charset="0"/>
                        </a:rPr>
                        <a:t>1</a:t>
                      </a:r>
                      <a:endParaRPr lang="en-US" sz="1200" dirty="0">
                        <a:effectLst/>
                        <a:latin typeface="Verdana" pitchFamily="34" charset="0"/>
                        <a:ea typeface="Verdana" pitchFamily="34" charset="0"/>
                        <a:cs typeface="Verdana" pitchFamily="34" charset="0"/>
                      </a:endParaRPr>
                    </a:p>
                  </a:txBody>
                  <a:tcPr anchor="ctr"/>
                </a:tc>
              </a:tr>
              <a:tr h="203200">
                <a:tc>
                  <a:txBody>
                    <a:bodyPr/>
                    <a:lstStyle/>
                    <a:p>
                      <a:r>
                        <a:rPr lang="en-US" sz="1200" dirty="0">
                          <a:effectLst/>
                          <a:latin typeface="Verdana" pitchFamily="34" charset="0"/>
                          <a:ea typeface="Verdana" pitchFamily="34" charset="0"/>
                          <a:cs typeface="Verdana" pitchFamily="34" charset="0"/>
                        </a:rPr>
                        <a:t>1966</a:t>
                      </a:r>
                    </a:p>
                  </a:txBody>
                  <a:tcPr anchor="ctr"/>
                </a:tc>
                <a:tc>
                  <a:txBody>
                    <a:bodyPr/>
                    <a:lstStyle/>
                    <a:p>
                      <a:r>
                        <a:rPr lang="en-US" sz="1200" dirty="0" smtClean="0">
                          <a:effectLst/>
                          <a:latin typeface="Verdana" pitchFamily="34" charset="0"/>
                          <a:ea typeface="Verdana" pitchFamily="34" charset="0"/>
                          <a:cs typeface="Verdana" pitchFamily="34" charset="0"/>
                        </a:rPr>
                        <a:t>7.50</a:t>
                      </a:r>
                      <a:endParaRPr lang="en-US" sz="1200" dirty="0">
                        <a:effectLst/>
                        <a:latin typeface="Verdana" pitchFamily="34" charset="0"/>
                        <a:ea typeface="Verdana" pitchFamily="34" charset="0"/>
                        <a:cs typeface="Verdana" pitchFamily="34" charset="0"/>
                      </a:endParaRPr>
                    </a:p>
                  </a:txBody>
                  <a:tcPr anchor="ctr"/>
                </a:tc>
              </a:tr>
              <a:tr h="157480">
                <a:tc>
                  <a:txBody>
                    <a:bodyPr/>
                    <a:lstStyle/>
                    <a:p>
                      <a:r>
                        <a:rPr lang="en-US" sz="1200" dirty="0">
                          <a:effectLst/>
                          <a:latin typeface="Verdana" pitchFamily="34" charset="0"/>
                          <a:ea typeface="Verdana" pitchFamily="34" charset="0"/>
                          <a:cs typeface="Verdana" pitchFamily="34" charset="0"/>
                        </a:rPr>
                        <a:t>1975</a:t>
                      </a:r>
                    </a:p>
                  </a:txBody>
                  <a:tcPr anchor="ctr"/>
                </a:tc>
                <a:tc>
                  <a:txBody>
                    <a:bodyPr/>
                    <a:lstStyle/>
                    <a:p>
                      <a:r>
                        <a:rPr lang="en-US" sz="1200" dirty="0" smtClean="0">
                          <a:effectLst/>
                          <a:latin typeface="Verdana" pitchFamily="34" charset="0"/>
                          <a:ea typeface="Verdana" pitchFamily="34" charset="0"/>
                          <a:cs typeface="Verdana" pitchFamily="34" charset="0"/>
                        </a:rPr>
                        <a:t>8.39</a:t>
                      </a:r>
                      <a:endParaRPr lang="en-US" sz="1200" dirty="0">
                        <a:effectLst/>
                        <a:latin typeface="Verdana" pitchFamily="34" charset="0"/>
                        <a:ea typeface="Verdana" pitchFamily="34" charset="0"/>
                        <a:cs typeface="Verdana" pitchFamily="34" charset="0"/>
                      </a:endParaRPr>
                    </a:p>
                  </a:txBody>
                  <a:tcPr anchor="ctr"/>
                </a:tc>
              </a:tr>
              <a:tr h="187960">
                <a:tc>
                  <a:txBody>
                    <a:bodyPr/>
                    <a:lstStyle/>
                    <a:p>
                      <a:pPr algn="l" defTabSz="914400">
                        <a:lnSpc>
                          <a:spcPct val="100000"/>
                        </a:lnSpc>
                      </a:pPr>
                      <a:r>
                        <a:rPr lang="en-US" sz="1200" dirty="0">
                          <a:effectLst/>
                          <a:latin typeface="Verdana" pitchFamily="34" charset="0"/>
                          <a:ea typeface="Verdana" pitchFamily="34" charset="0"/>
                          <a:cs typeface="Verdana" pitchFamily="34" charset="0"/>
                        </a:rPr>
                        <a:t>1980</a:t>
                      </a:r>
                    </a:p>
                  </a:txBody>
                  <a:tcPr anchor="ctr"/>
                </a:tc>
                <a:tc>
                  <a:txBody>
                    <a:bodyPr/>
                    <a:lstStyle/>
                    <a:p>
                      <a:r>
                        <a:rPr lang="en-US" sz="1200" dirty="0" smtClean="0">
                          <a:effectLst/>
                          <a:latin typeface="Verdana" pitchFamily="34" charset="0"/>
                          <a:ea typeface="Verdana" pitchFamily="34" charset="0"/>
                          <a:cs typeface="Verdana" pitchFamily="34" charset="0"/>
                        </a:rPr>
                        <a:t>7.86</a:t>
                      </a:r>
                      <a:endParaRPr lang="en-US" sz="1200" dirty="0">
                        <a:effectLst/>
                        <a:latin typeface="Verdana" pitchFamily="34" charset="0"/>
                        <a:ea typeface="Verdana" pitchFamily="34" charset="0"/>
                        <a:cs typeface="Verdana" pitchFamily="34" charset="0"/>
                      </a:endParaRPr>
                    </a:p>
                  </a:txBody>
                  <a:tcPr anchor="ctr"/>
                </a:tc>
              </a:tr>
              <a:tr h="218440">
                <a:tc>
                  <a:txBody>
                    <a:bodyPr/>
                    <a:lstStyle/>
                    <a:p>
                      <a:r>
                        <a:rPr lang="en-US" sz="1200" dirty="0">
                          <a:effectLst/>
                          <a:latin typeface="Verdana" pitchFamily="34" charset="0"/>
                          <a:ea typeface="Verdana" pitchFamily="34" charset="0"/>
                          <a:cs typeface="Verdana" pitchFamily="34" charset="0"/>
                        </a:rPr>
                        <a:t>1985</a:t>
                      </a:r>
                    </a:p>
                  </a:txBody>
                  <a:tcPr anchor="ctr"/>
                </a:tc>
                <a:tc>
                  <a:txBody>
                    <a:bodyPr/>
                    <a:lstStyle/>
                    <a:p>
                      <a:r>
                        <a:rPr lang="en-US" sz="1200" dirty="0" smtClean="0">
                          <a:effectLst/>
                          <a:latin typeface="Verdana" pitchFamily="34" charset="0"/>
                          <a:ea typeface="Verdana" pitchFamily="34" charset="0"/>
                          <a:cs typeface="Verdana" pitchFamily="34" charset="0"/>
                        </a:rPr>
                        <a:t>12.38</a:t>
                      </a:r>
                      <a:endParaRPr lang="en-US" sz="1200" dirty="0">
                        <a:effectLst/>
                        <a:latin typeface="Verdana" pitchFamily="34" charset="0"/>
                        <a:ea typeface="Verdana" pitchFamily="34" charset="0"/>
                        <a:cs typeface="Verdana" pitchFamily="34" charset="0"/>
                      </a:endParaRPr>
                    </a:p>
                  </a:txBody>
                  <a:tcPr anchor="ctr"/>
                </a:tc>
              </a:tr>
              <a:tr h="172720">
                <a:tc>
                  <a:txBody>
                    <a:bodyPr/>
                    <a:lstStyle/>
                    <a:p>
                      <a:r>
                        <a:rPr lang="en-US" sz="1200" dirty="0">
                          <a:effectLst/>
                          <a:latin typeface="Verdana" pitchFamily="34" charset="0"/>
                          <a:ea typeface="Verdana" pitchFamily="34" charset="0"/>
                          <a:cs typeface="Verdana" pitchFamily="34" charset="0"/>
                        </a:rPr>
                        <a:t>1990</a:t>
                      </a:r>
                    </a:p>
                  </a:txBody>
                  <a:tcPr anchor="ctr"/>
                </a:tc>
                <a:tc>
                  <a:txBody>
                    <a:bodyPr/>
                    <a:lstStyle/>
                    <a:p>
                      <a:r>
                        <a:rPr lang="en-US" sz="1200" dirty="0" smtClean="0">
                          <a:effectLst/>
                          <a:latin typeface="Verdana" pitchFamily="34" charset="0"/>
                          <a:ea typeface="Verdana" pitchFamily="34" charset="0"/>
                          <a:cs typeface="Verdana" pitchFamily="34" charset="0"/>
                        </a:rPr>
                        <a:t>17.01</a:t>
                      </a:r>
                      <a:endParaRPr lang="en-US" sz="1200" dirty="0">
                        <a:effectLst/>
                        <a:latin typeface="Verdana" pitchFamily="34" charset="0"/>
                        <a:ea typeface="Verdana" pitchFamily="34" charset="0"/>
                        <a:cs typeface="Verdana" pitchFamily="34" charset="0"/>
                      </a:endParaRPr>
                    </a:p>
                  </a:txBody>
                  <a:tcPr anchor="ctr"/>
                </a:tc>
              </a:tr>
              <a:tr h="203200">
                <a:tc>
                  <a:txBody>
                    <a:bodyPr/>
                    <a:lstStyle/>
                    <a:p>
                      <a:r>
                        <a:rPr lang="en-US" sz="1200" dirty="0">
                          <a:effectLst/>
                          <a:latin typeface="Verdana" pitchFamily="34" charset="0"/>
                          <a:ea typeface="Verdana" pitchFamily="34" charset="0"/>
                          <a:cs typeface="Verdana" pitchFamily="34" charset="0"/>
                        </a:rPr>
                        <a:t>1995</a:t>
                      </a:r>
                    </a:p>
                  </a:txBody>
                  <a:tcPr anchor="ctr"/>
                </a:tc>
                <a:tc>
                  <a:txBody>
                    <a:bodyPr/>
                    <a:lstStyle/>
                    <a:p>
                      <a:r>
                        <a:rPr lang="en-US" sz="1200" dirty="0" smtClean="0">
                          <a:effectLst/>
                          <a:latin typeface="Verdana" pitchFamily="34" charset="0"/>
                          <a:ea typeface="Verdana" pitchFamily="34" charset="0"/>
                          <a:cs typeface="Verdana" pitchFamily="34" charset="0"/>
                        </a:rPr>
                        <a:t>32.43</a:t>
                      </a:r>
                      <a:endParaRPr lang="en-US" sz="1200" dirty="0">
                        <a:effectLst/>
                        <a:latin typeface="Verdana" pitchFamily="34" charset="0"/>
                        <a:ea typeface="Verdana" pitchFamily="34" charset="0"/>
                        <a:cs typeface="Verdana" pitchFamily="34" charset="0"/>
                      </a:endParaRPr>
                    </a:p>
                  </a:txBody>
                  <a:tcPr anchor="ctr"/>
                </a:tc>
              </a:tr>
              <a:tr h="0">
                <a:tc>
                  <a:txBody>
                    <a:bodyPr/>
                    <a:lstStyle/>
                    <a:p>
                      <a:r>
                        <a:rPr lang="en-US" sz="1200" dirty="0">
                          <a:effectLst/>
                          <a:latin typeface="Verdana" pitchFamily="34" charset="0"/>
                          <a:ea typeface="Verdana" pitchFamily="34" charset="0"/>
                          <a:cs typeface="Verdana" pitchFamily="34" charset="0"/>
                        </a:rPr>
                        <a:t>2000</a:t>
                      </a:r>
                    </a:p>
                  </a:txBody>
                  <a:tcPr anchor="ctr"/>
                </a:tc>
                <a:tc>
                  <a:txBody>
                    <a:bodyPr/>
                    <a:lstStyle/>
                    <a:p>
                      <a:r>
                        <a:rPr lang="en-US" sz="1200" dirty="0" smtClean="0">
                          <a:effectLst/>
                          <a:latin typeface="Verdana" pitchFamily="34" charset="0"/>
                          <a:ea typeface="Verdana" pitchFamily="34" charset="0"/>
                          <a:cs typeface="Verdana" pitchFamily="34" charset="0"/>
                        </a:rPr>
                        <a:t>43.50</a:t>
                      </a:r>
                      <a:endParaRPr lang="en-US" sz="1200" dirty="0">
                        <a:effectLst/>
                        <a:latin typeface="Verdana" pitchFamily="34" charset="0"/>
                        <a:ea typeface="Verdana" pitchFamily="34" charset="0"/>
                        <a:cs typeface="Verdana" pitchFamily="34" charset="0"/>
                      </a:endParaRPr>
                    </a:p>
                  </a:txBody>
                  <a:tcPr anchor="ctr"/>
                </a:tc>
              </a:tr>
              <a:tr h="187960">
                <a:tc>
                  <a:txBody>
                    <a:bodyPr/>
                    <a:lstStyle/>
                    <a:p>
                      <a:r>
                        <a:rPr lang="en-US" sz="1200" dirty="0">
                          <a:effectLst/>
                          <a:latin typeface="Verdana" pitchFamily="34" charset="0"/>
                          <a:ea typeface="Verdana" pitchFamily="34" charset="0"/>
                          <a:cs typeface="Verdana" pitchFamily="34" charset="0"/>
                        </a:rPr>
                        <a:t>2005 (Jan)</a:t>
                      </a:r>
                    </a:p>
                  </a:txBody>
                  <a:tcPr anchor="ctr"/>
                </a:tc>
                <a:tc>
                  <a:txBody>
                    <a:bodyPr/>
                    <a:lstStyle/>
                    <a:p>
                      <a:r>
                        <a:rPr lang="en-US" sz="1200" dirty="0" smtClean="0">
                          <a:effectLst/>
                          <a:latin typeface="Verdana" pitchFamily="34" charset="0"/>
                          <a:ea typeface="Verdana" pitchFamily="34" charset="0"/>
                          <a:cs typeface="Verdana" pitchFamily="34" charset="0"/>
                        </a:rPr>
                        <a:t>43.47</a:t>
                      </a:r>
                      <a:endParaRPr lang="en-US" sz="1200" dirty="0">
                        <a:effectLst/>
                        <a:latin typeface="Verdana" pitchFamily="34" charset="0"/>
                        <a:ea typeface="Verdana" pitchFamily="34" charset="0"/>
                        <a:cs typeface="Verdana" pitchFamily="34" charset="0"/>
                      </a:endParaRPr>
                    </a:p>
                  </a:txBody>
                  <a:tcPr anchor="ctr"/>
                </a:tc>
              </a:tr>
              <a:tr h="218440">
                <a:tc>
                  <a:txBody>
                    <a:bodyPr/>
                    <a:lstStyle/>
                    <a:p>
                      <a:r>
                        <a:rPr lang="en-US" sz="1200" dirty="0">
                          <a:effectLst/>
                          <a:latin typeface="Verdana" pitchFamily="34" charset="0"/>
                          <a:ea typeface="Verdana" pitchFamily="34" charset="0"/>
                          <a:cs typeface="Verdana" pitchFamily="34" charset="0"/>
                        </a:rPr>
                        <a:t>2006 (Jan)</a:t>
                      </a:r>
                    </a:p>
                  </a:txBody>
                  <a:tcPr anchor="ctr"/>
                </a:tc>
                <a:tc>
                  <a:txBody>
                    <a:bodyPr/>
                    <a:lstStyle/>
                    <a:p>
                      <a:r>
                        <a:rPr lang="en-US" sz="1200" dirty="0" smtClean="0">
                          <a:effectLst/>
                          <a:latin typeface="Verdana" pitchFamily="34" charset="0"/>
                          <a:ea typeface="Verdana" pitchFamily="34" charset="0"/>
                          <a:cs typeface="Verdana" pitchFamily="34" charset="0"/>
                        </a:rPr>
                        <a:t>45.19</a:t>
                      </a:r>
                      <a:endParaRPr lang="en-US" sz="1200" dirty="0">
                        <a:effectLst/>
                        <a:latin typeface="Verdana" pitchFamily="34" charset="0"/>
                        <a:ea typeface="Verdana" pitchFamily="34" charset="0"/>
                        <a:cs typeface="Verdana" pitchFamily="34" charset="0"/>
                      </a:endParaRPr>
                    </a:p>
                  </a:txBody>
                  <a:tcPr anchor="ctr"/>
                </a:tc>
              </a:tr>
              <a:tr h="0">
                <a:tc>
                  <a:txBody>
                    <a:bodyPr/>
                    <a:lstStyle/>
                    <a:p>
                      <a:r>
                        <a:rPr lang="en-US" sz="1200" dirty="0">
                          <a:effectLst/>
                          <a:latin typeface="Verdana" pitchFamily="34" charset="0"/>
                          <a:ea typeface="Verdana" pitchFamily="34" charset="0"/>
                          <a:cs typeface="Verdana" pitchFamily="34" charset="0"/>
                        </a:rPr>
                        <a:t>2007 (Jan)</a:t>
                      </a:r>
                    </a:p>
                  </a:txBody>
                  <a:tcPr anchor="ctr"/>
                </a:tc>
                <a:tc>
                  <a:txBody>
                    <a:bodyPr/>
                    <a:lstStyle/>
                    <a:p>
                      <a:r>
                        <a:rPr lang="en-US" sz="1200" dirty="0" smtClean="0">
                          <a:effectLst/>
                          <a:latin typeface="Verdana" pitchFamily="34" charset="0"/>
                          <a:ea typeface="Verdana" pitchFamily="34" charset="0"/>
                          <a:cs typeface="Verdana" pitchFamily="34" charset="0"/>
                        </a:rPr>
                        <a:t>39.42</a:t>
                      </a:r>
                      <a:endParaRPr lang="en-US" sz="1200" dirty="0">
                        <a:effectLst/>
                        <a:latin typeface="Verdana" pitchFamily="34" charset="0"/>
                        <a:ea typeface="Verdana" pitchFamily="34" charset="0"/>
                        <a:cs typeface="Verdana" pitchFamily="34" charset="0"/>
                      </a:endParaRPr>
                    </a:p>
                  </a:txBody>
                  <a:tcPr anchor="ctr"/>
                </a:tc>
              </a:tr>
              <a:tr h="203200">
                <a:tc>
                  <a:txBody>
                    <a:bodyPr/>
                    <a:lstStyle/>
                    <a:p>
                      <a:r>
                        <a:rPr lang="en-US" sz="1200" dirty="0">
                          <a:effectLst/>
                          <a:latin typeface="Verdana" pitchFamily="34" charset="0"/>
                          <a:ea typeface="Verdana" pitchFamily="34" charset="0"/>
                          <a:cs typeface="Verdana" pitchFamily="34" charset="0"/>
                        </a:rPr>
                        <a:t>2008 (October)</a:t>
                      </a:r>
                    </a:p>
                  </a:txBody>
                  <a:tcPr anchor="ctr"/>
                </a:tc>
                <a:tc>
                  <a:txBody>
                    <a:bodyPr/>
                    <a:lstStyle/>
                    <a:p>
                      <a:r>
                        <a:rPr lang="en-US" sz="1200" dirty="0">
                          <a:effectLst/>
                          <a:latin typeface="Verdana" pitchFamily="34" charset="0"/>
                          <a:ea typeface="Verdana" pitchFamily="34" charset="0"/>
                          <a:cs typeface="Verdana" pitchFamily="34" charset="0"/>
                        </a:rPr>
                        <a:t>48.88</a:t>
                      </a:r>
                    </a:p>
                  </a:txBody>
                  <a:tcPr anchor="ctr"/>
                </a:tc>
              </a:tr>
              <a:tr h="157480">
                <a:tc>
                  <a:txBody>
                    <a:bodyPr/>
                    <a:lstStyle/>
                    <a:p>
                      <a:r>
                        <a:rPr lang="en-US" sz="1200">
                          <a:effectLst/>
                          <a:latin typeface="Verdana" pitchFamily="34" charset="0"/>
                          <a:ea typeface="Verdana" pitchFamily="34" charset="0"/>
                          <a:cs typeface="Verdana" pitchFamily="34" charset="0"/>
                        </a:rPr>
                        <a:t>2009 (October)</a:t>
                      </a:r>
                    </a:p>
                  </a:txBody>
                  <a:tcPr anchor="ctr"/>
                </a:tc>
                <a:tc>
                  <a:txBody>
                    <a:bodyPr/>
                    <a:lstStyle/>
                    <a:p>
                      <a:r>
                        <a:rPr lang="en-US" sz="1200" dirty="0">
                          <a:effectLst/>
                          <a:latin typeface="Verdana" pitchFamily="34" charset="0"/>
                          <a:ea typeface="Verdana" pitchFamily="34" charset="0"/>
                          <a:cs typeface="Verdana" pitchFamily="34" charset="0"/>
                        </a:rPr>
                        <a:t>46.37</a:t>
                      </a:r>
                    </a:p>
                  </a:txBody>
                  <a:tcPr anchor="ctr"/>
                </a:tc>
              </a:tr>
              <a:tr h="0">
                <a:tc>
                  <a:txBody>
                    <a:bodyPr/>
                    <a:lstStyle/>
                    <a:p>
                      <a:r>
                        <a:rPr lang="en-US" sz="1200">
                          <a:effectLst/>
                          <a:latin typeface="Verdana" pitchFamily="34" charset="0"/>
                          <a:ea typeface="Verdana" pitchFamily="34" charset="0"/>
                          <a:cs typeface="Verdana" pitchFamily="34" charset="0"/>
                        </a:rPr>
                        <a:t>2010 (January 22)</a:t>
                      </a:r>
                    </a:p>
                  </a:txBody>
                  <a:tcPr anchor="ctr"/>
                </a:tc>
                <a:tc>
                  <a:txBody>
                    <a:bodyPr/>
                    <a:lstStyle/>
                    <a:p>
                      <a:r>
                        <a:rPr lang="en-US" sz="1200" dirty="0">
                          <a:effectLst/>
                          <a:latin typeface="Verdana" pitchFamily="34" charset="0"/>
                          <a:ea typeface="Verdana" pitchFamily="34" charset="0"/>
                          <a:cs typeface="Verdana" pitchFamily="34" charset="0"/>
                        </a:rPr>
                        <a:t>46.21</a:t>
                      </a:r>
                    </a:p>
                  </a:txBody>
                  <a:tcPr anchor="ctr"/>
                </a:tc>
              </a:tr>
              <a:tr h="142240">
                <a:tc>
                  <a:txBody>
                    <a:bodyPr/>
                    <a:lstStyle/>
                    <a:p>
                      <a:r>
                        <a:rPr lang="en-US" sz="1200">
                          <a:effectLst/>
                          <a:latin typeface="Verdana" pitchFamily="34" charset="0"/>
                          <a:ea typeface="Verdana" pitchFamily="34" charset="0"/>
                          <a:cs typeface="Verdana" pitchFamily="34" charset="0"/>
                        </a:rPr>
                        <a:t>2011 (April)</a:t>
                      </a:r>
                    </a:p>
                  </a:txBody>
                  <a:tcPr anchor="ctr"/>
                </a:tc>
                <a:tc>
                  <a:txBody>
                    <a:bodyPr/>
                    <a:lstStyle/>
                    <a:p>
                      <a:r>
                        <a:rPr lang="en-US" sz="1200" dirty="0">
                          <a:effectLst/>
                          <a:latin typeface="Verdana" pitchFamily="34" charset="0"/>
                          <a:ea typeface="Verdana" pitchFamily="34" charset="0"/>
                          <a:cs typeface="Verdana" pitchFamily="34" charset="0"/>
                        </a:rPr>
                        <a:t>44.17</a:t>
                      </a:r>
                    </a:p>
                  </a:txBody>
                  <a:tcPr anchor="ctr"/>
                </a:tc>
              </a:tr>
              <a:tr h="172720">
                <a:tc>
                  <a:txBody>
                    <a:bodyPr/>
                    <a:lstStyle/>
                    <a:p>
                      <a:r>
                        <a:rPr lang="en-US" sz="1200">
                          <a:effectLst/>
                          <a:latin typeface="Verdana" pitchFamily="34" charset="0"/>
                          <a:ea typeface="Verdana" pitchFamily="34" charset="0"/>
                          <a:cs typeface="Verdana" pitchFamily="34" charset="0"/>
                        </a:rPr>
                        <a:t>2011 (September 21)</a:t>
                      </a:r>
                    </a:p>
                  </a:txBody>
                  <a:tcPr anchor="ctr"/>
                </a:tc>
                <a:tc>
                  <a:txBody>
                    <a:bodyPr/>
                    <a:lstStyle/>
                    <a:p>
                      <a:r>
                        <a:rPr lang="en-US" sz="1200" dirty="0">
                          <a:effectLst/>
                          <a:latin typeface="Verdana" pitchFamily="34" charset="0"/>
                          <a:ea typeface="Verdana" pitchFamily="34" charset="0"/>
                          <a:cs typeface="Verdana" pitchFamily="34" charset="0"/>
                        </a:rPr>
                        <a:t>48.24</a:t>
                      </a:r>
                    </a:p>
                  </a:txBody>
                  <a:tcPr anchor="ctr"/>
                </a:tc>
              </a:tr>
              <a:tr h="279400">
                <a:tc>
                  <a:txBody>
                    <a:bodyPr/>
                    <a:lstStyle/>
                    <a:p>
                      <a:r>
                        <a:rPr lang="en-US" sz="1200">
                          <a:effectLst/>
                          <a:latin typeface="Verdana" pitchFamily="34" charset="0"/>
                          <a:ea typeface="Verdana" pitchFamily="34" charset="0"/>
                          <a:cs typeface="Verdana" pitchFamily="34" charset="0"/>
                        </a:rPr>
                        <a:t>2011 (November 17)</a:t>
                      </a:r>
                    </a:p>
                  </a:txBody>
                  <a:tcPr anchor="ctr"/>
                </a:tc>
                <a:tc>
                  <a:txBody>
                    <a:bodyPr/>
                    <a:lstStyle/>
                    <a:p>
                      <a:r>
                        <a:rPr lang="en-US" sz="1200" dirty="0" smtClean="0">
                          <a:effectLst/>
                          <a:latin typeface="Verdana" pitchFamily="34" charset="0"/>
                          <a:ea typeface="Verdana" pitchFamily="34" charset="0"/>
                          <a:cs typeface="Verdana" pitchFamily="34" charset="0"/>
                        </a:rPr>
                        <a:t>55.40</a:t>
                      </a:r>
                      <a:endParaRPr lang="en-US" sz="1200" dirty="0">
                        <a:effectLst/>
                        <a:latin typeface="Verdana" pitchFamily="34" charset="0"/>
                        <a:ea typeface="Verdana" pitchFamily="34" charset="0"/>
                        <a:cs typeface="Verdana" pitchFamily="34" charset="0"/>
                      </a:endParaRPr>
                    </a:p>
                  </a:txBody>
                  <a:tcPr anchor="ctr"/>
                </a:tc>
              </a:tr>
              <a:tr h="152400">
                <a:tc>
                  <a:txBody>
                    <a:bodyPr/>
                    <a:lstStyle/>
                    <a:p>
                      <a:r>
                        <a:rPr lang="en-US" sz="1200">
                          <a:effectLst/>
                          <a:latin typeface="Verdana" pitchFamily="34" charset="0"/>
                          <a:ea typeface="Verdana" pitchFamily="34" charset="0"/>
                          <a:cs typeface="Verdana" pitchFamily="34" charset="0"/>
                        </a:rPr>
                        <a:t>2012 (June 22)</a:t>
                      </a:r>
                    </a:p>
                  </a:txBody>
                  <a:tcPr anchor="ctr"/>
                </a:tc>
                <a:tc>
                  <a:txBody>
                    <a:bodyPr/>
                    <a:lstStyle/>
                    <a:p>
                      <a:r>
                        <a:rPr lang="en-US" sz="1200" dirty="0" smtClean="0">
                          <a:effectLst/>
                          <a:latin typeface="Verdana" pitchFamily="34" charset="0"/>
                          <a:ea typeface="Verdana" pitchFamily="34" charset="0"/>
                          <a:cs typeface="Verdana" pitchFamily="34" charset="0"/>
                        </a:rPr>
                        <a:t>57.15</a:t>
                      </a:r>
                      <a:endParaRPr lang="en-US" sz="1200" dirty="0">
                        <a:effectLst/>
                        <a:latin typeface="Verdana" pitchFamily="34" charset="0"/>
                        <a:ea typeface="Verdana" pitchFamily="34" charset="0"/>
                        <a:cs typeface="Verdana" pitchFamily="34" charset="0"/>
                      </a:endParaRPr>
                    </a:p>
                  </a:txBody>
                  <a:tcPr anchor="ctr"/>
                </a:tc>
              </a:tr>
              <a:tr h="152400">
                <a:tc>
                  <a:txBody>
                    <a:bodyPr/>
                    <a:lstStyle/>
                    <a:p>
                      <a:r>
                        <a:rPr lang="en-US" sz="1200" dirty="0" smtClean="0">
                          <a:effectLst/>
                          <a:latin typeface="Verdana" pitchFamily="34" charset="0"/>
                          <a:ea typeface="Verdana" pitchFamily="34" charset="0"/>
                          <a:cs typeface="Verdana" pitchFamily="34" charset="0"/>
                        </a:rPr>
                        <a:t>2013 </a:t>
                      </a:r>
                      <a:r>
                        <a:rPr lang="en-US" sz="1200" dirty="0">
                          <a:effectLst/>
                          <a:latin typeface="Verdana" pitchFamily="34" charset="0"/>
                          <a:ea typeface="Verdana" pitchFamily="34" charset="0"/>
                          <a:cs typeface="Verdana" pitchFamily="34" charset="0"/>
                        </a:rPr>
                        <a:t>(May 15)</a:t>
                      </a:r>
                    </a:p>
                  </a:txBody>
                  <a:tcPr anchor="ctr"/>
                </a:tc>
                <a:tc>
                  <a:txBody>
                    <a:bodyPr/>
                    <a:lstStyle/>
                    <a:p>
                      <a:r>
                        <a:rPr lang="en-US" sz="1200" dirty="0" smtClean="0">
                          <a:effectLst/>
                          <a:latin typeface="Verdana" pitchFamily="34" charset="0"/>
                          <a:ea typeface="Verdana" pitchFamily="34" charset="0"/>
                          <a:cs typeface="Verdana" pitchFamily="34" charset="0"/>
                        </a:rPr>
                        <a:t>54.73</a:t>
                      </a:r>
                      <a:endParaRPr lang="en-US" sz="1200" dirty="0">
                        <a:effectLst/>
                        <a:latin typeface="Verdana" pitchFamily="34" charset="0"/>
                        <a:ea typeface="Verdana" pitchFamily="34" charset="0"/>
                        <a:cs typeface="Verdana" pitchFamily="34" charset="0"/>
                      </a:endParaRPr>
                    </a:p>
                  </a:txBody>
                  <a:tcPr anchor="ctr"/>
                </a:tc>
              </a:tr>
              <a:tr h="152400">
                <a:tc>
                  <a:txBody>
                    <a:bodyPr/>
                    <a:lstStyle/>
                    <a:p>
                      <a:r>
                        <a:rPr lang="de-DE" sz="1200" dirty="0">
                          <a:effectLst/>
                          <a:latin typeface="Verdana" pitchFamily="34" charset="0"/>
                          <a:ea typeface="Verdana" pitchFamily="34" charset="0"/>
                          <a:cs typeface="Verdana" pitchFamily="34" charset="0"/>
                        </a:rPr>
                        <a:t>2013 (Sep 08, 12:00 IST)</a:t>
                      </a:r>
                    </a:p>
                  </a:txBody>
                  <a:tcPr anchor="ctr"/>
                </a:tc>
                <a:tc>
                  <a:txBody>
                    <a:bodyPr/>
                    <a:lstStyle/>
                    <a:p>
                      <a:r>
                        <a:rPr lang="en-US" sz="1200" dirty="0" smtClean="0">
                          <a:effectLst/>
                          <a:latin typeface="Verdana" pitchFamily="34" charset="0"/>
                          <a:ea typeface="Verdana" pitchFamily="34" charset="0"/>
                          <a:cs typeface="Verdana" pitchFamily="34" charset="0"/>
                        </a:rPr>
                        <a:t>65</a:t>
                      </a:r>
                      <a:endParaRPr lang="en-US" sz="1200" dirty="0">
                        <a:effectLst/>
                        <a:latin typeface="Verdana" pitchFamily="34" charset="0"/>
                        <a:ea typeface="Verdana" pitchFamily="34" charset="0"/>
                        <a:cs typeface="Verdana" pitchFamily="34" charset="0"/>
                      </a:endParaRPr>
                    </a:p>
                  </a:txBody>
                  <a:tcPr anchor="ctr"/>
                </a:tc>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31" y="2514600"/>
            <a:ext cx="3521332" cy="4191001"/>
          </a:xfrm>
          <a:prstGeom prst="rect">
            <a:avLst/>
          </a:prstGeom>
        </p:spPr>
      </p:pic>
    </p:spTree>
    <p:extLst>
      <p:ext uri="{BB962C8B-B14F-4D97-AF65-F5344CB8AC3E}">
        <p14:creationId xmlns:p14="http://schemas.microsoft.com/office/powerpoint/2010/main" val="3732061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1800" b="1" u="sng" dirty="0">
                <a:latin typeface="Verdana" pitchFamily="34" charset="0"/>
                <a:ea typeface="Verdana" pitchFamily="34" charset="0"/>
                <a:cs typeface="Verdana" pitchFamily="34" charset="0"/>
              </a:rPr>
              <a:t>Five reasons why rupee is </a:t>
            </a:r>
            <a:r>
              <a:rPr lang="en-US" sz="1800" b="1" u="sng" dirty="0" smtClean="0">
                <a:latin typeface="Verdana" pitchFamily="34" charset="0"/>
                <a:ea typeface="Verdana" pitchFamily="34" charset="0"/>
                <a:cs typeface="Verdana" pitchFamily="34" charset="0"/>
              </a:rPr>
              <a:t>depreciating :</a:t>
            </a:r>
            <a:r>
              <a:rPr lang="en-US" sz="1600" b="1" dirty="0" smtClean="0"/>
              <a:t/>
            </a:r>
            <a:br>
              <a:rPr lang="en-US" sz="1600" b="1" dirty="0" smtClean="0"/>
            </a:br>
            <a:r>
              <a:rPr lang="en-US" sz="1600" b="1" dirty="0">
                <a:latin typeface="Verdana" pitchFamily="34" charset="0"/>
                <a:ea typeface="Verdana" pitchFamily="34" charset="0"/>
                <a:cs typeface="Verdana" pitchFamily="34" charset="0"/>
              </a:rPr>
              <a:t/>
            </a:r>
            <a:br>
              <a:rPr lang="en-US" sz="1600" b="1" dirty="0">
                <a:latin typeface="Verdana" pitchFamily="34" charset="0"/>
                <a:ea typeface="Verdana" pitchFamily="34" charset="0"/>
                <a:cs typeface="Verdana" pitchFamily="34" charset="0"/>
              </a:rPr>
            </a:br>
            <a:r>
              <a:rPr lang="en-US" sz="1700" b="1" dirty="0" smtClean="0">
                <a:latin typeface="Verdana" pitchFamily="34" charset="0"/>
                <a:ea typeface="Verdana" pitchFamily="34" charset="0"/>
                <a:cs typeface="Verdana" pitchFamily="34" charset="0"/>
              </a:rPr>
              <a:t>1. </a:t>
            </a:r>
            <a:r>
              <a:rPr lang="en-US" sz="1700" b="1" u="sng" dirty="0" smtClean="0">
                <a:latin typeface="Verdana" pitchFamily="34" charset="0"/>
                <a:ea typeface="Verdana" pitchFamily="34" charset="0"/>
                <a:cs typeface="Verdana" pitchFamily="34" charset="0"/>
              </a:rPr>
              <a:t>Demand and Supply of Currency </a:t>
            </a:r>
            <a:r>
              <a:rPr lang="en-US" sz="1600" b="1" dirty="0" smtClean="0"/>
              <a:t/>
            </a:r>
            <a:br>
              <a:rPr lang="en-US" sz="1600" b="1" dirty="0" smtClean="0"/>
            </a:br>
            <a:r>
              <a:rPr lang="en-US" sz="1500" dirty="0" smtClean="0">
                <a:latin typeface="Verdana" pitchFamily="34" charset="0"/>
                <a:ea typeface="Verdana" pitchFamily="34" charset="0"/>
                <a:cs typeface="Verdana" pitchFamily="34" charset="0"/>
              </a:rPr>
              <a:t>When the demand demand of </a:t>
            </a:r>
            <a:r>
              <a:rPr lang="en-US" sz="1500" dirty="0">
                <a:latin typeface="Verdana" pitchFamily="34" charset="0"/>
                <a:ea typeface="Verdana" pitchFamily="34" charset="0"/>
                <a:cs typeface="Verdana" pitchFamily="34" charset="0"/>
              </a:rPr>
              <a:t>foreign currencies increase in respect </a:t>
            </a:r>
            <a:r>
              <a:rPr lang="en-US" sz="1500" dirty="0" smtClean="0">
                <a:latin typeface="Verdana" pitchFamily="34" charset="0"/>
                <a:ea typeface="Verdana" pitchFamily="34" charset="0"/>
                <a:cs typeface="Verdana" pitchFamily="34" charset="0"/>
              </a:rPr>
              <a:t>of its </a:t>
            </a:r>
            <a:r>
              <a:rPr lang="en-US" sz="1500" dirty="0">
                <a:latin typeface="Verdana" pitchFamily="34" charset="0"/>
                <a:ea typeface="Verdana" pitchFamily="34" charset="0"/>
                <a:cs typeface="Verdana" pitchFamily="34" charset="0"/>
              </a:rPr>
              <a:t>supply then value of local currency decrease in respect </a:t>
            </a:r>
            <a:r>
              <a:rPr lang="en-US" sz="1500" dirty="0" smtClean="0">
                <a:latin typeface="Verdana" pitchFamily="34" charset="0"/>
                <a:ea typeface="Verdana" pitchFamily="34" charset="0"/>
                <a:cs typeface="Verdana" pitchFamily="34" charset="0"/>
              </a:rPr>
              <a:t>of foreign currency.</a:t>
            </a:r>
            <a:br>
              <a:rPr lang="en-US" sz="1500" dirty="0" smtClean="0">
                <a:latin typeface="Verdana" pitchFamily="34" charset="0"/>
                <a:ea typeface="Verdana" pitchFamily="34" charset="0"/>
                <a:cs typeface="Verdana" pitchFamily="34" charset="0"/>
              </a:rPr>
            </a:br>
            <a:r>
              <a:rPr lang="en-US" sz="1500" dirty="0" smtClean="0">
                <a:latin typeface="Verdana" pitchFamily="34" charset="0"/>
                <a:ea typeface="Verdana" pitchFamily="34" charset="0"/>
                <a:cs typeface="Verdana" pitchFamily="34" charset="0"/>
              </a:rPr>
              <a:t> </a:t>
            </a:r>
            <a:br>
              <a:rPr lang="en-US" sz="1500" dirty="0" smtClean="0">
                <a:latin typeface="Verdana" pitchFamily="34" charset="0"/>
                <a:ea typeface="Verdana" pitchFamily="34" charset="0"/>
                <a:cs typeface="Verdana" pitchFamily="34" charset="0"/>
              </a:rPr>
            </a:br>
            <a:r>
              <a:rPr lang="en-US" sz="1700" b="1" dirty="0" smtClean="0">
                <a:latin typeface="Verdana" pitchFamily="34" charset="0"/>
                <a:ea typeface="Verdana" pitchFamily="34" charset="0"/>
                <a:cs typeface="Verdana" pitchFamily="34" charset="0"/>
              </a:rPr>
              <a:t>2. </a:t>
            </a:r>
            <a:r>
              <a:rPr lang="en-US" sz="1700" b="1" u="sng" dirty="0">
                <a:latin typeface="Verdana" pitchFamily="34" charset="0"/>
                <a:ea typeface="Verdana" pitchFamily="34" charset="0"/>
                <a:cs typeface="Verdana" pitchFamily="34" charset="0"/>
              </a:rPr>
              <a:t>No Balance at Balance Of Payments</a:t>
            </a:r>
            <a:r>
              <a:rPr lang="en-US" sz="1400" dirty="0"/>
              <a:t/>
            </a:r>
            <a:br>
              <a:rPr lang="en-US" sz="1400" dirty="0"/>
            </a:br>
            <a:r>
              <a:rPr lang="en-US" sz="1400" dirty="0"/>
              <a:t>The Government of India was relaxed with respect to the </a:t>
            </a:r>
            <a:r>
              <a:rPr lang="en-US" sz="1400" dirty="0" smtClean="0"/>
              <a:t>CAD(current account deficit ) </a:t>
            </a:r>
            <a:r>
              <a:rPr lang="en-US" sz="1400" dirty="0"/>
              <a:t>issue as there was a sharp fall in the commodity prices (of gold and crude oil). A large part of the import bill is driven by other resources as well. The facts show that fertilizer imports surged by 30% in the last two years and coal imports have doubled. Therefore, the problem of CAD continues to persist</a:t>
            </a:r>
            <a:r>
              <a:rPr lang="en-US" sz="1400" dirty="0" smtClean="0"/>
              <a:t>.</a:t>
            </a:r>
            <a:br>
              <a:rPr lang="en-US" sz="1400" dirty="0" smtClean="0"/>
            </a:br>
            <a:r>
              <a:rPr lang="en-US" sz="1400" dirty="0"/>
              <a:t/>
            </a:r>
            <a:br>
              <a:rPr lang="en-US" sz="1400" dirty="0"/>
            </a:br>
            <a:r>
              <a:rPr lang="en-US" sz="1700" b="1" dirty="0">
                <a:latin typeface="Verdana" pitchFamily="34" charset="0"/>
                <a:ea typeface="Verdana" pitchFamily="34" charset="0"/>
                <a:cs typeface="Verdana" pitchFamily="34" charset="0"/>
              </a:rPr>
              <a:t>3</a:t>
            </a:r>
            <a:r>
              <a:rPr lang="en-US" sz="1700" b="1" dirty="0" smtClean="0">
                <a:latin typeface="Verdana" pitchFamily="34" charset="0"/>
                <a:ea typeface="Verdana" pitchFamily="34" charset="0"/>
                <a:cs typeface="Verdana" pitchFamily="34" charset="0"/>
              </a:rPr>
              <a:t>. </a:t>
            </a:r>
            <a:r>
              <a:rPr lang="en-US" sz="1700" b="1" u="sng" dirty="0">
                <a:latin typeface="Verdana" pitchFamily="34" charset="0"/>
                <a:ea typeface="Verdana" pitchFamily="34" charset="0"/>
                <a:cs typeface="Verdana" pitchFamily="34" charset="0"/>
              </a:rPr>
              <a:t>Dollar On A Horse Ride</a:t>
            </a:r>
            <a:r>
              <a:rPr lang="en-US" sz="1400" dirty="0"/>
              <a:t/>
            </a:r>
            <a:br>
              <a:rPr lang="en-US" sz="1400" dirty="0"/>
            </a:br>
            <a:r>
              <a:rPr lang="en-US" sz="1400" dirty="0"/>
              <a:t>The main reason causing the rupee to fall is the </a:t>
            </a:r>
            <a:r>
              <a:rPr lang="en-US" sz="1400" dirty="0" smtClean="0"/>
              <a:t>increase </a:t>
            </a:r>
            <a:r>
              <a:rPr lang="en-US" sz="1400" dirty="0"/>
              <a:t>strength of the Dollar Index, which has touched its three-year high level of 84.30. The record setting performance of US equities and the improvement in the labor market has made Americans more optimistic about the outlook for the US economy, thereby spurring greater hopes of QE tapering</a:t>
            </a:r>
            <a:r>
              <a:rPr lang="en-US" sz="1400" dirty="0" smtClean="0"/>
              <a:t>.</a:t>
            </a:r>
            <a:br>
              <a:rPr lang="en-US" sz="1400" dirty="0" smtClean="0"/>
            </a:br>
            <a:r>
              <a:rPr lang="en-US" sz="1400" dirty="0" smtClean="0"/>
              <a:t/>
            </a:r>
            <a:br>
              <a:rPr lang="en-US" sz="1400" dirty="0" smtClean="0"/>
            </a:br>
            <a:r>
              <a:rPr lang="en-US" sz="1700" b="1" dirty="0">
                <a:latin typeface="Verdana" pitchFamily="34" charset="0"/>
                <a:ea typeface="Verdana" pitchFamily="34" charset="0"/>
                <a:cs typeface="Verdana" pitchFamily="34" charset="0"/>
              </a:rPr>
              <a:t>4</a:t>
            </a:r>
            <a:r>
              <a:rPr lang="en-US" sz="1700" b="1" dirty="0" smtClean="0">
                <a:latin typeface="Verdana" pitchFamily="34" charset="0"/>
                <a:ea typeface="Verdana" pitchFamily="34" charset="0"/>
                <a:cs typeface="Verdana" pitchFamily="34" charset="0"/>
              </a:rPr>
              <a:t>. </a:t>
            </a:r>
            <a:r>
              <a:rPr lang="en-US" sz="1700" b="1" u="sng" dirty="0" smtClean="0">
                <a:latin typeface="Verdana" pitchFamily="34" charset="0"/>
                <a:ea typeface="Verdana" pitchFamily="34" charset="0"/>
                <a:cs typeface="Verdana" pitchFamily="34" charset="0"/>
              </a:rPr>
              <a:t>Lack of Investment </a:t>
            </a:r>
            <a:r>
              <a:rPr lang="en-US" sz="1400" dirty="0" smtClean="0"/>
              <a:t/>
            </a:r>
            <a:br>
              <a:rPr lang="en-US" sz="1400" dirty="0" smtClean="0"/>
            </a:br>
            <a:r>
              <a:rPr lang="en-US" sz="1400" dirty="0" smtClean="0"/>
              <a:t>It is one of the significance problem that the investment in India is not huge of the foreign company / individual . </a:t>
            </a:r>
            <a:r>
              <a:rPr lang="en-US" sz="1400" dirty="0"/>
              <a:t> In fact in 2012-13 the Indian companies have spent more outside India compared to FIIs in India</a:t>
            </a:r>
            <a:r>
              <a:rPr lang="en-US" sz="1400" dirty="0" smtClean="0"/>
              <a:t>.</a:t>
            </a:r>
            <a:br>
              <a:rPr lang="en-US" sz="1400" dirty="0" smtClean="0"/>
            </a:br>
            <a:r>
              <a:rPr lang="en-US" sz="1400" dirty="0" smtClean="0"/>
              <a:t/>
            </a:r>
            <a:br>
              <a:rPr lang="en-US" sz="1400" dirty="0" smtClean="0"/>
            </a:br>
            <a:r>
              <a:rPr lang="en-US" sz="1700" b="1" dirty="0" smtClean="0">
                <a:latin typeface="Verdana" pitchFamily="34" charset="0"/>
                <a:ea typeface="Verdana" pitchFamily="34" charset="0"/>
                <a:cs typeface="Verdana" pitchFamily="34" charset="0"/>
              </a:rPr>
              <a:t>5. </a:t>
            </a:r>
            <a:r>
              <a:rPr lang="en-US" sz="1700" b="1" u="sng" dirty="0" smtClean="0">
                <a:latin typeface="Verdana" pitchFamily="34" charset="0"/>
                <a:ea typeface="Verdana" pitchFamily="34" charset="0"/>
                <a:cs typeface="Verdana" pitchFamily="34" charset="0"/>
              </a:rPr>
              <a:t>Increase in the trend of abroad education </a:t>
            </a:r>
            <a:r>
              <a:rPr lang="en-US" sz="1400" dirty="0" smtClean="0"/>
              <a:t/>
            </a:r>
            <a:br>
              <a:rPr lang="en-US" sz="1400" dirty="0" smtClean="0"/>
            </a:br>
            <a:r>
              <a:rPr lang="en-US" sz="1400" dirty="0" smtClean="0"/>
              <a:t>The trend of getting higher education in abroad is increasing due to the same the demand of foreign currencies will increase.</a:t>
            </a:r>
            <a:r>
              <a:rPr lang="en-US" sz="1400" dirty="0"/>
              <a:t/>
            </a:r>
            <a:br>
              <a:rPr lang="en-US" sz="1400" dirty="0"/>
            </a:br>
            <a:r>
              <a:rPr lang="en-US" sz="1400" dirty="0"/>
              <a:t/>
            </a:r>
            <a:br>
              <a:rPr lang="en-US" sz="1400" dirty="0"/>
            </a:br>
            <a:endParaRPr lang="en-US" sz="1400" dirty="0"/>
          </a:p>
        </p:txBody>
      </p:sp>
    </p:spTree>
    <p:extLst>
      <p:ext uri="{BB962C8B-B14F-4D97-AF65-F5344CB8AC3E}">
        <p14:creationId xmlns:p14="http://schemas.microsoft.com/office/powerpoint/2010/main" val="562911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467600" cy="1036638"/>
          </a:xfrm>
        </p:spPr>
        <p:txBody>
          <a:bodyPr>
            <a:noAutofit/>
          </a:bodyPr>
          <a:lstStyle/>
          <a:p>
            <a:r>
              <a:rPr lang="en-US" sz="1800" b="1" u="sng" dirty="0" smtClean="0">
                <a:latin typeface="Verdana" pitchFamily="34" charset="0"/>
                <a:ea typeface="Verdana" pitchFamily="34" charset="0"/>
                <a:cs typeface="Verdana" pitchFamily="34" charset="0"/>
              </a:rPr>
              <a:t>The Comparison of Export and Import in last 9 years </a:t>
            </a: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600" b="1" dirty="0">
                <a:latin typeface="Verdana" pitchFamily="34" charset="0"/>
                <a:ea typeface="Verdana" pitchFamily="34" charset="0"/>
                <a:cs typeface="Verdana" pitchFamily="34" charset="0"/>
              </a:rPr>
              <a:t> </a:t>
            </a:r>
            <a:r>
              <a:rPr lang="en-US" sz="1600" b="1" dirty="0" smtClean="0">
                <a:latin typeface="Verdana" pitchFamily="34" charset="0"/>
                <a:ea typeface="Verdana" pitchFamily="34" charset="0"/>
                <a:cs typeface="Verdana" pitchFamily="34" charset="0"/>
              </a:rPr>
              <a:t>                                                                                 Rs. in Billions </a:t>
            </a:r>
            <a:endParaRPr lang="en-US" sz="1600" b="1" dirty="0">
              <a:latin typeface="Verdana" pitchFamily="34" charset="0"/>
              <a:ea typeface="Verdana" pitchFamily="34" charset="0"/>
              <a:cs typeface="Verdana"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143996989"/>
              </p:ext>
            </p:extLst>
          </p:nvPr>
        </p:nvGraphicFramePr>
        <p:xfrm>
          <a:off x="381000" y="1219200"/>
          <a:ext cx="7315200" cy="3773805"/>
        </p:xfrm>
        <a:graphic>
          <a:graphicData uri="http://schemas.openxmlformats.org/drawingml/2006/table">
            <a:tbl>
              <a:tblPr firstRow="1" bandRow="1">
                <a:tableStyleId>{5940675A-B579-460E-94D1-54222C63F5DA}</a:tableStyleId>
              </a:tblPr>
              <a:tblGrid>
                <a:gridCol w="1066800"/>
                <a:gridCol w="1600200"/>
                <a:gridCol w="2286000"/>
                <a:gridCol w="2362200"/>
              </a:tblGrid>
              <a:tr h="370840">
                <a:tc>
                  <a:txBody>
                    <a:bodyPr/>
                    <a:lstStyle/>
                    <a:p>
                      <a:pPr algn="ctr" fontAlgn="b"/>
                      <a:r>
                        <a:rPr lang="en-US" sz="1400" b="1" i="0" u="none" strike="noStrike" dirty="0">
                          <a:solidFill>
                            <a:srgbClr val="000000"/>
                          </a:solidFill>
                          <a:effectLst/>
                          <a:latin typeface="Verdana" pitchFamily="34" charset="0"/>
                          <a:ea typeface="Verdana" pitchFamily="34" charset="0"/>
                          <a:cs typeface="Verdana" pitchFamily="34" charset="0"/>
                        </a:rPr>
                        <a:t>Year</a:t>
                      </a:r>
                    </a:p>
                  </a:txBody>
                  <a:tcPr marL="9525" marR="9525" marT="9525" marB="0" anchor="ctr"/>
                </a:tc>
                <a:tc>
                  <a:txBody>
                    <a:bodyPr/>
                    <a:lstStyle/>
                    <a:p>
                      <a:pPr algn="ctr" fontAlgn="b"/>
                      <a:r>
                        <a:rPr lang="en-US" sz="1400" b="1" i="0" u="none" strike="noStrike" dirty="0">
                          <a:solidFill>
                            <a:srgbClr val="000000"/>
                          </a:solidFill>
                          <a:effectLst/>
                          <a:latin typeface="Verdana" pitchFamily="34" charset="0"/>
                          <a:ea typeface="Verdana" pitchFamily="34" charset="0"/>
                          <a:cs typeface="Verdana" pitchFamily="34" charset="0"/>
                        </a:rPr>
                        <a:t> </a:t>
                      </a:r>
                      <a:r>
                        <a:rPr lang="en-US" sz="1400" b="1" i="0" u="none" strike="noStrike" dirty="0" smtClean="0">
                          <a:solidFill>
                            <a:srgbClr val="000000"/>
                          </a:solidFill>
                          <a:effectLst/>
                          <a:latin typeface="Verdana" pitchFamily="34" charset="0"/>
                          <a:ea typeface="Verdana" pitchFamily="34" charset="0"/>
                          <a:cs typeface="Verdana" pitchFamily="34" charset="0"/>
                        </a:rPr>
                        <a:t>Exports</a:t>
                      </a:r>
                      <a:endParaRPr lang="en-US" sz="1400" b="1"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c>
                  <a:txBody>
                    <a:bodyPr/>
                    <a:lstStyle/>
                    <a:p>
                      <a:pPr algn="ctr" fontAlgn="b"/>
                      <a:r>
                        <a:rPr lang="en-US" sz="1400" b="1" i="0" u="none" strike="noStrike" dirty="0">
                          <a:solidFill>
                            <a:srgbClr val="000000"/>
                          </a:solidFill>
                          <a:effectLst/>
                          <a:latin typeface="Verdana" pitchFamily="34" charset="0"/>
                          <a:ea typeface="Verdana" pitchFamily="34" charset="0"/>
                          <a:cs typeface="Verdana" pitchFamily="34" charset="0"/>
                        </a:rPr>
                        <a:t> Imports </a:t>
                      </a:r>
                    </a:p>
                  </a:txBody>
                  <a:tcPr marL="9525" marR="9525" marT="9525" marB="0" anchor="ctr"/>
                </a:tc>
                <a:tc>
                  <a:txBody>
                    <a:bodyPr/>
                    <a:lstStyle/>
                    <a:p>
                      <a:pPr algn="ctr" fontAlgn="b"/>
                      <a:r>
                        <a:rPr lang="en-US" sz="1400" b="1" i="0" u="none" strike="noStrike" dirty="0" smtClean="0">
                          <a:solidFill>
                            <a:srgbClr val="000000"/>
                          </a:solidFill>
                          <a:effectLst/>
                          <a:latin typeface="Verdana" pitchFamily="34" charset="0"/>
                          <a:ea typeface="Verdana" pitchFamily="34" charset="0"/>
                          <a:cs typeface="Verdana" pitchFamily="34" charset="0"/>
                        </a:rPr>
                        <a:t>% of Export in respect of Import </a:t>
                      </a:r>
                      <a:endParaRPr lang="en-US" sz="1400" b="1"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2004-05</a:t>
                      </a:r>
                    </a:p>
                  </a:txBody>
                  <a:tcPr marL="9525" marR="9525" marT="9525" marB="0" anchor="ctr"/>
                </a:tc>
                <a:tc>
                  <a:txBody>
                    <a:bodyPr/>
                    <a:lstStyle/>
                    <a:p>
                      <a:pPr algn="ctr" fontAlgn="b"/>
                      <a:r>
                        <a:rPr lang="en-US" sz="1400" b="0" i="0" u="none" strike="noStrike" dirty="0">
                          <a:solidFill>
                            <a:srgbClr val="000000"/>
                          </a:solidFill>
                          <a:effectLst/>
                          <a:latin typeface="Verdana" pitchFamily="34" charset="0"/>
                          <a:ea typeface="Verdana" pitchFamily="34" charset="0"/>
                          <a:cs typeface="Verdana" pitchFamily="34" charset="0"/>
                        </a:rPr>
                        <a:t>           3,753 </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5,011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74.89%</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2005-06</a:t>
                      </a:r>
                    </a:p>
                  </a:txBody>
                  <a:tcPr marL="9525" marR="9525" marT="9525" marB="0" anchor="ctr"/>
                </a:tc>
                <a:tc>
                  <a:txBody>
                    <a:bodyPr/>
                    <a:lstStyle/>
                    <a:p>
                      <a:pPr algn="ctr" fontAlgn="b"/>
                      <a:r>
                        <a:rPr lang="en-US" sz="1400" b="0" i="0" u="none" strike="noStrike" dirty="0">
                          <a:solidFill>
                            <a:srgbClr val="000000"/>
                          </a:solidFill>
                          <a:effectLst/>
                          <a:latin typeface="Verdana" pitchFamily="34" charset="0"/>
                          <a:ea typeface="Verdana" pitchFamily="34" charset="0"/>
                          <a:cs typeface="Verdana" pitchFamily="34" charset="0"/>
                        </a:rPr>
                        <a:t>           4,564 </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6,604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69.11%</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2006-07</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5,718 </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8,405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68.03%</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2007-08</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6,559 </a:t>
                      </a:r>
                    </a:p>
                  </a:txBody>
                  <a:tcPr marL="9525" marR="9525" marT="9525" marB="0" anchor="ctr"/>
                </a:tc>
                <a:tc>
                  <a:txBody>
                    <a:bodyPr/>
                    <a:lstStyle/>
                    <a:p>
                      <a:pPr algn="ctr" fontAlgn="b"/>
                      <a:r>
                        <a:rPr lang="en-US" sz="1400" b="0" i="0" u="none" strike="noStrike" dirty="0">
                          <a:solidFill>
                            <a:srgbClr val="000000"/>
                          </a:solidFill>
                          <a:effectLst/>
                          <a:latin typeface="Verdana" pitchFamily="34" charset="0"/>
                          <a:ea typeface="Verdana" pitchFamily="34" charset="0"/>
                          <a:cs typeface="Verdana" pitchFamily="34" charset="0"/>
                        </a:rPr>
                        <a:t>         10,123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64.79%</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2008-09</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8,408 </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13,744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61.18%</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2009-10</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8,455 </a:t>
                      </a:r>
                    </a:p>
                  </a:txBody>
                  <a:tcPr marL="9525" marR="9525" marT="9525" marB="0" anchor="ctr"/>
                </a:tc>
                <a:tc>
                  <a:txBody>
                    <a:bodyPr/>
                    <a:lstStyle/>
                    <a:p>
                      <a:pPr algn="ctr" fontAlgn="b"/>
                      <a:r>
                        <a:rPr lang="en-US" sz="1400" b="0" i="0" u="none" strike="noStrike" dirty="0">
                          <a:solidFill>
                            <a:srgbClr val="000000"/>
                          </a:solidFill>
                          <a:effectLst/>
                          <a:latin typeface="Verdana" pitchFamily="34" charset="0"/>
                          <a:ea typeface="Verdana" pitchFamily="34" charset="0"/>
                          <a:cs typeface="Verdana" pitchFamily="34" charset="0"/>
                        </a:rPr>
                        <a:t>         13,637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62.01%</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2010-11</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11,429 </a:t>
                      </a:r>
                    </a:p>
                  </a:txBody>
                  <a:tcPr marL="9525" marR="9525" marT="9525" marB="0" anchor="ctr"/>
                </a:tc>
                <a:tc>
                  <a:txBody>
                    <a:bodyPr/>
                    <a:lstStyle/>
                    <a:p>
                      <a:pPr algn="ctr" fontAlgn="b"/>
                      <a:r>
                        <a:rPr lang="en-US" sz="1400" b="0" i="0" u="none" strike="noStrike" dirty="0">
                          <a:solidFill>
                            <a:srgbClr val="000000"/>
                          </a:solidFill>
                          <a:effectLst/>
                          <a:latin typeface="Verdana" pitchFamily="34" charset="0"/>
                          <a:ea typeface="Verdana" pitchFamily="34" charset="0"/>
                          <a:cs typeface="Verdana" pitchFamily="34" charset="0"/>
                        </a:rPr>
                        <a:t>         16,835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67.89%</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2011-12</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13,208 </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21,322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61.95%</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r h="370840">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2012-13</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14,466 </a:t>
                      </a:r>
                    </a:p>
                  </a:txBody>
                  <a:tcPr marL="9525" marR="9525" marT="9525" marB="0" anchor="ctr"/>
                </a:tc>
                <a:tc>
                  <a:txBody>
                    <a:bodyPr/>
                    <a:lstStyle/>
                    <a:p>
                      <a:pPr algn="ctr" fontAlgn="b"/>
                      <a:r>
                        <a:rPr lang="en-US" sz="1400" b="0" i="0" u="none" strike="noStrike">
                          <a:solidFill>
                            <a:srgbClr val="000000"/>
                          </a:solidFill>
                          <a:effectLst/>
                          <a:latin typeface="Verdana" pitchFamily="34" charset="0"/>
                          <a:ea typeface="Verdana" pitchFamily="34" charset="0"/>
                          <a:cs typeface="Verdana" pitchFamily="34" charset="0"/>
                        </a:rPr>
                        <a:t>         24,366 </a:t>
                      </a:r>
                    </a:p>
                  </a:txBody>
                  <a:tcPr marL="9525" marR="9525" marT="9525" marB="0" anchor="ctr"/>
                </a:tc>
                <a:tc>
                  <a:txBody>
                    <a:bodyPr/>
                    <a:lstStyle/>
                    <a:p>
                      <a:pPr algn="ctr" fontAlgn="b"/>
                      <a:r>
                        <a:rPr lang="en-US" sz="1400" b="0" i="0" u="none" strike="noStrike" dirty="0" smtClean="0">
                          <a:solidFill>
                            <a:srgbClr val="000000"/>
                          </a:solidFill>
                          <a:effectLst/>
                          <a:latin typeface="Verdana" pitchFamily="34" charset="0"/>
                          <a:ea typeface="Verdana" pitchFamily="34" charset="0"/>
                          <a:cs typeface="Verdana" pitchFamily="34" charset="0"/>
                        </a:rPr>
                        <a:t>59.37%</a:t>
                      </a:r>
                      <a:endParaRPr lang="en-US" sz="1400" b="0" i="0" u="none" strike="noStrike" dirty="0">
                        <a:solidFill>
                          <a:srgbClr val="000000"/>
                        </a:solidFill>
                        <a:effectLst/>
                        <a:latin typeface="Verdana" pitchFamily="34" charset="0"/>
                        <a:ea typeface="Verdana" pitchFamily="34" charset="0"/>
                        <a:cs typeface="Verdana" pitchFamily="34" charset="0"/>
                      </a:endParaRPr>
                    </a:p>
                  </a:txBody>
                  <a:tcPr marL="9525" marR="9525" marT="9525" marB="0" anchor="ctr"/>
                </a:tc>
              </a:tr>
            </a:tbl>
          </a:graphicData>
        </a:graphic>
      </p:graphicFrame>
    </p:spTree>
    <p:extLst>
      <p:ext uri="{BB962C8B-B14F-4D97-AF65-F5344CB8AC3E}">
        <p14:creationId xmlns:p14="http://schemas.microsoft.com/office/powerpoint/2010/main" val="3781532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15400" cy="6324600"/>
          </a:xfrm>
        </p:spPr>
        <p:txBody>
          <a:bodyPr>
            <a:normAutofit fontScale="90000"/>
          </a:bodyPr>
          <a:lstStyle/>
          <a:p>
            <a:r>
              <a:rPr lang="en-US" sz="2000" b="1" u="sng" dirty="0" smtClean="0">
                <a:latin typeface="Verdana" pitchFamily="34" charset="0"/>
                <a:ea typeface="Verdana" pitchFamily="34" charset="0"/>
                <a:cs typeface="Verdana" pitchFamily="34" charset="0"/>
              </a:rPr>
              <a:t>Effect of Rupee Depreciation </a:t>
            </a:r>
            <a:r>
              <a:rPr lang="en-US" sz="2000" b="1" dirty="0" smtClean="0">
                <a:latin typeface="Verdana" pitchFamily="34" charset="0"/>
                <a:ea typeface="Verdana" pitchFamily="34" charset="0"/>
                <a:cs typeface="Verdana" pitchFamily="34" charset="0"/>
              </a:rPr>
              <a:t>:-</a:t>
            </a:r>
            <a:br>
              <a:rPr lang="en-US" sz="2000" b="1" dirty="0" smtClean="0">
                <a:latin typeface="Verdana" pitchFamily="34" charset="0"/>
                <a:ea typeface="Verdana" pitchFamily="34" charset="0"/>
                <a:cs typeface="Verdana" pitchFamily="34" charset="0"/>
              </a:rPr>
            </a:br>
            <a:r>
              <a:rPr lang="en-US" sz="2000" b="1" dirty="0">
                <a:latin typeface="Verdana" pitchFamily="34" charset="0"/>
                <a:ea typeface="Verdana" pitchFamily="34" charset="0"/>
                <a:cs typeface="Verdana" pitchFamily="34" charset="0"/>
              </a:rPr>
              <a:t/>
            </a:r>
            <a:br>
              <a:rPr lang="en-US" sz="2000" b="1" dirty="0">
                <a:latin typeface="Verdana" pitchFamily="34" charset="0"/>
                <a:ea typeface="Verdana" pitchFamily="34" charset="0"/>
                <a:cs typeface="Verdana" pitchFamily="34" charset="0"/>
              </a:rPr>
            </a:br>
            <a:r>
              <a:rPr lang="en-US" sz="1900" b="1" dirty="0" smtClean="0">
                <a:latin typeface="Verdana" pitchFamily="34" charset="0"/>
                <a:ea typeface="Verdana" pitchFamily="34" charset="0"/>
                <a:cs typeface="Verdana" pitchFamily="34" charset="0"/>
              </a:rPr>
              <a:t>1.</a:t>
            </a:r>
            <a:r>
              <a:rPr lang="en-US" sz="1900" b="1" u="sng" dirty="0" smtClean="0">
                <a:latin typeface="Verdana" pitchFamily="34" charset="0"/>
                <a:ea typeface="Verdana" pitchFamily="34" charset="0"/>
                <a:cs typeface="Verdana" pitchFamily="34" charset="0"/>
              </a:rPr>
              <a:t>Import</a:t>
            </a:r>
            <a:r>
              <a:rPr lang="en-US" sz="2000" b="1" dirty="0" smtClean="0">
                <a:latin typeface="Verdana" pitchFamily="34" charset="0"/>
                <a:ea typeface="Verdana" pitchFamily="34" charset="0"/>
                <a:cs typeface="Verdana" pitchFamily="34" charset="0"/>
              </a:rPr>
              <a:t/>
            </a:r>
            <a:br>
              <a:rPr lang="en-US" sz="2000" b="1" dirty="0" smtClean="0">
                <a:latin typeface="Verdana" pitchFamily="34" charset="0"/>
                <a:ea typeface="Verdana" pitchFamily="34" charset="0"/>
                <a:cs typeface="Verdana" pitchFamily="34" charset="0"/>
              </a:rPr>
            </a:br>
            <a:r>
              <a:rPr lang="en-US" sz="1600" dirty="0">
                <a:latin typeface="Verdana" pitchFamily="34" charset="0"/>
                <a:ea typeface="Verdana" pitchFamily="34" charset="0"/>
                <a:cs typeface="Verdana" pitchFamily="34" charset="0"/>
              </a:rPr>
              <a:t>Importers will strongly feel the pinch of falling rupee as they will be forced to pay more rupees on importing products</a:t>
            </a:r>
            <a:r>
              <a:rPr lang="en-US" sz="1600" dirty="0" smtClean="0">
                <a:latin typeface="Verdana" pitchFamily="34" charset="0"/>
                <a:ea typeface="Verdana" pitchFamily="34" charset="0"/>
                <a:cs typeface="Verdana" pitchFamily="34" charset="0"/>
              </a:rPr>
              <a:t>.</a:t>
            </a:r>
            <a:r>
              <a:rPr lang="en-US" sz="1600" dirty="0">
                <a:latin typeface="Verdana" pitchFamily="34" charset="0"/>
                <a:ea typeface="Verdana" pitchFamily="34" charset="0"/>
                <a:cs typeface="Verdana" pitchFamily="34" charset="0"/>
              </a:rPr>
              <a:t> Buying imported </a:t>
            </a:r>
            <a:r>
              <a:rPr lang="en-US" sz="1600" dirty="0" smtClean="0">
                <a:latin typeface="Verdana" pitchFamily="34" charset="0"/>
                <a:ea typeface="Verdana" pitchFamily="34" charset="0"/>
                <a:cs typeface="Verdana" pitchFamily="34" charset="0"/>
              </a:rPr>
              <a:t>goods will </a:t>
            </a:r>
            <a:r>
              <a:rPr lang="en-US" sz="1600" dirty="0">
                <a:latin typeface="Verdana" pitchFamily="34" charset="0"/>
                <a:ea typeface="Verdana" pitchFamily="34" charset="0"/>
                <a:cs typeface="Verdana" pitchFamily="34" charset="0"/>
              </a:rPr>
              <a:t>become a very </a:t>
            </a:r>
            <a:r>
              <a:rPr lang="en-US" sz="1600" dirty="0" smtClean="0">
                <a:latin typeface="Verdana" pitchFamily="34" charset="0"/>
                <a:ea typeface="Verdana" pitchFamily="34" charset="0"/>
                <a:cs typeface="Verdana" pitchFamily="34" charset="0"/>
              </a:rPr>
              <a:t>costly. We </a:t>
            </a:r>
            <a:r>
              <a:rPr lang="en-US" sz="1600" dirty="0">
                <a:latin typeface="Verdana" pitchFamily="34" charset="0"/>
                <a:ea typeface="Verdana" pitchFamily="34" charset="0"/>
                <a:cs typeface="Verdana" pitchFamily="34" charset="0"/>
              </a:rPr>
              <a:t>will have </a:t>
            </a:r>
            <a:r>
              <a:rPr lang="en-US" sz="1600" dirty="0" smtClean="0">
                <a:latin typeface="Verdana" pitchFamily="34" charset="0"/>
                <a:ea typeface="Verdana" pitchFamily="34" charset="0"/>
                <a:cs typeface="Verdana" pitchFamily="34" charset="0"/>
              </a:rPr>
              <a:t>to pay extra </a:t>
            </a:r>
            <a:r>
              <a:rPr lang="en-US" sz="1600" dirty="0">
                <a:latin typeface="Verdana" pitchFamily="34" charset="0"/>
                <a:ea typeface="Verdana" pitchFamily="34" charset="0"/>
                <a:cs typeface="Verdana" pitchFamily="34" charset="0"/>
              </a:rPr>
              <a:t>on imported goods. e</a:t>
            </a:r>
            <a:r>
              <a:rPr lang="en-US" sz="1600" dirty="0" smtClean="0">
                <a:latin typeface="Verdana" pitchFamily="34" charset="0"/>
                <a:ea typeface="Verdana" pitchFamily="34" charset="0"/>
                <a:cs typeface="Verdana" pitchFamily="34" charset="0"/>
              </a:rPr>
              <a:t>.g. </a:t>
            </a:r>
            <a:r>
              <a:rPr lang="en-US" sz="1600" dirty="0">
                <a:latin typeface="Verdana" pitchFamily="34" charset="0"/>
                <a:ea typeface="Verdana" pitchFamily="34" charset="0"/>
                <a:cs typeface="Verdana" pitchFamily="34" charset="0"/>
              </a:rPr>
              <a:t>if </a:t>
            </a:r>
            <a:r>
              <a:rPr lang="en-US" sz="1600" dirty="0" smtClean="0">
                <a:latin typeface="Verdana" pitchFamily="34" charset="0"/>
                <a:ea typeface="Verdana" pitchFamily="34" charset="0"/>
                <a:cs typeface="Verdana" pitchFamily="34" charset="0"/>
              </a:rPr>
              <a:t>we </a:t>
            </a:r>
            <a:r>
              <a:rPr lang="en-US" sz="1600" dirty="0">
                <a:latin typeface="Verdana" pitchFamily="34" charset="0"/>
                <a:ea typeface="Verdana" pitchFamily="34" charset="0"/>
                <a:cs typeface="Verdana" pitchFamily="34" charset="0"/>
              </a:rPr>
              <a:t>bought a product valued USD 1, you paid around Rs 54 </a:t>
            </a:r>
            <a:r>
              <a:rPr lang="en-US" sz="1600" dirty="0" smtClean="0">
                <a:latin typeface="Verdana" pitchFamily="34" charset="0"/>
                <a:ea typeface="Verdana" pitchFamily="34" charset="0"/>
                <a:cs typeface="Verdana" pitchFamily="34" charset="0"/>
              </a:rPr>
              <a:t>(weeks </a:t>
            </a:r>
            <a:r>
              <a:rPr lang="en-US" sz="1600" dirty="0">
                <a:latin typeface="Verdana" pitchFamily="34" charset="0"/>
                <a:ea typeface="Verdana" pitchFamily="34" charset="0"/>
                <a:cs typeface="Verdana" pitchFamily="34" charset="0"/>
              </a:rPr>
              <a:t>ago) but you will now have </a:t>
            </a:r>
            <a:r>
              <a:rPr lang="en-US" sz="1600" dirty="0" smtClean="0">
                <a:latin typeface="Verdana" pitchFamily="34" charset="0"/>
                <a:ea typeface="Verdana" pitchFamily="34" charset="0"/>
                <a:cs typeface="Verdana" pitchFamily="34" charset="0"/>
              </a:rPr>
              <a:t>to pay of </a:t>
            </a:r>
            <a:r>
              <a:rPr lang="en-US" sz="1600" dirty="0">
                <a:latin typeface="Verdana" pitchFamily="34" charset="0"/>
                <a:ea typeface="Verdana" pitchFamily="34" charset="0"/>
                <a:cs typeface="Verdana" pitchFamily="34" charset="0"/>
              </a:rPr>
              <a:t>Rs 63 for the same product.</a:t>
            </a: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900" b="1" dirty="0" smtClean="0">
                <a:latin typeface="Verdana" pitchFamily="34" charset="0"/>
                <a:ea typeface="Verdana" pitchFamily="34" charset="0"/>
                <a:cs typeface="Verdana" pitchFamily="34" charset="0"/>
              </a:rPr>
              <a:t>2. </a:t>
            </a:r>
            <a:r>
              <a:rPr lang="en-US" sz="1900" b="1" u="sng" dirty="0" smtClean="0">
                <a:latin typeface="Verdana" pitchFamily="34" charset="0"/>
                <a:ea typeface="Verdana" pitchFamily="34" charset="0"/>
                <a:cs typeface="Verdana" pitchFamily="34" charset="0"/>
              </a:rPr>
              <a:t>Export</a:t>
            </a: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Export has to very effected due to Rupee depreciation as exporters will be get less rupees for exporting goods. Exported goods will become cheaper. </a:t>
            </a:r>
            <a:r>
              <a:rPr lang="en-US" sz="1700" dirty="0">
                <a:latin typeface="Verdana" pitchFamily="34" charset="0"/>
                <a:ea typeface="Verdana" pitchFamily="34" charset="0"/>
                <a:cs typeface="Verdana" pitchFamily="34" charset="0"/>
              </a:rPr>
              <a:t>e</a:t>
            </a:r>
            <a:r>
              <a:rPr lang="en-US" sz="1700" dirty="0" smtClean="0">
                <a:latin typeface="Verdana" pitchFamily="34" charset="0"/>
                <a:ea typeface="Verdana" pitchFamily="34" charset="0"/>
                <a:cs typeface="Verdana" pitchFamily="34" charset="0"/>
              </a:rPr>
              <a:t>.g. if we sold a product valued Rs. 630 , we got USD 12 (weeks ago) but now a days we get only USD 10 for the same product. </a:t>
            </a:r>
            <a:br>
              <a:rPr lang="en-US" sz="1700" dirty="0" smtClean="0">
                <a:latin typeface="Verdana" pitchFamily="34" charset="0"/>
                <a:ea typeface="Verdana" pitchFamily="34" charset="0"/>
                <a:cs typeface="Verdana" pitchFamily="34" charset="0"/>
              </a:rPr>
            </a:br>
            <a:r>
              <a:rPr lang="en-US" sz="1600" b="1" dirty="0">
                <a:latin typeface="Verdana" pitchFamily="34" charset="0"/>
                <a:ea typeface="Verdana" pitchFamily="34" charset="0"/>
                <a:cs typeface="Verdana" pitchFamily="34" charset="0"/>
              </a:rPr>
              <a:t/>
            </a:r>
            <a:br>
              <a:rPr lang="en-US" sz="1600" b="1" dirty="0">
                <a:latin typeface="Verdana" pitchFamily="34" charset="0"/>
                <a:ea typeface="Verdana" pitchFamily="34" charset="0"/>
                <a:cs typeface="Verdana" pitchFamily="34" charset="0"/>
              </a:rPr>
            </a:br>
            <a:r>
              <a:rPr lang="en-US" sz="1900" b="1" dirty="0" smtClean="0">
                <a:latin typeface="Verdana" pitchFamily="34" charset="0"/>
                <a:ea typeface="Verdana" pitchFamily="34" charset="0"/>
                <a:cs typeface="Verdana" pitchFamily="34" charset="0"/>
              </a:rPr>
              <a:t>3. </a:t>
            </a:r>
            <a:r>
              <a:rPr lang="en-US" sz="1900" b="1" u="sng" dirty="0" smtClean="0">
                <a:latin typeface="Verdana" pitchFamily="34" charset="0"/>
                <a:ea typeface="Verdana" pitchFamily="34" charset="0"/>
                <a:cs typeface="Verdana" pitchFamily="34" charset="0"/>
              </a:rPr>
              <a:t>Inflation</a:t>
            </a:r>
            <a:r>
              <a:rPr lang="en-US" sz="1900" b="1" dirty="0" smtClean="0">
                <a:latin typeface="Verdana" pitchFamily="34" charset="0"/>
                <a:ea typeface="Verdana" pitchFamily="34" charset="0"/>
                <a:cs typeface="Verdana" pitchFamily="34" charset="0"/>
              </a:rPr>
              <a:t> </a:t>
            </a: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700" dirty="0"/>
              <a:t>If the depreciation in rupee continues, it will further increase </a:t>
            </a:r>
            <a:r>
              <a:rPr lang="en-US" sz="1700" dirty="0" smtClean="0"/>
              <a:t>inflation</a:t>
            </a:r>
            <a:r>
              <a:rPr lang="en-US" sz="1700" dirty="0"/>
              <a:t> </a:t>
            </a:r>
            <a:r>
              <a:rPr lang="en-US" sz="1700" dirty="0" smtClean="0"/>
              <a:t>because the  prices of imported as well as domestic commodities will increase . In respect of domestic goods , the domestic goods will also effected due to transport cost.</a:t>
            </a:r>
            <a:br>
              <a:rPr lang="en-US" sz="1700" dirty="0" smtClean="0"/>
            </a:br>
            <a:r>
              <a:rPr lang="en-US" sz="1600" dirty="0"/>
              <a:t/>
            </a:r>
            <a:br>
              <a:rPr lang="en-US" sz="1600" dirty="0"/>
            </a:br>
            <a:r>
              <a:rPr lang="en-US" sz="1900" b="1" dirty="0" smtClean="0">
                <a:latin typeface="Verdana" pitchFamily="34" charset="0"/>
                <a:ea typeface="Verdana" pitchFamily="34" charset="0"/>
                <a:cs typeface="Verdana" pitchFamily="34" charset="0"/>
              </a:rPr>
              <a:t>4.</a:t>
            </a:r>
            <a:r>
              <a:rPr lang="en-US" sz="1900" dirty="0" smtClean="0">
                <a:latin typeface="Verdana" pitchFamily="34" charset="0"/>
                <a:ea typeface="Verdana" pitchFamily="34" charset="0"/>
                <a:cs typeface="Verdana" pitchFamily="34" charset="0"/>
              </a:rPr>
              <a:t> </a:t>
            </a:r>
            <a:r>
              <a:rPr lang="en-US" sz="1900" b="1" u="sng" dirty="0">
                <a:latin typeface="Verdana" pitchFamily="34" charset="0"/>
                <a:ea typeface="Verdana" pitchFamily="34" charset="0"/>
                <a:cs typeface="Verdana" pitchFamily="34" charset="0"/>
              </a:rPr>
              <a:t>Students studying </a:t>
            </a:r>
            <a:r>
              <a:rPr lang="en-US" sz="1900" b="1" u="sng" dirty="0" smtClean="0">
                <a:latin typeface="Verdana" pitchFamily="34" charset="0"/>
                <a:ea typeface="Verdana" pitchFamily="34" charset="0"/>
                <a:cs typeface="Verdana" pitchFamily="34" charset="0"/>
              </a:rPr>
              <a:t>abroad</a:t>
            </a:r>
            <a:r>
              <a:rPr lang="en-US" sz="1600" dirty="0" smtClean="0"/>
              <a:t/>
            </a:r>
            <a:br>
              <a:rPr lang="en-US" sz="1600" dirty="0" smtClean="0"/>
            </a:br>
            <a:r>
              <a:rPr lang="en-US" sz="1700" dirty="0" smtClean="0"/>
              <a:t>Students </a:t>
            </a:r>
            <a:r>
              <a:rPr lang="en-US" sz="1700" dirty="0"/>
              <a:t>who are studying abroad will bear the </a:t>
            </a:r>
            <a:r>
              <a:rPr lang="en-US" sz="1700" dirty="0" smtClean="0"/>
              <a:t>burden of </a:t>
            </a:r>
            <a:r>
              <a:rPr lang="en-US" sz="1700" dirty="0"/>
              <a:t>depreciating rupee. Expenses incurred towards the university/college fee as well as that of living will </a:t>
            </a:r>
            <a:r>
              <a:rPr lang="en-US" sz="1700" dirty="0" smtClean="0"/>
              <a:t>increase</a:t>
            </a:r>
            <a:r>
              <a:rPr lang="en-US" sz="1600" dirty="0" smtClean="0"/>
              <a:t>.</a:t>
            </a:r>
            <a:br>
              <a:rPr lang="en-US" sz="1600" dirty="0" smtClean="0"/>
            </a:br>
            <a:r>
              <a:rPr lang="en-US" sz="1600" dirty="0" smtClean="0"/>
              <a:t/>
            </a:r>
            <a:br>
              <a:rPr lang="en-US" sz="1600" dirty="0" smtClean="0"/>
            </a:br>
            <a:r>
              <a:rPr lang="en-US" sz="1900" b="1" dirty="0" smtClean="0">
                <a:latin typeface="Verdana" pitchFamily="34" charset="0"/>
                <a:ea typeface="Verdana" pitchFamily="34" charset="0"/>
                <a:cs typeface="Verdana" pitchFamily="34" charset="0"/>
              </a:rPr>
              <a:t>5. </a:t>
            </a:r>
            <a:r>
              <a:rPr lang="en-US" sz="1900" b="1" u="sng" dirty="0" smtClean="0">
                <a:latin typeface="Verdana" pitchFamily="34" charset="0"/>
                <a:ea typeface="Verdana" pitchFamily="34" charset="0"/>
                <a:cs typeface="Verdana" pitchFamily="34" charset="0"/>
              </a:rPr>
              <a:t>Foreign Travelling </a:t>
            </a:r>
            <a:r>
              <a:rPr lang="en-US" sz="1600" dirty="0" smtClean="0"/>
              <a:t/>
            </a:r>
            <a:br>
              <a:rPr lang="en-US" sz="1600" dirty="0" smtClean="0"/>
            </a:br>
            <a:r>
              <a:rPr lang="en-US" sz="1600" dirty="0" smtClean="0"/>
              <a:t>Foreign trips become costly . Indians are very interested to spend their vacation in the foreign countries. </a:t>
            </a:r>
            <a:r>
              <a:rPr lang="en-US" sz="1600" dirty="0"/>
              <a:t/>
            </a:r>
            <a:br>
              <a:rPr lang="en-US" sz="1600" dirty="0"/>
            </a:br>
            <a:endParaRPr lang="en-US" sz="1600" b="1" u="sng"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367399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705600"/>
          </a:xfrm>
        </p:spPr>
        <p:txBody>
          <a:bodyPr>
            <a:normAutofit fontScale="90000"/>
          </a:bodyPr>
          <a:lstStyle/>
          <a:p>
            <a:r>
              <a:rPr lang="en-US" dirty="0">
                <a:latin typeface="Verdana" pitchFamily="34" charset="0"/>
                <a:ea typeface="Verdana" pitchFamily="34" charset="0"/>
                <a:cs typeface="Verdana" pitchFamily="34" charset="0"/>
              </a:rPr>
              <a:t/>
            </a:r>
            <a:br>
              <a:rPr lang="en-US" dirty="0">
                <a:latin typeface="Verdana" pitchFamily="34" charset="0"/>
                <a:ea typeface="Verdana" pitchFamily="34" charset="0"/>
                <a:cs typeface="Verdana" pitchFamily="34" charset="0"/>
              </a:rPr>
            </a:br>
            <a:r>
              <a:rPr lang="en-US" sz="2000" b="1" u="sng" dirty="0" smtClean="0">
                <a:latin typeface="Verdana" pitchFamily="34" charset="0"/>
                <a:ea typeface="Verdana" pitchFamily="34" charset="0"/>
                <a:cs typeface="Verdana" pitchFamily="34" charset="0"/>
              </a:rPr>
              <a:t>Steps for Rupee Appreciation</a:t>
            </a:r>
            <a:r>
              <a:rPr lang="en-US" sz="1800" dirty="0" smtClean="0">
                <a:latin typeface="Verdana" pitchFamily="34" charset="0"/>
                <a:ea typeface="Verdana" pitchFamily="34" charset="0"/>
                <a:cs typeface="Verdana" pitchFamily="34" charset="0"/>
              </a:rPr>
              <a:t> </a:t>
            </a:r>
            <a:br>
              <a:rPr lang="en-US" sz="1800" dirty="0" smtClean="0">
                <a:latin typeface="Verdana" pitchFamily="34" charset="0"/>
                <a:ea typeface="Verdana" pitchFamily="34" charset="0"/>
                <a:cs typeface="Verdana" pitchFamily="34" charset="0"/>
              </a:rPr>
            </a:br>
            <a:r>
              <a:rPr lang="en-US" sz="1600" dirty="0" smtClean="0">
                <a:latin typeface="Verdana" pitchFamily="34" charset="0"/>
                <a:ea typeface="Verdana" pitchFamily="34" charset="0"/>
                <a:cs typeface="Verdana" pitchFamily="34" charset="0"/>
              </a:rPr>
              <a:t/>
            </a:r>
            <a:br>
              <a:rPr lang="en-US" sz="1600" dirty="0" smtClean="0">
                <a:latin typeface="Verdana" pitchFamily="34" charset="0"/>
                <a:ea typeface="Verdana" pitchFamily="34" charset="0"/>
                <a:cs typeface="Verdana" pitchFamily="34" charset="0"/>
              </a:rPr>
            </a:br>
            <a:r>
              <a:rPr lang="en-US" sz="1900" b="1" dirty="0">
                <a:latin typeface="Verdana" pitchFamily="34" charset="0"/>
                <a:ea typeface="Verdana" pitchFamily="34" charset="0"/>
                <a:cs typeface="Verdana" pitchFamily="34" charset="0"/>
              </a:rPr>
              <a:t>1</a:t>
            </a:r>
            <a:r>
              <a:rPr lang="en-US" sz="1900" b="1" dirty="0" smtClean="0">
                <a:latin typeface="Verdana" pitchFamily="34" charset="0"/>
                <a:ea typeface="Verdana" pitchFamily="34" charset="0"/>
                <a:cs typeface="Verdana" pitchFamily="34" charset="0"/>
              </a:rPr>
              <a:t>. </a:t>
            </a:r>
            <a:r>
              <a:rPr lang="en-US" sz="1900" b="1" u="sng" dirty="0" smtClean="0">
                <a:latin typeface="Verdana" pitchFamily="34" charset="0"/>
                <a:ea typeface="Verdana" pitchFamily="34" charset="0"/>
                <a:cs typeface="Verdana" pitchFamily="34" charset="0"/>
              </a:rPr>
              <a:t>Export</a:t>
            </a: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Indian economy should take steps for increasing Export and with the help of export, the supply of foreign currencies will increase and the value of Indian Rupee will increase in respect of foreign currencies</a:t>
            </a:r>
            <a:r>
              <a:rPr lang="en-US" sz="1600" dirty="0" smtClean="0">
                <a:latin typeface="Verdana" pitchFamily="34" charset="0"/>
                <a:ea typeface="Verdana" pitchFamily="34" charset="0"/>
                <a:cs typeface="Verdana" pitchFamily="34" charset="0"/>
              </a:rPr>
              <a:t>. </a:t>
            </a:r>
            <a:br>
              <a:rPr lang="en-US" sz="1600" dirty="0" smtClean="0">
                <a:latin typeface="Verdana" pitchFamily="34" charset="0"/>
                <a:ea typeface="Verdana" pitchFamily="34" charset="0"/>
                <a:cs typeface="Verdana" pitchFamily="34" charset="0"/>
              </a:rPr>
            </a:br>
            <a:r>
              <a:rPr lang="en-US" sz="1600" dirty="0" smtClean="0">
                <a:latin typeface="Verdana" pitchFamily="34" charset="0"/>
                <a:ea typeface="Verdana" pitchFamily="34" charset="0"/>
                <a:cs typeface="Verdana" pitchFamily="34" charset="0"/>
              </a:rPr>
              <a:t/>
            </a:r>
            <a:br>
              <a:rPr lang="en-US" sz="1600" dirty="0" smtClean="0">
                <a:latin typeface="Verdana" pitchFamily="34" charset="0"/>
                <a:ea typeface="Verdana" pitchFamily="34" charset="0"/>
                <a:cs typeface="Verdana" pitchFamily="34" charset="0"/>
              </a:rPr>
            </a:br>
            <a:r>
              <a:rPr lang="en-US" sz="1900" b="1" dirty="0" smtClean="0">
                <a:latin typeface="Verdana" pitchFamily="34" charset="0"/>
                <a:ea typeface="Verdana" pitchFamily="34" charset="0"/>
                <a:cs typeface="Verdana" pitchFamily="34" charset="0"/>
              </a:rPr>
              <a:t>2</a:t>
            </a:r>
            <a:r>
              <a:rPr lang="en-US" sz="1600" b="1" dirty="0" smtClean="0">
                <a:latin typeface="Verdana" pitchFamily="34" charset="0"/>
                <a:ea typeface="Verdana" pitchFamily="34" charset="0"/>
                <a:cs typeface="Verdana" pitchFamily="34" charset="0"/>
              </a:rPr>
              <a:t>. </a:t>
            </a:r>
            <a:r>
              <a:rPr lang="en-US" sz="1900" b="1" u="sng" dirty="0" smtClean="0">
                <a:latin typeface="Verdana" pitchFamily="34" charset="0"/>
                <a:ea typeface="Verdana" pitchFamily="34" charset="0"/>
                <a:cs typeface="Verdana" pitchFamily="34" charset="0"/>
              </a:rPr>
              <a:t>Import</a:t>
            </a: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700" dirty="0">
                <a:latin typeface="Verdana" pitchFamily="34" charset="0"/>
                <a:ea typeface="Verdana" pitchFamily="34" charset="0"/>
                <a:cs typeface="Verdana" pitchFamily="34" charset="0"/>
              </a:rPr>
              <a:t>Indian economy </a:t>
            </a:r>
            <a:r>
              <a:rPr lang="en-US" sz="1700" dirty="0" smtClean="0">
                <a:latin typeface="Verdana" pitchFamily="34" charset="0"/>
                <a:ea typeface="Verdana" pitchFamily="34" charset="0"/>
                <a:cs typeface="Verdana" pitchFamily="34" charset="0"/>
              </a:rPr>
              <a:t>needs to decrease Import and </a:t>
            </a:r>
            <a:r>
              <a:rPr lang="en-US" sz="1700" dirty="0">
                <a:latin typeface="Verdana" pitchFamily="34" charset="0"/>
                <a:ea typeface="Verdana" pitchFamily="34" charset="0"/>
                <a:cs typeface="Verdana" pitchFamily="34" charset="0"/>
              </a:rPr>
              <a:t>with the help </a:t>
            </a:r>
            <a:r>
              <a:rPr lang="en-US" sz="1700" dirty="0" smtClean="0">
                <a:latin typeface="Verdana" pitchFamily="34" charset="0"/>
                <a:ea typeface="Verdana" pitchFamily="34" charset="0"/>
                <a:cs typeface="Verdana" pitchFamily="34" charset="0"/>
              </a:rPr>
              <a:t>of less import , </a:t>
            </a:r>
            <a:r>
              <a:rPr lang="en-US" sz="1700" dirty="0">
                <a:latin typeface="Verdana" pitchFamily="34" charset="0"/>
                <a:ea typeface="Verdana" pitchFamily="34" charset="0"/>
                <a:cs typeface="Verdana" pitchFamily="34" charset="0"/>
              </a:rPr>
              <a:t>the </a:t>
            </a:r>
            <a:r>
              <a:rPr lang="en-US" sz="1700" dirty="0" smtClean="0">
                <a:latin typeface="Verdana" pitchFamily="34" charset="0"/>
                <a:ea typeface="Verdana" pitchFamily="34" charset="0"/>
                <a:cs typeface="Verdana" pitchFamily="34" charset="0"/>
              </a:rPr>
              <a:t>demand </a:t>
            </a:r>
            <a:r>
              <a:rPr lang="en-US" sz="1700" dirty="0">
                <a:latin typeface="Verdana" pitchFamily="34" charset="0"/>
                <a:ea typeface="Verdana" pitchFamily="34" charset="0"/>
                <a:cs typeface="Verdana" pitchFamily="34" charset="0"/>
              </a:rPr>
              <a:t>of foreign currencies will increase and the value of Indian Rupee will increase in respect of foreign currencies</a:t>
            </a:r>
            <a:r>
              <a:rPr lang="en-US" sz="1600" b="1" dirty="0">
                <a:latin typeface="Verdana" pitchFamily="34" charset="0"/>
                <a:ea typeface="Verdana" pitchFamily="34" charset="0"/>
                <a:cs typeface="Verdana" pitchFamily="34" charset="0"/>
              </a:rPr>
              <a:t>. </a:t>
            </a:r>
            <a:r>
              <a:rPr lang="en-US" sz="1600" b="1" dirty="0" smtClean="0">
                <a:latin typeface="Verdana" pitchFamily="34" charset="0"/>
                <a:ea typeface="Verdana" pitchFamily="34" charset="0"/>
                <a:cs typeface="Verdana" pitchFamily="34" charset="0"/>
              </a:rPr>
              <a:t/>
            </a:r>
            <a:br>
              <a:rPr lang="en-US" sz="1600" b="1" dirty="0" smtClean="0">
                <a:latin typeface="Verdana" pitchFamily="34" charset="0"/>
                <a:ea typeface="Verdana" pitchFamily="34" charset="0"/>
                <a:cs typeface="Verdana" pitchFamily="34" charset="0"/>
              </a:rPr>
            </a:br>
            <a:r>
              <a:rPr lang="en-US" sz="1600" b="1" dirty="0">
                <a:latin typeface="Verdana" pitchFamily="34" charset="0"/>
                <a:ea typeface="Verdana" pitchFamily="34" charset="0"/>
                <a:cs typeface="Verdana" pitchFamily="34" charset="0"/>
              </a:rPr>
              <a:t/>
            </a:r>
            <a:br>
              <a:rPr lang="en-US" sz="1600" b="1" dirty="0">
                <a:latin typeface="Verdana" pitchFamily="34" charset="0"/>
                <a:ea typeface="Verdana" pitchFamily="34" charset="0"/>
                <a:cs typeface="Verdana" pitchFamily="34" charset="0"/>
              </a:rPr>
            </a:br>
            <a:r>
              <a:rPr lang="en-US" sz="1600" b="1" dirty="0" smtClean="0">
                <a:latin typeface="Verdana" pitchFamily="34" charset="0"/>
                <a:ea typeface="Verdana" pitchFamily="34" charset="0"/>
                <a:cs typeface="Verdana" pitchFamily="34" charset="0"/>
              </a:rPr>
              <a:t>3</a:t>
            </a:r>
            <a:r>
              <a:rPr lang="en-US" sz="1800" b="1" dirty="0" smtClean="0">
                <a:latin typeface="Verdana" pitchFamily="34" charset="0"/>
                <a:ea typeface="Verdana" pitchFamily="34" charset="0"/>
                <a:cs typeface="Verdana" pitchFamily="34" charset="0"/>
              </a:rPr>
              <a:t>.</a:t>
            </a:r>
            <a:r>
              <a:rPr lang="en-US" sz="1800" b="1" u="sng" dirty="0" smtClean="0">
                <a:latin typeface="Verdana" pitchFamily="34" charset="0"/>
                <a:ea typeface="Verdana" pitchFamily="34" charset="0"/>
                <a:cs typeface="Verdana" pitchFamily="34" charset="0"/>
              </a:rPr>
              <a:t>Making </a:t>
            </a:r>
            <a:r>
              <a:rPr lang="en-US" sz="1800" b="1" u="sng" dirty="0">
                <a:latin typeface="Verdana" pitchFamily="34" charset="0"/>
                <a:ea typeface="Verdana" pitchFamily="34" charset="0"/>
                <a:cs typeface="Verdana" pitchFamily="34" charset="0"/>
              </a:rPr>
              <a:t>government bonds/investment available for investor</a:t>
            </a:r>
            <a:r>
              <a:rPr lang="en-US" sz="1400" b="1" dirty="0">
                <a:latin typeface="Verdana" pitchFamily="34" charset="0"/>
                <a:ea typeface="Verdana" pitchFamily="34" charset="0"/>
                <a:cs typeface="Verdana" pitchFamily="34" charset="0"/>
              </a:rPr>
              <a:t/>
            </a:r>
            <a:br>
              <a:rPr lang="en-US" sz="1400" b="1" dirty="0">
                <a:latin typeface="Verdana" pitchFamily="34" charset="0"/>
                <a:ea typeface="Verdana" pitchFamily="34" charset="0"/>
                <a:cs typeface="Verdana" pitchFamily="34" charset="0"/>
              </a:rPr>
            </a:br>
            <a:r>
              <a:rPr lang="en-US" sz="1600" dirty="0">
                <a:latin typeface="Verdana" pitchFamily="34" charset="0"/>
                <a:ea typeface="Verdana" pitchFamily="34" charset="0"/>
                <a:cs typeface="Verdana" pitchFamily="34" charset="0"/>
              </a:rPr>
              <a:t>Making government bonds /investment available to non-resident investors will also increase the inflow of dollars in to the country and help contain the CAD, and in appreciation of rupee</a:t>
            </a:r>
            <a:r>
              <a:rPr lang="en-US" sz="1600" dirty="0" smtClean="0">
                <a:latin typeface="Verdana" pitchFamily="34" charset="0"/>
                <a:ea typeface="Verdana" pitchFamily="34" charset="0"/>
                <a:cs typeface="Verdana" pitchFamily="34" charset="0"/>
              </a:rPr>
              <a:t>.</a:t>
            </a:r>
            <a:br>
              <a:rPr lang="en-US" sz="1600" dirty="0" smtClean="0">
                <a:latin typeface="Verdana" pitchFamily="34" charset="0"/>
                <a:ea typeface="Verdana" pitchFamily="34" charset="0"/>
                <a:cs typeface="Verdana" pitchFamily="34" charset="0"/>
              </a:rPr>
            </a:br>
            <a:r>
              <a:rPr lang="en-US" sz="1600" dirty="0">
                <a:latin typeface="Verdana" pitchFamily="34" charset="0"/>
                <a:ea typeface="Verdana" pitchFamily="34" charset="0"/>
                <a:cs typeface="Verdana" pitchFamily="34" charset="0"/>
              </a:rPr>
              <a:t/>
            </a:r>
            <a:br>
              <a:rPr lang="en-US" sz="1600" dirty="0">
                <a:latin typeface="Verdana" pitchFamily="34" charset="0"/>
                <a:ea typeface="Verdana" pitchFamily="34" charset="0"/>
                <a:cs typeface="Verdana" pitchFamily="34" charset="0"/>
              </a:rPr>
            </a:br>
            <a:r>
              <a:rPr lang="en-US" sz="1900" b="1" dirty="0" smtClean="0">
                <a:latin typeface="Verdana" pitchFamily="34" charset="0"/>
                <a:ea typeface="Verdana" pitchFamily="34" charset="0"/>
                <a:cs typeface="Verdana" pitchFamily="34" charset="0"/>
              </a:rPr>
              <a:t>4. </a:t>
            </a:r>
            <a:r>
              <a:rPr lang="en-US" sz="1900" b="1" u="sng" dirty="0" smtClean="0">
                <a:latin typeface="Verdana" pitchFamily="34" charset="0"/>
                <a:ea typeface="Verdana" pitchFamily="34" charset="0"/>
                <a:cs typeface="Verdana" pitchFamily="34" charset="0"/>
              </a:rPr>
              <a:t>Current Account Deficit</a:t>
            </a:r>
            <a:r>
              <a:rPr lang="en-US" sz="1600" b="1" dirty="0" smtClean="0">
                <a:latin typeface="Verdana" pitchFamily="34" charset="0"/>
                <a:ea typeface="Verdana" pitchFamily="34" charset="0"/>
                <a:cs typeface="Verdana" pitchFamily="34" charset="0"/>
              </a:rPr>
              <a:t>  </a:t>
            </a:r>
            <a:br>
              <a:rPr lang="en-US" sz="1600" b="1"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The </a:t>
            </a:r>
            <a:r>
              <a:rPr lang="en-US" sz="1700" dirty="0">
                <a:latin typeface="Verdana" pitchFamily="34" charset="0"/>
                <a:ea typeface="Verdana" pitchFamily="34" charset="0"/>
                <a:cs typeface="Verdana" pitchFamily="34" charset="0"/>
              </a:rPr>
              <a:t>Indian economy needs to </a:t>
            </a:r>
            <a:r>
              <a:rPr lang="en-US" sz="1700" dirty="0" smtClean="0">
                <a:latin typeface="Verdana" pitchFamily="34" charset="0"/>
                <a:ea typeface="Verdana" pitchFamily="34" charset="0"/>
                <a:cs typeface="Verdana" pitchFamily="34" charset="0"/>
              </a:rPr>
              <a:t>make </a:t>
            </a:r>
            <a:r>
              <a:rPr lang="en-US" sz="1700" dirty="0">
                <a:latin typeface="Verdana" pitchFamily="34" charset="0"/>
                <a:ea typeface="Verdana" pitchFamily="34" charset="0"/>
                <a:cs typeface="Verdana" pitchFamily="34" charset="0"/>
              </a:rPr>
              <a:t>its structural reforms and the gap between the imports and exports.  A slowdown in the global economy has adversely reduced the demand for Indian goods. The falling commodity prices on the other hand have increased imports resulting in an imbalance between payments and </a:t>
            </a:r>
            <a:r>
              <a:rPr lang="en-US" sz="1700" dirty="0" smtClean="0">
                <a:latin typeface="Verdana" pitchFamily="34" charset="0"/>
                <a:ea typeface="Verdana" pitchFamily="34" charset="0"/>
                <a:cs typeface="Verdana" pitchFamily="34" charset="0"/>
              </a:rPr>
              <a:t>receipts. With </a:t>
            </a:r>
            <a:r>
              <a:rPr lang="en-US" sz="1700" dirty="0">
                <a:latin typeface="Verdana" pitchFamily="34" charset="0"/>
                <a:ea typeface="Verdana" pitchFamily="34" charset="0"/>
                <a:cs typeface="Verdana" pitchFamily="34" charset="0"/>
              </a:rPr>
              <a:t>the reduction in exports and an increase in imports,  the Current account deficit has increased</a:t>
            </a:r>
            <a:r>
              <a:rPr lang="en-US" sz="1700" dirty="0" smtClean="0">
                <a:latin typeface="Verdana" pitchFamily="34" charset="0"/>
                <a:ea typeface="Verdana" pitchFamily="34" charset="0"/>
                <a:cs typeface="Verdana" pitchFamily="34" charset="0"/>
              </a:rPr>
              <a:t>.</a:t>
            </a:r>
            <a:br>
              <a:rPr lang="en-US" sz="1700" dirty="0" smtClean="0">
                <a:latin typeface="Verdana" pitchFamily="34" charset="0"/>
                <a:ea typeface="Verdana" pitchFamily="34" charset="0"/>
                <a:cs typeface="Verdana" pitchFamily="34" charset="0"/>
              </a:rPr>
            </a:br>
            <a:r>
              <a:rPr lang="en-US" sz="1600" dirty="0"/>
              <a:t/>
            </a:r>
            <a:br>
              <a:rPr lang="en-US" sz="1600" dirty="0"/>
            </a:br>
            <a:r>
              <a:rPr lang="en-US" sz="1900" b="1" dirty="0" smtClean="0">
                <a:latin typeface="Verdana" pitchFamily="34" charset="0"/>
                <a:ea typeface="Verdana" pitchFamily="34" charset="0"/>
                <a:cs typeface="Verdana" pitchFamily="34" charset="0"/>
              </a:rPr>
              <a:t>5. </a:t>
            </a:r>
            <a:r>
              <a:rPr lang="en-US" sz="1900" b="1" u="sng" dirty="0" smtClean="0">
                <a:latin typeface="Verdana" pitchFamily="34" charset="0"/>
                <a:ea typeface="Verdana" pitchFamily="34" charset="0"/>
                <a:cs typeface="Verdana" pitchFamily="34" charset="0"/>
              </a:rPr>
              <a:t>Promote Tourism</a:t>
            </a:r>
            <a:r>
              <a:rPr lang="en-US" sz="1600" dirty="0" smtClean="0"/>
              <a:t> </a:t>
            </a:r>
            <a:br>
              <a:rPr lang="en-US" sz="1600" dirty="0" smtClean="0"/>
            </a:br>
            <a:r>
              <a:rPr lang="en-US" sz="1600" dirty="0" smtClean="0"/>
              <a:t>The history of HINDUSTHAN is very famous in the whole world and every person of the world wants to know about it , so Indian government should promote the tourism for the foreign.</a:t>
            </a:r>
            <a:r>
              <a:rPr lang="en-US" sz="1600" dirty="0"/>
              <a:t/>
            </a:r>
            <a:br>
              <a:rPr lang="en-US" sz="1600" dirty="0"/>
            </a:br>
            <a:r>
              <a:rPr lang="en-US" sz="1600" dirty="0"/>
              <a:t/>
            </a:r>
            <a:br>
              <a:rPr lang="en-US" sz="1600" dirty="0"/>
            </a:br>
            <a:r>
              <a:rPr lang="en-US" sz="1600" dirty="0">
                <a:latin typeface="Verdana" pitchFamily="34" charset="0"/>
                <a:ea typeface="Verdana" pitchFamily="34" charset="0"/>
                <a:cs typeface="Verdana" pitchFamily="34" charset="0"/>
              </a:rPr>
              <a:t/>
            </a:r>
            <a:br>
              <a:rPr lang="en-US" sz="1600" dirty="0">
                <a:latin typeface="Verdana" pitchFamily="34" charset="0"/>
                <a:ea typeface="Verdana" pitchFamily="34" charset="0"/>
                <a:cs typeface="Verdana" pitchFamily="34" charset="0"/>
              </a:rPr>
            </a:br>
            <a:endParaRPr lang="en-US" sz="16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77128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800600"/>
          </a:xfrm>
        </p:spPr>
        <p:txBody>
          <a:bodyPr>
            <a:normAutofit/>
          </a:bodyPr>
          <a:lstStyle/>
          <a:p>
            <a:r>
              <a:rPr lang="en-US" sz="9600" b="1" i="1" dirty="0" smtClean="0">
                <a:effectLst>
                  <a:outerShdw blurRad="38100" dist="38100" dir="2700000" algn="tl">
                    <a:srgbClr val="000000">
                      <a:alpha val="43137"/>
                    </a:srgbClr>
                  </a:outerShdw>
                </a:effectLst>
                <a:latin typeface="Verdana" pitchFamily="34" charset="0"/>
                <a:ea typeface="Verdana" pitchFamily="34" charset="0"/>
                <a:cs typeface="Verdana" pitchFamily="34" charset="0"/>
              </a:rPr>
              <a:t>Thank You </a:t>
            </a:r>
            <a:br>
              <a:rPr lang="en-US" sz="9600" b="1" i="1" dirty="0" smtClean="0">
                <a:effectLst>
                  <a:outerShdw blurRad="38100" dist="38100" dir="2700000" algn="tl">
                    <a:srgbClr val="000000">
                      <a:alpha val="43137"/>
                    </a:srgbClr>
                  </a:outerShdw>
                </a:effectLst>
                <a:latin typeface="Verdana" pitchFamily="34" charset="0"/>
                <a:ea typeface="Verdana" pitchFamily="34" charset="0"/>
                <a:cs typeface="Verdana" pitchFamily="34" charset="0"/>
              </a:rPr>
            </a:br>
            <a:r>
              <a:rPr lang="en-US" sz="9600" b="1" i="1">
                <a:effectLst>
                  <a:outerShdw blurRad="38100" dist="38100" dir="2700000" algn="tl">
                    <a:srgbClr val="000000">
                      <a:alpha val="43137"/>
                    </a:srgbClr>
                  </a:outerShdw>
                </a:effectLst>
                <a:latin typeface="Verdana" pitchFamily="34" charset="0"/>
                <a:ea typeface="Verdana" pitchFamily="34" charset="0"/>
                <a:cs typeface="Verdana" pitchFamily="34" charset="0"/>
              </a:rPr>
              <a:t/>
            </a:r>
            <a:br>
              <a:rPr lang="en-US" sz="9600" b="1" i="1">
                <a:effectLst>
                  <a:outerShdw blurRad="38100" dist="38100" dir="2700000" algn="tl">
                    <a:srgbClr val="000000">
                      <a:alpha val="43137"/>
                    </a:srgbClr>
                  </a:outerShdw>
                </a:effectLst>
                <a:latin typeface="Verdana" pitchFamily="34" charset="0"/>
                <a:ea typeface="Verdana" pitchFamily="34" charset="0"/>
                <a:cs typeface="Verdana" pitchFamily="34" charset="0"/>
              </a:rPr>
            </a:br>
            <a:r>
              <a:rPr lang="en-US" sz="2000" smtClean="0">
                <a:latin typeface="Verdana" pitchFamily="34" charset="0"/>
                <a:ea typeface="Verdana" pitchFamily="34" charset="0"/>
                <a:cs typeface="Verdana" pitchFamily="34" charset="0"/>
              </a:rPr>
              <a:t>Presented by </a:t>
            </a:r>
            <a:r>
              <a:rPr lang="en-US" sz="2000" dirty="0" smtClean="0">
                <a:latin typeface="Verdana" pitchFamily="34" charset="0"/>
                <a:ea typeface="Verdana" pitchFamily="34" charset="0"/>
                <a:cs typeface="Verdana" pitchFamily="34" charset="0"/>
              </a:rPr>
              <a:t/>
            </a:r>
            <a:br>
              <a:rPr lang="en-US" sz="20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Name - Rishi </a:t>
            </a:r>
            <a:r>
              <a:rPr lang="en-US" sz="1700" dirty="0" err="1" smtClean="0">
                <a:latin typeface="Verdana" pitchFamily="34" charset="0"/>
                <a:ea typeface="Verdana" pitchFamily="34" charset="0"/>
                <a:cs typeface="Verdana" pitchFamily="34" charset="0"/>
              </a:rPr>
              <a:t>Goyal</a:t>
            </a:r>
            <a:r>
              <a:rPr lang="en-US" sz="1700" dirty="0" smtClean="0">
                <a:latin typeface="Verdana" pitchFamily="34" charset="0"/>
                <a:ea typeface="Verdana" pitchFamily="34" charset="0"/>
                <a:cs typeface="Verdana" pitchFamily="34" charset="0"/>
              </a:rPr>
              <a:t> </a:t>
            </a:r>
            <a:r>
              <a:rPr lang="en-US" sz="1700" dirty="0" smtClean="0">
                <a:latin typeface="Verdana" pitchFamily="34" charset="0"/>
                <a:ea typeface="Verdana" pitchFamily="34" charset="0"/>
                <a:cs typeface="Verdana" pitchFamily="34" charset="0"/>
              </a:rPr>
              <a:t>, E-mail – rishigoyal0202@gmal.com</a:t>
            </a:r>
            <a:r>
              <a:rPr lang="en-US" sz="1700" dirty="0" smtClean="0">
                <a:latin typeface="Verdana" pitchFamily="34" charset="0"/>
                <a:ea typeface="Verdana" pitchFamily="34" charset="0"/>
                <a:cs typeface="Verdana" pitchFamily="34" charset="0"/>
              </a:rPr>
              <a:t/>
            </a:r>
            <a:br>
              <a:rPr lang="en-US" sz="17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Name - </a:t>
            </a:r>
            <a:r>
              <a:rPr lang="en-US" sz="1700" dirty="0" err="1" smtClean="0">
                <a:latin typeface="Verdana" pitchFamily="34" charset="0"/>
                <a:ea typeface="Verdana" pitchFamily="34" charset="0"/>
                <a:cs typeface="Verdana" pitchFamily="34" charset="0"/>
              </a:rPr>
              <a:t>Himanshu</a:t>
            </a:r>
            <a:r>
              <a:rPr lang="en-US" sz="1700" dirty="0" smtClean="0">
                <a:latin typeface="Verdana" pitchFamily="34" charset="0"/>
                <a:ea typeface="Verdana" pitchFamily="34" charset="0"/>
                <a:cs typeface="Verdana" pitchFamily="34" charset="0"/>
              </a:rPr>
              <a:t> </a:t>
            </a:r>
            <a:r>
              <a:rPr lang="en-US" sz="1700" dirty="0" smtClean="0">
                <a:latin typeface="Verdana" pitchFamily="34" charset="0"/>
                <a:ea typeface="Verdana" pitchFamily="34" charset="0"/>
                <a:cs typeface="Verdana" pitchFamily="34" charset="0"/>
              </a:rPr>
              <a:t>Gupta , E-mail – himanshugupta20793@gmail.com</a:t>
            </a:r>
            <a:br>
              <a:rPr lang="en-US" sz="17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Name - </a:t>
            </a:r>
            <a:r>
              <a:rPr lang="en-US" sz="1700" dirty="0" err="1" smtClean="0">
                <a:latin typeface="Verdana" pitchFamily="34" charset="0"/>
                <a:ea typeface="Verdana" pitchFamily="34" charset="0"/>
                <a:cs typeface="Verdana" pitchFamily="34" charset="0"/>
              </a:rPr>
              <a:t>Riya</a:t>
            </a:r>
            <a:r>
              <a:rPr lang="en-US" sz="1700" dirty="0" smtClean="0">
                <a:latin typeface="Verdana" pitchFamily="34" charset="0"/>
                <a:ea typeface="Verdana" pitchFamily="34" charset="0"/>
                <a:cs typeface="Verdana" pitchFamily="34" charset="0"/>
              </a:rPr>
              <a:t> </a:t>
            </a:r>
            <a:r>
              <a:rPr lang="en-US" sz="1700" dirty="0" err="1">
                <a:latin typeface="Verdana" pitchFamily="34" charset="0"/>
                <a:ea typeface="Verdana" pitchFamily="34" charset="0"/>
                <a:cs typeface="Verdana" pitchFamily="34" charset="0"/>
              </a:rPr>
              <a:t>Goyal</a:t>
            </a:r>
            <a:r>
              <a:rPr lang="en-US" sz="1700" dirty="0">
                <a:latin typeface="Verdana" pitchFamily="34" charset="0"/>
                <a:ea typeface="Verdana" pitchFamily="34" charset="0"/>
                <a:cs typeface="Verdana" pitchFamily="34" charset="0"/>
              </a:rPr>
              <a:t> </a:t>
            </a:r>
            <a:r>
              <a:rPr lang="en-US" sz="1700" dirty="0" smtClean="0">
                <a:latin typeface="Verdana" pitchFamily="34" charset="0"/>
                <a:ea typeface="Verdana" pitchFamily="34" charset="0"/>
                <a:cs typeface="Verdana" pitchFamily="34" charset="0"/>
              </a:rPr>
              <a:t>, E-mail - </a:t>
            </a:r>
            <a:r>
              <a:rPr lang="en-US" sz="1700" dirty="0"/>
              <a:t>rggoyalriya43@gmail.com</a:t>
            </a:r>
            <a:r>
              <a:rPr lang="en-US" sz="1700" dirty="0" smtClean="0">
                <a:latin typeface="Verdana" pitchFamily="34" charset="0"/>
                <a:ea typeface="Verdana" pitchFamily="34" charset="0"/>
                <a:cs typeface="Verdana" pitchFamily="34" charset="0"/>
              </a:rPr>
              <a:t/>
            </a:r>
            <a:br>
              <a:rPr lang="en-US" sz="1700" dirty="0" smtClean="0">
                <a:latin typeface="Verdana" pitchFamily="34" charset="0"/>
                <a:ea typeface="Verdana" pitchFamily="34" charset="0"/>
                <a:cs typeface="Verdana" pitchFamily="34" charset="0"/>
              </a:rPr>
            </a:br>
            <a:r>
              <a:rPr lang="en-US" sz="1700" dirty="0" smtClean="0">
                <a:latin typeface="Verdana" pitchFamily="34" charset="0"/>
                <a:ea typeface="Verdana" pitchFamily="34" charset="0"/>
                <a:cs typeface="Verdana" pitchFamily="34" charset="0"/>
              </a:rPr>
              <a:t>Name - </a:t>
            </a:r>
            <a:r>
              <a:rPr lang="en-US" sz="1700" dirty="0" err="1" smtClean="0">
                <a:latin typeface="Verdana" pitchFamily="34" charset="0"/>
                <a:ea typeface="Verdana" pitchFamily="34" charset="0"/>
                <a:cs typeface="Verdana" pitchFamily="34" charset="0"/>
              </a:rPr>
              <a:t>Richa</a:t>
            </a:r>
            <a:r>
              <a:rPr lang="en-US" sz="1700" dirty="0" smtClean="0">
                <a:latin typeface="Verdana" pitchFamily="34" charset="0"/>
                <a:ea typeface="Verdana" pitchFamily="34" charset="0"/>
                <a:cs typeface="Verdana" pitchFamily="34" charset="0"/>
              </a:rPr>
              <a:t> </a:t>
            </a:r>
            <a:r>
              <a:rPr lang="en-US" sz="1700" dirty="0" smtClean="0">
                <a:latin typeface="Verdana" pitchFamily="34" charset="0"/>
                <a:ea typeface="Verdana" pitchFamily="34" charset="0"/>
                <a:cs typeface="Verdana" pitchFamily="34" charset="0"/>
              </a:rPr>
              <a:t>Jain </a:t>
            </a:r>
            <a:r>
              <a:rPr lang="en-US" sz="1700" dirty="0" smtClean="0">
                <a:latin typeface="Verdana" pitchFamily="34" charset="0"/>
                <a:ea typeface="Verdana" pitchFamily="34" charset="0"/>
                <a:cs typeface="Verdana" pitchFamily="34" charset="0"/>
              </a:rPr>
              <a:t> , E-mail - </a:t>
            </a:r>
            <a:r>
              <a:rPr lang="en-US" sz="1700" dirty="0"/>
              <a:t>Richajain92@gmail.com</a:t>
            </a:r>
            <a:endParaRPr lang="en-US" sz="1700" b="1" i="1" dirty="0">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6799903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407</TotalTime>
  <Words>196</Words>
  <Application>Microsoft Office PowerPoint</Application>
  <PresentationFormat>On-screen Show (4:3)</PresentationFormat>
  <Paragraphs>91</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Origin</vt:lpstr>
      <vt:lpstr>INDIAN RUPEE V/S U.S. DOLLAR</vt:lpstr>
      <vt:lpstr>INDIAN RUPEE  The Indian rupee (sign- ₹ , code - INR) is the official currency of the Republic Of India. The issuance of the currency is  controlled by the Reserve Bank Of India.    U. S. DOLLAR The United States dollar (sign- $ , code - USD, also abbreviated US$), is referred to as the U.S. dollar or American dollar. It is the official currency of the United  States and its overseas territories.   Currency Depreciation Currency depreciation is the loss of value of a country's currency with respect to one or more foreign currencies.    Currency Appreciation Currency appreciation is increase in the value of a  country's currency with respect to one or more foreign  reference currencies</vt:lpstr>
      <vt:lpstr>     The Indian Currency has depreciated by almost 62 times against the U.S. Dollar in the past 66 years.   As on 12.09.2013 , exchange rate of INR 63.41 for the USD 1.               </vt:lpstr>
      <vt:lpstr>Five reasons why rupee is depreciating :  1. Demand and Supply of Currency  When the demand demand of foreign currencies increase in respect of its supply then value of local currency decrease in respect of foreign currency.   2. No Balance at Balance Of Payments The Government of India was relaxed with respect to the CAD(current account deficit ) issue as there was a sharp fall in the commodity prices (of gold and crude oil). A large part of the import bill is driven by other resources as well. The facts show that fertilizer imports surged by 30% in the last two years and coal imports have doubled. Therefore, the problem of CAD continues to persist.  3. Dollar On A Horse Ride The main reason causing the rupee to fall is the increase strength of the Dollar Index, which has touched its three-year high level of 84.30. The record setting performance of US equities and the improvement in the labor market has made Americans more optimistic about the outlook for the US economy, thereby spurring greater hopes of QE tapering.  4. Lack of Investment  It is one of the significance problem that the investment in India is not huge of the foreign company / individual .  In fact in 2012-13 the Indian companies have spent more outside India compared to FIIs in India.  5. Increase in the trend of abroad education  The trend of getting higher education in abroad is increasing due to the same the demand of foreign currencies will increase.  </vt:lpstr>
      <vt:lpstr>The Comparison of Export and Import in last 9 years                                                                                     Rs. in Billions </vt:lpstr>
      <vt:lpstr>Effect of Rupee Depreciation :-  1.Import Importers will strongly feel the pinch of falling rupee as they will be forced to pay more rupees on importing products. Buying imported goods will become a very costly. We will have to pay extra on imported goods. e.g. if we bought a product valued USD 1, you paid around Rs 54 (weeks ago) but you will now have to pay of Rs 63 for the same product.  2. Export Export has to very effected due to Rupee depreciation as exporters will be get less rupees for exporting goods. Exported goods will become cheaper. e.g. if we sold a product valued Rs. 630 , we got USD 12 (weeks ago) but now a days we get only USD 10 for the same product.   3. Inflation  If the depreciation in rupee continues, it will further increase inflation because the  prices of imported as well as domestic commodities will increase . In respect of domestic goods , the domestic goods will also effected due to transport cost.  4. Students studying abroad Students who are studying abroad will bear the burden of depreciating rupee. Expenses incurred towards the university/college fee as well as that of living will increase.  5. Foreign Travelling  Foreign trips become costly . Indians are very interested to spend their vacation in the foreign countries.  </vt:lpstr>
      <vt:lpstr> Steps for Rupee Appreciation   1. Export Indian economy should take steps for increasing Export and with the help of export, the supply of foreign currencies will increase and the value of Indian Rupee will increase in respect of foreign currencies.   2. Import Indian economy needs to decrease Import and with the help of less import , the demand of foreign currencies will increase and the value of Indian Rupee will increase in respect of foreign currencies.   3.Making government bonds/investment available for investor Making government bonds /investment available to non-resident investors will also increase the inflow of dollars in to the country and help contain the CAD, and in appreciation of rupee.  4. Current Account Deficit   The Indian economy needs to make its structural reforms and the gap between the imports and exports.  A slowdown in the global economy has adversely reduced the demand for Indian goods. The falling commodity prices on the other hand have increased imports resulting in an imbalance between payments and receipts. With the reduction in exports and an increase in imports,  the Current account deficit has increased.  5. Promote Tourism  The history of HINDUSTHAN is very famous in the whole world and every person of the world wants to know about it , so Indian government should promote the tourism for the foreign.   </vt:lpstr>
      <vt:lpstr>Thank You   Presented by  Name - Rishi Goyal , E-mail – rishigoyal0202@gmal.com Name - Himanshu Gupta , E-mail – himanshugupta20793@gmail.com Name - Riya Goyal , E-mail - rggoyalriya43@gmail.com Name - Richa Jain  , E-mail - Richajain92@gmail.com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RISHI</dc:creator>
  <cp:lastModifiedBy>RISHI</cp:lastModifiedBy>
  <cp:revision>35</cp:revision>
  <dcterms:created xsi:type="dcterms:W3CDTF">2013-09-09T15:48:59Z</dcterms:created>
  <dcterms:modified xsi:type="dcterms:W3CDTF">2013-09-13T18:18:24Z</dcterms:modified>
</cp:coreProperties>
</file>