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5" r:id="rId3"/>
    <p:sldId id="283" r:id="rId4"/>
    <p:sldId id="284" r:id="rId5"/>
    <p:sldId id="286" r:id="rId6"/>
    <p:sldId id="287" r:id="rId7"/>
    <p:sldId id="259" r:id="rId8"/>
    <p:sldId id="267" r:id="rId9"/>
    <p:sldId id="260" r:id="rId10"/>
    <p:sldId id="272" r:id="rId11"/>
    <p:sldId id="273" r:id="rId12"/>
    <p:sldId id="274" r:id="rId13"/>
    <p:sldId id="275" r:id="rId14"/>
    <p:sldId id="276" r:id="rId15"/>
    <p:sldId id="277" r:id="rId16"/>
    <p:sldId id="279" r:id="rId17"/>
    <p:sldId id="290" r:id="rId18"/>
    <p:sldId id="289" r:id="rId19"/>
    <p:sldId id="291" r:id="rId20"/>
    <p:sldId id="29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750" autoAdjust="0"/>
    <p:restoredTop sz="86380" autoAdjust="0"/>
  </p:normalViewPr>
  <p:slideViewPr>
    <p:cSldViewPr>
      <p:cViewPr varScale="1">
        <p:scale>
          <a:sx n="63" d="100"/>
          <a:sy n="63" d="100"/>
        </p:scale>
        <p:origin x="-9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B2BBD-2BA3-4CB6-A616-0187F6632023}" type="datetimeFigureOut">
              <a:rPr lang="en-US" smtClean="0"/>
              <a:pPr/>
              <a:t>8/28/2012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5065B-5F9D-48F7-805F-521A803455D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7422" y="214290"/>
            <a:ext cx="451162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EXCEL</a:t>
            </a:r>
            <a:endParaRPr lang="en-US" sz="13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15857" y="1862728"/>
            <a:ext cx="47080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 an Audit tool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44127" y="3085665"/>
            <a:ext cx="221329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present by</a:t>
            </a:r>
            <a:endParaRPr lang="en-US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4546" y="4000504"/>
            <a:ext cx="38882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P. NAGALAKSHMI</a:t>
            </a:r>
            <a:endParaRPr lang="en-US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68250" y="4181781"/>
            <a:ext cx="13612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CA (final)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472" y="5000636"/>
            <a:ext cx="81439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just"/>
            <a: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Articled Assistant </a:t>
            </a:r>
            <a:r>
              <a:rPr lang="en-US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– CA PAUL THANGAM</a:t>
            </a:r>
          </a:p>
          <a:p>
            <a:pPr algn="ctr"/>
            <a:r>
              <a:rPr lang="en-US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COIMBATORE</a:t>
            </a:r>
            <a:endParaRPr lang="en-US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42908" y="-142900"/>
            <a:ext cx="978700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400" b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feature to calculate depreciation     </a:t>
            </a:r>
          </a:p>
          <a:p>
            <a:r>
              <a:rPr lang="en-US" sz="4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400" b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u/s 35D</a:t>
            </a:r>
            <a:endParaRPr lang="en-US" sz="44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1357298"/>
            <a:ext cx="892971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71678"/>
            <a:ext cx="857256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/>
            <a:r>
              <a:rPr lang="en-US" sz="40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features in preparation of Form </a:t>
            </a:r>
            <a:r>
              <a:rPr lang="en-US" sz="40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3CD</a:t>
            </a:r>
            <a:endParaRPr lang="en-US" sz="40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8" y="704190"/>
            <a:ext cx="8858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468313" algn="just">
              <a:buFont typeface="+mj-lt"/>
              <a:buAutoNum type="arabicPeriod"/>
            </a:pPr>
            <a:r>
              <a:rPr lang="en-US" sz="3600" dirty="0" smtClean="0">
                <a:solidFill>
                  <a:srgbClr val="FFFF00"/>
                </a:solidFill>
              </a:rPr>
              <a:t>Line </a:t>
            </a:r>
            <a:r>
              <a:rPr lang="en-US" sz="3600" dirty="0" smtClean="0">
                <a:solidFill>
                  <a:srgbClr val="FFFF00"/>
                </a:solidFill>
              </a:rPr>
              <a:t>no:24(a) – As per sec 269SS, any loan repaid or accepted exceeding Rs 20000</a:t>
            </a:r>
            <a:r>
              <a:rPr lang="en-US" sz="3600" dirty="0" smtClean="0">
                <a:solidFill>
                  <a:srgbClr val="FFFF00"/>
                </a:solidFill>
              </a:rPr>
              <a:t>/-</a:t>
            </a:r>
            <a:endParaRPr lang="en-US" sz="3600" dirty="0" smtClean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817168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 rot="19846553">
            <a:off x="3198994" y="3684791"/>
            <a:ext cx="245612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IF </a:t>
            </a:r>
            <a:r>
              <a:rPr lang="en-US" sz="4000" b="1" dirty="0" smtClean="0">
                <a:solidFill>
                  <a:srgbClr val="FF0000"/>
                </a:solidFill>
              </a:rPr>
              <a:t>function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5" y="2782594"/>
            <a:ext cx="7061553" cy="3075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 rot="19868113">
            <a:off x="3953017" y="4097214"/>
            <a:ext cx="2658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Percentile </a:t>
            </a:r>
            <a:r>
              <a:rPr lang="en-US" sz="2400" b="1" dirty="0" smtClean="0">
                <a:solidFill>
                  <a:srgbClr val="FF0000"/>
                </a:solidFill>
              </a:rPr>
              <a:t>(array, k)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8" y="704190"/>
            <a:ext cx="8858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468313" algn="just"/>
            <a:r>
              <a:rPr lang="en-US" sz="3600" dirty="0" smtClean="0">
                <a:solidFill>
                  <a:srgbClr val="FFFF00"/>
                </a:solidFill>
              </a:rPr>
              <a:t>2. Line no:28 – Calculation of percentage of yield, shortage or excess of raw material and finished products</a:t>
            </a:r>
            <a:endParaRPr lang="en-US" sz="36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75009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214818"/>
            <a:ext cx="757242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14348" y="282339"/>
            <a:ext cx="8072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468313" algn="just"/>
            <a:r>
              <a:rPr lang="en-US" sz="3600" dirty="0" smtClean="0">
                <a:solidFill>
                  <a:srgbClr val="FFFF00"/>
                </a:solidFill>
              </a:rPr>
              <a:t>3. Line no:32 – Calculation of ratios</a:t>
            </a:r>
            <a:endParaRPr lang="en-US" sz="36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2542" y="1000108"/>
            <a:ext cx="421481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1438" y="-24"/>
            <a:ext cx="792958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/>
            <a:r>
              <a:rPr lang="en-US" sz="4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features in </a:t>
            </a:r>
            <a:r>
              <a:rPr lang="en-US" sz="4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Internal audit</a:t>
            </a:r>
            <a:endParaRPr lang="en-US" sz="44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602" y="1571612"/>
            <a:ext cx="464347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8260"/>
            <a:ext cx="867372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/>
            <a:r>
              <a:rPr lang="en-US" sz="4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features </a:t>
            </a:r>
            <a:r>
              <a:rPr lang="en-US" sz="4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in VAT audit</a:t>
            </a:r>
            <a:endParaRPr lang="en-US" sz="44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2"/>
            <a:ext cx="821537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4000496" y="1214422"/>
            <a:ext cx="1285884" cy="51435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857232"/>
            <a:ext cx="8070509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4000496" y="2214554"/>
            <a:ext cx="3429024" cy="2000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8" grpId="1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65" cy="36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214529"/>
            <a:ext cx="7537228" cy="464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214282" y="2643182"/>
            <a:ext cx="1357322" cy="857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Oval 8"/>
          <p:cNvSpPr/>
          <p:nvPr/>
        </p:nvSpPr>
        <p:spPr>
          <a:xfrm>
            <a:off x="7715272" y="571480"/>
            <a:ext cx="1071570" cy="22145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2844" y="642918"/>
            <a:ext cx="8728771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4" y="277384"/>
            <a:ext cx="8643966" cy="615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480" y="0"/>
            <a:ext cx="6215106" cy="7232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/>
            <a:r>
              <a:rPr lang="en-US" sz="41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GENERAL </a:t>
            </a:r>
            <a:r>
              <a:rPr lang="en-US" sz="41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</a:t>
            </a:r>
            <a:r>
              <a:rPr lang="en-US" sz="41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FEATURES </a:t>
            </a:r>
            <a:endParaRPr lang="en-US" sz="41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406" y="714356"/>
            <a:ext cx="6858048" cy="7232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/>
            <a:r>
              <a:rPr lang="en-US" sz="41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Profit &amp; Loss A\c</a:t>
            </a:r>
            <a:r>
              <a:rPr lang="en-US" sz="41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sym typeface="Wingdings" pitchFamily="2" charset="2"/>
              </a:rPr>
              <a:t> {</a:t>
            </a:r>
            <a:r>
              <a:rPr lang="en-US" sz="41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sym typeface="Wingdings" pitchFamily="2" charset="2"/>
              </a:rPr>
              <a:t>use of </a:t>
            </a:r>
            <a:r>
              <a:rPr lang="en-US" sz="4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sym typeface="Wingdings" pitchFamily="2" charset="2"/>
              </a:rPr>
              <a:t>‘’@</a:t>
            </a:r>
            <a:r>
              <a:rPr lang="en-US" sz="41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sym typeface="Wingdings" pitchFamily="2" charset="2"/>
              </a:rPr>
              <a:t>}</a:t>
            </a:r>
            <a:endParaRPr lang="en-US" sz="41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714488"/>
            <a:ext cx="421484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714488"/>
            <a:ext cx="442915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0" y="5000636"/>
            <a:ext cx="1500198" cy="7143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500694" y="3357562"/>
            <a:ext cx="857256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rgbClr val="FF000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2742" y="1398894"/>
            <a:ext cx="8414100" cy="52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/>
          <p:cNvSpPr/>
          <p:nvPr/>
        </p:nvSpPr>
        <p:spPr>
          <a:xfrm>
            <a:off x="428596" y="4542167"/>
            <a:ext cx="500066" cy="22444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7" grpId="0" animBg="1"/>
      <p:bldP spid="7" grpId="1" animBg="1"/>
      <p:bldP spid="8" grpId="0" animBg="1"/>
      <p:bldP spid="8" grpId="1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2976" y="0"/>
            <a:ext cx="6357982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/>
            <a:r>
              <a:rPr lang="en-US" sz="3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Balance sheet </a:t>
            </a:r>
            <a:r>
              <a:rPr lang="en-US" sz="3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A\c</a:t>
            </a:r>
            <a:r>
              <a:rPr lang="en-US" sz="3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en-US" sz="3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sym typeface="Wingdings" pitchFamily="2" charset="2"/>
              </a:rPr>
              <a:t>{</a:t>
            </a:r>
            <a:r>
              <a:rPr lang="en-US" sz="3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sym typeface="Wingdings" pitchFamily="2" charset="2"/>
              </a:rPr>
              <a:t>use of  </a:t>
            </a:r>
            <a:r>
              <a:rPr lang="en-US" sz="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sym typeface="Wingdings" pitchFamily="2" charset="2"/>
              </a:rPr>
              <a:t>;;;</a:t>
            </a:r>
            <a:r>
              <a:rPr lang="en-US" sz="3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sym typeface="Wingdings" pitchFamily="2" charset="2"/>
              </a:rPr>
              <a:t>}</a:t>
            </a:r>
            <a:endParaRPr lang="en-US" sz="3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513" y="1500174"/>
            <a:ext cx="752000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/>
          <p:cNvSpPr/>
          <p:nvPr/>
        </p:nvSpPr>
        <p:spPr>
          <a:xfrm>
            <a:off x="6929454" y="5072074"/>
            <a:ext cx="150019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765111"/>
            <a:ext cx="8858280" cy="595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3428992" y="3357562"/>
            <a:ext cx="857256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3743" y="2143116"/>
            <a:ext cx="8361661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0" grpId="1" animBg="1"/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06" y="-71462"/>
            <a:ext cx="33169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/>
            <a:r>
              <a:rPr lang="en-US" sz="5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Conclusion</a:t>
            </a:r>
            <a:endParaRPr lang="en-US" sz="54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472" y="977800"/>
            <a:ext cx="79296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 algn="just">
              <a:buFont typeface="Wingdings" pitchFamily="2" charset="2"/>
              <a:buChar char="v"/>
            </a:pPr>
            <a:r>
              <a:rPr lang="en-IN" sz="3600" b="1" dirty="0" smtClean="0">
                <a:solidFill>
                  <a:srgbClr val="FFFF00"/>
                </a:solidFill>
              </a:rPr>
              <a:t>The audit features in Excel software was disseminated  to prevent and proactively detect auditing inefficiencies and ineffectiveness.</a:t>
            </a:r>
            <a:endParaRPr lang="en-IN" sz="36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472" y="3389186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 algn="just">
              <a:buFont typeface="Wingdings" pitchFamily="2" charset="2"/>
              <a:buChar char="v"/>
            </a:pPr>
            <a:r>
              <a:rPr lang="en-IN" sz="3600" b="1" dirty="0" smtClean="0">
                <a:solidFill>
                  <a:srgbClr val="FFFF00"/>
                </a:solidFill>
              </a:rPr>
              <a:t>The scope of Excel software was briefed in terms of </a:t>
            </a:r>
            <a:r>
              <a:rPr lang="en-IN" sz="3600" b="1" dirty="0" smtClean="0">
                <a:solidFill>
                  <a:srgbClr val="FFFF00"/>
                </a:solidFill>
              </a:rPr>
              <a:t>different audits. </a:t>
            </a:r>
            <a:endParaRPr lang="en-IN" sz="3600" b="1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2910" y="4786322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 algn="just">
              <a:buFont typeface="Wingdings" pitchFamily="2" charset="2"/>
              <a:buChar char="v"/>
            </a:pPr>
            <a:r>
              <a:rPr lang="en-IN" sz="3600" b="1" dirty="0" smtClean="0">
                <a:solidFill>
                  <a:srgbClr val="FFFF00"/>
                </a:solidFill>
              </a:rPr>
              <a:t>Few of </a:t>
            </a:r>
            <a:r>
              <a:rPr lang="en-IN" sz="3600" b="1" dirty="0" smtClean="0">
                <a:solidFill>
                  <a:srgbClr val="FFFF00"/>
                </a:solidFill>
              </a:rPr>
              <a:t>general </a:t>
            </a:r>
            <a:r>
              <a:rPr lang="en-IN" sz="3600" b="1" dirty="0" smtClean="0">
                <a:solidFill>
                  <a:srgbClr val="FFFF00"/>
                </a:solidFill>
              </a:rPr>
              <a:t>Excel auditing features were illustrated.</a:t>
            </a:r>
            <a:endParaRPr lang="en-IN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57224" y="1456687"/>
            <a:ext cx="75724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4000" b="1" dirty="0" smtClean="0">
                <a:solidFill>
                  <a:srgbClr val="FFFF00"/>
                </a:solidFill>
              </a:rPr>
              <a:t>To disseminate the underlying concepts of Excel to help practitioners, fraud examiners and management to analyze the financial transactions and to improve their professional efficiency.</a:t>
            </a:r>
            <a:endParaRPr lang="en-IN" sz="40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-66098"/>
            <a:ext cx="8709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Objective </a:t>
            </a:r>
            <a:r>
              <a:rPr lang="en-US" sz="54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of this presentation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785795"/>
            <a:ext cx="8072494" cy="39703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360363" algn="ctr"/>
            <a:r>
              <a:rPr lang="en-IN" sz="7200" b="1" i="1" dirty="0" smtClean="0">
                <a:solidFill>
                  <a:srgbClr val="FFFF00"/>
                </a:solidFill>
                <a:latin typeface="French Script MT" pitchFamily="66" charset="0"/>
              </a:rPr>
              <a:t>“no one can’t survive without </a:t>
            </a:r>
          </a:p>
          <a:p>
            <a:pPr marL="360363" algn="ctr"/>
            <a:r>
              <a:rPr lang="en-IN" sz="7200" b="1" i="1" dirty="0" smtClean="0">
                <a:solidFill>
                  <a:srgbClr val="FFFF00"/>
                </a:solidFill>
                <a:latin typeface="French Script MT" pitchFamily="66" charset="0"/>
              </a:rPr>
              <a:t>MS Excel to excel” </a:t>
            </a:r>
            <a:endParaRPr lang="en-IN" sz="7200" b="1" i="1" dirty="0" smtClean="0">
              <a:solidFill>
                <a:srgbClr val="FFFF00"/>
              </a:solidFill>
              <a:latin typeface="French Script MT" pitchFamily="66" charset="0"/>
            </a:endParaRPr>
          </a:p>
          <a:p>
            <a:pPr algn="just"/>
            <a:endParaRPr lang="en-US" sz="3200" b="1" i="1" dirty="0" smtClean="0">
              <a:solidFill>
                <a:srgbClr val="FFFF00"/>
              </a:solidFill>
              <a:latin typeface="French Script MT" pitchFamily="66" charset="0"/>
            </a:endParaRPr>
          </a:p>
          <a:p>
            <a:pPr marL="360363" indent="-360363" algn="ctr"/>
            <a:r>
              <a:rPr lang="en-US" sz="7200" b="1" i="1" dirty="0" smtClean="0">
                <a:solidFill>
                  <a:srgbClr val="FFFF00"/>
                </a:solidFill>
                <a:latin typeface="French Script MT" pitchFamily="66" charset="0"/>
              </a:rPr>
              <a:t>   </a:t>
            </a:r>
            <a:r>
              <a:rPr lang="en-US" sz="7200" b="1" i="1" dirty="0" smtClean="0">
                <a:solidFill>
                  <a:srgbClr val="00B0F0"/>
                </a:solidFill>
                <a:latin typeface="French Script MT" pitchFamily="66" charset="0"/>
              </a:rPr>
              <a:t>Thank you </a:t>
            </a:r>
            <a:r>
              <a:rPr lang="en-US" sz="7200" b="1" i="1" dirty="0" smtClean="0">
                <a:solidFill>
                  <a:srgbClr val="00B0F0"/>
                </a:solidFill>
                <a:latin typeface="French Script MT" pitchFamily="66" charset="0"/>
              </a:rPr>
              <a:t>all</a:t>
            </a:r>
            <a:endParaRPr lang="en-US" sz="6000" b="1" i="1" dirty="0" smtClean="0">
              <a:solidFill>
                <a:srgbClr val="00B0F0"/>
              </a:solidFill>
              <a:latin typeface="French Script MT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15074" y="5357826"/>
            <a:ext cx="23959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Brush Script MT" pitchFamily="66" charset="0"/>
              </a:rPr>
              <a:t>P. Nagalakshmi</a:t>
            </a:r>
            <a:endParaRPr lang="en-IN" sz="3200" b="1" i="1" dirty="0">
              <a:solidFill>
                <a:schemeClr val="accent6">
                  <a:lumMod val="75000"/>
                </a:schemeClr>
              </a:solidFill>
              <a:latin typeface="Brush Script MT" pitchFamily="66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734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Presentation sequence</a:t>
            </a:r>
            <a:endParaRPr lang="en-US" sz="5400" b="1" u="sng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0038" y="991634"/>
            <a:ext cx="8226804" cy="55092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>
              <a:buAutoNum type="arabicPeriod"/>
            </a:pPr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Introduction</a:t>
            </a:r>
          </a:p>
          <a:p>
            <a:pPr marL="914400" indent="-914400">
              <a:buAutoNum type="arabicPeriod"/>
            </a:pPr>
            <a:r>
              <a:rPr lang="en-US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Data </a:t>
            </a:r>
            <a:r>
              <a:rPr lang="en-US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export to Excel</a:t>
            </a:r>
          </a:p>
          <a:p>
            <a:pPr marL="914400" indent="-914400">
              <a:buAutoNum type="arabicPeriod"/>
            </a:pPr>
            <a:r>
              <a:rPr lang="en-US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Scope of Excel in auditing</a:t>
            </a:r>
          </a:p>
          <a:p>
            <a:pPr marL="914400" indent="-914400">
              <a:buAutoNum type="arabicPeriod"/>
            </a:pPr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features in Tax audit</a:t>
            </a:r>
          </a:p>
          <a:p>
            <a:pPr marL="914400" indent="-914400">
              <a:buAutoNum type="arabicPeriod"/>
            </a:pPr>
            <a:r>
              <a:rPr lang="en-US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features in Internal audit</a:t>
            </a:r>
          </a:p>
          <a:p>
            <a:pPr marL="914400" indent="-914400">
              <a:buAutoNum type="arabicPeriod"/>
            </a:pPr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</a:t>
            </a:r>
            <a:r>
              <a:rPr lang="en-US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tures in VAT audit</a:t>
            </a:r>
          </a:p>
          <a:p>
            <a:pPr marL="914400" indent="-914400">
              <a:buAutoNum type="arabicPeriod"/>
            </a:pPr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General Excel features</a:t>
            </a:r>
          </a:p>
          <a:p>
            <a:pPr marL="914400" indent="-914400">
              <a:buAutoNum type="arabicPeriod"/>
            </a:pPr>
            <a:r>
              <a:rPr lang="en-US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Conclusion</a:t>
            </a:r>
            <a:endParaRPr lang="en-US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1586118" y="1285860"/>
            <a:ext cx="3000396" cy="1000132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7" name="Rectangle 56"/>
          <p:cNvSpPr/>
          <p:nvPr/>
        </p:nvSpPr>
        <p:spPr>
          <a:xfrm>
            <a:off x="85920" y="1285860"/>
            <a:ext cx="1500198" cy="4714908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8" name="Rectangle 57"/>
          <p:cNvSpPr/>
          <p:nvPr/>
        </p:nvSpPr>
        <p:spPr>
          <a:xfrm>
            <a:off x="1586118" y="3214686"/>
            <a:ext cx="1500198" cy="928694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0" name="Rectangle 59"/>
          <p:cNvSpPr/>
          <p:nvPr/>
        </p:nvSpPr>
        <p:spPr>
          <a:xfrm>
            <a:off x="1586118" y="5072074"/>
            <a:ext cx="4572032" cy="928694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ounded Rectangle 3"/>
          <p:cNvSpPr/>
          <p:nvPr/>
        </p:nvSpPr>
        <p:spPr>
          <a:xfrm>
            <a:off x="3143240" y="1314888"/>
            <a:ext cx="1385218" cy="928694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Multiplan 1982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600632" y="1314229"/>
            <a:ext cx="1500198" cy="928694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1.0 30/09/1985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406" y="1299715"/>
            <a:ext cx="1500198" cy="928694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 2.05 11/1987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1406" y="2228409"/>
            <a:ext cx="1500198" cy="928694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5.0 –  Excel 9.0 1989 - 1994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1406" y="3157103"/>
            <a:ext cx="1500198" cy="928694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95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571604" y="3215159"/>
            <a:ext cx="1500198" cy="928694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97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1406" y="4085797"/>
            <a:ext cx="1500198" cy="928694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2000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1406" y="5014491"/>
            <a:ext cx="1500198" cy="928694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XP 2001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571604" y="5086587"/>
            <a:ext cx="1500198" cy="871111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2003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071802" y="5101101"/>
            <a:ext cx="1500198" cy="871111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2007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615542" y="5072073"/>
            <a:ext cx="1500198" cy="900139"/>
          </a:xfrm>
          <a:prstGeom prst="round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Excel 2010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406" y="-71462"/>
            <a:ext cx="4597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/>
            <a:r>
              <a:rPr lang="en-US" sz="5400" b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History of Excel</a:t>
            </a:r>
            <a:endParaRPr lang="en-US" sz="54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229588" y="4243846"/>
            <a:ext cx="310001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13800" b="1" cap="none" spc="150" dirty="0" smtClean="0">
                <a:ln w="11430">
                  <a:solidFill>
                    <a:srgbClr val="00B050"/>
                  </a:solidFill>
                </a:ln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xcel</a:t>
            </a:r>
            <a:endParaRPr lang="en-US" sz="13800" b="1" cap="none" spc="150" dirty="0">
              <a:ln w="11430">
                <a:solidFill>
                  <a:srgbClr val="00B050"/>
                </a:solidFill>
              </a:ln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143240" y="2287968"/>
            <a:ext cx="517204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TopUp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Microsoft</a:t>
            </a:r>
            <a:endParaRPr lang="en-US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60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06" y="-71462"/>
            <a:ext cx="59409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/>
            <a:r>
              <a:rPr lang="en-US" sz="5400" b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Data export to Excel</a:t>
            </a:r>
            <a:endParaRPr lang="en-US" sz="54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1142984"/>
            <a:ext cx="854279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1000100" y="1643050"/>
            <a:ext cx="928694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298"/>
            <a:ext cx="867939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285720" y="2143116"/>
            <a:ext cx="928694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Oval 8"/>
          <p:cNvSpPr/>
          <p:nvPr/>
        </p:nvSpPr>
        <p:spPr>
          <a:xfrm>
            <a:off x="5901612" y="2000240"/>
            <a:ext cx="2928958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832" y="1500174"/>
            <a:ext cx="883004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val 10"/>
          <p:cNvSpPr/>
          <p:nvPr/>
        </p:nvSpPr>
        <p:spPr>
          <a:xfrm>
            <a:off x="3786182" y="1500174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Oval 11"/>
          <p:cNvSpPr/>
          <p:nvPr/>
        </p:nvSpPr>
        <p:spPr>
          <a:xfrm>
            <a:off x="857224" y="1785926"/>
            <a:ext cx="1214446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027" y="900110"/>
            <a:ext cx="8315815" cy="588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773270"/>
            <a:ext cx="8572560" cy="602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1538" y="857232"/>
            <a:ext cx="707236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406" y="-71462"/>
            <a:ext cx="74654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/>
            <a:r>
              <a:rPr lang="en-US" sz="5400" b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Scope of Excel in auditing</a:t>
            </a:r>
            <a:endParaRPr lang="en-US" sz="54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3108" y="1643050"/>
            <a:ext cx="5929354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>
              <a:buAutoNum type="arabicPeriod"/>
            </a:pPr>
            <a:r>
              <a:rPr lang="en-US" sz="4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Tax audit</a:t>
            </a:r>
            <a:endParaRPr lang="en-US" sz="4800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marL="914400" indent="-914400">
              <a:buAutoNum type="arabicPeriod"/>
            </a:pPr>
            <a:r>
              <a:rPr lang="en-US" sz="4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Vat audit</a:t>
            </a:r>
            <a:endParaRPr lang="en-US" sz="4800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marL="914400" indent="-914400">
              <a:buAutoNum type="arabicPeriod"/>
            </a:pPr>
            <a:r>
              <a:rPr lang="en-US" sz="4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Bank audit</a:t>
            </a:r>
            <a:endParaRPr lang="en-US" sz="4800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marL="914400" indent="-914400">
              <a:buAutoNum type="arabicPeriod"/>
            </a:pPr>
            <a:r>
              <a:rPr lang="en-US" sz="4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Internal audit</a:t>
            </a:r>
            <a:endParaRPr lang="en-US" sz="4800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marL="914400" indent="-914400">
              <a:buAutoNum type="arabicPeriod"/>
            </a:pPr>
            <a:r>
              <a:rPr lang="en-US" sz="4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Concurrent audit</a:t>
            </a:r>
            <a:endParaRPr lang="en-US" sz="48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8260"/>
            <a:ext cx="86737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/>
            <a:r>
              <a:rPr lang="en-US" sz="5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features </a:t>
            </a:r>
            <a:r>
              <a:rPr lang="en-US" sz="5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for </a:t>
            </a:r>
            <a:r>
              <a:rPr lang="en-US" sz="5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Tax </a:t>
            </a:r>
            <a:r>
              <a:rPr lang="en-US" sz="54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Audit</a:t>
            </a:r>
            <a:endParaRPr lang="en-US" sz="54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4" y="949844"/>
            <a:ext cx="88582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endParaRPr lang="en-US" sz="4400" dirty="0" smtClean="0">
              <a:solidFill>
                <a:srgbClr val="FFFF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>
                <a:solidFill>
                  <a:srgbClr val="FFFF00"/>
                </a:solidFill>
              </a:rPr>
              <a:t>To check TDS </a:t>
            </a:r>
            <a:r>
              <a:rPr lang="en-US" sz="4000" dirty="0" smtClean="0">
                <a:solidFill>
                  <a:srgbClr val="FFFF00"/>
                </a:solidFill>
              </a:rPr>
              <a:t>provisions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>
                <a:solidFill>
                  <a:srgbClr val="FFFF00"/>
                </a:solidFill>
              </a:rPr>
              <a:t>To check compliance </a:t>
            </a:r>
            <a:r>
              <a:rPr lang="en-US" sz="4000" dirty="0" smtClean="0">
                <a:solidFill>
                  <a:srgbClr val="FFFF00"/>
                </a:solidFill>
              </a:rPr>
              <a:t>u/s 40 A(3</a:t>
            </a:r>
            <a:r>
              <a:rPr lang="en-US" sz="4000" dirty="0" smtClean="0">
                <a:solidFill>
                  <a:srgbClr val="FFFF00"/>
                </a:solidFill>
              </a:rPr>
              <a:t>)</a:t>
            </a:r>
          </a:p>
          <a:p>
            <a:pPr marL="514350" indent="-514350"/>
            <a:r>
              <a:rPr lang="en-US" sz="4000" dirty="0" smtClean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00B0F0"/>
                </a:solidFill>
              </a:rPr>
              <a:t>[</a:t>
            </a:r>
            <a:r>
              <a:rPr lang="en-US" sz="3600" dirty="0" smtClean="0">
                <a:solidFill>
                  <a:srgbClr val="00B0F0"/>
                </a:solidFill>
              </a:rPr>
              <a:t>Payment </a:t>
            </a:r>
            <a:r>
              <a:rPr lang="en-US" sz="3600" dirty="0" smtClean="0">
                <a:solidFill>
                  <a:srgbClr val="00B0F0"/>
                </a:solidFill>
              </a:rPr>
              <a:t>exceeding Rs 20000/- to a single person in a single </a:t>
            </a:r>
            <a:r>
              <a:rPr lang="en-US" sz="3600" dirty="0" smtClean="0">
                <a:solidFill>
                  <a:srgbClr val="00B0F0"/>
                </a:solidFill>
              </a:rPr>
              <a:t>day]</a:t>
            </a:r>
            <a:endParaRPr lang="en-US" sz="4000" dirty="0" smtClean="0">
              <a:solidFill>
                <a:srgbClr val="00B0F0"/>
              </a:solidFill>
            </a:endParaRPr>
          </a:p>
          <a:p>
            <a:pPr marL="514350" indent="-514350"/>
            <a:r>
              <a:rPr lang="en-US" sz="4000" dirty="0" smtClean="0">
                <a:solidFill>
                  <a:srgbClr val="FFFF00"/>
                </a:solidFill>
              </a:rPr>
              <a:t>3.  To calculate d</a:t>
            </a:r>
            <a:r>
              <a:rPr lang="en-US" sz="4000" dirty="0" smtClean="0">
                <a:solidFill>
                  <a:srgbClr val="FFFF00"/>
                </a:solidFill>
              </a:rPr>
              <a:t>epreciation </a:t>
            </a:r>
            <a:r>
              <a:rPr lang="en-US" sz="4000" dirty="0" smtClean="0">
                <a:solidFill>
                  <a:srgbClr val="FFFF00"/>
                </a:solidFill>
              </a:rPr>
              <a:t>allowable u/s </a:t>
            </a:r>
            <a:r>
              <a:rPr lang="en-US" sz="4000" dirty="0" smtClean="0">
                <a:solidFill>
                  <a:srgbClr val="FFFF00"/>
                </a:solidFill>
              </a:rPr>
              <a:t>  </a:t>
            </a:r>
          </a:p>
          <a:p>
            <a:pPr marL="514350" indent="-514350"/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>
                <a:solidFill>
                  <a:srgbClr val="FFFF00"/>
                </a:solidFill>
              </a:rPr>
              <a:t>    </a:t>
            </a:r>
            <a:r>
              <a:rPr lang="en-US" sz="4000" dirty="0" smtClean="0">
                <a:solidFill>
                  <a:srgbClr val="FFFF00"/>
                </a:solidFill>
              </a:rPr>
              <a:t>35D</a:t>
            </a:r>
          </a:p>
          <a:p>
            <a:pPr marL="514350" indent="-514350"/>
            <a:r>
              <a:rPr lang="en-US" sz="4000" dirty="0" smtClean="0">
                <a:solidFill>
                  <a:srgbClr val="FFFF00"/>
                </a:solidFill>
              </a:rPr>
              <a:t>4.  To prepare Vat audit report (form 3CD)</a:t>
            </a:r>
            <a:endParaRPr lang="en-US" sz="4000" dirty="0" smtClean="0">
              <a:solidFill>
                <a:srgbClr val="FFFF00"/>
              </a:solidFill>
            </a:endParaRPr>
          </a:p>
          <a:p>
            <a:pPr marL="742950" indent="-742950">
              <a:buFont typeface="+mj-lt"/>
              <a:buAutoNum type="arabicPeriod"/>
            </a:pPr>
            <a:endParaRPr lang="en-US" sz="44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06" y="48260"/>
            <a:ext cx="767358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/>
            <a:r>
              <a:rPr lang="en-US" sz="4800" b="1" u="sng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features to check TDS</a:t>
            </a:r>
            <a:endParaRPr lang="en-US" sz="48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285860"/>
            <a:ext cx="6224573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00108"/>
            <a:ext cx="8072494" cy="561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357158" y="1428736"/>
            <a:ext cx="714380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Oval 5"/>
          <p:cNvSpPr/>
          <p:nvPr/>
        </p:nvSpPr>
        <p:spPr>
          <a:xfrm>
            <a:off x="1071538" y="1142984"/>
            <a:ext cx="714380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989623"/>
            <a:ext cx="8501122" cy="548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12" y="1357298"/>
            <a:ext cx="855842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8260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Excel feature to check compliance u/s sec </a:t>
            </a:r>
            <a:r>
              <a:rPr lang="en-US" sz="40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40 A(3</a:t>
            </a:r>
            <a:r>
              <a:rPr lang="en-US" sz="40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)</a:t>
            </a:r>
            <a:endParaRPr lang="en-US" sz="4000" b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42984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FFFF00"/>
              </a:solidFill>
            </a:endParaRPr>
          </a:p>
          <a:p>
            <a:endParaRPr lang="en-US" sz="3200" dirty="0" smtClean="0">
              <a:solidFill>
                <a:srgbClr val="FFFF00"/>
              </a:solidFill>
            </a:endParaRPr>
          </a:p>
          <a:p>
            <a:endParaRPr lang="en-US" sz="3600" dirty="0" smtClean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714356"/>
            <a:ext cx="4929222" cy="590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3116"/>
            <a:ext cx="889403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285861"/>
            <a:ext cx="7500990" cy="5449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94203" y="1571612"/>
            <a:ext cx="4420937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</TotalTime>
  <Words>326</Words>
  <Application>Microsoft Office PowerPoint</Application>
  <PresentationFormat>On-screen Show (4:3)</PresentationFormat>
  <Paragraphs>72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AIRCEL CELLULAR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AIRCEL</dc:creator>
  <cp:lastModifiedBy>Sony</cp:lastModifiedBy>
  <cp:revision>104</cp:revision>
  <dcterms:created xsi:type="dcterms:W3CDTF">2012-08-26T17:39:15Z</dcterms:created>
  <dcterms:modified xsi:type="dcterms:W3CDTF">2012-08-28T03:31:24Z</dcterms:modified>
</cp:coreProperties>
</file>