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5" r:id="rId12"/>
  </p:sldIdLst>
  <p:sldSz cx="9144000" cy="6858000" type="screen4x3"/>
  <p:notesSz cx="6858000" cy="9144000"/>
  <p:custShowLst>
    <p:custShow name="Custom Show 1" id="0">
      <p:sldLst>
        <p:sld r:id="rId2"/>
        <p:sld r:id="rId3"/>
        <p:sld r:id="rId4"/>
        <p:sld r:id="rId5"/>
        <p:sld r:id="rId6"/>
      </p:sldLst>
    </p:custShow>
  </p:custShow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4" autoAdjust="0"/>
    <p:restoredTop sz="94671" autoAdjust="0"/>
  </p:normalViewPr>
  <p:slideViewPr>
    <p:cSldViewPr>
      <p:cViewPr varScale="1">
        <p:scale>
          <a:sx n="70" d="100"/>
          <a:sy n="70" d="100"/>
        </p:scale>
        <p:origin x="-138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 dirty="0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 dirty="0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 dirty="0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90149461-AE66-4254-A8D1-78D6B5F1A853}" type="datetimeFigureOut">
              <a:rPr lang="en-IN" smtClean="0"/>
              <a:t>25/01/2013</a:t>
            </a:fld>
            <a:endParaRPr lang="en-IN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IN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C04BFC9-11DC-4136-A027-0AF7BF9D0CD2}" type="slidenum">
              <a:rPr lang="en-IN" smtClean="0"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0149461-AE66-4254-A8D1-78D6B5F1A853}" type="datetimeFigureOut">
              <a:rPr lang="en-IN" smtClean="0"/>
              <a:t>25/01/2013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C04BFC9-11DC-4136-A027-0AF7BF9D0CD2}" type="slidenum">
              <a:rPr lang="en-IN" smtClean="0"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0149461-AE66-4254-A8D1-78D6B5F1A853}" type="datetimeFigureOut">
              <a:rPr lang="en-IN" smtClean="0"/>
              <a:t>25/01/2013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C04BFC9-11DC-4136-A027-0AF7BF9D0CD2}" type="slidenum">
              <a:rPr lang="en-IN" smtClean="0"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0149461-AE66-4254-A8D1-78D6B5F1A853}" type="datetimeFigureOut">
              <a:rPr lang="en-IN" smtClean="0"/>
              <a:t>25/01/2013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C04BFC9-11DC-4136-A027-0AF7BF9D0CD2}" type="slidenum">
              <a:rPr lang="en-IN" smtClean="0"/>
              <a:t>‹#›</a:t>
            </a:fld>
            <a:endParaRPr lang="en-IN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0149461-AE66-4254-A8D1-78D6B5F1A853}" type="datetimeFigureOut">
              <a:rPr lang="en-IN" smtClean="0"/>
              <a:t>25/01/2013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C04BFC9-11DC-4136-A027-0AF7BF9D0CD2}" type="slidenum">
              <a:rPr lang="en-IN" smtClean="0"/>
              <a:t>‹#›</a:t>
            </a:fld>
            <a:endParaRPr lang="en-IN" dirty="0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0149461-AE66-4254-A8D1-78D6B5F1A853}" type="datetimeFigureOut">
              <a:rPr lang="en-IN" smtClean="0"/>
              <a:t>25/01/2013</a:t>
            </a:fld>
            <a:endParaRPr lang="en-I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C04BFC9-11DC-4136-A027-0AF7BF9D0CD2}" type="slidenum">
              <a:rPr lang="en-IN" smtClean="0"/>
              <a:t>‹#›</a:t>
            </a:fld>
            <a:endParaRPr lang="en-IN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0149461-AE66-4254-A8D1-78D6B5F1A853}" type="datetimeFigureOut">
              <a:rPr lang="en-IN" smtClean="0"/>
              <a:t>25/01/2013</a:t>
            </a:fld>
            <a:endParaRPr lang="en-IN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C04BFC9-11DC-4136-A027-0AF7BF9D0CD2}" type="slidenum">
              <a:rPr lang="en-IN" smtClean="0"/>
              <a:t>‹#›</a:t>
            </a:fld>
            <a:endParaRPr lang="en-IN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0149461-AE66-4254-A8D1-78D6B5F1A853}" type="datetimeFigureOut">
              <a:rPr lang="en-IN" smtClean="0"/>
              <a:t>25/01/2013</a:t>
            </a:fld>
            <a:endParaRPr lang="en-IN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C04BFC9-11DC-4136-A027-0AF7BF9D0CD2}" type="slidenum">
              <a:rPr lang="en-IN" smtClean="0"/>
              <a:t>‹#›</a:t>
            </a:fld>
            <a:endParaRPr lang="en-IN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0149461-AE66-4254-A8D1-78D6B5F1A853}" type="datetimeFigureOut">
              <a:rPr lang="en-IN" smtClean="0"/>
              <a:t>25/01/2013</a:t>
            </a:fld>
            <a:endParaRPr lang="en-IN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C04BFC9-11DC-4136-A027-0AF7BF9D0CD2}" type="slidenum">
              <a:rPr lang="en-IN" smtClean="0"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90149461-AE66-4254-A8D1-78D6B5F1A853}" type="datetimeFigureOut">
              <a:rPr lang="en-IN" smtClean="0"/>
              <a:t>25/01/2013</a:t>
            </a:fld>
            <a:endParaRPr lang="en-I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C04BFC9-11DC-4136-A027-0AF7BF9D0CD2}" type="slidenum">
              <a:rPr lang="en-IN" smtClean="0"/>
              <a:t>‹#›</a:t>
            </a:fld>
            <a:endParaRPr lang="en-IN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90149461-AE66-4254-A8D1-78D6B5F1A853}" type="datetimeFigureOut">
              <a:rPr lang="en-IN" smtClean="0"/>
              <a:t>25/01/2013</a:t>
            </a:fld>
            <a:endParaRPr lang="en-I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C04BFC9-11DC-4136-A027-0AF7BF9D0CD2}" type="slidenum">
              <a:rPr lang="en-IN" smtClean="0"/>
              <a:t>‹#›</a:t>
            </a:fld>
            <a:endParaRPr lang="en-IN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90149461-AE66-4254-A8D1-78D6B5F1A853}" type="datetimeFigureOut">
              <a:rPr lang="en-IN" smtClean="0"/>
              <a:t>25/01/2013</a:t>
            </a:fld>
            <a:endParaRPr lang="en-IN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IN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AC04BFC9-11DC-4136-A027-0AF7BF9D0CD2}" type="slidenum">
              <a:rPr lang="en-IN" smtClean="0"/>
              <a:t>‹#›</a:t>
            </a:fld>
            <a:endParaRPr lang="en-I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467544" y="764704"/>
            <a:ext cx="7920880" cy="1613737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INTERNAL AUDIT STANDARDS</a:t>
            </a:r>
            <a:endParaRPr lang="en-IN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251520" y="2924944"/>
            <a:ext cx="7772400" cy="1199704"/>
          </a:xfrm>
        </p:spPr>
        <p:txBody>
          <a:bodyPr/>
          <a:lstStyle/>
          <a:p>
            <a:r>
              <a:rPr lang="en-US" dirty="0" smtClean="0"/>
              <a:t>SIA-14 INTERNAL AUDIT IN AN INFORMATION TECHNOLOGY ENVIRONMENT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533980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EVERY AUDITOR SHOULD HAVE ADEQUATE KNOWLEDGE AND SKILLS AND COMPETENCE IRRESPECTIVE OF THE ENVIRONMENT THEY ARE WORKING</a:t>
            </a:r>
          </a:p>
          <a:p>
            <a:pPr marL="109728" indent="0">
              <a:buNone/>
            </a:pPr>
            <a:r>
              <a:rPr lang="en-US" dirty="0"/>
              <a:t>	</a:t>
            </a:r>
            <a:r>
              <a:rPr lang="en-US" dirty="0" smtClean="0"/>
              <a:t>		BECAUSE THE FUTURE IS FULL OF UNCERTAINITY….</a:t>
            </a:r>
          </a:p>
          <a:p>
            <a:pPr marL="109728" indent="0">
              <a:buNone/>
            </a:pPr>
            <a:r>
              <a:rPr lang="en-US" dirty="0" smtClean="0"/>
              <a:t> </a:t>
            </a:r>
            <a:endParaRPr lang="en-IN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CONCLUSION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99225041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67544" y="2780928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THANK YOU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789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/>
          <a:lstStyle/>
          <a:p>
            <a:pPr>
              <a:buClr>
                <a:srgbClr val="00B050"/>
              </a:buClr>
              <a:buFont typeface="Wingdings" pitchFamily="2" charset="2"/>
              <a:buChar char="v"/>
            </a:pPr>
            <a:r>
              <a:rPr lang="en-US" dirty="0" smtClean="0"/>
              <a:t>This Standard establishes the procedures that an Internal Auditor should follow while doing an internal audit in an Information Technology Environment.</a:t>
            </a:r>
          </a:p>
          <a:p>
            <a:pPr>
              <a:buClr>
                <a:srgbClr val="00B050"/>
              </a:buClr>
              <a:buFont typeface="Wingdings" pitchFamily="2" charset="2"/>
              <a:buChar char="v"/>
            </a:pPr>
            <a:r>
              <a:rPr lang="en-US" dirty="0" smtClean="0"/>
              <a:t>Existence of IT environment-When two or more computers are involved in the process of collecting and processing of financial information of such entity.</a:t>
            </a:r>
          </a:p>
          <a:p>
            <a:pPr marL="0" indent="0">
              <a:buClr>
                <a:srgbClr val="00B050"/>
              </a:buClr>
              <a:buNone/>
            </a:pPr>
            <a:endParaRPr lang="en-IN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692696"/>
            <a:ext cx="8229600" cy="36004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INTRODUCTION</a:t>
            </a:r>
            <a:r>
              <a:rPr lang="en-US" dirty="0" smtClean="0"/>
              <a:t/>
            </a:r>
            <a:br>
              <a:rPr lang="en-US" dirty="0" smtClean="0"/>
            </a:b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867203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00B050"/>
              </a:buClr>
              <a:buFont typeface="Wingdings" pitchFamily="2" charset="2"/>
              <a:buChar char="v"/>
            </a:pPr>
            <a:r>
              <a:rPr lang="en-US" sz="2400" dirty="0" smtClean="0">
                <a:latin typeface="Calibri" pitchFamily="34" charset="0"/>
                <a:cs typeface="Calibri" pitchFamily="34" charset="0"/>
              </a:rPr>
              <a:t>The objective of the Internal audit does not change in the Information Technology environment.</a:t>
            </a:r>
            <a:endParaRPr lang="en-US" sz="2400" dirty="0">
              <a:latin typeface="Calibri" pitchFamily="34" charset="0"/>
              <a:cs typeface="Calibri" pitchFamily="34" charset="0"/>
            </a:endParaRPr>
          </a:p>
          <a:p>
            <a:pPr marL="109728" indent="0">
              <a:buClr>
                <a:srgbClr val="00B050"/>
              </a:buClr>
              <a:buNone/>
            </a:pPr>
            <a:endParaRPr lang="en-US" sz="2400" dirty="0" smtClean="0">
              <a:latin typeface="Calibri" pitchFamily="34" charset="0"/>
              <a:cs typeface="Calibri" pitchFamily="34" charset="0"/>
            </a:endParaRPr>
          </a:p>
          <a:p>
            <a:pPr>
              <a:buClr>
                <a:srgbClr val="00B050"/>
              </a:buClr>
              <a:buFont typeface="Wingdings" pitchFamily="2" charset="2"/>
              <a:buChar char="v"/>
            </a:pPr>
            <a:r>
              <a:rPr lang="en-US" sz="2400" dirty="0" smtClean="0">
                <a:latin typeface="Calibri" pitchFamily="34" charset="0"/>
                <a:cs typeface="Calibri" pitchFamily="34" charset="0"/>
              </a:rPr>
              <a:t>The process and  speed of the IT environment may affect the following</a:t>
            </a:r>
          </a:p>
          <a:p>
            <a:pPr marL="1229868" lvl="3" indent="-342900">
              <a:buClr>
                <a:srgbClr val="00B050"/>
              </a:buClr>
              <a:buFont typeface="Arial" pitchFamily="34" charset="0"/>
              <a:buChar char="•"/>
            </a:pPr>
            <a:r>
              <a:rPr lang="en-US" dirty="0" smtClean="0">
                <a:latin typeface="Calibri" pitchFamily="34" charset="0"/>
                <a:cs typeface="Calibri" pitchFamily="34" charset="0"/>
              </a:rPr>
              <a:t>The procedures followed by internal auditors for obtaining the sufficient understanding of the process and Internal Control System of the IT Environment based entity.</a:t>
            </a:r>
          </a:p>
          <a:p>
            <a:pPr marL="1229868" lvl="3" indent="-342900">
              <a:buClr>
                <a:srgbClr val="00B050"/>
              </a:buClr>
              <a:buFont typeface="Arial" pitchFamily="34" charset="0"/>
              <a:buChar char="•"/>
            </a:pPr>
            <a:r>
              <a:rPr lang="en-US" dirty="0" smtClean="0">
                <a:latin typeface="Calibri" pitchFamily="34" charset="0"/>
                <a:cs typeface="Calibri" pitchFamily="34" charset="0"/>
              </a:rPr>
              <a:t>The auditor’s review of the entity risk’s management and the continuity systems</a:t>
            </a:r>
            <a:r>
              <a:rPr lang="en-US" dirty="0" smtClean="0"/>
              <a:t>.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300" dirty="0" smtClean="0"/>
              <a:t>IT ENVIRONMENT  V/s INTERNAL AUDITORS</a:t>
            </a:r>
            <a:endParaRPr lang="en-IN" sz="3300" dirty="0"/>
          </a:p>
        </p:txBody>
      </p:sp>
    </p:spTree>
    <p:extLst>
      <p:ext uri="{BB962C8B-B14F-4D97-AF65-F5344CB8AC3E}">
        <p14:creationId xmlns:p14="http://schemas.microsoft.com/office/powerpoint/2010/main" val="2612108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33000">
              <a:srgbClr val="0070C0"/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chemeClr val="tx1"/>
              </a:buClr>
              <a:buFont typeface="Wingdings" pitchFamily="2" charset="2"/>
              <a:buChar char="v"/>
            </a:pPr>
            <a:r>
              <a:rPr lang="en-US" sz="2500" dirty="0" smtClean="0"/>
              <a:t>The Internal auditor should consider the “extent IT environment is used for collecting, Processing, classifying the financial information of the organization.</a:t>
            </a:r>
          </a:p>
          <a:p>
            <a:pPr marL="109728" indent="0">
              <a:buClr>
                <a:schemeClr val="tx1"/>
              </a:buClr>
              <a:buNone/>
            </a:pPr>
            <a:endParaRPr lang="en-US" sz="2500" dirty="0" smtClean="0"/>
          </a:p>
          <a:p>
            <a:pPr>
              <a:buClr>
                <a:schemeClr val="tx1"/>
              </a:buClr>
              <a:buFont typeface="Wingdings" pitchFamily="2" charset="2"/>
              <a:buChar char="v"/>
            </a:pPr>
            <a:r>
              <a:rPr lang="en-US" sz="2500" dirty="0" smtClean="0"/>
              <a:t>Auditor should consider existing internal control system specifically,</a:t>
            </a:r>
          </a:p>
          <a:p>
            <a:pPr marL="1401318" lvl="4" indent="-285750">
              <a:buClr>
                <a:schemeClr val="tx1"/>
              </a:buClr>
              <a:buFont typeface="Arial" pitchFamily="34" charset="0"/>
              <a:buChar char="•"/>
            </a:pPr>
            <a:r>
              <a:rPr lang="en-US" sz="1600" dirty="0" smtClean="0"/>
              <a:t>The flow of authorized, correct and </a:t>
            </a:r>
            <a:r>
              <a:rPr lang="en-US" sz="1600" smtClean="0"/>
              <a:t>complete </a:t>
            </a:r>
            <a:r>
              <a:rPr lang="en-US" sz="1600"/>
              <a:t> </a:t>
            </a:r>
            <a:r>
              <a:rPr lang="en-US" sz="1600" smtClean="0"/>
              <a:t>data </a:t>
            </a:r>
            <a:r>
              <a:rPr lang="en-US" sz="1600" dirty="0" smtClean="0"/>
              <a:t>.</a:t>
            </a:r>
          </a:p>
          <a:p>
            <a:pPr marL="1401318" lvl="4" indent="-285750">
              <a:buClr>
                <a:schemeClr val="tx1"/>
              </a:buClr>
              <a:buFont typeface="Arial" pitchFamily="34" charset="0"/>
              <a:buChar char="•"/>
            </a:pPr>
            <a:r>
              <a:rPr lang="en-US" sz="1600" dirty="0" smtClean="0"/>
              <a:t>Processing of the financial information.</a:t>
            </a:r>
          </a:p>
          <a:p>
            <a:pPr marL="1401318" lvl="4" indent="-285750">
              <a:buClr>
                <a:schemeClr val="tx1"/>
              </a:buClr>
              <a:buFont typeface="Arial" pitchFamily="34" charset="0"/>
              <a:buChar char="•"/>
            </a:pPr>
            <a:r>
              <a:rPr lang="en-US" sz="1600" dirty="0" smtClean="0"/>
              <a:t>The impact of computerized  accounting system of the entity.</a:t>
            </a:r>
          </a:p>
          <a:p>
            <a:pPr marL="886968" lvl="3" indent="0">
              <a:buClr>
                <a:schemeClr val="tx1"/>
              </a:buClr>
              <a:buNone/>
            </a:pPr>
            <a:endParaRPr lang="en-US" sz="1700" dirty="0" smtClean="0"/>
          </a:p>
          <a:p>
            <a:pPr marL="109728" indent="0">
              <a:buClr>
                <a:schemeClr val="tx1"/>
              </a:buClr>
              <a:buNone/>
            </a:pPr>
            <a:r>
              <a:rPr lang="en-US" sz="2500" dirty="0" smtClean="0"/>
              <a:t>  </a:t>
            </a:r>
            <a:endParaRPr lang="en-IN" sz="25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latin typeface="+mn-lt"/>
              </a:rPr>
              <a:t>AUDITOR’S CONSIDERATION</a:t>
            </a:r>
            <a:endParaRPr lang="en-IN" sz="3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31999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chemeClr val="bg2">
                  <a:lumMod val="25000"/>
                </a:schemeClr>
              </a:buClr>
              <a:buFont typeface="Wingdings" pitchFamily="2" charset="2"/>
              <a:buChar char="v"/>
            </a:pPr>
            <a:r>
              <a:rPr lang="en-US" dirty="0" smtClean="0"/>
              <a:t>The internal auditor should have adequate  knowledge and capacity to</a:t>
            </a:r>
          </a:p>
          <a:p>
            <a:pPr marL="1629918" lvl="5" indent="-285750">
              <a:buClr>
                <a:schemeClr val="bg2">
                  <a:lumMod val="25000"/>
                </a:schemeClr>
              </a:buClr>
              <a:buFont typeface="Arial" pitchFamily="34" charset="0"/>
              <a:buChar char="•"/>
            </a:pPr>
            <a:r>
              <a:rPr lang="en-US" dirty="0" smtClean="0"/>
              <a:t>Obtain sufficient understanding of the IT environment</a:t>
            </a:r>
          </a:p>
          <a:p>
            <a:pPr marL="1629918" lvl="5" indent="-285750">
              <a:buClr>
                <a:schemeClr val="bg2">
                  <a:lumMod val="25000"/>
                </a:schemeClr>
              </a:buClr>
              <a:buFont typeface="Arial" pitchFamily="34" charset="0"/>
              <a:buChar char="•"/>
            </a:pPr>
            <a:r>
              <a:rPr lang="en-US" dirty="0" smtClean="0"/>
              <a:t>Design and perform appropriate tasks relating to the IT environment. </a:t>
            </a:r>
            <a:endParaRPr lang="en-US" dirty="0"/>
          </a:p>
          <a:p>
            <a:pPr>
              <a:buClr>
                <a:schemeClr val="bg2">
                  <a:lumMod val="25000"/>
                </a:schemeClr>
              </a:buClr>
              <a:buFont typeface="Wingdings" pitchFamily="2" charset="2"/>
              <a:buChar char="v"/>
            </a:pPr>
            <a:r>
              <a:rPr lang="en-US" dirty="0" smtClean="0"/>
              <a:t>Auditor may use work of an expert. The expert may be a outside professional or internal audit staffs.</a:t>
            </a:r>
          </a:p>
          <a:p>
            <a:pPr>
              <a:buClr>
                <a:schemeClr val="bg2">
                  <a:lumMod val="25000"/>
                </a:schemeClr>
              </a:buClr>
              <a:buFont typeface="Wingdings" pitchFamily="2" charset="2"/>
              <a:buChar char="v"/>
            </a:pPr>
            <a:r>
              <a:rPr lang="en-US" dirty="0" smtClean="0"/>
              <a:t>If the Internal auditor uses the work of an expert, he has to follow guidelines given by “SIA 16-Using the Work of an Expert”.</a:t>
            </a:r>
          </a:p>
          <a:p>
            <a:pPr marL="109728" indent="0">
              <a:buClr>
                <a:schemeClr val="bg2">
                  <a:lumMod val="25000"/>
                </a:schemeClr>
              </a:buClr>
              <a:buNone/>
            </a:pPr>
            <a:endParaRPr lang="en-IN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QUALITIES OF AN INTERNAL AUDITOR FOR IT ENVIRONMENT</a:t>
            </a:r>
            <a:endParaRPr lang="en-IN" sz="3200" dirty="0"/>
          </a:p>
        </p:txBody>
      </p:sp>
    </p:spTree>
    <p:extLst>
      <p:ext uri="{BB962C8B-B14F-4D97-AF65-F5344CB8AC3E}">
        <p14:creationId xmlns:p14="http://schemas.microsoft.com/office/powerpoint/2010/main" val="1513260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800" dirty="0" smtClean="0">
                <a:latin typeface="Calibri" pitchFamily="34" charset="0"/>
                <a:cs typeface="Calibri" pitchFamily="34" charset="0"/>
              </a:rPr>
              <a:t>The auditor should plan the internal audit with the proper consideration of the IT environment and the risk involved in the </a:t>
            </a:r>
            <a:r>
              <a:rPr lang="en-US" sz="2800" dirty="0" err="1" smtClean="0">
                <a:latin typeface="Calibri" pitchFamily="34" charset="0"/>
                <a:cs typeface="Calibri" pitchFamily="34" charset="0"/>
              </a:rPr>
              <a:t>systemised</a:t>
            </a:r>
            <a:r>
              <a:rPr lang="en-US" sz="2800" dirty="0" smtClean="0">
                <a:latin typeface="Calibri" pitchFamily="34" charset="0"/>
                <a:cs typeface="Calibri" pitchFamily="34" charset="0"/>
              </a:rPr>
              <a:t> datas.</a:t>
            </a:r>
          </a:p>
          <a:p>
            <a:pPr marL="109728" indent="0">
              <a:buNone/>
            </a:pPr>
            <a:r>
              <a:rPr lang="en-US" sz="2800" dirty="0">
                <a:latin typeface="Calibri" pitchFamily="34" charset="0"/>
                <a:cs typeface="Calibri" pitchFamily="34" charset="0"/>
              </a:rPr>
              <a:t>	</a:t>
            </a:r>
            <a:r>
              <a:rPr lang="en-US" sz="2800" dirty="0" smtClean="0">
                <a:latin typeface="Calibri" pitchFamily="34" charset="0"/>
                <a:cs typeface="Calibri" pitchFamily="34" charset="0"/>
              </a:rPr>
              <a:t>However the Planning of an </a:t>
            </a:r>
            <a:r>
              <a:rPr lang="en-US" sz="2800" dirty="0">
                <a:latin typeface="Calibri" pitchFamily="34" charset="0"/>
                <a:cs typeface="Calibri" pitchFamily="34" charset="0"/>
              </a:rPr>
              <a:t>I</a:t>
            </a:r>
            <a:r>
              <a:rPr lang="en-US" sz="2800" dirty="0" smtClean="0">
                <a:latin typeface="Calibri" pitchFamily="34" charset="0"/>
                <a:cs typeface="Calibri" pitchFamily="34" charset="0"/>
              </a:rPr>
              <a:t>nternal audit should based on the Guidelines stipulated in “SIA-1 Planning an Internal Audit”.</a:t>
            </a:r>
          </a:p>
          <a:p>
            <a:pPr>
              <a:buFont typeface="Wingdings" pitchFamily="2" charset="2"/>
              <a:buChar char="v"/>
            </a:pPr>
            <a:r>
              <a:rPr lang="en-US" sz="2800" dirty="0" smtClean="0">
                <a:latin typeface="Calibri" pitchFamily="34" charset="0"/>
                <a:cs typeface="Calibri" pitchFamily="34" charset="0"/>
              </a:rPr>
              <a:t>While planning the internal auditor should obtain the understanding of the significance and complexities of IT activities which affect the major portion of the internal audit.</a:t>
            </a:r>
            <a:endParaRPr lang="en-IN" sz="28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PLANNING OF AN INTERNAL AUDIT</a:t>
            </a:r>
            <a:endParaRPr lang="en-IN" sz="3200" dirty="0"/>
          </a:p>
        </p:txBody>
      </p:sp>
    </p:spTree>
    <p:extLst>
      <p:ext uri="{BB962C8B-B14F-4D97-AF65-F5344CB8AC3E}">
        <p14:creationId xmlns:p14="http://schemas.microsoft.com/office/powerpoint/2010/main" val="2600678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EVALUATION OF CONTROL SYSTEM –Points to be Considered by an Auditor</a:t>
            </a:r>
            <a:endParaRPr lang="en-IN" sz="3200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7643192" cy="3941763"/>
          </a:xfrm>
        </p:spPr>
        <p:txBody>
          <a:bodyPr/>
          <a:lstStyle/>
          <a:p>
            <a:pPr>
              <a:buClr>
                <a:schemeClr val="accent4">
                  <a:lumMod val="50000"/>
                </a:schemeClr>
              </a:buClr>
              <a:buFont typeface="Wingdings" pitchFamily="2" charset="2"/>
              <a:buChar char="v"/>
            </a:pPr>
            <a:r>
              <a:rPr lang="en-US" dirty="0" smtClean="0"/>
              <a:t>Ensure that authorized, correct &amp; complete data is made available for the processing.</a:t>
            </a:r>
          </a:p>
          <a:p>
            <a:pPr>
              <a:buClr>
                <a:schemeClr val="accent4">
                  <a:lumMod val="50000"/>
                </a:schemeClr>
              </a:buClr>
              <a:buFont typeface="Wingdings" pitchFamily="2" charset="2"/>
              <a:buChar char="v"/>
            </a:pPr>
            <a:r>
              <a:rPr lang="en-US" dirty="0" smtClean="0"/>
              <a:t>Ensure that the system employed will provide timely detection and correction of errors.</a:t>
            </a:r>
          </a:p>
          <a:p>
            <a:pPr>
              <a:buClr>
                <a:schemeClr val="accent4">
                  <a:lumMod val="50000"/>
                </a:schemeClr>
              </a:buClr>
              <a:buFont typeface="Wingdings" pitchFamily="2" charset="2"/>
              <a:buChar char="v"/>
            </a:pPr>
            <a:r>
              <a:rPr lang="en-US" dirty="0" smtClean="0"/>
              <a:t>The auditor should ensure the correctness and accuracy of the output provided by the system.</a:t>
            </a:r>
          </a:p>
          <a:p>
            <a:pPr>
              <a:buClr>
                <a:schemeClr val="accent4">
                  <a:lumMod val="50000"/>
                </a:schemeClr>
              </a:buClr>
              <a:buFont typeface="Wingdings" pitchFamily="2" charset="2"/>
              <a:buChar char="v"/>
            </a:pPr>
            <a:r>
              <a:rPr lang="en-US" dirty="0" smtClean="0"/>
              <a:t>Most importantly the auditor should ensure that the system is providing the adequate data security against the frauds and viruses.</a:t>
            </a:r>
          </a:p>
          <a:p>
            <a:pPr marL="109728" indent="0">
              <a:buClr>
                <a:schemeClr val="accent4">
                  <a:lumMod val="50000"/>
                </a:schemeClr>
              </a:buClr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079563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251520" y="476672"/>
            <a:ext cx="4040188" cy="762000"/>
          </a:xfrm>
        </p:spPr>
        <p:txBody>
          <a:bodyPr/>
          <a:lstStyle/>
          <a:p>
            <a:r>
              <a:rPr lang="en-US" dirty="0" smtClean="0"/>
              <a:t>AUDIT PROCEDURES</a:t>
            </a:r>
            <a:endParaRPr lang="en-IN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half" idx="3"/>
          </p:nvPr>
        </p:nvSpPr>
        <p:spPr>
          <a:xfrm>
            <a:off x="4590722" y="476672"/>
            <a:ext cx="4536503" cy="762000"/>
          </a:xfrm>
        </p:spPr>
        <p:txBody>
          <a:bodyPr>
            <a:normAutofit/>
          </a:bodyPr>
          <a:lstStyle/>
          <a:p>
            <a:r>
              <a:rPr lang="en-US" dirty="0" smtClean="0"/>
              <a:t>REVIEW OF IT ENVIRONMENT</a:t>
            </a:r>
            <a:endParaRPr lang="en-IN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US" dirty="0" smtClean="0"/>
              <a:t>The Internal Auditor should consider the IT environment and the nature of the business while designing the audit procedures for reviewing the system, risks and control and management’s framework.</a:t>
            </a:r>
          </a:p>
          <a:p>
            <a:pPr marL="109728" indent="0">
              <a:buNone/>
            </a:pPr>
            <a:endParaRPr lang="en-IN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The internal auditor should review the SYSTEM AUDIT REPORTS of the entity conducted by Information System Auditors.</a:t>
            </a:r>
          </a:p>
          <a:p>
            <a:r>
              <a:rPr lang="en-US" dirty="0" smtClean="0"/>
              <a:t>The auditor should review the Reports of System Breach, unsuccessful Login attempts, Password compromised, Network failure and Virus attacks.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598988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Internal Auditor should document the following</a:t>
            </a:r>
          </a:p>
          <a:p>
            <a:pPr marL="1401318" lvl="4" indent="-285750">
              <a:buFont typeface="Arial" pitchFamily="34" charset="0"/>
              <a:buChar char="•"/>
            </a:pPr>
            <a:r>
              <a:rPr lang="en-US" dirty="0" smtClean="0"/>
              <a:t>Audit Plan </a:t>
            </a:r>
          </a:p>
          <a:p>
            <a:pPr marL="1401318" lvl="4" indent="-285750">
              <a:buFont typeface="Arial" pitchFamily="34" charset="0"/>
              <a:buChar char="•"/>
            </a:pPr>
            <a:r>
              <a:rPr lang="en-US" dirty="0" smtClean="0"/>
              <a:t>Audit procedure</a:t>
            </a:r>
          </a:p>
          <a:p>
            <a:pPr marL="1401318" lvl="4" indent="-285750">
              <a:buFont typeface="Arial" pitchFamily="34" charset="0"/>
              <a:buChar char="•"/>
            </a:pPr>
            <a:r>
              <a:rPr lang="en-US" dirty="0" smtClean="0"/>
              <a:t>Nature and Timing of the Audit.</a:t>
            </a:r>
          </a:p>
          <a:p>
            <a:pPr marL="1401318" lvl="4" indent="-285750">
              <a:buFont typeface="Arial" pitchFamily="34" charset="0"/>
              <a:buChar char="•"/>
            </a:pPr>
            <a:r>
              <a:rPr lang="en-US" dirty="0" smtClean="0"/>
              <a:t>Evidences and Reports collected and received during the internal audit should be documented.</a:t>
            </a:r>
          </a:p>
          <a:p>
            <a:pPr marL="1115568" lvl="4" indent="0">
              <a:buNone/>
            </a:pPr>
            <a:endParaRPr lang="en-US" dirty="0" smtClean="0"/>
          </a:p>
          <a:p>
            <a:pPr marL="886968" lvl="3" indent="0">
              <a:buNone/>
            </a:pPr>
            <a:r>
              <a:rPr lang="en-US" dirty="0" smtClean="0"/>
              <a:t>The Audit documentation should be based on the </a:t>
            </a:r>
            <a:r>
              <a:rPr lang="en-US" smtClean="0"/>
              <a:t>guidelines given </a:t>
            </a:r>
            <a:r>
              <a:rPr lang="en-US" dirty="0" smtClean="0"/>
              <a:t>by </a:t>
            </a:r>
            <a:r>
              <a:rPr lang="en-US" smtClean="0"/>
              <a:t>the “SIA-3 DOCUMENTATION”.</a:t>
            </a:r>
            <a:endParaRPr lang="en-US" dirty="0" smtClean="0"/>
          </a:p>
          <a:p>
            <a:pPr marL="886968" lvl="3" indent="0">
              <a:buNone/>
            </a:pPr>
            <a:endParaRPr lang="en-US" dirty="0"/>
          </a:p>
          <a:p>
            <a:pPr marL="886968" lvl="3" indent="0">
              <a:buNone/>
            </a:pPr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DOCUMENTATION</a:t>
            </a:r>
            <a:endParaRPr lang="en-IN" sz="3200" dirty="0"/>
          </a:p>
        </p:txBody>
      </p:sp>
    </p:spTree>
    <p:extLst>
      <p:ext uri="{BB962C8B-B14F-4D97-AF65-F5344CB8AC3E}">
        <p14:creationId xmlns:p14="http://schemas.microsoft.com/office/powerpoint/2010/main" val="4210394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224</TotalTime>
  <Words>528</Words>
  <Application>Microsoft Office PowerPoint</Application>
  <PresentationFormat>On-screen Show (4:3)</PresentationFormat>
  <Paragraphs>53</Paragraphs>
  <Slides>11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  <vt:variant>
        <vt:lpstr>Custom Shows</vt:lpstr>
      </vt:variant>
      <vt:variant>
        <vt:i4>1</vt:i4>
      </vt:variant>
    </vt:vector>
  </HeadingPairs>
  <TitlesOfParts>
    <vt:vector size="13" baseType="lpstr">
      <vt:lpstr>Concourse</vt:lpstr>
      <vt:lpstr>INTERNAL AUDIT STANDARDS</vt:lpstr>
      <vt:lpstr>INTRODUCTION </vt:lpstr>
      <vt:lpstr>IT ENVIRONMENT  V/s INTERNAL AUDITORS</vt:lpstr>
      <vt:lpstr>AUDITOR’S CONSIDERATION</vt:lpstr>
      <vt:lpstr>QUALITIES OF AN INTERNAL AUDITOR FOR IT ENVIRONMENT</vt:lpstr>
      <vt:lpstr>PLANNING OF AN INTERNAL AUDIT</vt:lpstr>
      <vt:lpstr>EVALUATION OF CONTROL SYSTEM –Points to be Considered by an Auditor</vt:lpstr>
      <vt:lpstr>PowerPoint Presentation</vt:lpstr>
      <vt:lpstr>DOCUMENTATION</vt:lpstr>
      <vt:lpstr>CONCLUSION</vt:lpstr>
      <vt:lpstr>THANK YOU</vt:lpstr>
      <vt:lpstr>Custom Show 1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rkk14</dc:creator>
  <cp:lastModifiedBy>rkk14</cp:lastModifiedBy>
  <cp:revision>32</cp:revision>
  <dcterms:created xsi:type="dcterms:W3CDTF">2013-01-23T16:15:39Z</dcterms:created>
  <dcterms:modified xsi:type="dcterms:W3CDTF">2013-01-25T04:50:22Z</dcterms:modified>
</cp:coreProperties>
</file>