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parveengarh@rediffmail.co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00200"/>
            <a:ext cx="8229600" cy="1470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09600" y="2286000"/>
            <a:ext cx="7772400" cy="1447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4400" b="1" dirty="0"/>
              <a:t>Management Information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 smtClean="0"/>
              <a:t>Drill Down Reports</a:t>
            </a:r>
            <a:r>
              <a:rPr kumimoji="0" lang="en-US" sz="36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1676398"/>
          <a:ext cx="7391400" cy="3429003"/>
        </p:xfrm>
        <a:graphic>
          <a:graphicData uri="http://schemas.openxmlformats.org/drawingml/2006/table">
            <a:tbl>
              <a:tblPr/>
              <a:tblGrid>
                <a:gridCol w="1737809"/>
                <a:gridCol w="1989331"/>
                <a:gridCol w="1903585"/>
                <a:gridCol w="1760675"/>
              </a:tblGrid>
              <a:tr h="503340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Daily Sales  Report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6283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QTR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Actual</a:t>
                      </a:r>
                      <a:b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</a:br>
                      <a:endParaRPr lang="en-US" sz="1800" b="0" i="0" u="none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Forecast/Budget</a:t>
                      </a:r>
                      <a:b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</a:br>
                      <a:endParaRPr lang="en-US" sz="1800" b="0" i="0" u="none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Variance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48761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Q1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800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900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89%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48761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Q2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1,000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1,100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91%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48761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1,800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2,000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91%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91"/>
          <p:cNvSpPr>
            <a:spLocks noChangeArrowheads="1"/>
          </p:cNvSpPr>
          <p:nvPr/>
        </p:nvSpPr>
        <p:spPr bwMode="auto">
          <a:xfrm>
            <a:off x="5943600" y="5257800"/>
            <a:ext cx="2309813" cy="9461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2075" tIns="46038" rIns="92075" bIns="46038">
            <a:spAutoFit/>
          </a:bodyPr>
          <a:lstStyle/>
          <a:p>
            <a:r>
              <a:rPr lang="en-US" sz="1800" b="1" u="sng" dirty="0"/>
              <a:t>Drill Down Reports</a:t>
            </a:r>
          </a:p>
          <a:p>
            <a:r>
              <a:rPr lang="en-US" sz="1800" dirty="0"/>
              <a:t>Provide detailed data about a situation.</a:t>
            </a:r>
            <a:r>
              <a:rPr lang="en-US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33400" y="152400"/>
            <a:ext cx="80772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Characteristics of a Management Information System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81000" y="1600200"/>
            <a:ext cx="8458200" cy="4876800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/>
          <a:p>
            <a:pPr marL="458788" marR="0" lvl="0" indent="-45878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Provides reports with fixed and standard formats</a:t>
            </a:r>
          </a:p>
          <a:p>
            <a:pPr marL="909638" marR="0" lvl="1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Hard-copy and soft-copy reports</a:t>
            </a:r>
          </a:p>
          <a:p>
            <a:pPr marL="458788" marR="0" lvl="0" indent="-45878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Uses internal data stored in the computer system</a:t>
            </a:r>
          </a:p>
          <a:p>
            <a:pPr marL="458788" marR="0" lvl="0" indent="-45878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End users can develop custom reports</a:t>
            </a:r>
          </a:p>
          <a:p>
            <a:pPr marL="458788" marR="0" lvl="0" indent="-45878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Requires formal requests from users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MIS for Competitive Advantage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angle 1027"/>
          <p:cNvSpPr txBox="1">
            <a:spLocks noChangeArrowheads="1"/>
          </p:cNvSpPr>
          <p:nvPr/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Provides support to managers as they work to achieve corporate goals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Enables managers to compare results to established company goals and identify problem areas and opportunities for improvement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MIS and Web Technology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may be made available from management information systems on a company’s intranet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Employees can use browsers and their PC to gain access to the data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Functional Aspects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685800" y="1295400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endParaRPr lang="en-US" sz="32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 is an integrated collection of functional information systems, each supporting particular functional areas.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4572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629400" y="304800"/>
            <a:ext cx="2286000" cy="1143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Functional Aspects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267200" y="609600"/>
            <a:ext cx="1981200" cy="5486400"/>
          </a:xfrm>
          <a:prstGeom prst="rect">
            <a:avLst/>
          </a:prstGeom>
          <a:solidFill>
            <a:srgbClr val="FFE6C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1600" dirty="0"/>
              <a:t>An Organization’s</a:t>
            </a:r>
            <a:br>
              <a:rPr lang="en-US" sz="1600" dirty="0"/>
            </a:br>
            <a:r>
              <a:rPr lang="en-US" sz="1600" dirty="0"/>
              <a:t>MIS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495800" y="1295400"/>
            <a:ext cx="1485900" cy="762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1600" dirty="0" smtClean="0"/>
              <a:t>Manufacturing /OPS</a:t>
            </a:r>
            <a:endParaRPr lang="en-US" sz="1600" dirty="0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610100" y="3581400"/>
            <a:ext cx="1295400" cy="762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1600"/>
              <a:t>Marketing</a:t>
            </a:r>
            <a:br>
              <a:rPr lang="en-US" sz="1600"/>
            </a:br>
            <a:r>
              <a:rPr lang="en-US" sz="1600"/>
              <a:t>MIS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610100" y="4648200"/>
            <a:ext cx="1295400" cy="762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1600"/>
              <a:t>Human</a:t>
            </a:r>
            <a:br>
              <a:rPr lang="en-US" sz="1600"/>
            </a:br>
            <a:r>
              <a:rPr lang="en-US" sz="1600"/>
              <a:t>Resources</a:t>
            </a:r>
            <a:br>
              <a:rPr lang="en-US" sz="1600"/>
            </a:br>
            <a:r>
              <a:rPr lang="en-US" sz="1600"/>
              <a:t>MIS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4610100" y="5638800"/>
            <a:ext cx="1295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1600" dirty="0"/>
              <a:t>Etc.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610100" y="2438400"/>
            <a:ext cx="1409700" cy="762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1600" dirty="0" smtClean="0"/>
              <a:t>Accounting/ Financial</a:t>
            </a:r>
            <a:br>
              <a:rPr lang="en-US" sz="1600" dirty="0" smtClean="0"/>
            </a:br>
            <a:r>
              <a:rPr lang="en-US" sz="1600" dirty="0" smtClean="0"/>
              <a:t>MIS</a:t>
            </a:r>
            <a:endParaRPr lang="en-US" sz="1600" dirty="0"/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7086600" y="2362200"/>
            <a:ext cx="1965325" cy="838200"/>
          </a:xfrm>
          <a:prstGeom prst="flowChartDocument">
            <a:avLst/>
          </a:prstGeom>
          <a:gradFill rotWithShape="0">
            <a:gsLst>
              <a:gs pos="0">
                <a:srgbClr val="FFE6CD"/>
              </a:gs>
              <a:gs pos="100000">
                <a:srgbClr val="FFF3E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en-US" sz="1400"/>
              <a:t>Drill down reports</a:t>
            </a:r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7010400" y="2743200"/>
            <a:ext cx="1965325" cy="838200"/>
          </a:xfrm>
          <a:prstGeom prst="flowChartDocument">
            <a:avLst/>
          </a:prstGeom>
          <a:gradFill rotWithShape="0">
            <a:gsLst>
              <a:gs pos="0">
                <a:srgbClr val="FFE6CD"/>
              </a:gs>
              <a:gs pos="100000">
                <a:srgbClr val="FFF3E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en-US" sz="1400"/>
              <a:t>Exception reports</a:t>
            </a: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6934200" y="3124200"/>
            <a:ext cx="1965325" cy="838200"/>
          </a:xfrm>
          <a:prstGeom prst="flowChartDocument">
            <a:avLst/>
          </a:prstGeom>
          <a:gradFill rotWithShape="0">
            <a:gsLst>
              <a:gs pos="0">
                <a:srgbClr val="FFE6CD"/>
              </a:gs>
              <a:gs pos="100000">
                <a:srgbClr val="FFF3E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en-US" sz="1400"/>
              <a:t>Demand reports</a:t>
            </a:r>
          </a:p>
        </p:txBody>
      </p:sp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6858000" y="3505200"/>
            <a:ext cx="1965325" cy="838200"/>
          </a:xfrm>
          <a:prstGeom prst="flowChartDocument">
            <a:avLst/>
          </a:prstGeom>
          <a:gradFill rotWithShape="0">
            <a:gsLst>
              <a:gs pos="0">
                <a:srgbClr val="FFE6CD"/>
              </a:gs>
              <a:gs pos="100000">
                <a:srgbClr val="FFF3E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en-US" sz="1400"/>
              <a:t>Key-indicator reports</a:t>
            </a:r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6781800" y="3886200"/>
            <a:ext cx="1965325" cy="838200"/>
          </a:xfrm>
          <a:prstGeom prst="flowChartDocument">
            <a:avLst/>
          </a:prstGeom>
          <a:gradFill rotWithShape="0">
            <a:gsLst>
              <a:gs pos="0">
                <a:srgbClr val="FFE6CD"/>
              </a:gs>
              <a:gs pos="100000">
                <a:srgbClr val="FFF3E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en-US" sz="1400"/>
              <a:t>Scheduled reports</a:t>
            </a:r>
          </a:p>
        </p:txBody>
      </p:sp>
      <p:sp>
        <p:nvSpPr>
          <p:cNvPr id="19" name="AutoShape 18"/>
          <p:cNvSpPr>
            <a:spLocks noChangeArrowheads="1"/>
          </p:cNvSpPr>
          <p:nvPr/>
        </p:nvSpPr>
        <p:spPr bwMode="auto">
          <a:xfrm>
            <a:off x="6248400" y="3048000"/>
            <a:ext cx="457200" cy="5334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E6C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AutoShape 19"/>
          <p:cNvSpPr>
            <a:spLocks noChangeArrowheads="1"/>
          </p:cNvSpPr>
          <p:nvPr/>
        </p:nvSpPr>
        <p:spPr bwMode="auto">
          <a:xfrm>
            <a:off x="2514600" y="4191000"/>
            <a:ext cx="1219200" cy="1524000"/>
          </a:xfrm>
          <a:prstGeom prst="flowChartMagneticDisk">
            <a:avLst/>
          </a:prstGeom>
          <a:gradFill rotWithShape="0">
            <a:gsLst>
              <a:gs pos="0">
                <a:srgbClr val="A0B3D4"/>
              </a:gs>
              <a:gs pos="100000">
                <a:srgbClr val="E2E8F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Databases</a:t>
            </a:r>
            <a:br>
              <a:rPr lang="en-US" sz="1400"/>
            </a:br>
            <a:r>
              <a:rPr lang="en-US" sz="1400"/>
              <a:t>of</a:t>
            </a:r>
            <a:br>
              <a:rPr lang="en-US" sz="1400"/>
            </a:br>
            <a:r>
              <a:rPr lang="en-US" sz="1400"/>
              <a:t>external</a:t>
            </a:r>
            <a:br>
              <a:rPr lang="en-US" sz="1400"/>
            </a:br>
            <a:r>
              <a:rPr lang="en-US" sz="1400"/>
              <a:t>data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auto">
          <a:xfrm>
            <a:off x="2590800" y="2286000"/>
            <a:ext cx="1143000" cy="1676400"/>
          </a:xfrm>
          <a:prstGeom prst="flowChartMagneticDisk">
            <a:avLst/>
          </a:prstGeom>
          <a:gradFill rotWithShape="0">
            <a:gsLst>
              <a:gs pos="0">
                <a:srgbClr val="A0B3D4"/>
              </a:gs>
              <a:gs pos="100000">
                <a:srgbClr val="E2E8F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Databases</a:t>
            </a:r>
            <a:br>
              <a:rPr lang="en-US" sz="1400"/>
            </a:br>
            <a:r>
              <a:rPr lang="en-US" sz="1400"/>
              <a:t>of</a:t>
            </a:r>
            <a:br>
              <a:rPr lang="en-US" sz="1400"/>
            </a:br>
            <a:r>
              <a:rPr lang="en-US" sz="1400"/>
              <a:t>valid</a:t>
            </a:r>
            <a:br>
              <a:rPr lang="en-US" sz="1400"/>
            </a:br>
            <a:r>
              <a:rPr lang="en-US" sz="1400"/>
              <a:t>transactions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723900" y="2632075"/>
            <a:ext cx="1219200" cy="990600"/>
          </a:xfrm>
          <a:prstGeom prst="rect">
            <a:avLst/>
          </a:prstGeom>
          <a:gradFill rotWithShape="0">
            <a:gsLst>
              <a:gs pos="0">
                <a:srgbClr val="A0B3D4"/>
              </a:gs>
              <a:gs pos="100000">
                <a:srgbClr val="E8EDF5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Transaction</a:t>
            </a:r>
            <a:br>
              <a:rPr lang="en-US" sz="1600"/>
            </a:br>
            <a:r>
              <a:rPr lang="en-US" sz="1600"/>
              <a:t>processing</a:t>
            </a:r>
            <a:br>
              <a:rPr lang="en-US" sz="1600"/>
            </a:br>
            <a:r>
              <a:rPr lang="en-US" sz="1600"/>
              <a:t>systems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auto">
          <a:xfrm>
            <a:off x="609600" y="4114800"/>
            <a:ext cx="1447800" cy="685800"/>
          </a:xfrm>
          <a:prstGeom prst="flowChartPunchedCard">
            <a:avLst/>
          </a:prstGeom>
          <a:gradFill rotWithShape="0">
            <a:gsLst>
              <a:gs pos="0">
                <a:srgbClr val="FFE6CD"/>
              </a:gs>
              <a:gs pos="100000">
                <a:srgbClr val="FFF4E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Business</a:t>
            </a:r>
            <a:br>
              <a:rPr lang="en-US" sz="1600"/>
            </a:br>
            <a:r>
              <a:rPr lang="en-US" sz="1600"/>
              <a:t>transactions</a:t>
            </a:r>
          </a:p>
        </p:txBody>
      </p:sp>
      <p:sp>
        <p:nvSpPr>
          <p:cNvPr id="24" name="AutoShape 23"/>
          <p:cNvSpPr>
            <a:spLocks noChangeArrowheads="1"/>
          </p:cNvSpPr>
          <p:nvPr/>
        </p:nvSpPr>
        <p:spPr bwMode="auto">
          <a:xfrm>
            <a:off x="609600" y="1524000"/>
            <a:ext cx="1447800" cy="685800"/>
          </a:xfrm>
          <a:prstGeom prst="flowChartPunchedCard">
            <a:avLst/>
          </a:prstGeom>
          <a:gradFill rotWithShape="0">
            <a:gsLst>
              <a:gs pos="0">
                <a:srgbClr val="FFE6CD"/>
              </a:gs>
              <a:gs pos="100000">
                <a:srgbClr val="FFF4E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Business</a:t>
            </a:r>
            <a:br>
              <a:rPr lang="en-US" sz="1600"/>
            </a:br>
            <a:r>
              <a:rPr lang="en-US" sz="1600"/>
              <a:t>transactions</a:t>
            </a:r>
          </a:p>
        </p:txBody>
      </p:sp>
      <p:sp>
        <p:nvSpPr>
          <p:cNvPr id="25" name="Cloud"/>
          <p:cNvSpPr>
            <a:spLocks noChangeAspect="1" noEditPoints="1" noChangeArrowheads="1"/>
          </p:cNvSpPr>
          <p:nvPr/>
        </p:nvSpPr>
        <p:spPr bwMode="auto">
          <a:xfrm>
            <a:off x="495300" y="5334000"/>
            <a:ext cx="1676400" cy="8382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0">
            <a:gsLst>
              <a:gs pos="0">
                <a:srgbClr val="FFE6CD"/>
              </a:gs>
              <a:gs pos="100000">
                <a:srgbClr val="FFE6CD">
                  <a:gamma/>
                  <a:tint val="45490"/>
                  <a:invGamma/>
                </a:srgbClr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en-US" sz="1600"/>
              <a:t>Extranet</a:t>
            </a:r>
          </a:p>
        </p:txBody>
      </p:sp>
      <p:sp>
        <p:nvSpPr>
          <p:cNvPr id="26" name="Cloud"/>
          <p:cNvSpPr>
            <a:spLocks noChangeAspect="1" noEditPoints="1" noChangeArrowheads="1"/>
          </p:cNvSpPr>
          <p:nvPr/>
        </p:nvSpPr>
        <p:spPr bwMode="auto">
          <a:xfrm>
            <a:off x="495300" y="457200"/>
            <a:ext cx="1676400" cy="8382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0">
            <a:gsLst>
              <a:gs pos="0">
                <a:srgbClr val="FFE6CD"/>
              </a:gs>
              <a:gs pos="100000">
                <a:srgbClr val="FFE6CD">
                  <a:gamma/>
                  <a:tint val="45490"/>
                  <a:invGamma/>
                </a:srgbClr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en-US" sz="1600"/>
              <a:t>Internet</a:t>
            </a:r>
          </a:p>
        </p:txBody>
      </p:sp>
      <p:cxnSp>
        <p:nvCxnSpPr>
          <p:cNvPr id="27" name="AutoShape 26"/>
          <p:cNvCxnSpPr>
            <a:cxnSpLocks noChangeShapeType="1"/>
            <a:stCxn id="22" idx="3"/>
            <a:endCxn id="21" idx="2"/>
          </p:cNvCxnSpPr>
          <p:nvPr/>
        </p:nvCxnSpPr>
        <p:spPr bwMode="auto">
          <a:xfrm flipV="1">
            <a:off x="1943100" y="3124200"/>
            <a:ext cx="647700" cy="3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" name="AutoShape 27"/>
          <p:cNvCxnSpPr>
            <a:cxnSpLocks noChangeShapeType="1"/>
            <a:stCxn id="24" idx="2"/>
            <a:endCxn id="22" idx="0"/>
          </p:cNvCxnSpPr>
          <p:nvPr/>
        </p:nvCxnSpPr>
        <p:spPr bwMode="auto">
          <a:xfrm>
            <a:off x="1333500" y="2209800"/>
            <a:ext cx="0" cy="422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9" name="AutoShape 28"/>
          <p:cNvCxnSpPr>
            <a:cxnSpLocks noChangeShapeType="1"/>
            <a:stCxn id="26" idx="1"/>
            <a:endCxn id="24" idx="0"/>
          </p:cNvCxnSpPr>
          <p:nvPr/>
        </p:nvCxnSpPr>
        <p:spPr bwMode="auto">
          <a:xfrm>
            <a:off x="1333500" y="1293813"/>
            <a:ext cx="0" cy="2301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0" name="AutoShape 29"/>
          <p:cNvCxnSpPr>
            <a:cxnSpLocks noChangeShapeType="1"/>
            <a:stCxn id="23" idx="0"/>
            <a:endCxn id="22" idx="2"/>
          </p:cNvCxnSpPr>
          <p:nvPr/>
        </p:nvCxnSpPr>
        <p:spPr bwMode="auto">
          <a:xfrm flipV="1">
            <a:off x="1333500" y="3622675"/>
            <a:ext cx="0" cy="4921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1" name="AutoShape 30"/>
          <p:cNvCxnSpPr>
            <a:cxnSpLocks noChangeShapeType="1"/>
            <a:stCxn id="25" idx="3"/>
            <a:endCxn id="23" idx="2"/>
          </p:cNvCxnSpPr>
          <p:nvPr/>
        </p:nvCxnSpPr>
        <p:spPr bwMode="auto">
          <a:xfrm flipV="1">
            <a:off x="1333500" y="4800600"/>
            <a:ext cx="0" cy="581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32" name="Line 32"/>
          <p:cNvSpPr>
            <a:spLocks noChangeShapeType="1"/>
          </p:cNvSpPr>
          <p:nvPr/>
        </p:nvSpPr>
        <p:spPr bwMode="auto">
          <a:xfrm>
            <a:off x="3733800" y="3200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33" name="Line 33"/>
          <p:cNvSpPr>
            <a:spLocks noChangeShapeType="1"/>
          </p:cNvSpPr>
          <p:nvPr/>
        </p:nvSpPr>
        <p:spPr bwMode="auto">
          <a:xfrm>
            <a:off x="3733800" y="5029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Inputs to the Financial Information System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Strategic plan or corporate policies</a:t>
            </a:r>
          </a:p>
          <a:p>
            <a:pPr marL="457200" marR="0" lvl="1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i="0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Contains major financial objective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often projects financial needs.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Transaction processing system (TPS)</a:t>
            </a:r>
          </a:p>
          <a:p>
            <a:pPr marL="457200" marR="0" lvl="1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Important financial information collected from almost every TPS - payroll, inventory control, order processing, accounts payable, accounts receivable, general ledger.</a:t>
            </a:r>
          </a:p>
          <a:p>
            <a:pPr marL="457200" marR="0" lvl="1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External sources</a:t>
            </a:r>
          </a:p>
          <a:p>
            <a:pPr marL="457200" marR="0" lvl="1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Annual reports and financial statements of competitors and general news items.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Financial MIS Subsystems and Outputs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1524000"/>
            <a:ext cx="7924800" cy="4495800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/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Financial subsystems</a:t>
            </a:r>
          </a:p>
          <a:p>
            <a:pPr marL="919163" marR="0" lvl="1" indent="-34607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Profit/loss and cost systems</a:t>
            </a:r>
          </a:p>
          <a:p>
            <a:pPr marL="919163" marR="0" lvl="1" indent="-34607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Auditing</a:t>
            </a:r>
          </a:p>
          <a:p>
            <a:pPr marL="919163" marR="0" lvl="1" indent="-34607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Internal auditing</a:t>
            </a:r>
          </a:p>
          <a:p>
            <a:pPr marL="919163" marR="0" lvl="1" indent="-34607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External auditing</a:t>
            </a:r>
          </a:p>
          <a:p>
            <a:pPr marL="919163" marR="0" lvl="1" indent="-34607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Uses and management of funds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Inputs to the Manufacturing MIS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62000" y="1752600"/>
            <a:ext cx="7620000" cy="4267200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/>
          <a:p>
            <a:pPr marL="458788" marR="0" lvl="0" indent="-458788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Strategic plan or corporate policies.</a:t>
            </a:r>
          </a:p>
          <a:p>
            <a:pPr marL="458788" marR="0" lvl="0" indent="-458788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TPS:</a:t>
            </a:r>
          </a:p>
          <a:p>
            <a:pPr marL="919163" marR="0" lvl="1" indent="-346075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Order processing</a:t>
            </a:r>
          </a:p>
          <a:p>
            <a:pPr marL="919163" marR="0" lvl="1" indent="-346075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Inventory data</a:t>
            </a:r>
          </a:p>
          <a:p>
            <a:pPr marL="919163" marR="0" lvl="1" indent="-346075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Receiving and inspecting data</a:t>
            </a:r>
          </a:p>
          <a:p>
            <a:pPr marL="919163" marR="0" lvl="1" indent="-346075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Personnel data</a:t>
            </a:r>
          </a:p>
          <a:p>
            <a:pPr marL="919163" marR="0" lvl="1" indent="-346075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Production process</a:t>
            </a:r>
          </a:p>
          <a:p>
            <a:pPr marL="458788" marR="0" lvl="0" indent="-458788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External sources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Manufacturing MIS Subsystems and Outputs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09600" y="1447800"/>
            <a:ext cx="8001000" cy="4572000"/>
          </a:xfrm>
          <a:prstGeom prst="rect">
            <a:avLst/>
          </a:prstGeom>
          <a:noFill/>
        </p:spPr>
        <p:txBody>
          <a:bodyPr vert="horz" lIns="92075" tIns="46038" rIns="92075" bIns="46038" rtlCol="0">
            <a:noAutofit/>
          </a:bodyPr>
          <a:lstStyle/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Design and engineering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Master production scheduling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Inventory control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Manufacturing resource planning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Just-in-time inventory and manufacturing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Process control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Computer-integrated manufacturing (CIM)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Quality control and testing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sng" strike="noStrike" kern="1200" cap="none" spc="0" normalizeH="0" baseline="0" noProof="0" dirty="0" smtClean="0">
              <a:ln>
                <a:noFill/>
              </a:ln>
              <a:solidFill>
                <a:schemeClr val="bg2">
                  <a:shade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shade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&gt;&gt;&gt;Management information system (MIS)&lt;&lt;&lt;</a:t>
            </a:r>
          </a:p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sng" strike="noStrike" kern="1200" cap="none" spc="0" normalizeH="0" baseline="0" noProof="0" dirty="0" smtClean="0">
              <a:ln>
                <a:noFill/>
              </a:ln>
              <a:solidFill>
                <a:schemeClr val="bg2">
                  <a:shade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2" indent="-457200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" pitchFamily="2" charset="2"/>
              <a:buChar char="ü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 MIS provides managers with information and support for effective decision making, and provides feedback on daily operations.</a:t>
            </a:r>
          </a:p>
          <a:p>
            <a:pPr marL="1371600" marR="0" lvl="2" indent="-457200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" pitchFamily="2" charset="2"/>
              <a:buChar char="ü"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2" indent="-457200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" pitchFamily="2" charset="2"/>
              <a:buChar char="ü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Output, or reports, are usually generated through accumulation of transaction processing data.</a:t>
            </a:r>
          </a:p>
          <a:p>
            <a:pPr marL="1371600" marR="0" lvl="2" indent="-457200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" pitchFamily="2" charset="2"/>
              <a:buChar char="ü"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2" indent="-457200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" pitchFamily="2" charset="2"/>
              <a:buChar char="ü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Each MIS is an integrated collection of subsystems, which are typically organized along functional lines within an organization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smtClean="0"/>
              <a:t>Inputs to Marketing MIS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angle 1027"/>
          <p:cNvSpPr txBox="1">
            <a:spLocks noChangeArrowheads="1"/>
          </p:cNvSpPr>
          <p:nvPr/>
        </p:nvSpPr>
        <p:spPr>
          <a:xfrm>
            <a:off x="685800" y="1981200"/>
            <a:ext cx="7924800" cy="4419600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/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Strategic plan and corporate policies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TPS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External sources: </a:t>
            </a:r>
          </a:p>
          <a:p>
            <a:pPr marL="858838" marR="0" lvl="1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competition</a:t>
            </a:r>
          </a:p>
          <a:p>
            <a:pPr marL="858838" marR="0" lvl="1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market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smtClean="0"/>
              <a:t>Marketing MIS Subsystems and Outputs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85800" y="1981200"/>
            <a:ext cx="8001000" cy="3962400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/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Marketing research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Product development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Promotion and advertising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Product pricing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Inputs to the Human Resource MIS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85800" y="1752600"/>
            <a:ext cx="7772400" cy="4114800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/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Strategic plan or corporate policies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TPS:</a:t>
            </a:r>
          </a:p>
          <a:p>
            <a:pPr marL="858838" marR="0" lvl="1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Payroll data</a:t>
            </a:r>
          </a:p>
          <a:p>
            <a:pPr marL="858838" marR="0" lvl="1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Order processing data</a:t>
            </a:r>
          </a:p>
          <a:p>
            <a:pPr marL="858838" marR="0" lvl="1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Personnel data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External sources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Human Resource MIS Subsystems and Outputs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85800" y="1752600"/>
            <a:ext cx="7772400" cy="4114800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/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Human resource planning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Personnel selection and recruiting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Training and skills inventory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Scheduling and job placement</a:t>
            </a:r>
          </a:p>
          <a:p>
            <a:pPr marL="458788" marR="0" lvl="0" indent="-4587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Wage and salary administration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Other MISs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3200" dirty="0" smtClean="0"/>
              <a:t>Accounting </a:t>
            </a:r>
            <a:r>
              <a:rPr lang="en-US" sz="3200" dirty="0" err="1" smtClean="0"/>
              <a:t>MISs.</a:t>
            </a:r>
            <a:endParaRPr lang="en-US" sz="3200" dirty="0" smtClean="0"/>
          </a:p>
          <a:p>
            <a:pPr lvl="0">
              <a:lnSpc>
                <a:spcPct val="9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3200" dirty="0" smtClean="0"/>
              <a:t>Geographic information systems</a:t>
            </a:r>
          </a:p>
          <a:p>
            <a:pPr lvl="0">
              <a:lnSpc>
                <a:spcPct val="9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Service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MISs.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Other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MISs.</a:t>
            </a:r>
            <a:endParaRPr lang="en-US" sz="32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71600" y="6858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Thanks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81000" y="46482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  <a:hlinkClick r:id="rId2"/>
              </a:rPr>
              <a:t>parveengarh@rediffmail.com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09873854440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3886200" y="381000"/>
            <a:ext cx="914400" cy="1905000"/>
          </a:xfrm>
          <a:prstGeom prst="can">
            <a:avLst>
              <a:gd name="adj" fmla="val 52083"/>
            </a:avLst>
          </a:prstGeom>
          <a:gradFill rotWithShape="0">
            <a:gsLst>
              <a:gs pos="0">
                <a:srgbClr val="A0B3D4"/>
              </a:gs>
              <a:gs pos="100000">
                <a:srgbClr val="E8EDF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45720" anchor="ctr"/>
          <a:lstStyle/>
          <a:p>
            <a:r>
              <a:rPr lang="en-US" sz="1600"/>
              <a:t>Corporate</a:t>
            </a:r>
          </a:p>
          <a:p>
            <a:r>
              <a:rPr lang="en-US" sz="1600"/>
              <a:t>databases</a:t>
            </a:r>
          </a:p>
          <a:p>
            <a:r>
              <a:rPr lang="en-US" sz="1600"/>
              <a:t>of</a:t>
            </a:r>
            <a:br>
              <a:rPr lang="en-US" sz="1600"/>
            </a:br>
            <a:r>
              <a:rPr lang="en-US" sz="1600"/>
              <a:t>internal</a:t>
            </a:r>
            <a:br>
              <a:rPr lang="en-US" sz="1600"/>
            </a:br>
            <a:r>
              <a:rPr lang="en-US" sz="1600"/>
              <a:t>data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4953000" y="381000"/>
            <a:ext cx="914400" cy="1905000"/>
          </a:xfrm>
          <a:prstGeom prst="can">
            <a:avLst>
              <a:gd name="adj" fmla="val 52083"/>
            </a:avLst>
          </a:prstGeom>
          <a:gradFill rotWithShape="0">
            <a:gsLst>
              <a:gs pos="0">
                <a:srgbClr val="A0B3D4"/>
              </a:gs>
              <a:gs pos="100000">
                <a:srgbClr val="E8EDF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45720" anchor="ctr"/>
          <a:lstStyle/>
          <a:p>
            <a:r>
              <a:rPr lang="en-US" sz="1600"/>
              <a:t>Databases</a:t>
            </a:r>
            <a:br>
              <a:rPr lang="en-US" sz="1600"/>
            </a:br>
            <a:r>
              <a:rPr lang="en-US" sz="1600"/>
              <a:t>of</a:t>
            </a:r>
            <a:br>
              <a:rPr lang="en-US" sz="1600"/>
            </a:br>
            <a:r>
              <a:rPr lang="en-US" sz="1600"/>
              <a:t>external</a:t>
            </a:r>
            <a:br>
              <a:rPr lang="en-US" sz="1600"/>
            </a:br>
            <a:r>
              <a:rPr lang="en-US" sz="1600"/>
              <a:t>data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124200" y="2362200"/>
            <a:ext cx="914400" cy="2286000"/>
          </a:xfrm>
          <a:prstGeom prst="can">
            <a:avLst>
              <a:gd name="adj" fmla="val 52083"/>
            </a:avLst>
          </a:prstGeom>
          <a:gradFill rotWithShape="0">
            <a:gsLst>
              <a:gs pos="0">
                <a:srgbClr val="A0B3D4"/>
              </a:gs>
              <a:gs pos="100000">
                <a:srgbClr val="E8EDF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45720" anchor="ctr"/>
          <a:lstStyle/>
          <a:p>
            <a:r>
              <a:rPr lang="en-US" sz="1200" b="1" dirty="0"/>
              <a:t>Databases</a:t>
            </a:r>
            <a:br>
              <a:rPr lang="en-US" sz="1200" b="1" dirty="0"/>
            </a:br>
            <a:r>
              <a:rPr lang="en-US" sz="1200" b="1" dirty="0"/>
              <a:t>of</a:t>
            </a:r>
            <a:br>
              <a:rPr lang="en-US" sz="1200" b="1" dirty="0"/>
            </a:br>
            <a:r>
              <a:rPr lang="en-US" sz="1200" b="1" dirty="0"/>
              <a:t>valid</a:t>
            </a:r>
            <a:br>
              <a:rPr lang="en-US" sz="1200" b="1" dirty="0"/>
            </a:br>
            <a:r>
              <a:rPr lang="en-US" sz="1200" b="1" dirty="0"/>
              <a:t>transactions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1676400" y="2895600"/>
            <a:ext cx="1143000" cy="838200"/>
          </a:xfrm>
          <a:prstGeom prst="rect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tint val="30196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1600" dirty="0"/>
              <a:t>Transaction</a:t>
            </a:r>
            <a:br>
              <a:rPr lang="en-US" sz="1600" dirty="0"/>
            </a:br>
            <a:r>
              <a:rPr lang="en-US" sz="1600" dirty="0"/>
              <a:t>processing</a:t>
            </a:r>
            <a:br>
              <a:rPr lang="en-US" sz="1600" dirty="0"/>
            </a:br>
            <a:r>
              <a:rPr lang="en-US" sz="1600" dirty="0"/>
              <a:t>systems</a:t>
            </a: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267200" y="2895600"/>
            <a:ext cx="1143000" cy="914400"/>
          </a:xfrm>
          <a:prstGeom prst="rect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tint val="30196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1600" dirty="0"/>
              <a:t>Management</a:t>
            </a:r>
            <a:br>
              <a:rPr lang="en-US" sz="1600" dirty="0"/>
            </a:br>
            <a:r>
              <a:rPr lang="en-US" sz="1600" dirty="0"/>
              <a:t>information</a:t>
            </a:r>
            <a:br>
              <a:rPr lang="en-US" sz="1600" dirty="0"/>
            </a:br>
            <a:r>
              <a:rPr lang="en-US" sz="1600" dirty="0"/>
              <a:t>systems</a:t>
            </a: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7239000" y="1752600"/>
            <a:ext cx="1143000" cy="838200"/>
          </a:xfrm>
          <a:prstGeom prst="rect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tint val="30196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1600"/>
              <a:t>Decision</a:t>
            </a:r>
            <a:br>
              <a:rPr lang="en-US" sz="1600"/>
            </a:br>
            <a:r>
              <a:rPr lang="en-US" sz="1600"/>
              <a:t>support</a:t>
            </a:r>
            <a:br>
              <a:rPr lang="en-US" sz="1600"/>
            </a:br>
            <a:r>
              <a:rPr lang="en-US" sz="1600"/>
              <a:t>systems</a:t>
            </a: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7239000" y="2895600"/>
            <a:ext cx="1143000" cy="838200"/>
          </a:xfrm>
          <a:prstGeom prst="rect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tint val="30196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1600"/>
              <a:t>Executive</a:t>
            </a:r>
            <a:br>
              <a:rPr lang="en-US" sz="1600"/>
            </a:br>
            <a:r>
              <a:rPr lang="en-US" sz="1600"/>
              <a:t>support</a:t>
            </a:r>
            <a:br>
              <a:rPr lang="en-US" sz="1600"/>
            </a:br>
            <a:r>
              <a:rPr lang="en-US" sz="1600"/>
              <a:t>systems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7239000" y="4114800"/>
            <a:ext cx="1143000" cy="838200"/>
          </a:xfrm>
          <a:prstGeom prst="rect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tint val="30196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1600"/>
              <a:t>Expert</a:t>
            </a:r>
            <a:br>
              <a:rPr lang="en-US" sz="1600"/>
            </a:br>
            <a:r>
              <a:rPr lang="en-US" sz="1600"/>
              <a:t>systems</a:t>
            </a:r>
          </a:p>
        </p:txBody>
      </p:sp>
      <p:sp>
        <p:nvSpPr>
          <p:cNvPr id="13" name="AutoShape 15"/>
          <p:cNvSpPr>
            <a:spLocks noChangeArrowheads="1"/>
          </p:cNvSpPr>
          <p:nvPr/>
        </p:nvSpPr>
        <p:spPr bwMode="auto">
          <a:xfrm>
            <a:off x="228600" y="2819400"/>
            <a:ext cx="1143000" cy="914400"/>
          </a:xfrm>
          <a:prstGeom prst="flowChartPunchedCard">
            <a:avLst/>
          </a:prstGeom>
          <a:gradFill rotWithShape="0">
            <a:gsLst>
              <a:gs pos="0">
                <a:srgbClr val="FFE6CD"/>
              </a:gs>
              <a:gs pos="100000">
                <a:srgbClr val="FFF6ED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/>
              <a:t>Business</a:t>
            </a:r>
            <a:br>
              <a:rPr lang="en-US" sz="1600" dirty="0"/>
            </a:br>
            <a:r>
              <a:rPr lang="en-US" sz="1600" dirty="0"/>
              <a:t>transactions</a:t>
            </a:r>
          </a:p>
        </p:txBody>
      </p:sp>
      <p:sp>
        <p:nvSpPr>
          <p:cNvPr id="15" name="AutoShape 23"/>
          <p:cNvSpPr>
            <a:spLocks noChangeArrowheads="1"/>
          </p:cNvSpPr>
          <p:nvPr/>
        </p:nvSpPr>
        <p:spPr bwMode="auto">
          <a:xfrm>
            <a:off x="5334000" y="4343400"/>
            <a:ext cx="1371600" cy="838200"/>
          </a:xfrm>
          <a:prstGeom prst="flowChartDocument">
            <a:avLst/>
          </a:prstGeom>
          <a:gradFill rotWithShape="0">
            <a:gsLst>
              <a:gs pos="0">
                <a:srgbClr val="FFE6CD"/>
              </a:gs>
              <a:gs pos="100000">
                <a:srgbClr val="FFFAF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tIns="18288"/>
          <a:lstStyle/>
          <a:p>
            <a:pPr algn="ctr"/>
            <a:r>
              <a:rPr lang="en-US" sz="1200"/>
              <a:t>Drill-down reports</a:t>
            </a:r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auto">
          <a:xfrm>
            <a:off x="5257800" y="4572000"/>
            <a:ext cx="1371600" cy="838200"/>
          </a:xfrm>
          <a:prstGeom prst="flowChartDocument">
            <a:avLst/>
          </a:prstGeom>
          <a:gradFill rotWithShape="0">
            <a:gsLst>
              <a:gs pos="0">
                <a:srgbClr val="FFE6CD"/>
              </a:gs>
              <a:gs pos="100000">
                <a:srgbClr val="FFFAF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tIns="18288"/>
          <a:lstStyle/>
          <a:p>
            <a:pPr algn="ctr"/>
            <a:r>
              <a:rPr lang="en-US" sz="1200"/>
              <a:t>Exception reports</a:t>
            </a:r>
          </a:p>
        </p:txBody>
      </p:sp>
      <p:sp>
        <p:nvSpPr>
          <p:cNvPr id="17" name="AutoShape 21"/>
          <p:cNvSpPr>
            <a:spLocks noChangeArrowheads="1"/>
          </p:cNvSpPr>
          <p:nvPr/>
        </p:nvSpPr>
        <p:spPr bwMode="auto">
          <a:xfrm>
            <a:off x="5181600" y="4800600"/>
            <a:ext cx="1371600" cy="838200"/>
          </a:xfrm>
          <a:prstGeom prst="flowChartDocument">
            <a:avLst/>
          </a:prstGeom>
          <a:gradFill rotWithShape="0">
            <a:gsLst>
              <a:gs pos="0">
                <a:srgbClr val="FFE6CD"/>
              </a:gs>
              <a:gs pos="100000">
                <a:srgbClr val="FFFAF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tIns="18288"/>
          <a:lstStyle/>
          <a:p>
            <a:pPr algn="ctr"/>
            <a:r>
              <a:rPr lang="en-US" sz="1200"/>
              <a:t>Demand reports</a:t>
            </a:r>
          </a:p>
        </p:txBody>
      </p:sp>
      <p:sp>
        <p:nvSpPr>
          <p:cNvPr id="18" name="AutoShape 18"/>
          <p:cNvSpPr>
            <a:spLocks noChangeArrowheads="1"/>
          </p:cNvSpPr>
          <p:nvPr/>
        </p:nvSpPr>
        <p:spPr bwMode="auto">
          <a:xfrm>
            <a:off x="5105400" y="5029200"/>
            <a:ext cx="1371600" cy="838200"/>
          </a:xfrm>
          <a:prstGeom prst="flowChartDocument">
            <a:avLst/>
          </a:prstGeom>
          <a:gradFill rotWithShape="0">
            <a:gsLst>
              <a:gs pos="0">
                <a:srgbClr val="FFE6CD"/>
              </a:gs>
              <a:gs pos="100000">
                <a:srgbClr val="FFFAF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tIns="18288"/>
          <a:lstStyle/>
          <a:p>
            <a:pPr algn="ctr"/>
            <a:r>
              <a:rPr lang="en-US" sz="1200"/>
              <a:t>Key-indicator reports</a:t>
            </a:r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5029200" y="5257800"/>
            <a:ext cx="1371600" cy="838200"/>
          </a:xfrm>
          <a:prstGeom prst="flowChartDocument">
            <a:avLst/>
          </a:prstGeom>
          <a:gradFill rotWithShape="0">
            <a:gsLst>
              <a:gs pos="0">
                <a:srgbClr val="FFE6CD"/>
              </a:gs>
              <a:gs pos="100000">
                <a:srgbClr val="FFFAF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Scheduled</a:t>
            </a:r>
            <a:br>
              <a:rPr lang="en-US" sz="1600"/>
            </a:br>
            <a:r>
              <a:rPr lang="en-US" sz="1600"/>
              <a:t>reports</a:t>
            </a:r>
          </a:p>
        </p:txBody>
      </p:sp>
      <p:cxnSp>
        <p:nvCxnSpPr>
          <p:cNvPr id="22" name="AutoShape 29"/>
          <p:cNvCxnSpPr>
            <a:cxnSpLocks noChangeShapeType="1"/>
            <a:stCxn id="13" idx="3"/>
            <a:endCxn id="7" idx="1"/>
          </p:cNvCxnSpPr>
          <p:nvPr/>
        </p:nvCxnSpPr>
        <p:spPr bwMode="auto">
          <a:xfrm>
            <a:off x="1371600" y="3276600"/>
            <a:ext cx="304800" cy="38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3" name="AutoShape 30"/>
          <p:cNvCxnSpPr>
            <a:cxnSpLocks noChangeShapeType="1"/>
            <a:stCxn id="7" idx="3"/>
            <a:endCxn id="5" idx="2"/>
          </p:cNvCxnSpPr>
          <p:nvPr/>
        </p:nvCxnSpPr>
        <p:spPr bwMode="auto">
          <a:xfrm>
            <a:off x="2819400" y="3314700"/>
            <a:ext cx="304800" cy="190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4" name="AutoShape 31"/>
          <p:cNvCxnSpPr>
            <a:cxnSpLocks noChangeShapeType="1"/>
            <a:stCxn id="5" idx="4"/>
            <a:endCxn id="8" idx="1"/>
          </p:cNvCxnSpPr>
          <p:nvPr/>
        </p:nvCxnSpPr>
        <p:spPr bwMode="auto">
          <a:xfrm flipV="1">
            <a:off x="4038600" y="3352800"/>
            <a:ext cx="2286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25" name="AutoShape 40"/>
          <p:cNvSpPr>
            <a:spLocks noChangeArrowheads="1"/>
          </p:cNvSpPr>
          <p:nvPr/>
        </p:nvSpPr>
        <p:spPr bwMode="auto">
          <a:xfrm>
            <a:off x="5791200" y="2609850"/>
            <a:ext cx="1066800" cy="1409700"/>
          </a:xfrm>
          <a:prstGeom prst="can">
            <a:avLst>
              <a:gd name="adj" fmla="val 33036"/>
            </a:avLst>
          </a:prstGeom>
          <a:gradFill rotWithShape="0">
            <a:gsLst>
              <a:gs pos="0">
                <a:srgbClr val="A0B3D4"/>
              </a:gs>
              <a:gs pos="100000">
                <a:srgbClr val="E8EDF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45720" anchor="ctr"/>
          <a:lstStyle/>
          <a:p>
            <a:r>
              <a:rPr lang="en-US" sz="1600"/>
              <a:t>Application</a:t>
            </a:r>
          </a:p>
          <a:p>
            <a:r>
              <a:rPr lang="en-US" sz="1600"/>
              <a:t>databases</a:t>
            </a:r>
          </a:p>
        </p:txBody>
      </p:sp>
      <p:cxnSp>
        <p:nvCxnSpPr>
          <p:cNvPr id="26" name="AutoShape 41"/>
          <p:cNvCxnSpPr>
            <a:cxnSpLocks noChangeShapeType="1"/>
            <a:stCxn id="8" idx="3"/>
            <a:endCxn id="25" idx="2"/>
          </p:cNvCxnSpPr>
          <p:nvPr/>
        </p:nvCxnSpPr>
        <p:spPr bwMode="auto">
          <a:xfrm flipV="1">
            <a:off x="5410200" y="3314700"/>
            <a:ext cx="381000" cy="38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7" name="AutoShape 42"/>
          <p:cNvCxnSpPr>
            <a:cxnSpLocks noChangeShapeType="1"/>
            <a:stCxn id="25" idx="4"/>
            <a:endCxn id="10" idx="1"/>
          </p:cNvCxnSpPr>
          <p:nvPr/>
        </p:nvCxnSpPr>
        <p:spPr bwMode="auto">
          <a:xfrm>
            <a:off x="6858000" y="3314700"/>
            <a:ext cx="381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" name="AutoShape 43"/>
          <p:cNvCxnSpPr>
            <a:cxnSpLocks noChangeShapeType="1"/>
            <a:stCxn id="25" idx="4"/>
            <a:endCxn id="9" idx="1"/>
          </p:cNvCxnSpPr>
          <p:nvPr/>
        </p:nvCxnSpPr>
        <p:spPr bwMode="auto">
          <a:xfrm flipV="1">
            <a:off x="6858000" y="2171700"/>
            <a:ext cx="381000" cy="11430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9" name="AutoShape 44"/>
          <p:cNvCxnSpPr>
            <a:cxnSpLocks noChangeShapeType="1"/>
            <a:stCxn id="25" idx="4"/>
            <a:endCxn id="12" idx="1"/>
          </p:cNvCxnSpPr>
          <p:nvPr/>
        </p:nvCxnSpPr>
        <p:spPr bwMode="auto">
          <a:xfrm>
            <a:off x="6858000" y="3314700"/>
            <a:ext cx="381000" cy="12192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</p:spPr>
      </p:cxnSp>
      <p:cxnSp>
        <p:nvCxnSpPr>
          <p:cNvPr id="30" name="AutoShape 46"/>
          <p:cNvCxnSpPr>
            <a:cxnSpLocks noChangeShapeType="1"/>
            <a:stCxn id="8" idx="2"/>
            <a:endCxn id="19" idx="1"/>
          </p:cNvCxnSpPr>
          <p:nvPr/>
        </p:nvCxnSpPr>
        <p:spPr bwMode="auto">
          <a:xfrm rot="16200000" flipH="1">
            <a:off x="4000500" y="4648200"/>
            <a:ext cx="1866900" cy="1905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3" name="AutoShape 49"/>
          <p:cNvCxnSpPr>
            <a:cxnSpLocks noChangeShapeType="1"/>
            <a:stCxn id="8" idx="0"/>
            <a:endCxn id="3" idx="3"/>
          </p:cNvCxnSpPr>
          <p:nvPr/>
        </p:nvCxnSpPr>
        <p:spPr bwMode="auto">
          <a:xfrm rot="16200000" flipV="1">
            <a:off x="4286250" y="2343150"/>
            <a:ext cx="609600" cy="495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34" name="AutoShape 50"/>
          <p:cNvCxnSpPr>
            <a:cxnSpLocks noChangeShapeType="1"/>
            <a:stCxn id="8" idx="0"/>
            <a:endCxn id="4" idx="3"/>
          </p:cNvCxnSpPr>
          <p:nvPr/>
        </p:nvCxnSpPr>
        <p:spPr bwMode="auto">
          <a:xfrm rot="5400000" flipH="1" flipV="1">
            <a:off x="4819650" y="2305050"/>
            <a:ext cx="609600" cy="571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37" name="TextBox 36"/>
          <p:cNvSpPr txBox="1"/>
          <p:nvPr/>
        </p:nvSpPr>
        <p:spPr>
          <a:xfrm>
            <a:off x="228600" y="228600"/>
            <a:ext cx="274320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Sources of MIS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Outputs of a MIS 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Scheduled reports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Produced periodically, or on a schedule (daily, weekly, 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   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monthly).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Key-indicator report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Summarizes the previous day’s critical activities.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Typically available at the beginning of each day.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Demand report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Gives certain information at a manager’s request.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Exception report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Automatically produced when a situation is unusual or requires management action.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Drill Down Reports</a:t>
            </a:r>
            <a:endParaRPr lang="en-US" sz="20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lvl="2">
              <a:lnSpc>
                <a:spcPct val="90000"/>
              </a:lnSpc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Provide detailed data about a situation.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Outputs of a MIS 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Scheduled reports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Produced periodically, or on a schedule (daily, weekly, 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   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monthly).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Key-indicator report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Summarizes the previous day’s critical activities.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Typically available at the beginning of each day.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Demand report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Gives certain information at a manager’s request.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Exception report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Automatically produced when a situation is unusual or requires management action.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Drill Down Reports</a:t>
            </a:r>
            <a:endParaRPr lang="en-US" sz="20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lvl="2">
              <a:lnSpc>
                <a:spcPct val="90000"/>
              </a:lnSpc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Provide detailed data about a situation.</a:t>
            </a:r>
          </a:p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600" dirty="0" smtClean="0"/>
              <a:t>Scheduled Report Example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799" y="1447798"/>
          <a:ext cx="7772400" cy="5029202"/>
        </p:xfrm>
        <a:graphic>
          <a:graphicData uri="http://schemas.openxmlformats.org/drawingml/2006/table">
            <a:tbl>
              <a:tblPr/>
              <a:tblGrid>
                <a:gridCol w="1058133"/>
                <a:gridCol w="1211283"/>
                <a:gridCol w="1159074"/>
                <a:gridCol w="1392281"/>
                <a:gridCol w="668293"/>
                <a:gridCol w="668293"/>
                <a:gridCol w="668293"/>
                <a:gridCol w="946750"/>
              </a:tblGrid>
              <a:tr h="466477">
                <a:tc gridSpan="8"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Daily Sales Detail Report</a:t>
                      </a:r>
                    </a:p>
                  </a:txBody>
                  <a:tcPr marL="8194" marR="8194" marT="8194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6477">
                <a:tc gridSpan="8">
                  <a:txBody>
                    <a:bodyPr/>
                    <a:lstStyle/>
                    <a:p>
                      <a:pPr algn="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Date</a:t>
                      </a:r>
                    </a:p>
                  </a:txBody>
                  <a:tcPr marL="8194" marR="8194" marT="8194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70276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Order</a:t>
                      </a:r>
                    </a:p>
                  </a:txBody>
                  <a:tcPr marL="8194" marR="8194" marT="8194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Customer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Sales ID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Ref No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Item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QTY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Rate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Value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451899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8194" marR="8194" marT="8194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AI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O1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Bill No 1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1,500 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451899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8194" marR="8194" marT="8194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O2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Bill No 2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B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200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4,000 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451899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8194" marR="8194" marT="8194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A3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O3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Bill No 3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C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 dirty="0">
                          <a:solidFill>
                            <a:srgbClr val="0F253F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 dirty="0">
                          <a:solidFill>
                            <a:srgbClr val="0F253F"/>
                          </a:solidFill>
                          <a:latin typeface="Arial"/>
                        </a:rPr>
                        <a:t>400 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451899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8194" marR="8194" marT="8194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A4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O4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Bill No 4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500 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451899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8194" marR="8194" marT="8194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A5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O5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Bill No 5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E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290 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466477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194" marR="8194" marT="8194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5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6,690 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600" dirty="0" smtClean="0"/>
              <a:t>Key Indicator Report Example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47800" y="1600200"/>
          <a:ext cx="6172200" cy="4800600"/>
        </p:xfrm>
        <a:graphic>
          <a:graphicData uri="http://schemas.openxmlformats.org/drawingml/2006/table">
            <a:tbl>
              <a:tblPr/>
              <a:tblGrid>
                <a:gridCol w="1606526"/>
                <a:gridCol w="1606526"/>
                <a:gridCol w="1537280"/>
                <a:gridCol w="1421868"/>
              </a:tblGrid>
              <a:tr h="546687"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 smtClean="0">
                          <a:solidFill>
                            <a:srgbClr val="FFFFFF"/>
                          </a:solidFill>
                          <a:latin typeface="Arial"/>
                        </a:rPr>
                        <a:t>Sales </a:t>
                      </a:r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Key Indicator Report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960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Sales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This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Last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Last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10762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Month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Month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Year Month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1059207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Product 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>
                          <a:solidFill>
                            <a:srgbClr val="0F253F"/>
                          </a:solidFill>
                          <a:latin typeface="Arial"/>
                        </a:rPr>
                        <a:t>1,000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900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600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1059207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Product B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1,200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1,100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800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529604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2,200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2,000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1,400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Demand Report Example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25908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Format Based on Demand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4800" y="152400"/>
            <a:ext cx="8382000" cy="6248400"/>
          </a:xfrm>
          <a:prstGeom prst="rect">
            <a:avLst/>
          </a:prstGeom>
        </p:spPr>
        <p:txBody>
          <a:bodyPr vert="horz" lIns="182880" tIns="0">
            <a:noAutofit/>
          </a:bodyPr>
          <a:lstStyle/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114300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 smtClean="0"/>
              <a:t>Exception Report Example</a:t>
            </a:r>
            <a:endParaRPr kumimoji="0" lang="en-US" sz="36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447800"/>
            <a:ext cx="7848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marR="0" lvl="2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798" y="1600201"/>
          <a:ext cx="7772401" cy="4724398"/>
        </p:xfrm>
        <a:graphic>
          <a:graphicData uri="http://schemas.openxmlformats.org/drawingml/2006/table">
            <a:tbl>
              <a:tblPr/>
              <a:tblGrid>
                <a:gridCol w="1103601"/>
                <a:gridCol w="1263333"/>
                <a:gridCol w="1208879"/>
                <a:gridCol w="1118122"/>
                <a:gridCol w="697011"/>
                <a:gridCol w="697011"/>
                <a:gridCol w="697011"/>
                <a:gridCol w="987433"/>
              </a:tblGrid>
              <a:tr h="680994">
                <a:tc gridSpan="8"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Daily Sales Detail Report (Exception Report) </a:t>
                      </a:r>
                    </a:p>
                  </a:txBody>
                  <a:tcPr marL="8546" marR="8546" marT="8546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0994">
                <a:tc gridSpan="8"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Date</a:t>
                      </a:r>
                    </a:p>
                  </a:txBody>
                  <a:tcPr marL="8546" marR="8546" marT="8546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0994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Sales &gt;</a:t>
                      </a:r>
                      <a:r>
                        <a:rPr lang="en-US" sz="1600" b="0" i="0" u="none" strike="noStrike" dirty="0" smtClean="0">
                          <a:solidFill>
                            <a:srgbClr val="FFFFFF"/>
                          </a:solidFill>
                          <a:latin typeface="Arial"/>
                        </a:rPr>
                        <a:t>1000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8546" marR="8546" marT="8546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680994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Order</a:t>
                      </a:r>
                    </a:p>
                  </a:txBody>
                  <a:tcPr marL="8546" marR="8546" marT="8546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Customer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Sales ID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Ref No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Item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QTY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Rate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Value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  <a:tr h="659714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8546" marR="8546" marT="8546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AI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O1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Bill No 1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1,500 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659714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8546" marR="8546" marT="8546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O2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Bill No 2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B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200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0F253F"/>
                          </a:solidFill>
                          <a:latin typeface="Arial"/>
                        </a:rPr>
                        <a:t>4,000 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680994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5,500 </a:t>
                      </a:r>
                    </a:p>
                  </a:txBody>
                  <a:tcPr marL="8546" marR="8546" marT="8546" marB="0">
                    <a:lnL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53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816</Words>
  <Application>Microsoft Office PowerPoint</Application>
  <PresentationFormat>On-screen Show (4:3)</PresentationFormat>
  <Paragraphs>299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Hello</dc:creator>
  <cp:lastModifiedBy>Hello</cp:lastModifiedBy>
  <cp:revision>54</cp:revision>
  <dcterms:created xsi:type="dcterms:W3CDTF">2006-08-16T00:00:00Z</dcterms:created>
  <dcterms:modified xsi:type="dcterms:W3CDTF">2012-06-11T18:12:33Z</dcterms:modified>
</cp:coreProperties>
</file>