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2" r:id="rId5"/>
    <p:sldId id="258" r:id="rId6"/>
    <p:sldId id="259" r:id="rId7"/>
    <p:sldId id="260"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C3BCBC85-A2F0-413B-965E-43BB295B1DEC}" type="datetimeFigureOut">
              <a:rPr lang="en-US" smtClean="0"/>
              <a:pPr/>
              <a:t>12/8/2016</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8A356291-0356-4F9D-ADA1-F725DCDCEF1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3BCBC85-A2F0-413B-965E-43BB295B1DEC}" type="datetimeFigureOut">
              <a:rPr lang="en-US" smtClean="0"/>
              <a:pPr/>
              <a:t>12/8/2016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A356291-0356-4F9D-ADA1-F725DCDCEF1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C3BCBC85-A2F0-413B-965E-43BB295B1DEC}" type="datetimeFigureOut">
              <a:rPr lang="en-US" smtClean="0"/>
              <a:pPr/>
              <a:t>12/8/2016</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8A356291-0356-4F9D-ADA1-F725DCDCEF1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3BCBC85-A2F0-413B-965E-43BB295B1DEC}" type="datetimeFigureOut">
              <a:rPr lang="en-US" smtClean="0"/>
              <a:pPr/>
              <a:t>12/8/2016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A356291-0356-4F9D-ADA1-F725DCDCEF1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C3BCBC85-A2F0-413B-965E-43BB295B1DEC}" type="datetimeFigureOut">
              <a:rPr lang="en-US" smtClean="0"/>
              <a:pPr/>
              <a:t>12/8/2016</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8A356291-0356-4F9D-ADA1-F725DCDCEF1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3BCBC85-A2F0-413B-965E-43BB295B1DEC}" type="datetimeFigureOut">
              <a:rPr lang="en-US" smtClean="0"/>
              <a:pPr/>
              <a:t>12/8/2016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A356291-0356-4F9D-ADA1-F725DCDCEF1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3BCBC85-A2F0-413B-965E-43BB295B1DEC}" type="datetimeFigureOut">
              <a:rPr lang="en-US" smtClean="0"/>
              <a:pPr/>
              <a:t>12/8/2016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A356291-0356-4F9D-ADA1-F725DCDCEF1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3BCBC85-A2F0-413B-965E-43BB295B1DEC}" type="datetimeFigureOut">
              <a:rPr lang="en-US" smtClean="0"/>
              <a:pPr/>
              <a:t>12/8/2016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A356291-0356-4F9D-ADA1-F725DCDCEF1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C3BCBC85-A2F0-413B-965E-43BB295B1DEC}" type="datetimeFigureOut">
              <a:rPr lang="en-US" smtClean="0"/>
              <a:pPr/>
              <a:t>12/8/2016</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8A356291-0356-4F9D-ADA1-F725DCDCEF1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3BCBC85-A2F0-413B-965E-43BB295B1DEC}" type="datetimeFigureOut">
              <a:rPr lang="en-US" smtClean="0"/>
              <a:pPr/>
              <a:t>12/8/2016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A356291-0356-4F9D-ADA1-F725DCDCEF1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C3BCBC85-A2F0-413B-965E-43BB295B1DEC}" type="datetimeFigureOut">
              <a:rPr lang="en-US" smtClean="0"/>
              <a:pPr/>
              <a:t>12/8/2016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A356291-0356-4F9D-ADA1-F725DCDCEF1F}"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C3BCBC85-A2F0-413B-965E-43BB295B1DEC}" type="datetimeFigureOut">
              <a:rPr lang="en-US" smtClean="0"/>
              <a:pPr/>
              <a:t>12/8/2016</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8A356291-0356-4F9D-ADA1-F725DCDCEF1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12000" b="1" u="sng" dirty="0" smtClean="0">
                <a:solidFill>
                  <a:schemeClr val="accent2">
                    <a:lumMod val="50000"/>
                  </a:schemeClr>
                </a:solidFill>
              </a:rPr>
              <a:t>G S T</a:t>
            </a:r>
            <a:r>
              <a:rPr lang="en-US" sz="4000" b="1" dirty="0" smtClean="0">
                <a:solidFill>
                  <a:schemeClr val="tx2">
                    <a:lumMod val="60000"/>
                    <a:lumOff val="40000"/>
                  </a:schemeClr>
                </a:solidFill>
              </a:rPr>
              <a:t/>
            </a:r>
            <a:br>
              <a:rPr lang="en-US" sz="4000" b="1" dirty="0" smtClean="0">
                <a:solidFill>
                  <a:schemeClr val="tx2">
                    <a:lumMod val="60000"/>
                    <a:lumOff val="40000"/>
                  </a:schemeClr>
                </a:solidFill>
              </a:rPr>
            </a:br>
            <a:r>
              <a:rPr lang="en-US" sz="3000" b="1" i="1" dirty="0" smtClean="0">
                <a:solidFill>
                  <a:schemeClr val="accent4">
                    <a:lumMod val="75000"/>
                  </a:schemeClr>
                </a:solidFill>
              </a:rPr>
              <a:t>(GOODS AND SERVICE TAX)</a:t>
            </a:r>
            <a:endParaRPr lang="en-US" sz="3000" b="1" i="1" dirty="0">
              <a:solidFill>
                <a:schemeClr val="accent4">
                  <a:lumMod val="75000"/>
                </a:schemeClr>
              </a:solidFill>
            </a:endParaRPr>
          </a:p>
        </p:txBody>
      </p:sp>
      <p:sp>
        <p:nvSpPr>
          <p:cNvPr id="3" name="Subtitle 2"/>
          <p:cNvSpPr>
            <a:spLocks noGrp="1"/>
          </p:cNvSpPr>
          <p:nvPr>
            <p:ph type="subTitle" idx="1"/>
          </p:nvPr>
        </p:nvSpPr>
        <p:spPr>
          <a:xfrm>
            <a:off x="381000" y="4267200"/>
            <a:ext cx="8229600" cy="1371600"/>
          </a:xfrm>
        </p:spPr>
        <p:txBody>
          <a:bodyPr>
            <a:noAutofit/>
          </a:bodyPr>
          <a:lstStyle/>
          <a:p>
            <a:r>
              <a:rPr lang="en-US" sz="6500" b="1" dirty="0" smtClean="0">
                <a:solidFill>
                  <a:schemeClr val="accent1">
                    <a:lumMod val="50000"/>
                  </a:schemeClr>
                </a:solidFill>
              </a:rPr>
              <a:t>LET’S GET PREPARED </a:t>
            </a:r>
            <a:endParaRPr lang="en-US" sz="6500" b="1" dirty="0">
              <a:solidFill>
                <a:schemeClr val="accent1">
                  <a:lumMod val="50000"/>
                </a:schemeClr>
              </a:solidFill>
            </a:endParaRPr>
          </a:p>
        </p:txBody>
      </p:sp>
    </p:spTree>
  </p:cSld>
  <p:clrMapOvr>
    <a:masterClrMapping/>
  </p:clrMapOvr>
  <p:transition advTm="5834"/>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432560"/>
          </a:xfrm>
        </p:spPr>
        <p:txBody>
          <a:bodyPr>
            <a:normAutofit/>
          </a:bodyPr>
          <a:lstStyle/>
          <a:p>
            <a:pPr algn="ctr"/>
            <a:r>
              <a:rPr lang="en-US" dirty="0" smtClean="0"/>
              <a:t>TAXATION OF IMPORTS IN GST</a:t>
            </a:r>
            <a:endParaRPr lang="en-US" dirty="0"/>
          </a:p>
        </p:txBody>
      </p:sp>
      <p:sp>
        <p:nvSpPr>
          <p:cNvPr id="3" name="Content Placeholder 2"/>
          <p:cNvSpPr>
            <a:spLocks noGrp="1"/>
          </p:cNvSpPr>
          <p:nvPr>
            <p:ph idx="1"/>
          </p:nvPr>
        </p:nvSpPr>
        <p:spPr>
          <a:xfrm>
            <a:off x="457200" y="2286000"/>
            <a:ext cx="7239000" cy="4169736"/>
          </a:xfrm>
        </p:spPr>
        <p:txBody>
          <a:bodyPr/>
          <a:lstStyle/>
          <a:p>
            <a:r>
              <a:rPr lang="en-US" i="1" dirty="0" smtClean="0">
                <a:solidFill>
                  <a:schemeClr val="accent4">
                    <a:lumMod val="50000"/>
                  </a:schemeClr>
                </a:solidFill>
              </a:rPr>
              <a:t>Imports of Goods and Services will be treated as inter-state supplies and IGST will be levied on import of goods and services into the country. The incidence of tax will follow the destination principle and the tax revenue in case of SGST will accrue to the State where the imported goods and services are consumed. Full and complete set-off will be available on the GST paid on import on goods and services.</a:t>
            </a:r>
            <a:endParaRPr lang="en-US" dirty="0">
              <a:solidFill>
                <a:schemeClr val="accent4">
                  <a:lumMod val="50000"/>
                </a:schemeClr>
              </a:solidFill>
            </a:endParaRPr>
          </a:p>
        </p:txBody>
      </p:sp>
    </p:spTree>
  </p:cSld>
  <p:clrMapOvr>
    <a:masterClrMapping/>
  </p:clrMapOvr>
  <p:transition advTm="12683"/>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432560"/>
          </a:xfrm>
        </p:spPr>
        <p:txBody>
          <a:bodyPr>
            <a:normAutofit/>
          </a:bodyPr>
          <a:lstStyle/>
          <a:p>
            <a:pPr algn="ctr"/>
            <a:r>
              <a:rPr lang="en-US" dirty="0" smtClean="0"/>
              <a:t>EXPORTS UNDER GST REGIME</a:t>
            </a:r>
            <a:endParaRPr lang="en-US" dirty="0"/>
          </a:p>
        </p:txBody>
      </p:sp>
      <p:sp>
        <p:nvSpPr>
          <p:cNvPr id="3" name="Content Placeholder 2"/>
          <p:cNvSpPr>
            <a:spLocks noGrp="1"/>
          </p:cNvSpPr>
          <p:nvPr>
            <p:ph idx="1"/>
          </p:nvPr>
        </p:nvSpPr>
        <p:spPr>
          <a:xfrm>
            <a:off x="457200" y="2438400"/>
            <a:ext cx="7239000" cy="4017336"/>
          </a:xfrm>
        </p:spPr>
        <p:txBody>
          <a:bodyPr/>
          <a:lstStyle/>
          <a:p>
            <a:r>
              <a:rPr lang="en-US" i="1" dirty="0" smtClean="0">
                <a:solidFill>
                  <a:schemeClr val="accent4">
                    <a:lumMod val="50000"/>
                  </a:schemeClr>
                </a:solidFill>
              </a:rPr>
              <a:t>Exports will be treated as zero rated supplies. No tax will be payable on exports of goods or services, however credit of input tax credit will be available and same will be available as refund to the exporters.</a:t>
            </a:r>
            <a:endParaRPr lang="en-US" dirty="0">
              <a:solidFill>
                <a:schemeClr val="accent4">
                  <a:lumMod val="50000"/>
                </a:schemeClr>
              </a:solidFill>
            </a:endParaRPr>
          </a:p>
        </p:txBody>
      </p:sp>
    </p:spTree>
  </p:cSld>
  <p:clrMapOvr>
    <a:masterClrMapping/>
  </p:clrMapOvr>
  <p:transition advTm="7394"/>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BENEFITS TO ASSESSEE	</a:t>
            </a:r>
            <a:endParaRPr lang="en-US" dirty="0"/>
          </a:p>
        </p:txBody>
      </p:sp>
      <p:sp>
        <p:nvSpPr>
          <p:cNvPr id="3" name="Content Placeholder 2"/>
          <p:cNvSpPr>
            <a:spLocks noGrp="1"/>
          </p:cNvSpPr>
          <p:nvPr>
            <p:ph idx="1"/>
          </p:nvPr>
        </p:nvSpPr>
        <p:spPr>
          <a:xfrm>
            <a:off x="457200" y="1752600"/>
            <a:ext cx="7239000" cy="4703136"/>
          </a:xfrm>
        </p:spPr>
        <p:txBody>
          <a:bodyPr>
            <a:normAutofit/>
          </a:bodyPr>
          <a:lstStyle/>
          <a:p>
            <a:r>
              <a:rPr lang="en-US" sz="2400" dirty="0" smtClean="0">
                <a:solidFill>
                  <a:schemeClr val="accent4">
                    <a:lumMod val="50000"/>
                  </a:schemeClr>
                </a:solidFill>
              </a:rPr>
              <a:t>Reduction in multiplicity of taxes.</a:t>
            </a:r>
          </a:p>
          <a:p>
            <a:r>
              <a:rPr lang="en-US" sz="2400" dirty="0" smtClean="0">
                <a:solidFill>
                  <a:schemeClr val="accent4">
                    <a:lumMod val="50000"/>
                  </a:schemeClr>
                </a:solidFill>
              </a:rPr>
              <a:t>Mitigation of cascading/ double taxation.</a:t>
            </a:r>
          </a:p>
          <a:p>
            <a:r>
              <a:rPr lang="en-US" sz="2400" dirty="0" smtClean="0">
                <a:solidFill>
                  <a:schemeClr val="accent4">
                    <a:lumMod val="50000"/>
                  </a:schemeClr>
                </a:solidFill>
              </a:rPr>
              <a:t>More efficient neutralization of taxes especially for exports.</a:t>
            </a:r>
          </a:p>
          <a:p>
            <a:r>
              <a:rPr lang="en-US" sz="2400" dirty="0" smtClean="0">
                <a:solidFill>
                  <a:schemeClr val="accent4">
                    <a:lumMod val="50000"/>
                  </a:schemeClr>
                </a:solidFill>
              </a:rPr>
              <a:t>Development of common national market.</a:t>
            </a:r>
          </a:p>
          <a:p>
            <a:r>
              <a:rPr lang="en-US" sz="2400" dirty="0" smtClean="0">
                <a:solidFill>
                  <a:schemeClr val="accent4">
                    <a:lumMod val="50000"/>
                  </a:schemeClr>
                </a:solidFill>
              </a:rPr>
              <a:t>Simpler tax regime –</a:t>
            </a:r>
          </a:p>
          <a:p>
            <a:pPr>
              <a:buNone/>
            </a:pPr>
            <a:r>
              <a:rPr lang="en-US" sz="2400" dirty="0" smtClean="0">
                <a:solidFill>
                  <a:schemeClr val="accent4">
                    <a:lumMod val="50000"/>
                  </a:schemeClr>
                </a:solidFill>
              </a:rPr>
              <a:t>     Fewer rates and exemptions.</a:t>
            </a:r>
          </a:p>
          <a:p>
            <a:pPr>
              <a:buNone/>
            </a:pPr>
            <a:r>
              <a:rPr lang="en-US" sz="2400" dirty="0" smtClean="0">
                <a:solidFill>
                  <a:schemeClr val="accent4">
                    <a:lumMod val="50000"/>
                  </a:schemeClr>
                </a:solidFill>
              </a:rPr>
              <a:t>      Conceptual clarity (Goods vs. Services).</a:t>
            </a:r>
            <a:endParaRPr lang="en-US" sz="2400" dirty="0">
              <a:solidFill>
                <a:schemeClr val="accent4">
                  <a:lumMod val="50000"/>
                </a:schemeClr>
              </a:solidFill>
            </a:endParaRPr>
          </a:p>
        </p:txBody>
      </p:sp>
    </p:spTree>
  </p:cSld>
  <p:clrMapOvr>
    <a:masterClrMapping/>
  </p:clrMapOvr>
  <p:transition advTm="3416"/>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IS GST ?</a:t>
            </a:r>
            <a:endParaRPr lang="en-US" dirty="0"/>
          </a:p>
        </p:txBody>
      </p:sp>
      <p:sp>
        <p:nvSpPr>
          <p:cNvPr id="3" name="Content Placeholder 2"/>
          <p:cNvSpPr>
            <a:spLocks noGrp="1"/>
          </p:cNvSpPr>
          <p:nvPr>
            <p:ph idx="1"/>
          </p:nvPr>
        </p:nvSpPr>
        <p:spPr>
          <a:ln>
            <a:solidFill>
              <a:schemeClr val="accent3"/>
            </a:solidFill>
          </a:ln>
        </p:spPr>
        <p:txBody>
          <a:bodyPr>
            <a:normAutofit lnSpcReduction="10000"/>
          </a:bodyPr>
          <a:lstStyle/>
          <a:p>
            <a:r>
              <a:rPr lang="en-US" i="1" dirty="0" smtClean="0">
                <a:solidFill>
                  <a:schemeClr val="accent4">
                    <a:lumMod val="75000"/>
                  </a:schemeClr>
                </a:solidFill>
              </a:rPr>
              <a:t>A </a:t>
            </a:r>
            <a:r>
              <a:rPr lang="en-US" b="1" i="1" dirty="0" smtClean="0">
                <a:solidFill>
                  <a:schemeClr val="accent4">
                    <a:lumMod val="75000"/>
                  </a:schemeClr>
                </a:solidFill>
              </a:rPr>
              <a:t>destination based </a:t>
            </a:r>
            <a:r>
              <a:rPr lang="en-US" i="1" dirty="0" smtClean="0">
                <a:solidFill>
                  <a:schemeClr val="accent4">
                    <a:lumMod val="75000"/>
                  </a:schemeClr>
                </a:solidFill>
              </a:rPr>
              <a:t>tax on consumption of goods &amp; services </a:t>
            </a:r>
            <a:r>
              <a:rPr lang="en-US" i="1" dirty="0" err="1" smtClean="0">
                <a:solidFill>
                  <a:schemeClr val="accent4">
                    <a:lumMod val="75000"/>
                  </a:schemeClr>
                </a:solidFill>
              </a:rPr>
              <a:t>i.e</a:t>
            </a:r>
            <a:r>
              <a:rPr lang="en-US" i="1" dirty="0" smtClean="0">
                <a:solidFill>
                  <a:schemeClr val="accent4">
                    <a:lumMod val="75000"/>
                  </a:schemeClr>
                </a:solidFill>
              </a:rPr>
              <a:t> </a:t>
            </a:r>
            <a:r>
              <a:rPr lang="en-US" b="1" i="1" dirty="0" smtClean="0">
                <a:solidFill>
                  <a:schemeClr val="accent4">
                    <a:lumMod val="75000"/>
                  </a:schemeClr>
                </a:solidFill>
              </a:rPr>
              <a:t>tax will be paid </a:t>
            </a:r>
            <a:r>
              <a:rPr lang="en-US" i="1" dirty="0" smtClean="0">
                <a:solidFill>
                  <a:schemeClr val="accent4">
                    <a:lumMod val="75000"/>
                  </a:schemeClr>
                </a:solidFill>
              </a:rPr>
              <a:t>to taxing authority having jurisdiction over the </a:t>
            </a:r>
            <a:r>
              <a:rPr lang="en-US" b="1" i="1" dirty="0" smtClean="0">
                <a:solidFill>
                  <a:schemeClr val="accent4">
                    <a:lumMod val="75000"/>
                  </a:schemeClr>
                </a:solidFill>
              </a:rPr>
              <a:t>place of supply </a:t>
            </a:r>
            <a:r>
              <a:rPr lang="en-US" i="1" dirty="0" smtClean="0">
                <a:solidFill>
                  <a:schemeClr val="accent4">
                    <a:lumMod val="75000"/>
                  </a:schemeClr>
                </a:solidFill>
              </a:rPr>
              <a:t>or place of consumption of such taxable goods &amp; services.</a:t>
            </a:r>
          </a:p>
          <a:p>
            <a:pPr>
              <a:buNone/>
            </a:pPr>
            <a:r>
              <a:rPr lang="en-US" i="1" dirty="0" smtClean="0">
                <a:solidFill>
                  <a:schemeClr val="accent4">
                    <a:lumMod val="75000"/>
                  </a:schemeClr>
                </a:solidFill>
              </a:rPr>
              <a:t> </a:t>
            </a:r>
          </a:p>
          <a:p>
            <a:r>
              <a:rPr lang="en-US" i="1" dirty="0" smtClean="0">
                <a:solidFill>
                  <a:schemeClr val="accent4">
                    <a:lumMod val="75000"/>
                  </a:schemeClr>
                </a:solidFill>
              </a:rPr>
              <a:t>Tax will be levied from manufacture up to final consumption, &amp; credit of taxes paid at previous stages available as setoff. </a:t>
            </a:r>
          </a:p>
          <a:p>
            <a:pPr>
              <a:buNone/>
            </a:pPr>
            <a:endParaRPr lang="en-US" i="1" dirty="0" smtClean="0">
              <a:solidFill>
                <a:schemeClr val="accent4">
                  <a:lumMod val="75000"/>
                </a:schemeClr>
              </a:solidFill>
            </a:endParaRPr>
          </a:p>
          <a:p>
            <a:pPr>
              <a:buNone/>
            </a:pPr>
            <a:r>
              <a:rPr lang="en-US" sz="2400" i="1" u="sng" dirty="0" smtClean="0">
                <a:solidFill>
                  <a:schemeClr val="accent4">
                    <a:lumMod val="75000"/>
                  </a:schemeClr>
                </a:solidFill>
                <a:latin typeface="Calibri" pitchFamily="34" charset="0"/>
                <a:cs typeface="Calibri" pitchFamily="34" charset="0"/>
              </a:rPr>
              <a:t>CONCLUSION :- </a:t>
            </a:r>
            <a:r>
              <a:rPr lang="en-US" sz="2400" b="1" i="1" u="sng" dirty="0" smtClean="0">
                <a:solidFill>
                  <a:schemeClr val="accent4">
                    <a:lumMod val="75000"/>
                  </a:schemeClr>
                </a:solidFill>
                <a:latin typeface="Calibri" pitchFamily="34" charset="0"/>
                <a:cs typeface="Calibri" pitchFamily="34" charset="0"/>
              </a:rPr>
              <a:t>only value addition will be taxed and burden of tax is to be borne by the final consumer of such goods and services</a:t>
            </a:r>
            <a:r>
              <a:rPr lang="en-US" i="1" dirty="0" smtClean="0">
                <a:solidFill>
                  <a:schemeClr val="accent4">
                    <a:lumMod val="75000"/>
                  </a:schemeClr>
                </a:solidFill>
              </a:rPr>
              <a:t>.</a:t>
            </a:r>
            <a:endParaRPr lang="en-US" dirty="0">
              <a:solidFill>
                <a:schemeClr val="accent4">
                  <a:lumMod val="75000"/>
                </a:schemeClr>
              </a:solidFill>
            </a:endParaRPr>
          </a:p>
        </p:txBody>
      </p:sp>
    </p:spTree>
  </p:cSld>
  <p:clrMapOvr>
    <a:masterClrMapping/>
  </p:clrMapOvr>
  <p:transition advTm="13042"/>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7696200" cy="2438400"/>
          </a:xfrm>
        </p:spPr>
        <p:txBody>
          <a:bodyPr>
            <a:normAutofit/>
          </a:bodyPr>
          <a:lstStyle/>
          <a:p>
            <a:pPr algn="ctr"/>
            <a:r>
              <a:rPr lang="en-US" dirty="0" smtClean="0"/>
              <a:t>MODEL OF GST PROPOSED TO BE IMPLEMENTED</a:t>
            </a:r>
            <a:br>
              <a:rPr lang="en-US" dirty="0" smtClean="0"/>
            </a:br>
            <a:r>
              <a:rPr lang="en-US" sz="2200" b="0" cap="none" dirty="0" smtClean="0"/>
              <a:t/>
            </a:r>
            <a:br>
              <a:rPr lang="en-US" sz="2200" b="0" cap="none" dirty="0" smtClean="0"/>
            </a:br>
            <a:r>
              <a:rPr lang="en-US" sz="2200" b="0" cap="none" dirty="0" smtClean="0"/>
              <a:t>(</a:t>
            </a:r>
            <a:r>
              <a:rPr lang="en-US" sz="2000" b="0" i="1" cap="none" dirty="0" smtClean="0">
                <a:solidFill>
                  <a:srgbClr val="7030A0"/>
                </a:solidFill>
                <a:latin typeface="Calibri" pitchFamily="34" charset="0"/>
                <a:cs typeface="Calibri" pitchFamily="34" charset="0"/>
              </a:rPr>
              <a:t>It will be a dual GST where the centre  </a:t>
            </a:r>
            <a:r>
              <a:rPr lang="en-US" sz="2200" b="0" i="1" cap="none" dirty="0" smtClean="0">
                <a:solidFill>
                  <a:srgbClr val="7030A0"/>
                </a:solidFill>
                <a:latin typeface="Calibri" pitchFamily="34" charset="0"/>
                <a:cs typeface="Calibri" pitchFamily="34" charset="0"/>
              </a:rPr>
              <a:t>(CGST &amp; IGST) ,</a:t>
            </a:r>
            <a:r>
              <a:rPr lang="en-US" sz="2000" b="0" i="1" cap="none" dirty="0" smtClean="0">
                <a:solidFill>
                  <a:srgbClr val="7030A0"/>
                </a:solidFill>
                <a:latin typeface="Calibri" pitchFamily="34" charset="0"/>
                <a:cs typeface="Calibri" pitchFamily="34" charset="0"/>
              </a:rPr>
              <a:t> states </a:t>
            </a:r>
            <a:r>
              <a:rPr lang="en-US" sz="2200" b="0" i="1" cap="none" dirty="0" smtClean="0">
                <a:solidFill>
                  <a:srgbClr val="7030A0"/>
                </a:solidFill>
                <a:latin typeface="Calibri" pitchFamily="34" charset="0"/>
                <a:cs typeface="Calibri" pitchFamily="34" charset="0"/>
              </a:rPr>
              <a:t>(SGST)</a:t>
            </a:r>
            <a:br>
              <a:rPr lang="en-US" sz="2200" b="0" i="1" cap="none" dirty="0" smtClean="0">
                <a:solidFill>
                  <a:srgbClr val="7030A0"/>
                </a:solidFill>
                <a:latin typeface="Calibri" pitchFamily="34" charset="0"/>
                <a:cs typeface="Calibri" pitchFamily="34" charset="0"/>
              </a:rPr>
            </a:br>
            <a:r>
              <a:rPr lang="en-US" sz="2000" b="0" i="1" cap="none" dirty="0" smtClean="0">
                <a:solidFill>
                  <a:srgbClr val="7030A0"/>
                </a:solidFill>
                <a:latin typeface="Calibri" pitchFamily="34" charset="0"/>
                <a:cs typeface="Calibri" pitchFamily="34" charset="0"/>
              </a:rPr>
              <a:t>simultaneously levying tax on a common base.</a:t>
            </a:r>
            <a:r>
              <a:rPr lang="en-US" sz="2200" b="0" i="1" cap="none" dirty="0" smtClean="0">
                <a:solidFill>
                  <a:srgbClr val="7030A0"/>
                </a:solidFill>
                <a:latin typeface="Calibri" pitchFamily="34" charset="0"/>
                <a:cs typeface="Calibri" pitchFamily="34" charset="0"/>
              </a:rPr>
              <a:t>)</a:t>
            </a:r>
            <a:endParaRPr lang="en-US" sz="2200" b="0" i="1" dirty="0">
              <a:solidFill>
                <a:srgbClr val="7030A0"/>
              </a:solidFill>
              <a:latin typeface="Calibri" pitchFamily="34" charset="0"/>
              <a:cs typeface="Calibri" pitchFamily="34" charset="0"/>
            </a:endParaRPr>
          </a:p>
        </p:txBody>
      </p:sp>
      <p:sp>
        <p:nvSpPr>
          <p:cNvPr id="3" name="Content Placeholder 2"/>
          <p:cNvSpPr>
            <a:spLocks noGrp="1"/>
          </p:cNvSpPr>
          <p:nvPr>
            <p:ph sz="half" idx="1"/>
          </p:nvPr>
        </p:nvSpPr>
        <p:spPr>
          <a:xfrm>
            <a:off x="457200" y="2971800"/>
            <a:ext cx="3520440" cy="3154363"/>
          </a:xfrm>
        </p:spPr>
        <p:txBody>
          <a:bodyPr>
            <a:normAutofit/>
          </a:bodyPr>
          <a:lstStyle/>
          <a:p>
            <a:r>
              <a:rPr lang="en-US" sz="2000" i="1" dirty="0" smtClean="0">
                <a:solidFill>
                  <a:schemeClr val="accent4">
                    <a:lumMod val="50000"/>
                  </a:schemeClr>
                </a:solidFill>
              </a:rPr>
              <a:t>The GST to be levied by the Centre on intra-State supply of goods and / or services would be called the Central GST (CGST)</a:t>
            </a:r>
          </a:p>
          <a:p>
            <a:r>
              <a:rPr lang="en-US" sz="2000" i="1" dirty="0" smtClean="0">
                <a:solidFill>
                  <a:schemeClr val="accent4">
                    <a:lumMod val="50000"/>
                  </a:schemeClr>
                </a:solidFill>
              </a:rPr>
              <a:t>Integrated GST (IGST) will be levied &amp; administered by Centre on every inter-state supply of goods and services.</a:t>
            </a:r>
            <a:endParaRPr lang="en-US" sz="2000" dirty="0">
              <a:solidFill>
                <a:schemeClr val="accent4">
                  <a:lumMod val="50000"/>
                </a:schemeClr>
              </a:solidFill>
            </a:endParaRPr>
          </a:p>
        </p:txBody>
      </p:sp>
      <p:sp>
        <p:nvSpPr>
          <p:cNvPr id="4" name="Content Placeholder 3"/>
          <p:cNvSpPr>
            <a:spLocks noGrp="1"/>
          </p:cNvSpPr>
          <p:nvPr>
            <p:ph sz="half" idx="2"/>
          </p:nvPr>
        </p:nvSpPr>
        <p:spPr>
          <a:xfrm>
            <a:off x="4178808" y="2971800"/>
            <a:ext cx="3520440" cy="3154363"/>
          </a:xfrm>
        </p:spPr>
        <p:txBody>
          <a:bodyPr>
            <a:normAutofit/>
          </a:bodyPr>
          <a:lstStyle/>
          <a:p>
            <a:r>
              <a:rPr lang="en-US" sz="2000" i="1" dirty="0" smtClean="0">
                <a:solidFill>
                  <a:schemeClr val="accent4">
                    <a:lumMod val="50000"/>
                  </a:schemeClr>
                </a:solidFill>
              </a:rPr>
              <a:t>The GST to be levied by the States on inter state supply of goods and / or services would be called the State GST (SGST).</a:t>
            </a:r>
            <a:endParaRPr lang="en-US" sz="2000" dirty="0">
              <a:solidFill>
                <a:schemeClr val="accent4">
                  <a:lumMod val="50000"/>
                </a:schemeClr>
              </a:solidFill>
            </a:endParaRPr>
          </a:p>
        </p:txBody>
      </p:sp>
    </p:spTree>
  </p:cSld>
  <p:clrMapOvr>
    <a:masterClrMapping/>
  </p:clrMapOvr>
  <p:transition advTm="11684"/>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356360"/>
          </a:xfrm>
        </p:spPr>
        <p:txBody>
          <a:bodyPr/>
          <a:lstStyle/>
          <a:p>
            <a:pPr algn="ctr"/>
            <a:r>
              <a:rPr lang="en-US" dirty="0" smtClean="0"/>
              <a:t>NEED OF DUAL GST</a:t>
            </a:r>
            <a:endParaRPr lang="en-US" dirty="0"/>
          </a:p>
        </p:txBody>
      </p:sp>
      <p:sp>
        <p:nvSpPr>
          <p:cNvPr id="3" name="Content Placeholder 2"/>
          <p:cNvSpPr>
            <a:spLocks noGrp="1"/>
          </p:cNvSpPr>
          <p:nvPr>
            <p:ph idx="1"/>
          </p:nvPr>
        </p:nvSpPr>
        <p:spPr>
          <a:xfrm>
            <a:off x="457200" y="2286000"/>
            <a:ext cx="7239000" cy="4169736"/>
          </a:xfrm>
        </p:spPr>
        <p:txBody>
          <a:bodyPr>
            <a:normAutofit lnSpcReduction="10000"/>
          </a:bodyPr>
          <a:lstStyle/>
          <a:p>
            <a:pPr algn="just"/>
            <a:r>
              <a:rPr lang="en-US" i="1" dirty="0" smtClean="0">
                <a:solidFill>
                  <a:schemeClr val="accent4">
                    <a:lumMod val="50000"/>
                  </a:schemeClr>
                </a:solidFill>
              </a:rPr>
              <a:t>India is a federal country where both the Centre and the States have been assigned the powers to levy and collect Taxes through appropriate legislation. Both the levels of Government have distinct responsibilities to perform according to the division of powers prescribed in the Constitution for which they need to raise resources. A dual GST will, therefore, be in keeping with the Constitutional requirement of fiscal federalism</a:t>
            </a:r>
          </a:p>
          <a:p>
            <a:pPr algn="just"/>
            <a:endParaRPr lang="en-US" i="1" dirty="0" smtClean="0">
              <a:solidFill>
                <a:schemeClr val="accent4">
                  <a:lumMod val="50000"/>
                </a:schemeClr>
              </a:solidFill>
            </a:endParaRPr>
          </a:p>
          <a:p>
            <a:pPr algn="ctr">
              <a:buNone/>
            </a:pPr>
            <a:r>
              <a:rPr lang="en-US" sz="2200" i="1" u="sng" dirty="0" smtClean="0">
                <a:solidFill>
                  <a:schemeClr val="accent4">
                    <a:lumMod val="50000"/>
                  </a:schemeClr>
                </a:solidFill>
                <a:latin typeface="Calibri" pitchFamily="34" charset="0"/>
                <a:cs typeface="Calibri" pitchFamily="34" charset="0"/>
              </a:rPr>
              <a:t>Centre will levy and administer CGST &amp; IGST while respective states will levy and administer SGST.</a:t>
            </a:r>
            <a:endParaRPr lang="en-US" sz="2200" u="sng" dirty="0">
              <a:solidFill>
                <a:schemeClr val="accent4">
                  <a:lumMod val="50000"/>
                </a:schemeClr>
              </a:solidFill>
              <a:latin typeface="Calibri" pitchFamily="34" charset="0"/>
              <a:cs typeface="Calibri" pitchFamily="34" charset="0"/>
            </a:endParaRPr>
          </a:p>
        </p:txBody>
      </p:sp>
    </p:spTree>
  </p:cSld>
  <p:clrMapOvr>
    <a:masterClrMapping/>
  </p:clrMapOvr>
  <p:transition advTm="10499"/>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90600"/>
            <a:ext cx="6553200" cy="1524000"/>
          </a:xfrm>
        </p:spPr>
        <p:txBody>
          <a:bodyPr>
            <a:normAutofit/>
          </a:bodyPr>
          <a:lstStyle/>
          <a:p>
            <a:pPr algn="ctr"/>
            <a:r>
              <a:rPr lang="en-US" dirty="0" smtClean="0"/>
              <a:t>NO </a:t>
            </a:r>
            <a:r>
              <a:rPr lang="en-US" dirty="0" err="1" smtClean="0"/>
              <a:t>gst</a:t>
            </a:r>
            <a:r>
              <a:rPr lang="en-US" dirty="0" smtClean="0"/>
              <a:t> on following goods </a:t>
            </a:r>
            <a:endParaRPr lang="en-US" dirty="0"/>
          </a:p>
        </p:txBody>
      </p:sp>
      <p:sp>
        <p:nvSpPr>
          <p:cNvPr id="3" name="Content Placeholder 2"/>
          <p:cNvSpPr>
            <a:spLocks noGrp="1"/>
          </p:cNvSpPr>
          <p:nvPr>
            <p:ph idx="1"/>
          </p:nvPr>
        </p:nvSpPr>
        <p:spPr>
          <a:xfrm>
            <a:off x="457200" y="2819400"/>
            <a:ext cx="7239000" cy="3636336"/>
          </a:xfrm>
        </p:spPr>
        <p:txBody>
          <a:bodyPr>
            <a:normAutofit fontScale="92500"/>
          </a:bodyPr>
          <a:lstStyle/>
          <a:p>
            <a:r>
              <a:rPr lang="en-US" dirty="0" smtClean="0">
                <a:solidFill>
                  <a:schemeClr val="accent4">
                    <a:lumMod val="75000"/>
                  </a:schemeClr>
                </a:solidFill>
              </a:rPr>
              <a:t>Alcohol for human consumption</a:t>
            </a:r>
          </a:p>
          <a:p>
            <a:r>
              <a:rPr lang="en-US" dirty="0" smtClean="0">
                <a:solidFill>
                  <a:schemeClr val="accent4">
                    <a:lumMod val="75000"/>
                  </a:schemeClr>
                </a:solidFill>
              </a:rPr>
              <a:t>Petrol &amp; </a:t>
            </a:r>
            <a:r>
              <a:rPr lang="en-US" dirty="0" err="1" smtClean="0">
                <a:solidFill>
                  <a:schemeClr val="accent4">
                    <a:lumMod val="75000"/>
                  </a:schemeClr>
                </a:solidFill>
              </a:rPr>
              <a:t>Petrolium</a:t>
            </a:r>
            <a:r>
              <a:rPr lang="en-US" dirty="0" smtClean="0">
                <a:solidFill>
                  <a:schemeClr val="accent4">
                    <a:lumMod val="75000"/>
                  </a:schemeClr>
                </a:solidFill>
              </a:rPr>
              <a:t> products</a:t>
            </a:r>
          </a:p>
          <a:p>
            <a:r>
              <a:rPr lang="en-US" dirty="0" smtClean="0">
                <a:solidFill>
                  <a:schemeClr val="accent4">
                    <a:lumMod val="75000"/>
                  </a:schemeClr>
                </a:solidFill>
              </a:rPr>
              <a:t>Electricity</a:t>
            </a:r>
          </a:p>
          <a:p>
            <a:r>
              <a:rPr lang="en-US" dirty="0" smtClean="0">
                <a:solidFill>
                  <a:schemeClr val="accent4">
                    <a:lumMod val="75000"/>
                  </a:schemeClr>
                </a:solidFill>
              </a:rPr>
              <a:t>Natural gas</a:t>
            </a:r>
          </a:p>
          <a:p>
            <a:r>
              <a:rPr lang="en-US" dirty="0" smtClean="0">
                <a:solidFill>
                  <a:schemeClr val="accent4">
                    <a:lumMod val="75000"/>
                  </a:schemeClr>
                </a:solidFill>
              </a:rPr>
              <a:t>Aviation turbine fuel</a:t>
            </a:r>
          </a:p>
          <a:p>
            <a:r>
              <a:rPr lang="en-US" dirty="0" smtClean="0">
                <a:solidFill>
                  <a:schemeClr val="accent4">
                    <a:lumMod val="75000"/>
                  </a:schemeClr>
                </a:solidFill>
              </a:rPr>
              <a:t>High speed diesel</a:t>
            </a:r>
          </a:p>
          <a:p>
            <a:pPr>
              <a:buNone/>
            </a:pPr>
            <a:endParaRPr lang="en-US" dirty="0" smtClean="0">
              <a:solidFill>
                <a:schemeClr val="accent4">
                  <a:lumMod val="75000"/>
                </a:schemeClr>
              </a:solidFill>
            </a:endParaRPr>
          </a:p>
          <a:p>
            <a:pPr>
              <a:buNone/>
            </a:pPr>
            <a:r>
              <a:rPr lang="en-US" sz="2200" b="1" i="1" u="sng" dirty="0" smtClean="0">
                <a:solidFill>
                  <a:schemeClr val="accent4">
                    <a:lumMod val="75000"/>
                  </a:schemeClr>
                </a:solidFill>
              </a:rPr>
              <a:t>Existing taxation system as applicable on above commodities</a:t>
            </a:r>
            <a:r>
              <a:rPr lang="en-US" sz="2200" i="1" u="sng" dirty="0" smtClean="0">
                <a:solidFill>
                  <a:schemeClr val="accent4">
                    <a:lumMod val="75000"/>
                  </a:schemeClr>
                </a:solidFill>
              </a:rPr>
              <a:t>.</a:t>
            </a:r>
          </a:p>
          <a:p>
            <a:endParaRPr lang="en-US" dirty="0">
              <a:solidFill>
                <a:schemeClr val="accent4">
                  <a:lumMod val="75000"/>
                </a:schemeClr>
              </a:solidFill>
            </a:endParaRPr>
          </a:p>
        </p:txBody>
      </p:sp>
    </p:spTree>
  </p:cSld>
  <p:clrMapOvr>
    <a:masterClrMapping/>
  </p:clrMapOvr>
  <p:transition advTm="7878"/>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822960"/>
          </a:xfrm>
        </p:spPr>
        <p:txBody>
          <a:bodyPr>
            <a:normAutofit fontScale="90000"/>
          </a:bodyPr>
          <a:lstStyle/>
          <a:p>
            <a:r>
              <a:rPr lang="en-US" dirty="0" smtClean="0"/>
              <a:t>Taxes merged in </a:t>
            </a:r>
            <a:r>
              <a:rPr lang="en-US" dirty="0" err="1" smtClean="0"/>
              <a:t>gst</a:t>
            </a:r>
            <a:r>
              <a:rPr lang="en-US" dirty="0" smtClean="0"/>
              <a:t> model</a:t>
            </a:r>
            <a:endParaRPr lang="en-US" dirty="0"/>
          </a:p>
        </p:txBody>
      </p:sp>
      <p:sp>
        <p:nvSpPr>
          <p:cNvPr id="3" name="Content Placeholder 2"/>
          <p:cNvSpPr>
            <a:spLocks noGrp="1"/>
          </p:cNvSpPr>
          <p:nvPr>
            <p:ph sz="half" idx="1"/>
          </p:nvPr>
        </p:nvSpPr>
        <p:spPr>
          <a:xfrm>
            <a:off x="152400" y="1524000"/>
            <a:ext cx="4191000" cy="4602163"/>
          </a:xfrm>
        </p:spPr>
        <p:txBody>
          <a:bodyPr>
            <a:normAutofit fontScale="77500" lnSpcReduction="20000"/>
          </a:bodyPr>
          <a:lstStyle/>
          <a:p>
            <a:pPr>
              <a:buNone/>
            </a:pPr>
            <a:r>
              <a:rPr lang="en-US" sz="2600" b="1" i="1" u="sng" dirty="0" smtClean="0">
                <a:solidFill>
                  <a:schemeClr val="accent4">
                    <a:lumMod val="75000"/>
                  </a:schemeClr>
                </a:solidFill>
              </a:rPr>
              <a:t>Levy by Central government </a:t>
            </a:r>
          </a:p>
          <a:p>
            <a:pPr>
              <a:buNone/>
            </a:pPr>
            <a:endParaRPr lang="en-US" sz="2600" i="1" u="sng" dirty="0" smtClean="0">
              <a:solidFill>
                <a:schemeClr val="accent4">
                  <a:lumMod val="75000"/>
                </a:schemeClr>
              </a:solidFill>
            </a:endParaRPr>
          </a:p>
          <a:p>
            <a:r>
              <a:rPr lang="en-US" sz="2400" i="1" dirty="0" smtClean="0">
                <a:solidFill>
                  <a:schemeClr val="accent4">
                    <a:lumMod val="75000"/>
                  </a:schemeClr>
                </a:solidFill>
              </a:rPr>
              <a:t>Central Excise duty</a:t>
            </a:r>
          </a:p>
          <a:p>
            <a:r>
              <a:rPr lang="en-US" sz="2400" i="1" dirty="0" smtClean="0">
                <a:solidFill>
                  <a:schemeClr val="accent4">
                    <a:lumMod val="75000"/>
                  </a:schemeClr>
                </a:solidFill>
              </a:rPr>
              <a:t>Duties of Excise (Medicinal and Toilet Preparations)</a:t>
            </a:r>
          </a:p>
          <a:p>
            <a:r>
              <a:rPr lang="en-US" sz="2400" i="1" dirty="0" smtClean="0">
                <a:solidFill>
                  <a:schemeClr val="accent4">
                    <a:lumMod val="75000"/>
                  </a:schemeClr>
                </a:solidFill>
              </a:rPr>
              <a:t>Additional Duties of Excise (Goods of Special Importance)</a:t>
            </a:r>
          </a:p>
          <a:p>
            <a:r>
              <a:rPr lang="en-US" sz="2400" i="1" dirty="0" smtClean="0">
                <a:solidFill>
                  <a:schemeClr val="accent4">
                    <a:lumMod val="75000"/>
                  </a:schemeClr>
                </a:solidFill>
              </a:rPr>
              <a:t>Additional Duties of Excise (Textiles and Textile Products)</a:t>
            </a:r>
          </a:p>
          <a:p>
            <a:r>
              <a:rPr lang="en-US" sz="2400" i="1" dirty="0" smtClean="0">
                <a:solidFill>
                  <a:schemeClr val="accent4">
                    <a:lumMod val="75000"/>
                  </a:schemeClr>
                </a:solidFill>
              </a:rPr>
              <a:t>Additional Duties of Customs </a:t>
            </a:r>
          </a:p>
          <a:p>
            <a:r>
              <a:rPr lang="en-US" sz="2400" i="1" dirty="0" smtClean="0">
                <a:solidFill>
                  <a:schemeClr val="accent4">
                    <a:lumMod val="75000"/>
                  </a:schemeClr>
                </a:solidFill>
              </a:rPr>
              <a:t>Special Additional Duty of Customs </a:t>
            </a:r>
          </a:p>
          <a:p>
            <a:r>
              <a:rPr lang="en-US" sz="2400" i="1" dirty="0" smtClean="0">
                <a:solidFill>
                  <a:schemeClr val="accent4">
                    <a:lumMod val="75000"/>
                  </a:schemeClr>
                </a:solidFill>
              </a:rPr>
              <a:t>Service Tax</a:t>
            </a:r>
          </a:p>
          <a:p>
            <a:r>
              <a:rPr lang="en-US" sz="2400" i="1" dirty="0" smtClean="0">
                <a:solidFill>
                  <a:schemeClr val="accent4">
                    <a:lumMod val="75000"/>
                  </a:schemeClr>
                </a:solidFill>
              </a:rPr>
              <a:t>Central Surcharges and </a:t>
            </a:r>
            <a:r>
              <a:rPr lang="en-US" sz="2400" i="1" dirty="0" err="1" smtClean="0">
                <a:solidFill>
                  <a:schemeClr val="accent4">
                    <a:lumMod val="75000"/>
                  </a:schemeClr>
                </a:solidFill>
              </a:rPr>
              <a:t>Cess</a:t>
            </a:r>
            <a:r>
              <a:rPr lang="en-US" sz="2400" i="1" dirty="0" smtClean="0">
                <a:solidFill>
                  <a:schemeClr val="accent4">
                    <a:lumMod val="75000"/>
                  </a:schemeClr>
                </a:solidFill>
              </a:rPr>
              <a:t> so far as they relate to supply of goods and services</a:t>
            </a:r>
            <a:endParaRPr lang="en-US" sz="2400" i="1" u="sng" dirty="0">
              <a:solidFill>
                <a:schemeClr val="accent4">
                  <a:lumMod val="75000"/>
                </a:schemeClr>
              </a:solidFill>
            </a:endParaRPr>
          </a:p>
        </p:txBody>
      </p:sp>
      <p:sp>
        <p:nvSpPr>
          <p:cNvPr id="4" name="Content Placeholder 3"/>
          <p:cNvSpPr>
            <a:spLocks noGrp="1"/>
          </p:cNvSpPr>
          <p:nvPr>
            <p:ph sz="half" idx="2"/>
          </p:nvPr>
        </p:nvSpPr>
        <p:spPr>
          <a:xfrm>
            <a:off x="4191000" y="1524000"/>
            <a:ext cx="3657600" cy="4602163"/>
          </a:xfrm>
        </p:spPr>
        <p:txBody>
          <a:bodyPr>
            <a:normAutofit fontScale="77500" lnSpcReduction="20000"/>
          </a:bodyPr>
          <a:lstStyle/>
          <a:p>
            <a:pPr>
              <a:buNone/>
            </a:pPr>
            <a:r>
              <a:rPr lang="en-US" sz="2600" b="1" dirty="0" smtClean="0">
                <a:solidFill>
                  <a:schemeClr val="accent4">
                    <a:lumMod val="75000"/>
                  </a:schemeClr>
                </a:solidFill>
              </a:rPr>
              <a:t> </a:t>
            </a:r>
            <a:r>
              <a:rPr lang="en-US" sz="2600" b="1" i="1" u="sng" dirty="0" smtClean="0">
                <a:solidFill>
                  <a:schemeClr val="accent4">
                    <a:lumMod val="75000"/>
                  </a:schemeClr>
                </a:solidFill>
              </a:rPr>
              <a:t>Levy by State government</a:t>
            </a:r>
          </a:p>
          <a:p>
            <a:pPr>
              <a:buNone/>
            </a:pPr>
            <a:endParaRPr lang="en-US" sz="2600" i="1" u="sng" dirty="0" smtClean="0">
              <a:solidFill>
                <a:schemeClr val="accent4">
                  <a:lumMod val="75000"/>
                </a:schemeClr>
              </a:solidFill>
            </a:endParaRPr>
          </a:p>
          <a:p>
            <a:r>
              <a:rPr lang="en-US" sz="2400" i="1" dirty="0" smtClean="0">
                <a:solidFill>
                  <a:schemeClr val="accent4">
                    <a:lumMod val="75000"/>
                  </a:schemeClr>
                </a:solidFill>
              </a:rPr>
              <a:t>State VAT</a:t>
            </a:r>
          </a:p>
          <a:p>
            <a:r>
              <a:rPr lang="en-US" sz="2400" i="1" dirty="0" smtClean="0">
                <a:solidFill>
                  <a:schemeClr val="accent4">
                    <a:lumMod val="75000"/>
                  </a:schemeClr>
                </a:solidFill>
              </a:rPr>
              <a:t>Central Sales Tax</a:t>
            </a:r>
          </a:p>
          <a:p>
            <a:r>
              <a:rPr lang="en-US" sz="2400" i="1" dirty="0" smtClean="0">
                <a:solidFill>
                  <a:schemeClr val="accent4">
                    <a:lumMod val="75000"/>
                  </a:schemeClr>
                </a:solidFill>
              </a:rPr>
              <a:t>Luxury Tax</a:t>
            </a:r>
          </a:p>
          <a:p>
            <a:r>
              <a:rPr lang="en-US" sz="2400" i="1" dirty="0" smtClean="0">
                <a:solidFill>
                  <a:schemeClr val="accent4">
                    <a:lumMod val="75000"/>
                  </a:schemeClr>
                </a:solidFill>
              </a:rPr>
              <a:t>Entry Tax (all forms)</a:t>
            </a:r>
          </a:p>
          <a:p>
            <a:r>
              <a:rPr lang="en-US" sz="2400" i="1" dirty="0" smtClean="0">
                <a:solidFill>
                  <a:schemeClr val="accent4">
                    <a:lumMod val="75000"/>
                  </a:schemeClr>
                </a:solidFill>
              </a:rPr>
              <a:t>Entertainment and Amusement Tax (except levied by the local bodies)</a:t>
            </a:r>
          </a:p>
          <a:p>
            <a:r>
              <a:rPr lang="en-US" sz="2400" i="1" dirty="0" smtClean="0">
                <a:solidFill>
                  <a:schemeClr val="accent4">
                    <a:lumMod val="75000"/>
                  </a:schemeClr>
                </a:solidFill>
              </a:rPr>
              <a:t>Taxes on advertisements</a:t>
            </a:r>
          </a:p>
          <a:p>
            <a:r>
              <a:rPr lang="en-US" sz="2400" i="1" dirty="0" smtClean="0">
                <a:solidFill>
                  <a:schemeClr val="accent4">
                    <a:lumMod val="75000"/>
                  </a:schemeClr>
                </a:solidFill>
              </a:rPr>
              <a:t>Purchase Tax</a:t>
            </a:r>
          </a:p>
          <a:p>
            <a:r>
              <a:rPr lang="en-US" sz="2400" i="1" dirty="0" smtClean="0">
                <a:solidFill>
                  <a:schemeClr val="accent4">
                    <a:lumMod val="75000"/>
                  </a:schemeClr>
                </a:solidFill>
              </a:rPr>
              <a:t>Taxes on lotteries, betting and gambling</a:t>
            </a:r>
          </a:p>
          <a:p>
            <a:r>
              <a:rPr lang="en-US" sz="2400" i="1" dirty="0" smtClean="0">
                <a:solidFill>
                  <a:schemeClr val="accent4">
                    <a:lumMod val="75000"/>
                  </a:schemeClr>
                </a:solidFill>
              </a:rPr>
              <a:t>State Surcharges and </a:t>
            </a:r>
            <a:r>
              <a:rPr lang="en-US" sz="2400" i="1" dirty="0" err="1" smtClean="0">
                <a:solidFill>
                  <a:schemeClr val="accent4">
                    <a:lumMod val="75000"/>
                  </a:schemeClr>
                </a:solidFill>
              </a:rPr>
              <a:t>Cess</a:t>
            </a:r>
            <a:r>
              <a:rPr lang="en-US" sz="2400" i="1" dirty="0" smtClean="0">
                <a:solidFill>
                  <a:schemeClr val="accent4">
                    <a:lumMod val="75000"/>
                  </a:schemeClr>
                </a:solidFill>
              </a:rPr>
              <a:t> so far as they relate to supply of goods and services</a:t>
            </a:r>
            <a:endParaRPr lang="en-US" sz="2400" i="1" u="sng" dirty="0">
              <a:solidFill>
                <a:schemeClr val="accent4">
                  <a:lumMod val="75000"/>
                </a:schemeClr>
              </a:solidFill>
            </a:endParaRPr>
          </a:p>
        </p:txBody>
      </p:sp>
    </p:spTree>
  </p:cSld>
  <p:clrMapOvr>
    <a:masterClrMapping/>
  </p:clrMapOvr>
  <p:transition advTm="19765"/>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Threshold limits </a:t>
            </a:r>
            <a:endParaRPr lang="en-US" dirty="0"/>
          </a:p>
        </p:txBody>
      </p:sp>
      <p:sp>
        <p:nvSpPr>
          <p:cNvPr id="3" name="Content Placeholder 2"/>
          <p:cNvSpPr>
            <a:spLocks noGrp="1"/>
          </p:cNvSpPr>
          <p:nvPr>
            <p:ph idx="1"/>
          </p:nvPr>
        </p:nvSpPr>
        <p:spPr/>
        <p:txBody>
          <a:bodyPr>
            <a:normAutofit fontScale="92500" lnSpcReduction="10000"/>
          </a:bodyPr>
          <a:lstStyle/>
          <a:p>
            <a:r>
              <a:rPr lang="en-US" i="1" dirty="0" smtClean="0">
                <a:solidFill>
                  <a:schemeClr val="accent4">
                    <a:lumMod val="50000"/>
                  </a:schemeClr>
                </a:solidFill>
              </a:rPr>
              <a:t>Tax payers with an aggregate turnover in a financial year up to [Rs.10 </a:t>
            </a:r>
            <a:r>
              <a:rPr lang="en-US" i="1" dirty="0" err="1" smtClean="0">
                <a:solidFill>
                  <a:schemeClr val="accent4">
                    <a:lumMod val="50000"/>
                  </a:schemeClr>
                </a:solidFill>
              </a:rPr>
              <a:t>lakhs</a:t>
            </a:r>
            <a:r>
              <a:rPr lang="en-US" i="1" dirty="0" smtClean="0">
                <a:solidFill>
                  <a:schemeClr val="accent4">
                    <a:lumMod val="50000"/>
                  </a:schemeClr>
                </a:solidFill>
              </a:rPr>
              <a:t>] would be exempt from tax.</a:t>
            </a:r>
          </a:p>
          <a:p>
            <a:r>
              <a:rPr lang="en-US" i="1" dirty="0" smtClean="0">
                <a:solidFill>
                  <a:schemeClr val="accent4">
                    <a:lumMod val="50000"/>
                  </a:schemeClr>
                </a:solidFill>
              </a:rPr>
              <a:t>For NE States and Sikkim, the exemption threshold shall be [Rs. 5 </a:t>
            </a:r>
            <a:r>
              <a:rPr lang="en-US" i="1" dirty="0" err="1" smtClean="0">
                <a:solidFill>
                  <a:schemeClr val="accent4">
                    <a:lumMod val="50000"/>
                  </a:schemeClr>
                </a:solidFill>
              </a:rPr>
              <a:t>lakhs</a:t>
            </a:r>
            <a:r>
              <a:rPr lang="en-US" i="1" dirty="0" smtClean="0">
                <a:solidFill>
                  <a:schemeClr val="accent4">
                    <a:lumMod val="50000"/>
                  </a:schemeClr>
                </a:solidFill>
              </a:rPr>
              <a:t>].</a:t>
            </a:r>
          </a:p>
          <a:p>
            <a:endParaRPr lang="en-US" i="1" dirty="0" smtClean="0">
              <a:solidFill>
                <a:schemeClr val="accent4">
                  <a:lumMod val="50000"/>
                </a:schemeClr>
              </a:solidFill>
            </a:endParaRPr>
          </a:p>
          <a:p>
            <a:pPr>
              <a:buNone/>
            </a:pPr>
            <a:r>
              <a:rPr lang="en-US" sz="2400" i="1" dirty="0" smtClean="0">
                <a:solidFill>
                  <a:schemeClr val="accent4">
                    <a:lumMod val="50000"/>
                  </a:schemeClr>
                </a:solidFill>
              </a:rPr>
              <a:t>    </a:t>
            </a:r>
            <a:r>
              <a:rPr lang="en-US" sz="2400" i="1" u="sng" dirty="0" smtClean="0">
                <a:solidFill>
                  <a:schemeClr val="accent4">
                    <a:lumMod val="50000"/>
                  </a:schemeClr>
                </a:solidFill>
              </a:rPr>
              <a:t>Aggregate turnover shall include the aggregate value of all taxable and non-taxable supplies, exempt supplies and exports of goods and/or services and exclude taxes, it should be computed on all </a:t>
            </a:r>
            <a:r>
              <a:rPr lang="en-US" sz="2400" i="1" u="sng" dirty="0" err="1" smtClean="0">
                <a:solidFill>
                  <a:schemeClr val="accent4">
                    <a:lumMod val="50000"/>
                  </a:schemeClr>
                </a:solidFill>
              </a:rPr>
              <a:t>india</a:t>
            </a:r>
            <a:r>
              <a:rPr lang="en-US" sz="2400" i="1" u="sng" dirty="0" smtClean="0">
                <a:solidFill>
                  <a:schemeClr val="accent4">
                    <a:lumMod val="50000"/>
                  </a:schemeClr>
                </a:solidFill>
              </a:rPr>
              <a:t> basis.</a:t>
            </a:r>
          </a:p>
          <a:p>
            <a:pPr>
              <a:buNone/>
            </a:pPr>
            <a:r>
              <a:rPr lang="en-US" sz="2400" i="1" dirty="0" smtClean="0"/>
              <a:t>    </a:t>
            </a:r>
            <a:r>
              <a:rPr lang="en-US" sz="2400" i="1" u="sng" dirty="0" smtClean="0">
                <a:solidFill>
                  <a:schemeClr val="accent4">
                    <a:lumMod val="50000"/>
                  </a:schemeClr>
                </a:solidFill>
              </a:rPr>
              <a:t>All taxpayers eligible for threshold exemption will have the option of paying tax with input tax credit (ITC) benefits. Tax payers making inter-State supplies or paying tax on reverse charge basis shall not be eligible for threshold exemption.</a:t>
            </a:r>
            <a:endParaRPr lang="en-US" sz="2400" u="sng" dirty="0">
              <a:solidFill>
                <a:schemeClr val="accent4">
                  <a:lumMod val="50000"/>
                </a:schemeClr>
              </a:solidFill>
            </a:endParaRPr>
          </a:p>
        </p:txBody>
      </p:sp>
    </p:spTree>
  </p:cSld>
  <p:clrMapOvr>
    <a:masterClrMapping/>
  </p:clrMapOvr>
  <p:transition advTm="18642"/>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SCHEME </a:t>
            </a:r>
            <a:endParaRPr lang="en-US" dirty="0"/>
          </a:p>
        </p:txBody>
      </p:sp>
      <p:sp>
        <p:nvSpPr>
          <p:cNvPr id="3" name="Content Placeholder 2"/>
          <p:cNvSpPr>
            <a:spLocks noGrp="1"/>
          </p:cNvSpPr>
          <p:nvPr>
            <p:ph idx="1"/>
          </p:nvPr>
        </p:nvSpPr>
        <p:spPr/>
        <p:txBody>
          <a:bodyPr>
            <a:normAutofit/>
          </a:bodyPr>
          <a:lstStyle/>
          <a:p>
            <a:r>
              <a:rPr lang="en-US" sz="2200" i="1" dirty="0" smtClean="0">
                <a:solidFill>
                  <a:schemeClr val="accent4">
                    <a:lumMod val="50000"/>
                  </a:schemeClr>
                </a:solidFill>
              </a:rPr>
              <a:t>Small taxpayers with an aggregate turnover in a financial year up to [Rs. 50 </a:t>
            </a:r>
            <a:r>
              <a:rPr lang="en-US" sz="2200" i="1" dirty="0" err="1" smtClean="0">
                <a:solidFill>
                  <a:schemeClr val="accent4">
                    <a:lumMod val="50000"/>
                  </a:schemeClr>
                </a:solidFill>
              </a:rPr>
              <a:t>lakhs</a:t>
            </a:r>
            <a:r>
              <a:rPr lang="en-US" sz="2200" i="1" dirty="0" smtClean="0">
                <a:solidFill>
                  <a:schemeClr val="accent4">
                    <a:lumMod val="50000"/>
                  </a:schemeClr>
                </a:solidFill>
              </a:rPr>
              <a:t>] shall be eligible for composition levy. Under the scheme, a taxpayer shall pay tax as a percentage of his turnover during the year without the benefit of ITC. The floor rate of tax for CGST and SGST shall not be less than [1%]. A tax payer opting for composition levy shall not collect any tax from his customers. Tax payers making inter- state supplies or paying tax on reverse charge basis shall not be eligible for composition scheme.</a:t>
            </a:r>
          </a:p>
          <a:p>
            <a:endParaRPr lang="en-US" sz="2200" i="1" dirty="0" smtClean="0">
              <a:solidFill>
                <a:schemeClr val="accent4">
                  <a:lumMod val="50000"/>
                </a:schemeClr>
              </a:solidFill>
            </a:endParaRPr>
          </a:p>
          <a:p>
            <a:r>
              <a:rPr lang="en-US" sz="2200" i="1" dirty="0" smtClean="0">
                <a:solidFill>
                  <a:schemeClr val="accent4">
                    <a:lumMod val="50000"/>
                  </a:schemeClr>
                </a:solidFill>
              </a:rPr>
              <a:t>Composition Scheme is optional under GST .	</a:t>
            </a:r>
            <a:endParaRPr lang="en-US" sz="2200" dirty="0">
              <a:solidFill>
                <a:schemeClr val="accent4">
                  <a:lumMod val="50000"/>
                </a:schemeClr>
              </a:solidFill>
            </a:endParaRPr>
          </a:p>
        </p:txBody>
      </p:sp>
    </p:spTree>
  </p:cSld>
  <p:clrMapOvr>
    <a:masterClrMapping/>
  </p:clrMapOvr>
  <p:transition advTm="11559"/>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584960"/>
          </a:xfrm>
        </p:spPr>
        <p:txBody>
          <a:bodyPr>
            <a:normAutofit fontScale="90000"/>
          </a:bodyPr>
          <a:lstStyle/>
          <a:p>
            <a:r>
              <a:rPr lang="en-US" dirty="0" smtClean="0"/>
              <a:t>CLASSIFICATION OF GOODS AND SERVICES UNDER GST</a:t>
            </a:r>
            <a:endParaRPr lang="en-US" dirty="0"/>
          </a:p>
        </p:txBody>
      </p:sp>
      <p:sp>
        <p:nvSpPr>
          <p:cNvPr id="3" name="Content Placeholder 2"/>
          <p:cNvSpPr>
            <a:spLocks noGrp="1"/>
          </p:cNvSpPr>
          <p:nvPr>
            <p:ph idx="1"/>
          </p:nvPr>
        </p:nvSpPr>
        <p:spPr>
          <a:xfrm>
            <a:off x="457200" y="2209800"/>
            <a:ext cx="7239000" cy="4245936"/>
          </a:xfrm>
        </p:spPr>
        <p:txBody>
          <a:bodyPr>
            <a:normAutofit/>
          </a:bodyPr>
          <a:lstStyle/>
          <a:p>
            <a:r>
              <a:rPr lang="en-US" sz="2500" i="1" dirty="0" smtClean="0">
                <a:solidFill>
                  <a:schemeClr val="accent4">
                    <a:lumMod val="50000"/>
                  </a:schemeClr>
                </a:solidFill>
              </a:rPr>
              <a:t>HSN (</a:t>
            </a:r>
            <a:r>
              <a:rPr lang="en-US" sz="2500" i="1" dirty="0" err="1" smtClean="0">
                <a:solidFill>
                  <a:schemeClr val="accent4">
                    <a:lumMod val="50000"/>
                  </a:schemeClr>
                </a:solidFill>
              </a:rPr>
              <a:t>Harmonised</a:t>
            </a:r>
            <a:r>
              <a:rPr lang="en-US" sz="2500" i="1" dirty="0" smtClean="0">
                <a:solidFill>
                  <a:schemeClr val="accent4">
                    <a:lumMod val="50000"/>
                  </a:schemeClr>
                </a:solidFill>
              </a:rPr>
              <a:t> System of Nomenclature) code shall be used for classifying the goods under the GST regime. Taxpayers whose turnover is above Rs. 1.5 </a:t>
            </a:r>
            <a:r>
              <a:rPr lang="en-US" sz="2500" i="1" dirty="0" err="1" smtClean="0">
                <a:solidFill>
                  <a:schemeClr val="accent4">
                    <a:lumMod val="50000"/>
                  </a:schemeClr>
                </a:solidFill>
              </a:rPr>
              <a:t>crores</a:t>
            </a:r>
            <a:r>
              <a:rPr lang="en-US" sz="2500" i="1" dirty="0" smtClean="0">
                <a:solidFill>
                  <a:schemeClr val="accent4">
                    <a:lumMod val="50000"/>
                  </a:schemeClr>
                </a:solidFill>
              </a:rPr>
              <a:t> but below Rs. 5 </a:t>
            </a:r>
            <a:r>
              <a:rPr lang="en-US" sz="2500" i="1" dirty="0" err="1" smtClean="0">
                <a:solidFill>
                  <a:schemeClr val="accent4">
                    <a:lumMod val="50000"/>
                  </a:schemeClr>
                </a:solidFill>
              </a:rPr>
              <a:t>crores</a:t>
            </a:r>
            <a:r>
              <a:rPr lang="en-US" sz="2500" i="1" dirty="0" smtClean="0">
                <a:solidFill>
                  <a:schemeClr val="accent4">
                    <a:lumMod val="50000"/>
                  </a:schemeClr>
                </a:solidFill>
              </a:rPr>
              <a:t> shall use 2 digit code and the taxpayers whose turnover is Rs. 5 </a:t>
            </a:r>
            <a:r>
              <a:rPr lang="en-US" sz="2500" i="1" dirty="0" err="1" smtClean="0">
                <a:solidFill>
                  <a:schemeClr val="accent4">
                    <a:lumMod val="50000"/>
                  </a:schemeClr>
                </a:solidFill>
              </a:rPr>
              <a:t>crores</a:t>
            </a:r>
            <a:r>
              <a:rPr lang="en-US" sz="2500" i="1" dirty="0" smtClean="0">
                <a:solidFill>
                  <a:schemeClr val="accent4">
                    <a:lumMod val="50000"/>
                  </a:schemeClr>
                </a:solidFill>
              </a:rPr>
              <a:t> and above shall use 4 digit code.  Taxpayers whose turnover is below Rs. 1.5 </a:t>
            </a:r>
            <a:r>
              <a:rPr lang="en-US" sz="2500" i="1" dirty="0" err="1" smtClean="0">
                <a:solidFill>
                  <a:schemeClr val="accent4">
                    <a:lumMod val="50000"/>
                  </a:schemeClr>
                </a:solidFill>
              </a:rPr>
              <a:t>crores</a:t>
            </a:r>
            <a:r>
              <a:rPr lang="en-US" sz="2500" i="1" dirty="0" smtClean="0">
                <a:solidFill>
                  <a:schemeClr val="accent4">
                    <a:lumMod val="50000"/>
                  </a:schemeClr>
                </a:solidFill>
              </a:rPr>
              <a:t> are not required to mention HSN Code in their invoices. </a:t>
            </a:r>
          </a:p>
          <a:p>
            <a:r>
              <a:rPr lang="en-US" sz="2500" i="1" dirty="0" smtClean="0">
                <a:solidFill>
                  <a:schemeClr val="accent4">
                    <a:lumMod val="50000"/>
                  </a:schemeClr>
                </a:solidFill>
              </a:rPr>
              <a:t>Services will be classified as per the Services Accounting Code (SAC)</a:t>
            </a:r>
            <a:endParaRPr lang="en-US" sz="2500" dirty="0">
              <a:solidFill>
                <a:schemeClr val="accent4">
                  <a:lumMod val="50000"/>
                </a:schemeClr>
              </a:solidFill>
            </a:endParaRPr>
          </a:p>
        </p:txBody>
      </p:sp>
    </p:spTree>
  </p:cSld>
  <p:clrMapOvr>
    <a:masterClrMapping/>
  </p:clrMapOvr>
  <p:transition advTm="19360"/>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123</TotalTime>
  <Words>929</Words>
  <Application>Microsoft Office PowerPoint</Application>
  <PresentationFormat>On-screen Show (4:3)</PresentationFormat>
  <Paragraphs>72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Opulent</vt:lpstr>
      <vt:lpstr>G S T (GOODS AND SERVICE TAX)</vt:lpstr>
      <vt:lpstr>WHAT IS GST ?</vt:lpstr>
      <vt:lpstr>MODEL OF GST PROPOSED TO BE IMPLEMENTED  (It will be a dual GST where the centre  (CGST &amp; IGST) , states (SGST) simultaneously levying tax on a common base.)</vt:lpstr>
      <vt:lpstr>NEED OF DUAL GST</vt:lpstr>
      <vt:lpstr>NO gst on following goods </vt:lpstr>
      <vt:lpstr>Taxes merged in gst model</vt:lpstr>
      <vt:lpstr>Threshold limits </vt:lpstr>
      <vt:lpstr>COMPOSITION SCHEME </vt:lpstr>
      <vt:lpstr>CLASSIFICATION OF GOODS AND SERVICES UNDER GST</vt:lpstr>
      <vt:lpstr>TAXATION OF IMPORTS IN GST</vt:lpstr>
      <vt:lpstr>EXPORTS UNDER GST REGIME</vt:lpstr>
      <vt:lpstr>BENEFITS TO ASSESSEE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 S T (GOODS AND SERVICE TAX)</dc:title>
  <dc:creator>user</dc:creator>
  <cp:lastModifiedBy>user</cp:lastModifiedBy>
  <cp:revision>11</cp:revision>
  <dcterms:created xsi:type="dcterms:W3CDTF">2016-12-08T07:01:14Z</dcterms:created>
  <dcterms:modified xsi:type="dcterms:W3CDTF">2016-12-08T09:19:02Z</dcterms:modified>
</cp:coreProperties>
</file>