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2"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0" d="100"/>
          <a:sy n="40" d="100"/>
        </p:scale>
        <p:origin x="-72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72214A-076C-47A4-92F1-E368C7E27FF3}" type="datetimeFigureOut">
              <a:rPr lang="en-US" smtClean="0"/>
              <a:t>10/30/2010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985858-4280-4594-8BC5-C3A6D9531DD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985858-4280-4594-8BC5-C3A6D9531DDF}"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A79BCE-90F3-44B7-BE2A-DA25B0B97DFF}" type="datetimeFigureOut">
              <a:rPr lang="en-US" smtClean="0"/>
              <a:pPr/>
              <a:t>10/30/2010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07149-44DD-4EFF-9ED7-93F52522EA37}"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79BCE-90F3-44B7-BE2A-DA25B0B97DFF}" type="datetimeFigureOut">
              <a:rPr lang="en-US" smtClean="0"/>
              <a:pPr/>
              <a:t>10/30/2010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07149-44DD-4EFF-9ED7-93F52522EA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piyush.malani@larsentoubro.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b="1" dirty="0"/>
              <a:t>Goods &amp; Services Tax </a:t>
            </a:r>
            <a:endParaRPr lang="en-US" dirty="0"/>
          </a:p>
        </p:txBody>
      </p:sp>
      <p:sp>
        <p:nvSpPr>
          <p:cNvPr id="3" name="Content Placeholder 2"/>
          <p:cNvSpPr>
            <a:spLocks noGrp="1"/>
          </p:cNvSpPr>
          <p:nvPr>
            <p:ph idx="1"/>
          </p:nvPr>
        </p:nvSpPr>
        <p:spPr>
          <a:noFill/>
          <a:ln>
            <a:solidFill>
              <a:schemeClr val="tx2"/>
            </a:solidFill>
          </a:ln>
        </p:spPr>
        <p:txBody>
          <a:bodyPr>
            <a:normAutofit lnSpcReduction="10000"/>
          </a:bodyPr>
          <a:lstStyle/>
          <a:p>
            <a:pPr>
              <a:buNone/>
            </a:pPr>
            <a:r>
              <a:rPr lang="en-US" dirty="0"/>
              <a:t> </a:t>
            </a:r>
            <a:r>
              <a:rPr lang="en-US" dirty="0" smtClean="0"/>
              <a:t>                                           </a:t>
            </a:r>
          </a:p>
          <a:p>
            <a:pPr>
              <a:buNone/>
            </a:pPr>
            <a:endParaRPr lang="en-US" dirty="0"/>
          </a:p>
          <a:p>
            <a:pPr>
              <a:buNone/>
            </a:pPr>
            <a:endParaRPr lang="en-US" dirty="0" smtClean="0"/>
          </a:p>
          <a:p>
            <a:pPr>
              <a:buNone/>
            </a:pPr>
            <a:endParaRPr lang="en-US" dirty="0"/>
          </a:p>
          <a:p>
            <a:pPr>
              <a:buNone/>
            </a:pPr>
            <a:r>
              <a:rPr lang="en-US" dirty="0" smtClean="0"/>
              <a:t>                                                           </a:t>
            </a:r>
          </a:p>
          <a:p>
            <a:pPr>
              <a:buNone/>
            </a:pPr>
            <a:r>
              <a:rPr lang="en-US" dirty="0"/>
              <a:t> </a:t>
            </a:r>
            <a:r>
              <a:rPr lang="en-US" dirty="0" smtClean="0"/>
              <a:t>                                                  Presented By:-</a:t>
            </a:r>
          </a:p>
          <a:p>
            <a:pPr>
              <a:buNone/>
            </a:pPr>
            <a:r>
              <a:rPr lang="en-US" dirty="0"/>
              <a:t>	</a:t>
            </a:r>
            <a:r>
              <a:rPr lang="en-US" dirty="0" smtClean="0"/>
              <a:t>					   CA Piyush Malani</a:t>
            </a:r>
          </a:p>
          <a:p>
            <a:pPr>
              <a:buNone/>
            </a:pPr>
            <a:r>
              <a:rPr lang="en-US" dirty="0"/>
              <a:t> </a:t>
            </a:r>
            <a:r>
              <a:rPr lang="en-US" dirty="0" smtClean="0"/>
              <a:t>                                                             </a:t>
            </a:r>
            <a:endParaRPr lang="en-US"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Taxes to be Subsumed Under </a:t>
            </a:r>
            <a:r>
              <a:rPr lang="en-US" u="sng" dirty="0" smtClean="0"/>
              <a:t>GST</a:t>
            </a:r>
            <a:r>
              <a:rPr lang="en-US" dirty="0" smtClean="0"/>
              <a:t> </a:t>
            </a:r>
            <a:endParaRPr lang="en-US" dirty="0"/>
          </a:p>
        </p:txBody>
      </p:sp>
      <p:sp>
        <p:nvSpPr>
          <p:cNvPr id="3" name="Content Placeholder 2"/>
          <p:cNvSpPr>
            <a:spLocks noGrp="1"/>
          </p:cNvSpPr>
          <p:nvPr>
            <p:ph idx="1"/>
          </p:nvPr>
        </p:nvSpPr>
        <p:spPr/>
        <p:txBody>
          <a:bodyPr>
            <a:normAutofit/>
          </a:bodyPr>
          <a:lstStyle/>
          <a:p>
            <a:pPr>
              <a:buNone/>
            </a:pPr>
            <a:r>
              <a:rPr lang="en-US" dirty="0" smtClean="0"/>
              <a:t>• </a:t>
            </a:r>
            <a:r>
              <a:rPr lang="en-US" dirty="0"/>
              <a:t>Special Additional Duty of Customs - 4% (SAD)</a:t>
            </a:r>
          </a:p>
          <a:p>
            <a:pPr>
              <a:buNone/>
            </a:pPr>
            <a:r>
              <a:rPr lang="en-US" dirty="0" smtClean="0"/>
              <a:t>• </a:t>
            </a:r>
            <a:r>
              <a:rPr lang="en-US" dirty="0"/>
              <a:t>Surcharges, </a:t>
            </a:r>
            <a:r>
              <a:rPr lang="en-US" dirty="0" smtClean="0"/>
              <a:t>and</a:t>
            </a:r>
          </a:p>
          <a:p>
            <a:pPr>
              <a:buNone/>
            </a:pPr>
            <a:r>
              <a:rPr lang="en-US" dirty="0" smtClean="0"/>
              <a:t>• </a:t>
            </a:r>
            <a:r>
              <a:rPr lang="en-US" dirty="0" err="1" smtClean="0"/>
              <a:t>Cesses</a:t>
            </a:r>
            <a:r>
              <a:rPr lang="en-US" dirty="0" smtClean="0"/>
              <a:t>.</a:t>
            </a:r>
            <a:endParaRPr lang="en-US" dirty="0"/>
          </a:p>
          <a:p>
            <a:pPr>
              <a:buNone/>
            </a:pPr>
            <a:r>
              <a:rPr lang="en-US" dirty="0"/>
              <a:t>Note: Tax on Tobacco products: Tobacco products would be subjected to GST with Input Tax Credit. Centre may be allowed to levy excise over and above GST without Input Tax Credit. </a:t>
            </a:r>
          </a:p>
          <a:p>
            <a:pPr>
              <a:buNone/>
            </a:pP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Taxes to be Subsumed Under GST </a:t>
            </a:r>
            <a:endParaRPr lang="en-US" dirty="0"/>
          </a:p>
        </p:txBody>
      </p:sp>
      <p:sp>
        <p:nvSpPr>
          <p:cNvPr id="3" name="Content Placeholder 2"/>
          <p:cNvSpPr>
            <a:spLocks noGrp="1"/>
          </p:cNvSpPr>
          <p:nvPr>
            <p:ph idx="1"/>
          </p:nvPr>
        </p:nvSpPr>
        <p:spPr/>
        <p:txBody>
          <a:bodyPr>
            <a:normAutofit lnSpcReduction="10000"/>
          </a:bodyPr>
          <a:lstStyle/>
          <a:p>
            <a:pPr>
              <a:buNone/>
            </a:pPr>
            <a:r>
              <a:rPr lang="en-US" b="1" u="sng" dirty="0"/>
              <a:t>State Taxes:-</a:t>
            </a:r>
          </a:p>
          <a:p>
            <a:pPr>
              <a:buNone/>
            </a:pPr>
            <a:r>
              <a:rPr lang="en-US" dirty="0"/>
              <a:t>• Value Added Tax / Sales tax</a:t>
            </a:r>
          </a:p>
          <a:p>
            <a:pPr>
              <a:buNone/>
            </a:pPr>
            <a:r>
              <a:rPr lang="en-US" dirty="0"/>
              <a:t>• Entertainment tax, not levied by local bodies</a:t>
            </a:r>
          </a:p>
          <a:p>
            <a:pPr>
              <a:buNone/>
            </a:pPr>
            <a:r>
              <a:rPr lang="en-US" dirty="0"/>
              <a:t>• Luxury tax</a:t>
            </a:r>
          </a:p>
          <a:p>
            <a:pPr>
              <a:buNone/>
            </a:pPr>
            <a:r>
              <a:rPr lang="en-US" dirty="0"/>
              <a:t>• Taxes on lottery, betting and gambling.</a:t>
            </a:r>
          </a:p>
          <a:p>
            <a:pPr>
              <a:buNone/>
            </a:pPr>
            <a:r>
              <a:rPr lang="en-US" dirty="0"/>
              <a:t>• State </a:t>
            </a:r>
            <a:r>
              <a:rPr lang="en-US" dirty="0" err="1"/>
              <a:t>Cesses</a:t>
            </a:r>
            <a:r>
              <a:rPr lang="en-US" dirty="0"/>
              <a:t> and Surcharges in so far as they relate to supply of goods and services.</a:t>
            </a:r>
          </a:p>
          <a:p>
            <a:pPr>
              <a:buNone/>
            </a:pPr>
            <a:r>
              <a:rPr lang="en-US" dirty="0"/>
              <a:t>• Entry tax not in lieu of </a:t>
            </a:r>
            <a:r>
              <a:rPr lang="en-US" dirty="0" err="1"/>
              <a:t>Octroi</a:t>
            </a:r>
            <a:r>
              <a:rPr lang="en-US" dirty="0"/>
              <a:t>.</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Taxes which are out of Purview of GST</a:t>
            </a:r>
            <a:r>
              <a:rPr lang="en-US" b="1" u="sng" dirty="0" smtClean="0"/>
              <a:t>:</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Basic </a:t>
            </a:r>
            <a:r>
              <a:rPr lang="en-US" dirty="0"/>
              <a:t>Customs Duty-It will continue to be levied under Customs Act, 1962 at the time of importation of goods.</a:t>
            </a:r>
          </a:p>
          <a:p>
            <a:pPr>
              <a:buFont typeface="Wingdings" pitchFamily="2" charset="2"/>
              <a:buChar char="Ø"/>
            </a:pPr>
            <a:r>
              <a:rPr lang="en-US" dirty="0" smtClean="0"/>
              <a:t>Export </a:t>
            </a:r>
            <a:r>
              <a:rPr lang="en-US" dirty="0"/>
              <a:t>Duty-It will continue to be levied under Customs Act, 1962 at the time of exportation of specified goods.</a:t>
            </a:r>
          </a:p>
          <a:p>
            <a:pPr>
              <a:buFont typeface="Wingdings" pitchFamily="2" charset="2"/>
              <a:buChar char="Ø"/>
            </a:pPr>
            <a:r>
              <a:rPr lang="en-US" dirty="0" smtClean="0"/>
              <a:t>Stamp </a:t>
            </a:r>
            <a:r>
              <a:rPr lang="en-US" dirty="0"/>
              <a:t>Duty-It will continue to be levied as per Indian Stamp Act,1899.</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Taxes which are out of Purview of GST: (Cont</a:t>
            </a:r>
            <a:r>
              <a:rPr lang="en-US" b="1" u="sng" dirty="0" smtClean="0"/>
              <a:t>.)</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Tax </a:t>
            </a:r>
            <a:r>
              <a:rPr lang="en-US" dirty="0"/>
              <a:t>on Petroleum Products-It is decided that the basket of petroleum products, i.e. crude, motor spirit and HSD would be kept outside GST. Sales Tax and Excise duty would continue. </a:t>
            </a:r>
          </a:p>
          <a:p>
            <a:pPr>
              <a:buFont typeface="Wingdings" pitchFamily="2" charset="2"/>
              <a:buChar char="Ø"/>
            </a:pPr>
            <a:r>
              <a:rPr lang="en-US" dirty="0" smtClean="0"/>
              <a:t>Tax </a:t>
            </a:r>
            <a:r>
              <a:rPr lang="en-US" dirty="0"/>
              <a:t>on items containing Alcohol-Sales Tax/VAT continued to be levied. Excise duty may also continue.</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Taxes which may be out of Purview of GST</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Purchase tax -Issue is being discussed in consultation with the Government of India and several states are contemplating that this tax shall continue to levy other than GST.</a:t>
            </a:r>
          </a:p>
          <a:p>
            <a:pPr>
              <a:buFont typeface="Wingdings" pitchFamily="2" charset="2"/>
              <a:buChar char="Ø"/>
            </a:pPr>
            <a:r>
              <a:rPr lang="en-US" dirty="0" smtClean="0"/>
              <a:t>Tax on Natural Gas –It is being decided whether Natural Gas would be outside the purview of GST or not.</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Threshold Limits - </a:t>
            </a:r>
            <a:r>
              <a:rPr lang="en-US" b="1" u="sng" dirty="0" smtClean="0"/>
              <a:t>Goods</a:t>
            </a:r>
            <a:endParaRPr lang="en-US" dirty="0"/>
          </a:p>
        </p:txBody>
      </p:sp>
      <p:sp>
        <p:nvSpPr>
          <p:cNvPr id="3" name="Content Placeholder 2"/>
          <p:cNvSpPr>
            <a:spLocks noGrp="1"/>
          </p:cNvSpPr>
          <p:nvPr>
            <p:ph idx="1"/>
          </p:nvPr>
        </p:nvSpPr>
        <p:spPr/>
        <p:txBody>
          <a:bodyPr>
            <a:normAutofit/>
          </a:bodyPr>
          <a:lstStyle/>
          <a:p>
            <a:endParaRPr lang="en-US" dirty="0"/>
          </a:p>
          <a:p>
            <a:pPr>
              <a:buNone/>
            </a:pPr>
            <a:r>
              <a:rPr lang="en-US" u="sng" dirty="0" smtClean="0"/>
              <a:t> Turnover </a:t>
            </a:r>
            <a:r>
              <a:rPr lang="en-US" u="sng" dirty="0"/>
              <a:t>of </a:t>
            </a:r>
            <a:r>
              <a:rPr lang="en-US" u="sng" dirty="0" smtClean="0"/>
              <a:t>Goods </a:t>
            </a:r>
            <a:r>
              <a:rPr lang="en-US" dirty="0" smtClean="0"/>
              <a:t>  </a:t>
            </a:r>
            <a:r>
              <a:rPr lang="en-US" dirty="0"/>
              <a:t>	</a:t>
            </a:r>
            <a:r>
              <a:rPr lang="en-US" dirty="0" smtClean="0"/>
              <a:t>      </a:t>
            </a:r>
            <a:r>
              <a:rPr lang="en-US" u="sng" dirty="0" smtClean="0"/>
              <a:t>Applicable Taxes	</a:t>
            </a:r>
          </a:p>
          <a:p>
            <a:r>
              <a:rPr lang="en-US" dirty="0"/>
              <a:t> </a:t>
            </a:r>
            <a:r>
              <a:rPr lang="en-US" dirty="0" smtClean="0"/>
              <a:t> Below Rs. 10 </a:t>
            </a:r>
            <a:r>
              <a:rPr lang="en-US" dirty="0" err="1" smtClean="0"/>
              <a:t>Lacs</a:t>
            </a:r>
            <a:r>
              <a:rPr lang="en-US" dirty="0" smtClean="0"/>
              <a:t>.        Neither </a:t>
            </a:r>
            <a:r>
              <a:rPr lang="en-US" dirty="0"/>
              <a:t>State GST nor </a:t>
            </a:r>
            <a:r>
              <a:rPr lang="en-US" dirty="0" smtClean="0"/>
              <a:t>      				      Central GST</a:t>
            </a:r>
          </a:p>
          <a:p>
            <a:r>
              <a:rPr lang="en-US" dirty="0" smtClean="0"/>
              <a:t>Between </a:t>
            </a:r>
            <a:r>
              <a:rPr lang="en-US" dirty="0"/>
              <a:t>Rs. 10 </a:t>
            </a:r>
            <a:r>
              <a:rPr lang="en-US" dirty="0" err="1"/>
              <a:t>Lacs</a:t>
            </a:r>
            <a:r>
              <a:rPr lang="en-US" dirty="0"/>
              <a:t> </a:t>
            </a:r>
            <a:r>
              <a:rPr lang="en-US" dirty="0" smtClean="0"/>
              <a:t>      Only </a:t>
            </a:r>
            <a:r>
              <a:rPr lang="en-US" dirty="0"/>
              <a:t>State </a:t>
            </a:r>
            <a:r>
              <a:rPr lang="en-US" dirty="0" smtClean="0"/>
              <a:t>GST                                             and Rs</a:t>
            </a:r>
            <a:r>
              <a:rPr lang="en-US" dirty="0"/>
              <a:t>. 150 </a:t>
            </a:r>
            <a:r>
              <a:rPr lang="en-US" dirty="0" err="1" smtClean="0"/>
              <a:t>Lacs</a:t>
            </a:r>
            <a:endParaRPr lang="en-US" dirty="0"/>
          </a:p>
          <a:p>
            <a:r>
              <a:rPr lang="en-US" dirty="0"/>
              <a:t>Above Rs. 150 </a:t>
            </a:r>
            <a:r>
              <a:rPr lang="en-US" dirty="0" err="1"/>
              <a:t>Lacs</a:t>
            </a:r>
            <a:r>
              <a:rPr lang="en-US" dirty="0"/>
              <a:t> </a:t>
            </a:r>
            <a:r>
              <a:rPr lang="en-US" dirty="0" smtClean="0"/>
              <a:t>       Both </a:t>
            </a:r>
            <a:r>
              <a:rPr lang="en-US" dirty="0"/>
              <a:t>State GST and </a:t>
            </a:r>
            <a:r>
              <a:rPr lang="en-US" dirty="0" smtClean="0"/>
              <a:t>     		                            Central GST</a:t>
            </a:r>
            <a:endParaRPr lang="en-US" dirty="0"/>
          </a:p>
          <a:p>
            <a:pPr>
              <a:buNone/>
            </a:pPr>
            <a:endParaRPr lang="en-US" dirty="0"/>
          </a:p>
          <a:p>
            <a:pPr>
              <a:buNone/>
            </a:pPr>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Threshold Limits - </a:t>
            </a:r>
            <a:r>
              <a:rPr lang="en-US" b="1" u="sng" dirty="0" smtClean="0"/>
              <a:t>Services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u="sng" dirty="0" smtClean="0"/>
              <a:t>Turnover </a:t>
            </a:r>
            <a:r>
              <a:rPr lang="en-US" u="sng" dirty="0"/>
              <a:t>of </a:t>
            </a:r>
            <a:r>
              <a:rPr lang="en-US" u="sng" smtClean="0"/>
              <a:t>Services      Applicable </a:t>
            </a:r>
            <a:r>
              <a:rPr lang="en-US" u="sng" dirty="0"/>
              <a:t>Taxes	</a:t>
            </a:r>
            <a:endParaRPr lang="en-US" dirty="0"/>
          </a:p>
          <a:p>
            <a:r>
              <a:rPr lang="en-US" dirty="0" smtClean="0"/>
              <a:t> Below </a:t>
            </a:r>
            <a:r>
              <a:rPr lang="en-US" dirty="0"/>
              <a:t>Rs. 10 </a:t>
            </a:r>
            <a:r>
              <a:rPr lang="en-US" dirty="0" err="1" smtClean="0"/>
              <a:t>Lacs</a:t>
            </a:r>
            <a:r>
              <a:rPr lang="en-US" dirty="0" smtClean="0"/>
              <a:t>           Neither </a:t>
            </a:r>
            <a:r>
              <a:rPr lang="en-US" dirty="0"/>
              <a:t>State GST </a:t>
            </a:r>
            <a:r>
              <a:rPr lang="en-US" dirty="0" smtClean="0"/>
              <a:t>  					    nor </a:t>
            </a:r>
            <a:r>
              <a:rPr lang="en-US" dirty="0"/>
              <a:t>Central </a:t>
            </a:r>
            <a:r>
              <a:rPr lang="en-US" dirty="0" smtClean="0"/>
              <a:t>GST</a:t>
            </a:r>
            <a:endParaRPr lang="en-US" dirty="0"/>
          </a:p>
          <a:p>
            <a:r>
              <a:rPr lang="en-US" dirty="0" smtClean="0"/>
              <a:t>Between Rs. 10 </a:t>
            </a:r>
            <a:r>
              <a:rPr lang="en-US" dirty="0" err="1" smtClean="0"/>
              <a:t>Lacs</a:t>
            </a:r>
            <a:r>
              <a:rPr lang="en-US" dirty="0" smtClean="0"/>
              <a:t>       Only </a:t>
            </a:r>
            <a:r>
              <a:rPr lang="en-US" dirty="0"/>
              <a:t>State </a:t>
            </a:r>
            <a:r>
              <a:rPr lang="en-US" dirty="0" smtClean="0"/>
              <a:t>GST                                         and Rs 150 </a:t>
            </a:r>
            <a:r>
              <a:rPr lang="en-US" dirty="0" err="1" smtClean="0"/>
              <a:t>Lacs</a:t>
            </a:r>
            <a:endParaRPr lang="en-US" dirty="0" smtClean="0"/>
          </a:p>
          <a:p>
            <a:r>
              <a:rPr lang="en-US" dirty="0" smtClean="0"/>
              <a:t>Above Rs. 150 </a:t>
            </a:r>
            <a:r>
              <a:rPr lang="en-US" dirty="0" err="1" smtClean="0"/>
              <a:t>Lacs</a:t>
            </a:r>
            <a:r>
              <a:rPr lang="en-US" dirty="0" smtClean="0"/>
              <a:t>        Both State GST and      		                            Central GST</a:t>
            </a:r>
          </a:p>
          <a:p>
            <a:pPr>
              <a:buNone/>
            </a:pPr>
            <a:endParaRPr lang="en-US" dirty="0" smtClean="0"/>
          </a:p>
          <a:p>
            <a:pPr>
              <a:buNone/>
            </a:pPr>
            <a:r>
              <a:rPr lang="en-US" dirty="0" smtClean="0"/>
              <a:t>	</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GST Rate Structure</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Taxation of Goods-Different Rates</a:t>
            </a:r>
          </a:p>
          <a:p>
            <a:pPr>
              <a:buNone/>
            </a:pPr>
            <a:r>
              <a:rPr lang="en-US" dirty="0" smtClean="0"/>
              <a:t>    • Lower Rate for goods of basic importance.</a:t>
            </a:r>
          </a:p>
          <a:p>
            <a:pPr>
              <a:buNone/>
            </a:pPr>
            <a:r>
              <a:rPr lang="en-US" dirty="0" smtClean="0"/>
              <a:t>    • Standard Rate for goods in general.</a:t>
            </a:r>
          </a:p>
          <a:p>
            <a:pPr>
              <a:buNone/>
            </a:pPr>
            <a:r>
              <a:rPr lang="en-US" dirty="0" smtClean="0"/>
              <a:t>    • Special Rate for Precious Metals.</a:t>
            </a:r>
          </a:p>
          <a:p>
            <a:endParaRPr lang="en-US" dirty="0" smtClean="0"/>
          </a:p>
          <a:p>
            <a:pPr>
              <a:buFont typeface="Wingdings" pitchFamily="2" charset="2"/>
              <a:buChar char="Ø"/>
            </a:pPr>
            <a:r>
              <a:rPr lang="en-US" dirty="0" smtClean="0"/>
              <a:t>Taxation of Services-One Rate</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Exemption</a:t>
            </a:r>
            <a:endParaRPr lang="en-US"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Char char="Ø"/>
            </a:pPr>
            <a:r>
              <a:rPr lang="en-US" dirty="0" smtClean="0"/>
              <a:t>Current Location based tax exemption scheme may be phased out slowly.</a:t>
            </a:r>
          </a:p>
          <a:p>
            <a:pPr>
              <a:buFont typeface="Wingdings" pitchFamily="2" charset="2"/>
              <a:buChar char="Ø"/>
            </a:pPr>
            <a:r>
              <a:rPr lang="en-US" dirty="0" smtClean="0"/>
              <a:t>Tax exemptions, remissions etc. related to industrial incentives to be converted </a:t>
            </a:r>
            <a:r>
              <a:rPr lang="en-US" dirty="0" smtClean="0"/>
              <a:t>into cash </a:t>
            </a:r>
            <a:r>
              <a:rPr lang="en-US" dirty="0" smtClean="0"/>
              <a:t>refunds </a:t>
            </a:r>
            <a:r>
              <a:rPr lang="en-US" dirty="0" smtClean="0"/>
              <a:t>schemes after </a:t>
            </a:r>
            <a:r>
              <a:rPr lang="en-US" dirty="0" smtClean="0"/>
              <a:t>collection of tax so that continuous chain of set-offs in GST scheme is not disturbed.</a:t>
            </a:r>
          </a:p>
          <a:p>
            <a:r>
              <a:rPr lang="en-US" b="1" i="1" dirty="0" smtClean="0"/>
              <a:t>Comment: List of exempted goods and services are still not notified as there is no consensus among the states and centre. Initially Government may adopt a list of exempted items of local importance similar to VAT regime.</a:t>
            </a:r>
          </a:p>
          <a:p>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Tax credit</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Taxes paid against Central GST shall be allowed to be taken as input tax credit for Central GST and could be utilized only against the payment of Central GST.</a:t>
            </a:r>
          </a:p>
          <a:p>
            <a:pPr>
              <a:buFont typeface="Wingdings" pitchFamily="2" charset="2"/>
              <a:buChar char="Ø"/>
            </a:pPr>
            <a:r>
              <a:rPr lang="en-US" dirty="0" smtClean="0"/>
              <a:t>Taxes paid against State GST shall be allowed to be taken as input tax credit for State GST and could be utilized only against the payment of State GST.</a:t>
            </a:r>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
            </a:r>
            <a:br>
              <a:rPr lang="en-US" b="1" u="sng" dirty="0" smtClean="0"/>
            </a:br>
            <a:r>
              <a:rPr lang="en-US" b="1" u="sng" dirty="0" smtClean="0"/>
              <a:t>Indian </a:t>
            </a:r>
            <a:r>
              <a:rPr lang="en-US" b="1" u="sng" dirty="0"/>
              <a:t>Economy</a:t>
            </a:r>
            <a:br>
              <a:rPr lang="en-US" b="1" u="sng" dirty="0"/>
            </a:br>
            <a:endParaRPr lang="en-US" dirty="0"/>
          </a:p>
        </p:txBody>
      </p:sp>
      <p:sp>
        <p:nvSpPr>
          <p:cNvPr id="3" name="Content Placeholder 2"/>
          <p:cNvSpPr>
            <a:spLocks noGrp="1"/>
          </p:cNvSpPr>
          <p:nvPr>
            <p:ph idx="1"/>
          </p:nvPr>
        </p:nvSpPr>
        <p:spPr>
          <a:ln>
            <a:noFill/>
          </a:ln>
        </p:spPr>
        <p:txBody>
          <a:bodyPr>
            <a:normAutofit fontScale="92500" lnSpcReduction="10000"/>
          </a:bodyPr>
          <a:lstStyle/>
          <a:p>
            <a:r>
              <a:rPr lang="en-US" b="1" u="sng" dirty="0"/>
              <a:t>ECONOMY: </a:t>
            </a:r>
            <a:r>
              <a:rPr lang="en-US" dirty="0"/>
              <a:t>World is presently facing recession-II </a:t>
            </a:r>
            <a:r>
              <a:rPr lang="en-US" dirty="0" smtClean="0"/>
              <a:t>     	but </a:t>
            </a:r>
            <a:r>
              <a:rPr lang="en-US" dirty="0"/>
              <a:t>Indian economy is still growing steadily </a:t>
            </a:r>
            <a:r>
              <a:rPr lang="en-US" dirty="0" smtClean="0"/>
              <a:t>  </a:t>
            </a:r>
            <a:r>
              <a:rPr lang="en-US" dirty="0"/>
              <a:t>	</a:t>
            </a:r>
            <a:r>
              <a:rPr lang="en-US" dirty="0" smtClean="0"/>
              <a:t>against </a:t>
            </a:r>
            <a:r>
              <a:rPr lang="en-US" dirty="0"/>
              <a:t>all odds</a:t>
            </a:r>
            <a:r>
              <a:rPr lang="en-US" dirty="0" smtClean="0"/>
              <a:t>.</a:t>
            </a:r>
          </a:p>
          <a:p>
            <a:endParaRPr lang="en-US" b="1" u="sng" dirty="0"/>
          </a:p>
          <a:p>
            <a:r>
              <a:rPr lang="en-US" b="1" u="sng" dirty="0"/>
              <a:t>DIRECT TAX: </a:t>
            </a:r>
            <a:r>
              <a:rPr lang="en-US" dirty="0"/>
              <a:t>Policy makers are also trying their best to revamp the direct tax structure in India. New direct tax code (Income Tax Act, 1961 &amp; Wealth Tax Act, 1957 would be scrapped) has been drafted and it may be applicable </a:t>
            </a:r>
            <a:r>
              <a:rPr lang="en-US" dirty="0" err="1"/>
              <a:t>w.e.f</a:t>
            </a:r>
            <a:r>
              <a:rPr lang="en-US" dirty="0"/>
              <a:t> 1 April, 2011.</a:t>
            </a:r>
          </a:p>
          <a:p>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Tax credit (Cont.)</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t>Cross utilization of credit between Centre and State would not be allowed, except under IGST explained later.</a:t>
            </a:r>
          </a:p>
          <a:p>
            <a:pPr>
              <a:buFont typeface="Wingdings" pitchFamily="2" charset="2"/>
              <a:buChar char="Ø"/>
            </a:pPr>
            <a:r>
              <a:rPr lang="en-US" dirty="0" smtClean="0"/>
              <a:t>Problems related to accumulation of credit on account of refunds would be avoided.</a:t>
            </a:r>
          </a:p>
          <a:p>
            <a:pPr>
              <a:buFont typeface="Wingdings" pitchFamily="2" charset="2"/>
              <a:buChar char="Ø"/>
            </a:pPr>
            <a:r>
              <a:rPr lang="en-US" smtClean="0"/>
              <a:t>Refund/adjustment </a:t>
            </a:r>
            <a:r>
              <a:rPr lang="en-US" dirty="0" smtClean="0"/>
              <a:t>of Central GST and State GST would be completed in time bound manner in case of exporters, taxpayers purchasing capital goods and tax payers paying input at higher rate than output tax.</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GST on </a:t>
            </a:r>
            <a:r>
              <a:rPr lang="en-US" b="1" u="sng" dirty="0" smtClean="0"/>
              <a:t>Exports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Exports </a:t>
            </a:r>
            <a:r>
              <a:rPr lang="en-US" dirty="0" smtClean="0"/>
              <a:t>would be tax </a:t>
            </a:r>
            <a:r>
              <a:rPr lang="en-US" dirty="0" smtClean="0"/>
              <a:t>exempt.</a:t>
            </a:r>
            <a:endParaRPr lang="en-US" dirty="0" smtClean="0"/>
          </a:p>
          <a:p>
            <a:pPr>
              <a:buFont typeface="Wingdings" pitchFamily="2" charset="2"/>
              <a:buChar char="Ø"/>
            </a:pPr>
            <a:r>
              <a:rPr lang="en-US" dirty="0" smtClean="0"/>
              <a:t>Benefits </a:t>
            </a:r>
            <a:r>
              <a:rPr lang="en-US" dirty="0" smtClean="0"/>
              <a:t>to be given to SEZ’s. However, such benefit will only be allowed to their processing zones.</a:t>
            </a:r>
          </a:p>
          <a:p>
            <a:pPr>
              <a:buFont typeface="Wingdings" pitchFamily="2" charset="2"/>
              <a:buChar char="Ø"/>
            </a:pPr>
            <a:r>
              <a:rPr lang="en-US" dirty="0" smtClean="0"/>
              <a:t>No benefit </a:t>
            </a:r>
            <a:r>
              <a:rPr lang="en-US" dirty="0" smtClean="0"/>
              <a:t>allowed to the sales from an SEZ to Domestic Tariff Area (DTA).</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GST on </a:t>
            </a:r>
            <a:r>
              <a:rPr lang="en-US" b="1" u="sng" dirty="0" smtClean="0"/>
              <a:t>Imports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Both </a:t>
            </a:r>
            <a:r>
              <a:rPr lang="en-US" dirty="0" smtClean="0"/>
              <a:t>Central GST &amp; State GST to be levied on import of Goods &amp; Services.</a:t>
            </a:r>
          </a:p>
          <a:p>
            <a:pPr>
              <a:buFont typeface="Wingdings" pitchFamily="2" charset="2"/>
              <a:buChar char="Ø"/>
            </a:pPr>
            <a:r>
              <a:rPr lang="en-US" dirty="0" smtClean="0"/>
              <a:t>Full </a:t>
            </a:r>
            <a:r>
              <a:rPr lang="en-US" dirty="0" smtClean="0"/>
              <a:t>set-off is allowed on GST paid on import of Goods &amp; Services. </a:t>
            </a:r>
          </a:p>
          <a:p>
            <a:pPr>
              <a:buFont typeface="Wingdings" pitchFamily="2" charset="2"/>
              <a:buChar char="Ø"/>
            </a:pPr>
            <a:r>
              <a:rPr lang="en-US" dirty="0" smtClean="0"/>
              <a:t>Tax </a:t>
            </a:r>
            <a:r>
              <a:rPr lang="en-US" dirty="0" smtClean="0"/>
              <a:t>revenue in State GST will accrue to the State where Goods &amp; Services are consumed.</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Integrated Goods and Service Tax (IGST</a:t>
            </a:r>
            <a:r>
              <a:rPr lang="en-US" b="1" u="sng" dirty="0" smtClean="0"/>
              <a:t>)</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t>Interstate </a:t>
            </a:r>
            <a:r>
              <a:rPr lang="en-US" dirty="0" smtClean="0"/>
              <a:t>transactions would be taxed as per a new and innovative model of Integrated GST.</a:t>
            </a:r>
          </a:p>
          <a:p>
            <a:pPr>
              <a:buFont typeface="Wingdings" pitchFamily="2" charset="2"/>
              <a:buChar char="Ø"/>
            </a:pPr>
            <a:r>
              <a:rPr lang="en-US" dirty="0" smtClean="0"/>
              <a:t>Integrated </a:t>
            </a:r>
            <a:r>
              <a:rPr lang="en-US" dirty="0" smtClean="0"/>
              <a:t>GST would be levied by centre.</a:t>
            </a:r>
          </a:p>
          <a:p>
            <a:pPr>
              <a:buFont typeface="Wingdings" pitchFamily="2" charset="2"/>
              <a:buChar char="Ø"/>
            </a:pPr>
            <a:r>
              <a:rPr lang="da-DK" dirty="0" smtClean="0"/>
              <a:t>IGST </a:t>
            </a:r>
            <a:r>
              <a:rPr lang="da-DK" dirty="0" smtClean="0"/>
              <a:t>= Centre GST + State GST.</a:t>
            </a:r>
          </a:p>
          <a:p>
            <a:pPr>
              <a:buFont typeface="Wingdings" pitchFamily="2" charset="2"/>
              <a:buChar char="Ø"/>
            </a:pPr>
            <a:r>
              <a:rPr lang="en-US" dirty="0" smtClean="0"/>
              <a:t>IGST </a:t>
            </a:r>
            <a:r>
              <a:rPr lang="en-US" dirty="0" smtClean="0"/>
              <a:t>will apply on all inter-state supplies of taxable goods and services. </a:t>
            </a:r>
          </a:p>
          <a:p>
            <a:pPr>
              <a:buFont typeface="Wingdings" pitchFamily="2" charset="2"/>
              <a:buChar char="Ø"/>
            </a:pPr>
            <a:r>
              <a:rPr lang="en-US" dirty="0" smtClean="0"/>
              <a:t>Person </a:t>
            </a:r>
            <a:r>
              <a:rPr lang="en-US" dirty="0" smtClean="0"/>
              <a:t>making sale would charge IGST and he can </a:t>
            </a:r>
            <a:r>
              <a:rPr lang="en-US" dirty="0" smtClean="0"/>
              <a:t>utilize input </a:t>
            </a:r>
            <a:r>
              <a:rPr lang="en-US" dirty="0" smtClean="0"/>
              <a:t>IGST, Centre GST and State GST in order to discharge the output IGST.</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Example on </a:t>
            </a:r>
            <a:r>
              <a:rPr lang="en-US" b="1" u="sng" dirty="0" smtClean="0"/>
              <a:t>IGST</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ILLUSTRATION: </a:t>
            </a:r>
          </a:p>
          <a:p>
            <a:pPr>
              <a:buNone/>
            </a:pPr>
            <a:r>
              <a:rPr lang="en-US" dirty="0" smtClean="0"/>
              <a:t>  Dealer </a:t>
            </a:r>
            <a:r>
              <a:rPr lang="en-US" dirty="0" smtClean="0"/>
              <a:t>in state-1 sells goods of value 1000 to a dealer in </a:t>
            </a:r>
            <a:r>
              <a:rPr lang="en-US" dirty="0" smtClean="0"/>
              <a:t>state-2</a:t>
            </a:r>
            <a:r>
              <a:rPr lang="en-US" dirty="0" smtClean="0"/>
              <a:t>. On the inter-state invoice generated by dealer in state-1, </a:t>
            </a:r>
          </a:p>
          <a:p>
            <a:pPr>
              <a:buNone/>
            </a:pPr>
            <a:r>
              <a:rPr lang="en-US" dirty="0" smtClean="0"/>
              <a:t>CGST = 10% &amp; SGST = 10%</a:t>
            </a:r>
          </a:p>
          <a:p>
            <a:pPr>
              <a:buNone/>
            </a:pPr>
            <a:r>
              <a:rPr lang="en-US" dirty="0" smtClean="0"/>
              <a:t>Input tax credit lying CGST = 50 &amp; SGST = 70</a:t>
            </a:r>
          </a:p>
          <a:p>
            <a:r>
              <a:rPr lang="en-US" b="1" dirty="0" smtClean="0"/>
              <a:t>SOLUTION</a:t>
            </a:r>
          </a:p>
          <a:p>
            <a:pPr>
              <a:buNone/>
            </a:pPr>
            <a:r>
              <a:rPr lang="en-US" dirty="0" smtClean="0"/>
              <a:t>IGST = CGST(10%) + SGST(10%) = 20%</a:t>
            </a:r>
          </a:p>
          <a:p>
            <a:pPr>
              <a:buNone/>
            </a:pPr>
            <a:r>
              <a:rPr lang="en-US" dirty="0" smtClean="0"/>
              <a:t>So IGST charged = 1000 X 20% = 200</a:t>
            </a:r>
          </a:p>
          <a:p>
            <a:pPr>
              <a:buNone/>
            </a:pPr>
            <a:r>
              <a:rPr lang="en-US" dirty="0" smtClean="0"/>
              <a:t>         Output GST       </a:t>
            </a:r>
            <a:r>
              <a:rPr lang="en-US" dirty="0" smtClean="0"/>
              <a:t>= 200</a:t>
            </a:r>
          </a:p>
          <a:p>
            <a:pPr>
              <a:buNone/>
            </a:pPr>
            <a:r>
              <a:rPr lang="en-US" dirty="0" smtClean="0"/>
              <a:t>Less: Input </a:t>
            </a:r>
            <a:r>
              <a:rPr lang="en-US" dirty="0" smtClean="0"/>
              <a:t>CGST       = </a:t>
            </a:r>
            <a:r>
              <a:rPr lang="en-US" dirty="0" smtClean="0"/>
              <a:t>(50)</a:t>
            </a:r>
          </a:p>
          <a:p>
            <a:pPr>
              <a:buNone/>
            </a:pPr>
            <a:r>
              <a:rPr lang="en-US" dirty="0" smtClean="0"/>
              <a:t>Less: Input </a:t>
            </a:r>
            <a:r>
              <a:rPr lang="en-US" dirty="0" smtClean="0"/>
              <a:t>CGST       </a:t>
            </a:r>
            <a:r>
              <a:rPr lang="en-US" dirty="0" smtClean="0"/>
              <a:t>= (70)</a:t>
            </a:r>
          </a:p>
          <a:p>
            <a:pPr>
              <a:buNone/>
            </a:pPr>
            <a:r>
              <a:rPr lang="en-US" dirty="0" smtClean="0"/>
              <a:t>IGST payable in </a:t>
            </a:r>
            <a:r>
              <a:rPr lang="en-US" dirty="0" smtClean="0"/>
              <a:t>cash =80</a:t>
            </a:r>
            <a:endParaRPr lang="en-US" dirty="0" smtClean="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Fiscal Health of the </a:t>
            </a:r>
            <a:r>
              <a:rPr lang="en-US" b="1" u="sng" dirty="0" smtClean="0"/>
              <a:t>States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Dual </a:t>
            </a:r>
            <a:r>
              <a:rPr lang="en-US" dirty="0" smtClean="0"/>
              <a:t>GST will result in better revenue collection for states with higher consumption of goods and services. </a:t>
            </a:r>
          </a:p>
          <a:p>
            <a:pPr>
              <a:buFont typeface="Wingdings" pitchFamily="2" charset="2"/>
              <a:buChar char="Ø"/>
            </a:pPr>
            <a:r>
              <a:rPr lang="en-US" dirty="0" smtClean="0"/>
              <a:t>The </a:t>
            </a:r>
            <a:r>
              <a:rPr lang="en-US" dirty="0" smtClean="0"/>
              <a:t>backward and less-developed states would see fall in collections. The Centre is expected to put in place a mechanism to compensate states for any revenue loss due to GST.</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Miscellaneous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Taxpayer </a:t>
            </a:r>
            <a:r>
              <a:rPr lang="en-US" dirty="0" smtClean="0"/>
              <a:t>would have to maintain separate details in books of account for utilization or refund of credit.</a:t>
            </a:r>
          </a:p>
          <a:p>
            <a:pPr>
              <a:buFont typeface="Wingdings" pitchFamily="2" charset="2"/>
              <a:buChar char="Ø"/>
            </a:pPr>
            <a:r>
              <a:rPr lang="en-US" dirty="0" smtClean="0"/>
              <a:t>Each </a:t>
            </a:r>
            <a:r>
              <a:rPr lang="en-US" dirty="0" smtClean="0"/>
              <a:t>taxpayer would be allotted a PAN-linked taxpayer identification number with a total of 13/15 digits.</a:t>
            </a:r>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Miscellaneous </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The </a:t>
            </a:r>
            <a:r>
              <a:rPr lang="en-US" dirty="0" smtClean="0"/>
              <a:t>administration of the Central GST would be with the Centre and for the State GST with the States.</a:t>
            </a:r>
          </a:p>
          <a:p>
            <a:pPr>
              <a:buFont typeface="Wingdings" pitchFamily="2" charset="2"/>
              <a:buChar char="Ø"/>
            </a:pPr>
            <a:r>
              <a:rPr lang="en-US" dirty="0" smtClean="0"/>
              <a:t>Central </a:t>
            </a:r>
            <a:r>
              <a:rPr lang="en-US" dirty="0" smtClean="0"/>
              <a:t>GST and State GST are to be paid to the accounts of the Centre and the States separately.</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Benefits of </a:t>
            </a:r>
            <a:r>
              <a:rPr lang="en-US" b="1" u="sng" dirty="0" smtClean="0"/>
              <a:t>GST</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t>GST </a:t>
            </a:r>
            <a:r>
              <a:rPr lang="en-US" dirty="0" smtClean="0"/>
              <a:t>structure would be a simple and transparent tax structure; </a:t>
            </a:r>
          </a:p>
          <a:p>
            <a:pPr>
              <a:buFont typeface="Wingdings" pitchFamily="2" charset="2"/>
              <a:buChar char="Ø"/>
            </a:pPr>
            <a:r>
              <a:rPr lang="en-US" dirty="0" smtClean="0"/>
              <a:t>Reduction </a:t>
            </a:r>
            <a:r>
              <a:rPr lang="en-US" dirty="0" smtClean="0"/>
              <a:t>in the number of taxes at the Central and state levels;</a:t>
            </a:r>
          </a:p>
          <a:p>
            <a:pPr>
              <a:buFont typeface="Wingdings" pitchFamily="2" charset="2"/>
              <a:buChar char="Ø"/>
            </a:pPr>
            <a:r>
              <a:rPr lang="en-US" dirty="0" smtClean="0"/>
              <a:t>Cut </a:t>
            </a:r>
            <a:r>
              <a:rPr lang="en-US" dirty="0" smtClean="0"/>
              <a:t>in effective tax rate for many goods;</a:t>
            </a:r>
          </a:p>
          <a:p>
            <a:pPr>
              <a:buFont typeface="Wingdings" pitchFamily="2" charset="2"/>
              <a:buChar char="Ø"/>
            </a:pPr>
            <a:r>
              <a:rPr lang="en-US" dirty="0" smtClean="0"/>
              <a:t>Removal </a:t>
            </a:r>
            <a:r>
              <a:rPr lang="en-US" dirty="0" smtClean="0"/>
              <a:t>of the current cascading effect of taxes; and</a:t>
            </a:r>
          </a:p>
          <a:p>
            <a:pPr>
              <a:buFont typeface="Wingdings" pitchFamily="2" charset="2"/>
              <a:buChar char="Ø"/>
            </a:pPr>
            <a:r>
              <a:rPr lang="en-US" dirty="0" smtClean="0"/>
              <a:t>Increased </a:t>
            </a:r>
            <a:r>
              <a:rPr lang="en-US" dirty="0" smtClean="0"/>
              <a:t>tax collections due to wider tax base and better compliance.</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Road Blocks for </a:t>
            </a:r>
            <a:r>
              <a:rPr lang="en-US" b="1" u="sng" dirty="0" smtClean="0"/>
              <a:t>GST</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Agreement </a:t>
            </a:r>
            <a:r>
              <a:rPr lang="en-US" dirty="0" smtClean="0"/>
              <a:t>on GST rates among states and Centre.; </a:t>
            </a:r>
          </a:p>
          <a:p>
            <a:pPr>
              <a:buFont typeface="Wingdings" pitchFamily="2" charset="2"/>
              <a:buChar char="Ø"/>
            </a:pPr>
            <a:r>
              <a:rPr lang="en-US" dirty="0" smtClean="0"/>
              <a:t>Constitutional </a:t>
            </a:r>
            <a:r>
              <a:rPr lang="en-US" dirty="0" smtClean="0"/>
              <a:t>amendments empowering states to levy tax on services &amp; empowering centre to levy tax on sales.;</a:t>
            </a:r>
          </a:p>
          <a:p>
            <a:pPr>
              <a:buFont typeface="Wingdings" pitchFamily="2" charset="2"/>
              <a:buChar char="Ø"/>
            </a:pPr>
            <a:r>
              <a:rPr lang="en-US" dirty="0" smtClean="0"/>
              <a:t>Compensation </a:t>
            </a:r>
            <a:r>
              <a:rPr lang="en-US" dirty="0" smtClean="0"/>
              <a:t>to be given by the Centre to States incurring revenue losses on implementation of GST.;</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
            </a:r>
            <a:br>
              <a:rPr lang="en-US" b="1" u="sng" dirty="0" smtClean="0"/>
            </a:br>
            <a:r>
              <a:rPr lang="en-US" b="1" u="sng" dirty="0" smtClean="0"/>
              <a:t>Indian </a:t>
            </a:r>
            <a:r>
              <a:rPr lang="en-US" b="1" u="sng" dirty="0"/>
              <a:t>Economy (Cont.)</a:t>
            </a:r>
            <a:br>
              <a:rPr lang="en-US" b="1" u="sng" dirty="0"/>
            </a:br>
            <a:endParaRPr lang="en-US" dirty="0"/>
          </a:p>
        </p:txBody>
      </p:sp>
      <p:sp>
        <p:nvSpPr>
          <p:cNvPr id="3" name="Content Placeholder 2"/>
          <p:cNvSpPr>
            <a:spLocks noGrp="1"/>
          </p:cNvSpPr>
          <p:nvPr>
            <p:ph idx="1"/>
          </p:nvPr>
        </p:nvSpPr>
        <p:spPr/>
        <p:txBody>
          <a:bodyPr>
            <a:normAutofit/>
          </a:bodyPr>
          <a:lstStyle/>
          <a:p>
            <a:pPr>
              <a:buNone/>
            </a:pPr>
            <a:r>
              <a:rPr lang="en-US" b="1" u="sng" dirty="0"/>
              <a:t>INDIRECT TAX</a:t>
            </a:r>
            <a:r>
              <a:rPr lang="en-US" b="1" u="sng" dirty="0" smtClean="0"/>
              <a:t>:</a:t>
            </a:r>
            <a:r>
              <a:rPr lang="en-US" dirty="0" smtClean="0"/>
              <a:t>      </a:t>
            </a:r>
            <a:r>
              <a:rPr lang="en-US" sz="3600" dirty="0" smtClean="0">
                <a:latin typeface="+mj-lt"/>
                <a:cs typeface="Times New Roman" pitchFamily="18" charset="0"/>
              </a:rPr>
              <a:t>Policy makers are also trying their best to scrap several obsolete indirect tax laws to bring on a single indirect tax as soon as possible. Indian public is aspiring for a composite single tax instead of multiple taxes which are currently applicable.</a:t>
            </a:r>
          </a:p>
          <a:p>
            <a:pPr>
              <a:buNone/>
            </a:pPr>
            <a:endParaRPr lang="en-US" sz="3600" dirty="0">
              <a:latin typeface="+mj-lt"/>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Road Blocks for GST </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Ø"/>
            </a:pPr>
            <a:r>
              <a:rPr lang="en-US" dirty="0" smtClean="0"/>
              <a:t>Drafting </a:t>
            </a:r>
            <a:r>
              <a:rPr lang="en-US" dirty="0" smtClean="0"/>
              <a:t>&amp; implementation of Centre GST and State GST laws are lagging behind.;</a:t>
            </a:r>
          </a:p>
          <a:p>
            <a:pPr>
              <a:buFont typeface="Wingdings" pitchFamily="2" charset="2"/>
              <a:buChar char="Ø"/>
            </a:pPr>
            <a:r>
              <a:rPr lang="en-US" dirty="0" smtClean="0"/>
              <a:t>Final </a:t>
            </a:r>
            <a:r>
              <a:rPr lang="en-US" dirty="0" smtClean="0"/>
              <a:t>approval and support of industry is a must.;</a:t>
            </a:r>
          </a:p>
          <a:p>
            <a:pPr>
              <a:buFont typeface="Wingdings" pitchFamily="2" charset="2"/>
              <a:buChar char="Ø"/>
            </a:pPr>
            <a:r>
              <a:rPr lang="en-US" dirty="0" smtClean="0"/>
              <a:t>It </a:t>
            </a:r>
            <a:r>
              <a:rPr lang="en-US" dirty="0" smtClean="0"/>
              <a:t>is also a formidable challenge that we have only limited time left for GST to become a reality on 1 April, </a:t>
            </a:r>
            <a:r>
              <a:rPr lang="en-US" dirty="0" smtClean="0"/>
              <a:t>2011.; </a:t>
            </a:r>
            <a:r>
              <a:rPr lang="en-US" dirty="0" smtClean="0"/>
              <a:t>and</a:t>
            </a:r>
          </a:p>
          <a:p>
            <a:pPr>
              <a:buFont typeface="Wingdings" pitchFamily="2" charset="2"/>
              <a:buChar char="Ø"/>
            </a:pPr>
            <a:r>
              <a:rPr lang="en-US" dirty="0" smtClean="0"/>
              <a:t>  Success </a:t>
            </a:r>
            <a:r>
              <a:rPr lang="en-US" dirty="0" smtClean="0"/>
              <a:t>of GST would depend </a:t>
            </a:r>
            <a:r>
              <a:rPr lang="en-US" dirty="0" smtClean="0"/>
              <a:t>upon      	  implementation </a:t>
            </a:r>
            <a:r>
              <a:rPr lang="en-US" dirty="0" smtClean="0"/>
              <a:t>of IT resources in every nook and corner of the country.</a:t>
            </a:r>
          </a:p>
          <a:p>
            <a:endParaRPr lang="en-US" dirty="0" smtClean="0"/>
          </a:p>
          <a:p>
            <a:pPr>
              <a:buNone/>
            </a:pPr>
            <a:endParaRPr lang="en-US"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THANK </a:t>
            </a:r>
            <a:r>
              <a:rPr lang="en-US" u="sng" dirty="0" smtClean="0"/>
              <a:t>YOU</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CA Piyush Malani	                                                  L&amp;T Case    		</a:t>
            </a:r>
            <a:r>
              <a:rPr lang="en-US" dirty="0" smtClean="0">
                <a:hlinkClick r:id="rId2"/>
              </a:rPr>
              <a:t>piyush.malani@larsentoubro.com</a:t>
            </a:r>
            <a:endParaRPr lang="en-US" dirty="0" smtClean="0"/>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fontScale="90000"/>
          </a:bodyPr>
          <a:lstStyle/>
          <a:p>
            <a:r>
              <a:rPr lang="en-US" dirty="0" smtClean="0"/>
              <a:t/>
            </a:r>
            <a:br>
              <a:rPr lang="en-US" dirty="0" smtClean="0"/>
            </a:br>
            <a:r>
              <a:rPr lang="en-US" dirty="0" smtClean="0"/>
              <a:t>Problem </a:t>
            </a:r>
            <a:r>
              <a:rPr lang="en-US" dirty="0"/>
              <a:t>in current indirect tax structure</a:t>
            </a:r>
            <a:br>
              <a:rPr lang="en-US" dirty="0"/>
            </a:b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b="1" dirty="0" smtClean="0"/>
              <a:t>	CENVAT </a:t>
            </a:r>
            <a:r>
              <a:rPr lang="en-US" b="1" dirty="0"/>
              <a:t>has yet not been extended to include chain of value addition in the distributive trade below the stage of production</a:t>
            </a:r>
            <a:r>
              <a:rPr lang="en-US" b="1" dirty="0" smtClean="0"/>
              <a:t>.</a:t>
            </a:r>
          </a:p>
          <a:p>
            <a:pPr>
              <a:buFont typeface="Wingdings" pitchFamily="2" charset="2"/>
              <a:buChar char="Ø"/>
            </a:pPr>
            <a:r>
              <a:rPr lang="en-US" b="1" dirty="0"/>
              <a:t>Credit in respect of VAT and CENVAT is still not available against each other</a:t>
            </a:r>
          </a:p>
          <a:p>
            <a:pPr>
              <a:buNone/>
            </a:pP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12838"/>
          </a:xfrm>
        </p:spPr>
        <p:txBody>
          <a:bodyPr>
            <a:normAutofit fontScale="90000"/>
          </a:bodyPr>
          <a:lstStyle/>
          <a:p>
            <a:r>
              <a:rPr lang="en-US" dirty="0" smtClean="0"/>
              <a:t/>
            </a:r>
            <a:br>
              <a:rPr lang="en-US" dirty="0" smtClean="0"/>
            </a:br>
            <a:r>
              <a:rPr lang="en-US" dirty="0" smtClean="0"/>
              <a:t>Problem </a:t>
            </a:r>
            <a:r>
              <a:rPr lang="en-US" dirty="0"/>
              <a:t>in current indirect tax structure (Cont.)</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a:t>CENVAT has also not included several central taxes, such as additional excise duties, additional customs duty, surcharges etc. in the overall framework of CENVAT.</a:t>
            </a:r>
          </a:p>
          <a:p>
            <a:pPr>
              <a:buFont typeface="Wingdings" pitchFamily="2" charset="2"/>
              <a:buChar char="Ø"/>
            </a:pPr>
            <a:r>
              <a:rPr lang="en-US" dirty="0" smtClean="0"/>
              <a:t>Several </a:t>
            </a:r>
            <a:r>
              <a:rPr lang="en-US" dirty="0"/>
              <a:t>State taxes (e.g. luxury tax, entertainment tax, etc.) have still not been subsumed under VAT and hence credit chain is broken in this respect.</a:t>
            </a:r>
          </a:p>
          <a:p>
            <a:pPr>
              <a:buFont typeface="Wingdings" pitchFamily="2" charset="2"/>
              <a:buChar char="Ø"/>
            </a:pPr>
            <a:r>
              <a:rPr lang="en-US" dirty="0"/>
              <a:t>Due to above reasons there is burden of “</a:t>
            </a:r>
            <a:r>
              <a:rPr lang="en-US" i="1" dirty="0"/>
              <a:t>tax on </a:t>
            </a:r>
            <a:r>
              <a:rPr lang="en-US" i="1" dirty="0" smtClean="0"/>
              <a:t>tax "in </a:t>
            </a:r>
            <a:r>
              <a:rPr lang="en-US" i="1" dirty="0"/>
              <a:t>the existing system of indirect tax laws of India.</a:t>
            </a:r>
          </a:p>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GST – Answer to all problems</a:t>
            </a:r>
            <a:br>
              <a:rPr lang="en-US" dirty="0"/>
            </a:br>
            <a:endParaRPr lang="en-US" dirty="0"/>
          </a:p>
        </p:txBody>
      </p:sp>
      <p:sp>
        <p:nvSpPr>
          <p:cNvPr id="3" name="Content Placeholder 2"/>
          <p:cNvSpPr>
            <a:spLocks noGrp="1"/>
          </p:cNvSpPr>
          <p:nvPr>
            <p:ph idx="1"/>
          </p:nvPr>
        </p:nvSpPr>
        <p:spPr/>
        <p:txBody>
          <a:bodyPr/>
          <a:lstStyle/>
          <a:p>
            <a:pPr>
              <a:buNone/>
            </a:pPr>
            <a:r>
              <a:rPr lang="en-US" dirty="0" smtClean="0"/>
              <a:t>  With </a:t>
            </a:r>
            <a:r>
              <a:rPr lang="en-US" dirty="0"/>
              <a:t>the introduction of GST, a continuous chain of set-off from the original producer’s point and service provider’s point </a:t>
            </a:r>
            <a:r>
              <a:rPr lang="en-US" dirty="0" smtClean="0"/>
              <a:t>up to </a:t>
            </a:r>
            <a:r>
              <a:rPr lang="en-US" dirty="0"/>
              <a:t>the retailer’s level would be established, eliminating the burden of all cascading effects including the burden of CENVAT and service tax.</a:t>
            </a:r>
          </a:p>
          <a:p>
            <a:pPr>
              <a:buNone/>
            </a:pP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Features</a:t>
            </a:r>
            <a:br>
              <a:rPr lang="en-US" b="1" u="sng" dirty="0"/>
            </a:b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GST </a:t>
            </a:r>
            <a:r>
              <a:rPr lang="en-US" dirty="0"/>
              <a:t>shall have two components</a:t>
            </a:r>
            <a:r>
              <a:rPr lang="en-US" dirty="0" smtClean="0"/>
              <a:t>:-</a:t>
            </a:r>
          </a:p>
          <a:p>
            <a:pPr>
              <a:buNone/>
            </a:pPr>
            <a:r>
              <a:rPr lang="en-US" dirty="0"/>
              <a:t> </a:t>
            </a:r>
            <a:r>
              <a:rPr lang="en-US" dirty="0" smtClean="0"/>
              <a:t>   o </a:t>
            </a:r>
            <a:r>
              <a:rPr lang="en-US" b="1" dirty="0"/>
              <a:t>Central GST - Levied by the Centre; and</a:t>
            </a:r>
          </a:p>
          <a:p>
            <a:pPr>
              <a:buNone/>
            </a:pPr>
            <a:r>
              <a:rPr lang="en-US" dirty="0" smtClean="0"/>
              <a:t>    o </a:t>
            </a:r>
            <a:r>
              <a:rPr lang="en-US" b="1" dirty="0"/>
              <a:t>State GST- Levied by the States.</a:t>
            </a:r>
          </a:p>
          <a:p>
            <a:endParaRPr lang="en-US" dirty="0"/>
          </a:p>
          <a:p>
            <a:pPr>
              <a:buFont typeface="Wingdings" pitchFamily="2" charset="2"/>
              <a:buChar char="Ø"/>
            </a:pPr>
            <a:r>
              <a:rPr lang="en-US" dirty="0" smtClean="0"/>
              <a:t>Central </a:t>
            </a:r>
            <a:r>
              <a:rPr lang="en-US" dirty="0"/>
              <a:t>GST and the State GST would be applicable to all transactions of goods and services made for a consideration.</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Features </a:t>
            </a:r>
            <a:br>
              <a:rPr lang="en-US" b="1" u="sng" dirty="0"/>
            </a:b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a:t>Periodical returns to be submitted to both Central GST authority and to the concerned State GST authorities.</a:t>
            </a:r>
          </a:p>
          <a:p>
            <a:pPr>
              <a:buFont typeface="Wingdings" pitchFamily="2" charset="2"/>
              <a:buChar char="Ø"/>
            </a:pPr>
            <a:r>
              <a:rPr lang="en-US" dirty="0" smtClean="0"/>
              <a:t> Uniform </a:t>
            </a:r>
            <a:r>
              <a:rPr lang="en-US" dirty="0"/>
              <a:t>procedure for collection of Tax would be prescribed in the respective legislation for Central GST and State GST.</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Taxes to be Subsumed Under GST</a:t>
            </a:r>
            <a:br>
              <a:rPr lang="en-US" u="sng" dirty="0"/>
            </a:br>
            <a:endParaRPr lang="en-US" dirty="0"/>
          </a:p>
        </p:txBody>
      </p:sp>
      <p:sp>
        <p:nvSpPr>
          <p:cNvPr id="3" name="Content Placeholder 2"/>
          <p:cNvSpPr>
            <a:spLocks noGrp="1"/>
          </p:cNvSpPr>
          <p:nvPr>
            <p:ph idx="1"/>
          </p:nvPr>
        </p:nvSpPr>
        <p:spPr/>
        <p:txBody>
          <a:bodyPr>
            <a:normAutofit/>
          </a:bodyPr>
          <a:lstStyle/>
          <a:p>
            <a:pPr>
              <a:buNone/>
            </a:pPr>
            <a:r>
              <a:rPr lang="en-US" b="1" u="sng" dirty="0"/>
              <a:t>Central Taxes:-</a:t>
            </a:r>
          </a:p>
          <a:p>
            <a:pPr>
              <a:buNone/>
            </a:pPr>
            <a:r>
              <a:rPr lang="en-US" dirty="0"/>
              <a:t>• Central Excise Duty</a:t>
            </a:r>
          </a:p>
          <a:p>
            <a:pPr>
              <a:buNone/>
            </a:pPr>
            <a:r>
              <a:rPr lang="en-US" dirty="0"/>
              <a:t>• Additional Excise Duties</a:t>
            </a:r>
          </a:p>
          <a:p>
            <a:pPr>
              <a:buNone/>
            </a:pPr>
            <a:r>
              <a:rPr lang="en-US" dirty="0"/>
              <a:t>• Excise Duty levied under the Medicinal </a:t>
            </a:r>
            <a:r>
              <a:rPr lang="en-US" dirty="0" smtClean="0"/>
              <a:t>and Toiletries </a:t>
            </a:r>
            <a:r>
              <a:rPr lang="en-US" dirty="0"/>
              <a:t>Preparation Act</a:t>
            </a:r>
          </a:p>
          <a:p>
            <a:pPr>
              <a:buNone/>
            </a:pPr>
            <a:r>
              <a:rPr lang="en-US" dirty="0"/>
              <a:t>• Service Tax</a:t>
            </a:r>
          </a:p>
          <a:p>
            <a:pPr>
              <a:buNone/>
            </a:pPr>
            <a:r>
              <a:rPr lang="en-US" dirty="0"/>
              <a:t>• Additional Customs Duty (CVD)</a:t>
            </a:r>
          </a:p>
          <a:p>
            <a:endParaRPr lang="en-US" dirty="0"/>
          </a:p>
          <a:p>
            <a:pPr>
              <a:buNone/>
            </a:pP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1486</Words>
  <Application>Microsoft Office PowerPoint</Application>
  <PresentationFormat>On-screen Show (4:3)</PresentationFormat>
  <Paragraphs>152</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Goods &amp; Services Tax </vt:lpstr>
      <vt:lpstr> Indian Economy </vt:lpstr>
      <vt:lpstr> Indian Economy (Cont.) </vt:lpstr>
      <vt:lpstr> Problem in current indirect tax structure </vt:lpstr>
      <vt:lpstr> Problem in current indirect tax structure (Cont.) </vt:lpstr>
      <vt:lpstr>GST – Answer to all problems </vt:lpstr>
      <vt:lpstr>Features </vt:lpstr>
      <vt:lpstr>Features  </vt:lpstr>
      <vt:lpstr>Taxes to be Subsumed Under GST </vt:lpstr>
      <vt:lpstr>Taxes to be Subsumed Under GST </vt:lpstr>
      <vt:lpstr>Taxes to be Subsumed Under GST </vt:lpstr>
      <vt:lpstr>Taxes which are out of Purview of GST:</vt:lpstr>
      <vt:lpstr>Taxes which are out of Purview of GST: (Cont.)</vt:lpstr>
      <vt:lpstr>Taxes which may be out of Purview of GST</vt:lpstr>
      <vt:lpstr>Threshold Limits - Goods</vt:lpstr>
      <vt:lpstr>Threshold Limits - Services</vt:lpstr>
      <vt:lpstr>GST Rate Structure</vt:lpstr>
      <vt:lpstr>Exemption</vt:lpstr>
      <vt:lpstr>Tax credit</vt:lpstr>
      <vt:lpstr>Tax credit (Cont.)</vt:lpstr>
      <vt:lpstr>GST on Exports</vt:lpstr>
      <vt:lpstr>GST on Imports</vt:lpstr>
      <vt:lpstr>Integrated Goods and Service Tax (IGST)</vt:lpstr>
      <vt:lpstr>Example on IGST</vt:lpstr>
      <vt:lpstr>Fiscal Health of the States</vt:lpstr>
      <vt:lpstr>Miscellaneous</vt:lpstr>
      <vt:lpstr>Miscellaneous </vt:lpstr>
      <vt:lpstr>Benefits of GST</vt:lpstr>
      <vt:lpstr>Road Blocks for GST</vt:lpstr>
      <vt:lpstr>Road Blocks for GST </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xc</dc:creator>
  <cp:lastModifiedBy>xc</cp:lastModifiedBy>
  <cp:revision>17</cp:revision>
  <dcterms:created xsi:type="dcterms:W3CDTF">2010-10-29T06:34:59Z</dcterms:created>
  <dcterms:modified xsi:type="dcterms:W3CDTF">2010-10-30T04:46:39Z</dcterms:modified>
</cp:coreProperties>
</file>