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18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AF7612-B913-4B12-9B8A-7B7130DDF998}" type="datetimeFigureOut">
              <a:rPr lang="en-US" smtClean="0"/>
              <a:t>3/1/2011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42B458-2689-4D66-936C-D358965AE01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60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73B122-9D52-4074-A237-C08FF2988024}"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45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23E986-5B0C-49F4-9EBE-33BE88186956}"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1550C1-D5A0-46C1-8F7F-3BD4339676A7}"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86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DF6EED-B50B-4351-9EF6-B14CB7321CCE}" type="slidenum">
              <a:rPr lang="en-US" smtClean="0"/>
              <a:pPr fontAlgn="base">
                <a:spcBef>
                  <a:spcPct val="0"/>
                </a:spcBef>
                <a:spcAft>
                  <a:spcPct val="0"/>
                </a:spcAft>
                <a:defRPr/>
              </a:pPr>
              <a:t>13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06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AC73D2-C568-4F8E-A7AE-214F9147D47B}"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27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8D56D2-D7B2-4508-84B2-35C693635E64}"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47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F5F537-60FD-4397-B14D-CBA840708907}" type="slidenum">
              <a:rPr lang="en-US" smtClean="0"/>
              <a:pPr fontAlgn="base">
                <a:spcBef>
                  <a:spcPct val="0"/>
                </a:spcBef>
                <a:spcAft>
                  <a:spcPct val="0"/>
                </a:spcAft>
                <a:defRPr/>
              </a:pPr>
              <a:t>16</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B1336E-D139-4144-B95B-B9378F68CFDC}" type="slidenum">
              <a:rPr lang="en-US" smtClean="0"/>
              <a:pPr fontAlgn="base">
                <a:spcBef>
                  <a:spcPct val="0"/>
                </a:spcBef>
                <a:spcAft>
                  <a:spcPct val="0"/>
                </a:spcAft>
                <a:defRPr/>
              </a:pPr>
              <a:t>17</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D5506A3-2E46-4DEA-9109-510B9656A990}" type="slidenum">
              <a:rPr lang="en-US" smtClean="0"/>
              <a:pPr fontAlgn="base">
                <a:spcBef>
                  <a:spcPct val="0"/>
                </a:spcBef>
                <a:spcAft>
                  <a:spcPct val="0"/>
                </a:spcAft>
                <a:defRPr/>
              </a:pPr>
              <a:t>18</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1E26E6-A838-4007-87F1-55D8EAA789D7}" type="slidenum">
              <a:rPr lang="en-US" smtClean="0"/>
              <a:pPr fontAlgn="base">
                <a:spcBef>
                  <a:spcPct val="0"/>
                </a:spcBef>
                <a:spcAft>
                  <a:spcPct val="0"/>
                </a:spcAft>
                <a:defRPr/>
              </a:pPr>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F675854-84B2-4E06-A0AA-AD501388B893}"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7FB84F-F535-4B1D-8F0E-4D828F1D8816}"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1E8C62-699E-4D40-AEE1-0D91A5F643A2}"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4E4A16-AEA1-4E57-89CE-FDD92476BFFF}" type="slidenum">
              <a:rPr lang="en-US" smtClean="0"/>
              <a:pPr fontAlgn="base">
                <a:spcBef>
                  <a:spcPct val="0"/>
                </a:spcBef>
                <a:spcAft>
                  <a:spcPct val="0"/>
                </a:spcAft>
                <a:defRPr/>
              </a:pPr>
              <a:t>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F1F19B-83F3-4229-8220-2F4AE4A346BB}" type="slidenum">
              <a:rPr lang="en-US" smtClean="0"/>
              <a:pPr fontAlgn="base">
                <a:spcBef>
                  <a:spcPct val="0"/>
                </a:spcBef>
                <a:spcAft>
                  <a:spcPct val="0"/>
                </a:spcAft>
                <a:defRPr/>
              </a:pPr>
              <a:t>8</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5E8AB1-71DD-4503-9D8F-DDD1419EEF6D}" type="slidenum">
              <a:rPr lang="en-US" smtClean="0"/>
              <a:pPr fontAlgn="base">
                <a:spcBef>
                  <a:spcPct val="0"/>
                </a:spcBef>
                <a:spcAft>
                  <a:spcPct val="0"/>
                </a:spcAft>
                <a:defRPr/>
              </a:pPr>
              <a:t>9</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24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5DEFE-C233-42CE-9FAA-C519D3E463C7}" type="slidenum">
              <a:rPr lang="en-US" smtClean="0"/>
              <a:pPr fontAlgn="base">
                <a:spcBef>
                  <a:spcPct val="0"/>
                </a:spcBef>
                <a:spcAft>
                  <a:spcPct val="0"/>
                </a:spcAft>
                <a:defRPr/>
              </a:pPr>
              <a:t>10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 Look Up</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smtClean="0"/>
              <a:t>VLOOKUP EXAMPLE</a:t>
            </a:r>
          </a:p>
        </p:txBody>
      </p:sp>
      <p:sp>
        <p:nvSpPr>
          <p:cNvPr id="36867" name="Content Placeholder 2"/>
          <p:cNvSpPr>
            <a:spLocks noGrp="1"/>
          </p:cNvSpPr>
          <p:nvPr>
            <p:ph idx="1"/>
          </p:nvPr>
        </p:nvSpPr>
        <p:spPr/>
        <p:txBody>
          <a:bodyPr/>
          <a:lstStyle/>
          <a:p>
            <a:pPr eaLnBrk="1" hangingPunct="1"/>
            <a:r>
              <a:rPr lang="en-US" sz="2400" smtClean="0"/>
              <a:t>The third argument contains the column number containing the desired property.  Remember that the column containing the short name is column number 1.  Therefore, the long name is in column number 2. </a:t>
            </a:r>
          </a:p>
        </p:txBody>
      </p:sp>
      <p:pic>
        <p:nvPicPr>
          <p:cNvPr id="36869" name="Picture 2"/>
          <p:cNvPicPr>
            <a:picLocks noChangeAspect="1" noChangeArrowheads="1"/>
          </p:cNvPicPr>
          <p:nvPr/>
        </p:nvPicPr>
        <p:blipFill>
          <a:blip r:embed="rId3" cstate="print"/>
          <a:srcRect/>
          <a:stretch>
            <a:fillRect/>
          </a:stretch>
        </p:blipFill>
        <p:spPr bwMode="auto">
          <a:xfrm>
            <a:off x="1066800" y="3505200"/>
            <a:ext cx="6757988"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smtClean="0"/>
              <a:t>VLOOKUP EXAMPLE</a:t>
            </a:r>
          </a:p>
        </p:txBody>
      </p:sp>
      <p:sp>
        <p:nvSpPr>
          <p:cNvPr id="37891" name="Content Placeholder 2"/>
          <p:cNvSpPr>
            <a:spLocks noGrp="1"/>
          </p:cNvSpPr>
          <p:nvPr>
            <p:ph idx="1"/>
          </p:nvPr>
        </p:nvSpPr>
        <p:spPr>
          <a:xfrm>
            <a:off x="457200" y="1524000"/>
            <a:ext cx="3276600" cy="4602163"/>
          </a:xfrm>
        </p:spPr>
        <p:txBody>
          <a:bodyPr>
            <a:normAutofit lnSpcReduction="10000"/>
          </a:bodyPr>
          <a:lstStyle/>
          <a:p>
            <a:pPr eaLnBrk="1" hangingPunct="1"/>
            <a:r>
              <a:rPr lang="en-US" smtClean="0"/>
              <a:t>Result:</a:t>
            </a:r>
          </a:p>
          <a:p>
            <a:pPr eaLnBrk="1" hangingPunct="1"/>
            <a:endParaRPr lang="en-US" smtClean="0"/>
          </a:p>
          <a:p>
            <a:pPr eaLnBrk="1" hangingPunct="1"/>
            <a:endParaRPr lang="en-US" smtClean="0"/>
          </a:p>
          <a:p>
            <a:pPr eaLnBrk="1" hangingPunct="1">
              <a:buFont typeface="Arial" charset="0"/>
              <a:buNone/>
            </a:pPr>
            <a:endParaRPr lang="en-US" smtClean="0"/>
          </a:p>
          <a:p>
            <a:pPr eaLnBrk="1" hangingPunct="1"/>
            <a:r>
              <a:rPr lang="en-US" smtClean="0"/>
              <a:t>By locking the cell addresses, this formula can be copied to other cells…</a:t>
            </a:r>
          </a:p>
        </p:txBody>
      </p:sp>
      <p:pic>
        <p:nvPicPr>
          <p:cNvPr id="37893" name="Picture 2"/>
          <p:cNvPicPr>
            <a:picLocks noChangeAspect="1" noChangeArrowheads="1"/>
          </p:cNvPicPr>
          <p:nvPr/>
        </p:nvPicPr>
        <p:blipFill>
          <a:blip r:embed="rId3" cstate="print"/>
          <a:srcRect/>
          <a:stretch>
            <a:fillRect/>
          </a:stretch>
        </p:blipFill>
        <p:spPr bwMode="auto">
          <a:xfrm>
            <a:off x="3352800" y="1447800"/>
            <a:ext cx="5064125" cy="1752600"/>
          </a:xfrm>
          <a:prstGeom prst="rect">
            <a:avLst/>
          </a:prstGeom>
          <a:noFill/>
          <a:ln w="9525">
            <a:noFill/>
            <a:miter lim="800000"/>
            <a:headEnd/>
            <a:tailEnd/>
          </a:ln>
        </p:spPr>
      </p:pic>
      <p:pic>
        <p:nvPicPr>
          <p:cNvPr id="37894" name="Picture 4"/>
          <p:cNvPicPr>
            <a:picLocks noChangeAspect="1" noChangeArrowheads="1"/>
          </p:cNvPicPr>
          <p:nvPr/>
        </p:nvPicPr>
        <p:blipFill>
          <a:blip r:embed="rId4" cstate="print"/>
          <a:srcRect/>
          <a:stretch>
            <a:fillRect/>
          </a:stretch>
        </p:blipFill>
        <p:spPr bwMode="auto">
          <a:xfrm>
            <a:off x="3810000" y="3886200"/>
            <a:ext cx="5010150" cy="1822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mtClean="0"/>
              <a:t>VLOOKUP EXAMPLE</a:t>
            </a:r>
          </a:p>
        </p:txBody>
      </p:sp>
      <p:sp>
        <p:nvSpPr>
          <p:cNvPr id="38915" name="Content Placeholder 2"/>
          <p:cNvSpPr>
            <a:spLocks noGrp="1"/>
          </p:cNvSpPr>
          <p:nvPr>
            <p:ph idx="1"/>
          </p:nvPr>
        </p:nvSpPr>
        <p:spPr>
          <a:xfrm>
            <a:off x="533400" y="1524000"/>
            <a:ext cx="8153400" cy="4602163"/>
          </a:xfrm>
        </p:spPr>
        <p:txBody>
          <a:bodyPr/>
          <a:lstStyle/>
          <a:p>
            <a:pPr eaLnBrk="1" hangingPunct="1"/>
            <a:r>
              <a:rPr lang="en-US" smtClean="0"/>
              <a:t>Change only the column number to correspond to the property desired:</a:t>
            </a:r>
          </a:p>
          <a:p>
            <a:pPr eaLnBrk="1" hangingPunct="1">
              <a:buFont typeface="Arial" charset="0"/>
              <a:buNone/>
            </a:pPr>
            <a:endParaRPr lang="en-US" smtClean="0"/>
          </a:p>
        </p:txBody>
      </p:sp>
      <p:grpSp>
        <p:nvGrpSpPr>
          <p:cNvPr id="2" name="Group 8"/>
          <p:cNvGrpSpPr>
            <a:grpSpLocks/>
          </p:cNvGrpSpPr>
          <p:nvPr/>
        </p:nvGrpSpPr>
        <p:grpSpPr bwMode="auto">
          <a:xfrm>
            <a:off x="990600" y="2819400"/>
            <a:ext cx="7543800" cy="2895600"/>
            <a:chOff x="1143000" y="2667000"/>
            <a:chExt cx="7543800" cy="2895600"/>
          </a:xfrm>
        </p:grpSpPr>
        <p:pic>
          <p:nvPicPr>
            <p:cNvPr id="38918" name="Picture 2"/>
            <p:cNvPicPr>
              <a:picLocks noChangeAspect="1" noChangeArrowheads="1"/>
            </p:cNvPicPr>
            <p:nvPr/>
          </p:nvPicPr>
          <p:blipFill>
            <a:blip r:embed="rId3" cstate="print"/>
            <a:srcRect/>
            <a:stretch>
              <a:fillRect/>
            </a:stretch>
          </p:blipFill>
          <p:spPr bwMode="auto">
            <a:xfrm>
              <a:off x="1143000" y="2667000"/>
              <a:ext cx="5962650" cy="2895600"/>
            </a:xfrm>
            <a:prstGeom prst="rect">
              <a:avLst/>
            </a:prstGeom>
            <a:noFill/>
            <a:ln w="9525">
              <a:noFill/>
              <a:miter lim="800000"/>
              <a:headEnd/>
              <a:tailEnd/>
            </a:ln>
          </p:spPr>
        </p:pic>
        <p:sp>
          <p:nvSpPr>
            <p:cNvPr id="38919" name="TextBox 5"/>
            <p:cNvSpPr txBox="1">
              <a:spLocks noChangeArrowheads="1"/>
            </p:cNvSpPr>
            <p:nvPr/>
          </p:nvSpPr>
          <p:spPr bwMode="auto">
            <a:xfrm>
              <a:off x="6781800" y="3886200"/>
              <a:ext cx="1905000" cy="646331"/>
            </a:xfrm>
            <a:prstGeom prst="rect">
              <a:avLst/>
            </a:prstGeom>
            <a:noFill/>
            <a:ln w="9525">
              <a:noFill/>
              <a:miter lim="800000"/>
              <a:headEnd/>
              <a:tailEnd/>
            </a:ln>
          </p:spPr>
          <p:txBody>
            <a:bodyPr>
              <a:spAutoFit/>
            </a:bodyPr>
            <a:lstStyle/>
            <a:p>
              <a:r>
                <a:rPr lang="en-US">
                  <a:latin typeface="Calibri" pitchFamily="34" charset="0"/>
                </a:rPr>
                <a:t>Yield Strength is in the 5</a:t>
              </a:r>
              <a:r>
                <a:rPr lang="en-US" baseline="30000">
                  <a:latin typeface="Calibri" pitchFamily="34" charset="0"/>
                </a:rPr>
                <a:t>th</a:t>
              </a:r>
              <a:r>
                <a:rPr lang="en-US">
                  <a:latin typeface="Calibri" pitchFamily="34" charset="0"/>
                </a:rPr>
                <a:t> column</a:t>
              </a:r>
            </a:p>
          </p:txBody>
        </p:sp>
        <p:cxnSp>
          <p:nvCxnSpPr>
            <p:cNvPr id="8" name="Straight Arrow Connector 7"/>
            <p:cNvCxnSpPr/>
            <p:nvPr/>
          </p:nvCxnSpPr>
          <p:spPr>
            <a:xfrm rot="10800000" flipV="1">
              <a:off x="6629400" y="4495800"/>
              <a:ext cx="609600" cy="5334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mtClean="0"/>
              <a:t>VLOOKUP EXAMPLE</a:t>
            </a:r>
          </a:p>
        </p:txBody>
      </p:sp>
      <p:sp>
        <p:nvSpPr>
          <p:cNvPr id="39939" name="Content Placeholder 2"/>
          <p:cNvSpPr>
            <a:spLocks noGrp="1"/>
          </p:cNvSpPr>
          <p:nvPr>
            <p:ph idx="1"/>
          </p:nvPr>
        </p:nvSpPr>
        <p:spPr/>
        <p:txBody>
          <a:bodyPr/>
          <a:lstStyle/>
          <a:p>
            <a:pPr eaLnBrk="1" hangingPunct="1"/>
            <a:r>
              <a:rPr lang="en-US" smtClean="0"/>
              <a:t>Note that the names are not case-sensitive:</a:t>
            </a:r>
          </a:p>
        </p:txBody>
      </p:sp>
      <p:pic>
        <p:nvPicPr>
          <p:cNvPr id="39941" name="Picture 3"/>
          <p:cNvPicPr>
            <a:picLocks noChangeAspect="1" noChangeArrowheads="1"/>
          </p:cNvPicPr>
          <p:nvPr/>
        </p:nvPicPr>
        <p:blipFill>
          <a:blip r:embed="rId3" cstate="print"/>
          <a:srcRect/>
          <a:stretch>
            <a:fillRect/>
          </a:stretch>
        </p:blipFill>
        <p:spPr bwMode="auto">
          <a:xfrm>
            <a:off x="1066800" y="2286000"/>
            <a:ext cx="7196138"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smtClean="0"/>
              <a:t>VLOOKUP EXAMPLE</a:t>
            </a:r>
          </a:p>
        </p:txBody>
      </p:sp>
      <p:sp>
        <p:nvSpPr>
          <p:cNvPr id="40963" name="Content Placeholder 2"/>
          <p:cNvSpPr>
            <a:spLocks noGrp="1"/>
          </p:cNvSpPr>
          <p:nvPr>
            <p:ph idx="1"/>
          </p:nvPr>
        </p:nvSpPr>
        <p:spPr/>
        <p:txBody>
          <a:bodyPr/>
          <a:lstStyle/>
          <a:p>
            <a:pPr eaLnBrk="1" hangingPunct="1"/>
            <a:r>
              <a:rPr lang="en-US" sz="2000" smtClean="0"/>
              <a:t>In these cases, note that an inexact match still often returns a value:</a:t>
            </a:r>
          </a:p>
        </p:txBody>
      </p:sp>
      <p:pic>
        <p:nvPicPr>
          <p:cNvPr id="40965" name="Picture 2"/>
          <p:cNvPicPr>
            <a:picLocks noChangeAspect="1" noChangeArrowheads="1"/>
          </p:cNvPicPr>
          <p:nvPr/>
        </p:nvPicPr>
        <p:blipFill>
          <a:blip r:embed="rId3" cstate="print"/>
          <a:srcRect/>
          <a:stretch>
            <a:fillRect/>
          </a:stretch>
        </p:blipFill>
        <p:spPr bwMode="auto">
          <a:xfrm>
            <a:off x="381000" y="1981200"/>
            <a:ext cx="3943350" cy="2133600"/>
          </a:xfrm>
          <a:prstGeom prst="rect">
            <a:avLst/>
          </a:prstGeom>
          <a:noFill/>
          <a:ln w="9525">
            <a:noFill/>
            <a:miter lim="800000"/>
            <a:headEnd/>
            <a:tailEnd/>
          </a:ln>
        </p:spPr>
      </p:pic>
      <p:pic>
        <p:nvPicPr>
          <p:cNvPr id="40966" name="Picture 3"/>
          <p:cNvPicPr>
            <a:picLocks noChangeAspect="1" noChangeArrowheads="1"/>
          </p:cNvPicPr>
          <p:nvPr/>
        </p:nvPicPr>
        <p:blipFill>
          <a:blip r:embed="rId4" cstate="print"/>
          <a:srcRect/>
          <a:stretch>
            <a:fillRect/>
          </a:stretch>
        </p:blipFill>
        <p:spPr bwMode="auto">
          <a:xfrm>
            <a:off x="4419600" y="2057400"/>
            <a:ext cx="4029075" cy="2159000"/>
          </a:xfrm>
          <a:prstGeom prst="rect">
            <a:avLst/>
          </a:prstGeom>
          <a:noFill/>
          <a:ln w="9525">
            <a:noFill/>
            <a:miter lim="800000"/>
            <a:headEnd/>
            <a:tailEnd/>
          </a:ln>
        </p:spPr>
      </p:pic>
      <p:pic>
        <p:nvPicPr>
          <p:cNvPr id="40967" name="Picture 4"/>
          <p:cNvPicPr>
            <a:picLocks noChangeAspect="1" noChangeArrowheads="1"/>
          </p:cNvPicPr>
          <p:nvPr/>
        </p:nvPicPr>
        <p:blipFill>
          <a:blip r:embed="rId5" cstate="print"/>
          <a:srcRect/>
          <a:stretch>
            <a:fillRect/>
          </a:stretch>
        </p:blipFill>
        <p:spPr bwMode="auto">
          <a:xfrm>
            <a:off x="2514600" y="4419600"/>
            <a:ext cx="3376613" cy="1851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smtClean="0"/>
              <a:t>VLOOKUP EXAMPLE</a:t>
            </a:r>
          </a:p>
        </p:txBody>
      </p:sp>
      <p:sp>
        <p:nvSpPr>
          <p:cNvPr id="41987" name="Content Placeholder 2"/>
          <p:cNvSpPr>
            <a:spLocks noGrp="1"/>
          </p:cNvSpPr>
          <p:nvPr>
            <p:ph idx="1"/>
          </p:nvPr>
        </p:nvSpPr>
        <p:spPr/>
        <p:txBody>
          <a:bodyPr/>
          <a:lstStyle/>
          <a:p>
            <a:pPr eaLnBrk="1" hangingPunct="1"/>
            <a:r>
              <a:rPr lang="en-US" sz="2400" smtClean="0"/>
              <a:t>Often, we want to require an exact match</a:t>
            </a:r>
          </a:p>
          <a:p>
            <a:pPr eaLnBrk="1" hangingPunct="1"/>
            <a:r>
              <a:rPr lang="en-US" sz="2400" smtClean="0"/>
              <a:t>To do this, set the optional fourth argument is added:</a:t>
            </a:r>
          </a:p>
          <a:p>
            <a:pPr lvl="1" eaLnBrk="1" hangingPunct="1"/>
            <a:r>
              <a:rPr lang="en-US" sz="2000" smtClean="0"/>
              <a:t>TRUE = find approximate match</a:t>
            </a:r>
          </a:p>
          <a:p>
            <a:pPr lvl="1" eaLnBrk="1" hangingPunct="1"/>
            <a:r>
              <a:rPr lang="en-US" sz="2000" smtClean="0"/>
              <a:t>FALSE = require exact match </a:t>
            </a:r>
          </a:p>
        </p:txBody>
      </p:sp>
      <p:pic>
        <p:nvPicPr>
          <p:cNvPr id="41989" name="Picture 2"/>
          <p:cNvPicPr>
            <a:picLocks noChangeAspect="1" noChangeArrowheads="1"/>
          </p:cNvPicPr>
          <p:nvPr/>
        </p:nvPicPr>
        <p:blipFill>
          <a:blip r:embed="rId3" cstate="print"/>
          <a:srcRect/>
          <a:stretch>
            <a:fillRect/>
          </a:stretch>
        </p:blipFill>
        <p:spPr bwMode="auto">
          <a:xfrm>
            <a:off x="1066800" y="3276600"/>
            <a:ext cx="6665913" cy="276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mtClean="0"/>
              <a:t>A Note About Lookup Tables</a:t>
            </a:r>
          </a:p>
        </p:txBody>
      </p:sp>
      <p:sp>
        <p:nvSpPr>
          <p:cNvPr id="43011" name="Content Placeholder 2"/>
          <p:cNvSpPr>
            <a:spLocks noGrp="1"/>
          </p:cNvSpPr>
          <p:nvPr>
            <p:ph idx="1"/>
          </p:nvPr>
        </p:nvSpPr>
        <p:spPr/>
        <p:txBody>
          <a:bodyPr/>
          <a:lstStyle/>
          <a:p>
            <a:pPr eaLnBrk="1" hangingPunct="1"/>
            <a:r>
              <a:rPr lang="en-US" smtClean="0"/>
              <a:t>Lookup tables will </a:t>
            </a:r>
            <a:r>
              <a:rPr lang="en-US" i="1" smtClean="0"/>
              <a:t>not</a:t>
            </a:r>
            <a:r>
              <a:rPr lang="en-US" smtClean="0"/>
              <a:t> interpolate values!</a:t>
            </a:r>
          </a:p>
          <a:p>
            <a:pPr eaLnBrk="1" hangingPunct="1"/>
            <a:r>
              <a:rPr lang="en-US" smtClean="0"/>
              <a:t>When looking up a numerical value, if an exact match is not found (and the “TRUE” option allows for an approximate match), then the value searched for is rounded down to the next tabulated value.</a:t>
            </a:r>
          </a:p>
          <a:p>
            <a:pPr eaLnBrk="1" hangingPunct="1"/>
            <a:r>
              <a:rPr lang="en-US" smtClean="0"/>
              <a:t>We will illustrate this in the following example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smtClean="0"/>
              <a:t>Population Example</a:t>
            </a:r>
          </a:p>
        </p:txBody>
      </p:sp>
      <p:sp>
        <p:nvSpPr>
          <p:cNvPr id="44035" name="Content Placeholder 2"/>
          <p:cNvSpPr>
            <a:spLocks noGrp="1"/>
          </p:cNvSpPr>
          <p:nvPr>
            <p:ph idx="1"/>
          </p:nvPr>
        </p:nvSpPr>
        <p:spPr>
          <a:xfrm>
            <a:off x="457200" y="1524000"/>
            <a:ext cx="5334000" cy="4602163"/>
          </a:xfrm>
        </p:spPr>
        <p:txBody>
          <a:bodyPr/>
          <a:lstStyle/>
          <a:p>
            <a:pPr eaLnBrk="1" hangingPunct="1"/>
            <a:r>
              <a:rPr lang="en-US" smtClean="0"/>
              <a:t>The population data of a town is given in the table</a:t>
            </a:r>
          </a:p>
          <a:p>
            <a:pPr eaLnBrk="1" hangingPunct="1"/>
            <a:endParaRPr lang="en-US" smtClean="0"/>
          </a:p>
          <a:p>
            <a:pPr eaLnBrk="1" hangingPunct="1"/>
            <a:r>
              <a:rPr lang="en-US" smtClean="0"/>
              <a:t>We want to use a lookup table to report the population for any year entered</a:t>
            </a:r>
          </a:p>
        </p:txBody>
      </p:sp>
      <p:pic>
        <p:nvPicPr>
          <p:cNvPr id="44037" name="Picture 2"/>
          <p:cNvPicPr>
            <a:picLocks noChangeAspect="1" noChangeArrowheads="1"/>
          </p:cNvPicPr>
          <p:nvPr/>
        </p:nvPicPr>
        <p:blipFill>
          <a:blip r:embed="rId3" cstate="print"/>
          <a:srcRect/>
          <a:stretch>
            <a:fillRect/>
          </a:stretch>
        </p:blipFill>
        <p:spPr bwMode="auto">
          <a:xfrm>
            <a:off x="6019800" y="1524000"/>
            <a:ext cx="2489200" cy="4632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smtClean="0"/>
              <a:t>Lookup Table Solution</a:t>
            </a:r>
          </a:p>
        </p:txBody>
      </p:sp>
      <p:sp>
        <p:nvSpPr>
          <p:cNvPr id="45059" name="Content Placeholder 2"/>
          <p:cNvSpPr>
            <a:spLocks noGrp="1"/>
          </p:cNvSpPr>
          <p:nvPr>
            <p:ph idx="1"/>
          </p:nvPr>
        </p:nvSpPr>
        <p:spPr/>
        <p:txBody>
          <a:bodyPr/>
          <a:lstStyle/>
          <a:p>
            <a:pPr eaLnBrk="1" hangingPunct="1"/>
            <a:r>
              <a:rPr lang="en-US" smtClean="0"/>
              <a:t>Note that using the VLOOKUP function (with the TRUE/FALSE option left off or set to TRUE) returns the population for the next year in the table </a:t>
            </a:r>
            <a:r>
              <a:rPr lang="en-US" i="1" smtClean="0"/>
              <a:t>lower</a:t>
            </a:r>
            <a:r>
              <a:rPr lang="en-US" smtClean="0"/>
              <a:t> than the input value:</a:t>
            </a:r>
          </a:p>
        </p:txBody>
      </p:sp>
      <p:pic>
        <p:nvPicPr>
          <p:cNvPr id="45061" name="Picture 2"/>
          <p:cNvPicPr>
            <a:picLocks noChangeAspect="1" noChangeArrowheads="1"/>
          </p:cNvPicPr>
          <p:nvPr/>
        </p:nvPicPr>
        <p:blipFill>
          <a:blip r:embed="rId3" cstate="print"/>
          <a:srcRect/>
          <a:stretch>
            <a:fillRect/>
          </a:stretch>
        </p:blipFill>
        <p:spPr bwMode="auto">
          <a:xfrm>
            <a:off x="6324600" y="2971800"/>
            <a:ext cx="1870075" cy="3479800"/>
          </a:xfrm>
          <a:prstGeom prst="rect">
            <a:avLst/>
          </a:prstGeom>
          <a:noFill/>
          <a:ln w="9525">
            <a:noFill/>
            <a:miter lim="800000"/>
            <a:headEnd/>
            <a:tailEnd/>
          </a:ln>
        </p:spPr>
      </p:pic>
      <p:pic>
        <p:nvPicPr>
          <p:cNvPr id="45062" name="Picture 3"/>
          <p:cNvPicPr>
            <a:picLocks noChangeAspect="1" noChangeArrowheads="1"/>
          </p:cNvPicPr>
          <p:nvPr/>
        </p:nvPicPr>
        <p:blipFill>
          <a:blip r:embed="rId4" cstate="print"/>
          <a:srcRect/>
          <a:stretch>
            <a:fillRect/>
          </a:stretch>
        </p:blipFill>
        <p:spPr bwMode="auto">
          <a:xfrm>
            <a:off x="1143000" y="3886200"/>
            <a:ext cx="4105275" cy="150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143000"/>
          </a:xfrm>
        </p:spPr>
        <p:txBody>
          <a:bodyPr>
            <a:noAutofit/>
          </a:bodyPr>
          <a:lstStyle/>
          <a:p>
            <a:r>
              <a:rPr lang="en-US" sz="7200" dirty="0" smtClean="0"/>
              <a:t>THANK YOU</a:t>
            </a:r>
            <a:endParaRPr lang="en-US" sz="7200"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mtClean="0"/>
              <a:t>Lookup Tables</a:t>
            </a:r>
          </a:p>
        </p:txBody>
      </p:sp>
      <p:sp>
        <p:nvSpPr>
          <p:cNvPr id="28675" name="Content Placeholder 3"/>
          <p:cNvSpPr>
            <a:spLocks noGrp="1"/>
          </p:cNvSpPr>
          <p:nvPr>
            <p:ph idx="1"/>
          </p:nvPr>
        </p:nvSpPr>
        <p:spPr/>
        <p:txBody>
          <a:bodyPr>
            <a:normAutofit/>
          </a:bodyPr>
          <a:lstStyle/>
          <a:p>
            <a:pPr eaLnBrk="1" hangingPunct="1"/>
            <a:r>
              <a:rPr lang="en-US" sz="2800" dirty="0" smtClean="0"/>
              <a:t>Often, we need to retrieve data that is stored in a table</a:t>
            </a:r>
          </a:p>
          <a:p>
            <a:pPr eaLnBrk="1" hangingPunct="1"/>
            <a:r>
              <a:rPr lang="en-US" sz="2800" dirty="0" smtClean="0"/>
              <a:t>For example, consider these metals and their properties:</a:t>
            </a:r>
          </a:p>
          <a:p>
            <a:pPr eaLnBrk="1" hangingPunct="1"/>
            <a:endParaRPr lang="en-US" sz="2800" dirty="0" smtClean="0"/>
          </a:p>
        </p:txBody>
      </p:sp>
      <p:sp>
        <p:nvSpPr>
          <p:cNvPr id="3" name="Footer Placeholder 2"/>
          <p:cNvSpPr>
            <a:spLocks noGrp="1"/>
          </p:cNvSpPr>
          <p:nvPr>
            <p:ph type="ftr" sz="quarter" idx="11"/>
          </p:nvPr>
        </p:nvSpPr>
        <p:spPr/>
        <p:txBody>
          <a:bodyPr/>
          <a:lstStyle/>
          <a:p>
            <a:pPr>
              <a:defRPr/>
            </a:pPr>
            <a:endParaRPr lang="en-US" dirty="0"/>
          </a:p>
        </p:txBody>
      </p:sp>
      <p:graphicFrame>
        <p:nvGraphicFramePr>
          <p:cNvPr id="6" name="Table 5"/>
          <p:cNvGraphicFramePr>
            <a:graphicFrameLocks noGrp="1"/>
          </p:cNvGraphicFramePr>
          <p:nvPr/>
        </p:nvGraphicFramePr>
        <p:xfrm>
          <a:off x="457200" y="3505200"/>
          <a:ext cx="8305800" cy="2468880"/>
        </p:xfrm>
        <a:graphic>
          <a:graphicData uri="http://schemas.openxmlformats.org/drawingml/2006/table">
            <a:tbl>
              <a:tblPr firstRow="1" bandRow="1">
                <a:tableStyleId>{5940675A-B579-460E-94D1-54222C63F5DA}</a:tableStyleId>
              </a:tblPr>
              <a:tblGrid>
                <a:gridCol w="2076450"/>
                <a:gridCol w="2076450"/>
                <a:gridCol w="2076450"/>
                <a:gridCol w="2076450"/>
              </a:tblGrid>
              <a:tr h="457200">
                <a:tc>
                  <a:txBody>
                    <a:bodyPr/>
                    <a:lstStyle/>
                    <a:p>
                      <a:pPr algn="ctr"/>
                      <a:r>
                        <a:rPr lang="en-US" dirty="0" smtClean="0">
                          <a:solidFill>
                            <a:schemeClr val="bg1"/>
                          </a:solidFill>
                        </a:rPr>
                        <a:t>Metal</a:t>
                      </a:r>
                      <a:endParaRPr lang="en-US" dirty="0">
                        <a:solidFill>
                          <a:schemeClr val="bg1"/>
                        </a:solidFill>
                      </a:endParaRPr>
                    </a:p>
                  </a:txBody>
                  <a:tcPr anchor="ctr">
                    <a:solidFill>
                      <a:schemeClr val="accent5">
                        <a:lumMod val="75000"/>
                      </a:schemeClr>
                    </a:solidFill>
                  </a:tcPr>
                </a:tc>
                <a:tc>
                  <a:txBody>
                    <a:bodyPr/>
                    <a:lstStyle/>
                    <a:p>
                      <a:pPr algn="ctr"/>
                      <a:r>
                        <a:rPr lang="en-US" dirty="0" smtClean="0">
                          <a:solidFill>
                            <a:schemeClr val="bg1"/>
                          </a:solidFill>
                        </a:rPr>
                        <a:t>Modulus of Elasticity, psi</a:t>
                      </a:r>
                      <a:endParaRPr lang="en-US" dirty="0">
                        <a:solidFill>
                          <a:schemeClr val="bg1"/>
                        </a:solidFill>
                      </a:endParaRPr>
                    </a:p>
                  </a:txBody>
                  <a:tcPr anchor="ctr">
                    <a:solidFill>
                      <a:schemeClr val="accent5">
                        <a:lumMod val="75000"/>
                      </a:schemeClr>
                    </a:solidFill>
                  </a:tcPr>
                </a:tc>
                <a:tc>
                  <a:txBody>
                    <a:bodyPr/>
                    <a:lstStyle/>
                    <a:p>
                      <a:pPr algn="ctr"/>
                      <a:r>
                        <a:rPr lang="en-US" dirty="0" smtClean="0">
                          <a:solidFill>
                            <a:schemeClr val="bg1"/>
                          </a:solidFill>
                        </a:rPr>
                        <a:t>Density, lb/in</a:t>
                      </a:r>
                      <a:r>
                        <a:rPr lang="en-US" baseline="30000" dirty="0" smtClean="0">
                          <a:solidFill>
                            <a:schemeClr val="bg1"/>
                          </a:solidFill>
                        </a:rPr>
                        <a:t>3</a:t>
                      </a:r>
                      <a:endParaRPr lang="en-US" dirty="0">
                        <a:solidFill>
                          <a:schemeClr val="bg1"/>
                        </a:solidFill>
                      </a:endParaRPr>
                    </a:p>
                  </a:txBody>
                  <a:tcPr anchor="ctr">
                    <a:solidFill>
                      <a:schemeClr val="accent5">
                        <a:lumMod val="75000"/>
                      </a:schemeClr>
                    </a:solidFill>
                  </a:tcPr>
                </a:tc>
                <a:tc>
                  <a:txBody>
                    <a:bodyPr/>
                    <a:lstStyle/>
                    <a:p>
                      <a:pPr algn="ctr"/>
                      <a:r>
                        <a:rPr lang="en-US" dirty="0" smtClean="0">
                          <a:solidFill>
                            <a:schemeClr val="bg1"/>
                          </a:solidFill>
                        </a:rPr>
                        <a:t>Yield</a:t>
                      </a:r>
                      <a:r>
                        <a:rPr lang="en-US" baseline="0" dirty="0" smtClean="0">
                          <a:solidFill>
                            <a:schemeClr val="bg1"/>
                          </a:solidFill>
                        </a:rPr>
                        <a:t> Strength, psi</a:t>
                      </a:r>
                      <a:endParaRPr lang="en-US" dirty="0">
                        <a:solidFill>
                          <a:schemeClr val="bg1"/>
                        </a:solidFill>
                      </a:endParaRPr>
                    </a:p>
                  </a:txBody>
                  <a:tcPr anchor="ctr">
                    <a:solidFill>
                      <a:schemeClr val="accent5">
                        <a:lumMod val="75000"/>
                      </a:schemeClr>
                    </a:solidFill>
                  </a:tcPr>
                </a:tc>
              </a:tr>
              <a:tr h="457200">
                <a:tc>
                  <a:txBody>
                    <a:bodyPr/>
                    <a:lstStyle/>
                    <a:p>
                      <a:pPr algn="ctr"/>
                      <a:r>
                        <a:rPr lang="en-US" dirty="0" smtClean="0"/>
                        <a:t>Aluminum 2014-T6</a:t>
                      </a:r>
                      <a:endParaRPr lang="en-US" dirty="0"/>
                    </a:p>
                  </a:txBody>
                  <a:tcPr anchor="ctr"/>
                </a:tc>
                <a:tc>
                  <a:txBody>
                    <a:bodyPr/>
                    <a:lstStyle/>
                    <a:p>
                      <a:pPr algn="ctr"/>
                      <a:r>
                        <a:rPr lang="en-US" dirty="0" smtClean="0"/>
                        <a:t>10,600,000</a:t>
                      </a:r>
                      <a:endParaRPr lang="en-US" dirty="0"/>
                    </a:p>
                  </a:txBody>
                  <a:tcPr anchor="ctr"/>
                </a:tc>
                <a:tc>
                  <a:txBody>
                    <a:bodyPr/>
                    <a:lstStyle/>
                    <a:p>
                      <a:pPr algn="ctr"/>
                      <a:r>
                        <a:rPr lang="en-US" dirty="0" smtClean="0"/>
                        <a:t>0.101</a:t>
                      </a:r>
                      <a:endParaRPr lang="en-US" dirty="0"/>
                    </a:p>
                  </a:txBody>
                  <a:tcPr anchor="ctr"/>
                </a:tc>
                <a:tc>
                  <a:txBody>
                    <a:bodyPr/>
                    <a:lstStyle/>
                    <a:p>
                      <a:pPr algn="ctr"/>
                      <a:r>
                        <a:rPr lang="en-US" dirty="0" smtClean="0"/>
                        <a:t>60,000</a:t>
                      </a:r>
                      <a:endParaRPr lang="en-US" dirty="0"/>
                    </a:p>
                  </a:txBody>
                  <a:tcPr anchor="ctr"/>
                </a:tc>
              </a:tr>
              <a:tr h="457200">
                <a:tc>
                  <a:txBody>
                    <a:bodyPr/>
                    <a:lstStyle/>
                    <a:p>
                      <a:pPr algn="ctr"/>
                      <a:r>
                        <a:rPr lang="en-US" dirty="0" smtClean="0"/>
                        <a:t>Aluminum 6061-T6</a:t>
                      </a:r>
                      <a:endParaRPr lang="en-US" dirty="0"/>
                    </a:p>
                  </a:txBody>
                  <a:tcPr anchor="ctr"/>
                </a:tc>
                <a:tc>
                  <a:txBody>
                    <a:bodyPr/>
                    <a:lstStyle/>
                    <a:p>
                      <a:pPr algn="ctr"/>
                      <a:r>
                        <a:rPr lang="en-US" dirty="0" smtClean="0"/>
                        <a:t>10,000,000</a:t>
                      </a:r>
                      <a:endParaRPr lang="en-US" dirty="0"/>
                    </a:p>
                  </a:txBody>
                  <a:tcPr anchor="ctr"/>
                </a:tc>
                <a:tc>
                  <a:txBody>
                    <a:bodyPr/>
                    <a:lstStyle/>
                    <a:p>
                      <a:pPr algn="ctr"/>
                      <a:r>
                        <a:rPr lang="en-US" dirty="0" smtClean="0"/>
                        <a:t>0.098</a:t>
                      </a:r>
                      <a:endParaRPr lang="en-US" dirty="0"/>
                    </a:p>
                  </a:txBody>
                  <a:tcPr anchor="ctr"/>
                </a:tc>
                <a:tc>
                  <a:txBody>
                    <a:bodyPr/>
                    <a:lstStyle/>
                    <a:p>
                      <a:pPr algn="ctr"/>
                      <a:r>
                        <a:rPr lang="en-US" dirty="0" smtClean="0"/>
                        <a:t>37,000</a:t>
                      </a:r>
                      <a:endParaRPr lang="en-US" dirty="0"/>
                    </a:p>
                  </a:txBody>
                  <a:tcPr anchor="ctr"/>
                </a:tc>
              </a:tr>
              <a:tr h="457200">
                <a:tc>
                  <a:txBody>
                    <a:bodyPr/>
                    <a:lstStyle/>
                    <a:p>
                      <a:pPr algn="ctr"/>
                      <a:r>
                        <a:rPr lang="en-US" dirty="0" smtClean="0"/>
                        <a:t>Stainless Steel 304</a:t>
                      </a:r>
                      <a:endParaRPr lang="en-US" dirty="0"/>
                    </a:p>
                  </a:txBody>
                  <a:tcPr anchor="ctr"/>
                </a:tc>
                <a:tc>
                  <a:txBody>
                    <a:bodyPr/>
                    <a:lstStyle/>
                    <a:p>
                      <a:pPr algn="ctr"/>
                      <a:r>
                        <a:rPr lang="en-US" dirty="0" smtClean="0"/>
                        <a:t>28,000,000</a:t>
                      </a:r>
                      <a:endParaRPr lang="en-US" dirty="0"/>
                    </a:p>
                  </a:txBody>
                  <a:tcPr anchor="ctr"/>
                </a:tc>
                <a:tc>
                  <a:txBody>
                    <a:bodyPr/>
                    <a:lstStyle/>
                    <a:p>
                      <a:pPr algn="ctr"/>
                      <a:r>
                        <a:rPr lang="en-US" dirty="0" smtClean="0"/>
                        <a:t>0.284</a:t>
                      </a:r>
                      <a:endParaRPr lang="en-US" dirty="0"/>
                    </a:p>
                  </a:txBody>
                  <a:tcPr anchor="ctr"/>
                </a:tc>
                <a:tc>
                  <a:txBody>
                    <a:bodyPr/>
                    <a:lstStyle/>
                    <a:p>
                      <a:pPr algn="ctr"/>
                      <a:r>
                        <a:rPr lang="en-US" dirty="0" smtClean="0"/>
                        <a:t>30,000</a:t>
                      </a:r>
                      <a:endParaRPr lang="en-US" dirty="0"/>
                    </a:p>
                  </a:txBody>
                  <a:tcPr anchor="ctr"/>
                </a:tc>
              </a:tr>
              <a:tr h="457200">
                <a:tc>
                  <a:txBody>
                    <a:bodyPr/>
                    <a:lstStyle/>
                    <a:p>
                      <a:pPr algn="ctr"/>
                      <a:r>
                        <a:rPr lang="en-US" dirty="0" smtClean="0"/>
                        <a:t>Structural Steel A36</a:t>
                      </a:r>
                      <a:endParaRPr lang="en-US" dirty="0"/>
                    </a:p>
                  </a:txBody>
                  <a:tcPr anchor="ctr"/>
                </a:tc>
                <a:tc>
                  <a:txBody>
                    <a:bodyPr/>
                    <a:lstStyle/>
                    <a:p>
                      <a:pPr algn="ctr"/>
                      <a:r>
                        <a:rPr lang="en-US" dirty="0" smtClean="0"/>
                        <a:t>29,000,000</a:t>
                      </a:r>
                      <a:endParaRPr lang="en-US" dirty="0"/>
                    </a:p>
                  </a:txBody>
                  <a:tcPr anchor="ctr"/>
                </a:tc>
                <a:tc>
                  <a:txBody>
                    <a:bodyPr/>
                    <a:lstStyle/>
                    <a:p>
                      <a:pPr algn="ctr"/>
                      <a:r>
                        <a:rPr lang="en-US" dirty="0" smtClean="0"/>
                        <a:t>0.284</a:t>
                      </a:r>
                      <a:endParaRPr lang="en-US" dirty="0"/>
                    </a:p>
                  </a:txBody>
                  <a:tcPr anchor="ctr"/>
                </a:tc>
                <a:tc>
                  <a:txBody>
                    <a:bodyPr/>
                    <a:lstStyle/>
                    <a:p>
                      <a:pPr algn="ctr"/>
                      <a:r>
                        <a:rPr lang="en-US" dirty="0" smtClean="0"/>
                        <a:t>36,000</a:t>
                      </a:r>
                      <a:endParaRPr lang="en-US" dirty="0"/>
                    </a:p>
                  </a:txBody>
                  <a:tcPr anchor="ct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smtClean="0"/>
              <a:t>Lookup Table Example</a:t>
            </a:r>
          </a:p>
        </p:txBody>
      </p:sp>
      <p:sp>
        <p:nvSpPr>
          <p:cNvPr id="29699" name="Content Placeholder 2"/>
          <p:cNvSpPr>
            <a:spLocks noGrp="1"/>
          </p:cNvSpPr>
          <p:nvPr>
            <p:ph idx="1"/>
          </p:nvPr>
        </p:nvSpPr>
        <p:spPr/>
        <p:txBody>
          <a:bodyPr/>
          <a:lstStyle/>
          <a:p>
            <a:pPr eaLnBrk="1" hangingPunct="1"/>
            <a:r>
              <a:rPr lang="en-US" smtClean="0"/>
              <a:t>A design engineer at a certain company performs calculations using the properties of these four materials often</a:t>
            </a:r>
          </a:p>
          <a:p>
            <a:pPr eaLnBrk="1" hangingPunct="1"/>
            <a:r>
              <a:rPr lang="en-US" smtClean="0"/>
              <a:t>Rather than looking up and typing in these values every time, Excel can use a lookup table to store these values and retrieve the correct values for the specified material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p:txBody>
          <a:bodyPr/>
          <a:lstStyle/>
          <a:p>
            <a:pPr eaLnBrk="1" hangingPunct="1"/>
            <a:r>
              <a:rPr lang="en-US" smtClean="0"/>
              <a:t>Lookup Table Example</a:t>
            </a:r>
          </a:p>
        </p:txBody>
      </p:sp>
      <p:sp>
        <p:nvSpPr>
          <p:cNvPr id="30723" name="Content Placeholder 5"/>
          <p:cNvSpPr>
            <a:spLocks noGrp="1"/>
          </p:cNvSpPr>
          <p:nvPr>
            <p:ph idx="1"/>
          </p:nvPr>
        </p:nvSpPr>
        <p:spPr/>
        <p:txBody>
          <a:bodyPr>
            <a:normAutofit lnSpcReduction="10000"/>
          </a:bodyPr>
          <a:lstStyle/>
          <a:p>
            <a:pPr eaLnBrk="1" hangingPunct="1"/>
            <a:r>
              <a:rPr lang="en-US" smtClean="0"/>
              <a:t>In this example, since the properties to be retrieved are in columns, the table is called a vertical lookup table</a:t>
            </a:r>
          </a:p>
          <a:p>
            <a:pPr eaLnBrk="1" hangingPunct="1"/>
            <a:r>
              <a:rPr lang="en-US" smtClean="0"/>
              <a:t>If the data to be retrieved were in rows, instead, the table would be a horizontal lookup table</a:t>
            </a:r>
          </a:p>
          <a:p>
            <a:pPr eaLnBrk="1" hangingPunct="1"/>
            <a:r>
              <a:rPr lang="en-US" smtClean="0"/>
              <a:t>The vertical lookup table command in Excel is:</a:t>
            </a:r>
          </a:p>
          <a:p>
            <a:pPr eaLnBrk="1" hangingPunct="1">
              <a:buFont typeface="Arial" charset="0"/>
              <a:buNone/>
            </a:pPr>
            <a:r>
              <a:rPr lang="en-US" smtClean="0"/>
              <a:t>	VLOOKUP(lookup value, table range, column number, true/false)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smtClean="0"/>
              <a:t>Vertical Lookup Table Command</a:t>
            </a:r>
          </a:p>
        </p:txBody>
      </p:sp>
      <p:sp>
        <p:nvSpPr>
          <p:cNvPr id="36867" name="Content Placeholder 2"/>
          <p:cNvSpPr>
            <a:spLocks noGrp="1"/>
          </p:cNvSpPr>
          <p:nvPr>
            <p:ph idx="1"/>
          </p:nvPr>
        </p:nvSpPr>
        <p:spPr/>
        <p:txBody>
          <a:bodyPr rtlCol="0">
            <a:normAutofit/>
          </a:bodyPr>
          <a:lstStyle/>
          <a:p>
            <a:pPr indent="0" eaLnBrk="1" fontAlgn="auto" hangingPunct="1">
              <a:spcAft>
                <a:spcPts val="0"/>
              </a:spcAft>
              <a:buFont typeface="Arial" pitchFamily="34" charset="0"/>
              <a:buNone/>
              <a:defRPr/>
            </a:pPr>
            <a:r>
              <a:rPr lang="en-US" sz="2400" dirty="0" smtClean="0"/>
              <a:t>VLOOKUP(lookup value, table range, column number, true/false)</a:t>
            </a:r>
          </a:p>
          <a:p>
            <a:pPr indent="0" eaLnBrk="1" fontAlgn="auto" hangingPunct="1">
              <a:spcAft>
                <a:spcPts val="0"/>
              </a:spcAft>
              <a:buFont typeface="Arial" pitchFamily="34" charset="0"/>
              <a:buNone/>
              <a:defRPr/>
            </a:pPr>
            <a:endParaRPr lang="en-US" sz="2400" dirty="0" smtClean="0"/>
          </a:p>
          <a:p>
            <a:pPr eaLnBrk="1" fontAlgn="auto" hangingPunct="1">
              <a:spcAft>
                <a:spcPts val="0"/>
              </a:spcAft>
              <a:buFont typeface="Arial" pitchFamily="34" charset="0"/>
              <a:buChar char="•"/>
              <a:defRPr/>
            </a:pPr>
            <a:r>
              <a:rPr lang="en-US" sz="2400" dirty="0" smtClean="0"/>
              <a:t>Lookup value is the cell containing the identifier for the data to be looked up.  In our case, the cell will contain the name of the material</a:t>
            </a:r>
          </a:p>
          <a:p>
            <a:pPr eaLnBrk="1" fontAlgn="auto" hangingPunct="1">
              <a:spcAft>
                <a:spcPts val="0"/>
              </a:spcAft>
              <a:buFont typeface="Arial" pitchFamily="34" charset="0"/>
              <a:buChar char="•"/>
              <a:defRPr/>
            </a:pPr>
            <a:r>
              <a:rPr lang="en-US" sz="2400" dirty="0" smtClean="0"/>
              <a:t>Table range is the group of cells containing the lookup table</a:t>
            </a:r>
          </a:p>
          <a:p>
            <a:pPr eaLnBrk="1" fontAlgn="auto" hangingPunct="1">
              <a:spcAft>
                <a:spcPts val="0"/>
              </a:spcAft>
              <a:buFont typeface="Arial" pitchFamily="34" charset="0"/>
              <a:buChar char="•"/>
              <a:defRPr/>
            </a:pPr>
            <a:r>
              <a:rPr lang="en-US" sz="2400" dirty="0" smtClean="0"/>
              <a:t>Column number is the column containing the desired property of the material</a:t>
            </a:r>
          </a:p>
          <a:p>
            <a:pPr eaLnBrk="1" fontAlgn="auto" hangingPunct="1">
              <a:spcAft>
                <a:spcPts val="0"/>
              </a:spcAft>
              <a:buFont typeface="Arial" pitchFamily="34" charset="0"/>
              <a:buChar char="•"/>
              <a:defRPr/>
            </a:pPr>
            <a:r>
              <a:rPr lang="en-US" sz="2400" dirty="0" smtClean="0"/>
              <a:t>The true/false argument is optional: true allows for an approximate match, while false requires an exact match</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smtClean="0"/>
              <a:t>VLOOKUP Example</a:t>
            </a:r>
          </a:p>
        </p:txBody>
      </p:sp>
      <p:sp>
        <p:nvSpPr>
          <p:cNvPr id="32771" name="Content Placeholder 2"/>
          <p:cNvSpPr>
            <a:spLocks noGrp="1"/>
          </p:cNvSpPr>
          <p:nvPr>
            <p:ph idx="1"/>
          </p:nvPr>
        </p:nvSpPr>
        <p:spPr/>
        <p:txBody>
          <a:bodyPr/>
          <a:lstStyle/>
          <a:p>
            <a:pPr eaLnBrk="1" hangingPunct="1"/>
            <a:r>
              <a:rPr lang="en-US" sz="2200" smtClean="0"/>
              <a:t>Here is the data entered into Excel</a:t>
            </a:r>
          </a:p>
          <a:p>
            <a:pPr eaLnBrk="1" hangingPunct="1"/>
            <a:r>
              <a:rPr lang="en-US" sz="2200" smtClean="0"/>
              <a:t>Sometimes it is convenient to enter the data table into a separate sheet of the workbook</a:t>
            </a:r>
          </a:p>
          <a:p>
            <a:pPr eaLnBrk="1" hangingPunct="1"/>
            <a:r>
              <a:rPr lang="en-US" sz="2200" smtClean="0"/>
              <a:t>Note that we have given each material a “Short Name” so that we do not have to type in the complete name every time</a:t>
            </a:r>
          </a:p>
        </p:txBody>
      </p:sp>
      <p:pic>
        <p:nvPicPr>
          <p:cNvPr id="32773" name="Picture 2"/>
          <p:cNvPicPr>
            <a:picLocks noChangeAspect="1" noChangeArrowheads="1"/>
          </p:cNvPicPr>
          <p:nvPr/>
        </p:nvPicPr>
        <p:blipFill>
          <a:blip r:embed="rId3" cstate="print"/>
          <a:srcRect/>
          <a:stretch>
            <a:fillRect/>
          </a:stretch>
        </p:blipFill>
        <p:spPr bwMode="auto">
          <a:xfrm>
            <a:off x="2057400" y="3505200"/>
            <a:ext cx="51054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t>VLOOKUP EXAMPLE</a:t>
            </a:r>
          </a:p>
        </p:txBody>
      </p:sp>
      <p:sp>
        <p:nvSpPr>
          <p:cNvPr id="33795" name="Content Placeholder 2"/>
          <p:cNvSpPr>
            <a:spLocks noGrp="1"/>
          </p:cNvSpPr>
          <p:nvPr>
            <p:ph idx="1"/>
          </p:nvPr>
        </p:nvSpPr>
        <p:spPr/>
        <p:txBody>
          <a:bodyPr/>
          <a:lstStyle/>
          <a:p>
            <a:pPr eaLnBrk="1" hangingPunct="1"/>
            <a:r>
              <a:rPr lang="en-US" smtClean="0"/>
              <a:t>The short name is entered into cell B1.  We want to have the other information filled in automatically</a:t>
            </a:r>
          </a:p>
        </p:txBody>
      </p:sp>
      <p:pic>
        <p:nvPicPr>
          <p:cNvPr id="33797" name="Picture 2"/>
          <p:cNvPicPr>
            <a:picLocks noChangeAspect="1" noChangeArrowheads="1"/>
          </p:cNvPicPr>
          <p:nvPr/>
        </p:nvPicPr>
        <p:blipFill>
          <a:blip r:embed="rId3" cstate="print"/>
          <a:srcRect/>
          <a:stretch>
            <a:fillRect/>
          </a:stretch>
        </p:blipFill>
        <p:spPr bwMode="auto">
          <a:xfrm>
            <a:off x="1143000" y="2555875"/>
            <a:ext cx="6705600" cy="3678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mtClean="0"/>
              <a:t>VLOOKUP EXAMPLE</a:t>
            </a:r>
          </a:p>
        </p:txBody>
      </p:sp>
      <p:sp>
        <p:nvSpPr>
          <p:cNvPr id="34819" name="Content Placeholder 2"/>
          <p:cNvSpPr>
            <a:spLocks noGrp="1"/>
          </p:cNvSpPr>
          <p:nvPr>
            <p:ph idx="1"/>
          </p:nvPr>
        </p:nvSpPr>
        <p:spPr/>
        <p:txBody>
          <a:bodyPr/>
          <a:lstStyle/>
          <a:p>
            <a:pPr eaLnBrk="1" hangingPunct="1"/>
            <a:r>
              <a:rPr lang="en-US" smtClean="0"/>
              <a:t>The first argument is the cell address containing the short name of the material to be looked up</a:t>
            </a:r>
          </a:p>
        </p:txBody>
      </p:sp>
      <p:pic>
        <p:nvPicPr>
          <p:cNvPr id="34821" name="Picture 2"/>
          <p:cNvPicPr>
            <a:picLocks noChangeAspect="1" noChangeArrowheads="1"/>
          </p:cNvPicPr>
          <p:nvPr/>
        </p:nvPicPr>
        <p:blipFill>
          <a:blip r:embed="rId3" cstate="print"/>
          <a:srcRect/>
          <a:stretch>
            <a:fillRect/>
          </a:stretch>
        </p:blipFill>
        <p:spPr bwMode="auto">
          <a:xfrm>
            <a:off x="533400" y="3124200"/>
            <a:ext cx="7621588"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t>VLOOKUP EXAMPLE</a:t>
            </a:r>
          </a:p>
        </p:txBody>
      </p:sp>
      <p:sp>
        <p:nvSpPr>
          <p:cNvPr id="35843" name="Content Placeholder 2"/>
          <p:cNvSpPr>
            <a:spLocks noGrp="1"/>
          </p:cNvSpPr>
          <p:nvPr>
            <p:ph idx="1"/>
          </p:nvPr>
        </p:nvSpPr>
        <p:spPr/>
        <p:txBody>
          <a:bodyPr/>
          <a:lstStyle/>
          <a:p>
            <a:pPr eaLnBrk="1" hangingPunct="1"/>
            <a:r>
              <a:rPr lang="en-US" sz="2400" smtClean="0"/>
              <a:t>The second argument is the cell range containing the lookup table.  The first column of the highlighted range must contain the independent variable (the Short Name)</a:t>
            </a:r>
          </a:p>
        </p:txBody>
      </p:sp>
      <p:pic>
        <p:nvPicPr>
          <p:cNvPr id="35845" name="Picture 2"/>
          <p:cNvPicPr>
            <a:picLocks noChangeAspect="1" noChangeArrowheads="1"/>
          </p:cNvPicPr>
          <p:nvPr/>
        </p:nvPicPr>
        <p:blipFill>
          <a:blip r:embed="rId3" cstate="print"/>
          <a:srcRect/>
          <a:stretch>
            <a:fillRect/>
          </a:stretch>
        </p:blipFill>
        <p:spPr bwMode="auto">
          <a:xfrm>
            <a:off x="1143000" y="2895600"/>
            <a:ext cx="6183313"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660</Words>
  <Application>Microsoft Office PowerPoint</Application>
  <PresentationFormat>On-screen Show (4:3)</PresentationFormat>
  <Paragraphs>97</Paragraphs>
  <Slides>19</Slides>
  <Notes>17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V- Look Up</vt:lpstr>
      <vt:lpstr>Lookup Tables</vt:lpstr>
      <vt:lpstr>Lookup Table Example</vt:lpstr>
      <vt:lpstr>Lookup Table Example</vt:lpstr>
      <vt:lpstr>Vertical Lookup Table Command</vt:lpstr>
      <vt:lpstr>VLOOKUP Example</vt:lpstr>
      <vt:lpstr>VLOOKUP EXAMPLE</vt:lpstr>
      <vt:lpstr>VLOOKUP EXAMPLE</vt:lpstr>
      <vt:lpstr>VLOOKUP EXAMPLE</vt:lpstr>
      <vt:lpstr>VLOOKUP EXAMPLE</vt:lpstr>
      <vt:lpstr>VLOOKUP EXAMPLE</vt:lpstr>
      <vt:lpstr>VLOOKUP EXAMPLE</vt:lpstr>
      <vt:lpstr>VLOOKUP EXAMPLE</vt:lpstr>
      <vt:lpstr>VLOOKUP EXAMPLE</vt:lpstr>
      <vt:lpstr>VLOOKUP EXAMPLE</vt:lpstr>
      <vt:lpstr>A Note About Lookup Tables</vt:lpstr>
      <vt:lpstr>Population Example</vt:lpstr>
      <vt:lpstr>Lookup Table Solution</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 Look Up</dc:title>
  <dc:creator/>
  <cp:lastModifiedBy>ko78574</cp:lastModifiedBy>
  <cp:revision>1</cp:revision>
  <dcterms:created xsi:type="dcterms:W3CDTF">2006-08-16T00:00:00Z</dcterms:created>
  <dcterms:modified xsi:type="dcterms:W3CDTF">2011-03-01T03:51:06Z</dcterms:modified>
</cp:coreProperties>
</file>