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19"/>
  </p:notesMasterIdLst>
  <p:handoutMasterIdLst>
    <p:handoutMasterId r:id="rId120"/>
  </p:handoutMasterIdLst>
  <p:sldIdLst>
    <p:sldId id="262" r:id="rId2"/>
    <p:sldId id="419" r:id="rId3"/>
    <p:sldId id="328" r:id="rId4"/>
    <p:sldId id="257" r:id="rId5"/>
    <p:sldId id="454" r:id="rId6"/>
    <p:sldId id="438" r:id="rId7"/>
    <p:sldId id="445" r:id="rId8"/>
    <p:sldId id="336" r:id="rId9"/>
    <p:sldId id="415" r:id="rId10"/>
    <p:sldId id="446" r:id="rId11"/>
    <p:sldId id="458" r:id="rId12"/>
    <p:sldId id="337" r:id="rId13"/>
    <p:sldId id="258" r:id="rId14"/>
    <p:sldId id="432" r:id="rId15"/>
    <p:sldId id="334" r:id="rId16"/>
    <p:sldId id="434" r:id="rId17"/>
    <p:sldId id="395" r:id="rId18"/>
    <p:sldId id="435" r:id="rId19"/>
    <p:sldId id="335" r:id="rId20"/>
    <p:sldId id="390" r:id="rId21"/>
    <p:sldId id="401" r:id="rId22"/>
    <p:sldId id="391" r:id="rId23"/>
    <p:sldId id="393" r:id="rId24"/>
    <p:sldId id="436" r:id="rId25"/>
    <p:sldId id="459" r:id="rId26"/>
    <p:sldId id="452" r:id="rId27"/>
    <p:sldId id="332" r:id="rId28"/>
    <p:sldId id="386" r:id="rId29"/>
    <p:sldId id="333" r:id="rId30"/>
    <p:sldId id="259" r:id="rId31"/>
    <p:sldId id="260" r:id="rId32"/>
    <p:sldId id="261" r:id="rId33"/>
    <p:sldId id="441" r:id="rId34"/>
    <p:sldId id="457" r:id="rId35"/>
    <p:sldId id="442" r:id="rId36"/>
    <p:sldId id="443" r:id="rId37"/>
    <p:sldId id="440" r:id="rId38"/>
    <p:sldId id="447" r:id="rId39"/>
    <p:sldId id="448" r:id="rId40"/>
    <p:sldId id="449" r:id="rId41"/>
    <p:sldId id="450" r:id="rId42"/>
    <p:sldId id="453" r:id="rId43"/>
    <p:sldId id="456" r:id="rId44"/>
    <p:sldId id="444" r:id="rId45"/>
    <p:sldId id="264" r:id="rId46"/>
    <p:sldId id="265" r:id="rId47"/>
    <p:sldId id="338" r:id="rId48"/>
    <p:sldId id="266" r:id="rId49"/>
    <p:sldId id="267" r:id="rId50"/>
    <p:sldId id="268" r:id="rId51"/>
    <p:sldId id="269" r:id="rId52"/>
    <p:sldId id="270" r:id="rId53"/>
    <p:sldId id="271" r:id="rId54"/>
    <p:sldId id="339" r:id="rId55"/>
    <p:sldId id="272" r:id="rId56"/>
    <p:sldId id="273" r:id="rId57"/>
    <p:sldId id="340" r:id="rId58"/>
    <p:sldId id="341" r:id="rId59"/>
    <p:sldId id="342" r:id="rId60"/>
    <p:sldId id="387" r:id="rId61"/>
    <p:sldId id="344" r:id="rId62"/>
    <p:sldId id="416" r:id="rId63"/>
    <p:sldId id="417" r:id="rId64"/>
    <p:sldId id="418" r:id="rId65"/>
    <p:sldId id="346" r:id="rId66"/>
    <p:sldId id="350" r:id="rId67"/>
    <p:sldId id="276" r:id="rId68"/>
    <p:sldId id="277" r:id="rId69"/>
    <p:sldId id="278" r:id="rId70"/>
    <p:sldId id="279" r:id="rId71"/>
    <p:sldId id="280" r:id="rId72"/>
    <p:sldId id="281" r:id="rId73"/>
    <p:sldId id="282" r:id="rId74"/>
    <p:sldId id="283" r:id="rId75"/>
    <p:sldId id="284" r:id="rId76"/>
    <p:sldId id="285" r:id="rId77"/>
    <p:sldId id="286" r:id="rId78"/>
    <p:sldId id="287" r:id="rId79"/>
    <p:sldId id="288" r:id="rId80"/>
    <p:sldId id="289" r:id="rId81"/>
    <p:sldId id="290" r:id="rId82"/>
    <p:sldId id="291" r:id="rId83"/>
    <p:sldId id="292" r:id="rId84"/>
    <p:sldId id="293" r:id="rId85"/>
    <p:sldId id="294" r:id="rId86"/>
    <p:sldId id="295" r:id="rId87"/>
    <p:sldId id="296" r:id="rId88"/>
    <p:sldId id="297" r:id="rId89"/>
    <p:sldId id="298" r:id="rId90"/>
    <p:sldId id="352" r:id="rId91"/>
    <p:sldId id="374" r:id="rId92"/>
    <p:sldId id="396" r:id="rId93"/>
    <p:sldId id="379" r:id="rId94"/>
    <p:sldId id="380" r:id="rId95"/>
    <p:sldId id="406" r:id="rId96"/>
    <p:sldId id="407" r:id="rId97"/>
    <p:sldId id="375" r:id="rId98"/>
    <p:sldId id="402" r:id="rId99"/>
    <p:sldId id="403" r:id="rId100"/>
    <p:sldId id="404" r:id="rId101"/>
    <p:sldId id="384" r:id="rId102"/>
    <p:sldId id="357" r:id="rId103"/>
    <p:sldId id="356" r:id="rId104"/>
    <p:sldId id="397" r:id="rId105"/>
    <p:sldId id="355" r:id="rId106"/>
    <p:sldId id="354" r:id="rId107"/>
    <p:sldId id="388" r:id="rId108"/>
    <p:sldId id="389" r:id="rId109"/>
    <p:sldId id="373" r:id="rId110"/>
    <p:sldId id="372" r:id="rId111"/>
    <p:sldId id="426" r:id="rId112"/>
    <p:sldId id="427" r:id="rId113"/>
    <p:sldId id="428" r:id="rId114"/>
    <p:sldId id="429" r:id="rId115"/>
    <p:sldId id="430" r:id="rId116"/>
    <p:sldId id="431" r:id="rId117"/>
    <p:sldId id="394" r:id="rId1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1284" y="-27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B15C2C-6774-41CE-8475-91859515703B}" type="datetimeFigureOut">
              <a:rPr lang="en-US" smtClean="0"/>
              <a:pPr/>
              <a:t>4/21/2014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5D99E-305F-4BAB-9FAC-920B50A806E3}"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33F749-9737-4051-897D-5263A3B01736}" type="datetimeFigureOut">
              <a:rPr lang="en-US" smtClean="0"/>
              <a:pPr/>
              <a:t>4/21/2014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0BD5D8-8959-4F22-999A-379BBBCE9774}"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8E46F3-2906-4C27-BB28-6441BC36CF03}" type="slidenum">
              <a:rPr lang="en-IN" smtClean="0"/>
              <a:pPr fontAlgn="base">
                <a:spcBef>
                  <a:spcPct val="0"/>
                </a:spcBef>
                <a:spcAft>
                  <a:spcPct val="0"/>
                </a:spcAft>
                <a:defRPr/>
              </a:pPr>
              <a:t>1</a:t>
            </a:fld>
            <a:endParaRPr lang="en-I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8E46F3-2906-4C27-BB28-6441BC36CF03}" type="slidenum">
              <a:rPr lang="en-IN" smtClean="0"/>
              <a:pPr fontAlgn="base">
                <a:spcBef>
                  <a:spcPct val="0"/>
                </a:spcBef>
                <a:spcAft>
                  <a:spcPct val="0"/>
                </a:spcAft>
                <a:defRPr/>
              </a:pPr>
              <a:t>2</a:t>
            </a:fld>
            <a:endParaRPr lang="en-IN"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157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ADD6F0-6A44-4115-AB08-437E58620DDA}" type="slidenum">
              <a:rPr lang="en-US" smtClean="0"/>
              <a:pPr fontAlgn="base">
                <a:spcBef>
                  <a:spcPct val="0"/>
                </a:spcBef>
                <a:spcAft>
                  <a:spcPct val="0"/>
                </a:spcAft>
                <a:defRPr/>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8E46F3-2906-4C27-BB28-6441BC36CF03}" type="slidenum">
              <a:rPr lang="en-IN" smtClean="0"/>
              <a:pPr fontAlgn="base">
                <a:spcBef>
                  <a:spcPct val="0"/>
                </a:spcBef>
                <a:spcAft>
                  <a:spcPct val="0"/>
                </a:spcAft>
                <a:defRPr/>
              </a:pPr>
              <a:t>117</a:t>
            </a:fld>
            <a:endParaRPr lang="en-I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36C0EF-9AFC-45BA-BAFD-FB6296609396}" type="datetime9">
              <a:rPr lang="en-US" smtClean="0"/>
              <a:pPr/>
              <a:t>4/21/2014 6:38:39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F980C2-7053-4320-BDF1-E2262FDBFC2A}" type="datetime9">
              <a:rPr lang="en-US" smtClean="0"/>
              <a:pPr/>
              <a:t>4/21/2014 6:38:39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6AEF26-CC77-47FD-9FB0-A25612691240}" type="datetime9">
              <a:rPr lang="en-US" smtClean="0"/>
              <a:pPr/>
              <a:t>4/21/2014 6:38:39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FCB22A-2103-4B07-B988-C7A83B0F3EFC}" type="datetime9">
              <a:rPr lang="en-US" smtClean="0"/>
              <a:pPr/>
              <a:t>4/21/2014 6:38:39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C1102F-1469-4F4A-9917-E556464A6978}" type="datetime9">
              <a:rPr lang="en-US" smtClean="0"/>
              <a:pPr/>
              <a:t>4/21/2014 6:38:39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0430F5-99F6-4BB2-8A00-3E9F2EEB7D4D}" type="datetime9">
              <a:rPr lang="en-US" smtClean="0"/>
              <a:pPr/>
              <a:t>4/21/2014 6:38:39 PM</a:t>
            </a:fld>
            <a:endParaRPr lang="en-US"/>
          </a:p>
        </p:txBody>
      </p:sp>
      <p:sp>
        <p:nvSpPr>
          <p:cNvPr id="6" name="Footer Placeholder 5"/>
          <p:cNvSpPr>
            <a:spLocks noGrp="1"/>
          </p:cNvSpPr>
          <p:nvPr>
            <p:ph type="ftr" sz="quarter" idx="11"/>
          </p:nvPr>
        </p:nvSpPr>
        <p:spPr/>
        <p:txBody>
          <a:bodyPr/>
          <a:lstStyle/>
          <a:p>
            <a:r>
              <a:rPr lang="en-US" smtClean="0"/>
              <a:t>More &amp; Associates</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1A09EF-315D-4416-9588-402A4F489317}" type="datetime9">
              <a:rPr lang="en-US" smtClean="0"/>
              <a:pPr/>
              <a:t>4/21/2014 6:38:39 PM</a:t>
            </a:fld>
            <a:endParaRPr lang="en-US"/>
          </a:p>
        </p:txBody>
      </p:sp>
      <p:sp>
        <p:nvSpPr>
          <p:cNvPr id="8" name="Footer Placeholder 7"/>
          <p:cNvSpPr>
            <a:spLocks noGrp="1"/>
          </p:cNvSpPr>
          <p:nvPr>
            <p:ph type="ftr" sz="quarter" idx="11"/>
          </p:nvPr>
        </p:nvSpPr>
        <p:spPr/>
        <p:txBody>
          <a:bodyPr/>
          <a:lstStyle/>
          <a:p>
            <a:r>
              <a:rPr lang="en-US" smtClean="0"/>
              <a:t>More &amp; Associates</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577D4A-295B-4B6F-ABB5-4EA42FA263DD}" type="datetime9">
              <a:rPr lang="en-US" smtClean="0"/>
              <a:pPr/>
              <a:t>4/21/2014 6:38:39 PM</a:t>
            </a:fld>
            <a:endParaRPr lang="en-US"/>
          </a:p>
        </p:txBody>
      </p:sp>
      <p:sp>
        <p:nvSpPr>
          <p:cNvPr id="4" name="Footer Placeholder 3"/>
          <p:cNvSpPr>
            <a:spLocks noGrp="1"/>
          </p:cNvSpPr>
          <p:nvPr>
            <p:ph type="ftr" sz="quarter" idx="11"/>
          </p:nvPr>
        </p:nvSpPr>
        <p:spPr/>
        <p:txBody>
          <a:bodyPr/>
          <a:lstStyle/>
          <a:p>
            <a:r>
              <a:rPr lang="en-US" smtClean="0"/>
              <a:t>More &amp; Associates</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784F7-ED06-4A5D-BCA7-C1240A6DCBC0}" type="datetime9">
              <a:rPr lang="en-US" smtClean="0"/>
              <a:pPr/>
              <a:t>4/21/2014 6:38:39 PM</a:t>
            </a:fld>
            <a:endParaRPr lang="en-US"/>
          </a:p>
        </p:txBody>
      </p:sp>
      <p:sp>
        <p:nvSpPr>
          <p:cNvPr id="3" name="Footer Placeholder 2"/>
          <p:cNvSpPr>
            <a:spLocks noGrp="1"/>
          </p:cNvSpPr>
          <p:nvPr>
            <p:ph type="ftr" sz="quarter" idx="11"/>
          </p:nvPr>
        </p:nvSpPr>
        <p:spPr/>
        <p:txBody>
          <a:bodyPr/>
          <a:lstStyle/>
          <a:p>
            <a:r>
              <a:rPr lang="en-US" smtClean="0"/>
              <a:t>More &amp; Associates</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756314-FB80-4938-A936-7E3CFF5749D2}" type="datetime9">
              <a:rPr lang="en-US" smtClean="0"/>
              <a:pPr/>
              <a:t>4/21/2014 6:38:39 PM</a:t>
            </a:fld>
            <a:endParaRPr lang="en-US"/>
          </a:p>
        </p:txBody>
      </p:sp>
      <p:sp>
        <p:nvSpPr>
          <p:cNvPr id="6" name="Footer Placeholder 5"/>
          <p:cNvSpPr>
            <a:spLocks noGrp="1"/>
          </p:cNvSpPr>
          <p:nvPr>
            <p:ph type="ftr" sz="quarter" idx="11"/>
          </p:nvPr>
        </p:nvSpPr>
        <p:spPr/>
        <p:txBody>
          <a:bodyPr/>
          <a:lstStyle/>
          <a:p>
            <a:r>
              <a:rPr lang="en-US" smtClean="0"/>
              <a:t>More &amp; Associates</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DB1103-1A6B-44B7-A8B8-CD791D23B790}" type="datetime9">
              <a:rPr lang="en-US" smtClean="0"/>
              <a:pPr/>
              <a:t>4/21/2014 6:38:39 PM</a:t>
            </a:fld>
            <a:endParaRPr lang="en-US"/>
          </a:p>
        </p:txBody>
      </p:sp>
      <p:sp>
        <p:nvSpPr>
          <p:cNvPr id="6" name="Footer Placeholder 5"/>
          <p:cNvSpPr>
            <a:spLocks noGrp="1"/>
          </p:cNvSpPr>
          <p:nvPr>
            <p:ph type="ftr" sz="quarter" idx="11"/>
          </p:nvPr>
        </p:nvSpPr>
        <p:spPr/>
        <p:txBody>
          <a:bodyPr/>
          <a:lstStyle/>
          <a:p>
            <a:r>
              <a:rPr lang="en-US" smtClean="0"/>
              <a:t>More &amp; Associates</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1D75A-EA0F-4A34-9637-827B86888D31}" type="datetime9">
              <a:rPr lang="en-US" smtClean="0"/>
              <a:pPr/>
              <a:t>4/21/2014 6:38:39 PM</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More &amp; Associates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457200"/>
            <a:ext cx="8839200" cy="4419600"/>
          </a:xfrm>
        </p:spPr>
        <p:txBody>
          <a:bodyPr>
            <a:normAutofit/>
          </a:bodyPr>
          <a:lstStyle/>
          <a:p>
            <a:pPr eaLnBrk="1" fontAlgn="auto" hangingPunct="1">
              <a:spcAft>
                <a:spcPts val="0"/>
              </a:spcAft>
              <a:defRPr/>
            </a:pPr>
            <a:r>
              <a:rPr lang="en-US" sz="6600" b="1" dirty="0" smtClean="0">
                <a:solidFill>
                  <a:srgbClr val="FF0000"/>
                </a:solidFill>
                <a:latin typeface="Algerian" pitchFamily="82" charset="0"/>
              </a:rPr>
              <a:t> SEMINAR</a:t>
            </a:r>
            <a:r>
              <a:rPr lang="en-US" sz="5400" b="1" dirty="0" smtClean="0">
                <a:solidFill>
                  <a:srgbClr val="FF0000"/>
                </a:solidFill>
              </a:rPr>
              <a:t/>
            </a:r>
            <a:br>
              <a:rPr lang="en-US" sz="5400" b="1" dirty="0" smtClean="0">
                <a:solidFill>
                  <a:srgbClr val="FF0000"/>
                </a:solidFill>
              </a:rPr>
            </a:br>
            <a:r>
              <a:rPr lang="en-US" sz="5400" b="1" dirty="0" smtClean="0">
                <a:solidFill>
                  <a:srgbClr val="00B050"/>
                </a:solidFill>
              </a:rPr>
              <a:t>ON COMPANY LAW</a:t>
            </a:r>
            <a:r>
              <a:rPr lang="en-US" sz="5400" b="1" dirty="0" smtClean="0">
                <a:solidFill>
                  <a:srgbClr val="FF0000"/>
                </a:solidFill>
              </a:rPr>
              <a:t/>
            </a:r>
            <a:br>
              <a:rPr lang="en-US" sz="5400" b="1" dirty="0" smtClean="0">
                <a:solidFill>
                  <a:srgbClr val="FF0000"/>
                </a:solidFill>
              </a:rPr>
            </a:br>
            <a:r>
              <a:rPr lang="en-US" sz="5400" b="1" dirty="0" smtClean="0">
                <a:solidFill>
                  <a:srgbClr val="FF0000"/>
                </a:solidFill>
              </a:rPr>
              <a:t/>
            </a:r>
            <a:br>
              <a:rPr lang="en-US" sz="5400" b="1" dirty="0" smtClean="0">
                <a:solidFill>
                  <a:srgbClr val="FF0000"/>
                </a:solidFill>
              </a:rPr>
            </a:br>
            <a:r>
              <a:rPr lang="en-US" sz="4000" b="1" dirty="0" smtClean="0">
                <a:solidFill>
                  <a:srgbClr val="002060"/>
                </a:solidFill>
              </a:rPr>
              <a:t>ORGANISED BY</a:t>
            </a:r>
            <a:r>
              <a:rPr lang="en-US" sz="5400" b="1" dirty="0" smtClean="0">
                <a:solidFill>
                  <a:srgbClr val="002060"/>
                </a:solidFill>
              </a:rPr>
              <a:t/>
            </a:r>
            <a:br>
              <a:rPr lang="en-US" sz="5400" b="1" dirty="0" smtClean="0">
                <a:solidFill>
                  <a:srgbClr val="002060"/>
                </a:solidFill>
              </a:rPr>
            </a:br>
            <a:r>
              <a:rPr lang="en-US" sz="5400" b="1" dirty="0" smtClean="0">
                <a:solidFill>
                  <a:srgbClr val="00B050"/>
                </a:solidFill>
              </a:rPr>
              <a:t>DTPA STUDY CIRCLE, ICAI</a:t>
            </a:r>
            <a:endParaRPr lang="en-IN" b="1" dirty="0">
              <a:solidFill>
                <a:srgbClr val="00B050"/>
              </a:solidFill>
            </a:endParaRPr>
          </a:p>
        </p:txBody>
      </p:sp>
      <p:sp>
        <p:nvSpPr>
          <p:cNvPr id="3" name="Subtitle 2"/>
          <p:cNvSpPr>
            <a:spLocks noGrp="1"/>
          </p:cNvSpPr>
          <p:nvPr>
            <p:ph type="subTitle" idx="1"/>
          </p:nvPr>
        </p:nvSpPr>
        <p:spPr>
          <a:xfrm>
            <a:off x="457200" y="5334000"/>
            <a:ext cx="8335962" cy="838200"/>
          </a:xfrm>
        </p:spPr>
        <p:txBody>
          <a:bodyPr>
            <a:normAutofit/>
          </a:bodyPr>
          <a:lstStyle/>
          <a:p>
            <a:pPr algn="ctr" eaLnBrk="1" fontAlgn="auto" hangingPunct="1">
              <a:spcAft>
                <a:spcPts val="0"/>
              </a:spcAft>
              <a:buFont typeface="Wingdings 2"/>
              <a:buNone/>
              <a:tabLst>
                <a:tab pos="63500" algn="l"/>
              </a:tabLst>
              <a:defRPr/>
            </a:pPr>
            <a:r>
              <a:rPr lang="en-US" sz="4500" b="1" dirty="0" smtClean="0">
                <a:solidFill>
                  <a:srgbClr val="002060"/>
                </a:solidFill>
                <a:latin typeface="Arial Black" pitchFamily="34" charset="0"/>
              </a:rPr>
              <a:t>22/04/14</a:t>
            </a:r>
            <a:endParaRPr lang="en-US" dirty="0" smtClean="0">
              <a:solidFill>
                <a:srgbClr val="002060"/>
              </a:solidFill>
            </a:endParaRPr>
          </a:p>
          <a:p>
            <a:pPr algn="ctr" eaLnBrk="1" fontAlgn="auto" hangingPunct="1">
              <a:spcAft>
                <a:spcPts val="0"/>
              </a:spcAft>
              <a:buFont typeface="Wingdings 2"/>
              <a:buNone/>
              <a:defRPr/>
            </a:pPr>
            <a:endParaRPr lang="en-US" dirty="0" smtClean="0">
              <a:solidFill>
                <a:schemeClr val="tx1"/>
              </a:solidFill>
            </a:endParaRPr>
          </a:p>
          <a:p>
            <a:pPr algn="ctr" eaLnBrk="1" fontAlgn="auto" hangingPunct="1">
              <a:spcAft>
                <a:spcPts val="0"/>
              </a:spcAft>
              <a:buFont typeface="Wingdings 2"/>
              <a:buNone/>
              <a:defRPr/>
            </a:pPr>
            <a:endParaRPr lang="en-IN"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F0"/>
                </a:solidFill>
              </a:rPr>
              <a:t>Planning</a:t>
            </a:r>
            <a:endParaRPr lang="en-US" b="1" dirty="0">
              <a:solidFill>
                <a:srgbClr val="00B0F0"/>
              </a:solidFill>
            </a:endParaRPr>
          </a:p>
        </p:txBody>
      </p:sp>
      <p:sp>
        <p:nvSpPr>
          <p:cNvPr id="3" name="Content Placeholder 2"/>
          <p:cNvSpPr>
            <a:spLocks noGrp="1"/>
          </p:cNvSpPr>
          <p:nvPr>
            <p:ph idx="1"/>
          </p:nvPr>
        </p:nvSpPr>
        <p:spPr/>
        <p:txBody>
          <a:bodyPr>
            <a:normAutofit fontScale="92500" lnSpcReduction="20000"/>
          </a:bodyPr>
          <a:lstStyle/>
          <a:p>
            <a:pPr marL="514350" indent="-514350">
              <a:buAutoNum type="arabicParenR"/>
            </a:pPr>
            <a:r>
              <a:rPr lang="en-US" b="1" dirty="0" smtClean="0">
                <a:solidFill>
                  <a:srgbClr val="FF0000"/>
                </a:solidFill>
              </a:rPr>
              <a:t>Convert</a:t>
            </a:r>
            <a:r>
              <a:rPr lang="en-US" dirty="0" smtClean="0">
                <a:solidFill>
                  <a:srgbClr val="00B0F0"/>
                </a:solidFill>
              </a:rPr>
              <a:t> </a:t>
            </a:r>
            <a:r>
              <a:rPr lang="en-US" dirty="0" smtClean="0">
                <a:solidFill>
                  <a:srgbClr val="0070C0"/>
                </a:solidFill>
              </a:rPr>
              <a:t>Lender co to</a:t>
            </a:r>
            <a:r>
              <a:rPr lang="en-US" dirty="0" smtClean="0">
                <a:solidFill>
                  <a:srgbClr val="00B0F0"/>
                </a:solidFill>
              </a:rPr>
              <a:t> </a:t>
            </a:r>
            <a:r>
              <a:rPr lang="en-US" b="1" dirty="0" smtClean="0">
                <a:solidFill>
                  <a:srgbClr val="FF0000"/>
                </a:solidFill>
              </a:rPr>
              <a:t>LLP</a:t>
            </a:r>
            <a:r>
              <a:rPr lang="en-US" b="1" dirty="0" smtClean="0">
                <a:solidFill>
                  <a:srgbClr val="00B0F0"/>
                </a:solidFill>
              </a:rPr>
              <a:t> </a:t>
            </a:r>
            <a:r>
              <a:rPr lang="en-US" b="1" dirty="0" smtClean="0">
                <a:solidFill>
                  <a:srgbClr val="0070C0"/>
                </a:solidFill>
              </a:rPr>
              <a:t>or</a:t>
            </a:r>
          </a:p>
          <a:p>
            <a:pPr marL="514350" indent="-514350">
              <a:buAutoNum type="arabicParenR"/>
            </a:pPr>
            <a:r>
              <a:rPr lang="en-US" b="1" dirty="0" smtClean="0">
                <a:solidFill>
                  <a:srgbClr val="0070C0"/>
                </a:solidFill>
              </a:rPr>
              <a:t>Convert other co (to whom loan is given) to public Ltd to enjoy 25% limit or </a:t>
            </a:r>
          </a:p>
          <a:p>
            <a:pPr marL="514350" indent="-514350">
              <a:buFont typeface="Arial" pitchFamily="34" charset="0"/>
              <a:buAutoNum type="arabicParenR"/>
            </a:pPr>
            <a:r>
              <a:rPr lang="en-US" b="1" u="sng" dirty="0" smtClean="0">
                <a:solidFill>
                  <a:srgbClr val="FF0000"/>
                </a:solidFill>
              </a:rPr>
              <a:t>Rearrange shareholding pattern &amp; directorship pattern:</a:t>
            </a:r>
            <a:r>
              <a:rPr lang="en-US" b="1" dirty="0" smtClean="0">
                <a:solidFill>
                  <a:srgbClr val="0070C0"/>
                </a:solidFill>
              </a:rPr>
              <a:t> </a:t>
            </a:r>
          </a:p>
          <a:p>
            <a:pPr marL="514350" indent="-514350">
              <a:buNone/>
            </a:pPr>
            <a:r>
              <a:rPr lang="en-US" b="1" dirty="0" smtClean="0">
                <a:solidFill>
                  <a:srgbClr val="0070C0"/>
                </a:solidFill>
              </a:rPr>
              <a:t>      a)Appoint</a:t>
            </a:r>
            <a:r>
              <a:rPr lang="en-US" dirty="0" smtClean="0">
                <a:solidFill>
                  <a:srgbClr val="00B0F0"/>
                </a:solidFill>
              </a:rPr>
              <a:t> </a:t>
            </a:r>
            <a:r>
              <a:rPr lang="en-US" b="1" dirty="0" smtClean="0">
                <a:solidFill>
                  <a:srgbClr val="FF0000"/>
                </a:solidFill>
              </a:rPr>
              <a:t>new directors in lender Co</a:t>
            </a:r>
            <a:r>
              <a:rPr lang="en-US" dirty="0" smtClean="0">
                <a:solidFill>
                  <a:srgbClr val="00B0F0"/>
                </a:solidFill>
              </a:rPr>
              <a:t>, </a:t>
            </a:r>
            <a:r>
              <a:rPr lang="en-US" b="1" dirty="0" smtClean="0">
                <a:solidFill>
                  <a:srgbClr val="0070C0"/>
                </a:solidFill>
              </a:rPr>
              <a:t>who personally neither hold any share in other co nor are directors in other co. If their relatives holds shares or are directors than there is no problem or</a:t>
            </a:r>
          </a:p>
          <a:p>
            <a:pPr marL="514350" indent="-514350">
              <a:buNone/>
            </a:pPr>
            <a:r>
              <a:rPr lang="en-US" b="1" dirty="0" smtClean="0">
                <a:solidFill>
                  <a:srgbClr val="0070C0"/>
                </a:solidFill>
              </a:rPr>
              <a:t>      b) Gift of shares </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ROTATION OF auditor, AUDITING PARTNER  &amp; HIS TEAM</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295400"/>
            <a:ext cx="8991600" cy="5592763"/>
          </a:xfrm>
        </p:spPr>
        <p:txBody>
          <a:bodyPr>
            <a:noAutofit/>
          </a:bodyPr>
          <a:lstStyle/>
          <a:p>
            <a:pPr algn="just"/>
            <a:r>
              <a:rPr lang="en-US" sz="3000" b="1" dirty="0">
                <a:solidFill>
                  <a:srgbClr val="0070C0"/>
                </a:solidFill>
              </a:rPr>
              <a:t>The</a:t>
            </a:r>
            <a:r>
              <a:rPr lang="en-US" sz="3000" dirty="0"/>
              <a:t> </a:t>
            </a:r>
            <a:r>
              <a:rPr lang="en-US" sz="3000" dirty="0">
                <a:solidFill>
                  <a:srgbClr val="FF0000"/>
                </a:solidFill>
              </a:rPr>
              <a:t>CG</a:t>
            </a:r>
            <a:r>
              <a:rPr lang="en-US" sz="3000" dirty="0"/>
              <a:t> </a:t>
            </a:r>
            <a:r>
              <a:rPr lang="en-US" sz="3000" b="1" dirty="0">
                <a:solidFill>
                  <a:srgbClr val="0070C0"/>
                </a:solidFill>
              </a:rPr>
              <a:t>may, by rules, </a:t>
            </a:r>
            <a:r>
              <a:rPr lang="en-US" sz="3000" dirty="0">
                <a:solidFill>
                  <a:srgbClr val="FF0000"/>
                </a:solidFill>
              </a:rPr>
              <a:t>prescribe the manner </a:t>
            </a:r>
            <a:r>
              <a:rPr lang="en-US" sz="3000" b="1" dirty="0">
                <a:solidFill>
                  <a:srgbClr val="0070C0"/>
                </a:solidFill>
              </a:rPr>
              <a:t>in which the companies shall rotate their auditors in pursuance of sub-section (2) </a:t>
            </a:r>
            <a:r>
              <a:rPr lang="en-US" sz="3000" dirty="0">
                <a:solidFill>
                  <a:srgbClr val="00B050"/>
                </a:solidFill>
              </a:rPr>
              <a:t>{Sec 139(4)}</a:t>
            </a:r>
            <a:r>
              <a:rPr lang="en-US" sz="3000" dirty="0"/>
              <a:t>. </a:t>
            </a:r>
            <a:endParaRPr lang="en-US" sz="3000" dirty="0" smtClean="0"/>
          </a:p>
          <a:p>
            <a:pPr algn="just">
              <a:buNone/>
            </a:pPr>
            <a:endParaRPr lang="en-US" sz="3000" dirty="0"/>
          </a:p>
          <a:p>
            <a:pPr algn="just"/>
            <a:r>
              <a:rPr lang="en-US" sz="3000" dirty="0" smtClean="0">
                <a:solidFill>
                  <a:srgbClr val="FF0000"/>
                </a:solidFill>
              </a:rPr>
              <a:t>Members</a:t>
            </a:r>
            <a:r>
              <a:rPr lang="en-US" sz="3000" dirty="0" smtClean="0"/>
              <a:t> </a:t>
            </a:r>
            <a:r>
              <a:rPr lang="en-US" sz="3000" b="1" dirty="0">
                <a:solidFill>
                  <a:srgbClr val="0070C0"/>
                </a:solidFill>
              </a:rPr>
              <a:t>of a </a:t>
            </a:r>
            <a:r>
              <a:rPr lang="en-US" sz="3000" b="1" dirty="0" smtClean="0">
                <a:solidFill>
                  <a:srgbClr val="0070C0"/>
                </a:solidFill>
              </a:rPr>
              <a:t>company </a:t>
            </a:r>
            <a:r>
              <a:rPr lang="en-US" sz="3000" b="1" dirty="0">
                <a:solidFill>
                  <a:srgbClr val="0070C0"/>
                </a:solidFill>
              </a:rPr>
              <a:t>may </a:t>
            </a:r>
            <a:r>
              <a:rPr lang="en-US" sz="3000" dirty="0">
                <a:solidFill>
                  <a:srgbClr val="FF0000"/>
                </a:solidFill>
              </a:rPr>
              <a:t>resolve</a:t>
            </a:r>
            <a:r>
              <a:rPr lang="en-US" sz="3000" dirty="0"/>
              <a:t> </a:t>
            </a:r>
            <a:r>
              <a:rPr lang="en-US" sz="3000" b="1" dirty="0">
                <a:solidFill>
                  <a:srgbClr val="0070C0"/>
                </a:solidFill>
              </a:rPr>
              <a:t>to provide that -</a:t>
            </a:r>
            <a:br>
              <a:rPr lang="en-US" sz="3000" b="1" dirty="0">
                <a:solidFill>
                  <a:srgbClr val="0070C0"/>
                </a:solidFill>
              </a:rPr>
            </a:br>
            <a:r>
              <a:rPr lang="en-US" sz="3000" b="1" dirty="0">
                <a:solidFill>
                  <a:srgbClr val="0070C0"/>
                </a:solidFill>
              </a:rPr>
              <a:t>(a) in the audit firm appointed by it, the auditing partner and his team shall be </a:t>
            </a:r>
            <a:r>
              <a:rPr lang="en-US" sz="3000" dirty="0">
                <a:solidFill>
                  <a:srgbClr val="FF0000"/>
                </a:solidFill>
              </a:rPr>
              <a:t>rotated</a:t>
            </a:r>
            <a:r>
              <a:rPr lang="en-US" sz="3000" dirty="0"/>
              <a:t> </a:t>
            </a:r>
            <a:r>
              <a:rPr lang="en-US" sz="3000" b="1" dirty="0">
                <a:solidFill>
                  <a:srgbClr val="0070C0"/>
                </a:solidFill>
              </a:rPr>
              <a:t>at such intervals as may be resolved by members; or </a:t>
            </a:r>
            <a:br>
              <a:rPr lang="en-US" sz="3000" b="1" dirty="0">
                <a:solidFill>
                  <a:srgbClr val="0070C0"/>
                </a:solidFill>
              </a:rPr>
            </a:br>
            <a:r>
              <a:rPr lang="en-US" sz="3000" b="1" dirty="0">
                <a:solidFill>
                  <a:srgbClr val="0070C0"/>
                </a:solidFill>
              </a:rPr>
              <a:t>(b) the audit shall be conducted by more than one auditor.</a:t>
            </a:r>
            <a:r>
              <a:rPr lang="en-US" sz="3000" dirty="0"/>
              <a:t> </a:t>
            </a:r>
            <a:r>
              <a:rPr lang="en-US" sz="3000" dirty="0">
                <a:solidFill>
                  <a:srgbClr val="00B050"/>
                </a:solidFill>
              </a:rPr>
              <a:t>{Sec 139(3)}</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CASUAL VACANCY </a:t>
            </a:r>
          </a:p>
        </p:txBody>
      </p:sp>
      <p:sp>
        <p:nvSpPr>
          <p:cNvPr id="51203" name="Content Placeholder 2"/>
          <p:cNvSpPr>
            <a:spLocks noGrp="1"/>
          </p:cNvSpPr>
          <p:nvPr>
            <p:ph idx="1"/>
          </p:nvPr>
        </p:nvSpPr>
        <p:spPr>
          <a:xfrm>
            <a:off x="76200" y="1143000"/>
            <a:ext cx="8915400" cy="5715000"/>
          </a:xfrm>
        </p:spPr>
        <p:txBody>
          <a:bodyPr>
            <a:noAutofit/>
          </a:bodyPr>
          <a:lstStyle/>
          <a:p>
            <a:pPr algn="just">
              <a:buFont typeface="Arial" charset="0"/>
              <a:buChar char="•"/>
            </a:pPr>
            <a:r>
              <a:rPr lang="en-US" b="1" dirty="0" smtClean="0">
                <a:solidFill>
                  <a:srgbClr val="0070C0"/>
                </a:solidFill>
              </a:rPr>
              <a:t>Any casual vacancy in the office of an auditor shall be filled by the </a:t>
            </a:r>
            <a:r>
              <a:rPr lang="en-US" u="sng" dirty="0" smtClean="0">
                <a:solidFill>
                  <a:srgbClr val="FF0000"/>
                </a:solidFill>
              </a:rPr>
              <a:t>Board</a:t>
            </a:r>
            <a:r>
              <a:rPr lang="en-US" u="sng" dirty="0" smtClean="0"/>
              <a:t> </a:t>
            </a:r>
            <a:r>
              <a:rPr lang="en-US" b="1" u="sng" dirty="0" smtClean="0">
                <a:solidFill>
                  <a:srgbClr val="0070C0"/>
                </a:solidFill>
              </a:rPr>
              <a:t>of Directors within </a:t>
            </a:r>
            <a:r>
              <a:rPr lang="en-US" u="sng" dirty="0" smtClean="0">
                <a:solidFill>
                  <a:srgbClr val="FF0000"/>
                </a:solidFill>
              </a:rPr>
              <a:t>30 days</a:t>
            </a:r>
            <a:r>
              <a:rPr lang="en-US" dirty="0" smtClean="0"/>
              <a:t>.</a:t>
            </a:r>
          </a:p>
          <a:p>
            <a:pPr algn="just">
              <a:buFont typeface="Arial" charset="0"/>
              <a:buNone/>
            </a:pPr>
            <a:r>
              <a:rPr lang="en-US" dirty="0" smtClean="0"/>
              <a:t>   </a:t>
            </a:r>
          </a:p>
          <a:p>
            <a:pPr algn="just">
              <a:buFont typeface="Arial" charset="0"/>
              <a:buNone/>
            </a:pPr>
            <a:r>
              <a:rPr lang="en-US" b="1" dirty="0" smtClean="0">
                <a:solidFill>
                  <a:srgbClr val="0070C0"/>
                </a:solidFill>
              </a:rPr>
              <a:t>   </a:t>
            </a:r>
            <a:r>
              <a:rPr lang="en-US" b="1" u="sng" dirty="0" smtClean="0">
                <a:solidFill>
                  <a:srgbClr val="0070C0"/>
                </a:solidFill>
              </a:rPr>
              <a:t>If it is because of </a:t>
            </a:r>
            <a:r>
              <a:rPr lang="en-US" u="sng" dirty="0" smtClean="0">
                <a:solidFill>
                  <a:srgbClr val="00B050"/>
                </a:solidFill>
              </a:rPr>
              <a:t>RESIGNATION</a:t>
            </a:r>
            <a:r>
              <a:rPr lang="en-US" u="sng" dirty="0" smtClean="0"/>
              <a:t>:</a:t>
            </a:r>
          </a:p>
          <a:p>
            <a:pPr algn="just">
              <a:buFont typeface="Arial" charset="0"/>
              <a:buNone/>
            </a:pPr>
            <a:r>
              <a:rPr lang="en-US" dirty="0" smtClean="0"/>
              <a:t>   </a:t>
            </a:r>
            <a:r>
              <a:rPr lang="en-US" b="1" dirty="0" smtClean="0">
                <a:solidFill>
                  <a:srgbClr val="0070C0"/>
                </a:solidFill>
              </a:rPr>
              <a:t>a. At a </a:t>
            </a:r>
            <a:r>
              <a:rPr lang="en-US" dirty="0" smtClean="0">
                <a:solidFill>
                  <a:srgbClr val="FF0000"/>
                </a:solidFill>
              </a:rPr>
              <a:t>general meeting</a:t>
            </a:r>
          </a:p>
          <a:p>
            <a:pPr algn="just">
              <a:buFont typeface="Arial" charset="0"/>
              <a:buNone/>
            </a:pPr>
            <a:r>
              <a:rPr lang="en-US" dirty="0" smtClean="0"/>
              <a:t>   </a:t>
            </a:r>
            <a:r>
              <a:rPr lang="en-US" b="1" dirty="0" smtClean="0">
                <a:solidFill>
                  <a:srgbClr val="0070C0"/>
                </a:solidFill>
              </a:rPr>
              <a:t>b. Convened within </a:t>
            </a:r>
            <a:r>
              <a:rPr lang="en-US" dirty="0" smtClean="0">
                <a:solidFill>
                  <a:srgbClr val="FF0000"/>
                </a:solidFill>
              </a:rPr>
              <a:t>3 months </a:t>
            </a:r>
            <a:r>
              <a:rPr lang="en-US" b="1" dirty="0" smtClean="0">
                <a:solidFill>
                  <a:srgbClr val="0070C0"/>
                </a:solidFill>
              </a:rPr>
              <a:t>of the recommendation of the BOD</a:t>
            </a:r>
          </a:p>
          <a:p>
            <a:pPr algn="just">
              <a:buFont typeface="Arial" charset="0"/>
              <a:buNone/>
            </a:pPr>
            <a:r>
              <a:rPr lang="en-US" b="1" dirty="0" smtClean="0">
                <a:solidFill>
                  <a:srgbClr val="0070C0"/>
                </a:solidFill>
              </a:rPr>
              <a:t>   c. The Auditor to hold the office till the conclusion of the next annual general meeting</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Reappointment of retiring auditor at AGM [Sec 139(9)]</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371600"/>
            <a:ext cx="8991600" cy="5257800"/>
          </a:xfrm>
        </p:spPr>
        <p:txBody>
          <a:bodyPr>
            <a:noAutofit/>
          </a:bodyPr>
          <a:lstStyle/>
          <a:p>
            <a:pPr algn="just">
              <a:buNone/>
            </a:pPr>
            <a:r>
              <a:rPr lang="en-US" sz="2800" b="1" dirty="0" smtClean="0">
                <a:solidFill>
                  <a:srgbClr val="0070C0"/>
                </a:solidFill>
              </a:rPr>
              <a:t>A </a:t>
            </a:r>
            <a:r>
              <a:rPr lang="en-US" sz="2800" b="1" dirty="0">
                <a:solidFill>
                  <a:srgbClr val="0070C0"/>
                </a:solidFill>
              </a:rPr>
              <a:t>retiring auditor may be re-appointed at an </a:t>
            </a:r>
            <a:r>
              <a:rPr lang="en-US" sz="2800" b="1" dirty="0" smtClean="0">
                <a:solidFill>
                  <a:srgbClr val="0070C0"/>
                </a:solidFill>
              </a:rPr>
              <a:t>AGM, </a:t>
            </a:r>
            <a:r>
              <a:rPr lang="en-US" sz="2800" b="1" dirty="0">
                <a:solidFill>
                  <a:srgbClr val="0070C0"/>
                </a:solidFill>
              </a:rPr>
              <a:t>if </a:t>
            </a:r>
          </a:p>
          <a:p>
            <a:pPr lvl="0" algn="just"/>
            <a:r>
              <a:rPr lang="en-US" sz="2800" b="1" dirty="0">
                <a:solidFill>
                  <a:srgbClr val="0070C0"/>
                </a:solidFill>
              </a:rPr>
              <a:t>he is not </a:t>
            </a:r>
            <a:r>
              <a:rPr lang="en-US" sz="2800" b="1" u="sng" dirty="0">
                <a:solidFill>
                  <a:srgbClr val="0070C0"/>
                </a:solidFill>
              </a:rPr>
              <a:t>disqualified </a:t>
            </a:r>
            <a:r>
              <a:rPr lang="en-US" sz="2800" b="1" dirty="0">
                <a:solidFill>
                  <a:srgbClr val="0070C0"/>
                </a:solidFill>
              </a:rPr>
              <a:t>for re-appointment; </a:t>
            </a:r>
          </a:p>
          <a:p>
            <a:pPr lvl="0" algn="just"/>
            <a:r>
              <a:rPr lang="en-US" sz="2800" b="1" dirty="0" smtClean="0">
                <a:solidFill>
                  <a:srgbClr val="0070C0"/>
                </a:solidFill>
              </a:rPr>
              <a:t>he </a:t>
            </a:r>
            <a:r>
              <a:rPr lang="en-US" sz="2800" b="1" dirty="0">
                <a:solidFill>
                  <a:srgbClr val="0070C0"/>
                </a:solidFill>
              </a:rPr>
              <a:t>has not given the </a:t>
            </a:r>
            <a:r>
              <a:rPr lang="en-US" sz="2800" b="1" dirty="0" smtClean="0">
                <a:solidFill>
                  <a:srgbClr val="0070C0"/>
                </a:solidFill>
              </a:rPr>
              <a:t>company </a:t>
            </a:r>
            <a:r>
              <a:rPr lang="en-US" sz="2800" b="1" dirty="0">
                <a:solidFill>
                  <a:srgbClr val="0070C0"/>
                </a:solidFill>
              </a:rPr>
              <a:t>a notice in writing of his </a:t>
            </a:r>
            <a:r>
              <a:rPr lang="en-US" sz="2800" b="1" u="sng" dirty="0">
                <a:solidFill>
                  <a:srgbClr val="0070C0"/>
                </a:solidFill>
              </a:rPr>
              <a:t>unwillingness </a:t>
            </a:r>
            <a:r>
              <a:rPr lang="en-US" sz="2800" b="1" dirty="0">
                <a:solidFill>
                  <a:srgbClr val="0070C0"/>
                </a:solidFill>
              </a:rPr>
              <a:t>to be re-appointed; and </a:t>
            </a:r>
          </a:p>
          <a:p>
            <a:pPr lvl="0" algn="just"/>
            <a:r>
              <a:rPr lang="en-US" sz="2800" b="1" dirty="0" smtClean="0">
                <a:solidFill>
                  <a:srgbClr val="FF0000"/>
                </a:solidFill>
              </a:rPr>
              <a:t>a</a:t>
            </a:r>
            <a:r>
              <a:rPr lang="en-US" sz="2800" dirty="0" smtClean="0">
                <a:solidFill>
                  <a:srgbClr val="FF0000"/>
                </a:solidFill>
              </a:rPr>
              <a:t> Special Resolution </a:t>
            </a:r>
            <a:r>
              <a:rPr lang="en-US" sz="2800" b="1" dirty="0">
                <a:solidFill>
                  <a:srgbClr val="FF0000"/>
                </a:solidFill>
              </a:rPr>
              <a:t>has not been passed at that meeting appointing </a:t>
            </a:r>
            <a:r>
              <a:rPr lang="en-US" sz="2800" dirty="0">
                <a:solidFill>
                  <a:srgbClr val="FF0000"/>
                </a:solidFill>
              </a:rPr>
              <a:t>some other auditor </a:t>
            </a:r>
            <a:r>
              <a:rPr lang="en-US" sz="2800" b="1" dirty="0">
                <a:solidFill>
                  <a:srgbClr val="FF0000"/>
                </a:solidFill>
              </a:rPr>
              <a:t>or providing expressly that he shall not be re-appointed</a:t>
            </a:r>
            <a:r>
              <a:rPr lang="en-US" sz="2800" b="1" dirty="0">
                <a:solidFill>
                  <a:srgbClr val="0070C0"/>
                </a:solidFill>
              </a:rPr>
              <a:t>. </a:t>
            </a:r>
          </a:p>
          <a:p>
            <a:pPr algn="just"/>
            <a:r>
              <a:rPr lang="en-US" sz="2800" b="1" dirty="0">
                <a:solidFill>
                  <a:srgbClr val="0070C0"/>
                </a:solidFill>
              </a:rPr>
              <a:t>However, the above provision is subject to Sec 139(1) and the rules made thereunder. Where at any </a:t>
            </a:r>
            <a:r>
              <a:rPr lang="en-US" sz="2800" b="1" dirty="0" smtClean="0">
                <a:solidFill>
                  <a:srgbClr val="0070C0"/>
                </a:solidFill>
              </a:rPr>
              <a:t>AGM, </a:t>
            </a:r>
            <a:r>
              <a:rPr lang="en-US" sz="2800" b="1" dirty="0">
                <a:solidFill>
                  <a:srgbClr val="0070C0"/>
                </a:solidFill>
              </a:rPr>
              <a:t>no auditor is appointed or re-appointed, the </a:t>
            </a:r>
            <a:r>
              <a:rPr lang="en-US" sz="2800" b="1" dirty="0">
                <a:solidFill>
                  <a:srgbClr val="00B050"/>
                </a:solidFill>
              </a:rPr>
              <a:t>existing auditor shall continue to be the auditor</a:t>
            </a:r>
            <a:r>
              <a:rPr lang="en-US" sz="2800" dirty="0"/>
              <a:t> </a:t>
            </a:r>
            <a:r>
              <a:rPr lang="en-US" sz="2800" b="1" dirty="0">
                <a:solidFill>
                  <a:srgbClr val="0070C0"/>
                </a:solidFill>
              </a:rPr>
              <a:t>of the </a:t>
            </a:r>
            <a:r>
              <a:rPr lang="en-US" sz="2800" b="1" dirty="0" smtClean="0">
                <a:solidFill>
                  <a:srgbClr val="0070C0"/>
                </a:solidFill>
              </a:rPr>
              <a:t>company </a:t>
            </a:r>
            <a:r>
              <a:rPr lang="en-US" sz="2800" b="1" dirty="0">
                <a:solidFill>
                  <a:srgbClr val="0070C0"/>
                </a:solidFill>
              </a:rPr>
              <a:t>[Sec 139(10)]. </a:t>
            </a:r>
            <a:br>
              <a:rPr lang="en-US" sz="2800" b="1" dirty="0">
                <a:solidFill>
                  <a:srgbClr val="0070C0"/>
                </a:solidFill>
              </a:rPr>
            </a:br>
            <a:endParaRPr lang="en-US" sz="2800" b="1" dirty="0">
              <a:solidFill>
                <a:srgbClr val="0070C0"/>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Removal, RESIGNATION &amp; SPECIAL NOTICE of Auditor: (Sec 140)</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295400"/>
            <a:ext cx="8991600" cy="5135563"/>
          </a:xfrm>
        </p:spPr>
        <p:txBody>
          <a:bodyPr>
            <a:noAutofit/>
          </a:bodyPr>
          <a:lstStyle/>
          <a:p>
            <a:pPr algn="just"/>
            <a:r>
              <a:rPr lang="en-US" sz="3100" dirty="0" smtClean="0">
                <a:solidFill>
                  <a:srgbClr val="00B050"/>
                </a:solidFill>
              </a:rPr>
              <a:t>REMOVAL:</a:t>
            </a:r>
            <a:r>
              <a:rPr lang="en-US" sz="3100" dirty="0" smtClean="0"/>
              <a:t> </a:t>
            </a:r>
            <a:r>
              <a:rPr lang="en-US" sz="3100" b="1" dirty="0" smtClean="0">
                <a:solidFill>
                  <a:srgbClr val="0070C0"/>
                </a:solidFill>
              </a:rPr>
              <a:t>The </a:t>
            </a:r>
            <a:r>
              <a:rPr lang="en-US" sz="3100" b="1" dirty="0">
                <a:solidFill>
                  <a:srgbClr val="0070C0"/>
                </a:solidFill>
              </a:rPr>
              <a:t>auditor may be removed by </a:t>
            </a:r>
            <a:r>
              <a:rPr lang="en-US" sz="3100" dirty="0">
                <a:solidFill>
                  <a:srgbClr val="FF0000"/>
                </a:solidFill>
              </a:rPr>
              <a:t>special resolution </a:t>
            </a:r>
            <a:r>
              <a:rPr lang="en-US" sz="3100" b="1" dirty="0">
                <a:solidFill>
                  <a:srgbClr val="0070C0"/>
                </a:solidFill>
              </a:rPr>
              <a:t>after obtaining the</a:t>
            </a:r>
            <a:r>
              <a:rPr lang="en-US" sz="3100" dirty="0"/>
              <a:t> </a:t>
            </a:r>
            <a:r>
              <a:rPr lang="en-US" sz="3100" dirty="0">
                <a:solidFill>
                  <a:srgbClr val="FF0000"/>
                </a:solidFill>
              </a:rPr>
              <a:t>previous approval of </a:t>
            </a:r>
            <a:r>
              <a:rPr lang="en-US" sz="3100" dirty="0" smtClean="0">
                <a:solidFill>
                  <a:srgbClr val="FF0000"/>
                </a:solidFill>
              </a:rPr>
              <a:t>CG </a:t>
            </a:r>
            <a:r>
              <a:rPr lang="en-US" sz="3100" b="1" dirty="0">
                <a:solidFill>
                  <a:srgbClr val="0070C0"/>
                </a:solidFill>
              </a:rPr>
              <a:t>and after giving an opportunity of being heard. </a:t>
            </a:r>
            <a:endParaRPr lang="en-US" sz="3100" b="1" dirty="0" smtClean="0">
              <a:solidFill>
                <a:srgbClr val="0070C0"/>
              </a:solidFill>
            </a:endParaRPr>
          </a:p>
          <a:p>
            <a:pPr algn="just"/>
            <a:r>
              <a:rPr lang="en-US" sz="3100" dirty="0" smtClean="0">
                <a:solidFill>
                  <a:srgbClr val="00B050"/>
                </a:solidFill>
              </a:rPr>
              <a:t>RESIGNATION: </a:t>
            </a:r>
            <a:r>
              <a:rPr lang="en-US" sz="3100" b="1" dirty="0" smtClean="0">
                <a:solidFill>
                  <a:srgbClr val="0070C0"/>
                </a:solidFill>
              </a:rPr>
              <a:t>When Auditor </a:t>
            </a:r>
            <a:r>
              <a:rPr lang="en-US" sz="3100" b="1" dirty="0">
                <a:solidFill>
                  <a:srgbClr val="0070C0"/>
                </a:solidFill>
              </a:rPr>
              <a:t>resigns, a </a:t>
            </a:r>
            <a:r>
              <a:rPr lang="en-US" sz="3100" dirty="0">
                <a:solidFill>
                  <a:srgbClr val="FF0000"/>
                </a:solidFill>
              </a:rPr>
              <a:t>statement</a:t>
            </a:r>
            <a:r>
              <a:rPr lang="en-US" sz="3100" dirty="0"/>
              <a:t> </a:t>
            </a:r>
            <a:r>
              <a:rPr lang="en-US" sz="3100" b="1" dirty="0">
                <a:solidFill>
                  <a:srgbClr val="0070C0"/>
                </a:solidFill>
              </a:rPr>
              <a:t>in prescribed form is to be filled with the</a:t>
            </a:r>
            <a:r>
              <a:rPr lang="en-US" sz="3100" dirty="0"/>
              <a:t> </a:t>
            </a:r>
            <a:r>
              <a:rPr lang="en-US" sz="3100" dirty="0" smtClean="0">
                <a:solidFill>
                  <a:srgbClr val="FF0000"/>
                </a:solidFill>
              </a:rPr>
              <a:t>Company </a:t>
            </a:r>
            <a:r>
              <a:rPr lang="en-US" sz="3100" dirty="0">
                <a:solidFill>
                  <a:srgbClr val="FF0000"/>
                </a:solidFill>
              </a:rPr>
              <a:t>and the Registrar</a:t>
            </a:r>
            <a:r>
              <a:rPr lang="en-US" sz="3100" dirty="0"/>
              <a:t> </a:t>
            </a:r>
            <a:r>
              <a:rPr lang="en-US" sz="3100" dirty="0">
                <a:solidFill>
                  <a:srgbClr val="FF0000"/>
                </a:solidFill>
              </a:rPr>
              <a:t>within 30 days</a:t>
            </a:r>
            <a:r>
              <a:rPr lang="en-US" sz="3100" dirty="0"/>
              <a:t>. </a:t>
            </a:r>
            <a:endParaRPr lang="en-US" sz="3100" dirty="0" smtClean="0"/>
          </a:p>
          <a:p>
            <a:pPr algn="just"/>
            <a:r>
              <a:rPr lang="en-US" sz="3100" dirty="0" smtClean="0">
                <a:solidFill>
                  <a:srgbClr val="FF0000"/>
                </a:solidFill>
              </a:rPr>
              <a:t>Special </a:t>
            </a:r>
            <a:r>
              <a:rPr lang="en-US" sz="3100" dirty="0">
                <a:solidFill>
                  <a:srgbClr val="FF0000"/>
                </a:solidFill>
              </a:rPr>
              <a:t>notice</a:t>
            </a:r>
            <a:r>
              <a:rPr lang="en-US" sz="3100" dirty="0"/>
              <a:t> </a:t>
            </a:r>
            <a:r>
              <a:rPr lang="en-US" sz="3100" b="1" dirty="0">
                <a:solidFill>
                  <a:srgbClr val="0070C0"/>
                </a:solidFill>
              </a:rPr>
              <a:t>shall be required for appointing a person as auditor other than a retiring auditor. </a:t>
            </a:r>
            <a:endParaRPr lang="en-US" sz="3100" b="1" dirty="0" smtClean="0">
              <a:solidFill>
                <a:srgbClr val="0070C0"/>
              </a:solidFill>
            </a:endParaRPr>
          </a:p>
          <a:p>
            <a:pPr algn="just"/>
            <a:r>
              <a:rPr lang="en-US" sz="3100" b="1" dirty="0" smtClean="0">
                <a:solidFill>
                  <a:srgbClr val="0070C0"/>
                </a:solidFill>
              </a:rPr>
              <a:t>The </a:t>
            </a:r>
            <a:r>
              <a:rPr lang="en-US" sz="3100" dirty="0" smtClean="0">
                <a:solidFill>
                  <a:srgbClr val="FF0000"/>
                </a:solidFill>
              </a:rPr>
              <a:t>Tribunal </a:t>
            </a:r>
            <a:r>
              <a:rPr lang="en-US" sz="3100" b="1" dirty="0">
                <a:solidFill>
                  <a:srgbClr val="0070C0"/>
                </a:solidFill>
              </a:rPr>
              <a:t>is empowered to </a:t>
            </a:r>
            <a:r>
              <a:rPr lang="en-US" sz="3100" b="1" dirty="0" smtClean="0">
                <a:solidFill>
                  <a:srgbClr val="0070C0"/>
                </a:solidFill>
              </a:rPr>
              <a:t>change </a:t>
            </a:r>
            <a:r>
              <a:rPr lang="en-US" sz="3100" b="1" dirty="0">
                <a:solidFill>
                  <a:srgbClr val="0070C0"/>
                </a:solidFill>
              </a:rPr>
              <a:t>auditor of a </a:t>
            </a:r>
            <a:r>
              <a:rPr lang="en-US" sz="3100" b="1" dirty="0" smtClean="0">
                <a:solidFill>
                  <a:srgbClr val="0070C0"/>
                </a:solidFill>
              </a:rPr>
              <a:t>Co. </a:t>
            </a:r>
            <a:r>
              <a:rPr lang="en-US" sz="3100" b="1" dirty="0">
                <a:solidFill>
                  <a:srgbClr val="0070C0"/>
                </a:solidFill>
              </a:rPr>
              <a:t>in case of any fraudulent activities by auditor</a:t>
            </a:r>
            <a:r>
              <a:rPr lang="en-US" sz="3100" b="1" dirty="0" smtClean="0">
                <a:solidFill>
                  <a:srgbClr val="0070C0"/>
                </a:solidFill>
              </a:rPr>
              <a:t>.</a:t>
            </a:r>
            <a:endParaRPr lang="en-US" sz="3100" b="1" dirty="0">
              <a:solidFill>
                <a:srgbClr val="0070C0"/>
              </a:solidFill>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0" y="-1"/>
            <a:ext cx="9144000" cy="1143001"/>
          </a:xfrm>
        </p:spPr>
        <p:txBody>
          <a:bodyPr>
            <a:normAutofit/>
          </a:bodyPr>
          <a:lstStyle/>
          <a:p>
            <a:r>
              <a:rPr lang="en-US" sz="3000" b="1" dirty="0" smtClean="0">
                <a:solidFill>
                  <a:srgbClr val="00B0F0"/>
                </a:solidFill>
                <a:latin typeface="Algerian" pitchFamily="82" charset="0"/>
              </a:rPr>
              <a:t>INTIMATION OF RESIGNATION</a:t>
            </a:r>
          </a:p>
        </p:txBody>
      </p:sp>
      <p:sp>
        <p:nvSpPr>
          <p:cNvPr id="41987" name="Content Placeholder 2"/>
          <p:cNvSpPr>
            <a:spLocks noGrp="1"/>
          </p:cNvSpPr>
          <p:nvPr>
            <p:ph idx="1"/>
          </p:nvPr>
        </p:nvSpPr>
        <p:spPr>
          <a:xfrm>
            <a:off x="0" y="1066800"/>
            <a:ext cx="8991600" cy="5603875"/>
          </a:xfrm>
        </p:spPr>
        <p:txBody>
          <a:bodyPr>
            <a:normAutofit/>
          </a:bodyPr>
          <a:lstStyle/>
          <a:p>
            <a:pPr algn="just">
              <a:buFont typeface="Arial" charset="0"/>
              <a:buChar char="•"/>
            </a:pPr>
            <a:r>
              <a:rPr lang="en-US" sz="3100" b="1" dirty="0" smtClean="0">
                <a:solidFill>
                  <a:srgbClr val="0070C0"/>
                </a:solidFill>
              </a:rPr>
              <a:t>The </a:t>
            </a:r>
            <a:r>
              <a:rPr lang="en-US" sz="3100" b="1" u="sng" dirty="0" smtClean="0">
                <a:solidFill>
                  <a:srgbClr val="0070C0"/>
                </a:solidFill>
              </a:rPr>
              <a:t>auditor</a:t>
            </a:r>
            <a:r>
              <a:rPr lang="en-US" sz="3100" b="1" dirty="0" smtClean="0">
                <a:solidFill>
                  <a:srgbClr val="0070C0"/>
                </a:solidFill>
              </a:rPr>
              <a:t> shall file within a period of </a:t>
            </a:r>
            <a:r>
              <a:rPr lang="en-US" sz="3100" u="sng" dirty="0" smtClean="0">
                <a:solidFill>
                  <a:srgbClr val="FF0000"/>
                </a:solidFill>
              </a:rPr>
              <a:t>30 days</a:t>
            </a:r>
            <a:r>
              <a:rPr lang="en-US" sz="3100" dirty="0" smtClean="0">
                <a:solidFill>
                  <a:srgbClr val="FF0000"/>
                </a:solidFill>
              </a:rPr>
              <a:t> </a:t>
            </a:r>
            <a:r>
              <a:rPr lang="en-US" sz="3100" b="1" dirty="0" smtClean="0">
                <a:solidFill>
                  <a:srgbClr val="0070C0"/>
                </a:solidFill>
              </a:rPr>
              <a:t>from the date of resignation, </a:t>
            </a:r>
            <a:r>
              <a:rPr lang="en-US" sz="3100" b="1" u="sng" dirty="0" smtClean="0">
                <a:solidFill>
                  <a:srgbClr val="0070C0"/>
                </a:solidFill>
              </a:rPr>
              <a:t>a statement</a:t>
            </a:r>
            <a:r>
              <a:rPr lang="en-US" sz="3100" b="1" dirty="0" smtClean="0">
                <a:solidFill>
                  <a:srgbClr val="0070C0"/>
                </a:solidFill>
              </a:rPr>
              <a:t> </a:t>
            </a:r>
            <a:r>
              <a:rPr lang="en-US" sz="3100" b="1" u="sng" dirty="0" smtClean="0">
                <a:solidFill>
                  <a:srgbClr val="0070C0"/>
                </a:solidFill>
              </a:rPr>
              <a:t>in the prescribed form with (Form no.10.2)</a:t>
            </a:r>
            <a:r>
              <a:rPr lang="en-US" sz="3100" b="1" dirty="0" smtClean="0">
                <a:solidFill>
                  <a:srgbClr val="0070C0"/>
                </a:solidFill>
              </a:rPr>
              <a:t>: </a:t>
            </a:r>
          </a:p>
          <a:p>
            <a:pPr>
              <a:buFont typeface="Arial" charset="0"/>
              <a:buNone/>
            </a:pPr>
            <a:r>
              <a:rPr lang="en-US" sz="3100" b="1" dirty="0" smtClean="0">
                <a:solidFill>
                  <a:srgbClr val="0070C0"/>
                </a:solidFill>
              </a:rPr>
              <a:t>   a. the Company and</a:t>
            </a:r>
          </a:p>
          <a:p>
            <a:pPr>
              <a:buFont typeface="Arial" charset="0"/>
              <a:buNone/>
            </a:pPr>
            <a:r>
              <a:rPr lang="en-US" sz="3100" b="1" dirty="0" smtClean="0">
                <a:solidFill>
                  <a:srgbClr val="0070C0"/>
                </a:solidFill>
              </a:rPr>
              <a:t>   b. the Registrar and</a:t>
            </a:r>
            <a:endParaRPr lang="en-US" sz="3100" b="1" i="1" dirty="0" smtClean="0">
              <a:solidFill>
                <a:srgbClr val="0070C0"/>
              </a:solidFill>
            </a:endParaRPr>
          </a:p>
          <a:p>
            <a:pPr>
              <a:buFont typeface="Arial" charset="0"/>
              <a:buNone/>
            </a:pPr>
            <a:r>
              <a:rPr lang="en-US" sz="3100" b="1" dirty="0" smtClean="0">
                <a:solidFill>
                  <a:srgbClr val="0070C0"/>
                </a:solidFill>
              </a:rPr>
              <a:t>   c. the CAG (where applicable)</a:t>
            </a:r>
          </a:p>
          <a:p>
            <a:pPr algn="just">
              <a:buFont typeface="Arial" charset="0"/>
              <a:buNone/>
            </a:pPr>
            <a:r>
              <a:rPr lang="en-US" sz="3100" b="1" dirty="0" smtClean="0">
                <a:solidFill>
                  <a:srgbClr val="0070C0"/>
                </a:solidFill>
              </a:rPr>
              <a:t>   indicating the </a:t>
            </a:r>
            <a:r>
              <a:rPr lang="en-US" sz="3100" u="sng" dirty="0" smtClean="0">
                <a:solidFill>
                  <a:srgbClr val="FF0000"/>
                </a:solidFill>
              </a:rPr>
              <a:t>reasons</a:t>
            </a:r>
            <a:r>
              <a:rPr lang="en-US" sz="3100" dirty="0" smtClean="0">
                <a:solidFill>
                  <a:srgbClr val="FF0000"/>
                </a:solidFill>
              </a:rPr>
              <a:t> and </a:t>
            </a:r>
            <a:r>
              <a:rPr lang="en-US" sz="3100" u="sng" dirty="0" smtClean="0">
                <a:solidFill>
                  <a:srgbClr val="FF0000"/>
                </a:solidFill>
              </a:rPr>
              <a:t>other facts </a:t>
            </a:r>
            <a:r>
              <a:rPr lang="en-US" sz="3100" b="1" u="sng" dirty="0" smtClean="0">
                <a:solidFill>
                  <a:srgbClr val="0070C0"/>
                </a:solidFill>
              </a:rPr>
              <a:t>(for resignation)</a:t>
            </a:r>
            <a:endParaRPr lang="en-US" sz="3100" b="1" dirty="0" smtClean="0">
              <a:solidFill>
                <a:srgbClr val="0070C0"/>
              </a:solidFill>
            </a:endParaRPr>
          </a:p>
          <a:p>
            <a:pPr>
              <a:buFont typeface="Arial" charset="0"/>
              <a:buChar char="•"/>
            </a:pPr>
            <a:r>
              <a:rPr lang="en-US" sz="3100" b="1" u="sng" dirty="0" smtClean="0">
                <a:solidFill>
                  <a:srgbClr val="0070C0"/>
                </a:solidFill>
              </a:rPr>
              <a:t>Non-compliance</a:t>
            </a:r>
            <a:r>
              <a:rPr lang="en-US" sz="3100" b="1" dirty="0" smtClean="0">
                <a:solidFill>
                  <a:srgbClr val="0070C0"/>
                </a:solidFill>
              </a:rPr>
              <a:t> of it by the auditor: </a:t>
            </a:r>
          </a:p>
          <a:p>
            <a:pPr>
              <a:buFont typeface="Arial" charset="0"/>
              <a:buNone/>
            </a:pPr>
            <a:r>
              <a:rPr lang="en-US" sz="3100" dirty="0" smtClean="0"/>
              <a:t>    </a:t>
            </a:r>
            <a:r>
              <a:rPr lang="en-US" sz="3100" dirty="0" smtClean="0">
                <a:solidFill>
                  <a:srgbClr val="00B050"/>
                </a:solidFill>
              </a:rPr>
              <a:t>Penalty </a:t>
            </a:r>
            <a:r>
              <a:rPr lang="en-US" sz="3100" b="1" dirty="0" smtClean="0">
                <a:solidFill>
                  <a:srgbClr val="0070C0"/>
                </a:solidFill>
              </a:rPr>
              <a:t>– Fine </a:t>
            </a:r>
            <a:r>
              <a:rPr lang="en-US" sz="3100" dirty="0" smtClean="0">
                <a:solidFill>
                  <a:srgbClr val="FF0000"/>
                </a:solidFill>
              </a:rPr>
              <a:t>Rs.50,000 to Rs.5 lakhs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Eligibility, Qualifications of Auditors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  141)</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447800"/>
            <a:ext cx="8991600" cy="5257800"/>
          </a:xfrm>
        </p:spPr>
        <p:txBody>
          <a:bodyPr>
            <a:noAutofit/>
          </a:bodyPr>
          <a:lstStyle/>
          <a:p>
            <a:pPr lvl="0" algn="just"/>
            <a:r>
              <a:rPr lang="en-US" b="1" dirty="0" smtClean="0">
                <a:solidFill>
                  <a:srgbClr val="0070C0"/>
                </a:solidFill>
              </a:rPr>
              <a:t>A CA </a:t>
            </a:r>
            <a:r>
              <a:rPr lang="en-US" b="1" dirty="0">
                <a:solidFill>
                  <a:srgbClr val="0070C0"/>
                </a:solidFill>
              </a:rPr>
              <a:t>within the meaning of the </a:t>
            </a:r>
            <a:r>
              <a:rPr lang="en-US" b="1" dirty="0" smtClean="0">
                <a:solidFill>
                  <a:srgbClr val="0070C0"/>
                </a:solidFill>
              </a:rPr>
              <a:t>CA </a:t>
            </a:r>
            <a:r>
              <a:rPr lang="en-US" b="1" dirty="0">
                <a:solidFill>
                  <a:srgbClr val="0070C0"/>
                </a:solidFill>
              </a:rPr>
              <a:t>Act, 1949 may be appointed as an auditor. Only a </a:t>
            </a:r>
            <a:r>
              <a:rPr lang="en-US" dirty="0" smtClean="0">
                <a:solidFill>
                  <a:srgbClr val="FF0000"/>
                </a:solidFill>
              </a:rPr>
              <a:t>CA </a:t>
            </a:r>
            <a:r>
              <a:rPr lang="en-US" dirty="0">
                <a:solidFill>
                  <a:srgbClr val="FF0000"/>
                </a:solidFill>
              </a:rPr>
              <a:t>holding a </a:t>
            </a:r>
            <a:r>
              <a:rPr lang="en-US" dirty="0" smtClean="0">
                <a:solidFill>
                  <a:srgbClr val="FF0000"/>
                </a:solidFill>
              </a:rPr>
              <a:t>CP</a:t>
            </a:r>
            <a:r>
              <a:rPr lang="en-US" dirty="0" smtClean="0"/>
              <a:t> </a:t>
            </a:r>
            <a:r>
              <a:rPr lang="en-US" b="1" dirty="0">
                <a:solidFill>
                  <a:srgbClr val="0070C0"/>
                </a:solidFill>
              </a:rPr>
              <a:t>can be appointed as an auditor</a:t>
            </a:r>
            <a:r>
              <a:rPr lang="en-US" b="1" dirty="0" smtClean="0">
                <a:solidFill>
                  <a:srgbClr val="0070C0"/>
                </a:solidFill>
              </a:rPr>
              <a:t>.</a:t>
            </a:r>
            <a:endParaRPr lang="en-US" b="1" dirty="0">
              <a:solidFill>
                <a:srgbClr val="0070C0"/>
              </a:solidFill>
            </a:endParaRPr>
          </a:p>
          <a:p>
            <a:pPr lvl="0" algn="just"/>
            <a:r>
              <a:rPr lang="en-US" b="1" dirty="0">
                <a:solidFill>
                  <a:srgbClr val="0070C0"/>
                </a:solidFill>
              </a:rPr>
              <a:t>A</a:t>
            </a:r>
            <a:r>
              <a:rPr lang="en-US" dirty="0"/>
              <a:t> </a:t>
            </a:r>
            <a:r>
              <a:rPr lang="en-US" dirty="0">
                <a:solidFill>
                  <a:srgbClr val="FF0000"/>
                </a:solidFill>
              </a:rPr>
              <a:t>firm</a:t>
            </a:r>
            <a:r>
              <a:rPr lang="en-US" dirty="0"/>
              <a:t> </a:t>
            </a:r>
            <a:r>
              <a:rPr lang="en-US" b="1" dirty="0">
                <a:solidFill>
                  <a:srgbClr val="0070C0"/>
                </a:solidFill>
              </a:rPr>
              <a:t>whereof all the partners practicing in India are qualified for appointment may be appointed by its firm name to be the auditor of a </a:t>
            </a:r>
            <a:r>
              <a:rPr lang="en-US" b="1" dirty="0" smtClean="0">
                <a:solidFill>
                  <a:srgbClr val="0070C0"/>
                </a:solidFill>
              </a:rPr>
              <a:t>company.</a:t>
            </a:r>
          </a:p>
          <a:p>
            <a:pPr lvl="0" algn="just"/>
            <a:r>
              <a:rPr lang="en-US" b="1" dirty="0" smtClean="0">
                <a:solidFill>
                  <a:srgbClr val="0070C0"/>
                </a:solidFill>
              </a:rPr>
              <a:t>Where </a:t>
            </a:r>
            <a:r>
              <a:rPr lang="en-US" b="1" dirty="0">
                <a:solidFill>
                  <a:srgbClr val="0070C0"/>
                </a:solidFill>
              </a:rPr>
              <a:t>a firm including a </a:t>
            </a:r>
            <a:r>
              <a:rPr lang="en-US" dirty="0" smtClean="0">
                <a:solidFill>
                  <a:srgbClr val="FF0000"/>
                </a:solidFill>
              </a:rPr>
              <a:t>LLP</a:t>
            </a:r>
            <a:r>
              <a:rPr lang="en-US" dirty="0" smtClean="0"/>
              <a:t> </a:t>
            </a:r>
            <a:r>
              <a:rPr lang="en-US" b="1" dirty="0">
                <a:solidFill>
                  <a:srgbClr val="0070C0"/>
                </a:solidFill>
              </a:rPr>
              <a:t>is appointed as an auditor of a </a:t>
            </a:r>
            <a:r>
              <a:rPr lang="en-US" b="1" dirty="0" smtClean="0">
                <a:solidFill>
                  <a:srgbClr val="0070C0"/>
                </a:solidFill>
              </a:rPr>
              <a:t>company, </a:t>
            </a:r>
            <a:r>
              <a:rPr lang="en-US" b="1" dirty="0">
                <a:solidFill>
                  <a:srgbClr val="0070C0"/>
                </a:solidFill>
              </a:rPr>
              <a:t>only the partners who are </a:t>
            </a:r>
            <a:r>
              <a:rPr lang="en-US" b="1" dirty="0" smtClean="0">
                <a:solidFill>
                  <a:srgbClr val="0070C0"/>
                </a:solidFill>
              </a:rPr>
              <a:t>CA </a:t>
            </a:r>
            <a:r>
              <a:rPr lang="en-US" b="1" dirty="0">
                <a:solidFill>
                  <a:srgbClr val="0070C0"/>
                </a:solidFill>
              </a:rPr>
              <a:t>shall be authorised to act and sign on behalf of </a:t>
            </a:r>
            <a:r>
              <a:rPr lang="en-US" b="1" dirty="0" smtClean="0">
                <a:solidFill>
                  <a:srgbClr val="0070C0"/>
                </a:solidFill>
              </a:rPr>
              <a:t>firm.</a:t>
            </a:r>
            <a:endParaRPr lang="en-US" b="1" dirty="0">
              <a:solidFill>
                <a:srgbClr val="0070C0"/>
              </a:solidFill>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DISQUALIFICATIONS OF AUDITORS (SEC  141)</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066800"/>
            <a:ext cx="9144000" cy="5715000"/>
          </a:xfrm>
        </p:spPr>
        <p:txBody>
          <a:bodyPr>
            <a:noAutofit/>
          </a:bodyPr>
          <a:lstStyle/>
          <a:p>
            <a:pPr lvl="0" algn="just">
              <a:buNone/>
            </a:pPr>
            <a:r>
              <a:rPr lang="en-US" sz="3000" b="1" dirty="0" smtClean="0">
                <a:solidFill>
                  <a:srgbClr val="0070C0"/>
                </a:solidFill>
              </a:rPr>
              <a:t>A body corporate other than a LLP:</a:t>
            </a:r>
          </a:p>
          <a:p>
            <a:pPr lvl="0" algn="just">
              <a:buNone/>
            </a:pPr>
            <a:r>
              <a:rPr lang="en-US" sz="3000" b="1" dirty="0" smtClean="0">
                <a:solidFill>
                  <a:srgbClr val="0070C0"/>
                </a:solidFill>
              </a:rPr>
              <a:t>An officer or employee of the company. </a:t>
            </a:r>
          </a:p>
          <a:p>
            <a:pPr lvl="0" algn="just">
              <a:buNone/>
            </a:pPr>
            <a:r>
              <a:rPr lang="en-US" sz="3000" b="1" dirty="0" smtClean="0">
                <a:solidFill>
                  <a:srgbClr val="0070C0"/>
                </a:solidFill>
              </a:rPr>
              <a:t>A person who is a partner, or who is in the employment, of an officer or employee of the company</a:t>
            </a:r>
          </a:p>
          <a:p>
            <a:pPr lvl="0" algn="just">
              <a:buNone/>
            </a:pPr>
            <a:r>
              <a:rPr lang="en-US" sz="3000" b="1" u="sng" dirty="0" smtClean="0">
                <a:solidFill>
                  <a:srgbClr val="0070C0"/>
                </a:solidFill>
              </a:rPr>
              <a:t>A person who, or his </a:t>
            </a:r>
            <a:r>
              <a:rPr lang="en-US" sz="3000" b="1" u="sng" dirty="0" smtClean="0">
                <a:solidFill>
                  <a:srgbClr val="FF0000"/>
                </a:solidFill>
              </a:rPr>
              <a:t>relative or partner</a:t>
            </a:r>
            <a:r>
              <a:rPr lang="en-US" sz="3000" dirty="0" smtClean="0"/>
              <a:t>—</a:t>
            </a:r>
          </a:p>
          <a:p>
            <a:pPr lvl="0" algn="just"/>
            <a:r>
              <a:rPr lang="en-US" sz="3000" b="1" dirty="0" smtClean="0">
                <a:solidFill>
                  <a:srgbClr val="0070C0"/>
                </a:solidFill>
              </a:rPr>
              <a:t>is holding </a:t>
            </a:r>
            <a:r>
              <a:rPr lang="en-US" sz="3000" b="1" dirty="0" smtClean="0">
                <a:solidFill>
                  <a:srgbClr val="FF0000"/>
                </a:solidFill>
              </a:rPr>
              <a:t>any security</a:t>
            </a:r>
            <a:r>
              <a:rPr lang="en-US" sz="3000" dirty="0" smtClean="0">
                <a:solidFill>
                  <a:srgbClr val="FF0000"/>
                </a:solidFill>
              </a:rPr>
              <a:t> </a:t>
            </a:r>
            <a:r>
              <a:rPr lang="en-US" sz="3000" b="1" dirty="0" smtClean="0">
                <a:solidFill>
                  <a:srgbClr val="0070C0"/>
                </a:solidFill>
              </a:rPr>
              <a:t>of or interest (beneficial owner)  in the company or its subsidiary, or of its holding or associate co. or a subsidiary of such holding co.</a:t>
            </a:r>
            <a:br>
              <a:rPr lang="en-US" sz="3000" b="1" dirty="0" smtClean="0">
                <a:solidFill>
                  <a:srgbClr val="0070C0"/>
                </a:solidFill>
              </a:rPr>
            </a:br>
            <a:r>
              <a:rPr lang="en-US" sz="3000" b="1" dirty="0" smtClean="0">
                <a:solidFill>
                  <a:srgbClr val="0070C0"/>
                </a:solidFill>
              </a:rPr>
              <a:t>However, the </a:t>
            </a:r>
            <a:r>
              <a:rPr lang="en-US" sz="3000" b="1" dirty="0" smtClean="0">
                <a:solidFill>
                  <a:srgbClr val="FF0000"/>
                </a:solidFill>
              </a:rPr>
              <a:t>relative</a:t>
            </a:r>
            <a:r>
              <a:rPr lang="en-US" sz="3000" b="1" dirty="0" smtClean="0">
                <a:solidFill>
                  <a:srgbClr val="0070C0"/>
                </a:solidFill>
              </a:rPr>
              <a:t> may hold security or interest in the company of face value not exceeding Rs. 1,000 or such sum as may be prescribed </a:t>
            </a:r>
            <a:r>
              <a:rPr lang="en-US" sz="3000" b="1" dirty="0" smtClean="0">
                <a:solidFill>
                  <a:srgbClr val="FF0000"/>
                </a:solidFill>
              </a:rPr>
              <a:t>(1 Lakh)</a:t>
            </a:r>
            <a:r>
              <a:rPr lang="en-US" sz="3000" dirty="0" smtClean="0">
                <a:solidFill>
                  <a:srgbClr val="FF0000"/>
                </a:solidFill>
              </a:rPr>
              <a:t> </a:t>
            </a:r>
            <a:r>
              <a:rPr lang="en-US" sz="3000" dirty="0" smtClean="0"/>
              <a:t>;</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DISQUALIFICATIONS OF AUDITORS (SEC  141)</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914400"/>
            <a:ext cx="8991600" cy="5715000"/>
          </a:xfrm>
        </p:spPr>
        <p:txBody>
          <a:bodyPr>
            <a:noAutofit/>
          </a:bodyPr>
          <a:lstStyle/>
          <a:p>
            <a:pPr lvl="0" algn="just"/>
            <a:r>
              <a:rPr lang="en-US" sz="2900" b="1" dirty="0" smtClean="0">
                <a:solidFill>
                  <a:srgbClr val="0070C0"/>
                </a:solidFill>
              </a:rPr>
              <a:t>is </a:t>
            </a:r>
            <a:r>
              <a:rPr lang="en-US" sz="2900" dirty="0" smtClean="0">
                <a:solidFill>
                  <a:srgbClr val="FF0000"/>
                </a:solidFill>
              </a:rPr>
              <a:t>indebted</a:t>
            </a:r>
            <a:r>
              <a:rPr lang="en-US" sz="2900" dirty="0" smtClean="0"/>
              <a:t> </a:t>
            </a:r>
            <a:r>
              <a:rPr lang="en-US" sz="2900" b="1" dirty="0" smtClean="0">
                <a:solidFill>
                  <a:srgbClr val="0070C0"/>
                </a:solidFill>
              </a:rPr>
              <a:t>to the co., or its subsidiary, or its holding or associate co. or a subsidiary of such holding co., in excess of such amount as may be prescribed </a:t>
            </a:r>
            <a:r>
              <a:rPr lang="en-US" sz="2900" dirty="0" smtClean="0">
                <a:solidFill>
                  <a:srgbClr val="FF0000"/>
                </a:solidFill>
              </a:rPr>
              <a:t>(1 Lakh)</a:t>
            </a:r>
            <a:r>
              <a:rPr lang="en-US" sz="2900" dirty="0" smtClean="0"/>
              <a:t>; </a:t>
            </a:r>
            <a:r>
              <a:rPr lang="en-US" sz="2900" b="1" dirty="0" smtClean="0">
                <a:solidFill>
                  <a:srgbClr val="0070C0"/>
                </a:solidFill>
              </a:rPr>
              <a:t>or</a:t>
            </a:r>
          </a:p>
          <a:p>
            <a:pPr lvl="0" algn="just"/>
            <a:r>
              <a:rPr lang="en-US" sz="2900" b="1" dirty="0" smtClean="0">
                <a:solidFill>
                  <a:srgbClr val="0070C0"/>
                </a:solidFill>
              </a:rPr>
              <a:t>has given a </a:t>
            </a:r>
            <a:r>
              <a:rPr lang="en-US" sz="2900" dirty="0" smtClean="0">
                <a:solidFill>
                  <a:srgbClr val="FF0000"/>
                </a:solidFill>
              </a:rPr>
              <a:t>guarantee</a:t>
            </a:r>
            <a:r>
              <a:rPr lang="en-US" sz="2900" dirty="0" smtClean="0"/>
              <a:t> </a:t>
            </a:r>
            <a:r>
              <a:rPr lang="en-US" sz="2900" b="1" dirty="0" smtClean="0">
                <a:solidFill>
                  <a:srgbClr val="0070C0"/>
                </a:solidFill>
              </a:rPr>
              <a:t>or provided any security in connection with the indebtedness of any third person to the co., or its subsidiary, or its holding or associate co. or a subsidiary of such holding co., for such amount as may be prescribed </a:t>
            </a:r>
            <a:r>
              <a:rPr lang="en-US" sz="2900" dirty="0" smtClean="0">
                <a:solidFill>
                  <a:srgbClr val="FF0000"/>
                </a:solidFill>
              </a:rPr>
              <a:t>(1 Lakh)</a:t>
            </a:r>
            <a:r>
              <a:rPr lang="en-US" sz="2900" dirty="0" smtClean="0"/>
              <a:t>; </a:t>
            </a:r>
          </a:p>
          <a:p>
            <a:pPr lvl="0" algn="just"/>
            <a:r>
              <a:rPr lang="en-US" sz="2900" b="1" dirty="0" smtClean="0">
                <a:solidFill>
                  <a:srgbClr val="0070C0"/>
                </a:solidFill>
              </a:rPr>
              <a:t>a person or a firm who, whether directly or indirectly, has </a:t>
            </a:r>
            <a:r>
              <a:rPr lang="en-US" sz="2900" dirty="0" smtClean="0">
                <a:solidFill>
                  <a:srgbClr val="FF0000"/>
                </a:solidFill>
              </a:rPr>
              <a:t>business relationship </a:t>
            </a:r>
            <a:r>
              <a:rPr lang="en-US" sz="2900" b="1" dirty="0" smtClean="0">
                <a:solidFill>
                  <a:srgbClr val="0070C0"/>
                </a:solidFill>
              </a:rPr>
              <a:t>with co., or its subsidiary, or its holding or associate co. or subsidiary of such holding co. or associate co. of prescribed nature; </a:t>
            </a:r>
            <a:endParaRPr lang="en-US" sz="2900" b="1" dirty="0">
              <a:solidFill>
                <a:srgbClr val="0070C0"/>
              </a:solidFill>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DISQUALIFICATIONS OF AUDITORS (SEC  141)</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990600"/>
            <a:ext cx="9144000" cy="5715000"/>
          </a:xfrm>
        </p:spPr>
        <p:txBody>
          <a:bodyPr>
            <a:noAutofit/>
          </a:bodyPr>
          <a:lstStyle/>
          <a:p>
            <a:pPr lvl="0"/>
            <a:r>
              <a:rPr lang="en-US" sz="2800" b="1" dirty="0" smtClean="0">
                <a:solidFill>
                  <a:srgbClr val="0070C0"/>
                </a:solidFill>
              </a:rPr>
              <a:t>a person whose </a:t>
            </a:r>
            <a:r>
              <a:rPr lang="en-US" sz="2800" dirty="0" smtClean="0">
                <a:solidFill>
                  <a:srgbClr val="FF0000"/>
                </a:solidFill>
              </a:rPr>
              <a:t>relative is a director </a:t>
            </a:r>
            <a:r>
              <a:rPr lang="en-US" sz="2800" b="1" dirty="0" smtClean="0">
                <a:solidFill>
                  <a:srgbClr val="0070C0"/>
                </a:solidFill>
              </a:rPr>
              <a:t>or is in employment of the co. as a director or KMP;</a:t>
            </a:r>
          </a:p>
          <a:p>
            <a:pPr lvl="0"/>
            <a:r>
              <a:rPr lang="en-US" sz="2800" b="1" dirty="0" smtClean="0">
                <a:solidFill>
                  <a:srgbClr val="0070C0"/>
                </a:solidFill>
              </a:rPr>
              <a:t> a person who is in full time employment elsewhere or a person or a partner of a firm holding appointment as its auditor, if such person or partner is at the date of such appointment or reappointment holding appointment as</a:t>
            </a:r>
            <a:r>
              <a:rPr lang="en-US" sz="2800" dirty="0" smtClean="0"/>
              <a:t> </a:t>
            </a:r>
            <a:r>
              <a:rPr lang="en-US" sz="2800" b="1" dirty="0" smtClean="0">
                <a:solidFill>
                  <a:srgbClr val="0070C0"/>
                </a:solidFill>
              </a:rPr>
              <a:t>auditor of</a:t>
            </a:r>
            <a:r>
              <a:rPr lang="en-US" sz="2800" dirty="0" smtClean="0"/>
              <a:t> </a:t>
            </a:r>
            <a:r>
              <a:rPr lang="en-US" sz="2800" u="sng" dirty="0" smtClean="0">
                <a:solidFill>
                  <a:srgbClr val="FF0000"/>
                </a:solidFill>
              </a:rPr>
              <a:t>more than 20 companies </a:t>
            </a:r>
            <a:r>
              <a:rPr lang="en-US" sz="2800" u="sng" dirty="0" smtClean="0">
                <a:solidFill>
                  <a:srgbClr val="00B050"/>
                </a:solidFill>
              </a:rPr>
              <a:t>(Exclusions expected: </a:t>
            </a:r>
            <a:r>
              <a:rPr lang="en-US" sz="2800" u="sng" dirty="0" smtClean="0">
                <a:solidFill>
                  <a:srgbClr val="FF0000"/>
                </a:solidFill>
              </a:rPr>
              <a:t>Paid up Capital less than 25 </a:t>
            </a:r>
            <a:r>
              <a:rPr lang="en-US" sz="2800" u="sng" dirty="0" err="1" smtClean="0">
                <a:solidFill>
                  <a:srgbClr val="FF0000"/>
                </a:solidFill>
              </a:rPr>
              <a:t>crores</a:t>
            </a:r>
            <a:r>
              <a:rPr lang="en-US" sz="2800" u="sng" dirty="0" smtClean="0">
                <a:solidFill>
                  <a:srgbClr val="FF0000"/>
                </a:solidFill>
              </a:rPr>
              <a:t> </a:t>
            </a:r>
            <a:r>
              <a:rPr lang="en-US" sz="2800" dirty="0" smtClean="0"/>
              <a:t>;</a:t>
            </a:r>
          </a:p>
          <a:p>
            <a:pPr lvl="0"/>
            <a:r>
              <a:rPr lang="en-US" sz="2800" dirty="0" smtClean="0"/>
              <a:t> </a:t>
            </a:r>
            <a:r>
              <a:rPr lang="en-US" sz="2800" b="1" dirty="0" smtClean="0">
                <a:solidFill>
                  <a:srgbClr val="0070C0"/>
                </a:solidFill>
              </a:rPr>
              <a:t>a person who has been convicted by a court of an offence involving fraud and a period of 10 years has not elapsed from the date of such conviction; </a:t>
            </a:r>
          </a:p>
          <a:p>
            <a:r>
              <a:rPr lang="en-US" sz="2800" b="1" dirty="0" smtClean="0">
                <a:solidFill>
                  <a:srgbClr val="0070C0"/>
                </a:solidFill>
              </a:rPr>
              <a:t>any person whose subsidiary or associate co. or any other form of entity, is engaged as on the date of appointment in consulting and specialized services as provided in sec. 144.</a:t>
            </a:r>
            <a:endParaRPr lang="en-US" sz="2800" b="1" dirty="0">
              <a:solidFill>
                <a:srgbClr val="0070C0"/>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Remuneration of Auditors (Sec 142)</a:t>
            </a:r>
            <a:endParaRPr lang="en-US" sz="3000" dirty="0">
              <a:solidFill>
                <a:srgbClr val="00B0F0"/>
              </a:solidFill>
              <a:latin typeface="Algerian" pitchFamily="82" charset="0"/>
            </a:endParaRPr>
          </a:p>
        </p:txBody>
      </p:sp>
      <p:sp>
        <p:nvSpPr>
          <p:cNvPr id="4" name="TextBox 3"/>
          <p:cNvSpPr txBox="1"/>
          <p:nvPr/>
        </p:nvSpPr>
        <p:spPr>
          <a:xfrm>
            <a:off x="76200" y="1676400"/>
            <a:ext cx="8991600" cy="2123658"/>
          </a:xfrm>
          <a:prstGeom prst="rect">
            <a:avLst/>
          </a:prstGeom>
          <a:noFill/>
        </p:spPr>
        <p:txBody>
          <a:bodyPr wrap="square" rtlCol="0">
            <a:spAutoFit/>
          </a:bodyPr>
          <a:lstStyle/>
          <a:p>
            <a:pPr algn="just"/>
            <a:r>
              <a:rPr lang="en-US" sz="3300" b="1" dirty="0" smtClean="0">
                <a:solidFill>
                  <a:srgbClr val="0070C0"/>
                </a:solidFill>
              </a:rPr>
              <a:t>This Section provides for remuneration of auditors of the company. It further defines the term “remuneration”. The remuneration is to be fixed generally in the </a:t>
            </a:r>
            <a:r>
              <a:rPr lang="en-US" sz="3300" dirty="0" smtClean="0">
                <a:solidFill>
                  <a:srgbClr val="FF0000"/>
                </a:solidFill>
              </a:rPr>
              <a:t>general meeting.</a:t>
            </a:r>
            <a:endParaRPr lang="en-US" sz="3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B0F0"/>
                </a:solidFill>
              </a:rPr>
              <a:t>How to rearrange shareholding &amp; Directorship pattern?</a:t>
            </a:r>
            <a:endParaRPr lang="en-US" b="1" dirty="0">
              <a:solidFill>
                <a:srgbClr val="00B0F0"/>
              </a:solidFill>
            </a:endParaRPr>
          </a:p>
        </p:txBody>
      </p:sp>
      <p:sp>
        <p:nvSpPr>
          <p:cNvPr id="3" name="Content Placeholder 2"/>
          <p:cNvSpPr>
            <a:spLocks noGrp="1"/>
          </p:cNvSpPr>
          <p:nvPr>
            <p:ph idx="1"/>
          </p:nvPr>
        </p:nvSpPr>
        <p:spPr/>
        <p:txBody>
          <a:bodyPr>
            <a:normAutofit/>
          </a:bodyPr>
          <a:lstStyle/>
          <a:p>
            <a:pPr marL="514350" indent="-514350">
              <a:buNone/>
            </a:pPr>
            <a:r>
              <a:rPr lang="en-US" b="1" dirty="0" smtClean="0">
                <a:solidFill>
                  <a:srgbClr val="0070C0"/>
                </a:solidFill>
              </a:rPr>
              <a:t>Suppose A,B,C,D are 4 members in a family. They have 2 Cos: A </a:t>
            </a:r>
            <a:r>
              <a:rPr lang="en-US" b="1" dirty="0" err="1" smtClean="0">
                <a:solidFill>
                  <a:srgbClr val="0070C0"/>
                </a:solidFill>
              </a:rPr>
              <a:t>Pvt</a:t>
            </a:r>
            <a:r>
              <a:rPr lang="en-US" b="1" dirty="0" smtClean="0">
                <a:solidFill>
                  <a:srgbClr val="0070C0"/>
                </a:solidFill>
              </a:rPr>
              <a:t> Ltd &amp; C </a:t>
            </a:r>
            <a:r>
              <a:rPr lang="en-US" b="1" dirty="0" err="1" smtClean="0">
                <a:solidFill>
                  <a:srgbClr val="0070C0"/>
                </a:solidFill>
              </a:rPr>
              <a:t>Pvt</a:t>
            </a:r>
            <a:r>
              <a:rPr lang="en-US" b="1" dirty="0" smtClean="0">
                <a:solidFill>
                  <a:srgbClr val="0070C0"/>
                </a:solidFill>
              </a:rPr>
              <a:t> Ltd. </a:t>
            </a:r>
          </a:p>
          <a:p>
            <a:pPr marL="514350" indent="-514350">
              <a:buNone/>
            </a:pPr>
            <a:r>
              <a:rPr lang="en-US" b="1" dirty="0" smtClean="0">
                <a:solidFill>
                  <a:srgbClr val="0070C0"/>
                </a:solidFill>
              </a:rPr>
              <a:t>i) </a:t>
            </a:r>
            <a:r>
              <a:rPr lang="en-US" b="1" dirty="0" smtClean="0">
                <a:solidFill>
                  <a:srgbClr val="0070C0"/>
                </a:solidFill>
              </a:rPr>
              <a:t>We can appoint A&amp; B as directors </a:t>
            </a:r>
            <a:r>
              <a:rPr lang="en-US" b="1" dirty="0" smtClean="0">
                <a:solidFill>
                  <a:srgbClr val="0070C0"/>
                </a:solidFill>
              </a:rPr>
              <a:t>of A </a:t>
            </a:r>
            <a:r>
              <a:rPr lang="en-US" b="1" dirty="0" err="1" smtClean="0">
                <a:solidFill>
                  <a:srgbClr val="0070C0"/>
                </a:solidFill>
              </a:rPr>
              <a:t>Pvt</a:t>
            </a:r>
            <a:r>
              <a:rPr lang="en-US" b="1" dirty="0" smtClean="0">
                <a:solidFill>
                  <a:srgbClr val="0070C0"/>
                </a:solidFill>
              </a:rPr>
              <a:t> </a:t>
            </a:r>
            <a:r>
              <a:rPr lang="en-US" b="1" dirty="0" smtClean="0">
                <a:solidFill>
                  <a:srgbClr val="0070C0"/>
                </a:solidFill>
              </a:rPr>
              <a:t>Ltd. &amp; gift all shares in name of C &amp; D in A </a:t>
            </a:r>
            <a:r>
              <a:rPr lang="en-US" b="1" dirty="0" err="1" smtClean="0">
                <a:solidFill>
                  <a:srgbClr val="0070C0"/>
                </a:solidFill>
              </a:rPr>
              <a:t>Pvt</a:t>
            </a:r>
            <a:r>
              <a:rPr lang="en-US" b="1" dirty="0" smtClean="0">
                <a:solidFill>
                  <a:srgbClr val="0070C0"/>
                </a:solidFill>
              </a:rPr>
              <a:t> Ltd to A &amp; B.</a:t>
            </a:r>
          </a:p>
          <a:p>
            <a:pPr marL="514350" indent="-514350">
              <a:buNone/>
            </a:pPr>
            <a:r>
              <a:rPr lang="en-US" b="1" dirty="0" smtClean="0">
                <a:solidFill>
                  <a:srgbClr val="0070C0"/>
                </a:solidFill>
              </a:rPr>
              <a:t>ii) We </a:t>
            </a:r>
            <a:r>
              <a:rPr lang="en-US" b="1" dirty="0" smtClean="0">
                <a:solidFill>
                  <a:srgbClr val="0070C0"/>
                </a:solidFill>
              </a:rPr>
              <a:t>can appoint C</a:t>
            </a:r>
            <a:r>
              <a:rPr lang="en-US" b="1" dirty="0" smtClean="0">
                <a:solidFill>
                  <a:srgbClr val="0070C0"/>
                </a:solidFill>
              </a:rPr>
              <a:t>&amp; D </a:t>
            </a:r>
            <a:r>
              <a:rPr lang="en-US" b="1" dirty="0" smtClean="0">
                <a:solidFill>
                  <a:srgbClr val="0070C0"/>
                </a:solidFill>
              </a:rPr>
              <a:t>as directors of </a:t>
            </a:r>
            <a:r>
              <a:rPr lang="en-US" b="1" dirty="0" smtClean="0">
                <a:solidFill>
                  <a:srgbClr val="0070C0"/>
                </a:solidFill>
              </a:rPr>
              <a:t>C </a:t>
            </a:r>
            <a:r>
              <a:rPr lang="en-US" b="1" dirty="0" err="1" smtClean="0">
                <a:solidFill>
                  <a:srgbClr val="0070C0"/>
                </a:solidFill>
              </a:rPr>
              <a:t>Pvt</a:t>
            </a:r>
            <a:r>
              <a:rPr lang="en-US" b="1" dirty="0" smtClean="0">
                <a:solidFill>
                  <a:srgbClr val="0070C0"/>
                </a:solidFill>
              </a:rPr>
              <a:t> </a:t>
            </a:r>
            <a:r>
              <a:rPr lang="en-US" b="1" dirty="0" smtClean="0">
                <a:solidFill>
                  <a:srgbClr val="0070C0"/>
                </a:solidFill>
              </a:rPr>
              <a:t>Ltd  </a:t>
            </a:r>
            <a:r>
              <a:rPr lang="en-US" b="1" dirty="0" smtClean="0">
                <a:solidFill>
                  <a:srgbClr val="0070C0"/>
                </a:solidFill>
              </a:rPr>
              <a:t>&amp; gift all shares in name of </a:t>
            </a:r>
            <a:r>
              <a:rPr lang="en-US" b="1" dirty="0" smtClean="0">
                <a:solidFill>
                  <a:srgbClr val="0070C0"/>
                </a:solidFill>
              </a:rPr>
              <a:t>A </a:t>
            </a:r>
            <a:r>
              <a:rPr lang="en-US" b="1" dirty="0" smtClean="0">
                <a:solidFill>
                  <a:srgbClr val="0070C0"/>
                </a:solidFill>
              </a:rPr>
              <a:t>&amp; </a:t>
            </a:r>
            <a:r>
              <a:rPr lang="en-US" b="1" dirty="0" smtClean="0">
                <a:solidFill>
                  <a:srgbClr val="0070C0"/>
                </a:solidFill>
              </a:rPr>
              <a:t>B in C </a:t>
            </a:r>
            <a:r>
              <a:rPr lang="en-US" b="1" dirty="0" err="1" smtClean="0">
                <a:solidFill>
                  <a:srgbClr val="0070C0"/>
                </a:solidFill>
              </a:rPr>
              <a:t>Pvt</a:t>
            </a:r>
            <a:r>
              <a:rPr lang="en-US" b="1" dirty="0" smtClean="0">
                <a:solidFill>
                  <a:srgbClr val="0070C0"/>
                </a:solidFill>
              </a:rPr>
              <a:t> Ltd to C </a:t>
            </a:r>
            <a:r>
              <a:rPr lang="en-US" b="1" dirty="0" smtClean="0">
                <a:solidFill>
                  <a:srgbClr val="0070C0"/>
                </a:solidFill>
              </a:rPr>
              <a:t>&amp; </a:t>
            </a:r>
            <a:r>
              <a:rPr lang="en-US" b="1" dirty="0" smtClean="0">
                <a:solidFill>
                  <a:srgbClr val="0070C0"/>
                </a:solidFill>
              </a:rPr>
              <a:t>D.</a:t>
            </a:r>
            <a:endParaRPr lang="en-US" b="1" dirty="0" smtClean="0">
              <a:solidFill>
                <a:srgbClr val="0070C0"/>
              </a:solidFill>
            </a:endParaRPr>
          </a:p>
          <a:p>
            <a:pPr marL="514350" indent="-514350">
              <a:buNone/>
            </a:pPr>
            <a:endParaRPr lang="en-US" b="1" dirty="0" smtClean="0">
              <a:solidFill>
                <a:srgbClr val="0070C0"/>
              </a:solidFill>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Meaning of ‘remuneration’ [Sec 142(2)]</a:t>
            </a:r>
            <a:endParaRPr lang="en-US" sz="3000" dirty="0">
              <a:solidFill>
                <a:srgbClr val="00B0F0"/>
              </a:solidFill>
              <a:latin typeface="Algerian" pitchFamily="82" charset="0"/>
            </a:endParaRPr>
          </a:p>
        </p:txBody>
      </p:sp>
      <p:sp>
        <p:nvSpPr>
          <p:cNvPr id="4" name="TextBox 3"/>
          <p:cNvSpPr txBox="1"/>
          <p:nvPr/>
        </p:nvSpPr>
        <p:spPr>
          <a:xfrm>
            <a:off x="76200" y="1676400"/>
            <a:ext cx="8991600" cy="3647152"/>
          </a:xfrm>
          <a:prstGeom prst="rect">
            <a:avLst/>
          </a:prstGeom>
          <a:noFill/>
        </p:spPr>
        <p:txBody>
          <a:bodyPr wrap="square" rtlCol="0">
            <a:spAutoFit/>
          </a:bodyPr>
          <a:lstStyle/>
          <a:p>
            <a:pPr lvl="0" algn="just"/>
            <a:r>
              <a:rPr lang="en-US" sz="3300" b="1" dirty="0" smtClean="0">
                <a:solidFill>
                  <a:srgbClr val="0070C0"/>
                </a:solidFill>
              </a:rPr>
              <a:t>The remuneration under sub-section (1) shall, in addition to the fee payable to an auditor, </a:t>
            </a:r>
            <a:r>
              <a:rPr lang="en-US" sz="3300" dirty="0" smtClean="0">
                <a:solidFill>
                  <a:srgbClr val="FF0000"/>
                </a:solidFill>
              </a:rPr>
              <a:t>include the expenses</a:t>
            </a:r>
            <a:r>
              <a:rPr lang="en-US" sz="3300" dirty="0" smtClean="0"/>
              <a:t>, </a:t>
            </a:r>
            <a:r>
              <a:rPr lang="en-US" sz="3300" b="1" dirty="0" smtClean="0">
                <a:solidFill>
                  <a:srgbClr val="0070C0"/>
                </a:solidFill>
              </a:rPr>
              <a:t>if any, </a:t>
            </a:r>
            <a:r>
              <a:rPr lang="en-US" sz="3300" dirty="0" smtClean="0">
                <a:solidFill>
                  <a:srgbClr val="FF0000"/>
                </a:solidFill>
              </a:rPr>
              <a:t>incurred</a:t>
            </a:r>
            <a:r>
              <a:rPr lang="en-US" sz="3300" dirty="0" smtClean="0"/>
              <a:t> </a:t>
            </a:r>
            <a:r>
              <a:rPr lang="en-US" sz="3300" b="1" dirty="0" smtClean="0">
                <a:solidFill>
                  <a:srgbClr val="0070C0"/>
                </a:solidFill>
              </a:rPr>
              <a:t>by the auditor in connection with the audit of the company and any </a:t>
            </a:r>
            <a:r>
              <a:rPr lang="en-US" sz="3300" dirty="0" smtClean="0">
                <a:solidFill>
                  <a:srgbClr val="FF0000"/>
                </a:solidFill>
              </a:rPr>
              <a:t>facility extended </a:t>
            </a:r>
            <a:r>
              <a:rPr lang="en-US" sz="3300" b="1" dirty="0" smtClean="0">
                <a:solidFill>
                  <a:srgbClr val="0070C0"/>
                </a:solidFill>
              </a:rPr>
              <a:t>to him but does not include any remuneration paid to him for any other service rendered by him at the request of the company.</a:t>
            </a:r>
            <a:endParaRPr lang="en-US" sz="3300" b="1" dirty="0">
              <a:solidFill>
                <a:srgbClr val="0070C0"/>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4800" dirty="0" smtClean="0">
                <a:solidFill>
                  <a:srgbClr val="FF0000"/>
                </a:solidFill>
                <a:latin typeface="Britannic Bold" pitchFamily="34" charset="0"/>
              </a:rPr>
              <a:t>SOME ISSUES </a:t>
            </a:r>
            <a:br>
              <a:rPr lang="en-US" sz="4800" dirty="0" smtClean="0">
                <a:solidFill>
                  <a:srgbClr val="FF0000"/>
                </a:solidFill>
                <a:latin typeface="Britannic Bold" pitchFamily="34" charset="0"/>
              </a:rPr>
            </a:br>
            <a:r>
              <a:rPr lang="en-US" sz="4800" dirty="0" smtClean="0">
                <a:solidFill>
                  <a:srgbClr val="FF0000"/>
                </a:solidFill>
                <a:latin typeface="Britannic Bold" pitchFamily="34" charset="0"/>
              </a:rPr>
              <a:t>RELATING TO </a:t>
            </a:r>
            <a:br>
              <a:rPr lang="en-US" sz="4800" dirty="0" smtClean="0">
                <a:solidFill>
                  <a:srgbClr val="FF0000"/>
                </a:solidFill>
                <a:latin typeface="Britannic Bold" pitchFamily="34" charset="0"/>
              </a:rPr>
            </a:br>
            <a:r>
              <a:rPr lang="en-US" sz="4800" dirty="0" smtClean="0">
                <a:solidFill>
                  <a:srgbClr val="FF0000"/>
                </a:solidFill>
                <a:latin typeface="Britannic Bold" pitchFamily="34" charset="0"/>
              </a:rPr>
              <a:t>PRIVATE PLACEMENT</a:t>
            </a:r>
            <a:endParaRPr lang="en-US" sz="4800" dirty="0">
              <a:solidFill>
                <a:srgbClr val="FF0000"/>
              </a:solidFill>
              <a:latin typeface="Britannic Bold" pitchFamily="34"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REASON FOR SUCH STRINGENT PROVISION:</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SAHARA INDIA</a:t>
            </a:r>
            <a:endParaRPr lang="en-US" sz="3000" dirty="0">
              <a:solidFill>
                <a:srgbClr val="00B0F0"/>
              </a:solidFill>
              <a:latin typeface="Algerian" pitchFamily="82" charset="0"/>
            </a:endParaRPr>
          </a:p>
        </p:txBody>
      </p:sp>
      <p:sp>
        <p:nvSpPr>
          <p:cNvPr id="4" name="TextBox 3"/>
          <p:cNvSpPr txBox="1"/>
          <p:nvPr/>
        </p:nvSpPr>
        <p:spPr>
          <a:xfrm>
            <a:off x="76200" y="1676400"/>
            <a:ext cx="8991600" cy="4801314"/>
          </a:xfrm>
          <a:prstGeom prst="rect">
            <a:avLst/>
          </a:prstGeom>
          <a:noFill/>
        </p:spPr>
        <p:txBody>
          <a:bodyPr wrap="square" rtlCol="0">
            <a:spAutoFit/>
          </a:bodyPr>
          <a:lstStyle/>
          <a:p>
            <a:pPr lvl="0" algn="just"/>
            <a:r>
              <a:rPr lang="en-US" sz="3400" b="1" dirty="0" smtClean="0">
                <a:solidFill>
                  <a:srgbClr val="0070C0"/>
                </a:solidFill>
              </a:rPr>
              <a:t>1. Recent case of </a:t>
            </a:r>
            <a:r>
              <a:rPr lang="en-US" sz="3400" dirty="0" smtClean="0">
                <a:solidFill>
                  <a:srgbClr val="FF0000"/>
                </a:solidFill>
              </a:rPr>
              <a:t>Sahara India</a:t>
            </a:r>
            <a:r>
              <a:rPr lang="en-US" sz="3400" dirty="0" smtClean="0"/>
              <a:t> </a:t>
            </a:r>
            <a:r>
              <a:rPr lang="en-US" sz="3400" b="1" dirty="0" smtClean="0">
                <a:solidFill>
                  <a:srgbClr val="0070C0"/>
                </a:solidFill>
              </a:rPr>
              <a:t>Real Estate Corp. Ltd vs. SEBI (Civil Appeal No. 9813 of 2011) provides basis of this section. </a:t>
            </a:r>
          </a:p>
          <a:p>
            <a:pPr lvl="0" algn="just"/>
            <a:endParaRPr lang="en-US" sz="3400" dirty="0" smtClean="0"/>
          </a:p>
          <a:p>
            <a:pPr lvl="0" algn="just"/>
            <a:r>
              <a:rPr lang="en-US" sz="3400" b="1" dirty="0" smtClean="0">
                <a:solidFill>
                  <a:srgbClr val="0070C0"/>
                </a:solidFill>
              </a:rPr>
              <a:t>2. </a:t>
            </a:r>
            <a:r>
              <a:rPr lang="en-US" sz="3400" dirty="0" smtClean="0">
                <a:solidFill>
                  <a:srgbClr val="FF0000"/>
                </a:solidFill>
              </a:rPr>
              <a:t>Section 42</a:t>
            </a:r>
            <a:r>
              <a:rPr lang="en-US" sz="3400" dirty="0" smtClean="0"/>
              <a:t> </a:t>
            </a:r>
            <a:r>
              <a:rPr lang="en-US" sz="3400" b="1" dirty="0" smtClean="0">
                <a:solidFill>
                  <a:srgbClr val="0070C0"/>
                </a:solidFill>
              </a:rPr>
              <a:t>of the Companies Act, 2013 has introduced a new provision regarding private placement of </a:t>
            </a:r>
            <a:r>
              <a:rPr lang="en-US" sz="3400" dirty="0" smtClean="0">
                <a:solidFill>
                  <a:srgbClr val="FF0000"/>
                </a:solidFill>
              </a:rPr>
              <a:t>securities</a:t>
            </a:r>
            <a:r>
              <a:rPr lang="en-US" sz="3400" dirty="0" smtClean="0"/>
              <a:t>. </a:t>
            </a:r>
          </a:p>
          <a:p>
            <a:pPr lvl="0" algn="just"/>
            <a:endParaRPr lang="en-US" sz="3400" dirty="0" smtClean="0"/>
          </a:p>
          <a:p>
            <a:pPr lvl="0" algn="just"/>
            <a:r>
              <a:rPr lang="en-US" sz="3400" b="1" dirty="0" smtClean="0">
                <a:solidFill>
                  <a:srgbClr val="0070C0"/>
                </a:solidFill>
              </a:rPr>
              <a:t>3. The Companies Act, 1956 is </a:t>
            </a:r>
            <a:r>
              <a:rPr lang="en-US" sz="3400" dirty="0" smtClean="0">
                <a:solidFill>
                  <a:srgbClr val="FF0000"/>
                </a:solidFill>
              </a:rPr>
              <a:t>silent </a:t>
            </a:r>
            <a:r>
              <a:rPr lang="en-US" sz="3400" b="1" dirty="0" smtClean="0">
                <a:solidFill>
                  <a:srgbClr val="0070C0"/>
                </a:solidFill>
              </a:rPr>
              <a:t>on this issue</a:t>
            </a:r>
            <a:endParaRPr lang="en-US" sz="3400" b="1" dirty="0">
              <a:solidFill>
                <a:srgbClr val="0070C0"/>
              </a:solidFil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Private placement [Sec 42]</a:t>
            </a:r>
            <a:endParaRPr lang="en-US" sz="3000" dirty="0">
              <a:solidFill>
                <a:srgbClr val="00B0F0"/>
              </a:solidFill>
              <a:latin typeface="Algerian" pitchFamily="82" charset="0"/>
            </a:endParaRPr>
          </a:p>
        </p:txBody>
      </p:sp>
      <p:sp>
        <p:nvSpPr>
          <p:cNvPr id="4" name="TextBox 3"/>
          <p:cNvSpPr txBox="1"/>
          <p:nvPr/>
        </p:nvSpPr>
        <p:spPr>
          <a:xfrm>
            <a:off x="76200" y="1131630"/>
            <a:ext cx="8991600" cy="5632311"/>
          </a:xfrm>
          <a:prstGeom prst="rect">
            <a:avLst/>
          </a:prstGeom>
          <a:noFill/>
        </p:spPr>
        <p:txBody>
          <a:bodyPr wrap="square" rtlCol="0">
            <a:spAutoFit/>
          </a:bodyPr>
          <a:lstStyle/>
          <a:p>
            <a:pPr lvl="0" algn="just"/>
            <a:r>
              <a:rPr lang="en-US" sz="3000" dirty="0" smtClean="0">
                <a:solidFill>
                  <a:srgbClr val="92D050"/>
                </a:solidFill>
              </a:rPr>
              <a:t>Applicability</a:t>
            </a:r>
            <a:r>
              <a:rPr lang="en-US" sz="3000" dirty="0" smtClean="0"/>
              <a:t> </a:t>
            </a:r>
            <a:r>
              <a:rPr lang="en-US" sz="3000" b="1" dirty="0" smtClean="0">
                <a:solidFill>
                  <a:srgbClr val="0070C0"/>
                </a:solidFill>
              </a:rPr>
              <a:t>- This sec. is also applicable for Private Ltd. Co. also.</a:t>
            </a:r>
          </a:p>
          <a:p>
            <a:pPr lvl="0" algn="just"/>
            <a:endParaRPr lang="en-US" sz="3000" dirty="0" smtClean="0"/>
          </a:p>
          <a:p>
            <a:pPr lvl="0" algn="just"/>
            <a:r>
              <a:rPr lang="en-US" sz="3000" dirty="0" smtClean="0">
                <a:solidFill>
                  <a:srgbClr val="92D050"/>
                </a:solidFill>
              </a:rPr>
              <a:t>Offer Letter</a:t>
            </a:r>
            <a:r>
              <a:rPr lang="en-US" sz="3000" dirty="0" smtClean="0"/>
              <a:t> </a:t>
            </a:r>
            <a:r>
              <a:rPr lang="en-US" sz="3000" b="1" dirty="0" smtClean="0">
                <a:solidFill>
                  <a:srgbClr val="0070C0"/>
                </a:solidFill>
              </a:rPr>
              <a:t>- Co. may make private placement through issue of a private placement </a:t>
            </a:r>
            <a:r>
              <a:rPr lang="en-US" sz="3000" dirty="0" smtClean="0">
                <a:solidFill>
                  <a:srgbClr val="FF0000"/>
                </a:solidFill>
              </a:rPr>
              <a:t>offer letter</a:t>
            </a:r>
            <a:r>
              <a:rPr lang="en-US" sz="3000" dirty="0" smtClean="0"/>
              <a:t>.</a:t>
            </a:r>
          </a:p>
          <a:p>
            <a:pPr lvl="0" algn="just"/>
            <a:endParaRPr lang="en-US" sz="3000" dirty="0" smtClean="0"/>
          </a:p>
          <a:p>
            <a:r>
              <a:rPr lang="en-US" sz="3000" dirty="0" smtClean="0">
                <a:solidFill>
                  <a:srgbClr val="92D050"/>
                </a:solidFill>
              </a:rPr>
              <a:t>No. of persons</a:t>
            </a:r>
            <a:r>
              <a:rPr lang="en-US" sz="3000" dirty="0" smtClean="0"/>
              <a:t> </a:t>
            </a:r>
            <a:r>
              <a:rPr lang="en-US" sz="3000" b="1" dirty="0" smtClean="0">
                <a:solidFill>
                  <a:srgbClr val="0070C0"/>
                </a:solidFill>
              </a:rPr>
              <a:t>- Offer of securities can be made to maximum of </a:t>
            </a:r>
            <a:r>
              <a:rPr lang="en-US" sz="3000" dirty="0" smtClean="0">
                <a:solidFill>
                  <a:srgbClr val="FF0000"/>
                </a:solidFill>
              </a:rPr>
              <a:t>50 persons </a:t>
            </a:r>
            <a:r>
              <a:rPr lang="en-US" sz="3000" b="1" dirty="0" smtClean="0">
                <a:solidFill>
                  <a:srgbClr val="0070C0"/>
                </a:solidFill>
              </a:rPr>
              <a:t>or higher no. as may be prescribed</a:t>
            </a:r>
            <a:r>
              <a:rPr lang="en-US" sz="3000" b="1" u="sng" dirty="0" smtClean="0">
                <a:solidFill>
                  <a:srgbClr val="FF0000"/>
                </a:solidFill>
              </a:rPr>
              <a:t>(200)</a:t>
            </a:r>
            <a:r>
              <a:rPr lang="en-US" sz="3000" b="1" dirty="0" smtClean="0">
                <a:solidFill>
                  <a:srgbClr val="0070C0"/>
                </a:solidFill>
              </a:rPr>
              <a:t>in a FY. </a:t>
            </a:r>
            <a:endParaRPr lang="en-IN" sz="3000" b="1" dirty="0" smtClean="0">
              <a:solidFill>
                <a:srgbClr val="0070C0"/>
              </a:solidFill>
            </a:endParaRPr>
          </a:p>
          <a:p>
            <a:endParaRPr lang="en-US" sz="3000" dirty="0" smtClean="0"/>
          </a:p>
          <a:p>
            <a:r>
              <a:rPr lang="en-US" sz="3000" dirty="0" smtClean="0">
                <a:solidFill>
                  <a:srgbClr val="92D050"/>
                </a:solidFill>
              </a:rPr>
              <a:t>Exclusions</a:t>
            </a:r>
            <a:r>
              <a:rPr lang="en-US" sz="3000" dirty="0" smtClean="0"/>
              <a:t> </a:t>
            </a:r>
            <a:r>
              <a:rPr lang="en-US" sz="3000" b="1" dirty="0" smtClean="0">
                <a:solidFill>
                  <a:srgbClr val="0070C0"/>
                </a:solidFill>
              </a:rPr>
              <a:t>- It excludes </a:t>
            </a:r>
            <a:r>
              <a:rPr lang="en-US" sz="3000" dirty="0" smtClean="0">
                <a:solidFill>
                  <a:srgbClr val="FF0000"/>
                </a:solidFill>
              </a:rPr>
              <a:t>QIB and employees </a:t>
            </a:r>
            <a:r>
              <a:rPr lang="en-US" sz="3000" b="1" dirty="0" smtClean="0">
                <a:solidFill>
                  <a:srgbClr val="0070C0"/>
                </a:solidFill>
              </a:rPr>
              <a:t>under a scheme of ESOP.</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Private placement [Sec 42]</a:t>
            </a:r>
            <a:endParaRPr lang="en-US" sz="3000" dirty="0">
              <a:solidFill>
                <a:srgbClr val="00B0F0"/>
              </a:solidFill>
              <a:latin typeface="Algerian" pitchFamily="82" charset="0"/>
            </a:endParaRPr>
          </a:p>
        </p:txBody>
      </p:sp>
      <p:sp>
        <p:nvSpPr>
          <p:cNvPr id="4" name="TextBox 3"/>
          <p:cNvSpPr txBox="1"/>
          <p:nvPr/>
        </p:nvSpPr>
        <p:spPr>
          <a:xfrm>
            <a:off x="76200" y="990600"/>
            <a:ext cx="8991600" cy="5893921"/>
          </a:xfrm>
          <a:prstGeom prst="rect">
            <a:avLst/>
          </a:prstGeom>
          <a:noFill/>
        </p:spPr>
        <p:txBody>
          <a:bodyPr wrap="square" rtlCol="0">
            <a:spAutoFit/>
          </a:bodyPr>
          <a:lstStyle/>
          <a:p>
            <a:r>
              <a:rPr lang="en-US" sz="2900" dirty="0" smtClean="0">
                <a:solidFill>
                  <a:srgbClr val="92D050"/>
                </a:solidFill>
              </a:rPr>
              <a:t>Deemed Public Offer </a:t>
            </a:r>
            <a:r>
              <a:rPr lang="en-US" sz="2900" b="1" dirty="0" smtClean="0">
                <a:solidFill>
                  <a:srgbClr val="0070C0"/>
                </a:solidFill>
              </a:rPr>
              <a:t>– </a:t>
            </a:r>
          </a:p>
          <a:p>
            <a:r>
              <a:rPr lang="en-US" sz="2900" b="1" dirty="0" smtClean="0">
                <a:solidFill>
                  <a:srgbClr val="0070C0"/>
                </a:solidFill>
              </a:rPr>
              <a:t>1)If offer is made to </a:t>
            </a:r>
            <a:r>
              <a:rPr lang="en-US" sz="2900" dirty="0" smtClean="0">
                <a:solidFill>
                  <a:srgbClr val="FF0000"/>
                </a:solidFill>
              </a:rPr>
              <a:t>more than prescribed limits</a:t>
            </a:r>
            <a:r>
              <a:rPr lang="en-US" sz="2900" dirty="0" smtClean="0"/>
              <a:t>, </a:t>
            </a:r>
            <a:r>
              <a:rPr lang="en-US" sz="2900" b="1" dirty="0" smtClean="0">
                <a:solidFill>
                  <a:srgbClr val="0070C0"/>
                </a:solidFill>
              </a:rPr>
              <a:t>then offer shall be deemed to be public offer. </a:t>
            </a:r>
          </a:p>
          <a:p>
            <a:r>
              <a:rPr lang="en-US" sz="2900" b="1" dirty="0" smtClean="0">
                <a:solidFill>
                  <a:srgbClr val="0070C0"/>
                </a:solidFill>
              </a:rPr>
              <a:t>2) Any offer </a:t>
            </a:r>
            <a:r>
              <a:rPr lang="en-US" sz="2900" dirty="0" smtClean="0">
                <a:solidFill>
                  <a:srgbClr val="FF0000"/>
                </a:solidFill>
              </a:rPr>
              <a:t>not in compliance </a:t>
            </a:r>
            <a:r>
              <a:rPr lang="en-US" sz="2900" b="1" dirty="0" smtClean="0">
                <a:solidFill>
                  <a:srgbClr val="0070C0"/>
                </a:solidFill>
              </a:rPr>
              <a:t>with provision of this sec. shall be treated as public offer.</a:t>
            </a:r>
            <a:endParaRPr lang="en-US" sz="2900" dirty="0" smtClean="0"/>
          </a:p>
          <a:p>
            <a:r>
              <a:rPr lang="en-US" sz="2900" b="1" u="sng" dirty="0" smtClean="0">
                <a:solidFill>
                  <a:srgbClr val="00B050"/>
                </a:solidFill>
              </a:rPr>
              <a:t>No fresh offer</a:t>
            </a:r>
            <a:r>
              <a:rPr lang="en-US" sz="2900" dirty="0" smtClean="0">
                <a:solidFill>
                  <a:srgbClr val="92D050"/>
                </a:solidFill>
              </a:rPr>
              <a:t> </a:t>
            </a:r>
            <a:r>
              <a:rPr lang="en-US" sz="2900" dirty="0" smtClean="0"/>
              <a:t>- </a:t>
            </a:r>
            <a:r>
              <a:rPr lang="en-US" sz="2900" b="1" u="sng" dirty="0" smtClean="0">
                <a:solidFill>
                  <a:srgbClr val="00B050"/>
                </a:solidFill>
              </a:rPr>
              <a:t>No fresh offer</a:t>
            </a:r>
            <a:r>
              <a:rPr lang="en-US" sz="2900" b="1" dirty="0" smtClean="0">
                <a:solidFill>
                  <a:srgbClr val="0070C0"/>
                </a:solidFill>
              </a:rPr>
              <a:t> can be made unless allotment of </a:t>
            </a:r>
            <a:r>
              <a:rPr lang="en-US" sz="2900" dirty="0" smtClean="0">
                <a:solidFill>
                  <a:srgbClr val="FF0000"/>
                </a:solidFill>
              </a:rPr>
              <a:t>earlier offer either completed or withdrawn</a:t>
            </a:r>
            <a:r>
              <a:rPr lang="en-US" sz="2900" dirty="0" smtClean="0"/>
              <a:t>.</a:t>
            </a:r>
          </a:p>
          <a:p>
            <a:endParaRPr lang="en-US" sz="2900" dirty="0" smtClean="0"/>
          </a:p>
          <a:p>
            <a:r>
              <a:rPr lang="en-US" sz="2900" b="1" u="sng" dirty="0" smtClean="0">
                <a:solidFill>
                  <a:srgbClr val="92D050"/>
                </a:solidFill>
              </a:rPr>
              <a:t>Cash Not Allowed</a:t>
            </a:r>
            <a:r>
              <a:rPr lang="en-US" sz="2900" dirty="0" smtClean="0"/>
              <a:t> - </a:t>
            </a:r>
            <a:r>
              <a:rPr lang="en-US" sz="2900" b="1" dirty="0" smtClean="0">
                <a:solidFill>
                  <a:srgbClr val="0070C0"/>
                </a:solidFill>
              </a:rPr>
              <a:t>All monies for subscription shall be paid through</a:t>
            </a:r>
            <a:r>
              <a:rPr lang="en-US" sz="2900" dirty="0" smtClean="0"/>
              <a:t> </a:t>
            </a:r>
            <a:r>
              <a:rPr lang="en-US" sz="2900" dirty="0" smtClean="0">
                <a:solidFill>
                  <a:srgbClr val="FF0000"/>
                </a:solidFill>
              </a:rPr>
              <a:t>banking channels</a:t>
            </a:r>
            <a:r>
              <a:rPr lang="en-US" sz="2900" dirty="0" smtClean="0"/>
              <a:t> </a:t>
            </a:r>
            <a:r>
              <a:rPr lang="en-US" sz="2900" b="1" dirty="0" smtClean="0">
                <a:solidFill>
                  <a:srgbClr val="0070C0"/>
                </a:solidFill>
              </a:rPr>
              <a:t>but not by cash.</a:t>
            </a:r>
          </a:p>
          <a:p>
            <a:endParaRPr lang="en-US" sz="2900" dirty="0" smtClean="0"/>
          </a:p>
          <a:p>
            <a:r>
              <a:rPr lang="en-US" sz="2900" b="1" u="sng" dirty="0" smtClean="0">
                <a:solidFill>
                  <a:srgbClr val="92D050"/>
                </a:solidFill>
              </a:rPr>
              <a:t>Separate Bank A/c</a:t>
            </a:r>
            <a:r>
              <a:rPr lang="en-US" sz="2900" b="1" u="sng" dirty="0" smtClean="0"/>
              <a:t> </a:t>
            </a:r>
            <a:r>
              <a:rPr lang="en-US" sz="2900" dirty="0" smtClean="0"/>
              <a:t>- </a:t>
            </a:r>
            <a:r>
              <a:rPr lang="en-US" sz="2900" b="1" dirty="0" smtClean="0">
                <a:solidFill>
                  <a:srgbClr val="0070C0"/>
                </a:solidFill>
              </a:rPr>
              <a:t>Application money shall be kept in a separate bank a/c in a</a:t>
            </a:r>
            <a:r>
              <a:rPr lang="en-US" sz="2900" dirty="0" smtClean="0"/>
              <a:t> </a:t>
            </a:r>
            <a:r>
              <a:rPr lang="en-US" sz="2900" dirty="0" smtClean="0">
                <a:solidFill>
                  <a:srgbClr val="FF0000"/>
                </a:solidFill>
              </a:rPr>
              <a:t>scheduled bank</a:t>
            </a:r>
            <a:r>
              <a:rPr lang="en-US" sz="2900" dirty="0" smtClean="0"/>
              <a:t>.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Private placement [Sec 42]</a:t>
            </a:r>
            <a:endParaRPr lang="en-US" sz="3000" dirty="0">
              <a:solidFill>
                <a:srgbClr val="00B0F0"/>
              </a:solidFill>
              <a:latin typeface="Algerian" pitchFamily="82" charset="0"/>
            </a:endParaRPr>
          </a:p>
        </p:txBody>
      </p:sp>
      <p:sp>
        <p:nvSpPr>
          <p:cNvPr id="4" name="TextBox 3"/>
          <p:cNvSpPr txBox="1"/>
          <p:nvPr/>
        </p:nvSpPr>
        <p:spPr>
          <a:xfrm>
            <a:off x="76200" y="1131630"/>
            <a:ext cx="8991600" cy="5170646"/>
          </a:xfrm>
          <a:prstGeom prst="rect">
            <a:avLst/>
          </a:prstGeom>
          <a:noFill/>
        </p:spPr>
        <p:txBody>
          <a:bodyPr wrap="square" rtlCol="0">
            <a:spAutoFit/>
          </a:bodyPr>
          <a:lstStyle/>
          <a:p>
            <a:r>
              <a:rPr lang="en-US" sz="3000" dirty="0" err="1" smtClean="0">
                <a:solidFill>
                  <a:srgbClr val="92D050"/>
                </a:solidFill>
              </a:rPr>
              <a:t>Utilisation</a:t>
            </a:r>
            <a:r>
              <a:rPr lang="en-US" sz="3000" dirty="0" smtClean="0">
                <a:solidFill>
                  <a:srgbClr val="92D050"/>
                </a:solidFill>
              </a:rPr>
              <a:t> of Application Money</a:t>
            </a:r>
            <a:r>
              <a:rPr lang="en-US" sz="3000" dirty="0" smtClean="0"/>
              <a:t> - </a:t>
            </a:r>
            <a:r>
              <a:rPr lang="en-US" sz="3000" b="1" dirty="0" smtClean="0">
                <a:solidFill>
                  <a:srgbClr val="0070C0"/>
                </a:solidFill>
              </a:rPr>
              <a:t>Money shall not be </a:t>
            </a:r>
            <a:r>
              <a:rPr lang="en-US" sz="3000" b="1" dirty="0" err="1" smtClean="0">
                <a:solidFill>
                  <a:srgbClr val="0070C0"/>
                </a:solidFill>
              </a:rPr>
              <a:t>utilised</a:t>
            </a:r>
            <a:r>
              <a:rPr lang="en-US" sz="3000" b="1" dirty="0" smtClean="0">
                <a:solidFill>
                  <a:srgbClr val="0070C0"/>
                </a:solidFill>
              </a:rPr>
              <a:t> for any purpose other than for </a:t>
            </a:r>
            <a:r>
              <a:rPr lang="en-US" sz="3000" dirty="0" smtClean="0">
                <a:solidFill>
                  <a:srgbClr val="FF0000"/>
                </a:solidFill>
              </a:rPr>
              <a:t>adjustment against allotment</a:t>
            </a:r>
            <a:r>
              <a:rPr lang="en-US" sz="3000" dirty="0" smtClean="0"/>
              <a:t> </a:t>
            </a:r>
            <a:r>
              <a:rPr lang="en-US" sz="3000" b="1" dirty="0" smtClean="0">
                <a:solidFill>
                  <a:srgbClr val="0070C0"/>
                </a:solidFill>
              </a:rPr>
              <a:t>of securities;</a:t>
            </a:r>
            <a:r>
              <a:rPr lang="en-US" sz="3000" dirty="0" smtClean="0"/>
              <a:t> </a:t>
            </a:r>
            <a:r>
              <a:rPr lang="en-US" sz="3000" dirty="0" smtClean="0">
                <a:solidFill>
                  <a:srgbClr val="FF0000"/>
                </a:solidFill>
              </a:rPr>
              <a:t>or </a:t>
            </a:r>
            <a:r>
              <a:rPr lang="en-US" sz="3000" b="1" dirty="0" smtClean="0">
                <a:solidFill>
                  <a:srgbClr val="0070C0"/>
                </a:solidFill>
              </a:rPr>
              <a:t>for the</a:t>
            </a:r>
            <a:r>
              <a:rPr lang="en-US" sz="3000" dirty="0" smtClean="0"/>
              <a:t> </a:t>
            </a:r>
            <a:r>
              <a:rPr lang="en-US" sz="3000" dirty="0" smtClean="0">
                <a:solidFill>
                  <a:srgbClr val="FF0000"/>
                </a:solidFill>
              </a:rPr>
              <a:t>repayment </a:t>
            </a:r>
            <a:r>
              <a:rPr lang="en-US" sz="3000" b="1" dirty="0" smtClean="0">
                <a:solidFill>
                  <a:srgbClr val="0070C0"/>
                </a:solidFill>
              </a:rPr>
              <a:t>of monies where the company is unable to allot securities.</a:t>
            </a:r>
            <a:endParaRPr lang="en-IN" sz="3000" b="1" dirty="0" smtClean="0">
              <a:solidFill>
                <a:srgbClr val="0070C0"/>
              </a:solidFill>
            </a:endParaRPr>
          </a:p>
          <a:p>
            <a:r>
              <a:rPr lang="en-US" sz="3000" dirty="0" smtClean="0"/>
              <a:t> </a:t>
            </a:r>
            <a:endParaRPr lang="en-IN" sz="3000" dirty="0" smtClean="0"/>
          </a:p>
          <a:p>
            <a:r>
              <a:rPr lang="en-US" sz="3000" dirty="0" smtClean="0">
                <a:solidFill>
                  <a:srgbClr val="92D050"/>
                </a:solidFill>
              </a:rPr>
              <a:t>Allotment Period</a:t>
            </a:r>
            <a:r>
              <a:rPr lang="en-US" sz="3000" dirty="0" smtClean="0"/>
              <a:t>- </a:t>
            </a:r>
            <a:r>
              <a:rPr lang="en-US" sz="3000" b="1" dirty="0" smtClean="0">
                <a:solidFill>
                  <a:srgbClr val="0070C0"/>
                </a:solidFill>
              </a:rPr>
              <a:t>Allotment shall be made within </a:t>
            </a:r>
            <a:r>
              <a:rPr lang="en-US" sz="3000" dirty="0" smtClean="0">
                <a:solidFill>
                  <a:srgbClr val="FF0000"/>
                </a:solidFill>
              </a:rPr>
              <a:t>60 days</a:t>
            </a:r>
            <a:r>
              <a:rPr lang="en-US" sz="3000" dirty="0" smtClean="0"/>
              <a:t>. </a:t>
            </a:r>
          </a:p>
          <a:p>
            <a:r>
              <a:rPr lang="en-US" sz="3000" dirty="0" smtClean="0">
                <a:solidFill>
                  <a:srgbClr val="92D050"/>
                </a:solidFill>
              </a:rPr>
              <a:t>Consequences of Failure </a:t>
            </a:r>
            <a:r>
              <a:rPr lang="en-US" sz="3000" dirty="0" smtClean="0"/>
              <a:t>- I</a:t>
            </a:r>
            <a:r>
              <a:rPr lang="en-US" sz="3000" b="1" dirty="0" smtClean="0">
                <a:solidFill>
                  <a:srgbClr val="0070C0"/>
                </a:solidFill>
              </a:rPr>
              <a:t>f co. do not allot within 60 days, it shall</a:t>
            </a:r>
            <a:r>
              <a:rPr lang="en-US" sz="3000" dirty="0" smtClean="0"/>
              <a:t> </a:t>
            </a:r>
            <a:r>
              <a:rPr lang="en-US" sz="3000" dirty="0" smtClean="0">
                <a:solidFill>
                  <a:srgbClr val="FF0000"/>
                </a:solidFill>
              </a:rPr>
              <a:t>repay</a:t>
            </a:r>
            <a:r>
              <a:rPr lang="en-US" sz="3000" dirty="0" smtClean="0"/>
              <a:t> </a:t>
            </a:r>
            <a:r>
              <a:rPr lang="en-US" sz="3000" b="1" dirty="0" smtClean="0">
                <a:solidFill>
                  <a:srgbClr val="0070C0"/>
                </a:solidFill>
              </a:rPr>
              <a:t>the application money within </a:t>
            </a:r>
            <a:r>
              <a:rPr lang="en-US" sz="3000" dirty="0" smtClean="0">
                <a:solidFill>
                  <a:srgbClr val="FF0000"/>
                </a:solidFill>
              </a:rPr>
              <a:t>15 days</a:t>
            </a:r>
            <a:r>
              <a:rPr lang="en-US" sz="3000" b="1" dirty="0" smtClean="0">
                <a:solidFill>
                  <a:srgbClr val="0070C0"/>
                </a:solidFill>
              </a:rPr>
              <a:t>. If co. fails to repay, co. shall pay </a:t>
            </a:r>
            <a:r>
              <a:rPr lang="en-US" sz="3000" dirty="0" smtClean="0">
                <a:solidFill>
                  <a:srgbClr val="FF0000"/>
                </a:solidFill>
              </a:rPr>
              <a:t>interest @12% p.a</a:t>
            </a:r>
            <a:r>
              <a:rPr lang="en-US" sz="3000" dirty="0" smtClean="0"/>
              <a:t>. </a:t>
            </a:r>
            <a:r>
              <a:rPr lang="en-US" sz="3000" b="1" dirty="0" smtClean="0">
                <a:solidFill>
                  <a:srgbClr val="0070C0"/>
                </a:solidFill>
              </a:rPr>
              <a:t>from the expiry of 60 days.</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Private placement [Sec 42]</a:t>
            </a:r>
            <a:endParaRPr lang="en-US" sz="3000" dirty="0">
              <a:solidFill>
                <a:srgbClr val="00B0F0"/>
              </a:solidFill>
              <a:latin typeface="Algerian" pitchFamily="82" charset="0"/>
            </a:endParaRPr>
          </a:p>
        </p:txBody>
      </p:sp>
      <p:sp>
        <p:nvSpPr>
          <p:cNvPr id="4" name="TextBox 3"/>
          <p:cNvSpPr txBox="1"/>
          <p:nvPr/>
        </p:nvSpPr>
        <p:spPr>
          <a:xfrm>
            <a:off x="76200" y="1131630"/>
            <a:ext cx="8991600" cy="5678478"/>
          </a:xfrm>
          <a:prstGeom prst="rect">
            <a:avLst/>
          </a:prstGeom>
          <a:noFill/>
        </p:spPr>
        <p:txBody>
          <a:bodyPr wrap="square" rtlCol="0">
            <a:spAutoFit/>
          </a:bodyPr>
          <a:lstStyle/>
          <a:p>
            <a:r>
              <a:rPr lang="en-US" sz="3300" dirty="0" smtClean="0">
                <a:solidFill>
                  <a:srgbClr val="92D050"/>
                </a:solidFill>
              </a:rPr>
              <a:t>Intimation of offer to ROC</a:t>
            </a:r>
            <a:r>
              <a:rPr lang="en-US" sz="3300" dirty="0" smtClean="0"/>
              <a:t> - </a:t>
            </a:r>
            <a:r>
              <a:rPr lang="en-US" sz="3300" b="1" dirty="0" smtClean="0">
                <a:solidFill>
                  <a:srgbClr val="0070C0"/>
                </a:solidFill>
              </a:rPr>
              <a:t>Complete information about offer shall be filed with ROC within </a:t>
            </a:r>
            <a:r>
              <a:rPr lang="en-US" sz="3300" dirty="0" smtClean="0">
                <a:solidFill>
                  <a:srgbClr val="FF0000"/>
                </a:solidFill>
              </a:rPr>
              <a:t>30 days </a:t>
            </a:r>
            <a:r>
              <a:rPr lang="en-US" sz="3300" b="1" dirty="0" smtClean="0">
                <a:solidFill>
                  <a:srgbClr val="0070C0"/>
                </a:solidFill>
              </a:rPr>
              <a:t>of circulation of </a:t>
            </a:r>
            <a:r>
              <a:rPr lang="en-US" sz="3300" b="1" dirty="0" smtClean="0">
                <a:solidFill>
                  <a:srgbClr val="FF0000"/>
                </a:solidFill>
              </a:rPr>
              <a:t>offer letter. </a:t>
            </a:r>
          </a:p>
          <a:p>
            <a:endParaRPr lang="en-US" sz="3300" dirty="0" smtClean="0"/>
          </a:p>
          <a:p>
            <a:r>
              <a:rPr lang="en-US" sz="3300" dirty="0" smtClean="0">
                <a:solidFill>
                  <a:srgbClr val="92D050"/>
                </a:solidFill>
              </a:rPr>
              <a:t>Return of allotment </a:t>
            </a:r>
            <a:r>
              <a:rPr lang="en-US" sz="3300" dirty="0" smtClean="0"/>
              <a:t> - </a:t>
            </a:r>
            <a:r>
              <a:rPr lang="en-US" sz="3300" b="1" dirty="0" smtClean="0">
                <a:solidFill>
                  <a:srgbClr val="0070C0"/>
                </a:solidFill>
              </a:rPr>
              <a:t>Return of allotment shall be filed with</a:t>
            </a:r>
            <a:r>
              <a:rPr lang="en-US" sz="3300" dirty="0" smtClean="0"/>
              <a:t> </a:t>
            </a:r>
            <a:r>
              <a:rPr lang="en-US" sz="3300" dirty="0" smtClean="0">
                <a:solidFill>
                  <a:srgbClr val="FF0000"/>
                </a:solidFill>
              </a:rPr>
              <a:t>ROC </a:t>
            </a:r>
            <a:r>
              <a:rPr lang="en-US" sz="3300" b="1" dirty="0" smtClean="0">
                <a:solidFill>
                  <a:srgbClr val="0070C0"/>
                </a:solidFill>
              </a:rPr>
              <a:t>in prescribed manner</a:t>
            </a:r>
          </a:p>
          <a:p>
            <a:endParaRPr lang="en-IN" sz="3300" dirty="0" smtClean="0">
              <a:solidFill>
                <a:srgbClr val="92D050"/>
              </a:solidFill>
            </a:endParaRPr>
          </a:p>
          <a:p>
            <a:r>
              <a:rPr lang="en-US" sz="3300" dirty="0" smtClean="0">
                <a:solidFill>
                  <a:srgbClr val="92D050"/>
                </a:solidFill>
              </a:rPr>
              <a:t>Penalty</a:t>
            </a:r>
            <a:r>
              <a:rPr lang="en-US" sz="3300" dirty="0" smtClean="0"/>
              <a:t> </a:t>
            </a:r>
            <a:r>
              <a:rPr lang="en-US" sz="3300" b="1" dirty="0" smtClean="0">
                <a:solidFill>
                  <a:srgbClr val="0070C0"/>
                </a:solidFill>
              </a:rPr>
              <a:t>– Co., Promoters &amp; directors - </a:t>
            </a:r>
            <a:r>
              <a:rPr lang="en-US" sz="3300" dirty="0" smtClean="0">
                <a:solidFill>
                  <a:srgbClr val="FF0000"/>
                </a:solidFill>
              </a:rPr>
              <a:t>amount involved in offer </a:t>
            </a:r>
            <a:r>
              <a:rPr lang="en-US" sz="3300" b="1" dirty="0" smtClean="0">
                <a:solidFill>
                  <a:srgbClr val="0070C0"/>
                </a:solidFill>
              </a:rPr>
              <a:t>or Rs.</a:t>
            </a:r>
            <a:r>
              <a:rPr lang="en-US" sz="3300" dirty="0" smtClean="0"/>
              <a:t> </a:t>
            </a:r>
            <a:r>
              <a:rPr lang="en-US" sz="3300" dirty="0" smtClean="0">
                <a:solidFill>
                  <a:srgbClr val="FF0000"/>
                </a:solidFill>
              </a:rPr>
              <a:t>2 crore</a:t>
            </a:r>
            <a:r>
              <a:rPr lang="en-US" sz="3300" dirty="0" smtClean="0"/>
              <a:t>, </a:t>
            </a:r>
            <a:r>
              <a:rPr lang="en-US" sz="3300" b="1" dirty="0" smtClean="0">
                <a:solidFill>
                  <a:srgbClr val="0070C0"/>
                </a:solidFill>
              </a:rPr>
              <a:t>whichever is </a:t>
            </a:r>
            <a:r>
              <a:rPr lang="en-US" sz="3300" dirty="0" smtClean="0">
                <a:solidFill>
                  <a:srgbClr val="FF0000"/>
                </a:solidFill>
              </a:rPr>
              <a:t>higher</a:t>
            </a:r>
            <a:r>
              <a:rPr lang="en-US" sz="3300" dirty="0" smtClean="0"/>
              <a:t>. </a:t>
            </a:r>
            <a:r>
              <a:rPr lang="en-US" sz="3300" b="1" dirty="0" smtClean="0">
                <a:solidFill>
                  <a:srgbClr val="0070C0"/>
                </a:solidFill>
              </a:rPr>
              <a:t>Co. shall </a:t>
            </a:r>
            <a:r>
              <a:rPr lang="en-US" sz="3300" dirty="0" smtClean="0">
                <a:solidFill>
                  <a:srgbClr val="FF0000"/>
                </a:solidFill>
              </a:rPr>
              <a:t>refund </a:t>
            </a:r>
            <a:r>
              <a:rPr lang="en-US" sz="3300" b="1" dirty="0" smtClean="0">
                <a:solidFill>
                  <a:srgbClr val="0070C0"/>
                </a:solidFill>
              </a:rPr>
              <a:t>all monies to subscribers within 30 days of order imposing penalty.</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85800"/>
            <a:ext cx="9144000" cy="2186951"/>
          </a:xfrm>
        </p:spPr>
        <p:txBody>
          <a:bodyPr>
            <a:normAutofit/>
          </a:bodyPr>
          <a:lstStyle/>
          <a:p>
            <a:pPr eaLnBrk="1" fontAlgn="auto" hangingPunct="1">
              <a:spcAft>
                <a:spcPts val="0"/>
              </a:spcAft>
              <a:defRPr/>
            </a:pPr>
            <a:r>
              <a:rPr lang="en-US" sz="8000" b="1" dirty="0" smtClean="0">
                <a:solidFill>
                  <a:srgbClr val="FFFF00"/>
                </a:solidFill>
                <a:latin typeface="Rockwell Extra Bold" pitchFamily="18" charset="0"/>
              </a:rPr>
              <a:t>THANK YOU</a:t>
            </a:r>
            <a:endParaRPr lang="en-IN" sz="6600" b="1" dirty="0">
              <a:solidFill>
                <a:srgbClr val="FFFF00"/>
              </a:solidFill>
              <a:latin typeface="Rockwell Extra Bold" pitchFamily="18" charset="0"/>
            </a:endParaRPr>
          </a:p>
        </p:txBody>
      </p:sp>
      <p:sp>
        <p:nvSpPr>
          <p:cNvPr id="3" name="Subtitle 2"/>
          <p:cNvSpPr>
            <a:spLocks noGrp="1"/>
          </p:cNvSpPr>
          <p:nvPr>
            <p:ph type="subTitle" idx="1"/>
          </p:nvPr>
        </p:nvSpPr>
        <p:spPr>
          <a:xfrm>
            <a:off x="0" y="2819400"/>
            <a:ext cx="9144000" cy="3643311"/>
          </a:xfrm>
        </p:spPr>
        <p:txBody>
          <a:bodyPr>
            <a:normAutofit/>
          </a:bodyPr>
          <a:lstStyle/>
          <a:p>
            <a:pPr algn="ctr" eaLnBrk="1" fontAlgn="auto" hangingPunct="1">
              <a:spcAft>
                <a:spcPts val="0"/>
              </a:spcAft>
              <a:buFont typeface="Wingdings 2"/>
              <a:buNone/>
              <a:tabLst>
                <a:tab pos="63500" algn="l"/>
              </a:tabLst>
              <a:defRPr/>
            </a:pPr>
            <a:r>
              <a:rPr lang="en-US" sz="4500" b="1" dirty="0" smtClean="0">
                <a:solidFill>
                  <a:srgbClr val="FF0000"/>
                </a:solidFill>
                <a:latin typeface="Times New Roman" pitchFamily="18" charset="0"/>
                <a:cs typeface="Times New Roman" pitchFamily="18" charset="0"/>
              </a:rPr>
              <a:t>CA. NITESH MORE</a:t>
            </a:r>
          </a:p>
          <a:p>
            <a:pPr algn="ctr" eaLnBrk="1" fontAlgn="auto" hangingPunct="1">
              <a:spcAft>
                <a:spcPts val="0"/>
              </a:spcAft>
              <a:buFont typeface="Wingdings 2"/>
              <a:buNone/>
              <a:tabLst>
                <a:tab pos="63500" algn="l"/>
              </a:tabLst>
              <a:defRPr/>
            </a:pPr>
            <a:endParaRPr lang="en-US" sz="2800" b="1" dirty="0" smtClean="0">
              <a:solidFill>
                <a:schemeClr val="tx1"/>
              </a:solidFill>
              <a:latin typeface="Times New Roman" pitchFamily="18" charset="0"/>
              <a:cs typeface="Times New Roman" pitchFamily="18" charset="0"/>
            </a:endParaRPr>
          </a:p>
          <a:p>
            <a:pPr algn="ctr" eaLnBrk="1" fontAlgn="auto" hangingPunct="1">
              <a:spcAft>
                <a:spcPts val="0"/>
              </a:spcAft>
              <a:buFont typeface="Wingdings 2"/>
              <a:buNone/>
              <a:tabLst>
                <a:tab pos="63500" algn="l"/>
              </a:tabLst>
              <a:defRPr/>
            </a:pPr>
            <a:endParaRPr lang="en-US" sz="1800" b="1" dirty="0" smtClean="0">
              <a:solidFill>
                <a:schemeClr val="tx1">
                  <a:lumMod val="65000"/>
                  <a:lumOff val="35000"/>
                </a:schemeClr>
              </a:solidFill>
              <a:latin typeface="Arial Black" pitchFamily="34" charset="0"/>
            </a:endParaRPr>
          </a:p>
          <a:p>
            <a:pPr eaLnBrk="1" fontAlgn="auto" hangingPunct="1">
              <a:spcAft>
                <a:spcPts val="0"/>
              </a:spcAft>
              <a:buFont typeface="Wingdings 2"/>
              <a:buNone/>
              <a:tabLst>
                <a:tab pos="63500" algn="l"/>
              </a:tabLst>
              <a:defRPr/>
            </a:pPr>
            <a:endParaRPr lang="en-US" sz="2200" b="1" dirty="0" smtClean="0">
              <a:solidFill>
                <a:srgbClr val="FFC000"/>
              </a:solidFill>
              <a:latin typeface="Arial Black" pitchFamily="34" charset="0"/>
            </a:endParaRPr>
          </a:p>
          <a:p>
            <a:pPr algn="ctr" eaLnBrk="1" fontAlgn="auto" hangingPunct="1">
              <a:spcAft>
                <a:spcPts val="0"/>
              </a:spcAft>
              <a:buFont typeface="Wingdings 2"/>
              <a:buNone/>
              <a:defRPr/>
            </a:pPr>
            <a:endParaRPr lang="en-US" dirty="0" smtClean="0"/>
          </a:p>
          <a:p>
            <a:pPr algn="ctr" eaLnBrk="1" fontAlgn="auto" hangingPunct="1">
              <a:spcAft>
                <a:spcPts val="0"/>
              </a:spcAft>
              <a:buFont typeface="Wingdings 2"/>
              <a:buNone/>
              <a:defRPr/>
            </a:pPr>
            <a:endParaRPr lang="en-US" dirty="0" smtClean="0"/>
          </a:p>
          <a:p>
            <a:pPr algn="ctr" eaLnBrk="1" fontAlgn="auto" hangingPunct="1">
              <a:spcAft>
                <a:spcPts val="0"/>
              </a:spcAft>
              <a:buFont typeface="Wingdings 2"/>
              <a:buNone/>
              <a:defRPr/>
            </a:pP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MEANING OF “CONTROL” [Sec. 2(g)]</a:t>
            </a:r>
            <a:endParaRPr lang="en-US" sz="3000" b="1" dirty="0">
              <a:solidFill>
                <a:srgbClr val="00B0F0"/>
              </a:solidFill>
              <a:latin typeface="Algerian" pitchFamily="82" charset="0"/>
            </a:endParaRPr>
          </a:p>
        </p:txBody>
      </p:sp>
      <p:sp>
        <p:nvSpPr>
          <p:cNvPr id="4" name="TextBox 3"/>
          <p:cNvSpPr txBox="1"/>
          <p:nvPr/>
        </p:nvSpPr>
        <p:spPr>
          <a:xfrm>
            <a:off x="76200" y="1718370"/>
            <a:ext cx="8991600" cy="3539430"/>
          </a:xfrm>
          <a:prstGeom prst="rect">
            <a:avLst/>
          </a:prstGeom>
          <a:noFill/>
        </p:spPr>
        <p:txBody>
          <a:bodyPr wrap="square" rtlCol="0">
            <a:spAutoFit/>
          </a:bodyPr>
          <a:lstStyle/>
          <a:p>
            <a:pPr algn="just"/>
            <a:r>
              <a:rPr lang="en-US" sz="2800" b="1" dirty="0" smtClean="0">
                <a:solidFill>
                  <a:srgbClr val="0070C0"/>
                </a:solidFill>
                <a:latin typeface="+mj-lt"/>
              </a:rPr>
              <a:t>"Control" has been defined as to include the </a:t>
            </a:r>
            <a:r>
              <a:rPr lang="en-US" sz="2800" dirty="0" smtClean="0">
                <a:solidFill>
                  <a:srgbClr val="FF0000"/>
                </a:solidFill>
                <a:latin typeface="+mj-lt"/>
              </a:rPr>
              <a:t>right </a:t>
            </a:r>
            <a:r>
              <a:rPr lang="en-US" sz="2800" b="1" dirty="0" smtClean="0">
                <a:solidFill>
                  <a:srgbClr val="0070C0"/>
                </a:solidFill>
                <a:latin typeface="+mj-lt"/>
              </a:rPr>
              <a:t>to</a:t>
            </a:r>
            <a:r>
              <a:rPr lang="en-US" sz="2800" dirty="0" smtClean="0">
                <a:latin typeface="+mj-lt"/>
              </a:rPr>
              <a:t> </a:t>
            </a:r>
            <a:r>
              <a:rPr lang="en-US" sz="2800" dirty="0" smtClean="0">
                <a:solidFill>
                  <a:srgbClr val="FF0000"/>
                </a:solidFill>
                <a:latin typeface="+mj-lt"/>
              </a:rPr>
              <a:t>appoint majority of the directors </a:t>
            </a:r>
            <a:r>
              <a:rPr lang="en-US" sz="2800" b="1" dirty="0" smtClean="0">
                <a:solidFill>
                  <a:srgbClr val="0070C0"/>
                </a:solidFill>
                <a:latin typeface="+mj-lt"/>
              </a:rPr>
              <a:t>or to control the management or </a:t>
            </a:r>
            <a:r>
              <a:rPr lang="en-US" sz="2800" dirty="0" smtClean="0">
                <a:solidFill>
                  <a:srgbClr val="FF0000"/>
                </a:solidFill>
                <a:latin typeface="+mj-lt"/>
              </a:rPr>
              <a:t>policy decisions</a:t>
            </a:r>
            <a:r>
              <a:rPr lang="en-US" sz="2800" dirty="0" smtClean="0">
                <a:latin typeface="+mj-lt"/>
              </a:rPr>
              <a:t> </a:t>
            </a:r>
            <a:r>
              <a:rPr lang="en-US" sz="2800" b="1" dirty="0" smtClean="0">
                <a:solidFill>
                  <a:srgbClr val="0070C0"/>
                </a:solidFill>
                <a:latin typeface="+mj-lt"/>
              </a:rPr>
              <a:t>exercisable by a person or persons acting individually or in concert, directly or indirectly, including by virtue of their shareholding or management rights or shareholding or management rights or shareholders agreements or voting agreements or </a:t>
            </a:r>
            <a:r>
              <a:rPr lang="en-US" sz="2800" dirty="0" smtClean="0">
                <a:solidFill>
                  <a:srgbClr val="00B050"/>
                </a:solidFill>
                <a:latin typeface="+mj-lt"/>
              </a:rPr>
              <a:t>in any other manner</a:t>
            </a:r>
            <a:r>
              <a:rPr lang="en-US" sz="2800" dirty="0" smtClean="0">
                <a:latin typeface="+mj-lt"/>
              </a:rPr>
              <a:t>.</a:t>
            </a:r>
            <a:endParaRPr lang="en-US" sz="2800" dirty="0">
              <a:latin typeface="+mj-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EXCEPTIONS</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143000"/>
            <a:ext cx="8991600" cy="5715000"/>
          </a:xfrm>
        </p:spPr>
        <p:txBody>
          <a:bodyPr>
            <a:noAutofit/>
          </a:bodyPr>
          <a:lstStyle/>
          <a:p>
            <a:pPr marL="608076" indent="-571500" algn="just" eaLnBrk="1" fontAlgn="auto" hangingPunct="1">
              <a:spcAft>
                <a:spcPts val="0"/>
              </a:spcAft>
              <a:buClrTx/>
              <a:buFont typeface="+mj-lt"/>
              <a:buAutoNum type="alphaLcParenR"/>
              <a:defRPr/>
            </a:pPr>
            <a:r>
              <a:rPr lang="en-US" sz="2800" u="sng" dirty="0" smtClean="0">
                <a:solidFill>
                  <a:srgbClr val="FF0000"/>
                </a:solidFill>
                <a:latin typeface="+mj-lt"/>
                <a:cs typeface="Times New Roman" pitchFamily="18" charset="0"/>
              </a:rPr>
              <a:t>MD/WTD</a:t>
            </a:r>
            <a:r>
              <a:rPr lang="en-US" sz="2800" dirty="0" smtClean="0">
                <a:latin typeface="+mj-lt"/>
                <a:cs typeface="Times New Roman" pitchFamily="18" charset="0"/>
              </a:rPr>
              <a:t> </a:t>
            </a:r>
            <a:r>
              <a:rPr lang="en-US" sz="2800" b="1" dirty="0" smtClean="0">
                <a:solidFill>
                  <a:srgbClr val="0070C0"/>
                </a:solidFill>
                <a:latin typeface="+mj-lt"/>
                <a:cs typeface="Times New Roman" pitchFamily="18" charset="0"/>
              </a:rPr>
              <a:t>- The giving of any loan to a Managing or Whole-time director-</a:t>
            </a:r>
          </a:p>
          <a:p>
            <a:pPr marL="608076" indent="-571500" algn="just" eaLnBrk="1" fontAlgn="auto" hangingPunct="1">
              <a:spcAft>
                <a:spcPts val="0"/>
              </a:spcAft>
              <a:buClrTx/>
              <a:buFont typeface="Wingdings 2" pitchFamily="18" charset="2"/>
              <a:buNone/>
              <a:defRPr/>
            </a:pPr>
            <a:r>
              <a:rPr lang="en-US" sz="2800" b="1" dirty="0" smtClean="0">
                <a:solidFill>
                  <a:srgbClr val="0070C0"/>
                </a:solidFill>
                <a:latin typeface="+mj-lt"/>
                <a:cs typeface="Times New Roman" pitchFamily="18" charset="0"/>
              </a:rPr>
              <a:t>(i)	as a part of the conditions of service extended by the company to </a:t>
            </a:r>
            <a:r>
              <a:rPr lang="en-US" sz="2800" b="1" dirty="0" smtClean="0">
                <a:solidFill>
                  <a:srgbClr val="FF0000"/>
                </a:solidFill>
                <a:latin typeface="+mj-lt"/>
                <a:cs typeface="Times New Roman" pitchFamily="18" charset="0"/>
              </a:rPr>
              <a:t>all its employees</a:t>
            </a:r>
            <a:r>
              <a:rPr lang="en-US" sz="2800" b="1" dirty="0" smtClean="0">
                <a:solidFill>
                  <a:srgbClr val="0070C0"/>
                </a:solidFill>
                <a:latin typeface="+mj-lt"/>
                <a:cs typeface="Times New Roman" pitchFamily="18" charset="0"/>
              </a:rPr>
              <a:t>; or</a:t>
            </a:r>
          </a:p>
          <a:p>
            <a:pPr marL="608076" indent="-571500" algn="just" eaLnBrk="1" fontAlgn="auto" hangingPunct="1">
              <a:spcAft>
                <a:spcPts val="0"/>
              </a:spcAft>
              <a:buClrTx/>
              <a:buFont typeface="Wingdings 2" pitchFamily="18" charset="2"/>
              <a:buAutoNum type="romanLcParenBoth" startAt="2"/>
              <a:defRPr/>
            </a:pPr>
            <a:r>
              <a:rPr lang="en-US" sz="2800" b="1" dirty="0" smtClean="0">
                <a:solidFill>
                  <a:srgbClr val="0070C0"/>
                </a:solidFill>
                <a:latin typeface="+mj-lt"/>
                <a:cs typeface="Times New Roman" pitchFamily="18" charset="0"/>
              </a:rPr>
              <a:t>Pursuant to any </a:t>
            </a:r>
            <a:r>
              <a:rPr lang="en-US" sz="2800" b="1" dirty="0" smtClean="0">
                <a:solidFill>
                  <a:srgbClr val="FF0000"/>
                </a:solidFill>
                <a:latin typeface="+mj-lt"/>
                <a:cs typeface="Times New Roman" pitchFamily="18" charset="0"/>
              </a:rPr>
              <a:t>scheme</a:t>
            </a:r>
            <a:r>
              <a:rPr lang="en-US" sz="2800" b="1" dirty="0" smtClean="0">
                <a:latin typeface="+mj-lt"/>
                <a:cs typeface="Times New Roman" pitchFamily="18" charset="0"/>
              </a:rPr>
              <a:t> </a:t>
            </a:r>
            <a:r>
              <a:rPr lang="en-US" sz="2800" b="1" dirty="0" smtClean="0">
                <a:solidFill>
                  <a:srgbClr val="0070C0"/>
                </a:solidFill>
                <a:latin typeface="+mj-lt"/>
                <a:cs typeface="Times New Roman" pitchFamily="18" charset="0"/>
              </a:rPr>
              <a:t>approved by the members by a </a:t>
            </a:r>
            <a:r>
              <a:rPr lang="en-US" sz="2800" b="1" dirty="0" smtClean="0">
                <a:solidFill>
                  <a:srgbClr val="FF0000"/>
                </a:solidFill>
                <a:latin typeface="+mj-lt"/>
                <a:cs typeface="Times New Roman" pitchFamily="18" charset="0"/>
              </a:rPr>
              <a:t>special resolution</a:t>
            </a:r>
            <a:r>
              <a:rPr lang="en-US" sz="2800" dirty="0" smtClean="0">
                <a:latin typeface="+mj-lt"/>
                <a:cs typeface="Times New Roman" pitchFamily="18" charset="0"/>
              </a:rPr>
              <a:t>;</a:t>
            </a:r>
          </a:p>
          <a:p>
            <a:pPr marL="608076" indent="-571500" algn="just" eaLnBrk="1" fontAlgn="auto" hangingPunct="1">
              <a:spcAft>
                <a:spcPts val="0"/>
              </a:spcAft>
              <a:buClrTx/>
              <a:buFont typeface="Wingdings 2" pitchFamily="18" charset="2"/>
              <a:buNone/>
              <a:defRPr/>
            </a:pPr>
            <a:r>
              <a:rPr lang="en-US" sz="2800" dirty="0" smtClean="0">
                <a:solidFill>
                  <a:srgbClr val="FF0000"/>
                </a:solidFill>
                <a:latin typeface="+mj-lt"/>
                <a:cs typeface="Times New Roman" pitchFamily="18" charset="0"/>
              </a:rPr>
              <a:t>b)	</a:t>
            </a:r>
            <a:r>
              <a:rPr lang="en-US" sz="2800" u="sng" dirty="0" smtClean="0">
                <a:solidFill>
                  <a:srgbClr val="FF0000"/>
                </a:solidFill>
                <a:latin typeface="+mj-lt"/>
                <a:cs typeface="Times New Roman" pitchFamily="18" charset="0"/>
              </a:rPr>
              <a:t>ORDINARY COURSE</a:t>
            </a:r>
            <a:r>
              <a:rPr lang="en-US" sz="2800" dirty="0" smtClean="0">
                <a:latin typeface="+mj-lt"/>
                <a:cs typeface="Times New Roman" pitchFamily="18" charset="0"/>
              </a:rPr>
              <a:t> - </a:t>
            </a:r>
            <a:r>
              <a:rPr lang="en-US" sz="2800" b="1" dirty="0" smtClean="0">
                <a:solidFill>
                  <a:srgbClr val="0070C0"/>
                </a:solidFill>
                <a:latin typeface="+mj-lt"/>
                <a:cs typeface="Times New Roman" pitchFamily="18" charset="0"/>
              </a:rPr>
              <a:t>A company which in the ordinary course of its business provides loans or gives guarantees or securities for the due repayment of any loan and in respect of such loans an interest is charged at a rate not less than the </a:t>
            </a:r>
            <a:r>
              <a:rPr lang="en-US" sz="2800" b="1" dirty="0" smtClean="0">
                <a:solidFill>
                  <a:srgbClr val="FF0000"/>
                </a:solidFill>
                <a:latin typeface="+mj-lt"/>
                <a:cs typeface="Times New Roman" pitchFamily="18" charset="0"/>
              </a:rPr>
              <a:t>bank rate</a:t>
            </a:r>
            <a:r>
              <a:rPr lang="en-US" sz="2800" b="1" dirty="0" smtClean="0">
                <a:latin typeface="+mj-lt"/>
                <a:cs typeface="Times New Roman" pitchFamily="18" charset="0"/>
              </a:rPr>
              <a:t> </a:t>
            </a:r>
            <a:r>
              <a:rPr lang="en-US" sz="2800" b="1" dirty="0" smtClean="0">
                <a:solidFill>
                  <a:srgbClr val="0070C0"/>
                </a:solidFill>
                <a:latin typeface="+mj-lt"/>
                <a:cs typeface="Times New Roman" pitchFamily="18" charset="0"/>
              </a:rPr>
              <a:t>declared by RBI.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0000"/>
                </a:solidFill>
              </a:rPr>
              <a:t>Ordinary Course of Lending: </a:t>
            </a:r>
            <a:endParaRPr lang="en-US" sz="3600" dirty="0">
              <a:solidFill>
                <a:srgbClr val="FF0000"/>
              </a:solidFill>
            </a:endParaRPr>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dirty="0" smtClean="0">
                <a:solidFill>
                  <a:srgbClr val="00B050"/>
                </a:solidFill>
              </a:rPr>
              <a:t>TWO TEST(MY VIEW) :</a:t>
            </a:r>
            <a:endParaRPr lang="en-US" dirty="0" smtClean="0"/>
          </a:p>
          <a:p>
            <a:r>
              <a:rPr lang="en-US" b="1" dirty="0" smtClean="0">
                <a:solidFill>
                  <a:srgbClr val="0070C0"/>
                </a:solidFill>
              </a:rPr>
              <a:t>If the company is engaged in lending activities  </a:t>
            </a:r>
            <a:r>
              <a:rPr lang="en-US" dirty="0" smtClean="0">
                <a:solidFill>
                  <a:srgbClr val="FF0000"/>
                </a:solidFill>
              </a:rPr>
              <a:t>regularity </a:t>
            </a:r>
            <a:r>
              <a:rPr lang="en-US" b="1" dirty="0" smtClean="0">
                <a:solidFill>
                  <a:srgbClr val="0070C0"/>
                </a:solidFill>
              </a:rPr>
              <a:t>&amp;</a:t>
            </a:r>
            <a:r>
              <a:rPr lang="en-US" dirty="0" smtClean="0"/>
              <a:t> </a:t>
            </a:r>
          </a:p>
          <a:p>
            <a:r>
              <a:rPr lang="en-US" b="1" dirty="0" smtClean="0">
                <a:solidFill>
                  <a:srgbClr val="0070C0"/>
                </a:solidFill>
              </a:rPr>
              <a:t>Lend  not only to directors/directors’ entities but also to</a:t>
            </a:r>
            <a:r>
              <a:rPr lang="en-US" dirty="0" smtClean="0"/>
              <a:t> </a:t>
            </a:r>
            <a:r>
              <a:rPr lang="en-US" dirty="0" smtClean="0">
                <a:solidFill>
                  <a:srgbClr val="FF0000"/>
                </a:solidFill>
              </a:rPr>
              <a:t>“arms’ length </a:t>
            </a:r>
            <a:r>
              <a:rPr lang="en-US" dirty="0" smtClean="0">
                <a:solidFill>
                  <a:srgbClr val="00B050"/>
                </a:solidFill>
              </a:rPr>
              <a:t>parties/unrelated parties</a:t>
            </a:r>
            <a:r>
              <a:rPr lang="en-US" dirty="0" smtClean="0">
                <a:solidFill>
                  <a:srgbClr val="FF0000"/>
                </a:solidFill>
              </a:rPr>
              <a:t>”</a:t>
            </a:r>
          </a:p>
          <a:p>
            <a:pPr>
              <a:buNone/>
            </a:pPr>
            <a:r>
              <a:rPr lang="en-US" dirty="0" smtClean="0">
                <a:solidFill>
                  <a:srgbClr val="00B050"/>
                </a:solidFill>
              </a:rPr>
              <a:t>Question: “All NBFC”</a:t>
            </a:r>
            <a:r>
              <a:rPr lang="en-US" dirty="0" smtClean="0">
                <a:solidFill>
                  <a:srgbClr val="FF0000"/>
                </a:solidFill>
              </a:rPr>
              <a:t> engaged in lending activities in </a:t>
            </a:r>
            <a:r>
              <a:rPr lang="en-US" dirty="0" smtClean="0">
                <a:solidFill>
                  <a:srgbClr val="00B050"/>
                </a:solidFill>
              </a:rPr>
              <a:t>“ORDINARY COURSE”?</a:t>
            </a:r>
          </a:p>
          <a:p>
            <a:pPr>
              <a:buNone/>
            </a:pPr>
            <a:r>
              <a:rPr lang="en-US" dirty="0" err="1" smtClean="0">
                <a:solidFill>
                  <a:srgbClr val="00B050"/>
                </a:solidFill>
              </a:rPr>
              <a:t>Ans</a:t>
            </a:r>
            <a:r>
              <a:rPr lang="en-US" dirty="0" smtClean="0">
                <a:solidFill>
                  <a:srgbClr val="00B050"/>
                </a:solidFill>
              </a:rPr>
              <a:t>: May not be</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8991600" cy="5257800"/>
          </a:xfrm>
        </p:spPr>
        <p:txBody>
          <a:bodyPr>
            <a:normAutofit lnSpcReduction="10000"/>
          </a:bodyPr>
          <a:lstStyle/>
          <a:p>
            <a:pPr algn="just"/>
            <a:r>
              <a:rPr lang="en-US" b="1" dirty="0" smtClean="0">
                <a:solidFill>
                  <a:srgbClr val="0070C0"/>
                </a:solidFill>
              </a:rPr>
              <a:t>Loan </a:t>
            </a:r>
            <a:r>
              <a:rPr lang="en-US" b="1" dirty="0">
                <a:solidFill>
                  <a:srgbClr val="0070C0"/>
                </a:solidFill>
              </a:rPr>
              <a:t>has </a:t>
            </a:r>
            <a:r>
              <a:rPr lang="en-US" dirty="0">
                <a:solidFill>
                  <a:srgbClr val="FF0000"/>
                </a:solidFill>
              </a:rPr>
              <a:t>not been </a:t>
            </a:r>
            <a:r>
              <a:rPr lang="en-US" dirty="0" smtClean="0">
                <a:solidFill>
                  <a:srgbClr val="FF0000"/>
                </a:solidFill>
              </a:rPr>
              <a:t>defined under Co Act</a:t>
            </a:r>
            <a:r>
              <a:rPr lang="en-US" b="1" dirty="0" smtClean="0">
                <a:solidFill>
                  <a:srgbClr val="0070C0"/>
                </a:solidFill>
              </a:rPr>
              <a:t>. </a:t>
            </a:r>
          </a:p>
          <a:p>
            <a:pPr algn="just"/>
            <a:r>
              <a:rPr lang="en-US" b="1" dirty="0" smtClean="0">
                <a:solidFill>
                  <a:srgbClr val="0070C0"/>
                </a:solidFill>
              </a:rPr>
              <a:t>Any transaction of giving money to be returned in money with or without interest can be treated as </a:t>
            </a:r>
            <a:r>
              <a:rPr lang="en-US" dirty="0" smtClean="0">
                <a:solidFill>
                  <a:srgbClr val="FF0000"/>
                </a:solidFill>
              </a:rPr>
              <a:t>“loan”</a:t>
            </a:r>
            <a:r>
              <a:rPr lang="en-US" dirty="0" smtClean="0"/>
              <a:t>. </a:t>
            </a:r>
          </a:p>
          <a:p>
            <a:pPr algn="just"/>
            <a:r>
              <a:rPr lang="en-US" dirty="0" smtClean="0">
                <a:solidFill>
                  <a:srgbClr val="FF0000"/>
                </a:solidFill>
              </a:rPr>
              <a:t>Group </a:t>
            </a:r>
            <a:r>
              <a:rPr lang="en-US" dirty="0">
                <a:solidFill>
                  <a:srgbClr val="FF0000"/>
                </a:solidFill>
              </a:rPr>
              <a:t>companies usually give guarantee</a:t>
            </a:r>
            <a:r>
              <a:rPr lang="en-US" dirty="0"/>
              <a:t> </a:t>
            </a:r>
            <a:r>
              <a:rPr lang="en-US" b="1" dirty="0">
                <a:solidFill>
                  <a:srgbClr val="0070C0"/>
                </a:solidFill>
              </a:rPr>
              <a:t>or provide securities for loan taken by other group </a:t>
            </a:r>
            <a:r>
              <a:rPr lang="en-US" b="1" dirty="0" smtClean="0">
                <a:solidFill>
                  <a:srgbClr val="0070C0"/>
                </a:solidFill>
              </a:rPr>
              <a:t>company. </a:t>
            </a:r>
          </a:p>
          <a:p>
            <a:pPr algn="just"/>
            <a:r>
              <a:rPr lang="en-US" dirty="0" smtClean="0">
                <a:solidFill>
                  <a:srgbClr val="00B050"/>
                </a:solidFill>
              </a:rPr>
              <a:t>Q: Should we stop </a:t>
            </a:r>
            <a:r>
              <a:rPr lang="en-US" dirty="0">
                <a:solidFill>
                  <a:srgbClr val="00B050"/>
                </a:solidFill>
              </a:rPr>
              <a:t>doing this </a:t>
            </a:r>
            <a:r>
              <a:rPr lang="en-US" dirty="0" smtClean="0">
                <a:solidFill>
                  <a:srgbClr val="00B050"/>
                </a:solidFill>
              </a:rPr>
              <a:t>also?</a:t>
            </a:r>
          </a:p>
          <a:p>
            <a:pPr algn="just"/>
            <a:r>
              <a:rPr lang="en-US" dirty="0" err="1" smtClean="0">
                <a:solidFill>
                  <a:srgbClr val="00B050"/>
                </a:solidFill>
              </a:rPr>
              <a:t>Ans</a:t>
            </a:r>
            <a:r>
              <a:rPr lang="en-US" dirty="0" smtClean="0">
                <a:solidFill>
                  <a:srgbClr val="00B050"/>
                </a:solidFill>
              </a:rPr>
              <a:t>: Depend on shareholding &amp; directorship pattern.  </a:t>
            </a:r>
          </a:p>
        </p:txBody>
      </p:sp>
      <p:sp>
        <p:nvSpPr>
          <p:cNvPr id="2" name="Title 1"/>
          <p:cNvSpPr>
            <a:spLocks noGrp="1"/>
          </p:cNvSpPr>
          <p:nvPr>
            <p:ph type="title" idx="4294967295"/>
          </p:nvPr>
        </p:nvSpPr>
        <p:spPr>
          <a:xfrm>
            <a:off x="0" y="274638"/>
            <a:ext cx="8229600" cy="1143000"/>
          </a:xfrm>
        </p:spPr>
        <p:txBody>
          <a:bodyPr>
            <a:normAutofit/>
          </a:bodyPr>
          <a:lstStyle/>
          <a:p>
            <a:r>
              <a:rPr lang="en-US" sz="3000" b="1" dirty="0" smtClean="0">
                <a:solidFill>
                  <a:srgbClr val="00B0F0"/>
                </a:solidFill>
                <a:latin typeface="Algerian" pitchFamily="82" charset="0"/>
              </a:rPr>
              <a:t>DEFINITION OF LOAN</a:t>
            </a:r>
            <a:endParaRPr lang="en-US" sz="3000" b="1" dirty="0">
              <a:solidFill>
                <a:srgbClr val="00B0F0"/>
              </a:solidFill>
              <a:latin typeface="Algerian" pitchFamily="82"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B050"/>
                </a:solidFill>
              </a:rPr>
              <a:t>ADVANCE NOT COVERED BY SEC 185</a:t>
            </a:r>
            <a:endParaRPr lang="en-US" dirty="0">
              <a:solidFill>
                <a:srgbClr val="00B050"/>
              </a:solidFill>
            </a:endParaRPr>
          </a:p>
        </p:txBody>
      </p:sp>
      <p:sp>
        <p:nvSpPr>
          <p:cNvPr id="3" name="Content Placeholder 2"/>
          <p:cNvSpPr>
            <a:spLocks noGrp="1"/>
          </p:cNvSpPr>
          <p:nvPr>
            <p:ph idx="1"/>
          </p:nvPr>
        </p:nvSpPr>
        <p:spPr/>
        <p:txBody>
          <a:bodyPr/>
          <a:lstStyle/>
          <a:p>
            <a:r>
              <a:rPr lang="en-US" b="1" dirty="0" smtClean="0">
                <a:solidFill>
                  <a:srgbClr val="0070C0"/>
                </a:solidFill>
              </a:rPr>
              <a:t>Normally an advance is not repayable as an advance </a:t>
            </a:r>
          </a:p>
          <a:p>
            <a:r>
              <a:rPr lang="en-US" b="1" dirty="0" smtClean="0">
                <a:solidFill>
                  <a:srgbClr val="0070C0"/>
                </a:solidFill>
              </a:rPr>
              <a:t>It usually conveys an </a:t>
            </a:r>
            <a:r>
              <a:rPr lang="en-US" b="1" dirty="0" smtClean="0">
                <a:solidFill>
                  <a:srgbClr val="FF0000"/>
                </a:solidFill>
              </a:rPr>
              <a:t>idea of a prepayment</a:t>
            </a:r>
            <a:r>
              <a:rPr lang="en-US" dirty="0" smtClean="0"/>
              <a:t>, </a:t>
            </a:r>
            <a:r>
              <a:rPr lang="en-US" b="1" dirty="0" smtClean="0">
                <a:solidFill>
                  <a:srgbClr val="0070C0"/>
                </a:solidFill>
              </a:rPr>
              <a:t>that is, paying something in advance </a:t>
            </a:r>
            <a:r>
              <a:rPr lang="en-US" b="1" dirty="0" smtClean="0">
                <a:solidFill>
                  <a:srgbClr val="FF0000"/>
                </a:solidFill>
              </a:rPr>
              <a:t>before it is actually due.</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u="sng" dirty="0" smtClean="0">
                <a:solidFill>
                  <a:srgbClr val="00B0F0"/>
                </a:solidFill>
                <a:latin typeface="Algerian" pitchFamily="82" charset="0"/>
              </a:rPr>
              <a:t>IMPRISONMENT &amp; FINE UPTO 25 LAKHS</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600200"/>
            <a:ext cx="8915400" cy="5257800"/>
          </a:xfrm>
        </p:spPr>
        <p:txBody>
          <a:bodyPr>
            <a:normAutofit/>
          </a:bodyPr>
          <a:lstStyle/>
          <a:p>
            <a:pPr algn="just"/>
            <a:r>
              <a:rPr lang="en-US" dirty="0" smtClean="0">
                <a:solidFill>
                  <a:srgbClr val="FF0000"/>
                </a:solidFill>
                <a:latin typeface="+mj-lt"/>
              </a:rPr>
              <a:t>Lender Company</a:t>
            </a:r>
            <a:r>
              <a:rPr lang="en-US" dirty="0" smtClean="0">
                <a:latin typeface="+mj-lt"/>
              </a:rPr>
              <a:t> </a:t>
            </a:r>
            <a:r>
              <a:rPr lang="en-US" b="1" dirty="0" smtClean="0">
                <a:solidFill>
                  <a:srgbClr val="0070C0"/>
                </a:solidFill>
                <a:latin typeface="+mj-lt"/>
              </a:rPr>
              <a:t>– Fine Rs. 5 lakhs to</a:t>
            </a:r>
            <a:r>
              <a:rPr lang="en-US" b="1" dirty="0">
                <a:solidFill>
                  <a:srgbClr val="0070C0"/>
                </a:solidFill>
                <a:latin typeface="+mj-lt"/>
              </a:rPr>
              <a:t> </a:t>
            </a:r>
            <a:r>
              <a:rPr lang="en-US" b="1" dirty="0" smtClean="0">
                <a:solidFill>
                  <a:srgbClr val="0070C0"/>
                </a:solidFill>
                <a:latin typeface="+mj-lt"/>
              </a:rPr>
              <a:t>Rs. 25 lakhs &amp;</a:t>
            </a:r>
          </a:p>
          <a:p>
            <a:pPr algn="just"/>
            <a:r>
              <a:rPr lang="en-US" dirty="0" smtClean="0">
                <a:solidFill>
                  <a:srgbClr val="FF0000"/>
                </a:solidFill>
                <a:latin typeface="+mj-lt"/>
              </a:rPr>
              <a:t>Receiver: Director </a:t>
            </a:r>
            <a:r>
              <a:rPr lang="en-US" dirty="0">
                <a:solidFill>
                  <a:srgbClr val="FF0000"/>
                </a:solidFill>
                <a:latin typeface="+mj-lt"/>
              </a:rPr>
              <a:t>or </a:t>
            </a:r>
            <a:r>
              <a:rPr lang="en-US" dirty="0" smtClean="0">
                <a:solidFill>
                  <a:srgbClr val="FF0000"/>
                </a:solidFill>
                <a:latin typeface="+mj-lt"/>
              </a:rPr>
              <a:t>other </a:t>
            </a:r>
            <a:r>
              <a:rPr lang="en-US" dirty="0">
                <a:solidFill>
                  <a:srgbClr val="FF0000"/>
                </a:solidFill>
                <a:latin typeface="+mj-lt"/>
              </a:rPr>
              <a:t>person</a:t>
            </a:r>
            <a:r>
              <a:rPr lang="en-US" dirty="0">
                <a:latin typeface="+mj-lt"/>
              </a:rPr>
              <a:t> </a:t>
            </a:r>
            <a:r>
              <a:rPr lang="en-US" b="1" dirty="0">
                <a:solidFill>
                  <a:srgbClr val="0070C0"/>
                </a:solidFill>
                <a:latin typeface="+mj-lt"/>
              </a:rPr>
              <a:t>to whom any loan is advanced or guarantee or security is given </a:t>
            </a:r>
            <a:r>
              <a:rPr lang="en-US" b="1" dirty="0" smtClean="0">
                <a:solidFill>
                  <a:srgbClr val="0070C0"/>
                </a:solidFill>
                <a:latin typeface="+mj-lt"/>
              </a:rPr>
              <a:t>-</a:t>
            </a:r>
            <a:r>
              <a:rPr lang="en-US" b="1" dirty="0" smtClean="0">
                <a:solidFill>
                  <a:srgbClr val="00B050"/>
                </a:solidFill>
                <a:latin typeface="+mj-lt"/>
              </a:rPr>
              <a:t>Imprisonment</a:t>
            </a:r>
            <a:r>
              <a:rPr lang="en-US" b="1" dirty="0">
                <a:solidFill>
                  <a:srgbClr val="0070C0"/>
                </a:solidFill>
                <a:latin typeface="+mj-lt"/>
              </a:rPr>
              <a:t> </a:t>
            </a:r>
            <a:r>
              <a:rPr lang="en-US" b="1" dirty="0" smtClean="0">
                <a:solidFill>
                  <a:srgbClr val="0070C0"/>
                </a:solidFill>
                <a:latin typeface="+mj-lt"/>
              </a:rPr>
              <a:t>upto</a:t>
            </a:r>
            <a:r>
              <a:rPr lang="en-US" b="1" dirty="0">
                <a:solidFill>
                  <a:srgbClr val="0070C0"/>
                </a:solidFill>
                <a:latin typeface="+mj-lt"/>
              </a:rPr>
              <a:t> </a:t>
            </a:r>
            <a:r>
              <a:rPr lang="en-US" b="1" dirty="0" smtClean="0">
                <a:solidFill>
                  <a:srgbClr val="0070C0"/>
                </a:solidFill>
                <a:latin typeface="+mj-lt"/>
              </a:rPr>
              <a:t>6 </a:t>
            </a:r>
            <a:r>
              <a:rPr lang="en-US" b="1" dirty="0">
                <a:solidFill>
                  <a:srgbClr val="0070C0"/>
                </a:solidFill>
                <a:latin typeface="+mj-lt"/>
              </a:rPr>
              <a:t>months or </a:t>
            </a:r>
            <a:r>
              <a:rPr lang="en-US" b="1" dirty="0" smtClean="0">
                <a:solidFill>
                  <a:srgbClr val="0070C0"/>
                </a:solidFill>
                <a:latin typeface="+mj-lt"/>
              </a:rPr>
              <a:t>fine</a:t>
            </a:r>
            <a:r>
              <a:rPr lang="en-US" b="1" dirty="0">
                <a:solidFill>
                  <a:srgbClr val="0070C0"/>
                </a:solidFill>
                <a:latin typeface="+mj-lt"/>
              </a:rPr>
              <a:t> </a:t>
            </a:r>
            <a:r>
              <a:rPr lang="en-US" b="1" dirty="0" smtClean="0">
                <a:solidFill>
                  <a:srgbClr val="0070C0"/>
                </a:solidFill>
                <a:latin typeface="+mj-lt"/>
              </a:rPr>
              <a:t>Rs. 5 lakhs to Rs. 25 Lakhs, or both</a:t>
            </a:r>
            <a:r>
              <a:rPr lang="en-US" b="1" dirty="0">
                <a:solidFill>
                  <a:srgbClr val="0070C0"/>
                </a:solidFill>
                <a:latin typeface="+mj-lt"/>
              </a:rPr>
              <a: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solidFill>
                  <a:schemeClr val="accent1"/>
                </a:solidFill>
                <a:latin typeface="Algerian" pitchFamily="82" charset="0"/>
              </a:rPr>
              <a:t>Guarantee covered, not letter of comfort</a:t>
            </a:r>
            <a:endParaRPr lang="en-US" u="sng" dirty="0">
              <a:solidFill>
                <a:schemeClr val="accent1"/>
              </a:solidFill>
              <a:latin typeface="Algerian" pitchFamily="82" charset="0"/>
            </a:endParaRPr>
          </a:p>
        </p:txBody>
      </p:sp>
      <p:sp>
        <p:nvSpPr>
          <p:cNvPr id="3" name="Content Placeholder 2"/>
          <p:cNvSpPr>
            <a:spLocks noGrp="1"/>
          </p:cNvSpPr>
          <p:nvPr>
            <p:ph idx="1"/>
          </p:nvPr>
        </p:nvSpPr>
        <p:spPr/>
        <p:txBody>
          <a:bodyPr/>
          <a:lstStyle/>
          <a:p>
            <a:r>
              <a:rPr lang="en-US" dirty="0" smtClean="0">
                <a:solidFill>
                  <a:srgbClr val="00B050"/>
                </a:solidFill>
              </a:rPr>
              <a:t>In case of Guarantee</a:t>
            </a:r>
            <a:r>
              <a:rPr lang="en-US" b="1" dirty="0" smtClean="0">
                <a:solidFill>
                  <a:srgbClr val="0070C0"/>
                </a:solidFill>
              </a:rPr>
              <a:t>, guarantor undertakes the liability of principal debtor, </a:t>
            </a:r>
            <a:r>
              <a:rPr lang="en-US" dirty="0" smtClean="0">
                <a:solidFill>
                  <a:srgbClr val="FF0000"/>
                </a:solidFill>
              </a:rPr>
              <a:t>whereas</a:t>
            </a:r>
          </a:p>
          <a:p>
            <a:r>
              <a:rPr lang="en-US" dirty="0" smtClean="0">
                <a:solidFill>
                  <a:srgbClr val="00B050"/>
                </a:solidFill>
              </a:rPr>
              <a:t>In case of letter of Comfort</a:t>
            </a:r>
            <a:r>
              <a:rPr lang="en-US" b="1" dirty="0" smtClean="0">
                <a:solidFill>
                  <a:srgbClr val="0070C0"/>
                </a:solidFill>
              </a:rPr>
              <a:t>, intention is to give introduction of debtor,  without undertaking the liability of principal debtor</a:t>
            </a:r>
            <a:endParaRPr lang="en-US" b="1" dirty="0">
              <a:solidFill>
                <a:srgbClr val="0070C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LOAN existing on 12 sep: </a:t>
            </a:r>
            <a:r>
              <a:rPr lang="en-US" sz="3000" b="1" dirty="0" smtClean="0">
                <a:solidFill>
                  <a:srgbClr val="FF0000"/>
                </a:solidFill>
                <a:latin typeface="Algerian" pitchFamily="82" charset="0"/>
              </a:rPr>
              <a:t>Repay</a:t>
            </a:r>
            <a:r>
              <a:rPr lang="en-US" sz="3000" b="1" dirty="0" smtClean="0">
                <a:solidFill>
                  <a:srgbClr val="00B0F0"/>
                </a:solidFill>
                <a:latin typeface="Algerian" pitchFamily="82" charset="0"/>
              </a:rPr>
              <a:t> </a:t>
            </a:r>
            <a:r>
              <a:rPr lang="en-US" sz="3000" b="1" dirty="0" smtClean="0">
                <a:solidFill>
                  <a:srgbClr val="FF0000"/>
                </a:solidFill>
                <a:latin typeface="Algerian" pitchFamily="82" charset="0"/>
              </a:rPr>
              <a:t>on due dates</a:t>
            </a:r>
            <a:r>
              <a:rPr lang="en-US" sz="3000" b="1" dirty="0" smtClean="0">
                <a:solidFill>
                  <a:srgbClr val="00B0F0"/>
                </a:solidFill>
                <a:latin typeface="Algerian" pitchFamily="82" charset="0"/>
              </a:rPr>
              <a:t> </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152400" y="1600200"/>
            <a:ext cx="8839200" cy="5257800"/>
          </a:xfrm>
        </p:spPr>
        <p:txBody>
          <a:bodyPr>
            <a:normAutofit/>
          </a:bodyPr>
          <a:lstStyle/>
          <a:p>
            <a:pPr algn="just"/>
            <a:r>
              <a:rPr lang="en-US" dirty="0" smtClean="0">
                <a:solidFill>
                  <a:srgbClr val="FF0000"/>
                </a:solidFill>
              </a:rPr>
              <a:t>Existing </a:t>
            </a:r>
            <a:r>
              <a:rPr lang="en-US" b="1" dirty="0">
                <a:solidFill>
                  <a:srgbClr val="0070C0"/>
                </a:solidFill>
              </a:rPr>
              <a:t>loan/guarantee/security provided before 12th </a:t>
            </a:r>
            <a:r>
              <a:rPr lang="en-US" b="1" dirty="0" smtClean="0">
                <a:solidFill>
                  <a:srgbClr val="0070C0"/>
                </a:solidFill>
              </a:rPr>
              <a:t>Sep, 2013 </a:t>
            </a:r>
            <a:r>
              <a:rPr lang="en-US" b="1" dirty="0">
                <a:solidFill>
                  <a:srgbClr val="0070C0"/>
                </a:solidFill>
              </a:rPr>
              <a:t>is</a:t>
            </a:r>
            <a:r>
              <a:rPr lang="en-US" dirty="0"/>
              <a:t> </a:t>
            </a:r>
            <a:r>
              <a:rPr lang="en-US" dirty="0">
                <a:solidFill>
                  <a:srgbClr val="FF0000"/>
                </a:solidFill>
              </a:rPr>
              <a:t>not affected</a:t>
            </a:r>
            <a:r>
              <a:rPr lang="en-US" dirty="0"/>
              <a:t> </a:t>
            </a:r>
            <a:r>
              <a:rPr lang="en-US" b="1" dirty="0">
                <a:solidFill>
                  <a:srgbClr val="0070C0"/>
                </a:solidFill>
              </a:rPr>
              <a:t>by above provisions.</a:t>
            </a:r>
            <a:r>
              <a:rPr lang="en-US" dirty="0"/>
              <a:t> </a:t>
            </a:r>
            <a:r>
              <a:rPr lang="en-US" b="1" dirty="0">
                <a:solidFill>
                  <a:srgbClr val="FF0000"/>
                </a:solidFill>
              </a:rPr>
              <a:t>However, it should not be renewed &amp; should be repaid on due date</a:t>
            </a:r>
            <a:r>
              <a:rPr lang="en-US" dirty="0" smtClean="0"/>
              <a:t>.</a:t>
            </a:r>
          </a:p>
          <a:p>
            <a:pPr algn="just"/>
            <a:r>
              <a:rPr lang="en-US" dirty="0" smtClean="0">
                <a:solidFill>
                  <a:srgbClr val="FF0000"/>
                </a:solidFill>
              </a:rPr>
              <a:t>“Loan repayable on demand”</a:t>
            </a:r>
            <a:r>
              <a:rPr lang="en-US" dirty="0" smtClean="0"/>
              <a:t> </a:t>
            </a:r>
            <a:r>
              <a:rPr lang="en-US" b="1" dirty="0" smtClean="0">
                <a:solidFill>
                  <a:srgbClr val="0070C0"/>
                </a:solidFill>
              </a:rPr>
              <a:t>should</a:t>
            </a:r>
            <a:r>
              <a:rPr lang="en-US" dirty="0" smtClean="0"/>
              <a:t> </a:t>
            </a:r>
            <a:r>
              <a:rPr lang="en-US" b="1" dirty="0" smtClean="0">
                <a:solidFill>
                  <a:srgbClr val="0070C0"/>
                </a:solidFill>
              </a:rPr>
              <a:t>be repaid on demand.</a:t>
            </a:r>
          </a:p>
          <a:p>
            <a:pPr algn="just"/>
            <a:r>
              <a:rPr lang="en-US" dirty="0" smtClean="0">
                <a:solidFill>
                  <a:srgbClr val="FF0000"/>
                </a:solidFill>
              </a:rPr>
              <a:t>“Loan repayable after fixed period”</a:t>
            </a:r>
            <a:r>
              <a:rPr lang="en-US" dirty="0" smtClean="0"/>
              <a:t> </a:t>
            </a:r>
            <a:r>
              <a:rPr lang="en-US" b="1" dirty="0" smtClean="0">
                <a:solidFill>
                  <a:srgbClr val="0070C0"/>
                </a:solidFill>
              </a:rPr>
              <a:t>should be repaid on expiry of Fixed period.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685800"/>
            <a:ext cx="8839200" cy="2186951"/>
          </a:xfrm>
        </p:spPr>
        <p:txBody>
          <a:bodyPr>
            <a:normAutofit/>
          </a:bodyPr>
          <a:lstStyle/>
          <a:p>
            <a:pPr eaLnBrk="1" fontAlgn="auto" hangingPunct="1">
              <a:spcAft>
                <a:spcPts val="0"/>
              </a:spcAft>
              <a:defRPr/>
            </a:pPr>
            <a:r>
              <a:rPr sz="5400" b="1" smtClean="0">
                <a:solidFill>
                  <a:srgbClr val="FF0000"/>
                </a:solidFill>
              </a:rPr>
              <a:t>COMPANIES ACT, 2013</a:t>
            </a:r>
            <a:r>
              <a:rPr lang="en-US" sz="5400" b="1" dirty="0" smtClean="0">
                <a:solidFill>
                  <a:srgbClr val="FF0000"/>
                </a:solidFill>
              </a:rPr>
              <a:t/>
            </a:r>
            <a:br>
              <a:rPr lang="en-US" sz="5400" b="1" dirty="0" smtClean="0">
                <a:solidFill>
                  <a:srgbClr val="FF0000"/>
                </a:solidFill>
              </a:rPr>
            </a:br>
            <a:r>
              <a:rPr sz="5400" b="1" smtClean="0">
                <a:solidFill>
                  <a:srgbClr val="FF0000"/>
                </a:solidFill>
              </a:rPr>
              <a:t>SOME SELECTED TOPICS</a:t>
            </a:r>
            <a:endParaRPr lang="en-IN" b="1" dirty="0">
              <a:solidFill>
                <a:srgbClr val="FF0000"/>
              </a:solidFill>
            </a:endParaRPr>
          </a:p>
        </p:txBody>
      </p:sp>
      <p:sp>
        <p:nvSpPr>
          <p:cNvPr id="3" name="Subtitle 2"/>
          <p:cNvSpPr>
            <a:spLocks noGrp="1"/>
          </p:cNvSpPr>
          <p:nvPr>
            <p:ph type="subTitle" idx="1"/>
          </p:nvPr>
        </p:nvSpPr>
        <p:spPr>
          <a:xfrm>
            <a:off x="357188" y="3214689"/>
            <a:ext cx="8335962" cy="3000376"/>
          </a:xfrm>
        </p:spPr>
        <p:txBody>
          <a:bodyPr>
            <a:normAutofit/>
          </a:bodyPr>
          <a:lstStyle/>
          <a:p>
            <a:pPr algn="ctr" eaLnBrk="1" fontAlgn="auto" hangingPunct="1">
              <a:spcAft>
                <a:spcPts val="0"/>
              </a:spcAft>
              <a:buFont typeface="Wingdings 2"/>
              <a:buNone/>
              <a:tabLst>
                <a:tab pos="63500" algn="l"/>
              </a:tabLst>
              <a:defRPr/>
            </a:pPr>
            <a:endParaRPr lang="en-US" sz="2800" b="1" dirty="0" smtClean="0">
              <a:solidFill>
                <a:srgbClr val="99FF33"/>
              </a:solidFill>
              <a:latin typeface="Arial Black" pitchFamily="34" charset="0"/>
            </a:endParaRPr>
          </a:p>
          <a:p>
            <a:pPr algn="ctr" eaLnBrk="1" fontAlgn="auto" hangingPunct="1">
              <a:spcAft>
                <a:spcPts val="0"/>
              </a:spcAft>
              <a:buFont typeface="Wingdings 2"/>
              <a:buNone/>
              <a:tabLst>
                <a:tab pos="63500" algn="l"/>
              </a:tabLst>
              <a:defRPr/>
            </a:pPr>
            <a:endParaRPr lang="en-US" sz="2800" b="1" dirty="0" smtClean="0">
              <a:solidFill>
                <a:schemeClr val="tx1">
                  <a:lumMod val="65000"/>
                  <a:lumOff val="35000"/>
                </a:schemeClr>
              </a:solidFill>
              <a:latin typeface="Arial Black" pitchFamily="34" charset="0"/>
            </a:endParaRPr>
          </a:p>
          <a:p>
            <a:pPr algn="ctr" eaLnBrk="1" fontAlgn="auto" hangingPunct="1">
              <a:spcAft>
                <a:spcPts val="0"/>
              </a:spcAft>
              <a:buFont typeface="Wingdings 2"/>
              <a:buNone/>
              <a:tabLst>
                <a:tab pos="63500" algn="l"/>
              </a:tabLst>
              <a:defRPr/>
            </a:pPr>
            <a:endParaRPr lang="en-US" sz="2800" b="1" dirty="0" smtClean="0">
              <a:solidFill>
                <a:schemeClr val="tx1">
                  <a:lumMod val="65000"/>
                  <a:lumOff val="35000"/>
                </a:schemeClr>
              </a:solidFill>
              <a:latin typeface="Arial Black" pitchFamily="34" charset="0"/>
            </a:endParaRPr>
          </a:p>
          <a:p>
            <a:pPr algn="ctr" eaLnBrk="1" fontAlgn="auto" hangingPunct="1">
              <a:spcAft>
                <a:spcPts val="0"/>
              </a:spcAft>
              <a:buFont typeface="Wingdings 2"/>
              <a:buNone/>
              <a:tabLst>
                <a:tab pos="63500" algn="l"/>
              </a:tabLst>
              <a:defRPr/>
            </a:pPr>
            <a:r>
              <a:rPr lang="en-US" sz="4500" b="1" dirty="0" smtClean="0">
                <a:solidFill>
                  <a:srgbClr val="0070C0"/>
                </a:solidFill>
                <a:latin typeface="Arial Black" pitchFamily="34" charset="0"/>
              </a:rPr>
              <a:t>CA. NITESH MORE</a:t>
            </a:r>
          </a:p>
          <a:p>
            <a:pPr algn="ctr" eaLnBrk="1" fontAlgn="auto" hangingPunct="1">
              <a:spcAft>
                <a:spcPts val="0"/>
              </a:spcAft>
              <a:buFont typeface="Wingdings 2"/>
              <a:buNone/>
              <a:tabLst>
                <a:tab pos="63500" algn="l"/>
              </a:tabLst>
              <a:defRPr/>
            </a:pPr>
            <a:endParaRPr lang="en-US" sz="1800" b="1" dirty="0" smtClean="0">
              <a:solidFill>
                <a:srgbClr val="0070C0"/>
              </a:solidFill>
              <a:latin typeface="Arial Black" pitchFamily="34" charset="0"/>
            </a:endParaRPr>
          </a:p>
          <a:p>
            <a:pPr algn="ctr" eaLnBrk="1" fontAlgn="auto" hangingPunct="1">
              <a:spcAft>
                <a:spcPts val="0"/>
              </a:spcAft>
              <a:buFont typeface="Wingdings 2"/>
              <a:buNone/>
              <a:tabLst>
                <a:tab pos="63500" algn="l"/>
              </a:tabLst>
              <a:defRPr/>
            </a:pPr>
            <a:endParaRPr lang="en-US" sz="1800" b="1" dirty="0" smtClean="0">
              <a:solidFill>
                <a:srgbClr val="0070C0"/>
              </a:solidFill>
              <a:latin typeface="Arial Black" pitchFamily="34" charset="0"/>
            </a:endParaRPr>
          </a:p>
          <a:p>
            <a:pPr algn="ctr" eaLnBrk="1" fontAlgn="auto" hangingPunct="1">
              <a:spcAft>
                <a:spcPts val="0"/>
              </a:spcAft>
              <a:buFont typeface="Wingdings 2"/>
              <a:buNone/>
              <a:tabLst>
                <a:tab pos="63500" algn="l"/>
              </a:tabLst>
              <a:defRPr/>
            </a:pPr>
            <a:endParaRPr lang="en-US" sz="1800" b="1" dirty="0" smtClean="0">
              <a:solidFill>
                <a:srgbClr val="0070C0"/>
              </a:solidFill>
              <a:latin typeface="Arial Black" pitchFamily="34" charset="0"/>
            </a:endParaRPr>
          </a:p>
          <a:p>
            <a:pPr algn="ctr" eaLnBrk="1" fontAlgn="auto" hangingPunct="1">
              <a:spcAft>
                <a:spcPts val="0"/>
              </a:spcAft>
              <a:buFont typeface="Wingdings 2"/>
              <a:buNone/>
              <a:tabLst>
                <a:tab pos="63500" algn="l"/>
              </a:tabLst>
              <a:defRPr/>
            </a:pPr>
            <a:endParaRPr lang="en-US" sz="1800" b="1" dirty="0" smtClean="0">
              <a:solidFill>
                <a:srgbClr val="0070C0"/>
              </a:solidFill>
              <a:latin typeface="Arial Black" pitchFamily="34" charset="0"/>
            </a:endParaRPr>
          </a:p>
          <a:p>
            <a:pPr algn="ctr" eaLnBrk="1" fontAlgn="auto" hangingPunct="1">
              <a:spcAft>
                <a:spcPts val="0"/>
              </a:spcAft>
              <a:buFont typeface="Wingdings 2"/>
              <a:buNone/>
              <a:tabLst>
                <a:tab pos="63500" algn="l"/>
              </a:tabLst>
              <a:defRPr/>
            </a:pPr>
            <a:endParaRPr lang="en-US" sz="1800" b="1" dirty="0" smtClean="0">
              <a:solidFill>
                <a:srgbClr val="0070C0"/>
              </a:solidFill>
              <a:latin typeface="Arial Black" pitchFamily="34" charset="0"/>
            </a:endParaRPr>
          </a:p>
          <a:p>
            <a:pPr eaLnBrk="1" fontAlgn="auto" hangingPunct="1">
              <a:spcAft>
                <a:spcPts val="0"/>
              </a:spcAft>
              <a:buFont typeface="Wingdings 2"/>
              <a:buNone/>
              <a:tabLst>
                <a:tab pos="63500" algn="l"/>
              </a:tabLst>
              <a:defRPr/>
            </a:pPr>
            <a:endParaRPr lang="en-US" sz="2200" b="1" dirty="0" smtClean="0">
              <a:solidFill>
                <a:srgbClr val="0070C0"/>
              </a:solidFill>
              <a:latin typeface="Arial Black" pitchFamily="34" charset="0"/>
            </a:endParaRPr>
          </a:p>
          <a:p>
            <a:pPr algn="ctr" eaLnBrk="1" fontAlgn="auto" hangingPunct="1">
              <a:spcAft>
                <a:spcPts val="0"/>
              </a:spcAft>
              <a:buFont typeface="Wingdings 2"/>
              <a:buNone/>
              <a:defRPr/>
            </a:pPr>
            <a:endParaRPr lang="en-US" dirty="0" smtClean="0"/>
          </a:p>
          <a:p>
            <a:pPr algn="ctr" eaLnBrk="1" fontAlgn="auto" hangingPunct="1">
              <a:spcAft>
                <a:spcPts val="0"/>
              </a:spcAft>
              <a:buFont typeface="Wingdings 2"/>
              <a:buNone/>
              <a:defRPr/>
            </a:pPr>
            <a:endParaRPr lang="en-US" dirty="0" smtClean="0"/>
          </a:p>
          <a:p>
            <a:pPr algn="ctr" eaLnBrk="1" fontAlgn="auto" hangingPunct="1">
              <a:spcAft>
                <a:spcPts val="0"/>
              </a:spcAft>
              <a:buFont typeface="Wingdings 2"/>
              <a:buNone/>
              <a:defRPr/>
            </a:pP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LOAN given after 11</a:t>
            </a:r>
            <a:r>
              <a:rPr lang="en-US" sz="3000" b="1" baseline="30000" dirty="0" smtClean="0">
                <a:solidFill>
                  <a:srgbClr val="00B0F0"/>
                </a:solidFill>
                <a:latin typeface="Algerian" pitchFamily="82" charset="0"/>
              </a:rPr>
              <a:t>th</a:t>
            </a:r>
            <a:r>
              <a:rPr lang="en-US" sz="3000" b="1" dirty="0" smtClean="0">
                <a:solidFill>
                  <a:srgbClr val="00B0F0"/>
                </a:solidFill>
                <a:latin typeface="Algerian" pitchFamily="82" charset="0"/>
              </a:rPr>
              <a:t> Sept.</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600200"/>
            <a:ext cx="8915400" cy="5105400"/>
          </a:xfrm>
        </p:spPr>
        <p:txBody>
          <a:bodyPr>
            <a:normAutofit/>
          </a:bodyPr>
          <a:lstStyle/>
          <a:p>
            <a:pPr algn="just"/>
            <a:r>
              <a:rPr lang="en-US" b="1" dirty="0" smtClean="0">
                <a:solidFill>
                  <a:srgbClr val="0070C0"/>
                </a:solidFill>
              </a:rPr>
              <a:t>If any loan had already been given after 11th sep., there is </a:t>
            </a:r>
            <a:r>
              <a:rPr lang="en-US" b="1" dirty="0" smtClean="0">
                <a:solidFill>
                  <a:srgbClr val="00B050"/>
                </a:solidFill>
              </a:rPr>
              <a:t>contravention. </a:t>
            </a:r>
          </a:p>
          <a:p>
            <a:pPr algn="just"/>
            <a:r>
              <a:rPr lang="en-US" b="1" dirty="0" smtClean="0">
                <a:solidFill>
                  <a:srgbClr val="0070C0"/>
                </a:solidFill>
              </a:rPr>
              <a:t>However, if </a:t>
            </a:r>
            <a:r>
              <a:rPr lang="en-US" dirty="0" smtClean="0">
                <a:solidFill>
                  <a:srgbClr val="FF0000"/>
                </a:solidFill>
              </a:rPr>
              <a:t>share application money/ advance</a:t>
            </a:r>
            <a:r>
              <a:rPr lang="en-US" dirty="0" smtClean="0"/>
              <a:t> </a:t>
            </a:r>
            <a:r>
              <a:rPr lang="en-US" b="1" dirty="0" smtClean="0">
                <a:solidFill>
                  <a:srgbClr val="0070C0"/>
                </a:solidFill>
              </a:rPr>
              <a:t>for property/purchase of goods/ services etc. is given than there is no contravention.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LOAN given  to </a:t>
            </a:r>
            <a:r>
              <a:rPr lang="en-US" sz="3000" b="1" dirty="0" smtClean="0">
                <a:solidFill>
                  <a:srgbClr val="00B050"/>
                </a:solidFill>
                <a:latin typeface="Algerian" pitchFamily="82" charset="0"/>
              </a:rPr>
              <a:t>group companies</a:t>
            </a:r>
            <a:endParaRPr lang="en-US" sz="3000" dirty="0">
              <a:solidFill>
                <a:srgbClr val="00B050"/>
              </a:solidFill>
              <a:latin typeface="Algerian" pitchFamily="82" charset="0"/>
            </a:endParaRPr>
          </a:p>
        </p:txBody>
      </p:sp>
      <p:sp>
        <p:nvSpPr>
          <p:cNvPr id="3" name="Content Placeholder 2"/>
          <p:cNvSpPr>
            <a:spLocks noGrp="1"/>
          </p:cNvSpPr>
          <p:nvPr>
            <p:ph idx="1"/>
          </p:nvPr>
        </p:nvSpPr>
        <p:spPr>
          <a:xfrm>
            <a:off x="76200" y="1600200"/>
            <a:ext cx="8915400" cy="5105400"/>
          </a:xfrm>
        </p:spPr>
        <p:txBody>
          <a:bodyPr>
            <a:normAutofit/>
          </a:bodyPr>
          <a:lstStyle/>
          <a:p>
            <a:pPr algn="just"/>
            <a:r>
              <a:rPr lang="en-US" sz="4000" b="1" dirty="0" smtClean="0">
                <a:solidFill>
                  <a:srgbClr val="0070C0"/>
                </a:solidFill>
              </a:rPr>
              <a:t>A</a:t>
            </a:r>
            <a:r>
              <a:rPr lang="en-US" sz="4000" dirty="0" smtClean="0"/>
              <a:t> </a:t>
            </a:r>
            <a:r>
              <a:rPr lang="en-US" sz="4000" dirty="0" smtClean="0">
                <a:solidFill>
                  <a:srgbClr val="FF0000"/>
                </a:solidFill>
              </a:rPr>
              <a:t>family</a:t>
            </a:r>
            <a:r>
              <a:rPr lang="en-US" sz="4000" dirty="0" smtClean="0"/>
              <a:t> </a:t>
            </a:r>
            <a:r>
              <a:rPr lang="en-US" sz="4000" b="1" dirty="0" smtClean="0">
                <a:solidFill>
                  <a:srgbClr val="0070C0"/>
                </a:solidFill>
              </a:rPr>
              <a:t>has</a:t>
            </a:r>
            <a:r>
              <a:rPr lang="en-US" sz="4000" dirty="0" smtClean="0"/>
              <a:t> </a:t>
            </a:r>
            <a:r>
              <a:rPr lang="en-US" sz="4000" dirty="0" smtClean="0">
                <a:solidFill>
                  <a:srgbClr val="FF0000"/>
                </a:solidFill>
              </a:rPr>
              <a:t>two </a:t>
            </a:r>
            <a:r>
              <a:rPr lang="en-US" sz="4000" dirty="0" err="1" smtClean="0">
                <a:solidFill>
                  <a:srgbClr val="FF0000"/>
                </a:solidFill>
              </a:rPr>
              <a:t>Pvt</a:t>
            </a:r>
            <a:r>
              <a:rPr lang="en-US" sz="4000" dirty="0" smtClean="0">
                <a:solidFill>
                  <a:srgbClr val="FF0000"/>
                </a:solidFill>
              </a:rPr>
              <a:t> Ltd Companies</a:t>
            </a:r>
            <a:r>
              <a:rPr lang="en-US" sz="4000" dirty="0" smtClean="0"/>
              <a:t>. </a:t>
            </a:r>
            <a:r>
              <a:rPr lang="en-US" sz="4000" b="1" dirty="0" smtClean="0">
                <a:solidFill>
                  <a:srgbClr val="0070C0"/>
                </a:solidFill>
              </a:rPr>
              <a:t>One Co has </a:t>
            </a:r>
            <a:r>
              <a:rPr lang="en-US" sz="4000" dirty="0" smtClean="0">
                <a:solidFill>
                  <a:srgbClr val="FF0000"/>
                </a:solidFill>
              </a:rPr>
              <a:t>surplus </a:t>
            </a:r>
            <a:r>
              <a:rPr lang="en-US" sz="4000" b="1" dirty="0" smtClean="0">
                <a:solidFill>
                  <a:srgbClr val="0070C0"/>
                </a:solidFill>
              </a:rPr>
              <a:t>fund , which they require in other.</a:t>
            </a:r>
          </a:p>
          <a:p>
            <a:pPr algn="just"/>
            <a:r>
              <a:rPr lang="en-US" sz="4000" b="1" dirty="0" smtClean="0">
                <a:solidFill>
                  <a:srgbClr val="00B050"/>
                </a:solidFill>
              </a:rPr>
              <a:t>Can they transfer surplus fund to other as  loan? </a:t>
            </a:r>
          </a:p>
          <a:p>
            <a:pPr algn="just"/>
            <a:r>
              <a:rPr lang="en-US" sz="4000" b="1" dirty="0" err="1" smtClean="0">
                <a:solidFill>
                  <a:srgbClr val="00B050"/>
                </a:solidFill>
              </a:rPr>
              <a:t>Ans</a:t>
            </a:r>
            <a:r>
              <a:rPr lang="en-US" sz="4000" b="1" dirty="0" smtClean="0">
                <a:solidFill>
                  <a:srgbClr val="00B050"/>
                </a:solidFill>
              </a:rPr>
              <a:t>: Depend on shareholding  &amp; directorship patter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LOAN given by subsidiary to holding co. &amp; Vice versa</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295400"/>
            <a:ext cx="8991600" cy="5562600"/>
          </a:xfrm>
        </p:spPr>
        <p:txBody>
          <a:bodyPr>
            <a:normAutofit/>
          </a:bodyPr>
          <a:lstStyle/>
          <a:p>
            <a:pPr algn="just"/>
            <a:r>
              <a:rPr lang="en-US" b="1" dirty="0" smtClean="0">
                <a:solidFill>
                  <a:srgbClr val="0070C0"/>
                </a:solidFill>
              </a:rPr>
              <a:t>Assuming that directors (&amp; “persons in whom directors are interested”)of subsidiary co. does not hold any shares in holding co, </a:t>
            </a:r>
            <a:r>
              <a:rPr lang="en-US" dirty="0" smtClean="0">
                <a:solidFill>
                  <a:srgbClr val="FF0000"/>
                </a:solidFill>
              </a:rPr>
              <a:t>Sec. 185 is not attracted.</a:t>
            </a:r>
          </a:p>
          <a:p>
            <a:pPr algn="just"/>
            <a:endParaRPr lang="en-US" dirty="0" smtClean="0">
              <a:solidFill>
                <a:srgbClr val="00B050"/>
              </a:solidFill>
            </a:endParaRPr>
          </a:p>
          <a:p>
            <a:pPr algn="just"/>
            <a:r>
              <a:rPr lang="en-US" dirty="0" smtClean="0">
                <a:solidFill>
                  <a:srgbClr val="00B050"/>
                </a:solidFill>
              </a:rPr>
              <a:t>Q: Can a subsidiary give loan to its holding? </a:t>
            </a:r>
          </a:p>
          <a:p>
            <a:pPr algn="just"/>
            <a:r>
              <a:rPr lang="en-US" dirty="0" err="1" smtClean="0">
                <a:solidFill>
                  <a:srgbClr val="00B050"/>
                </a:solidFill>
              </a:rPr>
              <a:t>Ans</a:t>
            </a:r>
            <a:r>
              <a:rPr lang="en-US" dirty="0" smtClean="0">
                <a:solidFill>
                  <a:srgbClr val="00B050"/>
                </a:solidFill>
              </a:rPr>
              <a:t>: Depend on shareholding pattern &amp; directorship patter of  both company.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LOAN/security/guarantee  given by holding to subsidiary co. &amp; vice versa</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219200"/>
            <a:ext cx="8991600" cy="5562600"/>
          </a:xfrm>
        </p:spPr>
        <p:txBody>
          <a:bodyPr>
            <a:normAutofit fontScale="62500" lnSpcReduction="20000"/>
          </a:bodyPr>
          <a:lstStyle/>
          <a:p>
            <a:pPr fontAlgn="base">
              <a:buNone/>
            </a:pPr>
            <a:r>
              <a:rPr lang="en-US" sz="4000" u="sng" dirty="0" smtClean="0">
                <a:solidFill>
                  <a:srgbClr val="FF0000"/>
                </a:solidFill>
              </a:rPr>
              <a:t>MAY NOT COVERED IN</a:t>
            </a:r>
            <a:r>
              <a:rPr lang="en-US" sz="4000" dirty="0" smtClean="0">
                <a:solidFill>
                  <a:srgbClr val="FF0000"/>
                </a:solidFill>
              </a:rPr>
              <a:t> </a:t>
            </a:r>
          </a:p>
          <a:p>
            <a:pPr fontAlgn="base"/>
            <a:r>
              <a:rPr lang="en-US" sz="4000" dirty="0" smtClean="0">
                <a:solidFill>
                  <a:srgbClr val="0070C0"/>
                </a:solidFill>
              </a:rPr>
              <a:t>Clause (a)</a:t>
            </a:r>
            <a:r>
              <a:rPr lang="en-US" sz="4000" dirty="0" smtClean="0">
                <a:solidFill>
                  <a:srgbClr val="FF0000"/>
                </a:solidFill>
              </a:rPr>
              <a:t> (as applicable for individual) or </a:t>
            </a:r>
          </a:p>
          <a:p>
            <a:pPr fontAlgn="base"/>
            <a:r>
              <a:rPr lang="en-US" sz="4000" dirty="0" smtClean="0">
                <a:solidFill>
                  <a:srgbClr val="0070C0"/>
                </a:solidFill>
              </a:rPr>
              <a:t>Clause (b)</a:t>
            </a:r>
            <a:r>
              <a:rPr lang="en-US" sz="4000" dirty="0" smtClean="0">
                <a:solidFill>
                  <a:srgbClr val="FF0000"/>
                </a:solidFill>
              </a:rPr>
              <a:t> (as applicable for Firm), </a:t>
            </a:r>
          </a:p>
          <a:p>
            <a:pPr fontAlgn="base"/>
            <a:r>
              <a:rPr lang="en-US" sz="4000" dirty="0" smtClean="0">
                <a:solidFill>
                  <a:srgbClr val="0070C0"/>
                </a:solidFill>
              </a:rPr>
              <a:t>Clause (c)</a:t>
            </a:r>
            <a:r>
              <a:rPr lang="en-US" sz="4000" dirty="0" smtClean="0">
                <a:solidFill>
                  <a:srgbClr val="FF0000"/>
                </a:solidFill>
              </a:rPr>
              <a:t> (for </a:t>
            </a:r>
            <a:r>
              <a:rPr lang="en-US" sz="4000" dirty="0" err="1" smtClean="0">
                <a:solidFill>
                  <a:srgbClr val="FF0000"/>
                </a:solidFill>
              </a:rPr>
              <a:t>Pvt</a:t>
            </a:r>
            <a:r>
              <a:rPr lang="en-US" sz="4000" dirty="0" smtClean="0">
                <a:solidFill>
                  <a:srgbClr val="FF0000"/>
                </a:solidFill>
              </a:rPr>
              <a:t> </a:t>
            </a:r>
            <a:r>
              <a:rPr lang="en-US" sz="4000" dirty="0" err="1" smtClean="0">
                <a:solidFill>
                  <a:srgbClr val="FF0000"/>
                </a:solidFill>
              </a:rPr>
              <a:t>Ltdco.,</a:t>
            </a:r>
            <a:r>
              <a:rPr lang="en-US" sz="4000" b="1" dirty="0" err="1" smtClean="0">
                <a:solidFill>
                  <a:srgbClr val="00B050"/>
                </a:solidFill>
              </a:rPr>
              <a:t>only</a:t>
            </a:r>
            <a:r>
              <a:rPr lang="en-US" sz="4000" b="1" dirty="0" smtClean="0">
                <a:solidFill>
                  <a:srgbClr val="00B050"/>
                </a:solidFill>
              </a:rPr>
              <a:t> if director</a:t>
            </a:r>
            <a:r>
              <a:rPr lang="en-US" sz="4000" dirty="0" smtClean="0">
                <a:solidFill>
                  <a:srgbClr val="00B050"/>
                </a:solidFill>
              </a:rPr>
              <a:t> </a:t>
            </a:r>
            <a:r>
              <a:rPr lang="en-US" sz="4000" dirty="0" smtClean="0">
                <a:solidFill>
                  <a:srgbClr val="FF0000"/>
                </a:solidFill>
              </a:rPr>
              <a:t>is a director or member), </a:t>
            </a:r>
          </a:p>
          <a:p>
            <a:pPr fontAlgn="base"/>
            <a:r>
              <a:rPr lang="en-US" sz="4000" dirty="0" smtClean="0">
                <a:solidFill>
                  <a:srgbClr val="0070C0"/>
                </a:solidFill>
              </a:rPr>
              <a:t>Clause (d)</a:t>
            </a:r>
            <a:r>
              <a:rPr lang="en-US" sz="4000" dirty="0" smtClean="0">
                <a:solidFill>
                  <a:srgbClr val="FF0000"/>
                </a:solidFill>
              </a:rPr>
              <a:t> (</a:t>
            </a:r>
            <a:r>
              <a:rPr lang="en-US" sz="4000" b="1" dirty="0" smtClean="0">
                <a:solidFill>
                  <a:srgbClr val="00B050"/>
                </a:solidFill>
              </a:rPr>
              <a:t>only if the director </a:t>
            </a:r>
            <a:r>
              <a:rPr lang="en-US" sz="4000" dirty="0" smtClean="0">
                <a:solidFill>
                  <a:srgbClr val="FF0000"/>
                </a:solidFill>
              </a:rPr>
              <a:t>either by himself or two or more such directors hold 25% or more of total voting power in the borrowing company, </a:t>
            </a:r>
          </a:p>
          <a:p>
            <a:pPr fontAlgn="base"/>
            <a:r>
              <a:rPr lang="en-US" sz="4000" dirty="0" smtClean="0">
                <a:solidFill>
                  <a:srgbClr val="0070C0"/>
                </a:solidFill>
              </a:rPr>
              <a:t>Clause (e)</a:t>
            </a:r>
            <a:r>
              <a:rPr lang="en-US" sz="4000" dirty="0" smtClean="0">
                <a:solidFill>
                  <a:srgbClr val="FF0000"/>
                </a:solidFill>
              </a:rPr>
              <a:t> (only if </a:t>
            </a:r>
            <a:r>
              <a:rPr lang="en-US" sz="3600" dirty="0" smtClean="0">
                <a:solidFill>
                  <a:srgbClr val="FF0000"/>
                </a:solidFill>
              </a:rPr>
              <a:t>borrowing company /its Board/Directors are </a:t>
            </a:r>
            <a:r>
              <a:rPr lang="en-US" sz="3600" b="1" dirty="0" smtClean="0">
                <a:solidFill>
                  <a:srgbClr val="00B050"/>
                </a:solidFill>
              </a:rPr>
              <a:t>accustomed to act </a:t>
            </a:r>
            <a:r>
              <a:rPr lang="en-US" sz="3600" dirty="0" smtClean="0">
                <a:solidFill>
                  <a:srgbClr val="FF0000"/>
                </a:solidFill>
              </a:rPr>
              <a:t>as per the Directors of the board/Directors of the lending company</a:t>
            </a:r>
            <a:r>
              <a:rPr lang="en-US" sz="4000" dirty="0" smtClean="0"/>
              <a:t/>
            </a:r>
            <a:br>
              <a:rPr lang="en-US" sz="4000" dirty="0" smtClean="0"/>
            </a:br>
            <a:endParaRPr lang="en-US" sz="4000" dirty="0" smtClean="0"/>
          </a:p>
          <a:p>
            <a:pPr algn="just"/>
            <a:r>
              <a:rPr lang="en-US" sz="4000" dirty="0" smtClean="0">
                <a:solidFill>
                  <a:srgbClr val="FF0000"/>
                </a:solidFill>
              </a:rPr>
              <a:t>To attract Sec. 185, any interest of director (or other person) in his “</a:t>
            </a:r>
            <a:r>
              <a:rPr lang="en-US" sz="4000" dirty="0" smtClean="0">
                <a:solidFill>
                  <a:srgbClr val="00B050"/>
                </a:solidFill>
              </a:rPr>
              <a:t>personal capacity(not holding as nominee of company)” </a:t>
            </a:r>
            <a:r>
              <a:rPr lang="en-US" sz="4000" dirty="0" smtClean="0">
                <a:solidFill>
                  <a:srgbClr val="FF0000"/>
                </a:solidFill>
              </a:rPr>
              <a:t>is relevant. Interest of holding co. in subsidiary  is not relevant.</a:t>
            </a:r>
          </a:p>
          <a:p>
            <a:pPr algn="r">
              <a:buNone/>
            </a:pPr>
            <a:r>
              <a:rPr lang="en-US" dirty="0" smtClean="0"/>
              <a:t>Cont………..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Rule 10 of chapter XII: Whether Valid</a:t>
            </a:r>
            <a:r>
              <a:rPr lang="en-US" dirty="0" smtClean="0"/>
              <a:t> </a:t>
            </a:r>
            <a:r>
              <a:rPr lang="en-US" dirty="0" smtClean="0">
                <a:solidFill>
                  <a:srgbClr val="0070C0"/>
                </a:solidFill>
              </a:rPr>
              <a:t>?</a:t>
            </a:r>
            <a:endParaRPr lang="en-US" dirty="0">
              <a:solidFill>
                <a:srgbClr val="0070C0"/>
              </a:solidFill>
            </a:endParaRPr>
          </a:p>
        </p:txBody>
      </p:sp>
      <p:sp>
        <p:nvSpPr>
          <p:cNvPr id="3" name="Content Placeholder 2"/>
          <p:cNvSpPr>
            <a:spLocks noGrp="1"/>
          </p:cNvSpPr>
          <p:nvPr>
            <p:ph idx="1"/>
          </p:nvPr>
        </p:nvSpPr>
        <p:spPr/>
        <p:txBody>
          <a:bodyPr>
            <a:noAutofit/>
          </a:bodyPr>
          <a:lstStyle/>
          <a:p>
            <a:pPr>
              <a:buNone/>
            </a:pPr>
            <a:r>
              <a:rPr lang="en-US" sz="3600" dirty="0" smtClean="0">
                <a:solidFill>
                  <a:srgbClr val="0070C0"/>
                </a:solidFill>
              </a:rPr>
              <a:t>(1) Any loan made by a </a:t>
            </a:r>
            <a:r>
              <a:rPr lang="en-US" sz="3600" b="1" dirty="0" smtClean="0">
                <a:solidFill>
                  <a:srgbClr val="0070C0"/>
                </a:solidFill>
              </a:rPr>
              <a:t>holding co </a:t>
            </a:r>
            <a:r>
              <a:rPr lang="en-US" sz="3600" dirty="0" smtClean="0">
                <a:solidFill>
                  <a:srgbClr val="0070C0"/>
                </a:solidFill>
              </a:rPr>
              <a:t>to its </a:t>
            </a:r>
            <a:r>
              <a:rPr lang="en-US" sz="3600" b="1" dirty="0" smtClean="0">
                <a:solidFill>
                  <a:srgbClr val="FF0000"/>
                </a:solidFill>
              </a:rPr>
              <a:t>wholly owned subsidiary co</a:t>
            </a:r>
            <a:r>
              <a:rPr lang="en-US" sz="3600" dirty="0" smtClean="0">
                <a:solidFill>
                  <a:srgbClr val="FF0000"/>
                </a:solidFill>
              </a:rPr>
              <a:t> </a:t>
            </a:r>
            <a:r>
              <a:rPr lang="en-US" sz="3600" dirty="0" smtClean="0">
                <a:solidFill>
                  <a:srgbClr val="0070C0"/>
                </a:solidFill>
              </a:rPr>
              <a:t>or any guarantee given or security provided by a holding co in respect of any loan made to its wholly owned subsidiary co is </a:t>
            </a:r>
            <a:r>
              <a:rPr lang="en-US" sz="3600" b="1" dirty="0" smtClean="0">
                <a:solidFill>
                  <a:srgbClr val="0070C0"/>
                </a:solidFill>
              </a:rPr>
              <a:t>exempted</a:t>
            </a:r>
            <a:r>
              <a:rPr lang="en-US" sz="3600" dirty="0" smtClean="0">
                <a:solidFill>
                  <a:srgbClr val="0070C0"/>
                </a:solidFill>
              </a:rPr>
              <a:t> from the requirements under this section; and</a:t>
            </a:r>
            <a:endParaRPr lang="en-US" sz="3600" dirty="0">
              <a:solidFill>
                <a:srgbClr val="0070C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70C0"/>
                </a:solidFill>
              </a:rPr>
              <a:t>Example</a:t>
            </a:r>
            <a:endParaRPr lang="en-US" dirty="0">
              <a:solidFill>
                <a:srgbClr val="0070C0"/>
              </a:solidFill>
            </a:endParaRPr>
          </a:p>
        </p:txBody>
      </p:sp>
      <p:sp>
        <p:nvSpPr>
          <p:cNvPr id="3" name="Content Placeholder 2"/>
          <p:cNvSpPr>
            <a:spLocks noGrp="1"/>
          </p:cNvSpPr>
          <p:nvPr>
            <p:ph idx="1"/>
          </p:nvPr>
        </p:nvSpPr>
        <p:spPr/>
        <p:txBody>
          <a:bodyPr>
            <a:noAutofit/>
          </a:bodyPr>
          <a:lstStyle/>
          <a:p>
            <a:pPr>
              <a:buNone/>
            </a:pPr>
            <a:r>
              <a:rPr lang="en-US" sz="4800" dirty="0" smtClean="0">
                <a:solidFill>
                  <a:srgbClr val="0070C0"/>
                </a:solidFill>
              </a:rPr>
              <a:t>If H ltd gives loan to its 100% subsidiary S Ltd, it is exempted from application of sec 185 provided fund is used for </a:t>
            </a:r>
            <a:r>
              <a:rPr lang="en-US" sz="4800" dirty="0" smtClean="0">
                <a:solidFill>
                  <a:srgbClr val="FF0000"/>
                </a:solidFill>
              </a:rPr>
              <a:t>principal business purpose</a:t>
            </a:r>
            <a:r>
              <a:rPr lang="en-US" sz="4800" dirty="0" smtClean="0">
                <a:solidFill>
                  <a:srgbClr val="0070C0"/>
                </a:solidFill>
              </a:rPr>
              <a:t>.</a:t>
            </a:r>
            <a:endParaRPr lang="en-US" sz="4800" dirty="0">
              <a:solidFill>
                <a:srgbClr val="0070C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Rule 10 of chapter XII: Whether Valid</a:t>
            </a:r>
            <a:r>
              <a:rPr lang="en-US" dirty="0" smtClean="0"/>
              <a:t> </a:t>
            </a:r>
            <a:r>
              <a:rPr lang="en-US" dirty="0" smtClean="0">
                <a:solidFill>
                  <a:srgbClr val="0070C0"/>
                </a:solidFill>
              </a:rPr>
              <a:t>?</a:t>
            </a:r>
            <a:endParaRPr lang="en-US" dirty="0">
              <a:solidFill>
                <a:srgbClr val="0070C0"/>
              </a:solidFill>
            </a:endParaRPr>
          </a:p>
        </p:txBody>
      </p:sp>
      <p:sp>
        <p:nvSpPr>
          <p:cNvPr id="3" name="Content Placeholder 2"/>
          <p:cNvSpPr>
            <a:spLocks noGrp="1"/>
          </p:cNvSpPr>
          <p:nvPr>
            <p:ph idx="1"/>
          </p:nvPr>
        </p:nvSpPr>
        <p:spPr/>
        <p:txBody>
          <a:bodyPr>
            <a:noAutofit/>
          </a:bodyPr>
          <a:lstStyle/>
          <a:p>
            <a:pPr>
              <a:buNone/>
            </a:pPr>
            <a:r>
              <a:rPr lang="en-US" dirty="0" smtClean="0">
                <a:solidFill>
                  <a:srgbClr val="0070C0"/>
                </a:solidFill>
              </a:rPr>
              <a:t>(2) Any guarantee given or security provided by a holding company in respect of loan made by any </a:t>
            </a:r>
            <a:r>
              <a:rPr lang="en-US" b="1" dirty="0" smtClean="0">
                <a:solidFill>
                  <a:srgbClr val="FF0000"/>
                </a:solidFill>
              </a:rPr>
              <a:t>bank or financial institution </a:t>
            </a:r>
            <a:r>
              <a:rPr lang="en-US" dirty="0" smtClean="0">
                <a:solidFill>
                  <a:srgbClr val="0070C0"/>
                </a:solidFill>
              </a:rPr>
              <a:t>to its subsidiary company is exempted from the requirements under this section:</a:t>
            </a:r>
          </a:p>
          <a:p>
            <a:pPr>
              <a:buNone/>
            </a:pPr>
            <a:r>
              <a:rPr lang="en-US" b="1" u="sng" dirty="0" smtClean="0">
                <a:solidFill>
                  <a:srgbClr val="0070C0"/>
                </a:solidFill>
              </a:rPr>
              <a:t>Provided </a:t>
            </a:r>
            <a:r>
              <a:rPr lang="en-US" dirty="0" smtClean="0">
                <a:solidFill>
                  <a:srgbClr val="0070C0"/>
                </a:solidFill>
              </a:rPr>
              <a:t>that such loans made under sub-rule (1) and (2) are </a:t>
            </a:r>
            <a:r>
              <a:rPr lang="en-US" b="1" dirty="0" err="1" smtClean="0">
                <a:solidFill>
                  <a:srgbClr val="FF0000"/>
                </a:solidFill>
              </a:rPr>
              <a:t>utilised</a:t>
            </a:r>
            <a:r>
              <a:rPr lang="en-US" b="1" dirty="0" smtClean="0">
                <a:solidFill>
                  <a:srgbClr val="FF0000"/>
                </a:solidFill>
              </a:rPr>
              <a:t> </a:t>
            </a:r>
            <a:r>
              <a:rPr lang="en-US" dirty="0" smtClean="0">
                <a:solidFill>
                  <a:srgbClr val="0070C0"/>
                </a:solidFill>
              </a:rPr>
              <a:t>by the subsidiary company for its </a:t>
            </a:r>
            <a:r>
              <a:rPr lang="en-US" b="1" dirty="0" smtClean="0">
                <a:solidFill>
                  <a:srgbClr val="FF0000"/>
                </a:solidFill>
              </a:rPr>
              <a:t>principle business activities</a:t>
            </a:r>
            <a:r>
              <a:rPr lang="en-US" b="1" dirty="0" smtClean="0">
                <a:solidFill>
                  <a:srgbClr val="0070C0"/>
                </a:solidFill>
              </a:rPr>
              <a:t>.</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PRIVATE LTD COMPANIES HAVING TURNOVER UPTO 60 LAKHS SHOULD BE CONVERTED TO LLP</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219200"/>
            <a:ext cx="8991600" cy="5638800"/>
          </a:xfrm>
        </p:spPr>
        <p:txBody>
          <a:bodyPr>
            <a:noAutofit/>
          </a:bodyPr>
          <a:lstStyle/>
          <a:p>
            <a:pPr marL="514350" indent="-514350" algn="just">
              <a:buAutoNum type="arabicParenR"/>
            </a:pPr>
            <a:r>
              <a:rPr lang="en-US" sz="3000" b="1" dirty="0" smtClean="0">
                <a:solidFill>
                  <a:srgbClr val="0070C0"/>
                </a:solidFill>
              </a:rPr>
              <a:t>LLP </a:t>
            </a:r>
            <a:r>
              <a:rPr lang="en-US" sz="3000" b="1" dirty="0">
                <a:solidFill>
                  <a:srgbClr val="0070C0"/>
                </a:solidFill>
              </a:rPr>
              <a:t>is not a </a:t>
            </a:r>
            <a:r>
              <a:rPr lang="en-US" sz="3000" b="1" dirty="0" smtClean="0">
                <a:solidFill>
                  <a:srgbClr val="0070C0"/>
                </a:solidFill>
              </a:rPr>
              <a:t>company, hence </a:t>
            </a:r>
            <a:r>
              <a:rPr lang="en-US" sz="3000" b="1" dirty="0">
                <a:solidFill>
                  <a:srgbClr val="FF0000"/>
                </a:solidFill>
              </a:rPr>
              <a:t>limit</a:t>
            </a:r>
            <a:r>
              <a:rPr lang="en-US" sz="3000" b="1" dirty="0"/>
              <a:t> </a:t>
            </a:r>
            <a:r>
              <a:rPr lang="en-US" sz="3000" b="1" dirty="0">
                <a:solidFill>
                  <a:srgbClr val="FF0000"/>
                </a:solidFill>
              </a:rPr>
              <a:t>of audit</a:t>
            </a:r>
            <a:r>
              <a:rPr lang="en-US" sz="3000" dirty="0">
                <a:solidFill>
                  <a:srgbClr val="FF0000"/>
                </a:solidFill>
              </a:rPr>
              <a:t> </a:t>
            </a:r>
            <a:r>
              <a:rPr lang="en-US" sz="3000" b="1" dirty="0">
                <a:solidFill>
                  <a:srgbClr val="FF0000"/>
                </a:solidFill>
              </a:rPr>
              <a:t>of 20</a:t>
            </a:r>
            <a:r>
              <a:rPr lang="en-US" sz="3000" dirty="0">
                <a:solidFill>
                  <a:srgbClr val="FF0000"/>
                </a:solidFill>
              </a:rPr>
              <a:t> </a:t>
            </a:r>
            <a:r>
              <a:rPr lang="en-US" sz="3000" b="1" dirty="0" smtClean="0">
                <a:solidFill>
                  <a:srgbClr val="0070C0"/>
                </a:solidFill>
              </a:rPr>
              <a:t>company  </a:t>
            </a:r>
            <a:r>
              <a:rPr lang="en-US" sz="3000" b="1" dirty="0">
                <a:solidFill>
                  <a:srgbClr val="0070C0"/>
                </a:solidFill>
              </a:rPr>
              <a:t>will not be </a:t>
            </a:r>
            <a:r>
              <a:rPr lang="en-US" sz="3000" b="1" dirty="0" smtClean="0">
                <a:solidFill>
                  <a:srgbClr val="0070C0"/>
                </a:solidFill>
              </a:rPr>
              <a:t>applicable.</a:t>
            </a:r>
          </a:p>
          <a:p>
            <a:pPr marL="514350" indent="-514350" algn="just">
              <a:buAutoNum type="arabicParenR"/>
            </a:pPr>
            <a:r>
              <a:rPr lang="en-US" sz="3000" b="1" dirty="0" smtClean="0">
                <a:solidFill>
                  <a:srgbClr val="0070C0"/>
                </a:solidFill>
              </a:rPr>
              <a:t>As Companies </a:t>
            </a:r>
            <a:r>
              <a:rPr lang="en-US" sz="3000" b="1" dirty="0">
                <a:solidFill>
                  <a:srgbClr val="0070C0"/>
                </a:solidFill>
              </a:rPr>
              <a:t>Act will not be applicable, you can </a:t>
            </a:r>
            <a:r>
              <a:rPr lang="en-US" sz="3000" b="1" dirty="0">
                <a:solidFill>
                  <a:srgbClr val="FF0000"/>
                </a:solidFill>
              </a:rPr>
              <a:t>transfer fund</a:t>
            </a:r>
            <a:r>
              <a:rPr lang="en-US" sz="3000" dirty="0">
                <a:solidFill>
                  <a:srgbClr val="FF0000"/>
                </a:solidFill>
              </a:rPr>
              <a:t> </a:t>
            </a:r>
            <a:r>
              <a:rPr lang="en-US" sz="3000" b="1" dirty="0">
                <a:solidFill>
                  <a:srgbClr val="0070C0"/>
                </a:solidFill>
              </a:rPr>
              <a:t>from one LLP to another group </a:t>
            </a:r>
            <a:r>
              <a:rPr lang="en-US" sz="3000" b="1" dirty="0" smtClean="0">
                <a:solidFill>
                  <a:srgbClr val="0070C0"/>
                </a:solidFill>
              </a:rPr>
              <a:t>LLP.</a:t>
            </a:r>
          </a:p>
          <a:p>
            <a:pPr marL="514350" indent="-514350" algn="just">
              <a:buAutoNum type="arabicParenR"/>
            </a:pPr>
            <a:r>
              <a:rPr lang="en-US" sz="3000" b="1" dirty="0" smtClean="0">
                <a:solidFill>
                  <a:srgbClr val="0070C0"/>
                </a:solidFill>
              </a:rPr>
              <a:t>Many </a:t>
            </a:r>
            <a:r>
              <a:rPr lang="en-US" sz="3000" b="1" dirty="0">
                <a:solidFill>
                  <a:srgbClr val="0070C0"/>
                </a:solidFill>
              </a:rPr>
              <a:t>of </a:t>
            </a:r>
            <a:r>
              <a:rPr lang="en-US" sz="3000" b="1" dirty="0">
                <a:solidFill>
                  <a:srgbClr val="FF0000"/>
                </a:solidFill>
              </a:rPr>
              <a:t>exemption</a:t>
            </a:r>
            <a:r>
              <a:rPr lang="en-US" sz="3000" b="1" dirty="0"/>
              <a:t> </a:t>
            </a:r>
            <a:r>
              <a:rPr lang="en-US" sz="3000" b="1" dirty="0">
                <a:solidFill>
                  <a:srgbClr val="0070C0"/>
                </a:solidFill>
              </a:rPr>
              <a:t>which Pvt Ltd </a:t>
            </a:r>
            <a:r>
              <a:rPr lang="en-US" sz="3000" b="1" dirty="0" smtClean="0">
                <a:solidFill>
                  <a:srgbClr val="0070C0"/>
                </a:solidFill>
              </a:rPr>
              <a:t>company </a:t>
            </a:r>
            <a:r>
              <a:rPr lang="en-US" sz="3000" b="1" dirty="0">
                <a:solidFill>
                  <a:srgbClr val="0070C0"/>
                </a:solidFill>
              </a:rPr>
              <a:t>enjoy under old Companies Act has been withdrawn, which are not applicable to </a:t>
            </a:r>
            <a:r>
              <a:rPr lang="en-US" sz="3000" b="1" dirty="0" smtClean="0">
                <a:solidFill>
                  <a:srgbClr val="0070C0"/>
                </a:solidFill>
              </a:rPr>
              <a:t>LLP.</a:t>
            </a:r>
          </a:p>
          <a:p>
            <a:pPr marL="514350" indent="-514350" algn="just">
              <a:buAutoNum type="arabicParenR"/>
            </a:pPr>
            <a:r>
              <a:rPr lang="en-US" sz="3000" b="1" dirty="0" smtClean="0">
                <a:solidFill>
                  <a:srgbClr val="FF0000"/>
                </a:solidFill>
              </a:rPr>
              <a:t>Compliances</a:t>
            </a:r>
            <a:r>
              <a:rPr lang="en-US" sz="3000" dirty="0" smtClean="0"/>
              <a:t> </a:t>
            </a:r>
            <a:r>
              <a:rPr lang="en-US" sz="3000" b="1" dirty="0">
                <a:solidFill>
                  <a:srgbClr val="0070C0"/>
                </a:solidFill>
              </a:rPr>
              <a:t>under new companies Act for Pvt Ltd Companies has been substantially increased, which are not applicable for LLPs</a:t>
            </a:r>
            <a:r>
              <a:rPr lang="en-US" sz="3000" b="1" dirty="0" smtClean="0">
                <a:solidFill>
                  <a:srgbClr val="0070C0"/>
                </a:solidFill>
              </a:rPr>
              <a:t>.</a:t>
            </a:r>
          </a:p>
          <a:p>
            <a:pPr algn="just">
              <a:buNone/>
            </a:pPr>
            <a:r>
              <a:rPr lang="en-US" sz="3000" b="1" dirty="0" smtClean="0">
                <a:solidFill>
                  <a:srgbClr val="0070C0"/>
                </a:solidFill>
              </a:rPr>
              <a:t>						</a:t>
            </a:r>
            <a:r>
              <a:rPr lang="en-US" sz="3000" dirty="0" smtClean="0"/>
              <a:t>			Cont…</a:t>
            </a:r>
            <a:endParaRPr lang="en-US" sz="3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PRIVATE LTD COMPANIES HAVING TURNOVER UPTO 60 LAKHS SHOULD BE CONVERTED TO LLP</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295400"/>
            <a:ext cx="8991600" cy="5638800"/>
          </a:xfrm>
        </p:spPr>
        <p:txBody>
          <a:bodyPr>
            <a:noAutofit/>
          </a:bodyPr>
          <a:lstStyle/>
          <a:p>
            <a:pPr algn="just">
              <a:buNone/>
            </a:pPr>
            <a:r>
              <a:rPr lang="en-US" sz="2900" dirty="0" smtClean="0"/>
              <a:t>5</a:t>
            </a:r>
            <a:r>
              <a:rPr lang="en-US" sz="2900" dirty="0"/>
              <a:t>) </a:t>
            </a:r>
            <a:r>
              <a:rPr lang="en-US" sz="2900" b="1" dirty="0">
                <a:solidFill>
                  <a:srgbClr val="0070C0"/>
                </a:solidFill>
              </a:rPr>
              <a:t>There is </a:t>
            </a:r>
            <a:r>
              <a:rPr lang="en-US" sz="2900" b="1" dirty="0">
                <a:solidFill>
                  <a:srgbClr val="FF0000"/>
                </a:solidFill>
              </a:rPr>
              <a:t>heavy penalty </a:t>
            </a:r>
            <a:r>
              <a:rPr lang="en-US" sz="2900" b="1" dirty="0">
                <a:solidFill>
                  <a:srgbClr val="0070C0"/>
                </a:solidFill>
              </a:rPr>
              <a:t>for non compliances under New </a:t>
            </a:r>
            <a:r>
              <a:rPr lang="en-US" sz="2900" b="1" dirty="0" smtClean="0">
                <a:solidFill>
                  <a:srgbClr val="0070C0"/>
                </a:solidFill>
              </a:rPr>
              <a:t>Company </a:t>
            </a:r>
            <a:r>
              <a:rPr lang="en-US" sz="2900" b="1" dirty="0">
                <a:solidFill>
                  <a:srgbClr val="0070C0"/>
                </a:solidFill>
              </a:rPr>
              <a:t>Act. Penalty of R</a:t>
            </a:r>
            <a:r>
              <a:rPr lang="en-US" sz="2900" b="1" dirty="0" smtClean="0">
                <a:solidFill>
                  <a:srgbClr val="0070C0"/>
                </a:solidFill>
              </a:rPr>
              <a:t>s 50,000 </a:t>
            </a:r>
            <a:r>
              <a:rPr lang="en-US" sz="2900" b="1" dirty="0">
                <a:solidFill>
                  <a:srgbClr val="0070C0"/>
                </a:solidFill>
              </a:rPr>
              <a:t>is a small amount for a single </a:t>
            </a:r>
            <a:r>
              <a:rPr lang="en-US" sz="2900" b="1" dirty="0" smtClean="0">
                <a:solidFill>
                  <a:srgbClr val="0070C0"/>
                </a:solidFill>
              </a:rPr>
              <a:t>violation.</a:t>
            </a:r>
            <a:endParaRPr lang="en-US" sz="2000" b="1" dirty="0" smtClean="0">
              <a:solidFill>
                <a:srgbClr val="0070C0"/>
              </a:solidFill>
            </a:endParaRPr>
          </a:p>
          <a:p>
            <a:pPr algn="just">
              <a:buNone/>
            </a:pPr>
            <a:r>
              <a:rPr lang="en-US" sz="2900" dirty="0" smtClean="0">
                <a:solidFill>
                  <a:srgbClr val="FF0000"/>
                </a:solidFill>
              </a:rPr>
              <a:t>6) </a:t>
            </a:r>
            <a:r>
              <a:rPr lang="en-US" sz="2900" b="1" dirty="0" smtClean="0">
                <a:solidFill>
                  <a:srgbClr val="FF0000"/>
                </a:solidFill>
              </a:rPr>
              <a:t>Cost </a:t>
            </a:r>
            <a:r>
              <a:rPr lang="en-US" sz="2900" b="1" dirty="0">
                <a:solidFill>
                  <a:srgbClr val="FF0000"/>
                </a:solidFill>
              </a:rPr>
              <a:t>benefit analysis </a:t>
            </a:r>
            <a:r>
              <a:rPr lang="en-US" sz="2900" b="1" dirty="0">
                <a:solidFill>
                  <a:srgbClr val="0070C0"/>
                </a:solidFill>
              </a:rPr>
              <a:t>suggests that these should be converted into </a:t>
            </a:r>
            <a:r>
              <a:rPr lang="en-US" sz="2900" b="1" dirty="0" smtClean="0">
                <a:solidFill>
                  <a:srgbClr val="0070C0"/>
                </a:solidFill>
              </a:rPr>
              <a:t>LLP.</a:t>
            </a:r>
            <a:endParaRPr lang="en-US" sz="2000" b="1" dirty="0" smtClean="0">
              <a:solidFill>
                <a:srgbClr val="0070C0"/>
              </a:solidFill>
            </a:endParaRPr>
          </a:p>
          <a:p>
            <a:pPr algn="just">
              <a:buNone/>
            </a:pPr>
            <a:r>
              <a:rPr lang="en-US" sz="2900" dirty="0" smtClean="0"/>
              <a:t>7</a:t>
            </a:r>
            <a:r>
              <a:rPr lang="en-US" sz="2900" dirty="0"/>
              <a:t>) </a:t>
            </a:r>
            <a:r>
              <a:rPr lang="en-US" sz="2900" b="1" dirty="0">
                <a:solidFill>
                  <a:srgbClr val="0070C0"/>
                </a:solidFill>
              </a:rPr>
              <a:t>However, as per </a:t>
            </a:r>
            <a:r>
              <a:rPr lang="en-US" sz="2900" b="1" dirty="0">
                <a:solidFill>
                  <a:srgbClr val="FF0000"/>
                </a:solidFill>
              </a:rPr>
              <a:t>S</a:t>
            </a:r>
            <a:r>
              <a:rPr lang="en-US" sz="2900" b="1" dirty="0" smtClean="0">
                <a:solidFill>
                  <a:srgbClr val="FF0000"/>
                </a:solidFill>
              </a:rPr>
              <a:t>ec </a:t>
            </a:r>
            <a:r>
              <a:rPr lang="en-US" sz="2900" b="1" dirty="0">
                <a:solidFill>
                  <a:srgbClr val="FF0000"/>
                </a:solidFill>
              </a:rPr>
              <a:t>47(</a:t>
            </a:r>
            <a:r>
              <a:rPr lang="en-US" sz="2900" b="1" dirty="0" err="1">
                <a:solidFill>
                  <a:srgbClr val="FF0000"/>
                </a:solidFill>
              </a:rPr>
              <a:t>xiiib</a:t>
            </a:r>
            <a:r>
              <a:rPr lang="en-US" sz="2900" b="1" dirty="0">
                <a:solidFill>
                  <a:srgbClr val="FF0000"/>
                </a:solidFill>
              </a:rPr>
              <a:t>) of Income tax Act</a:t>
            </a:r>
            <a:r>
              <a:rPr lang="en-US" sz="2900" b="1" dirty="0"/>
              <a:t>,</a:t>
            </a:r>
            <a:r>
              <a:rPr lang="en-US" sz="2900" dirty="0"/>
              <a:t> </a:t>
            </a:r>
            <a:r>
              <a:rPr lang="en-US" sz="2900" b="1" dirty="0">
                <a:solidFill>
                  <a:srgbClr val="0070C0"/>
                </a:solidFill>
              </a:rPr>
              <a:t>for tax neutrality of such conversion , </a:t>
            </a:r>
            <a:r>
              <a:rPr lang="en-US" sz="2900" b="1" dirty="0">
                <a:solidFill>
                  <a:srgbClr val="00B050"/>
                </a:solidFill>
              </a:rPr>
              <a:t>turnover of Pvt Ltd </a:t>
            </a:r>
            <a:r>
              <a:rPr lang="en-US" sz="2900" b="1" dirty="0" smtClean="0">
                <a:solidFill>
                  <a:srgbClr val="00B050"/>
                </a:solidFill>
              </a:rPr>
              <a:t>company</a:t>
            </a:r>
            <a:r>
              <a:rPr lang="en-US" sz="2900" b="1" dirty="0">
                <a:solidFill>
                  <a:srgbClr val="00B050"/>
                </a:solidFill>
              </a:rPr>
              <a:t>  in any of last 3 years must not exceeds 60 lakhs</a:t>
            </a:r>
            <a:r>
              <a:rPr lang="en-US" sz="2900" b="1" dirty="0">
                <a:solidFill>
                  <a:srgbClr val="0070C0"/>
                </a:solidFill>
              </a:rPr>
              <a:t>. So, if turnover exceeds 60 lakhs than such conversion will be subject to income tax.</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50"/>
                </a:solidFill>
                <a:latin typeface="Arial" pitchFamily="34" charset="0"/>
                <a:cs typeface="Arial" pitchFamily="34" charset="0"/>
              </a:rPr>
              <a:t>SHOULD PRIVATE LTD COMPANIES BE CONVERTED INTO PUBLIC LTD COMPANIES  ??</a:t>
            </a:r>
            <a:endParaRPr lang="en-US" sz="3000" dirty="0">
              <a:solidFill>
                <a:srgbClr val="00B050"/>
              </a:solidFill>
              <a:latin typeface="Arial" pitchFamily="34" charset="0"/>
              <a:cs typeface="Arial" pitchFamily="34" charset="0"/>
            </a:endParaRPr>
          </a:p>
        </p:txBody>
      </p:sp>
      <p:sp>
        <p:nvSpPr>
          <p:cNvPr id="3" name="Content Placeholder 2"/>
          <p:cNvSpPr>
            <a:spLocks noGrp="1"/>
          </p:cNvSpPr>
          <p:nvPr>
            <p:ph idx="1"/>
          </p:nvPr>
        </p:nvSpPr>
        <p:spPr>
          <a:xfrm>
            <a:off x="76200" y="1447800"/>
            <a:ext cx="8991600" cy="5410200"/>
          </a:xfrm>
        </p:spPr>
        <p:txBody>
          <a:bodyPr>
            <a:normAutofit lnSpcReduction="10000"/>
          </a:bodyPr>
          <a:lstStyle/>
          <a:p>
            <a:pPr marL="514350" indent="-514350" algn="just">
              <a:buAutoNum type="arabicParenR"/>
            </a:pPr>
            <a:r>
              <a:rPr lang="en-US" sz="3000" b="1" dirty="0" smtClean="0">
                <a:solidFill>
                  <a:srgbClr val="0070C0"/>
                </a:solidFill>
              </a:rPr>
              <a:t>Clause (d) is </a:t>
            </a:r>
            <a:r>
              <a:rPr lang="en-US" sz="3000" dirty="0">
                <a:solidFill>
                  <a:srgbClr val="FF0000"/>
                </a:solidFill>
              </a:rPr>
              <a:t>not applicable </a:t>
            </a:r>
            <a:r>
              <a:rPr lang="en-US" sz="3000" dirty="0" smtClean="0">
                <a:solidFill>
                  <a:srgbClr val="FF0000"/>
                </a:solidFill>
              </a:rPr>
              <a:t>to a company</a:t>
            </a:r>
            <a:r>
              <a:rPr lang="en-US" sz="3000" dirty="0" smtClean="0"/>
              <a:t> </a:t>
            </a:r>
            <a:r>
              <a:rPr lang="en-US" sz="3000" b="1" dirty="0">
                <a:solidFill>
                  <a:srgbClr val="0070C0"/>
                </a:solidFill>
              </a:rPr>
              <a:t>at a general meeting of </a:t>
            </a:r>
            <a:r>
              <a:rPr lang="en-US" sz="3000" b="1" dirty="0" smtClean="0">
                <a:solidFill>
                  <a:srgbClr val="0070C0"/>
                </a:solidFill>
              </a:rPr>
              <a:t>which </a:t>
            </a:r>
            <a:r>
              <a:rPr lang="en-US" sz="3000" dirty="0">
                <a:solidFill>
                  <a:srgbClr val="00B050"/>
                </a:solidFill>
              </a:rPr>
              <a:t>less than </a:t>
            </a:r>
            <a:r>
              <a:rPr lang="en-US" sz="3000" dirty="0" smtClean="0">
                <a:solidFill>
                  <a:srgbClr val="00B050"/>
                </a:solidFill>
              </a:rPr>
              <a:t>25% </a:t>
            </a:r>
            <a:r>
              <a:rPr lang="en-US" sz="3000" b="1" dirty="0">
                <a:solidFill>
                  <a:srgbClr val="0070C0"/>
                </a:solidFill>
              </a:rPr>
              <a:t>of the total voting power </a:t>
            </a:r>
            <a:r>
              <a:rPr lang="en-US" sz="3000" b="1" dirty="0" smtClean="0">
                <a:solidFill>
                  <a:srgbClr val="0070C0"/>
                </a:solidFill>
              </a:rPr>
              <a:t>of Body corporate may </a:t>
            </a:r>
            <a:r>
              <a:rPr lang="en-US" sz="3000" b="1" dirty="0">
                <a:solidFill>
                  <a:srgbClr val="0070C0"/>
                </a:solidFill>
              </a:rPr>
              <a:t>be exercised or controlled by any such director, or by two or more such directors, </a:t>
            </a:r>
            <a:r>
              <a:rPr lang="en-US" sz="3000" b="1" dirty="0" smtClean="0">
                <a:solidFill>
                  <a:srgbClr val="0070C0"/>
                </a:solidFill>
              </a:rPr>
              <a:t>together</a:t>
            </a:r>
          </a:p>
          <a:p>
            <a:pPr marL="514350" indent="-514350" algn="just">
              <a:buAutoNum type="arabicParenR"/>
            </a:pPr>
            <a:endParaRPr lang="en-US" sz="3000" b="1" dirty="0" smtClean="0">
              <a:solidFill>
                <a:srgbClr val="0070C0"/>
              </a:solidFill>
            </a:endParaRPr>
          </a:p>
          <a:p>
            <a:pPr marL="514350" indent="-514350" algn="just">
              <a:buAutoNum type="arabicParenR"/>
            </a:pPr>
            <a:r>
              <a:rPr lang="en-US" sz="3000" b="1" dirty="0" smtClean="0">
                <a:solidFill>
                  <a:srgbClr val="0070C0"/>
                </a:solidFill>
              </a:rPr>
              <a:t>We </a:t>
            </a:r>
            <a:r>
              <a:rPr lang="en-US" sz="3000" b="1" dirty="0">
                <a:solidFill>
                  <a:srgbClr val="0070C0"/>
                </a:solidFill>
              </a:rPr>
              <a:t>can plan accordingly and take </a:t>
            </a:r>
            <a:r>
              <a:rPr lang="en-US" sz="3000" b="1" dirty="0" smtClean="0">
                <a:solidFill>
                  <a:srgbClr val="0070C0"/>
                </a:solidFill>
              </a:rPr>
              <a:t>benefit.</a:t>
            </a:r>
          </a:p>
          <a:p>
            <a:pPr marL="514350" indent="-514350" algn="just">
              <a:buAutoNum type="arabicParenR"/>
            </a:pPr>
            <a:endParaRPr lang="en-US" sz="3000" b="1" dirty="0" smtClean="0">
              <a:solidFill>
                <a:srgbClr val="0070C0"/>
              </a:solidFill>
            </a:endParaRPr>
          </a:p>
          <a:p>
            <a:pPr marL="514350" indent="-514350" algn="just">
              <a:buAutoNum type="arabicParenR"/>
            </a:pPr>
            <a:r>
              <a:rPr lang="en-US" sz="3000" b="1" dirty="0" smtClean="0">
                <a:solidFill>
                  <a:srgbClr val="0070C0"/>
                </a:solidFill>
              </a:rPr>
              <a:t>So</a:t>
            </a:r>
            <a:r>
              <a:rPr lang="en-US" sz="3000" b="1" dirty="0">
                <a:solidFill>
                  <a:srgbClr val="0070C0"/>
                </a:solidFill>
              </a:rPr>
              <a:t>, we can convert our existing Pvt Ltd companies to public Ltd companies and take </a:t>
            </a:r>
            <a:r>
              <a:rPr lang="en-US" sz="3000" b="1" dirty="0" smtClean="0">
                <a:solidFill>
                  <a:srgbClr val="0070C0"/>
                </a:solidFill>
              </a:rPr>
              <a:t>benefits.</a:t>
            </a:r>
          </a:p>
          <a:p>
            <a:pPr marL="514350" indent="-514350" algn="just">
              <a:buNone/>
            </a:pPr>
            <a:r>
              <a:rPr lang="en-US" sz="3000" b="1" dirty="0" smtClean="0">
                <a:solidFill>
                  <a:srgbClr val="0070C0"/>
                </a:solidFill>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title"/>
          </p:nvPr>
        </p:nvSpPr>
        <p:spPr>
          <a:xfrm>
            <a:off x="0" y="-1"/>
            <a:ext cx="9144000" cy="1143001"/>
          </a:xfrm>
        </p:spPr>
        <p:txBody>
          <a:bodyPr>
            <a:normAutofit/>
          </a:bodyPr>
          <a:lstStyle/>
          <a:p>
            <a:pPr eaLnBrk="1" hangingPunct="1"/>
            <a:r>
              <a:rPr lang="en-US" sz="3000" b="1" dirty="0" smtClean="0">
                <a:solidFill>
                  <a:srgbClr val="FF0000"/>
                </a:solidFill>
                <a:latin typeface="Algerian" pitchFamily="82" charset="0"/>
              </a:rPr>
              <a:t>Companies Act, 1956</a:t>
            </a:r>
            <a:r>
              <a:rPr lang="en-US" sz="3000" b="1" dirty="0" smtClean="0">
                <a:solidFill>
                  <a:srgbClr val="00B0F0"/>
                </a:solidFill>
                <a:latin typeface="Algerian" pitchFamily="82" charset="0"/>
              </a:rPr>
              <a:t>          </a:t>
            </a:r>
            <a:r>
              <a:rPr lang="en-US" sz="3000" b="1" dirty="0" smtClean="0">
                <a:solidFill>
                  <a:srgbClr val="FF0000"/>
                </a:solidFill>
                <a:latin typeface="Algerian" pitchFamily="82" charset="0"/>
              </a:rPr>
              <a:t>Companies Act, 2013</a:t>
            </a:r>
            <a:endParaRPr lang="en-IN" sz="3000" b="1" i="1" dirty="0" smtClean="0">
              <a:solidFill>
                <a:srgbClr val="FF0000"/>
              </a:solidFill>
              <a:latin typeface="Algerian" pitchFamily="82" charset="0"/>
            </a:endParaRPr>
          </a:p>
        </p:txBody>
      </p:sp>
      <p:sp>
        <p:nvSpPr>
          <p:cNvPr id="9220" name="Content Placeholder 2"/>
          <p:cNvSpPr txBox="1">
            <a:spLocks/>
          </p:cNvSpPr>
          <p:nvPr/>
        </p:nvSpPr>
        <p:spPr bwMode="auto">
          <a:xfrm>
            <a:off x="0" y="1049338"/>
            <a:ext cx="4419600" cy="5808662"/>
          </a:xfrm>
          <a:prstGeom prst="rect">
            <a:avLst/>
          </a:prstGeom>
          <a:noFill/>
          <a:ln w="9525">
            <a:noFill/>
            <a:miter lim="800000"/>
            <a:headEnd/>
            <a:tailEnd/>
          </a:ln>
        </p:spPr>
        <p:txBody>
          <a:bodyPr/>
          <a:lstStyle/>
          <a:p>
            <a:pPr marL="273050" indent="-273050">
              <a:spcBef>
                <a:spcPct val="20000"/>
              </a:spcBef>
              <a:buClr>
                <a:srgbClr val="C00000"/>
              </a:buClr>
              <a:buSzPct val="150000"/>
              <a:buFont typeface="Arial" charset="0"/>
              <a:buChar char="•"/>
            </a:pPr>
            <a:r>
              <a:rPr lang="en-US" sz="2400" b="1" dirty="0" smtClean="0">
                <a:solidFill>
                  <a:srgbClr val="0070C0"/>
                </a:solidFill>
                <a:latin typeface="Georgia" pitchFamily="18" charset="0"/>
              </a:rPr>
              <a:t>It has 658 Sections, Rules &amp; 15 Schedules</a:t>
            </a:r>
          </a:p>
          <a:p>
            <a:pPr marL="273050" indent="-273050">
              <a:spcBef>
                <a:spcPct val="20000"/>
              </a:spcBef>
              <a:buClr>
                <a:srgbClr val="C00000"/>
              </a:buClr>
              <a:buSzPct val="150000"/>
              <a:buFont typeface="Arial" charset="0"/>
              <a:buChar char="•"/>
            </a:pPr>
            <a:endParaRPr lang="en-US" sz="2400" b="1" dirty="0" smtClean="0">
              <a:solidFill>
                <a:srgbClr val="0070C0"/>
              </a:solidFill>
              <a:latin typeface="Georgia" pitchFamily="18" charset="0"/>
            </a:endParaRPr>
          </a:p>
          <a:p>
            <a:pPr marL="273050" indent="-273050">
              <a:spcBef>
                <a:spcPct val="20000"/>
              </a:spcBef>
              <a:buClr>
                <a:srgbClr val="C00000"/>
              </a:buClr>
              <a:buSzPct val="150000"/>
            </a:pPr>
            <a:endParaRPr lang="en-US" sz="2400" b="1" dirty="0" smtClean="0">
              <a:solidFill>
                <a:srgbClr val="0070C0"/>
              </a:solidFill>
              <a:latin typeface="Georgia" pitchFamily="18" charset="0"/>
            </a:endParaRPr>
          </a:p>
          <a:p>
            <a:pPr marL="273050" indent="-273050">
              <a:spcBef>
                <a:spcPct val="20000"/>
              </a:spcBef>
              <a:buClr>
                <a:srgbClr val="C00000"/>
              </a:buClr>
              <a:buSzPct val="150000"/>
              <a:buFont typeface="Arial" charset="0"/>
              <a:buChar char="•"/>
            </a:pPr>
            <a:r>
              <a:rPr lang="en-US" sz="2400" b="1" dirty="0" smtClean="0">
                <a:solidFill>
                  <a:srgbClr val="0070C0"/>
                </a:solidFill>
                <a:latin typeface="Georgia" pitchFamily="18" charset="0"/>
              </a:rPr>
              <a:t>It </a:t>
            </a:r>
            <a:r>
              <a:rPr lang="en-US" sz="2400" b="1" dirty="0">
                <a:solidFill>
                  <a:srgbClr val="0070C0"/>
                </a:solidFill>
                <a:latin typeface="Georgia" pitchFamily="18" charset="0"/>
              </a:rPr>
              <a:t>was introduced on 1st April, </a:t>
            </a:r>
            <a:r>
              <a:rPr lang="en-US" sz="2400" b="1" dirty="0" smtClean="0">
                <a:solidFill>
                  <a:srgbClr val="0070C0"/>
                </a:solidFill>
                <a:latin typeface="Georgia" pitchFamily="18" charset="0"/>
              </a:rPr>
              <a:t>1956</a:t>
            </a:r>
          </a:p>
          <a:p>
            <a:pPr marL="273050" indent="-273050">
              <a:spcBef>
                <a:spcPct val="20000"/>
              </a:spcBef>
              <a:buClr>
                <a:srgbClr val="C00000"/>
              </a:buClr>
              <a:buSzPct val="150000"/>
              <a:buFont typeface="Arial" charset="0"/>
              <a:buChar char="•"/>
            </a:pPr>
            <a:endParaRPr lang="en-US" sz="2400" b="1" dirty="0" smtClean="0">
              <a:solidFill>
                <a:srgbClr val="0070C0"/>
              </a:solidFill>
              <a:latin typeface="Georgia" pitchFamily="18" charset="0"/>
            </a:endParaRPr>
          </a:p>
          <a:p>
            <a:pPr marL="273050" indent="-273050">
              <a:spcBef>
                <a:spcPct val="20000"/>
              </a:spcBef>
              <a:buClr>
                <a:srgbClr val="C00000"/>
              </a:buClr>
              <a:buSzPct val="150000"/>
              <a:buFont typeface="Arial" charset="0"/>
              <a:buChar char="•"/>
            </a:pPr>
            <a:endParaRPr lang="en-US" sz="2400" b="1" dirty="0" smtClean="0">
              <a:solidFill>
                <a:srgbClr val="0070C0"/>
              </a:solidFill>
              <a:latin typeface="Georgia" pitchFamily="18" charset="0"/>
            </a:endParaRPr>
          </a:p>
          <a:p>
            <a:pPr marL="273050" indent="-273050">
              <a:spcBef>
                <a:spcPct val="20000"/>
              </a:spcBef>
              <a:buClr>
                <a:srgbClr val="C00000"/>
              </a:buClr>
              <a:buSzPct val="150000"/>
              <a:buFont typeface="Arial" charset="0"/>
              <a:buNone/>
            </a:pPr>
            <a:r>
              <a:rPr lang="en-US" sz="2400" dirty="0">
                <a:solidFill>
                  <a:srgbClr val="0070C0"/>
                </a:solidFill>
                <a:latin typeface="Georgia" pitchFamily="18" charset="0"/>
              </a:rPr>
              <a:t>	</a:t>
            </a:r>
            <a:endParaRPr lang="en-US" sz="2400" b="1" dirty="0" smtClean="0">
              <a:solidFill>
                <a:srgbClr val="0070C0"/>
              </a:solidFill>
              <a:latin typeface="Georgia" pitchFamily="18" charset="0"/>
            </a:endParaRPr>
          </a:p>
          <a:p>
            <a:pPr marL="273050" indent="-273050" algn="just">
              <a:spcBef>
                <a:spcPct val="20000"/>
              </a:spcBef>
              <a:buClr>
                <a:srgbClr val="C00000"/>
              </a:buClr>
              <a:buSzPct val="150000"/>
              <a:buFont typeface="Arial" charset="0"/>
              <a:buChar char="•"/>
            </a:pPr>
            <a:r>
              <a:rPr lang="en-US" sz="2400" b="1" dirty="0" smtClean="0">
                <a:solidFill>
                  <a:srgbClr val="0070C0"/>
                </a:solidFill>
                <a:latin typeface="Georgia" pitchFamily="18" charset="0"/>
              </a:rPr>
              <a:t>It </a:t>
            </a:r>
            <a:r>
              <a:rPr lang="en-US" sz="2400" b="1" dirty="0">
                <a:solidFill>
                  <a:srgbClr val="0070C0"/>
                </a:solidFill>
                <a:latin typeface="Georgia" pitchFamily="18" charset="0"/>
              </a:rPr>
              <a:t>extends to the whole of India (except </a:t>
            </a:r>
            <a:r>
              <a:rPr lang="en-US" sz="2400" b="1" dirty="0">
                <a:solidFill>
                  <a:srgbClr val="FF0000"/>
                </a:solidFill>
                <a:latin typeface="Georgia" pitchFamily="18" charset="0"/>
              </a:rPr>
              <a:t>Sikkim</a:t>
            </a:r>
            <a:r>
              <a:rPr lang="en-US" sz="2400" b="1" dirty="0">
                <a:solidFill>
                  <a:srgbClr val="0070C0"/>
                </a:solidFill>
                <a:latin typeface="Georgia" pitchFamily="18" charset="0"/>
              </a:rPr>
              <a:t>- it has its own Companies </a:t>
            </a:r>
            <a:r>
              <a:rPr lang="en-US" sz="2400" b="1" dirty="0" smtClean="0">
                <a:solidFill>
                  <a:srgbClr val="0070C0"/>
                </a:solidFill>
                <a:latin typeface="Georgia" pitchFamily="18" charset="0"/>
              </a:rPr>
              <a:t>Act)</a:t>
            </a:r>
            <a:endParaRPr lang="en-US" sz="2400" b="1" dirty="0">
              <a:solidFill>
                <a:srgbClr val="0070C0"/>
              </a:solidFill>
              <a:latin typeface="Georgia" pitchFamily="18" charset="0"/>
            </a:endParaRPr>
          </a:p>
        </p:txBody>
      </p:sp>
      <p:sp>
        <p:nvSpPr>
          <p:cNvPr id="10" name="Content Placeholder 3"/>
          <p:cNvSpPr txBox="1">
            <a:spLocks/>
          </p:cNvSpPr>
          <p:nvPr/>
        </p:nvSpPr>
        <p:spPr>
          <a:xfrm>
            <a:off x="4724400" y="1051561"/>
            <a:ext cx="4387850" cy="4948237"/>
          </a:xfrm>
          <a:prstGeom prst="rect">
            <a:avLst/>
          </a:prstGeom>
        </p:spPr>
        <p:txBody>
          <a:bodyPr/>
          <a:lstStyle/>
          <a:p>
            <a:pPr marL="274320" indent="-274320" algn="just">
              <a:spcBef>
                <a:spcPct val="20000"/>
              </a:spcBef>
              <a:buClr>
                <a:schemeClr val="accent3"/>
              </a:buClr>
              <a:buSzPct val="95000"/>
              <a:buFont typeface="Wingdings 2"/>
              <a:buChar char=""/>
              <a:defRPr/>
            </a:pPr>
            <a:r>
              <a:rPr lang="en-US" sz="2400" b="1" dirty="0" smtClean="0">
                <a:solidFill>
                  <a:srgbClr val="0070C0"/>
                </a:solidFill>
                <a:latin typeface="Georgia" pitchFamily="18" charset="0"/>
              </a:rPr>
              <a:t>The Act has 470 Sections</a:t>
            </a:r>
            <a:r>
              <a:rPr lang="en-US" sz="2400" dirty="0" smtClean="0">
                <a:solidFill>
                  <a:srgbClr val="0070C0"/>
                </a:solidFill>
                <a:latin typeface="Georgia" pitchFamily="18" charset="0"/>
              </a:rPr>
              <a:t> </a:t>
            </a:r>
            <a:r>
              <a:rPr lang="en-US" sz="2400" b="1" dirty="0" smtClean="0">
                <a:solidFill>
                  <a:srgbClr val="FF0000"/>
                </a:solidFill>
                <a:latin typeface="Georgia" pitchFamily="18" charset="0"/>
              </a:rPr>
              <a:t>(309 pages)</a:t>
            </a:r>
            <a:r>
              <a:rPr lang="en-US" sz="2400" dirty="0" smtClean="0">
                <a:latin typeface="Georgia" pitchFamily="18" charset="0"/>
              </a:rPr>
              <a:t>, </a:t>
            </a:r>
            <a:r>
              <a:rPr lang="en-US" sz="2400" b="1" dirty="0" smtClean="0">
                <a:solidFill>
                  <a:srgbClr val="0070C0"/>
                </a:solidFill>
                <a:latin typeface="Georgia" pitchFamily="18" charset="0"/>
              </a:rPr>
              <a:t>29 chapters, 7 Schedules &amp; 29 rules</a:t>
            </a:r>
            <a:r>
              <a:rPr lang="en-US" sz="2400" dirty="0" smtClean="0">
                <a:solidFill>
                  <a:srgbClr val="0070C0"/>
                </a:solidFill>
                <a:latin typeface="Georgia" pitchFamily="18" charset="0"/>
              </a:rPr>
              <a:t> </a:t>
            </a:r>
            <a:r>
              <a:rPr lang="en-US" sz="2400" dirty="0" smtClean="0">
                <a:solidFill>
                  <a:srgbClr val="FF0000"/>
                </a:solidFill>
                <a:latin typeface="Georgia" pitchFamily="18" charset="0"/>
              </a:rPr>
              <a:t>(</a:t>
            </a:r>
            <a:r>
              <a:rPr lang="en-US" sz="2400" b="1" dirty="0" smtClean="0">
                <a:solidFill>
                  <a:srgbClr val="FF0000"/>
                </a:solidFill>
                <a:latin typeface="Georgia" pitchFamily="18" charset="0"/>
              </a:rPr>
              <a:t>338 pages)</a:t>
            </a:r>
            <a:r>
              <a:rPr lang="en-US" sz="2400" dirty="0" smtClean="0">
                <a:latin typeface="Georgia" pitchFamily="18" charset="0"/>
              </a:rPr>
              <a:t> </a:t>
            </a:r>
            <a:endParaRPr lang="en-US" sz="2400" b="1" dirty="0" smtClean="0">
              <a:solidFill>
                <a:srgbClr val="FF0000"/>
              </a:solidFill>
              <a:latin typeface="Georgia" pitchFamily="18" charset="0"/>
            </a:endParaRPr>
          </a:p>
          <a:p>
            <a:pPr marL="274320" indent="-274320" algn="just" fontAlgn="auto">
              <a:spcBef>
                <a:spcPct val="20000"/>
              </a:spcBef>
              <a:spcAft>
                <a:spcPts val="0"/>
              </a:spcAft>
              <a:buClr>
                <a:schemeClr val="accent3"/>
              </a:buClr>
              <a:buSzPct val="95000"/>
              <a:buFont typeface="Wingdings 2"/>
              <a:buChar char=""/>
              <a:defRPr/>
            </a:pPr>
            <a:r>
              <a:rPr lang="en-US" sz="2400" b="1" dirty="0" smtClean="0">
                <a:solidFill>
                  <a:srgbClr val="FF0000"/>
                </a:solidFill>
                <a:latin typeface="Georgia" pitchFamily="18" charset="0"/>
              </a:rPr>
              <a:t>98</a:t>
            </a:r>
            <a:r>
              <a:rPr lang="en-US" sz="2400" dirty="0" smtClean="0">
                <a:latin typeface="Georgia" pitchFamily="18" charset="0"/>
              </a:rPr>
              <a:t> </a:t>
            </a:r>
            <a:r>
              <a:rPr lang="en-US" sz="2400" b="1" dirty="0" smtClean="0">
                <a:solidFill>
                  <a:srgbClr val="0070C0"/>
                </a:solidFill>
                <a:latin typeface="Georgia" pitchFamily="18" charset="0"/>
              </a:rPr>
              <a:t>Sections has been notified w.e.f. 12</a:t>
            </a:r>
            <a:r>
              <a:rPr lang="en-US" sz="2400" b="1" baseline="30000" dirty="0" smtClean="0">
                <a:solidFill>
                  <a:srgbClr val="0070C0"/>
                </a:solidFill>
                <a:latin typeface="Georgia" pitchFamily="18" charset="0"/>
              </a:rPr>
              <a:t>th</a:t>
            </a:r>
            <a:r>
              <a:rPr lang="en-US" sz="2400" b="1" dirty="0" smtClean="0">
                <a:solidFill>
                  <a:srgbClr val="0070C0"/>
                </a:solidFill>
                <a:latin typeface="Georgia" pitchFamily="18" charset="0"/>
              </a:rPr>
              <a:t> September, 2013 &amp; </a:t>
            </a:r>
            <a:r>
              <a:rPr lang="en-US" sz="2400" b="1" dirty="0" smtClean="0">
                <a:solidFill>
                  <a:srgbClr val="FF0000"/>
                </a:solidFill>
                <a:latin typeface="Georgia" pitchFamily="18" charset="0"/>
              </a:rPr>
              <a:t>282 </a:t>
            </a:r>
            <a:r>
              <a:rPr lang="en-US" sz="2400" b="1" dirty="0" smtClean="0">
                <a:solidFill>
                  <a:srgbClr val="0070C0"/>
                </a:solidFill>
                <a:latin typeface="Georgia" pitchFamily="18" charset="0"/>
              </a:rPr>
              <a:t>sec. has been notified w.e.f. </a:t>
            </a:r>
            <a:r>
              <a:rPr lang="en-US" sz="2400" b="1" dirty="0" smtClean="0">
                <a:solidFill>
                  <a:srgbClr val="FF0000"/>
                </a:solidFill>
                <a:latin typeface="Georgia" pitchFamily="18" charset="0"/>
              </a:rPr>
              <a:t>1</a:t>
            </a:r>
            <a:r>
              <a:rPr lang="en-US" sz="2400" b="1" baseline="30000" dirty="0" smtClean="0">
                <a:solidFill>
                  <a:srgbClr val="FF0000"/>
                </a:solidFill>
                <a:latin typeface="Georgia" pitchFamily="18" charset="0"/>
              </a:rPr>
              <a:t>st</a:t>
            </a:r>
            <a:r>
              <a:rPr lang="en-US" sz="2400" b="1" dirty="0" smtClean="0">
                <a:solidFill>
                  <a:srgbClr val="FF0000"/>
                </a:solidFill>
                <a:latin typeface="Georgia" pitchFamily="18" charset="0"/>
              </a:rPr>
              <a:t> April, 2014.</a:t>
            </a:r>
          </a:p>
          <a:p>
            <a:pPr marL="274320" indent="-274320" algn="just" fontAlgn="auto">
              <a:spcBef>
                <a:spcPct val="20000"/>
              </a:spcBef>
              <a:spcAft>
                <a:spcPts val="0"/>
              </a:spcAft>
              <a:buClr>
                <a:schemeClr val="accent3"/>
              </a:buClr>
              <a:buSzPct val="95000"/>
              <a:buFont typeface="Wingdings 2"/>
              <a:buChar char=""/>
              <a:defRPr/>
            </a:pPr>
            <a:endParaRPr lang="en-US" sz="2400" b="1" dirty="0" smtClean="0">
              <a:latin typeface="Georgia" pitchFamily="18" charset="0"/>
            </a:endParaRPr>
          </a:p>
          <a:p>
            <a:pPr marL="274320" indent="-274320" fontAlgn="auto">
              <a:spcBef>
                <a:spcPct val="20000"/>
              </a:spcBef>
              <a:spcAft>
                <a:spcPts val="0"/>
              </a:spcAft>
              <a:buClr>
                <a:schemeClr val="accent3"/>
              </a:buClr>
              <a:buSzPct val="95000"/>
              <a:buFont typeface="Wingdings 2"/>
              <a:buChar char=""/>
              <a:defRPr/>
            </a:pPr>
            <a:r>
              <a:rPr lang="en-US" sz="2400" b="1" dirty="0" smtClean="0">
                <a:solidFill>
                  <a:srgbClr val="0070C0"/>
                </a:solidFill>
                <a:latin typeface="Georgia" pitchFamily="18" charset="0"/>
              </a:rPr>
              <a:t>It </a:t>
            </a:r>
            <a:r>
              <a:rPr lang="en-US" sz="2400" b="1" dirty="0">
                <a:solidFill>
                  <a:srgbClr val="0070C0"/>
                </a:solidFill>
                <a:latin typeface="Georgia" pitchFamily="18" charset="0"/>
              </a:rPr>
              <a:t>applies to the whole of India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LOAN AND INVESTMENT BY A COMPANY(sec 186)</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066800"/>
            <a:ext cx="8991600" cy="5562600"/>
          </a:xfrm>
        </p:spPr>
        <p:txBody>
          <a:bodyPr>
            <a:noAutofit/>
          </a:bodyPr>
          <a:lstStyle/>
          <a:p>
            <a:pPr marL="608076" indent="-571500" algn="just" eaLnBrk="1" fontAlgn="auto" hangingPunct="1">
              <a:spcAft>
                <a:spcPts val="0"/>
              </a:spcAft>
              <a:buClrTx/>
              <a:buFont typeface="Wingdings" pitchFamily="2" charset="2"/>
              <a:buChar char="Ø"/>
              <a:defRPr/>
            </a:pPr>
            <a:r>
              <a:rPr lang="en-US" sz="2600" b="1" dirty="0" smtClean="0">
                <a:solidFill>
                  <a:srgbClr val="0070C0"/>
                </a:solidFill>
                <a:latin typeface="+mj-lt"/>
                <a:cs typeface="Times New Roman" pitchFamily="18" charset="0"/>
              </a:rPr>
              <a:t>According to section 186 without prejudice of the provisions contained in this Act, a company shall unless otherwise prescribed, make investment through not more than </a:t>
            </a:r>
            <a:r>
              <a:rPr lang="en-US" sz="2600" dirty="0" smtClean="0">
                <a:solidFill>
                  <a:srgbClr val="FF0000"/>
                </a:solidFill>
                <a:latin typeface="+mj-lt"/>
                <a:cs typeface="Times New Roman" pitchFamily="18" charset="0"/>
              </a:rPr>
              <a:t>two layers of investment companies</a:t>
            </a:r>
            <a:r>
              <a:rPr lang="en-US" sz="2600" dirty="0" smtClean="0">
                <a:latin typeface="+mj-lt"/>
                <a:cs typeface="Times New Roman" pitchFamily="18" charset="0"/>
              </a:rPr>
              <a:t>;</a:t>
            </a:r>
          </a:p>
          <a:p>
            <a:pPr marL="608076" indent="-571500" algn="just" eaLnBrk="1" fontAlgn="auto" hangingPunct="1">
              <a:spcAft>
                <a:spcPts val="0"/>
              </a:spcAft>
              <a:buClrTx/>
              <a:buFont typeface="Wingdings 2" pitchFamily="18" charset="2"/>
              <a:buNone/>
              <a:defRPr/>
            </a:pPr>
            <a:r>
              <a:rPr lang="en-US" sz="2600" dirty="0" smtClean="0">
                <a:latin typeface="+mj-lt"/>
                <a:cs typeface="Times New Roman" pitchFamily="18" charset="0"/>
              </a:rPr>
              <a:t>	</a:t>
            </a:r>
            <a:r>
              <a:rPr lang="en-US" sz="2600" b="1" dirty="0" smtClean="0">
                <a:solidFill>
                  <a:srgbClr val="0070C0"/>
                </a:solidFill>
                <a:latin typeface="+mj-lt"/>
                <a:cs typeface="Times New Roman" pitchFamily="18" charset="0"/>
              </a:rPr>
              <a:t>Provided that provisions of this sub-section shall not affect:</a:t>
            </a:r>
          </a:p>
          <a:p>
            <a:pPr marL="608076" indent="-571500" algn="just" eaLnBrk="1" fontAlgn="auto" hangingPunct="1">
              <a:spcAft>
                <a:spcPts val="0"/>
              </a:spcAft>
              <a:buClrTx/>
              <a:buFont typeface="+mj-lt"/>
              <a:buAutoNum type="alphaLcParenR"/>
              <a:defRPr/>
            </a:pPr>
            <a:r>
              <a:rPr lang="en-US" sz="2600" b="1" dirty="0" smtClean="0">
                <a:solidFill>
                  <a:srgbClr val="0070C0"/>
                </a:solidFill>
                <a:latin typeface="+mj-lt"/>
                <a:cs typeface="Times New Roman" pitchFamily="18" charset="0"/>
              </a:rPr>
              <a:t>A company from acquiring any other company incorporated in a country outside India if such other company has investment subsidiaries beyond two layers as per the laws of such country;</a:t>
            </a:r>
          </a:p>
          <a:p>
            <a:pPr marL="608076" indent="-571500" algn="just" eaLnBrk="1" fontAlgn="auto" hangingPunct="1">
              <a:spcAft>
                <a:spcPts val="0"/>
              </a:spcAft>
              <a:buClrTx/>
              <a:buFont typeface="+mj-lt"/>
              <a:buAutoNum type="alphaLcParenR"/>
              <a:defRPr/>
            </a:pPr>
            <a:r>
              <a:rPr lang="en-US" sz="2600" b="1" dirty="0" smtClean="0">
                <a:solidFill>
                  <a:srgbClr val="0070C0"/>
                </a:solidFill>
                <a:latin typeface="+mj-lt"/>
                <a:cs typeface="Times New Roman" pitchFamily="18" charset="0"/>
              </a:rPr>
              <a:t>A subsidiary company from having any investment subsidiary for the purposes of meeting the requirements under any law or under any rule or regulation framed under any law for the time being in force.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LOAN AND INVESTMENT BY A COMPANY(sec 186)</a:t>
            </a:r>
            <a:endParaRPr lang="en-IN" sz="3000" b="1" dirty="0" smtClean="0">
              <a:solidFill>
                <a:srgbClr val="00B0F0"/>
              </a:solidFill>
              <a:latin typeface="Algerian" pitchFamily="82" charset="0"/>
              <a:cs typeface="Times New Roman" pitchFamily="18" charset="0"/>
            </a:endParaRPr>
          </a:p>
        </p:txBody>
      </p:sp>
      <p:sp>
        <p:nvSpPr>
          <p:cNvPr id="66563" name="Content Placeholder 1"/>
          <p:cNvSpPr>
            <a:spLocks noGrp="1"/>
          </p:cNvSpPr>
          <p:nvPr>
            <p:ph idx="1"/>
          </p:nvPr>
        </p:nvSpPr>
        <p:spPr>
          <a:xfrm>
            <a:off x="76200" y="1295400"/>
            <a:ext cx="8991600" cy="5562600"/>
          </a:xfrm>
        </p:spPr>
        <p:txBody>
          <a:bodyPr>
            <a:normAutofit/>
          </a:bodyPr>
          <a:lstStyle/>
          <a:p>
            <a:pPr marL="608013" indent="-571500" algn="just" eaLnBrk="1" hangingPunct="1">
              <a:buClrTx/>
              <a:buFont typeface="Wingdings" pitchFamily="2" charset="2"/>
              <a:buChar char="Ø"/>
            </a:pPr>
            <a:r>
              <a:rPr lang="en-US" sz="3000" dirty="0" smtClean="0">
                <a:solidFill>
                  <a:srgbClr val="FF0000"/>
                </a:solidFill>
                <a:latin typeface="+mj-lt"/>
                <a:cs typeface="Times New Roman" pitchFamily="18" charset="0"/>
              </a:rPr>
              <a:t>No company</a:t>
            </a:r>
            <a:r>
              <a:rPr lang="en-US" sz="3000" dirty="0" smtClean="0">
                <a:latin typeface="+mj-lt"/>
                <a:cs typeface="Times New Roman" pitchFamily="18" charset="0"/>
              </a:rPr>
              <a:t> </a:t>
            </a:r>
            <a:r>
              <a:rPr lang="en-US" sz="3000" b="1" dirty="0" smtClean="0">
                <a:solidFill>
                  <a:srgbClr val="0070C0"/>
                </a:solidFill>
                <a:latin typeface="+mj-lt"/>
                <a:cs typeface="Times New Roman" pitchFamily="18" charset="0"/>
              </a:rPr>
              <a:t>shall directly or indirectly-</a:t>
            </a:r>
          </a:p>
          <a:p>
            <a:pPr marL="608013" indent="-571500" algn="just" eaLnBrk="1" hangingPunct="1">
              <a:buClrTx/>
              <a:buFont typeface="Franklin Gothic Book" pitchFamily="34" charset="0"/>
              <a:buAutoNum type="alphaLcParenR"/>
            </a:pPr>
            <a:r>
              <a:rPr lang="en-US" sz="3000" b="1" dirty="0" smtClean="0">
                <a:solidFill>
                  <a:srgbClr val="0070C0"/>
                </a:solidFill>
                <a:latin typeface="+mj-lt"/>
                <a:cs typeface="Times New Roman" pitchFamily="18" charset="0"/>
              </a:rPr>
              <a:t>give any loan to any person or other body corporate;</a:t>
            </a:r>
          </a:p>
          <a:p>
            <a:pPr marL="608013" indent="-571500" algn="just" eaLnBrk="1" hangingPunct="1">
              <a:buClrTx/>
              <a:buFont typeface="Franklin Gothic Book" pitchFamily="34" charset="0"/>
              <a:buAutoNum type="alphaLcParenR"/>
            </a:pPr>
            <a:r>
              <a:rPr lang="en-US" sz="3000" b="1" dirty="0" smtClean="0">
                <a:solidFill>
                  <a:srgbClr val="0070C0"/>
                </a:solidFill>
                <a:latin typeface="+mj-lt"/>
                <a:cs typeface="Times New Roman" pitchFamily="18" charset="0"/>
              </a:rPr>
              <a:t>give any guarantee or provide security in connection with a loan to any other body corporate or person; and</a:t>
            </a:r>
          </a:p>
          <a:p>
            <a:pPr marL="608013" indent="-571500" algn="just" eaLnBrk="1" hangingPunct="1">
              <a:buClrTx/>
              <a:buFont typeface="Franklin Gothic Book" pitchFamily="34" charset="0"/>
              <a:buAutoNum type="alphaLcParenR"/>
            </a:pPr>
            <a:r>
              <a:rPr lang="en-US" sz="3000" b="1" dirty="0" smtClean="0">
                <a:solidFill>
                  <a:srgbClr val="0070C0"/>
                </a:solidFill>
                <a:latin typeface="+mj-lt"/>
                <a:cs typeface="Times New Roman" pitchFamily="18" charset="0"/>
              </a:rPr>
              <a:t>acquire by way of subscription, purchase or otherwise, the securities of any other body corporate,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cs typeface="Times New Roman" pitchFamily="18" charset="0"/>
              </a:rPr>
              <a:t>LOAN AND INVESTMENT BY A COMPANY(sec 186)</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0" y="1295400"/>
            <a:ext cx="8991600" cy="5562600"/>
          </a:xfrm>
        </p:spPr>
        <p:txBody>
          <a:bodyPr>
            <a:normAutofit/>
          </a:bodyPr>
          <a:lstStyle/>
          <a:p>
            <a:pPr marL="530225" indent="-530225" algn="just" eaLnBrk="1" fontAlgn="auto" hangingPunct="1">
              <a:spcAft>
                <a:spcPts val="0"/>
              </a:spcAft>
              <a:buClrTx/>
              <a:buFont typeface="Wingdings 2" pitchFamily="18" charset="2"/>
              <a:buNone/>
              <a:defRPr/>
            </a:pPr>
            <a:r>
              <a:rPr lang="en-US" sz="3000" dirty="0" smtClean="0">
                <a:latin typeface="+mj-lt"/>
                <a:cs typeface="Times New Roman" pitchFamily="18" charset="0"/>
              </a:rPr>
              <a:t>	</a:t>
            </a:r>
            <a:r>
              <a:rPr lang="en-US" sz="3000" dirty="0" smtClean="0">
                <a:solidFill>
                  <a:srgbClr val="FF0000"/>
                </a:solidFill>
                <a:latin typeface="+mj-lt"/>
                <a:cs typeface="Times New Roman" pitchFamily="18" charset="0"/>
              </a:rPr>
              <a:t>exceeding 60% of its paid-up share capital, free reserve and securities premium account or 100% of its free reserves and securities premium account, whichever is more</a:t>
            </a:r>
            <a:r>
              <a:rPr lang="en-US" sz="3000" dirty="0" smtClean="0">
                <a:latin typeface="+mj-lt"/>
                <a:cs typeface="Times New Roman" pitchFamily="18" charset="0"/>
              </a:rPr>
              <a:t>.</a:t>
            </a:r>
          </a:p>
          <a:p>
            <a:pPr marL="530225" indent="-530225" algn="just" eaLnBrk="1" fontAlgn="auto" hangingPunct="1">
              <a:spcAft>
                <a:spcPts val="0"/>
              </a:spcAft>
              <a:buClrTx/>
              <a:buFont typeface="Wingdings 2" pitchFamily="18" charset="2"/>
              <a:buNone/>
              <a:defRPr/>
            </a:pPr>
            <a:endParaRPr lang="en-US" sz="3000" dirty="0" smtClean="0">
              <a:latin typeface="+mj-lt"/>
              <a:cs typeface="Times New Roman" pitchFamily="18" charset="0"/>
            </a:endParaRPr>
          </a:p>
          <a:p>
            <a:pPr marL="530225" indent="-530225" algn="just" eaLnBrk="1" fontAlgn="auto" hangingPunct="1">
              <a:spcAft>
                <a:spcPts val="0"/>
              </a:spcAft>
              <a:buClrTx/>
              <a:buFont typeface="Wingdings" pitchFamily="2" charset="2"/>
              <a:buChar char="Ø"/>
              <a:defRPr/>
            </a:pPr>
            <a:r>
              <a:rPr lang="en-US" sz="3000" b="1" dirty="0" smtClean="0">
                <a:solidFill>
                  <a:srgbClr val="0070C0"/>
                </a:solidFill>
                <a:latin typeface="+mj-lt"/>
                <a:cs typeface="Times New Roman" pitchFamily="18" charset="0"/>
              </a:rPr>
              <a:t>Where the giving of any loan or guarantee or providing any security or the acquisition under sub-section (2) exceeds the limits specified in that sub-section, </a:t>
            </a:r>
            <a:r>
              <a:rPr lang="en-US" sz="3000" b="1" dirty="0" smtClean="0">
                <a:solidFill>
                  <a:srgbClr val="FF0000"/>
                </a:solidFill>
                <a:latin typeface="+mj-lt"/>
                <a:cs typeface="Times New Roman" pitchFamily="18" charset="0"/>
              </a:rPr>
              <a:t>prior approval</a:t>
            </a:r>
            <a:r>
              <a:rPr lang="en-US" sz="3000" b="1" dirty="0" smtClean="0">
                <a:solidFill>
                  <a:srgbClr val="0070C0"/>
                </a:solidFill>
                <a:latin typeface="+mj-lt"/>
                <a:cs typeface="Times New Roman" pitchFamily="18" charset="0"/>
              </a:rPr>
              <a:t> by means of a </a:t>
            </a:r>
            <a:r>
              <a:rPr lang="en-US" sz="3000" b="1" dirty="0" smtClean="0">
                <a:solidFill>
                  <a:srgbClr val="FF0000"/>
                </a:solidFill>
                <a:latin typeface="+mj-lt"/>
                <a:cs typeface="Times New Roman" pitchFamily="18" charset="0"/>
              </a:rPr>
              <a:t>special resolution</a:t>
            </a:r>
            <a:r>
              <a:rPr lang="en-US" sz="3000" b="1" dirty="0" smtClean="0">
                <a:latin typeface="+mj-lt"/>
                <a:cs typeface="Times New Roman" pitchFamily="18" charset="0"/>
              </a:rPr>
              <a:t> </a:t>
            </a:r>
            <a:r>
              <a:rPr lang="en-US" sz="3000" b="1" dirty="0" smtClean="0">
                <a:solidFill>
                  <a:srgbClr val="0070C0"/>
                </a:solidFill>
                <a:latin typeface="+mj-lt"/>
                <a:cs typeface="Times New Roman" pitchFamily="18" charset="0"/>
              </a:rPr>
              <a:t>passed at a GM shall be necessary.</a:t>
            </a:r>
          </a:p>
          <a:p>
            <a:pPr marL="0" indent="0" algn="just" eaLnBrk="1" fontAlgn="auto" hangingPunct="1">
              <a:spcAft>
                <a:spcPts val="0"/>
              </a:spcAft>
              <a:buClrTx/>
              <a:buFont typeface="Wingdings 2" pitchFamily="18" charset="2"/>
              <a:buNone/>
              <a:defRPr/>
            </a:pPr>
            <a:endParaRPr lang="en-US" sz="3000" dirty="0" smtClean="0">
              <a:latin typeface="+mj-lt"/>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cs typeface="Times New Roman" pitchFamily="18" charset="0"/>
              </a:rPr>
              <a:t>DEFINITION OF “DEPOSIT”</a:t>
            </a:r>
            <a:br>
              <a:rPr lang="en-US" sz="3000" b="1" dirty="0" smtClean="0">
                <a:solidFill>
                  <a:srgbClr val="00B0F0"/>
                </a:solidFill>
                <a:latin typeface="Algerian" pitchFamily="82" charset="0"/>
                <a:cs typeface="Times New Roman" pitchFamily="18" charset="0"/>
              </a:rPr>
            </a:br>
            <a:r>
              <a:rPr lang="en-US" sz="3000" b="1" spc="-150" dirty="0" smtClean="0">
                <a:solidFill>
                  <a:srgbClr val="00B0F0"/>
                </a:solidFill>
                <a:latin typeface="Algerian" pitchFamily="82" charset="0"/>
                <a:cs typeface="Times New Roman" pitchFamily="18" charset="0"/>
              </a:rPr>
              <a:t> [Sec. 2(31)] UNDER CO Act, </a:t>
            </a:r>
            <a:r>
              <a:rPr lang="en-US" sz="3000" b="1" spc="-150" dirty="0" smtClean="0">
                <a:solidFill>
                  <a:srgbClr val="FF0000"/>
                </a:solidFill>
                <a:latin typeface="Algerian" pitchFamily="82" charset="0"/>
                <a:cs typeface="Times New Roman" pitchFamily="18" charset="0"/>
              </a:rPr>
              <a:t>2013</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219200"/>
            <a:ext cx="8915400" cy="5638800"/>
          </a:xfrm>
        </p:spPr>
        <p:txBody>
          <a:bodyPr>
            <a:noAutofit/>
          </a:bodyPr>
          <a:lstStyle/>
          <a:p>
            <a:r>
              <a:rPr lang="en-US" sz="3300" b="1" spc="-150" dirty="0" smtClean="0">
                <a:solidFill>
                  <a:srgbClr val="0070C0"/>
                </a:solidFill>
                <a:cs typeface="Times New Roman" pitchFamily="18" charset="0"/>
              </a:rPr>
              <a:t>“D</a:t>
            </a:r>
            <a:r>
              <a:rPr lang="en-US" sz="3600" dirty="0" smtClean="0">
                <a:solidFill>
                  <a:srgbClr val="0070C0"/>
                </a:solidFill>
              </a:rPr>
              <a:t>eposit” </a:t>
            </a:r>
            <a:r>
              <a:rPr lang="en-US" sz="3600" dirty="0" smtClean="0">
                <a:solidFill>
                  <a:srgbClr val="FF0000"/>
                </a:solidFill>
              </a:rPr>
              <a:t>includes</a:t>
            </a:r>
            <a:r>
              <a:rPr lang="en-US" sz="3600" dirty="0" smtClean="0">
                <a:solidFill>
                  <a:srgbClr val="0070C0"/>
                </a:solidFill>
              </a:rPr>
              <a:t>:</a:t>
            </a:r>
          </a:p>
          <a:p>
            <a:r>
              <a:rPr lang="en-US" sz="3600" dirty="0" smtClean="0">
                <a:solidFill>
                  <a:srgbClr val="0070C0"/>
                </a:solidFill>
              </a:rPr>
              <a:t> any receipt of money by way of deposit or </a:t>
            </a:r>
            <a:r>
              <a:rPr lang="en-US" sz="3600" b="1" u="sng" dirty="0" smtClean="0">
                <a:solidFill>
                  <a:srgbClr val="FF0000"/>
                </a:solidFill>
              </a:rPr>
              <a:t>loan </a:t>
            </a:r>
            <a:r>
              <a:rPr lang="en-US" sz="3600" dirty="0" smtClean="0">
                <a:solidFill>
                  <a:srgbClr val="0070C0"/>
                </a:solidFill>
              </a:rPr>
              <a:t>or in any other form by a company, </a:t>
            </a:r>
          </a:p>
          <a:p>
            <a:r>
              <a:rPr lang="en-US" sz="3600" dirty="0" smtClean="0">
                <a:solidFill>
                  <a:srgbClr val="0070C0"/>
                </a:solidFill>
              </a:rPr>
              <a:t>but </a:t>
            </a:r>
            <a:r>
              <a:rPr lang="en-US" sz="3600" u="sng" dirty="0" smtClean="0">
                <a:solidFill>
                  <a:srgbClr val="FF0000"/>
                </a:solidFill>
              </a:rPr>
              <a:t>does not include</a:t>
            </a:r>
            <a:r>
              <a:rPr lang="en-US" sz="3600" dirty="0" smtClean="0">
                <a:solidFill>
                  <a:srgbClr val="0070C0"/>
                </a:solidFill>
              </a:rPr>
              <a:t>:</a:t>
            </a:r>
          </a:p>
          <a:p>
            <a:r>
              <a:rPr lang="en-US" sz="3600" dirty="0" smtClean="0">
                <a:solidFill>
                  <a:srgbClr val="0070C0"/>
                </a:solidFill>
              </a:rPr>
              <a:t> such categories of amount as may be prescribed in consultation with the Reserve Bank of India</a:t>
            </a:r>
            <a:endParaRPr lang="en-IN" sz="3300" b="1" spc="-150" dirty="0" smtClean="0">
              <a:solidFill>
                <a:srgbClr val="0070C0"/>
              </a:solidFill>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cs typeface="Times New Roman" pitchFamily="18" charset="0"/>
              </a:rPr>
              <a:t>DEFINITION OF “DEPOSIT”</a:t>
            </a:r>
            <a:br>
              <a:rPr lang="en-US" sz="3000" b="1" dirty="0" smtClean="0">
                <a:solidFill>
                  <a:srgbClr val="00B0F0"/>
                </a:solidFill>
                <a:latin typeface="Algerian" pitchFamily="82" charset="0"/>
                <a:cs typeface="Times New Roman" pitchFamily="18" charset="0"/>
              </a:rPr>
            </a:br>
            <a:r>
              <a:rPr lang="en-US" sz="3000" b="1" spc="-150" dirty="0" smtClean="0">
                <a:solidFill>
                  <a:srgbClr val="00B0F0"/>
                </a:solidFill>
                <a:latin typeface="Algerian" pitchFamily="82" charset="0"/>
                <a:cs typeface="Times New Roman" pitchFamily="18" charset="0"/>
              </a:rPr>
              <a:t> UNDER deposit Rules, </a:t>
            </a:r>
            <a:r>
              <a:rPr lang="en-US" sz="3000" b="1" spc="-150" dirty="0" smtClean="0">
                <a:solidFill>
                  <a:srgbClr val="FF0000"/>
                </a:solidFill>
                <a:latin typeface="Algerian" pitchFamily="82" charset="0"/>
                <a:cs typeface="Times New Roman" pitchFamily="18" charset="0"/>
              </a:rPr>
              <a:t>2014</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219200"/>
            <a:ext cx="8915400" cy="5638800"/>
          </a:xfrm>
        </p:spPr>
        <p:txBody>
          <a:bodyPr>
            <a:noAutofit/>
          </a:bodyPr>
          <a:lstStyle/>
          <a:p>
            <a:r>
              <a:rPr lang="en-US" sz="3600" dirty="0" smtClean="0">
                <a:solidFill>
                  <a:srgbClr val="00B0F0"/>
                </a:solidFill>
              </a:rPr>
              <a:t>“deposit” includes any receipt of money by way of deposit or loan or in any other form, by a company, but </a:t>
            </a:r>
            <a:r>
              <a:rPr lang="en-US" sz="3600" dirty="0" smtClean="0">
                <a:solidFill>
                  <a:srgbClr val="FF0000"/>
                </a:solidFill>
              </a:rPr>
              <a:t>does not include</a:t>
            </a:r>
            <a:r>
              <a:rPr lang="en-US" sz="3600" dirty="0" smtClean="0">
                <a:solidFill>
                  <a:srgbClr val="00B0F0"/>
                </a:solidFill>
              </a:rPr>
              <a:t> – </a:t>
            </a:r>
          </a:p>
          <a:p>
            <a:pPr>
              <a:buNone/>
            </a:pPr>
            <a:r>
              <a:rPr lang="en-US" sz="3600" dirty="0" smtClean="0">
                <a:solidFill>
                  <a:srgbClr val="00B0F0"/>
                </a:solidFill>
              </a:rPr>
              <a:t>    any amount received by a company from any </a:t>
            </a:r>
            <a:r>
              <a:rPr lang="en-US" sz="3600" b="1" dirty="0" smtClean="0">
                <a:solidFill>
                  <a:srgbClr val="FF0000"/>
                </a:solidFill>
              </a:rPr>
              <a:t>other company </a:t>
            </a:r>
          </a:p>
          <a:p>
            <a:pPr>
              <a:buNone/>
            </a:pPr>
            <a:r>
              <a:rPr lang="en-US" sz="3600" dirty="0" smtClean="0">
                <a:solidFill>
                  <a:srgbClr val="00B0F0"/>
                </a:solidFill>
              </a:rPr>
              <a:t>    any amount received from a person who, at the time of the receipt of the amount, was a </a:t>
            </a:r>
            <a:r>
              <a:rPr lang="en-US" sz="3600" b="1" dirty="0" smtClean="0">
                <a:solidFill>
                  <a:srgbClr val="FF0000"/>
                </a:solidFill>
              </a:rPr>
              <a:t>director</a:t>
            </a:r>
            <a:r>
              <a:rPr lang="en-US" sz="3600" b="1" dirty="0" smtClean="0">
                <a:solidFill>
                  <a:srgbClr val="00B0F0"/>
                </a:solidFill>
              </a:rPr>
              <a:t> </a:t>
            </a:r>
            <a:r>
              <a:rPr lang="en-US" sz="3600" dirty="0" smtClean="0">
                <a:solidFill>
                  <a:srgbClr val="00B0F0"/>
                </a:solidFill>
              </a:rPr>
              <a:t>of the company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cs typeface="Times New Roman" pitchFamily="18" charset="0"/>
              </a:rPr>
              <a:t>DEFINITION OF “DEPOSIT”</a:t>
            </a:r>
            <a:br>
              <a:rPr lang="en-US" sz="3000" b="1" dirty="0" smtClean="0">
                <a:solidFill>
                  <a:srgbClr val="00B0F0"/>
                </a:solidFill>
                <a:latin typeface="Algerian" pitchFamily="82" charset="0"/>
                <a:cs typeface="Times New Roman" pitchFamily="18" charset="0"/>
              </a:rPr>
            </a:br>
            <a:r>
              <a:rPr lang="en-US" sz="3000" b="1" spc="-150" dirty="0" smtClean="0">
                <a:solidFill>
                  <a:srgbClr val="00B0F0"/>
                </a:solidFill>
                <a:latin typeface="Algerian" pitchFamily="82" charset="0"/>
                <a:cs typeface="Times New Roman" pitchFamily="18" charset="0"/>
              </a:rPr>
              <a:t> UNDER CO Act, </a:t>
            </a:r>
            <a:r>
              <a:rPr lang="en-US" sz="3000" b="1" spc="-150" dirty="0" smtClean="0">
                <a:solidFill>
                  <a:srgbClr val="FF0000"/>
                </a:solidFill>
                <a:latin typeface="Algerian" pitchFamily="82" charset="0"/>
                <a:cs typeface="Times New Roman" pitchFamily="18" charset="0"/>
              </a:rPr>
              <a:t>1956</a:t>
            </a:r>
            <a:r>
              <a:rPr lang="en-US" sz="3000" b="1" spc="-150" dirty="0" smtClean="0">
                <a:solidFill>
                  <a:srgbClr val="00B0F0"/>
                </a:solidFill>
                <a:latin typeface="Algerian" pitchFamily="82" charset="0"/>
                <a:cs typeface="Times New Roman" pitchFamily="18" charset="0"/>
              </a:rPr>
              <a:t>[</a:t>
            </a:r>
            <a:r>
              <a:rPr lang="en-US" sz="3000" b="1" spc="-150" dirty="0" err="1" smtClean="0">
                <a:solidFill>
                  <a:srgbClr val="00B0F0"/>
                </a:solidFill>
                <a:latin typeface="Algerian" pitchFamily="82" charset="0"/>
                <a:cs typeface="Times New Roman" pitchFamily="18" charset="0"/>
              </a:rPr>
              <a:t>Expl</a:t>
            </a:r>
            <a:r>
              <a:rPr lang="en-US" sz="3000" b="1" spc="-150" dirty="0" smtClean="0">
                <a:solidFill>
                  <a:srgbClr val="00B0F0"/>
                </a:solidFill>
                <a:latin typeface="Algerian" pitchFamily="82" charset="0"/>
                <a:cs typeface="Times New Roman" pitchFamily="18" charset="0"/>
              </a:rPr>
              <a:t>. to Sec. 58A]</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219200"/>
            <a:ext cx="8915400" cy="5638800"/>
          </a:xfrm>
        </p:spPr>
        <p:txBody>
          <a:bodyPr>
            <a:noAutofit/>
          </a:bodyPr>
          <a:lstStyle/>
          <a:p>
            <a:r>
              <a:rPr lang="en-US" sz="3600" b="1" dirty="0" smtClean="0">
                <a:solidFill>
                  <a:srgbClr val="0070C0"/>
                </a:solidFill>
              </a:rPr>
              <a:t>“Deposit" means any deposit of money with, and includes </a:t>
            </a:r>
          </a:p>
          <a:p>
            <a:r>
              <a:rPr lang="en-US" sz="3600" b="1" dirty="0" smtClean="0">
                <a:solidFill>
                  <a:srgbClr val="0070C0"/>
                </a:solidFill>
              </a:rPr>
              <a:t>any amount borrowed by, a company but shall </a:t>
            </a:r>
            <a:r>
              <a:rPr lang="en-US" sz="3600" b="1" dirty="0" smtClean="0">
                <a:solidFill>
                  <a:srgbClr val="FF0000"/>
                </a:solidFill>
              </a:rPr>
              <a:t>not include </a:t>
            </a:r>
            <a:r>
              <a:rPr lang="en-US" sz="3600" b="1" dirty="0" smtClean="0">
                <a:solidFill>
                  <a:srgbClr val="0070C0"/>
                </a:solidFill>
              </a:rPr>
              <a:t>such categories of amount as may be prescribed in consultation with the Reserve Bank of India.</a:t>
            </a:r>
            <a:endParaRPr lang="en-IN" sz="3300" b="1" spc="-150" dirty="0" smtClean="0">
              <a:solidFill>
                <a:srgbClr val="0070C0"/>
              </a:solidFill>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0" y="0"/>
            <a:ext cx="9144000" cy="1143000"/>
          </a:xfrm>
        </p:spPr>
        <p:txBody>
          <a:bodyPr>
            <a:noAutofit/>
          </a:bodyPr>
          <a:lstStyle/>
          <a:p>
            <a:r>
              <a:rPr lang="en-US" sz="2800" b="1" dirty="0" smtClean="0">
                <a:solidFill>
                  <a:srgbClr val="00B0F0"/>
                </a:solidFill>
                <a:latin typeface="Algerian" pitchFamily="82" charset="0"/>
                <a:cs typeface="Times New Roman" pitchFamily="18" charset="0"/>
              </a:rPr>
              <a:t>DEFINITION OF “DEPOSIT”</a:t>
            </a:r>
            <a:br>
              <a:rPr lang="en-US" sz="2800" b="1" dirty="0" smtClean="0">
                <a:solidFill>
                  <a:srgbClr val="00B0F0"/>
                </a:solidFill>
                <a:latin typeface="Algerian" pitchFamily="82" charset="0"/>
                <a:cs typeface="Times New Roman" pitchFamily="18" charset="0"/>
              </a:rPr>
            </a:br>
            <a:r>
              <a:rPr lang="en-US" sz="2800" b="1" spc="-150" dirty="0" smtClean="0">
                <a:solidFill>
                  <a:srgbClr val="00B0F0"/>
                </a:solidFill>
                <a:latin typeface="Algerian" pitchFamily="82" charset="0"/>
                <a:cs typeface="Times New Roman" pitchFamily="18" charset="0"/>
              </a:rPr>
              <a:t> UNDER  Companies (Acceptance of Deposits) Rules, 1975 </a:t>
            </a:r>
            <a:endParaRPr lang="en-IN" sz="28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219200"/>
            <a:ext cx="8915400" cy="5638800"/>
          </a:xfrm>
        </p:spPr>
        <p:txBody>
          <a:bodyPr>
            <a:noAutofit/>
          </a:bodyPr>
          <a:lstStyle/>
          <a:p>
            <a:r>
              <a:rPr lang="en-US" sz="3600" b="1" dirty="0" smtClean="0">
                <a:solidFill>
                  <a:srgbClr val="0070C0"/>
                </a:solidFill>
              </a:rPr>
              <a:t>"deposit" means any deposit of money with, and includes any amount borrowed by, a company, but </a:t>
            </a:r>
            <a:r>
              <a:rPr lang="en-US" sz="3600" b="1" u="sng" dirty="0" smtClean="0">
                <a:solidFill>
                  <a:srgbClr val="FF0000"/>
                </a:solidFill>
              </a:rPr>
              <a:t>does not include</a:t>
            </a:r>
            <a:r>
              <a:rPr lang="en-US" sz="3600" b="1" dirty="0" smtClean="0">
                <a:solidFill>
                  <a:srgbClr val="0070C0"/>
                </a:solidFill>
              </a:rPr>
              <a:t>- </a:t>
            </a:r>
          </a:p>
          <a:p>
            <a:r>
              <a:rPr lang="en-US" sz="3600" b="1" dirty="0" smtClean="0">
                <a:solidFill>
                  <a:srgbClr val="0070C0"/>
                </a:solidFill>
              </a:rPr>
              <a:t>any amount received by a Company from any </a:t>
            </a:r>
            <a:r>
              <a:rPr lang="en-US" sz="3600" b="1" dirty="0" smtClean="0">
                <a:solidFill>
                  <a:srgbClr val="FF0000"/>
                </a:solidFill>
              </a:rPr>
              <a:t>other Company</a:t>
            </a:r>
            <a:r>
              <a:rPr lang="en-US" sz="3600" b="1" dirty="0" smtClean="0">
                <a:solidFill>
                  <a:srgbClr val="0070C0"/>
                </a:solidFill>
              </a:rPr>
              <a:t>. </a:t>
            </a:r>
          </a:p>
          <a:p>
            <a:r>
              <a:rPr lang="en-US" sz="3600" b="1" dirty="0" smtClean="0">
                <a:solidFill>
                  <a:srgbClr val="0070C0"/>
                </a:solidFill>
              </a:rPr>
              <a:t>any amount received by a </a:t>
            </a:r>
            <a:r>
              <a:rPr lang="en-US" sz="3600" b="1" u="sng" dirty="0" smtClean="0">
                <a:solidFill>
                  <a:srgbClr val="FF0000"/>
                </a:solidFill>
              </a:rPr>
              <a:t>private company</a:t>
            </a:r>
            <a:r>
              <a:rPr lang="en-US" sz="3600" b="1" dirty="0" smtClean="0">
                <a:solidFill>
                  <a:srgbClr val="0070C0"/>
                </a:solidFill>
              </a:rPr>
              <a:t> from a person who, at the time of the receipt of the amount, was a </a:t>
            </a:r>
            <a:r>
              <a:rPr lang="en-US" sz="3600" b="1" dirty="0" smtClean="0">
                <a:solidFill>
                  <a:srgbClr val="FF0000"/>
                </a:solidFill>
              </a:rPr>
              <a:t>director, </a:t>
            </a:r>
            <a:r>
              <a:rPr lang="en-US" sz="3600" b="1" u="sng" dirty="0" smtClean="0">
                <a:solidFill>
                  <a:srgbClr val="FF0000"/>
                </a:solidFill>
              </a:rPr>
              <a:t>relative of director or member</a:t>
            </a:r>
          </a:p>
          <a:p>
            <a:endParaRPr lang="en-US" sz="36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b="1" dirty="0" smtClean="0">
                <a:solidFill>
                  <a:srgbClr val="FF0000"/>
                </a:solidFill>
                <a:latin typeface="Algerian" pitchFamily="82" charset="0"/>
                <a:cs typeface="Times New Roman" pitchFamily="18" charset="0"/>
              </a:rPr>
              <a:t>SEC 73:</a:t>
            </a:r>
            <a:r>
              <a:rPr lang="en-US" sz="2600" b="1" u="sng" dirty="0" smtClean="0">
                <a:solidFill>
                  <a:srgbClr val="FF0000"/>
                </a:solidFill>
              </a:rPr>
              <a:t> </a:t>
            </a:r>
            <a:r>
              <a:rPr lang="en-US" sz="2600" b="1" u="sng" dirty="0" smtClean="0">
                <a:solidFill>
                  <a:srgbClr val="00B0F0"/>
                </a:solidFill>
              </a:rPr>
              <a:t>Prohibition on acceptance of deposits from public (Similar to Section 58A of The Companies Act, 1956)</a:t>
            </a:r>
            <a:endParaRPr lang="en-US" sz="2600" dirty="0">
              <a:solidFill>
                <a:srgbClr val="00B0F0"/>
              </a:solidFill>
            </a:endParaRPr>
          </a:p>
        </p:txBody>
      </p:sp>
      <p:sp>
        <p:nvSpPr>
          <p:cNvPr id="3" name="Content Placeholder 2"/>
          <p:cNvSpPr>
            <a:spLocks noGrp="1"/>
          </p:cNvSpPr>
          <p:nvPr>
            <p:ph idx="1"/>
          </p:nvPr>
        </p:nvSpPr>
        <p:spPr/>
        <p:txBody>
          <a:bodyPr>
            <a:normAutofit fontScale="92500" lnSpcReduction="10000"/>
          </a:bodyPr>
          <a:lstStyle/>
          <a:p>
            <a:r>
              <a:rPr lang="en-US" b="1" dirty="0" smtClean="0">
                <a:solidFill>
                  <a:srgbClr val="0070C0"/>
                </a:solidFill>
              </a:rPr>
              <a:t>1) Co., except Banks, NBFC and other specified companies(Public co:100/500cr), shall not invite, accept or renew deposits from </a:t>
            </a:r>
            <a:r>
              <a:rPr lang="en-US" b="1" dirty="0" smtClean="0">
                <a:solidFill>
                  <a:srgbClr val="FF0000"/>
                </a:solidFill>
              </a:rPr>
              <a:t>public.</a:t>
            </a:r>
            <a:r>
              <a:rPr lang="en-US" b="1" dirty="0" smtClean="0">
                <a:solidFill>
                  <a:srgbClr val="0070C0"/>
                </a:solidFill>
              </a:rPr>
              <a:t/>
            </a:r>
            <a:br>
              <a:rPr lang="en-US" b="1" dirty="0" smtClean="0">
                <a:solidFill>
                  <a:srgbClr val="0070C0"/>
                </a:solidFill>
              </a:rPr>
            </a:br>
            <a:r>
              <a:rPr lang="en-US" b="1" dirty="0" smtClean="0">
                <a:solidFill>
                  <a:srgbClr val="0070C0"/>
                </a:solidFill>
              </a:rPr>
              <a:t>2) Co. may, by resolution in GM and subject to prescribed rules &amp; conditions accept deposits from </a:t>
            </a:r>
            <a:r>
              <a:rPr lang="en-US" b="1" dirty="0" smtClean="0">
                <a:solidFill>
                  <a:srgbClr val="FF0000"/>
                </a:solidFill>
              </a:rPr>
              <a:t>members.</a:t>
            </a:r>
          </a:p>
          <a:p>
            <a:r>
              <a:rPr lang="en-US" b="1" dirty="0" smtClean="0">
                <a:solidFill>
                  <a:srgbClr val="0070C0"/>
                </a:solidFill>
              </a:rPr>
              <a:t>3) If co. does not secure deposits then, the deposits shall be termed as “unsecured deposits” and shall be quoted all document related to invitation or acceptance of deposits.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b="1" dirty="0" smtClean="0">
                <a:solidFill>
                  <a:srgbClr val="00B0F0"/>
                </a:solidFill>
                <a:latin typeface="Algerian" pitchFamily="82" charset="0"/>
                <a:cs typeface="Times New Roman" pitchFamily="18" charset="0"/>
              </a:rPr>
              <a:t>SEC 73:</a:t>
            </a:r>
            <a:r>
              <a:rPr lang="en-US" sz="2600" b="1" u="sng" dirty="0" smtClean="0">
                <a:solidFill>
                  <a:srgbClr val="00B0F0"/>
                </a:solidFill>
              </a:rPr>
              <a:t> Prohibition on acceptance of deposits from public (Similar to Section 58A of The Companies Act, 1956)</a:t>
            </a:r>
            <a:endParaRPr lang="en-US" sz="2600" dirty="0">
              <a:solidFill>
                <a:srgbClr val="00B0F0"/>
              </a:solidFill>
            </a:endParaRPr>
          </a:p>
        </p:txBody>
      </p:sp>
      <p:sp>
        <p:nvSpPr>
          <p:cNvPr id="3" name="Content Placeholder 2"/>
          <p:cNvSpPr>
            <a:spLocks noGrp="1"/>
          </p:cNvSpPr>
          <p:nvPr>
            <p:ph idx="1"/>
          </p:nvPr>
        </p:nvSpPr>
        <p:spPr/>
        <p:txBody>
          <a:bodyPr>
            <a:normAutofit/>
          </a:bodyPr>
          <a:lstStyle/>
          <a:p>
            <a:r>
              <a:rPr lang="en-US" b="1" dirty="0" smtClean="0">
                <a:solidFill>
                  <a:srgbClr val="0070C0"/>
                </a:solidFill>
              </a:rPr>
              <a:t>4) Deposits accepted shall be repaid with interest.</a:t>
            </a:r>
          </a:p>
          <a:p>
            <a:r>
              <a:rPr lang="en-US" b="1" dirty="0" smtClean="0">
                <a:solidFill>
                  <a:srgbClr val="0070C0"/>
                </a:solidFill>
              </a:rPr>
              <a:t>5) If co. fails to repay, depositor may apply to </a:t>
            </a:r>
            <a:r>
              <a:rPr lang="en-US" b="1" dirty="0" smtClean="0">
                <a:solidFill>
                  <a:srgbClr val="FF0000"/>
                </a:solidFill>
              </a:rPr>
              <a:t>Tribunal </a:t>
            </a:r>
            <a:r>
              <a:rPr lang="en-US" b="1" dirty="0" smtClean="0">
                <a:solidFill>
                  <a:srgbClr val="0070C0"/>
                </a:solidFill>
              </a:rPr>
              <a:t>for an order directing co. to pay sum due or </a:t>
            </a:r>
            <a:r>
              <a:rPr lang="en-US" b="1" dirty="0" smtClean="0">
                <a:solidFill>
                  <a:srgbClr val="FF0000"/>
                </a:solidFill>
              </a:rPr>
              <a:t>loss incurred.</a:t>
            </a:r>
          </a:p>
          <a:p>
            <a:r>
              <a:rPr lang="en-US" b="1" dirty="0" smtClean="0">
                <a:solidFill>
                  <a:srgbClr val="0070C0"/>
                </a:solidFill>
              </a:rPr>
              <a:t>6) The </a:t>
            </a:r>
            <a:r>
              <a:rPr lang="en-US" b="1" dirty="0" smtClean="0">
                <a:solidFill>
                  <a:srgbClr val="FF0000"/>
                </a:solidFill>
              </a:rPr>
              <a:t>deposit repayment reserve a/c</a:t>
            </a:r>
            <a:r>
              <a:rPr lang="en-US" b="1" dirty="0" smtClean="0">
                <a:solidFill>
                  <a:srgbClr val="0070C0"/>
                </a:solidFill>
              </a:rPr>
              <a:t> shall only be used for repayment of deposits</a:t>
            </a:r>
            <a:endParaRPr lang="en-US" b="1" dirty="0">
              <a:solidFill>
                <a:srgbClr val="0070C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solidFill>
                  <a:srgbClr val="00B0F0"/>
                </a:solidFill>
              </a:rPr>
              <a:t>SEC 74: Repayment of deposits, etc. accepted before commencement of this Act (New Provision)</a:t>
            </a:r>
            <a:endParaRPr lang="en-US" sz="2600" dirty="0">
              <a:solidFill>
                <a:srgbClr val="00B0F0"/>
              </a:solidFill>
            </a:endParaRPr>
          </a:p>
        </p:txBody>
      </p:sp>
      <p:sp>
        <p:nvSpPr>
          <p:cNvPr id="3" name="Content Placeholder 2"/>
          <p:cNvSpPr>
            <a:spLocks noGrp="1"/>
          </p:cNvSpPr>
          <p:nvPr>
            <p:ph idx="1"/>
          </p:nvPr>
        </p:nvSpPr>
        <p:spPr/>
        <p:txBody>
          <a:bodyPr>
            <a:normAutofit lnSpcReduction="10000"/>
          </a:bodyPr>
          <a:lstStyle/>
          <a:p>
            <a:pPr marL="514350" indent="-514350">
              <a:buAutoNum type="arabicParenR"/>
            </a:pPr>
            <a:r>
              <a:rPr lang="en-US" b="1" dirty="0" smtClean="0">
                <a:solidFill>
                  <a:srgbClr val="0070C0"/>
                </a:solidFill>
              </a:rPr>
              <a:t>If deposit or any interest remains unpaid on commencement of this Act, co. shall </a:t>
            </a:r>
            <a:r>
              <a:rPr lang="en-US" b="1" dirty="0" smtClean="0">
                <a:solidFill>
                  <a:srgbClr val="FF0000"/>
                </a:solidFill>
              </a:rPr>
              <a:t>file,</a:t>
            </a:r>
            <a:r>
              <a:rPr lang="en-US" b="1" dirty="0" smtClean="0">
                <a:solidFill>
                  <a:srgbClr val="0070C0"/>
                </a:solidFill>
              </a:rPr>
              <a:t> within 3 months, </a:t>
            </a:r>
            <a:r>
              <a:rPr lang="en-US" b="1" dirty="0" smtClean="0">
                <a:solidFill>
                  <a:srgbClr val="FF0000"/>
                </a:solidFill>
              </a:rPr>
              <a:t>with ROC</a:t>
            </a:r>
            <a:r>
              <a:rPr lang="en-US" b="1" dirty="0" smtClean="0">
                <a:solidFill>
                  <a:srgbClr val="0070C0"/>
                </a:solidFill>
              </a:rPr>
              <a:t> a statement(</a:t>
            </a:r>
            <a:r>
              <a:rPr lang="en-US" b="1" dirty="0" smtClean="0"/>
              <a:t>Form DPT-4)</a:t>
            </a:r>
            <a:r>
              <a:rPr lang="en-US" b="1" dirty="0" smtClean="0">
                <a:solidFill>
                  <a:srgbClr val="0070C0"/>
                </a:solidFill>
              </a:rPr>
              <a:t> of all deposits accepted &amp; sums remaining unpaid and repay the dues within 1 year or due date, whichever is earlier.</a:t>
            </a:r>
          </a:p>
          <a:p>
            <a:pPr marL="514350" indent="-514350">
              <a:buAutoNum type="arabicParenR"/>
            </a:pPr>
            <a:r>
              <a:rPr lang="en-US" b="1" dirty="0" smtClean="0">
                <a:solidFill>
                  <a:srgbClr val="FF0000"/>
                </a:solidFill>
              </a:rPr>
              <a:t>Tribunal</a:t>
            </a:r>
            <a:r>
              <a:rPr lang="en-US" b="1" dirty="0" smtClean="0">
                <a:solidFill>
                  <a:srgbClr val="0070C0"/>
                </a:solidFill>
              </a:rPr>
              <a:t> may, on application made by co., allow further time to repay the deposit.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2"/>
          <p:cNvSpPr>
            <a:spLocks noGrp="1"/>
          </p:cNvSpPr>
          <p:nvPr>
            <p:ph type="title"/>
          </p:nvPr>
        </p:nvSpPr>
        <p:spPr>
          <a:xfrm>
            <a:off x="0" y="0"/>
            <a:ext cx="9144000" cy="1143000"/>
          </a:xfrm>
        </p:spPr>
        <p:txBody>
          <a:bodyPr>
            <a:normAutofit/>
          </a:bodyPr>
          <a:lstStyle/>
          <a:p>
            <a:pPr algn="ctr" eaLnBrk="1" hangingPunct="1"/>
            <a:r>
              <a:rPr lang="en-US" sz="2700" b="1" dirty="0" smtClean="0">
                <a:solidFill>
                  <a:srgbClr val="00B050"/>
                </a:solidFill>
                <a:latin typeface="Algerian" pitchFamily="82" charset="0"/>
                <a:cs typeface="Times New Roman" pitchFamily="18" charset="0"/>
              </a:rPr>
              <a:t>Relevant provisions</a:t>
            </a:r>
            <a:endParaRPr lang="en-IN" sz="27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rmAutofit/>
          </a:bodyPr>
          <a:lstStyle/>
          <a:p>
            <a:pPr algn="just"/>
            <a:r>
              <a:rPr lang="en-US" b="1" u="sng" dirty="0" smtClean="0">
                <a:solidFill>
                  <a:srgbClr val="FF0000"/>
                </a:solidFill>
                <a:latin typeface="Times New Roman" pitchFamily="18" charset="0"/>
                <a:cs typeface="Times New Roman" pitchFamily="18" charset="0"/>
              </a:rPr>
              <a:t>SEC 185</a:t>
            </a:r>
          </a:p>
          <a:p>
            <a:pPr algn="just"/>
            <a:r>
              <a:rPr lang="en-US" b="1" u="sng" dirty="0" smtClean="0">
                <a:solidFill>
                  <a:srgbClr val="FF0000"/>
                </a:solidFill>
                <a:latin typeface="Times New Roman" pitchFamily="18" charset="0"/>
                <a:cs typeface="Times New Roman" pitchFamily="18" charset="0"/>
              </a:rPr>
              <a:t>SEC 186</a:t>
            </a:r>
          </a:p>
          <a:p>
            <a:pPr algn="just"/>
            <a:r>
              <a:rPr lang="en-US" b="1" u="sng" dirty="0" smtClean="0">
                <a:solidFill>
                  <a:srgbClr val="FF0000"/>
                </a:solidFill>
                <a:latin typeface="Times New Roman" pitchFamily="18" charset="0"/>
                <a:cs typeface="Times New Roman" pitchFamily="18" charset="0"/>
              </a:rPr>
              <a:t>CHAPTER V &amp; ITS RULES</a:t>
            </a:r>
            <a:r>
              <a:rPr lang="en-US" b="1" dirty="0" smtClean="0">
                <a:solidFill>
                  <a:srgbClr val="002060"/>
                </a:solidFill>
                <a:latin typeface="Times New Roman" pitchFamily="18" charset="0"/>
                <a:cs typeface="Times New Roman" pitchFamily="18" charset="0"/>
              </a:rPr>
              <a:t>:</a:t>
            </a:r>
          </a:p>
          <a:p>
            <a:pPr algn="just">
              <a:buNone/>
            </a:pPr>
            <a:r>
              <a:rPr lang="en-US" b="1" dirty="0" smtClean="0">
                <a:solidFill>
                  <a:srgbClr val="002060"/>
                </a:solidFill>
                <a:latin typeface="Times New Roman" pitchFamily="18" charset="0"/>
                <a:cs typeface="Times New Roman" pitchFamily="18" charset="0"/>
              </a:rPr>
              <a:t>    </a:t>
            </a:r>
            <a:r>
              <a:rPr lang="en-US" b="1" dirty="0" smtClean="0">
                <a:solidFill>
                  <a:srgbClr val="00B0F0"/>
                </a:solidFill>
                <a:latin typeface="Times New Roman" pitchFamily="18" charset="0"/>
                <a:cs typeface="Times New Roman" pitchFamily="18" charset="0"/>
              </a:rPr>
              <a:t>SEC 73 TO SEC 76 &amp;</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solidFill>
                  <a:srgbClr val="00B0F0"/>
                </a:solidFill>
              </a:rPr>
              <a:t>SEC 74: Repayment of deposits, etc. accepted before commencement of this Act (New Provision)</a:t>
            </a:r>
            <a:endParaRPr lang="en-US" sz="2600" dirty="0">
              <a:solidFill>
                <a:srgbClr val="00B0F0"/>
              </a:solidFill>
            </a:endParaRPr>
          </a:p>
        </p:txBody>
      </p:sp>
      <p:sp>
        <p:nvSpPr>
          <p:cNvPr id="3" name="Content Placeholder 2"/>
          <p:cNvSpPr>
            <a:spLocks noGrp="1"/>
          </p:cNvSpPr>
          <p:nvPr>
            <p:ph idx="1"/>
          </p:nvPr>
        </p:nvSpPr>
        <p:spPr/>
        <p:txBody>
          <a:bodyPr>
            <a:normAutofit/>
          </a:bodyPr>
          <a:lstStyle/>
          <a:p>
            <a:pPr marL="514350" indent="-514350" algn="ctr">
              <a:buNone/>
            </a:pPr>
            <a:r>
              <a:rPr lang="en-US" b="1" u="sng" dirty="0" smtClean="0">
                <a:solidFill>
                  <a:srgbClr val="0070C0"/>
                </a:solidFill>
              </a:rPr>
              <a:t>Penalty  </a:t>
            </a:r>
          </a:p>
          <a:p>
            <a:pPr marL="514350" indent="-514350">
              <a:buNone/>
            </a:pPr>
            <a:r>
              <a:rPr lang="en-US" b="1" u="sng" dirty="0" smtClean="0">
                <a:solidFill>
                  <a:srgbClr val="0070C0"/>
                </a:solidFill>
              </a:rPr>
              <a:t>A) Company</a:t>
            </a:r>
            <a:r>
              <a:rPr lang="en-US" b="1" dirty="0" smtClean="0">
                <a:solidFill>
                  <a:srgbClr val="0070C0"/>
                </a:solidFill>
              </a:rPr>
              <a:t> – </a:t>
            </a:r>
            <a:r>
              <a:rPr lang="en-US" dirty="0" smtClean="0">
                <a:solidFill>
                  <a:srgbClr val="0070C0"/>
                </a:solidFill>
              </a:rPr>
              <a:t>shall pay deposit and interest along with fine Rs. </a:t>
            </a:r>
            <a:r>
              <a:rPr lang="en-US" b="1" dirty="0" smtClean="0">
                <a:solidFill>
                  <a:srgbClr val="FF0000"/>
                </a:solidFill>
              </a:rPr>
              <a:t>1 </a:t>
            </a:r>
            <a:r>
              <a:rPr lang="en-US" b="1" dirty="0" err="1" smtClean="0">
                <a:solidFill>
                  <a:srgbClr val="FF0000"/>
                </a:solidFill>
              </a:rPr>
              <a:t>crore</a:t>
            </a:r>
            <a:r>
              <a:rPr lang="en-US" b="1" dirty="0" smtClean="0">
                <a:solidFill>
                  <a:srgbClr val="FF0000"/>
                </a:solidFill>
              </a:rPr>
              <a:t> </a:t>
            </a:r>
            <a:r>
              <a:rPr lang="en-US" dirty="0" smtClean="0">
                <a:solidFill>
                  <a:srgbClr val="0070C0"/>
                </a:solidFill>
              </a:rPr>
              <a:t>to Rs. 10 </a:t>
            </a:r>
            <a:r>
              <a:rPr lang="en-US" dirty="0" err="1" smtClean="0">
                <a:solidFill>
                  <a:srgbClr val="0070C0"/>
                </a:solidFill>
              </a:rPr>
              <a:t>crores</a:t>
            </a:r>
            <a:r>
              <a:rPr lang="en-US" dirty="0" smtClean="0">
                <a:solidFill>
                  <a:srgbClr val="0070C0"/>
                </a:solidFill>
              </a:rPr>
              <a:t> &amp;</a:t>
            </a:r>
          </a:p>
          <a:p>
            <a:pPr marL="514350" indent="-514350">
              <a:buNone/>
            </a:pPr>
            <a:endParaRPr lang="en-US" b="1" u="sng" dirty="0" smtClean="0">
              <a:solidFill>
                <a:srgbClr val="0070C0"/>
              </a:solidFill>
            </a:endParaRPr>
          </a:p>
          <a:p>
            <a:pPr marL="514350" indent="-514350">
              <a:buNone/>
            </a:pPr>
            <a:r>
              <a:rPr lang="en-US" b="1" u="sng" dirty="0" smtClean="0">
                <a:solidFill>
                  <a:srgbClr val="0070C0"/>
                </a:solidFill>
              </a:rPr>
              <a:t>B) Officer in default</a:t>
            </a:r>
            <a:r>
              <a:rPr lang="en-US" b="1" dirty="0" smtClean="0">
                <a:solidFill>
                  <a:srgbClr val="0070C0"/>
                </a:solidFill>
              </a:rPr>
              <a:t> -</a:t>
            </a:r>
            <a:r>
              <a:rPr lang="en-US" dirty="0" smtClean="0">
                <a:solidFill>
                  <a:srgbClr val="0070C0"/>
                </a:solidFill>
              </a:rPr>
              <a:t> Imprisonment </a:t>
            </a:r>
            <a:r>
              <a:rPr lang="en-US" dirty="0" err="1" smtClean="0">
                <a:solidFill>
                  <a:srgbClr val="0070C0"/>
                </a:solidFill>
              </a:rPr>
              <a:t>upto</a:t>
            </a:r>
            <a:r>
              <a:rPr lang="en-US" dirty="0" smtClean="0">
                <a:solidFill>
                  <a:srgbClr val="0070C0"/>
                </a:solidFill>
              </a:rPr>
              <a:t> 7 years or fine Rs. </a:t>
            </a:r>
            <a:r>
              <a:rPr lang="en-US" b="1" dirty="0" smtClean="0">
                <a:solidFill>
                  <a:srgbClr val="FF0000"/>
                </a:solidFill>
              </a:rPr>
              <a:t>25 </a:t>
            </a:r>
            <a:r>
              <a:rPr lang="en-US" b="1" dirty="0" err="1" smtClean="0">
                <a:solidFill>
                  <a:srgbClr val="FF0000"/>
                </a:solidFill>
              </a:rPr>
              <a:t>Lakhs</a:t>
            </a:r>
            <a:r>
              <a:rPr lang="en-US" b="1" dirty="0" smtClean="0">
                <a:solidFill>
                  <a:srgbClr val="FF0000"/>
                </a:solidFill>
              </a:rPr>
              <a:t> </a:t>
            </a:r>
            <a:r>
              <a:rPr lang="en-US" dirty="0" smtClean="0">
                <a:solidFill>
                  <a:srgbClr val="0070C0"/>
                </a:solidFill>
              </a:rPr>
              <a:t>to Rs. 2 </a:t>
            </a:r>
            <a:r>
              <a:rPr lang="en-US" dirty="0" err="1" smtClean="0">
                <a:solidFill>
                  <a:srgbClr val="0070C0"/>
                </a:solidFill>
              </a:rPr>
              <a:t>Crores</a:t>
            </a:r>
            <a:r>
              <a:rPr lang="en-US" dirty="0" smtClean="0">
                <a:solidFill>
                  <a:srgbClr val="0070C0"/>
                </a:solidFill>
              </a:rPr>
              <a:t>, or both</a:t>
            </a:r>
            <a:endParaRPr lang="en-US" b="1" dirty="0">
              <a:solidFill>
                <a:srgbClr val="0070C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solidFill>
                  <a:srgbClr val="FF0000"/>
                </a:solidFill>
              </a:rPr>
              <a:t>SEC 76:  Acceptance of deposits from public by certain Companies</a:t>
            </a:r>
            <a:endParaRPr lang="en-US" sz="2600" dirty="0">
              <a:solidFill>
                <a:srgbClr val="FF0000"/>
              </a:solidFill>
            </a:endParaRPr>
          </a:p>
        </p:txBody>
      </p:sp>
      <p:sp>
        <p:nvSpPr>
          <p:cNvPr id="3" name="Content Placeholder 2"/>
          <p:cNvSpPr>
            <a:spLocks noGrp="1"/>
          </p:cNvSpPr>
          <p:nvPr>
            <p:ph idx="1"/>
          </p:nvPr>
        </p:nvSpPr>
        <p:spPr/>
        <p:txBody>
          <a:bodyPr>
            <a:normAutofit/>
          </a:bodyPr>
          <a:lstStyle/>
          <a:p>
            <a:r>
              <a:rPr lang="en-US" sz="4000" b="1" i="1" dirty="0" smtClean="0">
                <a:solidFill>
                  <a:srgbClr val="0070C0"/>
                </a:solidFill>
              </a:rPr>
              <a:t>This new clause provides that a public company having </a:t>
            </a:r>
            <a:r>
              <a:rPr lang="en-US" sz="4000" b="1" i="1" dirty="0" smtClean="0">
                <a:solidFill>
                  <a:srgbClr val="FF0000"/>
                </a:solidFill>
              </a:rPr>
              <a:t>specified net worth or turnover </a:t>
            </a:r>
            <a:r>
              <a:rPr lang="en-US" sz="4000" b="1" i="1" dirty="0" smtClean="0">
                <a:solidFill>
                  <a:srgbClr val="0070C0"/>
                </a:solidFill>
              </a:rPr>
              <a:t>may accept deposits from persons other than its members subject to compliance with Sec 73(2), rules and credit rating.</a:t>
            </a:r>
            <a:endParaRPr lang="en-US" sz="4000" dirty="0">
              <a:solidFill>
                <a:srgbClr val="0070C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solidFill>
                  <a:srgbClr val="FF0000"/>
                </a:solidFill>
              </a:rPr>
              <a:t>Definition of Eligible co : Chapter V Rule</a:t>
            </a:r>
            <a:endParaRPr lang="en-US" sz="2600" dirty="0">
              <a:solidFill>
                <a:srgbClr val="FF0000"/>
              </a:solidFill>
            </a:endParaRPr>
          </a:p>
        </p:txBody>
      </p:sp>
      <p:sp>
        <p:nvSpPr>
          <p:cNvPr id="3" name="Content Placeholder 2"/>
          <p:cNvSpPr>
            <a:spLocks noGrp="1"/>
          </p:cNvSpPr>
          <p:nvPr>
            <p:ph idx="1"/>
          </p:nvPr>
        </p:nvSpPr>
        <p:spPr/>
        <p:txBody>
          <a:bodyPr>
            <a:normAutofit fontScale="62500" lnSpcReduction="20000"/>
          </a:bodyPr>
          <a:lstStyle/>
          <a:p>
            <a:r>
              <a:rPr lang="en-US" sz="4000" b="1" dirty="0" smtClean="0">
                <a:solidFill>
                  <a:srgbClr val="0070C0"/>
                </a:solidFill>
              </a:rPr>
              <a:t>“eligible company” means a </a:t>
            </a:r>
            <a:r>
              <a:rPr lang="en-US" sz="4000" b="1" u="sng" dirty="0" smtClean="0">
                <a:solidFill>
                  <a:srgbClr val="FF0000"/>
                </a:solidFill>
              </a:rPr>
              <a:t>public company </a:t>
            </a:r>
            <a:r>
              <a:rPr lang="en-US" sz="4000" b="1" dirty="0" smtClean="0">
                <a:solidFill>
                  <a:srgbClr val="0070C0"/>
                </a:solidFill>
              </a:rPr>
              <a:t>as referred to in sub-section (1) of section 76, having a </a:t>
            </a:r>
            <a:r>
              <a:rPr lang="en-US" sz="4000" b="1" dirty="0" smtClean="0">
                <a:solidFill>
                  <a:srgbClr val="FF0000"/>
                </a:solidFill>
              </a:rPr>
              <a:t>net worth</a:t>
            </a:r>
            <a:r>
              <a:rPr lang="en-US" sz="4000" b="1" dirty="0" smtClean="0">
                <a:solidFill>
                  <a:srgbClr val="0070C0"/>
                </a:solidFill>
              </a:rPr>
              <a:t> of not less than </a:t>
            </a:r>
            <a:r>
              <a:rPr lang="en-US" sz="4000" b="1" dirty="0" smtClean="0">
                <a:solidFill>
                  <a:srgbClr val="FF0000"/>
                </a:solidFill>
              </a:rPr>
              <a:t>100 </a:t>
            </a:r>
            <a:r>
              <a:rPr lang="en-US" sz="4000" b="1" dirty="0" err="1" smtClean="0">
                <a:solidFill>
                  <a:srgbClr val="FF0000"/>
                </a:solidFill>
              </a:rPr>
              <a:t>crore</a:t>
            </a:r>
            <a:r>
              <a:rPr lang="en-US" sz="4000" b="1" dirty="0" smtClean="0">
                <a:solidFill>
                  <a:srgbClr val="FF0000"/>
                </a:solidFill>
              </a:rPr>
              <a:t> </a:t>
            </a:r>
            <a:r>
              <a:rPr lang="en-US" sz="4000" b="1" dirty="0" smtClean="0">
                <a:solidFill>
                  <a:srgbClr val="0070C0"/>
                </a:solidFill>
              </a:rPr>
              <a:t>rupees or a </a:t>
            </a:r>
            <a:r>
              <a:rPr lang="en-US" sz="4000" b="1" dirty="0" smtClean="0">
                <a:solidFill>
                  <a:srgbClr val="FF0000"/>
                </a:solidFill>
              </a:rPr>
              <a:t>turnover</a:t>
            </a:r>
            <a:r>
              <a:rPr lang="en-US" sz="4000" b="1" dirty="0" smtClean="0">
                <a:solidFill>
                  <a:srgbClr val="0070C0"/>
                </a:solidFill>
              </a:rPr>
              <a:t> of not less than </a:t>
            </a:r>
            <a:r>
              <a:rPr lang="en-US" sz="4000" b="1" dirty="0" smtClean="0">
                <a:solidFill>
                  <a:srgbClr val="FF0000"/>
                </a:solidFill>
              </a:rPr>
              <a:t>500 </a:t>
            </a:r>
            <a:r>
              <a:rPr lang="en-US" sz="4000" b="1" dirty="0" err="1" smtClean="0">
                <a:solidFill>
                  <a:srgbClr val="FF0000"/>
                </a:solidFill>
              </a:rPr>
              <a:t>crore</a:t>
            </a:r>
            <a:r>
              <a:rPr lang="en-US" sz="4000" b="1" dirty="0" smtClean="0">
                <a:solidFill>
                  <a:srgbClr val="0070C0"/>
                </a:solidFill>
              </a:rPr>
              <a:t> rupees and which has obtained the prior consent of the company in general meeting by means of a special resolution and also filed the said resolution with the Registrar of Companies before making any invitation to the Public for acceptance of deposits: </a:t>
            </a:r>
          </a:p>
          <a:p>
            <a:r>
              <a:rPr lang="en-US" sz="4000" b="1" dirty="0" smtClean="0">
                <a:solidFill>
                  <a:srgbClr val="0070C0"/>
                </a:solidFill>
              </a:rPr>
              <a:t>Provided that an eligible company, which is accepting deposits within the limits specified under clause (c) of sub-section (1) of section 180, may accept deposits by means of an ordinary resolution; </a:t>
            </a:r>
            <a:endParaRPr lang="en-US" sz="4000" b="1" dirty="0">
              <a:solidFill>
                <a:srgbClr val="0070C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solidFill>
                  <a:srgbClr val="FF0000"/>
                </a:solidFill>
              </a:rPr>
              <a:t>Deposit Rules, 2014</a:t>
            </a:r>
            <a:endParaRPr lang="en-US" sz="2600" dirty="0">
              <a:solidFill>
                <a:srgbClr val="FF0000"/>
              </a:solidFill>
            </a:endParaRPr>
          </a:p>
        </p:txBody>
      </p:sp>
      <p:sp>
        <p:nvSpPr>
          <p:cNvPr id="3" name="Content Placeholder 2"/>
          <p:cNvSpPr>
            <a:spLocks noGrp="1"/>
          </p:cNvSpPr>
          <p:nvPr>
            <p:ph idx="1"/>
          </p:nvPr>
        </p:nvSpPr>
        <p:spPr/>
        <p:txBody>
          <a:bodyPr>
            <a:normAutofit/>
          </a:bodyPr>
          <a:lstStyle/>
          <a:p>
            <a:r>
              <a:rPr lang="en-US" sz="3600" dirty="0" smtClean="0">
                <a:solidFill>
                  <a:srgbClr val="00B0F0"/>
                </a:solidFill>
              </a:rPr>
              <a:t>No company referred to in sub-section (2) of section 73 and no eligible company shall accept or renew any deposit, which is repayable on </a:t>
            </a:r>
            <a:r>
              <a:rPr lang="en-US" sz="3600" dirty="0" smtClean="0">
                <a:solidFill>
                  <a:srgbClr val="FF0000"/>
                </a:solidFill>
              </a:rPr>
              <a:t>demand </a:t>
            </a:r>
            <a:r>
              <a:rPr lang="en-US" sz="3600" dirty="0" smtClean="0">
                <a:solidFill>
                  <a:srgbClr val="00B0F0"/>
                </a:solidFill>
              </a:rPr>
              <a:t>or upon receiving a </a:t>
            </a:r>
            <a:r>
              <a:rPr lang="en-US" sz="3600" dirty="0" smtClean="0">
                <a:solidFill>
                  <a:srgbClr val="FF0000"/>
                </a:solidFill>
              </a:rPr>
              <a:t>notice </a:t>
            </a:r>
            <a:r>
              <a:rPr lang="en-US" sz="3600" dirty="0" smtClean="0">
                <a:solidFill>
                  <a:srgbClr val="00B0F0"/>
                </a:solidFill>
              </a:rPr>
              <a:t>within a period of less than six months or more than </a:t>
            </a:r>
            <a:r>
              <a:rPr lang="en-US" sz="3600" b="1" dirty="0" smtClean="0">
                <a:solidFill>
                  <a:srgbClr val="FF0000"/>
                </a:solidFill>
              </a:rPr>
              <a:t>thirty-six months</a:t>
            </a:r>
            <a:r>
              <a:rPr lang="en-US" sz="3600" dirty="0" smtClean="0">
                <a:solidFill>
                  <a:srgbClr val="00B0F0"/>
                </a:solidFill>
              </a:rPr>
              <a:t> from the date of acceptance or renewal of such deposit</a:t>
            </a:r>
            <a:endParaRPr lang="en-US" sz="3600" b="1" dirty="0">
              <a:solidFill>
                <a:srgbClr val="00B0F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cs typeface="Times New Roman" pitchFamily="18" charset="0"/>
              </a:rPr>
              <a:t>REPORTING OF FRAUD TO CG</a:t>
            </a:r>
            <a:r>
              <a:rPr lang="en-US" sz="3000" b="1" spc="-150" dirty="0" smtClean="0">
                <a:solidFill>
                  <a:srgbClr val="00B0F0"/>
                </a:solidFill>
                <a:latin typeface="Algerian" pitchFamily="82" charset="0"/>
                <a:cs typeface="Times New Roman" pitchFamily="18" charset="0"/>
              </a:rPr>
              <a:t> [Sec. 143 (12)]</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219200"/>
            <a:ext cx="8915400" cy="5638800"/>
          </a:xfrm>
        </p:spPr>
        <p:txBody>
          <a:bodyPr>
            <a:noAutofit/>
          </a:bodyPr>
          <a:lstStyle/>
          <a:p>
            <a:pPr marL="420624" indent="-384048" algn="just" eaLnBrk="1" fontAlgn="auto" hangingPunct="1">
              <a:spcAft>
                <a:spcPts val="0"/>
              </a:spcAft>
              <a:buClrTx/>
              <a:buNone/>
              <a:defRPr/>
            </a:pPr>
            <a:r>
              <a:rPr lang="en-US" sz="3300" b="1" spc="-150" dirty="0" smtClean="0">
                <a:solidFill>
                  <a:srgbClr val="0070C0"/>
                </a:solidFill>
                <a:cs typeface="Times New Roman" pitchFamily="18" charset="0"/>
              </a:rPr>
              <a:t>If an auditor of a company,</a:t>
            </a:r>
          </a:p>
          <a:p>
            <a:pPr marL="420624" indent="-384048" algn="just" eaLnBrk="1" fontAlgn="auto" hangingPunct="1">
              <a:spcAft>
                <a:spcPts val="0"/>
              </a:spcAft>
              <a:buClrTx/>
              <a:buFont typeface="Wingdings" pitchFamily="2" charset="2"/>
              <a:buChar char="§"/>
              <a:defRPr/>
            </a:pPr>
            <a:r>
              <a:rPr lang="en-US" sz="3300" b="1" spc="-150" dirty="0" smtClean="0">
                <a:solidFill>
                  <a:srgbClr val="0070C0"/>
                </a:solidFill>
                <a:cs typeface="Times New Roman" pitchFamily="18" charset="0"/>
              </a:rPr>
              <a:t>in the course of the performance of his duties as auditor,</a:t>
            </a:r>
          </a:p>
          <a:p>
            <a:pPr marL="420624" indent="-384048" algn="just" eaLnBrk="1" fontAlgn="auto" hangingPunct="1">
              <a:spcAft>
                <a:spcPts val="0"/>
              </a:spcAft>
              <a:buClrTx/>
              <a:buFont typeface="Wingdings" pitchFamily="2" charset="2"/>
              <a:buChar char="§"/>
              <a:defRPr/>
            </a:pPr>
            <a:r>
              <a:rPr lang="en-IN" sz="3300" b="1" spc="-150" dirty="0" smtClean="0">
                <a:solidFill>
                  <a:srgbClr val="0070C0"/>
                </a:solidFill>
                <a:cs typeface="Times New Roman" pitchFamily="18" charset="0"/>
              </a:rPr>
              <a:t>has</a:t>
            </a:r>
            <a:r>
              <a:rPr lang="en-IN" sz="3300" spc="-150" dirty="0" smtClean="0">
                <a:cs typeface="Times New Roman" pitchFamily="18" charset="0"/>
              </a:rPr>
              <a:t>   </a:t>
            </a:r>
            <a:r>
              <a:rPr lang="en-IN" sz="3300" b="1" spc="-150" dirty="0" smtClean="0">
                <a:solidFill>
                  <a:srgbClr val="FF0000"/>
                </a:solidFill>
                <a:cs typeface="Times New Roman" pitchFamily="18" charset="0"/>
              </a:rPr>
              <a:t>reason     to  believe </a:t>
            </a:r>
            <a:r>
              <a:rPr lang="en-IN" sz="3300" spc="-150" dirty="0" smtClean="0">
                <a:cs typeface="Times New Roman" pitchFamily="18" charset="0"/>
              </a:rPr>
              <a:t>   </a:t>
            </a:r>
            <a:r>
              <a:rPr lang="en-IN" sz="3300" b="1" spc="-150" dirty="0" smtClean="0">
                <a:solidFill>
                  <a:srgbClr val="0070C0"/>
                </a:solidFill>
                <a:cs typeface="Times New Roman" pitchFamily="18" charset="0"/>
              </a:rPr>
              <a:t>that   an  offence    involving     fraud    is  being    or  has   been   committed      </a:t>
            </a:r>
            <a:r>
              <a:rPr lang="en-IN" sz="3300" b="1" spc="-150" dirty="0" smtClean="0">
                <a:solidFill>
                  <a:srgbClr val="FF0000"/>
                </a:solidFill>
                <a:cs typeface="Times New Roman" pitchFamily="18" charset="0"/>
              </a:rPr>
              <a:t>against     the   company</a:t>
            </a:r>
          </a:p>
          <a:p>
            <a:pPr marL="420624" indent="-384048" algn="just" eaLnBrk="1" fontAlgn="auto" hangingPunct="1">
              <a:spcAft>
                <a:spcPts val="0"/>
              </a:spcAft>
              <a:buClrTx/>
              <a:buFont typeface="Wingdings" pitchFamily="2" charset="2"/>
              <a:buChar char="§"/>
              <a:defRPr/>
            </a:pPr>
            <a:r>
              <a:rPr lang="en-IN" sz="3300" b="1" spc="-150" dirty="0" smtClean="0">
                <a:solidFill>
                  <a:srgbClr val="FF0000"/>
                </a:solidFill>
                <a:cs typeface="Times New Roman" pitchFamily="18" charset="0"/>
              </a:rPr>
              <a:t>by  officers or  employees    </a:t>
            </a:r>
            <a:r>
              <a:rPr lang="en-IN" sz="3300" b="1" spc="-150" dirty="0" smtClean="0">
                <a:solidFill>
                  <a:srgbClr val="0070C0"/>
                </a:solidFill>
                <a:cs typeface="Times New Roman" pitchFamily="18" charset="0"/>
              </a:rPr>
              <a:t>of the  company, he shall  </a:t>
            </a:r>
            <a:r>
              <a:rPr lang="en-IN" sz="3300" b="1" u="sng" spc="-150" dirty="0" smtClean="0">
                <a:solidFill>
                  <a:srgbClr val="FF0000"/>
                </a:solidFill>
                <a:cs typeface="Times New Roman" pitchFamily="18" charset="0"/>
              </a:rPr>
              <a:t>report </a:t>
            </a:r>
            <a:r>
              <a:rPr lang="en-IN" sz="3300" spc="-150" dirty="0" smtClean="0">
                <a:solidFill>
                  <a:srgbClr val="FF0000"/>
                </a:solidFill>
                <a:cs typeface="Times New Roman" pitchFamily="18" charset="0"/>
              </a:rPr>
              <a:t> </a:t>
            </a:r>
            <a:r>
              <a:rPr lang="en-IN" sz="3300" spc="-150" dirty="0" smtClean="0">
                <a:cs typeface="Times New Roman" pitchFamily="18" charset="0"/>
              </a:rPr>
              <a:t> </a:t>
            </a:r>
            <a:r>
              <a:rPr lang="en-IN" sz="3300" b="1" spc="-150" dirty="0" smtClean="0">
                <a:solidFill>
                  <a:srgbClr val="0070C0"/>
                </a:solidFill>
                <a:cs typeface="Times New Roman" pitchFamily="18" charset="0"/>
              </a:rPr>
              <a:t>the matter   to the  </a:t>
            </a:r>
            <a:r>
              <a:rPr lang="en-IN" sz="3300" b="1" spc="-150" dirty="0" smtClean="0">
                <a:solidFill>
                  <a:srgbClr val="FF0000"/>
                </a:solidFill>
                <a:cs typeface="Times New Roman" pitchFamily="18" charset="0"/>
              </a:rPr>
              <a:t>CG</a:t>
            </a:r>
          </a:p>
          <a:p>
            <a:pPr marL="420624" indent="-384048" algn="just" eaLnBrk="1" fontAlgn="auto" hangingPunct="1">
              <a:spcAft>
                <a:spcPts val="0"/>
              </a:spcAft>
              <a:buClrTx/>
              <a:buFont typeface="Wingdings" pitchFamily="2" charset="2"/>
              <a:buChar char="§"/>
              <a:defRPr/>
            </a:pPr>
            <a:r>
              <a:rPr lang="en-IN" sz="3300" b="1" spc="-150" dirty="0" smtClean="0">
                <a:solidFill>
                  <a:srgbClr val="0070C0"/>
                </a:solidFill>
                <a:cs typeface="Times New Roman" pitchFamily="18" charset="0"/>
              </a:rPr>
              <a:t>Immediately or within  prescribed time  &amp; manner.</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2"/>
          <p:cNvSpPr>
            <a:spLocks noGrp="1"/>
          </p:cNvSpPr>
          <p:nvPr>
            <p:ph type="title"/>
          </p:nvPr>
        </p:nvSpPr>
        <p:spPr>
          <a:xfrm>
            <a:off x="0" y="0"/>
            <a:ext cx="9144000" cy="1143000"/>
          </a:xfrm>
        </p:spPr>
        <p:txBody>
          <a:bodyPr>
            <a:noAutofit/>
          </a:bodyPr>
          <a:lstStyle/>
          <a:p>
            <a:r>
              <a:rPr lang="en-IN" sz="3000" b="1" dirty="0" smtClean="0">
                <a:solidFill>
                  <a:srgbClr val="00B0F0"/>
                </a:solidFill>
                <a:latin typeface="Algerian" pitchFamily="82" charset="0"/>
                <a:cs typeface="Times New Roman" pitchFamily="18" charset="0"/>
              </a:rPr>
              <a:t>NO DUTY OF CONFIDENTIALITY UNDER THE CA  ACT. [SEC. 143(13)]</a:t>
            </a:r>
          </a:p>
        </p:txBody>
      </p:sp>
      <p:sp>
        <p:nvSpPr>
          <p:cNvPr id="55299" name="Content Placeholder 1"/>
          <p:cNvSpPr>
            <a:spLocks noGrp="1"/>
          </p:cNvSpPr>
          <p:nvPr>
            <p:ph idx="1"/>
          </p:nvPr>
        </p:nvSpPr>
        <p:spPr>
          <a:xfrm>
            <a:off x="76200" y="1600200"/>
            <a:ext cx="8991600" cy="5257800"/>
          </a:xfrm>
        </p:spPr>
        <p:txBody>
          <a:bodyPr>
            <a:normAutofit/>
          </a:bodyPr>
          <a:lstStyle/>
          <a:p>
            <a:pPr algn="just" eaLnBrk="1" hangingPunct="1">
              <a:buClrTx/>
              <a:buFont typeface="Wingdings" pitchFamily="2" charset="2"/>
              <a:buChar char="Ø"/>
            </a:pPr>
            <a:r>
              <a:rPr lang="en-IN" sz="3300" b="1" dirty="0" smtClean="0">
                <a:solidFill>
                  <a:srgbClr val="0070C0"/>
                </a:solidFill>
                <a:latin typeface="+mj-lt"/>
                <a:cs typeface="Times New Roman" pitchFamily="18" charset="0"/>
              </a:rPr>
              <a:t>No duty to which an auditor of a company may be subject to </a:t>
            </a:r>
            <a:r>
              <a:rPr lang="en-US" sz="3300" b="1" dirty="0" smtClean="0">
                <a:solidFill>
                  <a:srgbClr val="0070C0"/>
                </a:solidFill>
                <a:latin typeface="+mj-lt"/>
                <a:cs typeface="Times New Roman" pitchFamily="18" charset="0"/>
              </a:rPr>
              <a:t>(</a:t>
            </a:r>
            <a:r>
              <a:rPr lang="en-IN" sz="3300" b="1" i="1" dirty="0" smtClean="0">
                <a:solidFill>
                  <a:srgbClr val="0070C0"/>
                </a:solidFill>
                <a:latin typeface="+mj-lt"/>
                <a:cs typeface="Times New Roman" pitchFamily="18" charset="0"/>
              </a:rPr>
              <a:t>e.g. </a:t>
            </a:r>
            <a:r>
              <a:rPr lang="en-IN" sz="3300" b="1" dirty="0" smtClean="0">
                <a:solidFill>
                  <a:srgbClr val="FF0000"/>
                </a:solidFill>
                <a:latin typeface="+mj-lt"/>
                <a:cs typeface="Times New Roman" pitchFamily="18" charset="0"/>
              </a:rPr>
              <a:t>duty of confidentiality under the CA  Act</a:t>
            </a:r>
            <a:r>
              <a:rPr lang="en-IN" sz="3300" b="1" dirty="0" smtClean="0">
                <a:solidFill>
                  <a:srgbClr val="0070C0"/>
                </a:solidFill>
                <a:latin typeface="+mj-lt"/>
                <a:cs typeface="Times New Roman" pitchFamily="18" charset="0"/>
              </a:rPr>
              <a:t>, 1949) shall be regarded as having been contravened by reason of his reporting the matter as above if it is done in </a:t>
            </a:r>
            <a:r>
              <a:rPr lang="en-IN" sz="3300" b="1" dirty="0" smtClean="0">
                <a:solidFill>
                  <a:srgbClr val="FF0000"/>
                </a:solidFill>
                <a:latin typeface="+mj-lt"/>
                <a:cs typeface="Times New Roman" pitchFamily="18" charset="0"/>
              </a:rPr>
              <a:t>good faith.</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APPLICABLE TO COST &amp; SECRETARIAL AUDITORS (SEC. 143(14)</a:t>
            </a:r>
            <a:endParaRPr lang="en-IN" sz="3000" b="1" dirty="0" smtClean="0">
              <a:solidFill>
                <a:srgbClr val="00B0F0"/>
              </a:solidFill>
              <a:latin typeface="Algerian" pitchFamily="82" charset="0"/>
              <a:cs typeface="Times New Roman" pitchFamily="18" charset="0"/>
            </a:endParaRPr>
          </a:p>
        </p:txBody>
      </p:sp>
      <p:sp>
        <p:nvSpPr>
          <p:cNvPr id="56323" name="Content Placeholder 1"/>
          <p:cNvSpPr>
            <a:spLocks noGrp="1"/>
          </p:cNvSpPr>
          <p:nvPr>
            <p:ph idx="1"/>
          </p:nvPr>
        </p:nvSpPr>
        <p:spPr>
          <a:xfrm>
            <a:off x="76200" y="1600200"/>
            <a:ext cx="8991600" cy="5257800"/>
          </a:xfrm>
        </p:spPr>
        <p:txBody>
          <a:bodyPr>
            <a:normAutofit/>
          </a:bodyPr>
          <a:lstStyle/>
          <a:p>
            <a:pPr algn="just" eaLnBrk="1" hangingPunct="1">
              <a:buClrTx/>
              <a:buFont typeface="Wingdings" pitchFamily="2" charset="2"/>
              <a:buChar char="Ø"/>
            </a:pPr>
            <a:r>
              <a:rPr lang="en-IN" sz="3400" b="1" dirty="0" smtClean="0">
                <a:solidFill>
                  <a:srgbClr val="0070C0"/>
                </a:solidFill>
                <a:latin typeface="+mj-lt"/>
                <a:cs typeface="Times New Roman" pitchFamily="18" charset="0"/>
              </a:rPr>
              <a:t>Section 143(14) extends obligation cast by section 143 mutatis mutandis to: </a:t>
            </a:r>
          </a:p>
          <a:p>
            <a:pPr algn="just" eaLnBrk="1" hangingPunct="1">
              <a:buClrTx/>
              <a:buNone/>
            </a:pPr>
            <a:r>
              <a:rPr lang="en-IN" sz="3400" dirty="0" smtClean="0">
                <a:solidFill>
                  <a:srgbClr val="FF0000"/>
                </a:solidFill>
                <a:latin typeface="+mj-lt"/>
                <a:cs typeface="Times New Roman" pitchFamily="18" charset="0"/>
              </a:rPr>
              <a:t>	</a:t>
            </a:r>
            <a:r>
              <a:rPr lang="en-IN" sz="3400" b="1" dirty="0" smtClean="0">
                <a:solidFill>
                  <a:srgbClr val="FF0000"/>
                </a:solidFill>
                <a:latin typeface="+mj-lt"/>
                <a:cs typeface="Times New Roman" pitchFamily="18" charset="0"/>
              </a:rPr>
              <a:t>Cost Auditors </a:t>
            </a:r>
            <a:r>
              <a:rPr lang="en-IN" sz="3400" b="1" dirty="0" smtClean="0">
                <a:solidFill>
                  <a:srgbClr val="0070C0"/>
                </a:solidFill>
                <a:latin typeface="+mj-lt"/>
                <a:cs typeface="Times New Roman" pitchFamily="18" charset="0"/>
              </a:rPr>
              <a:t>appointed u/s 148 &amp; </a:t>
            </a:r>
          </a:p>
          <a:p>
            <a:pPr algn="just" eaLnBrk="1" hangingPunct="1">
              <a:buClrTx/>
              <a:buNone/>
            </a:pPr>
            <a:r>
              <a:rPr lang="en-IN" sz="3400" dirty="0" smtClean="0">
                <a:solidFill>
                  <a:srgbClr val="FF0000"/>
                </a:solidFill>
                <a:latin typeface="+mj-lt"/>
                <a:cs typeface="Times New Roman" pitchFamily="18" charset="0"/>
              </a:rPr>
              <a:t>	</a:t>
            </a:r>
            <a:r>
              <a:rPr lang="en-IN" sz="3400" b="1" dirty="0" smtClean="0">
                <a:solidFill>
                  <a:srgbClr val="FF0000"/>
                </a:solidFill>
                <a:latin typeface="+mj-lt"/>
                <a:cs typeface="Times New Roman" pitchFamily="18" charset="0"/>
              </a:rPr>
              <a:t>Secretarial Auditors </a:t>
            </a:r>
            <a:r>
              <a:rPr lang="en-IN" sz="3400" b="1" dirty="0" smtClean="0">
                <a:solidFill>
                  <a:srgbClr val="0070C0"/>
                </a:solidFill>
                <a:latin typeface="+mj-lt"/>
                <a:cs typeface="Times New Roman" pitchFamily="18" charset="0"/>
              </a:rPr>
              <a:t>appointed u/s 204.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PENALTY FOR NOT-REPORTING OF FRAUD</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76200" y="1600200"/>
            <a:ext cx="8991600" cy="5257800"/>
          </a:xfrm>
        </p:spPr>
        <p:txBody>
          <a:bodyPr>
            <a:normAutofit/>
          </a:bodyPr>
          <a:lstStyle/>
          <a:p>
            <a:r>
              <a:rPr lang="en-US" sz="3400" b="1" dirty="0" smtClean="0">
                <a:solidFill>
                  <a:srgbClr val="0070C0"/>
                </a:solidFill>
                <a:latin typeface="+mj-lt"/>
                <a:cs typeface="Times New Roman" pitchFamily="18" charset="0"/>
              </a:rPr>
              <a:t>Fine Rs. 1,00,000/- to Rs.</a:t>
            </a:r>
            <a:r>
              <a:rPr lang="en-US" sz="3400" dirty="0" smtClean="0">
                <a:latin typeface="+mj-lt"/>
                <a:cs typeface="Times New Roman" pitchFamily="18" charset="0"/>
              </a:rPr>
              <a:t> </a:t>
            </a:r>
            <a:r>
              <a:rPr lang="en-US" sz="3400" dirty="0" smtClean="0">
                <a:solidFill>
                  <a:srgbClr val="FF0000"/>
                </a:solidFill>
                <a:latin typeface="+mj-lt"/>
                <a:cs typeface="Times New Roman" pitchFamily="18" charset="0"/>
              </a:rPr>
              <a:t>25,00,000/- </a:t>
            </a:r>
          </a:p>
          <a:p>
            <a:pPr>
              <a:buNone/>
            </a:pPr>
            <a:r>
              <a:rPr lang="en-US" sz="3400" dirty="0" smtClean="0">
                <a:latin typeface="+mj-lt"/>
                <a:cs typeface="Times New Roman" pitchFamily="18" charset="0"/>
              </a:rPr>
              <a:t>	</a:t>
            </a:r>
            <a:r>
              <a:rPr lang="en-US" sz="3400" b="1" dirty="0" smtClean="0">
                <a:solidFill>
                  <a:srgbClr val="0070C0"/>
                </a:solidFill>
                <a:latin typeface="+mj-lt"/>
                <a:cs typeface="Times New Roman" pitchFamily="18" charset="0"/>
              </a:rPr>
              <a:t>[Sec. 143 (15)].</a:t>
            </a:r>
            <a:endParaRPr lang="en-US" sz="3400" b="1" dirty="0">
              <a:solidFill>
                <a:srgbClr val="0070C0"/>
              </a:solidFill>
              <a:latin typeface="+mj-l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2"/>
          <p:cNvSpPr>
            <a:spLocks noGrp="1"/>
          </p:cNvSpPr>
          <p:nvPr>
            <p:ph type="title"/>
          </p:nvPr>
        </p:nvSpPr>
        <p:spPr>
          <a:xfrm>
            <a:off x="0" y="0"/>
            <a:ext cx="9144000" cy="1143000"/>
          </a:xfrm>
        </p:spPr>
        <p:txBody>
          <a:bodyPr>
            <a:normAutofit/>
          </a:bodyPr>
          <a:lstStyle/>
          <a:p>
            <a:pPr algn="ctr" eaLnBrk="1" hangingPunct="1"/>
            <a:r>
              <a:rPr lang="en-US" sz="3000" b="1" u="sng" dirty="0" smtClean="0">
                <a:solidFill>
                  <a:srgbClr val="00B0F0"/>
                </a:solidFill>
                <a:latin typeface="Algerian" pitchFamily="82" charset="0"/>
              </a:rPr>
              <a:t>REPORTING OF MATERIAL FRAUD </a:t>
            </a:r>
            <a:br>
              <a:rPr lang="en-US" sz="3000" b="1" u="sng" dirty="0" smtClean="0">
                <a:solidFill>
                  <a:srgbClr val="00B0F0"/>
                </a:solidFill>
                <a:latin typeface="Algerian" pitchFamily="82" charset="0"/>
              </a:rPr>
            </a:br>
            <a:r>
              <a:rPr lang="en-US" sz="3000" b="1" u="sng" dirty="0" smtClean="0">
                <a:solidFill>
                  <a:srgbClr val="00B0F0"/>
                </a:solidFill>
                <a:latin typeface="Algerian" pitchFamily="82" charset="0"/>
              </a:rPr>
              <a:t>[DRAFT RULES 10.10(1)]</a:t>
            </a:r>
            <a:endParaRPr lang="en-IN" sz="3000" b="1" u="sng" dirty="0" smtClean="0">
              <a:solidFill>
                <a:srgbClr val="00B0F0"/>
              </a:solidFill>
              <a:latin typeface="Algerian" pitchFamily="82" charset="0"/>
            </a:endParaRPr>
          </a:p>
        </p:txBody>
      </p:sp>
      <p:sp>
        <p:nvSpPr>
          <p:cNvPr id="2" name="Content Placeholder 1"/>
          <p:cNvSpPr>
            <a:spLocks noGrp="1"/>
          </p:cNvSpPr>
          <p:nvPr>
            <p:ph idx="1"/>
          </p:nvPr>
        </p:nvSpPr>
        <p:spPr>
          <a:xfrm>
            <a:off x="76200" y="1341437"/>
            <a:ext cx="8915400" cy="5516563"/>
          </a:xfrm>
        </p:spPr>
        <p:txBody>
          <a:bodyPr>
            <a:normAutofit/>
          </a:bodyPr>
          <a:lstStyle/>
          <a:p>
            <a:pPr marL="420624" indent="-384048" algn="just" eaLnBrk="1" fontAlgn="auto" hangingPunct="1">
              <a:spcAft>
                <a:spcPts val="0"/>
              </a:spcAft>
              <a:buClrTx/>
              <a:buFont typeface="Wingdings" pitchFamily="2" charset="2"/>
              <a:buChar char="ü"/>
              <a:defRPr/>
            </a:pPr>
            <a:r>
              <a:rPr lang="en-US" sz="3400" b="1" dirty="0" smtClean="0">
                <a:solidFill>
                  <a:srgbClr val="0070C0"/>
                </a:solidFill>
                <a:latin typeface="+mj-lt"/>
                <a:cs typeface="Times New Roman" pitchFamily="18" charset="0"/>
              </a:rPr>
              <a:t>For the purpose of Sec.143(12), in case:</a:t>
            </a:r>
          </a:p>
          <a:p>
            <a:pPr marL="420624" indent="-384048" algn="just" eaLnBrk="1" fontAlgn="auto" hangingPunct="1">
              <a:spcAft>
                <a:spcPts val="0"/>
              </a:spcAft>
              <a:buClrTx/>
              <a:buFont typeface="Wingdings" pitchFamily="2" charset="2"/>
              <a:buChar char="§"/>
              <a:defRPr/>
            </a:pPr>
            <a:r>
              <a:rPr lang="en-US" sz="3400" b="1" dirty="0" smtClean="0">
                <a:solidFill>
                  <a:srgbClr val="0070C0"/>
                </a:solidFill>
                <a:latin typeface="+mj-lt"/>
                <a:cs typeface="Times New Roman" pitchFamily="18" charset="0"/>
              </a:rPr>
              <a:t>the auditor has </a:t>
            </a:r>
            <a:r>
              <a:rPr lang="en-US" sz="3400" b="1" u="sng" dirty="0" smtClean="0">
                <a:solidFill>
                  <a:srgbClr val="0070C0"/>
                </a:solidFill>
                <a:latin typeface="+mj-lt"/>
                <a:cs typeface="Times New Roman" pitchFamily="18" charset="0"/>
              </a:rPr>
              <a:t>sufficient reason and information to believe that an</a:t>
            </a:r>
            <a:r>
              <a:rPr lang="en-US" sz="3400" b="1" dirty="0" smtClean="0">
                <a:solidFill>
                  <a:srgbClr val="0070C0"/>
                </a:solidFill>
                <a:latin typeface="+mj-lt"/>
                <a:cs typeface="Times New Roman" pitchFamily="18" charset="0"/>
              </a:rPr>
              <a:t> </a:t>
            </a:r>
            <a:r>
              <a:rPr lang="en-IN" sz="3400" b="1" dirty="0" smtClean="0">
                <a:solidFill>
                  <a:srgbClr val="0070C0"/>
                </a:solidFill>
                <a:latin typeface="+mj-lt"/>
                <a:cs typeface="Times New Roman" pitchFamily="18" charset="0"/>
              </a:rPr>
              <a:t>offence  involving fraud, is being or has been committed against the company by officers or employees of the  company,    such   fraud </a:t>
            </a:r>
            <a:r>
              <a:rPr lang="en-IN" sz="3400" b="1" i="1" u="sng" dirty="0" smtClean="0">
                <a:solidFill>
                  <a:srgbClr val="0070C0"/>
                </a:solidFill>
                <a:latin typeface="+mj-lt"/>
                <a:cs typeface="Times New Roman" pitchFamily="18" charset="0"/>
              </a:rPr>
              <a:t>is likely </a:t>
            </a:r>
            <a:r>
              <a:rPr lang="en-IN" sz="3400" b="1" u="sng" dirty="0" smtClean="0">
                <a:solidFill>
                  <a:srgbClr val="0070C0"/>
                </a:solidFill>
                <a:latin typeface="+mj-lt"/>
                <a:cs typeface="Times New Roman" pitchFamily="18" charset="0"/>
              </a:rPr>
              <a:t>to </a:t>
            </a:r>
            <a:r>
              <a:rPr lang="en-IN" sz="3400" i="1" u="sng" dirty="0" smtClean="0">
                <a:solidFill>
                  <a:srgbClr val="FF0000"/>
                </a:solidFill>
                <a:latin typeface="+mj-lt"/>
                <a:cs typeface="Times New Roman" pitchFamily="18" charset="0"/>
              </a:rPr>
              <a:t>materially affect</a:t>
            </a:r>
            <a:r>
              <a:rPr lang="en-IN" sz="3400" i="1" dirty="0" smtClean="0">
                <a:latin typeface="+mj-lt"/>
                <a:cs typeface="Times New Roman" pitchFamily="18" charset="0"/>
              </a:rPr>
              <a:t> </a:t>
            </a:r>
            <a:r>
              <a:rPr lang="en-IN" sz="3400" b="1" dirty="0" smtClean="0">
                <a:solidFill>
                  <a:srgbClr val="0070C0"/>
                </a:solidFill>
                <a:latin typeface="+mj-lt"/>
                <a:cs typeface="Times New Roman" pitchFamily="18" charset="0"/>
              </a:rPr>
              <a:t>the company, he shall report the matter to CG within </a:t>
            </a:r>
            <a:r>
              <a:rPr lang="en-IN" sz="3400" dirty="0" smtClean="0">
                <a:solidFill>
                  <a:srgbClr val="FF0000"/>
                </a:solidFill>
                <a:latin typeface="+mj-lt"/>
                <a:cs typeface="Times New Roman" pitchFamily="18" charset="0"/>
              </a:rPr>
              <a:t>30 days</a:t>
            </a:r>
            <a:r>
              <a:rPr lang="en-IN" sz="3400" dirty="0" smtClean="0">
                <a:latin typeface="+mj-lt"/>
                <a:cs typeface="Times New Roman" pitchFamily="18" charset="0"/>
              </a:rPr>
              <a:t>.</a:t>
            </a:r>
            <a:endParaRPr lang="en-IN" sz="3400" u="sng" dirty="0">
              <a:latin typeface="+mj-l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2"/>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cs typeface="Times New Roman" pitchFamily="18" charset="0"/>
              </a:rPr>
              <a:t>REPORT TO AUDIT COMMITTEE/ BOARD ALSO IN PRESCRIBED FORM </a:t>
            </a:r>
            <a:r>
              <a:rPr lang="en-US" sz="3000" b="1" dirty="0" smtClean="0">
                <a:solidFill>
                  <a:srgbClr val="00B0F0"/>
                </a:solidFill>
                <a:latin typeface="Algerian" pitchFamily="82" charset="0"/>
              </a:rPr>
              <a:t>[DRAFT RULES 10.10(1)]</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rmAutofit/>
          </a:bodyPr>
          <a:lstStyle/>
          <a:p>
            <a:pPr marL="420624" indent="-384048" algn="just" eaLnBrk="1" fontAlgn="auto" hangingPunct="1">
              <a:spcAft>
                <a:spcPts val="0"/>
              </a:spcAft>
              <a:buClrTx/>
              <a:buFont typeface="Wingdings" pitchFamily="2" charset="2"/>
              <a:buChar char="Ø"/>
              <a:defRPr/>
            </a:pPr>
            <a:r>
              <a:rPr lang="en-US" sz="3400" b="1" dirty="0" smtClean="0">
                <a:solidFill>
                  <a:srgbClr val="0070C0"/>
                </a:solidFill>
                <a:latin typeface="+mj-lt"/>
                <a:cs typeface="Times New Roman" pitchFamily="18" charset="0"/>
              </a:rPr>
              <a:t>Report shall be in the form of a statement as given in </a:t>
            </a:r>
            <a:r>
              <a:rPr lang="en-US" sz="3400" dirty="0" smtClean="0">
                <a:solidFill>
                  <a:srgbClr val="FF0000"/>
                </a:solidFill>
                <a:latin typeface="+mj-lt"/>
                <a:cs typeface="Times New Roman" pitchFamily="18" charset="0"/>
              </a:rPr>
              <a:t>Form No. 10.3</a:t>
            </a:r>
            <a:r>
              <a:rPr lang="en-US" sz="3400" dirty="0" smtClean="0">
                <a:latin typeface="+mj-lt"/>
                <a:cs typeface="Times New Roman" pitchFamily="18" charset="0"/>
              </a:rPr>
              <a:t>:</a:t>
            </a:r>
          </a:p>
          <a:p>
            <a:pPr marL="420624" indent="-384048" algn="just" eaLnBrk="1" fontAlgn="auto" hangingPunct="1">
              <a:spcAft>
                <a:spcPts val="0"/>
              </a:spcAft>
              <a:buClrTx/>
              <a:buFont typeface="Wingdings" pitchFamily="2" charset="2"/>
              <a:buChar char="Ø"/>
              <a:defRPr/>
            </a:pPr>
            <a:r>
              <a:rPr lang="en-US" sz="3400" b="1" dirty="0" smtClean="0">
                <a:solidFill>
                  <a:srgbClr val="0070C0"/>
                </a:solidFill>
                <a:latin typeface="+mj-lt"/>
                <a:cs typeface="Times New Roman" pitchFamily="18" charset="0"/>
              </a:rPr>
              <a:t>Report to be sent immediately but not later than </a:t>
            </a:r>
            <a:r>
              <a:rPr lang="en-US" sz="3400" dirty="0" smtClean="0">
                <a:solidFill>
                  <a:srgbClr val="FF0000"/>
                </a:solidFill>
                <a:latin typeface="+mj-lt"/>
                <a:cs typeface="Times New Roman" pitchFamily="18" charset="0"/>
              </a:rPr>
              <a:t>30 days</a:t>
            </a:r>
            <a:r>
              <a:rPr lang="en-US" sz="3400" dirty="0" smtClean="0">
                <a:latin typeface="+mj-lt"/>
                <a:cs typeface="Times New Roman" pitchFamily="18" charset="0"/>
              </a:rPr>
              <a:t> </a:t>
            </a:r>
            <a:r>
              <a:rPr lang="en-US" sz="3400" b="1" dirty="0" smtClean="0">
                <a:solidFill>
                  <a:srgbClr val="0070C0"/>
                </a:solidFill>
                <a:latin typeface="+mj-lt"/>
                <a:cs typeface="Times New Roman" pitchFamily="18" charset="0"/>
              </a:rPr>
              <a:t>of his knowledge or information, with a copy,</a:t>
            </a:r>
          </a:p>
          <a:p>
            <a:pPr marL="420624" indent="-384048" algn="just" eaLnBrk="1" fontAlgn="auto" hangingPunct="1">
              <a:spcAft>
                <a:spcPts val="0"/>
              </a:spcAft>
              <a:buClrTx/>
              <a:buFont typeface="Wingdings" pitchFamily="2" charset="2"/>
              <a:buChar char="§"/>
              <a:defRPr/>
            </a:pPr>
            <a:r>
              <a:rPr lang="en-US" sz="3400" b="1" dirty="0" smtClean="0">
                <a:solidFill>
                  <a:srgbClr val="0070C0"/>
                </a:solidFill>
                <a:latin typeface="+mj-lt"/>
                <a:cs typeface="Times New Roman" pitchFamily="18" charset="0"/>
              </a:rPr>
              <a:t>to the </a:t>
            </a:r>
            <a:r>
              <a:rPr lang="en-US" sz="3400" dirty="0" smtClean="0">
                <a:solidFill>
                  <a:srgbClr val="FF0000"/>
                </a:solidFill>
                <a:latin typeface="+mj-lt"/>
                <a:cs typeface="Times New Roman" pitchFamily="18" charset="0"/>
              </a:rPr>
              <a:t>audit committee</a:t>
            </a:r>
            <a:r>
              <a:rPr lang="en-US" sz="3400" dirty="0" smtClean="0">
                <a:latin typeface="+mj-lt"/>
                <a:cs typeface="Times New Roman" pitchFamily="18" charset="0"/>
              </a:rPr>
              <a:t> </a:t>
            </a:r>
            <a:r>
              <a:rPr lang="en-US" sz="3400" b="1" dirty="0" smtClean="0">
                <a:solidFill>
                  <a:srgbClr val="0070C0"/>
                </a:solidFill>
                <a:latin typeface="+mj-lt"/>
                <a:cs typeface="Times New Roman" pitchFamily="18" charset="0"/>
              </a:rPr>
              <a:t>or </a:t>
            </a:r>
          </a:p>
          <a:p>
            <a:pPr marL="420624" indent="-384048" algn="just" eaLnBrk="1" fontAlgn="auto" hangingPunct="1">
              <a:spcAft>
                <a:spcPts val="0"/>
              </a:spcAft>
              <a:buClrTx/>
              <a:buFont typeface="Wingdings" pitchFamily="2" charset="2"/>
              <a:buChar char="§"/>
              <a:defRPr/>
            </a:pPr>
            <a:r>
              <a:rPr lang="en-US" sz="3400" b="1" dirty="0" smtClean="0">
                <a:solidFill>
                  <a:srgbClr val="0070C0"/>
                </a:solidFill>
                <a:latin typeface="+mj-lt"/>
                <a:cs typeface="Times New Roman" pitchFamily="18" charset="0"/>
              </a:rPr>
              <a:t>in case the company has not constituted an audit committee, to the</a:t>
            </a:r>
            <a:r>
              <a:rPr lang="en-US" sz="3400" dirty="0" smtClean="0">
                <a:latin typeface="+mj-lt"/>
                <a:cs typeface="Times New Roman" pitchFamily="18" charset="0"/>
              </a:rPr>
              <a:t> </a:t>
            </a:r>
            <a:r>
              <a:rPr lang="en-US" sz="3400" dirty="0" smtClean="0">
                <a:solidFill>
                  <a:srgbClr val="FF0000"/>
                </a:solidFill>
                <a:latin typeface="+mj-lt"/>
                <a:cs typeface="Times New Roman" pitchFamily="18" charset="0"/>
              </a:rPr>
              <a:t>Board</a:t>
            </a:r>
            <a:r>
              <a:rPr lang="en-US" sz="3400" dirty="0" smtClean="0">
                <a:latin typeface="+mj-lt"/>
                <a:cs typeface="Times New Roman" pitchFamily="18"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2"/>
          <p:cNvSpPr>
            <a:spLocks noGrp="1"/>
          </p:cNvSpPr>
          <p:nvPr>
            <p:ph type="title"/>
          </p:nvPr>
        </p:nvSpPr>
        <p:spPr>
          <a:xfrm>
            <a:off x="0" y="0"/>
            <a:ext cx="9144000" cy="1143000"/>
          </a:xfrm>
        </p:spPr>
        <p:txBody>
          <a:bodyPr>
            <a:normAutofit fontScale="90000"/>
          </a:bodyPr>
          <a:lstStyle/>
          <a:p>
            <a:pPr algn="ctr" eaLnBrk="1" hangingPunct="1"/>
            <a:r>
              <a:rPr lang="en-US" sz="2700" b="1" dirty="0" smtClean="0">
                <a:solidFill>
                  <a:srgbClr val="00B050"/>
                </a:solidFill>
                <a:latin typeface="Algerian" pitchFamily="82" charset="0"/>
                <a:cs typeface="Times New Roman" pitchFamily="18" charset="0"/>
              </a:rPr>
              <a:t>Sec 185: An Anti-business sec </a:t>
            </a:r>
            <a:r>
              <a:rPr lang="en-US" sz="2700" b="1" dirty="0" smtClean="0">
                <a:solidFill>
                  <a:srgbClr val="00B0F0"/>
                </a:solidFill>
                <a:latin typeface="Algerian" pitchFamily="82" charset="0"/>
                <a:cs typeface="Times New Roman" pitchFamily="18" charset="0"/>
              </a:rPr>
              <a:t/>
            </a:r>
            <a:br>
              <a:rPr lang="en-US" sz="2700" b="1" dirty="0" smtClean="0">
                <a:solidFill>
                  <a:srgbClr val="00B0F0"/>
                </a:solidFill>
                <a:latin typeface="Algerian" pitchFamily="82" charset="0"/>
                <a:cs typeface="Times New Roman" pitchFamily="18" charset="0"/>
              </a:rPr>
            </a:br>
            <a:r>
              <a:rPr lang="en-US" sz="2700" b="1" dirty="0" smtClean="0">
                <a:solidFill>
                  <a:srgbClr val="00B0F0"/>
                </a:solidFill>
                <a:latin typeface="Algerian" pitchFamily="82" charset="0"/>
                <a:cs typeface="Times New Roman" pitchFamily="18" charset="0"/>
              </a:rPr>
              <a:t>NO LOAN / SECURITY / GUARANTEE TO DIRECTORS &amp;</a:t>
            </a:r>
            <a:br>
              <a:rPr lang="en-US" sz="2700" b="1" dirty="0" smtClean="0">
                <a:solidFill>
                  <a:srgbClr val="00B0F0"/>
                </a:solidFill>
                <a:latin typeface="Algerian" pitchFamily="82" charset="0"/>
                <a:cs typeface="Times New Roman" pitchFamily="18" charset="0"/>
              </a:rPr>
            </a:br>
            <a:r>
              <a:rPr lang="en-US" sz="2700" b="1" dirty="0" smtClean="0">
                <a:solidFill>
                  <a:srgbClr val="00B0F0"/>
                </a:solidFill>
                <a:latin typeface="Algerian" pitchFamily="82" charset="0"/>
                <a:cs typeface="Times New Roman" pitchFamily="18" charset="0"/>
              </a:rPr>
              <a:t>other PERSONS IN WHOM DIRECTOR IS INTERESTED </a:t>
            </a:r>
            <a:endParaRPr lang="en-IN" sz="27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rmAutofit/>
          </a:bodyPr>
          <a:lstStyle/>
          <a:p>
            <a:pPr algn="just"/>
            <a:r>
              <a:rPr lang="en-US" b="1" dirty="0" smtClean="0">
                <a:solidFill>
                  <a:srgbClr val="0070C0"/>
                </a:solidFill>
              </a:rPr>
              <a:t>No company can directly or </a:t>
            </a:r>
            <a:r>
              <a:rPr lang="en-US" b="1" dirty="0" smtClean="0">
                <a:solidFill>
                  <a:srgbClr val="00B050"/>
                </a:solidFill>
              </a:rPr>
              <a:t>“indirectly”</a:t>
            </a:r>
            <a:r>
              <a:rPr lang="en-US" b="1" dirty="0" smtClean="0">
                <a:solidFill>
                  <a:srgbClr val="0070C0"/>
                </a:solidFill>
              </a:rPr>
              <a:t> advance</a:t>
            </a:r>
            <a:r>
              <a:rPr lang="en-US" dirty="0" smtClean="0">
                <a:solidFill>
                  <a:srgbClr val="0070C0"/>
                </a:solidFill>
              </a:rPr>
              <a:t> </a:t>
            </a:r>
            <a:r>
              <a:rPr lang="en-US" b="1" dirty="0">
                <a:solidFill>
                  <a:srgbClr val="FF0000"/>
                </a:solidFill>
              </a:rPr>
              <a:t>loan </a:t>
            </a:r>
            <a:r>
              <a:rPr lang="en-US" b="1" dirty="0">
                <a:solidFill>
                  <a:srgbClr val="0070C0"/>
                </a:solidFill>
              </a:rPr>
              <a:t>to its “directors” or to</a:t>
            </a:r>
            <a:r>
              <a:rPr lang="en-US" b="1" dirty="0">
                <a:solidFill>
                  <a:srgbClr val="002060"/>
                </a:solidFill>
              </a:rPr>
              <a:t> </a:t>
            </a:r>
            <a:r>
              <a:rPr lang="en-US" b="1" dirty="0">
                <a:solidFill>
                  <a:srgbClr val="FF0000"/>
                </a:solidFill>
              </a:rPr>
              <a:t>“other persons in whom directors are interested</a:t>
            </a:r>
            <a:r>
              <a:rPr lang="en-US" b="1" dirty="0" smtClean="0">
                <a:solidFill>
                  <a:srgbClr val="FF0000"/>
                </a:solidFill>
              </a:rPr>
              <a:t>”.</a:t>
            </a:r>
            <a:endParaRPr lang="en-US" dirty="0"/>
          </a:p>
          <a:p>
            <a:pPr algn="just"/>
            <a:r>
              <a:rPr lang="en-US" b="1" dirty="0" smtClean="0">
                <a:solidFill>
                  <a:srgbClr val="0070C0"/>
                </a:solidFill>
              </a:rPr>
              <a:t>No company can </a:t>
            </a:r>
            <a:r>
              <a:rPr lang="en-US" b="1" dirty="0">
                <a:solidFill>
                  <a:srgbClr val="0070C0"/>
                </a:solidFill>
              </a:rPr>
              <a:t>give any</a:t>
            </a:r>
            <a:r>
              <a:rPr lang="en-US" b="1" dirty="0">
                <a:solidFill>
                  <a:srgbClr val="002060"/>
                </a:solidFill>
              </a:rPr>
              <a:t> </a:t>
            </a:r>
            <a:r>
              <a:rPr lang="en-US" b="1" dirty="0">
                <a:solidFill>
                  <a:srgbClr val="FF0000"/>
                </a:solidFill>
              </a:rPr>
              <a:t>guarantee</a:t>
            </a:r>
            <a:r>
              <a:rPr lang="en-US" dirty="0"/>
              <a:t> </a:t>
            </a:r>
            <a:r>
              <a:rPr lang="en-US" b="1" dirty="0">
                <a:solidFill>
                  <a:srgbClr val="0070C0"/>
                </a:solidFill>
              </a:rPr>
              <a:t>or provide any </a:t>
            </a:r>
            <a:r>
              <a:rPr lang="en-US" b="1" dirty="0">
                <a:solidFill>
                  <a:srgbClr val="FF0000"/>
                </a:solidFill>
              </a:rPr>
              <a:t>security</a:t>
            </a:r>
            <a:r>
              <a:rPr lang="en-US" dirty="0"/>
              <a:t> </a:t>
            </a:r>
            <a:r>
              <a:rPr lang="en-US" b="1" dirty="0">
                <a:solidFill>
                  <a:srgbClr val="0070C0"/>
                </a:solidFill>
              </a:rPr>
              <a:t>in connection with any loan taken by him or such other person</a:t>
            </a:r>
            <a:r>
              <a:rPr lang="en-US" b="1" dirty="0" smtClean="0">
                <a:solidFill>
                  <a:srgbClr val="0070C0"/>
                </a:solidFill>
              </a:rPr>
              <a:t>.</a:t>
            </a:r>
          </a:p>
          <a:p>
            <a:pPr algn="just"/>
            <a:r>
              <a:rPr lang="en-US" b="1" dirty="0" smtClean="0">
                <a:solidFill>
                  <a:srgbClr val="0070C0"/>
                </a:solidFill>
              </a:rPr>
              <a:t>Company can’t give </a:t>
            </a:r>
            <a:r>
              <a:rPr lang="en-US" b="1" dirty="0" smtClean="0">
                <a:solidFill>
                  <a:srgbClr val="FF0000"/>
                </a:solidFill>
              </a:rPr>
              <a:t>loan represented by a book debt</a:t>
            </a:r>
            <a:r>
              <a:rPr lang="en-US" b="1" dirty="0" smtClean="0">
                <a:solidFill>
                  <a:srgbClr val="0070C0"/>
                </a:solidFill>
              </a:rPr>
              <a:t> to above mentioned person”.</a:t>
            </a:r>
            <a:endParaRPr lang="en-US" b="1" dirty="0">
              <a:solidFill>
                <a:srgbClr val="0070C0"/>
              </a:solidFill>
            </a:endParaRPr>
          </a:p>
          <a:p>
            <a:pPr marL="608076" indent="-571500" algn="just" eaLnBrk="1" fontAlgn="auto" hangingPunct="1">
              <a:spcAft>
                <a:spcPts val="0"/>
              </a:spcAft>
              <a:buClrTx/>
              <a:buNone/>
              <a:defRPr/>
            </a:pPr>
            <a:r>
              <a:rPr lang="en-US" b="1" dirty="0" smtClean="0">
                <a:solidFill>
                  <a:srgbClr val="0070C0"/>
                </a:solidFill>
                <a:latin typeface="Times New Roman" pitchFamily="18" charset="0"/>
                <a:cs typeface="Times New Roman" pitchFamily="18" charset="0"/>
              </a:rPr>
              <a:t>   </a:t>
            </a:r>
            <a:r>
              <a:rPr lang="en-US" b="1" dirty="0" smtClean="0">
                <a:solidFill>
                  <a:srgbClr val="002060"/>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cs typeface="Times New Roman" pitchFamily="18" charset="0"/>
              </a:rPr>
              <a:t>MEANING OF MATERIALITY</a:t>
            </a:r>
            <a:r>
              <a:rPr lang="en-US" sz="3000" b="1" dirty="0" smtClean="0">
                <a:solidFill>
                  <a:srgbClr val="00B0F0"/>
                </a:solidFill>
                <a:latin typeface="Algerian" pitchFamily="82" charset="0"/>
              </a:rPr>
              <a:t>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[DRAFT RULES 10.10(2)]</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Autofit/>
          </a:bodyPr>
          <a:lstStyle/>
          <a:p>
            <a:pPr marL="624078" indent="-514350" algn="just" eaLnBrk="1" fontAlgn="auto" hangingPunct="1">
              <a:spcAft>
                <a:spcPts val="0"/>
              </a:spcAft>
              <a:buClrTx/>
              <a:buAutoNum type="alphaUcPeriod"/>
              <a:defRPr/>
            </a:pPr>
            <a:r>
              <a:rPr lang="en-IN" sz="3400" b="1" dirty="0" smtClean="0">
                <a:solidFill>
                  <a:srgbClr val="0070C0"/>
                </a:solidFill>
                <a:latin typeface="+mj-lt"/>
                <a:cs typeface="Times New Roman" pitchFamily="18" charset="0"/>
              </a:rPr>
              <a:t>Fraud(s) that is or are happening</a:t>
            </a:r>
            <a:r>
              <a:rPr lang="en-IN" sz="3400" dirty="0" smtClean="0">
                <a:latin typeface="+mj-lt"/>
                <a:cs typeface="Times New Roman" pitchFamily="18" charset="0"/>
              </a:rPr>
              <a:t> </a:t>
            </a:r>
            <a:r>
              <a:rPr lang="en-IN" sz="3400" b="1" dirty="0" smtClean="0">
                <a:solidFill>
                  <a:srgbClr val="FF0000"/>
                </a:solidFill>
                <a:latin typeface="+mj-lt"/>
                <a:cs typeface="Times New Roman" pitchFamily="18" charset="0"/>
              </a:rPr>
              <a:t>frequently</a:t>
            </a:r>
            <a:r>
              <a:rPr lang="en-IN" sz="3400" dirty="0" smtClean="0">
                <a:latin typeface="+mj-lt"/>
                <a:cs typeface="Times New Roman" pitchFamily="18" charset="0"/>
              </a:rPr>
              <a:t>; </a:t>
            </a:r>
            <a:r>
              <a:rPr lang="en-IN" sz="3400" b="1" dirty="0" smtClean="0">
                <a:solidFill>
                  <a:srgbClr val="FF0000"/>
                </a:solidFill>
                <a:latin typeface="+mj-lt"/>
                <a:cs typeface="Times New Roman" pitchFamily="18" charset="0"/>
              </a:rPr>
              <a:t>or</a:t>
            </a:r>
          </a:p>
          <a:p>
            <a:pPr marL="624078" indent="-514350" algn="just" eaLnBrk="1" fontAlgn="auto" hangingPunct="1">
              <a:spcAft>
                <a:spcPts val="0"/>
              </a:spcAft>
              <a:buClrTx/>
              <a:buAutoNum type="alphaUcPeriod"/>
              <a:defRPr/>
            </a:pPr>
            <a:r>
              <a:rPr lang="en-IN" sz="3400" b="1" dirty="0" smtClean="0">
                <a:solidFill>
                  <a:srgbClr val="0070C0"/>
                </a:solidFill>
                <a:latin typeface="+mj-lt"/>
                <a:cs typeface="Times New Roman" pitchFamily="18" charset="0"/>
              </a:rPr>
              <a:t>Fraud(s) where the amount involved or likely to be involved is not less than:</a:t>
            </a:r>
          </a:p>
          <a:p>
            <a:pPr marL="820674" lvl="1" indent="-384048" algn="just">
              <a:buFont typeface="Wingdings" pitchFamily="2" charset="2"/>
              <a:buChar char="§"/>
              <a:defRPr/>
            </a:pPr>
            <a:r>
              <a:rPr lang="en-IN" sz="3400" b="1" dirty="0" smtClean="0">
                <a:solidFill>
                  <a:srgbClr val="FF0000"/>
                </a:solidFill>
                <a:latin typeface="+mj-lt"/>
                <a:cs typeface="Times New Roman" pitchFamily="18" charset="0"/>
              </a:rPr>
              <a:t>5% of net profit or</a:t>
            </a:r>
          </a:p>
          <a:p>
            <a:pPr marL="820674" lvl="1" indent="-384048" algn="just">
              <a:buFont typeface="Wingdings" pitchFamily="2" charset="2"/>
              <a:buChar char="§"/>
              <a:defRPr/>
            </a:pPr>
            <a:r>
              <a:rPr lang="en-IN" sz="3400" b="1" dirty="0" smtClean="0">
                <a:solidFill>
                  <a:srgbClr val="FF0000"/>
                </a:solidFill>
                <a:latin typeface="+mj-lt"/>
                <a:cs typeface="Times New Roman" pitchFamily="18" charset="0"/>
              </a:rPr>
              <a:t>2 % of  turnover</a:t>
            </a:r>
            <a:r>
              <a:rPr lang="en-IN" sz="3400" b="1" dirty="0" smtClean="0">
                <a:latin typeface="+mj-lt"/>
                <a:cs typeface="Times New Roman" pitchFamily="18" charset="0"/>
              </a:rPr>
              <a:t>    </a:t>
            </a:r>
            <a:r>
              <a:rPr lang="en-IN" sz="3400" b="1" dirty="0" smtClean="0">
                <a:solidFill>
                  <a:srgbClr val="0070C0"/>
                </a:solidFill>
                <a:latin typeface="+mj-lt"/>
                <a:cs typeface="Times New Roman" pitchFamily="18" charset="0"/>
              </a:rPr>
              <a:t>of   the   company for   the   preceding    FY.</a:t>
            </a:r>
          </a:p>
          <a:p>
            <a:pPr marL="420624" indent="-384048" algn="just" eaLnBrk="1" fontAlgn="auto" hangingPunct="1">
              <a:spcAft>
                <a:spcPts val="0"/>
              </a:spcAft>
              <a:buClrTx/>
              <a:buFont typeface="Wingdings" pitchFamily="2" charset="2"/>
              <a:buChar char="§"/>
              <a:defRPr/>
            </a:pPr>
            <a:endParaRPr lang="en-IN" sz="3400" u="sng" dirty="0">
              <a:latin typeface="+mj-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cs typeface="Times New Roman" pitchFamily="18" charset="0"/>
              </a:rPr>
              <a:t>REPORTING OF NON-MATERIAL FRAUD</a:t>
            </a:r>
            <a:r>
              <a:rPr lang="en-US" sz="3000" b="1" dirty="0" smtClean="0">
                <a:solidFill>
                  <a:srgbClr val="00B0F0"/>
                </a:solidFill>
                <a:latin typeface="Algerian" pitchFamily="82" charset="0"/>
              </a:rPr>
              <a:t> [DRAFT RULES 10.10(3)]</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219200"/>
            <a:ext cx="8991600" cy="5715000"/>
          </a:xfrm>
        </p:spPr>
        <p:txBody>
          <a:bodyPr>
            <a:noAutofit/>
          </a:bodyPr>
          <a:lstStyle/>
          <a:p>
            <a:pPr marL="420624" indent="-384048" eaLnBrk="1" fontAlgn="auto" hangingPunct="1">
              <a:spcAft>
                <a:spcPts val="0"/>
              </a:spcAft>
              <a:buClrTx/>
              <a:buFont typeface="Wingdings 2"/>
              <a:buChar char=""/>
              <a:defRPr/>
            </a:pPr>
            <a:r>
              <a:rPr lang="en-US" sz="2500" b="1" dirty="0" smtClean="0">
                <a:solidFill>
                  <a:srgbClr val="0070C0"/>
                </a:solidFill>
                <a:latin typeface="+mj-lt"/>
                <a:cs typeface="Times New Roman" pitchFamily="18" charset="0"/>
              </a:rPr>
              <a:t>A</a:t>
            </a:r>
            <a:r>
              <a:rPr lang="en-IN" sz="2500" b="1" dirty="0" err="1" smtClean="0">
                <a:solidFill>
                  <a:srgbClr val="0070C0"/>
                </a:solidFill>
                <a:latin typeface="+mj-lt"/>
                <a:cs typeface="Times New Roman" pitchFamily="18" charset="0"/>
              </a:rPr>
              <a:t>uditors</a:t>
            </a:r>
            <a:r>
              <a:rPr lang="en-IN" sz="2500" b="1" dirty="0" smtClean="0">
                <a:solidFill>
                  <a:srgbClr val="0070C0"/>
                </a:solidFill>
                <a:latin typeface="+mj-lt"/>
                <a:cs typeface="Times New Roman" pitchFamily="18" charset="0"/>
              </a:rPr>
              <a:t> shall send a report in writing</a:t>
            </a:r>
          </a:p>
          <a:p>
            <a:pPr marL="820674" lvl="1" indent="-384048">
              <a:buFont typeface="Wingdings" pitchFamily="2" charset="2"/>
              <a:buChar char="§"/>
              <a:defRPr/>
            </a:pPr>
            <a:r>
              <a:rPr lang="en-IN" sz="2500" b="1" dirty="0" smtClean="0">
                <a:solidFill>
                  <a:srgbClr val="0070C0"/>
                </a:solidFill>
                <a:latin typeface="+mj-lt"/>
                <a:cs typeface="Times New Roman" pitchFamily="18" charset="0"/>
              </a:rPr>
              <a:t>to   the </a:t>
            </a:r>
            <a:r>
              <a:rPr lang="en-IN" sz="2500" dirty="0" smtClean="0">
                <a:latin typeface="+mj-lt"/>
                <a:cs typeface="Times New Roman" pitchFamily="18" charset="0"/>
              </a:rPr>
              <a:t>  </a:t>
            </a:r>
            <a:r>
              <a:rPr lang="en-IN" sz="2500" b="1" dirty="0" smtClean="0">
                <a:solidFill>
                  <a:srgbClr val="FF0000"/>
                </a:solidFill>
                <a:latin typeface="+mj-lt"/>
                <a:cs typeface="Times New Roman" pitchFamily="18" charset="0"/>
              </a:rPr>
              <a:t>audit committee     </a:t>
            </a:r>
            <a:r>
              <a:rPr lang="en-IN" sz="2500" b="1" dirty="0" smtClean="0">
                <a:solidFill>
                  <a:srgbClr val="0070C0"/>
                </a:solidFill>
                <a:latin typeface="+mj-lt"/>
                <a:cs typeface="Times New Roman" pitchFamily="18" charset="0"/>
              </a:rPr>
              <a:t>and</a:t>
            </a:r>
          </a:p>
          <a:p>
            <a:pPr marL="820674" lvl="1" indent="-384048">
              <a:buFont typeface="Wingdings" pitchFamily="2" charset="2"/>
              <a:buChar char="§"/>
              <a:defRPr/>
            </a:pPr>
            <a:r>
              <a:rPr lang="en-IN" sz="2500" b="1" dirty="0" smtClean="0">
                <a:solidFill>
                  <a:srgbClr val="0070C0"/>
                </a:solidFill>
                <a:latin typeface="+mj-lt"/>
                <a:cs typeface="Times New Roman" pitchFamily="18" charset="0"/>
              </a:rPr>
              <a:t>Where the co. has not constituted an audit committee, to </a:t>
            </a:r>
            <a:r>
              <a:rPr lang="en-IN" sz="2500" b="1" dirty="0" smtClean="0">
                <a:solidFill>
                  <a:srgbClr val="FF0000"/>
                </a:solidFill>
                <a:latin typeface="+mj-lt"/>
                <a:cs typeface="Times New Roman" pitchFamily="18" charset="0"/>
              </a:rPr>
              <a:t>Board</a:t>
            </a:r>
            <a:r>
              <a:rPr lang="en-IN" sz="2500" b="1" dirty="0" smtClean="0">
                <a:latin typeface="+mj-lt"/>
                <a:cs typeface="Times New Roman" pitchFamily="18" charset="0"/>
              </a:rPr>
              <a:t>.</a:t>
            </a:r>
          </a:p>
          <a:p>
            <a:pPr marL="420624" indent="-384048" eaLnBrk="1" fontAlgn="auto" hangingPunct="1">
              <a:spcAft>
                <a:spcPts val="0"/>
              </a:spcAft>
              <a:buClrTx/>
              <a:buNone/>
              <a:defRPr/>
            </a:pPr>
            <a:endParaRPr lang="en-IN" sz="1600" dirty="0" smtClean="0">
              <a:latin typeface="+mj-lt"/>
              <a:cs typeface="Times New Roman" pitchFamily="18" charset="0"/>
            </a:endParaRPr>
          </a:p>
          <a:p>
            <a:pPr marL="420624" indent="-384048" eaLnBrk="1" fontAlgn="auto" hangingPunct="1">
              <a:spcAft>
                <a:spcPts val="0"/>
              </a:spcAft>
              <a:buClrTx/>
              <a:buFont typeface="Wingdings 2"/>
              <a:buChar char=""/>
              <a:defRPr/>
            </a:pPr>
            <a:r>
              <a:rPr lang="en-IN" sz="2500" b="1" dirty="0" smtClean="0">
                <a:solidFill>
                  <a:srgbClr val="0070C0"/>
                </a:solidFill>
                <a:latin typeface="+mj-lt"/>
                <a:cs typeface="Times New Roman" pitchFamily="18" charset="0"/>
              </a:rPr>
              <a:t>The audit committee or the Board, as the case may be, shall </a:t>
            </a:r>
            <a:r>
              <a:rPr lang="en-IN" sz="2500" b="1" dirty="0" smtClean="0">
                <a:solidFill>
                  <a:srgbClr val="FF0000"/>
                </a:solidFill>
                <a:latin typeface="+mj-lt"/>
                <a:cs typeface="Times New Roman" pitchFamily="18" charset="0"/>
              </a:rPr>
              <a:t>reply</a:t>
            </a:r>
            <a:r>
              <a:rPr lang="en-IN" sz="2500" dirty="0" smtClean="0">
                <a:latin typeface="+mj-lt"/>
                <a:cs typeface="Times New Roman" pitchFamily="18" charset="0"/>
              </a:rPr>
              <a:t> </a:t>
            </a:r>
            <a:r>
              <a:rPr lang="en-IN" sz="2500" b="1" dirty="0" smtClean="0">
                <a:solidFill>
                  <a:srgbClr val="0070C0"/>
                </a:solidFill>
                <a:latin typeface="+mj-lt"/>
                <a:cs typeface="Times New Roman" pitchFamily="18" charset="0"/>
              </a:rPr>
              <a:t>to the auditors in writing as to </a:t>
            </a:r>
            <a:r>
              <a:rPr lang="en-IN" sz="2500" b="1" dirty="0" smtClean="0">
                <a:solidFill>
                  <a:srgbClr val="FF0000"/>
                </a:solidFill>
                <a:latin typeface="+mj-lt"/>
                <a:cs typeface="Times New Roman" pitchFamily="18" charset="0"/>
              </a:rPr>
              <a:t>steps</a:t>
            </a:r>
            <a:r>
              <a:rPr lang="en-IN" sz="2500" b="1" dirty="0" smtClean="0">
                <a:latin typeface="+mj-lt"/>
                <a:cs typeface="Times New Roman" pitchFamily="18" charset="0"/>
              </a:rPr>
              <a:t> </a:t>
            </a:r>
            <a:r>
              <a:rPr lang="en-IN" sz="2500" b="1" dirty="0" smtClean="0">
                <a:solidFill>
                  <a:srgbClr val="FF0000"/>
                </a:solidFill>
                <a:latin typeface="+mj-lt"/>
                <a:cs typeface="Times New Roman" pitchFamily="18" charset="0"/>
              </a:rPr>
              <a:t>taken</a:t>
            </a:r>
            <a:r>
              <a:rPr lang="en-IN" sz="2500" b="1" dirty="0" smtClean="0">
                <a:latin typeface="+mj-lt"/>
                <a:cs typeface="Times New Roman" pitchFamily="18" charset="0"/>
              </a:rPr>
              <a:t> </a:t>
            </a:r>
            <a:r>
              <a:rPr lang="en-IN" sz="2500" b="1" dirty="0" smtClean="0">
                <a:solidFill>
                  <a:srgbClr val="0070C0"/>
                </a:solidFill>
                <a:latin typeface="+mj-lt"/>
                <a:cs typeface="Times New Roman" pitchFamily="18" charset="0"/>
              </a:rPr>
              <a:t>by the audit committee or the Board in addressing the issues of fraud, including systemic issues.</a:t>
            </a:r>
          </a:p>
          <a:p>
            <a:pPr marL="420624" indent="-384048" eaLnBrk="1" fontAlgn="auto" hangingPunct="1">
              <a:spcAft>
                <a:spcPts val="0"/>
              </a:spcAft>
              <a:buClrTx/>
              <a:buNone/>
              <a:defRPr/>
            </a:pPr>
            <a:endParaRPr lang="en-IN" sz="1800" b="1" dirty="0" smtClean="0">
              <a:solidFill>
                <a:srgbClr val="0070C0"/>
              </a:solidFill>
              <a:latin typeface="+mj-lt"/>
              <a:cs typeface="Times New Roman" pitchFamily="18" charset="0"/>
            </a:endParaRPr>
          </a:p>
          <a:p>
            <a:pPr marL="420624" indent="-384048" eaLnBrk="1" fontAlgn="auto" hangingPunct="1">
              <a:spcAft>
                <a:spcPts val="0"/>
              </a:spcAft>
              <a:buClrTx/>
              <a:buFont typeface="Wingdings 2"/>
              <a:buChar char=""/>
              <a:defRPr/>
            </a:pPr>
            <a:r>
              <a:rPr lang="en-IN" sz="2500" b="1" dirty="0" smtClean="0">
                <a:solidFill>
                  <a:srgbClr val="0070C0"/>
                </a:solidFill>
                <a:latin typeface="+mj-lt"/>
                <a:cs typeface="Times New Roman" pitchFamily="18" charset="0"/>
              </a:rPr>
              <a:t>In case the audit committee or the Board, as the case may be, is </a:t>
            </a:r>
            <a:r>
              <a:rPr lang="en-IN" sz="2500" b="1" dirty="0" smtClean="0">
                <a:solidFill>
                  <a:srgbClr val="FF0000"/>
                </a:solidFill>
                <a:latin typeface="+mj-lt"/>
                <a:cs typeface="Times New Roman" pitchFamily="18" charset="0"/>
              </a:rPr>
              <a:t>not taking action or</a:t>
            </a:r>
            <a:r>
              <a:rPr lang="en-IN" sz="2500" b="1" dirty="0" smtClean="0">
                <a:latin typeface="+mj-lt"/>
                <a:cs typeface="Times New Roman" pitchFamily="18" charset="0"/>
              </a:rPr>
              <a:t> </a:t>
            </a:r>
            <a:r>
              <a:rPr lang="en-IN" sz="2500" b="1" dirty="0" smtClean="0">
                <a:solidFill>
                  <a:srgbClr val="0070C0"/>
                </a:solidFill>
                <a:latin typeface="+mj-lt"/>
                <a:cs typeface="Times New Roman" pitchFamily="18" charset="0"/>
              </a:rPr>
              <a:t>the auditor is </a:t>
            </a:r>
            <a:r>
              <a:rPr lang="en-IN" sz="2500" b="1" dirty="0" smtClean="0">
                <a:solidFill>
                  <a:srgbClr val="FF0000"/>
                </a:solidFill>
                <a:latin typeface="+mj-lt"/>
                <a:cs typeface="Times New Roman" pitchFamily="18" charset="0"/>
              </a:rPr>
              <a:t>not satisfied</a:t>
            </a:r>
            <a:r>
              <a:rPr lang="en-IN" sz="2500" b="1" dirty="0" smtClean="0">
                <a:latin typeface="+mj-lt"/>
                <a:cs typeface="Times New Roman" pitchFamily="18" charset="0"/>
              </a:rPr>
              <a:t> </a:t>
            </a:r>
            <a:r>
              <a:rPr lang="en-IN" sz="2500" b="1" dirty="0" smtClean="0">
                <a:solidFill>
                  <a:srgbClr val="0070C0"/>
                </a:solidFill>
                <a:latin typeface="+mj-lt"/>
                <a:cs typeface="Times New Roman" pitchFamily="18" charset="0"/>
              </a:rPr>
              <a:t>with  the action  taken, he </a:t>
            </a:r>
            <a:r>
              <a:rPr lang="en-IN" sz="2500" b="1" dirty="0" smtClean="0">
                <a:solidFill>
                  <a:srgbClr val="00B050"/>
                </a:solidFill>
                <a:latin typeface="+mj-lt"/>
                <a:cs typeface="Times New Roman" pitchFamily="18" charset="0"/>
              </a:rPr>
              <a:t>may report to the CG</a:t>
            </a:r>
            <a:r>
              <a:rPr lang="en-IN" sz="2500" b="1" dirty="0" smtClean="0">
                <a:latin typeface="+mj-lt"/>
                <a:cs typeface="Times New Roman" pitchFamily="18" charset="0"/>
              </a:rPr>
              <a:t> </a:t>
            </a:r>
            <a:r>
              <a:rPr lang="en-IN" sz="2500" b="1" dirty="0" smtClean="0">
                <a:solidFill>
                  <a:srgbClr val="0070C0"/>
                </a:solidFill>
                <a:latin typeface="+mj-lt"/>
                <a:cs typeface="Times New Roman" pitchFamily="18" charset="0"/>
              </a:rPr>
              <a:t>even if the fraud is not material in nature.</a:t>
            </a:r>
          </a:p>
          <a:p>
            <a:pPr marL="420624" indent="-384048" algn="just" eaLnBrk="1" fontAlgn="auto" hangingPunct="1">
              <a:spcAft>
                <a:spcPts val="0"/>
              </a:spcAft>
              <a:buClrTx/>
              <a:buFont typeface="Wingdings" pitchFamily="2" charset="2"/>
              <a:buChar char="Ø"/>
              <a:defRPr/>
            </a:pPr>
            <a:endParaRPr lang="en-US" sz="2500" dirty="0" smtClean="0">
              <a:latin typeface="+mj-lt"/>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cs typeface="Times New Roman" pitchFamily="18" charset="0"/>
              </a:rPr>
              <a:t>PENALTY FOR FRAUD (Sec. 447) </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rmAutofit/>
          </a:bodyPr>
          <a:lstStyle/>
          <a:p>
            <a:pPr marL="420624" indent="-384048" algn="just" eaLnBrk="1" fontAlgn="auto" hangingPunct="1">
              <a:spcAft>
                <a:spcPts val="0"/>
              </a:spcAft>
              <a:buClrTx/>
              <a:buFont typeface="Wingdings" pitchFamily="2" charset="2"/>
              <a:buChar char="Ø"/>
              <a:defRPr/>
            </a:pPr>
            <a:r>
              <a:rPr lang="en-US" sz="3300" b="1" dirty="0" smtClean="0">
                <a:solidFill>
                  <a:srgbClr val="0070C0"/>
                </a:solidFill>
                <a:latin typeface="+mj-lt"/>
                <a:cs typeface="Times New Roman" pitchFamily="18" charset="0"/>
              </a:rPr>
              <a:t>Any person guilty of fraud – </a:t>
            </a:r>
          </a:p>
          <a:p>
            <a:pPr marL="420624" indent="-384048" algn="just" eaLnBrk="1" fontAlgn="auto" hangingPunct="1">
              <a:spcAft>
                <a:spcPts val="0"/>
              </a:spcAft>
              <a:buClrTx/>
              <a:buFont typeface="Wingdings" pitchFamily="2" charset="2"/>
              <a:buChar char="Ø"/>
              <a:defRPr/>
            </a:pPr>
            <a:r>
              <a:rPr lang="en-US" sz="3300" b="1" dirty="0" smtClean="0">
                <a:solidFill>
                  <a:srgbClr val="FF0000"/>
                </a:solidFill>
                <a:latin typeface="+mj-lt"/>
                <a:cs typeface="Times New Roman" pitchFamily="18" charset="0"/>
              </a:rPr>
              <a:t>Imprisonment</a:t>
            </a:r>
            <a:r>
              <a:rPr lang="en-US" sz="3300" b="1" dirty="0" smtClean="0">
                <a:solidFill>
                  <a:srgbClr val="0070C0"/>
                </a:solidFill>
                <a:latin typeface="+mj-lt"/>
                <a:cs typeface="Times New Roman" pitchFamily="18" charset="0"/>
              </a:rPr>
              <a:t>: 6 months to 10 years; and </a:t>
            </a:r>
          </a:p>
          <a:p>
            <a:pPr marL="420624" indent="-384048" algn="just" eaLnBrk="1" fontAlgn="auto" hangingPunct="1">
              <a:spcAft>
                <a:spcPts val="0"/>
              </a:spcAft>
              <a:buClrTx/>
              <a:buFont typeface="Wingdings" pitchFamily="2" charset="2"/>
              <a:buChar char="Ø"/>
              <a:defRPr/>
            </a:pPr>
            <a:r>
              <a:rPr lang="en-US" sz="3300" b="1" dirty="0" smtClean="0">
                <a:solidFill>
                  <a:srgbClr val="FF0000"/>
                </a:solidFill>
                <a:latin typeface="+mj-lt"/>
                <a:cs typeface="Times New Roman" pitchFamily="18" charset="0"/>
              </a:rPr>
              <a:t>Fine:</a:t>
            </a:r>
            <a:r>
              <a:rPr lang="en-US" sz="3300" dirty="0" smtClean="0">
                <a:solidFill>
                  <a:srgbClr val="FF0000"/>
                </a:solidFill>
                <a:latin typeface="+mj-lt"/>
                <a:cs typeface="Times New Roman" pitchFamily="18" charset="0"/>
              </a:rPr>
              <a:t> </a:t>
            </a:r>
            <a:r>
              <a:rPr lang="en-US" sz="3300" b="1" dirty="0" smtClean="0">
                <a:solidFill>
                  <a:srgbClr val="0070C0"/>
                </a:solidFill>
                <a:latin typeface="+mj-lt"/>
                <a:cs typeface="Times New Roman" pitchFamily="18" charset="0"/>
              </a:rPr>
              <a:t>Atleast amount involved in fraud, but may extend to </a:t>
            </a:r>
            <a:r>
              <a:rPr lang="en-US" sz="3300" b="1" dirty="0" smtClean="0">
                <a:solidFill>
                  <a:srgbClr val="FF0000"/>
                </a:solidFill>
                <a:latin typeface="+mj-lt"/>
                <a:cs typeface="Times New Roman" pitchFamily="18" charset="0"/>
              </a:rPr>
              <a:t>3 times the amount involved in fraud.</a:t>
            </a:r>
          </a:p>
          <a:p>
            <a:pPr marL="420624" indent="-384048" algn="just" eaLnBrk="1" fontAlgn="auto" hangingPunct="1">
              <a:spcAft>
                <a:spcPts val="0"/>
              </a:spcAft>
              <a:buClrTx/>
              <a:buFont typeface="Wingdings" pitchFamily="2" charset="2"/>
              <a:buChar char="Ø"/>
              <a:defRPr/>
            </a:pPr>
            <a:r>
              <a:rPr lang="en-US" sz="3300" b="1" dirty="0" smtClean="0">
                <a:solidFill>
                  <a:srgbClr val="0070C0"/>
                </a:solidFill>
                <a:latin typeface="+mj-lt"/>
                <a:cs typeface="Times New Roman" pitchFamily="18" charset="0"/>
              </a:rPr>
              <a:t>Where the fraud involves </a:t>
            </a:r>
            <a:r>
              <a:rPr lang="en-US" sz="3300" b="1" dirty="0" smtClean="0">
                <a:solidFill>
                  <a:srgbClr val="FF0000"/>
                </a:solidFill>
                <a:latin typeface="+mj-lt"/>
                <a:cs typeface="Times New Roman" pitchFamily="18" charset="0"/>
              </a:rPr>
              <a:t>public interest</a:t>
            </a:r>
            <a:r>
              <a:rPr lang="en-US" sz="3300" dirty="0" smtClean="0">
                <a:latin typeface="+mj-lt"/>
                <a:cs typeface="Times New Roman" pitchFamily="18" charset="0"/>
              </a:rPr>
              <a:t>, </a:t>
            </a:r>
            <a:r>
              <a:rPr lang="en-US" sz="3300" b="1" dirty="0" smtClean="0">
                <a:solidFill>
                  <a:srgbClr val="0070C0"/>
                </a:solidFill>
                <a:latin typeface="+mj-lt"/>
                <a:cs typeface="Times New Roman" pitchFamily="18" charset="0"/>
              </a:rPr>
              <a:t>imprisonment shall not be less than 3 years.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DEFINITION OF FRAUD (Sec. 447)</a:t>
            </a:r>
            <a:endParaRPr lang="en-IN" sz="3000" b="1" dirty="0" smtClean="0">
              <a:solidFill>
                <a:srgbClr val="00B0F0"/>
              </a:solidFill>
              <a:latin typeface="Algerian" pitchFamily="82" charset="0"/>
              <a:cs typeface="Times New Roman" pitchFamily="18" charset="0"/>
            </a:endParaRPr>
          </a:p>
        </p:txBody>
      </p:sp>
      <p:sp>
        <p:nvSpPr>
          <p:cNvPr id="4" name="TextBox 3"/>
          <p:cNvSpPr txBox="1"/>
          <p:nvPr/>
        </p:nvSpPr>
        <p:spPr>
          <a:xfrm>
            <a:off x="76200" y="1447800"/>
            <a:ext cx="8991600" cy="5170646"/>
          </a:xfrm>
          <a:prstGeom prst="rect">
            <a:avLst/>
          </a:prstGeom>
          <a:noFill/>
        </p:spPr>
        <p:txBody>
          <a:bodyPr wrap="square" rtlCol="0">
            <a:spAutoFit/>
          </a:bodyPr>
          <a:lstStyle/>
          <a:p>
            <a:pPr algn="just"/>
            <a:r>
              <a:rPr lang="en-US" sz="3300" b="1" dirty="0" smtClean="0">
                <a:solidFill>
                  <a:srgbClr val="0070C0"/>
                </a:solidFill>
                <a:latin typeface="+mj-lt"/>
                <a:cs typeface="Times New Roman" pitchFamily="18" charset="0"/>
              </a:rPr>
              <a:t>“Fraud” includes any act, </a:t>
            </a:r>
            <a:r>
              <a:rPr lang="en-US" sz="3300" b="1" dirty="0" smtClean="0">
                <a:solidFill>
                  <a:srgbClr val="FF0000"/>
                </a:solidFill>
                <a:latin typeface="+mj-lt"/>
                <a:cs typeface="Times New Roman" pitchFamily="18" charset="0"/>
              </a:rPr>
              <a:t>omission,</a:t>
            </a:r>
            <a:r>
              <a:rPr lang="en-US" sz="3300" b="1" dirty="0" smtClean="0">
                <a:solidFill>
                  <a:srgbClr val="0070C0"/>
                </a:solidFill>
                <a:latin typeface="+mj-lt"/>
                <a:cs typeface="Times New Roman" pitchFamily="18" charset="0"/>
              </a:rPr>
              <a:t> concealment of any fact or abuse of position committed by any person or any other person with the connivance in any manner, with intent to deceive, to gain undue advantage from, or to injure the interests of, the company or </a:t>
            </a:r>
            <a:r>
              <a:rPr lang="en-US" sz="3300" b="1" dirty="0" smtClean="0">
                <a:solidFill>
                  <a:srgbClr val="FF0000"/>
                </a:solidFill>
                <a:latin typeface="+mj-lt"/>
                <a:cs typeface="Times New Roman" pitchFamily="18" charset="0"/>
              </a:rPr>
              <a:t>its shareholders or its creditors or any other person</a:t>
            </a:r>
            <a:r>
              <a:rPr lang="en-US" sz="3300" b="1" dirty="0" smtClean="0">
                <a:solidFill>
                  <a:srgbClr val="0070C0"/>
                </a:solidFill>
                <a:latin typeface="+mj-lt"/>
                <a:cs typeface="Times New Roman" pitchFamily="18" charset="0"/>
              </a:rPr>
              <a:t>, whether or not there is any wrongful gain or wrongful loss.</a:t>
            </a:r>
          </a:p>
          <a:p>
            <a:pPr algn="just"/>
            <a:r>
              <a:rPr lang="en-US" sz="3300" b="1" dirty="0" smtClean="0">
                <a:solidFill>
                  <a:srgbClr val="FF0000"/>
                </a:solidFill>
                <a:latin typeface="+mj-lt"/>
                <a:cs typeface="Times New Roman" pitchFamily="18" charset="0"/>
              </a:rPr>
              <a:t>Example:</a:t>
            </a:r>
            <a:r>
              <a:rPr lang="en-US" sz="3300" b="1" dirty="0" smtClean="0">
                <a:latin typeface="+mj-lt"/>
                <a:cs typeface="Times New Roman" pitchFamily="18" charset="0"/>
              </a:rPr>
              <a:t> </a:t>
            </a:r>
            <a:r>
              <a:rPr lang="en-US" sz="3300" b="1" dirty="0" smtClean="0">
                <a:solidFill>
                  <a:srgbClr val="0070C0"/>
                </a:solidFill>
                <a:latin typeface="+mj-lt"/>
                <a:cs typeface="Times New Roman" pitchFamily="18" charset="0"/>
              </a:rPr>
              <a:t>Undisclosed sale</a:t>
            </a:r>
          </a:p>
          <a:p>
            <a:pPr algn="just"/>
            <a:endParaRPr lang="en-US" sz="3300" dirty="0">
              <a:latin typeface="+mj-l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4800" dirty="0" smtClean="0">
                <a:solidFill>
                  <a:srgbClr val="FF0000"/>
                </a:solidFill>
                <a:latin typeface="Britannic Bold" pitchFamily="34" charset="0"/>
              </a:rPr>
              <a:t>SOME ISSUES </a:t>
            </a:r>
            <a:br>
              <a:rPr lang="en-US" sz="4800" dirty="0" smtClean="0">
                <a:solidFill>
                  <a:srgbClr val="FF0000"/>
                </a:solidFill>
                <a:latin typeface="Britannic Bold" pitchFamily="34" charset="0"/>
              </a:rPr>
            </a:br>
            <a:r>
              <a:rPr lang="en-US" sz="4800" dirty="0" smtClean="0">
                <a:solidFill>
                  <a:srgbClr val="FF0000"/>
                </a:solidFill>
                <a:latin typeface="Britannic Bold" pitchFamily="34" charset="0"/>
              </a:rPr>
              <a:t>RELATING TO </a:t>
            </a:r>
            <a:br>
              <a:rPr lang="en-US" sz="4800" dirty="0" smtClean="0">
                <a:solidFill>
                  <a:srgbClr val="FF0000"/>
                </a:solidFill>
                <a:latin typeface="Britannic Bold" pitchFamily="34" charset="0"/>
              </a:rPr>
            </a:br>
            <a:r>
              <a:rPr lang="en-US" sz="4800" dirty="0" smtClean="0">
                <a:solidFill>
                  <a:srgbClr val="FF0000"/>
                </a:solidFill>
                <a:latin typeface="Britannic Bold" pitchFamily="34" charset="0"/>
              </a:rPr>
              <a:t>ACCOUNTS</a:t>
            </a:r>
            <a:endParaRPr lang="en-US" sz="4800" dirty="0">
              <a:solidFill>
                <a:srgbClr val="FF0000"/>
              </a:solidFill>
              <a:latin typeface="Britannic Bold"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US" sz="3000" b="1" dirty="0" smtClean="0">
                <a:solidFill>
                  <a:srgbClr val="00B0F0"/>
                </a:solidFill>
                <a:latin typeface="Algerian" pitchFamily="82" charset="0"/>
              </a:rPr>
              <a:t>MEANING OF “FINANCIAL STATEMENT”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 2(40)]</a:t>
            </a:r>
            <a:endParaRPr lang="en-IN" sz="3000" b="1" dirty="0" smtClean="0">
              <a:solidFill>
                <a:srgbClr val="00B0F0"/>
              </a:solidFill>
              <a:latin typeface="Algerian" pitchFamily="82" charset="0"/>
            </a:endParaRPr>
          </a:p>
        </p:txBody>
      </p:sp>
      <p:sp>
        <p:nvSpPr>
          <p:cNvPr id="18435" name="Content Placeholder 2"/>
          <p:cNvSpPr>
            <a:spLocks noGrp="1"/>
          </p:cNvSpPr>
          <p:nvPr>
            <p:ph idx="1"/>
          </p:nvPr>
        </p:nvSpPr>
        <p:spPr>
          <a:xfrm>
            <a:off x="76200" y="1371600"/>
            <a:ext cx="8915400" cy="5410200"/>
          </a:xfrm>
        </p:spPr>
        <p:txBody>
          <a:bodyPr>
            <a:normAutofit/>
          </a:bodyPr>
          <a:lstStyle/>
          <a:p>
            <a:pPr marL="420624" indent="-384048" eaLnBrk="1" fontAlgn="auto" hangingPunct="1">
              <a:spcAft>
                <a:spcPts val="0"/>
              </a:spcAft>
              <a:buClrTx/>
              <a:buNone/>
              <a:defRPr/>
            </a:pPr>
            <a:r>
              <a:rPr lang="en-US" b="1" dirty="0" smtClean="0">
                <a:solidFill>
                  <a:srgbClr val="0070C0"/>
                </a:solidFill>
                <a:latin typeface="+mj-lt"/>
              </a:rPr>
              <a:t>It includes:</a:t>
            </a:r>
          </a:p>
          <a:p>
            <a:pPr marL="420624" indent="-384048" eaLnBrk="1" fontAlgn="auto" hangingPunct="1">
              <a:spcAft>
                <a:spcPts val="0"/>
              </a:spcAft>
              <a:buClrTx/>
              <a:buFont typeface="Wingdings" pitchFamily="2" charset="2"/>
              <a:buNone/>
              <a:defRPr/>
            </a:pPr>
            <a:r>
              <a:rPr lang="en-US" b="1" dirty="0" smtClean="0">
                <a:solidFill>
                  <a:srgbClr val="0070C0"/>
                </a:solidFill>
                <a:latin typeface="+mj-lt"/>
              </a:rPr>
              <a:t>	a) Balance Sheet</a:t>
            </a:r>
          </a:p>
          <a:p>
            <a:pPr marL="420624" indent="-384048" eaLnBrk="1" fontAlgn="auto" hangingPunct="1">
              <a:spcAft>
                <a:spcPts val="0"/>
              </a:spcAft>
              <a:buClrTx/>
              <a:buFont typeface="Wingdings" pitchFamily="2" charset="2"/>
              <a:buNone/>
              <a:defRPr/>
            </a:pPr>
            <a:r>
              <a:rPr lang="en-US" b="1" dirty="0" smtClean="0">
                <a:solidFill>
                  <a:srgbClr val="0070C0"/>
                </a:solidFill>
                <a:latin typeface="+mj-lt"/>
              </a:rPr>
              <a:t>	b) Profit &amp; Loss statement</a:t>
            </a:r>
          </a:p>
          <a:p>
            <a:pPr marL="420624" indent="-384048" eaLnBrk="1" fontAlgn="auto" hangingPunct="1">
              <a:spcAft>
                <a:spcPts val="0"/>
              </a:spcAft>
              <a:buClrTx/>
              <a:buFont typeface="Wingdings" pitchFamily="2" charset="2"/>
              <a:buNone/>
              <a:defRPr/>
            </a:pPr>
            <a:r>
              <a:rPr lang="en-US" dirty="0" smtClean="0">
                <a:solidFill>
                  <a:schemeClr val="tx1">
                    <a:lumMod val="65000"/>
                    <a:lumOff val="35000"/>
                  </a:schemeClr>
                </a:solidFill>
                <a:latin typeface="+mj-lt"/>
              </a:rPr>
              <a:t>	c) </a:t>
            </a:r>
            <a:r>
              <a:rPr lang="en-US" b="1" dirty="0" smtClean="0">
                <a:solidFill>
                  <a:srgbClr val="FF0000"/>
                </a:solidFill>
                <a:latin typeface="+mj-lt"/>
              </a:rPr>
              <a:t>Cash Flow statement</a:t>
            </a:r>
            <a:r>
              <a:rPr lang="en-US" dirty="0" smtClean="0">
                <a:solidFill>
                  <a:srgbClr val="FF0000"/>
                </a:solidFill>
                <a:latin typeface="+mj-lt"/>
              </a:rPr>
              <a:t> </a:t>
            </a:r>
            <a:r>
              <a:rPr lang="en-US" b="1" dirty="0" smtClean="0">
                <a:solidFill>
                  <a:srgbClr val="FF0000"/>
                </a:solidFill>
                <a:latin typeface="+mj-lt"/>
              </a:rPr>
              <a:t>(not mandatory for small companies, OPCs &amp; Dormant companies)</a:t>
            </a:r>
          </a:p>
          <a:p>
            <a:pPr marL="420624" indent="-384048" eaLnBrk="1" fontAlgn="auto" hangingPunct="1">
              <a:spcAft>
                <a:spcPts val="0"/>
              </a:spcAft>
              <a:buClrTx/>
              <a:buFont typeface="Wingdings" pitchFamily="2" charset="2"/>
              <a:buNone/>
              <a:defRPr/>
            </a:pPr>
            <a:r>
              <a:rPr lang="en-US" b="1" dirty="0" smtClean="0">
                <a:solidFill>
                  <a:srgbClr val="0070C0"/>
                </a:solidFill>
                <a:latin typeface="+mj-lt"/>
              </a:rPr>
              <a:t>	d) Statement of Changes in equity, if applicable</a:t>
            </a:r>
          </a:p>
          <a:p>
            <a:pPr marL="420624" indent="-384048" eaLnBrk="1" fontAlgn="auto" hangingPunct="1">
              <a:spcAft>
                <a:spcPts val="0"/>
              </a:spcAft>
              <a:buClrTx/>
              <a:buFont typeface="Wingdings" pitchFamily="2" charset="2"/>
              <a:buNone/>
              <a:defRPr/>
            </a:pPr>
            <a:r>
              <a:rPr lang="en-US" b="1" dirty="0" smtClean="0">
                <a:solidFill>
                  <a:srgbClr val="0070C0"/>
                </a:solidFill>
                <a:latin typeface="+mj-lt"/>
              </a:rPr>
              <a:t>	e)Explanatory statement Note annexed to &amp; forming part of Financial statements</a:t>
            </a:r>
            <a:r>
              <a:rPr lang="en-US" dirty="0" smtClean="0">
                <a:solidFill>
                  <a:schemeClr val="tx1">
                    <a:lumMod val="65000"/>
                    <a:lumOff val="35000"/>
                  </a:schemeClr>
                </a:solidFill>
                <a:latin typeface="+mj-lt"/>
              </a:rPr>
              <a:t>	</a:t>
            </a:r>
            <a:endParaRPr lang="en-IN" dirty="0" smtClean="0">
              <a:solidFill>
                <a:schemeClr val="tx1">
                  <a:lumMod val="65000"/>
                  <a:lumOff val="35000"/>
                </a:schemeClr>
              </a:solidFill>
              <a:latin typeface="+mj-lt"/>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a:defRPr/>
            </a:pPr>
            <a:r>
              <a:rPr lang="en-US" sz="3000" b="1" dirty="0">
                <a:solidFill>
                  <a:srgbClr val="00B0F0"/>
                </a:solidFill>
                <a:latin typeface="Algerian" pitchFamily="82" charset="0"/>
              </a:rPr>
              <a:t>MEANING OF “FINANCIAL </a:t>
            </a:r>
            <a:r>
              <a:rPr lang="en-US" sz="3000" b="1" dirty="0" smtClean="0">
                <a:solidFill>
                  <a:srgbClr val="00B0F0"/>
                </a:solidFill>
                <a:latin typeface="Algerian" pitchFamily="82" charset="0"/>
              </a:rPr>
              <a:t>STATEMENT”</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a:t>
            </a:r>
            <a:r>
              <a:rPr lang="en-US" sz="3000" b="1" dirty="0">
                <a:solidFill>
                  <a:srgbClr val="00B0F0"/>
                </a:solidFill>
                <a:latin typeface="Algerian" pitchFamily="82" charset="0"/>
              </a:rPr>
              <a:t>. </a:t>
            </a:r>
            <a:r>
              <a:rPr lang="en-US" sz="3000" b="1" dirty="0" smtClean="0">
                <a:solidFill>
                  <a:srgbClr val="00B0F0"/>
                </a:solidFill>
                <a:latin typeface="Algerian" pitchFamily="82" charset="0"/>
              </a:rPr>
              <a:t>2(41)]</a:t>
            </a:r>
            <a:endParaRPr lang="en-IN" sz="3000" b="1" dirty="0" smtClean="0">
              <a:solidFill>
                <a:srgbClr val="00B0F0"/>
              </a:solidFill>
              <a:latin typeface="Algerian" pitchFamily="82" charset="0"/>
            </a:endParaRPr>
          </a:p>
        </p:txBody>
      </p:sp>
      <p:sp>
        <p:nvSpPr>
          <p:cNvPr id="19459" name="Content Placeholder 2"/>
          <p:cNvSpPr>
            <a:spLocks noGrp="1"/>
          </p:cNvSpPr>
          <p:nvPr>
            <p:ph idx="1"/>
          </p:nvPr>
        </p:nvSpPr>
        <p:spPr>
          <a:xfrm>
            <a:off x="228600" y="1600200"/>
            <a:ext cx="8686800" cy="5257800"/>
          </a:xfrm>
        </p:spPr>
        <p:txBody>
          <a:bodyPr>
            <a:normAutofit/>
          </a:bodyPr>
          <a:lstStyle/>
          <a:p>
            <a:pPr marL="420624" indent="-384048" algn="just" eaLnBrk="1" fontAlgn="auto" hangingPunct="1">
              <a:spcAft>
                <a:spcPts val="0"/>
              </a:spcAft>
              <a:buClr>
                <a:schemeClr val="tx1"/>
              </a:buClr>
              <a:buNone/>
              <a:defRPr/>
            </a:pPr>
            <a:r>
              <a:rPr lang="en-US" sz="3300" dirty="0" smtClean="0">
                <a:solidFill>
                  <a:schemeClr val="tx1">
                    <a:lumMod val="65000"/>
                    <a:lumOff val="35000"/>
                  </a:schemeClr>
                </a:solidFill>
                <a:latin typeface="+mj-lt"/>
              </a:rPr>
              <a:t>	</a:t>
            </a:r>
            <a:r>
              <a:rPr lang="en-US" sz="3300" b="1" dirty="0" smtClean="0">
                <a:solidFill>
                  <a:srgbClr val="0070C0"/>
                </a:solidFill>
                <a:latin typeface="+mj-lt"/>
              </a:rPr>
              <a:t>It means the period </a:t>
            </a:r>
            <a:r>
              <a:rPr lang="en-US" sz="3300" b="1" dirty="0" smtClean="0">
                <a:solidFill>
                  <a:srgbClr val="FF0000"/>
                </a:solidFill>
                <a:latin typeface="+mj-lt"/>
              </a:rPr>
              <a:t>ending on 31</a:t>
            </a:r>
            <a:r>
              <a:rPr lang="en-US" sz="3300" b="1" baseline="30000" dirty="0" smtClean="0">
                <a:solidFill>
                  <a:srgbClr val="FF0000"/>
                </a:solidFill>
                <a:latin typeface="+mj-lt"/>
              </a:rPr>
              <a:t>st</a:t>
            </a:r>
            <a:r>
              <a:rPr lang="en-US" sz="3300" b="1" dirty="0" smtClean="0">
                <a:solidFill>
                  <a:srgbClr val="FF0000"/>
                </a:solidFill>
                <a:latin typeface="+mj-lt"/>
              </a:rPr>
              <a:t> March</a:t>
            </a:r>
            <a:r>
              <a:rPr lang="en-US" sz="3300" dirty="0" smtClean="0">
                <a:solidFill>
                  <a:srgbClr val="FF0000"/>
                </a:solidFill>
                <a:latin typeface="+mj-lt"/>
              </a:rPr>
              <a:t> </a:t>
            </a:r>
            <a:r>
              <a:rPr lang="en-US" sz="3300" b="1" dirty="0" smtClean="0">
                <a:solidFill>
                  <a:srgbClr val="0070C0"/>
                </a:solidFill>
                <a:latin typeface="+mj-lt"/>
              </a:rPr>
              <a:t>every year and where a company has been incorporated on or after the 1</a:t>
            </a:r>
            <a:r>
              <a:rPr lang="en-US" sz="3300" b="1" baseline="30000" dirty="0" smtClean="0">
                <a:solidFill>
                  <a:srgbClr val="0070C0"/>
                </a:solidFill>
                <a:latin typeface="+mj-lt"/>
              </a:rPr>
              <a:t>st</a:t>
            </a:r>
            <a:r>
              <a:rPr lang="en-US" sz="3300" b="1" dirty="0" smtClean="0">
                <a:solidFill>
                  <a:srgbClr val="0070C0"/>
                </a:solidFill>
                <a:latin typeface="+mj-lt"/>
              </a:rPr>
              <a:t> day of January of a year, the period ending on 31</a:t>
            </a:r>
            <a:r>
              <a:rPr lang="en-US" sz="3300" b="1" baseline="30000" dirty="0" smtClean="0">
                <a:solidFill>
                  <a:srgbClr val="0070C0"/>
                </a:solidFill>
                <a:latin typeface="+mj-lt"/>
              </a:rPr>
              <a:t>st</a:t>
            </a:r>
            <a:r>
              <a:rPr lang="en-US" sz="3300" b="1" dirty="0" smtClean="0">
                <a:solidFill>
                  <a:srgbClr val="0070C0"/>
                </a:solidFill>
                <a:latin typeface="+mj-lt"/>
              </a:rPr>
              <a:t> March of the following year. </a:t>
            </a:r>
          </a:p>
          <a:p>
            <a:pPr marL="420624" indent="-384048" algn="just" eaLnBrk="1" fontAlgn="auto" hangingPunct="1">
              <a:spcAft>
                <a:spcPts val="0"/>
              </a:spcAft>
              <a:buClr>
                <a:schemeClr val="tx1"/>
              </a:buClr>
              <a:buNone/>
              <a:defRPr/>
            </a:pPr>
            <a:r>
              <a:rPr lang="en-US" sz="3300" b="1" dirty="0" smtClean="0">
                <a:solidFill>
                  <a:srgbClr val="0070C0"/>
                </a:solidFill>
                <a:latin typeface="+mj-lt"/>
              </a:rPr>
              <a:t>	The Companies Act, 2013 </a:t>
            </a:r>
            <a:r>
              <a:rPr lang="en-US" sz="3300" b="1" dirty="0" smtClean="0">
                <a:solidFill>
                  <a:srgbClr val="FF0000"/>
                </a:solidFill>
                <a:latin typeface="+mj-lt"/>
              </a:rPr>
              <a:t>does not provide for extension of FY.</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Requirements of Financial Statement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 129)</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447800"/>
            <a:ext cx="8991600" cy="5257800"/>
          </a:xfrm>
        </p:spPr>
        <p:txBody>
          <a:bodyPr>
            <a:normAutofit/>
          </a:bodyPr>
          <a:lstStyle/>
          <a:p>
            <a:pPr algn="just"/>
            <a:r>
              <a:rPr lang="en-US" sz="3300" b="1" dirty="0" smtClean="0">
                <a:solidFill>
                  <a:srgbClr val="0070C0"/>
                </a:solidFill>
                <a:latin typeface="+mj-lt"/>
              </a:rPr>
              <a:t>The </a:t>
            </a:r>
            <a:r>
              <a:rPr lang="en-US" sz="3300" b="1" dirty="0">
                <a:solidFill>
                  <a:srgbClr val="0070C0"/>
                </a:solidFill>
                <a:latin typeface="+mj-lt"/>
              </a:rPr>
              <a:t>FS shall give a true and fair view and comply with the AS &amp; shall be in the form as provided in </a:t>
            </a:r>
            <a:r>
              <a:rPr lang="en-US" sz="3300" b="1" dirty="0">
                <a:solidFill>
                  <a:srgbClr val="FF0000"/>
                </a:solidFill>
                <a:latin typeface="+mj-lt"/>
              </a:rPr>
              <a:t>Schedule III</a:t>
            </a:r>
            <a:r>
              <a:rPr lang="en-US" sz="3300" dirty="0">
                <a:latin typeface="+mj-lt"/>
              </a:rPr>
              <a:t>. </a:t>
            </a:r>
            <a:endParaRPr lang="en-US" sz="3300" dirty="0" smtClean="0">
              <a:latin typeface="+mj-lt"/>
            </a:endParaRPr>
          </a:p>
          <a:p>
            <a:pPr algn="just"/>
            <a:r>
              <a:rPr lang="en-US" sz="3300" b="1" dirty="0" smtClean="0">
                <a:solidFill>
                  <a:srgbClr val="0070C0"/>
                </a:solidFill>
                <a:latin typeface="+mj-lt"/>
              </a:rPr>
              <a:t>The FS shall be </a:t>
            </a:r>
            <a:r>
              <a:rPr lang="en-US" sz="3300" b="1" dirty="0" smtClean="0">
                <a:solidFill>
                  <a:srgbClr val="FF0000"/>
                </a:solidFill>
                <a:latin typeface="+mj-lt"/>
              </a:rPr>
              <a:t>laid in the AGM</a:t>
            </a:r>
            <a:r>
              <a:rPr lang="en-US" sz="3300" dirty="0" smtClean="0">
                <a:latin typeface="+mj-lt"/>
              </a:rPr>
              <a:t> </a:t>
            </a:r>
            <a:r>
              <a:rPr lang="en-US" sz="3300" b="1" dirty="0" smtClean="0">
                <a:solidFill>
                  <a:srgbClr val="0070C0"/>
                </a:solidFill>
                <a:latin typeface="+mj-lt"/>
              </a:rPr>
              <a:t>of that FY.</a:t>
            </a:r>
          </a:p>
          <a:p>
            <a:pPr algn="just"/>
            <a:r>
              <a:rPr lang="en-US" sz="3300" b="1" dirty="0" smtClean="0">
                <a:solidFill>
                  <a:srgbClr val="0070C0"/>
                </a:solidFill>
                <a:latin typeface="+mj-lt"/>
              </a:rPr>
              <a:t>The </a:t>
            </a:r>
            <a:r>
              <a:rPr lang="en-US" sz="3300" b="1" dirty="0">
                <a:solidFill>
                  <a:srgbClr val="FF0000"/>
                </a:solidFill>
                <a:latin typeface="+mj-lt"/>
              </a:rPr>
              <a:t>holding </a:t>
            </a:r>
            <a:r>
              <a:rPr lang="en-US" sz="3300" b="1" dirty="0" smtClean="0">
                <a:solidFill>
                  <a:srgbClr val="FF0000"/>
                </a:solidFill>
                <a:latin typeface="+mj-lt"/>
              </a:rPr>
              <a:t>company</a:t>
            </a:r>
            <a:r>
              <a:rPr lang="en-US" sz="3300" b="1" dirty="0" smtClean="0">
                <a:solidFill>
                  <a:srgbClr val="0070C0"/>
                </a:solidFill>
                <a:latin typeface="+mj-lt"/>
              </a:rPr>
              <a:t> </a:t>
            </a:r>
            <a:r>
              <a:rPr lang="en-US" sz="3300" b="1" dirty="0">
                <a:solidFill>
                  <a:srgbClr val="0070C0"/>
                </a:solidFill>
                <a:latin typeface="+mj-lt"/>
              </a:rPr>
              <a:t>shall in addition, </a:t>
            </a:r>
            <a:r>
              <a:rPr lang="en-US" sz="3300" b="1" dirty="0">
                <a:solidFill>
                  <a:srgbClr val="00B050"/>
                </a:solidFill>
                <a:latin typeface="+mj-lt"/>
              </a:rPr>
              <a:t>prepare a CFS </a:t>
            </a:r>
            <a:r>
              <a:rPr lang="en-US" sz="3300" b="1" dirty="0">
                <a:solidFill>
                  <a:srgbClr val="0070C0"/>
                </a:solidFill>
                <a:latin typeface="+mj-lt"/>
              </a:rPr>
              <a:t>of the </a:t>
            </a:r>
            <a:r>
              <a:rPr lang="en-US" sz="3300" b="1" dirty="0" smtClean="0">
                <a:solidFill>
                  <a:srgbClr val="0070C0"/>
                </a:solidFill>
                <a:latin typeface="+mj-lt"/>
              </a:rPr>
              <a:t>Company, </a:t>
            </a:r>
            <a:r>
              <a:rPr lang="en-US" sz="3300" b="1" dirty="0">
                <a:solidFill>
                  <a:srgbClr val="0070C0"/>
                </a:solidFill>
                <a:latin typeface="+mj-lt"/>
              </a:rPr>
              <a:t>all </a:t>
            </a:r>
            <a:r>
              <a:rPr lang="en-US" sz="3300" b="1" dirty="0">
                <a:solidFill>
                  <a:srgbClr val="00B050"/>
                </a:solidFill>
                <a:latin typeface="+mj-lt"/>
              </a:rPr>
              <a:t>subsidiaries, associates &amp; joint ventures</a:t>
            </a:r>
            <a:r>
              <a:rPr lang="en-US" sz="3300" dirty="0">
                <a:solidFill>
                  <a:srgbClr val="FF0000"/>
                </a:solidFill>
                <a:latin typeface="+mj-lt"/>
              </a:rPr>
              <a:t> </a:t>
            </a:r>
            <a:r>
              <a:rPr lang="en-US" sz="3300" b="1" dirty="0">
                <a:solidFill>
                  <a:srgbClr val="0070C0"/>
                </a:solidFill>
                <a:latin typeface="+mj-lt"/>
              </a:rPr>
              <a:t>and lay before the AGM</a:t>
            </a:r>
            <a:r>
              <a:rPr lang="en-US" sz="3300" b="1" dirty="0" smtClean="0">
                <a:solidFill>
                  <a:srgbClr val="0070C0"/>
                </a:solidFill>
                <a:latin typeface="+mj-lt"/>
              </a:rPr>
              <a:t>.</a:t>
            </a:r>
            <a:endParaRPr lang="en-US" sz="3300" b="1" dirty="0">
              <a:solidFill>
                <a:srgbClr val="0070C0"/>
              </a:solidFill>
              <a:latin typeface="+mj-l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Re-opening </a:t>
            </a:r>
            <a:r>
              <a:rPr lang="en-US" sz="3000" b="1" dirty="0">
                <a:solidFill>
                  <a:srgbClr val="00B0F0"/>
                </a:solidFill>
                <a:latin typeface="Algerian" pitchFamily="82" charset="0"/>
              </a:rPr>
              <a:t>of accounts on Court’s or Tribunal’s </a:t>
            </a:r>
            <a:r>
              <a:rPr lang="en-US" sz="3000" b="1" dirty="0" smtClean="0">
                <a:solidFill>
                  <a:srgbClr val="00B0F0"/>
                </a:solidFill>
                <a:latin typeface="Algerian" pitchFamily="82" charset="0"/>
              </a:rPr>
              <a:t>orders (Sec. 130)</a:t>
            </a:r>
            <a:endParaRPr lang="en-US" sz="3000" dirty="0">
              <a:solidFill>
                <a:srgbClr val="00B0F0"/>
              </a:solidFill>
              <a:latin typeface="Algerian" pitchFamily="82" charset="0"/>
            </a:endParaRPr>
          </a:p>
        </p:txBody>
      </p:sp>
      <p:sp>
        <p:nvSpPr>
          <p:cNvPr id="4" name="TextBox 3"/>
          <p:cNvSpPr txBox="1"/>
          <p:nvPr/>
        </p:nvSpPr>
        <p:spPr>
          <a:xfrm>
            <a:off x="76200" y="1600200"/>
            <a:ext cx="8915400" cy="5170646"/>
          </a:xfrm>
          <a:prstGeom prst="rect">
            <a:avLst/>
          </a:prstGeom>
          <a:noFill/>
        </p:spPr>
        <p:txBody>
          <a:bodyPr wrap="square" rtlCol="0">
            <a:spAutoFit/>
          </a:bodyPr>
          <a:lstStyle/>
          <a:p>
            <a:pPr algn="just"/>
            <a:r>
              <a:rPr lang="en-US" sz="3300" b="1" dirty="0" smtClean="0">
                <a:solidFill>
                  <a:srgbClr val="0070C0"/>
                </a:solidFill>
                <a:latin typeface="+mj-lt"/>
              </a:rPr>
              <a:t>This new Section provides for provisions relating to re-opening or re-casting of the books of accounts of Company pursuant to order of </a:t>
            </a:r>
            <a:r>
              <a:rPr lang="en-US" sz="3300" b="1" dirty="0" smtClean="0">
                <a:solidFill>
                  <a:srgbClr val="FF0000"/>
                </a:solidFill>
                <a:latin typeface="+mj-lt"/>
              </a:rPr>
              <a:t>Court or </a:t>
            </a:r>
            <a:r>
              <a:rPr lang="en-US" sz="3300" b="1" u="sng" dirty="0" smtClean="0">
                <a:solidFill>
                  <a:srgbClr val="FF0000"/>
                </a:solidFill>
                <a:latin typeface="+mj-lt"/>
              </a:rPr>
              <a:t>Tribunal</a:t>
            </a:r>
            <a:r>
              <a:rPr lang="en-US" sz="3300" b="1" dirty="0" smtClean="0">
                <a:latin typeface="+mj-lt"/>
              </a:rPr>
              <a:t> </a:t>
            </a:r>
            <a:r>
              <a:rPr lang="en-US" sz="3300" b="1" dirty="0" smtClean="0">
                <a:solidFill>
                  <a:srgbClr val="0070C0"/>
                </a:solidFill>
                <a:latin typeface="+mj-lt"/>
              </a:rPr>
              <a:t>on</a:t>
            </a:r>
            <a:r>
              <a:rPr lang="en-US" sz="3300" b="1" dirty="0" smtClean="0">
                <a:latin typeface="+mj-lt"/>
              </a:rPr>
              <a:t> </a:t>
            </a:r>
            <a:r>
              <a:rPr lang="en-US" sz="3300" b="1" dirty="0" smtClean="0">
                <a:solidFill>
                  <a:srgbClr val="FF0000"/>
                </a:solidFill>
                <a:latin typeface="+mj-lt"/>
              </a:rPr>
              <a:t>application made by CG, any Statutory Authority or </a:t>
            </a:r>
            <a:r>
              <a:rPr lang="en-US" sz="3300" b="1" dirty="0" smtClean="0">
                <a:solidFill>
                  <a:srgbClr val="00B050"/>
                </a:solidFill>
                <a:latin typeface="+mj-lt"/>
              </a:rPr>
              <a:t>any person concerned </a:t>
            </a:r>
            <a:r>
              <a:rPr lang="en-US" sz="3300" b="1" dirty="0" smtClean="0">
                <a:solidFill>
                  <a:srgbClr val="0070C0"/>
                </a:solidFill>
                <a:latin typeface="+mj-lt"/>
              </a:rPr>
              <a:t>if it was found that earlier</a:t>
            </a:r>
            <a:r>
              <a:rPr lang="en-US" sz="3300" dirty="0" smtClean="0">
                <a:latin typeface="+mj-lt"/>
              </a:rPr>
              <a:t> </a:t>
            </a:r>
            <a:r>
              <a:rPr lang="en-US" sz="3300" b="1" u="sng" dirty="0" smtClean="0">
                <a:solidFill>
                  <a:srgbClr val="FF0000"/>
                </a:solidFill>
                <a:latin typeface="+mj-lt"/>
              </a:rPr>
              <a:t>accounts were prepared in fraudulent manner or financial statements are not reliable</a:t>
            </a:r>
            <a:r>
              <a:rPr lang="en-US" sz="3300" dirty="0" smtClean="0">
                <a:solidFill>
                  <a:srgbClr val="00B050"/>
                </a:solidFill>
                <a:latin typeface="+mj-lt"/>
              </a:rPr>
              <a:t> </a:t>
            </a:r>
            <a:r>
              <a:rPr lang="en-US" sz="3300" b="1" dirty="0" smtClean="0">
                <a:solidFill>
                  <a:srgbClr val="0070C0"/>
                </a:solidFill>
                <a:latin typeface="+mj-lt"/>
              </a:rPr>
              <a:t>due to mismanagement of affairs of the company. The accounts so revised or re-cast shall be final.</a:t>
            </a:r>
            <a:endParaRPr lang="en-US" sz="3300" b="1" dirty="0">
              <a:solidFill>
                <a:srgbClr val="0070C0"/>
              </a:solidFill>
              <a:latin typeface="+mj-lt"/>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Voluntary </a:t>
            </a:r>
            <a:r>
              <a:rPr lang="en-US" sz="3000" b="1" dirty="0">
                <a:solidFill>
                  <a:srgbClr val="00B0F0"/>
                </a:solidFill>
                <a:latin typeface="Algerian" pitchFamily="82" charset="0"/>
              </a:rPr>
              <a:t>revision of </a:t>
            </a:r>
            <a:r>
              <a:rPr lang="en-US" sz="3000" b="1" dirty="0" smtClean="0">
                <a:solidFill>
                  <a:srgbClr val="00B0F0"/>
                </a:solidFill>
                <a:latin typeface="Algerian" pitchFamily="82" charset="0"/>
              </a:rPr>
              <a:t>FS </a:t>
            </a:r>
            <a:r>
              <a:rPr lang="en-US" sz="3000" b="1" dirty="0">
                <a:solidFill>
                  <a:srgbClr val="00B0F0"/>
                </a:solidFill>
                <a:latin typeface="Algerian" pitchFamily="82" charset="0"/>
              </a:rPr>
              <a:t>or Board’s </a:t>
            </a:r>
            <a:r>
              <a:rPr lang="en-US" sz="3000" b="1" dirty="0" smtClean="0">
                <a:solidFill>
                  <a:srgbClr val="00B0F0"/>
                </a:solidFill>
                <a:latin typeface="Algerian" pitchFamily="82" charset="0"/>
              </a:rPr>
              <a:t>report (Sec. 131)</a:t>
            </a:r>
            <a:endParaRPr lang="en-US" sz="3000" dirty="0">
              <a:solidFill>
                <a:srgbClr val="00B0F0"/>
              </a:solidFill>
              <a:latin typeface="Algerian" pitchFamily="82" charset="0"/>
            </a:endParaRPr>
          </a:p>
        </p:txBody>
      </p:sp>
      <p:sp>
        <p:nvSpPr>
          <p:cNvPr id="4" name="TextBox 3"/>
          <p:cNvSpPr txBox="1"/>
          <p:nvPr/>
        </p:nvSpPr>
        <p:spPr>
          <a:xfrm>
            <a:off x="76200" y="1219200"/>
            <a:ext cx="8991600" cy="5632311"/>
          </a:xfrm>
          <a:prstGeom prst="rect">
            <a:avLst/>
          </a:prstGeom>
          <a:noFill/>
        </p:spPr>
        <p:txBody>
          <a:bodyPr wrap="square" rtlCol="0">
            <a:spAutoFit/>
          </a:bodyPr>
          <a:lstStyle/>
          <a:p>
            <a:pPr algn="just"/>
            <a:r>
              <a:rPr lang="en-US" sz="3000" b="1" dirty="0" smtClean="0">
                <a:solidFill>
                  <a:srgbClr val="0070C0"/>
                </a:solidFill>
              </a:rPr>
              <a:t>The </a:t>
            </a:r>
            <a:r>
              <a:rPr lang="en-US" sz="3000" b="1" dirty="0" smtClean="0">
                <a:solidFill>
                  <a:srgbClr val="FF0000"/>
                </a:solidFill>
              </a:rPr>
              <a:t>directors</a:t>
            </a:r>
            <a:r>
              <a:rPr lang="en-US" sz="3000" b="1" dirty="0" smtClean="0">
                <a:solidFill>
                  <a:srgbClr val="0070C0"/>
                </a:solidFill>
              </a:rPr>
              <a:t> to prepare revised financial statement or a revised Board’s report of any of the </a:t>
            </a:r>
            <a:r>
              <a:rPr lang="en-US" sz="3000" b="1" dirty="0" smtClean="0">
                <a:solidFill>
                  <a:srgbClr val="FF0000"/>
                </a:solidFill>
              </a:rPr>
              <a:t>3 preceding financial years </a:t>
            </a:r>
            <a:r>
              <a:rPr lang="en-US" sz="3000" b="1" dirty="0" smtClean="0">
                <a:solidFill>
                  <a:srgbClr val="0070C0"/>
                </a:solidFill>
              </a:rPr>
              <a:t>only once in a FY, if it appears to them that they did not comply with the requirement of Section129 or Section134 </a:t>
            </a:r>
            <a:r>
              <a:rPr lang="en-US" sz="3000" dirty="0" smtClean="0">
                <a:solidFill>
                  <a:srgbClr val="FF0000"/>
                </a:solidFill>
              </a:rPr>
              <a:t>after obtaining </a:t>
            </a:r>
            <a:r>
              <a:rPr lang="en-US" sz="3000" b="1" u="sng" dirty="0" smtClean="0">
                <a:solidFill>
                  <a:srgbClr val="00B050"/>
                </a:solidFill>
              </a:rPr>
              <a:t>approval of the Tribunal</a:t>
            </a:r>
            <a:r>
              <a:rPr lang="en-US" sz="3000" b="1" u="sng" dirty="0" smtClean="0">
                <a:solidFill>
                  <a:srgbClr val="FF0000"/>
                </a:solidFill>
              </a:rPr>
              <a:t>. </a:t>
            </a:r>
          </a:p>
          <a:p>
            <a:pPr algn="just"/>
            <a:endParaRPr lang="en-US" sz="3000" dirty="0" smtClean="0"/>
          </a:p>
          <a:p>
            <a:pPr algn="just"/>
            <a:r>
              <a:rPr lang="en-US" sz="3000" b="1" dirty="0" smtClean="0">
                <a:solidFill>
                  <a:srgbClr val="0070C0"/>
                </a:solidFill>
              </a:rPr>
              <a:t>Tribunal shall take into account the </a:t>
            </a:r>
            <a:r>
              <a:rPr lang="en-US" sz="3000" dirty="0" smtClean="0">
                <a:solidFill>
                  <a:srgbClr val="00B050"/>
                </a:solidFill>
              </a:rPr>
              <a:t>representations</a:t>
            </a:r>
            <a:r>
              <a:rPr lang="en-US" sz="3000" dirty="0" smtClean="0"/>
              <a:t> </a:t>
            </a:r>
            <a:r>
              <a:rPr lang="en-US" sz="3000" b="1" dirty="0" smtClean="0">
                <a:solidFill>
                  <a:srgbClr val="0070C0"/>
                </a:solidFill>
              </a:rPr>
              <a:t>if any, of the</a:t>
            </a:r>
            <a:r>
              <a:rPr lang="en-US" sz="3000" dirty="0" smtClean="0"/>
              <a:t> </a:t>
            </a:r>
            <a:r>
              <a:rPr lang="en-US" sz="3000" dirty="0" smtClean="0">
                <a:solidFill>
                  <a:srgbClr val="00B050"/>
                </a:solidFill>
              </a:rPr>
              <a:t>CG </a:t>
            </a:r>
            <a:r>
              <a:rPr lang="en-US" sz="3000" b="1" dirty="0" smtClean="0">
                <a:solidFill>
                  <a:srgbClr val="0070C0"/>
                </a:solidFill>
              </a:rPr>
              <a:t>and of the </a:t>
            </a:r>
            <a:r>
              <a:rPr lang="en-US" sz="3000" dirty="0" smtClean="0">
                <a:solidFill>
                  <a:srgbClr val="00B050"/>
                </a:solidFill>
              </a:rPr>
              <a:t>IT Department</a:t>
            </a:r>
            <a:r>
              <a:rPr lang="en-US" sz="3000" dirty="0" smtClean="0"/>
              <a:t>.</a:t>
            </a:r>
          </a:p>
          <a:p>
            <a:pPr algn="just"/>
            <a:endParaRPr lang="en-US" sz="3000" dirty="0" smtClean="0"/>
          </a:p>
          <a:p>
            <a:pPr algn="just"/>
            <a:r>
              <a:rPr lang="en-US" sz="3000" b="1" dirty="0" smtClean="0">
                <a:solidFill>
                  <a:srgbClr val="0070C0"/>
                </a:solidFill>
              </a:rPr>
              <a:t>Such revised financial statement or report shall be subject to </a:t>
            </a:r>
            <a:r>
              <a:rPr lang="en-US" sz="3000" dirty="0" smtClean="0">
                <a:solidFill>
                  <a:srgbClr val="00B050"/>
                </a:solidFill>
              </a:rPr>
              <a:t>rules </a:t>
            </a:r>
            <a:r>
              <a:rPr lang="en-US" sz="3000" b="1" dirty="0" smtClean="0">
                <a:solidFill>
                  <a:srgbClr val="0070C0"/>
                </a:solidFill>
              </a:rPr>
              <a:t>prepared by CG.</a:t>
            </a:r>
            <a:endParaRPr lang="en-US" sz="3000" b="1" dirty="0">
              <a:solidFill>
                <a:srgbClr val="0070C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92D050"/>
                </a:solidFill>
              </a:rPr>
              <a:t>Meaning of the word ‘Indirect’</a:t>
            </a:r>
            <a:endParaRPr lang="en-US" b="1" dirty="0">
              <a:solidFill>
                <a:srgbClr val="92D050"/>
              </a:solidFill>
            </a:endParaRPr>
          </a:p>
        </p:txBody>
      </p:sp>
      <p:sp>
        <p:nvSpPr>
          <p:cNvPr id="3" name="Content Placeholder 2"/>
          <p:cNvSpPr>
            <a:spLocks noGrp="1"/>
          </p:cNvSpPr>
          <p:nvPr>
            <p:ph idx="1"/>
          </p:nvPr>
        </p:nvSpPr>
        <p:spPr/>
        <p:txBody>
          <a:bodyPr>
            <a:normAutofit/>
          </a:bodyPr>
          <a:lstStyle/>
          <a:p>
            <a:pPr>
              <a:buNone/>
            </a:pPr>
            <a:r>
              <a:rPr lang="en-US" i="1" dirty="0" smtClean="0">
                <a:solidFill>
                  <a:srgbClr val="0070C0"/>
                </a:solidFill>
              </a:rPr>
              <a:t>The word ‘indirect’ used means that the co does not give a loan to director through the agency of one or more intermediaries. The word ‘indirect’ cannot be read as converting what is not a loan into a loan. </a:t>
            </a:r>
            <a:r>
              <a:rPr lang="en-US" i="1" u="sng" dirty="0" smtClean="0">
                <a:solidFill>
                  <a:srgbClr val="FF0000"/>
                </a:solidFill>
              </a:rPr>
              <a:t>[Dr. </a:t>
            </a:r>
            <a:r>
              <a:rPr lang="en-US" i="1" u="sng" dirty="0" err="1" smtClean="0">
                <a:solidFill>
                  <a:srgbClr val="FF0000"/>
                </a:solidFill>
              </a:rPr>
              <a:t>Fredie</a:t>
            </a:r>
            <a:r>
              <a:rPr lang="en-US" i="1" u="sng" dirty="0" smtClean="0">
                <a:solidFill>
                  <a:srgbClr val="FF0000"/>
                </a:solidFill>
              </a:rPr>
              <a:t> </a:t>
            </a:r>
            <a:r>
              <a:rPr lang="en-US" i="1" u="sng" dirty="0" err="1" smtClean="0">
                <a:solidFill>
                  <a:srgbClr val="FF0000"/>
                </a:solidFill>
              </a:rPr>
              <a:t>Ardeshir</a:t>
            </a:r>
            <a:r>
              <a:rPr lang="en-US" i="1" u="sng" dirty="0" smtClean="0">
                <a:solidFill>
                  <a:srgbClr val="FF0000"/>
                </a:solidFill>
              </a:rPr>
              <a:t> Mehta V Union of India (1991) 70 Comp </a:t>
            </a:r>
            <a:r>
              <a:rPr lang="en-US" i="1" u="sng" dirty="0" err="1" smtClean="0">
                <a:solidFill>
                  <a:srgbClr val="FF0000"/>
                </a:solidFill>
              </a:rPr>
              <a:t>Cas</a:t>
            </a:r>
            <a:r>
              <a:rPr lang="en-US" i="1" u="sng" dirty="0" smtClean="0">
                <a:solidFill>
                  <a:srgbClr val="FF0000"/>
                </a:solidFill>
              </a:rPr>
              <a:t> 210]</a:t>
            </a:r>
            <a:endParaRPr lang="en-US" u="sng" dirty="0">
              <a:solidFill>
                <a:srgbClr val="FF0000"/>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Constitution </a:t>
            </a:r>
            <a:r>
              <a:rPr lang="en-US" sz="3000" b="1" dirty="0">
                <a:solidFill>
                  <a:srgbClr val="00B0F0"/>
                </a:solidFill>
                <a:latin typeface="Algerian" pitchFamily="82" charset="0"/>
              </a:rPr>
              <a:t>of National Financial Reporting </a:t>
            </a:r>
            <a:r>
              <a:rPr lang="en-US" sz="3000" b="1" dirty="0" smtClean="0">
                <a:solidFill>
                  <a:srgbClr val="00B0F0"/>
                </a:solidFill>
                <a:latin typeface="Algerian" pitchFamily="82" charset="0"/>
              </a:rPr>
              <a:t>Authority  (Sec. 132)</a:t>
            </a:r>
            <a:endParaRPr lang="en-US" sz="3000" dirty="0">
              <a:solidFill>
                <a:srgbClr val="00B0F0"/>
              </a:solidFill>
              <a:latin typeface="Algerian" pitchFamily="82" charset="0"/>
            </a:endParaRPr>
          </a:p>
        </p:txBody>
      </p:sp>
      <p:sp>
        <p:nvSpPr>
          <p:cNvPr id="4" name="TextBox 3"/>
          <p:cNvSpPr txBox="1"/>
          <p:nvPr/>
        </p:nvSpPr>
        <p:spPr>
          <a:xfrm>
            <a:off x="76200" y="1676400"/>
            <a:ext cx="8991600" cy="5016758"/>
          </a:xfrm>
          <a:prstGeom prst="rect">
            <a:avLst/>
          </a:prstGeom>
          <a:noFill/>
        </p:spPr>
        <p:txBody>
          <a:bodyPr wrap="square" rtlCol="0">
            <a:spAutoFit/>
          </a:bodyPr>
          <a:lstStyle/>
          <a:p>
            <a:pPr algn="just">
              <a:buNone/>
            </a:pPr>
            <a:r>
              <a:rPr lang="en-US" sz="3200" b="1" dirty="0" smtClean="0">
                <a:solidFill>
                  <a:srgbClr val="0070C0"/>
                </a:solidFill>
              </a:rPr>
              <a:t>This Section provides that the CG may by notification constitute the NFRA </a:t>
            </a:r>
          </a:p>
          <a:p>
            <a:pPr algn="just">
              <a:buFont typeface="Wingdings" pitchFamily="2" charset="2"/>
              <a:buChar char="ü"/>
            </a:pPr>
            <a:r>
              <a:rPr lang="en-US" sz="3200" dirty="0" smtClean="0"/>
              <a:t> </a:t>
            </a:r>
            <a:r>
              <a:rPr lang="en-US" sz="3200" b="1" dirty="0" smtClean="0">
                <a:solidFill>
                  <a:srgbClr val="0070C0"/>
                </a:solidFill>
              </a:rPr>
              <a:t>to</a:t>
            </a:r>
            <a:r>
              <a:rPr lang="en-US" sz="3200" dirty="0" smtClean="0"/>
              <a:t> </a:t>
            </a:r>
            <a:r>
              <a:rPr lang="en-US" sz="3200" b="1" u="sng" dirty="0" smtClean="0">
                <a:solidFill>
                  <a:srgbClr val="FF0000"/>
                </a:solidFill>
              </a:rPr>
              <a:t>advice</a:t>
            </a:r>
            <a:r>
              <a:rPr lang="en-US" sz="3200" dirty="0" smtClean="0">
                <a:solidFill>
                  <a:srgbClr val="FF0000"/>
                </a:solidFill>
              </a:rPr>
              <a:t> on Accounting Standards (AS) &amp; Auditing Standards(SA)</a:t>
            </a:r>
            <a:r>
              <a:rPr lang="en-US" sz="3200" dirty="0" smtClean="0"/>
              <a:t>,</a:t>
            </a:r>
          </a:p>
          <a:p>
            <a:pPr algn="just">
              <a:buFont typeface="Wingdings" pitchFamily="2" charset="2"/>
              <a:buChar char="ü"/>
            </a:pPr>
            <a:r>
              <a:rPr lang="en-US" sz="3200" dirty="0" smtClean="0"/>
              <a:t> </a:t>
            </a:r>
            <a:r>
              <a:rPr lang="en-US" sz="3200" b="1" dirty="0" smtClean="0">
                <a:solidFill>
                  <a:srgbClr val="0070C0"/>
                </a:solidFill>
              </a:rPr>
              <a:t>to </a:t>
            </a:r>
            <a:r>
              <a:rPr lang="en-US" sz="3200" b="1" u="sng" dirty="0" smtClean="0">
                <a:solidFill>
                  <a:srgbClr val="FF0000"/>
                </a:solidFill>
              </a:rPr>
              <a:t>monitor</a:t>
            </a:r>
            <a:r>
              <a:rPr lang="en-US" sz="3200" b="1" dirty="0" smtClean="0">
                <a:solidFill>
                  <a:srgbClr val="0070C0"/>
                </a:solidFill>
              </a:rPr>
              <a:t>, enforce, compliance and overseeing the </a:t>
            </a:r>
            <a:r>
              <a:rPr lang="en-US" sz="3200" u="sng" dirty="0" smtClean="0">
                <a:solidFill>
                  <a:srgbClr val="FF0000"/>
                </a:solidFill>
              </a:rPr>
              <a:t>quality of service </a:t>
            </a:r>
            <a:r>
              <a:rPr lang="en-US" sz="3200" b="1" dirty="0" smtClean="0">
                <a:solidFill>
                  <a:srgbClr val="0070C0"/>
                </a:solidFill>
              </a:rPr>
              <a:t>of associated professionals. </a:t>
            </a:r>
          </a:p>
          <a:p>
            <a:pPr algn="just">
              <a:buFont typeface="Wingdings" pitchFamily="2" charset="2"/>
              <a:buChar char="ü"/>
            </a:pPr>
            <a:r>
              <a:rPr lang="en-US" sz="3200" dirty="0" smtClean="0"/>
              <a:t> </a:t>
            </a:r>
            <a:r>
              <a:rPr lang="en-US" sz="3200" b="1" dirty="0" smtClean="0">
                <a:solidFill>
                  <a:srgbClr val="0070C0"/>
                </a:solidFill>
              </a:rPr>
              <a:t>to</a:t>
            </a:r>
            <a:r>
              <a:rPr lang="en-US" sz="3200" dirty="0" smtClean="0"/>
              <a:t> </a:t>
            </a:r>
            <a:r>
              <a:rPr lang="en-US" sz="3200" b="1" u="sng" dirty="0" smtClean="0">
                <a:solidFill>
                  <a:srgbClr val="FF0000"/>
                </a:solidFill>
              </a:rPr>
              <a:t>investigate</a:t>
            </a:r>
            <a:r>
              <a:rPr lang="en-US" sz="3200" dirty="0" smtClean="0"/>
              <a:t> </a:t>
            </a:r>
            <a:r>
              <a:rPr lang="en-US" sz="3200" b="1" dirty="0" smtClean="0">
                <a:solidFill>
                  <a:srgbClr val="0070C0"/>
                </a:solidFill>
              </a:rPr>
              <a:t>matters of </a:t>
            </a:r>
            <a:r>
              <a:rPr lang="en-US" sz="3200" dirty="0" smtClean="0">
                <a:solidFill>
                  <a:srgbClr val="FF0000"/>
                </a:solidFill>
              </a:rPr>
              <a:t>misconduct</a:t>
            </a:r>
            <a:r>
              <a:rPr lang="en-US" sz="3200" dirty="0" smtClean="0"/>
              <a:t> </a:t>
            </a:r>
            <a:r>
              <a:rPr lang="en-US" sz="3200" b="1" dirty="0" smtClean="0">
                <a:solidFill>
                  <a:srgbClr val="0070C0"/>
                </a:solidFill>
              </a:rPr>
              <a:t>committed by any member of ICAI or any other prescribed profession and pass order which may be appealed to Appellate Authority to be constituted by CG</a:t>
            </a:r>
            <a:r>
              <a:rPr lang="en-US" sz="3200" b="1" dirty="0">
                <a:solidFill>
                  <a:srgbClr val="0070C0"/>
                </a:solidFill>
              </a:rPr>
              <a:t>.</a:t>
            </a:r>
            <a:endParaRPr lang="en-US" sz="3200" b="1" dirty="0" smtClean="0">
              <a:solidFill>
                <a:srgbClr val="0070C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CG </a:t>
            </a:r>
            <a:r>
              <a:rPr lang="en-US" sz="3000" b="1" dirty="0">
                <a:solidFill>
                  <a:srgbClr val="00B0F0"/>
                </a:solidFill>
                <a:latin typeface="Algerian" pitchFamily="82" charset="0"/>
              </a:rPr>
              <a:t>to prescribe </a:t>
            </a:r>
            <a:r>
              <a:rPr lang="en-US" sz="3000" b="1" dirty="0" smtClean="0">
                <a:solidFill>
                  <a:srgbClr val="00B0F0"/>
                </a:solidFill>
                <a:latin typeface="Algerian" pitchFamily="82" charset="0"/>
              </a:rPr>
              <a:t>AS (Sec. 133)</a:t>
            </a:r>
            <a:endParaRPr lang="en-US" sz="3000" dirty="0">
              <a:solidFill>
                <a:srgbClr val="00B0F0"/>
              </a:solidFill>
              <a:latin typeface="Algerian" pitchFamily="82" charset="0"/>
            </a:endParaRPr>
          </a:p>
        </p:txBody>
      </p:sp>
      <p:sp>
        <p:nvSpPr>
          <p:cNvPr id="4" name="TextBox 3"/>
          <p:cNvSpPr txBox="1"/>
          <p:nvPr/>
        </p:nvSpPr>
        <p:spPr>
          <a:xfrm>
            <a:off x="76200" y="1752600"/>
            <a:ext cx="8991600" cy="2123658"/>
          </a:xfrm>
          <a:prstGeom prst="rect">
            <a:avLst/>
          </a:prstGeom>
          <a:noFill/>
        </p:spPr>
        <p:txBody>
          <a:bodyPr wrap="square" rtlCol="0">
            <a:spAutoFit/>
          </a:bodyPr>
          <a:lstStyle/>
          <a:p>
            <a:pPr algn="just"/>
            <a:r>
              <a:rPr lang="en-US" sz="3300" b="1" dirty="0" smtClean="0">
                <a:solidFill>
                  <a:srgbClr val="0070C0"/>
                </a:solidFill>
              </a:rPr>
              <a:t>This Section provides that the CG may, after consultation with </a:t>
            </a:r>
            <a:r>
              <a:rPr lang="en-US" sz="3300" dirty="0" smtClean="0">
                <a:solidFill>
                  <a:srgbClr val="FF0000"/>
                </a:solidFill>
              </a:rPr>
              <a:t>NFRA</a:t>
            </a:r>
            <a:r>
              <a:rPr lang="en-US" sz="3300" dirty="0" smtClean="0"/>
              <a:t>, </a:t>
            </a:r>
            <a:r>
              <a:rPr lang="en-US" sz="3300" dirty="0" smtClean="0">
                <a:solidFill>
                  <a:srgbClr val="FF0000"/>
                </a:solidFill>
              </a:rPr>
              <a:t>prescribe </a:t>
            </a:r>
            <a:r>
              <a:rPr lang="en-US" sz="3300" b="1" dirty="0" smtClean="0">
                <a:solidFill>
                  <a:srgbClr val="0070C0"/>
                </a:solidFill>
              </a:rPr>
              <a:t>the</a:t>
            </a:r>
            <a:r>
              <a:rPr lang="en-US" sz="3300" dirty="0" smtClean="0"/>
              <a:t> </a:t>
            </a:r>
            <a:r>
              <a:rPr lang="en-US" sz="3300" dirty="0" smtClean="0">
                <a:solidFill>
                  <a:srgbClr val="FF0000"/>
                </a:solidFill>
              </a:rPr>
              <a:t>Accounting Standards </a:t>
            </a:r>
            <a:r>
              <a:rPr lang="en-US" sz="3300" b="1" dirty="0" smtClean="0">
                <a:solidFill>
                  <a:srgbClr val="0070C0"/>
                </a:solidFill>
              </a:rPr>
              <a:t>as recommended by the ICAI for adoption by companies.</a:t>
            </a:r>
            <a:endParaRPr lang="en-US" sz="3300" b="1" dirty="0">
              <a:solidFill>
                <a:srgbClr val="0070C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Class of Co’s Which </a:t>
            </a:r>
            <a:r>
              <a:rPr lang="en-US" sz="3000" b="1" dirty="0" err="1" smtClean="0">
                <a:solidFill>
                  <a:srgbClr val="00B0F0"/>
                </a:solidFill>
                <a:latin typeface="Algerian" pitchFamily="82" charset="0"/>
              </a:rPr>
              <a:t>nfra</a:t>
            </a:r>
            <a:r>
              <a:rPr lang="en-US" sz="3000" b="1" dirty="0" smtClean="0">
                <a:solidFill>
                  <a:srgbClr val="00B0F0"/>
                </a:solidFill>
                <a:latin typeface="Algerian" pitchFamily="82" charset="0"/>
              </a:rPr>
              <a:t> will investigate</a:t>
            </a:r>
            <a:endParaRPr lang="en-US" sz="3000" dirty="0">
              <a:solidFill>
                <a:srgbClr val="00B0F0"/>
              </a:solidFill>
              <a:latin typeface="Algerian" pitchFamily="82" charset="0"/>
            </a:endParaRPr>
          </a:p>
        </p:txBody>
      </p:sp>
      <p:sp>
        <p:nvSpPr>
          <p:cNvPr id="4" name="TextBox 3"/>
          <p:cNvSpPr txBox="1"/>
          <p:nvPr/>
        </p:nvSpPr>
        <p:spPr>
          <a:xfrm>
            <a:off x="76200" y="1363682"/>
            <a:ext cx="8991600" cy="3970318"/>
          </a:xfrm>
          <a:prstGeom prst="rect">
            <a:avLst/>
          </a:prstGeom>
          <a:noFill/>
        </p:spPr>
        <p:txBody>
          <a:bodyPr wrap="square" rtlCol="0">
            <a:spAutoFit/>
          </a:bodyPr>
          <a:lstStyle/>
          <a:p>
            <a:r>
              <a:rPr lang="en-IN" sz="3600" dirty="0" smtClean="0"/>
              <a:t>a) </a:t>
            </a:r>
            <a:r>
              <a:rPr lang="en-IN" sz="3600" b="1" dirty="0" smtClean="0">
                <a:solidFill>
                  <a:srgbClr val="0070C0"/>
                </a:solidFill>
              </a:rPr>
              <a:t>Companies</a:t>
            </a:r>
            <a:r>
              <a:rPr lang="en-IN" sz="3600" dirty="0" smtClean="0">
                <a:solidFill>
                  <a:srgbClr val="00B050"/>
                </a:solidFill>
              </a:rPr>
              <a:t> Listed in or outside India</a:t>
            </a:r>
            <a:r>
              <a:rPr lang="en-IN" sz="3600" dirty="0" smtClean="0"/>
              <a:t>;</a:t>
            </a:r>
          </a:p>
          <a:p>
            <a:endParaRPr lang="en-IN" sz="3600" dirty="0" smtClean="0"/>
          </a:p>
          <a:p>
            <a:r>
              <a:rPr lang="en-IN" sz="3600" dirty="0" smtClean="0"/>
              <a:t>b) </a:t>
            </a:r>
            <a:r>
              <a:rPr lang="en-IN" sz="3600" dirty="0" smtClean="0">
                <a:solidFill>
                  <a:srgbClr val="00B050"/>
                </a:solidFill>
              </a:rPr>
              <a:t>Unlisted</a:t>
            </a:r>
            <a:r>
              <a:rPr lang="en-IN" sz="3600" dirty="0" smtClean="0"/>
              <a:t> </a:t>
            </a:r>
            <a:r>
              <a:rPr lang="en-IN" sz="3600" b="1" dirty="0" smtClean="0">
                <a:solidFill>
                  <a:srgbClr val="0070C0"/>
                </a:solidFill>
              </a:rPr>
              <a:t>companies with </a:t>
            </a:r>
          </a:p>
          <a:p>
            <a:r>
              <a:rPr lang="en-IN" sz="3600" dirty="0" smtClean="0">
                <a:solidFill>
                  <a:srgbClr val="FF0000"/>
                </a:solidFill>
              </a:rPr>
              <a:t>net worth </a:t>
            </a:r>
            <a:r>
              <a:rPr lang="en-IN" sz="3600" b="1" dirty="0" smtClean="0">
                <a:solidFill>
                  <a:srgbClr val="0070C0"/>
                </a:solidFill>
              </a:rPr>
              <a:t>&gt;= Rs. 500 </a:t>
            </a:r>
            <a:r>
              <a:rPr lang="en-IN" sz="3600" b="1" dirty="0" err="1" smtClean="0">
                <a:solidFill>
                  <a:srgbClr val="0070C0"/>
                </a:solidFill>
              </a:rPr>
              <a:t>crores</a:t>
            </a:r>
            <a:r>
              <a:rPr lang="en-IN" sz="3600" b="1" dirty="0" smtClean="0">
                <a:solidFill>
                  <a:srgbClr val="0070C0"/>
                </a:solidFill>
              </a:rPr>
              <a:t> or </a:t>
            </a:r>
          </a:p>
          <a:p>
            <a:r>
              <a:rPr lang="en-IN" sz="3600" dirty="0" smtClean="0">
                <a:solidFill>
                  <a:srgbClr val="FF0000"/>
                </a:solidFill>
              </a:rPr>
              <a:t>paid up capital </a:t>
            </a:r>
            <a:r>
              <a:rPr lang="en-IN" sz="3600" b="1" dirty="0" smtClean="0">
                <a:solidFill>
                  <a:srgbClr val="0070C0"/>
                </a:solidFill>
              </a:rPr>
              <a:t>&gt;= Rs. 500 </a:t>
            </a:r>
            <a:r>
              <a:rPr lang="en-IN" sz="3600" b="1" dirty="0" err="1" smtClean="0">
                <a:solidFill>
                  <a:srgbClr val="0070C0"/>
                </a:solidFill>
              </a:rPr>
              <a:t>crores</a:t>
            </a:r>
            <a:r>
              <a:rPr lang="en-IN" sz="3600" b="1" dirty="0" smtClean="0">
                <a:solidFill>
                  <a:srgbClr val="0070C0"/>
                </a:solidFill>
              </a:rPr>
              <a:t> or </a:t>
            </a:r>
          </a:p>
          <a:p>
            <a:r>
              <a:rPr lang="en-IN" sz="3600" dirty="0" smtClean="0">
                <a:solidFill>
                  <a:srgbClr val="FF0000"/>
                </a:solidFill>
              </a:rPr>
              <a:t>annual turnover </a:t>
            </a:r>
            <a:r>
              <a:rPr lang="en-IN" sz="3600" b="1" dirty="0" smtClean="0">
                <a:solidFill>
                  <a:srgbClr val="0070C0"/>
                </a:solidFill>
              </a:rPr>
              <a:t>&gt;= Rs. 1,000 </a:t>
            </a:r>
            <a:r>
              <a:rPr lang="en-IN" sz="3600" b="1" dirty="0" err="1" smtClean="0">
                <a:solidFill>
                  <a:srgbClr val="0070C0"/>
                </a:solidFill>
              </a:rPr>
              <a:t>crores</a:t>
            </a:r>
            <a:r>
              <a:rPr lang="en-IN" sz="3600" b="1" dirty="0" smtClean="0">
                <a:solidFill>
                  <a:srgbClr val="0070C0"/>
                </a:solidFill>
              </a:rPr>
              <a:t> </a:t>
            </a:r>
          </a:p>
          <a:p>
            <a:r>
              <a:rPr lang="en-IN" sz="3600" b="1" dirty="0" smtClean="0">
                <a:solidFill>
                  <a:srgbClr val="0070C0"/>
                </a:solidFill>
              </a:rPr>
              <a:t>as on 31st March of immediately preceding FY.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Class of ca firm Which </a:t>
            </a:r>
            <a:r>
              <a:rPr lang="en-US" sz="3000" b="1" dirty="0" err="1" smtClean="0">
                <a:solidFill>
                  <a:srgbClr val="00B0F0"/>
                </a:solidFill>
                <a:latin typeface="Algerian" pitchFamily="82" charset="0"/>
              </a:rPr>
              <a:t>nfra</a:t>
            </a:r>
            <a:r>
              <a:rPr lang="en-US" sz="3000" b="1" dirty="0" smtClean="0">
                <a:solidFill>
                  <a:srgbClr val="00B0F0"/>
                </a:solidFill>
                <a:latin typeface="Algerian" pitchFamily="82" charset="0"/>
              </a:rPr>
              <a:t> will investigate</a:t>
            </a:r>
            <a:endParaRPr lang="en-US" sz="3000" dirty="0">
              <a:solidFill>
                <a:srgbClr val="00B0F0"/>
              </a:solidFill>
              <a:latin typeface="Algerian" pitchFamily="82" charset="0"/>
            </a:endParaRPr>
          </a:p>
        </p:txBody>
      </p:sp>
      <p:sp>
        <p:nvSpPr>
          <p:cNvPr id="4" name="TextBox 3"/>
          <p:cNvSpPr txBox="1"/>
          <p:nvPr/>
        </p:nvSpPr>
        <p:spPr>
          <a:xfrm>
            <a:off x="76200" y="1143000"/>
            <a:ext cx="8991600" cy="5509200"/>
          </a:xfrm>
          <a:prstGeom prst="rect">
            <a:avLst/>
          </a:prstGeom>
          <a:noFill/>
        </p:spPr>
        <p:txBody>
          <a:bodyPr wrap="square" rtlCol="0">
            <a:spAutoFit/>
          </a:bodyPr>
          <a:lstStyle/>
          <a:p>
            <a:r>
              <a:rPr lang="en-IN" sz="3200" b="1" dirty="0" smtClean="0">
                <a:solidFill>
                  <a:srgbClr val="0070C0"/>
                </a:solidFill>
              </a:rPr>
              <a:t>a) audit of </a:t>
            </a:r>
            <a:r>
              <a:rPr lang="en-IN" sz="3200" b="1" dirty="0" smtClean="0">
                <a:solidFill>
                  <a:srgbClr val="00B050"/>
                </a:solidFill>
              </a:rPr>
              <a:t>200 companies </a:t>
            </a:r>
            <a:r>
              <a:rPr lang="en-IN" sz="3200" b="1" dirty="0" smtClean="0">
                <a:solidFill>
                  <a:srgbClr val="0070C0"/>
                </a:solidFill>
              </a:rPr>
              <a:t>or more in a year; or</a:t>
            </a:r>
          </a:p>
          <a:p>
            <a:endParaRPr lang="en-IN" sz="3200" dirty="0" smtClean="0"/>
          </a:p>
          <a:p>
            <a:r>
              <a:rPr lang="en-IN" sz="3200" b="1" dirty="0" smtClean="0">
                <a:solidFill>
                  <a:srgbClr val="0070C0"/>
                </a:solidFill>
              </a:rPr>
              <a:t>b) audit of </a:t>
            </a:r>
            <a:r>
              <a:rPr lang="en-IN" sz="3200" b="1" dirty="0" smtClean="0">
                <a:solidFill>
                  <a:srgbClr val="00B050"/>
                </a:solidFill>
              </a:rPr>
              <a:t>20 or more listed companies; or</a:t>
            </a:r>
          </a:p>
          <a:p>
            <a:endParaRPr lang="en-IN" sz="3200" dirty="0" smtClean="0"/>
          </a:p>
          <a:p>
            <a:r>
              <a:rPr lang="en-IN" sz="3200" dirty="0" smtClean="0"/>
              <a:t>c) </a:t>
            </a:r>
            <a:r>
              <a:rPr lang="en-IN" sz="3200" b="1" dirty="0" smtClean="0">
                <a:solidFill>
                  <a:srgbClr val="92D050"/>
                </a:solidFill>
              </a:rPr>
              <a:t>company</a:t>
            </a:r>
            <a:r>
              <a:rPr lang="en-IN" sz="3200" dirty="0" smtClean="0"/>
              <a:t> </a:t>
            </a:r>
            <a:r>
              <a:rPr lang="en-IN" sz="3200" b="1" dirty="0" smtClean="0">
                <a:solidFill>
                  <a:srgbClr val="0070C0"/>
                </a:solidFill>
              </a:rPr>
              <a:t>(including listed company), having</a:t>
            </a:r>
            <a:r>
              <a:rPr lang="en-IN" sz="3200" dirty="0" smtClean="0"/>
              <a:t> </a:t>
            </a:r>
          </a:p>
          <a:p>
            <a:r>
              <a:rPr lang="en-IN" sz="3200" dirty="0" smtClean="0">
                <a:solidFill>
                  <a:srgbClr val="FF0000"/>
                </a:solidFill>
              </a:rPr>
              <a:t>net worth </a:t>
            </a:r>
            <a:r>
              <a:rPr lang="en-IN" sz="3200" b="1" dirty="0" smtClean="0">
                <a:solidFill>
                  <a:srgbClr val="0070C0"/>
                </a:solidFill>
              </a:rPr>
              <a:t>&gt;= Rs.500 </a:t>
            </a:r>
            <a:r>
              <a:rPr lang="en-IN" sz="3200" b="1" dirty="0" err="1" smtClean="0">
                <a:solidFill>
                  <a:srgbClr val="0070C0"/>
                </a:solidFill>
              </a:rPr>
              <a:t>crores</a:t>
            </a:r>
            <a:r>
              <a:rPr lang="en-IN" sz="3200" b="1" dirty="0" smtClean="0">
                <a:solidFill>
                  <a:srgbClr val="0070C0"/>
                </a:solidFill>
              </a:rPr>
              <a:t> or </a:t>
            </a:r>
          </a:p>
          <a:p>
            <a:r>
              <a:rPr lang="en-IN" sz="3200" dirty="0" smtClean="0">
                <a:solidFill>
                  <a:srgbClr val="FF0000"/>
                </a:solidFill>
              </a:rPr>
              <a:t>paid up capital </a:t>
            </a:r>
            <a:r>
              <a:rPr lang="en-IN" sz="3200" b="1" dirty="0" smtClean="0">
                <a:solidFill>
                  <a:srgbClr val="0070C0"/>
                </a:solidFill>
              </a:rPr>
              <a:t>&gt;= Rs.500 </a:t>
            </a:r>
            <a:r>
              <a:rPr lang="en-IN" sz="3200" b="1" dirty="0" err="1" smtClean="0">
                <a:solidFill>
                  <a:srgbClr val="0070C0"/>
                </a:solidFill>
              </a:rPr>
              <a:t>crores</a:t>
            </a:r>
            <a:r>
              <a:rPr lang="en-IN" sz="3200" b="1" dirty="0" smtClean="0">
                <a:solidFill>
                  <a:srgbClr val="0070C0"/>
                </a:solidFill>
              </a:rPr>
              <a:t> or </a:t>
            </a:r>
          </a:p>
          <a:p>
            <a:r>
              <a:rPr lang="en-IN" sz="3200" dirty="0" smtClean="0">
                <a:solidFill>
                  <a:srgbClr val="FF0000"/>
                </a:solidFill>
              </a:rPr>
              <a:t>annual turnover </a:t>
            </a:r>
            <a:r>
              <a:rPr lang="en-IN" sz="3200" b="1" dirty="0" smtClean="0">
                <a:solidFill>
                  <a:srgbClr val="0070C0"/>
                </a:solidFill>
              </a:rPr>
              <a:t>&gt;= Rs.1,000 </a:t>
            </a:r>
            <a:r>
              <a:rPr lang="en-IN" sz="3200" b="1" dirty="0" err="1" smtClean="0">
                <a:solidFill>
                  <a:srgbClr val="0070C0"/>
                </a:solidFill>
              </a:rPr>
              <a:t>crores</a:t>
            </a:r>
            <a:r>
              <a:rPr lang="en-IN" sz="3200" b="1" dirty="0" smtClean="0">
                <a:solidFill>
                  <a:srgbClr val="0070C0"/>
                </a:solidFill>
              </a:rPr>
              <a:t> </a:t>
            </a:r>
          </a:p>
          <a:p>
            <a:r>
              <a:rPr lang="en-IN" sz="3200" b="1" dirty="0" smtClean="0">
                <a:solidFill>
                  <a:srgbClr val="0070C0"/>
                </a:solidFill>
              </a:rPr>
              <a:t>as on 31st March of immediately preceding FY; or</a:t>
            </a:r>
          </a:p>
          <a:p>
            <a:endParaRPr lang="en-IN" sz="3200" dirty="0" smtClean="0"/>
          </a:p>
          <a:p>
            <a:r>
              <a:rPr lang="en-IN" sz="3200" b="1" dirty="0" smtClean="0">
                <a:solidFill>
                  <a:srgbClr val="0070C0"/>
                </a:solidFill>
              </a:rPr>
              <a:t>d) company having securities </a:t>
            </a:r>
            <a:r>
              <a:rPr lang="en-IN" sz="3200" b="1" dirty="0" smtClean="0">
                <a:solidFill>
                  <a:srgbClr val="92D050"/>
                </a:solidFill>
              </a:rPr>
              <a:t>listed outside India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Reference to </a:t>
            </a:r>
            <a:r>
              <a:rPr lang="en-US" sz="3000" b="1" dirty="0" err="1" smtClean="0">
                <a:solidFill>
                  <a:srgbClr val="00B0F0"/>
                </a:solidFill>
                <a:latin typeface="Algerian" pitchFamily="82" charset="0"/>
              </a:rPr>
              <a:t>nfra</a:t>
            </a:r>
            <a:endParaRPr lang="en-US" sz="3000" dirty="0">
              <a:solidFill>
                <a:srgbClr val="00B0F0"/>
              </a:solidFill>
              <a:latin typeface="Algerian" pitchFamily="82" charset="0"/>
            </a:endParaRPr>
          </a:p>
        </p:txBody>
      </p:sp>
      <p:sp>
        <p:nvSpPr>
          <p:cNvPr id="4" name="TextBox 3"/>
          <p:cNvSpPr txBox="1"/>
          <p:nvPr/>
        </p:nvSpPr>
        <p:spPr>
          <a:xfrm>
            <a:off x="76200" y="1306354"/>
            <a:ext cx="8991600" cy="5170646"/>
          </a:xfrm>
          <a:prstGeom prst="rect">
            <a:avLst/>
          </a:prstGeom>
          <a:noFill/>
        </p:spPr>
        <p:txBody>
          <a:bodyPr wrap="square" rtlCol="0">
            <a:spAutoFit/>
          </a:bodyPr>
          <a:lstStyle/>
          <a:p>
            <a:r>
              <a:rPr lang="en-IN" sz="3300" b="1" dirty="0" smtClean="0">
                <a:solidFill>
                  <a:srgbClr val="92D050"/>
                </a:solidFill>
              </a:rPr>
              <a:t>Reference by CG or any authority:</a:t>
            </a:r>
            <a:r>
              <a:rPr lang="en-IN" sz="3300" dirty="0" smtClean="0"/>
              <a:t> </a:t>
            </a:r>
            <a:r>
              <a:rPr lang="en-IN" sz="3300" b="1" dirty="0" smtClean="0">
                <a:solidFill>
                  <a:srgbClr val="0070C0"/>
                </a:solidFill>
              </a:rPr>
              <a:t>If any reference is made by CG or any regulator in </a:t>
            </a:r>
            <a:r>
              <a:rPr lang="en-IN" sz="3300" b="1" dirty="0" smtClean="0">
                <a:solidFill>
                  <a:srgbClr val="FF0000"/>
                </a:solidFill>
              </a:rPr>
              <a:t>public interest</a:t>
            </a:r>
            <a:r>
              <a:rPr lang="en-IN" sz="3300" b="1" dirty="0" smtClean="0">
                <a:solidFill>
                  <a:srgbClr val="0070C0"/>
                </a:solidFill>
              </a:rPr>
              <a:t>, </a:t>
            </a:r>
            <a:r>
              <a:rPr lang="en-IN" sz="3300" dirty="0" smtClean="0">
                <a:solidFill>
                  <a:srgbClr val="FF0000"/>
                </a:solidFill>
              </a:rPr>
              <a:t>no restriction </a:t>
            </a:r>
            <a:r>
              <a:rPr lang="en-IN" sz="3300" b="1" dirty="0" smtClean="0">
                <a:solidFill>
                  <a:srgbClr val="0070C0"/>
                </a:solidFill>
              </a:rPr>
              <a:t>of turnover or paid up capital etc. will be applicable. </a:t>
            </a:r>
          </a:p>
          <a:p>
            <a:endParaRPr lang="en-IN" sz="3300" dirty="0" smtClean="0"/>
          </a:p>
          <a:p>
            <a:r>
              <a:rPr lang="en-IN" sz="3300" b="1" dirty="0" smtClean="0">
                <a:solidFill>
                  <a:srgbClr val="92D050"/>
                </a:solidFill>
              </a:rPr>
              <a:t>Reference by CG/RD/ROC:</a:t>
            </a:r>
            <a:r>
              <a:rPr lang="en-IN" sz="3300" dirty="0" smtClean="0"/>
              <a:t> </a:t>
            </a:r>
            <a:r>
              <a:rPr lang="en-IN" sz="3300" b="1" dirty="0" smtClean="0">
                <a:solidFill>
                  <a:srgbClr val="0070C0"/>
                </a:solidFill>
              </a:rPr>
              <a:t>Where any of them have any information in respect of any auditor or audit firm which is not complying with provisions of sec. 132 or rules made thereunder, he </a:t>
            </a:r>
            <a:r>
              <a:rPr lang="en-IN" sz="3300" b="1" dirty="0" smtClean="0">
                <a:solidFill>
                  <a:srgbClr val="FF0000"/>
                </a:solidFill>
              </a:rPr>
              <a:t>shall refer the matter to NFRA</a:t>
            </a:r>
            <a:r>
              <a:rPr lang="en-IN" sz="3300" b="1" dirty="0" smtClean="0"/>
              <a:t>.</a:t>
            </a:r>
            <a:endParaRPr lang="en-IN" sz="3300" b="1" dirty="0" smtClean="0">
              <a:solidFill>
                <a:srgbClr val="92D05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Copy </a:t>
            </a:r>
            <a:r>
              <a:rPr lang="en-US" sz="3000" b="1" dirty="0">
                <a:solidFill>
                  <a:srgbClr val="00B0F0"/>
                </a:solidFill>
                <a:latin typeface="Algerian" pitchFamily="82" charset="0"/>
              </a:rPr>
              <a:t>of </a:t>
            </a:r>
            <a:r>
              <a:rPr lang="en-US" sz="3000" b="1" dirty="0" smtClean="0">
                <a:solidFill>
                  <a:srgbClr val="00B0F0"/>
                </a:solidFill>
                <a:latin typeface="Algerian" pitchFamily="82" charset="0"/>
              </a:rPr>
              <a:t>FS </a:t>
            </a:r>
            <a:r>
              <a:rPr lang="en-US" sz="3000" b="1" dirty="0">
                <a:solidFill>
                  <a:srgbClr val="00B0F0"/>
                </a:solidFill>
                <a:latin typeface="Algerian" pitchFamily="82" charset="0"/>
              </a:rPr>
              <a:t>to be filed with </a:t>
            </a:r>
            <a:r>
              <a:rPr lang="en-US" sz="3000" b="1" dirty="0" smtClean="0">
                <a:solidFill>
                  <a:srgbClr val="00B0F0"/>
                </a:solidFill>
                <a:latin typeface="Algerian" pitchFamily="82" charset="0"/>
              </a:rPr>
              <a:t>Registrar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 137)</a:t>
            </a:r>
            <a:endParaRPr lang="en-US" sz="3000" dirty="0">
              <a:solidFill>
                <a:srgbClr val="00B0F0"/>
              </a:solidFill>
              <a:latin typeface="Algerian" pitchFamily="82" charset="0"/>
            </a:endParaRPr>
          </a:p>
        </p:txBody>
      </p:sp>
      <p:sp>
        <p:nvSpPr>
          <p:cNvPr id="4" name="TextBox 3"/>
          <p:cNvSpPr txBox="1"/>
          <p:nvPr/>
        </p:nvSpPr>
        <p:spPr>
          <a:xfrm>
            <a:off x="76200" y="1219200"/>
            <a:ext cx="8915400" cy="5447645"/>
          </a:xfrm>
          <a:prstGeom prst="rect">
            <a:avLst/>
          </a:prstGeom>
          <a:noFill/>
        </p:spPr>
        <p:txBody>
          <a:bodyPr wrap="square" rtlCol="0">
            <a:spAutoFit/>
          </a:bodyPr>
          <a:lstStyle/>
          <a:p>
            <a:pPr algn="just">
              <a:buFont typeface="Wingdings" pitchFamily="2" charset="2"/>
              <a:buChar char="ü"/>
            </a:pPr>
            <a:r>
              <a:rPr lang="en-US" sz="2900" b="1" dirty="0" smtClean="0">
                <a:solidFill>
                  <a:srgbClr val="0070C0"/>
                </a:solidFill>
              </a:rPr>
              <a:t>This Section provides that a copy of FS, auditor’s report etc shall be filled with the Registrar within 30 days.</a:t>
            </a:r>
          </a:p>
          <a:p>
            <a:pPr algn="just">
              <a:buFont typeface="Wingdings" pitchFamily="2" charset="2"/>
              <a:buChar char="ü"/>
            </a:pPr>
            <a:r>
              <a:rPr lang="en-US" sz="2900" b="1" dirty="0" smtClean="0">
                <a:solidFill>
                  <a:srgbClr val="0070C0"/>
                </a:solidFill>
              </a:rPr>
              <a:t>In case a company </a:t>
            </a:r>
            <a:r>
              <a:rPr lang="en-US" sz="2900" dirty="0" smtClean="0">
                <a:solidFill>
                  <a:srgbClr val="FF0000"/>
                </a:solidFill>
              </a:rPr>
              <a:t>does not hold</a:t>
            </a:r>
            <a:r>
              <a:rPr lang="en-US" sz="2900" dirty="0" smtClean="0"/>
              <a:t> </a:t>
            </a:r>
            <a:r>
              <a:rPr lang="en-US" sz="2900" b="1" dirty="0" smtClean="0">
                <a:solidFill>
                  <a:srgbClr val="0070C0"/>
                </a:solidFill>
              </a:rPr>
              <a:t>an AGM or the AGM has been adjourned in any year, a</a:t>
            </a:r>
            <a:r>
              <a:rPr lang="en-US" sz="2900" dirty="0" smtClean="0"/>
              <a:t> </a:t>
            </a:r>
            <a:r>
              <a:rPr lang="en-US" sz="2900" b="1" dirty="0" smtClean="0">
                <a:solidFill>
                  <a:srgbClr val="00B050"/>
                </a:solidFill>
              </a:rPr>
              <a:t>statement of facts and reasons</a:t>
            </a:r>
            <a:r>
              <a:rPr lang="en-US" sz="2900" dirty="0" smtClean="0">
                <a:solidFill>
                  <a:srgbClr val="00B050"/>
                </a:solidFill>
              </a:rPr>
              <a:t> </a:t>
            </a:r>
            <a:r>
              <a:rPr lang="en-US" sz="2900" b="1" dirty="0" smtClean="0">
                <a:solidFill>
                  <a:srgbClr val="0070C0"/>
                </a:solidFill>
              </a:rPr>
              <a:t>along with FS and attachment has to be filed with the Registrar.</a:t>
            </a:r>
          </a:p>
          <a:p>
            <a:pPr algn="just">
              <a:buFont typeface="Wingdings" pitchFamily="2" charset="2"/>
              <a:buChar char="ü"/>
            </a:pPr>
            <a:r>
              <a:rPr lang="en-US" sz="2900" b="1" dirty="0" smtClean="0">
                <a:solidFill>
                  <a:srgbClr val="0070C0"/>
                </a:solidFill>
              </a:rPr>
              <a:t>In case the </a:t>
            </a:r>
            <a:r>
              <a:rPr lang="en-US" sz="2900" dirty="0" smtClean="0">
                <a:solidFill>
                  <a:srgbClr val="FF0000"/>
                </a:solidFill>
              </a:rPr>
              <a:t>accounts are not adopted </a:t>
            </a:r>
            <a:r>
              <a:rPr lang="en-US" sz="2900" b="1" dirty="0" smtClean="0">
                <a:solidFill>
                  <a:srgbClr val="0070C0"/>
                </a:solidFill>
              </a:rPr>
              <a:t>at AGM or adjourned meeting, the unadopted accounts shall be filed with ROC who shall take them in his records as </a:t>
            </a:r>
            <a:r>
              <a:rPr lang="en-US" sz="2900" b="1" dirty="0" smtClean="0">
                <a:solidFill>
                  <a:srgbClr val="00B050"/>
                </a:solidFill>
              </a:rPr>
              <a:t>provisional</a:t>
            </a:r>
            <a:r>
              <a:rPr lang="en-US" sz="2900" dirty="0" smtClean="0">
                <a:solidFill>
                  <a:srgbClr val="00B050"/>
                </a:solidFill>
              </a:rPr>
              <a:t> </a:t>
            </a:r>
            <a:r>
              <a:rPr lang="en-US" sz="2900" b="1" dirty="0" smtClean="0">
                <a:solidFill>
                  <a:srgbClr val="0070C0"/>
                </a:solidFill>
              </a:rPr>
              <a:t>till final accounts are filed.</a:t>
            </a:r>
          </a:p>
          <a:p>
            <a:pPr algn="just">
              <a:buFont typeface="Wingdings" pitchFamily="2" charset="2"/>
              <a:buChar char="ü"/>
            </a:pPr>
            <a:r>
              <a:rPr lang="en-US" sz="2900" b="1" dirty="0" smtClean="0">
                <a:solidFill>
                  <a:srgbClr val="0070C0"/>
                </a:solidFill>
              </a:rPr>
              <a:t>One Person Co. </a:t>
            </a:r>
            <a:r>
              <a:rPr lang="en-US" sz="2900" dirty="0" smtClean="0">
                <a:solidFill>
                  <a:srgbClr val="FF0000"/>
                </a:solidFill>
              </a:rPr>
              <a:t>(OPC)</a:t>
            </a:r>
            <a:r>
              <a:rPr lang="en-US" sz="2900" dirty="0" smtClean="0"/>
              <a:t> </a:t>
            </a:r>
            <a:r>
              <a:rPr lang="en-US" sz="2900" b="1" dirty="0" smtClean="0">
                <a:solidFill>
                  <a:srgbClr val="0070C0"/>
                </a:solidFill>
              </a:rPr>
              <a:t>is required to file the FS with the Registrar within</a:t>
            </a:r>
            <a:r>
              <a:rPr lang="en-US" sz="2900" dirty="0" smtClean="0"/>
              <a:t> </a:t>
            </a:r>
            <a:r>
              <a:rPr lang="en-US" sz="2900" dirty="0" smtClean="0">
                <a:solidFill>
                  <a:srgbClr val="FF0000"/>
                </a:solidFill>
              </a:rPr>
              <a:t>180 days </a:t>
            </a:r>
            <a:r>
              <a:rPr lang="en-US" sz="2900" b="1" dirty="0" smtClean="0">
                <a:solidFill>
                  <a:srgbClr val="0070C0"/>
                </a:solidFill>
              </a:rPr>
              <a:t>from the date of meeting.</a:t>
            </a:r>
            <a:endParaRPr lang="en-US" sz="2900" b="1" dirty="0">
              <a:solidFill>
                <a:srgbClr val="0070C0"/>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Internal Audit (Sec. 138)</a:t>
            </a:r>
            <a:endParaRPr lang="en-US" sz="3000" dirty="0">
              <a:solidFill>
                <a:srgbClr val="00B0F0"/>
              </a:solidFill>
              <a:latin typeface="Algerian" pitchFamily="82" charset="0"/>
            </a:endParaRPr>
          </a:p>
        </p:txBody>
      </p:sp>
      <p:sp>
        <p:nvSpPr>
          <p:cNvPr id="4" name="TextBox 3"/>
          <p:cNvSpPr txBox="1"/>
          <p:nvPr/>
        </p:nvSpPr>
        <p:spPr>
          <a:xfrm>
            <a:off x="76200" y="1686342"/>
            <a:ext cx="8915400" cy="3647152"/>
          </a:xfrm>
          <a:prstGeom prst="rect">
            <a:avLst/>
          </a:prstGeom>
          <a:noFill/>
        </p:spPr>
        <p:txBody>
          <a:bodyPr wrap="square" rtlCol="0">
            <a:spAutoFit/>
          </a:bodyPr>
          <a:lstStyle/>
          <a:p>
            <a:pPr algn="just"/>
            <a:r>
              <a:rPr lang="en-US" sz="3300" b="1" dirty="0" smtClean="0">
                <a:solidFill>
                  <a:srgbClr val="0070C0"/>
                </a:solidFill>
              </a:rPr>
              <a:t>This new Section provides for conduct of internal audit of </a:t>
            </a:r>
            <a:r>
              <a:rPr lang="en-US" sz="3300" dirty="0" smtClean="0">
                <a:solidFill>
                  <a:srgbClr val="FF0000"/>
                </a:solidFill>
              </a:rPr>
              <a:t>prescribed class </a:t>
            </a:r>
            <a:r>
              <a:rPr lang="en-US" sz="3300" b="1" dirty="0" smtClean="0">
                <a:solidFill>
                  <a:srgbClr val="0070C0"/>
                </a:solidFill>
              </a:rPr>
              <a:t>or classes of companies</a:t>
            </a:r>
          </a:p>
          <a:p>
            <a:pPr algn="just"/>
            <a:r>
              <a:rPr lang="en-US" sz="3300" dirty="0" smtClean="0">
                <a:solidFill>
                  <a:srgbClr val="FF0000"/>
                </a:solidFill>
              </a:rPr>
              <a:t>(Listed co, Public co: Paid up Capital &gt; 10 </a:t>
            </a:r>
            <a:r>
              <a:rPr lang="en-US" sz="3300" dirty="0" err="1" smtClean="0">
                <a:solidFill>
                  <a:srgbClr val="FF0000"/>
                </a:solidFill>
              </a:rPr>
              <a:t>crores</a:t>
            </a:r>
            <a:r>
              <a:rPr lang="en-US" sz="3300" dirty="0" smtClean="0">
                <a:solidFill>
                  <a:srgbClr val="FF0000"/>
                </a:solidFill>
              </a:rPr>
              <a:t> or  Loan &gt; 25 </a:t>
            </a:r>
            <a:r>
              <a:rPr lang="en-US" sz="3300" dirty="0" err="1" smtClean="0">
                <a:solidFill>
                  <a:srgbClr val="FF0000"/>
                </a:solidFill>
              </a:rPr>
              <a:t>crores</a:t>
            </a:r>
            <a:r>
              <a:rPr lang="en-US" sz="3300" dirty="0" smtClean="0">
                <a:solidFill>
                  <a:srgbClr val="FF0000"/>
                </a:solidFill>
              </a:rPr>
              <a:t>)</a:t>
            </a:r>
            <a:r>
              <a:rPr lang="en-US" sz="3300" dirty="0" smtClean="0"/>
              <a:t> </a:t>
            </a:r>
            <a:r>
              <a:rPr lang="en-US" sz="3300" b="1" dirty="0" smtClean="0">
                <a:solidFill>
                  <a:srgbClr val="0070C0"/>
                </a:solidFill>
              </a:rPr>
              <a:t>. Manner of conducting internal audit shall be prescribed by the CG.</a:t>
            </a:r>
          </a:p>
          <a:p>
            <a:pPr algn="just"/>
            <a:endParaRPr lang="en-US" sz="3300" dirty="0" smtClean="0"/>
          </a:p>
          <a:p>
            <a:pPr algn="just"/>
            <a:endParaRPr lang="en-US" sz="33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rmAutofit fontScale="90000"/>
          </a:bodyPr>
          <a:lstStyle/>
          <a:p>
            <a:pPr eaLnBrk="1" fontAlgn="auto" hangingPunct="1">
              <a:spcAft>
                <a:spcPts val="0"/>
              </a:spcAft>
              <a:defRPr/>
            </a:pPr>
            <a:r>
              <a:rPr lang="en-US" sz="3000" b="1" dirty="0" smtClean="0">
                <a:solidFill>
                  <a:srgbClr val="00B0F0"/>
                </a:solidFill>
                <a:latin typeface="Algerian" pitchFamily="82" charset="0"/>
              </a:rPr>
              <a:t>DEPRECIATION</a:t>
            </a:r>
            <a:br>
              <a:rPr lang="en-US" sz="3000" b="1" dirty="0" smtClean="0">
                <a:solidFill>
                  <a:srgbClr val="00B0F0"/>
                </a:solidFill>
                <a:latin typeface="Algerian" pitchFamily="82" charset="0"/>
              </a:rPr>
            </a:br>
            <a:r>
              <a:rPr lang="en-US" sz="3000" b="1" dirty="0" err="1" smtClean="0">
                <a:solidFill>
                  <a:srgbClr val="00B0F0"/>
                </a:solidFill>
                <a:latin typeface="Algerian" pitchFamily="82" charset="0"/>
              </a:rPr>
              <a:t>Depn</a:t>
            </a:r>
            <a:r>
              <a:rPr lang="en-US" sz="3000" b="1" dirty="0" smtClean="0">
                <a:solidFill>
                  <a:srgbClr val="00B0F0"/>
                </a:solidFill>
                <a:latin typeface="Algerian" pitchFamily="82" charset="0"/>
              </a:rPr>
              <a:t> = (cost/</a:t>
            </a:r>
            <a:r>
              <a:rPr lang="en-US" sz="3000" b="1" dirty="0" err="1" smtClean="0">
                <a:solidFill>
                  <a:srgbClr val="00B0F0"/>
                </a:solidFill>
                <a:latin typeface="Algerian" pitchFamily="82" charset="0"/>
              </a:rPr>
              <a:t>wdv</a:t>
            </a:r>
            <a:r>
              <a:rPr lang="en-US" sz="3000" b="1" dirty="0" smtClean="0">
                <a:solidFill>
                  <a:srgbClr val="00B0F0"/>
                </a:solidFill>
                <a:latin typeface="Algerian" pitchFamily="82" charset="0"/>
              </a:rPr>
              <a:t> – residual value)/useful life</a:t>
            </a:r>
            <a:endParaRPr lang="en-IN" sz="3000" b="1" dirty="0" smtClean="0">
              <a:solidFill>
                <a:srgbClr val="00B0F0"/>
              </a:solidFill>
              <a:latin typeface="Algerian" pitchFamily="82" charset="0"/>
            </a:endParaRPr>
          </a:p>
        </p:txBody>
      </p:sp>
      <p:sp>
        <p:nvSpPr>
          <p:cNvPr id="22531" name="Content Placeholder 2"/>
          <p:cNvSpPr>
            <a:spLocks noGrp="1"/>
          </p:cNvSpPr>
          <p:nvPr>
            <p:ph idx="1"/>
          </p:nvPr>
        </p:nvSpPr>
        <p:spPr>
          <a:xfrm>
            <a:off x="76200" y="1600200"/>
            <a:ext cx="8991600" cy="4953000"/>
          </a:xfrm>
        </p:spPr>
        <p:txBody>
          <a:bodyPr>
            <a:normAutofit/>
          </a:bodyPr>
          <a:lstStyle/>
          <a:p>
            <a:pPr marL="420624" indent="-384048" algn="just" eaLnBrk="1" fontAlgn="auto" hangingPunct="1">
              <a:spcAft>
                <a:spcPts val="0"/>
              </a:spcAft>
              <a:buClrTx/>
              <a:buFont typeface="Wingdings" pitchFamily="2" charset="2"/>
              <a:buChar char="ü"/>
              <a:defRPr/>
            </a:pPr>
            <a:r>
              <a:rPr lang="en-US" sz="3100" dirty="0" smtClean="0">
                <a:solidFill>
                  <a:srgbClr val="00B050"/>
                </a:solidFill>
              </a:rPr>
              <a:t>Schedule II introduced</a:t>
            </a:r>
          </a:p>
          <a:p>
            <a:pPr marL="420624" indent="-384048" algn="just" eaLnBrk="1" fontAlgn="auto" hangingPunct="1">
              <a:spcAft>
                <a:spcPts val="0"/>
              </a:spcAft>
              <a:buClrTx/>
              <a:buFont typeface="Wingdings" pitchFamily="2" charset="2"/>
              <a:buChar char="ü"/>
              <a:defRPr/>
            </a:pPr>
            <a:r>
              <a:rPr lang="en-US" sz="3100" b="1" dirty="0" smtClean="0">
                <a:solidFill>
                  <a:srgbClr val="0070C0"/>
                </a:solidFill>
              </a:rPr>
              <a:t>Depreciation to be based on </a:t>
            </a:r>
            <a:r>
              <a:rPr lang="en-US" sz="3100" dirty="0" smtClean="0">
                <a:solidFill>
                  <a:srgbClr val="FF0000"/>
                </a:solidFill>
              </a:rPr>
              <a:t>useful life &amp; residual value</a:t>
            </a:r>
          </a:p>
          <a:p>
            <a:pPr marL="420624" indent="-384048" algn="just" eaLnBrk="1" fontAlgn="auto" hangingPunct="1">
              <a:spcAft>
                <a:spcPts val="0"/>
              </a:spcAft>
              <a:buClrTx/>
              <a:buFont typeface="Wingdings" pitchFamily="2" charset="2"/>
              <a:buChar char="ü"/>
              <a:defRPr/>
            </a:pPr>
            <a:r>
              <a:rPr lang="en-US" sz="3100" dirty="0" smtClean="0">
                <a:solidFill>
                  <a:srgbClr val="FF0000"/>
                </a:solidFill>
              </a:rPr>
              <a:t>Useful lives </a:t>
            </a:r>
            <a:r>
              <a:rPr lang="en-US" sz="3100" b="1" dirty="0" smtClean="0">
                <a:solidFill>
                  <a:srgbClr val="0070C0"/>
                </a:solidFill>
              </a:rPr>
              <a:t>of various tangible assets </a:t>
            </a:r>
            <a:r>
              <a:rPr lang="en-US" sz="3100" dirty="0" smtClean="0">
                <a:solidFill>
                  <a:srgbClr val="FF0000"/>
                </a:solidFill>
              </a:rPr>
              <a:t>prescribed</a:t>
            </a:r>
          </a:p>
          <a:p>
            <a:pPr marL="420624" indent="-384048" algn="just" eaLnBrk="1" fontAlgn="auto" hangingPunct="1">
              <a:spcAft>
                <a:spcPts val="0"/>
              </a:spcAft>
              <a:buClrTx/>
              <a:buFont typeface="Wingdings" pitchFamily="2" charset="2"/>
              <a:buChar char="ü"/>
              <a:defRPr/>
            </a:pPr>
            <a:r>
              <a:rPr lang="en-US" sz="3100" b="1" dirty="0" smtClean="0">
                <a:solidFill>
                  <a:srgbClr val="0070C0"/>
                </a:solidFill>
              </a:rPr>
              <a:t>Residual Value </a:t>
            </a:r>
            <a:r>
              <a:rPr lang="en-US" sz="3100" dirty="0" smtClean="0">
                <a:solidFill>
                  <a:srgbClr val="FF0000"/>
                </a:solidFill>
              </a:rPr>
              <a:t>not more than 5% </a:t>
            </a:r>
            <a:r>
              <a:rPr lang="en-US" sz="3100" b="1" dirty="0" smtClean="0">
                <a:solidFill>
                  <a:srgbClr val="0070C0"/>
                </a:solidFill>
              </a:rPr>
              <a:t>of the original cost of the asset</a:t>
            </a:r>
          </a:p>
          <a:p>
            <a:pPr marL="420624" indent="-384048" algn="just" eaLnBrk="1" fontAlgn="auto" hangingPunct="1">
              <a:spcAft>
                <a:spcPts val="0"/>
              </a:spcAft>
              <a:buClrTx/>
              <a:buFont typeface="Wingdings" pitchFamily="2" charset="2"/>
              <a:buChar char="ü"/>
              <a:defRPr/>
            </a:pPr>
            <a:r>
              <a:rPr lang="en-US" sz="3100" b="1" dirty="0" smtClean="0">
                <a:solidFill>
                  <a:srgbClr val="0070C0"/>
                </a:solidFill>
              </a:rPr>
              <a:t>From the date Schedule II becomes effective,  carrying amount of the asset shall be depreciated over the remaining useful life of the asset</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2"/>
          </a:xfrm>
        </p:spPr>
        <p:txBody>
          <a:bodyPr>
            <a:noAutofit/>
          </a:bodyPr>
          <a:lstStyle/>
          <a:p>
            <a:pPr algn="ctr" eaLnBrk="1" fontAlgn="auto" hangingPunct="1">
              <a:spcAft>
                <a:spcPts val="0"/>
              </a:spcAft>
              <a:defRPr/>
            </a:pPr>
            <a:r>
              <a:rPr lang="en-IN" sz="3000" u="sng" dirty="0" smtClean="0">
                <a:solidFill>
                  <a:srgbClr val="00B0F0"/>
                </a:solidFill>
                <a:latin typeface="Algerian" pitchFamily="82" charset="0"/>
              </a:rPr>
              <a:t>SCHEDULE II (See section 123)</a:t>
            </a:r>
            <a:br>
              <a:rPr lang="en-IN" sz="3000" u="sng" dirty="0" smtClean="0">
                <a:solidFill>
                  <a:srgbClr val="00B0F0"/>
                </a:solidFill>
                <a:latin typeface="Algerian" pitchFamily="82" charset="0"/>
              </a:rPr>
            </a:br>
            <a:r>
              <a:rPr lang="en-IN" sz="3000" u="sng" dirty="0" smtClean="0">
                <a:solidFill>
                  <a:srgbClr val="00B0F0"/>
                </a:solidFill>
                <a:latin typeface="Algerian" pitchFamily="82" charset="0"/>
              </a:rPr>
              <a:t>USEFUL LIVES TO COMPUTE DEPRECIATION</a:t>
            </a:r>
          </a:p>
        </p:txBody>
      </p:sp>
      <p:sp>
        <p:nvSpPr>
          <p:cNvPr id="3" name="Content Placeholder 2"/>
          <p:cNvSpPr>
            <a:spLocks noGrp="1"/>
          </p:cNvSpPr>
          <p:nvPr>
            <p:ph idx="1"/>
          </p:nvPr>
        </p:nvSpPr>
        <p:spPr>
          <a:xfrm>
            <a:off x="76200" y="1676400"/>
            <a:ext cx="8991600" cy="5181600"/>
          </a:xfrm>
        </p:spPr>
        <p:txBody>
          <a:bodyPr>
            <a:normAutofit/>
          </a:bodyPr>
          <a:lstStyle/>
          <a:p>
            <a:pPr marL="420624" indent="-384048" algn="just" eaLnBrk="1" fontAlgn="auto" hangingPunct="1">
              <a:spcAft>
                <a:spcPts val="0"/>
              </a:spcAft>
              <a:buClrTx/>
              <a:buFont typeface="Wingdings" pitchFamily="2" charset="2"/>
              <a:buChar char="ü"/>
              <a:defRPr/>
            </a:pPr>
            <a:r>
              <a:rPr lang="en-IN" sz="2800" b="1" dirty="0" smtClean="0">
                <a:solidFill>
                  <a:srgbClr val="0070C0"/>
                </a:solidFill>
                <a:ea typeface="+mj-ea"/>
                <a:cs typeface="+mj-cs"/>
              </a:rPr>
              <a:t>PART ‘A’</a:t>
            </a:r>
          </a:p>
          <a:p>
            <a:pPr marL="420624" indent="-384048" algn="just" eaLnBrk="1" fontAlgn="auto" hangingPunct="1">
              <a:spcAft>
                <a:spcPts val="0"/>
              </a:spcAft>
              <a:buClrTx/>
              <a:buFont typeface="Wingdings" pitchFamily="2" charset="2"/>
              <a:buNone/>
              <a:defRPr/>
            </a:pPr>
            <a:r>
              <a:rPr lang="en-US" sz="2800" b="1" dirty="0" smtClean="0">
                <a:solidFill>
                  <a:srgbClr val="0070C0"/>
                </a:solidFill>
                <a:ea typeface="+mj-ea"/>
                <a:cs typeface="+mj-cs"/>
              </a:rPr>
              <a:t>	</a:t>
            </a:r>
            <a:r>
              <a:rPr lang="en-IN" sz="2800" b="1" dirty="0" smtClean="0">
                <a:solidFill>
                  <a:srgbClr val="0070C0"/>
                </a:solidFill>
              </a:rPr>
              <a:t>1. Depreciation is the systematic allocation of the depreciable amount of an asset over its useful life. The depreciable amount of an asset is the cost of an asset or other amount substituted for cost, less its residual value. </a:t>
            </a:r>
            <a:r>
              <a:rPr lang="en-IN" sz="2800" dirty="0" smtClean="0">
                <a:solidFill>
                  <a:srgbClr val="FF0000"/>
                </a:solidFill>
              </a:rPr>
              <a:t>“The useful life of an asset” </a:t>
            </a:r>
            <a:r>
              <a:rPr lang="en-IN" sz="2800" b="1" dirty="0" smtClean="0">
                <a:solidFill>
                  <a:srgbClr val="0070C0"/>
                </a:solidFill>
              </a:rPr>
              <a:t>is the period over which an asset is expected to be available for use by an entity, or the number of production or similar units expected to be obtained from the asset by the entity.</a:t>
            </a:r>
            <a:endParaRPr lang="en-IN" sz="2800" b="1" dirty="0" smtClean="0">
              <a:solidFill>
                <a:srgbClr val="0070C0"/>
              </a:solidFill>
              <a:ea typeface="+mj-ea"/>
              <a:cs typeface="+mj-cs"/>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 name="Content Placeholder 2"/>
          <p:cNvSpPr>
            <a:spLocks noGrp="1"/>
          </p:cNvSpPr>
          <p:nvPr>
            <p:ph idx="1"/>
          </p:nvPr>
        </p:nvSpPr>
        <p:spPr>
          <a:xfrm>
            <a:off x="76200" y="1143000"/>
            <a:ext cx="8991600" cy="5715000"/>
          </a:xfrm>
        </p:spPr>
        <p:txBody>
          <a:bodyPr>
            <a:noAutofit/>
          </a:bodyPr>
          <a:lstStyle/>
          <a:p>
            <a:pPr marL="420624" indent="-384048" algn="just" eaLnBrk="1" fontAlgn="auto" hangingPunct="1">
              <a:spcAft>
                <a:spcPts val="0"/>
              </a:spcAft>
              <a:buFont typeface="Wingdings" pitchFamily="2" charset="2"/>
              <a:buNone/>
              <a:defRPr/>
            </a:pPr>
            <a:r>
              <a:rPr lang="en-US" sz="2600" dirty="0" smtClean="0">
                <a:solidFill>
                  <a:srgbClr val="FFFF00"/>
                </a:solidFill>
                <a:latin typeface="+mj-lt"/>
                <a:ea typeface="+mj-ea"/>
                <a:cs typeface="+mj-cs"/>
              </a:rPr>
              <a:t>	</a:t>
            </a:r>
            <a:r>
              <a:rPr lang="en-IN" sz="2600" b="1" dirty="0" smtClean="0">
                <a:solidFill>
                  <a:srgbClr val="0070C0"/>
                </a:solidFill>
                <a:latin typeface="+mj-lt"/>
              </a:rPr>
              <a:t>2. For the purpose of this Schedule, the term depreciation includes amortisation.</a:t>
            </a:r>
          </a:p>
          <a:p>
            <a:pPr marL="420624" indent="-384048" eaLnBrk="1" fontAlgn="auto" hangingPunct="1">
              <a:spcAft>
                <a:spcPts val="0"/>
              </a:spcAft>
              <a:buFont typeface="Wingdings" pitchFamily="2" charset="2"/>
              <a:buNone/>
              <a:defRPr/>
            </a:pPr>
            <a:r>
              <a:rPr lang="en-US" sz="2600" b="1" dirty="0" smtClean="0">
                <a:solidFill>
                  <a:srgbClr val="0070C0"/>
                </a:solidFill>
                <a:latin typeface="+mj-lt"/>
              </a:rPr>
              <a:t>	</a:t>
            </a:r>
            <a:r>
              <a:rPr lang="en-IN" sz="2600" b="1" dirty="0" smtClean="0">
                <a:solidFill>
                  <a:srgbClr val="0070C0"/>
                </a:solidFill>
                <a:latin typeface="+mj-lt"/>
              </a:rPr>
              <a:t>3. Without prejudice to foregoing provisions of paragraph 1,—</a:t>
            </a:r>
          </a:p>
          <a:p>
            <a:pPr marL="420624" indent="-384048" algn="just" eaLnBrk="1" fontAlgn="auto" hangingPunct="1">
              <a:spcAft>
                <a:spcPts val="0"/>
              </a:spcAft>
              <a:buFont typeface="Wingdings" pitchFamily="2" charset="2"/>
              <a:buNone/>
              <a:defRPr/>
            </a:pPr>
            <a:r>
              <a:rPr lang="en-IN" sz="2600" b="1" dirty="0" smtClean="0">
                <a:solidFill>
                  <a:srgbClr val="0070C0"/>
                </a:solidFill>
                <a:latin typeface="+mj-lt"/>
              </a:rPr>
              <a:t>(i) In case of </a:t>
            </a:r>
            <a:r>
              <a:rPr lang="en-IN" sz="2600" b="1" u="sng" dirty="0" smtClean="0">
                <a:solidFill>
                  <a:srgbClr val="FF0000"/>
                </a:solidFill>
                <a:latin typeface="+mj-lt"/>
              </a:rPr>
              <a:t>such class of companies</a:t>
            </a:r>
            <a:r>
              <a:rPr lang="en-IN" sz="2600" b="1" dirty="0" smtClean="0">
                <a:solidFill>
                  <a:srgbClr val="0070C0"/>
                </a:solidFill>
                <a:latin typeface="+mj-lt"/>
              </a:rPr>
              <a:t>, as may be prescribed and whose financial statements comply with the accounting standards prescribed for such class of companies under section 133 the useful life of an asset shall not normally be different from the useful life and the residual value shall not be different from that as indicated in Part C, provided that </a:t>
            </a:r>
            <a:r>
              <a:rPr lang="en-IN" sz="2600" dirty="0" smtClean="0">
                <a:solidFill>
                  <a:srgbClr val="FF0000"/>
                </a:solidFill>
                <a:latin typeface="+mj-lt"/>
              </a:rPr>
              <a:t>if </a:t>
            </a:r>
            <a:r>
              <a:rPr lang="en-IN" sz="2600" b="1" dirty="0" smtClean="0">
                <a:solidFill>
                  <a:srgbClr val="0070C0"/>
                </a:solidFill>
                <a:latin typeface="+mj-lt"/>
              </a:rPr>
              <a:t>such a company uses a useful life or residual value which is </a:t>
            </a:r>
            <a:r>
              <a:rPr lang="en-IN" sz="2600" dirty="0" smtClean="0">
                <a:solidFill>
                  <a:srgbClr val="FF0000"/>
                </a:solidFill>
                <a:latin typeface="+mj-lt"/>
              </a:rPr>
              <a:t>different from the useful life </a:t>
            </a:r>
            <a:r>
              <a:rPr lang="en-IN" sz="2600" b="1" dirty="0" smtClean="0">
                <a:solidFill>
                  <a:srgbClr val="0070C0"/>
                </a:solidFill>
                <a:latin typeface="+mj-lt"/>
              </a:rPr>
              <a:t>or residual value indicated therein, it shall </a:t>
            </a:r>
            <a:r>
              <a:rPr lang="en-IN" sz="2600" dirty="0" smtClean="0">
                <a:solidFill>
                  <a:srgbClr val="FF0000"/>
                </a:solidFill>
                <a:latin typeface="+mj-lt"/>
              </a:rPr>
              <a:t>“disclose the justification”  for the same.</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F0"/>
                </a:solidFill>
              </a:rPr>
              <a:t>Planning</a:t>
            </a:r>
            <a:endParaRPr lang="en-US" b="1" dirty="0">
              <a:solidFill>
                <a:srgbClr val="00B0F0"/>
              </a:solidFill>
            </a:endParaRPr>
          </a:p>
        </p:txBody>
      </p:sp>
      <p:sp>
        <p:nvSpPr>
          <p:cNvPr id="3" name="Content Placeholder 2"/>
          <p:cNvSpPr>
            <a:spLocks noGrp="1"/>
          </p:cNvSpPr>
          <p:nvPr>
            <p:ph idx="1"/>
          </p:nvPr>
        </p:nvSpPr>
        <p:spPr/>
        <p:txBody>
          <a:bodyPr>
            <a:normAutofit fontScale="92500" lnSpcReduction="20000"/>
          </a:bodyPr>
          <a:lstStyle/>
          <a:p>
            <a:pPr marL="514350" indent="-514350">
              <a:buAutoNum type="arabicParenR"/>
            </a:pPr>
            <a:r>
              <a:rPr lang="en-US" b="1" dirty="0" smtClean="0">
                <a:solidFill>
                  <a:srgbClr val="FF0000"/>
                </a:solidFill>
              </a:rPr>
              <a:t>Convert</a:t>
            </a:r>
            <a:r>
              <a:rPr lang="en-US" dirty="0" smtClean="0">
                <a:solidFill>
                  <a:srgbClr val="00B0F0"/>
                </a:solidFill>
              </a:rPr>
              <a:t> </a:t>
            </a:r>
            <a:r>
              <a:rPr lang="en-US" dirty="0" smtClean="0">
                <a:solidFill>
                  <a:srgbClr val="0070C0"/>
                </a:solidFill>
              </a:rPr>
              <a:t>Lender </a:t>
            </a:r>
            <a:r>
              <a:rPr lang="en-US" dirty="0" smtClean="0">
                <a:solidFill>
                  <a:srgbClr val="0070C0"/>
                </a:solidFill>
              </a:rPr>
              <a:t>co &amp; borrower co </a:t>
            </a:r>
            <a:r>
              <a:rPr lang="en-US" dirty="0" smtClean="0">
                <a:solidFill>
                  <a:srgbClr val="0070C0"/>
                </a:solidFill>
              </a:rPr>
              <a:t>to</a:t>
            </a:r>
            <a:r>
              <a:rPr lang="en-US" dirty="0" smtClean="0">
                <a:solidFill>
                  <a:srgbClr val="00B0F0"/>
                </a:solidFill>
              </a:rPr>
              <a:t> </a:t>
            </a:r>
            <a:r>
              <a:rPr lang="en-US" b="1" dirty="0" smtClean="0">
                <a:solidFill>
                  <a:srgbClr val="FF0000"/>
                </a:solidFill>
              </a:rPr>
              <a:t>LLP</a:t>
            </a:r>
            <a:r>
              <a:rPr lang="en-US" b="1" dirty="0" smtClean="0">
                <a:solidFill>
                  <a:srgbClr val="00B0F0"/>
                </a:solidFill>
              </a:rPr>
              <a:t> </a:t>
            </a:r>
            <a:r>
              <a:rPr lang="en-US" b="1" dirty="0" smtClean="0">
                <a:solidFill>
                  <a:srgbClr val="0070C0"/>
                </a:solidFill>
              </a:rPr>
              <a:t>or</a:t>
            </a:r>
          </a:p>
          <a:p>
            <a:pPr marL="514350" indent="-514350">
              <a:buAutoNum type="arabicParenR"/>
            </a:pPr>
            <a:r>
              <a:rPr lang="en-US" b="1" dirty="0" smtClean="0">
                <a:solidFill>
                  <a:srgbClr val="0070C0"/>
                </a:solidFill>
              </a:rPr>
              <a:t>Convert other co (to whom loan is given) to public Ltd to enjoy 25% limit or </a:t>
            </a:r>
          </a:p>
          <a:p>
            <a:pPr marL="514350" indent="-514350">
              <a:buFont typeface="Arial" pitchFamily="34" charset="0"/>
              <a:buAutoNum type="arabicParenR"/>
            </a:pPr>
            <a:r>
              <a:rPr lang="en-US" b="1" u="sng" dirty="0" smtClean="0">
                <a:solidFill>
                  <a:srgbClr val="FF0000"/>
                </a:solidFill>
              </a:rPr>
              <a:t>Rearrange shareholding pattern &amp; directorship pattern:</a:t>
            </a:r>
            <a:r>
              <a:rPr lang="en-US" b="1" dirty="0" smtClean="0">
                <a:solidFill>
                  <a:srgbClr val="0070C0"/>
                </a:solidFill>
              </a:rPr>
              <a:t> </a:t>
            </a:r>
          </a:p>
          <a:p>
            <a:pPr marL="514350" indent="-514350">
              <a:buNone/>
            </a:pPr>
            <a:r>
              <a:rPr lang="en-US" b="1" dirty="0" smtClean="0">
                <a:solidFill>
                  <a:srgbClr val="0070C0"/>
                </a:solidFill>
              </a:rPr>
              <a:t>      a)Appoint</a:t>
            </a:r>
            <a:r>
              <a:rPr lang="en-US" dirty="0" smtClean="0">
                <a:solidFill>
                  <a:srgbClr val="00B0F0"/>
                </a:solidFill>
              </a:rPr>
              <a:t> </a:t>
            </a:r>
            <a:r>
              <a:rPr lang="en-US" b="1" dirty="0" smtClean="0">
                <a:solidFill>
                  <a:srgbClr val="FF0000"/>
                </a:solidFill>
              </a:rPr>
              <a:t>new directors in lender Co</a:t>
            </a:r>
            <a:r>
              <a:rPr lang="en-US" dirty="0" smtClean="0">
                <a:solidFill>
                  <a:srgbClr val="00B0F0"/>
                </a:solidFill>
              </a:rPr>
              <a:t>, </a:t>
            </a:r>
            <a:r>
              <a:rPr lang="en-US" b="1" dirty="0" smtClean="0">
                <a:solidFill>
                  <a:srgbClr val="0070C0"/>
                </a:solidFill>
              </a:rPr>
              <a:t>who personally neither hold any share in other co nor are directors in other co. If their relatives holds shares or are directors than there is no problem or</a:t>
            </a:r>
          </a:p>
          <a:p>
            <a:pPr marL="514350" indent="-514350">
              <a:buNone/>
            </a:pPr>
            <a:r>
              <a:rPr lang="en-US" b="1" dirty="0" smtClean="0">
                <a:solidFill>
                  <a:srgbClr val="0070C0"/>
                </a:solidFill>
              </a:rPr>
              <a:t>      b) Gift of shares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 name="Content Placeholder 2"/>
          <p:cNvSpPr>
            <a:spLocks noGrp="1"/>
          </p:cNvSpPr>
          <p:nvPr>
            <p:ph idx="1"/>
          </p:nvPr>
        </p:nvSpPr>
        <p:spPr>
          <a:xfrm>
            <a:off x="76200" y="1295400"/>
            <a:ext cx="8991600" cy="5562600"/>
          </a:xfrm>
        </p:spPr>
        <p:txBody>
          <a:bodyPr>
            <a:normAutofit/>
          </a:bodyPr>
          <a:lstStyle/>
          <a:p>
            <a:pPr marL="420624" indent="-384048" algn="just" eaLnBrk="1" fontAlgn="auto" hangingPunct="1">
              <a:spcAft>
                <a:spcPts val="0"/>
              </a:spcAft>
              <a:buFont typeface="Wingdings" pitchFamily="2" charset="2"/>
              <a:buNone/>
              <a:defRPr/>
            </a:pPr>
            <a:r>
              <a:rPr lang="en-US" sz="3000" dirty="0" smtClean="0">
                <a:solidFill>
                  <a:schemeClr val="tx1">
                    <a:lumMod val="65000"/>
                    <a:lumOff val="35000"/>
                  </a:schemeClr>
                </a:solidFill>
                <a:latin typeface="+mj-lt"/>
                <a:ea typeface="+mj-ea"/>
                <a:cs typeface="+mj-cs"/>
              </a:rPr>
              <a:t>	</a:t>
            </a:r>
            <a:r>
              <a:rPr lang="en-IN" sz="3000" b="1" dirty="0" smtClean="0">
                <a:solidFill>
                  <a:srgbClr val="0070C0"/>
                </a:solidFill>
                <a:latin typeface="+mj-lt"/>
              </a:rPr>
              <a:t>(ii) In respect of </a:t>
            </a:r>
            <a:r>
              <a:rPr lang="en-IN" sz="3000" b="1" u="sng" dirty="0" smtClean="0">
                <a:solidFill>
                  <a:srgbClr val="FF0000"/>
                </a:solidFill>
                <a:latin typeface="+mj-lt"/>
              </a:rPr>
              <a:t>other companies </a:t>
            </a:r>
            <a:r>
              <a:rPr lang="en-IN" sz="3000" b="1" dirty="0" smtClean="0">
                <a:solidFill>
                  <a:srgbClr val="0070C0"/>
                </a:solidFill>
                <a:latin typeface="+mj-lt"/>
              </a:rPr>
              <a:t>the useful life of an asset  shall not be longer than the </a:t>
            </a:r>
            <a:r>
              <a:rPr lang="en-IN" sz="3000" b="1" dirty="0" smtClean="0">
                <a:solidFill>
                  <a:srgbClr val="FF0000"/>
                </a:solidFill>
                <a:latin typeface="+mj-lt"/>
              </a:rPr>
              <a:t>useful life </a:t>
            </a:r>
            <a:r>
              <a:rPr lang="en-IN" sz="3000" b="1" dirty="0" smtClean="0">
                <a:solidFill>
                  <a:srgbClr val="0070C0"/>
                </a:solidFill>
                <a:latin typeface="+mj-lt"/>
              </a:rPr>
              <a:t>and the </a:t>
            </a:r>
            <a:r>
              <a:rPr lang="en-IN" sz="3000" b="1" dirty="0" smtClean="0">
                <a:solidFill>
                  <a:srgbClr val="FF0000"/>
                </a:solidFill>
                <a:latin typeface="+mj-lt"/>
              </a:rPr>
              <a:t>residual value </a:t>
            </a:r>
            <a:r>
              <a:rPr lang="en-IN" sz="3000" b="1" dirty="0" smtClean="0">
                <a:solidFill>
                  <a:srgbClr val="0070C0"/>
                </a:solidFill>
                <a:latin typeface="+mj-lt"/>
              </a:rPr>
              <a:t>shall </a:t>
            </a:r>
            <a:r>
              <a:rPr lang="en-IN" sz="3000" b="1" dirty="0" smtClean="0">
                <a:solidFill>
                  <a:srgbClr val="FF0000"/>
                </a:solidFill>
                <a:latin typeface="+mj-lt"/>
              </a:rPr>
              <a:t>not be higher </a:t>
            </a:r>
            <a:r>
              <a:rPr lang="en-IN" sz="3000" b="1" dirty="0" smtClean="0">
                <a:solidFill>
                  <a:srgbClr val="0070C0"/>
                </a:solidFill>
                <a:latin typeface="+mj-lt"/>
              </a:rPr>
              <a:t>than that prescribed in Part C.</a:t>
            </a:r>
          </a:p>
          <a:p>
            <a:pPr marL="420624" indent="-384048" algn="just" eaLnBrk="1" fontAlgn="auto" hangingPunct="1">
              <a:spcAft>
                <a:spcPts val="0"/>
              </a:spcAft>
              <a:buFont typeface="Wingdings" pitchFamily="2" charset="2"/>
              <a:buNone/>
              <a:defRPr/>
            </a:pPr>
            <a:endParaRPr lang="en-IN" sz="3000" b="1" dirty="0" smtClean="0">
              <a:solidFill>
                <a:srgbClr val="0070C0"/>
              </a:solidFill>
              <a:latin typeface="+mj-lt"/>
            </a:endParaRPr>
          </a:p>
          <a:p>
            <a:pPr marL="420624" indent="-384048" algn="just" eaLnBrk="1" fontAlgn="auto" hangingPunct="1">
              <a:spcAft>
                <a:spcPts val="0"/>
              </a:spcAft>
              <a:buFont typeface="Wingdings" pitchFamily="2" charset="2"/>
              <a:buNone/>
              <a:defRPr/>
            </a:pPr>
            <a:r>
              <a:rPr lang="en-IN" sz="3000" b="1" dirty="0" smtClean="0">
                <a:solidFill>
                  <a:srgbClr val="0070C0"/>
                </a:solidFill>
                <a:latin typeface="+mj-lt"/>
              </a:rPr>
              <a:t>	(iii) For </a:t>
            </a:r>
            <a:r>
              <a:rPr lang="en-IN" sz="3000" b="1" u="sng" dirty="0" smtClean="0">
                <a:solidFill>
                  <a:srgbClr val="FF0000"/>
                </a:solidFill>
                <a:latin typeface="+mj-lt"/>
              </a:rPr>
              <a:t>intangible assets</a:t>
            </a:r>
            <a:r>
              <a:rPr lang="en-IN" sz="3000" b="1" dirty="0" smtClean="0">
                <a:solidFill>
                  <a:srgbClr val="0070C0"/>
                </a:solidFill>
                <a:latin typeface="+mj-lt"/>
              </a:rPr>
              <a:t>, the provisions of the Accounting Standards mentioned under sub-</a:t>
            </a:r>
            <a:r>
              <a:rPr lang="en-IN" sz="3000" b="1" dirty="0" err="1" smtClean="0">
                <a:solidFill>
                  <a:srgbClr val="0070C0"/>
                </a:solidFill>
                <a:latin typeface="+mj-lt"/>
              </a:rPr>
              <a:t>para</a:t>
            </a:r>
            <a:r>
              <a:rPr lang="en-IN" sz="3000" b="1" dirty="0" smtClean="0">
                <a:solidFill>
                  <a:srgbClr val="0070C0"/>
                </a:solidFill>
                <a:latin typeface="+mj-lt"/>
              </a:rPr>
              <a:t> (</a:t>
            </a:r>
            <a:r>
              <a:rPr lang="en-IN" sz="3000" b="1" dirty="0" err="1" smtClean="0">
                <a:solidFill>
                  <a:srgbClr val="0070C0"/>
                </a:solidFill>
                <a:latin typeface="+mj-lt"/>
              </a:rPr>
              <a:t>i</a:t>
            </a:r>
            <a:r>
              <a:rPr lang="en-IN" sz="3000" b="1" dirty="0" smtClean="0">
                <a:solidFill>
                  <a:srgbClr val="0070C0"/>
                </a:solidFill>
                <a:latin typeface="+mj-lt"/>
              </a:rPr>
              <a:t>) or (ii), as applicable, shall apply.</a:t>
            </a:r>
          </a:p>
          <a:p>
            <a:pPr marL="420624" indent="-384048" algn="just" eaLnBrk="1" fontAlgn="auto" hangingPunct="1">
              <a:spcAft>
                <a:spcPts val="0"/>
              </a:spcAft>
              <a:buFont typeface="Wingdings" pitchFamily="2" charset="2"/>
              <a:buNone/>
              <a:defRPr/>
            </a:pPr>
            <a:endParaRPr lang="en-US" sz="3000" dirty="0" smtClean="0">
              <a:solidFill>
                <a:schemeClr val="tx1">
                  <a:lumMod val="65000"/>
                  <a:lumOff val="35000"/>
                </a:schemeClr>
              </a:solidFill>
              <a:latin typeface="+mj-lt"/>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 name="Content Placeholder 2"/>
          <p:cNvSpPr>
            <a:spLocks noGrp="1"/>
          </p:cNvSpPr>
          <p:nvPr>
            <p:ph idx="1"/>
          </p:nvPr>
        </p:nvSpPr>
        <p:spPr>
          <a:xfrm>
            <a:off x="76200" y="1371600"/>
            <a:ext cx="8991600" cy="5486400"/>
          </a:xfrm>
        </p:spPr>
        <p:txBody>
          <a:bodyPr>
            <a:normAutofit/>
          </a:bodyPr>
          <a:lstStyle/>
          <a:p>
            <a:pPr marL="420624" indent="-384048" algn="just" eaLnBrk="1" fontAlgn="auto" hangingPunct="1">
              <a:spcAft>
                <a:spcPts val="0"/>
              </a:spcAft>
              <a:buClrTx/>
              <a:buFont typeface="Wingdings" pitchFamily="2" charset="2"/>
              <a:buChar char="ü"/>
              <a:defRPr/>
            </a:pPr>
            <a:r>
              <a:rPr lang="en-IN" sz="3000" b="1" dirty="0" smtClean="0">
                <a:solidFill>
                  <a:srgbClr val="0070C0"/>
                </a:solidFill>
                <a:latin typeface="+mj-lt"/>
                <a:ea typeface="+mj-ea"/>
                <a:cs typeface="+mj-cs"/>
              </a:rPr>
              <a:t>PART ‘B’</a:t>
            </a:r>
          </a:p>
          <a:p>
            <a:pPr marL="420624" indent="-384048" algn="just" eaLnBrk="1" fontAlgn="auto" hangingPunct="1">
              <a:spcAft>
                <a:spcPts val="0"/>
              </a:spcAft>
              <a:buClrTx/>
              <a:buFont typeface="Wingdings" pitchFamily="2" charset="2"/>
              <a:buNone/>
              <a:defRPr/>
            </a:pPr>
            <a:r>
              <a:rPr lang="en-US" sz="3000" b="1" dirty="0" smtClean="0">
                <a:solidFill>
                  <a:srgbClr val="0070C0"/>
                </a:solidFill>
                <a:latin typeface="+mj-lt"/>
                <a:ea typeface="+mj-ea"/>
                <a:cs typeface="+mj-cs"/>
              </a:rPr>
              <a:t>	</a:t>
            </a:r>
            <a:r>
              <a:rPr lang="en-IN" sz="3000" b="1" dirty="0" smtClean="0">
                <a:solidFill>
                  <a:srgbClr val="0070C0"/>
                </a:solidFill>
                <a:latin typeface="+mj-lt"/>
              </a:rPr>
              <a:t>4. The useful life or residual value of any specific asset, as notified for accounting purposes by a Regulatory Authority constituted under an Act of Parliament or by the Central Government shall be applied in calculating the depreciation to be provided for such asset irrespective of the requirements of this Schedule.</a:t>
            </a:r>
          </a:p>
          <a:p>
            <a:pPr marL="420624" indent="-384048" algn="just" eaLnBrk="1" fontAlgn="auto" hangingPunct="1">
              <a:spcAft>
                <a:spcPts val="0"/>
              </a:spcAft>
              <a:buClrTx/>
              <a:buFont typeface="Wingdings" pitchFamily="2" charset="2"/>
              <a:buNone/>
              <a:defRPr/>
            </a:pPr>
            <a:endParaRPr lang="en-US" sz="3000" b="1" dirty="0" smtClean="0">
              <a:solidFill>
                <a:srgbClr val="0070C0"/>
              </a:solidFill>
              <a:latin typeface="+mj-lt"/>
              <a:ea typeface="+mj-ea"/>
              <a:cs typeface="+mj-cs"/>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27651" name="Content Placeholder 2"/>
          <p:cNvSpPr>
            <a:spLocks noGrp="1"/>
          </p:cNvSpPr>
          <p:nvPr>
            <p:ph idx="1"/>
          </p:nvPr>
        </p:nvSpPr>
        <p:spPr>
          <a:xfrm>
            <a:off x="0" y="1143000"/>
            <a:ext cx="9144000" cy="5715000"/>
          </a:xfrm>
        </p:spPr>
        <p:txBody>
          <a:bodyPr>
            <a:normAutofit/>
          </a:bodyPr>
          <a:lstStyle/>
          <a:p>
            <a:pPr marL="420624" indent="-384048" algn="just" eaLnBrk="1" fontAlgn="auto" hangingPunct="1">
              <a:spcAft>
                <a:spcPts val="0"/>
              </a:spcAft>
              <a:buClr>
                <a:schemeClr val="tx2"/>
              </a:buClr>
              <a:buFont typeface="Wingdings" pitchFamily="2" charset="2"/>
              <a:buChar char="ü"/>
              <a:defRPr/>
            </a:pPr>
            <a:r>
              <a:rPr lang="en-IN" sz="2400" b="1" dirty="0" smtClean="0">
                <a:solidFill>
                  <a:srgbClr val="0070C0"/>
                </a:solidFill>
              </a:rPr>
              <a:t>PART ‘C’</a:t>
            </a:r>
          </a:p>
          <a:p>
            <a:pPr marL="420624" indent="-384048" eaLnBrk="1" fontAlgn="auto" hangingPunct="1">
              <a:spcAft>
                <a:spcPts val="0"/>
              </a:spcAft>
              <a:buFont typeface="Wingdings" pitchFamily="2" charset="2"/>
              <a:buNone/>
              <a:defRPr/>
            </a:pPr>
            <a:r>
              <a:rPr lang="en-US" sz="2400" b="1" dirty="0" smtClean="0">
                <a:solidFill>
                  <a:schemeClr val="tx1">
                    <a:lumMod val="65000"/>
                    <a:lumOff val="35000"/>
                  </a:schemeClr>
                </a:solidFill>
              </a:rPr>
              <a:t>	</a:t>
            </a:r>
            <a:r>
              <a:rPr lang="en-IN" sz="2000" dirty="0" smtClean="0">
                <a:solidFill>
                  <a:schemeClr val="tx1">
                    <a:lumMod val="65000"/>
                    <a:lumOff val="35000"/>
                  </a:schemeClr>
                </a:solidFill>
              </a:rPr>
              <a:t>5. </a:t>
            </a:r>
            <a:r>
              <a:rPr lang="en-IN" sz="2000" dirty="0" smtClean="0">
                <a:solidFill>
                  <a:srgbClr val="0070C0"/>
                </a:solidFill>
              </a:rPr>
              <a:t>Subject to Parts A and B above, the following are the useful lives of various tangible assets:</a:t>
            </a:r>
          </a:p>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	</a:t>
            </a:r>
            <a:r>
              <a:rPr lang="en-IN" sz="2000" b="1" dirty="0" smtClean="0">
                <a:solidFill>
                  <a:srgbClr val="0070C0"/>
                </a:solidFill>
              </a:rPr>
              <a:t>Nature of assets                                                		Useful Life</a:t>
            </a: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	I. </a:t>
            </a:r>
            <a:r>
              <a:rPr lang="en-IN" sz="1800" b="1" i="1" dirty="0" smtClean="0">
                <a:solidFill>
                  <a:srgbClr val="0070C0"/>
                </a:solidFill>
              </a:rPr>
              <a:t>Buildings [NESD]</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1800" b="1" dirty="0" smtClean="0">
                <a:solidFill>
                  <a:srgbClr val="0070C0"/>
                </a:solidFill>
              </a:rPr>
              <a:t>(</a:t>
            </a:r>
            <a:r>
              <a:rPr lang="en-IN" sz="1800" b="1" i="1" dirty="0" smtClean="0">
                <a:solidFill>
                  <a:srgbClr val="0070C0"/>
                </a:solidFill>
              </a:rPr>
              <a:t>a) Buildings (other than factory buildings)</a:t>
            </a:r>
          </a:p>
          <a:p>
            <a:pPr marL="420624" indent="-384048" eaLnBrk="1" fontAlgn="auto" hangingPunct="1">
              <a:spcAft>
                <a:spcPts val="0"/>
              </a:spcAft>
              <a:buFont typeface="Wingdings" pitchFamily="2" charset="2"/>
              <a:buNone/>
              <a:defRPr/>
            </a:pPr>
            <a:r>
              <a:rPr lang="en-IN" sz="1800" b="1" i="1" dirty="0" smtClean="0">
                <a:solidFill>
                  <a:srgbClr val="0070C0"/>
                </a:solidFill>
              </a:rPr>
              <a:t>	 RCC Frame Structure 					60 Years</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b) Buildings (other than factory buildings) </a:t>
            </a:r>
          </a:p>
          <a:p>
            <a:pPr marL="420624" indent="-384048" eaLnBrk="1" fontAlgn="auto" hangingPunct="1">
              <a:spcAft>
                <a:spcPts val="0"/>
              </a:spcAft>
              <a:buFont typeface="Wingdings" pitchFamily="2" charset="2"/>
              <a:buNone/>
              <a:defRPr/>
            </a:pPr>
            <a:r>
              <a:rPr lang="en-IN" sz="1800" b="1" i="1" dirty="0" smtClean="0">
                <a:solidFill>
                  <a:srgbClr val="0070C0"/>
                </a:solidFill>
              </a:rPr>
              <a:t>	other than RCC Frame Structure 				30 Years</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c) Factory buildings					 -do-</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d) Fences, wells, tube wells 				5 Years</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e) Others (including temporary structure, etc.)		 3 Years</a:t>
            </a:r>
            <a:endParaRPr lang="en-IN" sz="1800" b="1" dirty="0" smtClean="0">
              <a:solidFill>
                <a:srgbClr val="0070C0"/>
              </a:solidFill>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28675" name="Content Placeholder 2"/>
          <p:cNvSpPr>
            <a:spLocks noGrp="1"/>
          </p:cNvSpPr>
          <p:nvPr>
            <p:ph idx="1"/>
          </p:nvPr>
        </p:nvSpPr>
        <p:spPr>
          <a:xfrm>
            <a:off x="685800" y="990600"/>
            <a:ext cx="77724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rgbClr val="FFFF00"/>
                </a:solidFill>
              </a:rPr>
              <a:t>	</a:t>
            </a:r>
            <a:r>
              <a:rPr lang="en-IN" sz="1800" b="1" dirty="0" smtClean="0">
                <a:solidFill>
                  <a:srgbClr val="0070C0"/>
                </a:solidFill>
              </a:rPr>
              <a:t>Nature of assets                                                			Useful Life</a:t>
            </a:r>
          </a:p>
          <a:p>
            <a:pPr marL="420624" indent="-384048" eaLnBrk="1" fontAlgn="auto" hangingPunct="1">
              <a:spcAft>
                <a:spcPts val="0"/>
              </a:spcAft>
              <a:buFont typeface="Wingdings" pitchFamily="2" charset="2"/>
              <a:buNone/>
              <a:defRPr/>
            </a:pPr>
            <a:r>
              <a:rPr lang="en-IN" sz="1800" b="1" i="1" dirty="0" smtClean="0">
                <a:solidFill>
                  <a:srgbClr val="0070C0"/>
                </a:solidFill>
              </a:rPr>
              <a:t>	II. Bridges, culverts, </a:t>
            </a:r>
            <a:r>
              <a:rPr lang="en-IN" sz="1800" b="1" i="1" dirty="0" err="1" smtClean="0">
                <a:solidFill>
                  <a:srgbClr val="0070C0"/>
                </a:solidFill>
              </a:rPr>
              <a:t>bunders</a:t>
            </a:r>
            <a:r>
              <a:rPr lang="en-IN" sz="1800" b="1" i="1" dirty="0" smtClean="0">
                <a:solidFill>
                  <a:srgbClr val="0070C0"/>
                </a:solidFill>
              </a:rPr>
              <a:t>, etc. [NESD] 			30 Years</a:t>
            </a:r>
          </a:p>
          <a:p>
            <a:pPr marL="420624" indent="-384048" eaLnBrk="1" fontAlgn="auto" hangingPunct="1">
              <a:spcAft>
                <a:spcPts val="0"/>
              </a:spcAft>
              <a:buFont typeface="Wingdings" pitchFamily="2" charset="2"/>
              <a:buNone/>
              <a:defRPr/>
            </a:pPr>
            <a:r>
              <a:rPr lang="en-IN" sz="1800" b="1" i="1" dirty="0" smtClean="0">
                <a:solidFill>
                  <a:srgbClr val="0070C0"/>
                </a:solidFill>
              </a:rPr>
              <a:t>	III. Roads [NESD]</a:t>
            </a:r>
          </a:p>
          <a:p>
            <a:pPr marL="420624" indent="-384048" eaLnBrk="1" fontAlgn="auto" hangingPunct="1">
              <a:spcAft>
                <a:spcPts val="0"/>
              </a:spcAft>
              <a:buFont typeface="Wingdings" pitchFamily="2" charset="2"/>
              <a:buNone/>
              <a:defRPr/>
            </a:pPr>
            <a:r>
              <a:rPr lang="en-IN" sz="1800" b="1" i="1" dirty="0" smtClean="0">
                <a:solidFill>
                  <a:srgbClr val="0070C0"/>
                </a:solidFill>
              </a:rPr>
              <a:t>	(a) Carpeted roads</a:t>
            </a:r>
          </a:p>
          <a:p>
            <a:pPr marL="420624" indent="-384048" eaLnBrk="1" fontAlgn="auto" hangingPunct="1">
              <a:spcAft>
                <a:spcPts val="0"/>
              </a:spcAft>
              <a:buFont typeface="Wingdings" pitchFamily="2" charset="2"/>
              <a:buNone/>
              <a:defRPr/>
            </a:pPr>
            <a:r>
              <a:rPr lang="en-IN" sz="1800" b="1" i="1" dirty="0" smtClean="0">
                <a:solidFill>
                  <a:srgbClr val="0070C0"/>
                </a:solidFill>
              </a:rPr>
              <a:t>		(</a:t>
            </a:r>
            <a:r>
              <a:rPr lang="en-IN" sz="1800" b="1" i="1" dirty="0" err="1" smtClean="0">
                <a:solidFill>
                  <a:srgbClr val="0070C0"/>
                </a:solidFill>
              </a:rPr>
              <a:t>i</a:t>
            </a:r>
            <a:r>
              <a:rPr lang="en-IN" sz="1800" b="1" i="1" dirty="0" smtClean="0">
                <a:solidFill>
                  <a:srgbClr val="0070C0"/>
                </a:solidFill>
              </a:rPr>
              <a:t>) Carpeted Roads-RCC 				10 Years</a:t>
            </a:r>
          </a:p>
          <a:p>
            <a:pPr marL="420624" indent="-384048" eaLnBrk="1" fontAlgn="auto" hangingPunct="1">
              <a:spcAft>
                <a:spcPts val="0"/>
              </a:spcAft>
              <a:buFont typeface="Wingdings" pitchFamily="2" charset="2"/>
              <a:buNone/>
              <a:defRPr/>
            </a:pPr>
            <a:r>
              <a:rPr lang="en-IN" sz="1800" b="1" i="1" dirty="0" smtClean="0">
                <a:solidFill>
                  <a:srgbClr val="0070C0"/>
                </a:solidFill>
              </a:rPr>
              <a:t>		(ii) Carpeted Roads-other than RCC 			5 Years</a:t>
            </a:r>
          </a:p>
          <a:p>
            <a:pPr marL="420624" indent="-384048" eaLnBrk="1" fontAlgn="auto" hangingPunct="1">
              <a:spcAft>
                <a:spcPts val="0"/>
              </a:spcAft>
              <a:buFont typeface="Wingdings" pitchFamily="2" charset="2"/>
              <a:buNone/>
              <a:defRPr/>
            </a:pPr>
            <a:r>
              <a:rPr lang="en-IN" sz="1800" b="1" i="1" dirty="0" smtClean="0">
                <a:solidFill>
                  <a:srgbClr val="0070C0"/>
                </a:solidFill>
              </a:rPr>
              <a:t>	</a:t>
            </a:r>
          </a:p>
          <a:p>
            <a:pPr marL="420624" indent="-384048" eaLnBrk="1" fontAlgn="auto" hangingPunct="1">
              <a:spcAft>
                <a:spcPts val="0"/>
              </a:spcAft>
              <a:buFont typeface="Wingdings" pitchFamily="2" charset="2"/>
              <a:buNone/>
              <a:defRPr/>
            </a:pPr>
            <a:r>
              <a:rPr lang="en-IN" sz="1800" b="1" i="1" dirty="0" smtClean="0">
                <a:solidFill>
                  <a:srgbClr val="0070C0"/>
                </a:solidFill>
              </a:rPr>
              <a:t>	(b) Non-carpeted roads 					3 Years</a:t>
            </a:r>
          </a:p>
          <a:p>
            <a:pPr marL="420624" indent="-384048" eaLnBrk="1" fontAlgn="auto" hangingPunct="1">
              <a:spcAft>
                <a:spcPts val="0"/>
              </a:spcAft>
              <a:buFont typeface="Wingdings" pitchFamily="2" charset="2"/>
              <a:buNone/>
              <a:defRPr/>
            </a:pPr>
            <a:r>
              <a:rPr lang="en-IN" sz="1800" b="1" i="1" dirty="0" smtClean="0">
                <a:solidFill>
                  <a:srgbClr val="0070C0"/>
                </a:solidFill>
              </a:rPr>
              <a:t>	IV. Plant and Machinery</a:t>
            </a:r>
          </a:p>
          <a:p>
            <a:pPr marL="420624" indent="-384048" eaLnBrk="1" fontAlgn="auto" hangingPunct="1">
              <a:spcAft>
                <a:spcPts val="0"/>
              </a:spcAft>
              <a:buFont typeface="Wingdings" pitchFamily="2" charset="2"/>
              <a:buNone/>
              <a:defRPr/>
            </a:pPr>
            <a:r>
              <a:rPr lang="en-IN" sz="1800" b="1" i="1" dirty="0" smtClean="0">
                <a:solidFill>
                  <a:srgbClr val="0070C0"/>
                </a:solidFill>
              </a:rPr>
              <a:t>	(</a:t>
            </a:r>
            <a:r>
              <a:rPr lang="en-IN" sz="1800" b="1" i="1" dirty="0" err="1" smtClean="0">
                <a:solidFill>
                  <a:srgbClr val="0070C0"/>
                </a:solidFill>
              </a:rPr>
              <a:t>i</a:t>
            </a:r>
            <a:r>
              <a:rPr lang="en-IN" sz="1800" b="1" i="1" dirty="0" smtClean="0">
                <a:solidFill>
                  <a:srgbClr val="0070C0"/>
                </a:solidFill>
              </a:rPr>
              <a:t>) General rate applicable to plant and machinery not covered under</a:t>
            </a:r>
          </a:p>
          <a:p>
            <a:pPr marL="420624" indent="-384048" eaLnBrk="1" fontAlgn="auto" hangingPunct="1">
              <a:spcAft>
                <a:spcPts val="0"/>
              </a:spcAft>
              <a:buFont typeface="Wingdings" pitchFamily="2" charset="2"/>
              <a:buNone/>
              <a:defRPr/>
            </a:pPr>
            <a:r>
              <a:rPr lang="en-IN" sz="1800" b="1" i="1" dirty="0" smtClean="0">
                <a:solidFill>
                  <a:srgbClr val="0070C0"/>
                </a:solidFill>
              </a:rPr>
              <a:t>	special plant and machinery</a:t>
            </a:r>
          </a:p>
          <a:p>
            <a:pPr marL="420624" indent="-384048" eaLnBrk="1" fontAlgn="auto" hangingPunct="1">
              <a:spcAft>
                <a:spcPts val="0"/>
              </a:spcAft>
              <a:buFont typeface="Wingdings" pitchFamily="2" charset="2"/>
              <a:buNone/>
              <a:defRPr/>
            </a:pPr>
            <a:r>
              <a:rPr lang="en-IN" sz="1800" b="1" i="1" dirty="0" smtClean="0">
                <a:solidFill>
                  <a:srgbClr val="0070C0"/>
                </a:solidFill>
              </a:rPr>
              <a:t>		(a) Plant and Machinery other than continuous</a:t>
            </a:r>
          </a:p>
          <a:p>
            <a:pPr marL="420624" indent="-384048" eaLnBrk="1" fontAlgn="auto" hangingPunct="1">
              <a:spcAft>
                <a:spcPts val="0"/>
              </a:spcAft>
              <a:buFont typeface="Wingdings" pitchFamily="2" charset="2"/>
              <a:buNone/>
              <a:defRPr/>
            </a:pPr>
            <a:r>
              <a:rPr lang="en-IN" sz="1800" b="1" i="1" dirty="0" smtClean="0">
                <a:solidFill>
                  <a:srgbClr val="0070C0"/>
                </a:solidFill>
              </a:rPr>
              <a:t>		 process plant not covered under specific industries	 15 Years</a:t>
            </a:r>
          </a:p>
          <a:p>
            <a:pPr marL="420624" indent="-384048" eaLnBrk="1" fontAlgn="auto" hangingPunct="1">
              <a:spcAft>
                <a:spcPts val="0"/>
              </a:spcAft>
              <a:buFont typeface="Wingdings" pitchFamily="2" charset="2"/>
              <a:buNone/>
              <a:defRPr/>
            </a:pPr>
            <a:r>
              <a:rPr lang="en-IN" sz="2000" b="1" i="1" dirty="0" smtClean="0">
                <a:solidFill>
                  <a:srgbClr val="0070C0"/>
                </a:solidFill>
              </a:rPr>
              <a:t>		(b) continuous process plant for which no special </a:t>
            </a:r>
          </a:p>
          <a:p>
            <a:pPr marL="420624" indent="-384048" eaLnBrk="1" fontAlgn="auto" hangingPunct="1">
              <a:spcAft>
                <a:spcPts val="0"/>
              </a:spcAft>
              <a:buFont typeface="Wingdings" pitchFamily="2" charset="2"/>
              <a:buNone/>
              <a:defRPr/>
            </a:pPr>
            <a:r>
              <a:rPr lang="en-IN" sz="2000" b="1" i="1" dirty="0" smtClean="0">
                <a:solidFill>
                  <a:srgbClr val="0070C0"/>
                </a:solidFill>
              </a:rPr>
              <a:t>		rate has been prescribed under (ii) below [NESD] 	8 Years</a:t>
            </a: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29699" name="Content Placeholder 2"/>
          <p:cNvSpPr>
            <a:spLocks noGrp="1"/>
          </p:cNvSpPr>
          <p:nvPr>
            <p:ph idx="1"/>
          </p:nvPr>
        </p:nvSpPr>
        <p:spPr>
          <a:xfrm>
            <a:off x="0" y="990600"/>
            <a:ext cx="91440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rgbClr val="0070C0"/>
                </a:solidFill>
              </a:rPr>
              <a:t>Nature of assets                                                     Useful Life</a:t>
            </a:r>
          </a:p>
          <a:p>
            <a:pPr marL="420624" indent="-384048" eaLnBrk="1" fontAlgn="auto" hangingPunct="1">
              <a:spcAft>
                <a:spcPts val="0"/>
              </a:spcAft>
              <a:buFont typeface="Wingdings" pitchFamily="2" charset="2"/>
              <a:buNone/>
              <a:defRPr/>
            </a:pPr>
            <a:r>
              <a:rPr lang="en-IN" sz="2000" b="1" dirty="0" smtClean="0">
                <a:solidFill>
                  <a:srgbClr val="0070C0"/>
                </a:solidFill>
              </a:rPr>
              <a:t>(</a:t>
            </a:r>
            <a:r>
              <a:rPr lang="en-IN" sz="2000" b="1" i="1" dirty="0" smtClean="0">
                <a:solidFill>
                  <a:srgbClr val="0070C0"/>
                </a:solidFill>
              </a:rPr>
              <a:t>ii) Special Plant and Machinery</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b="1" dirty="0" smtClean="0">
                <a:solidFill>
                  <a:srgbClr val="0070C0"/>
                </a:solidFill>
              </a:rPr>
              <a:t>(</a:t>
            </a:r>
            <a:r>
              <a:rPr lang="en-IN" sz="2000" b="1" i="1" dirty="0" smtClean="0">
                <a:solidFill>
                  <a:srgbClr val="0070C0"/>
                </a:solidFill>
              </a:rPr>
              <a:t>a) Plant and Machinery related to production and exhibition of</a:t>
            </a:r>
          </a:p>
          <a:p>
            <a:pPr marL="420624" indent="-384048" eaLnBrk="1" fontAlgn="auto" hangingPunct="1">
              <a:spcAft>
                <a:spcPts val="0"/>
              </a:spcAft>
              <a:buFont typeface="Wingdings" pitchFamily="2" charset="2"/>
              <a:buNone/>
              <a:defRPr/>
            </a:pPr>
            <a:r>
              <a:rPr lang="en-IN" sz="2000" b="1" dirty="0" smtClean="0">
                <a:solidFill>
                  <a:srgbClr val="0070C0"/>
                </a:solidFill>
              </a:rPr>
              <a:t>	Motion Picture Films</a:t>
            </a:r>
          </a:p>
          <a:p>
            <a:pPr marL="420624" indent="-384048" eaLnBrk="1" fontAlgn="auto" hangingPunct="1">
              <a:spcAft>
                <a:spcPts val="0"/>
              </a:spcAft>
              <a:buFont typeface="Wingdings" pitchFamily="2" charset="2"/>
              <a:buNone/>
              <a:defRPr/>
            </a:pPr>
            <a:r>
              <a:rPr lang="en-IN" sz="2000" b="1" dirty="0" smtClean="0">
                <a:solidFill>
                  <a:srgbClr val="0070C0"/>
                </a:solidFill>
              </a:rPr>
              <a:t>	1. Cinematograph films—Machinery used in the </a:t>
            </a:r>
          </a:p>
          <a:p>
            <a:pPr marL="420624" indent="-384048" eaLnBrk="1" fontAlgn="auto" hangingPunct="1">
              <a:spcAft>
                <a:spcPts val="0"/>
              </a:spcAft>
              <a:buFont typeface="Wingdings" pitchFamily="2" charset="2"/>
              <a:buNone/>
              <a:defRPr/>
            </a:pPr>
            <a:r>
              <a:rPr lang="en-IN" sz="2000" b="1" dirty="0" smtClean="0">
                <a:solidFill>
                  <a:srgbClr val="0070C0"/>
                </a:solidFill>
              </a:rPr>
              <a:t>	production and exhibition of cinematograph films,</a:t>
            </a:r>
          </a:p>
          <a:p>
            <a:pPr marL="420624" indent="-384048" eaLnBrk="1" fontAlgn="auto" hangingPunct="1">
              <a:spcAft>
                <a:spcPts val="0"/>
              </a:spcAft>
              <a:buFont typeface="Wingdings" pitchFamily="2" charset="2"/>
              <a:buNone/>
              <a:defRPr/>
            </a:pPr>
            <a:r>
              <a:rPr lang="en-IN" sz="2000" b="1" dirty="0" smtClean="0">
                <a:solidFill>
                  <a:srgbClr val="0070C0"/>
                </a:solidFill>
              </a:rPr>
              <a:t>	 recording and reproducing equipments, developing </a:t>
            </a:r>
          </a:p>
          <a:p>
            <a:pPr marL="420624" indent="-384048" eaLnBrk="1" fontAlgn="auto" hangingPunct="1">
              <a:spcAft>
                <a:spcPts val="0"/>
              </a:spcAft>
              <a:buFont typeface="Wingdings" pitchFamily="2" charset="2"/>
              <a:buNone/>
              <a:defRPr/>
            </a:pPr>
            <a:r>
              <a:rPr lang="en-IN" sz="2000" b="1" dirty="0" smtClean="0">
                <a:solidFill>
                  <a:srgbClr val="0070C0"/>
                </a:solidFill>
              </a:rPr>
              <a:t>	machines, printing machines, editing machines, </a:t>
            </a:r>
          </a:p>
          <a:p>
            <a:pPr marL="420624" indent="-384048" eaLnBrk="1" fontAlgn="auto" hangingPunct="1">
              <a:spcAft>
                <a:spcPts val="0"/>
              </a:spcAft>
              <a:buFont typeface="Wingdings" pitchFamily="2" charset="2"/>
              <a:buNone/>
              <a:defRPr/>
            </a:pPr>
            <a:r>
              <a:rPr lang="en-IN" sz="2000" b="1" dirty="0" smtClean="0">
                <a:solidFill>
                  <a:srgbClr val="0070C0"/>
                </a:solidFill>
              </a:rPr>
              <a:t>	synchronizers and studio lights except bulbs 		13 Years</a:t>
            </a:r>
          </a:p>
          <a:p>
            <a:pPr marL="420624" indent="-384048" eaLnBrk="1" fontAlgn="auto" hangingPunct="1">
              <a:spcAft>
                <a:spcPts val="0"/>
              </a:spcAft>
              <a:buFont typeface="Wingdings" pitchFamily="2" charset="2"/>
              <a:buNone/>
              <a:defRPr/>
            </a:pPr>
            <a:r>
              <a:rPr lang="en-IN" sz="2000" b="1" dirty="0" smtClean="0">
                <a:solidFill>
                  <a:srgbClr val="0070C0"/>
                </a:solidFill>
              </a:rPr>
              <a:t>	2. Projecting equipment for exhibition of films 		-do-</a:t>
            </a: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b) Plant and Machinery used in glass manufacturing</a:t>
            </a:r>
          </a:p>
          <a:p>
            <a:pPr marL="420624" indent="-384048" eaLnBrk="1" fontAlgn="auto" hangingPunct="1">
              <a:spcAft>
                <a:spcPts val="0"/>
              </a:spcAft>
              <a:buFont typeface="Wingdings" pitchFamily="2" charset="2"/>
              <a:buNone/>
              <a:defRPr/>
            </a:pPr>
            <a:r>
              <a:rPr lang="en-IN" sz="2000" b="1" dirty="0" smtClean="0">
                <a:solidFill>
                  <a:srgbClr val="0070C0"/>
                </a:solidFill>
              </a:rPr>
              <a:t>	1. Plant and Machinery except direct fire glass melting.</a:t>
            </a:r>
          </a:p>
          <a:p>
            <a:pPr marL="420624" indent="-384048" eaLnBrk="1" fontAlgn="auto" hangingPunct="1">
              <a:spcAft>
                <a:spcPts val="0"/>
              </a:spcAft>
              <a:buFont typeface="Wingdings" pitchFamily="2" charset="2"/>
              <a:buNone/>
              <a:defRPr/>
            </a:pPr>
            <a:r>
              <a:rPr lang="en-IN" sz="2000" b="1" dirty="0" smtClean="0">
                <a:solidFill>
                  <a:srgbClr val="0070C0"/>
                </a:solidFill>
              </a:rPr>
              <a:t>	 furnaces — Recuperative and regenerative glass </a:t>
            </a:r>
          </a:p>
          <a:p>
            <a:pPr marL="420624" indent="-384048" eaLnBrk="1" fontAlgn="auto" hangingPunct="1">
              <a:spcAft>
                <a:spcPts val="0"/>
              </a:spcAft>
              <a:buFont typeface="Wingdings" pitchFamily="2" charset="2"/>
              <a:buNone/>
              <a:defRPr/>
            </a:pPr>
            <a:r>
              <a:rPr lang="en-IN" sz="2000" b="1" dirty="0" smtClean="0">
                <a:solidFill>
                  <a:srgbClr val="0070C0"/>
                </a:solidFill>
              </a:rPr>
              <a:t>	melting furnaces 					13 Years</a:t>
            </a:r>
          </a:p>
          <a:p>
            <a:pPr marL="420624" indent="-384048" eaLnBrk="1" fontAlgn="auto" hangingPunct="1">
              <a:spcAft>
                <a:spcPts val="0"/>
              </a:spcAft>
              <a:buFont typeface="Wingdings" pitchFamily="2" charset="2"/>
              <a:buNone/>
              <a:defRPr/>
            </a:pPr>
            <a:endParaRPr lang="en-IN" sz="2000" dirty="0" smtClean="0">
              <a:solidFill>
                <a:schemeClr val="tx1">
                  <a:lumMod val="65000"/>
                  <a:lumOff val="35000"/>
                </a:schemeClr>
              </a:solidFill>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0723" name="Content Placeholder 2"/>
          <p:cNvSpPr>
            <a:spLocks noGrp="1"/>
          </p:cNvSpPr>
          <p:nvPr>
            <p:ph idx="1"/>
          </p:nvPr>
        </p:nvSpPr>
        <p:spPr>
          <a:xfrm>
            <a:off x="228600" y="1071565"/>
            <a:ext cx="8229600" cy="5786437"/>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rgbClr val="0070C0"/>
                </a:solidFill>
              </a:rPr>
              <a:t>Nature of assets                                                     		Useful Life</a:t>
            </a:r>
          </a:p>
          <a:p>
            <a:pPr marL="420624" indent="-384048" eaLnBrk="1" fontAlgn="auto" hangingPunct="1">
              <a:spcAft>
                <a:spcPts val="0"/>
              </a:spcAft>
              <a:buFont typeface="Wingdings" pitchFamily="2" charset="2"/>
              <a:buNone/>
              <a:defRPr/>
            </a:pPr>
            <a:r>
              <a:rPr lang="en-IN" sz="1800" b="1" dirty="0" smtClean="0">
                <a:solidFill>
                  <a:srgbClr val="0070C0"/>
                </a:solidFill>
              </a:rPr>
              <a:t>	2. Plant and Machinery except direct fire glass </a:t>
            </a:r>
          </a:p>
          <a:p>
            <a:pPr marL="420624" indent="-384048" eaLnBrk="1" fontAlgn="auto" hangingPunct="1">
              <a:spcAft>
                <a:spcPts val="0"/>
              </a:spcAft>
              <a:buFont typeface="Wingdings" pitchFamily="2" charset="2"/>
              <a:buNone/>
              <a:defRPr/>
            </a:pPr>
            <a:r>
              <a:rPr lang="en-IN" sz="1800" b="1" dirty="0" smtClean="0">
                <a:solidFill>
                  <a:srgbClr val="0070C0"/>
                </a:solidFill>
              </a:rPr>
              <a:t>	melting furnaces — Moulds [NESD] 			8 Years</a:t>
            </a:r>
          </a:p>
          <a:p>
            <a:pPr marL="420624" indent="-384048" eaLnBrk="1" fontAlgn="auto" hangingPunct="1">
              <a:spcAft>
                <a:spcPts val="0"/>
              </a:spcAft>
              <a:buFont typeface="Wingdings" pitchFamily="2" charset="2"/>
              <a:buNone/>
              <a:defRPr/>
            </a:pPr>
            <a:r>
              <a:rPr lang="en-IN" sz="1800" b="1" dirty="0" smtClean="0">
                <a:solidFill>
                  <a:srgbClr val="0070C0"/>
                </a:solidFill>
              </a:rPr>
              <a:t>	3. Float Glass Melting Furnaces [NESD] 			10 Years</a:t>
            </a:r>
          </a:p>
          <a:p>
            <a:pPr marL="420624" indent="-384048" eaLnBrk="1" fontAlgn="auto" hangingPunct="1">
              <a:spcAft>
                <a:spcPts val="0"/>
              </a:spcAft>
              <a:buFont typeface="Wingdings 2"/>
              <a:buChar char=""/>
              <a:defRPr/>
            </a:pPr>
            <a:endParaRPr lang="en-IN" sz="1800" b="1" dirty="0" smtClean="0">
              <a:solidFill>
                <a:srgbClr val="0070C0"/>
              </a:solidFill>
            </a:endParaRP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c) Plant and Machinery used in mines and quarries—</a:t>
            </a:r>
          </a:p>
          <a:p>
            <a:pPr marL="420624" indent="-384048" eaLnBrk="1" fontAlgn="auto" hangingPunct="1">
              <a:spcAft>
                <a:spcPts val="0"/>
              </a:spcAft>
              <a:buFont typeface="Wingdings" pitchFamily="2" charset="2"/>
              <a:buNone/>
              <a:defRPr/>
            </a:pPr>
            <a:r>
              <a:rPr lang="en-IN" sz="1800" b="1" i="1" dirty="0" smtClean="0">
                <a:solidFill>
                  <a:srgbClr val="0070C0"/>
                </a:solidFill>
              </a:rPr>
              <a:t>	Portable </a:t>
            </a:r>
            <a:r>
              <a:rPr lang="en-IN" sz="1800" b="1" dirty="0" smtClean="0">
                <a:solidFill>
                  <a:srgbClr val="0070C0"/>
                </a:solidFill>
              </a:rPr>
              <a:t>underground machinery and earth moving</a:t>
            </a:r>
          </a:p>
          <a:p>
            <a:pPr marL="420624" indent="-384048" eaLnBrk="1" fontAlgn="auto" hangingPunct="1">
              <a:spcAft>
                <a:spcPts val="0"/>
              </a:spcAft>
              <a:buFont typeface="Wingdings" pitchFamily="2" charset="2"/>
              <a:buNone/>
              <a:defRPr/>
            </a:pPr>
            <a:r>
              <a:rPr lang="en-IN" sz="1800" b="1" dirty="0" smtClean="0">
                <a:solidFill>
                  <a:srgbClr val="0070C0"/>
                </a:solidFill>
              </a:rPr>
              <a:t>	 machinery used in open cast mining [NESD] 			8 Years</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d) Plant and Machinery used in Telecommunications [NESD]</a:t>
            </a:r>
          </a:p>
          <a:p>
            <a:pPr marL="420624" indent="-384048" eaLnBrk="1" fontAlgn="auto" hangingPunct="1">
              <a:spcAft>
                <a:spcPts val="0"/>
              </a:spcAft>
              <a:buFont typeface="Wingdings" pitchFamily="2" charset="2"/>
              <a:buNone/>
              <a:defRPr/>
            </a:pPr>
            <a:r>
              <a:rPr lang="en-IN" sz="1800" b="1" dirty="0" smtClean="0">
                <a:solidFill>
                  <a:srgbClr val="0070C0"/>
                </a:solidFill>
              </a:rPr>
              <a:t>	1. Towers 						18 Years</a:t>
            </a:r>
          </a:p>
          <a:p>
            <a:pPr marL="420624" indent="-384048" eaLnBrk="1" fontAlgn="auto" hangingPunct="1">
              <a:spcAft>
                <a:spcPts val="0"/>
              </a:spcAft>
              <a:buFont typeface="Wingdings" pitchFamily="2" charset="2"/>
              <a:buNone/>
              <a:defRPr/>
            </a:pPr>
            <a:r>
              <a:rPr lang="en-IN" sz="1800" b="1" dirty="0" smtClean="0">
                <a:solidFill>
                  <a:srgbClr val="0070C0"/>
                </a:solidFill>
              </a:rPr>
              <a:t>	2. Telecom transceivers, switching centres, </a:t>
            </a:r>
          </a:p>
          <a:p>
            <a:pPr marL="420624" indent="-384048" eaLnBrk="1" fontAlgn="auto" hangingPunct="1">
              <a:spcAft>
                <a:spcPts val="0"/>
              </a:spcAft>
              <a:buFont typeface="Wingdings" pitchFamily="2" charset="2"/>
              <a:buNone/>
              <a:defRPr/>
            </a:pPr>
            <a:r>
              <a:rPr lang="en-IN" sz="1800" b="1" dirty="0" smtClean="0">
                <a:solidFill>
                  <a:srgbClr val="0070C0"/>
                </a:solidFill>
              </a:rPr>
              <a:t>	transmission and other network equipment 			13 Years</a:t>
            </a:r>
          </a:p>
          <a:p>
            <a:pPr marL="420624" indent="-384048" eaLnBrk="1" fontAlgn="auto" hangingPunct="1">
              <a:spcAft>
                <a:spcPts val="0"/>
              </a:spcAft>
              <a:buFont typeface="Wingdings" pitchFamily="2" charset="2"/>
              <a:buNone/>
              <a:defRPr/>
            </a:pPr>
            <a:r>
              <a:rPr lang="en-IN" sz="1800" b="1" dirty="0" smtClean="0">
                <a:solidFill>
                  <a:srgbClr val="0070C0"/>
                </a:solidFill>
              </a:rPr>
              <a:t>	3. Telecom—Ducts, Cables and optical fibre 			18 Years</a:t>
            </a:r>
          </a:p>
          <a:p>
            <a:pPr marL="420624" indent="-384048" eaLnBrk="1" fontAlgn="auto" hangingPunct="1">
              <a:spcAft>
                <a:spcPts val="0"/>
              </a:spcAft>
              <a:buFont typeface="Wingdings" pitchFamily="2" charset="2"/>
              <a:buNone/>
              <a:defRPr/>
            </a:pPr>
            <a:r>
              <a:rPr lang="en-IN" sz="1800" b="1" dirty="0" smtClean="0">
                <a:solidFill>
                  <a:srgbClr val="0070C0"/>
                </a:solidFill>
              </a:rPr>
              <a:t>	4. Satellites 						-do-</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1747" name="Content Placeholder 2"/>
          <p:cNvSpPr>
            <a:spLocks noGrp="1"/>
          </p:cNvSpPr>
          <p:nvPr>
            <p:ph idx="1"/>
          </p:nvPr>
        </p:nvSpPr>
        <p:spPr>
          <a:xfrm>
            <a:off x="285750" y="1000126"/>
            <a:ext cx="8458200" cy="57150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rgbClr val="0070C0"/>
                </a:solidFill>
              </a:rPr>
              <a:t>Nature of assets                                                     Useful Life</a:t>
            </a: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e) Plant and Machinery used in exploration, </a:t>
            </a:r>
          </a:p>
          <a:p>
            <a:pPr marL="420624" indent="-384048" eaLnBrk="1" fontAlgn="auto" hangingPunct="1">
              <a:spcAft>
                <a:spcPts val="0"/>
              </a:spcAft>
              <a:buFont typeface="Wingdings" pitchFamily="2" charset="2"/>
              <a:buNone/>
              <a:defRPr/>
            </a:pPr>
            <a:r>
              <a:rPr lang="en-IN" sz="2000" b="1" i="1" dirty="0" smtClean="0">
                <a:solidFill>
                  <a:srgbClr val="0070C0"/>
                </a:solidFill>
              </a:rPr>
              <a:t>	production and </a:t>
            </a:r>
            <a:r>
              <a:rPr lang="en-IN" sz="2000" b="1" dirty="0" smtClean="0">
                <a:solidFill>
                  <a:srgbClr val="0070C0"/>
                </a:solidFill>
              </a:rPr>
              <a:t>refining oil and gas [NESD]</a:t>
            </a:r>
          </a:p>
          <a:p>
            <a:pPr marL="420624" indent="-384048" eaLnBrk="1" fontAlgn="auto" hangingPunct="1">
              <a:spcAft>
                <a:spcPts val="0"/>
              </a:spcAft>
              <a:buFont typeface="Wingdings" pitchFamily="2" charset="2"/>
              <a:buNone/>
              <a:defRPr/>
            </a:pPr>
            <a:r>
              <a:rPr lang="en-IN" sz="2000" b="1" dirty="0" smtClean="0">
                <a:solidFill>
                  <a:srgbClr val="0070C0"/>
                </a:solidFill>
              </a:rPr>
              <a:t>	1. Refineries 						25 Years</a:t>
            </a:r>
          </a:p>
          <a:p>
            <a:pPr marL="420624" indent="-384048" eaLnBrk="1" fontAlgn="auto" hangingPunct="1">
              <a:spcAft>
                <a:spcPts val="0"/>
              </a:spcAft>
              <a:buFont typeface="Wingdings" pitchFamily="2" charset="2"/>
              <a:buNone/>
              <a:defRPr/>
            </a:pPr>
            <a:r>
              <a:rPr lang="en-IN" sz="2000" b="1" dirty="0" smtClean="0">
                <a:solidFill>
                  <a:srgbClr val="0070C0"/>
                </a:solidFill>
              </a:rPr>
              <a:t>	2. Oil and gas assets (including wells), </a:t>
            </a:r>
          </a:p>
          <a:p>
            <a:pPr marL="420624" indent="-384048" eaLnBrk="1" fontAlgn="auto" hangingPunct="1">
              <a:spcAft>
                <a:spcPts val="0"/>
              </a:spcAft>
              <a:buFont typeface="Wingdings" pitchFamily="2" charset="2"/>
              <a:buNone/>
              <a:defRPr/>
            </a:pPr>
            <a:r>
              <a:rPr lang="en-IN" sz="2000" b="1" dirty="0" smtClean="0">
                <a:solidFill>
                  <a:srgbClr val="0070C0"/>
                </a:solidFill>
              </a:rPr>
              <a:t>	processing plant and facilities				 -do-</a:t>
            </a:r>
          </a:p>
          <a:p>
            <a:pPr marL="420624" indent="-384048" eaLnBrk="1" fontAlgn="auto" hangingPunct="1">
              <a:spcAft>
                <a:spcPts val="0"/>
              </a:spcAft>
              <a:buFont typeface="Wingdings" pitchFamily="2" charset="2"/>
              <a:buNone/>
              <a:defRPr/>
            </a:pPr>
            <a:r>
              <a:rPr lang="en-IN" sz="2000" b="1" dirty="0" smtClean="0">
                <a:solidFill>
                  <a:srgbClr val="0070C0"/>
                </a:solidFill>
              </a:rPr>
              <a:t>	3. Petrochemical Plant 				-do-</a:t>
            </a:r>
          </a:p>
          <a:p>
            <a:pPr marL="420624" indent="-384048" eaLnBrk="1" fontAlgn="auto" hangingPunct="1">
              <a:spcAft>
                <a:spcPts val="0"/>
              </a:spcAft>
              <a:buFont typeface="Wingdings" pitchFamily="2" charset="2"/>
              <a:buNone/>
              <a:defRPr/>
            </a:pPr>
            <a:r>
              <a:rPr lang="en-IN" sz="2000" b="1" dirty="0" smtClean="0">
                <a:solidFill>
                  <a:srgbClr val="0070C0"/>
                </a:solidFill>
              </a:rPr>
              <a:t>	4. Storage tanks and related equipment 			-do-</a:t>
            </a:r>
          </a:p>
          <a:p>
            <a:pPr marL="420624" indent="-384048" eaLnBrk="1" fontAlgn="auto" hangingPunct="1">
              <a:spcAft>
                <a:spcPts val="0"/>
              </a:spcAft>
              <a:buFont typeface="Wingdings" pitchFamily="2" charset="2"/>
              <a:buNone/>
              <a:defRPr/>
            </a:pPr>
            <a:r>
              <a:rPr lang="en-IN" sz="2000" b="1" dirty="0" smtClean="0">
                <a:solidFill>
                  <a:srgbClr val="0070C0"/>
                </a:solidFill>
              </a:rPr>
              <a:t>	5. Pipelines 						30 Years</a:t>
            </a:r>
          </a:p>
          <a:p>
            <a:pPr marL="420624" indent="-384048" eaLnBrk="1" fontAlgn="auto" hangingPunct="1">
              <a:spcAft>
                <a:spcPts val="0"/>
              </a:spcAft>
              <a:buFont typeface="Wingdings" pitchFamily="2" charset="2"/>
              <a:buNone/>
              <a:defRPr/>
            </a:pPr>
            <a:r>
              <a:rPr lang="en-IN" sz="2000" b="1" dirty="0" smtClean="0">
                <a:solidFill>
                  <a:srgbClr val="0070C0"/>
                </a:solidFill>
              </a:rPr>
              <a:t>	6. Drilling Rig 					-do-</a:t>
            </a:r>
          </a:p>
          <a:p>
            <a:pPr marL="420624" indent="-384048" eaLnBrk="1" fontAlgn="auto" hangingPunct="1">
              <a:spcAft>
                <a:spcPts val="0"/>
              </a:spcAft>
              <a:buFont typeface="Wingdings" pitchFamily="2" charset="2"/>
              <a:buNone/>
              <a:defRPr/>
            </a:pPr>
            <a:r>
              <a:rPr lang="en-IN" sz="2000" b="1" dirty="0" smtClean="0">
                <a:solidFill>
                  <a:srgbClr val="0070C0"/>
                </a:solidFill>
              </a:rPr>
              <a:t>	7. Field operations (above ground) Portable boilers,</a:t>
            </a:r>
          </a:p>
          <a:p>
            <a:pPr marL="420624" indent="-384048" eaLnBrk="1" fontAlgn="auto" hangingPunct="1">
              <a:spcAft>
                <a:spcPts val="0"/>
              </a:spcAft>
              <a:buFont typeface="Wingdings" pitchFamily="2" charset="2"/>
              <a:buNone/>
              <a:defRPr/>
            </a:pPr>
            <a:r>
              <a:rPr lang="en-IN" sz="2000" b="1" dirty="0" smtClean="0">
                <a:solidFill>
                  <a:srgbClr val="0070C0"/>
                </a:solidFill>
              </a:rPr>
              <a:t>	 drilling tools,	well-head tanks, etc. 			8 Years</a:t>
            </a:r>
          </a:p>
          <a:p>
            <a:pPr marL="420624" indent="-384048" eaLnBrk="1" fontAlgn="auto" hangingPunct="1">
              <a:spcAft>
                <a:spcPts val="0"/>
              </a:spcAft>
              <a:buFont typeface="Wingdings" pitchFamily="2" charset="2"/>
              <a:buNone/>
              <a:defRPr/>
            </a:pPr>
            <a:r>
              <a:rPr lang="en-IN" sz="2000" b="1" dirty="0" smtClean="0">
                <a:solidFill>
                  <a:srgbClr val="0070C0"/>
                </a:solidFill>
              </a:rPr>
              <a:t>	8. Loggers 						-do</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2771" name="Content Placeholder 2"/>
          <p:cNvSpPr>
            <a:spLocks noGrp="1"/>
          </p:cNvSpPr>
          <p:nvPr>
            <p:ph idx="1"/>
          </p:nvPr>
        </p:nvSpPr>
        <p:spPr>
          <a:xfrm>
            <a:off x="228600" y="990600"/>
            <a:ext cx="8229600" cy="6172200"/>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rgbClr val="0070C0"/>
                </a:solidFill>
              </a:rPr>
              <a:t>Nature of assets                                                     Useful Life</a:t>
            </a:r>
          </a:p>
          <a:p>
            <a:pPr marL="420624" indent="-384048" eaLnBrk="1" fontAlgn="auto" hangingPunct="1">
              <a:spcAft>
                <a:spcPts val="0"/>
              </a:spcAft>
              <a:buFont typeface="Wingdings" pitchFamily="2" charset="2"/>
              <a:buNone/>
              <a:defRPr/>
            </a:pPr>
            <a:r>
              <a:rPr lang="en-IN" sz="1800" b="1" i="1" dirty="0" smtClean="0">
                <a:solidFill>
                  <a:srgbClr val="0070C0"/>
                </a:solidFill>
              </a:rPr>
              <a:t>	</a:t>
            </a:r>
          </a:p>
          <a:p>
            <a:pPr marL="420624" indent="-384048" eaLnBrk="1" fontAlgn="auto" hangingPunct="1">
              <a:spcAft>
                <a:spcPts val="0"/>
              </a:spcAft>
              <a:buFont typeface="Wingdings" pitchFamily="2" charset="2"/>
              <a:buNone/>
              <a:defRPr/>
            </a:pPr>
            <a:r>
              <a:rPr lang="en-IN" sz="1800" b="1" i="1" dirty="0" smtClean="0">
                <a:solidFill>
                  <a:srgbClr val="0070C0"/>
                </a:solidFill>
              </a:rPr>
              <a:t>	(f ) Plant and Machinery used in generation, </a:t>
            </a:r>
          </a:p>
          <a:p>
            <a:pPr marL="420624" indent="-384048" eaLnBrk="1" fontAlgn="auto" hangingPunct="1">
              <a:spcAft>
                <a:spcPts val="0"/>
              </a:spcAft>
              <a:buFont typeface="Wingdings" pitchFamily="2" charset="2"/>
              <a:buNone/>
              <a:defRPr/>
            </a:pPr>
            <a:r>
              <a:rPr lang="en-IN" sz="1800" b="1" i="1" dirty="0" smtClean="0">
                <a:solidFill>
                  <a:srgbClr val="0070C0"/>
                </a:solidFill>
              </a:rPr>
              <a:t>	transmission and distribution of power [NESD]</a:t>
            </a:r>
          </a:p>
          <a:p>
            <a:pPr marL="420624" indent="-384048" eaLnBrk="1" fontAlgn="auto" hangingPunct="1">
              <a:spcAft>
                <a:spcPts val="0"/>
              </a:spcAft>
              <a:buFont typeface="Wingdings" pitchFamily="2" charset="2"/>
              <a:buNone/>
              <a:defRPr/>
            </a:pPr>
            <a:r>
              <a:rPr lang="en-IN" sz="1800" b="1" i="1" dirty="0" smtClean="0">
                <a:solidFill>
                  <a:srgbClr val="0070C0"/>
                </a:solidFill>
              </a:rPr>
              <a:t>	1. Thermal/ Gas/ Combined Cycle </a:t>
            </a:r>
          </a:p>
          <a:p>
            <a:pPr marL="420624" indent="-384048" eaLnBrk="1" fontAlgn="auto" hangingPunct="1">
              <a:spcAft>
                <a:spcPts val="0"/>
              </a:spcAft>
              <a:buFont typeface="Wingdings" pitchFamily="2" charset="2"/>
              <a:buNone/>
              <a:defRPr/>
            </a:pPr>
            <a:r>
              <a:rPr lang="en-IN" sz="1800" b="1" i="1" dirty="0" smtClean="0">
                <a:solidFill>
                  <a:srgbClr val="0070C0"/>
                </a:solidFill>
              </a:rPr>
              <a:t>	Power Generation Plant 					40 Years</a:t>
            </a:r>
          </a:p>
          <a:p>
            <a:pPr marL="420624" indent="-384048" eaLnBrk="1" fontAlgn="auto" hangingPunct="1">
              <a:spcAft>
                <a:spcPts val="0"/>
              </a:spcAft>
              <a:buFont typeface="Wingdings" pitchFamily="2" charset="2"/>
              <a:buNone/>
              <a:defRPr/>
            </a:pPr>
            <a:r>
              <a:rPr lang="en-IN" sz="1800" b="1" i="1" dirty="0" smtClean="0">
                <a:solidFill>
                  <a:srgbClr val="0070C0"/>
                </a:solidFill>
              </a:rPr>
              <a:t>	2. Hydro Power Generation Plant 				-do-</a:t>
            </a:r>
          </a:p>
          <a:p>
            <a:pPr marL="420624" indent="-384048" eaLnBrk="1" fontAlgn="auto" hangingPunct="1">
              <a:spcAft>
                <a:spcPts val="0"/>
              </a:spcAft>
              <a:buFont typeface="Wingdings" pitchFamily="2" charset="2"/>
              <a:buNone/>
              <a:defRPr/>
            </a:pPr>
            <a:r>
              <a:rPr lang="en-IN" sz="1800" b="1" i="1" dirty="0" smtClean="0">
                <a:solidFill>
                  <a:srgbClr val="0070C0"/>
                </a:solidFill>
              </a:rPr>
              <a:t>	3. Nuclear Power Generation Plant 			-do-</a:t>
            </a:r>
          </a:p>
          <a:p>
            <a:pPr marL="420624" indent="-384048" eaLnBrk="1" fontAlgn="auto" hangingPunct="1">
              <a:spcAft>
                <a:spcPts val="0"/>
              </a:spcAft>
              <a:buFont typeface="Wingdings" pitchFamily="2" charset="2"/>
              <a:buNone/>
              <a:defRPr/>
            </a:pPr>
            <a:r>
              <a:rPr lang="en-IN" sz="1800" b="1" i="1" dirty="0" smtClean="0">
                <a:solidFill>
                  <a:srgbClr val="0070C0"/>
                </a:solidFill>
              </a:rPr>
              <a:t>	4. Transmission lines, cables and other network assets 		-do-</a:t>
            </a:r>
          </a:p>
          <a:p>
            <a:pPr marL="420624" indent="-384048" eaLnBrk="1" fontAlgn="auto" hangingPunct="1">
              <a:spcAft>
                <a:spcPts val="0"/>
              </a:spcAft>
              <a:buFont typeface="Wingdings" pitchFamily="2" charset="2"/>
              <a:buNone/>
              <a:defRPr/>
            </a:pPr>
            <a:r>
              <a:rPr lang="en-IN" sz="1800" b="1" i="1" dirty="0" smtClean="0">
                <a:solidFill>
                  <a:srgbClr val="0070C0"/>
                </a:solidFill>
              </a:rPr>
              <a:t>	5. Wind Power Generation Plant 				22 Years</a:t>
            </a:r>
          </a:p>
          <a:p>
            <a:pPr marL="420624" indent="-384048" eaLnBrk="1" fontAlgn="auto" hangingPunct="1">
              <a:spcAft>
                <a:spcPts val="0"/>
              </a:spcAft>
              <a:buFont typeface="Wingdings" pitchFamily="2" charset="2"/>
              <a:buNone/>
              <a:defRPr/>
            </a:pPr>
            <a:r>
              <a:rPr lang="en-IN" sz="1800" b="1" i="1" dirty="0" smtClean="0">
                <a:solidFill>
                  <a:srgbClr val="0070C0"/>
                </a:solidFill>
              </a:rPr>
              <a:t>	6. Electric Distribution Plant 				35 Years</a:t>
            </a:r>
          </a:p>
          <a:p>
            <a:pPr marL="420624" indent="-384048" eaLnBrk="1" fontAlgn="auto" hangingPunct="1">
              <a:spcAft>
                <a:spcPts val="0"/>
              </a:spcAft>
              <a:buFont typeface="Wingdings" pitchFamily="2" charset="2"/>
              <a:buNone/>
              <a:defRPr/>
            </a:pPr>
            <a:r>
              <a:rPr lang="en-IN" sz="1800" b="1" i="1" dirty="0" smtClean="0">
                <a:solidFill>
                  <a:srgbClr val="0070C0"/>
                </a:solidFill>
              </a:rPr>
              <a:t>	7. Gas Storage and Distribution Plant 			30 Years</a:t>
            </a:r>
          </a:p>
          <a:p>
            <a:pPr marL="420624" indent="-384048" eaLnBrk="1" fontAlgn="auto" hangingPunct="1">
              <a:spcAft>
                <a:spcPts val="0"/>
              </a:spcAft>
              <a:buFont typeface="Wingdings" pitchFamily="2" charset="2"/>
              <a:buNone/>
              <a:defRPr/>
            </a:pPr>
            <a:r>
              <a:rPr lang="en-IN" sz="1800" b="1" i="1" dirty="0" smtClean="0">
                <a:solidFill>
                  <a:srgbClr val="0070C0"/>
                </a:solidFill>
              </a:rPr>
              <a:t>	8. Water Distribution Plant including pipelines 		-do-</a:t>
            </a:r>
          </a:p>
          <a:p>
            <a:pPr marL="420624" indent="-384048" eaLnBrk="1" fontAlgn="auto" hangingPunct="1">
              <a:spcAft>
                <a:spcPts val="0"/>
              </a:spcAft>
              <a:buFont typeface="Wingdings 2"/>
              <a:buChar char=""/>
              <a:defRPr/>
            </a:pPr>
            <a:endParaRPr lang="en-IN" sz="2000" i="1" dirty="0" smtClean="0">
              <a:solidFill>
                <a:srgbClr val="FFFF00"/>
              </a:solidFill>
            </a:endParaRPr>
          </a:p>
          <a:p>
            <a:pPr marL="420624" indent="-384048" eaLnBrk="1" fontAlgn="auto" hangingPunct="1">
              <a:spcAft>
                <a:spcPts val="0"/>
              </a:spcAft>
              <a:buFont typeface="Wingdings" pitchFamily="2" charset="2"/>
              <a:buNone/>
              <a:defRPr/>
            </a:pPr>
            <a:r>
              <a:rPr lang="en-IN" sz="2000" i="1" dirty="0" smtClean="0">
                <a:solidFill>
                  <a:srgbClr val="FFFF00"/>
                </a:solidFill>
              </a:rPr>
              <a:t>	</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3795" name="Content Placeholder 2"/>
          <p:cNvSpPr>
            <a:spLocks noGrp="1"/>
          </p:cNvSpPr>
          <p:nvPr>
            <p:ph idx="1"/>
          </p:nvPr>
        </p:nvSpPr>
        <p:spPr>
          <a:xfrm>
            <a:off x="285750" y="1071565"/>
            <a:ext cx="8382000" cy="5786437"/>
          </a:xfrm>
        </p:spPr>
        <p:txBody>
          <a:bodyPr>
            <a:normAutofit lnSpcReduction="10000"/>
          </a:bodyPr>
          <a:lstStyle/>
          <a:p>
            <a:pPr marL="420624" indent="-384048" eaLnBrk="1" fontAlgn="auto" hangingPunct="1">
              <a:spcAft>
                <a:spcPts val="0"/>
              </a:spcAft>
              <a:buFont typeface="Wingdings" pitchFamily="2" charset="2"/>
              <a:buNone/>
              <a:defRPr/>
            </a:pPr>
            <a:r>
              <a:rPr lang="en-IN" sz="2400" b="1" dirty="0" smtClean="0">
                <a:solidFill>
                  <a:srgbClr val="0070C0"/>
                </a:solidFill>
              </a:rPr>
              <a:t>Nature of assets                                                     Useful Life</a:t>
            </a:r>
            <a:endParaRPr lang="en-IN" sz="2400" b="1" i="1" dirty="0" smtClean="0">
              <a:solidFill>
                <a:srgbClr val="0070C0"/>
              </a:solidFill>
            </a:endParaRPr>
          </a:p>
          <a:p>
            <a:pPr marL="420624" indent="-384048" eaLnBrk="1" fontAlgn="auto" hangingPunct="1">
              <a:spcAft>
                <a:spcPts val="0"/>
              </a:spcAft>
              <a:buFont typeface="Wingdings" pitchFamily="2" charset="2"/>
              <a:buNone/>
              <a:defRPr/>
            </a:pPr>
            <a:r>
              <a:rPr lang="en-IN" sz="2000" b="1" i="1" dirty="0" smtClean="0">
                <a:solidFill>
                  <a:srgbClr val="0070C0"/>
                </a:solidFill>
              </a:rPr>
              <a:t>(g) Plant and Machinery used in manufacture of steel</a:t>
            </a:r>
          </a:p>
          <a:p>
            <a:pPr marL="420624" indent="-384048" eaLnBrk="1" fontAlgn="auto" hangingPunct="1">
              <a:spcAft>
                <a:spcPts val="0"/>
              </a:spcAft>
              <a:buFont typeface="Wingdings" pitchFamily="2" charset="2"/>
              <a:buNone/>
              <a:defRPr/>
            </a:pPr>
            <a:r>
              <a:rPr lang="en-IN" sz="2000" b="1" i="1" dirty="0" smtClean="0">
                <a:solidFill>
                  <a:srgbClr val="0070C0"/>
                </a:solidFill>
              </a:rPr>
              <a:t>	1. Sinter Plant 					20 Years</a:t>
            </a:r>
          </a:p>
          <a:p>
            <a:pPr marL="420624" indent="-384048" eaLnBrk="1" fontAlgn="auto" hangingPunct="1">
              <a:spcAft>
                <a:spcPts val="0"/>
              </a:spcAft>
              <a:buFont typeface="Wingdings" pitchFamily="2" charset="2"/>
              <a:buNone/>
              <a:defRPr/>
            </a:pPr>
            <a:r>
              <a:rPr lang="en-IN" sz="2000" b="1" i="1" dirty="0" smtClean="0">
                <a:solidFill>
                  <a:srgbClr val="0070C0"/>
                </a:solidFill>
              </a:rPr>
              <a:t>	2. Blast Furnace 					-do-</a:t>
            </a:r>
          </a:p>
          <a:p>
            <a:pPr marL="420624" indent="-384048" eaLnBrk="1" fontAlgn="auto" hangingPunct="1">
              <a:spcAft>
                <a:spcPts val="0"/>
              </a:spcAft>
              <a:buFont typeface="Wingdings" pitchFamily="2" charset="2"/>
              <a:buNone/>
              <a:defRPr/>
            </a:pPr>
            <a:r>
              <a:rPr lang="en-IN" sz="2000" b="1" i="1" dirty="0" smtClean="0">
                <a:solidFill>
                  <a:srgbClr val="0070C0"/>
                </a:solidFill>
              </a:rPr>
              <a:t>	3. Coke ovens 					-do-</a:t>
            </a:r>
          </a:p>
          <a:p>
            <a:pPr marL="420624" indent="-384048" eaLnBrk="1" fontAlgn="auto" hangingPunct="1">
              <a:spcAft>
                <a:spcPts val="0"/>
              </a:spcAft>
              <a:buFont typeface="Wingdings" pitchFamily="2" charset="2"/>
              <a:buNone/>
              <a:defRPr/>
            </a:pPr>
            <a:r>
              <a:rPr lang="en-IN" sz="2000" b="1" i="1" dirty="0" smtClean="0">
                <a:solidFill>
                  <a:srgbClr val="0070C0"/>
                </a:solidFill>
              </a:rPr>
              <a:t>	4. Rolling mill in steel plant 				-do-</a:t>
            </a:r>
          </a:p>
          <a:p>
            <a:pPr marL="420624" indent="-384048" eaLnBrk="1" fontAlgn="auto" hangingPunct="1">
              <a:spcAft>
                <a:spcPts val="0"/>
              </a:spcAft>
              <a:buFont typeface="Wingdings" pitchFamily="2" charset="2"/>
              <a:buNone/>
              <a:defRPr/>
            </a:pPr>
            <a:r>
              <a:rPr lang="en-IN" sz="2000" b="1" i="1" dirty="0" smtClean="0">
                <a:solidFill>
                  <a:srgbClr val="0070C0"/>
                </a:solidFill>
              </a:rPr>
              <a:t>	5. Basic oxygen Furnace Converter 			25 Years</a:t>
            </a:r>
          </a:p>
          <a:p>
            <a:pPr marL="420624" indent="-384048" eaLnBrk="1" fontAlgn="auto" hangingPunct="1">
              <a:spcAft>
                <a:spcPts val="0"/>
              </a:spcAft>
              <a:buFont typeface="Wingdings" pitchFamily="2" charset="2"/>
              <a:buNone/>
              <a:defRPr/>
            </a:pPr>
            <a:r>
              <a:rPr lang="en-IN" sz="2000" b="1" i="1" dirty="0" smtClean="0">
                <a:solidFill>
                  <a:srgbClr val="0070C0"/>
                </a:solidFill>
              </a:rPr>
              <a:t>	</a:t>
            </a:r>
          </a:p>
          <a:p>
            <a:pPr marL="420624" indent="-384048" eaLnBrk="1" fontAlgn="auto" hangingPunct="1">
              <a:spcAft>
                <a:spcPts val="0"/>
              </a:spcAft>
              <a:buFont typeface="Wingdings" pitchFamily="2" charset="2"/>
              <a:buNone/>
              <a:defRPr/>
            </a:pPr>
            <a:r>
              <a:rPr lang="en-IN" sz="2000" b="1" i="1" dirty="0" smtClean="0">
                <a:solidFill>
                  <a:srgbClr val="0070C0"/>
                </a:solidFill>
              </a:rPr>
              <a:t>	(h) Plant and Machinery used in manufacture of non-ferrous metals</a:t>
            </a:r>
          </a:p>
          <a:p>
            <a:pPr marL="420624" indent="-384048" eaLnBrk="1" fontAlgn="auto" hangingPunct="1">
              <a:spcAft>
                <a:spcPts val="0"/>
              </a:spcAft>
              <a:buFont typeface="Wingdings" pitchFamily="2" charset="2"/>
              <a:buNone/>
              <a:defRPr/>
            </a:pPr>
            <a:r>
              <a:rPr lang="en-IN" sz="2000" b="1" i="1" dirty="0" smtClean="0">
                <a:solidFill>
                  <a:srgbClr val="0070C0"/>
                </a:solidFill>
              </a:rPr>
              <a:t>	1. Metal pot line [NESD] 				40 Years</a:t>
            </a:r>
          </a:p>
          <a:p>
            <a:pPr marL="420624" indent="-384048" eaLnBrk="1" fontAlgn="auto" hangingPunct="1">
              <a:spcAft>
                <a:spcPts val="0"/>
              </a:spcAft>
              <a:buFont typeface="Wingdings" pitchFamily="2" charset="2"/>
              <a:buNone/>
              <a:defRPr/>
            </a:pPr>
            <a:r>
              <a:rPr lang="en-IN" sz="2000" b="1" i="1" dirty="0" smtClean="0">
                <a:solidFill>
                  <a:srgbClr val="0070C0"/>
                </a:solidFill>
              </a:rPr>
              <a:t>	2. Bauxite crushing and grinding section [NESD] 		-do-</a:t>
            </a:r>
          </a:p>
          <a:p>
            <a:pPr marL="420624" indent="-384048" eaLnBrk="1" fontAlgn="auto" hangingPunct="1">
              <a:spcAft>
                <a:spcPts val="0"/>
              </a:spcAft>
              <a:buFont typeface="Wingdings" pitchFamily="2" charset="2"/>
              <a:buNone/>
              <a:defRPr/>
            </a:pPr>
            <a:r>
              <a:rPr lang="en-IN" sz="2000" b="1" i="1" dirty="0" smtClean="0">
                <a:solidFill>
                  <a:srgbClr val="0070C0"/>
                </a:solidFill>
              </a:rPr>
              <a:t>	3. Digester Section [NESD] 				-do-</a:t>
            </a:r>
          </a:p>
          <a:p>
            <a:pPr marL="420624" indent="-384048" eaLnBrk="1" fontAlgn="auto" hangingPunct="1">
              <a:spcAft>
                <a:spcPts val="0"/>
              </a:spcAft>
              <a:buFont typeface="Wingdings" pitchFamily="2" charset="2"/>
              <a:buNone/>
              <a:defRPr/>
            </a:pPr>
            <a:r>
              <a:rPr lang="en-IN" sz="2000" b="1" i="1" dirty="0" smtClean="0">
                <a:solidFill>
                  <a:srgbClr val="0070C0"/>
                </a:solidFill>
              </a:rPr>
              <a:t>	4. Turbine [NESD] 					-do-</a:t>
            </a:r>
          </a:p>
          <a:p>
            <a:pPr marL="420624" indent="-384048" eaLnBrk="1" fontAlgn="auto" hangingPunct="1">
              <a:spcAft>
                <a:spcPts val="0"/>
              </a:spcAft>
              <a:buFont typeface="Wingdings" pitchFamily="2" charset="2"/>
              <a:buNone/>
              <a:defRPr/>
            </a:pPr>
            <a:r>
              <a:rPr lang="en-IN" sz="2000" b="1" i="1" dirty="0" smtClean="0">
                <a:solidFill>
                  <a:srgbClr val="0070C0"/>
                </a:solidFill>
              </a:rPr>
              <a:t>	5. Equipments for </a:t>
            </a:r>
            <a:r>
              <a:rPr lang="en-IN" sz="2000" b="1" i="1" dirty="0" err="1" smtClean="0">
                <a:solidFill>
                  <a:srgbClr val="0070C0"/>
                </a:solidFill>
              </a:rPr>
              <a:t>Calcination</a:t>
            </a:r>
            <a:r>
              <a:rPr lang="en-IN" sz="2000" b="1" i="1" dirty="0" smtClean="0">
                <a:solidFill>
                  <a:srgbClr val="0070C0"/>
                </a:solidFill>
              </a:rPr>
              <a:t> [NESD] 			-do-</a:t>
            </a:r>
          </a:p>
          <a:p>
            <a:pPr marL="420624" indent="-384048" eaLnBrk="1" fontAlgn="auto" hangingPunct="1">
              <a:spcAft>
                <a:spcPts val="0"/>
              </a:spcAft>
              <a:buFont typeface="Wingdings" pitchFamily="2" charset="2"/>
              <a:buNone/>
              <a:defRPr/>
            </a:pPr>
            <a:r>
              <a:rPr lang="nb-NO" sz="2000" b="1" i="1" dirty="0" smtClean="0">
                <a:solidFill>
                  <a:srgbClr val="0070C0"/>
                </a:solidFill>
              </a:rPr>
              <a:t>	6. Copper Smelter [NESD]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4819" name="Content Placeholder 2"/>
          <p:cNvSpPr>
            <a:spLocks noGrp="1"/>
          </p:cNvSpPr>
          <p:nvPr>
            <p:ph idx="1"/>
          </p:nvPr>
        </p:nvSpPr>
        <p:spPr>
          <a:xfrm>
            <a:off x="228600" y="1428751"/>
            <a:ext cx="8153400" cy="5429250"/>
          </a:xfrm>
        </p:spPr>
        <p:txBody>
          <a:bodyPr>
            <a:normAutofit fontScale="85000" lnSpcReduction="10000"/>
          </a:bodyPr>
          <a:lstStyle/>
          <a:p>
            <a:pPr marL="420624" indent="-384048" eaLnBrk="1" fontAlgn="auto" hangingPunct="1">
              <a:spcAft>
                <a:spcPts val="0"/>
              </a:spcAft>
              <a:buFont typeface="Wingdings" pitchFamily="2" charset="2"/>
              <a:buNone/>
              <a:defRPr/>
            </a:pPr>
            <a:r>
              <a:rPr lang="en-IN" sz="2400" b="1" dirty="0" smtClean="0">
                <a:solidFill>
                  <a:srgbClr val="0070C0"/>
                </a:solidFill>
              </a:rPr>
              <a:t>Nature of assets                                                     		Useful Life</a:t>
            </a:r>
            <a:endParaRPr lang="en-IN" sz="2400" b="1" i="1" dirty="0" smtClean="0">
              <a:solidFill>
                <a:srgbClr val="0070C0"/>
              </a:solidFill>
            </a:endParaRPr>
          </a:p>
          <a:p>
            <a:pPr marL="420624" indent="-384048" eaLnBrk="1" fontAlgn="auto" hangingPunct="1">
              <a:spcAft>
                <a:spcPts val="0"/>
              </a:spcAft>
              <a:buFont typeface="Wingdings" pitchFamily="2" charset="2"/>
              <a:buNone/>
              <a:defRPr/>
            </a:pPr>
            <a:r>
              <a:rPr lang="en-IN" sz="2000" b="1" i="1" dirty="0" smtClean="0">
                <a:solidFill>
                  <a:srgbClr val="0070C0"/>
                </a:solidFill>
              </a:rPr>
              <a:t>	7. Roll Grinder 					40 Years</a:t>
            </a:r>
          </a:p>
          <a:p>
            <a:pPr marL="420624" indent="-384048" eaLnBrk="1" fontAlgn="auto" hangingPunct="1">
              <a:spcAft>
                <a:spcPts val="0"/>
              </a:spcAft>
              <a:buFont typeface="Wingdings" pitchFamily="2" charset="2"/>
              <a:buNone/>
              <a:defRPr/>
            </a:pPr>
            <a:r>
              <a:rPr lang="en-IN" sz="2000" b="1" i="1" dirty="0" smtClean="0">
                <a:solidFill>
                  <a:srgbClr val="0070C0"/>
                </a:solidFill>
              </a:rPr>
              <a:t>	8. Soaking Pit 						30 Years</a:t>
            </a:r>
          </a:p>
          <a:p>
            <a:pPr marL="420624" indent="-384048" eaLnBrk="1" fontAlgn="auto" hangingPunct="1">
              <a:spcAft>
                <a:spcPts val="0"/>
              </a:spcAft>
              <a:buFont typeface="Wingdings" pitchFamily="2" charset="2"/>
              <a:buNone/>
              <a:defRPr/>
            </a:pPr>
            <a:r>
              <a:rPr lang="en-IN" sz="2000" b="1" i="1" dirty="0" smtClean="0">
                <a:solidFill>
                  <a:srgbClr val="0070C0"/>
                </a:solidFill>
              </a:rPr>
              <a:t>	9. Annealing Furnace 					-do-</a:t>
            </a:r>
          </a:p>
          <a:p>
            <a:pPr marL="420624" indent="-384048" eaLnBrk="1" fontAlgn="auto" hangingPunct="1">
              <a:spcAft>
                <a:spcPts val="0"/>
              </a:spcAft>
              <a:buFont typeface="Wingdings" pitchFamily="2" charset="2"/>
              <a:buNone/>
              <a:defRPr/>
            </a:pPr>
            <a:r>
              <a:rPr lang="en-IN" sz="2000" b="1" i="1" dirty="0" smtClean="0">
                <a:solidFill>
                  <a:srgbClr val="0070C0"/>
                </a:solidFill>
              </a:rPr>
              <a:t>	10. Rolling Mills 					-do-</a:t>
            </a:r>
          </a:p>
          <a:p>
            <a:pPr marL="420624" indent="-384048" eaLnBrk="1" fontAlgn="auto" hangingPunct="1">
              <a:spcAft>
                <a:spcPts val="0"/>
              </a:spcAft>
              <a:buFont typeface="Wingdings" pitchFamily="2" charset="2"/>
              <a:buNone/>
              <a:defRPr/>
            </a:pPr>
            <a:r>
              <a:rPr lang="en-IN" sz="2000" b="1" i="1" dirty="0" smtClean="0">
                <a:solidFill>
                  <a:srgbClr val="0070C0"/>
                </a:solidFill>
              </a:rPr>
              <a:t>	11. Equipments for Scalping, Slitting , etc. [NESD] 		-do-</a:t>
            </a:r>
          </a:p>
          <a:p>
            <a:pPr marL="420624" indent="-384048" eaLnBrk="1" fontAlgn="auto" hangingPunct="1">
              <a:spcAft>
                <a:spcPts val="0"/>
              </a:spcAft>
              <a:buFont typeface="Wingdings" pitchFamily="2" charset="2"/>
              <a:buNone/>
              <a:defRPr/>
            </a:pPr>
            <a:r>
              <a:rPr lang="en-IN" sz="2000" b="1" i="1" dirty="0" smtClean="0">
                <a:solidFill>
                  <a:srgbClr val="0070C0"/>
                </a:solidFill>
              </a:rPr>
              <a:t>	12. Surface Miner, Ripper Dozer, etc., used in mines 		25 Years</a:t>
            </a:r>
          </a:p>
          <a:p>
            <a:pPr marL="420624" indent="-384048" eaLnBrk="1" fontAlgn="auto" hangingPunct="1">
              <a:spcAft>
                <a:spcPts val="0"/>
              </a:spcAft>
              <a:buFont typeface="Wingdings" pitchFamily="2" charset="2"/>
              <a:buNone/>
              <a:defRPr/>
            </a:pPr>
            <a:r>
              <a:rPr lang="en-IN" sz="2000" b="1" i="1" dirty="0" smtClean="0">
                <a:solidFill>
                  <a:srgbClr val="0070C0"/>
                </a:solidFill>
              </a:rPr>
              <a:t>	13. Copper refining plant [NESD] 				-do-</a:t>
            </a:r>
          </a:p>
          <a:p>
            <a:pPr marL="420624" indent="-384048" eaLnBrk="1" fontAlgn="auto" hangingPunct="1">
              <a:spcAft>
                <a:spcPts val="0"/>
              </a:spcAft>
              <a:buFont typeface="Wingdings 2"/>
              <a:buChar char=""/>
              <a:defRPr/>
            </a:pPr>
            <a:endParaRPr lang="en-IN" sz="2000" b="1" i="1" dirty="0" smtClean="0">
              <a:solidFill>
                <a:srgbClr val="0070C0"/>
              </a:solidFill>
            </a:endParaRPr>
          </a:p>
          <a:p>
            <a:pPr marL="420624" indent="-384048" eaLnBrk="1" fontAlgn="auto" hangingPunct="1">
              <a:spcAft>
                <a:spcPts val="0"/>
              </a:spcAft>
              <a:buFont typeface="Wingdings" pitchFamily="2" charset="2"/>
              <a:buNone/>
              <a:defRPr/>
            </a:pPr>
            <a:r>
              <a:rPr lang="en-IN" sz="2000" b="1" i="1" dirty="0" smtClean="0">
                <a:solidFill>
                  <a:srgbClr val="0070C0"/>
                </a:solidFill>
              </a:rPr>
              <a:t>	(</a:t>
            </a:r>
            <a:r>
              <a:rPr lang="en-IN" sz="2000" b="1" i="1" dirty="0" err="1" smtClean="0">
                <a:solidFill>
                  <a:srgbClr val="0070C0"/>
                </a:solidFill>
              </a:rPr>
              <a:t>i</a:t>
            </a:r>
            <a:r>
              <a:rPr lang="en-IN" sz="2000" b="1" i="1" dirty="0" smtClean="0">
                <a:solidFill>
                  <a:srgbClr val="0070C0"/>
                </a:solidFill>
              </a:rPr>
              <a:t>) Plant and Machinery used in medical and surgical </a:t>
            </a:r>
          </a:p>
          <a:p>
            <a:pPr marL="420624" indent="-384048" eaLnBrk="1" fontAlgn="auto" hangingPunct="1">
              <a:spcAft>
                <a:spcPts val="0"/>
              </a:spcAft>
              <a:buFont typeface="Wingdings" pitchFamily="2" charset="2"/>
              <a:buNone/>
              <a:defRPr/>
            </a:pPr>
            <a:r>
              <a:rPr lang="en-IN" sz="2000" b="1" i="1" dirty="0" smtClean="0">
                <a:solidFill>
                  <a:srgbClr val="0070C0"/>
                </a:solidFill>
              </a:rPr>
              <a:t>	operations [NESD]</a:t>
            </a:r>
          </a:p>
          <a:p>
            <a:pPr marL="420624" indent="-384048" eaLnBrk="1" fontAlgn="auto" hangingPunct="1">
              <a:spcAft>
                <a:spcPts val="0"/>
              </a:spcAft>
              <a:buFont typeface="Wingdings" pitchFamily="2" charset="2"/>
              <a:buNone/>
              <a:defRPr/>
            </a:pPr>
            <a:r>
              <a:rPr lang="en-IN" sz="2000" b="1" i="1" dirty="0" smtClean="0">
                <a:solidFill>
                  <a:srgbClr val="0070C0"/>
                </a:solidFill>
              </a:rPr>
              <a:t>	1. Electrical Machinery, X-ray and electrotherapeutic </a:t>
            </a:r>
          </a:p>
          <a:p>
            <a:pPr marL="420624" indent="-384048" eaLnBrk="1" fontAlgn="auto" hangingPunct="1">
              <a:spcAft>
                <a:spcPts val="0"/>
              </a:spcAft>
              <a:buFont typeface="Wingdings" pitchFamily="2" charset="2"/>
              <a:buNone/>
              <a:defRPr/>
            </a:pPr>
            <a:r>
              <a:rPr lang="en-IN" sz="2000" b="1" i="1" dirty="0" smtClean="0">
                <a:solidFill>
                  <a:srgbClr val="0070C0"/>
                </a:solidFill>
              </a:rPr>
              <a:t>	apparatus and accessories thereto, medical, diagnostic </a:t>
            </a:r>
          </a:p>
          <a:p>
            <a:pPr marL="420624" indent="-384048" eaLnBrk="1" fontAlgn="auto" hangingPunct="1">
              <a:spcAft>
                <a:spcPts val="0"/>
              </a:spcAft>
              <a:buFont typeface="Wingdings" pitchFamily="2" charset="2"/>
              <a:buNone/>
              <a:defRPr/>
            </a:pPr>
            <a:r>
              <a:rPr lang="en-IN" sz="2000" b="1" i="1" dirty="0" smtClean="0">
                <a:solidFill>
                  <a:srgbClr val="0070C0"/>
                </a:solidFill>
              </a:rPr>
              <a:t>	equipments, namely, Cat-scan, Ultrasound Machines, </a:t>
            </a:r>
          </a:p>
          <a:p>
            <a:pPr marL="420624" indent="-384048" eaLnBrk="1" fontAlgn="auto" hangingPunct="1">
              <a:spcAft>
                <a:spcPts val="0"/>
              </a:spcAft>
              <a:buFont typeface="Wingdings" pitchFamily="2" charset="2"/>
              <a:buNone/>
              <a:defRPr/>
            </a:pPr>
            <a:r>
              <a:rPr lang="en-IN" sz="2000" b="1" i="1" dirty="0" smtClean="0">
                <a:solidFill>
                  <a:srgbClr val="0070C0"/>
                </a:solidFill>
              </a:rPr>
              <a:t>	ECG Monitors, etc. 					13 Years</a:t>
            </a:r>
          </a:p>
          <a:p>
            <a:pPr marL="420624" indent="-384048" eaLnBrk="1" fontAlgn="auto" hangingPunct="1">
              <a:spcAft>
                <a:spcPts val="0"/>
              </a:spcAft>
              <a:buFont typeface="Wingdings 2"/>
              <a:buChar char=""/>
              <a:defRPr/>
            </a:pP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MEANING OF “TO ANY OTHER PERSON IN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WHOM DIRECTOR IS INTERESTED”</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0" y="1143000"/>
            <a:ext cx="9144000" cy="5791200"/>
          </a:xfrm>
        </p:spPr>
        <p:txBody>
          <a:bodyPr>
            <a:noAutofit/>
          </a:bodyPr>
          <a:lstStyle/>
          <a:p>
            <a:r>
              <a:rPr lang="en-US" dirty="0" smtClean="0">
                <a:latin typeface="+mj-lt"/>
              </a:rPr>
              <a:t>(a) </a:t>
            </a:r>
            <a:r>
              <a:rPr lang="en-US" b="1" u="sng" dirty="0" smtClean="0">
                <a:solidFill>
                  <a:srgbClr val="FF0000"/>
                </a:solidFill>
                <a:latin typeface="+mj-lt"/>
              </a:rPr>
              <a:t>INDIVIDUAL:</a:t>
            </a:r>
            <a:r>
              <a:rPr lang="en-US" dirty="0" smtClean="0">
                <a:latin typeface="+mj-lt"/>
              </a:rPr>
              <a:t> </a:t>
            </a:r>
            <a:r>
              <a:rPr lang="en-US" b="1" dirty="0" smtClean="0">
                <a:solidFill>
                  <a:srgbClr val="0070C0"/>
                </a:solidFill>
              </a:rPr>
              <a:t>Director of  lending co., or holding co. or any partner or relative of any </a:t>
            </a:r>
          </a:p>
          <a:p>
            <a:pPr>
              <a:buNone/>
            </a:pPr>
            <a:r>
              <a:rPr lang="en-US" dirty="0" smtClean="0">
                <a:solidFill>
                  <a:srgbClr val="92D050"/>
                </a:solidFill>
                <a:latin typeface="+mj-lt"/>
              </a:rPr>
              <a:t>   </a:t>
            </a:r>
            <a:r>
              <a:rPr lang="en-US" dirty="0" smtClean="0">
                <a:solidFill>
                  <a:srgbClr val="00B050"/>
                </a:solidFill>
                <a:latin typeface="+mj-lt"/>
              </a:rPr>
              <a:t> </a:t>
            </a:r>
            <a:r>
              <a:rPr lang="en-US" b="1" dirty="0" smtClean="0">
                <a:solidFill>
                  <a:srgbClr val="00B050"/>
                </a:solidFill>
                <a:latin typeface="+mj-lt"/>
              </a:rPr>
              <a:t>“such director”; </a:t>
            </a:r>
            <a:r>
              <a:rPr lang="en-US" dirty="0" smtClean="0">
                <a:solidFill>
                  <a:srgbClr val="92D050"/>
                </a:solidFill>
                <a:latin typeface="+mj-lt"/>
              </a:rPr>
              <a:t/>
            </a:r>
            <a:br>
              <a:rPr lang="en-US" dirty="0" smtClean="0">
                <a:solidFill>
                  <a:srgbClr val="92D050"/>
                </a:solidFill>
                <a:latin typeface="+mj-lt"/>
              </a:rPr>
            </a:br>
            <a:r>
              <a:rPr lang="en-US" b="1" dirty="0" smtClean="0">
                <a:solidFill>
                  <a:srgbClr val="00B050"/>
                </a:solidFill>
                <a:latin typeface="+mj-lt"/>
              </a:rPr>
              <a:t>(b)</a:t>
            </a:r>
            <a:r>
              <a:rPr lang="en-US" dirty="0" smtClean="0">
                <a:solidFill>
                  <a:srgbClr val="92D050"/>
                </a:solidFill>
                <a:latin typeface="+mj-lt"/>
              </a:rPr>
              <a:t> </a:t>
            </a:r>
            <a:r>
              <a:rPr lang="en-US" b="1" u="sng" dirty="0" smtClean="0">
                <a:solidFill>
                  <a:srgbClr val="FF0000"/>
                </a:solidFill>
                <a:latin typeface="+mj-lt"/>
              </a:rPr>
              <a:t>FIRM:</a:t>
            </a:r>
            <a:r>
              <a:rPr lang="en-US" dirty="0" smtClean="0">
                <a:solidFill>
                  <a:srgbClr val="FF0000"/>
                </a:solidFill>
                <a:latin typeface="+mj-lt"/>
              </a:rPr>
              <a:t> </a:t>
            </a:r>
            <a:r>
              <a:rPr lang="en-US" b="1" dirty="0" smtClean="0">
                <a:solidFill>
                  <a:srgbClr val="0070C0"/>
                </a:solidFill>
                <a:latin typeface="+mj-lt"/>
              </a:rPr>
              <a:t>in which any </a:t>
            </a:r>
            <a:r>
              <a:rPr lang="en-US" b="1" dirty="0" smtClean="0">
                <a:solidFill>
                  <a:srgbClr val="00B050"/>
                </a:solidFill>
                <a:latin typeface="+mj-lt"/>
              </a:rPr>
              <a:t>such director</a:t>
            </a:r>
            <a:r>
              <a:rPr lang="en-US" dirty="0" smtClean="0">
                <a:latin typeface="+mj-lt"/>
              </a:rPr>
              <a:t> </a:t>
            </a:r>
            <a:r>
              <a:rPr lang="en-US" b="1" dirty="0" smtClean="0">
                <a:solidFill>
                  <a:srgbClr val="0070C0"/>
                </a:solidFill>
                <a:latin typeface="+mj-lt"/>
              </a:rPr>
              <a:t>or relative is a partner;</a:t>
            </a:r>
            <a:r>
              <a:rPr lang="en-US" dirty="0" smtClean="0">
                <a:latin typeface="+mj-lt"/>
              </a:rPr>
              <a:t/>
            </a:r>
            <a:br>
              <a:rPr lang="en-US" dirty="0" smtClean="0">
                <a:latin typeface="+mj-lt"/>
              </a:rPr>
            </a:br>
            <a:r>
              <a:rPr lang="en-US" dirty="0" smtClean="0">
                <a:latin typeface="+mj-lt"/>
              </a:rPr>
              <a:t>(c) </a:t>
            </a:r>
            <a:r>
              <a:rPr lang="en-US" b="1" u="sng" dirty="0" smtClean="0">
                <a:solidFill>
                  <a:srgbClr val="FF0000"/>
                </a:solidFill>
                <a:latin typeface="+mj-lt"/>
              </a:rPr>
              <a:t>PVT LTD CO:</a:t>
            </a:r>
            <a:r>
              <a:rPr lang="en-US" dirty="0" smtClean="0">
                <a:latin typeface="+mj-lt"/>
              </a:rPr>
              <a:t> </a:t>
            </a:r>
            <a:r>
              <a:rPr lang="en-US" b="1" dirty="0" smtClean="0">
                <a:solidFill>
                  <a:srgbClr val="0070C0"/>
                </a:solidFill>
                <a:latin typeface="+mj-lt"/>
              </a:rPr>
              <a:t>of which  </a:t>
            </a:r>
            <a:r>
              <a:rPr lang="en-US" b="1" dirty="0" smtClean="0">
                <a:solidFill>
                  <a:srgbClr val="00B050"/>
                </a:solidFill>
                <a:latin typeface="+mj-lt"/>
              </a:rPr>
              <a:t>such director</a:t>
            </a:r>
            <a:r>
              <a:rPr lang="en-US" b="1" dirty="0" smtClean="0">
                <a:latin typeface="+mj-lt"/>
              </a:rPr>
              <a:t> </a:t>
            </a:r>
            <a:r>
              <a:rPr lang="en-US" b="1" dirty="0" smtClean="0">
                <a:solidFill>
                  <a:srgbClr val="0070C0"/>
                </a:solidFill>
                <a:latin typeface="+mj-lt"/>
              </a:rPr>
              <a:t>is a director or </a:t>
            </a:r>
            <a:r>
              <a:rPr lang="en-US" b="1" dirty="0" smtClean="0">
                <a:solidFill>
                  <a:srgbClr val="FF0000"/>
                </a:solidFill>
                <a:latin typeface="+mj-lt"/>
              </a:rPr>
              <a:t>member</a:t>
            </a:r>
            <a:r>
              <a:rPr lang="en-US" dirty="0" smtClean="0">
                <a:latin typeface="+mj-lt"/>
              </a:rPr>
              <a:t>;</a:t>
            </a:r>
          </a:p>
          <a:p>
            <a:r>
              <a:rPr lang="en-US" dirty="0" smtClean="0">
                <a:latin typeface="+mj-lt"/>
              </a:rPr>
              <a:t>[</a:t>
            </a:r>
            <a:r>
              <a:rPr lang="en-US" b="1" u="sng" dirty="0" smtClean="0">
                <a:solidFill>
                  <a:srgbClr val="FF0000"/>
                </a:solidFill>
                <a:latin typeface="+mj-lt"/>
              </a:rPr>
              <a:t>Note</a:t>
            </a:r>
            <a:r>
              <a:rPr lang="en-US" dirty="0" smtClean="0">
                <a:solidFill>
                  <a:srgbClr val="00B050"/>
                </a:solidFill>
                <a:latin typeface="+mj-lt"/>
              </a:rPr>
              <a:t> </a:t>
            </a:r>
            <a:r>
              <a:rPr lang="en-US" b="1" dirty="0" smtClean="0">
                <a:solidFill>
                  <a:srgbClr val="00B050"/>
                </a:solidFill>
                <a:latin typeface="+mj-lt"/>
              </a:rPr>
              <a:t>- Relative of Director are not covered  under this sub clause</a:t>
            </a:r>
            <a:r>
              <a:rPr lang="en-US" dirty="0" smtClean="0">
                <a:latin typeface="+mj-lt"/>
              </a:rPr>
              <a:t>]</a:t>
            </a:r>
            <a:endParaRPr lang="en-US" dirty="0">
              <a:latin typeface="+mj-lt"/>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5843" name="Content Placeholder 2"/>
          <p:cNvSpPr>
            <a:spLocks noGrp="1"/>
          </p:cNvSpPr>
          <p:nvPr>
            <p:ph idx="1"/>
          </p:nvPr>
        </p:nvSpPr>
        <p:spPr>
          <a:xfrm>
            <a:off x="304800" y="1447800"/>
            <a:ext cx="80772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rgbClr val="0070C0"/>
                </a:solidFill>
              </a:rPr>
              <a:t>Nature of assets                                                     Useful Life</a:t>
            </a:r>
            <a:endParaRPr lang="en-IN" sz="2400" b="1" i="1" dirty="0" smtClean="0">
              <a:solidFill>
                <a:srgbClr val="0070C0"/>
              </a:solidFill>
            </a:endParaRPr>
          </a:p>
          <a:p>
            <a:pPr marL="420624" indent="-384048" eaLnBrk="1" fontAlgn="auto" hangingPunct="1">
              <a:spcAft>
                <a:spcPts val="0"/>
              </a:spcAft>
              <a:buFont typeface="Wingdings" pitchFamily="2" charset="2"/>
              <a:buNone/>
              <a:defRPr/>
            </a:pPr>
            <a:r>
              <a:rPr lang="en-IN" sz="2000" b="1" i="1" dirty="0" smtClean="0">
                <a:solidFill>
                  <a:srgbClr val="0070C0"/>
                </a:solidFill>
              </a:rPr>
              <a:t>	 2. Other Equipments. 					15 Years</a:t>
            </a:r>
          </a:p>
          <a:p>
            <a:pPr marL="420624" indent="-384048" eaLnBrk="1" fontAlgn="auto" hangingPunct="1">
              <a:spcAft>
                <a:spcPts val="0"/>
              </a:spcAft>
              <a:buFont typeface="Wingdings 2"/>
              <a:buChar char=""/>
              <a:defRPr/>
            </a:pPr>
            <a:endParaRPr lang="en-IN" sz="2000" b="1" i="1" dirty="0" smtClean="0">
              <a:solidFill>
                <a:srgbClr val="0070C0"/>
              </a:solidFill>
            </a:endParaRPr>
          </a:p>
          <a:p>
            <a:pPr marL="420624" indent="-384048" eaLnBrk="1" fontAlgn="auto" hangingPunct="1">
              <a:spcAft>
                <a:spcPts val="0"/>
              </a:spcAft>
              <a:buFont typeface="Wingdings" pitchFamily="2" charset="2"/>
              <a:buNone/>
              <a:defRPr/>
            </a:pPr>
            <a:r>
              <a:rPr lang="en-IN" sz="2000" b="1" i="1" dirty="0" smtClean="0">
                <a:solidFill>
                  <a:srgbClr val="0070C0"/>
                </a:solidFill>
              </a:rPr>
              <a:t>	(j) Plant and Machinery used in manufacture of</a:t>
            </a:r>
          </a:p>
          <a:p>
            <a:pPr marL="420624" indent="-384048" eaLnBrk="1" fontAlgn="auto" hangingPunct="1">
              <a:spcAft>
                <a:spcPts val="0"/>
              </a:spcAft>
              <a:buFont typeface="Wingdings" pitchFamily="2" charset="2"/>
              <a:buNone/>
              <a:defRPr/>
            </a:pPr>
            <a:r>
              <a:rPr lang="en-IN" sz="2000" b="1" i="1" dirty="0" smtClean="0">
                <a:solidFill>
                  <a:srgbClr val="0070C0"/>
                </a:solidFill>
              </a:rPr>
              <a:t>	 pharmaceuticals and chemicals [NESD]</a:t>
            </a:r>
          </a:p>
          <a:p>
            <a:pPr marL="420624" indent="-384048" eaLnBrk="1" fontAlgn="auto" hangingPunct="1">
              <a:spcAft>
                <a:spcPts val="0"/>
              </a:spcAft>
              <a:buFont typeface="Wingdings" pitchFamily="2" charset="2"/>
              <a:buNone/>
              <a:defRPr/>
            </a:pPr>
            <a:r>
              <a:rPr lang="en-IN" sz="2000" b="1" i="1" dirty="0" smtClean="0">
                <a:solidFill>
                  <a:srgbClr val="0070C0"/>
                </a:solidFill>
              </a:rPr>
              <a:t>	1. Reactors						 20 Years</a:t>
            </a:r>
          </a:p>
          <a:p>
            <a:pPr marL="420624" indent="-384048" eaLnBrk="1" fontAlgn="auto" hangingPunct="1">
              <a:spcAft>
                <a:spcPts val="0"/>
              </a:spcAft>
              <a:buFont typeface="Wingdings" pitchFamily="2" charset="2"/>
              <a:buNone/>
              <a:defRPr/>
            </a:pPr>
            <a:r>
              <a:rPr lang="en-IN" sz="2000" b="1" i="1" dirty="0" smtClean="0">
                <a:solidFill>
                  <a:srgbClr val="0070C0"/>
                </a:solidFill>
              </a:rPr>
              <a:t>	2. Distillation Columns					 -do-</a:t>
            </a:r>
          </a:p>
          <a:p>
            <a:pPr marL="420624" indent="-384048" eaLnBrk="1" fontAlgn="auto" hangingPunct="1">
              <a:spcAft>
                <a:spcPts val="0"/>
              </a:spcAft>
              <a:buFont typeface="Wingdings" pitchFamily="2" charset="2"/>
              <a:buNone/>
              <a:defRPr/>
            </a:pPr>
            <a:r>
              <a:rPr lang="en-IN" sz="2000" b="1" i="1" dirty="0" smtClean="0">
                <a:solidFill>
                  <a:srgbClr val="0070C0"/>
                </a:solidFill>
              </a:rPr>
              <a:t>	3. Drying equipments/Centrifuges and Decanters		 -do-</a:t>
            </a:r>
          </a:p>
          <a:p>
            <a:pPr marL="420624" indent="-384048" eaLnBrk="1" fontAlgn="auto" hangingPunct="1">
              <a:spcAft>
                <a:spcPts val="0"/>
              </a:spcAft>
              <a:buFont typeface="Wingdings" pitchFamily="2" charset="2"/>
              <a:buNone/>
              <a:defRPr/>
            </a:pPr>
            <a:r>
              <a:rPr lang="en-IN" sz="2000" b="1" i="1" dirty="0" smtClean="0">
                <a:solidFill>
                  <a:srgbClr val="0070C0"/>
                </a:solidFill>
              </a:rPr>
              <a:t>	4. Vessel/storage tanks				-do-</a:t>
            </a:r>
          </a:p>
          <a:p>
            <a:pPr marL="420624" indent="-384048" eaLnBrk="1" fontAlgn="auto" hangingPunct="1">
              <a:spcAft>
                <a:spcPts val="0"/>
              </a:spcAft>
              <a:buFont typeface="Wingdings" pitchFamily="2" charset="2"/>
              <a:buNone/>
              <a:defRPr/>
            </a:pPr>
            <a:r>
              <a:rPr lang="en-IN" sz="2000" b="1" i="1" dirty="0" smtClean="0">
                <a:solidFill>
                  <a:srgbClr val="0070C0"/>
                </a:solidFill>
              </a:rPr>
              <a:t>		</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6867" name="Content Placeholder 2"/>
          <p:cNvSpPr>
            <a:spLocks noGrp="1"/>
          </p:cNvSpPr>
          <p:nvPr>
            <p:ph idx="1"/>
          </p:nvPr>
        </p:nvSpPr>
        <p:spPr>
          <a:xfrm>
            <a:off x="609600" y="990600"/>
            <a:ext cx="77724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rgbClr val="0070C0"/>
                </a:solidFill>
              </a:rPr>
              <a:t>Nature of assets                                                     Useful Life</a:t>
            </a:r>
            <a:endParaRPr lang="en-IN" sz="2400" b="1" i="1" dirty="0" smtClean="0">
              <a:solidFill>
                <a:srgbClr val="0070C0"/>
              </a:solidFill>
            </a:endParaRPr>
          </a:p>
          <a:p>
            <a:pPr marL="420624" indent="-384048" eaLnBrk="1" fontAlgn="auto" hangingPunct="1">
              <a:spcAft>
                <a:spcPts val="0"/>
              </a:spcAft>
              <a:buFont typeface="Wingdings" pitchFamily="2" charset="2"/>
              <a:buNone/>
              <a:defRPr/>
            </a:pPr>
            <a:r>
              <a:rPr lang="en-IN" sz="2000" b="1" i="1" dirty="0" smtClean="0">
                <a:solidFill>
                  <a:srgbClr val="0070C0"/>
                </a:solidFill>
              </a:rPr>
              <a:t>	</a:t>
            </a:r>
            <a:r>
              <a:rPr lang="en-IN" sz="2000" b="1" dirty="0" smtClean="0">
                <a:solidFill>
                  <a:srgbClr val="0070C0"/>
                </a:solidFill>
              </a:rPr>
              <a:t>(</a:t>
            </a:r>
            <a:r>
              <a:rPr lang="en-IN" sz="2000" b="1" i="1" dirty="0" smtClean="0">
                <a:solidFill>
                  <a:srgbClr val="0070C0"/>
                </a:solidFill>
              </a:rPr>
              <a:t>k) Plant and Machinery used in civil construction</a:t>
            </a:r>
          </a:p>
          <a:p>
            <a:pPr marL="420624" indent="-384048" eaLnBrk="1" fontAlgn="auto" hangingPunct="1">
              <a:spcAft>
                <a:spcPts val="0"/>
              </a:spcAft>
              <a:buFont typeface="Wingdings" pitchFamily="2" charset="2"/>
              <a:buNone/>
              <a:defRPr/>
            </a:pPr>
            <a:r>
              <a:rPr lang="en-IN" sz="2000" b="1" dirty="0" smtClean="0">
                <a:solidFill>
                  <a:srgbClr val="0070C0"/>
                </a:solidFill>
              </a:rPr>
              <a:t>	1. Concreting, Crushing, Piling Equipments </a:t>
            </a:r>
          </a:p>
          <a:p>
            <a:pPr marL="420624" indent="-384048" eaLnBrk="1" fontAlgn="auto" hangingPunct="1">
              <a:spcAft>
                <a:spcPts val="0"/>
              </a:spcAft>
              <a:buFont typeface="Wingdings" pitchFamily="2" charset="2"/>
              <a:buNone/>
              <a:defRPr/>
            </a:pPr>
            <a:r>
              <a:rPr lang="en-IN" sz="2000" b="1" dirty="0" smtClean="0">
                <a:solidFill>
                  <a:srgbClr val="0070C0"/>
                </a:solidFill>
              </a:rPr>
              <a:t>	and Road Making Equipments 				12 Years</a:t>
            </a:r>
          </a:p>
          <a:p>
            <a:pPr marL="420624" indent="-384048" eaLnBrk="1" fontAlgn="auto" hangingPunct="1">
              <a:spcAft>
                <a:spcPts val="0"/>
              </a:spcAft>
              <a:buFont typeface="Wingdings" pitchFamily="2" charset="2"/>
              <a:buNone/>
              <a:defRPr/>
            </a:pPr>
            <a:r>
              <a:rPr lang="en-IN" sz="2000" b="1" dirty="0" smtClean="0">
                <a:solidFill>
                  <a:srgbClr val="0070C0"/>
                </a:solidFill>
              </a:rPr>
              <a:t>	2. Heavy Lift Equipments—</a:t>
            </a:r>
          </a:p>
          <a:p>
            <a:pPr marL="420624" indent="-384048" eaLnBrk="1" fontAlgn="auto" hangingPunct="1">
              <a:spcAft>
                <a:spcPts val="0"/>
              </a:spcAft>
              <a:buFont typeface="Wingdings" pitchFamily="2" charset="2"/>
              <a:buNone/>
              <a:defRPr/>
            </a:pPr>
            <a:r>
              <a:rPr lang="en-IN" sz="2000" b="1" dirty="0" smtClean="0">
                <a:solidFill>
                  <a:srgbClr val="0070C0"/>
                </a:solidFill>
              </a:rPr>
              <a:t>	Cranes with capacity of more than 100 tons 		20 Years</a:t>
            </a:r>
          </a:p>
          <a:p>
            <a:pPr marL="420624" indent="-384048" eaLnBrk="1" fontAlgn="auto" hangingPunct="1">
              <a:spcAft>
                <a:spcPts val="0"/>
              </a:spcAft>
              <a:buFont typeface="Wingdings" pitchFamily="2" charset="2"/>
              <a:buNone/>
              <a:defRPr/>
            </a:pPr>
            <a:r>
              <a:rPr lang="en-IN" sz="2000" b="1" dirty="0" smtClean="0">
                <a:solidFill>
                  <a:srgbClr val="0070C0"/>
                </a:solidFill>
              </a:rPr>
              <a:t>	Cranes with capacity of less than 100 tons 		15 Years</a:t>
            </a:r>
          </a:p>
          <a:p>
            <a:pPr marL="420624" indent="-384048" eaLnBrk="1" fontAlgn="auto" hangingPunct="1">
              <a:spcAft>
                <a:spcPts val="0"/>
              </a:spcAft>
              <a:buFont typeface="Wingdings" pitchFamily="2" charset="2"/>
              <a:buNone/>
              <a:defRPr/>
            </a:pPr>
            <a:r>
              <a:rPr lang="en-IN" sz="2000" b="1" dirty="0" smtClean="0">
                <a:solidFill>
                  <a:srgbClr val="0070C0"/>
                </a:solidFill>
              </a:rPr>
              <a:t>	3. Transmission line, </a:t>
            </a:r>
            <a:r>
              <a:rPr lang="en-IN" sz="2000" b="1" dirty="0" err="1" smtClean="0">
                <a:solidFill>
                  <a:srgbClr val="0070C0"/>
                </a:solidFill>
              </a:rPr>
              <a:t>Tunneling</a:t>
            </a:r>
            <a:r>
              <a:rPr lang="en-IN" sz="2000" b="1" dirty="0" smtClean="0">
                <a:solidFill>
                  <a:srgbClr val="0070C0"/>
                </a:solidFill>
              </a:rPr>
              <a:t> Equipments [NESD] 	10 Years</a:t>
            </a:r>
          </a:p>
          <a:p>
            <a:pPr marL="420624" indent="-384048" eaLnBrk="1" fontAlgn="auto" hangingPunct="1">
              <a:spcAft>
                <a:spcPts val="0"/>
              </a:spcAft>
              <a:buFont typeface="Wingdings" pitchFamily="2" charset="2"/>
              <a:buNone/>
              <a:defRPr/>
            </a:pPr>
            <a:r>
              <a:rPr lang="en-IN" sz="2000" b="1" dirty="0" smtClean="0">
                <a:solidFill>
                  <a:srgbClr val="0070C0"/>
                </a:solidFill>
              </a:rPr>
              <a:t>	4. Earth-moving equipments 				9 Years</a:t>
            </a:r>
          </a:p>
          <a:p>
            <a:pPr marL="420624" indent="-384048" eaLnBrk="1" fontAlgn="auto" hangingPunct="1">
              <a:spcAft>
                <a:spcPts val="0"/>
              </a:spcAft>
              <a:buFont typeface="Wingdings" pitchFamily="2" charset="2"/>
              <a:buNone/>
              <a:defRPr/>
            </a:pPr>
            <a:r>
              <a:rPr lang="en-IN" sz="2000" b="1" dirty="0" smtClean="0">
                <a:solidFill>
                  <a:srgbClr val="0070C0"/>
                </a:solidFill>
              </a:rPr>
              <a:t>	5. Others including Material Handling /Pipeline/Welding</a:t>
            </a:r>
          </a:p>
          <a:p>
            <a:pPr marL="420624" indent="-384048" eaLnBrk="1" fontAlgn="auto" hangingPunct="1">
              <a:spcAft>
                <a:spcPts val="0"/>
              </a:spcAft>
              <a:buFont typeface="Wingdings" pitchFamily="2" charset="2"/>
              <a:buNone/>
              <a:defRPr/>
            </a:pPr>
            <a:r>
              <a:rPr lang="en-IN" sz="2000" b="1" dirty="0" smtClean="0">
                <a:solidFill>
                  <a:srgbClr val="0070C0"/>
                </a:solidFill>
              </a:rPr>
              <a:t>	Equipments [NESD] 					12 Years</a:t>
            </a: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l) Plant and Machinery used in salt works [NESD] 	15 Years</a:t>
            </a:r>
          </a:p>
          <a:p>
            <a:pPr marL="420624" indent="-384048" eaLnBrk="1" fontAlgn="auto" hangingPunct="1">
              <a:spcAft>
                <a:spcPts val="0"/>
              </a:spcAft>
              <a:buFont typeface="Wingdings" pitchFamily="2" charset="2"/>
              <a:buNone/>
              <a:defRPr/>
            </a:pPr>
            <a:r>
              <a:rPr lang="en-IN" sz="2000" b="1" dirty="0" smtClean="0">
                <a:solidFill>
                  <a:srgbClr val="0070C0"/>
                </a:solidFill>
              </a:rPr>
              <a:t>	</a:t>
            </a:r>
          </a:p>
          <a:p>
            <a:pPr marL="420624" indent="-384048" eaLnBrk="1" fontAlgn="auto" hangingPunct="1">
              <a:spcAft>
                <a:spcPts val="0"/>
              </a:spcAft>
              <a:buFont typeface="Wingdings" pitchFamily="2" charset="2"/>
              <a:buNone/>
              <a:defRPr/>
            </a:pP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7891" name="Content Placeholder 2"/>
          <p:cNvSpPr>
            <a:spLocks noGrp="1"/>
          </p:cNvSpPr>
          <p:nvPr>
            <p:ph idx="1"/>
          </p:nvPr>
        </p:nvSpPr>
        <p:spPr>
          <a:xfrm>
            <a:off x="228600" y="1143000"/>
            <a:ext cx="8153400" cy="5715000"/>
          </a:xfrm>
        </p:spPr>
        <p:txBody>
          <a:bodyPr>
            <a:normAutofit fontScale="92500" lnSpcReduction="10000"/>
          </a:bodyPr>
          <a:lstStyle/>
          <a:p>
            <a:pPr marL="420624" indent="-384048" eaLnBrk="1" fontAlgn="auto" hangingPunct="1">
              <a:spcAft>
                <a:spcPts val="0"/>
              </a:spcAft>
              <a:buFont typeface="Wingdings" pitchFamily="2" charset="2"/>
              <a:buNone/>
              <a:defRPr/>
            </a:pPr>
            <a:r>
              <a:rPr lang="en-IN" sz="2400" b="1" dirty="0" smtClean="0">
                <a:solidFill>
                  <a:srgbClr val="0070C0"/>
                </a:solidFill>
              </a:rPr>
              <a:t>Nature of assets                                                    		 Useful Life</a:t>
            </a:r>
            <a:endParaRPr lang="en-IN" sz="2400" b="1" i="1" dirty="0" smtClean="0">
              <a:solidFill>
                <a:srgbClr val="0070C0"/>
              </a:solidFill>
            </a:endParaRPr>
          </a:p>
          <a:p>
            <a:pPr marL="420624" indent="-384048" eaLnBrk="1" fontAlgn="auto" hangingPunct="1">
              <a:spcAft>
                <a:spcPts val="0"/>
              </a:spcAft>
              <a:buFont typeface="Wingdings" pitchFamily="2" charset="2"/>
              <a:buNone/>
              <a:defRPr/>
            </a:pPr>
            <a:r>
              <a:rPr lang="en-IN" sz="2000" b="1" i="1" dirty="0" smtClean="0">
                <a:solidFill>
                  <a:srgbClr val="0070C0"/>
                </a:solidFill>
              </a:rPr>
              <a:t> 	V. Furniture and fittings [NESD]</a:t>
            </a: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i) General furniture and fittings 				10 Years</a:t>
            </a: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ii) Furniture and fittings used in hotels, restaurants </a:t>
            </a:r>
          </a:p>
          <a:p>
            <a:pPr marL="420624" indent="-384048" eaLnBrk="1" fontAlgn="auto" hangingPunct="1">
              <a:spcAft>
                <a:spcPts val="0"/>
              </a:spcAft>
              <a:buFont typeface="Wingdings" pitchFamily="2" charset="2"/>
              <a:buNone/>
              <a:defRPr/>
            </a:pPr>
            <a:r>
              <a:rPr lang="en-IN" sz="2000" b="1" i="1" dirty="0" smtClean="0">
                <a:solidFill>
                  <a:srgbClr val="0070C0"/>
                </a:solidFill>
              </a:rPr>
              <a:t>	and boarding houses, </a:t>
            </a:r>
            <a:r>
              <a:rPr lang="en-IN" sz="2000" b="1" dirty="0" smtClean="0">
                <a:solidFill>
                  <a:srgbClr val="0070C0"/>
                </a:solidFill>
              </a:rPr>
              <a:t>schools, colleges and other </a:t>
            </a:r>
          </a:p>
          <a:p>
            <a:pPr marL="420624" indent="-384048" eaLnBrk="1" fontAlgn="auto" hangingPunct="1">
              <a:spcAft>
                <a:spcPts val="0"/>
              </a:spcAft>
              <a:buFont typeface="Wingdings" pitchFamily="2" charset="2"/>
              <a:buNone/>
              <a:defRPr/>
            </a:pPr>
            <a:r>
              <a:rPr lang="en-IN" sz="2000" b="1" dirty="0" smtClean="0">
                <a:solidFill>
                  <a:srgbClr val="0070C0"/>
                </a:solidFill>
              </a:rPr>
              <a:t>	educational institutions, libraries; welfare centres; </a:t>
            </a:r>
          </a:p>
          <a:p>
            <a:pPr marL="420624" indent="-384048" eaLnBrk="1" fontAlgn="auto" hangingPunct="1">
              <a:spcAft>
                <a:spcPts val="0"/>
              </a:spcAft>
              <a:buFont typeface="Wingdings" pitchFamily="2" charset="2"/>
              <a:buNone/>
              <a:defRPr/>
            </a:pPr>
            <a:r>
              <a:rPr lang="en-IN" sz="2000" b="1" dirty="0" smtClean="0">
                <a:solidFill>
                  <a:srgbClr val="0070C0"/>
                </a:solidFill>
              </a:rPr>
              <a:t>	meeting halls, cinema houses; theatres and circuses; and</a:t>
            </a:r>
          </a:p>
          <a:p>
            <a:pPr marL="420624" indent="-384048" eaLnBrk="1" fontAlgn="auto" hangingPunct="1">
              <a:spcAft>
                <a:spcPts val="0"/>
              </a:spcAft>
              <a:buFont typeface="Wingdings" pitchFamily="2" charset="2"/>
              <a:buNone/>
              <a:defRPr/>
            </a:pPr>
            <a:r>
              <a:rPr lang="en-IN" sz="2000" b="1" dirty="0" smtClean="0">
                <a:solidFill>
                  <a:srgbClr val="0070C0"/>
                </a:solidFill>
              </a:rPr>
              <a:t>	furniture and fittings let out on hire for use on the </a:t>
            </a:r>
          </a:p>
          <a:p>
            <a:pPr marL="420624" indent="-384048" eaLnBrk="1" fontAlgn="auto" hangingPunct="1">
              <a:spcAft>
                <a:spcPts val="0"/>
              </a:spcAft>
              <a:buFont typeface="Wingdings" pitchFamily="2" charset="2"/>
              <a:buNone/>
              <a:defRPr/>
            </a:pPr>
            <a:r>
              <a:rPr lang="en-IN" sz="2000" b="1" dirty="0" smtClean="0">
                <a:solidFill>
                  <a:srgbClr val="0070C0"/>
                </a:solidFill>
              </a:rPr>
              <a:t>	occasion of marriages and similar functions. 		8 Years</a:t>
            </a:r>
          </a:p>
          <a:p>
            <a:pPr marL="420624" indent="-384048" eaLnBrk="1" fontAlgn="auto" hangingPunct="1">
              <a:spcAft>
                <a:spcPts val="0"/>
              </a:spcAft>
              <a:buFont typeface="Wingdings 2"/>
              <a:buChar char=""/>
              <a:defRPr/>
            </a:pPr>
            <a:endParaRPr lang="en-IN" sz="2000" b="1" dirty="0" smtClean="0">
              <a:solidFill>
                <a:srgbClr val="0070C0"/>
              </a:solidFill>
            </a:endParaRP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VI . Motor Vehicles [NESD]</a:t>
            </a:r>
          </a:p>
          <a:p>
            <a:pPr marL="420624" indent="-384048" eaLnBrk="1" fontAlgn="auto" hangingPunct="1">
              <a:spcAft>
                <a:spcPts val="0"/>
              </a:spcAft>
              <a:buFont typeface="Wingdings" pitchFamily="2" charset="2"/>
              <a:buNone/>
              <a:defRPr/>
            </a:pPr>
            <a:r>
              <a:rPr lang="en-IN" sz="2000" b="1" dirty="0" smtClean="0">
                <a:solidFill>
                  <a:srgbClr val="0070C0"/>
                </a:solidFill>
              </a:rPr>
              <a:t>	1. Motor cycles, scooters and other mopeds 		10 Years</a:t>
            </a:r>
          </a:p>
          <a:p>
            <a:pPr marL="420624" indent="-384048" eaLnBrk="1" fontAlgn="auto" hangingPunct="1">
              <a:spcAft>
                <a:spcPts val="0"/>
              </a:spcAft>
              <a:buFont typeface="Wingdings" pitchFamily="2" charset="2"/>
              <a:buNone/>
              <a:defRPr/>
            </a:pPr>
            <a:r>
              <a:rPr lang="en-IN" sz="2000" b="1" dirty="0" smtClean="0">
                <a:solidFill>
                  <a:srgbClr val="0070C0"/>
                </a:solidFill>
              </a:rPr>
              <a:t>	2. Motor buses, motor lorries, motor cars and motor </a:t>
            </a:r>
          </a:p>
          <a:p>
            <a:pPr marL="420624" indent="-384048" eaLnBrk="1" fontAlgn="auto" hangingPunct="1">
              <a:spcAft>
                <a:spcPts val="0"/>
              </a:spcAft>
              <a:buFont typeface="Wingdings" pitchFamily="2" charset="2"/>
              <a:buNone/>
              <a:defRPr/>
            </a:pPr>
            <a:r>
              <a:rPr lang="en-IN" sz="2000" b="1" dirty="0" smtClean="0">
                <a:solidFill>
                  <a:srgbClr val="0070C0"/>
                </a:solidFill>
              </a:rPr>
              <a:t>	taxies used in a business of running them on hire 		6 Years	</a:t>
            </a:r>
          </a:p>
          <a:p>
            <a:pPr marL="420624" indent="-384048" eaLnBrk="1" fontAlgn="auto" hangingPunct="1">
              <a:spcAft>
                <a:spcPts val="0"/>
              </a:spcAft>
              <a:buFont typeface="Wingdings" pitchFamily="2" charset="2"/>
              <a:buNone/>
              <a:defRPr/>
            </a:pPr>
            <a:endParaRPr lang="en-IN" sz="2000" b="1" i="1" dirty="0" smtClean="0">
              <a:solidFill>
                <a:srgbClr val="0070C0"/>
              </a:solidFill>
            </a:endParaRPr>
          </a:p>
          <a:p>
            <a:pPr marL="420624" indent="-384048" eaLnBrk="1" fontAlgn="auto" hangingPunct="1">
              <a:spcAft>
                <a:spcPts val="0"/>
              </a:spcAft>
              <a:buFont typeface="Wingdings" pitchFamily="2" charset="2"/>
              <a:buNone/>
              <a:defRPr/>
            </a:pPr>
            <a:r>
              <a:rPr lang="en-IN" sz="2000" b="1" i="1" dirty="0" smtClean="0">
                <a:solidFill>
                  <a:srgbClr val="0070C0"/>
                </a:solidFill>
              </a:rPr>
              <a:t>		</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8915" name="Content Placeholder 2"/>
          <p:cNvSpPr>
            <a:spLocks noGrp="1"/>
          </p:cNvSpPr>
          <p:nvPr>
            <p:ph idx="1"/>
          </p:nvPr>
        </p:nvSpPr>
        <p:spPr>
          <a:xfrm>
            <a:off x="214315" y="1143000"/>
            <a:ext cx="8167687" cy="5715000"/>
          </a:xfrm>
        </p:spPr>
        <p:txBody>
          <a:bodyPr>
            <a:normAutofit fontScale="92500" lnSpcReduction="20000"/>
          </a:bodyPr>
          <a:lstStyle/>
          <a:p>
            <a:pPr marL="420624" indent="-384048" eaLnBrk="1" fontAlgn="auto" hangingPunct="1">
              <a:spcAft>
                <a:spcPts val="0"/>
              </a:spcAft>
              <a:buFont typeface="Wingdings" pitchFamily="2" charset="2"/>
              <a:buNone/>
              <a:defRPr/>
            </a:pPr>
            <a:r>
              <a:rPr lang="en-IN" sz="2400" b="1" dirty="0" smtClean="0">
                <a:solidFill>
                  <a:srgbClr val="0070C0"/>
                </a:solidFill>
              </a:rPr>
              <a:t>Nature of assets                                                     		Useful Life</a:t>
            </a:r>
            <a:endParaRPr lang="en-IN" sz="2400" b="1" i="1" dirty="0" smtClean="0">
              <a:solidFill>
                <a:srgbClr val="0070C0"/>
              </a:solidFill>
            </a:endParaRPr>
          </a:p>
          <a:p>
            <a:pPr marL="420624" indent="-384048" eaLnBrk="1" fontAlgn="auto" hangingPunct="1">
              <a:spcAft>
                <a:spcPts val="0"/>
              </a:spcAft>
              <a:buFont typeface="Wingdings" pitchFamily="2" charset="2"/>
              <a:buNone/>
              <a:defRPr/>
            </a:pPr>
            <a:r>
              <a:rPr lang="en-IN" sz="2000" b="1" dirty="0" smtClean="0">
                <a:solidFill>
                  <a:srgbClr val="0070C0"/>
                </a:solidFill>
              </a:rPr>
              <a:t>	3. Motor buses, motor lorries and motor cars </a:t>
            </a:r>
          </a:p>
          <a:p>
            <a:pPr marL="420624" indent="-384048" eaLnBrk="1" fontAlgn="auto" hangingPunct="1">
              <a:spcAft>
                <a:spcPts val="0"/>
              </a:spcAft>
              <a:buFont typeface="Wingdings" pitchFamily="2" charset="2"/>
              <a:buNone/>
              <a:defRPr/>
            </a:pPr>
            <a:r>
              <a:rPr lang="en-IN" sz="2000" b="1" dirty="0" smtClean="0">
                <a:solidFill>
                  <a:srgbClr val="0070C0"/>
                </a:solidFill>
              </a:rPr>
              <a:t>	other than those used in a business of running </a:t>
            </a:r>
          </a:p>
          <a:p>
            <a:pPr marL="420624" indent="-384048" eaLnBrk="1" fontAlgn="auto" hangingPunct="1">
              <a:spcAft>
                <a:spcPts val="0"/>
              </a:spcAft>
              <a:buFont typeface="Wingdings" pitchFamily="2" charset="2"/>
              <a:buNone/>
              <a:defRPr/>
            </a:pPr>
            <a:r>
              <a:rPr lang="en-IN" sz="2000" b="1" dirty="0" smtClean="0">
                <a:solidFill>
                  <a:srgbClr val="0070C0"/>
                </a:solidFill>
              </a:rPr>
              <a:t>	them on hire 						8 Years</a:t>
            </a:r>
          </a:p>
          <a:p>
            <a:pPr marL="420624" indent="-384048" eaLnBrk="1" fontAlgn="auto" hangingPunct="1">
              <a:spcAft>
                <a:spcPts val="0"/>
              </a:spcAft>
              <a:buFont typeface="Wingdings" pitchFamily="2" charset="2"/>
              <a:buNone/>
              <a:defRPr/>
            </a:pPr>
            <a:r>
              <a:rPr lang="en-IN" sz="2000" b="1" dirty="0" smtClean="0">
                <a:solidFill>
                  <a:srgbClr val="0070C0"/>
                </a:solidFill>
              </a:rPr>
              <a:t>	4. Motor tractors, harvesting combines and heavy vehicles 	-do-</a:t>
            </a:r>
          </a:p>
          <a:p>
            <a:pPr marL="420624" indent="-384048" eaLnBrk="1" fontAlgn="auto" hangingPunct="1">
              <a:spcAft>
                <a:spcPts val="0"/>
              </a:spcAft>
              <a:buFont typeface="Wingdings" pitchFamily="2" charset="2"/>
              <a:buNone/>
              <a:defRPr/>
            </a:pPr>
            <a:r>
              <a:rPr lang="en-IN" sz="2000" b="1" dirty="0" smtClean="0">
                <a:solidFill>
                  <a:srgbClr val="0070C0"/>
                </a:solidFill>
              </a:rPr>
              <a:t>	5. Electrically operated vehicles including battery </a:t>
            </a:r>
          </a:p>
          <a:p>
            <a:pPr marL="420624" indent="-384048" eaLnBrk="1" fontAlgn="auto" hangingPunct="1">
              <a:spcAft>
                <a:spcPts val="0"/>
              </a:spcAft>
              <a:buFont typeface="Wingdings" pitchFamily="2" charset="2"/>
              <a:buNone/>
              <a:defRPr/>
            </a:pPr>
            <a:r>
              <a:rPr lang="en-IN" sz="2000" b="1" dirty="0" smtClean="0">
                <a:solidFill>
                  <a:srgbClr val="0070C0"/>
                </a:solidFill>
              </a:rPr>
              <a:t>	powered or fuel cell powered vehicles 			8 Years</a:t>
            </a:r>
          </a:p>
          <a:p>
            <a:pPr marL="420624" indent="-384048" eaLnBrk="1" fontAlgn="auto" hangingPunct="1">
              <a:spcAft>
                <a:spcPts val="0"/>
              </a:spcAft>
              <a:buFont typeface="Wingdings" pitchFamily="2" charset="2"/>
              <a:buNone/>
              <a:defRPr/>
            </a:pPr>
            <a:endParaRPr lang="en-IN" sz="2000" b="1" dirty="0" smtClean="0">
              <a:solidFill>
                <a:srgbClr val="0070C0"/>
              </a:solidFill>
            </a:endParaRP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VII. Ships [NESD]</a:t>
            </a:r>
          </a:p>
          <a:p>
            <a:pPr marL="420624" indent="-384048" eaLnBrk="1" fontAlgn="auto" hangingPunct="1">
              <a:spcAft>
                <a:spcPts val="0"/>
              </a:spcAft>
              <a:buFont typeface="Wingdings" pitchFamily="2" charset="2"/>
              <a:buNone/>
              <a:defRPr/>
            </a:pPr>
            <a:r>
              <a:rPr lang="en-IN" sz="2000" b="1" dirty="0" smtClean="0">
                <a:solidFill>
                  <a:srgbClr val="0070C0"/>
                </a:solidFill>
              </a:rPr>
              <a:t>	1. Ocean-going ships</a:t>
            </a: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i) Bulk Carriers and liner vessels 				25 Years</a:t>
            </a: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ii) Crude tankers, product carriers and easy </a:t>
            </a:r>
          </a:p>
          <a:p>
            <a:pPr marL="420624" indent="-384048" eaLnBrk="1" fontAlgn="auto" hangingPunct="1">
              <a:spcAft>
                <a:spcPts val="0"/>
              </a:spcAft>
              <a:buFont typeface="Wingdings" pitchFamily="2" charset="2"/>
              <a:buNone/>
              <a:defRPr/>
            </a:pPr>
            <a:r>
              <a:rPr lang="en-IN" sz="2000" b="1" i="1" dirty="0" smtClean="0">
                <a:solidFill>
                  <a:srgbClr val="0070C0"/>
                </a:solidFill>
              </a:rPr>
              <a:t>	chemical carriers with or </a:t>
            </a:r>
            <a:r>
              <a:rPr lang="en-IN" sz="2000" b="1" dirty="0" smtClean="0">
                <a:solidFill>
                  <a:srgbClr val="0070C0"/>
                </a:solidFill>
              </a:rPr>
              <a:t>without conventional </a:t>
            </a:r>
          </a:p>
          <a:p>
            <a:pPr marL="420624" indent="-384048" eaLnBrk="1" fontAlgn="auto" hangingPunct="1">
              <a:spcAft>
                <a:spcPts val="0"/>
              </a:spcAft>
              <a:buFont typeface="Wingdings" pitchFamily="2" charset="2"/>
              <a:buNone/>
              <a:defRPr/>
            </a:pPr>
            <a:r>
              <a:rPr lang="en-IN" sz="2000" b="1" dirty="0" smtClean="0">
                <a:solidFill>
                  <a:srgbClr val="0070C0"/>
                </a:solidFill>
              </a:rPr>
              <a:t>	tank coatings. 					20 Years</a:t>
            </a:r>
          </a:p>
          <a:p>
            <a:pPr marL="420624" indent="-384048" eaLnBrk="1" fontAlgn="auto" hangingPunct="1">
              <a:spcAft>
                <a:spcPts val="0"/>
              </a:spcAft>
              <a:buFont typeface="Wingdings" pitchFamily="2" charset="2"/>
              <a:buNone/>
              <a:defRPr/>
            </a:pPr>
            <a:r>
              <a:rPr lang="en-IN" sz="2000" b="1" dirty="0" smtClean="0">
                <a:solidFill>
                  <a:srgbClr val="0070C0"/>
                </a:solidFill>
              </a:rPr>
              <a:t>		</a:t>
            </a:r>
          </a:p>
          <a:p>
            <a:pPr marL="420624" indent="-384048" eaLnBrk="1" fontAlgn="auto" hangingPunct="1">
              <a:spcAft>
                <a:spcPts val="0"/>
              </a:spcAft>
              <a:buFont typeface="Wingdings" pitchFamily="2" charset="2"/>
              <a:buNone/>
              <a:defRPr/>
            </a:pPr>
            <a:endParaRPr lang="en-IN" sz="2000" b="1" i="1" dirty="0" smtClean="0">
              <a:solidFill>
                <a:srgbClr val="0070C0"/>
              </a:solidFill>
            </a:endParaRPr>
          </a:p>
          <a:p>
            <a:pPr marL="420624" indent="-384048" eaLnBrk="1" fontAlgn="auto" hangingPunct="1">
              <a:spcAft>
                <a:spcPts val="0"/>
              </a:spcAft>
              <a:buFont typeface="Wingdings" pitchFamily="2" charset="2"/>
              <a:buNone/>
              <a:defRPr/>
            </a:pPr>
            <a:r>
              <a:rPr lang="en-IN" sz="2000" b="1" i="1" dirty="0" smtClean="0">
                <a:solidFill>
                  <a:srgbClr val="0070C0"/>
                </a:solidFill>
              </a:rPr>
              <a:t>		</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9939" name="Content Placeholder 2"/>
          <p:cNvSpPr>
            <a:spLocks noGrp="1"/>
          </p:cNvSpPr>
          <p:nvPr>
            <p:ph idx="1"/>
          </p:nvPr>
        </p:nvSpPr>
        <p:spPr>
          <a:xfrm>
            <a:off x="304800" y="1357314"/>
            <a:ext cx="8077200" cy="5957887"/>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rgbClr val="0070C0"/>
                </a:solidFill>
              </a:rPr>
              <a:t>Nature of assets                                                     		Useful Life</a:t>
            </a:r>
            <a:endParaRPr lang="en-IN" sz="2000" b="1" i="1" dirty="0" smtClean="0">
              <a:solidFill>
                <a:srgbClr val="0070C0"/>
              </a:solidFill>
            </a:endParaRP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iii) Chemicals and Acid Carriers:</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a) With Stainless steel tanks 				25 Years</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b) With other tanks 					20 Years</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iv) </a:t>
            </a:r>
            <a:r>
              <a:rPr lang="en-IN" sz="1800" b="1" i="1" dirty="0" err="1" smtClean="0">
                <a:solidFill>
                  <a:srgbClr val="0070C0"/>
                </a:solidFill>
              </a:rPr>
              <a:t>Liquified</a:t>
            </a:r>
            <a:r>
              <a:rPr lang="en-IN" sz="1800" b="1" i="1" dirty="0" smtClean="0">
                <a:solidFill>
                  <a:srgbClr val="0070C0"/>
                </a:solidFill>
              </a:rPr>
              <a:t> gas carriers 					30 Years</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v) Conventional large passenger vessels </a:t>
            </a:r>
          </a:p>
          <a:p>
            <a:pPr marL="420624" indent="-384048" eaLnBrk="1" fontAlgn="auto" hangingPunct="1">
              <a:spcAft>
                <a:spcPts val="0"/>
              </a:spcAft>
              <a:buFont typeface="Wingdings" pitchFamily="2" charset="2"/>
              <a:buNone/>
              <a:defRPr/>
            </a:pPr>
            <a:r>
              <a:rPr lang="en-IN" sz="1800" b="1" i="1" dirty="0" smtClean="0">
                <a:solidFill>
                  <a:srgbClr val="0070C0"/>
                </a:solidFill>
              </a:rPr>
              <a:t>	which are used for cruise </a:t>
            </a:r>
            <a:r>
              <a:rPr lang="en-IN" sz="1800" b="1" dirty="0" smtClean="0">
                <a:solidFill>
                  <a:srgbClr val="0070C0"/>
                </a:solidFill>
              </a:rPr>
              <a:t>purpose also 			-do-</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vi) Coastal service ships of all categories 			-do-</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vii) Offshore supply and support vessels 			20 Years</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viii) Catamarans and other high speed </a:t>
            </a:r>
          </a:p>
          <a:p>
            <a:pPr marL="420624" indent="-384048" eaLnBrk="1" fontAlgn="auto" hangingPunct="1">
              <a:spcAft>
                <a:spcPts val="0"/>
              </a:spcAft>
              <a:buFont typeface="Wingdings" pitchFamily="2" charset="2"/>
              <a:buNone/>
              <a:defRPr/>
            </a:pPr>
            <a:r>
              <a:rPr lang="en-IN" sz="1800" b="1" i="1" dirty="0" smtClean="0">
                <a:solidFill>
                  <a:srgbClr val="0070C0"/>
                </a:solidFill>
              </a:rPr>
              <a:t>	passenger for ships or boats 				–do- </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40963" name="Content Placeholder 2"/>
          <p:cNvSpPr>
            <a:spLocks noGrp="1"/>
          </p:cNvSpPr>
          <p:nvPr>
            <p:ph idx="1"/>
          </p:nvPr>
        </p:nvSpPr>
        <p:spPr>
          <a:xfrm>
            <a:off x="0" y="1143000"/>
            <a:ext cx="9144000" cy="5715000"/>
          </a:xfrm>
        </p:spPr>
        <p:txBody>
          <a:bodyPr>
            <a:normAutofit/>
          </a:bodyPr>
          <a:lstStyle/>
          <a:p>
            <a:pPr marL="420624" indent="-384048" eaLnBrk="1" fontAlgn="auto" hangingPunct="1">
              <a:spcAft>
                <a:spcPts val="0"/>
              </a:spcAft>
              <a:buFont typeface="Wingdings" pitchFamily="2" charset="2"/>
              <a:buNone/>
              <a:defRPr/>
            </a:pPr>
            <a:r>
              <a:rPr lang="en-IN" sz="1600" b="1" dirty="0" smtClean="0">
                <a:solidFill>
                  <a:srgbClr val="0070C0"/>
                </a:solidFill>
              </a:rPr>
              <a:t>Nature of assets                                                     		Useful Life</a:t>
            </a:r>
            <a:endParaRPr lang="en-IN" sz="1600" b="1" i="1" dirty="0" smtClean="0">
              <a:solidFill>
                <a:srgbClr val="0070C0"/>
              </a:solidFill>
            </a:endParaRPr>
          </a:p>
          <a:p>
            <a:pPr marL="420624" indent="-384048" eaLnBrk="1" fontAlgn="auto" hangingPunct="1">
              <a:spcAft>
                <a:spcPts val="0"/>
              </a:spcAft>
              <a:buFont typeface="Wingdings" pitchFamily="2" charset="2"/>
              <a:buNone/>
              <a:defRPr/>
            </a:pPr>
            <a:r>
              <a:rPr lang="en-IN" sz="1600" b="1" i="1" dirty="0" smtClean="0">
                <a:solidFill>
                  <a:srgbClr val="0070C0"/>
                </a:solidFill>
              </a:rPr>
              <a:t>	 (ix) Drill ships 					25 Years</a:t>
            </a:r>
          </a:p>
          <a:p>
            <a:pPr marL="420624" indent="-384048" eaLnBrk="1" fontAlgn="auto" hangingPunct="1">
              <a:spcAft>
                <a:spcPts val="0"/>
              </a:spcAft>
              <a:buFont typeface="Wingdings" pitchFamily="2" charset="2"/>
              <a:buNone/>
              <a:defRPr/>
            </a:pPr>
            <a:r>
              <a:rPr lang="en-IN" sz="1600" b="1" i="1" dirty="0" smtClean="0">
                <a:solidFill>
                  <a:srgbClr val="0070C0"/>
                </a:solidFill>
              </a:rPr>
              <a:t>	(x) Hovercrafts 					15 Years</a:t>
            </a:r>
          </a:p>
          <a:p>
            <a:pPr marL="420624" indent="-384048" eaLnBrk="1" fontAlgn="auto" hangingPunct="1">
              <a:spcAft>
                <a:spcPts val="0"/>
              </a:spcAft>
              <a:buFont typeface="Wingdings" pitchFamily="2" charset="2"/>
              <a:buNone/>
              <a:defRPr/>
            </a:pPr>
            <a:r>
              <a:rPr lang="en-IN" sz="1600" b="1" i="1" dirty="0" smtClean="0">
                <a:solidFill>
                  <a:srgbClr val="0070C0"/>
                </a:solidFill>
              </a:rPr>
              <a:t>	(xi) Fishing vessels with wooden hull 			10 Years</a:t>
            </a:r>
          </a:p>
          <a:p>
            <a:pPr marL="420624" indent="-384048" eaLnBrk="1" fontAlgn="auto" hangingPunct="1">
              <a:spcAft>
                <a:spcPts val="0"/>
              </a:spcAft>
              <a:buFont typeface="Wingdings" pitchFamily="2" charset="2"/>
              <a:buNone/>
              <a:defRPr/>
            </a:pPr>
            <a:r>
              <a:rPr lang="en-IN" sz="1600" b="1" i="1" dirty="0" smtClean="0">
                <a:solidFill>
                  <a:srgbClr val="0070C0"/>
                </a:solidFill>
              </a:rPr>
              <a:t>	(xii) Dredgers, tugs, barges, survey launches </a:t>
            </a:r>
          </a:p>
          <a:p>
            <a:pPr marL="420624" indent="-384048" eaLnBrk="1" fontAlgn="auto" hangingPunct="1">
              <a:spcAft>
                <a:spcPts val="0"/>
              </a:spcAft>
              <a:buFont typeface="Wingdings" pitchFamily="2" charset="2"/>
              <a:buNone/>
              <a:defRPr/>
            </a:pPr>
            <a:r>
              <a:rPr lang="en-IN" sz="1600" b="1" i="1" dirty="0" smtClean="0">
                <a:solidFill>
                  <a:srgbClr val="0070C0"/>
                </a:solidFill>
              </a:rPr>
              <a:t>	and other similar ships	used mainly for dredging purposes 14 Years</a:t>
            </a:r>
          </a:p>
          <a:p>
            <a:pPr marL="420624" indent="-384048" eaLnBrk="1" fontAlgn="auto" hangingPunct="1">
              <a:spcAft>
                <a:spcPts val="0"/>
              </a:spcAft>
              <a:buFont typeface="Wingdings" pitchFamily="2" charset="2"/>
              <a:buNone/>
              <a:defRPr/>
            </a:pPr>
            <a:r>
              <a:rPr lang="en-IN" sz="1600" b="1" i="1" dirty="0" smtClean="0">
                <a:solidFill>
                  <a:srgbClr val="0070C0"/>
                </a:solidFill>
              </a:rPr>
              <a:t>	</a:t>
            </a:r>
          </a:p>
          <a:p>
            <a:pPr marL="420624" indent="-384048" eaLnBrk="1" fontAlgn="auto" hangingPunct="1">
              <a:spcAft>
                <a:spcPts val="0"/>
              </a:spcAft>
              <a:buFont typeface="Wingdings" pitchFamily="2" charset="2"/>
              <a:buNone/>
              <a:defRPr/>
            </a:pPr>
            <a:r>
              <a:rPr lang="en-IN" sz="1600" b="1" i="1" dirty="0" smtClean="0">
                <a:solidFill>
                  <a:srgbClr val="0070C0"/>
                </a:solidFill>
              </a:rPr>
              <a:t>	2. Vessels ordinarily operating on inland waters—</a:t>
            </a:r>
          </a:p>
          <a:p>
            <a:pPr marL="420624" indent="-384048" eaLnBrk="1" fontAlgn="auto" hangingPunct="1">
              <a:spcAft>
                <a:spcPts val="0"/>
              </a:spcAft>
              <a:buFont typeface="Wingdings" pitchFamily="2" charset="2"/>
              <a:buNone/>
              <a:defRPr/>
            </a:pPr>
            <a:r>
              <a:rPr lang="en-IN" sz="1600" b="1" i="1" dirty="0" smtClean="0">
                <a:solidFill>
                  <a:srgbClr val="0070C0"/>
                </a:solidFill>
              </a:rPr>
              <a:t>	(</a:t>
            </a:r>
            <a:r>
              <a:rPr lang="en-IN" sz="1600" b="1" i="1" dirty="0" err="1" smtClean="0">
                <a:solidFill>
                  <a:srgbClr val="0070C0"/>
                </a:solidFill>
              </a:rPr>
              <a:t>i</a:t>
            </a:r>
            <a:r>
              <a:rPr lang="en-IN" sz="1600" b="1" i="1" dirty="0" smtClean="0">
                <a:solidFill>
                  <a:srgbClr val="0070C0"/>
                </a:solidFill>
              </a:rPr>
              <a:t>) Speed boats 					13 Years</a:t>
            </a:r>
          </a:p>
          <a:p>
            <a:pPr marL="420624" indent="-384048" eaLnBrk="1" fontAlgn="auto" hangingPunct="1">
              <a:spcAft>
                <a:spcPts val="0"/>
              </a:spcAft>
              <a:buFont typeface="Wingdings" pitchFamily="2" charset="2"/>
              <a:buNone/>
              <a:defRPr/>
            </a:pPr>
            <a:r>
              <a:rPr lang="en-IN" sz="1600" b="1" i="1" dirty="0" smtClean="0">
                <a:solidFill>
                  <a:srgbClr val="0070C0"/>
                </a:solidFill>
              </a:rPr>
              <a:t>	(ii) Other vessels 					28 Years</a:t>
            </a:r>
          </a:p>
          <a:p>
            <a:pPr marL="420624" indent="-384048" eaLnBrk="1" fontAlgn="auto" hangingPunct="1">
              <a:spcAft>
                <a:spcPts val="0"/>
              </a:spcAft>
              <a:buFont typeface="Wingdings" pitchFamily="2" charset="2"/>
              <a:buNone/>
              <a:defRPr/>
            </a:pPr>
            <a:r>
              <a:rPr lang="en-IN" sz="1600" b="1" i="1" dirty="0" smtClean="0">
                <a:solidFill>
                  <a:srgbClr val="0070C0"/>
                </a:solidFill>
              </a:rPr>
              <a:t>	</a:t>
            </a:r>
          </a:p>
          <a:p>
            <a:pPr marL="420624" indent="-384048" eaLnBrk="1" fontAlgn="auto" hangingPunct="1">
              <a:spcAft>
                <a:spcPts val="0"/>
              </a:spcAft>
              <a:buFont typeface="Wingdings" pitchFamily="2" charset="2"/>
              <a:buNone/>
              <a:defRPr/>
            </a:pPr>
            <a:r>
              <a:rPr lang="en-IN" sz="1600" b="1" i="1" dirty="0" smtClean="0">
                <a:solidFill>
                  <a:srgbClr val="0070C0"/>
                </a:solidFill>
              </a:rPr>
              <a:t>VIII. Aircrafts or Helicopters [NESD] 			20 Years</a:t>
            </a:r>
          </a:p>
          <a:p>
            <a:pPr marL="420624" indent="-384048" eaLnBrk="1" fontAlgn="auto" hangingPunct="1">
              <a:spcAft>
                <a:spcPts val="0"/>
              </a:spcAft>
              <a:buFont typeface="Wingdings" pitchFamily="2" charset="2"/>
              <a:buNone/>
              <a:defRPr/>
            </a:pPr>
            <a:r>
              <a:rPr lang="en-IN" sz="1600" b="1" i="1" dirty="0" smtClean="0">
                <a:solidFill>
                  <a:srgbClr val="0070C0"/>
                </a:solidFill>
              </a:rPr>
              <a:t>IX. Railways sidings, locomotives, rolling stocks, </a:t>
            </a:r>
          </a:p>
          <a:p>
            <a:pPr marL="420624" indent="-384048" eaLnBrk="1" fontAlgn="auto" hangingPunct="1">
              <a:spcAft>
                <a:spcPts val="0"/>
              </a:spcAft>
              <a:buFont typeface="Wingdings" pitchFamily="2" charset="2"/>
              <a:buNone/>
              <a:defRPr/>
            </a:pPr>
            <a:r>
              <a:rPr lang="en-IN" sz="1600" b="1" i="1" dirty="0" smtClean="0">
                <a:solidFill>
                  <a:srgbClr val="0070C0"/>
                </a:solidFill>
              </a:rPr>
              <a:t>	tramways and	railways used by concerns, excluding </a:t>
            </a:r>
          </a:p>
          <a:p>
            <a:pPr marL="420624" indent="-384048" eaLnBrk="1" fontAlgn="auto" hangingPunct="1">
              <a:spcAft>
                <a:spcPts val="0"/>
              </a:spcAft>
              <a:buFont typeface="Wingdings" pitchFamily="2" charset="2"/>
              <a:buNone/>
              <a:defRPr/>
            </a:pPr>
            <a:r>
              <a:rPr lang="en-IN" sz="1600" b="1" i="1" dirty="0" smtClean="0">
                <a:solidFill>
                  <a:srgbClr val="0070C0"/>
                </a:solidFill>
              </a:rPr>
              <a:t>	railway concerns [NESD] 				15 Years</a:t>
            </a:r>
          </a:p>
          <a:p>
            <a:pPr marL="420624" indent="-384048" eaLnBrk="1" fontAlgn="auto" hangingPunct="1">
              <a:spcAft>
                <a:spcPts val="0"/>
              </a:spcAft>
              <a:buFont typeface="Wingdings" pitchFamily="2" charset="2"/>
              <a:buNone/>
              <a:defRPr/>
            </a:pPr>
            <a:r>
              <a:rPr lang="en-IN" sz="1600" b="1" i="1" dirty="0" smtClean="0">
                <a:solidFill>
                  <a:srgbClr val="0070C0"/>
                </a:solidFill>
              </a:rPr>
              <a:t>			</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41987" name="Content Placeholder 2"/>
          <p:cNvSpPr>
            <a:spLocks noGrp="1"/>
          </p:cNvSpPr>
          <p:nvPr>
            <p:ph idx="1"/>
          </p:nvPr>
        </p:nvSpPr>
        <p:spPr>
          <a:xfrm>
            <a:off x="228600" y="1071565"/>
            <a:ext cx="8229600" cy="5786437"/>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rgbClr val="0070C0"/>
                </a:solidFill>
              </a:rPr>
              <a:t>Nature of assets                                                     		Useful Life</a:t>
            </a:r>
            <a:endParaRPr lang="en-IN" sz="2000" b="1" i="1" dirty="0" smtClean="0">
              <a:solidFill>
                <a:srgbClr val="0070C0"/>
              </a:solidFill>
            </a:endParaRPr>
          </a:p>
          <a:p>
            <a:pPr marL="420624" indent="-384048" eaLnBrk="1" fontAlgn="auto" hangingPunct="1">
              <a:spcAft>
                <a:spcPts val="0"/>
              </a:spcAft>
              <a:buFont typeface="Wingdings" pitchFamily="2" charset="2"/>
              <a:buNone/>
              <a:defRPr/>
            </a:pPr>
            <a:r>
              <a:rPr lang="en-IN" sz="1800" b="1" i="1" dirty="0" smtClean="0">
                <a:solidFill>
                  <a:srgbClr val="0070C0"/>
                </a:solidFill>
              </a:rPr>
              <a:t>X. Ropeway structures [NESD] 				15 Years</a:t>
            </a:r>
          </a:p>
          <a:p>
            <a:pPr marL="420624" indent="-384048" eaLnBrk="1" fontAlgn="auto" hangingPunct="1">
              <a:spcAft>
                <a:spcPts val="0"/>
              </a:spcAft>
              <a:buFont typeface="Wingdings" pitchFamily="2" charset="2"/>
              <a:buNone/>
              <a:defRPr/>
            </a:pPr>
            <a:endParaRPr lang="en-IN" sz="1800" b="1" i="1" dirty="0" smtClean="0">
              <a:solidFill>
                <a:srgbClr val="0070C0"/>
              </a:solidFill>
            </a:endParaRPr>
          </a:p>
          <a:p>
            <a:pPr marL="420624" indent="-384048" eaLnBrk="1" fontAlgn="auto" hangingPunct="1">
              <a:spcAft>
                <a:spcPts val="0"/>
              </a:spcAft>
              <a:buFont typeface="Wingdings" pitchFamily="2" charset="2"/>
              <a:buNone/>
              <a:defRPr/>
            </a:pPr>
            <a:r>
              <a:rPr lang="en-IN" sz="1800" b="1" i="1" dirty="0" smtClean="0">
                <a:solidFill>
                  <a:srgbClr val="0070C0"/>
                </a:solidFill>
              </a:rPr>
              <a:t>XI. Office equipment [NESD] 					5 Years</a:t>
            </a:r>
          </a:p>
          <a:p>
            <a:pPr marL="420624" indent="-384048" eaLnBrk="1" fontAlgn="auto" hangingPunct="1">
              <a:spcAft>
                <a:spcPts val="0"/>
              </a:spcAft>
              <a:buFont typeface="Wingdings" pitchFamily="2" charset="2"/>
              <a:buNone/>
              <a:defRPr/>
            </a:pPr>
            <a:endParaRPr lang="en-IN" sz="1800" b="1" i="1" dirty="0" smtClean="0">
              <a:solidFill>
                <a:srgbClr val="0070C0"/>
              </a:solidFill>
            </a:endParaRPr>
          </a:p>
          <a:p>
            <a:pPr marL="420624" indent="-384048" eaLnBrk="1" fontAlgn="auto" hangingPunct="1">
              <a:spcAft>
                <a:spcPts val="0"/>
              </a:spcAft>
              <a:buFont typeface="Wingdings" pitchFamily="2" charset="2"/>
              <a:buNone/>
              <a:defRPr/>
            </a:pPr>
            <a:r>
              <a:rPr lang="en-IN" sz="1800" b="1" i="1" dirty="0" smtClean="0">
                <a:solidFill>
                  <a:srgbClr val="0070C0"/>
                </a:solidFill>
              </a:rPr>
              <a:t>XII. Computers and data processing units [NESD]</a:t>
            </a:r>
          </a:p>
          <a:p>
            <a:pPr marL="420624" indent="-384048" eaLnBrk="1" fontAlgn="auto" hangingPunct="1">
              <a:spcAft>
                <a:spcPts val="0"/>
              </a:spcAft>
              <a:buFont typeface="Wingdings" pitchFamily="2" charset="2"/>
              <a:buNone/>
              <a:defRPr/>
            </a:pPr>
            <a:r>
              <a:rPr lang="en-IN" sz="1800" b="1" i="1" dirty="0" smtClean="0">
                <a:solidFill>
                  <a:srgbClr val="0070C0"/>
                </a:solidFill>
              </a:rPr>
              <a:t>	(i) Servers and networks 					6 Years</a:t>
            </a:r>
          </a:p>
          <a:p>
            <a:pPr marL="420624" indent="-384048" eaLnBrk="1" fontAlgn="auto" hangingPunct="1">
              <a:spcAft>
                <a:spcPts val="0"/>
              </a:spcAft>
              <a:buFont typeface="Wingdings" pitchFamily="2" charset="2"/>
              <a:buNone/>
              <a:defRPr/>
            </a:pPr>
            <a:r>
              <a:rPr lang="en-IN" sz="1800" b="1" i="1" dirty="0" smtClean="0">
                <a:solidFill>
                  <a:srgbClr val="0070C0"/>
                </a:solidFill>
              </a:rPr>
              <a:t>	(ii) End user devices, such as, desktops, laptops, etc. 		3 Years</a:t>
            </a:r>
          </a:p>
          <a:p>
            <a:pPr marL="420624" indent="-384048" eaLnBrk="1" fontAlgn="auto" hangingPunct="1">
              <a:spcAft>
                <a:spcPts val="0"/>
              </a:spcAft>
              <a:buFont typeface="Wingdings" pitchFamily="2" charset="2"/>
              <a:buNone/>
              <a:defRPr/>
            </a:pPr>
            <a:r>
              <a:rPr lang="en-IN" sz="1800" b="1" i="1" dirty="0" smtClean="0">
                <a:solidFill>
                  <a:srgbClr val="0070C0"/>
                </a:solidFill>
              </a:rPr>
              <a:t>	</a:t>
            </a:r>
          </a:p>
          <a:p>
            <a:pPr marL="420624" indent="-384048" eaLnBrk="1" fontAlgn="auto" hangingPunct="1">
              <a:spcAft>
                <a:spcPts val="0"/>
              </a:spcAft>
              <a:buFont typeface="Wingdings" pitchFamily="2" charset="2"/>
              <a:buNone/>
              <a:defRPr/>
            </a:pPr>
            <a:r>
              <a:rPr lang="en-IN" sz="1800" b="1" i="1" dirty="0" smtClean="0">
                <a:solidFill>
                  <a:srgbClr val="0070C0"/>
                </a:solidFill>
              </a:rPr>
              <a:t>XIII. Laboratory equipment [NESD]</a:t>
            </a:r>
          </a:p>
          <a:p>
            <a:pPr marL="420624" indent="-384048" eaLnBrk="1" fontAlgn="auto" hangingPunct="1">
              <a:spcAft>
                <a:spcPts val="0"/>
              </a:spcAft>
              <a:buFont typeface="Wingdings" pitchFamily="2" charset="2"/>
              <a:buNone/>
              <a:defRPr/>
            </a:pPr>
            <a:r>
              <a:rPr lang="en-IN" sz="1800" b="1" i="1" dirty="0" smtClean="0">
                <a:solidFill>
                  <a:srgbClr val="0070C0"/>
                </a:solidFill>
              </a:rPr>
              <a:t>	(i) General laboratory equipment 				10 Years</a:t>
            </a:r>
          </a:p>
          <a:p>
            <a:pPr marL="420624" indent="-384048" eaLnBrk="1" fontAlgn="auto" hangingPunct="1">
              <a:spcAft>
                <a:spcPts val="0"/>
              </a:spcAft>
              <a:buFont typeface="Wingdings" pitchFamily="2" charset="2"/>
              <a:buNone/>
              <a:defRPr/>
            </a:pPr>
            <a:r>
              <a:rPr lang="en-IN" sz="1800" b="1" i="1" dirty="0" smtClean="0">
                <a:solidFill>
                  <a:srgbClr val="0070C0"/>
                </a:solidFill>
              </a:rPr>
              <a:t>	(ii) Laboratory equipments used in educational institutions 	5 Years</a:t>
            </a:r>
          </a:p>
          <a:p>
            <a:pPr marL="420624" indent="-384048" eaLnBrk="1" fontAlgn="auto" hangingPunct="1">
              <a:spcAft>
                <a:spcPts val="0"/>
              </a:spcAft>
              <a:buFont typeface="Wingdings" pitchFamily="2" charset="2"/>
              <a:buNone/>
              <a:defRPr/>
            </a:pPr>
            <a:endParaRPr lang="en-IN" sz="1800" b="1" i="1" dirty="0" smtClean="0">
              <a:solidFill>
                <a:srgbClr val="0070C0"/>
              </a:solidFill>
            </a:endParaRPr>
          </a:p>
          <a:p>
            <a:pPr marL="420624" indent="-384048" eaLnBrk="1" fontAlgn="auto" hangingPunct="1">
              <a:spcAft>
                <a:spcPts val="0"/>
              </a:spcAft>
              <a:buFont typeface="Wingdings" pitchFamily="2" charset="2"/>
              <a:buNone/>
              <a:defRPr/>
            </a:pPr>
            <a:r>
              <a:rPr lang="en-IN" sz="1800" b="1" i="1" dirty="0" smtClean="0">
                <a:solidFill>
                  <a:srgbClr val="0070C0"/>
                </a:solidFill>
              </a:rPr>
              <a:t>XIV. Electrical Installations and Equipment [NESD] 		10 years</a:t>
            </a:r>
          </a:p>
          <a:p>
            <a:pPr marL="420624" indent="-384048" eaLnBrk="1" fontAlgn="auto" hangingPunct="1">
              <a:spcAft>
                <a:spcPts val="0"/>
              </a:spcAft>
              <a:buFont typeface="Wingdings" pitchFamily="2" charset="2"/>
              <a:buNone/>
              <a:defRPr/>
            </a:pPr>
            <a:r>
              <a:rPr lang="en-IN" sz="1800" b="1" i="1" dirty="0" smtClean="0">
                <a:solidFill>
                  <a:srgbClr val="0070C0"/>
                </a:solidFill>
              </a:rPr>
              <a:t>XV. Hydraulic works, pipelines and sluices [NESD] 		15 Years</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43011" name="Content Placeholder 2"/>
          <p:cNvSpPr>
            <a:spLocks noGrp="1"/>
          </p:cNvSpPr>
          <p:nvPr>
            <p:ph idx="1"/>
          </p:nvPr>
        </p:nvSpPr>
        <p:spPr>
          <a:xfrm>
            <a:off x="228600" y="928689"/>
            <a:ext cx="8763000" cy="5929312"/>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rgbClr val="0070C0"/>
                </a:solidFill>
              </a:rPr>
              <a:t>Notes —</a:t>
            </a:r>
          </a:p>
          <a:p>
            <a:pPr marL="420624" indent="-384048" eaLnBrk="1" fontAlgn="auto" hangingPunct="1">
              <a:spcAft>
                <a:spcPts val="0"/>
              </a:spcAft>
              <a:buFont typeface="Wingdings" pitchFamily="2" charset="2"/>
              <a:buNone/>
              <a:defRPr/>
            </a:pPr>
            <a:r>
              <a:rPr lang="en-IN" sz="1800" b="1" dirty="0" smtClean="0">
                <a:solidFill>
                  <a:srgbClr val="0070C0"/>
                </a:solidFill>
              </a:rPr>
              <a:t>1. "Factory buildings" does not include offices, </a:t>
            </a:r>
            <a:r>
              <a:rPr lang="en-IN" sz="1800" b="1" dirty="0" err="1" smtClean="0">
                <a:solidFill>
                  <a:srgbClr val="0070C0"/>
                </a:solidFill>
              </a:rPr>
              <a:t>godowns</a:t>
            </a:r>
            <a:r>
              <a:rPr lang="en-IN" sz="1800" b="1" dirty="0" smtClean="0">
                <a:solidFill>
                  <a:srgbClr val="0070C0"/>
                </a:solidFill>
              </a:rPr>
              <a:t>, staff quarters.</a:t>
            </a:r>
          </a:p>
          <a:p>
            <a:pPr marL="420624" indent="-384048" eaLnBrk="1" fontAlgn="auto" hangingPunct="1">
              <a:spcAft>
                <a:spcPts val="0"/>
              </a:spcAft>
              <a:buFont typeface="Wingdings" pitchFamily="2" charset="2"/>
              <a:buNone/>
              <a:defRPr/>
            </a:pPr>
            <a:r>
              <a:rPr lang="en-IN" sz="1800" b="1" dirty="0" smtClean="0">
                <a:solidFill>
                  <a:srgbClr val="0070C0"/>
                </a:solidFill>
              </a:rPr>
              <a:t>2. Where, during any financial year, any </a:t>
            </a:r>
            <a:r>
              <a:rPr lang="en-IN" sz="1800" b="1" u="sng" dirty="0" smtClean="0">
                <a:solidFill>
                  <a:srgbClr val="FF0000"/>
                </a:solidFill>
              </a:rPr>
              <a:t>addition </a:t>
            </a:r>
            <a:r>
              <a:rPr lang="en-IN" sz="1800" b="1" dirty="0" smtClean="0">
                <a:solidFill>
                  <a:srgbClr val="0070C0"/>
                </a:solidFill>
              </a:rPr>
              <a:t>has been made to any asset, or where any asset has been </a:t>
            </a:r>
            <a:r>
              <a:rPr lang="en-IN" sz="1800" b="1" u="sng" dirty="0" smtClean="0">
                <a:solidFill>
                  <a:srgbClr val="FF0000"/>
                </a:solidFill>
              </a:rPr>
              <a:t>sold,</a:t>
            </a:r>
            <a:r>
              <a:rPr lang="en-IN" sz="1800" b="1" dirty="0" smtClean="0">
                <a:solidFill>
                  <a:srgbClr val="0070C0"/>
                </a:solidFill>
              </a:rPr>
              <a:t> discarded, demolished or destroyed, the </a:t>
            </a:r>
            <a:r>
              <a:rPr lang="en-IN" sz="1800" b="1" dirty="0" smtClean="0">
                <a:solidFill>
                  <a:srgbClr val="FF0000"/>
                </a:solidFill>
              </a:rPr>
              <a:t>depreciation </a:t>
            </a:r>
            <a:r>
              <a:rPr lang="en-IN" sz="1800" b="1" dirty="0" smtClean="0">
                <a:solidFill>
                  <a:srgbClr val="0070C0"/>
                </a:solidFill>
              </a:rPr>
              <a:t>on such assets shall be calculated on a </a:t>
            </a:r>
            <a:r>
              <a:rPr lang="en-IN" sz="1800" b="1" i="1" dirty="0" smtClean="0">
                <a:solidFill>
                  <a:srgbClr val="FF0000"/>
                </a:solidFill>
              </a:rPr>
              <a:t>pro rata b</a:t>
            </a:r>
            <a:r>
              <a:rPr lang="en-IN" sz="1800" b="1" i="1" dirty="0" smtClean="0">
                <a:solidFill>
                  <a:srgbClr val="0070C0"/>
                </a:solidFill>
              </a:rPr>
              <a:t>asis from the date of such addition or, as the </a:t>
            </a:r>
            <a:r>
              <a:rPr lang="en-IN" sz="1800" b="1" dirty="0" smtClean="0">
                <a:solidFill>
                  <a:srgbClr val="0070C0"/>
                </a:solidFill>
              </a:rPr>
              <a:t>case may be, up to the date on which such asset has been sold, discarded, demolished or  destroyed.</a:t>
            </a:r>
          </a:p>
          <a:p>
            <a:pPr marL="420624" indent="-384048" eaLnBrk="1" fontAlgn="auto" hangingPunct="1">
              <a:spcAft>
                <a:spcPts val="0"/>
              </a:spcAft>
              <a:buFont typeface="Wingdings" pitchFamily="2" charset="2"/>
              <a:buNone/>
              <a:defRPr/>
            </a:pPr>
            <a:r>
              <a:rPr lang="en-IN" sz="1800" b="1" dirty="0" smtClean="0">
                <a:solidFill>
                  <a:srgbClr val="0070C0"/>
                </a:solidFill>
              </a:rPr>
              <a:t>3. The following information shall also be disclosed in the accounts, namely:—</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err="1" smtClean="0">
                <a:solidFill>
                  <a:srgbClr val="0070C0"/>
                </a:solidFill>
              </a:rPr>
              <a:t>i</a:t>
            </a:r>
            <a:r>
              <a:rPr lang="en-IN" sz="1800" b="1" i="1" dirty="0" smtClean="0">
                <a:solidFill>
                  <a:srgbClr val="0070C0"/>
                </a:solidFill>
              </a:rPr>
              <a:t>) depreciation methods used; and</a:t>
            </a:r>
          </a:p>
          <a:p>
            <a:pPr marL="420624" indent="-384048" eaLnBrk="1" fontAlgn="auto" hangingPunct="1">
              <a:spcAft>
                <a:spcPts val="0"/>
              </a:spcAft>
              <a:buFont typeface="Wingdings" pitchFamily="2" charset="2"/>
              <a:buNone/>
              <a:defRPr/>
            </a:pPr>
            <a:r>
              <a:rPr lang="en-IN" sz="1800" b="1" dirty="0" smtClean="0">
                <a:solidFill>
                  <a:srgbClr val="0070C0"/>
                </a:solidFill>
              </a:rPr>
              <a:t>	(</a:t>
            </a:r>
            <a:r>
              <a:rPr lang="en-IN" sz="1800" b="1" i="1" dirty="0" smtClean="0">
                <a:solidFill>
                  <a:srgbClr val="0070C0"/>
                </a:solidFill>
              </a:rPr>
              <a:t>ii) the useful lives of the assets for computing depreciation, if they are different </a:t>
            </a:r>
            <a:r>
              <a:rPr lang="en-IN" sz="1800" b="1" dirty="0" smtClean="0">
                <a:solidFill>
                  <a:srgbClr val="0070C0"/>
                </a:solidFill>
              </a:rPr>
              <a:t>from the life specified in the Schedule.</a:t>
            </a:r>
          </a:p>
          <a:p>
            <a:pPr marL="420624" indent="-384048" eaLnBrk="1" fontAlgn="auto" hangingPunct="1">
              <a:spcAft>
                <a:spcPts val="0"/>
              </a:spcAft>
              <a:buFont typeface="Wingdings" pitchFamily="2" charset="2"/>
              <a:buNone/>
              <a:defRPr/>
            </a:pPr>
            <a:r>
              <a:rPr lang="en-IN" sz="1800" b="1" dirty="0" smtClean="0">
                <a:solidFill>
                  <a:srgbClr val="0070C0"/>
                </a:solidFill>
              </a:rPr>
              <a:t>4. Useful life specified in Part C of the Schedule is for whole of the asset. Where cost of a part of the asset is significant to total cost of the asset and useful life of that part is different from the useful life of the remaining asset, useful life of that significant part shall be determined separately.</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44035" name="Content Placeholder 2"/>
          <p:cNvSpPr>
            <a:spLocks noGrp="1"/>
          </p:cNvSpPr>
          <p:nvPr>
            <p:ph idx="1"/>
          </p:nvPr>
        </p:nvSpPr>
        <p:spPr>
          <a:xfrm>
            <a:off x="0" y="1600200"/>
            <a:ext cx="8991600" cy="5257800"/>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rgbClr val="0070C0"/>
                </a:solidFill>
              </a:rPr>
              <a:t>Notes (contd.)—</a:t>
            </a:r>
          </a:p>
          <a:p>
            <a:pPr marL="420624" indent="-384048" eaLnBrk="1" fontAlgn="auto" hangingPunct="1">
              <a:spcAft>
                <a:spcPts val="0"/>
              </a:spcAft>
              <a:buFont typeface="Wingdings" pitchFamily="2" charset="2"/>
              <a:buNone/>
              <a:defRPr/>
            </a:pPr>
            <a:r>
              <a:rPr lang="en-IN" sz="1800" b="1" dirty="0" smtClean="0">
                <a:solidFill>
                  <a:srgbClr val="0070C0"/>
                </a:solidFill>
              </a:rPr>
              <a:t>5. Depreciable amount is the cost of an asset, or other amount substituted for cost, less its residual value. Ordinarily, the residual value of an asset is often insignificant but it should generally be not more than 5% of the original cost of the asset.</a:t>
            </a:r>
          </a:p>
          <a:p>
            <a:pPr marL="420624" indent="-384048" eaLnBrk="1" fontAlgn="auto" hangingPunct="1">
              <a:spcAft>
                <a:spcPts val="0"/>
              </a:spcAft>
              <a:buFont typeface="Wingdings" pitchFamily="2" charset="2"/>
              <a:buNone/>
              <a:defRPr/>
            </a:pPr>
            <a:r>
              <a:rPr lang="en-IN" sz="1800" b="1" dirty="0" smtClean="0">
                <a:solidFill>
                  <a:srgbClr val="0070C0"/>
                </a:solidFill>
              </a:rPr>
              <a:t>6. The useful lives of assets working on shift basis have been specified in the Schedule based on their single shift working. Except for assets in respect of which no extra shift depreciation is permitted (indicated by NESD in Part C above), if an asset is used for any time during the year for </a:t>
            </a:r>
            <a:r>
              <a:rPr lang="en-IN" sz="1800" b="1" u="sng" dirty="0" smtClean="0">
                <a:solidFill>
                  <a:srgbClr val="FF0000"/>
                </a:solidFill>
              </a:rPr>
              <a:t>double shift, the depreciation will increase by 50% </a:t>
            </a:r>
            <a:r>
              <a:rPr lang="en-IN" sz="1800" b="1" dirty="0" smtClean="0">
                <a:solidFill>
                  <a:srgbClr val="0070C0"/>
                </a:solidFill>
              </a:rPr>
              <a:t>for that period and in case of the </a:t>
            </a:r>
            <a:r>
              <a:rPr lang="en-IN" sz="1800" b="1" dirty="0" smtClean="0">
                <a:solidFill>
                  <a:srgbClr val="FF0000"/>
                </a:solidFill>
              </a:rPr>
              <a:t>triple shift</a:t>
            </a:r>
            <a:r>
              <a:rPr lang="en-IN" sz="1800" b="1" dirty="0" smtClean="0">
                <a:solidFill>
                  <a:srgbClr val="0070C0"/>
                </a:solidFill>
              </a:rPr>
              <a:t> the depreciation shall be calculated on the basis of </a:t>
            </a:r>
            <a:r>
              <a:rPr lang="en-IN" sz="1800" b="1" dirty="0" smtClean="0">
                <a:solidFill>
                  <a:srgbClr val="FF0000"/>
                </a:solidFill>
              </a:rPr>
              <a:t>100%</a:t>
            </a:r>
            <a:r>
              <a:rPr lang="en-IN" sz="1800" b="1" dirty="0" smtClean="0">
                <a:solidFill>
                  <a:srgbClr val="0070C0"/>
                </a:solidFill>
              </a:rPr>
              <a:t> for that period.</a:t>
            </a:r>
          </a:p>
          <a:p>
            <a:pPr marL="420624" indent="-384048" eaLnBrk="1" fontAlgn="auto" hangingPunct="1">
              <a:spcAft>
                <a:spcPts val="0"/>
              </a:spcAft>
              <a:buFont typeface="Wingdings" pitchFamily="2" charset="2"/>
              <a:buNone/>
              <a:defRPr/>
            </a:pPr>
            <a:endParaRPr lang="en-IN" sz="2000" b="1" dirty="0" smtClean="0">
              <a:solidFill>
                <a:schemeClr val="tx1">
                  <a:lumMod val="65000"/>
                  <a:lumOff val="35000"/>
                </a:schemeClr>
              </a:solidFill>
            </a:endParaRP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45059" name="Content Placeholder 2"/>
          <p:cNvSpPr>
            <a:spLocks noGrp="1"/>
          </p:cNvSpPr>
          <p:nvPr>
            <p:ph idx="1"/>
          </p:nvPr>
        </p:nvSpPr>
        <p:spPr>
          <a:xfrm>
            <a:off x="685800" y="1828800"/>
            <a:ext cx="77724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rgbClr val="0070C0"/>
                </a:solidFill>
              </a:rPr>
              <a:t>Notes (contd.) —</a:t>
            </a:r>
          </a:p>
          <a:p>
            <a:pPr marL="420624" indent="-384048" eaLnBrk="1" fontAlgn="auto" hangingPunct="1">
              <a:spcAft>
                <a:spcPts val="0"/>
              </a:spcAft>
              <a:buFont typeface="Wingdings" pitchFamily="2" charset="2"/>
              <a:buNone/>
              <a:defRPr/>
            </a:pPr>
            <a:r>
              <a:rPr lang="en-IN" sz="2000" b="1" dirty="0" smtClean="0">
                <a:solidFill>
                  <a:srgbClr val="0070C0"/>
                </a:solidFill>
              </a:rPr>
              <a:t>7. From the date this Schedule comes into effect, the carrying amount of the asset as on that date—</a:t>
            </a: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a) shall be depreciated over the remaining useful life of the asset as per this </a:t>
            </a:r>
            <a:r>
              <a:rPr lang="en-IN" sz="2000" b="1" dirty="0" smtClean="0">
                <a:solidFill>
                  <a:srgbClr val="0070C0"/>
                </a:solidFill>
              </a:rPr>
              <a:t>Schedule;</a:t>
            </a:r>
          </a:p>
          <a:p>
            <a:pPr marL="420624" indent="-384048" eaLnBrk="1" fontAlgn="auto" hangingPunct="1">
              <a:spcAft>
                <a:spcPts val="0"/>
              </a:spcAft>
              <a:buFont typeface="Wingdings" pitchFamily="2" charset="2"/>
              <a:buNone/>
              <a:defRPr/>
            </a:pPr>
            <a:r>
              <a:rPr lang="en-IN" sz="2000" b="1" dirty="0" smtClean="0">
                <a:solidFill>
                  <a:srgbClr val="0070C0"/>
                </a:solidFill>
              </a:rPr>
              <a:t>	(</a:t>
            </a:r>
            <a:r>
              <a:rPr lang="en-IN" sz="2000" b="1" i="1" dirty="0" smtClean="0">
                <a:solidFill>
                  <a:srgbClr val="0070C0"/>
                </a:solidFill>
              </a:rPr>
              <a:t>b) after retaining the residual value, shall be recognised in the opening balance </a:t>
            </a:r>
            <a:r>
              <a:rPr lang="en-IN" sz="2000" b="1" dirty="0" smtClean="0">
                <a:solidFill>
                  <a:srgbClr val="0070C0"/>
                </a:solidFill>
              </a:rPr>
              <a:t>of retained earnings where the remaining useful life of an asset is nil.</a:t>
            </a:r>
          </a:p>
          <a:p>
            <a:pPr marL="420624" indent="-384048" eaLnBrk="1" fontAlgn="auto" hangingPunct="1">
              <a:spcAft>
                <a:spcPts val="0"/>
              </a:spcAft>
              <a:buFont typeface="Wingdings" pitchFamily="2" charset="2"/>
              <a:buNone/>
              <a:defRPr/>
            </a:pPr>
            <a:r>
              <a:rPr lang="en-IN" sz="2000" b="1" dirty="0" smtClean="0">
                <a:solidFill>
                  <a:srgbClr val="0070C0"/>
                </a:solidFill>
              </a:rPr>
              <a:t>8. ‘‘Continuous process plant’’ means a plant which is required and designed to operate for twenty-four hours a day.</a:t>
            </a:r>
            <a:endParaRPr lang="en-IN" sz="2000" b="1" i="1" dirty="0" smtClean="0">
              <a:solidFill>
                <a:srgbClr val="0070C0"/>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MEANING OF “TO ANY OTHER PERSON IN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WHOM DIRECTOR IS INTERESTED”</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0" y="1066801"/>
            <a:ext cx="9144000" cy="6096000"/>
          </a:xfrm>
        </p:spPr>
        <p:txBody>
          <a:bodyPr>
            <a:noAutofit/>
          </a:bodyPr>
          <a:lstStyle/>
          <a:p>
            <a:r>
              <a:rPr lang="en-US" dirty="0" smtClean="0">
                <a:latin typeface="+mj-lt"/>
              </a:rPr>
              <a:t>(d) </a:t>
            </a:r>
            <a:r>
              <a:rPr lang="en-US" b="1" u="sng" dirty="0" smtClean="0">
                <a:solidFill>
                  <a:srgbClr val="FF0000"/>
                </a:solidFill>
                <a:latin typeface="+mj-lt"/>
              </a:rPr>
              <a:t>BODY CORPORATE</a:t>
            </a:r>
            <a:r>
              <a:rPr lang="en-US" dirty="0" smtClean="0">
                <a:latin typeface="+mj-lt"/>
              </a:rPr>
              <a:t> </a:t>
            </a:r>
            <a:r>
              <a:rPr lang="en-US" b="1" dirty="0" smtClean="0">
                <a:solidFill>
                  <a:srgbClr val="0070C0"/>
                </a:solidFill>
                <a:latin typeface="+mj-lt"/>
              </a:rPr>
              <a:t>at a general meeting of which at least</a:t>
            </a:r>
            <a:r>
              <a:rPr lang="en-US" dirty="0" smtClean="0">
                <a:latin typeface="+mj-lt"/>
              </a:rPr>
              <a:t> </a:t>
            </a:r>
            <a:r>
              <a:rPr lang="en-US" b="1" dirty="0" smtClean="0">
                <a:solidFill>
                  <a:srgbClr val="FF0000"/>
                </a:solidFill>
                <a:latin typeface="+mj-lt"/>
              </a:rPr>
              <a:t>25 %</a:t>
            </a:r>
            <a:r>
              <a:rPr lang="en-US" dirty="0" smtClean="0">
                <a:solidFill>
                  <a:srgbClr val="FF0000"/>
                </a:solidFill>
                <a:latin typeface="+mj-lt"/>
              </a:rPr>
              <a:t> </a:t>
            </a:r>
            <a:r>
              <a:rPr lang="en-US" b="1" dirty="0" smtClean="0">
                <a:solidFill>
                  <a:srgbClr val="0070C0"/>
                </a:solidFill>
                <a:latin typeface="+mj-lt"/>
              </a:rPr>
              <a:t>of  voting power may be exercised  or </a:t>
            </a:r>
            <a:r>
              <a:rPr lang="en-US" b="1" u="sng" dirty="0" smtClean="0">
                <a:solidFill>
                  <a:srgbClr val="0070C0"/>
                </a:solidFill>
                <a:latin typeface="+mj-lt"/>
              </a:rPr>
              <a:t>“controlled” </a:t>
            </a:r>
            <a:r>
              <a:rPr lang="en-US" b="1" dirty="0" smtClean="0">
                <a:solidFill>
                  <a:srgbClr val="0070C0"/>
                </a:solidFill>
                <a:latin typeface="+mj-lt"/>
              </a:rPr>
              <a:t>by </a:t>
            </a:r>
            <a:r>
              <a:rPr lang="en-US" dirty="0" smtClean="0">
                <a:solidFill>
                  <a:srgbClr val="00B050"/>
                </a:solidFill>
                <a:latin typeface="+mj-lt"/>
              </a:rPr>
              <a:t>such director</a:t>
            </a:r>
            <a:r>
              <a:rPr lang="en-US" dirty="0" smtClean="0">
                <a:latin typeface="+mj-lt"/>
              </a:rPr>
              <a:t>, </a:t>
            </a:r>
            <a:r>
              <a:rPr lang="en-US" b="1" dirty="0" smtClean="0">
                <a:solidFill>
                  <a:srgbClr val="0070C0"/>
                </a:solidFill>
                <a:latin typeface="+mj-lt"/>
              </a:rPr>
              <a:t>or by two or more </a:t>
            </a:r>
            <a:r>
              <a:rPr lang="en-US" dirty="0" smtClean="0">
                <a:solidFill>
                  <a:srgbClr val="00B050"/>
                </a:solidFill>
                <a:latin typeface="+mj-lt"/>
              </a:rPr>
              <a:t>such directors</a:t>
            </a:r>
            <a:r>
              <a:rPr lang="en-US" dirty="0" smtClean="0">
                <a:latin typeface="+mj-lt"/>
              </a:rPr>
              <a:t>, </a:t>
            </a:r>
            <a:r>
              <a:rPr lang="en-US" b="1" dirty="0" smtClean="0">
                <a:solidFill>
                  <a:srgbClr val="0070C0"/>
                </a:solidFill>
                <a:latin typeface="+mj-lt"/>
              </a:rPr>
              <a:t>together; or</a:t>
            </a:r>
            <a:r>
              <a:rPr lang="en-US" dirty="0" smtClean="0">
                <a:latin typeface="+mj-lt"/>
              </a:rPr>
              <a:t/>
            </a:r>
            <a:br>
              <a:rPr lang="en-US" dirty="0" smtClean="0">
                <a:latin typeface="+mj-lt"/>
              </a:rPr>
            </a:br>
            <a:r>
              <a:rPr lang="en-US" dirty="0" smtClean="0">
                <a:solidFill>
                  <a:srgbClr val="FF0000"/>
                </a:solidFill>
                <a:latin typeface="+mj-lt"/>
              </a:rPr>
              <a:t>[</a:t>
            </a:r>
            <a:r>
              <a:rPr lang="en-US" u="sng" dirty="0" smtClean="0">
                <a:solidFill>
                  <a:srgbClr val="FF0000"/>
                </a:solidFill>
              </a:rPr>
              <a:t>Note</a:t>
            </a:r>
            <a:r>
              <a:rPr lang="en-US" dirty="0" smtClean="0">
                <a:solidFill>
                  <a:srgbClr val="00B050"/>
                </a:solidFill>
              </a:rPr>
              <a:t> - </a:t>
            </a:r>
            <a:r>
              <a:rPr lang="en-US" b="1" dirty="0" smtClean="0">
                <a:solidFill>
                  <a:srgbClr val="00B050"/>
                </a:solidFill>
              </a:rPr>
              <a:t>Relative of Director  also not covered  under this sub-clause</a:t>
            </a:r>
            <a:r>
              <a:rPr lang="en-US" dirty="0" smtClean="0">
                <a:solidFill>
                  <a:srgbClr val="00B050"/>
                </a:solidFill>
              </a:rPr>
              <a:t>]</a:t>
            </a:r>
            <a:endParaRPr lang="en-US" dirty="0" smtClean="0">
              <a:latin typeface="+mj-lt"/>
            </a:endParaRPr>
          </a:p>
          <a:p>
            <a:r>
              <a:rPr lang="en-US" dirty="0" smtClean="0">
                <a:latin typeface="+mj-lt"/>
              </a:rPr>
              <a:t>(e)</a:t>
            </a:r>
            <a:r>
              <a:rPr lang="en-US" b="1" u="sng" dirty="0" smtClean="0">
                <a:solidFill>
                  <a:srgbClr val="FF0000"/>
                </a:solidFill>
                <a:latin typeface="+mj-lt"/>
              </a:rPr>
              <a:t>BODY CORPORATE</a:t>
            </a:r>
            <a:r>
              <a:rPr lang="en-US" dirty="0" smtClean="0">
                <a:latin typeface="+mj-lt"/>
              </a:rPr>
              <a:t> </a:t>
            </a:r>
            <a:r>
              <a:rPr lang="en-US" b="1" dirty="0" smtClean="0">
                <a:solidFill>
                  <a:srgbClr val="0070C0"/>
                </a:solidFill>
                <a:latin typeface="+mj-lt"/>
              </a:rPr>
              <a:t>Board, MD or manager, whereof is </a:t>
            </a:r>
            <a:r>
              <a:rPr lang="en-US" b="1" dirty="0" smtClean="0">
                <a:solidFill>
                  <a:srgbClr val="FF0000"/>
                </a:solidFill>
                <a:latin typeface="+mj-lt"/>
              </a:rPr>
              <a:t>accustomed to act</a:t>
            </a:r>
            <a:r>
              <a:rPr lang="en-US" b="1" dirty="0" smtClean="0">
                <a:solidFill>
                  <a:srgbClr val="0070C0"/>
                </a:solidFill>
                <a:latin typeface="+mj-lt"/>
              </a:rPr>
              <a:t> in accordance with  directions or instructions of  Board, or of any director or directors, of  lending company.</a:t>
            </a:r>
            <a:endParaRPr lang="en-US" b="1" dirty="0">
              <a:solidFill>
                <a:srgbClr val="0070C0"/>
              </a:solidFill>
              <a:latin typeface="+mj-lt"/>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4800" b="1" dirty="0" smtClean="0">
                <a:solidFill>
                  <a:srgbClr val="FF0000"/>
                </a:solidFill>
              </a:rPr>
              <a:t>SOME ISSUES </a:t>
            </a:r>
            <a:br>
              <a:rPr lang="en-US" sz="4800" b="1" dirty="0" smtClean="0">
                <a:solidFill>
                  <a:srgbClr val="FF0000"/>
                </a:solidFill>
              </a:rPr>
            </a:br>
            <a:r>
              <a:rPr lang="en-US" sz="4800" b="1" dirty="0" smtClean="0">
                <a:solidFill>
                  <a:srgbClr val="FF0000"/>
                </a:solidFill>
              </a:rPr>
              <a:t>RELATING TO </a:t>
            </a:r>
            <a:br>
              <a:rPr lang="en-US" sz="4800" b="1" dirty="0" smtClean="0">
                <a:solidFill>
                  <a:srgbClr val="FF0000"/>
                </a:solidFill>
              </a:rPr>
            </a:br>
            <a:r>
              <a:rPr lang="en-US" sz="4800" b="1" dirty="0" smtClean="0">
                <a:solidFill>
                  <a:srgbClr val="FF0000"/>
                </a:solidFill>
              </a:rPr>
              <a:t>AUDIT &amp; AUDITORS </a:t>
            </a:r>
            <a:endParaRPr lang="en-US" sz="4800" b="1" dirty="0">
              <a:solidFill>
                <a:srgbClr val="FF0000"/>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Audit &amp; Auditors: </a:t>
            </a:r>
            <a:r>
              <a:rPr lang="en-US" sz="3000" b="1" dirty="0" smtClean="0">
                <a:solidFill>
                  <a:srgbClr val="00B050"/>
                </a:solidFill>
                <a:latin typeface="Algerian" pitchFamily="82" charset="0"/>
              </a:rPr>
              <a:t>Some Amendments</a:t>
            </a:r>
            <a:endParaRPr lang="en-US" sz="3000" b="1" dirty="0">
              <a:solidFill>
                <a:srgbClr val="00B050"/>
              </a:solidFill>
              <a:latin typeface="Algerian" pitchFamily="82" charset="0"/>
            </a:endParaRPr>
          </a:p>
        </p:txBody>
      </p:sp>
      <p:sp>
        <p:nvSpPr>
          <p:cNvPr id="3" name="Content Placeholder 2"/>
          <p:cNvSpPr>
            <a:spLocks noGrp="1"/>
          </p:cNvSpPr>
          <p:nvPr>
            <p:ph idx="1"/>
          </p:nvPr>
        </p:nvSpPr>
        <p:spPr>
          <a:xfrm>
            <a:off x="0" y="990600"/>
            <a:ext cx="8991600" cy="5867400"/>
          </a:xfrm>
        </p:spPr>
        <p:txBody>
          <a:bodyPr>
            <a:noAutofit/>
          </a:bodyPr>
          <a:lstStyle/>
          <a:p>
            <a:pPr algn="just">
              <a:buFont typeface="Arial" charset="0"/>
              <a:buChar char="•"/>
            </a:pPr>
            <a:r>
              <a:rPr lang="en-US" sz="3050" b="1" dirty="0" smtClean="0">
                <a:solidFill>
                  <a:srgbClr val="0070C0"/>
                </a:solidFill>
              </a:rPr>
              <a:t>Individual/ Audit Firm shall be </a:t>
            </a:r>
            <a:r>
              <a:rPr lang="en-US" sz="3050" dirty="0" smtClean="0">
                <a:solidFill>
                  <a:srgbClr val="FF0000"/>
                </a:solidFill>
              </a:rPr>
              <a:t>appointed for a block of 5 years</a:t>
            </a:r>
            <a:r>
              <a:rPr lang="en-US" sz="3050" b="1" dirty="0" smtClean="0">
                <a:solidFill>
                  <a:srgbClr val="0070C0"/>
                </a:solidFill>
              </a:rPr>
              <a:t>.</a:t>
            </a:r>
          </a:p>
          <a:p>
            <a:pPr algn="just">
              <a:buFont typeface="Arial" charset="0"/>
              <a:buChar char="•"/>
            </a:pPr>
            <a:r>
              <a:rPr lang="en-US" sz="3050" b="1" dirty="0" smtClean="0">
                <a:solidFill>
                  <a:srgbClr val="0070C0"/>
                </a:solidFill>
              </a:rPr>
              <a:t>For “Listed Co &amp; prescribed class of companies </a:t>
            </a:r>
            <a:r>
              <a:rPr lang="en-US" sz="3050" dirty="0" smtClean="0">
                <a:solidFill>
                  <a:srgbClr val="00B050"/>
                </a:solidFill>
              </a:rPr>
              <a:t>(under consideration</a:t>
            </a:r>
            <a:r>
              <a:rPr lang="en-US" sz="3050" b="1" dirty="0" smtClean="0">
                <a:solidFill>
                  <a:srgbClr val="0070C0"/>
                </a:solidFill>
              </a:rPr>
              <a:t>)” – Compulsory</a:t>
            </a:r>
            <a:r>
              <a:rPr lang="en-US" sz="3050" dirty="0" smtClean="0"/>
              <a:t> </a:t>
            </a:r>
            <a:r>
              <a:rPr lang="en-US" sz="3050" dirty="0" smtClean="0">
                <a:solidFill>
                  <a:srgbClr val="FF0000"/>
                </a:solidFill>
              </a:rPr>
              <a:t>rotation in 5 years </a:t>
            </a:r>
            <a:r>
              <a:rPr lang="en-US" sz="3050" b="1" dirty="0" smtClean="0">
                <a:solidFill>
                  <a:srgbClr val="0070C0"/>
                </a:solidFill>
              </a:rPr>
              <a:t>(individual)/ </a:t>
            </a:r>
            <a:r>
              <a:rPr lang="en-US" sz="3050" dirty="0" smtClean="0">
                <a:solidFill>
                  <a:srgbClr val="FF0000"/>
                </a:solidFill>
              </a:rPr>
              <a:t>10 years (firm)</a:t>
            </a:r>
          </a:p>
          <a:p>
            <a:pPr algn="just">
              <a:buFont typeface="Arial" charset="0"/>
              <a:buChar char="•"/>
            </a:pPr>
            <a:r>
              <a:rPr lang="en-US" sz="3050" b="1" dirty="0" smtClean="0">
                <a:solidFill>
                  <a:srgbClr val="0070C0"/>
                </a:solidFill>
              </a:rPr>
              <a:t>In addition to </a:t>
            </a:r>
            <a:r>
              <a:rPr lang="en-US" sz="3050" dirty="0" smtClean="0">
                <a:solidFill>
                  <a:srgbClr val="FF0000"/>
                </a:solidFill>
              </a:rPr>
              <a:t>accounting standards, auditing standards</a:t>
            </a:r>
            <a:r>
              <a:rPr lang="en-US" sz="3050" dirty="0" smtClean="0"/>
              <a:t> </a:t>
            </a:r>
            <a:r>
              <a:rPr lang="en-US" sz="3050" b="1" dirty="0" smtClean="0">
                <a:solidFill>
                  <a:srgbClr val="0070C0"/>
                </a:solidFill>
              </a:rPr>
              <a:t>also being made compulsory</a:t>
            </a:r>
          </a:p>
          <a:p>
            <a:pPr algn="just">
              <a:buFont typeface="Arial" charset="0"/>
              <a:buChar char="•"/>
            </a:pPr>
            <a:r>
              <a:rPr lang="en-US" sz="3050" b="1" dirty="0" smtClean="0">
                <a:solidFill>
                  <a:srgbClr val="0070C0"/>
                </a:solidFill>
              </a:rPr>
              <a:t>Casual vacancy caused due to </a:t>
            </a:r>
            <a:r>
              <a:rPr lang="en-US" sz="3050" dirty="0" smtClean="0">
                <a:solidFill>
                  <a:srgbClr val="FF0000"/>
                </a:solidFill>
              </a:rPr>
              <a:t>resignation</a:t>
            </a:r>
            <a:r>
              <a:rPr lang="en-US" sz="3050" b="1" dirty="0" smtClean="0">
                <a:solidFill>
                  <a:srgbClr val="0070C0"/>
                </a:solidFill>
              </a:rPr>
              <a:t>- to be filled in 3 months by general body</a:t>
            </a:r>
          </a:p>
          <a:p>
            <a:pPr algn="just">
              <a:buFont typeface="Arial" charset="0"/>
              <a:buChar char="•"/>
            </a:pPr>
            <a:r>
              <a:rPr lang="en-US" sz="2800" b="1" dirty="0" smtClean="0">
                <a:solidFill>
                  <a:srgbClr val="0070C0"/>
                </a:solidFill>
              </a:rPr>
              <a:t>Errant auditor-removed and may not be allowed to become auditor of </a:t>
            </a:r>
            <a:r>
              <a:rPr lang="en-US" sz="2800" dirty="0" smtClean="0">
                <a:solidFill>
                  <a:srgbClr val="FF0000"/>
                </a:solidFill>
              </a:rPr>
              <a:t>other Companies</a:t>
            </a:r>
            <a:r>
              <a:rPr lang="en-US" sz="2800" dirty="0" smtClean="0"/>
              <a:t> </a:t>
            </a:r>
            <a:r>
              <a:rPr lang="en-US" sz="2800" b="1" dirty="0" smtClean="0">
                <a:solidFill>
                  <a:srgbClr val="0070C0"/>
                </a:solidFill>
              </a:rPr>
              <a:t>also for 5 years.</a:t>
            </a:r>
            <a:endParaRPr lang="en-US" sz="2800" b="1" dirty="0">
              <a:solidFill>
                <a:srgbClr val="0070C0"/>
              </a:solidFill>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APPOINTMENT OF FIRST AUDITORS IN CASE OF COMPANIES OTHER THAN GOVT. CO. [SEC 139(6)]</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371600"/>
            <a:ext cx="9067800" cy="5486400"/>
          </a:xfrm>
        </p:spPr>
        <p:txBody>
          <a:bodyPr>
            <a:noAutofit/>
          </a:bodyPr>
          <a:lstStyle/>
          <a:p>
            <a:pPr lvl="0"/>
            <a:r>
              <a:rPr lang="en-US" sz="3050" b="1" u="sng" dirty="0" smtClean="0">
                <a:solidFill>
                  <a:srgbClr val="0070C0"/>
                </a:solidFill>
              </a:rPr>
              <a:t>Appointment </a:t>
            </a:r>
            <a:r>
              <a:rPr lang="en-US" sz="3050" b="1" u="sng" dirty="0">
                <a:solidFill>
                  <a:srgbClr val="0070C0"/>
                </a:solidFill>
              </a:rPr>
              <a:t>by Board: </a:t>
            </a:r>
            <a:r>
              <a:rPr lang="en-US" sz="3050" b="1" dirty="0" smtClean="0">
                <a:solidFill>
                  <a:srgbClr val="0070C0"/>
                </a:solidFill>
              </a:rPr>
              <a:t>within </a:t>
            </a:r>
            <a:r>
              <a:rPr lang="en-US" sz="3050" dirty="0">
                <a:solidFill>
                  <a:srgbClr val="FF0000"/>
                </a:solidFill>
              </a:rPr>
              <a:t>1 month </a:t>
            </a:r>
            <a:r>
              <a:rPr lang="en-US" sz="3050" b="1" dirty="0">
                <a:solidFill>
                  <a:srgbClr val="0070C0"/>
                </a:solidFill>
              </a:rPr>
              <a:t>of the </a:t>
            </a:r>
            <a:r>
              <a:rPr lang="en-US" sz="3050" dirty="0">
                <a:solidFill>
                  <a:srgbClr val="FF0000"/>
                </a:solidFill>
              </a:rPr>
              <a:t>date of </a:t>
            </a:r>
            <a:r>
              <a:rPr lang="en-US" sz="3050" dirty="0" smtClean="0">
                <a:solidFill>
                  <a:srgbClr val="FF0000"/>
                </a:solidFill>
              </a:rPr>
              <a:t>registration</a:t>
            </a:r>
            <a:r>
              <a:rPr lang="en-US" sz="3050" dirty="0" smtClean="0"/>
              <a:t>.</a:t>
            </a:r>
          </a:p>
          <a:p>
            <a:pPr lvl="0"/>
            <a:r>
              <a:rPr lang="en-US" sz="3050" b="1" u="sng" dirty="0" smtClean="0">
                <a:solidFill>
                  <a:srgbClr val="0070C0"/>
                </a:solidFill>
              </a:rPr>
              <a:t>Appointment </a:t>
            </a:r>
            <a:r>
              <a:rPr lang="en-US" sz="3050" b="1" u="sng" dirty="0">
                <a:solidFill>
                  <a:srgbClr val="0070C0"/>
                </a:solidFill>
              </a:rPr>
              <a:t>in </a:t>
            </a:r>
            <a:r>
              <a:rPr lang="en-US" sz="3050" u="sng" dirty="0" smtClean="0">
                <a:solidFill>
                  <a:srgbClr val="FF0000"/>
                </a:solidFill>
              </a:rPr>
              <a:t>EGM within 90 days</a:t>
            </a:r>
            <a:r>
              <a:rPr lang="en-US" sz="3050" dirty="0" smtClean="0"/>
              <a:t> </a:t>
            </a:r>
            <a:r>
              <a:rPr lang="en-US" sz="3050" b="1" dirty="0" smtClean="0">
                <a:solidFill>
                  <a:srgbClr val="0070C0"/>
                </a:solidFill>
              </a:rPr>
              <a:t>: On </a:t>
            </a:r>
            <a:r>
              <a:rPr lang="en-US" sz="3050" b="1" dirty="0">
                <a:solidFill>
                  <a:srgbClr val="0070C0"/>
                </a:solidFill>
              </a:rPr>
              <a:t>failure of </a:t>
            </a:r>
            <a:r>
              <a:rPr lang="en-US" sz="3050" b="1" dirty="0" smtClean="0">
                <a:solidFill>
                  <a:srgbClr val="0070C0"/>
                </a:solidFill>
              </a:rPr>
              <a:t>Board, Co. shall inform the members, who shall appoint at EGM.</a:t>
            </a:r>
          </a:p>
          <a:p>
            <a:pPr lvl="0">
              <a:buNone/>
            </a:pPr>
            <a:r>
              <a:rPr lang="en-US" sz="3050" b="1" dirty="0" smtClean="0">
                <a:solidFill>
                  <a:srgbClr val="0070C0"/>
                </a:solidFill>
              </a:rPr>
              <a:t> </a:t>
            </a:r>
          </a:p>
          <a:p>
            <a:pPr lvl="0"/>
            <a:r>
              <a:rPr lang="en-US" sz="3050" b="1" u="sng" dirty="0" smtClean="0">
                <a:solidFill>
                  <a:srgbClr val="0070C0"/>
                </a:solidFill>
              </a:rPr>
              <a:t>Tenure </a:t>
            </a:r>
            <a:r>
              <a:rPr lang="en-US" sz="3050" b="1" u="sng" dirty="0">
                <a:solidFill>
                  <a:srgbClr val="0070C0"/>
                </a:solidFill>
              </a:rPr>
              <a:t>of office</a:t>
            </a:r>
            <a:r>
              <a:rPr lang="en-US" sz="3050" b="1" dirty="0">
                <a:solidFill>
                  <a:srgbClr val="0070C0"/>
                </a:solidFill>
              </a:rPr>
              <a:t>: </a:t>
            </a:r>
            <a:r>
              <a:rPr lang="en-US" sz="3050" b="1" dirty="0" smtClean="0">
                <a:solidFill>
                  <a:srgbClr val="0070C0"/>
                </a:solidFill>
              </a:rPr>
              <a:t>Till </a:t>
            </a:r>
            <a:r>
              <a:rPr lang="en-US" sz="3050" b="1" dirty="0">
                <a:solidFill>
                  <a:srgbClr val="0070C0"/>
                </a:solidFill>
              </a:rPr>
              <a:t>the conclusion of the first </a:t>
            </a:r>
            <a:r>
              <a:rPr lang="en-US" sz="3050" b="1" dirty="0" smtClean="0">
                <a:solidFill>
                  <a:srgbClr val="0070C0"/>
                </a:solidFill>
              </a:rPr>
              <a:t>AGM.</a:t>
            </a:r>
          </a:p>
          <a:p>
            <a:pPr lvl="0"/>
            <a:endParaRPr lang="en-US" sz="3050" b="1" dirty="0">
              <a:solidFill>
                <a:srgbClr val="0070C0"/>
              </a:solidFill>
            </a:endParaRPr>
          </a:p>
          <a:p>
            <a:pPr lvl="0"/>
            <a:r>
              <a:rPr lang="en-US" sz="3050" b="1" u="sng" dirty="0">
                <a:solidFill>
                  <a:srgbClr val="0070C0"/>
                </a:solidFill>
              </a:rPr>
              <a:t>No notice of appointment </a:t>
            </a:r>
            <a:r>
              <a:rPr lang="en-US" sz="3050" b="1" u="sng" dirty="0" smtClean="0">
                <a:solidFill>
                  <a:srgbClr val="0070C0"/>
                </a:solidFill>
              </a:rPr>
              <a:t>to ROC</a:t>
            </a:r>
            <a:endParaRPr lang="en-US" sz="3050" b="1" dirty="0">
              <a:solidFill>
                <a:srgbClr val="0070C0"/>
              </a:solidFill>
            </a:endParaRPr>
          </a:p>
          <a:p>
            <a:endParaRPr lang="en-US" sz="3050"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219200"/>
            <a:ext cx="8991600" cy="5867400"/>
          </a:xfrm>
        </p:spPr>
        <p:txBody>
          <a:bodyPr>
            <a:normAutofit/>
          </a:bodyPr>
          <a:lstStyle/>
          <a:p>
            <a:pPr lvl="0" algn="just"/>
            <a:r>
              <a:rPr lang="en-US" sz="3050" b="1" u="sng" dirty="0" smtClean="0">
                <a:solidFill>
                  <a:srgbClr val="0070C0"/>
                </a:solidFill>
              </a:rPr>
              <a:t>Appointment at 1</a:t>
            </a:r>
            <a:r>
              <a:rPr lang="en-US" sz="3050" b="1" u="sng" baseline="30000" dirty="0" smtClean="0">
                <a:solidFill>
                  <a:srgbClr val="0070C0"/>
                </a:solidFill>
              </a:rPr>
              <a:t>st</a:t>
            </a:r>
            <a:r>
              <a:rPr lang="en-US" sz="3050" b="1" u="sng" dirty="0" smtClean="0">
                <a:solidFill>
                  <a:srgbClr val="0070C0"/>
                </a:solidFill>
              </a:rPr>
              <a:t> AGM</a:t>
            </a:r>
            <a:r>
              <a:rPr lang="en-US" sz="3050" b="1" u="sng" dirty="0">
                <a:solidFill>
                  <a:srgbClr val="0070C0"/>
                </a:solidFill>
              </a:rPr>
              <a:t>:</a:t>
            </a:r>
            <a:r>
              <a:rPr lang="en-US" sz="3050" b="1" dirty="0">
                <a:solidFill>
                  <a:srgbClr val="0070C0"/>
                </a:solidFill>
              </a:rPr>
              <a:t> Every </a:t>
            </a:r>
            <a:r>
              <a:rPr lang="en-US" sz="3050" b="1" dirty="0" smtClean="0">
                <a:solidFill>
                  <a:srgbClr val="0070C0"/>
                </a:solidFill>
              </a:rPr>
              <a:t>company </a:t>
            </a:r>
            <a:r>
              <a:rPr lang="en-US" sz="3050" b="1" dirty="0">
                <a:solidFill>
                  <a:srgbClr val="0070C0"/>
                </a:solidFill>
              </a:rPr>
              <a:t>shall, at the first </a:t>
            </a:r>
            <a:r>
              <a:rPr lang="en-US" sz="3050" b="1" dirty="0" smtClean="0">
                <a:solidFill>
                  <a:srgbClr val="0070C0"/>
                </a:solidFill>
              </a:rPr>
              <a:t>AGM, </a:t>
            </a:r>
            <a:r>
              <a:rPr lang="en-US" sz="3050" b="1" dirty="0">
                <a:solidFill>
                  <a:srgbClr val="0070C0"/>
                </a:solidFill>
              </a:rPr>
              <a:t>appoint an individual or a firm as an auditor.</a:t>
            </a:r>
          </a:p>
          <a:p>
            <a:pPr lvl="0" algn="just">
              <a:buNone/>
            </a:pPr>
            <a:endParaRPr lang="en-US" sz="3050" b="1" u="sng" dirty="0" smtClean="0">
              <a:solidFill>
                <a:srgbClr val="0070C0"/>
              </a:solidFill>
            </a:endParaRPr>
          </a:p>
          <a:p>
            <a:pPr lvl="0" algn="just"/>
            <a:r>
              <a:rPr lang="en-US" sz="3050" b="1" u="sng" dirty="0" smtClean="0">
                <a:solidFill>
                  <a:srgbClr val="0070C0"/>
                </a:solidFill>
              </a:rPr>
              <a:t>Tenure </a:t>
            </a:r>
            <a:r>
              <a:rPr lang="en-US" sz="3050" b="1" u="sng" dirty="0">
                <a:solidFill>
                  <a:srgbClr val="0070C0"/>
                </a:solidFill>
              </a:rPr>
              <a:t>of office:</a:t>
            </a:r>
            <a:r>
              <a:rPr lang="en-US" sz="3050" b="1" dirty="0">
                <a:solidFill>
                  <a:srgbClr val="0070C0"/>
                </a:solidFill>
              </a:rPr>
              <a:t>  </a:t>
            </a:r>
            <a:r>
              <a:rPr lang="en-US" sz="3050" dirty="0" smtClean="0">
                <a:solidFill>
                  <a:srgbClr val="FF0000"/>
                </a:solidFill>
              </a:rPr>
              <a:t>Till </a:t>
            </a:r>
            <a:r>
              <a:rPr lang="en-US" sz="3050" dirty="0">
                <a:solidFill>
                  <a:srgbClr val="FF0000"/>
                </a:solidFill>
              </a:rPr>
              <a:t>the conclusion of </a:t>
            </a:r>
            <a:r>
              <a:rPr lang="en-US" sz="3050" dirty="0" smtClean="0">
                <a:solidFill>
                  <a:srgbClr val="FF0000"/>
                </a:solidFill>
              </a:rPr>
              <a:t>6</a:t>
            </a:r>
            <a:r>
              <a:rPr lang="en-US" sz="3050" baseline="30000" dirty="0" smtClean="0">
                <a:solidFill>
                  <a:srgbClr val="FF0000"/>
                </a:solidFill>
              </a:rPr>
              <a:t>th</a:t>
            </a:r>
            <a:r>
              <a:rPr lang="en-US" sz="3050" dirty="0" smtClean="0">
                <a:solidFill>
                  <a:srgbClr val="FF0000"/>
                </a:solidFill>
              </a:rPr>
              <a:t> AGM </a:t>
            </a:r>
            <a:r>
              <a:rPr lang="en-US" sz="3050" b="1" dirty="0" smtClean="0">
                <a:solidFill>
                  <a:srgbClr val="0070C0"/>
                </a:solidFill>
              </a:rPr>
              <a:t>and thereafter till the conclusion of every 6</a:t>
            </a:r>
            <a:r>
              <a:rPr lang="en-US" sz="3050" b="1" baseline="30000" dirty="0" smtClean="0">
                <a:solidFill>
                  <a:srgbClr val="0070C0"/>
                </a:solidFill>
              </a:rPr>
              <a:t>th</a:t>
            </a:r>
            <a:r>
              <a:rPr lang="en-US" sz="3050" b="1" dirty="0" smtClean="0">
                <a:solidFill>
                  <a:srgbClr val="0070C0"/>
                </a:solidFill>
              </a:rPr>
              <a:t> meeting. </a:t>
            </a:r>
            <a:endParaRPr lang="en-US" sz="3050" b="1" dirty="0">
              <a:solidFill>
                <a:srgbClr val="0070C0"/>
              </a:solidFill>
            </a:endParaRPr>
          </a:p>
          <a:p>
            <a:pPr lvl="0" algn="just"/>
            <a:endParaRPr lang="en-US" sz="3050" b="1" u="sng" dirty="0" smtClean="0">
              <a:solidFill>
                <a:srgbClr val="0070C0"/>
              </a:solidFill>
            </a:endParaRPr>
          </a:p>
          <a:p>
            <a:pPr lvl="0" algn="just"/>
            <a:r>
              <a:rPr lang="en-US" sz="3050" b="1" u="sng" dirty="0" smtClean="0">
                <a:solidFill>
                  <a:srgbClr val="0070C0"/>
                </a:solidFill>
              </a:rPr>
              <a:t>Ratification</a:t>
            </a:r>
            <a:r>
              <a:rPr lang="en-US" sz="3050" b="1" u="sng" dirty="0">
                <a:solidFill>
                  <a:srgbClr val="0070C0"/>
                </a:solidFill>
              </a:rPr>
              <a:t>: </a:t>
            </a:r>
            <a:r>
              <a:rPr lang="en-US" sz="3050" b="1" dirty="0">
                <a:solidFill>
                  <a:srgbClr val="0070C0"/>
                </a:solidFill>
              </a:rPr>
              <a:t> The </a:t>
            </a:r>
            <a:r>
              <a:rPr lang="en-US" sz="3050" b="1" dirty="0" smtClean="0">
                <a:solidFill>
                  <a:srgbClr val="0070C0"/>
                </a:solidFill>
              </a:rPr>
              <a:t>Company </a:t>
            </a:r>
            <a:r>
              <a:rPr lang="en-US" sz="3050" b="1" dirty="0">
                <a:solidFill>
                  <a:srgbClr val="0070C0"/>
                </a:solidFill>
              </a:rPr>
              <a:t>shall place the matter relating to such appointment of ratification by member at </a:t>
            </a:r>
            <a:r>
              <a:rPr lang="en-US" sz="3050" dirty="0">
                <a:solidFill>
                  <a:srgbClr val="FF0000"/>
                </a:solidFill>
              </a:rPr>
              <a:t>every Annual General Meeting. </a:t>
            </a:r>
          </a:p>
        </p:txBody>
      </p:sp>
      <p:sp>
        <p:nvSpPr>
          <p:cNvPr id="4" name="Title 1"/>
          <p:cNvSpPr txBox="1">
            <a:spLocks/>
          </p:cNvSpPr>
          <p:nvPr/>
        </p:nvSpPr>
        <p:spPr>
          <a:xfrm>
            <a:off x="0" y="0"/>
            <a:ext cx="91440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Algerian" pitchFamily="82" charset="0"/>
                <a:ea typeface="+mj-ea"/>
                <a:cs typeface="+mj-cs"/>
              </a:rPr>
              <a:t>APPOINTMENT OF  subsequent AUDITORS [SEC 139(1)]</a:t>
            </a:r>
            <a:endParaRPr kumimoji="0" lang="en-US" sz="3000" b="0" i="0" u="none" strike="noStrike" kern="1200" cap="none" spc="0" normalizeH="0" baseline="0" noProof="0" dirty="0" smtClean="0">
              <a:ln>
                <a:noFill/>
              </a:ln>
              <a:solidFill>
                <a:srgbClr val="00B0F0"/>
              </a:solidFill>
              <a:effectLst/>
              <a:uLnTx/>
              <a:uFillTx/>
              <a:latin typeface="Algerian" pitchFamily="82" charset="0"/>
              <a:ea typeface="+mj-ea"/>
              <a:cs typeface="+mj-cs"/>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APPOINTMENT OF subs.  AUDITORS [SEC 139(1)]</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036637"/>
            <a:ext cx="8991600" cy="5821363"/>
          </a:xfrm>
        </p:spPr>
        <p:txBody>
          <a:bodyPr>
            <a:noAutofit/>
          </a:bodyPr>
          <a:lstStyle/>
          <a:p>
            <a:pPr lvl="0" algn="just"/>
            <a:r>
              <a:rPr lang="en-US" sz="2800" u="sng" dirty="0" smtClean="0">
                <a:solidFill>
                  <a:srgbClr val="FF0000"/>
                </a:solidFill>
              </a:rPr>
              <a:t>Written consent</a:t>
            </a:r>
            <a:r>
              <a:rPr lang="en-US" sz="2800" b="1" dirty="0" smtClean="0">
                <a:solidFill>
                  <a:srgbClr val="0070C0"/>
                </a:solidFill>
              </a:rPr>
              <a:t>: Before such appointment is made, the written consent of the auditor to such appointment shall be obtained from the auditor.</a:t>
            </a:r>
          </a:p>
          <a:p>
            <a:pPr lvl="0" algn="just"/>
            <a:r>
              <a:rPr lang="en-US" sz="2800" u="sng" dirty="0" smtClean="0">
                <a:solidFill>
                  <a:srgbClr val="FF0000"/>
                </a:solidFill>
              </a:rPr>
              <a:t>Certificate</a:t>
            </a:r>
            <a:r>
              <a:rPr lang="en-US" sz="2800" dirty="0" smtClean="0"/>
              <a:t>: </a:t>
            </a:r>
            <a:r>
              <a:rPr lang="en-US" sz="2800" b="1" dirty="0" smtClean="0">
                <a:solidFill>
                  <a:srgbClr val="0070C0"/>
                </a:solidFill>
              </a:rPr>
              <a:t>A certificate from him or it that the appointment, if made, shall be </a:t>
            </a:r>
            <a:r>
              <a:rPr lang="en-US" sz="2800" dirty="0" smtClean="0">
                <a:solidFill>
                  <a:srgbClr val="00B050"/>
                </a:solidFill>
              </a:rPr>
              <a:t>in accordance with the conditions</a:t>
            </a:r>
            <a:r>
              <a:rPr lang="en-US" sz="2800" dirty="0" smtClean="0"/>
              <a:t> </a:t>
            </a:r>
            <a:r>
              <a:rPr lang="en-US" sz="2800" b="1" dirty="0" smtClean="0">
                <a:solidFill>
                  <a:srgbClr val="0070C0"/>
                </a:solidFill>
              </a:rPr>
              <a:t>as may be prescribed, shall be obtained from the auditor. The certificate shall also indicate whether the auditor satisfies the criteria provided in section 141.</a:t>
            </a:r>
          </a:p>
          <a:p>
            <a:pPr lvl="0" algn="just"/>
            <a:r>
              <a:rPr lang="en-US" sz="2800" u="sng" dirty="0" smtClean="0">
                <a:solidFill>
                  <a:srgbClr val="FF0000"/>
                </a:solidFill>
              </a:rPr>
              <a:t>Notice of appointment</a:t>
            </a:r>
            <a:r>
              <a:rPr lang="en-US" sz="2800" dirty="0" smtClean="0"/>
              <a:t>: </a:t>
            </a:r>
            <a:r>
              <a:rPr lang="en-US" sz="2800" b="1" dirty="0" smtClean="0">
                <a:solidFill>
                  <a:srgbClr val="0070C0"/>
                </a:solidFill>
              </a:rPr>
              <a:t>The Company shall inform the auditor concerned of his or its appointment, and also file a notice of such appointment with the Registrar within </a:t>
            </a:r>
            <a:r>
              <a:rPr lang="en-US" sz="2800" dirty="0" smtClean="0">
                <a:solidFill>
                  <a:srgbClr val="FF0000"/>
                </a:solidFill>
              </a:rPr>
              <a:t>15 days </a:t>
            </a:r>
            <a:r>
              <a:rPr lang="en-US" sz="2800" b="1" dirty="0" smtClean="0">
                <a:solidFill>
                  <a:srgbClr val="0070C0"/>
                </a:solidFill>
              </a:rPr>
              <a:t>of the meeting in which the auditor is appointed.</a:t>
            </a:r>
            <a:endParaRPr lang="en-US" sz="2800" b="1" dirty="0">
              <a:solidFill>
                <a:srgbClr val="0070C0"/>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CONDITIONS FOR APPOINTMENT(rule 10.2)</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0" y="1219200"/>
            <a:ext cx="8991600" cy="5638800"/>
          </a:xfrm>
        </p:spPr>
        <p:txBody>
          <a:bodyPr>
            <a:normAutofit/>
          </a:bodyPr>
          <a:lstStyle/>
          <a:p>
            <a:pPr algn="just"/>
            <a:r>
              <a:rPr lang="en-US" sz="3000" dirty="0" smtClean="0">
                <a:solidFill>
                  <a:srgbClr val="00B050"/>
                </a:solidFill>
              </a:rPr>
              <a:t>Rule 10.2:</a:t>
            </a:r>
            <a:r>
              <a:rPr lang="en-US" sz="3000" dirty="0" smtClean="0"/>
              <a:t> </a:t>
            </a:r>
            <a:r>
              <a:rPr lang="en-US" sz="3000" b="1" dirty="0" smtClean="0">
                <a:solidFill>
                  <a:srgbClr val="0070C0"/>
                </a:solidFill>
              </a:rPr>
              <a:t>For the purposes of the second proviso to sub-section (1) of section 139, the proposed appointee shall submit a</a:t>
            </a:r>
            <a:r>
              <a:rPr lang="en-US" sz="3000" dirty="0" smtClean="0"/>
              <a:t> </a:t>
            </a:r>
            <a:r>
              <a:rPr lang="en-US" sz="3000" dirty="0" smtClean="0">
                <a:solidFill>
                  <a:srgbClr val="FF0000"/>
                </a:solidFill>
              </a:rPr>
              <a:t>certificate</a:t>
            </a:r>
            <a:r>
              <a:rPr lang="en-US" sz="3000" dirty="0" smtClean="0"/>
              <a:t> </a:t>
            </a:r>
            <a:r>
              <a:rPr lang="en-US" sz="3000" b="1" dirty="0" smtClean="0">
                <a:solidFill>
                  <a:srgbClr val="0070C0"/>
                </a:solidFill>
              </a:rPr>
              <a:t>that </a:t>
            </a:r>
          </a:p>
          <a:p>
            <a:pPr algn="just"/>
            <a:r>
              <a:rPr lang="en-US" sz="3000" b="1" dirty="0" smtClean="0">
                <a:solidFill>
                  <a:srgbClr val="0070C0"/>
                </a:solidFill>
              </a:rPr>
              <a:t>(1) He or it is </a:t>
            </a:r>
            <a:r>
              <a:rPr lang="en-US" sz="3000" dirty="0" smtClean="0">
                <a:solidFill>
                  <a:srgbClr val="FF0000"/>
                </a:solidFill>
              </a:rPr>
              <a:t>eligible</a:t>
            </a:r>
            <a:r>
              <a:rPr lang="en-US" sz="3000" dirty="0" smtClean="0"/>
              <a:t> </a:t>
            </a:r>
            <a:r>
              <a:rPr lang="en-US" sz="3000" b="1" dirty="0" smtClean="0">
                <a:solidFill>
                  <a:srgbClr val="0070C0"/>
                </a:solidFill>
              </a:rPr>
              <a:t>for appointment and is not disqualified for appointment under the Act, the Chartered Accountants Act, 1949 and Rules and Regulations made therein </a:t>
            </a:r>
          </a:p>
          <a:p>
            <a:pPr algn="just"/>
            <a:r>
              <a:rPr lang="en-US" sz="3000" dirty="0" smtClean="0"/>
              <a:t>(2) </a:t>
            </a:r>
            <a:r>
              <a:rPr lang="en-US" sz="3000" dirty="0" smtClean="0">
                <a:solidFill>
                  <a:srgbClr val="FF0000"/>
                </a:solidFill>
              </a:rPr>
              <a:t>The proposed appointment is within the term allowed under the Act</a:t>
            </a:r>
          </a:p>
          <a:p>
            <a:pPr algn="just"/>
            <a:r>
              <a:rPr lang="en-US" sz="3000" dirty="0" smtClean="0"/>
              <a:t>(3) </a:t>
            </a:r>
            <a:r>
              <a:rPr lang="en-US" sz="3000" b="1" dirty="0" smtClean="0">
                <a:solidFill>
                  <a:srgbClr val="0070C0"/>
                </a:solidFill>
              </a:rPr>
              <a:t>The proposed appointment is within the limit laid down in the Act</a:t>
            </a:r>
            <a:endParaRPr lang="en-US" sz="3000" b="1" dirty="0">
              <a:solidFill>
                <a:srgbClr val="0070C0"/>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INTIMATION OF APPOINTMENT to roc </a:t>
            </a:r>
          </a:p>
        </p:txBody>
      </p:sp>
      <p:sp>
        <p:nvSpPr>
          <p:cNvPr id="40963" name="Text Placeholder 3"/>
          <p:cNvSpPr>
            <a:spLocks noGrp="1"/>
          </p:cNvSpPr>
          <p:nvPr>
            <p:ph type="body" idx="1"/>
          </p:nvPr>
        </p:nvSpPr>
        <p:spPr>
          <a:xfrm>
            <a:off x="914400" y="928688"/>
            <a:ext cx="3582988" cy="658812"/>
          </a:xfrm>
        </p:spPr>
        <p:txBody>
          <a:bodyPr>
            <a:noAutofit/>
          </a:bodyPr>
          <a:lstStyle/>
          <a:p>
            <a:r>
              <a:rPr lang="en-US" sz="2800" dirty="0" smtClean="0">
                <a:solidFill>
                  <a:srgbClr val="FF0000"/>
                </a:solidFill>
              </a:rPr>
              <a:t>COMPANIES ACT, 1956</a:t>
            </a:r>
          </a:p>
        </p:txBody>
      </p:sp>
      <p:sp>
        <p:nvSpPr>
          <p:cNvPr id="40965" name="Content Placeholder 4"/>
          <p:cNvSpPr>
            <a:spLocks noGrp="1"/>
          </p:cNvSpPr>
          <p:nvPr>
            <p:ph sz="half" idx="2"/>
          </p:nvPr>
        </p:nvSpPr>
        <p:spPr>
          <a:xfrm>
            <a:off x="152400" y="1641474"/>
            <a:ext cx="4344988" cy="4987925"/>
          </a:xfrm>
        </p:spPr>
        <p:txBody>
          <a:bodyPr>
            <a:noAutofit/>
          </a:bodyPr>
          <a:lstStyle/>
          <a:p>
            <a:pPr algn="just"/>
            <a:r>
              <a:rPr lang="en-US" sz="2600" b="1" dirty="0" smtClean="0">
                <a:solidFill>
                  <a:srgbClr val="0070C0"/>
                </a:solidFill>
              </a:rPr>
              <a:t>Within</a:t>
            </a:r>
            <a:r>
              <a:rPr lang="en-US" sz="2600" dirty="0" smtClean="0"/>
              <a:t> </a:t>
            </a:r>
            <a:r>
              <a:rPr lang="en-US" sz="2600" dirty="0" smtClean="0">
                <a:solidFill>
                  <a:srgbClr val="FF0000"/>
                </a:solidFill>
              </a:rPr>
              <a:t>7 days </a:t>
            </a:r>
            <a:r>
              <a:rPr lang="en-US" sz="2600" b="1" dirty="0" smtClean="0">
                <a:solidFill>
                  <a:srgbClr val="0070C0"/>
                </a:solidFill>
              </a:rPr>
              <a:t>of appointment by the company to the auditor</a:t>
            </a:r>
          </a:p>
          <a:p>
            <a:pPr algn="just">
              <a:buNone/>
            </a:pPr>
            <a:endParaRPr lang="en-US" sz="2600" b="1" dirty="0" smtClean="0">
              <a:solidFill>
                <a:srgbClr val="0070C0"/>
              </a:solidFill>
            </a:endParaRPr>
          </a:p>
          <a:p>
            <a:pPr algn="just"/>
            <a:r>
              <a:rPr lang="en-US" sz="2600" b="1" dirty="0" smtClean="0">
                <a:solidFill>
                  <a:srgbClr val="0070C0"/>
                </a:solidFill>
              </a:rPr>
              <a:t>The auditor shall within </a:t>
            </a:r>
            <a:r>
              <a:rPr lang="en-US" sz="2600" b="1" dirty="0" smtClean="0">
                <a:solidFill>
                  <a:srgbClr val="FF0000"/>
                </a:solidFill>
              </a:rPr>
              <a:t>30 days</a:t>
            </a:r>
            <a:r>
              <a:rPr lang="en-US" sz="2600" b="1" dirty="0" smtClean="0">
                <a:solidFill>
                  <a:srgbClr val="0070C0"/>
                </a:solidFill>
              </a:rPr>
              <a:t> of the receipt of appointment letter, inform the ROC in Form 23B:</a:t>
            </a:r>
          </a:p>
          <a:p>
            <a:pPr algn="just">
              <a:buFont typeface="Wingdings 2" pitchFamily="18" charset="2"/>
              <a:buNone/>
            </a:pPr>
            <a:r>
              <a:rPr lang="en-US" sz="2600" b="1" dirty="0" smtClean="0">
                <a:solidFill>
                  <a:srgbClr val="0070C0"/>
                </a:solidFill>
              </a:rPr>
              <a:t>      a. whether he has accepted</a:t>
            </a:r>
          </a:p>
          <a:p>
            <a:pPr algn="just">
              <a:buFont typeface="Wingdings 2" pitchFamily="18" charset="2"/>
              <a:buNone/>
            </a:pPr>
            <a:r>
              <a:rPr lang="en-US" sz="2600" b="1" dirty="0" smtClean="0">
                <a:solidFill>
                  <a:srgbClr val="0070C0"/>
                </a:solidFill>
              </a:rPr>
              <a:t>      or</a:t>
            </a:r>
          </a:p>
          <a:p>
            <a:pPr algn="just">
              <a:buFont typeface="Wingdings 2" pitchFamily="18" charset="2"/>
              <a:buNone/>
            </a:pPr>
            <a:r>
              <a:rPr lang="en-US" sz="2600" b="1" dirty="0" smtClean="0">
                <a:solidFill>
                  <a:srgbClr val="0070C0"/>
                </a:solidFill>
              </a:rPr>
              <a:t>      b. whether he has refused to accept </a:t>
            </a:r>
          </a:p>
        </p:txBody>
      </p:sp>
      <p:sp>
        <p:nvSpPr>
          <p:cNvPr id="40964" name="Text Placeholder 5"/>
          <p:cNvSpPr>
            <a:spLocks noGrp="1"/>
          </p:cNvSpPr>
          <p:nvPr>
            <p:ph type="body" sz="quarter" idx="3"/>
          </p:nvPr>
        </p:nvSpPr>
        <p:spPr>
          <a:xfrm>
            <a:off x="5105400" y="928689"/>
            <a:ext cx="3581402" cy="654050"/>
          </a:xfrm>
        </p:spPr>
        <p:txBody>
          <a:bodyPr>
            <a:normAutofit/>
          </a:bodyPr>
          <a:lstStyle/>
          <a:p>
            <a:r>
              <a:rPr lang="en-US" sz="2800" dirty="0" smtClean="0">
                <a:solidFill>
                  <a:srgbClr val="FF0000"/>
                </a:solidFill>
              </a:rPr>
              <a:t>COMPANIES ACT, 2013</a:t>
            </a:r>
          </a:p>
        </p:txBody>
      </p:sp>
      <p:sp>
        <p:nvSpPr>
          <p:cNvPr id="40966" name="Content Placeholder 6"/>
          <p:cNvSpPr>
            <a:spLocks noGrp="1"/>
          </p:cNvSpPr>
          <p:nvPr>
            <p:ph sz="quarter" idx="4"/>
          </p:nvPr>
        </p:nvSpPr>
        <p:spPr>
          <a:xfrm>
            <a:off x="4645027" y="1655764"/>
            <a:ext cx="4346573" cy="5049836"/>
          </a:xfrm>
        </p:spPr>
        <p:txBody>
          <a:bodyPr>
            <a:normAutofit/>
          </a:bodyPr>
          <a:lstStyle/>
          <a:p>
            <a:pPr algn="just"/>
            <a:r>
              <a:rPr lang="en-US" sz="2600" b="1" dirty="0" smtClean="0">
                <a:solidFill>
                  <a:srgbClr val="0070C0"/>
                </a:solidFill>
              </a:rPr>
              <a:t>Within </a:t>
            </a:r>
            <a:r>
              <a:rPr lang="en-US" sz="2600" dirty="0" smtClean="0">
                <a:solidFill>
                  <a:srgbClr val="FF0000"/>
                </a:solidFill>
              </a:rPr>
              <a:t>15 days </a:t>
            </a:r>
            <a:r>
              <a:rPr lang="en-US" sz="2600" b="1" dirty="0" smtClean="0">
                <a:solidFill>
                  <a:srgbClr val="0070C0"/>
                </a:solidFill>
              </a:rPr>
              <a:t>of appointment by the </a:t>
            </a:r>
            <a:r>
              <a:rPr lang="en-US" sz="2600" dirty="0" smtClean="0">
                <a:solidFill>
                  <a:srgbClr val="FF0000"/>
                </a:solidFill>
              </a:rPr>
              <a:t>company</a:t>
            </a:r>
            <a:r>
              <a:rPr lang="en-US" sz="2600" dirty="0" smtClean="0"/>
              <a:t> </a:t>
            </a:r>
            <a:r>
              <a:rPr lang="en-US" sz="2600" b="1" dirty="0" smtClean="0">
                <a:solidFill>
                  <a:srgbClr val="0070C0"/>
                </a:solidFill>
              </a:rPr>
              <a:t>to the auditor</a:t>
            </a:r>
          </a:p>
          <a:p>
            <a:pPr algn="just">
              <a:buNone/>
            </a:pPr>
            <a:endParaRPr lang="en-US" sz="2600" dirty="0" smtClean="0"/>
          </a:p>
          <a:p>
            <a:pPr algn="just"/>
            <a:r>
              <a:rPr lang="en-US" sz="2600" b="1" dirty="0" smtClean="0">
                <a:solidFill>
                  <a:srgbClr val="0070C0"/>
                </a:solidFill>
              </a:rPr>
              <a:t>The</a:t>
            </a:r>
            <a:r>
              <a:rPr lang="en-US" sz="2600" dirty="0" smtClean="0"/>
              <a:t> </a:t>
            </a:r>
            <a:r>
              <a:rPr lang="en-US" sz="2600" dirty="0" smtClean="0">
                <a:solidFill>
                  <a:srgbClr val="FF0000"/>
                </a:solidFill>
              </a:rPr>
              <a:t>company</a:t>
            </a:r>
            <a:r>
              <a:rPr lang="en-US" sz="2600" dirty="0" smtClean="0"/>
              <a:t> </a:t>
            </a:r>
            <a:r>
              <a:rPr lang="en-US" sz="2600" b="1" dirty="0" smtClean="0">
                <a:solidFill>
                  <a:srgbClr val="0070C0"/>
                </a:solidFill>
              </a:rPr>
              <a:t>shall within 15 days of appointment, inform the </a:t>
            </a:r>
            <a:r>
              <a:rPr lang="en-US" sz="2600" dirty="0" smtClean="0">
                <a:solidFill>
                  <a:srgbClr val="FF0000"/>
                </a:solidFill>
              </a:rPr>
              <a:t>ROC</a:t>
            </a:r>
            <a:r>
              <a:rPr lang="en-US" sz="2600" dirty="0" smtClean="0"/>
              <a:t> :</a:t>
            </a:r>
          </a:p>
          <a:p>
            <a:pPr algn="just">
              <a:buFont typeface="Wingdings 2" pitchFamily="18" charset="2"/>
              <a:buNone/>
            </a:pPr>
            <a:r>
              <a:rPr lang="en-US" sz="2600" dirty="0" smtClean="0"/>
              <a:t>    </a:t>
            </a:r>
            <a:r>
              <a:rPr lang="en-US" sz="2600" dirty="0" smtClean="0">
                <a:solidFill>
                  <a:srgbClr val="0070C0"/>
                </a:solidFill>
              </a:rPr>
              <a:t>a</a:t>
            </a:r>
            <a:r>
              <a:rPr lang="en-US" sz="2600" b="1" dirty="0" smtClean="0">
                <a:solidFill>
                  <a:srgbClr val="0070C0"/>
                </a:solidFill>
              </a:rPr>
              <a:t>. his acceptance</a:t>
            </a:r>
          </a:p>
          <a:p>
            <a:pPr algn="just">
              <a:buFont typeface="Wingdings 2" pitchFamily="18" charset="2"/>
              <a:buNone/>
            </a:pPr>
            <a:r>
              <a:rPr lang="en-US" sz="2600" dirty="0" smtClean="0"/>
              <a:t>  </a:t>
            </a:r>
            <a:r>
              <a:rPr lang="en-US" sz="2600" dirty="0" smtClean="0">
                <a:solidFill>
                  <a:srgbClr val="0070C0"/>
                </a:solidFill>
              </a:rPr>
              <a:t> (</a:t>
            </a:r>
            <a:r>
              <a:rPr lang="en-US" sz="2600" dirty="0" smtClean="0">
                <a:solidFill>
                  <a:srgbClr val="00B050"/>
                </a:solidFill>
              </a:rPr>
              <a:t>not mentioning rejection</a:t>
            </a:r>
            <a:r>
              <a:rPr lang="en-US" sz="2600" dirty="0" smtClean="0"/>
              <a:t> </a:t>
            </a:r>
            <a:r>
              <a:rPr lang="en-US" sz="2600" b="1" dirty="0" smtClean="0">
                <a:solidFill>
                  <a:srgbClr val="0070C0"/>
                </a:solidFill>
              </a:rPr>
              <a:t>here because the consent letter is taken before)</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ROTATION OF AUDITORS IN LISTED AND SPECIFIED CLASS OF COMPANIES [SEC 139(2)]</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152400" y="1874837"/>
            <a:ext cx="8839200" cy="4525963"/>
          </a:xfrm>
        </p:spPr>
        <p:txBody>
          <a:bodyPr>
            <a:normAutofit/>
          </a:bodyPr>
          <a:lstStyle/>
          <a:p>
            <a:pPr>
              <a:buFont typeface="Arial" charset="0"/>
              <a:buChar char="•"/>
            </a:pPr>
            <a:r>
              <a:rPr lang="en-US" sz="2800" dirty="0" smtClean="0">
                <a:solidFill>
                  <a:srgbClr val="FF0000"/>
                </a:solidFill>
              </a:rPr>
              <a:t>STATUS                                 PERIOD</a:t>
            </a:r>
          </a:p>
          <a:p>
            <a:pPr>
              <a:buFont typeface="Arial" charset="0"/>
              <a:buNone/>
            </a:pPr>
            <a:r>
              <a:rPr lang="en-US" sz="2800" dirty="0" smtClean="0"/>
              <a:t>    </a:t>
            </a:r>
            <a:r>
              <a:rPr lang="en-US" sz="2800" b="1" dirty="0" smtClean="0">
                <a:solidFill>
                  <a:srgbClr val="0070C0"/>
                </a:solidFill>
              </a:rPr>
              <a:t>Individual               1 term of 5 consecutive years </a:t>
            </a:r>
          </a:p>
          <a:p>
            <a:pPr>
              <a:buFont typeface="Arial" charset="0"/>
              <a:buNone/>
            </a:pPr>
            <a:r>
              <a:rPr lang="en-US" sz="2800" b="1" dirty="0" smtClean="0">
                <a:solidFill>
                  <a:srgbClr val="0070C0"/>
                </a:solidFill>
              </a:rPr>
              <a:t>    Audit Firm              2 terms of 5 consecutive years </a:t>
            </a:r>
          </a:p>
          <a:p>
            <a:pPr>
              <a:buFont typeface="Arial" charset="0"/>
              <a:buChar char="•"/>
            </a:pPr>
            <a:endParaRPr lang="en-US" sz="2800" b="1" dirty="0" smtClean="0">
              <a:solidFill>
                <a:srgbClr val="0070C0"/>
              </a:solidFill>
            </a:endParaRPr>
          </a:p>
          <a:p>
            <a:pPr>
              <a:buFont typeface="Arial" charset="0"/>
              <a:buChar char="•"/>
            </a:pPr>
            <a:r>
              <a:rPr lang="en-US" sz="2800" b="1" dirty="0" smtClean="0">
                <a:solidFill>
                  <a:srgbClr val="0070C0"/>
                </a:solidFill>
              </a:rPr>
              <a:t>Cooling  period of 5 years before next appointment</a:t>
            </a:r>
            <a:endParaRPr lang="en-US" sz="2800" b="1" dirty="0">
              <a:solidFill>
                <a:srgbClr val="0070C0"/>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000" b="1" dirty="0" smtClean="0">
                <a:solidFill>
                  <a:srgbClr val="00B0F0"/>
                </a:solidFill>
                <a:latin typeface="Algerian" pitchFamily="82" charset="0"/>
              </a:rPr>
              <a:t>FIRM HAVING COMMON PARTNER INELIGIBLE FOR APPOINTMENT FOR NEXT FIVE YEARS</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 [PROVISO TO SEC. 139(2)]</a:t>
            </a:r>
            <a:endParaRPr lang="en-US" sz="3000" dirty="0">
              <a:solidFill>
                <a:srgbClr val="00B0F0"/>
              </a:solidFill>
              <a:latin typeface="Algerian" pitchFamily="82" charset="0"/>
            </a:endParaRPr>
          </a:p>
        </p:txBody>
      </p:sp>
      <p:sp>
        <p:nvSpPr>
          <p:cNvPr id="4" name="TextBox 3"/>
          <p:cNvSpPr txBox="1"/>
          <p:nvPr/>
        </p:nvSpPr>
        <p:spPr>
          <a:xfrm>
            <a:off x="76200" y="2057400"/>
            <a:ext cx="8991600" cy="3139321"/>
          </a:xfrm>
          <a:prstGeom prst="rect">
            <a:avLst/>
          </a:prstGeom>
          <a:noFill/>
        </p:spPr>
        <p:txBody>
          <a:bodyPr wrap="square" rtlCol="0">
            <a:spAutoFit/>
          </a:bodyPr>
          <a:lstStyle/>
          <a:p>
            <a:pPr algn="just"/>
            <a:r>
              <a:rPr lang="en-US" sz="3300" dirty="0" smtClean="0">
                <a:solidFill>
                  <a:srgbClr val="00B050"/>
                </a:solidFill>
                <a:latin typeface="+mj-lt"/>
              </a:rPr>
              <a:t>As on the date of appointment</a:t>
            </a:r>
            <a:r>
              <a:rPr lang="en-US" sz="3300" dirty="0" smtClean="0">
                <a:latin typeface="+mj-lt"/>
              </a:rPr>
              <a:t>, </a:t>
            </a:r>
            <a:r>
              <a:rPr lang="en-US" sz="3300" b="1" dirty="0" smtClean="0">
                <a:solidFill>
                  <a:srgbClr val="0070C0"/>
                </a:solidFill>
                <a:latin typeface="+mj-lt"/>
              </a:rPr>
              <a:t>no audit firm having a </a:t>
            </a:r>
            <a:r>
              <a:rPr lang="en-US" sz="3300" dirty="0" smtClean="0">
                <a:solidFill>
                  <a:srgbClr val="FF0000"/>
                </a:solidFill>
                <a:latin typeface="+mj-lt"/>
              </a:rPr>
              <a:t>common partner </a:t>
            </a:r>
            <a:r>
              <a:rPr lang="en-US" sz="3300" b="1" dirty="0" smtClean="0">
                <a:solidFill>
                  <a:srgbClr val="0070C0"/>
                </a:solidFill>
                <a:latin typeface="+mj-lt"/>
              </a:rPr>
              <a:t>or partners to the other audit firm, whose tenure has expired in a company immediately preceding financial year, shall be appointed as auditor of the same company for a period of</a:t>
            </a:r>
            <a:r>
              <a:rPr lang="en-US" sz="3300" dirty="0" smtClean="0">
                <a:latin typeface="+mj-lt"/>
              </a:rPr>
              <a:t> </a:t>
            </a:r>
            <a:r>
              <a:rPr lang="en-US" sz="3300" dirty="0" smtClean="0">
                <a:solidFill>
                  <a:srgbClr val="FF0000"/>
                </a:solidFill>
                <a:latin typeface="+mj-lt"/>
              </a:rPr>
              <a:t>5 years.</a:t>
            </a:r>
            <a:endParaRPr lang="en-US" sz="3300" dirty="0">
              <a:latin typeface="+mj-lt"/>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TRANSITION PROVISIONS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[PROVISO TO SEC. 139(2)]</a:t>
            </a:r>
            <a:endParaRPr lang="en-US" sz="3000" dirty="0">
              <a:solidFill>
                <a:srgbClr val="00B0F0"/>
              </a:solidFill>
              <a:latin typeface="Algerian" pitchFamily="82" charset="0"/>
            </a:endParaRPr>
          </a:p>
        </p:txBody>
      </p:sp>
      <p:sp>
        <p:nvSpPr>
          <p:cNvPr id="4" name="TextBox 3"/>
          <p:cNvSpPr txBox="1"/>
          <p:nvPr/>
        </p:nvSpPr>
        <p:spPr>
          <a:xfrm>
            <a:off x="76200" y="2057400"/>
            <a:ext cx="8991600" cy="3139321"/>
          </a:xfrm>
          <a:prstGeom prst="rect">
            <a:avLst/>
          </a:prstGeom>
          <a:noFill/>
        </p:spPr>
        <p:txBody>
          <a:bodyPr wrap="square" rtlCol="0">
            <a:spAutoFit/>
          </a:bodyPr>
          <a:lstStyle/>
          <a:p>
            <a:pPr algn="just"/>
            <a:r>
              <a:rPr lang="en-US" sz="3300" b="1" dirty="0" smtClean="0">
                <a:solidFill>
                  <a:srgbClr val="0070C0"/>
                </a:solidFill>
              </a:rPr>
              <a:t>Every</a:t>
            </a:r>
            <a:r>
              <a:rPr lang="en-US" sz="3300" dirty="0" smtClean="0"/>
              <a:t> </a:t>
            </a:r>
            <a:r>
              <a:rPr lang="en-US" sz="3300" dirty="0" smtClean="0">
                <a:solidFill>
                  <a:srgbClr val="00B050"/>
                </a:solidFill>
              </a:rPr>
              <a:t>company,</a:t>
            </a:r>
            <a:r>
              <a:rPr lang="en-US" sz="3300" dirty="0" smtClean="0"/>
              <a:t> </a:t>
            </a:r>
            <a:r>
              <a:rPr lang="en-US" sz="3300" b="1" dirty="0" smtClean="0">
                <a:solidFill>
                  <a:srgbClr val="0070C0"/>
                </a:solidFill>
              </a:rPr>
              <a:t>existing on or before the commencement of this Act which is required to comply with provisions of this sub-section, company shall comply with the requirements of this sub-section within </a:t>
            </a:r>
            <a:r>
              <a:rPr lang="en-US" sz="3300" b="1" dirty="0" smtClean="0">
                <a:solidFill>
                  <a:srgbClr val="FF0000"/>
                </a:solidFill>
              </a:rPr>
              <a:t>3 years</a:t>
            </a:r>
            <a:r>
              <a:rPr lang="en-US" sz="3300" dirty="0" smtClean="0">
                <a:solidFill>
                  <a:srgbClr val="FF0000"/>
                </a:solidFill>
              </a:rPr>
              <a:t> </a:t>
            </a:r>
            <a:r>
              <a:rPr lang="en-US" sz="3300" b="1" dirty="0" smtClean="0">
                <a:solidFill>
                  <a:srgbClr val="0070C0"/>
                </a:solidFill>
              </a:rPr>
              <a:t>from the date of commencement of this Act.</a:t>
            </a:r>
            <a:endParaRPr lang="en-US" sz="3300" b="1" dirty="0">
              <a:solidFill>
                <a:srgbClr val="0070C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1979</TotalTime>
  <Words>6365</Words>
  <Application>Microsoft Office PowerPoint</Application>
  <PresentationFormat>On-screen Show (4:3)</PresentationFormat>
  <Paragraphs>716</Paragraphs>
  <Slides>117</Slides>
  <Notes>4</Notes>
  <HiddenSlides>0</HiddenSlides>
  <MMClips>0</MMClips>
  <ScaleCrop>false</ScaleCrop>
  <HeadingPairs>
    <vt:vector size="4" baseType="variant">
      <vt:variant>
        <vt:lpstr>Theme</vt:lpstr>
      </vt:variant>
      <vt:variant>
        <vt:i4>1</vt:i4>
      </vt:variant>
      <vt:variant>
        <vt:lpstr>Slide Titles</vt:lpstr>
      </vt:variant>
      <vt:variant>
        <vt:i4>117</vt:i4>
      </vt:variant>
    </vt:vector>
  </HeadingPairs>
  <TitlesOfParts>
    <vt:vector size="118" baseType="lpstr">
      <vt:lpstr>Office Theme</vt:lpstr>
      <vt:lpstr> SEMINAR ON COMPANY LAW  ORGANISED BY DTPA STUDY CIRCLE, ICAI</vt:lpstr>
      <vt:lpstr>COMPANIES ACT, 2013 SOME SELECTED TOPICS</vt:lpstr>
      <vt:lpstr>Companies Act, 1956          Companies Act, 2013</vt:lpstr>
      <vt:lpstr>Relevant provisions</vt:lpstr>
      <vt:lpstr>Sec 185: An Anti-business sec  NO LOAN / SECURITY / GUARANTEE TO DIRECTORS &amp; other PERSONS IN WHOM DIRECTOR IS INTERESTED </vt:lpstr>
      <vt:lpstr>Meaning of the word ‘Indirect’</vt:lpstr>
      <vt:lpstr>Planning</vt:lpstr>
      <vt:lpstr>MEANING OF “TO ANY OTHER PERSON IN  WHOM DIRECTOR IS INTERESTED”</vt:lpstr>
      <vt:lpstr>MEANING OF “TO ANY OTHER PERSON IN  WHOM DIRECTOR IS INTERESTED”</vt:lpstr>
      <vt:lpstr>Planning</vt:lpstr>
      <vt:lpstr>How to rearrange shareholding &amp; Directorship pattern?</vt:lpstr>
      <vt:lpstr>MEANING OF “CONTROL” [Sec. 2(g)]</vt:lpstr>
      <vt:lpstr>EXCEPTIONS</vt:lpstr>
      <vt:lpstr>Ordinary Course of Lending: </vt:lpstr>
      <vt:lpstr>DEFINITION OF LOAN</vt:lpstr>
      <vt:lpstr>ADVANCE NOT COVERED BY SEC 185</vt:lpstr>
      <vt:lpstr>IMPRISONMENT &amp; FINE UPTO 25 LAKHS</vt:lpstr>
      <vt:lpstr>Guarantee covered, not letter of comfort</vt:lpstr>
      <vt:lpstr>LOAN existing on 12 sep: Repay on due dates </vt:lpstr>
      <vt:lpstr>LOAN given after 11th Sept.</vt:lpstr>
      <vt:lpstr>LOAN given  to group companies</vt:lpstr>
      <vt:lpstr>LOAN given by subsidiary to holding co. &amp; Vice versa</vt:lpstr>
      <vt:lpstr>LOAN/security/guarantee  given by holding to subsidiary co. &amp; vice versa</vt:lpstr>
      <vt:lpstr>Rule 10 of chapter XII: Whether Valid ?</vt:lpstr>
      <vt:lpstr>Example</vt:lpstr>
      <vt:lpstr>Rule 10 of chapter XII: Whether Valid ?</vt:lpstr>
      <vt:lpstr>PRIVATE LTD COMPANIES HAVING TURNOVER UPTO 60 LAKHS SHOULD BE CONVERTED TO LLP</vt:lpstr>
      <vt:lpstr>PRIVATE LTD COMPANIES HAVING TURNOVER UPTO 60 LAKHS SHOULD BE CONVERTED TO LLP</vt:lpstr>
      <vt:lpstr>SHOULD PRIVATE LTD COMPANIES BE CONVERTED INTO PUBLIC LTD COMPANIES  ??</vt:lpstr>
      <vt:lpstr>LOAN AND INVESTMENT BY A COMPANY(sec 186)</vt:lpstr>
      <vt:lpstr>LOAN AND INVESTMENT BY A COMPANY(sec 186)</vt:lpstr>
      <vt:lpstr>LOAN AND INVESTMENT BY A COMPANY(sec 186)</vt:lpstr>
      <vt:lpstr>DEFINITION OF “DEPOSIT”  [Sec. 2(31)] UNDER CO Act, 2013</vt:lpstr>
      <vt:lpstr>DEFINITION OF “DEPOSIT”  UNDER deposit Rules, 2014</vt:lpstr>
      <vt:lpstr>DEFINITION OF “DEPOSIT”  UNDER CO Act, 1956[Expl. to Sec. 58A]</vt:lpstr>
      <vt:lpstr>DEFINITION OF “DEPOSIT”  UNDER  Companies (Acceptance of Deposits) Rules, 1975 </vt:lpstr>
      <vt:lpstr>SEC 73: Prohibition on acceptance of deposits from public (Similar to Section 58A of The Companies Act, 1956)</vt:lpstr>
      <vt:lpstr>SEC 73: Prohibition on acceptance of deposits from public (Similar to Section 58A of The Companies Act, 1956)</vt:lpstr>
      <vt:lpstr>SEC 74: Repayment of deposits, etc. accepted before commencement of this Act (New Provision)</vt:lpstr>
      <vt:lpstr>SEC 74: Repayment of deposits, etc. accepted before commencement of this Act (New Provision)</vt:lpstr>
      <vt:lpstr>SEC 76:  Acceptance of deposits from public by certain Companies</vt:lpstr>
      <vt:lpstr>Definition of Eligible co : Chapter V Rule</vt:lpstr>
      <vt:lpstr>Deposit Rules, 2014</vt:lpstr>
      <vt:lpstr>REPORTING OF FRAUD TO CG [Sec. 143 (12)]</vt:lpstr>
      <vt:lpstr>NO DUTY OF CONFIDENTIALITY UNDER THE CA  ACT. [SEC. 143(13)]</vt:lpstr>
      <vt:lpstr>APPLICABLE TO COST &amp; SECRETARIAL AUDITORS (SEC. 143(14)</vt:lpstr>
      <vt:lpstr>PENALTY FOR NOT-REPORTING OF FRAUD</vt:lpstr>
      <vt:lpstr>REPORTING OF MATERIAL FRAUD  [DRAFT RULES 10.10(1)]</vt:lpstr>
      <vt:lpstr>REPORT TO AUDIT COMMITTEE/ BOARD ALSO IN PRESCRIBED FORM [DRAFT RULES 10.10(1)]</vt:lpstr>
      <vt:lpstr>MEANING OF MATERIALITY  [DRAFT RULES 10.10(2)]</vt:lpstr>
      <vt:lpstr>REPORTING OF NON-MATERIAL FRAUD [DRAFT RULES 10.10(3)]</vt:lpstr>
      <vt:lpstr>PENALTY FOR FRAUD (Sec. 447) </vt:lpstr>
      <vt:lpstr>DEFINITION OF FRAUD (Sec. 447)</vt:lpstr>
      <vt:lpstr>SOME ISSUES  RELATING TO  ACCOUNTS</vt:lpstr>
      <vt:lpstr>MEANING OF “FINANCIAL STATEMENT”  [Sec. 2(40)]</vt:lpstr>
      <vt:lpstr>MEANING OF “FINANCIAL STATEMENT” [Sec. 2(41)]</vt:lpstr>
      <vt:lpstr>Requirements of Financial Statement  (Sec. 129)</vt:lpstr>
      <vt:lpstr>Re-opening of accounts on Court’s or Tribunal’s orders (Sec. 130)</vt:lpstr>
      <vt:lpstr>Voluntary revision of FS or Board’s report (Sec. 131)</vt:lpstr>
      <vt:lpstr>Constitution of National Financial Reporting Authority  (Sec. 132)</vt:lpstr>
      <vt:lpstr>CG to prescribe AS (Sec. 133)</vt:lpstr>
      <vt:lpstr>Class of Co’s Which nfra will investigate</vt:lpstr>
      <vt:lpstr>Class of ca firm Which nfra will investigate</vt:lpstr>
      <vt:lpstr>Reference to nfra</vt:lpstr>
      <vt:lpstr>Copy of FS to be filed with Registrar  (Sec. 137)</vt:lpstr>
      <vt:lpstr>Internal Audit (Sec. 138)</vt:lpstr>
      <vt:lpstr>DEPRECIATION Depn = (cost/wdv – residual value)/useful life</vt:lpstr>
      <vt:lpstr>SCHEDULE II (See section 123) USEFUL LIVES TO COMPUTE DEPRECIATION</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SOME ISSUES  RELATING TO  AUDIT &amp; AUDITORS </vt:lpstr>
      <vt:lpstr>Audit &amp; Auditors: Some Amendments</vt:lpstr>
      <vt:lpstr>APPOINTMENT OF FIRST AUDITORS IN CASE OF COMPANIES OTHER THAN GOVT. CO. [SEC 139(6)]</vt:lpstr>
      <vt:lpstr>Slide 93</vt:lpstr>
      <vt:lpstr>APPOINTMENT OF subs.  AUDITORS [SEC 139(1)]</vt:lpstr>
      <vt:lpstr>CONDITIONS FOR APPOINTMENT(rule 10.2)</vt:lpstr>
      <vt:lpstr>INTIMATION OF APPOINTMENT to roc </vt:lpstr>
      <vt:lpstr>ROTATION OF AUDITORS IN LISTED AND SPECIFIED CLASS OF COMPANIES [SEC 139(2)]</vt:lpstr>
      <vt:lpstr>FIRM HAVING COMMON PARTNER INELIGIBLE FOR APPOINTMENT FOR NEXT FIVE YEARS  [PROVISO TO SEC. 139(2)]</vt:lpstr>
      <vt:lpstr>TRANSITION PROVISIONS  [PROVISO TO SEC. 139(2)]</vt:lpstr>
      <vt:lpstr>ROTATION OF auditor, AUDITING PARTNER  &amp; HIS TEAM</vt:lpstr>
      <vt:lpstr>CASUAL VACANCY </vt:lpstr>
      <vt:lpstr>Reappointment of retiring auditor at AGM [Sec 139(9)]</vt:lpstr>
      <vt:lpstr>Removal, RESIGNATION &amp; SPECIAL NOTICE of Auditor: (Sec 140)</vt:lpstr>
      <vt:lpstr>INTIMATION OF RESIGNATION</vt:lpstr>
      <vt:lpstr>Eligibility, Qualifications of Auditors  (Sec  141)</vt:lpstr>
      <vt:lpstr>DISQUALIFICATIONS OF AUDITORS (SEC  141)</vt:lpstr>
      <vt:lpstr>DISQUALIFICATIONS OF AUDITORS (SEC  141)</vt:lpstr>
      <vt:lpstr>DISQUALIFICATIONS OF AUDITORS (SEC  141)</vt:lpstr>
      <vt:lpstr>Remuneration of Auditors (Sec 142)</vt:lpstr>
      <vt:lpstr>Meaning of ‘remuneration’ [Sec 142(2)]</vt:lpstr>
      <vt:lpstr>SOME ISSUES  RELATING TO  PRIVATE PLACEMENT</vt:lpstr>
      <vt:lpstr>REASON FOR SUCH STRINGENT PROVISION: SAHARA INDIA</vt:lpstr>
      <vt:lpstr>Private placement [Sec 42]</vt:lpstr>
      <vt:lpstr>Private placement [Sec 42]</vt:lpstr>
      <vt:lpstr>Private placement [Sec 42]</vt:lpstr>
      <vt:lpstr>Private placement [Sec 42]</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SEMINAR ON COMPANY LAW  ORGANISED BY B.B.D. Bag Study Circle:ICAI</dc:title>
  <dc:creator>laptop</dc:creator>
  <cp:lastModifiedBy>laptop</cp:lastModifiedBy>
  <cp:revision>391</cp:revision>
  <dcterms:created xsi:type="dcterms:W3CDTF">2014-01-03T16:48:25Z</dcterms:created>
  <dcterms:modified xsi:type="dcterms:W3CDTF">2014-04-21T17:19:35Z</dcterms:modified>
</cp:coreProperties>
</file>