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76" r:id="rId2"/>
    <p:sldId id="256" r:id="rId3"/>
    <p:sldId id="257" r:id="rId4"/>
    <p:sldId id="258" r:id="rId5"/>
    <p:sldId id="259" r:id="rId6"/>
    <p:sldId id="261" r:id="rId7"/>
    <p:sldId id="260" r:id="rId8"/>
    <p:sldId id="262" r:id="rId9"/>
    <p:sldId id="272" r:id="rId10"/>
    <p:sldId id="264" r:id="rId11"/>
    <p:sldId id="263" r:id="rId12"/>
    <p:sldId id="274" r:id="rId13"/>
    <p:sldId id="265" r:id="rId14"/>
    <p:sldId id="275" r:id="rId15"/>
    <p:sldId id="266" r:id="rId16"/>
    <p:sldId id="267" r:id="rId17"/>
    <p:sldId id="268" r:id="rId18"/>
    <p:sldId id="269" r:id="rId19"/>
    <p:sldId id="270" r:id="rId20"/>
    <p:sldId id="271" r:id="rId21"/>
    <p:sldId id="273"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11379"/>
    <a:srgbClr val="00759E"/>
    <a:srgbClr val="19D4D9"/>
    <a:srgbClr val="AE12AE"/>
    <a:srgbClr val="D717D7"/>
    <a:srgbClr val="BC14BC"/>
    <a:srgbClr val="00B6F6"/>
    <a:srgbClr val="43FF98"/>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50" d="100"/>
          <a:sy n="50" d="100"/>
        </p:scale>
        <p:origin x="-522" y="-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D66C54F-0971-4570-B4C4-1A2FE58C9800}" type="datetimeFigureOut">
              <a:rPr lang="en-US" smtClean="0"/>
              <a:pPr/>
              <a:t>12/3/2010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0D99159-7301-4CDC-88AE-6B9EDA78620A}"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5302990-FF25-42A8-85F9-FE0CF64E4222}" type="datetimeFigureOut">
              <a:rPr lang="en-US" smtClean="0"/>
              <a:pPr/>
              <a:t>12/3/2010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63B3BE-BBFA-43D2-99F2-6D35EB8C5D8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302990-FF25-42A8-85F9-FE0CF64E4222}" type="datetimeFigureOut">
              <a:rPr lang="en-US" smtClean="0"/>
              <a:pPr/>
              <a:t>12/3/2010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63B3BE-BBFA-43D2-99F2-6D35EB8C5D8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302990-FF25-42A8-85F9-FE0CF64E4222}" type="datetimeFigureOut">
              <a:rPr lang="en-US" smtClean="0"/>
              <a:pPr/>
              <a:t>12/3/2010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63B3BE-BBFA-43D2-99F2-6D35EB8C5D8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302990-FF25-42A8-85F9-FE0CF64E4222}" type="datetimeFigureOut">
              <a:rPr lang="en-US" smtClean="0"/>
              <a:pPr/>
              <a:t>12/3/2010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63B3BE-BBFA-43D2-99F2-6D35EB8C5D8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5302990-FF25-42A8-85F9-FE0CF64E4222}" type="datetimeFigureOut">
              <a:rPr lang="en-US" smtClean="0"/>
              <a:pPr/>
              <a:t>12/3/2010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63B3BE-BBFA-43D2-99F2-6D35EB8C5D8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5302990-FF25-42A8-85F9-FE0CF64E4222}" type="datetimeFigureOut">
              <a:rPr lang="en-US" smtClean="0"/>
              <a:pPr/>
              <a:t>12/3/2010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63B3BE-BBFA-43D2-99F2-6D35EB8C5D8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5302990-FF25-42A8-85F9-FE0CF64E4222}" type="datetimeFigureOut">
              <a:rPr lang="en-US" smtClean="0"/>
              <a:pPr/>
              <a:t>12/3/2010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63B3BE-BBFA-43D2-99F2-6D35EB8C5D8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5302990-FF25-42A8-85F9-FE0CF64E4222}" type="datetimeFigureOut">
              <a:rPr lang="en-US" smtClean="0"/>
              <a:pPr/>
              <a:t>12/3/2010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63B3BE-BBFA-43D2-99F2-6D35EB8C5D8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302990-FF25-42A8-85F9-FE0CF64E4222}" type="datetimeFigureOut">
              <a:rPr lang="en-US" smtClean="0"/>
              <a:pPr/>
              <a:t>12/3/2010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63B3BE-BBFA-43D2-99F2-6D35EB8C5D8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302990-FF25-42A8-85F9-FE0CF64E4222}" type="datetimeFigureOut">
              <a:rPr lang="en-US" smtClean="0"/>
              <a:pPr/>
              <a:t>12/3/2010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63B3BE-BBFA-43D2-99F2-6D35EB8C5D8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302990-FF25-42A8-85F9-FE0CF64E4222}" type="datetimeFigureOut">
              <a:rPr lang="en-US" smtClean="0"/>
              <a:pPr/>
              <a:t>12/3/2010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63B3BE-BBFA-43D2-99F2-6D35EB8C5D8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302990-FF25-42A8-85F9-FE0CF64E4222}" type="datetimeFigureOut">
              <a:rPr lang="en-US" smtClean="0"/>
              <a:pPr/>
              <a:t>12/3/2010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63B3BE-BBFA-43D2-99F2-6D35EB8C5D8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6a00d834516c2469e200e54f12b84b8833-800wi.jpg"/>
          <p:cNvPicPr>
            <a:picLocks noGrp="1" noChangeAspect="1"/>
          </p:cNvPicPr>
          <p:nvPr>
            <p:ph idx="1"/>
          </p:nvPr>
        </p:nvPicPr>
        <p:blipFill>
          <a:blip r:embed="rId2"/>
          <a:stretch>
            <a:fillRect/>
          </a:stretch>
        </p:blipFill>
        <p:spPr>
          <a:xfrm>
            <a:off x="304800" y="304800"/>
            <a:ext cx="8153400" cy="57912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3000"/>
                                        <p:tgtEl>
                                          <p:spTgt spid="4"/>
                                        </p:tgtEl>
                                      </p:cBhvr>
                                    </p:animEffect>
                                    <p:anim calcmode="lin" valueType="num">
                                      <p:cBhvr>
                                        <p:cTn id="8" dur="3000" fill="hold"/>
                                        <p:tgtEl>
                                          <p:spTgt spid="4"/>
                                        </p:tgtEl>
                                        <p:attrNameLst>
                                          <p:attrName>ppt_w</p:attrName>
                                        </p:attrNameLst>
                                      </p:cBhvr>
                                      <p:tavLst>
                                        <p:tav tm="0" fmla="#ppt_w*sin(2.5*pi*$)">
                                          <p:val>
                                            <p:fltVal val="0"/>
                                          </p:val>
                                        </p:tav>
                                        <p:tav tm="100000">
                                          <p:val>
                                            <p:fltVal val="1"/>
                                          </p:val>
                                        </p:tav>
                                      </p:tavLst>
                                    </p:anim>
                                    <p:anim calcmode="lin" valueType="num">
                                      <p:cBhvr>
                                        <p:cTn id="9" dur="3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solidFill>
                  <a:srgbClr val="111379"/>
                </a:solidFill>
              </a:rPr>
              <a:t>Check List of the Documents to be Filled</a:t>
            </a:r>
            <a:endParaRPr lang="en-US" b="1" dirty="0">
              <a:solidFill>
                <a:srgbClr val="111379"/>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par>
                          <p:cTn id="8" fill="hold">
                            <p:stCondLst>
                              <p:cond delay="0"/>
                            </p:stCondLst>
                            <p:childTnLst>
                              <p:par>
                                <p:cTn id="9" presetID="6" presetClass="emph" presetSubtype="0" fill="hold" grpId="1" nodeType="afterEffect">
                                  <p:stCondLst>
                                    <p:cond delay="0"/>
                                  </p:stCondLst>
                                  <p:childTnLst>
                                    <p:animScale>
                                      <p:cBhvr>
                                        <p:cTn id="10" dur="2000" fill="hold"/>
                                        <p:tgtEl>
                                          <p:spTgt spid="2"/>
                                        </p:tgtEl>
                                      </p:cBhvr>
                                      <p:by x="120000" y="12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019800"/>
          </a:xfrm>
        </p:spPr>
        <p:txBody>
          <a:bodyPr>
            <a:noAutofit/>
          </a:bodyPr>
          <a:lstStyle/>
          <a:p>
            <a:pPr marL="514350" indent="-514350" algn="just">
              <a:buNone/>
            </a:pPr>
            <a:r>
              <a:rPr lang="en-US" sz="3600" dirty="0" smtClean="0"/>
              <a:t> </a:t>
            </a:r>
          </a:p>
          <a:p>
            <a:pPr marL="514350" indent="-514350" algn="just">
              <a:buFont typeface="+mj-lt"/>
              <a:buAutoNum type="arabicPeriod"/>
            </a:pPr>
            <a:r>
              <a:rPr lang="en-US" sz="3600" dirty="0" smtClean="0"/>
              <a:t>Form </a:t>
            </a:r>
            <a:r>
              <a:rPr lang="en-US" sz="3600" dirty="0"/>
              <a:t>FC-8 duly filled up in </a:t>
            </a:r>
            <a:r>
              <a:rPr lang="en-US" sz="3600" dirty="0" smtClean="0"/>
              <a:t>triplicate</a:t>
            </a:r>
          </a:p>
          <a:p>
            <a:pPr marL="514350" indent="-514350" algn="just">
              <a:buFont typeface="+mj-lt"/>
              <a:buAutoNum type="arabicPeriod"/>
            </a:pPr>
            <a:r>
              <a:rPr lang="en-US" sz="3600" dirty="0" smtClean="0"/>
              <a:t> </a:t>
            </a:r>
            <a:r>
              <a:rPr lang="en-US" sz="3600" dirty="0"/>
              <a:t>Audited statement of accounts of past three years</a:t>
            </a:r>
            <a:r>
              <a:rPr lang="en-US" sz="3600" dirty="0" smtClean="0"/>
              <a:t>.</a:t>
            </a:r>
          </a:p>
          <a:p>
            <a:pPr marL="514350" indent="-514350" algn="just">
              <a:buFont typeface="+mj-lt"/>
              <a:buAutoNum type="arabicPeriod"/>
            </a:pPr>
            <a:r>
              <a:rPr lang="en-US" sz="3600" dirty="0" smtClean="0"/>
              <a:t> </a:t>
            </a:r>
            <a:r>
              <a:rPr lang="en-US" sz="3600" dirty="0"/>
              <a:t>Annual Report specifying activities of past 5 years</a:t>
            </a:r>
            <a:r>
              <a:rPr lang="en-US" sz="3600" dirty="0" smtClean="0"/>
              <a:t>.</a:t>
            </a:r>
          </a:p>
          <a:p>
            <a:pPr marL="514350" indent="-514350" algn="just">
              <a:buFont typeface="+mj-lt"/>
              <a:buAutoNum type="arabicPeriod"/>
            </a:pPr>
            <a:r>
              <a:rPr lang="en-US" sz="3600" dirty="0" smtClean="0"/>
              <a:t>Detail </a:t>
            </a:r>
            <a:r>
              <a:rPr lang="en-US" sz="3600" dirty="0"/>
              <a:t>of the beneficiaries and detail of the socio-economic factors of the region in which the NGO is working</a:t>
            </a:r>
            <a:r>
              <a:rPr lang="en-US" sz="3600" dirty="0" smtClean="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iterate type="lt">
                                    <p:tmPct val="10000"/>
                                  </p:iterate>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ppt_w</p:attrName>
                                        </p:attrNameLst>
                                      </p:cBhvr>
                                      <p:tavLst>
                                        <p:tav tm="0" fmla="#ppt_w*sin(2.5*pi*$)">
                                          <p:val>
                                            <p:fltVal val="0"/>
                                          </p:val>
                                        </p:tav>
                                        <p:tav tm="100000">
                                          <p:val>
                                            <p:fltVal val="1"/>
                                          </p:val>
                                        </p:tav>
                                      </p:tavLst>
                                    </p:anim>
                                    <p:anim calcmode="lin" valueType="num">
                                      <p:cBhvr>
                                        <p:cTn id="9" dur="10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par>
                          <p:cTn id="10" fill="hold">
                            <p:stCondLst>
                              <p:cond delay="4100"/>
                            </p:stCondLst>
                            <p:childTnLst>
                              <p:par>
                                <p:cTn id="11" presetID="45" presetClass="entr" presetSubtype="0" fill="hold" nodeType="afterEffect">
                                  <p:stCondLst>
                                    <p:cond delay="0"/>
                                  </p:stCondLst>
                                  <p:iterate type="lt">
                                    <p:tmPct val="10000"/>
                                  </p:iterate>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1000"/>
                                        <p:tgtEl>
                                          <p:spTgt spid="3">
                                            <p:txEl>
                                              <p:pRg st="2" end="2"/>
                                            </p:txEl>
                                          </p:spTgt>
                                        </p:tgtEl>
                                      </p:cBhvr>
                                    </p:animEffect>
                                    <p:anim calcmode="lin" valueType="num">
                                      <p:cBhvr>
                                        <p:cTn id="14" dur="1000" fill="hold"/>
                                        <p:tgtEl>
                                          <p:spTgt spid="3">
                                            <p:txEl>
                                              <p:pRg st="2" end="2"/>
                                            </p:txEl>
                                          </p:spTgt>
                                        </p:tgtEl>
                                        <p:attrNameLst>
                                          <p:attrName>ppt_w</p:attrName>
                                        </p:attrNameLst>
                                      </p:cBhvr>
                                      <p:tavLst>
                                        <p:tav tm="0" fmla="#ppt_w*sin(2.5*pi*$)">
                                          <p:val>
                                            <p:fltVal val="0"/>
                                          </p:val>
                                        </p:tav>
                                        <p:tav tm="100000">
                                          <p:val>
                                            <p:fltVal val="1"/>
                                          </p:val>
                                        </p:tav>
                                      </p:tavLst>
                                    </p:anim>
                                    <p:anim calcmode="lin" valueType="num">
                                      <p:cBhvr>
                                        <p:cTn id="15" dur="10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par>
                          <p:cTn id="16" fill="hold">
                            <p:stCondLst>
                              <p:cond delay="9300"/>
                            </p:stCondLst>
                            <p:childTnLst>
                              <p:par>
                                <p:cTn id="17" presetID="45" presetClass="entr" presetSubtype="0" fill="hold" nodeType="afterEffect">
                                  <p:stCondLst>
                                    <p:cond delay="0"/>
                                  </p:stCondLst>
                                  <p:iterate type="lt">
                                    <p:tmPct val="10000"/>
                                  </p:iterate>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ppt_w</p:attrName>
                                        </p:attrNameLst>
                                      </p:cBhvr>
                                      <p:tavLst>
                                        <p:tav tm="0" fmla="#ppt_w*sin(2.5*pi*$)">
                                          <p:val>
                                            <p:fltVal val="0"/>
                                          </p:val>
                                        </p:tav>
                                        <p:tav tm="100000">
                                          <p:val>
                                            <p:fltVal val="1"/>
                                          </p:val>
                                        </p:tav>
                                      </p:tavLst>
                                    </p:anim>
                                    <p:anim calcmode="lin" valueType="num">
                                      <p:cBhvr>
                                        <p:cTn id="21" dur="1000" fill="hold"/>
                                        <p:tgtEl>
                                          <p:spTgt spid="3">
                                            <p:txEl>
                                              <p:pRg st="3" end="3"/>
                                            </p:txEl>
                                          </p:spTgt>
                                        </p:tgtEl>
                                        <p:attrNameLst>
                                          <p:attrName>ppt_h</p:attrName>
                                        </p:attrNameLst>
                                      </p:cBhvr>
                                      <p:tavLst>
                                        <p:tav tm="0">
                                          <p:val>
                                            <p:strVal val="#ppt_h"/>
                                          </p:val>
                                        </p:tav>
                                        <p:tav tm="100000">
                                          <p:val>
                                            <p:strVal val="#ppt_h"/>
                                          </p:val>
                                        </p:tav>
                                      </p:tavLst>
                                    </p:anim>
                                  </p:childTnLst>
                                </p:cTn>
                              </p:par>
                            </p:childTnLst>
                          </p:cTn>
                        </p:par>
                        <p:par>
                          <p:cTn id="22" fill="hold">
                            <p:stCondLst>
                              <p:cond delay="14700"/>
                            </p:stCondLst>
                            <p:childTnLst>
                              <p:par>
                                <p:cTn id="23" presetID="45" presetClass="entr" presetSubtype="0" fill="hold" nodeType="afterEffect">
                                  <p:stCondLst>
                                    <p:cond delay="0"/>
                                  </p:stCondLst>
                                  <p:iterate type="lt">
                                    <p:tmPct val="10000"/>
                                  </p:iterate>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1000"/>
                                        <p:tgtEl>
                                          <p:spTgt spid="3">
                                            <p:txEl>
                                              <p:pRg st="4" end="4"/>
                                            </p:txEl>
                                          </p:spTgt>
                                        </p:tgtEl>
                                      </p:cBhvr>
                                    </p:animEffect>
                                    <p:anim calcmode="lin" valueType="num">
                                      <p:cBhvr>
                                        <p:cTn id="26" dur="1000" fill="hold"/>
                                        <p:tgtEl>
                                          <p:spTgt spid="3">
                                            <p:txEl>
                                              <p:pRg st="4" end="4"/>
                                            </p:txEl>
                                          </p:spTgt>
                                        </p:tgtEl>
                                        <p:attrNameLst>
                                          <p:attrName>ppt_w</p:attrName>
                                        </p:attrNameLst>
                                      </p:cBhvr>
                                      <p:tavLst>
                                        <p:tav tm="0" fmla="#ppt_w*sin(2.5*pi*$)">
                                          <p:val>
                                            <p:fltVal val="0"/>
                                          </p:val>
                                        </p:tav>
                                        <p:tav tm="100000">
                                          <p:val>
                                            <p:fltVal val="1"/>
                                          </p:val>
                                        </p:tav>
                                      </p:tavLst>
                                    </p:anim>
                                    <p:anim calcmode="lin" valueType="num">
                                      <p:cBhvr>
                                        <p:cTn id="27" dur="1000" fill="hold"/>
                                        <p:tgtEl>
                                          <p:spTgt spid="3">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533400"/>
            <a:ext cx="8534400" cy="5592763"/>
          </a:xfrm>
        </p:spPr>
        <p:txBody>
          <a:bodyPr>
            <a:normAutofit fontScale="92500" lnSpcReduction="10000"/>
          </a:bodyPr>
          <a:lstStyle/>
          <a:p>
            <a:pPr marL="742950" indent="-742950" algn="just">
              <a:buFont typeface="+mj-lt"/>
              <a:buAutoNum type="arabicPeriod" startAt="5"/>
            </a:pPr>
            <a:r>
              <a:rPr lang="en-US" sz="3600" spc="-150" dirty="0" smtClean="0"/>
              <a:t>List and geographical detail of the state, and districts proposed for work.</a:t>
            </a:r>
          </a:p>
          <a:p>
            <a:pPr marL="514350" indent="-514350" algn="just">
              <a:buFont typeface="+mj-lt"/>
              <a:buAutoNum type="arabicPeriod" startAt="5"/>
            </a:pPr>
            <a:r>
              <a:rPr lang="en-US" sz="3600" spc="-150" dirty="0" smtClean="0"/>
              <a:t>Certified copy of the Registration Certificate.</a:t>
            </a:r>
          </a:p>
          <a:p>
            <a:pPr marL="514350" indent="-514350" algn="just">
              <a:buNone/>
            </a:pPr>
            <a:r>
              <a:rPr lang="en-US" sz="3600" spc="-150" dirty="0" smtClean="0"/>
              <a:t>7.	Certified copy of the Bye-laws and Memorandum and Article of Association whichever is applicable.</a:t>
            </a:r>
          </a:p>
          <a:p>
            <a:pPr marL="742950" indent="-742950" algn="just">
              <a:buFont typeface="+mj-lt"/>
              <a:buAutoNum type="arabicPeriod" startAt="8"/>
            </a:pPr>
            <a:r>
              <a:rPr lang="en-US" sz="3600" spc="-150" dirty="0" smtClean="0"/>
              <a:t>Copy of certificates of exemption or registration issued by the Income Tax Department u/s. 80G and 12A.</a:t>
            </a:r>
          </a:p>
          <a:p>
            <a:pPr marL="514350" indent="-514350">
              <a:buAutoNum type="arabicPeriod" startAt="8"/>
            </a:pPr>
            <a:r>
              <a:rPr lang="en-US" sz="3600" spc="-150" dirty="0" smtClean="0"/>
              <a:t>Copy of any prior permission granted to the </a:t>
            </a:r>
            <a:r>
              <a:rPr lang="en-US" sz="3600" spc="-150" dirty="0" err="1" smtClean="0"/>
              <a:t>organisation</a:t>
            </a:r>
            <a:r>
              <a:rPr lang="en-US" sz="3600" spc="-150" dirty="0" smtClean="0"/>
              <a:t>. </a:t>
            </a:r>
            <a:br>
              <a:rPr lang="en-US" sz="3600" spc="-150" dirty="0" smtClean="0"/>
            </a:br>
            <a:endParaRPr lang="en-US" sz="3600" spc="-150" dirty="0" smtClean="0"/>
          </a:p>
          <a:p>
            <a:pPr algn="just"/>
            <a:endParaRPr lang="en-US" spc="-15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9" dur="1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par>
                          <p:cTn id="10" fill="hold">
                            <p:stCondLst>
                              <p:cond delay="7300"/>
                            </p:stCondLst>
                            <p:childTnLst>
                              <p:par>
                                <p:cTn id="11" presetID="45" presetClass="entr" presetSubtype="0" fill="hold" nodeType="afterEffect">
                                  <p:stCondLst>
                                    <p:cond delay="0"/>
                                  </p:stCondLst>
                                  <p:iterate type="lt">
                                    <p:tmPct val="10000"/>
                                  </p:iterate>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ppt_w</p:attrName>
                                        </p:attrNameLst>
                                      </p:cBhvr>
                                      <p:tavLst>
                                        <p:tav tm="0" fmla="#ppt_w*sin(2.5*pi*$)">
                                          <p:val>
                                            <p:fltVal val="0"/>
                                          </p:val>
                                        </p:tav>
                                        <p:tav tm="100000">
                                          <p:val>
                                            <p:fltVal val="1"/>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par>
                          <p:cTn id="16" fill="hold">
                            <p:stCondLst>
                              <p:cond delay="12400"/>
                            </p:stCondLst>
                            <p:childTnLst>
                              <p:par>
                                <p:cTn id="17" presetID="45" presetClass="entr" presetSubtype="0" fill="hold" nodeType="afterEffect">
                                  <p:stCondLst>
                                    <p:cond delay="0"/>
                                  </p:stCondLst>
                                  <p:iterate type="lt">
                                    <p:tmPct val="10000"/>
                                  </p:iterate>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ppt_w</p:attrName>
                                        </p:attrNameLst>
                                      </p:cBhvr>
                                      <p:tavLst>
                                        <p:tav tm="0" fmla="#ppt_w*sin(2.5*pi*$)">
                                          <p:val>
                                            <p:fltVal val="0"/>
                                          </p:val>
                                        </p:tav>
                                        <p:tav tm="100000">
                                          <p:val>
                                            <p:fltVal val="1"/>
                                          </p:val>
                                        </p:tav>
                                      </p:tavLst>
                                    </p:anim>
                                    <p:anim calcmode="lin" valueType="num">
                                      <p:cBhvr>
                                        <p:cTn id="21" dur="10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par>
                          <p:cTn id="22" fill="hold">
                            <p:stCondLst>
                              <p:cond delay="21900"/>
                            </p:stCondLst>
                            <p:childTnLst>
                              <p:par>
                                <p:cTn id="23" presetID="45" presetClass="entr" presetSubtype="0" fill="hold" nodeType="afterEffect">
                                  <p:stCondLst>
                                    <p:cond delay="0"/>
                                  </p:stCondLst>
                                  <p:iterate type="lt">
                                    <p:tmPct val="10000"/>
                                  </p:iterate>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1000"/>
                                        <p:tgtEl>
                                          <p:spTgt spid="3">
                                            <p:txEl>
                                              <p:pRg st="3" end="3"/>
                                            </p:txEl>
                                          </p:spTgt>
                                        </p:tgtEl>
                                      </p:cBhvr>
                                    </p:animEffect>
                                    <p:anim calcmode="lin" valueType="num">
                                      <p:cBhvr>
                                        <p:cTn id="26" dur="1000" fill="hold"/>
                                        <p:tgtEl>
                                          <p:spTgt spid="3">
                                            <p:txEl>
                                              <p:pRg st="3" end="3"/>
                                            </p:txEl>
                                          </p:spTgt>
                                        </p:tgtEl>
                                        <p:attrNameLst>
                                          <p:attrName>ppt_w</p:attrName>
                                        </p:attrNameLst>
                                      </p:cBhvr>
                                      <p:tavLst>
                                        <p:tav tm="0" fmla="#ppt_w*sin(2.5*pi*$)">
                                          <p:val>
                                            <p:fltVal val="0"/>
                                          </p:val>
                                        </p:tav>
                                        <p:tav tm="100000">
                                          <p:val>
                                            <p:fltVal val="1"/>
                                          </p:val>
                                        </p:tav>
                                      </p:tavLst>
                                    </p:anim>
                                    <p:anim calcmode="lin" valueType="num">
                                      <p:cBhvr>
                                        <p:cTn id="27" dur="1000" fill="hold"/>
                                        <p:tgtEl>
                                          <p:spTgt spid="3">
                                            <p:txEl>
                                              <p:pRg st="3" end="3"/>
                                            </p:txEl>
                                          </p:spTgt>
                                        </p:tgtEl>
                                        <p:attrNameLst>
                                          <p:attrName>ppt_h</p:attrName>
                                        </p:attrNameLst>
                                      </p:cBhvr>
                                      <p:tavLst>
                                        <p:tav tm="0">
                                          <p:val>
                                            <p:strVal val="#ppt_h"/>
                                          </p:val>
                                        </p:tav>
                                        <p:tav tm="100000">
                                          <p:val>
                                            <p:strVal val="#ppt_h"/>
                                          </p:val>
                                        </p:tav>
                                      </p:tavLst>
                                    </p:anim>
                                  </p:childTnLst>
                                </p:cTn>
                              </p:par>
                            </p:childTnLst>
                          </p:cTn>
                        </p:par>
                        <p:par>
                          <p:cTn id="28" fill="hold">
                            <p:stCondLst>
                              <p:cond delay="31500"/>
                            </p:stCondLst>
                            <p:childTnLst>
                              <p:par>
                                <p:cTn id="29" presetID="45" presetClass="entr" presetSubtype="0" fill="hold" nodeType="afterEffect">
                                  <p:stCondLst>
                                    <p:cond delay="0"/>
                                  </p:stCondLst>
                                  <p:iterate type="lt">
                                    <p:tmPct val="10000"/>
                                  </p:iterate>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1000"/>
                                        <p:tgtEl>
                                          <p:spTgt spid="3">
                                            <p:txEl>
                                              <p:pRg st="4" end="4"/>
                                            </p:txEl>
                                          </p:spTgt>
                                        </p:tgtEl>
                                      </p:cBhvr>
                                    </p:animEffect>
                                    <p:anim calcmode="lin" valueType="num">
                                      <p:cBhvr>
                                        <p:cTn id="32" dur="1000" fill="hold"/>
                                        <p:tgtEl>
                                          <p:spTgt spid="3">
                                            <p:txEl>
                                              <p:pRg st="4" end="4"/>
                                            </p:txEl>
                                          </p:spTgt>
                                        </p:tgtEl>
                                        <p:attrNameLst>
                                          <p:attrName>ppt_w</p:attrName>
                                        </p:attrNameLst>
                                      </p:cBhvr>
                                      <p:tavLst>
                                        <p:tav tm="0" fmla="#ppt_w*sin(2.5*pi*$)">
                                          <p:val>
                                            <p:fltVal val="0"/>
                                          </p:val>
                                        </p:tav>
                                        <p:tav tm="100000">
                                          <p:val>
                                            <p:fltVal val="1"/>
                                          </p:val>
                                        </p:tav>
                                      </p:tavLst>
                                    </p:anim>
                                    <p:anim calcmode="lin" valueType="num">
                                      <p:cBhvr>
                                        <p:cTn id="33" dur="1000" fill="hold"/>
                                        <p:tgtEl>
                                          <p:spTgt spid="3">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019800"/>
          </a:xfrm>
        </p:spPr>
        <p:txBody>
          <a:bodyPr>
            <a:noAutofit/>
          </a:bodyPr>
          <a:lstStyle/>
          <a:p>
            <a:pPr marL="742950" indent="-742950" algn="just">
              <a:buFont typeface="+mj-lt"/>
              <a:buAutoNum type="arabicPeriod" startAt="10"/>
            </a:pPr>
            <a:r>
              <a:rPr lang="en-US" sz="3600" spc="-150" dirty="0" smtClean="0"/>
              <a:t>Copy of resolution of Governing Body of the organisation, </a:t>
            </a:r>
            <a:r>
              <a:rPr lang="en-US" sz="3600" spc="-150" dirty="0" err="1" smtClean="0"/>
              <a:t>authorising</a:t>
            </a:r>
            <a:r>
              <a:rPr lang="en-US" sz="3600" spc="-150" dirty="0" smtClean="0"/>
              <a:t> the registration under FCRA.</a:t>
            </a:r>
          </a:p>
          <a:p>
            <a:pPr marL="514350" indent="-514350" algn="just">
              <a:buFont typeface="+mj-lt"/>
              <a:buAutoNum type="arabicPeriod" startAt="10"/>
            </a:pPr>
            <a:r>
              <a:rPr lang="en-US" sz="3600" spc="-150" dirty="0" smtClean="0"/>
              <a:t>Copy </a:t>
            </a:r>
            <a:r>
              <a:rPr lang="en-US" sz="3600" spc="-150" dirty="0"/>
              <a:t>of Power of Attorney or the </a:t>
            </a:r>
            <a:r>
              <a:rPr lang="en-US" sz="3600" spc="-150" dirty="0" smtClean="0"/>
              <a:t>resolution </a:t>
            </a:r>
            <a:r>
              <a:rPr lang="en-US" sz="3600" spc="-150" dirty="0"/>
              <a:t>of Governing Body by </a:t>
            </a:r>
            <a:r>
              <a:rPr lang="en-US" sz="3600" spc="-150" dirty="0" smtClean="0"/>
              <a:t>which </a:t>
            </a:r>
            <a:r>
              <a:rPr lang="en-US" sz="3600" spc="-150" dirty="0"/>
              <a:t>the Chief Functionary is </a:t>
            </a:r>
            <a:r>
              <a:rPr lang="en-US" sz="3600" spc="-150" dirty="0" err="1"/>
              <a:t>authorised</a:t>
            </a:r>
            <a:r>
              <a:rPr lang="en-US" sz="3600" spc="-150" dirty="0"/>
              <a:t> to submit </a:t>
            </a:r>
            <a:r>
              <a:rPr lang="en-US" sz="3600" spc="-150" dirty="0" smtClean="0"/>
              <a:t>FC-8.</a:t>
            </a:r>
          </a:p>
          <a:p>
            <a:pPr marL="514350" indent="-514350" algn="just">
              <a:buFont typeface="+mj-lt"/>
              <a:buAutoNum type="arabicPeriod" startAt="10"/>
            </a:pPr>
            <a:r>
              <a:rPr lang="en-US" sz="3600" spc="-150" dirty="0" smtClean="0"/>
              <a:t>List </a:t>
            </a:r>
            <a:r>
              <a:rPr lang="en-US" sz="3600" spc="-150" dirty="0"/>
              <a:t>of present members </a:t>
            </a:r>
            <a:r>
              <a:rPr lang="en-US" sz="3600" spc="-150" dirty="0" smtClean="0"/>
              <a:t>organisation.</a:t>
            </a:r>
          </a:p>
          <a:p>
            <a:pPr marL="514350" indent="-514350" algn="just">
              <a:buNone/>
            </a:pPr>
            <a:r>
              <a:rPr lang="en-US" sz="2500" spc="-150" dirty="0"/>
              <a:t/>
            </a:r>
            <a:br>
              <a:rPr lang="en-US" sz="2500" spc="-150" dirty="0"/>
            </a:br>
            <a:r>
              <a:rPr lang="en-US" sz="2500" spc="-150" dirty="0"/>
              <a:t> </a:t>
            </a:r>
            <a:r>
              <a:rPr lang="en-US" sz="2400" spc="-150" dirty="0"/>
              <a:t/>
            </a:r>
            <a:br>
              <a:rPr lang="en-US" sz="2400" spc="-150" dirty="0"/>
            </a:br>
            <a:endParaRPr lang="en-US" sz="2400" spc="-15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9" dur="1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par>
                          <p:cTn id="10" fill="hold">
                            <p:stCondLst>
                              <p:cond delay="9400"/>
                            </p:stCondLst>
                            <p:childTnLst>
                              <p:par>
                                <p:cTn id="11" presetID="45" presetClass="entr" presetSubtype="0" fill="hold" nodeType="afterEffect">
                                  <p:stCondLst>
                                    <p:cond delay="0"/>
                                  </p:stCondLst>
                                  <p:iterate type="lt">
                                    <p:tmPct val="10000"/>
                                  </p:iterate>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ppt_w</p:attrName>
                                        </p:attrNameLst>
                                      </p:cBhvr>
                                      <p:tavLst>
                                        <p:tav tm="0" fmla="#ppt_w*sin(2.5*pi*$)">
                                          <p:val>
                                            <p:fltVal val="0"/>
                                          </p:val>
                                        </p:tav>
                                        <p:tav tm="100000">
                                          <p:val>
                                            <p:fltVal val="1"/>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par>
                          <p:cTn id="16" fill="hold">
                            <p:stCondLst>
                              <p:cond delay="20500"/>
                            </p:stCondLst>
                            <p:childTnLst>
                              <p:par>
                                <p:cTn id="17" presetID="45" presetClass="entr" presetSubtype="0" fill="hold" nodeType="afterEffect">
                                  <p:stCondLst>
                                    <p:cond delay="0"/>
                                  </p:stCondLst>
                                  <p:iterate type="lt">
                                    <p:tmPct val="10000"/>
                                  </p:iterate>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ppt_w</p:attrName>
                                        </p:attrNameLst>
                                      </p:cBhvr>
                                      <p:tavLst>
                                        <p:tav tm="0" fmla="#ppt_w*sin(2.5*pi*$)">
                                          <p:val>
                                            <p:fltVal val="0"/>
                                          </p:val>
                                        </p:tav>
                                        <p:tav tm="100000">
                                          <p:val>
                                            <p:fltVal val="1"/>
                                          </p:val>
                                        </p:tav>
                                      </p:tavLst>
                                    </p:anim>
                                    <p:anim calcmode="lin" valueType="num">
                                      <p:cBhvr>
                                        <p:cTn id="21" dur="10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lnSpcReduction="10000"/>
          </a:bodyPr>
          <a:lstStyle/>
          <a:p>
            <a:pPr marL="514350" indent="-514350">
              <a:buFont typeface="+mj-lt"/>
              <a:buAutoNum type="arabicPeriod" startAt="13"/>
            </a:pPr>
            <a:r>
              <a:rPr lang="en-US" dirty="0" smtClean="0"/>
              <a:t>Copy of any Journal or other publication of the organisation.</a:t>
            </a:r>
          </a:p>
          <a:p>
            <a:pPr marL="514350" indent="-514350" algn="just">
              <a:buFont typeface="+mj-lt"/>
              <a:buAutoNum type="arabicPeriod" startAt="13"/>
            </a:pPr>
            <a:r>
              <a:rPr lang="en-US" dirty="0" smtClean="0"/>
              <a:t>If the association is having any parent or sister or subsidiary organisation, which is registered under the FCRA then the registration number along with Ministry of Home Affairs file number should be mentioned.</a:t>
            </a:r>
          </a:p>
          <a:p>
            <a:pPr marL="514350" indent="-514350" algn="just">
              <a:buFont typeface="+mj-lt"/>
              <a:buAutoNum type="arabicPeriod" startAt="13"/>
            </a:pPr>
            <a:r>
              <a:rPr lang="en-US" dirty="0" smtClean="0"/>
              <a:t>If the association has submitted any application earlier then its reference number should be mentioned.</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9" dur="1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par>
                          <p:cTn id="10" fill="hold">
                            <p:stCondLst>
                              <p:cond delay="6100"/>
                            </p:stCondLst>
                            <p:childTnLst>
                              <p:par>
                                <p:cTn id="11" presetID="45" presetClass="entr" presetSubtype="0" fill="hold" nodeType="afterEffect">
                                  <p:stCondLst>
                                    <p:cond delay="0"/>
                                  </p:stCondLst>
                                  <p:iterate type="lt">
                                    <p:tmPct val="10000"/>
                                  </p:iterate>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ppt_w</p:attrName>
                                        </p:attrNameLst>
                                      </p:cBhvr>
                                      <p:tavLst>
                                        <p:tav tm="0" fmla="#ppt_w*sin(2.5*pi*$)">
                                          <p:val>
                                            <p:fltVal val="0"/>
                                          </p:val>
                                        </p:tav>
                                        <p:tav tm="100000">
                                          <p:val>
                                            <p:fltVal val="1"/>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par>
                          <p:cTn id="16" fill="hold">
                            <p:stCondLst>
                              <p:cond delay="24800"/>
                            </p:stCondLst>
                            <p:childTnLst>
                              <p:par>
                                <p:cTn id="17" presetID="45" presetClass="entr" presetSubtype="0" fill="hold" nodeType="afterEffect">
                                  <p:stCondLst>
                                    <p:cond delay="0"/>
                                  </p:stCondLst>
                                  <p:iterate type="lt">
                                    <p:tmPct val="10000"/>
                                  </p:iterate>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ppt_w</p:attrName>
                                        </p:attrNameLst>
                                      </p:cBhvr>
                                      <p:tavLst>
                                        <p:tav tm="0" fmla="#ppt_w*sin(2.5*pi*$)">
                                          <p:val>
                                            <p:fltVal val="0"/>
                                          </p:val>
                                        </p:tav>
                                        <p:tav tm="100000">
                                          <p:val>
                                            <p:fltVal val="1"/>
                                          </p:val>
                                        </p:tav>
                                      </p:tavLst>
                                    </p:anim>
                                    <p:anim calcmode="lin" valueType="num">
                                      <p:cBhvr>
                                        <p:cTn id="21" dur="10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2593975"/>
          </a:xfrm>
        </p:spPr>
        <p:txBody>
          <a:bodyPr>
            <a:normAutofit/>
          </a:bodyPr>
          <a:lstStyle/>
          <a:p>
            <a:r>
              <a:rPr lang="en-US" sz="5400" b="1" dirty="0" smtClean="0">
                <a:solidFill>
                  <a:srgbClr val="111379"/>
                </a:solidFill>
              </a:rPr>
              <a:t>Time limit for making application for registration</a:t>
            </a:r>
            <a:endParaRPr lang="en-US" sz="5400" dirty="0">
              <a:solidFill>
                <a:srgbClr val="111379"/>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algn="just"/>
            <a:r>
              <a:rPr lang="en-US" dirty="0" smtClean="0"/>
              <a:t>No specific time limit has been provided under FCRA for making an application</a:t>
            </a:r>
          </a:p>
          <a:p>
            <a:pPr algn="just"/>
            <a:endParaRPr lang="en-US" dirty="0" smtClean="0"/>
          </a:p>
          <a:p>
            <a:pPr algn="just"/>
            <a:r>
              <a:rPr lang="en-US" dirty="0" smtClean="0"/>
              <a:t>But under Income Tax Act an organisation to apply within one year from its creation or registration under section 12A.</a:t>
            </a:r>
          </a:p>
          <a:p>
            <a:pPr algn="just"/>
            <a:endParaRPr lang="en-US" dirty="0" smtClean="0"/>
          </a:p>
          <a:p>
            <a:pPr algn="just"/>
            <a:r>
              <a:rPr lang="en-US" dirty="0" smtClean="0"/>
              <a:t>Normally FCRA is granted after 3 years of active existence, therefore, the application should be made after three years.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0"/>
                            </p:stCondLst>
                            <p:childTnLst>
                              <p:par>
                                <p:cTn id="10" presetID="7" presetClass="entr" presetSubtype="4" fill="hold" nodeType="after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additive="base">
                                        <p:cTn id="12" dur="5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3" dur="5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0"/>
                            </p:stCondLst>
                            <p:childTnLst>
                              <p:par>
                                <p:cTn id="15" presetID="7" presetClass="entr" presetSubtype="4" fill="hold" nodeType="after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calcmode="lin" valueType="num">
                                      <p:cBhvr additive="base">
                                        <p:cTn id="17" dur="5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8" dur="5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2593975"/>
          </a:xfrm>
        </p:spPr>
        <p:txBody>
          <a:bodyPr>
            <a:normAutofit/>
          </a:bodyPr>
          <a:lstStyle/>
          <a:p>
            <a:r>
              <a:rPr lang="en-US" sz="5400" b="1" dirty="0" smtClean="0">
                <a:solidFill>
                  <a:srgbClr val="111379"/>
                </a:solidFill>
              </a:rPr>
              <a:t>Time limit for granting registration</a:t>
            </a:r>
            <a:endParaRPr lang="en-US" sz="5400" dirty="0">
              <a:solidFill>
                <a:srgbClr val="111379"/>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03237"/>
            <a:ext cx="8229600" cy="5668963"/>
          </a:xfrm>
        </p:spPr>
        <p:txBody>
          <a:bodyPr/>
          <a:lstStyle/>
          <a:p>
            <a:pPr algn="just"/>
            <a:r>
              <a:rPr lang="en-US" dirty="0" smtClean="0"/>
              <a:t>There is no time limit mentioned under the FCRA either for granting or rejecting the application.</a:t>
            </a:r>
          </a:p>
          <a:p>
            <a:pPr algn="just">
              <a:buNone/>
            </a:pPr>
            <a:endParaRPr lang="en-US" dirty="0" smtClean="0"/>
          </a:p>
          <a:p>
            <a:pPr algn="just"/>
            <a:r>
              <a:rPr lang="en-US" dirty="0" smtClean="0"/>
              <a:t>Normally, the application is expected to be processed within a period of six months.</a:t>
            </a:r>
          </a:p>
          <a:p>
            <a:pPr algn="just">
              <a:buNone/>
            </a:pPr>
            <a:endParaRPr lang="en-US" dirty="0" smtClean="0"/>
          </a:p>
          <a:p>
            <a:pPr algn="just"/>
            <a:r>
              <a:rPr lang="en-US" dirty="0" smtClean="0"/>
              <a:t>But it is found that applications for registration are delayed for even two to three years.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3">
                                            <p:txEl>
                                              <p:pRg st="0" end="0"/>
                                            </p:txEl>
                                          </p:spTgt>
                                        </p:tgtEl>
                                      </p:cBhvr>
                                    </p:animEffect>
                                  </p:childTnLst>
                                </p:cTn>
                              </p:par>
                            </p:childTnLst>
                          </p:cTn>
                        </p:par>
                        <p:par>
                          <p:cTn id="10" fill="hold">
                            <p:stCondLst>
                              <p:cond delay="1000"/>
                            </p:stCondLst>
                            <p:childTnLst>
                              <p:par>
                                <p:cTn id="11" presetID="53" presetClass="entr" presetSubtype="0" fill="hold" nodeType="after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p:cTn id="1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5" dur="1000"/>
                                        <p:tgtEl>
                                          <p:spTgt spid="3">
                                            <p:txEl>
                                              <p:pRg st="2" end="2"/>
                                            </p:txEl>
                                          </p:spTgt>
                                        </p:tgtEl>
                                      </p:cBhvr>
                                    </p:animEffect>
                                  </p:childTnLst>
                                </p:cTn>
                              </p:par>
                            </p:childTnLst>
                          </p:cTn>
                        </p:par>
                        <p:par>
                          <p:cTn id="16" fill="hold">
                            <p:stCondLst>
                              <p:cond delay="2000"/>
                            </p:stCondLst>
                            <p:childTnLst>
                              <p:par>
                                <p:cTn id="17" presetID="53" presetClass="entr" presetSubtype="0" fill="hold" nodeType="after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p:cTn id="1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0" dur="10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1"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133600"/>
            <a:ext cx="8229600" cy="2593975"/>
          </a:xfrm>
        </p:spPr>
        <p:txBody>
          <a:bodyPr>
            <a:normAutofit/>
          </a:bodyPr>
          <a:lstStyle/>
          <a:p>
            <a:r>
              <a:rPr lang="en-US" sz="5400" b="1" dirty="0" smtClean="0">
                <a:solidFill>
                  <a:srgbClr val="111379"/>
                </a:solidFill>
              </a:rPr>
              <a:t>Whether registration under Income Tax Act necessary</a:t>
            </a:r>
            <a:endParaRPr lang="en-US" sz="5400" dirty="0">
              <a:solidFill>
                <a:srgbClr val="111379"/>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066801"/>
            <a:ext cx="8382000" cy="2533650"/>
          </a:xfrm>
        </p:spPr>
        <p:txBody>
          <a:bodyPr>
            <a:noAutofit/>
          </a:bodyPr>
          <a:lstStyle/>
          <a:p>
            <a:r>
              <a:rPr lang="en-US" sz="6000" dirty="0" smtClean="0">
                <a:solidFill>
                  <a:srgbClr val="111379"/>
                </a:solidFill>
              </a:rPr>
              <a:t>NON PROFIT ORGANISATION</a:t>
            </a:r>
            <a:endParaRPr lang="en-US" sz="6000" dirty="0">
              <a:solidFill>
                <a:srgbClr val="111379"/>
              </a:solidFill>
            </a:endParaRPr>
          </a:p>
        </p:txBody>
      </p:sp>
      <p:sp>
        <p:nvSpPr>
          <p:cNvPr id="3" name="Subtitle 2"/>
          <p:cNvSpPr>
            <a:spLocks noGrp="1"/>
          </p:cNvSpPr>
          <p:nvPr>
            <p:ph type="subTitle" idx="1"/>
          </p:nvPr>
        </p:nvSpPr>
        <p:spPr/>
        <p:txBody>
          <a:bodyPr>
            <a:normAutofit/>
          </a:bodyPr>
          <a:lstStyle/>
          <a:p>
            <a:r>
              <a:rPr lang="en-US" sz="4800" dirty="0" smtClean="0">
                <a:solidFill>
                  <a:srgbClr val="0070C0"/>
                </a:solidFill>
              </a:rPr>
              <a:t>LEGAL COMPLIANCES </a:t>
            </a:r>
            <a:endParaRPr lang="en-US" sz="4800" dirty="0">
              <a:solidFill>
                <a:srgbClr val="0070C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3000" fill="hold"/>
                                        <p:tgtEl>
                                          <p:spTgt spid="2"/>
                                        </p:tgtEl>
                                        <p:attrNameLst>
                                          <p:attrName>ppt_x</p:attrName>
                                        </p:attrNameLst>
                                      </p:cBhvr>
                                      <p:tavLst>
                                        <p:tav tm="0">
                                          <p:val>
                                            <p:strVal val="0-#ppt_w/2"/>
                                          </p:val>
                                        </p:tav>
                                        <p:tav tm="100000">
                                          <p:val>
                                            <p:strVal val="#ppt_x"/>
                                          </p:val>
                                        </p:tav>
                                      </p:tavLst>
                                    </p:anim>
                                    <p:anim calcmode="lin" valueType="num">
                                      <p:cBhvr additive="base">
                                        <p:cTn id="8" dur="3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3000"/>
                            </p:stCondLst>
                            <p:childTnLst>
                              <p:par>
                                <p:cTn id="10" presetID="4" presetClass="entr" presetSubtype="16" fill="hold" nodeType="after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500"/>
                                        <p:tgtEl>
                                          <p:spTgt spid="3">
                                            <p:txEl>
                                              <p:pRg st="0" end="0"/>
                                            </p:txEl>
                                          </p:spTgt>
                                        </p:tgtEl>
                                      </p:cBhvr>
                                    </p:animEffect>
                                  </p:childTnLst>
                                </p:cTn>
                              </p:par>
                            </p:childTnLst>
                          </p:cTn>
                        </p:par>
                        <p:par>
                          <p:cTn id="13" fill="hold">
                            <p:stCondLst>
                              <p:cond delay="3500"/>
                            </p:stCondLst>
                            <p:childTnLst>
                              <p:par>
                                <p:cTn id="14" presetID="8" presetClass="emph" presetSubtype="0" fill="hold" nodeType="afterEffect">
                                  <p:stCondLst>
                                    <p:cond delay="0"/>
                                  </p:stCondLst>
                                  <p:childTnLst>
                                    <p:animRot by="21600000">
                                      <p:cBhvr>
                                        <p:cTn id="15" dur="2000" fill="hold"/>
                                        <p:tgtEl>
                                          <p:spTgt spid="3">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03237"/>
            <a:ext cx="8229600" cy="5668963"/>
          </a:xfrm>
        </p:spPr>
        <p:txBody>
          <a:bodyPr>
            <a:normAutofit/>
          </a:bodyPr>
          <a:lstStyle/>
          <a:p>
            <a:endParaRPr lang="en-US" sz="3600" dirty="0" smtClean="0"/>
          </a:p>
          <a:p>
            <a:endParaRPr lang="en-US" sz="3600" dirty="0" smtClean="0"/>
          </a:p>
          <a:p>
            <a:pPr algn="just"/>
            <a:r>
              <a:rPr lang="en-US" sz="3600" dirty="0" smtClean="0"/>
              <a:t>The FCRA does not specify registration under Income Tax Act as a pre-condition for getting registration under the FCRA</a:t>
            </a:r>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iterate type="lt">
                                    <p:tmPct val="10000"/>
                                  </p:iterate>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ppt_w</p:attrName>
                                        </p:attrNameLst>
                                      </p:cBhvr>
                                      <p:tavLst>
                                        <p:tav tm="0" fmla="#ppt_w*sin(2.5*pi*$)">
                                          <p:val>
                                            <p:fltVal val="0"/>
                                          </p:val>
                                        </p:tav>
                                        <p:tav tm="100000">
                                          <p:val>
                                            <p:fltVal val="1"/>
                                          </p:val>
                                        </p:tav>
                                      </p:tavLst>
                                    </p:anim>
                                    <p:anim calcmode="lin" valueType="num">
                                      <p:cBhvr>
                                        <p:cTn id="9" dur="10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good_bye_and_thank_you.jpg"/>
          <p:cNvPicPr>
            <a:picLocks noGrp="1" noChangeAspect="1"/>
          </p:cNvPicPr>
          <p:nvPr>
            <p:ph idx="1"/>
          </p:nvPr>
        </p:nvPicPr>
        <p:blipFill>
          <a:blip r:embed="rId2" cstate="print"/>
          <a:stretch>
            <a:fillRect/>
          </a:stretch>
        </p:blipFill>
        <p:spPr>
          <a:xfrm>
            <a:off x="228600" y="457200"/>
            <a:ext cx="8382000" cy="5668963"/>
          </a:xfrm>
        </p:spPr>
      </p:pic>
      <p:sp>
        <p:nvSpPr>
          <p:cNvPr id="3" name="TextBox 2"/>
          <p:cNvSpPr txBox="1"/>
          <p:nvPr/>
        </p:nvSpPr>
        <p:spPr>
          <a:xfrm rot="20959813">
            <a:off x="2819758" y="3647177"/>
            <a:ext cx="4038600" cy="381000"/>
          </a:xfrm>
          <a:prstGeom prst="rect">
            <a:avLst/>
          </a:prstGeom>
          <a:noFill/>
        </p:spPr>
        <p:txBody>
          <a:bodyPr wrap="square" rtlCol="0">
            <a:spAutoFit/>
          </a:bodyPr>
          <a:lstStyle/>
          <a:p>
            <a:r>
              <a:rPr lang="en-US" dirty="0" smtClean="0"/>
              <a:t>                      Deepak Gupta</a:t>
            </a:r>
            <a:endParaRPr lang="en-US" dirty="0"/>
          </a:p>
        </p:txBody>
      </p:sp>
      <p:sp>
        <p:nvSpPr>
          <p:cNvPr id="5" name="TextBox 4"/>
          <p:cNvSpPr txBox="1"/>
          <p:nvPr/>
        </p:nvSpPr>
        <p:spPr>
          <a:xfrm rot="21037073">
            <a:off x="2824531" y="4035669"/>
            <a:ext cx="3733800" cy="369332"/>
          </a:xfrm>
          <a:prstGeom prst="rect">
            <a:avLst/>
          </a:prstGeom>
          <a:noFill/>
        </p:spPr>
        <p:txBody>
          <a:bodyPr wrap="square" rtlCol="0">
            <a:spAutoFit/>
          </a:bodyPr>
          <a:lstStyle/>
          <a:p>
            <a:r>
              <a:rPr lang="en-US" dirty="0" smtClean="0"/>
              <a:t>Deepak_gupta2323@rediffmail.com</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2000"/>
                                        <p:tgtEl>
                                          <p:spTgt spid="4"/>
                                        </p:tgtEl>
                                        <p:attrNameLst>
                                          <p:attrName>ppt_x</p:attrName>
                                        </p:attrNameLst>
                                      </p:cBhvr>
                                      <p:tavLst>
                                        <p:tav tm="0">
                                          <p:val>
                                            <p:strVal val="ppt_x"/>
                                          </p:val>
                                        </p:tav>
                                        <p:tav tm="100000">
                                          <p:val>
                                            <p:strVal val="ppt_x"/>
                                          </p:val>
                                        </p:tav>
                                      </p:tavLst>
                                    </p:anim>
                                    <p:anim calcmode="lin" valueType="num">
                                      <p:cBhvr additive="base">
                                        <p:cTn id="7" dur="2000"/>
                                        <p:tgtEl>
                                          <p:spTgt spid="4"/>
                                        </p:tgtEl>
                                        <p:attrNameLst>
                                          <p:attrName>ppt_y</p:attrName>
                                        </p:attrNameLst>
                                      </p:cBhvr>
                                      <p:tavLst>
                                        <p:tav tm="0">
                                          <p:val>
                                            <p:strVal val="ppt_y"/>
                                          </p:val>
                                        </p:tav>
                                        <p:tav tm="100000">
                                          <p:val>
                                            <p:strVal val="1+ppt_h/2"/>
                                          </p:val>
                                        </p:tav>
                                      </p:tavLst>
                                    </p:anim>
                                    <p:set>
                                      <p:cBhvr>
                                        <p:cTn id="8" dur="1" fill="hold">
                                          <p:stCondLst>
                                            <p:cond delay="1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2">
                    <a:lumMod val="75000"/>
                  </a:schemeClr>
                </a:solidFill>
              </a:rPr>
              <a:t>LEGAL COMPLIANCES TOPICS</a:t>
            </a:r>
            <a:endParaRPr lang="en-US" b="1" dirty="0">
              <a:solidFill>
                <a:schemeClr val="accent2">
                  <a:lumMod val="75000"/>
                </a:schemeClr>
              </a:solidFill>
            </a:endParaRPr>
          </a:p>
        </p:txBody>
      </p:sp>
      <p:sp>
        <p:nvSpPr>
          <p:cNvPr id="3" name="Content Placeholder 2"/>
          <p:cNvSpPr>
            <a:spLocks noGrp="1"/>
          </p:cNvSpPr>
          <p:nvPr>
            <p:ph idx="1"/>
          </p:nvPr>
        </p:nvSpPr>
        <p:spPr/>
        <p:txBody>
          <a:bodyPr/>
          <a:lstStyle/>
          <a:p>
            <a:r>
              <a:rPr lang="en-US" dirty="0" smtClean="0"/>
              <a:t>A-	INCOME TAX</a:t>
            </a:r>
          </a:p>
          <a:p>
            <a:r>
              <a:rPr lang="en-US" dirty="0" smtClean="0"/>
              <a:t>B-	FCRA RULES AND REGULATION</a:t>
            </a:r>
          </a:p>
          <a:p>
            <a:r>
              <a:rPr lang="en-US" dirty="0" smtClean="0"/>
              <a:t>C- 	OTHERS</a:t>
            </a:r>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3000" fill="hold"/>
                                        <p:tgtEl>
                                          <p:spTgt spid="2"/>
                                        </p:tgtEl>
                                        <p:attrNameLst>
                                          <p:attrName>ppt_x</p:attrName>
                                        </p:attrNameLst>
                                      </p:cBhvr>
                                      <p:tavLst>
                                        <p:tav tm="0">
                                          <p:val>
                                            <p:strVal val="#ppt_x"/>
                                          </p:val>
                                        </p:tav>
                                        <p:tav tm="100000">
                                          <p:val>
                                            <p:strVal val="#ppt_x"/>
                                          </p:val>
                                        </p:tav>
                                      </p:tavLst>
                                    </p:anim>
                                    <p:anim calcmode="lin" valueType="num">
                                      <p:cBhvr additive="base">
                                        <p:cTn id="8" dur="30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3000"/>
                            </p:stCondLst>
                            <p:childTnLst>
                              <p:par>
                                <p:cTn id="10" presetID="8" presetClass="emph" presetSubtype="0" fill="hold" grpId="1" nodeType="afterEffect">
                                  <p:stCondLst>
                                    <p:cond delay="0"/>
                                  </p:stCondLst>
                                  <p:childTnLst>
                                    <p:animRot by="21600000">
                                      <p:cBhvr>
                                        <p:cTn id="11" dur="2000" fill="hold"/>
                                        <p:tgtEl>
                                          <p:spTgt spid="2"/>
                                        </p:tgtEl>
                                        <p:attrNameLst>
                                          <p:attrName>r</p:attrName>
                                        </p:attrNameLst>
                                      </p:cBhvr>
                                    </p:animRot>
                                  </p:childTnLst>
                                </p:cTn>
                              </p:par>
                            </p:childTnLst>
                          </p:cTn>
                        </p:par>
                        <p:par>
                          <p:cTn id="12" fill="hold">
                            <p:stCondLst>
                              <p:cond delay="5000"/>
                            </p:stCondLst>
                            <p:childTnLst>
                              <p:par>
                                <p:cTn id="13" presetID="3" presetClass="entr" presetSubtype="10" fill="hold" nodeType="after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blinds(horizontal)">
                                      <p:cBhvr>
                                        <p:cTn id="15" dur="1000"/>
                                        <p:tgtEl>
                                          <p:spTgt spid="3">
                                            <p:txEl>
                                              <p:pRg st="0" end="0"/>
                                            </p:txEl>
                                          </p:spTgt>
                                        </p:tgtEl>
                                      </p:cBhvr>
                                    </p:animEffect>
                                  </p:childTnLst>
                                </p:cTn>
                              </p:par>
                            </p:childTnLst>
                          </p:cTn>
                        </p:par>
                        <p:par>
                          <p:cTn id="16" fill="hold">
                            <p:stCondLst>
                              <p:cond delay="6000"/>
                            </p:stCondLst>
                            <p:childTnLst>
                              <p:par>
                                <p:cTn id="17" presetID="3" presetClass="entr" presetSubtype="10" fill="hold" nodeType="after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linds(horizontal)">
                                      <p:cBhvr>
                                        <p:cTn id="19" dur="1000"/>
                                        <p:tgtEl>
                                          <p:spTgt spid="3">
                                            <p:txEl>
                                              <p:pRg st="1" end="1"/>
                                            </p:txEl>
                                          </p:spTgt>
                                        </p:tgtEl>
                                      </p:cBhvr>
                                    </p:animEffect>
                                  </p:childTnLst>
                                </p:cTn>
                              </p:par>
                            </p:childTnLst>
                          </p:cTn>
                        </p:par>
                        <p:par>
                          <p:cTn id="20" fill="hold">
                            <p:stCondLst>
                              <p:cond delay="7000"/>
                            </p:stCondLst>
                            <p:childTnLst>
                              <p:par>
                                <p:cTn id="21" presetID="3" presetClass="entr" presetSubtype="10" fill="hold" nodeType="after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blinds(horizontal)">
                                      <p:cBhvr>
                                        <p:cTn id="23"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 </a:t>
            </a:r>
            <a:r>
              <a:rPr lang="en-US" dirty="0">
                <a:solidFill>
                  <a:schemeClr val="accent2">
                    <a:lumMod val="75000"/>
                  </a:schemeClr>
                </a:solidFill>
              </a:rPr>
              <a:t>Foreign contribution Regulations </a:t>
            </a:r>
            <a:r>
              <a:rPr lang="en-US" dirty="0" smtClean="0">
                <a:solidFill>
                  <a:schemeClr val="accent2">
                    <a:lumMod val="75000"/>
                  </a:schemeClr>
                </a:solidFill>
              </a:rPr>
              <a:t>Act(1976)-(FCRA)</a:t>
            </a:r>
            <a:endParaRPr lang="en-US" dirty="0">
              <a:solidFill>
                <a:schemeClr val="accent2">
                  <a:lumMod val="75000"/>
                </a:schemeClr>
              </a:solidFill>
            </a:endParaRPr>
          </a:p>
        </p:txBody>
      </p:sp>
      <p:sp>
        <p:nvSpPr>
          <p:cNvPr id="3" name="Content Placeholder 2"/>
          <p:cNvSpPr>
            <a:spLocks noGrp="1"/>
          </p:cNvSpPr>
          <p:nvPr>
            <p:ph idx="1"/>
          </p:nvPr>
        </p:nvSpPr>
        <p:spPr/>
        <p:txBody>
          <a:bodyPr>
            <a:normAutofit/>
          </a:bodyPr>
          <a:lstStyle/>
          <a:p>
            <a:pPr>
              <a:buFont typeface="Wingdings" pitchFamily="2" charset="2"/>
              <a:buChar char="Ø"/>
            </a:pPr>
            <a:r>
              <a:rPr lang="en-US" u="sng" dirty="0" smtClean="0">
                <a:solidFill>
                  <a:srgbClr val="C00000"/>
                </a:solidFill>
              </a:rPr>
              <a:t>Statutory Provisions:</a:t>
            </a:r>
          </a:p>
          <a:p>
            <a:r>
              <a:rPr lang="en-US" dirty="0" smtClean="0"/>
              <a:t>Any </a:t>
            </a:r>
            <a:r>
              <a:rPr lang="en-US" dirty="0"/>
              <a:t>organisation having a definite </a:t>
            </a:r>
            <a:r>
              <a:rPr lang="en-US" dirty="0" smtClean="0"/>
              <a:t>-</a:t>
            </a:r>
          </a:p>
          <a:p>
            <a:pPr>
              <a:buFont typeface="Wingdings" pitchFamily="2" charset="2"/>
              <a:buChar char="ü"/>
            </a:pPr>
            <a:r>
              <a:rPr lang="en-US" dirty="0" smtClean="0"/>
              <a:t> Cultural</a:t>
            </a:r>
          </a:p>
          <a:p>
            <a:pPr>
              <a:buFont typeface="Wingdings" pitchFamily="2" charset="2"/>
              <a:buChar char="ü"/>
            </a:pPr>
            <a:r>
              <a:rPr lang="en-US" dirty="0" smtClean="0"/>
              <a:t>Social</a:t>
            </a:r>
          </a:p>
          <a:p>
            <a:pPr>
              <a:buFont typeface="Wingdings" pitchFamily="2" charset="2"/>
              <a:buChar char="ü"/>
            </a:pPr>
            <a:r>
              <a:rPr lang="en-US" dirty="0" smtClean="0"/>
              <a:t>Educational</a:t>
            </a:r>
          </a:p>
          <a:p>
            <a:pPr>
              <a:buFont typeface="Wingdings" pitchFamily="2" charset="2"/>
              <a:buChar char="ü"/>
            </a:pPr>
            <a:r>
              <a:rPr lang="en-US" dirty="0" smtClean="0"/>
              <a:t>Religious</a:t>
            </a:r>
          </a:p>
          <a:p>
            <a:pPr>
              <a:buFont typeface="Wingdings" pitchFamily="2" charset="2"/>
              <a:buChar char="ü"/>
            </a:pPr>
            <a:r>
              <a:rPr lang="en-US" dirty="0" smtClean="0"/>
              <a:t>Economic object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2000"/>
                                        <p:tgtEl>
                                          <p:spTgt spid="2"/>
                                        </p:tgtEl>
                                      </p:cBhvr>
                                    </p:animEffect>
                                  </p:childTnLst>
                                </p:cTn>
                              </p:par>
                            </p:childTnLst>
                          </p:cTn>
                        </p:par>
                        <p:par>
                          <p:cTn id="8" fill="hold">
                            <p:stCondLst>
                              <p:cond delay="2000"/>
                            </p:stCondLst>
                            <p:childTnLst>
                              <p:par>
                                <p:cTn id="9" presetID="2" presetClass="entr" presetSubtype="4"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13" fill="hold">
                            <p:stCondLst>
                              <p:cond delay="4000"/>
                            </p:stCondLst>
                            <p:childTnLst>
                              <p:par>
                                <p:cTn id="14" presetID="2" presetClass="entr" presetSubtype="4" fill="hold" nodeType="after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additive="base">
                                        <p:cTn id="16"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8" fill="hold">
                            <p:stCondLst>
                              <p:cond delay="6000"/>
                            </p:stCondLst>
                            <p:childTnLst>
                              <p:par>
                                <p:cTn id="19" presetID="2" presetClass="entr" presetSubtype="4" fill="hold" nodeType="after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2"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23" fill="hold">
                            <p:stCondLst>
                              <p:cond delay="8000"/>
                            </p:stCondLst>
                            <p:childTnLst>
                              <p:par>
                                <p:cTn id="24" presetID="2" presetClass="entr" presetSubtype="4" fill="hold" nodeType="after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2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28" fill="hold">
                            <p:stCondLst>
                              <p:cond delay="10000"/>
                            </p:stCondLst>
                            <p:childTnLst>
                              <p:par>
                                <p:cTn id="29" presetID="2" presetClass="entr" presetSubtype="4" fill="hold" nodeType="after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2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par>
                          <p:cTn id="33" fill="hold">
                            <p:stCondLst>
                              <p:cond delay="12000"/>
                            </p:stCondLst>
                            <p:childTnLst>
                              <p:par>
                                <p:cTn id="34" presetID="2" presetClass="entr" presetSubtype="4" fill="hold" nodeType="after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 calcmode="lin" valueType="num">
                                      <p:cBhvr additive="base">
                                        <p:cTn id="36" dur="2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7" dur="2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calcmode="lin" valueType="num">
                                      <p:cBhvr additive="base">
                                        <p:cTn id="42" dur="2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3" dur="2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04800" y="381000"/>
            <a:ext cx="8534400" cy="5745163"/>
          </a:xfrm>
        </p:spPr>
        <p:txBody>
          <a:bodyPr>
            <a:normAutofit/>
          </a:bodyPr>
          <a:lstStyle/>
          <a:p>
            <a:pPr algn="just"/>
            <a:r>
              <a:rPr lang="en-US" sz="4000" spc="-150" dirty="0" smtClean="0"/>
              <a:t>shall </a:t>
            </a:r>
            <a:r>
              <a:rPr lang="en-US" sz="4000" spc="-150" dirty="0" smtClean="0">
                <a:solidFill>
                  <a:srgbClr val="C00000"/>
                </a:solidFill>
              </a:rPr>
              <a:t>accept</a:t>
            </a:r>
            <a:r>
              <a:rPr lang="en-US" sz="4000" spc="-150" dirty="0" smtClean="0">
                <a:solidFill>
                  <a:srgbClr val="FF0000"/>
                </a:solidFill>
              </a:rPr>
              <a:t> </a:t>
            </a:r>
            <a:r>
              <a:rPr lang="en-US" sz="4000" spc="-150" dirty="0" smtClean="0"/>
              <a:t>foreign contribution </a:t>
            </a:r>
            <a:r>
              <a:rPr lang="en-US" sz="4000" spc="-150" dirty="0" smtClean="0">
                <a:solidFill>
                  <a:srgbClr val="C00000"/>
                </a:solidFill>
              </a:rPr>
              <a:t>after satisfying two</a:t>
            </a:r>
            <a:r>
              <a:rPr lang="en-US" sz="4400" spc="-150" dirty="0" smtClean="0"/>
              <a:t> </a:t>
            </a:r>
            <a:r>
              <a:rPr lang="en-US" sz="4000" spc="-150" dirty="0" smtClean="0"/>
              <a:t>conditions :</a:t>
            </a:r>
          </a:p>
          <a:p>
            <a:pPr marL="514350" indent="-514350" algn="just">
              <a:buFont typeface="+mj-lt"/>
              <a:buAutoNum type="arabicPeriod"/>
            </a:pPr>
            <a:r>
              <a:rPr lang="en-US" sz="4000" spc="-150" dirty="0" smtClean="0"/>
              <a:t>It </a:t>
            </a:r>
            <a:r>
              <a:rPr lang="en-US" sz="4000" spc="-150" dirty="0" smtClean="0">
                <a:solidFill>
                  <a:srgbClr val="C00000"/>
                </a:solidFill>
              </a:rPr>
              <a:t>must registers</a:t>
            </a:r>
            <a:r>
              <a:rPr lang="en-US" sz="4000" spc="-150" dirty="0" smtClean="0"/>
              <a:t> itself </a:t>
            </a:r>
            <a:r>
              <a:rPr lang="en-US" sz="4000" spc="-150" dirty="0"/>
              <a:t>with the Central </a:t>
            </a:r>
            <a:r>
              <a:rPr lang="en-US" sz="4000" spc="-150" dirty="0" smtClean="0"/>
              <a:t>Government.</a:t>
            </a:r>
          </a:p>
          <a:p>
            <a:pPr marL="514350" indent="-514350" algn="just">
              <a:buFont typeface="+mj-lt"/>
              <a:buAutoNum type="arabicPeriod"/>
            </a:pPr>
            <a:r>
              <a:rPr lang="en-US" sz="4000" spc="-150" dirty="0" smtClean="0"/>
              <a:t>It </a:t>
            </a:r>
            <a:r>
              <a:rPr lang="en-US" sz="4000" spc="-150" dirty="0" smtClean="0">
                <a:solidFill>
                  <a:srgbClr val="C00000"/>
                </a:solidFill>
              </a:rPr>
              <a:t>must </a:t>
            </a:r>
            <a:r>
              <a:rPr lang="en-US" sz="4000" spc="-150" dirty="0">
                <a:solidFill>
                  <a:srgbClr val="C00000"/>
                </a:solidFill>
              </a:rPr>
              <a:t>agrees to receive </a:t>
            </a:r>
            <a:r>
              <a:rPr lang="en-US" sz="4000" spc="-150" dirty="0"/>
              <a:t>foreign contribution only through one specific bank account.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3000"/>
                                        <p:tgtEl>
                                          <p:spTgt spid="3">
                                            <p:txEl>
                                              <p:pRg st="0" end="0"/>
                                            </p:txEl>
                                          </p:spTgt>
                                        </p:tgtEl>
                                      </p:cBhvr>
                                    </p:animEffect>
                                  </p:childTnLst>
                                </p:cTn>
                              </p:par>
                            </p:childTnLst>
                          </p:cTn>
                        </p:par>
                        <p:par>
                          <p:cTn id="8" fill="hold">
                            <p:stCondLst>
                              <p:cond delay="3000"/>
                            </p:stCondLst>
                            <p:childTnLst>
                              <p:par>
                                <p:cTn id="9" presetID="8" presetClass="entr" presetSubtype="16"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diamond(in)">
                                      <p:cBhvr>
                                        <p:cTn id="11" dur="3000"/>
                                        <p:tgtEl>
                                          <p:spTgt spid="3">
                                            <p:txEl>
                                              <p:pRg st="1" end="1"/>
                                            </p:txEl>
                                          </p:spTgt>
                                        </p:tgtEl>
                                      </p:cBhvr>
                                    </p:animEffect>
                                  </p:childTnLst>
                                </p:cTn>
                              </p:par>
                            </p:childTnLst>
                          </p:cTn>
                        </p:par>
                        <p:par>
                          <p:cTn id="12" fill="hold">
                            <p:stCondLst>
                              <p:cond delay="6000"/>
                            </p:stCondLst>
                            <p:childTnLst>
                              <p:par>
                                <p:cTn id="13" presetID="8" presetClass="entr" presetSubtype="16"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diamond(in)">
                                      <p:cBhvr>
                                        <p:cTn id="15" dur="3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rmAutofit/>
          </a:bodyPr>
          <a:lstStyle/>
          <a:p>
            <a:pPr>
              <a:buNone/>
            </a:pPr>
            <a:endParaRPr lang="en-US" dirty="0" smtClean="0"/>
          </a:p>
          <a:p>
            <a:pPr>
              <a:buNone/>
            </a:pPr>
            <a:r>
              <a:rPr lang="en-US" sz="4000" dirty="0" smtClean="0"/>
              <a:t>                  </a:t>
            </a:r>
            <a:r>
              <a:rPr lang="en-US" sz="4000" dirty="0" smtClean="0">
                <a:solidFill>
                  <a:srgbClr val="111379"/>
                </a:solidFill>
              </a:rPr>
              <a:t>Eligible Organization</a:t>
            </a:r>
          </a:p>
          <a:p>
            <a:pPr>
              <a:buNone/>
            </a:pPr>
            <a:endParaRPr lang="en-US" dirty="0" smtClean="0"/>
          </a:p>
          <a:p>
            <a:r>
              <a:rPr lang="en-US" dirty="0" smtClean="0">
                <a:solidFill>
                  <a:srgbClr val="C00000"/>
                </a:solidFill>
              </a:rPr>
              <a:t>Society</a:t>
            </a:r>
            <a:r>
              <a:rPr lang="en-US" dirty="0" smtClean="0"/>
              <a:t> under Society Registration Act, 1860</a:t>
            </a:r>
          </a:p>
          <a:p>
            <a:r>
              <a:rPr lang="en-US" dirty="0" smtClean="0">
                <a:solidFill>
                  <a:srgbClr val="C00000"/>
                </a:solidFill>
              </a:rPr>
              <a:t>Company under section 25</a:t>
            </a:r>
            <a:r>
              <a:rPr lang="en-US" dirty="0" smtClean="0"/>
              <a:t> of </a:t>
            </a:r>
            <a:r>
              <a:rPr lang="en-US" dirty="0"/>
              <a:t>companies Act, </a:t>
            </a:r>
            <a:r>
              <a:rPr lang="en-US" dirty="0" smtClean="0"/>
              <a:t>1956</a:t>
            </a:r>
          </a:p>
          <a:p>
            <a:r>
              <a:rPr lang="en-US" dirty="0" smtClean="0">
                <a:solidFill>
                  <a:srgbClr val="C00000"/>
                </a:solidFill>
              </a:rPr>
              <a:t>Trust</a:t>
            </a:r>
            <a:r>
              <a:rPr lang="en-US" dirty="0" smtClean="0"/>
              <a:t> registered under </a:t>
            </a:r>
            <a:r>
              <a:rPr lang="en-US" dirty="0"/>
              <a:t>the Bombay Public Trust Act, 1950 </a:t>
            </a:r>
            <a:endParaRPr lang="en-US" dirty="0" smtClean="0"/>
          </a:p>
          <a:p>
            <a:r>
              <a:rPr lang="en-US" dirty="0" smtClean="0"/>
              <a:t>A </a:t>
            </a:r>
            <a:r>
              <a:rPr lang="en-US" dirty="0">
                <a:solidFill>
                  <a:srgbClr val="C00000"/>
                </a:solidFill>
              </a:rPr>
              <a:t>public trust</a:t>
            </a:r>
            <a:r>
              <a:rPr lang="en-US" dirty="0"/>
              <a:t> under general law</a:t>
            </a:r>
            <a:r>
              <a:rPr lang="en-US" dirty="0" smtClean="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iterate type="lt">
                                    <p:tmPct val="10000"/>
                                  </p:iterate>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ppt_w</p:attrName>
                                        </p:attrNameLst>
                                      </p:cBhvr>
                                      <p:tavLst>
                                        <p:tav tm="0" fmla="#ppt_w*sin(2.5*pi*$)">
                                          <p:val>
                                            <p:fltVal val="0"/>
                                          </p:val>
                                        </p:tav>
                                        <p:tav tm="100000">
                                          <p:val>
                                            <p:fltVal val="1"/>
                                          </p:val>
                                        </p:tav>
                                      </p:tavLst>
                                    </p:anim>
                                    <p:anim calcmode="lin" valueType="num">
                                      <p:cBhvr>
                                        <p:cTn id="9" dur="10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par>
                          <p:cTn id="10" fill="hold">
                            <p:stCondLst>
                              <p:cond delay="2900"/>
                            </p:stCondLst>
                            <p:childTnLst>
                              <p:par>
                                <p:cTn id="11" presetID="45" presetClass="entr" presetSubtype="0" fill="hold" nodeType="afterEffect">
                                  <p:stCondLst>
                                    <p:cond delay="0"/>
                                  </p:stCondLst>
                                  <p:iterate type="lt">
                                    <p:tmPct val="10000"/>
                                  </p:iterate>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1000"/>
                                        <p:tgtEl>
                                          <p:spTgt spid="3">
                                            <p:txEl>
                                              <p:pRg st="3" end="3"/>
                                            </p:txEl>
                                          </p:spTgt>
                                        </p:tgtEl>
                                      </p:cBhvr>
                                    </p:animEffect>
                                    <p:anim calcmode="lin" valueType="num">
                                      <p:cBhvr>
                                        <p:cTn id="14" dur="1000" fill="hold"/>
                                        <p:tgtEl>
                                          <p:spTgt spid="3">
                                            <p:txEl>
                                              <p:pRg st="3" end="3"/>
                                            </p:txEl>
                                          </p:spTgt>
                                        </p:tgtEl>
                                        <p:attrNameLst>
                                          <p:attrName>ppt_w</p:attrName>
                                        </p:attrNameLst>
                                      </p:cBhvr>
                                      <p:tavLst>
                                        <p:tav tm="0" fmla="#ppt_w*sin(2.5*pi*$)">
                                          <p:val>
                                            <p:fltVal val="0"/>
                                          </p:val>
                                        </p:tav>
                                        <p:tav tm="100000">
                                          <p:val>
                                            <p:fltVal val="1"/>
                                          </p:val>
                                        </p:tav>
                                      </p:tavLst>
                                    </p:anim>
                                    <p:anim calcmode="lin" valueType="num">
                                      <p:cBhvr>
                                        <p:cTn id="15" dur="1000" fill="hold"/>
                                        <p:tgtEl>
                                          <p:spTgt spid="3">
                                            <p:txEl>
                                              <p:pRg st="3" end="3"/>
                                            </p:txEl>
                                          </p:spTgt>
                                        </p:tgtEl>
                                        <p:attrNameLst>
                                          <p:attrName>ppt_h</p:attrName>
                                        </p:attrNameLst>
                                      </p:cBhvr>
                                      <p:tavLst>
                                        <p:tav tm="0">
                                          <p:val>
                                            <p:strVal val="#ppt_h"/>
                                          </p:val>
                                        </p:tav>
                                        <p:tav tm="100000">
                                          <p:val>
                                            <p:strVal val="#ppt_h"/>
                                          </p:val>
                                        </p:tav>
                                      </p:tavLst>
                                    </p:anim>
                                  </p:childTnLst>
                                </p:cTn>
                              </p:par>
                            </p:childTnLst>
                          </p:cTn>
                        </p:par>
                        <p:par>
                          <p:cTn id="16" fill="hold">
                            <p:stCondLst>
                              <p:cond delay="7700"/>
                            </p:stCondLst>
                            <p:childTnLst>
                              <p:par>
                                <p:cTn id="17" presetID="45" presetClass="entr" presetSubtype="0" fill="hold" nodeType="afterEffect">
                                  <p:stCondLst>
                                    <p:cond delay="0"/>
                                  </p:stCondLst>
                                  <p:iterate type="lt">
                                    <p:tmPct val="10000"/>
                                  </p:iterate>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1000"/>
                                        <p:tgtEl>
                                          <p:spTgt spid="3">
                                            <p:txEl>
                                              <p:pRg st="4" end="4"/>
                                            </p:txEl>
                                          </p:spTgt>
                                        </p:tgtEl>
                                      </p:cBhvr>
                                    </p:animEffect>
                                    <p:anim calcmode="lin" valueType="num">
                                      <p:cBhvr>
                                        <p:cTn id="20" dur="1000" fill="hold"/>
                                        <p:tgtEl>
                                          <p:spTgt spid="3">
                                            <p:txEl>
                                              <p:pRg st="4" end="4"/>
                                            </p:txEl>
                                          </p:spTgt>
                                        </p:tgtEl>
                                        <p:attrNameLst>
                                          <p:attrName>ppt_w</p:attrName>
                                        </p:attrNameLst>
                                      </p:cBhvr>
                                      <p:tavLst>
                                        <p:tav tm="0" fmla="#ppt_w*sin(2.5*pi*$)">
                                          <p:val>
                                            <p:fltVal val="0"/>
                                          </p:val>
                                        </p:tav>
                                        <p:tav tm="100000">
                                          <p:val>
                                            <p:fltVal val="1"/>
                                          </p:val>
                                        </p:tav>
                                      </p:tavLst>
                                    </p:anim>
                                    <p:anim calcmode="lin" valueType="num">
                                      <p:cBhvr>
                                        <p:cTn id="21" dur="1000" fill="hold"/>
                                        <p:tgtEl>
                                          <p:spTgt spid="3">
                                            <p:txEl>
                                              <p:pRg st="4" end="4"/>
                                            </p:txEl>
                                          </p:spTgt>
                                        </p:tgtEl>
                                        <p:attrNameLst>
                                          <p:attrName>ppt_h</p:attrName>
                                        </p:attrNameLst>
                                      </p:cBhvr>
                                      <p:tavLst>
                                        <p:tav tm="0">
                                          <p:val>
                                            <p:strVal val="#ppt_h"/>
                                          </p:val>
                                        </p:tav>
                                        <p:tav tm="100000">
                                          <p:val>
                                            <p:strVal val="#ppt_h"/>
                                          </p:val>
                                        </p:tav>
                                      </p:tavLst>
                                    </p:anim>
                                  </p:childTnLst>
                                </p:cTn>
                              </p:par>
                            </p:childTnLst>
                          </p:cTn>
                        </p:par>
                        <p:par>
                          <p:cTn id="22" fill="hold">
                            <p:stCondLst>
                              <p:cond delay="12600"/>
                            </p:stCondLst>
                            <p:childTnLst>
                              <p:par>
                                <p:cTn id="23" presetID="45" presetClass="entr" presetSubtype="0" fill="hold" nodeType="afterEffect">
                                  <p:stCondLst>
                                    <p:cond delay="0"/>
                                  </p:stCondLst>
                                  <p:iterate type="lt">
                                    <p:tmPct val="10000"/>
                                  </p:iterate>
                                  <p:childTnLst>
                                    <p:set>
                                      <p:cBhvr>
                                        <p:cTn id="24" dur="1" fill="hold">
                                          <p:stCondLst>
                                            <p:cond delay="0"/>
                                          </p:stCondLst>
                                        </p:cTn>
                                        <p:tgtEl>
                                          <p:spTgt spid="3">
                                            <p:txEl>
                                              <p:pRg st="5" end="5"/>
                                            </p:txEl>
                                          </p:spTgt>
                                        </p:tgtEl>
                                        <p:attrNameLst>
                                          <p:attrName>style.visibility</p:attrName>
                                        </p:attrNameLst>
                                      </p:cBhvr>
                                      <p:to>
                                        <p:strVal val="visible"/>
                                      </p:to>
                                    </p:set>
                                    <p:animEffect transition="in" filter="fade">
                                      <p:cBhvr>
                                        <p:cTn id="25" dur="1000"/>
                                        <p:tgtEl>
                                          <p:spTgt spid="3">
                                            <p:txEl>
                                              <p:pRg st="5" end="5"/>
                                            </p:txEl>
                                          </p:spTgt>
                                        </p:tgtEl>
                                      </p:cBhvr>
                                    </p:animEffect>
                                    <p:anim calcmode="lin" valueType="num">
                                      <p:cBhvr>
                                        <p:cTn id="26" dur="1000" fill="hold"/>
                                        <p:tgtEl>
                                          <p:spTgt spid="3">
                                            <p:txEl>
                                              <p:pRg st="5" end="5"/>
                                            </p:txEl>
                                          </p:spTgt>
                                        </p:tgtEl>
                                        <p:attrNameLst>
                                          <p:attrName>ppt_w</p:attrName>
                                        </p:attrNameLst>
                                      </p:cBhvr>
                                      <p:tavLst>
                                        <p:tav tm="0" fmla="#ppt_w*sin(2.5*pi*$)">
                                          <p:val>
                                            <p:fltVal val="0"/>
                                          </p:val>
                                        </p:tav>
                                        <p:tav tm="100000">
                                          <p:val>
                                            <p:fltVal val="1"/>
                                          </p:val>
                                        </p:tav>
                                      </p:tavLst>
                                    </p:anim>
                                    <p:anim calcmode="lin" valueType="num">
                                      <p:cBhvr>
                                        <p:cTn id="27" dur="1000" fill="hold"/>
                                        <p:tgtEl>
                                          <p:spTgt spid="3">
                                            <p:txEl>
                                              <p:pRg st="5" end="5"/>
                                            </p:txEl>
                                          </p:spTgt>
                                        </p:tgtEl>
                                        <p:attrNameLst>
                                          <p:attrName>ppt_h</p:attrName>
                                        </p:attrNameLst>
                                      </p:cBhvr>
                                      <p:tavLst>
                                        <p:tav tm="0">
                                          <p:val>
                                            <p:strVal val="#ppt_h"/>
                                          </p:val>
                                        </p:tav>
                                        <p:tav tm="100000">
                                          <p:val>
                                            <p:strVal val="#ppt_h"/>
                                          </p:val>
                                        </p:tav>
                                      </p:tavLst>
                                    </p:anim>
                                  </p:childTnLst>
                                </p:cTn>
                              </p:par>
                            </p:childTnLst>
                          </p:cTn>
                        </p:par>
                        <p:par>
                          <p:cTn id="28" fill="hold">
                            <p:stCondLst>
                              <p:cond delay="18300"/>
                            </p:stCondLst>
                            <p:childTnLst>
                              <p:par>
                                <p:cTn id="29" presetID="45" presetClass="entr" presetSubtype="0" fill="hold" nodeType="afterEffect">
                                  <p:stCondLst>
                                    <p:cond delay="0"/>
                                  </p:stCondLst>
                                  <p:iterate type="lt">
                                    <p:tmPct val="10000"/>
                                  </p:iterate>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1000"/>
                                        <p:tgtEl>
                                          <p:spTgt spid="3">
                                            <p:txEl>
                                              <p:pRg st="6" end="6"/>
                                            </p:txEl>
                                          </p:spTgt>
                                        </p:tgtEl>
                                      </p:cBhvr>
                                    </p:animEffect>
                                    <p:anim calcmode="lin" valueType="num">
                                      <p:cBhvr>
                                        <p:cTn id="32" dur="1000" fill="hold"/>
                                        <p:tgtEl>
                                          <p:spTgt spid="3">
                                            <p:txEl>
                                              <p:pRg st="6" end="6"/>
                                            </p:txEl>
                                          </p:spTgt>
                                        </p:tgtEl>
                                        <p:attrNameLst>
                                          <p:attrName>ppt_w</p:attrName>
                                        </p:attrNameLst>
                                      </p:cBhvr>
                                      <p:tavLst>
                                        <p:tav tm="0" fmla="#ppt_w*sin(2.5*pi*$)">
                                          <p:val>
                                            <p:fltVal val="0"/>
                                          </p:val>
                                        </p:tav>
                                        <p:tav tm="100000">
                                          <p:val>
                                            <p:fltVal val="1"/>
                                          </p:val>
                                        </p:tav>
                                      </p:tavLst>
                                    </p:anim>
                                    <p:anim calcmode="lin" valueType="num">
                                      <p:cBhvr>
                                        <p:cTn id="33" dur="1000" fill="hold"/>
                                        <p:tgtEl>
                                          <p:spTgt spid="3">
                                            <p:txEl>
                                              <p:pRg st="6" end="6"/>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lstStyle/>
          <a:p>
            <a:pPr algn="just"/>
            <a:r>
              <a:rPr lang="en-US" sz="3600" dirty="0" smtClean="0"/>
              <a:t>Every </a:t>
            </a:r>
            <a:r>
              <a:rPr lang="en-US" sz="3600" dirty="0"/>
              <a:t>association so registered </a:t>
            </a:r>
            <a:r>
              <a:rPr lang="en-US" sz="3600" dirty="0">
                <a:solidFill>
                  <a:srgbClr val="C00000"/>
                </a:solidFill>
              </a:rPr>
              <a:t>shall </a:t>
            </a:r>
            <a:r>
              <a:rPr lang="en-US" sz="3600" dirty="0" smtClean="0">
                <a:solidFill>
                  <a:srgbClr val="C00000"/>
                </a:solidFill>
              </a:rPr>
              <a:t>give</a:t>
            </a:r>
          </a:p>
          <a:p>
            <a:pPr algn="just">
              <a:buNone/>
            </a:pPr>
            <a:endParaRPr lang="en-US" sz="3600" dirty="0" smtClean="0">
              <a:solidFill>
                <a:srgbClr val="C00000"/>
              </a:solidFill>
            </a:endParaRPr>
          </a:p>
          <a:p>
            <a:pPr algn="just"/>
            <a:r>
              <a:rPr lang="en-US" dirty="0" smtClean="0"/>
              <a:t>An </a:t>
            </a:r>
            <a:r>
              <a:rPr lang="en-US" dirty="0">
                <a:solidFill>
                  <a:srgbClr val="C00000"/>
                </a:solidFill>
              </a:rPr>
              <a:t>intimation</a:t>
            </a:r>
            <a:r>
              <a:rPr lang="en-US" dirty="0"/>
              <a:t> to the Central Government </a:t>
            </a:r>
            <a:r>
              <a:rPr lang="en-US" dirty="0" smtClean="0"/>
              <a:t> within prescribed time</a:t>
            </a:r>
          </a:p>
          <a:p>
            <a:pPr algn="just">
              <a:buFont typeface="Wingdings" pitchFamily="2" charset="2"/>
              <a:buChar char="ü"/>
            </a:pPr>
            <a:r>
              <a:rPr lang="en-US" dirty="0" smtClean="0"/>
              <a:t>As </a:t>
            </a:r>
            <a:r>
              <a:rPr lang="en-US" dirty="0"/>
              <a:t>to the </a:t>
            </a:r>
            <a:r>
              <a:rPr lang="en-US" dirty="0">
                <a:solidFill>
                  <a:srgbClr val="C00000"/>
                </a:solidFill>
              </a:rPr>
              <a:t>amount of each foreign contribution</a:t>
            </a:r>
            <a:r>
              <a:rPr lang="en-US" dirty="0"/>
              <a:t> </a:t>
            </a:r>
            <a:r>
              <a:rPr lang="en-US" dirty="0" smtClean="0"/>
              <a:t>received</a:t>
            </a:r>
          </a:p>
          <a:p>
            <a:pPr algn="just">
              <a:buFont typeface="Wingdings" pitchFamily="2" charset="2"/>
              <a:buChar char="ü"/>
            </a:pPr>
            <a:r>
              <a:rPr lang="en-US" dirty="0" smtClean="0">
                <a:solidFill>
                  <a:srgbClr val="C00000"/>
                </a:solidFill>
              </a:rPr>
              <a:t>Source and </a:t>
            </a:r>
            <a:r>
              <a:rPr lang="en-US" dirty="0">
                <a:solidFill>
                  <a:srgbClr val="C00000"/>
                </a:solidFill>
              </a:rPr>
              <a:t>the manner</a:t>
            </a:r>
            <a:r>
              <a:rPr lang="en-US" dirty="0"/>
              <a:t> </a:t>
            </a:r>
            <a:r>
              <a:rPr lang="en-US" dirty="0" smtClean="0"/>
              <a:t>from which </a:t>
            </a:r>
            <a:r>
              <a:rPr lang="en-US" dirty="0"/>
              <a:t>such foreign contribution was </a:t>
            </a:r>
            <a:r>
              <a:rPr lang="en-US" dirty="0" smtClean="0"/>
              <a:t>received</a:t>
            </a:r>
          </a:p>
          <a:p>
            <a:pPr algn="just">
              <a:buFont typeface="Wingdings" pitchFamily="2" charset="2"/>
              <a:buChar char="ü"/>
            </a:pPr>
            <a:r>
              <a:rPr lang="en-US" dirty="0" smtClean="0">
                <a:solidFill>
                  <a:srgbClr val="C00000"/>
                </a:solidFill>
              </a:rPr>
              <a:t>Purposes and manner</a:t>
            </a:r>
            <a:r>
              <a:rPr lang="en-US" dirty="0" smtClean="0"/>
              <a:t> for </a:t>
            </a:r>
            <a:r>
              <a:rPr lang="en-US" dirty="0"/>
              <a:t>which </a:t>
            </a:r>
            <a:r>
              <a:rPr lang="en-US" dirty="0" smtClean="0"/>
              <a:t>such </a:t>
            </a:r>
            <a:r>
              <a:rPr lang="en-US" dirty="0"/>
              <a:t>foreign contribution was </a:t>
            </a:r>
            <a:r>
              <a:rPr lang="en-US" dirty="0" smtClean="0"/>
              <a:t>utilised</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par>
                          <p:cTn id="8" fill="hold">
                            <p:stCondLst>
                              <p:cond delay="0"/>
                            </p:stCondLst>
                            <p:childTnLst>
                              <p:par>
                                <p:cTn id="9" presetID="53" presetClass="entr" presetSubtype="0" fill="hold" nodeType="after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p:cTn id="11" dur="2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2" dur="20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3" dur="2000"/>
                                        <p:tgtEl>
                                          <p:spTgt spid="3">
                                            <p:txEl>
                                              <p:pRg st="2" end="2"/>
                                            </p:txEl>
                                          </p:spTgt>
                                        </p:tgtEl>
                                      </p:cBhvr>
                                    </p:animEffect>
                                  </p:childTnLst>
                                </p:cTn>
                              </p:par>
                            </p:childTnLst>
                          </p:cTn>
                        </p:par>
                        <p:par>
                          <p:cTn id="14" fill="hold">
                            <p:stCondLst>
                              <p:cond delay="2000"/>
                            </p:stCondLst>
                            <p:childTnLst>
                              <p:par>
                                <p:cTn id="15" presetID="53" presetClass="entr" presetSubtype="0" fill="hold" nodeType="after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p:cTn id="17" dur="2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8" dur="20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19" dur="2000"/>
                                        <p:tgtEl>
                                          <p:spTgt spid="3">
                                            <p:txEl>
                                              <p:pRg st="3" end="3"/>
                                            </p:txEl>
                                          </p:spTgt>
                                        </p:tgtEl>
                                      </p:cBhvr>
                                    </p:animEffect>
                                  </p:childTnLst>
                                </p:cTn>
                              </p:par>
                            </p:childTnLst>
                          </p:cTn>
                        </p:par>
                        <p:par>
                          <p:cTn id="20" fill="hold">
                            <p:stCondLst>
                              <p:cond delay="4000"/>
                            </p:stCondLst>
                            <p:childTnLst>
                              <p:par>
                                <p:cTn id="21" presetID="53" presetClass="entr" presetSubtype="0" fill="hold"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p:cTn id="23" dur="2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4" dur="20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5" dur="2000"/>
                                        <p:tgtEl>
                                          <p:spTgt spid="3">
                                            <p:txEl>
                                              <p:pRg st="4" end="4"/>
                                            </p:txEl>
                                          </p:spTgt>
                                        </p:tgtEl>
                                      </p:cBhvr>
                                    </p:animEffect>
                                  </p:childTnLst>
                                </p:cTn>
                              </p:par>
                            </p:childTnLst>
                          </p:cTn>
                        </p:par>
                        <p:par>
                          <p:cTn id="26" fill="hold">
                            <p:stCondLst>
                              <p:cond delay="6000"/>
                            </p:stCondLst>
                            <p:childTnLst>
                              <p:par>
                                <p:cTn id="27" presetID="53" presetClass="entr" presetSubtype="0" fill="hold" nodeType="after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p:cTn id="29" dur="2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0" dur="20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1"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lnSpcReduction="10000"/>
          </a:bodyPr>
          <a:lstStyle/>
          <a:p>
            <a:pPr algn="just">
              <a:buNone/>
            </a:pPr>
            <a:r>
              <a:rPr lang="en-US" dirty="0" smtClean="0"/>
              <a:t>		</a:t>
            </a:r>
            <a:r>
              <a:rPr lang="en-US" sz="4000" b="1" u="sng" dirty="0" smtClean="0">
                <a:solidFill>
                  <a:srgbClr val="111379"/>
                </a:solidFill>
              </a:rPr>
              <a:t>Specification </a:t>
            </a:r>
            <a:r>
              <a:rPr lang="en-US" sz="4000" b="1" u="sng" dirty="0">
                <a:solidFill>
                  <a:srgbClr val="111379"/>
                </a:solidFill>
              </a:rPr>
              <a:t>of bank branch </a:t>
            </a:r>
            <a:endParaRPr lang="en-US" sz="4000" b="1" u="sng" dirty="0" smtClean="0">
              <a:solidFill>
                <a:srgbClr val="111379"/>
              </a:solidFill>
            </a:endParaRPr>
          </a:p>
          <a:p>
            <a:pPr algn="just"/>
            <a:endParaRPr lang="en-US" dirty="0" smtClean="0"/>
          </a:p>
          <a:p>
            <a:pPr algn="just"/>
            <a:r>
              <a:rPr lang="en-US" dirty="0" smtClean="0"/>
              <a:t>The </a:t>
            </a:r>
            <a:r>
              <a:rPr lang="en-US" dirty="0"/>
              <a:t>foreign contribution </a:t>
            </a:r>
            <a:r>
              <a:rPr lang="en-US" dirty="0">
                <a:solidFill>
                  <a:srgbClr val="FF0000"/>
                </a:solidFill>
              </a:rPr>
              <a:t>should only be received</a:t>
            </a:r>
            <a:r>
              <a:rPr lang="en-US" dirty="0"/>
              <a:t> from one of the branches of a bank as specified in the application</a:t>
            </a:r>
            <a:r>
              <a:rPr lang="en-US" dirty="0" smtClean="0"/>
              <a:t>.</a:t>
            </a:r>
          </a:p>
          <a:p>
            <a:pPr algn="just"/>
            <a:endParaRPr lang="en-US" dirty="0" smtClean="0"/>
          </a:p>
          <a:p>
            <a:pPr algn="just"/>
            <a:r>
              <a:rPr lang="en-US" dirty="0" smtClean="0"/>
              <a:t>It </a:t>
            </a:r>
            <a:r>
              <a:rPr lang="en-US" dirty="0"/>
              <a:t>is </a:t>
            </a:r>
            <a:r>
              <a:rPr lang="en-US" dirty="0">
                <a:solidFill>
                  <a:srgbClr val="FF0000"/>
                </a:solidFill>
              </a:rPr>
              <a:t>necessary to open a bank account</a:t>
            </a:r>
            <a:r>
              <a:rPr lang="en-US" dirty="0"/>
              <a:t> designated for receipt of foreign contribution. </a:t>
            </a:r>
            <a:endParaRPr lang="en-US" dirty="0" smtClean="0"/>
          </a:p>
          <a:p>
            <a:pPr algn="just"/>
            <a:endParaRPr lang="en-US" dirty="0" smtClean="0"/>
          </a:p>
          <a:p>
            <a:pPr algn="just"/>
            <a:r>
              <a:rPr lang="en-US" dirty="0" smtClean="0"/>
              <a:t>The </a:t>
            </a:r>
            <a:r>
              <a:rPr lang="en-US" dirty="0"/>
              <a:t>account </a:t>
            </a:r>
            <a:r>
              <a:rPr lang="en-US" dirty="0">
                <a:solidFill>
                  <a:srgbClr val="FF0000"/>
                </a:solidFill>
              </a:rPr>
              <a:t>can be opened with Indian funds</a:t>
            </a:r>
            <a:r>
              <a:rPr lang="en-US" dirty="0"/>
              <a:t> before applying for registration. </a:t>
            </a: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0"/>
                            </p:stCondLst>
                            <p:childTnLst>
                              <p:par>
                                <p:cTn id="10" presetID="10" presetClass="entr" presetSubtype="0" fill="hold" nodeType="after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3000"/>
                                        <p:tgtEl>
                                          <p:spTgt spid="3">
                                            <p:txEl>
                                              <p:pRg st="2" end="2"/>
                                            </p:txEl>
                                          </p:spTgt>
                                        </p:tgtEl>
                                      </p:cBhvr>
                                    </p:animEffect>
                                  </p:childTnLst>
                                </p:cTn>
                              </p:par>
                            </p:childTnLst>
                          </p:cTn>
                        </p:par>
                        <p:par>
                          <p:cTn id="13" fill="hold">
                            <p:stCondLst>
                              <p:cond delay="8000"/>
                            </p:stCondLst>
                            <p:childTnLst>
                              <p:par>
                                <p:cTn id="14" presetID="10" presetClass="entr" presetSubtype="0" fill="hold" nodeType="after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3000"/>
                                        <p:tgtEl>
                                          <p:spTgt spid="3">
                                            <p:txEl>
                                              <p:pRg st="4" end="4"/>
                                            </p:txEl>
                                          </p:spTgt>
                                        </p:tgtEl>
                                      </p:cBhvr>
                                    </p:animEffect>
                                  </p:childTnLst>
                                </p:cTn>
                              </p:par>
                            </p:childTnLst>
                          </p:cTn>
                        </p:par>
                        <p:par>
                          <p:cTn id="17" fill="hold">
                            <p:stCondLst>
                              <p:cond delay="11000"/>
                            </p:stCondLst>
                            <p:childTnLst>
                              <p:par>
                                <p:cTn id="18" presetID="10" presetClass="entr" presetSubtype="0" fill="hold" nodeType="afterEffect">
                                  <p:stCondLst>
                                    <p:cond delay="0"/>
                                  </p:stCondLst>
                                  <p:childTnLst>
                                    <p:set>
                                      <p:cBhvr>
                                        <p:cTn id="19" dur="1" fill="hold">
                                          <p:stCondLst>
                                            <p:cond delay="0"/>
                                          </p:stCondLst>
                                        </p:cTn>
                                        <p:tgtEl>
                                          <p:spTgt spid="3">
                                            <p:txEl>
                                              <p:pRg st="6" end="6"/>
                                            </p:txEl>
                                          </p:spTgt>
                                        </p:tgtEl>
                                        <p:attrNameLst>
                                          <p:attrName>style.visibility</p:attrName>
                                        </p:attrNameLst>
                                      </p:cBhvr>
                                      <p:to>
                                        <p:strVal val="visible"/>
                                      </p:to>
                                    </p:set>
                                    <p:animEffect transition="in" filter="fade">
                                      <p:cBhvr>
                                        <p:cTn id="20" dur="3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fontScale="92500" lnSpcReduction="20000"/>
          </a:bodyPr>
          <a:lstStyle/>
          <a:p>
            <a:r>
              <a:rPr lang="en-US" sz="4000" dirty="0" smtClean="0"/>
              <a:t>This account should exclusively remain for crediting foreign contribution only. </a:t>
            </a:r>
          </a:p>
          <a:p>
            <a:endParaRPr lang="en-US" sz="4000" dirty="0" smtClean="0"/>
          </a:p>
          <a:p>
            <a:r>
              <a:rPr lang="en-US" sz="4000" dirty="0" smtClean="0"/>
              <a:t>Under </a:t>
            </a:r>
            <a:r>
              <a:rPr lang="en-US" sz="4000" dirty="0" smtClean="0">
                <a:solidFill>
                  <a:srgbClr val="FF0000"/>
                </a:solidFill>
              </a:rPr>
              <a:t>no circumstance domestic contribution should be mixed</a:t>
            </a:r>
            <a:r>
              <a:rPr lang="en-US" sz="4000" dirty="0" smtClean="0"/>
              <a:t> in this account.</a:t>
            </a:r>
          </a:p>
          <a:p>
            <a:endParaRPr lang="en-US" sz="4000" dirty="0" smtClean="0"/>
          </a:p>
          <a:p>
            <a:r>
              <a:rPr lang="en-US" sz="4000" dirty="0" smtClean="0"/>
              <a:t>This foreign contribution does not mean in foreign currency or exchange, and therefore </a:t>
            </a:r>
            <a:r>
              <a:rPr lang="en-US" sz="4000" dirty="0" smtClean="0">
                <a:solidFill>
                  <a:srgbClr val="FF0000"/>
                </a:solidFill>
              </a:rPr>
              <a:t>an organisation may receive foreign contribution in Indian currency.</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2000"/>
                                        <p:tgtEl>
                                          <p:spTgt spid="3">
                                            <p:txEl>
                                              <p:pRg st="0" end="0"/>
                                            </p:txEl>
                                          </p:spTgt>
                                        </p:tgtEl>
                                      </p:cBhvr>
                                    </p:animEffect>
                                  </p:childTnLst>
                                </p:cTn>
                              </p:par>
                            </p:childTnLst>
                          </p:cTn>
                        </p:par>
                        <p:par>
                          <p:cTn id="8" fill="hold">
                            <p:stCondLst>
                              <p:cond delay="2000"/>
                            </p:stCondLst>
                            <p:childTnLst>
                              <p:par>
                                <p:cTn id="9" presetID="12" presetClass="entr" presetSubtype="4" fill="hold" nodeType="after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slide(fromBottom)">
                                      <p:cBhvr>
                                        <p:cTn id="11" dur="2000"/>
                                        <p:tgtEl>
                                          <p:spTgt spid="3">
                                            <p:txEl>
                                              <p:pRg st="2" end="2"/>
                                            </p:txEl>
                                          </p:spTgt>
                                        </p:tgtEl>
                                      </p:cBhvr>
                                    </p:animEffect>
                                  </p:childTnLst>
                                </p:cTn>
                              </p:par>
                            </p:childTnLst>
                          </p:cTn>
                        </p:par>
                        <p:par>
                          <p:cTn id="12" fill="hold">
                            <p:stCondLst>
                              <p:cond delay="4000"/>
                            </p:stCondLst>
                            <p:childTnLst>
                              <p:par>
                                <p:cTn id="13" presetID="12" presetClass="entr" presetSubtype="4" fill="hold" nodeType="after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slide(fromBottom)">
                                      <p:cBhvr>
                                        <p:cTn id="15"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293</TotalTime>
  <Words>518</Words>
  <Application>Microsoft Office PowerPoint</Application>
  <PresentationFormat>On-screen Show (4:3)</PresentationFormat>
  <Paragraphs>78</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Slide 1</vt:lpstr>
      <vt:lpstr>NON PROFIT ORGANISATION</vt:lpstr>
      <vt:lpstr>LEGAL COMPLIANCES TOPICS</vt:lpstr>
      <vt:lpstr> Foreign contribution Regulations Act(1976)-(FCRA)</vt:lpstr>
      <vt:lpstr>Slide 5</vt:lpstr>
      <vt:lpstr>Slide 6</vt:lpstr>
      <vt:lpstr>Slide 7</vt:lpstr>
      <vt:lpstr>Slide 8</vt:lpstr>
      <vt:lpstr>Slide 9</vt:lpstr>
      <vt:lpstr>Check List of the Documents to be Filled</vt:lpstr>
      <vt:lpstr>Slide 11</vt:lpstr>
      <vt:lpstr>Slide 12</vt:lpstr>
      <vt:lpstr>Slide 13</vt:lpstr>
      <vt:lpstr>Slide 14</vt:lpstr>
      <vt:lpstr>Time limit for making application for registration</vt:lpstr>
      <vt:lpstr>Slide 16</vt:lpstr>
      <vt:lpstr>Time limit for granting registration</vt:lpstr>
      <vt:lpstr>Slide 18</vt:lpstr>
      <vt:lpstr>Whether registration under Income Tax Act necessary</vt:lpstr>
      <vt:lpstr>Slide 20</vt:lpstr>
      <vt:lpstr>Slide 21</vt:lpstr>
    </vt:vector>
  </TitlesOfParts>
  <Company>COMPUTER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NON PROFIT ORGANISATION</dc:title>
  <dc:creator>Gireesh K Singh</dc:creator>
  <cp:lastModifiedBy>Gireesh K Singh</cp:lastModifiedBy>
  <cp:revision>53</cp:revision>
  <dcterms:created xsi:type="dcterms:W3CDTF">2010-11-29T07:15:15Z</dcterms:created>
  <dcterms:modified xsi:type="dcterms:W3CDTF">2010-12-03T12:38:45Z</dcterms:modified>
</cp:coreProperties>
</file>