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044" r:id="rId1"/>
  </p:sldMasterIdLst>
  <p:notesMasterIdLst>
    <p:notesMasterId r:id="rId13"/>
  </p:notesMasterIdLst>
  <p:sldIdLst>
    <p:sldId id="256" r:id="rId2"/>
    <p:sldId id="257" r:id="rId3"/>
    <p:sldId id="258" r:id="rId4"/>
    <p:sldId id="259" r:id="rId5"/>
    <p:sldId id="262" r:id="rId6"/>
    <p:sldId id="264" r:id="rId7"/>
    <p:sldId id="265" r:id="rId8"/>
    <p:sldId id="263" r:id="rId9"/>
    <p:sldId id="266" r:id="rId10"/>
    <p:sldId id="267" r:id="rId11"/>
    <p:sldId id="268" r:id="rId1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565656"/>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4EA1483-14A0-4C7C-B62F-C80C44336364}" type="datetimeFigureOut">
              <a:rPr lang="en-US" smtClean="0"/>
              <a:t>10/6/2016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299DF51-35E0-45A8-A17A-6F003844F085}" type="slidenum">
              <a:rPr lang="en-US" smtClean="0"/>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C299DF51-35E0-45A8-A17A-6F003844F085}" type="slidenum">
              <a:rPr lang="en-US" smtClean="0"/>
              <a:t>1</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09F778A3-2C4A-44E1-8DC8-7F7C88060BD5}" type="datetime1">
              <a:rPr lang="en-US" smtClean="0"/>
              <a:t>10/6/2016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689F9C9-0532-4145-A28C-E990B9B92DCD}"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0E9D709-B263-4760-AB79-4B2A9F72FA2B}" type="datetime1">
              <a:rPr lang="en-US" smtClean="0"/>
              <a:t>10/6/2016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689F9C9-0532-4145-A28C-E990B9B92DCD}"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D2DFB98-C3DF-4018-86F8-37DE8357230D}" type="datetime1">
              <a:rPr lang="en-US" smtClean="0"/>
              <a:t>10/6/2016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689F9C9-0532-4145-A28C-E990B9B92DCD}"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ADDD28F-86F7-428F-9244-13F0EA29C5F5}" type="datetime1">
              <a:rPr lang="en-US" smtClean="0"/>
              <a:t>10/6/2016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689F9C9-0532-4145-A28C-E990B9B92DCD}"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A583061-F498-471F-BD56-64B6582960D9}" type="datetime1">
              <a:rPr lang="en-US" smtClean="0"/>
              <a:t>10/6/2016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689F9C9-0532-4145-A28C-E990B9B92DCD}"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760DAB1A-659D-4561-BA4A-EFFF69CCA1CD}" type="datetime1">
              <a:rPr lang="en-US" smtClean="0"/>
              <a:t>10/6/2016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689F9C9-0532-4145-A28C-E990B9B92DCD}"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820E277D-B322-4360-BAFC-20D8E9DE2C72}" type="datetime1">
              <a:rPr lang="en-US" smtClean="0"/>
              <a:t>10/6/2016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689F9C9-0532-4145-A28C-E990B9B92DCD}"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F5759BD3-2C6F-47DB-B381-ADE2F2E9DCE4}" type="datetime1">
              <a:rPr lang="en-US" smtClean="0"/>
              <a:t>10/6/2016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689F9C9-0532-4145-A28C-E990B9B92DCD}"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A6E0A94-385F-4CB1-817E-C55C7C074042}" type="datetime1">
              <a:rPr lang="en-US" smtClean="0"/>
              <a:t>10/6/2016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689F9C9-0532-4145-A28C-E990B9B92DCD}"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E45BCE5-96BD-4BE8-BF12-6FAB3F75DF90}" type="datetime1">
              <a:rPr lang="en-US" smtClean="0"/>
              <a:t>10/6/2016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689F9C9-0532-4145-A28C-E990B9B92DCD}"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A162F07-4586-4B9B-8CAC-B68B74A4BC9F}" type="datetime1">
              <a:rPr lang="en-US" smtClean="0"/>
              <a:t>10/6/2016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689F9C9-0532-4145-A28C-E990B9B92DCD}"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0880FC3-E04C-4DD0-8563-DAF41ED32AAD}" type="datetime1">
              <a:rPr lang="en-US" smtClean="0"/>
              <a:t>10/6/2016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689F9C9-0532-4145-A28C-E990B9B92DCD}"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4045" r:id="rId1"/>
    <p:sldLayoutId id="2147484046" r:id="rId2"/>
    <p:sldLayoutId id="2147484047" r:id="rId3"/>
    <p:sldLayoutId id="2147484048" r:id="rId4"/>
    <p:sldLayoutId id="2147484049" r:id="rId5"/>
    <p:sldLayoutId id="2147484050" r:id="rId6"/>
    <p:sldLayoutId id="2147484051" r:id="rId7"/>
    <p:sldLayoutId id="2147484052" r:id="rId8"/>
    <p:sldLayoutId id="2147484053" r:id="rId9"/>
    <p:sldLayoutId id="2147484054" r:id="rId10"/>
    <p:sldLayoutId id="2147484055" r:id="rId11"/>
  </p:sldLayoutIdLst>
  <p:hf sldNum="0"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2.jpeg"/><Relationship Id="rId4" Type="http://schemas.openxmlformats.org/officeDocument/2006/relationships/hyperlink" Target="http://www.cybex.in/" TargetMode="External"/></Relationships>
</file>

<file path=ppt/slides/_rels/slide10.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hyperlink" Target="http://www.cybex.in/" TargetMode="Externa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hyperlink" Target="http://www.cybex.in/" TargetMode="External"/><Relationship Id="rId2" Type="http://schemas.openxmlformats.org/officeDocument/2006/relationships/image" Target="../media/image4.png"/><Relationship Id="rId1" Type="http://schemas.openxmlformats.org/officeDocument/2006/relationships/slideLayout" Target="../slideLayouts/slideLayout2.xml"/><Relationship Id="rId4" Type="http://schemas.openxmlformats.org/officeDocument/2006/relationships/image" Target="../media/image2.jpeg"/></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hyperlink" Target="http://www.cybex.in/" TargetMode="Externa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hyperlink" Target="http://www.cybex.in/" TargetMode="Externa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3" Type="http://schemas.openxmlformats.org/officeDocument/2006/relationships/hyperlink" Target="http://www.cybex.in/" TargetMode="External"/><Relationship Id="rId2" Type="http://schemas.openxmlformats.org/officeDocument/2006/relationships/hyperlink" Target="http://www.cybex.in/Indian-Customs/India-Imports-Data.aspx" TargetMode="External"/><Relationship Id="rId1" Type="http://schemas.openxmlformats.org/officeDocument/2006/relationships/slideLayout" Target="../slideLayouts/slideLayout2.xml"/><Relationship Id="rId4" Type="http://schemas.openxmlformats.org/officeDocument/2006/relationships/image" Target="../media/image2.jpeg"/></Relationships>
</file>

<file path=ppt/slides/_rels/slide5.xml.rels><?xml version="1.0" encoding="UTF-8" standalone="yes"?>
<Relationships xmlns="http://schemas.openxmlformats.org/package/2006/relationships"><Relationship Id="rId8" Type="http://schemas.openxmlformats.org/officeDocument/2006/relationships/hyperlink" Target="http://www.cybex.in/india-imports-data/Diesel-Engine-Imports.aspx" TargetMode="External"/><Relationship Id="rId13" Type="http://schemas.openxmlformats.org/officeDocument/2006/relationships/hyperlink" Target="http://www.cybex.in/research-reports/mobile-phone-imports-india.aspx" TargetMode="External"/><Relationship Id="rId18" Type="http://schemas.openxmlformats.org/officeDocument/2006/relationships/hyperlink" Target="http://www.cybex.in/india-imports-data/Ceramic-Tiles-Imports.aspx" TargetMode="External"/><Relationship Id="rId26" Type="http://schemas.openxmlformats.org/officeDocument/2006/relationships/hyperlink" Target="http://www.cybex.in/india-imports-data/Molybdenum-Imports.aspx" TargetMode="External"/><Relationship Id="rId3" Type="http://schemas.openxmlformats.org/officeDocument/2006/relationships/hyperlink" Target="http://www.cybex.in/india-imports-data/Acid-Imports.aspx" TargetMode="External"/><Relationship Id="rId21" Type="http://schemas.openxmlformats.org/officeDocument/2006/relationships/hyperlink" Target="http://www.cybex.in/india-imports-data/Dry-Fruits-Imports.aspx" TargetMode="External"/><Relationship Id="rId7" Type="http://schemas.openxmlformats.org/officeDocument/2006/relationships/hyperlink" Target="http://www.cybex.in/india-imports-data/Contact-Lens-Imports.aspx" TargetMode="External"/><Relationship Id="rId12" Type="http://schemas.openxmlformats.org/officeDocument/2006/relationships/hyperlink" Target="http://www.cybex.in/india-imports-data/Iodine-Imports.aspx" TargetMode="External"/><Relationship Id="rId17" Type="http://schemas.openxmlformats.org/officeDocument/2006/relationships/hyperlink" Target="http://www.cybex.in/india-imports-data/Aluminium-Imports.aspx" TargetMode="External"/><Relationship Id="rId25" Type="http://schemas.openxmlformats.org/officeDocument/2006/relationships/hyperlink" Target="http://www.cybex.in/india-imports-data/Liquor-Imports.aspx" TargetMode="External"/><Relationship Id="rId2" Type="http://schemas.openxmlformats.org/officeDocument/2006/relationships/hyperlink" Target="http://www.cybex.in/india-imports-data/Acetic-Acid-Imports.aspx" TargetMode="External"/><Relationship Id="rId16" Type="http://schemas.openxmlformats.org/officeDocument/2006/relationships/hyperlink" Target="http://www.cybex.in/india-imports-data/Acetophenone-Imports.aspx" TargetMode="External"/><Relationship Id="rId20" Type="http://schemas.openxmlformats.org/officeDocument/2006/relationships/hyperlink" Target="http://www.cybex.in/india-imports-data/Copper-Imports.aspx" TargetMode="External"/><Relationship Id="rId29" Type="http://schemas.openxmlformats.org/officeDocument/2006/relationships/hyperlink" Target="http://www.cybex.in/india-imports-data/Rubber-Imports.aspx" TargetMode="External"/><Relationship Id="rId1" Type="http://schemas.openxmlformats.org/officeDocument/2006/relationships/slideLayout" Target="../slideLayouts/slideLayout4.xml"/><Relationship Id="rId6" Type="http://schemas.openxmlformats.org/officeDocument/2006/relationships/hyperlink" Target="http://www.cybex.in/india-imports-data/Coaxial-Cable-Imports.aspx" TargetMode="External"/><Relationship Id="rId11" Type="http://schemas.openxmlformats.org/officeDocument/2006/relationships/hyperlink" Target="http://www.cybex.in/india-imports-data/Hydrazine-Hydrate-Imports.aspx" TargetMode="External"/><Relationship Id="rId24" Type="http://schemas.openxmlformats.org/officeDocument/2006/relationships/hyperlink" Target="http://www.cybex.in/india-imports-data/Lead-Ingot-Imports.aspx" TargetMode="External"/><Relationship Id="rId5" Type="http://schemas.openxmlformats.org/officeDocument/2006/relationships/hyperlink" Target="http://www.cybex.in/india-imports-data/Chocolate-Imports.aspx" TargetMode="External"/><Relationship Id="rId15" Type="http://schemas.openxmlformats.org/officeDocument/2006/relationships/hyperlink" Target="http://www.cybex.in/india-imports-data/Sulphur-Imports.aspx" TargetMode="External"/><Relationship Id="rId23" Type="http://schemas.openxmlformats.org/officeDocument/2006/relationships/hyperlink" Target="http://www.cybex.in/india-imports-data/Inorganic-Chemical-Imports.aspx" TargetMode="External"/><Relationship Id="rId28" Type="http://schemas.openxmlformats.org/officeDocument/2006/relationships/hyperlink" Target="http://www.cybex.in/india-imports-data/Organic-Chemical-Imports.aspx" TargetMode="External"/><Relationship Id="rId10" Type="http://schemas.openxmlformats.org/officeDocument/2006/relationships/hyperlink" Target="http://www.cybex.in/india-imports-data/Glass-Products-Imports.aspx" TargetMode="External"/><Relationship Id="rId19" Type="http://schemas.openxmlformats.org/officeDocument/2006/relationships/hyperlink" Target="http://www.cybex.in/india-imports-data/Computer-Parts-Imports.aspx" TargetMode="External"/><Relationship Id="rId31" Type="http://schemas.openxmlformats.org/officeDocument/2006/relationships/image" Target="../media/image2.jpeg"/><Relationship Id="rId4" Type="http://schemas.openxmlformats.org/officeDocument/2006/relationships/hyperlink" Target="http://www.cybex.in/india-imports-data/Bearing-Imports.aspx" TargetMode="External"/><Relationship Id="rId9" Type="http://schemas.openxmlformats.org/officeDocument/2006/relationships/hyperlink" Target="http://www.cybex.in/india-imports-data/Furniture-Imports.aspx" TargetMode="External"/><Relationship Id="rId14" Type="http://schemas.openxmlformats.org/officeDocument/2006/relationships/hyperlink" Target="http://www.cybex.in/india-imports-data/Printers-Imports.aspx" TargetMode="External"/><Relationship Id="rId22" Type="http://schemas.openxmlformats.org/officeDocument/2006/relationships/hyperlink" Target="http://www.cybex.in/india-imports-data/Gasket-Imports.aspx" TargetMode="External"/><Relationship Id="rId27" Type="http://schemas.openxmlformats.org/officeDocument/2006/relationships/hyperlink" Target="http://www.cybex.in/india-imports-data/Musical-Instrument-Imports.aspx" TargetMode="External"/><Relationship Id="rId30" Type="http://schemas.openxmlformats.org/officeDocument/2006/relationships/hyperlink" Target="http://www.cybex.in/" TargetMode="External"/></Relationships>
</file>

<file path=ppt/slides/_rels/slide6.xml.rels><?xml version="1.0" encoding="UTF-8" standalone="yes"?>
<Relationships xmlns="http://schemas.openxmlformats.org/package/2006/relationships"><Relationship Id="rId3" Type="http://schemas.openxmlformats.org/officeDocument/2006/relationships/hyperlink" Target="https://importsexportsdata.wordpress.com/2016/10/01/start-a-business-with-import-export-data/" TargetMode="External"/><Relationship Id="rId2" Type="http://schemas.openxmlformats.org/officeDocument/2006/relationships/hyperlink" Target="http://www.cybex.in/Indian-Customs/India-Exports-Data.aspx" TargetMode="External"/><Relationship Id="rId1" Type="http://schemas.openxmlformats.org/officeDocument/2006/relationships/slideLayout" Target="../slideLayouts/slideLayout2.xml"/><Relationship Id="rId5" Type="http://schemas.openxmlformats.org/officeDocument/2006/relationships/image" Target="../media/image2.jpeg"/><Relationship Id="rId4" Type="http://schemas.openxmlformats.org/officeDocument/2006/relationships/hyperlink" Target="http://www.cybex.in/" TargetMode="External"/></Relationships>
</file>

<file path=ppt/slides/_rels/slide7.xml.rels><?xml version="1.0" encoding="UTF-8" standalone="yes"?>
<Relationships xmlns="http://schemas.openxmlformats.org/package/2006/relationships"><Relationship Id="rId8" Type="http://schemas.openxmlformats.org/officeDocument/2006/relationships/hyperlink" Target="http://www.cybex.in/india-exports-data/Human-Hair-Exports.aspx" TargetMode="External"/><Relationship Id="rId13" Type="http://schemas.openxmlformats.org/officeDocument/2006/relationships/hyperlink" Target="http://www.cybex.in/india-exports-data/Sugar-Exports.aspx" TargetMode="External"/><Relationship Id="rId18" Type="http://schemas.openxmlformats.org/officeDocument/2006/relationships/hyperlink" Target="http://www.cybex.in/india-exports-data/Auto-Parts-Exports.aspx" TargetMode="External"/><Relationship Id="rId26" Type="http://schemas.openxmlformats.org/officeDocument/2006/relationships/hyperlink" Target="http://www.cybex.in/india-exports-data/Sandal-Exports.aspx" TargetMode="External"/><Relationship Id="rId3" Type="http://schemas.openxmlformats.org/officeDocument/2006/relationships/hyperlink" Target="http://www.cybex.in/india-exports-data/Capacitor-Exports.aspx" TargetMode="External"/><Relationship Id="rId21" Type="http://schemas.openxmlformats.org/officeDocument/2006/relationships/hyperlink" Target="http://www.cybex.in/india-exports-data/Glassware-Exports.aspx" TargetMode="External"/><Relationship Id="rId34" Type="http://schemas.openxmlformats.org/officeDocument/2006/relationships/image" Target="../media/image2.jpeg"/><Relationship Id="rId7" Type="http://schemas.openxmlformats.org/officeDocument/2006/relationships/hyperlink" Target="http://www.cybex.in/india-exports-data/Herbal-Extract-Exports.aspx" TargetMode="External"/><Relationship Id="rId12" Type="http://schemas.openxmlformats.org/officeDocument/2006/relationships/hyperlink" Target="http://www.cybex.in/india-exports-data/Silk-Fabric-Exports.aspx" TargetMode="External"/><Relationship Id="rId17" Type="http://schemas.openxmlformats.org/officeDocument/2006/relationships/hyperlink" Target="http://www.cybex.in/india-exports-data/Aluminium-Exports.aspx" TargetMode="External"/><Relationship Id="rId25" Type="http://schemas.openxmlformats.org/officeDocument/2006/relationships/hyperlink" Target="http://www.cybex.in/india-exports-data/Quilts-Exports.aspx" TargetMode="External"/><Relationship Id="rId33" Type="http://schemas.openxmlformats.org/officeDocument/2006/relationships/hyperlink" Target="http://www.cybex.in/" TargetMode="External"/><Relationship Id="rId2" Type="http://schemas.openxmlformats.org/officeDocument/2006/relationships/hyperlink" Target="http://www.cybex.in/india-exports-data/Agri-Equipments-Exports.aspx" TargetMode="External"/><Relationship Id="rId16" Type="http://schemas.openxmlformats.org/officeDocument/2006/relationships/hyperlink" Target="http://www.cybex.in/india-exports-data/Tractor-Parts-Exports.aspx" TargetMode="External"/><Relationship Id="rId20" Type="http://schemas.openxmlformats.org/officeDocument/2006/relationships/hyperlink" Target="http://www.cybex.in/india-exports-data/Cushion-Cover-Exports.aspx" TargetMode="External"/><Relationship Id="rId29" Type="http://schemas.openxmlformats.org/officeDocument/2006/relationships/hyperlink" Target="http://www.cybex.in/india-exports-data/Sports-Goods-Exports.aspx" TargetMode="External"/><Relationship Id="rId1" Type="http://schemas.openxmlformats.org/officeDocument/2006/relationships/slideLayout" Target="../slideLayouts/slideLayout4.xml"/><Relationship Id="rId6" Type="http://schemas.openxmlformats.org/officeDocument/2006/relationships/hyperlink" Target="http://www.cybex.in/india-exports-data/Handicraft-Exports.aspx" TargetMode="External"/><Relationship Id="rId11" Type="http://schemas.openxmlformats.org/officeDocument/2006/relationships/hyperlink" Target="http://www.cybex.in/india-exports-data/Saddlery-Exports.aspx" TargetMode="External"/><Relationship Id="rId24" Type="http://schemas.openxmlformats.org/officeDocument/2006/relationships/hyperlink" Target="http://www.cybex.in/india-exports-data/Printed-Books-Exports.aspx" TargetMode="External"/><Relationship Id="rId32" Type="http://schemas.openxmlformats.org/officeDocument/2006/relationships/hyperlink" Target="http://www.cybex.in/india-exports-data/Tobacco-Exports.aspx" TargetMode="External"/><Relationship Id="rId5" Type="http://schemas.openxmlformats.org/officeDocument/2006/relationships/hyperlink" Target="http://www.cybex.in/india-exports-data/Ground-Nuts-Exports.aspx" TargetMode="External"/><Relationship Id="rId15" Type="http://schemas.openxmlformats.org/officeDocument/2006/relationships/hyperlink" Target="http://www.cybex.in/india-exports-data/Throws-Exports.aspx" TargetMode="External"/><Relationship Id="rId23" Type="http://schemas.openxmlformats.org/officeDocument/2006/relationships/hyperlink" Target="http://www.cybex.in/india-exports-data/Henna-Powder-Exports.aspx" TargetMode="External"/><Relationship Id="rId28" Type="http://schemas.openxmlformats.org/officeDocument/2006/relationships/hyperlink" Target="http://www.cybex.in/india-exports-data/Skimmed-Milk-Exports.aspx" TargetMode="External"/><Relationship Id="rId10" Type="http://schemas.openxmlformats.org/officeDocument/2006/relationships/hyperlink" Target="http://www.cybex.in/india-exports-data/Rice-Exports.aspx" TargetMode="External"/><Relationship Id="rId19" Type="http://schemas.openxmlformats.org/officeDocument/2006/relationships/hyperlink" Target="http://www.cybex.in/india-exports-data/Cosmetic-Exports.aspx" TargetMode="External"/><Relationship Id="rId31" Type="http://schemas.openxmlformats.org/officeDocument/2006/relationships/hyperlink" Target="http://www.cybex.in/india-exports-data/Tea-Exports.aspx" TargetMode="External"/><Relationship Id="rId4" Type="http://schemas.openxmlformats.org/officeDocument/2006/relationships/hyperlink" Target="http://www.cybex.in/india-exports-data/Ceramic-Exports.aspx" TargetMode="External"/><Relationship Id="rId9" Type="http://schemas.openxmlformats.org/officeDocument/2006/relationships/hyperlink" Target="http://www.cybex.in/india-exports-data/Natural-Stone-Exports.aspx" TargetMode="External"/><Relationship Id="rId14" Type="http://schemas.openxmlformats.org/officeDocument/2006/relationships/hyperlink" Target="http://www.cybex.in/india-exports-data/Tamarind-Powder-Exports.aspx" TargetMode="External"/><Relationship Id="rId22" Type="http://schemas.openxmlformats.org/officeDocument/2006/relationships/hyperlink" Target="http://www.cybex.in/india-exports-data/Guar-Gum-Exports.aspx" TargetMode="External"/><Relationship Id="rId27" Type="http://schemas.openxmlformats.org/officeDocument/2006/relationships/hyperlink" Target="http://www.cybex.in/india-exports-data/Shoes-Exports.aspx" TargetMode="External"/><Relationship Id="rId30" Type="http://schemas.openxmlformats.org/officeDocument/2006/relationships/hyperlink" Target="http://www.cybex.in/india-exports-data/Stole-Exports.aspx" TargetMode="External"/></Relationships>
</file>

<file path=ppt/slides/_rels/slide8.xml.rels><?xml version="1.0" encoding="UTF-8" standalone="yes"?>
<Relationships xmlns="http://schemas.openxmlformats.org/package/2006/relationships"><Relationship Id="rId3" Type="http://schemas.openxmlformats.org/officeDocument/2006/relationships/hyperlink" Target="http://www.cybex.in/" TargetMode="External"/><Relationship Id="rId2" Type="http://schemas.openxmlformats.org/officeDocument/2006/relationships/hyperlink" Target="http://www.cybex.in/Global-Trade-Data/" TargetMode="External"/><Relationship Id="rId1" Type="http://schemas.openxmlformats.org/officeDocument/2006/relationships/slideLayout" Target="../slideLayouts/slideLayout2.xml"/><Relationship Id="rId4" Type="http://schemas.openxmlformats.org/officeDocument/2006/relationships/image" Target="../media/image2.jpeg"/></Relationships>
</file>

<file path=ppt/slides/_rels/slide9.xml.rels><?xml version="1.0" encoding="UTF-8" standalone="yes"?>
<Relationships xmlns="http://schemas.openxmlformats.org/package/2006/relationships"><Relationship Id="rId8" Type="http://schemas.openxmlformats.org/officeDocument/2006/relationships/hyperlink" Target="http://www.cybex.in/Global-Trade-Data/Brazil-Imports-Data.aspx" TargetMode="External"/><Relationship Id="rId13" Type="http://schemas.openxmlformats.org/officeDocument/2006/relationships/hyperlink" Target="http://www.cybex.in/Global-Trade-Data/Paraguay-Imports-Data.aspx" TargetMode="External"/><Relationship Id="rId18" Type="http://schemas.openxmlformats.org/officeDocument/2006/relationships/hyperlink" Target="http://www.cybex.in/Global-Trade-Data/Brazil-Exports-Data.aspx" TargetMode="External"/><Relationship Id="rId3" Type="http://schemas.openxmlformats.org/officeDocument/2006/relationships/hyperlink" Target="http://www.cybex.in/Global-Trade-Data/US-Imports-Data.aspx" TargetMode="External"/><Relationship Id="rId21" Type="http://schemas.openxmlformats.org/officeDocument/2006/relationships/hyperlink" Target="http://www.cybex.in/Global-Trade-Data/Korea-Exports-Data.aspx" TargetMode="External"/><Relationship Id="rId7" Type="http://schemas.openxmlformats.org/officeDocument/2006/relationships/hyperlink" Target="http://www.cybex.in/Global-Trade-Data/Bolivia-Imports-Data.aspx" TargetMode="External"/><Relationship Id="rId12" Type="http://schemas.openxmlformats.org/officeDocument/2006/relationships/hyperlink" Target="http://www.cybex.in/Global-Trade-Data/Panama-Imports-Data.aspx" TargetMode="External"/><Relationship Id="rId17" Type="http://schemas.openxmlformats.org/officeDocument/2006/relationships/hyperlink" Target="http://www.cybex.in/Global-Trade-Data/Argentina-Exports-Data.aspx" TargetMode="External"/><Relationship Id="rId25" Type="http://schemas.openxmlformats.org/officeDocument/2006/relationships/image" Target="../media/image2.jpeg"/><Relationship Id="rId2" Type="http://schemas.openxmlformats.org/officeDocument/2006/relationships/hyperlink" Target="http://www.cybex.in/Global-Trade-Data/China-Imports-Data.aspx" TargetMode="External"/><Relationship Id="rId16" Type="http://schemas.openxmlformats.org/officeDocument/2006/relationships/hyperlink" Target="http://www.cybex.in/Global-Trade-Data/Ukraine-Imports-Data.aspx" TargetMode="External"/><Relationship Id="rId20" Type="http://schemas.openxmlformats.org/officeDocument/2006/relationships/hyperlink" Target="http://www.cybex.in/Global-Trade-Data/Indonesia-Exports-Data.aspx" TargetMode="External"/><Relationship Id="rId1" Type="http://schemas.openxmlformats.org/officeDocument/2006/relationships/slideLayout" Target="../slideLayouts/slideLayout4.xml"/><Relationship Id="rId6" Type="http://schemas.openxmlformats.org/officeDocument/2006/relationships/hyperlink" Target="http://www.cybex.in/Global-Trade-Data/Argentina-Imports-Data.aspx" TargetMode="External"/><Relationship Id="rId11" Type="http://schemas.openxmlformats.org/officeDocument/2006/relationships/hyperlink" Target="http://www.cybex.in/Global-Trade-Data/Mexico-Imports-Data.aspx" TargetMode="External"/><Relationship Id="rId24" Type="http://schemas.openxmlformats.org/officeDocument/2006/relationships/hyperlink" Target="http://www.cybex.in/" TargetMode="External"/><Relationship Id="rId5" Type="http://schemas.openxmlformats.org/officeDocument/2006/relationships/hyperlink" Target="http://www.cybex.in/Global-Trade-Data/Russia-Imports-Data.aspx" TargetMode="External"/><Relationship Id="rId15" Type="http://schemas.openxmlformats.org/officeDocument/2006/relationships/hyperlink" Target="http://www.cybex.in/Global-Trade-Data/Srilanka-Imports-Data.aspx" TargetMode="External"/><Relationship Id="rId23" Type="http://schemas.openxmlformats.org/officeDocument/2006/relationships/hyperlink" Target="http://www.cybex.in/Global-Trade-Data/Vietnam-Exports-Data.aspx" TargetMode="External"/><Relationship Id="rId10" Type="http://schemas.openxmlformats.org/officeDocument/2006/relationships/hyperlink" Target="http://www.cybex.in/Global-Trade-Data/Malaysia-Imports-Data.aspx" TargetMode="External"/><Relationship Id="rId19" Type="http://schemas.openxmlformats.org/officeDocument/2006/relationships/hyperlink" Target="http://www.cybex.in/Global-Trade-Data/China-Exports-Data.aspx" TargetMode="External"/><Relationship Id="rId4" Type="http://schemas.openxmlformats.org/officeDocument/2006/relationships/hyperlink" Target="http://www.cybex.in/Global-Trade-Data/UK-Imports-Data.aspx" TargetMode="External"/><Relationship Id="rId9" Type="http://schemas.openxmlformats.org/officeDocument/2006/relationships/hyperlink" Target="http://www.cybex.in/Global-Trade-Data/Indonesia-Imports-Data.aspx" TargetMode="External"/><Relationship Id="rId14" Type="http://schemas.openxmlformats.org/officeDocument/2006/relationships/hyperlink" Target="http://www.cybex.in/Global-Trade-Data/Peru-Imports-Data.aspx" TargetMode="External"/><Relationship Id="rId22" Type="http://schemas.openxmlformats.org/officeDocument/2006/relationships/hyperlink" Target="http://www.cybex.in/Global-Trade-Data/Russia-Exports-Data.aspx"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990601"/>
            <a:ext cx="7772400" cy="1447799"/>
          </a:xfrm>
        </p:spPr>
        <p:txBody>
          <a:bodyPr/>
          <a:lstStyle/>
          <a:p>
            <a:r>
              <a:rPr lang="en-US" b="1" dirty="0" smtClean="0">
                <a:solidFill>
                  <a:srgbClr val="565656"/>
                </a:solidFill>
              </a:rPr>
              <a:t>Cybex Exim Solutions</a:t>
            </a:r>
            <a:endParaRPr lang="en-US" b="1" dirty="0">
              <a:solidFill>
                <a:srgbClr val="565656"/>
              </a:solidFill>
            </a:endParaRPr>
          </a:p>
        </p:txBody>
      </p:sp>
      <p:sp>
        <p:nvSpPr>
          <p:cNvPr id="3" name="Subtitle 2"/>
          <p:cNvSpPr>
            <a:spLocks noGrp="1"/>
          </p:cNvSpPr>
          <p:nvPr>
            <p:ph type="subTitle" idx="1"/>
          </p:nvPr>
        </p:nvSpPr>
        <p:spPr/>
        <p:txBody>
          <a:bodyPr/>
          <a:lstStyle/>
          <a:p>
            <a:endParaRPr lang="en-US" dirty="0"/>
          </a:p>
        </p:txBody>
      </p:sp>
      <p:sp>
        <p:nvSpPr>
          <p:cNvPr id="5" name="Footer Placeholder 4"/>
          <p:cNvSpPr>
            <a:spLocks noGrp="1"/>
          </p:cNvSpPr>
          <p:nvPr>
            <p:ph type="ftr" sz="quarter" idx="11"/>
          </p:nvPr>
        </p:nvSpPr>
        <p:spPr>
          <a:xfrm>
            <a:off x="228600" y="6172200"/>
            <a:ext cx="8610600" cy="549275"/>
          </a:xfrm>
        </p:spPr>
        <p:txBody>
          <a:bodyPr/>
          <a:lstStyle/>
          <a:p>
            <a:r>
              <a:rPr lang="en-US" sz="1400" dirty="0" smtClean="0">
                <a:solidFill>
                  <a:schemeClr val="tx1"/>
                </a:solidFill>
              </a:rPr>
              <a:t>Cybex Exim Solutions  Pvt Ltd </a:t>
            </a:r>
            <a:endParaRPr lang="en-US" sz="1400" dirty="0">
              <a:solidFill>
                <a:schemeClr val="tx1"/>
              </a:solidFill>
            </a:endParaRPr>
          </a:p>
        </p:txBody>
      </p:sp>
      <p:pic>
        <p:nvPicPr>
          <p:cNvPr id="4" name="Picture 3" descr="Export-Import-Data.png"/>
          <p:cNvPicPr>
            <a:picLocks noChangeAspect="1"/>
          </p:cNvPicPr>
          <p:nvPr/>
        </p:nvPicPr>
        <p:blipFill>
          <a:blip r:embed="rId3"/>
          <a:stretch>
            <a:fillRect/>
          </a:stretch>
        </p:blipFill>
        <p:spPr>
          <a:xfrm>
            <a:off x="609600" y="2590800"/>
            <a:ext cx="8153400" cy="3200400"/>
          </a:xfrm>
          <a:prstGeom prst="rect">
            <a:avLst/>
          </a:prstGeom>
        </p:spPr>
      </p:pic>
      <p:pic>
        <p:nvPicPr>
          <p:cNvPr id="6" name="Picture 5" descr="Cybex-Exim-Solutions.jpg">
            <a:hlinkClick r:id="rId4"/>
          </p:cNvPr>
          <p:cNvPicPr>
            <a:picLocks noChangeAspect="1"/>
          </p:cNvPicPr>
          <p:nvPr/>
        </p:nvPicPr>
        <p:blipFill>
          <a:blip r:embed="rId5" cstate="print"/>
          <a:stretch>
            <a:fillRect/>
          </a:stretch>
        </p:blipFill>
        <p:spPr>
          <a:xfrm>
            <a:off x="7696200" y="6159226"/>
            <a:ext cx="852487" cy="498824"/>
          </a:xfrm>
          <a:prstGeom prst="rect">
            <a:avLst/>
          </a:prstGeom>
        </p:spPr>
      </p:pic>
    </p:spTree>
  </p:cSld>
  <p:clrMapOvr>
    <a:masterClrMapping/>
  </p:clrMapOvr>
  <p:transition>
    <p:fade thruBlk="1"/>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838201"/>
            <a:ext cx="7772400" cy="1371599"/>
          </a:xfrm>
        </p:spPr>
        <p:txBody>
          <a:bodyPr/>
          <a:lstStyle/>
          <a:p>
            <a:r>
              <a:rPr lang="en-US" b="1" dirty="0" smtClean="0"/>
              <a:t>Contact us</a:t>
            </a:r>
            <a:endParaRPr lang="en-US" b="1" dirty="0"/>
          </a:p>
        </p:txBody>
      </p:sp>
      <p:sp>
        <p:nvSpPr>
          <p:cNvPr id="3" name="Subtitle 2"/>
          <p:cNvSpPr>
            <a:spLocks noGrp="1"/>
          </p:cNvSpPr>
          <p:nvPr>
            <p:ph type="subTitle" idx="1"/>
          </p:nvPr>
        </p:nvSpPr>
        <p:spPr>
          <a:xfrm>
            <a:off x="1371600" y="2743200"/>
            <a:ext cx="6629400" cy="2895600"/>
          </a:xfrm>
        </p:spPr>
        <p:txBody>
          <a:bodyPr>
            <a:normAutofit/>
          </a:bodyPr>
          <a:lstStyle/>
          <a:p>
            <a:pPr algn="l"/>
            <a:r>
              <a:rPr lang="en-US" b="1" dirty="0" smtClean="0">
                <a:solidFill>
                  <a:schemeClr val="tx1"/>
                </a:solidFill>
              </a:rPr>
              <a:t>Visit our website  -  </a:t>
            </a:r>
            <a:r>
              <a:rPr lang="en-US" dirty="0" smtClean="0">
                <a:solidFill>
                  <a:schemeClr val="tx1"/>
                </a:solidFill>
                <a:hlinkClick r:id="rId2"/>
              </a:rPr>
              <a:t>www.cybex.in</a:t>
            </a:r>
            <a:endParaRPr lang="en-US" dirty="0" smtClean="0">
              <a:solidFill>
                <a:schemeClr val="tx1"/>
              </a:solidFill>
            </a:endParaRPr>
          </a:p>
          <a:p>
            <a:pPr algn="l"/>
            <a:r>
              <a:rPr lang="en-US" b="1" dirty="0" smtClean="0">
                <a:solidFill>
                  <a:schemeClr val="tx1"/>
                </a:solidFill>
              </a:rPr>
              <a:t>Address  -  </a:t>
            </a:r>
            <a:r>
              <a:rPr lang="en-US" dirty="0" smtClean="0">
                <a:solidFill>
                  <a:schemeClr val="tx1"/>
                </a:solidFill>
              </a:rPr>
              <a:t>4th Floor, Om Complex,                                Sector-15, </a:t>
            </a:r>
            <a:r>
              <a:rPr lang="en-US" dirty="0" err="1" smtClean="0">
                <a:solidFill>
                  <a:schemeClr val="tx1"/>
                </a:solidFill>
              </a:rPr>
              <a:t>Noida</a:t>
            </a:r>
            <a:endParaRPr lang="en-US" dirty="0" smtClean="0">
              <a:solidFill>
                <a:schemeClr val="tx1"/>
              </a:solidFill>
            </a:endParaRPr>
          </a:p>
          <a:p>
            <a:pPr algn="l"/>
            <a:r>
              <a:rPr lang="en-US" b="1" dirty="0" smtClean="0">
                <a:solidFill>
                  <a:schemeClr val="tx1"/>
                </a:solidFill>
              </a:rPr>
              <a:t>Contact us  </a:t>
            </a:r>
            <a:r>
              <a:rPr lang="en-US" dirty="0" smtClean="0">
                <a:solidFill>
                  <a:schemeClr val="tx1"/>
                </a:solidFill>
              </a:rPr>
              <a:t>-  91-120-4517800 </a:t>
            </a:r>
          </a:p>
          <a:p>
            <a:pPr algn="l"/>
            <a:r>
              <a:rPr lang="en-US" b="1" dirty="0" smtClean="0">
                <a:solidFill>
                  <a:schemeClr val="tx1"/>
                </a:solidFill>
              </a:rPr>
              <a:t>Email us  </a:t>
            </a:r>
            <a:r>
              <a:rPr lang="en-US" dirty="0" smtClean="0">
                <a:solidFill>
                  <a:schemeClr val="tx1"/>
                </a:solidFill>
              </a:rPr>
              <a:t>-  info@cybex.in </a:t>
            </a:r>
            <a:endParaRPr lang="en-US" dirty="0">
              <a:solidFill>
                <a:schemeClr val="tx1"/>
              </a:solidFill>
            </a:endParaRPr>
          </a:p>
        </p:txBody>
      </p:sp>
      <p:sp>
        <p:nvSpPr>
          <p:cNvPr id="4" name="Footer Placeholder 3"/>
          <p:cNvSpPr>
            <a:spLocks noGrp="1"/>
          </p:cNvSpPr>
          <p:nvPr>
            <p:ph type="ftr" sz="quarter" idx="11"/>
          </p:nvPr>
        </p:nvSpPr>
        <p:spPr/>
        <p:txBody>
          <a:bodyPr/>
          <a:lstStyle/>
          <a:p>
            <a:r>
              <a:rPr lang="en-US" sz="1400" b="1" dirty="0" smtClean="0">
                <a:solidFill>
                  <a:schemeClr val="tx1"/>
                </a:solidFill>
              </a:rPr>
              <a:t>Cybex Exim Solutions  Pvt Ltd </a:t>
            </a:r>
          </a:p>
        </p:txBody>
      </p:sp>
      <p:pic>
        <p:nvPicPr>
          <p:cNvPr id="5" name="Picture 4" descr="Cybex-Exim-Solutions.jpg">
            <a:hlinkClick r:id="rId2"/>
          </p:cNvPr>
          <p:cNvPicPr>
            <a:picLocks noChangeAspect="1"/>
          </p:cNvPicPr>
          <p:nvPr/>
        </p:nvPicPr>
        <p:blipFill>
          <a:blip r:embed="rId3" cstate="print"/>
          <a:stretch>
            <a:fillRect/>
          </a:stretch>
        </p:blipFill>
        <p:spPr>
          <a:xfrm>
            <a:off x="7696200" y="6019800"/>
            <a:ext cx="1041801" cy="609600"/>
          </a:xfrm>
          <a:prstGeom prst="rect">
            <a:avLst/>
          </a:prstGeom>
        </p:spPr>
      </p:pic>
    </p:spTree>
  </p:cSld>
  <p:clrMapOvr>
    <a:masterClrMapping/>
  </p:clrMapOvr>
  <p:transition>
    <p:wheel spokes="1"/>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5" name="Content Placeholder 4" descr="thanks-for-visiting.png"/>
          <p:cNvPicPr>
            <a:picLocks noGrp="1" noChangeAspect="1"/>
          </p:cNvPicPr>
          <p:nvPr>
            <p:ph idx="1"/>
          </p:nvPr>
        </p:nvPicPr>
        <p:blipFill>
          <a:blip r:embed="rId2"/>
          <a:stretch>
            <a:fillRect/>
          </a:stretch>
        </p:blipFill>
        <p:spPr>
          <a:xfrm rot="527826">
            <a:off x="685800" y="1295400"/>
            <a:ext cx="6963637" cy="3962399"/>
          </a:xfrm>
        </p:spPr>
      </p:pic>
      <p:sp>
        <p:nvSpPr>
          <p:cNvPr id="4" name="Footer Placeholder 3"/>
          <p:cNvSpPr>
            <a:spLocks noGrp="1"/>
          </p:cNvSpPr>
          <p:nvPr>
            <p:ph type="ftr" sz="quarter" idx="11"/>
          </p:nvPr>
        </p:nvSpPr>
        <p:spPr/>
        <p:txBody>
          <a:bodyPr/>
          <a:lstStyle/>
          <a:p>
            <a:r>
              <a:rPr lang="en-US" sz="1400" b="1" dirty="0" smtClean="0">
                <a:solidFill>
                  <a:schemeClr val="tx1"/>
                </a:solidFill>
              </a:rPr>
              <a:t>Cybex Exim Solutions  Pvt Ltd </a:t>
            </a:r>
          </a:p>
        </p:txBody>
      </p:sp>
      <p:pic>
        <p:nvPicPr>
          <p:cNvPr id="6" name="Picture 5" descr="Cybex-Exim-Solutions.jpg">
            <a:hlinkClick r:id="rId3"/>
          </p:cNvPr>
          <p:cNvPicPr>
            <a:picLocks noChangeAspect="1"/>
          </p:cNvPicPr>
          <p:nvPr/>
        </p:nvPicPr>
        <p:blipFill>
          <a:blip r:embed="rId4" cstate="print"/>
          <a:stretch>
            <a:fillRect/>
          </a:stretch>
        </p:blipFill>
        <p:spPr>
          <a:xfrm>
            <a:off x="7696200" y="6019800"/>
            <a:ext cx="1041801" cy="609600"/>
          </a:xfrm>
          <a:prstGeom prst="rect">
            <a:avLst/>
          </a:prstGeom>
        </p:spPr>
      </p:pic>
    </p:spTree>
  </p:cSld>
  <p:clrMapOvr>
    <a:masterClrMapping/>
  </p:clrMapOvr>
  <p:transition>
    <p:wheel spokes="3"/>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990601"/>
            <a:ext cx="7772400" cy="1904999"/>
          </a:xfrm>
        </p:spPr>
        <p:txBody>
          <a:bodyPr/>
          <a:lstStyle/>
          <a:p>
            <a:r>
              <a:rPr lang="en-US" b="1" dirty="0" smtClean="0"/>
              <a:t>About Cybex Exim</a:t>
            </a:r>
            <a:endParaRPr lang="en-US" b="1" dirty="0"/>
          </a:p>
        </p:txBody>
      </p:sp>
      <p:sp>
        <p:nvSpPr>
          <p:cNvPr id="3" name="Subtitle 2"/>
          <p:cNvSpPr>
            <a:spLocks noGrp="1"/>
          </p:cNvSpPr>
          <p:nvPr>
            <p:ph type="subTitle" idx="1"/>
          </p:nvPr>
        </p:nvSpPr>
        <p:spPr>
          <a:xfrm>
            <a:off x="1371600" y="2971800"/>
            <a:ext cx="6781800" cy="2667000"/>
          </a:xfrm>
        </p:spPr>
        <p:txBody>
          <a:bodyPr>
            <a:normAutofit fontScale="85000" lnSpcReduction="20000"/>
          </a:bodyPr>
          <a:lstStyle/>
          <a:p>
            <a:pPr algn="just"/>
            <a:r>
              <a:rPr lang="en-US" b="1" dirty="0" smtClean="0">
                <a:solidFill>
                  <a:schemeClr val="tx1"/>
                </a:solidFill>
                <a:latin typeface="Times New Roman" pitchFamily="18" charset="0"/>
                <a:cs typeface="Times New Roman" pitchFamily="18" charset="0"/>
              </a:rPr>
              <a:t>Cybex Exim Solutions </a:t>
            </a:r>
            <a:r>
              <a:rPr lang="en-US" dirty="0" smtClean="0">
                <a:solidFill>
                  <a:schemeClr val="tx1"/>
                </a:solidFill>
                <a:latin typeface="Times New Roman" pitchFamily="18" charset="0"/>
                <a:cs typeface="Times New Roman" pitchFamily="18" charset="0"/>
              </a:rPr>
              <a:t>is a Private incorporated on 2006. Cybex Exim provides relevant and ready-to-use Import Export Data report. The reports are based on a combination of multiple product keywords, harmonized codes or any pre-defined parameter to give the most accurate and relevant information.</a:t>
            </a:r>
            <a:endParaRPr lang="en-US" dirty="0">
              <a:solidFill>
                <a:schemeClr val="tx1"/>
              </a:solidFill>
              <a:latin typeface="Times New Roman" pitchFamily="18" charset="0"/>
              <a:cs typeface="Times New Roman" pitchFamily="18" charset="0"/>
            </a:endParaRPr>
          </a:p>
        </p:txBody>
      </p:sp>
      <p:sp>
        <p:nvSpPr>
          <p:cNvPr id="5" name="Footer Placeholder 4"/>
          <p:cNvSpPr>
            <a:spLocks noGrp="1"/>
          </p:cNvSpPr>
          <p:nvPr>
            <p:ph type="ftr" sz="quarter" idx="11"/>
          </p:nvPr>
        </p:nvSpPr>
        <p:spPr/>
        <p:txBody>
          <a:bodyPr/>
          <a:lstStyle/>
          <a:p>
            <a:r>
              <a:rPr lang="en-US" sz="1400" dirty="0" smtClean="0">
                <a:solidFill>
                  <a:schemeClr val="tx1"/>
                </a:solidFill>
              </a:rPr>
              <a:t>Cybex Exim Solutions  Pvt Ltd </a:t>
            </a:r>
            <a:endParaRPr lang="en-US" sz="1400" dirty="0">
              <a:solidFill>
                <a:schemeClr val="tx1"/>
              </a:solidFill>
            </a:endParaRPr>
          </a:p>
        </p:txBody>
      </p:sp>
      <p:pic>
        <p:nvPicPr>
          <p:cNvPr id="6" name="Picture 5" descr="Cybex-Exim-Solutions.jpg">
            <a:hlinkClick r:id="rId2"/>
          </p:cNvPr>
          <p:cNvPicPr>
            <a:picLocks noChangeAspect="1"/>
          </p:cNvPicPr>
          <p:nvPr/>
        </p:nvPicPr>
        <p:blipFill>
          <a:blip r:embed="rId3" cstate="print"/>
          <a:stretch>
            <a:fillRect/>
          </a:stretch>
        </p:blipFill>
        <p:spPr>
          <a:xfrm>
            <a:off x="7696200" y="6083024"/>
            <a:ext cx="852487" cy="498825"/>
          </a:xfrm>
          <a:prstGeom prst="rect">
            <a:avLst/>
          </a:prstGeom>
        </p:spPr>
      </p:pic>
    </p:spTree>
  </p:cSld>
  <p:clrMapOvr>
    <a:masterClrMapping/>
  </p:clrMapOvr>
  <p:transition>
    <p:wedg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457201"/>
            <a:ext cx="7772400" cy="1219199"/>
          </a:xfrm>
        </p:spPr>
        <p:txBody>
          <a:bodyPr/>
          <a:lstStyle/>
          <a:p>
            <a:r>
              <a:rPr lang="en-US" b="1" dirty="0" smtClean="0"/>
              <a:t>Import Export Data</a:t>
            </a:r>
            <a:endParaRPr lang="en-US" b="1" dirty="0"/>
          </a:p>
        </p:txBody>
      </p:sp>
      <p:sp>
        <p:nvSpPr>
          <p:cNvPr id="3" name="Subtitle 2"/>
          <p:cNvSpPr>
            <a:spLocks noGrp="1"/>
          </p:cNvSpPr>
          <p:nvPr>
            <p:ph type="subTitle" idx="1"/>
          </p:nvPr>
        </p:nvSpPr>
        <p:spPr>
          <a:xfrm>
            <a:off x="4495800" y="2667000"/>
            <a:ext cx="3657600" cy="3429000"/>
          </a:xfrm>
        </p:spPr>
        <p:txBody>
          <a:bodyPr>
            <a:normAutofit fontScale="70000" lnSpcReduction="20000"/>
          </a:bodyPr>
          <a:lstStyle/>
          <a:p>
            <a:pPr algn="just"/>
            <a:r>
              <a:rPr lang="en-US" b="1" dirty="0" smtClean="0">
                <a:solidFill>
                  <a:schemeClr val="tx1"/>
                </a:solidFill>
                <a:latin typeface="Times New Roman" pitchFamily="18" charset="0"/>
                <a:cs typeface="Times New Roman" pitchFamily="18" charset="0"/>
                <a:hlinkClick r:id="rId2"/>
              </a:rPr>
              <a:t>Export Import Data</a:t>
            </a:r>
            <a:r>
              <a:rPr lang="en-US" dirty="0" smtClean="0">
                <a:solidFill>
                  <a:schemeClr val="tx1"/>
                </a:solidFill>
                <a:latin typeface="Times New Roman" pitchFamily="18" charset="0"/>
                <a:cs typeface="Times New Roman" pitchFamily="18" charset="0"/>
              </a:rPr>
              <a:t> helps the organizations to discover new clients for their business and knowing their needs ahead of time. This information smoothens the business exchanges and helps both the buyer and the company to know better about its customer.</a:t>
            </a:r>
            <a:endParaRPr lang="en-US" dirty="0">
              <a:solidFill>
                <a:schemeClr val="tx1"/>
              </a:solidFill>
              <a:latin typeface="Times New Roman" pitchFamily="18" charset="0"/>
              <a:cs typeface="Times New Roman" pitchFamily="18" charset="0"/>
            </a:endParaRPr>
          </a:p>
        </p:txBody>
      </p:sp>
      <p:sp>
        <p:nvSpPr>
          <p:cNvPr id="4" name="Footer Placeholder 3"/>
          <p:cNvSpPr>
            <a:spLocks noGrp="1"/>
          </p:cNvSpPr>
          <p:nvPr>
            <p:ph type="ftr" sz="quarter" idx="11"/>
          </p:nvPr>
        </p:nvSpPr>
        <p:spPr/>
        <p:txBody>
          <a:bodyPr/>
          <a:lstStyle/>
          <a:p>
            <a:r>
              <a:rPr lang="en-US" sz="1400" dirty="0" smtClean="0">
                <a:solidFill>
                  <a:schemeClr val="tx1"/>
                </a:solidFill>
              </a:rPr>
              <a:t>Cybex Exim Solutions  Pvt Ltd </a:t>
            </a:r>
          </a:p>
          <a:p>
            <a:endParaRPr lang="en-US" dirty="0"/>
          </a:p>
        </p:txBody>
      </p:sp>
      <p:pic>
        <p:nvPicPr>
          <p:cNvPr id="5" name="Picture 4" descr="Cybex-Exim-Solutions.jpg">
            <a:hlinkClick r:id="rId2"/>
          </p:cNvPr>
          <p:cNvPicPr>
            <a:picLocks noChangeAspect="1"/>
          </p:cNvPicPr>
          <p:nvPr/>
        </p:nvPicPr>
        <p:blipFill>
          <a:blip r:embed="rId3" cstate="print"/>
          <a:stretch>
            <a:fillRect/>
          </a:stretch>
        </p:blipFill>
        <p:spPr>
          <a:xfrm>
            <a:off x="7696200" y="6083026"/>
            <a:ext cx="852487" cy="498824"/>
          </a:xfrm>
          <a:prstGeom prst="rect">
            <a:avLst/>
          </a:prstGeom>
        </p:spPr>
      </p:pic>
      <p:pic>
        <p:nvPicPr>
          <p:cNvPr id="6" name="Picture 5" descr="import-export-data.png"/>
          <p:cNvPicPr>
            <a:picLocks noChangeAspect="1"/>
          </p:cNvPicPr>
          <p:nvPr/>
        </p:nvPicPr>
        <p:blipFill>
          <a:blip r:embed="rId4"/>
          <a:stretch>
            <a:fillRect/>
          </a:stretch>
        </p:blipFill>
        <p:spPr>
          <a:xfrm>
            <a:off x="304800" y="2362200"/>
            <a:ext cx="4191000" cy="3276600"/>
          </a:xfrm>
          <a:prstGeom prst="rect">
            <a:avLst/>
          </a:prstGeom>
        </p:spPr>
      </p:pic>
    </p:spTree>
  </p:cSld>
  <p:clrMapOvr>
    <a:masterClrMapping/>
  </p:clrMapOvr>
  <p:transition>
    <p:dissolv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India Import Data</a:t>
            </a:r>
            <a:endParaRPr lang="en-US" b="1" dirty="0"/>
          </a:p>
        </p:txBody>
      </p:sp>
      <p:sp>
        <p:nvSpPr>
          <p:cNvPr id="6" name="Content Placeholder 5"/>
          <p:cNvSpPr>
            <a:spLocks noGrp="1"/>
          </p:cNvSpPr>
          <p:nvPr>
            <p:ph idx="1"/>
          </p:nvPr>
        </p:nvSpPr>
        <p:spPr/>
        <p:txBody>
          <a:bodyPr>
            <a:normAutofit/>
          </a:bodyPr>
          <a:lstStyle/>
          <a:p>
            <a:r>
              <a:rPr lang="en-US" sz="2700" b="1" dirty="0" smtClean="0">
                <a:latin typeface="Times New Roman" pitchFamily="18" charset="0"/>
                <a:cs typeface="Times New Roman" pitchFamily="18" charset="0"/>
                <a:hlinkClick r:id="rId2"/>
              </a:rPr>
              <a:t>India Import Data</a:t>
            </a:r>
            <a:r>
              <a:rPr lang="en-US" sz="2700" dirty="0" smtClean="0">
                <a:latin typeface="Times New Roman" pitchFamily="18" charset="0"/>
                <a:cs typeface="Times New Roman" pitchFamily="18" charset="0"/>
              </a:rPr>
              <a:t> is an exceptionally valuable data for business people everywhere throughout the world to discover who really are the primary importers of India. The Import Data comprises of names, locations, phone numbers and different subtle elements of Indian importers making it exceptionally advantageous to discover new Indian buyers and the sorts of products export out.</a:t>
            </a:r>
          </a:p>
          <a:p>
            <a:endParaRPr lang="en-US" sz="2700" dirty="0">
              <a:latin typeface="Times New Roman" pitchFamily="18" charset="0"/>
              <a:cs typeface="Times New Roman" pitchFamily="18" charset="0"/>
            </a:endParaRPr>
          </a:p>
        </p:txBody>
      </p:sp>
      <p:sp>
        <p:nvSpPr>
          <p:cNvPr id="5" name="Footer Placeholder 4"/>
          <p:cNvSpPr>
            <a:spLocks noGrp="1"/>
          </p:cNvSpPr>
          <p:nvPr>
            <p:ph type="ftr" sz="quarter" idx="11"/>
          </p:nvPr>
        </p:nvSpPr>
        <p:spPr/>
        <p:txBody>
          <a:bodyPr/>
          <a:lstStyle/>
          <a:p>
            <a:r>
              <a:rPr lang="en-US" dirty="0" smtClean="0">
                <a:solidFill>
                  <a:schemeClr val="tx1"/>
                </a:solidFill>
              </a:rPr>
              <a:t>Cybex Exim Solutions  Pvt Ltd </a:t>
            </a:r>
          </a:p>
        </p:txBody>
      </p:sp>
      <p:pic>
        <p:nvPicPr>
          <p:cNvPr id="7" name="Picture 6" descr="Cybex-Exim-Solutions.jpg">
            <a:hlinkClick r:id="rId3"/>
          </p:cNvPr>
          <p:cNvPicPr>
            <a:picLocks noChangeAspect="1"/>
          </p:cNvPicPr>
          <p:nvPr/>
        </p:nvPicPr>
        <p:blipFill>
          <a:blip r:embed="rId4" cstate="print"/>
          <a:stretch>
            <a:fillRect/>
          </a:stretch>
        </p:blipFill>
        <p:spPr>
          <a:xfrm>
            <a:off x="7772400" y="6127612"/>
            <a:ext cx="776287" cy="454237"/>
          </a:xfrm>
          <a:prstGeom prst="rect">
            <a:avLst/>
          </a:prstGeom>
        </p:spPr>
      </p:pic>
    </p:spTree>
  </p:cSld>
  <p:clrMapOvr>
    <a:masterClrMapping/>
  </p:clrMapOvr>
  <p:transition>
    <p:zoom dir="in"/>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Top Imported Products</a:t>
            </a:r>
            <a:endParaRPr lang="en-US" dirty="0"/>
          </a:p>
        </p:txBody>
      </p:sp>
      <p:sp>
        <p:nvSpPr>
          <p:cNvPr id="3" name="Content Placeholder 2"/>
          <p:cNvSpPr>
            <a:spLocks noGrp="1"/>
          </p:cNvSpPr>
          <p:nvPr>
            <p:ph sz="half" idx="1"/>
          </p:nvPr>
        </p:nvSpPr>
        <p:spPr/>
        <p:txBody>
          <a:bodyPr>
            <a:normAutofit fontScale="70000" lnSpcReduction="20000"/>
          </a:bodyPr>
          <a:lstStyle/>
          <a:p>
            <a:r>
              <a:rPr lang="en-US" dirty="0" smtClean="0">
                <a:hlinkClick r:id="rId2"/>
              </a:rPr>
              <a:t>Acetic Acid Import Data</a:t>
            </a:r>
            <a:endParaRPr lang="en-US" dirty="0" smtClean="0"/>
          </a:p>
          <a:p>
            <a:r>
              <a:rPr lang="en-US" dirty="0" smtClean="0">
                <a:hlinkClick r:id="rId3"/>
              </a:rPr>
              <a:t>Acid Import Data</a:t>
            </a:r>
            <a:endParaRPr lang="en-US" dirty="0" smtClean="0"/>
          </a:p>
          <a:p>
            <a:r>
              <a:rPr lang="en-US" dirty="0" smtClean="0">
                <a:hlinkClick r:id="rId4"/>
              </a:rPr>
              <a:t>Bearing Import Data</a:t>
            </a:r>
            <a:endParaRPr lang="en-US" dirty="0" smtClean="0"/>
          </a:p>
          <a:p>
            <a:r>
              <a:rPr lang="en-US" dirty="0" smtClean="0">
                <a:hlinkClick r:id="rId5"/>
              </a:rPr>
              <a:t>Chocolate Import Data</a:t>
            </a:r>
            <a:endParaRPr lang="en-US" dirty="0" smtClean="0"/>
          </a:p>
          <a:p>
            <a:r>
              <a:rPr lang="en-US" dirty="0" smtClean="0">
                <a:hlinkClick r:id="rId6"/>
              </a:rPr>
              <a:t>Coaxial Cable Import Data</a:t>
            </a:r>
            <a:endParaRPr lang="en-US" dirty="0" smtClean="0"/>
          </a:p>
          <a:p>
            <a:r>
              <a:rPr lang="en-US" dirty="0" smtClean="0">
                <a:hlinkClick r:id="rId7"/>
              </a:rPr>
              <a:t>Contact Lens Import Data</a:t>
            </a:r>
            <a:endParaRPr lang="en-US" dirty="0" smtClean="0"/>
          </a:p>
          <a:p>
            <a:r>
              <a:rPr lang="en-US" dirty="0" smtClean="0">
                <a:hlinkClick r:id="rId8"/>
              </a:rPr>
              <a:t>Diesel Engine Import Data</a:t>
            </a:r>
            <a:endParaRPr lang="en-US" dirty="0" smtClean="0"/>
          </a:p>
          <a:p>
            <a:r>
              <a:rPr lang="en-US" dirty="0" smtClean="0">
                <a:hlinkClick r:id="rId9"/>
              </a:rPr>
              <a:t>Furniture Import Data</a:t>
            </a:r>
            <a:endParaRPr lang="en-US" dirty="0" smtClean="0"/>
          </a:p>
          <a:p>
            <a:r>
              <a:rPr lang="en-US" dirty="0" smtClean="0">
                <a:hlinkClick r:id="rId10"/>
              </a:rPr>
              <a:t>Glass Products Import Data</a:t>
            </a:r>
            <a:endParaRPr lang="en-US" dirty="0" smtClean="0"/>
          </a:p>
          <a:p>
            <a:r>
              <a:rPr lang="en-US" dirty="0" smtClean="0">
                <a:hlinkClick r:id="rId11"/>
              </a:rPr>
              <a:t>Hydrazine Hydrate Import Data</a:t>
            </a:r>
            <a:endParaRPr lang="en-US" dirty="0" smtClean="0"/>
          </a:p>
          <a:p>
            <a:r>
              <a:rPr lang="en-US" dirty="0">
                <a:hlinkClick r:id="rId12"/>
              </a:rPr>
              <a:t>Iodine Import </a:t>
            </a:r>
            <a:r>
              <a:rPr lang="en-US" dirty="0" smtClean="0">
                <a:hlinkClick r:id="rId12"/>
              </a:rPr>
              <a:t>Data</a:t>
            </a:r>
            <a:endParaRPr lang="en-US" dirty="0" smtClean="0"/>
          </a:p>
          <a:p>
            <a:r>
              <a:rPr lang="en-US" dirty="0">
                <a:hlinkClick r:id="rId13"/>
              </a:rPr>
              <a:t>Mobile Phone Import </a:t>
            </a:r>
            <a:r>
              <a:rPr lang="en-US" dirty="0" smtClean="0">
                <a:hlinkClick r:id="rId13"/>
              </a:rPr>
              <a:t>Data</a:t>
            </a:r>
            <a:endParaRPr lang="en-US" dirty="0" smtClean="0"/>
          </a:p>
          <a:p>
            <a:r>
              <a:rPr lang="en-US" dirty="0">
                <a:hlinkClick r:id="rId14"/>
              </a:rPr>
              <a:t>Printers Import </a:t>
            </a:r>
            <a:r>
              <a:rPr lang="en-US" dirty="0" smtClean="0">
                <a:hlinkClick r:id="rId14"/>
              </a:rPr>
              <a:t>Data</a:t>
            </a:r>
            <a:endParaRPr lang="en-US" dirty="0" smtClean="0"/>
          </a:p>
          <a:p>
            <a:r>
              <a:rPr lang="en-US" dirty="0" err="1" smtClean="0">
                <a:hlinkClick r:id="rId15"/>
              </a:rPr>
              <a:t>Sulphur</a:t>
            </a:r>
            <a:r>
              <a:rPr lang="en-US" dirty="0" smtClean="0">
                <a:hlinkClick r:id="rId15"/>
              </a:rPr>
              <a:t> Import Data</a:t>
            </a:r>
            <a:endParaRPr lang="en-US" dirty="0"/>
          </a:p>
        </p:txBody>
      </p:sp>
      <p:sp>
        <p:nvSpPr>
          <p:cNvPr id="4" name="Content Placeholder 3"/>
          <p:cNvSpPr>
            <a:spLocks noGrp="1"/>
          </p:cNvSpPr>
          <p:nvPr>
            <p:ph sz="half" idx="2"/>
          </p:nvPr>
        </p:nvSpPr>
        <p:spPr/>
        <p:txBody>
          <a:bodyPr>
            <a:normAutofit fontScale="70000" lnSpcReduction="20000"/>
          </a:bodyPr>
          <a:lstStyle/>
          <a:p>
            <a:r>
              <a:rPr lang="en-US" dirty="0" err="1" smtClean="0">
                <a:hlinkClick r:id="rId16"/>
              </a:rPr>
              <a:t>Acetophenone</a:t>
            </a:r>
            <a:r>
              <a:rPr lang="en-US" dirty="0" smtClean="0">
                <a:hlinkClick r:id="rId16"/>
              </a:rPr>
              <a:t> Import Data</a:t>
            </a:r>
            <a:endParaRPr lang="en-US" dirty="0" smtClean="0"/>
          </a:p>
          <a:p>
            <a:r>
              <a:rPr lang="en-US" dirty="0" err="1" smtClean="0">
                <a:hlinkClick r:id="rId17"/>
              </a:rPr>
              <a:t>Aluminium</a:t>
            </a:r>
            <a:r>
              <a:rPr lang="en-US" dirty="0" smtClean="0">
                <a:hlinkClick r:id="rId17"/>
              </a:rPr>
              <a:t> Import Data</a:t>
            </a:r>
            <a:endParaRPr lang="en-US" dirty="0" smtClean="0"/>
          </a:p>
          <a:p>
            <a:r>
              <a:rPr lang="en-US" dirty="0" smtClean="0">
                <a:hlinkClick r:id="rId18"/>
              </a:rPr>
              <a:t>Ceramic Tiles Import Data</a:t>
            </a:r>
            <a:endParaRPr lang="en-US" dirty="0" smtClean="0"/>
          </a:p>
          <a:p>
            <a:r>
              <a:rPr lang="en-US" dirty="0" smtClean="0">
                <a:hlinkClick r:id="rId19"/>
              </a:rPr>
              <a:t>Computer Parts Import Data</a:t>
            </a:r>
            <a:endParaRPr lang="en-US" dirty="0" smtClean="0"/>
          </a:p>
          <a:p>
            <a:r>
              <a:rPr lang="en-US" dirty="0" smtClean="0">
                <a:hlinkClick r:id="rId20"/>
              </a:rPr>
              <a:t>Copper Import Data</a:t>
            </a:r>
            <a:endParaRPr lang="en-US" dirty="0" smtClean="0"/>
          </a:p>
          <a:p>
            <a:r>
              <a:rPr lang="en-US" dirty="0" smtClean="0">
                <a:hlinkClick r:id="rId21"/>
              </a:rPr>
              <a:t>Dry Fruits Import Data</a:t>
            </a:r>
            <a:endParaRPr lang="en-US" dirty="0" smtClean="0"/>
          </a:p>
          <a:p>
            <a:r>
              <a:rPr lang="en-US" dirty="0" smtClean="0">
                <a:hlinkClick r:id="rId22"/>
              </a:rPr>
              <a:t>Gasket Import Data</a:t>
            </a:r>
            <a:endParaRPr lang="en-US" dirty="0" smtClean="0"/>
          </a:p>
          <a:p>
            <a:r>
              <a:rPr lang="en-US" dirty="0">
                <a:hlinkClick r:id="rId23"/>
              </a:rPr>
              <a:t>Inorganic Chemical Import </a:t>
            </a:r>
            <a:r>
              <a:rPr lang="en-US" dirty="0" smtClean="0">
                <a:hlinkClick r:id="rId23"/>
              </a:rPr>
              <a:t>Data</a:t>
            </a:r>
            <a:endParaRPr lang="en-US" dirty="0" smtClean="0"/>
          </a:p>
          <a:p>
            <a:r>
              <a:rPr lang="en-US" dirty="0" smtClean="0">
                <a:hlinkClick r:id="rId24"/>
              </a:rPr>
              <a:t>Lead Ingot Import Data</a:t>
            </a:r>
            <a:endParaRPr lang="en-US" dirty="0" smtClean="0"/>
          </a:p>
          <a:p>
            <a:r>
              <a:rPr lang="en-US" dirty="0" smtClean="0">
                <a:hlinkClick r:id="rId25"/>
              </a:rPr>
              <a:t>Liquor Import Data</a:t>
            </a:r>
            <a:endParaRPr lang="en-US" dirty="0" smtClean="0"/>
          </a:p>
          <a:p>
            <a:r>
              <a:rPr lang="en-US" dirty="0" smtClean="0">
                <a:hlinkClick r:id="rId26"/>
              </a:rPr>
              <a:t>Molybdenum Import Data</a:t>
            </a:r>
            <a:endParaRPr lang="en-US" dirty="0" smtClean="0"/>
          </a:p>
          <a:p>
            <a:r>
              <a:rPr lang="en-US" dirty="0" smtClean="0">
                <a:hlinkClick r:id="rId27"/>
              </a:rPr>
              <a:t>Musical Instrument Import Data</a:t>
            </a:r>
            <a:endParaRPr lang="en-US" dirty="0" smtClean="0"/>
          </a:p>
          <a:p>
            <a:r>
              <a:rPr lang="en-US" dirty="0" smtClean="0">
                <a:hlinkClick r:id="rId28"/>
              </a:rPr>
              <a:t>Organic Chemical Import Data</a:t>
            </a:r>
            <a:endParaRPr lang="en-US" dirty="0" smtClean="0"/>
          </a:p>
          <a:p>
            <a:r>
              <a:rPr lang="en-US" u="sng" dirty="0">
                <a:hlinkClick r:id="rId29"/>
              </a:rPr>
              <a:t>Rubber Import Data</a:t>
            </a:r>
            <a:endParaRPr lang="en-US" dirty="0"/>
          </a:p>
        </p:txBody>
      </p:sp>
      <p:sp>
        <p:nvSpPr>
          <p:cNvPr id="5" name="Footer Placeholder 4"/>
          <p:cNvSpPr>
            <a:spLocks noGrp="1"/>
          </p:cNvSpPr>
          <p:nvPr>
            <p:ph type="ftr" sz="quarter" idx="11"/>
          </p:nvPr>
        </p:nvSpPr>
        <p:spPr/>
        <p:txBody>
          <a:bodyPr/>
          <a:lstStyle/>
          <a:p>
            <a:r>
              <a:rPr lang="en-US" dirty="0" smtClean="0">
                <a:solidFill>
                  <a:schemeClr val="tx1"/>
                </a:solidFill>
              </a:rPr>
              <a:t>Cybex Exim Solutions  Pvt Ltd </a:t>
            </a:r>
          </a:p>
        </p:txBody>
      </p:sp>
      <p:pic>
        <p:nvPicPr>
          <p:cNvPr id="6" name="Picture 5" descr="Cybex-Exim-Solutions.jpg">
            <a:hlinkClick r:id="rId30"/>
          </p:cNvPr>
          <p:cNvPicPr>
            <a:picLocks noChangeAspect="1"/>
          </p:cNvPicPr>
          <p:nvPr/>
        </p:nvPicPr>
        <p:blipFill>
          <a:blip r:embed="rId31" cstate="print"/>
          <a:stretch>
            <a:fillRect/>
          </a:stretch>
        </p:blipFill>
        <p:spPr>
          <a:xfrm>
            <a:off x="7696200" y="6159226"/>
            <a:ext cx="990600" cy="579640"/>
          </a:xfrm>
          <a:prstGeom prst="rect">
            <a:avLst/>
          </a:prstGeom>
        </p:spPr>
      </p:pic>
    </p:spTree>
  </p:cSld>
  <p:clrMapOvr>
    <a:masterClrMapping/>
  </p:clrMapOvr>
  <p:transition>
    <p:wipe dir="d"/>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b="1" dirty="0" smtClean="0"/>
              <a:t>India </a:t>
            </a:r>
            <a:r>
              <a:rPr lang="en-US" b="1" dirty="0" smtClean="0"/>
              <a:t>Export Data</a:t>
            </a:r>
            <a:endParaRPr lang="en-US" b="1" dirty="0"/>
          </a:p>
        </p:txBody>
      </p:sp>
      <p:sp>
        <p:nvSpPr>
          <p:cNvPr id="7" name="Content Placeholder 6"/>
          <p:cNvSpPr>
            <a:spLocks noGrp="1"/>
          </p:cNvSpPr>
          <p:nvPr>
            <p:ph idx="1"/>
          </p:nvPr>
        </p:nvSpPr>
        <p:spPr/>
        <p:txBody>
          <a:bodyPr>
            <a:normAutofit fontScale="85000" lnSpcReduction="10000"/>
          </a:bodyPr>
          <a:lstStyle/>
          <a:p>
            <a:r>
              <a:rPr lang="en-US" b="1" dirty="0" smtClean="0">
                <a:latin typeface="Times New Roman" pitchFamily="18" charset="0"/>
                <a:cs typeface="Times New Roman" pitchFamily="18" charset="0"/>
                <a:hlinkClick r:id="rId2"/>
              </a:rPr>
              <a:t>India </a:t>
            </a:r>
            <a:r>
              <a:rPr lang="en-US" b="1" dirty="0" smtClean="0">
                <a:latin typeface="Times New Roman" pitchFamily="18" charset="0"/>
                <a:cs typeface="Times New Roman" pitchFamily="18" charset="0"/>
                <a:hlinkClick r:id="rId2"/>
              </a:rPr>
              <a:t>Export Data</a:t>
            </a:r>
            <a:r>
              <a:rPr lang="en-US" dirty="0" smtClean="0">
                <a:latin typeface="Times New Roman" pitchFamily="18" charset="0"/>
                <a:cs typeface="Times New Roman" pitchFamily="18" charset="0"/>
              </a:rPr>
              <a:t> is an exceptionally valuable data for business people everywhere throughout the world to discover who really are the primary exporters of India, the suppliers of Indian products and administrations everywhere throughout the world. The Export Data comprises of names, locations, phone numbers and different subtle elements of Indian exporters making it exceptionally advantageous to discover new Indian suppliers and the sorts of products export out.</a:t>
            </a:r>
          </a:p>
          <a:p>
            <a:endParaRPr lang="en-US" dirty="0" smtClean="0">
              <a:latin typeface="Times New Roman" pitchFamily="18" charset="0"/>
              <a:cs typeface="Times New Roman" pitchFamily="18" charset="0"/>
            </a:endParaRPr>
          </a:p>
          <a:p>
            <a:r>
              <a:rPr lang="en-US" sz="2000" b="1" dirty="0" smtClean="0">
                <a:latin typeface="Times New Roman" pitchFamily="18" charset="0"/>
                <a:cs typeface="Times New Roman" pitchFamily="18" charset="0"/>
              </a:rPr>
              <a:t>Reference:- </a:t>
            </a:r>
            <a:r>
              <a:rPr lang="en-US" sz="2000" dirty="0" smtClean="0">
                <a:latin typeface="Times New Roman" pitchFamily="18" charset="0"/>
                <a:cs typeface="Times New Roman" pitchFamily="18" charset="0"/>
                <a:hlinkClick r:id="rId3"/>
              </a:rPr>
              <a:t>https://importsexportsdata.wordpress.com/2016/10/01/start-a-business-with-import-export-data/</a:t>
            </a:r>
            <a:endParaRPr lang="en-US" sz="2200" dirty="0">
              <a:latin typeface="Times New Roman" pitchFamily="18" charset="0"/>
              <a:cs typeface="Times New Roman" pitchFamily="18" charset="0"/>
            </a:endParaRPr>
          </a:p>
        </p:txBody>
      </p:sp>
      <p:sp>
        <p:nvSpPr>
          <p:cNvPr id="5" name="Footer Placeholder 4"/>
          <p:cNvSpPr>
            <a:spLocks noGrp="1"/>
          </p:cNvSpPr>
          <p:nvPr>
            <p:ph type="ftr" sz="quarter" idx="11"/>
          </p:nvPr>
        </p:nvSpPr>
        <p:spPr/>
        <p:txBody>
          <a:bodyPr/>
          <a:lstStyle/>
          <a:p>
            <a:r>
              <a:rPr lang="en-US" sz="1400" dirty="0" smtClean="0">
                <a:solidFill>
                  <a:schemeClr val="tx1"/>
                </a:solidFill>
              </a:rPr>
              <a:t>Cybex Exim Solutions  Pvt Ltd </a:t>
            </a:r>
          </a:p>
        </p:txBody>
      </p:sp>
      <p:pic>
        <p:nvPicPr>
          <p:cNvPr id="8" name="Picture 7" descr="Cybex-Exim-Solutions.jpg">
            <a:hlinkClick r:id="rId4"/>
          </p:cNvPr>
          <p:cNvPicPr>
            <a:picLocks noChangeAspect="1"/>
          </p:cNvPicPr>
          <p:nvPr/>
        </p:nvPicPr>
        <p:blipFill>
          <a:blip r:embed="rId5" cstate="print"/>
          <a:stretch>
            <a:fillRect/>
          </a:stretch>
        </p:blipFill>
        <p:spPr>
          <a:xfrm>
            <a:off x="7772400" y="6127612"/>
            <a:ext cx="776287" cy="454237"/>
          </a:xfrm>
          <a:prstGeom prst="rect">
            <a:avLst/>
          </a:prstGeom>
        </p:spPr>
      </p:pic>
    </p:spTree>
  </p:cSld>
  <p:clrMapOvr>
    <a:masterClrMapping/>
  </p:clrMapOvr>
  <p:transition>
    <p:wip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smtClean="0"/>
              <a:t>Top Exported Product</a:t>
            </a:r>
            <a:endParaRPr lang="en-US" dirty="0"/>
          </a:p>
        </p:txBody>
      </p:sp>
      <p:sp>
        <p:nvSpPr>
          <p:cNvPr id="6" name="Content Placeholder 5"/>
          <p:cNvSpPr>
            <a:spLocks noGrp="1"/>
          </p:cNvSpPr>
          <p:nvPr>
            <p:ph sz="half" idx="1"/>
          </p:nvPr>
        </p:nvSpPr>
        <p:spPr/>
        <p:txBody>
          <a:bodyPr>
            <a:normAutofit fontScale="62500" lnSpcReduction="20000"/>
          </a:bodyPr>
          <a:lstStyle/>
          <a:p>
            <a:r>
              <a:rPr lang="en-US" dirty="0" err="1" smtClean="0">
                <a:hlinkClick r:id="rId2"/>
              </a:rPr>
              <a:t>Agri</a:t>
            </a:r>
            <a:r>
              <a:rPr lang="en-US" dirty="0" smtClean="0">
                <a:hlinkClick r:id="rId2"/>
              </a:rPr>
              <a:t> Equipments Export Data</a:t>
            </a:r>
            <a:endParaRPr lang="en-US" dirty="0" smtClean="0"/>
          </a:p>
          <a:p>
            <a:r>
              <a:rPr lang="en-US" dirty="0" smtClean="0">
                <a:hlinkClick r:id="rId3"/>
              </a:rPr>
              <a:t>Capacitor Export Data</a:t>
            </a:r>
            <a:endParaRPr lang="en-US" dirty="0" smtClean="0"/>
          </a:p>
          <a:p>
            <a:r>
              <a:rPr lang="en-US" dirty="0" smtClean="0">
                <a:hlinkClick r:id="rId4"/>
              </a:rPr>
              <a:t>Ceramic Export Data</a:t>
            </a:r>
            <a:endParaRPr lang="en-US" dirty="0" smtClean="0"/>
          </a:p>
          <a:p>
            <a:r>
              <a:rPr lang="en-US" dirty="0" smtClean="0">
                <a:hlinkClick r:id="rId5"/>
              </a:rPr>
              <a:t>Ground Nuts Export Data</a:t>
            </a:r>
            <a:endParaRPr lang="en-US" dirty="0" smtClean="0"/>
          </a:p>
          <a:p>
            <a:r>
              <a:rPr lang="en-US" dirty="0" smtClean="0">
                <a:hlinkClick r:id="rId6"/>
              </a:rPr>
              <a:t>Handicraft Export Data</a:t>
            </a:r>
            <a:endParaRPr lang="en-US" dirty="0" smtClean="0"/>
          </a:p>
          <a:p>
            <a:r>
              <a:rPr lang="en-US" dirty="0" smtClean="0">
                <a:hlinkClick r:id="rId7"/>
              </a:rPr>
              <a:t>Herbal Extract Export Data</a:t>
            </a:r>
            <a:endParaRPr lang="en-US" dirty="0" smtClean="0"/>
          </a:p>
          <a:p>
            <a:r>
              <a:rPr lang="en-US" dirty="0" smtClean="0">
                <a:hlinkClick r:id="rId8"/>
              </a:rPr>
              <a:t>Human Hair Export Data</a:t>
            </a:r>
            <a:endParaRPr lang="en-US" dirty="0" smtClean="0"/>
          </a:p>
          <a:p>
            <a:r>
              <a:rPr lang="en-US" dirty="0" smtClean="0">
                <a:hlinkClick r:id="rId9"/>
              </a:rPr>
              <a:t>Natural Stone Export Data</a:t>
            </a:r>
            <a:endParaRPr lang="en-US" dirty="0" smtClean="0"/>
          </a:p>
          <a:p>
            <a:r>
              <a:rPr lang="en-US" dirty="0" smtClean="0">
                <a:hlinkClick r:id="rId10"/>
              </a:rPr>
              <a:t>Rice Export Data</a:t>
            </a:r>
            <a:endParaRPr lang="en-US" dirty="0" smtClean="0"/>
          </a:p>
          <a:p>
            <a:r>
              <a:rPr lang="en-US" dirty="0" err="1" smtClean="0">
                <a:hlinkClick r:id="rId11"/>
              </a:rPr>
              <a:t>Saddlery</a:t>
            </a:r>
            <a:r>
              <a:rPr lang="en-US" dirty="0" smtClean="0">
                <a:hlinkClick r:id="rId11"/>
              </a:rPr>
              <a:t> Export Data</a:t>
            </a:r>
            <a:endParaRPr lang="en-US" dirty="0" smtClean="0"/>
          </a:p>
          <a:p>
            <a:r>
              <a:rPr lang="en-US" dirty="0" smtClean="0">
                <a:hlinkClick r:id="rId12"/>
              </a:rPr>
              <a:t>Silk Fabric Export Data</a:t>
            </a:r>
            <a:endParaRPr lang="en-US" dirty="0" smtClean="0"/>
          </a:p>
          <a:p>
            <a:r>
              <a:rPr lang="en-US" dirty="0" smtClean="0">
                <a:hlinkClick r:id="rId13"/>
              </a:rPr>
              <a:t>Sugar Export Data</a:t>
            </a:r>
            <a:endParaRPr lang="en-US" dirty="0" smtClean="0"/>
          </a:p>
          <a:p>
            <a:r>
              <a:rPr lang="en-US" dirty="0" smtClean="0">
                <a:hlinkClick r:id="rId14"/>
              </a:rPr>
              <a:t>Tamarind Powder Export Data</a:t>
            </a:r>
            <a:endParaRPr lang="en-US" dirty="0" smtClean="0"/>
          </a:p>
          <a:p>
            <a:r>
              <a:rPr lang="en-US" dirty="0" smtClean="0">
                <a:hlinkClick r:id="rId15"/>
              </a:rPr>
              <a:t>Throws Export Data</a:t>
            </a:r>
            <a:endParaRPr lang="en-US" dirty="0" smtClean="0"/>
          </a:p>
          <a:p>
            <a:r>
              <a:rPr lang="en-US" dirty="0" smtClean="0">
                <a:hlinkClick r:id="rId16"/>
              </a:rPr>
              <a:t>Tractor Parts Export Data</a:t>
            </a:r>
            <a:endParaRPr lang="en-US" dirty="0"/>
          </a:p>
        </p:txBody>
      </p:sp>
      <p:sp>
        <p:nvSpPr>
          <p:cNvPr id="7" name="Content Placeholder 6"/>
          <p:cNvSpPr>
            <a:spLocks noGrp="1"/>
          </p:cNvSpPr>
          <p:nvPr>
            <p:ph sz="half" idx="2"/>
          </p:nvPr>
        </p:nvSpPr>
        <p:spPr/>
        <p:txBody>
          <a:bodyPr>
            <a:normAutofit fontScale="62500" lnSpcReduction="20000"/>
          </a:bodyPr>
          <a:lstStyle/>
          <a:p>
            <a:r>
              <a:rPr lang="en-US" dirty="0" err="1" smtClean="0">
                <a:hlinkClick r:id="rId17"/>
              </a:rPr>
              <a:t>Aluminium</a:t>
            </a:r>
            <a:r>
              <a:rPr lang="en-US" dirty="0" smtClean="0">
                <a:hlinkClick r:id="rId17"/>
              </a:rPr>
              <a:t> Export Data</a:t>
            </a:r>
            <a:endParaRPr lang="en-US" dirty="0" smtClean="0"/>
          </a:p>
          <a:p>
            <a:r>
              <a:rPr lang="en-US" dirty="0" smtClean="0">
                <a:hlinkClick r:id="rId18"/>
              </a:rPr>
              <a:t>Auto Parts Export Data</a:t>
            </a:r>
            <a:endParaRPr lang="en-US" dirty="0" smtClean="0">
              <a:hlinkClick r:id="rId19"/>
            </a:endParaRPr>
          </a:p>
          <a:p>
            <a:r>
              <a:rPr lang="en-US" dirty="0" smtClean="0">
                <a:hlinkClick r:id="rId19"/>
              </a:rPr>
              <a:t>Cosmetic Export Data</a:t>
            </a:r>
            <a:endParaRPr lang="en-US" dirty="0" smtClean="0"/>
          </a:p>
          <a:p>
            <a:r>
              <a:rPr lang="en-US" dirty="0" smtClean="0">
                <a:hlinkClick r:id="rId20"/>
              </a:rPr>
              <a:t>Cushion Cover Export Data</a:t>
            </a:r>
            <a:endParaRPr lang="en-US" dirty="0" smtClean="0"/>
          </a:p>
          <a:p>
            <a:r>
              <a:rPr lang="en-US" dirty="0" smtClean="0">
                <a:hlinkClick r:id="rId21"/>
              </a:rPr>
              <a:t>Glassware Export Data</a:t>
            </a:r>
            <a:endParaRPr lang="en-US" dirty="0" smtClean="0"/>
          </a:p>
          <a:p>
            <a:r>
              <a:rPr lang="en-US" dirty="0" smtClean="0">
                <a:hlinkClick r:id="rId22"/>
              </a:rPr>
              <a:t>Guar Gum Export Data</a:t>
            </a:r>
            <a:endParaRPr lang="en-US" dirty="0" smtClean="0"/>
          </a:p>
          <a:p>
            <a:r>
              <a:rPr lang="en-US" dirty="0" smtClean="0">
                <a:hlinkClick r:id="rId23"/>
              </a:rPr>
              <a:t>Henna Powder Export Data</a:t>
            </a:r>
            <a:endParaRPr lang="en-US" dirty="0" smtClean="0"/>
          </a:p>
          <a:p>
            <a:r>
              <a:rPr lang="en-US" dirty="0" smtClean="0">
                <a:hlinkClick r:id="rId24"/>
              </a:rPr>
              <a:t>Printed Books Export Data</a:t>
            </a:r>
            <a:endParaRPr lang="en-US" dirty="0" smtClean="0"/>
          </a:p>
          <a:p>
            <a:r>
              <a:rPr lang="en-US" dirty="0" smtClean="0">
                <a:hlinkClick r:id="rId25"/>
              </a:rPr>
              <a:t>Quilts Export Data</a:t>
            </a:r>
            <a:endParaRPr lang="en-US" dirty="0" smtClean="0"/>
          </a:p>
          <a:p>
            <a:r>
              <a:rPr lang="en-US" dirty="0" smtClean="0">
                <a:hlinkClick r:id="rId26"/>
              </a:rPr>
              <a:t>Sandal Export Data</a:t>
            </a:r>
            <a:endParaRPr lang="en-US" dirty="0" smtClean="0"/>
          </a:p>
          <a:p>
            <a:r>
              <a:rPr lang="en-US" dirty="0" smtClean="0">
                <a:hlinkClick r:id="rId27"/>
              </a:rPr>
              <a:t>Shoes Export Data</a:t>
            </a:r>
            <a:endParaRPr lang="en-US" dirty="0" smtClean="0"/>
          </a:p>
          <a:p>
            <a:r>
              <a:rPr lang="en-US" dirty="0" smtClean="0">
                <a:hlinkClick r:id="rId28"/>
              </a:rPr>
              <a:t>Skimmed Milk Export Data</a:t>
            </a:r>
            <a:endParaRPr lang="en-US" dirty="0" smtClean="0"/>
          </a:p>
          <a:p>
            <a:r>
              <a:rPr lang="en-US" dirty="0" smtClean="0">
                <a:hlinkClick r:id="rId29"/>
              </a:rPr>
              <a:t>Sports Goods Export Data</a:t>
            </a:r>
            <a:endParaRPr lang="en-US" dirty="0" smtClean="0"/>
          </a:p>
          <a:p>
            <a:r>
              <a:rPr lang="en-US" dirty="0" smtClean="0">
                <a:hlinkClick r:id="rId30"/>
              </a:rPr>
              <a:t>Stole Export Data</a:t>
            </a:r>
            <a:endParaRPr lang="en-US" dirty="0" smtClean="0"/>
          </a:p>
          <a:p>
            <a:r>
              <a:rPr lang="en-US" dirty="0" smtClean="0">
                <a:hlinkClick r:id="rId31"/>
              </a:rPr>
              <a:t>Tea Export Data</a:t>
            </a:r>
            <a:endParaRPr lang="en-US" dirty="0" smtClean="0"/>
          </a:p>
          <a:p>
            <a:r>
              <a:rPr lang="en-US" dirty="0" smtClean="0">
                <a:hlinkClick r:id="rId32"/>
              </a:rPr>
              <a:t>Tobacco Export Data</a:t>
            </a:r>
            <a:endParaRPr lang="en-US" dirty="0"/>
          </a:p>
        </p:txBody>
      </p:sp>
      <p:sp>
        <p:nvSpPr>
          <p:cNvPr id="4" name="Footer Placeholder 3"/>
          <p:cNvSpPr>
            <a:spLocks noGrp="1"/>
          </p:cNvSpPr>
          <p:nvPr>
            <p:ph type="ftr" sz="quarter" idx="11"/>
          </p:nvPr>
        </p:nvSpPr>
        <p:spPr/>
        <p:txBody>
          <a:bodyPr/>
          <a:lstStyle/>
          <a:p>
            <a:r>
              <a:rPr lang="en-US" sz="1400" dirty="0" smtClean="0">
                <a:solidFill>
                  <a:schemeClr val="tx1"/>
                </a:solidFill>
              </a:rPr>
              <a:t>Cybex Exim Solutions  Pvt Ltd </a:t>
            </a:r>
          </a:p>
        </p:txBody>
      </p:sp>
      <p:pic>
        <p:nvPicPr>
          <p:cNvPr id="8" name="Picture 7" descr="Cybex-Exim-Solutions.jpg">
            <a:hlinkClick r:id="rId33"/>
          </p:cNvPr>
          <p:cNvPicPr>
            <a:picLocks noChangeAspect="1"/>
          </p:cNvPicPr>
          <p:nvPr/>
        </p:nvPicPr>
        <p:blipFill>
          <a:blip r:embed="rId34" cstate="print"/>
          <a:stretch>
            <a:fillRect/>
          </a:stretch>
        </p:blipFill>
        <p:spPr>
          <a:xfrm>
            <a:off x="7588150" y="6019800"/>
            <a:ext cx="960537" cy="562049"/>
          </a:xfrm>
          <a:prstGeom prst="rect">
            <a:avLst/>
          </a:prstGeom>
        </p:spPr>
      </p:pic>
    </p:spTree>
  </p:cSld>
  <p:clrMapOvr>
    <a:masterClrMapping/>
  </p:clrMapOvr>
  <p:transition>
    <p:wipe dir="u"/>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Global Trade Data</a:t>
            </a:r>
            <a:endParaRPr lang="en-US" b="1" dirty="0"/>
          </a:p>
        </p:txBody>
      </p:sp>
      <p:sp>
        <p:nvSpPr>
          <p:cNvPr id="3" name="Content Placeholder 2"/>
          <p:cNvSpPr>
            <a:spLocks noGrp="1"/>
          </p:cNvSpPr>
          <p:nvPr>
            <p:ph idx="1"/>
          </p:nvPr>
        </p:nvSpPr>
        <p:spPr/>
        <p:txBody>
          <a:bodyPr>
            <a:normAutofit fontScale="70000" lnSpcReduction="20000"/>
          </a:bodyPr>
          <a:lstStyle/>
          <a:p>
            <a:endParaRPr lang="en-US" dirty="0" smtClean="0"/>
          </a:p>
          <a:p>
            <a:r>
              <a:rPr lang="en-US" b="1" dirty="0" smtClean="0"/>
              <a:t>Cybex</a:t>
            </a:r>
            <a:r>
              <a:rPr lang="en-US" dirty="0" smtClean="0"/>
              <a:t> offer private business data based on Global ( International ) Trade Data to its clients. </a:t>
            </a:r>
          </a:p>
          <a:p>
            <a:endParaRPr lang="en-US" dirty="0" smtClean="0"/>
          </a:p>
          <a:p>
            <a:r>
              <a:rPr lang="en-US" dirty="0" smtClean="0"/>
              <a:t>With the assistance of actual customized trade shipment data from customs of </a:t>
            </a:r>
            <a:r>
              <a:rPr lang="en-US" dirty="0" err="1" smtClean="0"/>
              <a:t>india</a:t>
            </a:r>
            <a:r>
              <a:rPr lang="en-US" dirty="0" smtClean="0"/>
              <a:t>, US, UK, China, Russia we can precisely recognize real importers, exporters, buyers, sellers, costs, volumes. </a:t>
            </a:r>
          </a:p>
          <a:p>
            <a:endParaRPr lang="en-US" dirty="0" smtClean="0"/>
          </a:p>
          <a:p>
            <a:r>
              <a:rPr lang="en-US" dirty="0" smtClean="0"/>
              <a:t>Our </a:t>
            </a:r>
            <a:r>
              <a:rPr lang="en-US" b="1" dirty="0" smtClean="0">
                <a:hlinkClick r:id="rId2"/>
              </a:rPr>
              <a:t>International trade data </a:t>
            </a:r>
            <a:r>
              <a:rPr lang="en-US" dirty="0" smtClean="0"/>
              <a:t>Reports let you know who is Exporting Importing, at what Rates, from Where and what Volumes. You can discover, compare active Exporters Importers, manufacturers, buyers, suppliers New developing markets, New Sources of Purchases, and execution of Competitors.</a:t>
            </a:r>
            <a:endParaRPr lang="en-US" dirty="0"/>
          </a:p>
        </p:txBody>
      </p:sp>
      <p:sp>
        <p:nvSpPr>
          <p:cNvPr id="4" name="Footer Placeholder 3"/>
          <p:cNvSpPr>
            <a:spLocks noGrp="1"/>
          </p:cNvSpPr>
          <p:nvPr>
            <p:ph type="ftr" sz="quarter" idx="11"/>
          </p:nvPr>
        </p:nvSpPr>
        <p:spPr/>
        <p:txBody>
          <a:bodyPr/>
          <a:lstStyle/>
          <a:p>
            <a:r>
              <a:rPr lang="en-US" sz="1400" b="1" dirty="0" smtClean="0">
                <a:solidFill>
                  <a:schemeClr val="tx1"/>
                </a:solidFill>
              </a:rPr>
              <a:t>Cybex Exim Solutions  Pvt Ltd </a:t>
            </a:r>
          </a:p>
        </p:txBody>
      </p:sp>
      <p:pic>
        <p:nvPicPr>
          <p:cNvPr id="5" name="Picture 4" descr="Cybex-Exim-Solutions.jpg">
            <a:hlinkClick r:id="rId3"/>
          </p:cNvPr>
          <p:cNvPicPr>
            <a:picLocks noChangeAspect="1"/>
          </p:cNvPicPr>
          <p:nvPr/>
        </p:nvPicPr>
        <p:blipFill>
          <a:blip r:embed="rId4" cstate="print"/>
          <a:stretch>
            <a:fillRect/>
          </a:stretch>
        </p:blipFill>
        <p:spPr>
          <a:xfrm>
            <a:off x="7588150" y="6019800"/>
            <a:ext cx="1041801" cy="609600"/>
          </a:xfrm>
          <a:prstGeom prst="rect">
            <a:avLst/>
          </a:prstGeom>
        </p:spPr>
      </p:pic>
    </p:spTree>
  </p:cSld>
  <p:clrMapOvr>
    <a:masterClrMapping/>
  </p:clrMapOvr>
  <p:transition>
    <p:wedg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b="1" dirty="0" smtClean="0"/>
              <a:t>International Trade Data</a:t>
            </a:r>
            <a:endParaRPr lang="en-US" b="1" dirty="0"/>
          </a:p>
        </p:txBody>
      </p:sp>
      <p:sp>
        <p:nvSpPr>
          <p:cNvPr id="6" name="Content Placeholder 5"/>
          <p:cNvSpPr>
            <a:spLocks noGrp="1"/>
          </p:cNvSpPr>
          <p:nvPr>
            <p:ph sz="half" idx="1"/>
          </p:nvPr>
        </p:nvSpPr>
        <p:spPr>
          <a:xfrm>
            <a:off x="457200" y="1676400"/>
            <a:ext cx="4038600" cy="4267200"/>
          </a:xfrm>
        </p:spPr>
        <p:txBody>
          <a:bodyPr>
            <a:normAutofit fontScale="25000" lnSpcReduction="20000"/>
          </a:bodyPr>
          <a:lstStyle/>
          <a:p>
            <a:pPr algn="ctr">
              <a:buNone/>
            </a:pPr>
            <a:r>
              <a:rPr lang="en-US" sz="8600" b="1" dirty="0" smtClean="0">
                <a:latin typeface="Times New Roman" pitchFamily="18" charset="0"/>
                <a:cs typeface="Times New Roman" pitchFamily="18" charset="0"/>
              </a:rPr>
              <a:t>Import</a:t>
            </a:r>
          </a:p>
          <a:p>
            <a:endParaRPr lang="en-US" sz="3800" dirty="0" smtClean="0">
              <a:latin typeface="Times New Roman" pitchFamily="18" charset="0"/>
              <a:cs typeface="Times New Roman" pitchFamily="18" charset="0"/>
            </a:endParaRPr>
          </a:p>
          <a:p>
            <a:r>
              <a:rPr lang="en-US" sz="7200" dirty="0" smtClean="0">
                <a:latin typeface="Times New Roman" pitchFamily="18" charset="0"/>
                <a:cs typeface="Times New Roman" pitchFamily="18" charset="0"/>
                <a:hlinkClick r:id="rId2"/>
              </a:rPr>
              <a:t>China Imports Data</a:t>
            </a:r>
            <a:endParaRPr lang="en-US" sz="7200" dirty="0" smtClean="0">
              <a:latin typeface="Times New Roman" pitchFamily="18" charset="0"/>
              <a:cs typeface="Times New Roman" pitchFamily="18" charset="0"/>
            </a:endParaRPr>
          </a:p>
          <a:p>
            <a:r>
              <a:rPr lang="en-US" sz="7200" dirty="0" smtClean="0">
                <a:latin typeface="Times New Roman" pitchFamily="18" charset="0"/>
                <a:cs typeface="Times New Roman" pitchFamily="18" charset="0"/>
                <a:hlinkClick r:id="rId3"/>
              </a:rPr>
              <a:t>USA Imports Data</a:t>
            </a:r>
            <a:endParaRPr lang="en-US" sz="7200" dirty="0" smtClean="0">
              <a:latin typeface="Times New Roman" pitchFamily="18" charset="0"/>
              <a:cs typeface="Times New Roman" pitchFamily="18" charset="0"/>
            </a:endParaRPr>
          </a:p>
          <a:p>
            <a:r>
              <a:rPr lang="en-US" sz="7200" dirty="0" smtClean="0">
                <a:latin typeface="Times New Roman" pitchFamily="18" charset="0"/>
                <a:cs typeface="Times New Roman" pitchFamily="18" charset="0"/>
                <a:hlinkClick r:id="rId4"/>
              </a:rPr>
              <a:t>UK Imports Data</a:t>
            </a:r>
            <a:endParaRPr lang="en-US" sz="7200" dirty="0" smtClean="0">
              <a:latin typeface="Times New Roman" pitchFamily="18" charset="0"/>
              <a:cs typeface="Times New Roman" pitchFamily="18" charset="0"/>
            </a:endParaRPr>
          </a:p>
          <a:p>
            <a:r>
              <a:rPr lang="en-US" sz="7200" dirty="0" smtClean="0">
                <a:latin typeface="Times New Roman" pitchFamily="18" charset="0"/>
                <a:cs typeface="Times New Roman" pitchFamily="18" charset="0"/>
                <a:hlinkClick r:id="rId5"/>
              </a:rPr>
              <a:t>Russia Imports Data</a:t>
            </a:r>
            <a:endParaRPr lang="en-US" sz="7200" dirty="0" smtClean="0">
              <a:latin typeface="Times New Roman" pitchFamily="18" charset="0"/>
              <a:cs typeface="Times New Roman" pitchFamily="18" charset="0"/>
            </a:endParaRPr>
          </a:p>
          <a:p>
            <a:r>
              <a:rPr lang="en-US" sz="7200" dirty="0" smtClean="0">
                <a:latin typeface="Times New Roman" pitchFamily="18" charset="0"/>
                <a:cs typeface="Times New Roman" pitchFamily="18" charset="0"/>
                <a:hlinkClick r:id="rId6"/>
              </a:rPr>
              <a:t>Argentina Imports Data</a:t>
            </a:r>
            <a:endParaRPr lang="en-US" sz="7200" dirty="0" smtClean="0">
              <a:latin typeface="Times New Roman" pitchFamily="18" charset="0"/>
              <a:cs typeface="Times New Roman" pitchFamily="18" charset="0"/>
            </a:endParaRPr>
          </a:p>
          <a:p>
            <a:r>
              <a:rPr lang="en-US" sz="7200" dirty="0" smtClean="0">
                <a:latin typeface="Times New Roman" pitchFamily="18" charset="0"/>
                <a:cs typeface="Times New Roman" pitchFamily="18" charset="0"/>
                <a:hlinkClick r:id="rId7"/>
              </a:rPr>
              <a:t>Bolivia Imports Data</a:t>
            </a:r>
            <a:endParaRPr lang="en-US" sz="7200" dirty="0" smtClean="0">
              <a:latin typeface="Times New Roman" pitchFamily="18" charset="0"/>
              <a:cs typeface="Times New Roman" pitchFamily="18" charset="0"/>
            </a:endParaRPr>
          </a:p>
          <a:p>
            <a:r>
              <a:rPr lang="en-US" sz="7200" dirty="0" smtClean="0">
                <a:latin typeface="Times New Roman" pitchFamily="18" charset="0"/>
                <a:cs typeface="Times New Roman" pitchFamily="18" charset="0"/>
                <a:hlinkClick r:id="rId8"/>
              </a:rPr>
              <a:t>Brazil Imports Data</a:t>
            </a:r>
            <a:endParaRPr lang="en-US" sz="7200" dirty="0" smtClean="0">
              <a:latin typeface="Times New Roman" pitchFamily="18" charset="0"/>
              <a:cs typeface="Times New Roman" pitchFamily="18" charset="0"/>
            </a:endParaRPr>
          </a:p>
          <a:p>
            <a:r>
              <a:rPr lang="en-US" sz="7200" dirty="0" smtClean="0">
                <a:latin typeface="Times New Roman" pitchFamily="18" charset="0"/>
                <a:cs typeface="Times New Roman" pitchFamily="18" charset="0"/>
                <a:hlinkClick r:id="rId9"/>
              </a:rPr>
              <a:t>Indonesia Imports Data</a:t>
            </a:r>
            <a:endParaRPr lang="en-US" sz="7200" dirty="0" smtClean="0">
              <a:latin typeface="Times New Roman" pitchFamily="18" charset="0"/>
              <a:cs typeface="Times New Roman" pitchFamily="18" charset="0"/>
            </a:endParaRPr>
          </a:p>
          <a:p>
            <a:r>
              <a:rPr lang="en-US" sz="7200" dirty="0" smtClean="0">
                <a:latin typeface="Times New Roman" pitchFamily="18" charset="0"/>
                <a:cs typeface="Times New Roman" pitchFamily="18" charset="0"/>
                <a:hlinkClick r:id="rId10"/>
              </a:rPr>
              <a:t>Malaysia Imports Data</a:t>
            </a:r>
            <a:endParaRPr lang="en-US" sz="7200" dirty="0" smtClean="0">
              <a:latin typeface="Times New Roman" pitchFamily="18" charset="0"/>
              <a:cs typeface="Times New Roman" pitchFamily="18" charset="0"/>
            </a:endParaRPr>
          </a:p>
          <a:p>
            <a:r>
              <a:rPr lang="en-US" sz="7200" dirty="0" smtClean="0">
                <a:latin typeface="Times New Roman" pitchFamily="18" charset="0"/>
                <a:cs typeface="Times New Roman" pitchFamily="18" charset="0"/>
                <a:hlinkClick r:id="rId11"/>
              </a:rPr>
              <a:t>Mexico Imports Data</a:t>
            </a:r>
            <a:endParaRPr lang="en-US" sz="7200" dirty="0" smtClean="0">
              <a:latin typeface="Times New Roman" pitchFamily="18" charset="0"/>
              <a:cs typeface="Times New Roman" pitchFamily="18" charset="0"/>
            </a:endParaRPr>
          </a:p>
          <a:p>
            <a:r>
              <a:rPr lang="en-US" sz="7200" dirty="0" smtClean="0">
                <a:latin typeface="Times New Roman" pitchFamily="18" charset="0"/>
                <a:cs typeface="Times New Roman" pitchFamily="18" charset="0"/>
                <a:hlinkClick r:id="rId12"/>
              </a:rPr>
              <a:t>Panama Imports Data</a:t>
            </a:r>
            <a:endParaRPr lang="en-US" sz="7200" dirty="0" smtClean="0">
              <a:latin typeface="Times New Roman" pitchFamily="18" charset="0"/>
              <a:cs typeface="Times New Roman" pitchFamily="18" charset="0"/>
            </a:endParaRPr>
          </a:p>
          <a:p>
            <a:r>
              <a:rPr lang="en-US" sz="7200" dirty="0" smtClean="0">
                <a:latin typeface="Times New Roman" pitchFamily="18" charset="0"/>
                <a:cs typeface="Times New Roman" pitchFamily="18" charset="0"/>
                <a:hlinkClick r:id="rId13"/>
              </a:rPr>
              <a:t>Paraguay Imports Data</a:t>
            </a:r>
            <a:endParaRPr lang="en-US" sz="7200" dirty="0" smtClean="0">
              <a:latin typeface="Times New Roman" pitchFamily="18" charset="0"/>
              <a:cs typeface="Times New Roman" pitchFamily="18" charset="0"/>
            </a:endParaRPr>
          </a:p>
          <a:p>
            <a:r>
              <a:rPr lang="en-US" sz="7200" dirty="0" smtClean="0">
                <a:latin typeface="Times New Roman" pitchFamily="18" charset="0"/>
                <a:cs typeface="Times New Roman" pitchFamily="18" charset="0"/>
                <a:hlinkClick r:id="rId14"/>
              </a:rPr>
              <a:t>Peru Imports Data</a:t>
            </a:r>
            <a:endParaRPr lang="en-US" sz="7200" dirty="0" smtClean="0">
              <a:latin typeface="Times New Roman" pitchFamily="18" charset="0"/>
              <a:cs typeface="Times New Roman" pitchFamily="18" charset="0"/>
            </a:endParaRPr>
          </a:p>
          <a:p>
            <a:r>
              <a:rPr lang="en-US" sz="7200" dirty="0" smtClean="0">
                <a:latin typeface="Times New Roman" pitchFamily="18" charset="0"/>
                <a:cs typeface="Times New Roman" pitchFamily="18" charset="0"/>
                <a:hlinkClick r:id="rId15"/>
              </a:rPr>
              <a:t>Srilanka Imports Data</a:t>
            </a:r>
            <a:endParaRPr lang="en-US" sz="7200" dirty="0" smtClean="0">
              <a:latin typeface="Times New Roman" pitchFamily="18" charset="0"/>
              <a:cs typeface="Times New Roman" pitchFamily="18" charset="0"/>
            </a:endParaRPr>
          </a:p>
          <a:p>
            <a:r>
              <a:rPr lang="en-US" sz="7200" dirty="0" smtClean="0">
                <a:latin typeface="Times New Roman" pitchFamily="18" charset="0"/>
                <a:cs typeface="Times New Roman" pitchFamily="18" charset="0"/>
                <a:hlinkClick r:id="rId16"/>
              </a:rPr>
              <a:t>Ukraine Imports Data</a:t>
            </a:r>
            <a:endParaRPr lang="en-US" sz="7200" dirty="0">
              <a:latin typeface="Times New Roman" pitchFamily="18" charset="0"/>
              <a:cs typeface="Times New Roman" pitchFamily="18" charset="0"/>
            </a:endParaRPr>
          </a:p>
        </p:txBody>
      </p:sp>
      <p:sp>
        <p:nvSpPr>
          <p:cNvPr id="7" name="Content Placeholder 6"/>
          <p:cNvSpPr>
            <a:spLocks noGrp="1"/>
          </p:cNvSpPr>
          <p:nvPr>
            <p:ph sz="half" idx="2"/>
          </p:nvPr>
        </p:nvSpPr>
        <p:spPr>
          <a:xfrm>
            <a:off x="5105400" y="1752600"/>
            <a:ext cx="3581400" cy="3429001"/>
          </a:xfrm>
        </p:spPr>
        <p:txBody>
          <a:bodyPr>
            <a:normAutofit fontScale="25000" lnSpcReduction="20000"/>
          </a:bodyPr>
          <a:lstStyle/>
          <a:p>
            <a:pPr algn="ctr">
              <a:buNone/>
            </a:pPr>
            <a:r>
              <a:rPr lang="en-US" sz="8800" b="1" dirty="0" smtClean="0">
                <a:latin typeface="Times New Roman" pitchFamily="18" charset="0"/>
                <a:cs typeface="Times New Roman" pitchFamily="18" charset="0"/>
              </a:rPr>
              <a:t>Export</a:t>
            </a:r>
          </a:p>
          <a:p>
            <a:pPr algn="ctr">
              <a:buNone/>
            </a:pPr>
            <a:endParaRPr lang="en-US" sz="8800" b="1" dirty="0" smtClean="0">
              <a:latin typeface="Times New Roman" pitchFamily="18" charset="0"/>
              <a:cs typeface="Times New Roman" pitchFamily="18" charset="0"/>
            </a:endParaRPr>
          </a:p>
          <a:p>
            <a:r>
              <a:rPr lang="pt-BR" sz="7200" dirty="0" smtClean="0">
                <a:latin typeface="Times New Roman" pitchFamily="18" charset="0"/>
                <a:cs typeface="Times New Roman" pitchFamily="18" charset="0"/>
                <a:hlinkClick r:id="rId17"/>
              </a:rPr>
              <a:t>Argentina Exports Data</a:t>
            </a:r>
            <a:endParaRPr lang="pt-BR" sz="7200" dirty="0" smtClean="0">
              <a:latin typeface="Times New Roman" pitchFamily="18" charset="0"/>
              <a:cs typeface="Times New Roman" pitchFamily="18" charset="0"/>
            </a:endParaRPr>
          </a:p>
          <a:p>
            <a:r>
              <a:rPr lang="pt-BR" sz="7200" dirty="0" smtClean="0">
                <a:latin typeface="Times New Roman" pitchFamily="18" charset="0"/>
                <a:cs typeface="Times New Roman" pitchFamily="18" charset="0"/>
                <a:hlinkClick r:id="rId18"/>
              </a:rPr>
              <a:t>Brazil Exports Data</a:t>
            </a:r>
            <a:endParaRPr lang="pt-BR" sz="7200" dirty="0" smtClean="0">
              <a:latin typeface="Times New Roman" pitchFamily="18" charset="0"/>
              <a:cs typeface="Times New Roman" pitchFamily="18" charset="0"/>
            </a:endParaRPr>
          </a:p>
          <a:p>
            <a:r>
              <a:rPr lang="pt-BR" sz="7200" dirty="0" smtClean="0">
                <a:latin typeface="Times New Roman" pitchFamily="18" charset="0"/>
                <a:cs typeface="Times New Roman" pitchFamily="18" charset="0"/>
                <a:hlinkClick r:id="rId19"/>
              </a:rPr>
              <a:t>China Exports Data</a:t>
            </a:r>
            <a:endParaRPr lang="pt-BR" sz="7200" dirty="0" smtClean="0">
              <a:latin typeface="Times New Roman" pitchFamily="18" charset="0"/>
              <a:cs typeface="Times New Roman" pitchFamily="18" charset="0"/>
            </a:endParaRPr>
          </a:p>
          <a:p>
            <a:r>
              <a:rPr lang="pt-BR" sz="7200" dirty="0" smtClean="0">
                <a:latin typeface="Times New Roman" pitchFamily="18" charset="0"/>
                <a:cs typeface="Times New Roman" pitchFamily="18" charset="0"/>
                <a:hlinkClick r:id="rId20"/>
              </a:rPr>
              <a:t>Indonesia Exports Data</a:t>
            </a:r>
            <a:endParaRPr lang="pt-BR" sz="7200" dirty="0" smtClean="0">
              <a:latin typeface="Times New Roman" pitchFamily="18" charset="0"/>
              <a:cs typeface="Times New Roman" pitchFamily="18" charset="0"/>
            </a:endParaRPr>
          </a:p>
          <a:p>
            <a:r>
              <a:rPr lang="pt-BR" sz="7200" dirty="0" smtClean="0">
                <a:latin typeface="Times New Roman" pitchFamily="18" charset="0"/>
                <a:cs typeface="Times New Roman" pitchFamily="18" charset="0"/>
                <a:hlinkClick r:id="rId21"/>
              </a:rPr>
              <a:t>Korea Exports Data</a:t>
            </a:r>
            <a:endParaRPr lang="pt-BR" sz="7200" dirty="0" smtClean="0">
              <a:latin typeface="Times New Roman" pitchFamily="18" charset="0"/>
              <a:cs typeface="Times New Roman" pitchFamily="18" charset="0"/>
            </a:endParaRPr>
          </a:p>
          <a:p>
            <a:r>
              <a:rPr lang="pt-BR" sz="7200" dirty="0" smtClean="0">
                <a:latin typeface="Times New Roman" pitchFamily="18" charset="0"/>
                <a:cs typeface="Times New Roman" pitchFamily="18" charset="0"/>
                <a:hlinkClick r:id="rId22"/>
              </a:rPr>
              <a:t>Russia Exports Data</a:t>
            </a:r>
            <a:endParaRPr lang="pt-BR" sz="7200" dirty="0" smtClean="0">
              <a:latin typeface="Times New Roman" pitchFamily="18" charset="0"/>
              <a:cs typeface="Times New Roman" pitchFamily="18" charset="0"/>
            </a:endParaRPr>
          </a:p>
          <a:p>
            <a:r>
              <a:rPr lang="pt-BR" sz="7200" dirty="0" smtClean="0">
                <a:latin typeface="Times New Roman" pitchFamily="18" charset="0"/>
                <a:cs typeface="Times New Roman" pitchFamily="18" charset="0"/>
                <a:hlinkClick r:id="rId23"/>
              </a:rPr>
              <a:t>Vietnam Exports Data</a:t>
            </a:r>
            <a:endParaRPr lang="en-US" sz="7200" dirty="0" smtClean="0">
              <a:latin typeface="Times New Roman" pitchFamily="18" charset="0"/>
              <a:cs typeface="Times New Roman" pitchFamily="18" charset="0"/>
            </a:endParaRPr>
          </a:p>
        </p:txBody>
      </p:sp>
      <p:sp>
        <p:nvSpPr>
          <p:cNvPr id="4" name="Footer Placeholder 3"/>
          <p:cNvSpPr>
            <a:spLocks noGrp="1"/>
          </p:cNvSpPr>
          <p:nvPr>
            <p:ph type="ftr" sz="quarter" idx="11"/>
          </p:nvPr>
        </p:nvSpPr>
        <p:spPr/>
        <p:txBody>
          <a:bodyPr/>
          <a:lstStyle/>
          <a:p>
            <a:r>
              <a:rPr lang="en-US" sz="1400" b="1" dirty="0" smtClean="0">
                <a:solidFill>
                  <a:schemeClr val="tx1"/>
                </a:solidFill>
              </a:rPr>
              <a:t>Cybex Exim Solutions  Pvt Ltd </a:t>
            </a:r>
          </a:p>
        </p:txBody>
      </p:sp>
      <p:pic>
        <p:nvPicPr>
          <p:cNvPr id="8" name="Picture 7" descr="Cybex-Exim-Solutions.jpg">
            <a:hlinkClick r:id="rId24"/>
          </p:cNvPr>
          <p:cNvPicPr>
            <a:picLocks noChangeAspect="1"/>
          </p:cNvPicPr>
          <p:nvPr/>
        </p:nvPicPr>
        <p:blipFill>
          <a:blip r:embed="rId25" cstate="print"/>
          <a:stretch>
            <a:fillRect/>
          </a:stretch>
        </p:blipFill>
        <p:spPr>
          <a:xfrm>
            <a:off x="7696200" y="6019800"/>
            <a:ext cx="1041801" cy="609600"/>
          </a:xfrm>
          <a:prstGeom prst="rect">
            <a:avLst/>
          </a:prstGeom>
        </p:spPr>
      </p:pic>
    </p:spTree>
  </p:cSld>
  <p:clrMapOvr>
    <a:masterClrMapping/>
  </p:clrMapOvr>
  <p:transition>
    <p:wheel spokes="3"/>
  </p:transition>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359</TotalTime>
  <Words>719</Words>
  <Application>Microsoft Office PowerPoint</Application>
  <PresentationFormat>On-screen Show (4:3)</PresentationFormat>
  <Paragraphs>123</Paragraphs>
  <Slides>11</Slides>
  <Notes>1</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Office Theme</vt:lpstr>
      <vt:lpstr>Cybex Exim Solutions</vt:lpstr>
      <vt:lpstr>About Cybex Exim</vt:lpstr>
      <vt:lpstr>Import Export Data</vt:lpstr>
      <vt:lpstr>India Import Data</vt:lpstr>
      <vt:lpstr>Top Imported Products</vt:lpstr>
      <vt:lpstr>India Export Data</vt:lpstr>
      <vt:lpstr>Top Exported Product</vt:lpstr>
      <vt:lpstr>Global Trade Data</vt:lpstr>
      <vt:lpstr>International Trade Data</vt:lpstr>
      <vt:lpstr>Contact us</vt:lpstr>
      <vt:lpstr>Slide 11</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seo</dc:creator>
  <cp:lastModifiedBy>seo</cp:lastModifiedBy>
  <cp:revision>44</cp:revision>
  <dcterms:created xsi:type="dcterms:W3CDTF">2016-10-06T04:38:47Z</dcterms:created>
  <dcterms:modified xsi:type="dcterms:W3CDTF">2016-10-06T10:38:13Z</dcterms:modified>
</cp:coreProperties>
</file>