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13F05-859E-41E1-8E41-28EF4B9B2923}" type="datetimeFigureOut">
              <a:rPr lang="en-IN" smtClean="0"/>
              <a:t>06-05-2019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79954-CE55-4D9F-8D11-D514A380C1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8515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292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44101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245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725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51080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933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726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898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93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08339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46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94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91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78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98514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321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3596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36F745-8E06-417C-B4B1-0931B4EFC990}" type="datetimeFigureOut">
              <a:rPr lang="en-IN" smtClean="0"/>
              <a:t>06-05-2019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8A6ED0-6DF6-49F3-8424-AF403B992D67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9398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6000">
        <p:split orient="vert"/>
      </p:transition>
    </mc:Choice>
    <mc:Fallback>
      <p:transition spd="slow" advClick="0" advTm="6000">
        <p:split orient="vert"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7.png"/><Relationship Id="rId4" Type="http://schemas.openxmlformats.org/officeDocument/2006/relationships/hyperlink" Target="https://www.taxmann.com/blogpost/2000000098/gstr-1-purpose-process-due-date-of-of-filing-gstr-1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7.png"/><Relationship Id="rId4" Type="http://schemas.openxmlformats.org/officeDocument/2006/relationships/hyperlink" Target="https://gst.taxmann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7.png"/><Relationship Id="rId4" Type="http://schemas.openxmlformats.org/officeDocument/2006/relationships/hyperlink" Target="https://taxguru.in/goods-and-service-tax/notification-no-12-2017-central-tax-rate-updated-till-14th-nov-2017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885924"/>
          </a:xfrm>
        </p:spPr>
        <p:txBody>
          <a:bodyPr/>
          <a:lstStyle/>
          <a:p>
            <a:r>
              <a:rPr lang="en-US" u="sng" dirty="0" smtClean="0">
                <a:solidFill>
                  <a:schemeClr val="accent5">
                    <a:lumMod val="50000"/>
                  </a:schemeClr>
                </a:solidFill>
                <a:latin typeface="Castellar" panose="020A0402060406010301" pitchFamily="18" charset="0"/>
              </a:rPr>
              <a:t>GST AUDIT</a:t>
            </a:r>
            <a:endParaRPr lang="en-IN" u="sng" dirty="0">
              <a:solidFill>
                <a:schemeClr val="accent5">
                  <a:lumMod val="50000"/>
                </a:schemeClr>
              </a:solidFill>
              <a:latin typeface="Castellar" panose="020A0402060406010301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2660074"/>
            <a:ext cx="6815669" cy="2175162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N" dirty="0" smtClean="0"/>
              <a:t>Threshold Limit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N" dirty="0" smtClean="0"/>
              <a:t>GST Audit </a:t>
            </a:r>
            <a:r>
              <a:rPr lang="en-IN" dirty="0" smtClean="0"/>
              <a:t>Checklist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N" dirty="0" smtClean="0"/>
              <a:t>Consequences of Non-Compliances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N" dirty="0" smtClean="0"/>
              <a:t>Other Provisions</a:t>
            </a:r>
            <a:endParaRPr lang="en-IN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50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618">
        <p:split orient="vert"/>
      </p:transition>
    </mc:Choice>
    <mc:Fallback>
      <p:transition spd="slow" advClick="0" advTm="4618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14159"/>
          </a:xfrm>
        </p:spPr>
        <p:txBody>
          <a:bodyPr>
            <a:noAutofit/>
          </a:bodyPr>
          <a:lstStyle/>
          <a:p>
            <a:r>
              <a:rPr lang="en-IN" sz="4000" u="sng" dirty="0">
                <a:solidFill>
                  <a:schemeClr val="accent1">
                    <a:lumMod val="50000"/>
                  </a:schemeClr>
                </a:solidFill>
                <a:latin typeface="Colonna MT" panose="04020805060202030203" pitchFamily="82" charset="0"/>
              </a:rPr>
              <a:t>Threshold limit</a:t>
            </a:r>
            <a:endParaRPr lang="en-IN" sz="4000" u="sng" dirty="0">
              <a:solidFill>
                <a:schemeClr val="accent1">
                  <a:lumMod val="50000"/>
                </a:schemeClr>
              </a:solidFill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38401"/>
            <a:ext cx="9899072" cy="36140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IN" b="1" u="sng" dirty="0" smtClean="0">
                <a:latin typeface="Book Antiqua" panose="02040602050305030304" pitchFamily="18" charset="0"/>
              </a:rPr>
              <a:t>Section 35(5):</a:t>
            </a:r>
          </a:p>
          <a:p>
            <a:r>
              <a:rPr lang="en-IN" b="1" dirty="0" smtClean="0">
                <a:latin typeface="Book Antiqua" panose="02040602050305030304" pitchFamily="18" charset="0"/>
              </a:rPr>
              <a:t>Every </a:t>
            </a:r>
            <a:r>
              <a:rPr lang="en-IN" b="1" dirty="0">
                <a:latin typeface="Book Antiqua" panose="02040602050305030304" pitchFamily="18" charset="0"/>
              </a:rPr>
              <a:t>registered taxable person </a:t>
            </a:r>
            <a:r>
              <a:rPr lang="en-IN" dirty="0" smtClean="0">
                <a:latin typeface="Book Antiqua" panose="02040602050305030304" pitchFamily="18" charset="0"/>
              </a:rPr>
              <a:t>whose </a:t>
            </a:r>
            <a:r>
              <a:rPr lang="en-IN" b="1" dirty="0" smtClean="0">
                <a:latin typeface="Book Antiqua" panose="02040602050305030304" pitchFamily="18" charset="0"/>
              </a:rPr>
              <a:t>Aggregate</a:t>
            </a:r>
            <a:r>
              <a:rPr lang="en-IN" dirty="0" smtClean="0">
                <a:latin typeface="Book Antiqua" panose="02040602050305030304" pitchFamily="18" charset="0"/>
              </a:rPr>
              <a:t> </a:t>
            </a:r>
            <a:r>
              <a:rPr lang="en-IN" b="1" dirty="0" smtClean="0">
                <a:latin typeface="Book Antiqua" panose="02040602050305030304" pitchFamily="18" charset="0"/>
              </a:rPr>
              <a:t>turnover*</a:t>
            </a:r>
            <a:r>
              <a:rPr lang="en-IN" dirty="0" smtClean="0">
                <a:latin typeface="Book Antiqua" panose="02040602050305030304" pitchFamily="18" charset="0"/>
              </a:rPr>
              <a:t> </a:t>
            </a:r>
            <a:r>
              <a:rPr lang="en-IN" dirty="0">
                <a:latin typeface="Book Antiqua" panose="02040602050305030304" pitchFamily="18" charset="0"/>
              </a:rPr>
              <a:t>during a financial year exceeds the prescribed limit [as per the latest GST Rules, the turnover limit is </a:t>
            </a:r>
            <a:r>
              <a:rPr lang="en-IN" b="1" dirty="0">
                <a:latin typeface="Book Antiqua" panose="02040602050305030304" pitchFamily="18" charset="0"/>
              </a:rPr>
              <a:t>above Rs 2 crore] </a:t>
            </a:r>
            <a:r>
              <a:rPr lang="en-IN" dirty="0">
                <a:latin typeface="Book Antiqua" panose="02040602050305030304" pitchFamily="18" charset="0"/>
              </a:rPr>
              <a:t>shall get his accounts audited by a chartered accountant or a cost accountant. He shall electronically file:</a:t>
            </a:r>
          </a:p>
          <a:p>
            <a:pPr marL="457200" indent="-457200">
              <a:buAutoNum type="arabicPeriod"/>
            </a:pPr>
            <a:r>
              <a:rPr lang="en-IN" dirty="0" smtClean="0">
                <a:latin typeface="Book Antiqua" panose="02040602050305030304" pitchFamily="18" charset="0"/>
              </a:rPr>
              <a:t>Annual Return-Form GSTR-9 by 31</a:t>
            </a:r>
            <a:r>
              <a:rPr lang="en-IN" baseline="30000" dirty="0" smtClean="0">
                <a:latin typeface="Book Antiqua" panose="02040602050305030304" pitchFamily="18" charset="0"/>
              </a:rPr>
              <a:t>st</a:t>
            </a:r>
            <a:r>
              <a:rPr lang="en-IN" dirty="0" smtClean="0">
                <a:latin typeface="Book Antiqua" panose="02040602050305030304" pitchFamily="18" charset="0"/>
              </a:rPr>
              <a:t> December of the next financial                                                                                                                           year.</a:t>
            </a:r>
          </a:p>
          <a:p>
            <a:pPr marL="457200" indent="-457200">
              <a:buAutoNum type="arabicPeriod"/>
            </a:pPr>
            <a:r>
              <a:rPr lang="en-IN" dirty="0" smtClean="0">
                <a:latin typeface="Book Antiqua" panose="02040602050305030304" pitchFamily="18" charset="0"/>
              </a:rPr>
              <a:t>Copy of audited annual accounts.</a:t>
            </a:r>
          </a:p>
          <a:p>
            <a:pPr marL="457200" indent="-457200">
              <a:buAutoNum type="arabicPeriod"/>
            </a:pPr>
            <a:r>
              <a:rPr lang="en-IN" dirty="0" smtClean="0">
                <a:latin typeface="Book Antiqua" panose="02040602050305030304" pitchFamily="18" charset="0"/>
              </a:rPr>
              <a:t>Reconciliation form GSTR-9C.</a:t>
            </a:r>
          </a:p>
          <a:p>
            <a:pPr marL="0" indent="0">
              <a:buNone/>
            </a:pPr>
            <a:r>
              <a:rPr lang="en-IN" dirty="0" smtClean="0">
                <a:latin typeface="Book Antiqua" panose="02040602050305030304" pitchFamily="18" charset="0"/>
              </a:rPr>
              <a:t>*</a:t>
            </a:r>
            <a:r>
              <a:rPr lang="en-IN" b="1" u="sng" dirty="0" smtClean="0">
                <a:latin typeface="Book Antiqua" panose="02040602050305030304" pitchFamily="18" charset="0"/>
              </a:rPr>
              <a:t>Aggregate turnover</a:t>
            </a:r>
            <a:r>
              <a:rPr lang="en-IN" u="sng" dirty="0" smtClean="0">
                <a:latin typeface="Book Antiqua" panose="02040602050305030304" pitchFamily="18" charset="0"/>
              </a:rPr>
              <a:t>- </a:t>
            </a:r>
            <a:r>
              <a:rPr lang="en-IN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Aggregate </a:t>
            </a:r>
            <a:r>
              <a:rPr lang="en-IN" dirty="0">
                <a:latin typeface="Cambria Math" panose="02040503050406030204" pitchFamily="18" charset="0"/>
                <a:ea typeface="Cambria Math" panose="02040503050406030204" pitchFamily="18" charset="0"/>
              </a:rPr>
              <a:t>value </a:t>
            </a:r>
            <a:r>
              <a:rPr lang="en-I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of all taxable supplies </a:t>
            </a:r>
            <a:r>
              <a:rPr lang="en-IN" dirty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n-IN" b="1" dirty="0">
                <a:latin typeface="Cambria Math" panose="02040503050406030204" pitchFamily="18" charset="0"/>
                <a:ea typeface="Cambria Math" panose="02040503050406030204" pitchFamily="18" charset="0"/>
              </a:rPr>
              <a:t>excluding Reverse Charge</a:t>
            </a:r>
            <a:r>
              <a:rPr lang="en-IN" dirty="0">
                <a:latin typeface="Cambria Math" panose="02040503050406030204" pitchFamily="18" charset="0"/>
                <a:ea typeface="Cambria Math" panose="02040503050406030204" pitchFamily="18" charset="0"/>
              </a:rPr>
              <a:t>) </a:t>
            </a:r>
            <a:r>
              <a:rPr lang="en-I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PLUS </a:t>
            </a:r>
            <a:r>
              <a:rPr lang="en-IN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Exempt</a:t>
            </a:r>
          </a:p>
          <a:p>
            <a:pPr marL="0" indent="0">
              <a:buNone/>
            </a:pPr>
            <a:r>
              <a:rPr lang="en-IN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N" b="1" dirty="0">
                <a:latin typeface="Cambria Math" panose="02040503050406030204" pitchFamily="18" charset="0"/>
                <a:ea typeface="Cambria Math" panose="02040503050406030204" pitchFamily="18" charset="0"/>
              </a:rPr>
              <a:t>Supplies PLUS Export of Goods/ Service PLUS Interstate Supplies </a:t>
            </a:r>
            <a:r>
              <a:rPr lang="en-IN" dirty="0">
                <a:latin typeface="Cambria Math" panose="02040503050406030204" pitchFamily="18" charset="0"/>
                <a:ea typeface="Cambria Math" panose="02040503050406030204" pitchFamily="18" charset="0"/>
              </a:rPr>
              <a:t>(excluding any CGST, SGST, IGST &amp; </a:t>
            </a:r>
            <a:endParaRPr lang="en-IN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r>
              <a:rPr lang="en-IN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Cess</a:t>
            </a:r>
            <a:r>
              <a:rPr lang="en-IN" dirty="0">
                <a:latin typeface="Cambria Math" panose="02040503050406030204" pitchFamily="18" charset="0"/>
                <a:ea typeface="Cambria Math" panose="02040503050406030204" pitchFamily="18" charset="0"/>
              </a:rPr>
              <a:t>) on </a:t>
            </a:r>
            <a:r>
              <a:rPr lang="en-I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ONE PAN Number</a:t>
            </a:r>
            <a:endParaRPr lang="en-IN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endParaRPr lang="en-IN" dirty="0" smtClean="0">
              <a:latin typeface="Book Antiqua" panose="02040602050305030304" pitchFamily="18" charset="0"/>
            </a:endParaRPr>
          </a:p>
          <a:p>
            <a:pPr marL="457200" indent="-457200">
              <a:buAutoNum type="arabicPeriod"/>
            </a:pPr>
            <a:endParaRPr lang="en-IN" dirty="0">
              <a:latin typeface="Book Antiqua" panose="02040602050305030304" pitchFamily="18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71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453">
        <p:split orient="vert"/>
      </p:transition>
    </mc:Choice>
    <mc:Fallback>
      <p:transition spd="slow" advClick="0" advTm="1045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01525"/>
          </a:xfrm>
        </p:spPr>
        <p:txBody>
          <a:bodyPr>
            <a:normAutofit fontScale="90000"/>
          </a:bodyPr>
          <a:lstStyle/>
          <a:p>
            <a:r>
              <a:rPr lang="en-IN" u="sng" dirty="0" smtClean="0">
                <a:solidFill>
                  <a:schemeClr val="accent1">
                    <a:lumMod val="50000"/>
                  </a:schemeClr>
                </a:solidFill>
                <a:latin typeface="Colonna MT" panose="04020805060202030203" pitchFamily="82" charset="0"/>
              </a:rPr>
              <a:t>GST Audit Checklist</a:t>
            </a:r>
            <a:endParaRPr lang="en-IN" u="sng" dirty="0">
              <a:solidFill>
                <a:schemeClr val="accent1">
                  <a:lumMod val="50000"/>
                </a:schemeClr>
              </a:solidFill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38400"/>
            <a:ext cx="9601196" cy="3437468"/>
          </a:xfrm>
        </p:spPr>
        <p:txBody>
          <a:bodyPr>
            <a:normAutofit fontScale="92500" lnSpcReduction="20000"/>
          </a:bodyPr>
          <a:lstStyle/>
          <a:p>
            <a:r>
              <a:rPr lang="en-IN" dirty="0">
                <a:latin typeface="Tw Cen MT" panose="020B0602020104020603" pitchFamily="34" charset="0"/>
              </a:rPr>
              <a:t>The following are the </a:t>
            </a:r>
            <a:r>
              <a:rPr lang="en-IN" b="1" dirty="0">
                <a:latin typeface="Tw Cen MT" panose="020B0602020104020603" pitchFamily="34" charset="0"/>
              </a:rPr>
              <a:t>mandatory GST Audit checklist </a:t>
            </a:r>
            <a:r>
              <a:rPr lang="en-IN" dirty="0">
                <a:latin typeface="Tw Cen MT" panose="020B0602020104020603" pitchFamily="34" charset="0"/>
              </a:rPr>
              <a:t>that requires strict </a:t>
            </a:r>
            <a:r>
              <a:rPr lang="en-IN" dirty="0" smtClean="0">
                <a:latin typeface="Tw Cen MT" panose="020B0602020104020603" pitchFamily="34" charset="0"/>
              </a:rPr>
              <a:t>compliance:</a:t>
            </a:r>
          </a:p>
          <a:p>
            <a:pPr marL="457200" indent="-457200">
              <a:buAutoNum type="arabicPeriod"/>
            </a:pPr>
            <a:r>
              <a:rPr lang="en-IN" sz="2100" b="1" u="sng" dirty="0" smtClean="0">
                <a:solidFill>
                  <a:schemeClr val="accent2">
                    <a:lumMod val="75000"/>
                  </a:schemeClr>
                </a:solidFill>
              </a:rPr>
              <a:t>Checking </a:t>
            </a:r>
            <a:r>
              <a:rPr lang="en-IN" sz="2100" b="1" u="sng" dirty="0">
                <a:solidFill>
                  <a:schemeClr val="accent2">
                    <a:lumMod val="75000"/>
                  </a:schemeClr>
                </a:solidFill>
              </a:rPr>
              <a:t>of GSTR 3B in relation to GSTR 1 &amp; GSTR </a:t>
            </a:r>
            <a:r>
              <a:rPr lang="en-IN" sz="2100" b="1" u="sng" dirty="0" smtClean="0">
                <a:solidFill>
                  <a:schemeClr val="accent2">
                    <a:lumMod val="75000"/>
                  </a:schemeClr>
                </a:solidFill>
              </a:rPr>
              <a:t>2A. </a:t>
            </a:r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  </a:t>
            </a:r>
            <a:r>
              <a:rPr lang="en-IN" sz="1900" dirty="0"/>
              <a:t>Two important points get covered under this </a:t>
            </a:r>
            <a:r>
              <a:rPr lang="en-IN" sz="1900" dirty="0" smtClean="0"/>
              <a:t>heading:</a:t>
            </a:r>
          </a:p>
          <a:p>
            <a:pPr marL="0" indent="0">
              <a:buNone/>
            </a:pPr>
            <a:r>
              <a:rPr lang="en-IN" sz="1800" dirty="0"/>
              <a:t> </a:t>
            </a:r>
            <a:r>
              <a:rPr lang="en-IN" sz="1800" dirty="0" smtClean="0"/>
              <a:t>    i). </a:t>
            </a:r>
            <a:r>
              <a:rPr lang="en-IN" sz="1800" b="1" u="sng" dirty="0"/>
              <a:t>Interest and penalties in GST </a:t>
            </a:r>
            <a:r>
              <a:rPr lang="en-IN" sz="1800" b="1" u="sng" dirty="0" smtClean="0"/>
              <a:t>Act:</a:t>
            </a:r>
          </a:p>
          <a:p>
            <a:pPr marL="0" indent="0">
              <a:buNone/>
            </a:pPr>
            <a:r>
              <a:rPr lang="en-IN" sz="1800" b="1" dirty="0"/>
              <a:t>	</a:t>
            </a:r>
            <a:r>
              <a:rPr lang="en-IN" sz="1900" dirty="0" smtClean="0"/>
              <a:t>Auditors </a:t>
            </a:r>
            <a:r>
              <a:rPr lang="en-IN" sz="1900" dirty="0"/>
              <a:t>need to </a:t>
            </a:r>
            <a:r>
              <a:rPr lang="en-IN" sz="1900" b="1" dirty="0"/>
              <a:t>reconcile the GSTR 3B with GSTR 2A </a:t>
            </a:r>
            <a:r>
              <a:rPr lang="en-IN" sz="1900" dirty="0"/>
              <a:t>to make sure that the </a:t>
            </a:r>
            <a:r>
              <a:rPr lang="en-IN" sz="1900" b="1" dirty="0"/>
              <a:t>organization </a:t>
            </a:r>
            <a:r>
              <a:rPr lang="en-IN" sz="1900" b="1" dirty="0" smtClean="0"/>
              <a:t>	would not </a:t>
            </a:r>
            <a:r>
              <a:rPr lang="en-IN" sz="1900" b="1" dirty="0"/>
              <a:t>claim extra tax </a:t>
            </a:r>
            <a:r>
              <a:rPr lang="en-IN" sz="1900" b="1" dirty="0" smtClean="0"/>
              <a:t>credit</a:t>
            </a:r>
            <a:r>
              <a:rPr lang="en-IN" sz="1800" b="1" dirty="0" smtClean="0"/>
              <a:t>.</a:t>
            </a:r>
          </a:p>
          <a:p>
            <a:pPr marL="0" indent="0">
              <a:buNone/>
            </a:pPr>
            <a:r>
              <a:rPr lang="en-IN" sz="1800" b="1" dirty="0"/>
              <a:t> </a:t>
            </a:r>
            <a:r>
              <a:rPr lang="en-IN" sz="1800" b="1" dirty="0" smtClean="0"/>
              <a:t>   </a:t>
            </a:r>
            <a:r>
              <a:rPr lang="en-IN" sz="1800" dirty="0" smtClean="0"/>
              <a:t>ii).</a:t>
            </a:r>
            <a:r>
              <a:rPr lang="en-IN" sz="1800" b="1" dirty="0" smtClean="0"/>
              <a:t> </a:t>
            </a:r>
            <a:r>
              <a:rPr lang="en-IN" sz="1800" b="1" u="sng" dirty="0"/>
              <a:t>Amendment in </a:t>
            </a:r>
            <a:r>
              <a:rPr lang="en-IN" sz="1800" b="1" u="sng" dirty="0" smtClean="0"/>
              <a:t>GSTR: </a:t>
            </a:r>
          </a:p>
          <a:p>
            <a:pPr marL="0" indent="0">
              <a:buNone/>
            </a:pPr>
            <a:r>
              <a:rPr lang="en-IN" sz="1900" dirty="0" smtClean="0"/>
              <a:t>	Data </a:t>
            </a:r>
            <a:r>
              <a:rPr lang="en-IN" sz="1900" dirty="0"/>
              <a:t>gaps between GSTR 3B and GSTR-2A, </a:t>
            </a:r>
            <a:r>
              <a:rPr lang="en-IN" sz="1900" dirty="0" smtClean="0"/>
              <a:t>auditor would </a:t>
            </a:r>
            <a:r>
              <a:rPr lang="en-IN" sz="1900" dirty="0"/>
              <a:t>recommend the management to make </a:t>
            </a:r>
            <a:r>
              <a:rPr lang="en-IN" sz="1900" dirty="0" smtClean="0"/>
              <a:t>	amendment </a:t>
            </a:r>
            <a:r>
              <a:rPr lang="en-IN" sz="1900" dirty="0"/>
              <a:t>of the invoices at summary levels in </a:t>
            </a:r>
            <a:r>
              <a:rPr lang="en-IN" sz="1900" dirty="0">
                <a:hlinkClick r:id="rId4"/>
              </a:rPr>
              <a:t>GSTR 1</a:t>
            </a:r>
            <a:r>
              <a:rPr lang="en-IN" sz="1900" dirty="0"/>
              <a:t>. </a:t>
            </a:r>
          </a:p>
          <a:p>
            <a:pPr marL="0" indent="0">
              <a:buNone/>
            </a:pPr>
            <a:endParaRPr lang="en-IN" sz="1800" b="1" u="sng" dirty="0"/>
          </a:p>
          <a:p>
            <a:pPr marL="457200" indent="-457200">
              <a:buAutoNum type="arabicPeriod"/>
            </a:pPr>
            <a:endParaRPr lang="en-IN" dirty="0" smtClean="0"/>
          </a:p>
          <a:p>
            <a:pPr marL="457200" indent="-457200">
              <a:buAutoNum type="arabicPeriod"/>
            </a:pP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32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1477">
        <p:split orient="vert"/>
      </p:transition>
    </mc:Choice>
    <mc:Fallback>
      <p:transition spd="slow" advClick="0" advTm="11477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257" y="827315"/>
            <a:ext cx="1712686" cy="333828"/>
          </a:xfrm>
        </p:spPr>
        <p:txBody>
          <a:bodyPr>
            <a:noAutofit/>
          </a:bodyPr>
          <a:lstStyle/>
          <a:p>
            <a:r>
              <a:rPr lang="en-IN" sz="2400" b="1" dirty="0" smtClean="0">
                <a:solidFill>
                  <a:schemeClr val="accent5">
                    <a:lumMod val="75000"/>
                  </a:schemeClr>
                </a:solidFill>
              </a:rPr>
              <a:t>Continued..</a:t>
            </a:r>
            <a:endParaRPr lang="en-IN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23886"/>
            <a:ext cx="9601196" cy="34519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dirty="0"/>
              <a:t>2</a:t>
            </a:r>
            <a:r>
              <a:rPr lang="en-IN" sz="2000" dirty="0" smtClean="0"/>
              <a:t>. </a:t>
            </a:r>
            <a:r>
              <a:rPr lang="en-IN" sz="1900" b="1" u="sng" dirty="0">
                <a:solidFill>
                  <a:schemeClr val="accent2">
                    <a:lumMod val="75000"/>
                  </a:schemeClr>
                </a:solidFill>
              </a:rPr>
              <a:t>Checking particulars of invoice</a:t>
            </a:r>
            <a:r>
              <a:rPr lang="en-IN" b="1" u="sng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en-IN" sz="1800" dirty="0" smtClean="0"/>
              <a:t>	Invoice format &amp; details should be maintained as per prescribed under GST rules.</a:t>
            </a:r>
          </a:p>
          <a:p>
            <a:pPr marL="0" indent="0">
              <a:buNone/>
            </a:pPr>
            <a:r>
              <a:rPr lang="en-IN" sz="1800" dirty="0" smtClean="0"/>
              <a:t>3. </a:t>
            </a:r>
            <a:r>
              <a:rPr lang="en-IN" sz="1900" b="1" u="sng" dirty="0">
                <a:solidFill>
                  <a:schemeClr val="accent2">
                    <a:lumMod val="75000"/>
                  </a:schemeClr>
                </a:solidFill>
              </a:rPr>
              <a:t>Reversal of input tax credit for non-payment in 180 </a:t>
            </a:r>
            <a:r>
              <a:rPr lang="en-IN" sz="1900" b="1" u="sng" dirty="0" smtClean="0">
                <a:solidFill>
                  <a:schemeClr val="accent2">
                    <a:lumMod val="75000"/>
                  </a:schemeClr>
                </a:solidFill>
              </a:rPr>
              <a:t>days: </a:t>
            </a:r>
          </a:p>
          <a:p>
            <a:pPr marL="0" indent="0">
              <a:buNone/>
            </a:pPr>
            <a:r>
              <a:rPr lang="en-IN" sz="1800" dirty="0" smtClean="0"/>
              <a:t>	GST </a:t>
            </a:r>
            <a:r>
              <a:rPr lang="en-IN" sz="1800" dirty="0"/>
              <a:t>auditor has to check the following </a:t>
            </a:r>
            <a:r>
              <a:rPr lang="en-IN" sz="1800" dirty="0" smtClean="0"/>
              <a:t>details:</a:t>
            </a:r>
            <a:endParaRPr lang="en-IN" sz="1800" dirty="0"/>
          </a:p>
          <a:p>
            <a:pPr marL="0" indent="0">
              <a:buNone/>
            </a:pPr>
            <a:r>
              <a:rPr lang="en-IN" dirty="0" smtClean="0"/>
              <a:t>	a</a:t>
            </a:r>
            <a:r>
              <a:rPr lang="en-IN" sz="1800" dirty="0"/>
              <a:t>) </a:t>
            </a:r>
            <a:r>
              <a:rPr lang="en-IN" sz="1800" dirty="0" smtClean="0"/>
              <a:t> Difference </a:t>
            </a:r>
            <a:r>
              <a:rPr lang="en-IN" sz="1800" dirty="0"/>
              <a:t>between </a:t>
            </a:r>
            <a:r>
              <a:rPr lang="en-IN" sz="1800" b="1" dirty="0"/>
              <a:t>invoice date </a:t>
            </a:r>
            <a:r>
              <a:rPr lang="en-IN" sz="1800" dirty="0"/>
              <a:t>and </a:t>
            </a:r>
            <a:r>
              <a:rPr lang="en-IN" sz="1800" b="1" dirty="0"/>
              <a:t>date of </a:t>
            </a:r>
            <a:r>
              <a:rPr lang="en-IN" sz="1800" b="1" dirty="0" smtClean="0"/>
              <a:t>payment</a:t>
            </a:r>
            <a:r>
              <a:rPr lang="en-IN" sz="1800" dirty="0" smtClean="0"/>
              <a:t>, this </a:t>
            </a:r>
            <a:r>
              <a:rPr lang="en-IN" sz="1800" dirty="0"/>
              <a:t>would </a:t>
            </a:r>
            <a:r>
              <a:rPr lang="en-IN" sz="1800" b="1" dirty="0" smtClean="0"/>
              <a:t>NOT </a:t>
            </a:r>
            <a:r>
              <a:rPr lang="en-IN" sz="1800" b="1" dirty="0"/>
              <a:t>exceed 180 days</a:t>
            </a:r>
            <a:r>
              <a:rPr lang="en-IN" sz="1800" dirty="0"/>
              <a:t>. </a:t>
            </a:r>
            <a:endParaRPr lang="en-IN" sz="1800" dirty="0" smtClean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b)</a:t>
            </a:r>
            <a:r>
              <a:rPr lang="en-IN" sz="1800" dirty="0" smtClean="0"/>
              <a:t> </a:t>
            </a:r>
            <a:r>
              <a:rPr lang="en-IN" sz="1800" dirty="0"/>
              <a:t>The </a:t>
            </a:r>
            <a:r>
              <a:rPr lang="en-IN" sz="1800" b="1" dirty="0"/>
              <a:t>amount of payment </a:t>
            </a:r>
            <a:r>
              <a:rPr lang="en-IN" sz="1800" dirty="0"/>
              <a:t>needs to </a:t>
            </a:r>
            <a:r>
              <a:rPr lang="en-IN" sz="1800" b="1" dirty="0"/>
              <a:t>remain equal with invoice amount and </a:t>
            </a:r>
            <a:r>
              <a:rPr lang="en-IN" sz="1800" b="1" dirty="0">
                <a:hlinkClick r:id="rId4"/>
              </a:rPr>
              <a:t>GST</a:t>
            </a:r>
            <a:r>
              <a:rPr lang="en-IN" sz="1800" dirty="0"/>
              <a:t>. If the </a:t>
            </a:r>
            <a:r>
              <a:rPr lang="en-IN" sz="1800" dirty="0" smtClean="0"/>
              <a:t>		</a:t>
            </a:r>
            <a:r>
              <a:rPr lang="en-IN" sz="1800" b="1" dirty="0" smtClean="0"/>
              <a:t>      payment amount </a:t>
            </a:r>
            <a:r>
              <a:rPr lang="en-IN" sz="1800" dirty="0"/>
              <a:t>is </a:t>
            </a:r>
            <a:r>
              <a:rPr lang="en-IN" sz="1800" b="1" dirty="0"/>
              <a:t>less than invoice amount plus GST</a:t>
            </a:r>
            <a:r>
              <a:rPr lang="en-IN" sz="1800" dirty="0"/>
              <a:t>, the </a:t>
            </a:r>
            <a:r>
              <a:rPr lang="en-IN" sz="1800" b="1" dirty="0"/>
              <a:t>input tax credit to the extent </a:t>
            </a:r>
            <a:r>
              <a:rPr lang="en-IN" sz="1800" b="1" dirty="0" smtClean="0"/>
              <a:t>	     of short payment would </a:t>
            </a:r>
            <a:r>
              <a:rPr lang="en-IN" sz="1800" b="1" dirty="0"/>
              <a:t>get reversed</a:t>
            </a:r>
            <a:r>
              <a:rPr lang="en-IN" b="1" dirty="0"/>
              <a:t>.</a:t>
            </a:r>
          </a:p>
          <a:p>
            <a:pPr marL="0" indent="0">
              <a:buNone/>
            </a:pPr>
            <a:endParaRPr lang="en-IN" sz="1800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17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388">
        <p:split orient="vert"/>
      </p:transition>
    </mc:Choice>
    <mc:Fallback>
      <p:transition spd="slow" advClick="0" advTm="9388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171" y="982132"/>
            <a:ext cx="1756229" cy="353182"/>
          </a:xfrm>
        </p:spPr>
        <p:txBody>
          <a:bodyPr>
            <a:noAutofit/>
          </a:bodyPr>
          <a:lstStyle/>
          <a:p>
            <a:r>
              <a:rPr lang="en-IN" sz="2400" b="1" dirty="0">
                <a:solidFill>
                  <a:schemeClr val="accent5">
                    <a:lumMod val="75000"/>
                  </a:schemeClr>
                </a:solidFill>
              </a:rPr>
              <a:t>Continued..</a:t>
            </a:r>
            <a:endParaRPr lang="en-IN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172" y="2438398"/>
            <a:ext cx="10740572" cy="386080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IN" sz="2900" dirty="0" smtClean="0"/>
              <a:t> </a:t>
            </a:r>
            <a:r>
              <a:rPr lang="en-IN" sz="3800" dirty="0" smtClean="0"/>
              <a:t>4. </a:t>
            </a:r>
            <a:r>
              <a:rPr lang="en-IN" sz="3800" b="1" u="sng" dirty="0" smtClean="0">
                <a:solidFill>
                  <a:schemeClr val="accent2">
                    <a:lumMod val="75000"/>
                  </a:schemeClr>
                </a:solidFill>
              </a:rPr>
              <a:t>Reviewing </a:t>
            </a:r>
            <a:r>
              <a:rPr lang="en-IN" sz="3800" b="1" u="sng" dirty="0">
                <a:solidFill>
                  <a:schemeClr val="accent2">
                    <a:lumMod val="75000"/>
                  </a:schemeClr>
                </a:solidFill>
              </a:rPr>
              <a:t>e-way bill and matching with invoices:</a:t>
            </a:r>
          </a:p>
          <a:p>
            <a:pPr marL="0" indent="0">
              <a:buNone/>
            </a:pPr>
            <a:r>
              <a:rPr lang="en-IN" dirty="0" smtClean="0"/>
              <a:t> </a:t>
            </a:r>
            <a:r>
              <a:rPr lang="en-IN" sz="3300" b="1" dirty="0" smtClean="0"/>
              <a:t>    a) </a:t>
            </a:r>
            <a:r>
              <a:rPr lang="en-IN" sz="3800" b="1" u="sng" dirty="0" smtClean="0"/>
              <a:t>Results of any mismatch shown in the e-way bill in relation to invoice</a:t>
            </a:r>
            <a:r>
              <a:rPr lang="en-IN" sz="3300" dirty="0" smtClean="0"/>
              <a:t>.</a:t>
            </a:r>
          </a:p>
          <a:p>
            <a:pPr marL="0" indent="0">
              <a:buNone/>
            </a:pPr>
            <a:r>
              <a:rPr lang="en-IN" sz="3300" dirty="0"/>
              <a:t>	</a:t>
            </a:r>
            <a:r>
              <a:rPr lang="en-IN" sz="3800" dirty="0" smtClean="0"/>
              <a:t>An </a:t>
            </a:r>
            <a:r>
              <a:rPr lang="en-IN" sz="3800" b="1" dirty="0" smtClean="0"/>
              <a:t>e-way bill is not alterable </a:t>
            </a:r>
            <a:r>
              <a:rPr lang="en-IN" sz="3800" dirty="0" smtClean="0"/>
              <a:t>and it is </a:t>
            </a:r>
            <a:r>
              <a:rPr lang="en-IN" sz="3800" b="1" dirty="0" smtClean="0"/>
              <a:t>not possible to delete </a:t>
            </a:r>
            <a:r>
              <a:rPr lang="en-IN" sz="3800" dirty="0" smtClean="0"/>
              <a:t>it but it is </a:t>
            </a:r>
            <a:r>
              <a:rPr lang="en-IN" sz="3800" b="1" dirty="0" smtClean="0"/>
              <a:t>permissible for cancellation 	within 24 hours of its generation</a:t>
            </a:r>
            <a:r>
              <a:rPr lang="en-IN" sz="3800" dirty="0" smtClean="0"/>
              <a:t>. When the goods get shifted without e way bill, the designated authority 	could impose fine for this.</a:t>
            </a:r>
          </a:p>
          <a:p>
            <a:pPr marL="0" indent="0">
              <a:buNone/>
            </a:pPr>
            <a:r>
              <a:rPr lang="en-IN" sz="3300" b="1" dirty="0" smtClean="0"/>
              <a:t> </a:t>
            </a:r>
            <a:r>
              <a:rPr lang="en-IN" sz="3300" b="1" dirty="0"/>
              <a:t> </a:t>
            </a:r>
            <a:r>
              <a:rPr lang="en-IN" sz="3300" b="1" dirty="0" smtClean="0"/>
              <a:t>   </a:t>
            </a:r>
            <a:r>
              <a:rPr lang="en-IN" sz="3800" b="1" dirty="0" smtClean="0"/>
              <a:t>b) </a:t>
            </a:r>
            <a:r>
              <a:rPr lang="en-IN" sz="3800" b="1" u="sng" dirty="0" smtClean="0"/>
              <a:t>Movement </a:t>
            </a:r>
            <a:r>
              <a:rPr lang="en-IN" sz="3800" b="1" u="sng" dirty="0"/>
              <a:t>of goods in non-motorized vehicles</a:t>
            </a:r>
            <a:r>
              <a:rPr lang="en-IN" sz="3300" b="1" dirty="0"/>
              <a:t>:</a:t>
            </a:r>
          </a:p>
          <a:p>
            <a:pPr marL="0" indent="0">
              <a:buNone/>
            </a:pPr>
            <a:r>
              <a:rPr lang="en-IN" sz="3300" dirty="0" smtClean="0"/>
              <a:t>	</a:t>
            </a:r>
            <a:r>
              <a:rPr lang="en-IN" sz="3800" dirty="0" smtClean="0"/>
              <a:t>Whenever </a:t>
            </a:r>
            <a:r>
              <a:rPr lang="en-IN" sz="3800" dirty="0"/>
              <a:t>transportation takes place in </a:t>
            </a:r>
            <a:r>
              <a:rPr lang="en-IN" sz="3800" b="1" dirty="0"/>
              <a:t>non-motorized vehicles</a:t>
            </a:r>
            <a:r>
              <a:rPr lang="en-IN" sz="3800" dirty="0"/>
              <a:t>, the necessity of issuing </a:t>
            </a:r>
            <a:r>
              <a:rPr lang="en-IN" sz="3800" b="1" dirty="0"/>
              <a:t>e-way bill </a:t>
            </a:r>
            <a:r>
              <a:rPr lang="en-IN" sz="3800" b="1" dirty="0" smtClean="0"/>
              <a:t>	does </a:t>
            </a:r>
            <a:r>
              <a:rPr lang="en-IN" sz="3800" b="1" dirty="0"/>
              <a:t>not </a:t>
            </a:r>
            <a:r>
              <a:rPr lang="en-IN" sz="3800" b="1" dirty="0" smtClean="0"/>
              <a:t>	arise</a:t>
            </a:r>
            <a:r>
              <a:rPr lang="en-IN" sz="3800" b="1" dirty="0"/>
              <a:t>. </a:t>
            </a:r>
            <a:r>
              <a:rPr lang="en-IN" sz="3800" dirty="0"/>
              <a:t> As some businesses are taking to this practice in order to avoid the e-way bills, </a:t>
            </a:r>
            <a:r>
              <a:rPr lang="en-IN" sz="3800" dirty="0" smtClean="0"/>
              <a:t>internal auditors </a:t>
            </a:r>
            <a:r>
              <a:rPr lang="en-IN" sz="3800" dirty="0"/>
              <a:t>need to </a:t>
            </a:r>
            <a:r>
              <a:rPr lang="en-IN" sz="3800" dirty="0" smtClean="0"/>
              <a:t>	closely </a:t>
            </a:r>
            <a:r>
              <a:rPr lang="en-IN" sz="3800" dirty="0"/>
              <a:t>scrutinize the </a:t>
            </a:r>
            <a:r>
              <a:rPr lang="en-IN" sz="3800" b="1" dirty="0"/>
              <a:t>e-way bill is more worth more than fifty thousand </a:t>
            </a:r>
            <a:r>
              <a:rPr lang="en-IN" sz="3800" b="1" dirty="0" smtClean="0"/>
              <a:t>rupees </a:t>
            </a:r>
            <a:r>
              <a:rPr lang="en-IN" sz="3800" b="1" dirty="0"/>
              <a:t>(</a:t>
            </a:r>
            <a:r>
              <a:rPr lang="en-IN" sz="3800" b="1" dirty="0" smtClean="0"/>
              <a:t>Rs.50,000</a:t>
            </a:r>
            <a:r>
              <a:rPr lang="en-IN" sz="3800" b="1" dirty="0"/>
              <a:t>/-).</a:t>
            </a:r>
          </a:p>
          <a:p>
            <a:pPr marL="0" indent="0">
              <a:buNone/>
            </a:pPr>
            <a:r>
              <a:rPr lang="en-IN" dirty="0" smtClean="0"/>
              <a:t> </a:t>
            </a:r>
            <a:r>
              <a:rPr lang="en-IN" sz="3300" dirty="0" smtClean="0"/>
              <a:t>5</a:t>
            </a:r>
            <a:r>
              <a:rPr lang="en-IN" dirty="0"/>
              <a:t>.</a:t>
            </a:r>
            <a:r>
              <a:rPr lang="en-IN" dirty="0" smtClean="0"/>
              <a:t> </a:t>
            </a:r>
            <a:r>
              <a:rPr lang="en-IN" sz="3800" b="1" u="sng" dirty="0">
                <a:solidFill>
                  <a:schemeClr val="accent2">
                    <a:lumMod val="75000"/>
                  </a:schemeClr>
                </a:solidFill>
              </a:rPr>
              <a:t>Stock </a:t>
            </a:r>
            <a:r>
              <a:rPr lang="en-IN" sz="3800" b="1" u="sng" dirty="0">
                <a:solidFill>
                  <a:schemeClr val="accent2">
                    <a:lumMod val="75000"/>
                  </a:schemeClr>
                </a:solidFill>
              </a:rPr>
              <a:t>pending with job-workers </a:t>
            </a:r>
            <a:r>
              <a:rPr lang="en-IN" sz="3800" b="1" u="sng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en-IN" sz="3300" dirty="0"/>
              <a:t>	</a:t>
            </a:r>
            <a:r>
              <a:rPr lang="en-IN" sz="3800" dirty="0" smtClean="0"/>
              <a:t>Goods &amp; capital goods lying </a:t>
            </a:r>
            <a:r>
              <a:rPr lang="en-IN" sz="3800" dirty="0"/>
              <a:t>with job workers need to get received within a period of </a:t>
            </a:r>
            <a:r>
              <a:rPr lang="en-IN" sz="3800" dirty="0" smtClean="0"/>
              <a:t>1 year &amp; 2 Year 	respectively. A registered person required to file </a:t>
            </a:r>
            <a:r>
              <a:rPr lang="en-IN" sz="3800" b="1" dirty="0"/>
              <a:t>F</a:t>
            </a:r>
            <a:r>
              <a:rPr lang="en-IN" sz="3800" b="1" dirty="0" smtClean="0"/>
              <a:t>orm ITC-04 </a:t>
            </a:r>
            <a:r>
              <a:rPr lang="en-IN" sz="3800" dirty="0" smtClean="0"/>
              <a:t>on quarterly basis.</a:t>
            </a:r>
            <a:endParaRPr lang="en-IN" sz="38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1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3161">
        <p:split orient="vert"/>
      </p:transition>
    </mc:Choice>
    <mc:Fallback>
      <p:transition spd="slow" advClick="0" advTm="13161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857" y="1059543"/>
            <a:ext cx="10348686" cy="1059543"/>
          </a:xfrm>
        </p:spPr>
        <p:txBody>
          <a:bodyPr>
            <a:noAutofit/>
          </a:bodyPr>
          <a:lstStyle/>
          <a:p>
            <a:r>
              <a:rPr lang="en-IN" sz="4000" u="sng" dirty="0">
                <a:solidFill>
                  <a:schemeClr val="accent1">
                    <a:lumMod val="50000"/>
                  </a:schemeClr>
                </a:solidFill>
                <a:latin typeface="Colonna MT" panose="04020805060202030203" pitchFamily="82" charset="0"/>
              </a:rPr>
              <a:t>Consequences of Non-compliance – GST</a:t>
            </a:r>
            <a:br>
              <a:rPr lang="en-IN" sz="4000" u="sng" dirty="0">
                <a:solidFill>
                  <a:schemeClr val="accent1">
                    <a:lumMod val="50000"/>
                  </a:schemeClr>
                </a:solidFill>
                <a:latin typeface="Colonna MT" panose="04020805060202030203" pitchFamily="82" charset="0"/>
              </a:rPr>
            </a:br>
            <a:endParaRPr lang="en-IN" sz="4000" u="sng" dirty="0">
              <a:solidFill>
                <a:schemeClr val="accent1">
                  <a:lumMod val="50000"/>
                </a:schemeClr>
              </a:solidFill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38400"/>
            <a:ext cx="9601196" cy="343746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1800" b="1" dirty="0"/>
              <a:t>The penalty can be up to amount Rs. 10,000/- or the amount of tax evaded whichever is greater </a:t>
            </a:r>
            <a:r>
              <a:rPr lang="en-IN" sz="1800" b="1" dirty="0" smtClean="0"/>
              <a:t>for the following offences:</a:t>
            </a:r>
          </a:p>
          <a:p>
            <a:pPr marL="400050" lvl="0" indent="-400050">
              <a:buFont typeface="+mj-lt"/>
              <a:buAutoNum type="romanLcPeriod"/>
            </a:pPr>
            <a:r>
              <a:rPr lang="en-IN" sz="1900" dirty="0"/>
              <a:t>Failing to deduct the tax required or deducts a lower amount of TDS or fails to deposit the tax to the </a:t>
            </a:r>
            <a:r>
              <a:rPr lang="en-IN" sz="1900" dirty="0" smtClean="0"/>
              <a:t>government.</a:t>
            </a:r>
          </a:p>
          <a:p>
            <a:pPr marL="400050" indent="-400050">
              <a:buFont typeface="+mj-lt"/>
              <a:buAutoNum type="romanLcPeriod"/>
            </a:pPr>
            <a:r>
              <a:rPr lang="en-IN" sz="1900" dirty="0"/>
              <a:t>Failing to collect tax or does not collect sufficient amount of tax as required from the supplier or fails to pay the tax collected to the government</a:t>
            </a:r>
            <a:r>
              <a:rPr lang="en-IN" dirty="0"/>
              <a:t>.</a:t>
            </a:r>
          </a:p>
          <a:p>
            <a:pPr marL="400050" lvl="0" indent="-400050">
              <a:buFont typeface="+mj-lt"/>
              <a:buAutoNum type="romanLcPeriod"/>
            </a:pPr>
            <a:r>
              <a:rPr lang="en-IN" sz="1900" dirty="0"/>
              <a:t>Supply of goods and services is carried without giving appropriate invoice or providing incorrect </a:t>
            </a:r>
            <a:r>
              <a:rPr lang="en-IN" sz="1900" dirty="0" smtClean="0"/>
              <a:t>invoice.</a:t>
            </a:r>
            <a:endParaRPr lang="en-IN" sz="1900" dirty="0"/>
          </a:p>
          <a:p>
            <a:pPr marL="400050" indent="-400050">
              <a:buFont typeface="+mj-lt"/>
              <a:buAutoNum type="romanLcPeriod"/>
            </a:pPr>
            <a:r>
              <a:rPr lang="en-IN" sz="1900" dirty="0"/>
              <a:t>Not obtaining registration whenever required and declaring incorrect / false information at the time of </a:t>
            </a:r>
            <a:r>
              <a:rPr lang="en-IN" sz="1900" dirty="0" smtClean="0"/>
              <a:t>registration.</a:t>
            </a:r>
          </a:p>
          <a:p>
            <a:pPr marL="400050" lvl="0" indent="-400050">
              <a:buFont typeface="+mj-lt"/>
              <a:buAutoNum type="romanLcPeriod"/>
            </a:pPr>
            <a:r>
              <a:rPr lang="en-IN" sz="1900" dirty="0"/>
              <a:t>Tax refund claimed through incorrect or fraud </a:t>
            </a:r>
            <a:r>
              <a:rPr lang="en-IN" sz="1900" dirty="0" smtClean="0"/>
              <a:t>practices.</a:t>
            </a:r>
            <a:endParaRPr lang="en-IN" sz="1900" dirty="0"/>
          </a:p>
          <a:p>
            <a:pPr marL="400050" indent="-400050">
              <a:buFont typeface="+mj-lt"/>
              <a:buAutoNum type="romanLcPeriod"/>
            </a:pPr>
            <a:endParaRPr lang="en-IN" sz="1800" dirty="0"/>
          </a:p>
          <a:p>
            <a:pPr marL="400050" indent="-400050">
              <a:buFont typeface="+mj-lt"/>
              <a:buAutoNum type="romanLcPeriod"/>
            </a:pPr>
            <a:endParaRPr lang="en-IN" sz="1800" b="1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56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836">
        <p:split orient="vert"/>
      </p:transition>
    </mc:Choice>
    <mc:Fallback>
      <p:transition spd="slow" advClick="0" advTm="7836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59582"/>
          </a:xfrm>
        </p:spPr>
        <p:txBody>
          <a:bodyPr>
            <a:normAutofit/>
          </a:bodyPr>
          <a:lstStyle/>
          <a:p>
            <a:r>
              <a:rPr lang="en-IN" sz="4000" u="sng" dirty="0">
                <a:solidFill>
                  <a:schemeClr val="accent1">
                    <a:lumMod val="50000"/>
                  </a:schemeClr>
                </a:solidFill>
                <a:latin typeface="Colonna MT" panose="04020805060202030203" pitchFamily="82" charset="0"/>
              </a:rPr>
              <a:t>Other Provisions</a:t>
            </a:r>
            <a:endParaRPr lang="en-IN" sz="4000" u="sng" dirty="0">
              <a:solidFill>
                <a:schemeClr val="accent1">
                  <a:lumMod val="50000"/>
                </a:schemeClr>
              </a:solidFill>
              <a:latin typeface="Colonna MT" panose="04020805060202030203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23885"/>
            <a:ext cx="9601196" cy="3614057"/>
          </a:xfrm>
        </p:spPr>
        <p:txBody>
          <a:bodyPr>
            <a:normAutofit/>
          </a:bodyPr>
          <a:lstStyle/>
          <a:p>
            <a:r>
              <a:rPr lang="en-IN" sz="1800" b="1" u="sng" dirty="0">
                <a:solidFill>
                  <a:schemeClr val="accent2">
                    <a:lumMod val="75000"/>
                  </a:schemeClr>
                </a:solidFill>
              </a:rPr>
              <a:t>Analysis of Particulars of Invoice Documents </a:t>
            </a:r>
            <a:endParaRPr lang="en-IN" sz="1800" b="1" u="sng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IN" sz="1800" b="1" dirty="0">
                <a:solidFill>
                  <a:schemeClr val="tx1"/>
                </a:solidFill>
              </a:rPr>
              <a:t> </a:t>
            </a:r>
            <a:r>
              <a:rPr lang="en-IN" sz="1800" b="1" dirty="0" smtClean="0">
                <a:solidFill>
                  <a:schemeClr val="tx1"/>
                </a:solidFill>
              </a:rPr>
              <a:t>1. </a:t>
            </a:r>
            <a:r>
              <a:rPr lang="en-IN" sz="1800" dirty="0"/>
              <a:t>Tax invoice contains all the particulars as </a:t>
            </a:r>
            <a:r>
              <a:rPr lang="en-IN" sz="1800" dirty="0" smtClean="0"/>
              <a:t>prescribed </a:t>
            </a:r>
            <a:r>
              <a:rPr lang="en-IN" sz="1800" dirty="0"/>
              <a:t>rule </a:t>
            </a:r>
            <a:r>
              <a:rPr lang="en-IN" sz="1800" dirty="0"/>
              <a:t>46(b) of the </a:t>
            </a:r>
            <a:r>
              <a:rPr lang="en-IN" sz="1800" dirty="0" smtClean="0"/>
              <a:t>CGST Rule, 2017.</a:t>
            </a:r>
          </a:p>
          <a:p>
            <a:pPr marL="0" indent="0">
              <a:buNone/>
            </a:pPr>
            <a:r>
              <a:rPr lang="en-IN" sz="1800" b="1" dirty="0"/>
              <a:t> </a:t>
            </a:r>
            <a:r>
              <a:rPr lang="en-IN" sz="1800" b="1" dirty="0" smtClean="0"/>
              <a:t>2 </a:t>
            </a:r>
            <a:r>
              <a:rPr lang="en-IN" sz="1800" dirty="0" smtClean="0"/>
              <a:t>. </a:t>
            </a:r>
            <a:r>
              <a:rPr lang="en-IN" sz="1800" dirty="0"/>
              <a:t>HSN Code has been mentioned in the </a:t>
            </a:r>
            <a:r>
              <a:rPr lang="en-IN" sz="1800" dirty="0" smtClean="0"/>
              <a:t>tax </a:t>
            </a:r>
            <a:r>
              <a:rPr lang="en-IN" sz="1800" dirty="0"/>
              <a:t>invoice </a:t>
            </a:r>
            <a:endParaRPr lang="en-IN" sz="1800" dirty="0" smtClean="0"/>
          </a:p>
          <a:p>
            <a:pPr marL="0" indent="0">
              <a:buNone/>
            </a:pPr>
            <a:r>
              <a:rPr lang="en-IN" sz="1800" dirty="0" smtClean="0"/>
              <a:t>3. </a:t>
            </a:r>
            <a:endParaRPr lang="en-IN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635437"/>
              </p:ext>
            </p:extLst>
          </p:nvPr>
        </p:nvGraphicFramePr>
        <p:xfrm>
          <a:off x="2146073" y="4076623"/>
          <a:ext cx="6983414" cy="20824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816">
                  <a:extLst>
                    <a:ext uri="{9D8B030D-6E8A-4147-A177-3AD203B41FA5}">
                      <a16:colId xmlns:a16="http://schemas.microsoft.com/office/drawing/2014/main" val="571178515"/>
                    </a:ext>
                  </a:extLst>
                </a:gridCol>
                <a:gridCol w="3334997">
                  <a:extLst>
                    <a:ext uri="{9D8B030D-6E8A-4147-A177-3AD203B41FA5}">
                      <a16:colId xmlns:a16="http://schemas.microsoft.com/office/drawing/2014/main" val="4202040091"/>
                    </a:ext>
                  </a:extLst>
                </a:gridCol>
                <a:gridCol w="3149601">
                  <a:extLst>
                    <a:ext uri="{9D8B030D-6E8A-4147-A177-3AD203B41FA5}">
                      <a16:colId xmlns:a16="http://schemas.microsoft.com/office/drawing/2014/main" val="2601447854"/>
                    </a:ext>
                  </a:extLst>
                </a:gridCol>
              </a:tblGrid>
              <a:tr h="682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Sr. No.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Annual turnover in the preceding financial year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Number of digits of HSN code to be mentioned in the tax invoice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344488139"/>
                  </a:ext>
                </a:extLst>
              </a:tr>
              <a:tr h="4666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1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Up to 1.50 Crore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NIL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210636659"/>
                  </a:ext>
                </a:extLst>
              </a:tr>
              <a:tr h="4666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2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1.50 Crore to 5 Crores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2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2697837946"/>
                  </a:ext>
                </a:extLst>
              </a:tr>
              <a:tr h="4666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3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>
                          <a:effectLst/>
                        </a:rPr>
                        <a:t>Above 5 Crores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600" dirty="0">
                          <a:effectLst/>
                        </a:rPr>
                        <a:t>4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274226482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52588" y="3586193"/>
            <a:ext cx="53432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hlinkClick r:id="rId4"/>
              </a:rPr>
              <a:t>Notification no. 12/2017 – CT dated 28th June, 2017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47505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–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332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612">
        <p:split orient="vert"/>
      </p:transition>
    </mc:Choice>
    <mc:Fallback>
      <p:transition spd="slow" advClick="0" advTm="4612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743" y="982132"/>
            <a:ext cx="1669143" cy="411239"/>
          </a:xfrm>
        </p:spPr>
        <p:txBody>
          <a:bodyPr>
            <a:normAutofit fontScale="90000"/>
          </a:bodyPr>
          <a:lstStyle/>
          <a:p>
            <a:r>
              <a:rPr lang="en-IN" sz="2400" b="1" dirty="0">
                <a:solidFill>
                  <a:schemeClr val="accent5">
                    <a:lumMod val="75000"/>
                  </a:schemeClr>
                </a:solidFill>
              </a:rPr>
              <a:t>Continued..</a:t>
            </a:r>
            <a:endParaRPr lang="en-IN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342" y="2423886"/>
            <a:ext cx="10740571" cy="3788228"/>
          </a:xfrm>
        </p:spPr>
        <p:txBody>
          <a:bodyPr>
            <a:normAutofit fontScale="92500" lnSpcReduction="10000"/>
          </a:bodyPr>
          <a:lstStyle/>
          <a:p>
            <a:r>
              <a:rPr lang="en-IN" sz="1800" b="1" u="sng" dirty="0">
                <a:solidFill>
                  <a:schemeClr val="accent2">
                    <a:lumMod val="75000"/>
                  </a:schemeClr>
                </a:solidFill>
              </a:rPr>
              <a:t>Verification of time of issuance of </a:t>
            </a:r>
            <a:r>
              <a:rPr lang="en-IN" sz="1800" b="1" u="sng" dirty="0" smtClean="0">
                <a:solidFill>
                  <a:schemeClr val="accent2">
                    <a:lumMod val="75000"/>
                  </a:schemeClr>
                </a:solidFill>
              </a:rPr>
              <a:t>tax invoice: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b="1" u="sng" dirty="0" smtClean="0">
                <a:solidFill>
                  <a:schemeClr val="accent2">
                    <a:lumMod val="75000"/>
                  </a:schemeClr>
                </a:solidFill>
              </a:rPr>
              <a:t>Supply of Goods:</a:t>
            </a:r>
          </a:p>
          <a:p>
            <a:pPr marL="0" indent="0">
              <a:buNone/>
            </a:pPr>
            <a:r>
              <a:rPr lang="en-IN" sz="1800" dirty="0"/>
              <a:t> </a:t>
            </a:r>
            <a:r>
              <a:rPr lang="en-IN" sz="1800" dirty="0" smtClean="0"/>
              <a:t>     </a:t>
            </a:r>
            <a:r>
              <a:rPr lang="en-IN" sz="1800" b="1" dirty="0" smtClean="0"/>
              <a:t>On </a:t>
            </a:r>
            <a:r>
              <a:rPr lang="en-IN" sz="1800" b="1" dirty="0"/>
              <a:t>or before the date of removal</a:t>
            </a:r>
            <a:r>
              <a:rPr lang="en-IN" sz="1800" dirty="0"/>
              <a:t>, </a:t>
            </a:r>
            <a:r>
              <a:rPr lang="en-IN" sz="1800" dirty="0" smtClean="0"/>
              <a:t>in the </a:t>
            </a:r>
            <a:r>
              <a:rPr lang="en-IN" sz="1800" dirty="0"/>
              <a:t>case of </a:t>
            </a:r>
            <a:r>
              <a:rPr lang="en-IN" sz="1800" b="1" dirty="0"/>
              <a:t>actual movement of </a:t>
            </a:r>
            <a:r>
              <a:rPr lang="en-IN" sz="1800" b="1" dirty="0" smtClean="0"/>
              <a:t>goods.</a:t>
            </a:r>
          </a:p>
          <a:p>
            <a:pPr marL="0" indent="0">
              <a:buNone/>
            </a:pPr>
            <a:r>
              <a:rPr lang="en-IN" sz="1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N" sz="1800" b="1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IN" sz="1800" dirty="0"/>
              <a:t>GST is payable on a </a:t>
            </a:r>
            <a:r>
              <a:rPr lang="en-IN" sz="1800" b="1" dirty="0"/>
              <a:t>reverse charge </a:t>
            </a:r>
            <a:r>
              <a:rPr lang="en-IN" sz="1800" dirty="0"/>
              <a:t>basis, </a:t>
            </a:r>
            <a:r>
              <a:rPr lang="en-IN" sz="1800" b="1" dirty="0"/>
              <a:t>on receipt of such goods</a:t>
            </a:r>
            <a:r>
              <a:rPr lang="en-IN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b="1" u="sng" dirty="0">
                <a:solidFill>
                  <a:schemeClr val="accent2">
                    <a:lumMod val="75000"/>
                  </a:schemeClr>
                </a:solidFill>
              </a:rPr>
              <a:t>Supply of </a:t>
            </a:r>
            <a:r>
              <a:rPr lang="en-IN" sz="1800" b="1" u="sng" dirty="0" smtClean="0">
                <a:solidFill>
                  <a:schemeClr val="accent2">
                    <a:lumMod val="75000"/>
                  </a:schemeClr>
                </a:solidFill>
              </a:rPr>
              <a:t>Services:</a:t>
            </a:r>
          </a:p>
          <a:p>
            <a:pPr marL="0" indent="0">
              <a:buNone/>
            </a:pPr>
            <a:r>
              <a:rPr lang="en-IN" sz="1800" dirty="0" smtClean="0"/>
              <a:t> 	</a:t>
            </a:r>
            <a:r>
              <a:rPr lang="en-IN" sz="1800" b="1" dirty="0" smtClean="0"/>
              <a:t>Normally-</a:t>
            </a:r>
            <a:r>
              <a:rPr lang="en-IN" sz="1800" dirty="0" smtClean="0"/>
              <a:t> within </a:t>
            </a:r>
            <a:r>
              <a:rPr lang="en-IN" sz="1800" dirty="0"/>
              <a:t>a period of </a:t>
            </a:r>
            <a:r>
              <a:rPr lang="en-IN" sz="1800" b="1" dirty="0"/>
              <a:t>30 days from the date of supply of </a:t>
            </a:r>
            <a:r>
              <a:rPr lang="en-IN" sz="1800" b="1" dirty="0" smtClean="0"/>
              <a:t>service.</a:t>
            </a:r>
          </a:p>
          <a:p>
            <a:pPr marL="0" indent="0">
              <a:buNone/>
            </a:pPr>
            <a:r>
              <a:rPr lang="en-IN" sz="1800" b="1" dirty="0" smtClean="0"/>
              <a:t>        Continuous Supply -(</a:t>
            </a:r>
            <a:r>
              <a:rPr lang="en-IN" sz="1800" dirty="0" smtClean="0"/>
              <a:t>Certain due date)- </a:t>
            </a:r>
            <a:r>
              <a:rPr lang="en-IN" sz="1800" b="1" dirty="0" smtClean="0"/>
              <a:t>With in 30 days from the due date.</a:t>
            </a:r>
          </a:p>
          <a:p>
            <a:pPr marL="0" indent="0">
              <a:buNone/>
            </a:pPr>
            <a:r>
              <a:rPr lang="en-IN" sz="1800" b="1" dirty="0" smtClean="0"/>
              <a:t> 	Continuous </a:t>
            </a:r>
            <a:r>
              <a:rPr lang="en-IN" sz="1800" b="1" dirty="0"/>
              <a:t>Supply </a:t>
            </a:r>
            <a:r>
              <a:rPr lang="en-IN" sz="1800" b="1" dirty="0" smtClean="0"/>
              <a:t>-(</a:t>
            </a:r>
            <a:r>
              <a:rPr lang="en-IN" sz="1800" dirty="0" smtClean="0"/>
              <a:t>Un-Certain </a:t>
            </a:r>
            <a:r>
              <a:rPr lang="en-IN" sz="1800" dirty="0"/>
              <a:t>due date)- </a:t>
            </a:r>
            <a:r>
              <a:rPr lang="en-IN" sz="1800" b="1" dirty="0"/>
              <a:t>With in 30 days from </a:t>
            </a:r>
            <a:r>
              <a:rPr lang="en-IN" sz="1800" b="1" dirty="0" smtClean="0"/>
              <a:t>the date of actual payment.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800" b="1" u="sng" dirty="0" smtClean="0">
                <a:solidFill>
                  <a:schemeClr val="accent2">
                    <a:lumMod val="75000"/>
                  </a:schemeClr>
                </a:solidFill>
              </a:rPr>
              <a:t>Banking &amp; Other Financial Institutions:</a:t>
            </a:r>
          </a:p>
          <a:p>
            <a:pPr marL="0" indent="0">
              <a:buNone/>
            </a:pPr>
            <a:r>
              <a:rPr lang="en-IN" sz="1800" b="1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IN" sz="19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N" sz="1900" b="1" dirty="0">
                <a:solidFill>
                  <a:schemeClr val="tx1"/>
                </a:solidFill>
              </a:rPr>
              <a:t>the </a:t>
            </a:r>
            <a:r>
              <a:rPr lang="en-IN" sz="1900" b="1" dirty="0">
                <a:solidFill>
                  <a:schemeClr val="tx1"/>
                </a:solidFill>
              </a:rPr>
              <a:t>due date will be 45 </a:t>
            </a:r>
            <a:r>
              <a:rPr lang="en-IN" sz="1900" b="1" dirty="0" smtClean="0">
                <a:solidFill>
                  <a:schemeClr val="tx1"/>
                </a:solidFill>
              </a:rPr>
              <a:t>days.</a:t>
            </a:r>
            <a:endParaRPr lang="en-IN" sz="19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IN" sz="1800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24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270">
        <p:split orient="vert"/>
      </p:transition>
    </mc:Choice>
    <mc:Fallback>
      <p:transition spd="slow" advClick="0" advTm="427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39726"/>
          </a:xfrm>
        </p:spPr>
        <p:txBody>
          <a:bodyPr/>
          <a:lstStyle/>
          <a:p>
            <a:r>
              <a:rPr lang="en-IN" dirty="0" smtClean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Thank You</a:t>
            </a:r>
            <a:endParaRPr lang="en-IN" dirty="0">
              <a:solidFill>
                <a:schemeClr val="accent6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451432"/>
          </a:xfrm>
        </p:spPr>
        <p:txBody>
          <a:bodyPr>
            <a:normAutofit fontScale="92500" lnSpcReduction="10000"/>
          </a:bodyPr>
          <a:lstStyle/>
          <a:p>
            <a:endParaRPr lang="en-IN" dirty="0" smtClean="0"/>
          </a:p>
          <a:p>
            <a:r>
              <a:rPr lang="en-IN" dirty="0"/>
              <a:t> </a:t>
            </a:r>
            <a:r>
              <a:rPr lang="en-IN" dirty="0" smtClean="0"/>
              <a:t>                        						</a:t>
            </a:r>
            <a:r>
              <a:rPr lang="en-IN" sz="2600" b="1" dirty="0" smtClean="0">
                <a:latin typeface="Bradley Hand ITC" panose="03070402050302030203" pitchFamily="66" charset="0"/>
              </a:rPr>
              <a:t>Anup Ghosh</a:t>
            </a:r>
          </a:p>
          <a:p>
            <a:r>
              <a:rPr lang="en-IN" sz="2600" b="1" dirty="0">
                <a:latin typeface="Bradley Hand ITC" panose="03070402050302030203" pitchFamily="66" charset="0"/>
              </a:rPr>
              <a:t> </a:t>
            </a:r>
            <a:r>
              <a:rPr lang="en-IN" sz="2600" b="1" dirty="0" smtClean="0">
                <a:latin typeface="Bradley Hand ITC" panose="03070402050302030203" pitchFamily="66" charset="0"/>
              </a:rPr>
              <a:t>              							C.A. , B Com</a:t>
            </a:r>
            <a:r>
              <a:rPr lang="en-IN" sz="2800" dirty="0" smtClean="0"/>
              <a:t>.</a:t>
            </a:r>
          </a:p>
          <a:p>
            <a:endParaRPr lang="en-IN" sz="2800" dirty="0" smtClean="0"/>
          </a:p>
          <a:p>
            <a:endParaRPr lang="en-IN" sz="2800" dirty="0"/>
          </a:p>
          <a:p>
            <a:endParaRPr lang="en-IN" sz="2800" dirty="0" smtClean="0"/>
          </a:p>
          <a:p>
            <a:endParaRPr lang="en-IN" sz="28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63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20">
        <p:split orient="vert"/>
      </p:transition>
    </mc:Choice>
    <mc:Fallback>
      <p:transition spd="slow" advClick="0" advTm="2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198</TotalTime>
  <Words>430</Words>
  <Application>Microsoft Office PowerPoint</Application>
  <PresentationFormat>Widescreen</PresentationFormat>
  <Paragraphs>81</Paragraphs>
  <Slides>9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Algerian</vt:lpstr>
      <vt:lpstr>Arial</vt:lpstr>
      <vt:lpstr>Book Antiqua</vt:lpstr>
      <vt:lpstr>Bradley Hand ITC</vt:lpstr>
      <vt:lpstr>Calibri</vt:lpstr>
      <vt:lpstr>Cambria Math</vt:lpstr>
      <vt:lpstr>Castellar</vt:lpstr>
      <vt:lpstr>Colonna MT</vt:lpstr>
      <vt:lpstr>Garamond</vt:lpstr>
      <vt:lpstr>Times New Roman</vt:lpstr>
      <vt:lpstr>Tw Cen MT</vt:lpstr>
      <vt:lpstr>Wingdings</vt:lpstr>
      <vt:lpstr>Organic</vt:lpstr>
      <vt:lpstr>GST AUDIT</vt:lpstr>
      <vt:lpstr>Threshold limit</vt:lpstr>
      <vt:lpstr>GST Audit Checklist</vt:lpstr>
      <vt:lpstr>Continued..</vt:lpstr>
      <vt:lpstr>Continued..</vt:lpstr>
      <vt:lpstr>Consequences of Non-compliance – GST </vt:lpstr>
      <vt:lpstr>Other Provisions</vt:lpstr>
      <vt:lpstr>Continued..</vt:lpstr>
      <vt:lpstr>Thank You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Audit Report</dc:title>
  <dc:creator>Anup Ghosh</dc:creator>
  <cp:lastModifiedBy>Anup Ghosh</cp:lastModifiedBy>
  <cp:revision>29</cp:revision>
  <dcterms:created xsi:type="dcterms:W3CDTF">2019-05-06T07:37:59Z</dcterms:created>
  <dcterms:modified xsi:type="dcterms:W3CDTF">2019-05-06T10:56:21Z</dcterms:modified>
</cp:coreProperties>
</file>